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644" r:id="rId3"/>
    <p:sldId id="645" r:id="rId4"/>
    <p:sldId id="646" r:id="rId5"/>
    <p:sldId id="647" r:id="rId6"/>
    <p:sldId id="648" r:id="rId7"/>
    <p:sldId id="649" r:id="rId8"/>
    <p:sldId id="650" r:id="rId9"/>
    <p:sldId id="651" r:id="rId10"/>
    <p:sldId id="652" r:id="rId11"/>
    <p:sldId id="653" r:id="rId12"/>
    <p:sldId id="700" r:id="rId13"/>
    <p:sldId id="654" r:id="rId14"/>
    <p:sldId id="655" r:id="rId15"/>
    <p:sldId id="656" r:id="rId16"/>
    <p:sldId id="657" r:id="rId17"/>
    <p:sldId id="658" r:id="rId18"/>
    <p:sldId id="659" r:id="rId19"/>
    <p:sldId id="660" r:id="rId20"/>
    <p:sldId id="661" r:id="rId21"/>
    <p:sldId id="662" r:id="rId22"/>
    <p:sldId id="663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58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Cryptography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smtClean="0">
                <a:solidFill>
                  <a:schemeClr val="tx1"/>
                </a:solidFill>
              </a:rPr>
              <a:t>Lecture 13</a:t>
            </a:r>
            <a:endParaRPr lang="en-US" sz="4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functions in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MD5</a:t>
            </a:r>
          </a:p>
          <a:p>
            <a:pPr lvl="1"/>
            <a:r>
              <a:rPr lang="en-US" dirty="0" smtClean="0"/>
              <a:t>Developed in 1991</a:t>
            </a:r>
          </a:p>
          <a:p>
            <a:pPr lvl="1"/>
            <a:r>
              <a:rPr lang="en-US" dirty="0" smtClean="0"/>
              <a:t>128-bit output length</a:t>
            </a:r>
          </a:p>
          <a:p>
            <a:pPr lvl="1"/>
            <a:r>
              <a:rPr lang="en-US" dirty="0" smtClean="0"/>
              <a:t>Collisions found in 2004, should no longer be used</a:t>
            </a:r>
          </a:p>
          <a:p>
            <a:r>
              <a:rPr lang="en-US" dirty="0" smtClean="0"/>
              <a:t>SHA-1</a:t>
            </a:r>
          </a:p>
          <a:p>
            <a:pPr lvl="1"/>
            <a:r>
              <a:rPr lang="en-US" dirty="0" smtClean="0"/>
              <a:t>Introduced in 1995</a:t>
            </a:r>
          </a:p>
          <a:p>
            <a:pPr lvl="1"/>
            <a:r>
              <a:rPr lang="en-US" dirty="0" smtClean="0"/>
              <a:t>160-bit output length</a:t>
            </a:r>
          </a:p>
          <a:p>
            <a:pPr lvl="1"/>
            <a:r>
              <a:rPr lang="en-US" dirty="0" smtClean="0"/>
              <a:t>Theoretical analysis indicates some weaknesses</a:t>
            </a:r>
          </a:p>
          <a:p>
            <a:pPr lvl="1"/>
            <a:r>
              <a:rPr lang="en-US" dirty="0" smtClean="0"/>
              <a:t>Very common; current trend to migrate to SHA-2</a:t>
            </a:r>
          </a:p>
          <a:p>
            <a:pPr lvl="1"/>
            <a:r>
              <a:rPr lang="en-US" dirty="0" smtClean="0"/>
              <a:t>Collision found by brute force in 2017!</a:t>
            </a:r>
          </a:p>
        </p:txBody>
      </p:sp>
    </p:spTree>
    <p:extLst>
      <p:ext uri="{BB962C8B-B14F-4D97-AF65-F5344CB8AC3E}">
        <p14:creationId xmlns:p14="http://schemas.microsoft.com/office/powerpoint/2010/main" val="386123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functions in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SHA-2</a:t>
            </a:r>
          </a:p>
          <a:p>
            <a:pPr lvl="1"/>
            <a:r>
              <a:rPr lang="en-US" dirty="0"/>
              <a:t>Supports 224, 256, 384, and 512-bit outputs</a:t>
            </a:r>
          </a:p>
          <a:p>
            <a:pPr lvl="1"/>
            <a:r>
              <a:rPr lang="en-US" dirty="0" smtClean="0"/>
              <a:t>No known weaknesses</a:t>
            </a:r>
          </a:p>
          <a:p>
            <a:endParaRPr lang="en-US" dirty="0" smtClean="0"/>
          </a:p>
          <a:p>
            <a:r>
              <a:rPr lang="en-US" dirty="0" smtClean="0"/>
              <a:t>SHA-3/</a:t>
            </a:r>
            <a:r>
              <a:rPr lang="en-US" dirty="0" err="1" smtClean="0"/>
              <a:t>Keccak</a:t>
            </a:r>
            <a:endParaRPr lang="en-US" dirty="0" smtClean="0"/>
          </a:p>
          <a:p>
            <a:pPr lvl="1"/>
            <a:r>
              <a:rPr lang="en-US" dirty="0" smtClean="0"/>
              <a:t>Result of a public competition from 2008-2012</a:t>
            </a:r>
          </a:p>
          <a:p>
            <a:pPr lvl="1"/>
            <a:r>
              <a:rPr lang="en-US" dirty="0" smtClean="0"/>
              <a:t>Very different design than SHA-1/SHA-2</a:t>
            </a:r>
          </a:p>
          <a:p>
            <a:pPr lvl="1"/>
            <a:r>
              <a:rPr lang="en-US" dirty="0" smtClean="0"/>
              <a:t>Supports 224, 256, 384, and 512-bit outputs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606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Applications to message authentication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92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showed how to construct a secure MAC for short, fixed-length messages based on any PRF/block cipher</a:t>
            </a:r>
          </a:p>
          <a:p>
            <a:pPr lvl="1"/>
            <a:endParaRPr lang="en-US" dirty="0"/>
          </a:p>
          <a:p>
            <a:r>
              <a:rPr lang="en-US" dirty="0" smtClean="0"/>
              <a:t>We want to extend this to a secure MAC for arbitrary-length messages</a:t>
            </a:r>
          </a:p>
          <a:p>
            <a:pPr lvl="1"/>
            <a:r>
              <a:rPr lang="en-US" dirty="0" smtClean="0"/>
              <a:t>Before: using CBC-MAC</a:t>
            </a:r>
          </a:p>
          <a:p>
            <a:pPr lvl="1"/>
            <a:r>
              <a:rPr lang="en-US" dirty="0" smtClean="0"/>
              <a:t>Here: using hash functions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71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47847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747847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497035" y="4124980"/>
            <a:ext cx="4924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M</a:t>
            </a:r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2667000" y="2905779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287679" y="2372379"/>
            <a:ext cx="4924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M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672019" y="4201180"/>
            <a:ext cx="16337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h</a:t>
            </a:r>
            <a:r>
              <a:rPr lang="en-US" sz="2800" dirty="0" smtClean="0"/>
              <a:t> =? H(M)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Intuition…</a:t>
            </a:r>
            <a:endParaRPr lang="en-US" dirty="0"/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>
            <a:off x="2667000" y="3886200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350580" y="3362980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h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002507" y="4572000"/>
            <a:ext cx="14670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h = H(M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12" name="Flowchart: Direct Access Storage 11"/>
          <p:cNvSpPr/>
          <p:nvPr/>
        </p:nvSpPr>
        <p:spPr>
          <a:xfrm>
            <a:off x="2819400" y="3362980"/>
            <a:ext cx="3352800" cy="599420"/>
          </a:xfrm>
          <a:prstGeom prst="flowChartMagneticDrum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448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6" grpId="0"/>
      <p:bldP spid="13" grpId="0" animBg="1"/>
      <p:bldP spid="14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47847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747847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8077200" y="3210522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97035" y="4124980"/>
            <a:ext cx="4924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M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566228" y="3210522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2667000" y="2905779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287679" y="2372379"/>
            <a:ext cx="4924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M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179648" y="4201180"/>
            <a:ext cx="227754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h</a:t>
            </a:r>
            <a:r>
              <a:rPr lang="en-US" sz="2800" dirty="0" smtClean="0"/>
              <a:t> = H(M)</a:t>
            </a:r>
          </a:p>
          <a:p>
            <a:pPr algn="ctr"/>
            <a:r>
              <a:rPr lang="en-US" sz="2800" dirty="0" err="1" smtClean="0"/>
              <a:t>Vrfy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(h, t) = 1?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Hash-and-MAC</a:t>
            </a:r>
            <a:endParaRPr lang="en-US" dirty="0"/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>
            <a:off x="2667000" y="3886200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201117" y="3362980"/>
            <a:ext cx="6655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h</a:t>
            </a:r>
            <a:r>
              <a:rPr lang="en-US" sz="2800" dirty="0" smtClean="0"/>
              <a:t>, t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4572000"/>
            <a:ext cx="179568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h = H(M)</a:t>
            </a:r>
          </a:p>
          <a:p>
            <a:pPr algn="ctr"/>
            <a:r>
              <a:rPr lang="en-US" sz="2800" dirty="0"/>
              <a:t>t = Mac</a:t>
            </a:r>
            <a:r>
              <a:rPr lang="en-US" sz="2800" baseline="-25000" dirty="0"/>
              <a:t>k</a:t>
            </a:r>
            <a:r>
              <a:rPr lang="en-US" sz="2800" dirty="0"/>
              <a:t>(h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19" name="TextBox 18"/>
          <p:cNvSpPr txBox="1"/>
          <p:nvPr/>
        </p:nvSpPr>
        <p:spPr>
          <a:xfrm>
            <a:off x="4381454" y="3362980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97945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6" grpId="0"/>
      <p:bldP spid="13" grpId="0" animBg="1"/>
      <p:bldP spid="14" grpId="0"/>
      <p:bldP spid="14" grpId="1"/>
      <p:bldP spid="3" grpId="0"/>
      <p:bldP spid="1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the MAC is secure for fixed-length messages and H is collision-resistant, then the previous construction is a secure MAC for arbitrary-length messages</a:t>
            </a:r>
          </a:p>
        </p:txBody>
      </p:sp>
    </p:spTree>
    <p:extLst>
      <p:ext uri="{BB962C8B-B14F-4D97-AF65-F5344CB8AC3E}">
        <p14:creationId xmlns:p14="http://schemas.microsoft.com/office/powerpoint/2010/main" val="168729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sketch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Say the sender authenticates M</a:t>
            </a:r>
            <a:r>
              <a:rPr lang="en-US" baseline="-25000" dirty="0" smtClean="0"/>
              <a:t>1</a:t>
            </a:r>
            <a:r>
              <a:rPr lang="en-US" dirty="0" smtClean="0"/>
              <a:t>, M</a:t>
            </a:r>
            <a:r>
              <a:rPr lang="en-US" baseline="-25000" dirty="0" smtClean="0"/>
              <a:t>2</a:t>
            </a:r>
            <a:r>
              <a:rPr lang="en-US" dirty="0" smtClean="0"/>
              <a:t>, … </a:t>
            </a:r>
          </a:p>
          <a:p>
            <a:pPr lvl="1"/>
            <a:r>
              <a:rPr lang="en-US" dirty="0" smtClean="0"/>
              <a:t>Let </a:t>
            </a:r>
            <a:r>
              <a:rPr lang="en-US" dirty="0"/>
              <a:t>m</a:t>
            </a:r>
            <a:r>
              <a:rPr lang="en-US" baseline="-25000" dirty="0" smtClean="0"/>
              <a:t>i</a:t>
            </a:r>
            <a:r>
              <a:rPr lang="en-US" dirty="0" smtClean="0"/>
              <a:t> = H(</a:t>
            </a:r>
            <a:r>
              <a:rPr lang="en-US" dirty="0" err="1"/>
              <a:t>M</a:t>
            </a:r>
            <a:r>
              <a:rPr lang="en-US" baseline="-25000" dirty="0" err="1" smtClean="0"/>
              <a:t>i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  <a:p>
            <a:r>
              <a:rPr lang="en-US" dirty="0"/>
              <a:t>A</a:t>
            </a:r>
            <a:r>
              <a:rPr lang="en-US" dirty="0" smtClean="0"/>
              <a:t>ttacker outputs forgery (M, t), </a:t>
            </a:r>
            <a:r>
              <a:rPr lang="en-US" dirty="0" err="1"/>
              <a:t>M</a:t>
            </a:r>
            <a:r>
              <a:rPr lang="en-US" dirty="0" err="1" smtClean="0">
                <a:sym typeface="Symbol"/>
              </a:rPr>
              <a:t></a:t>
            </a:r>
            <a:r>
              <a:rPr lang="en-US" dirty="0" err="1">
                <a:sym typeface="Symbol"/>
              </a:rPr>
              <a:t>M</a:t>
            </a:r>
            <a:r>
              <a:rPr lang="en-US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for all </a:t>
            </a:r>
            <a:r>
              <a:rPr lang="en-US" dirty="0" err="1" smtClean="0">
                <a:sym typeface="Symbol"/>
              </a:rPr>
              <a:t>i</a:t>
            </a:r>
            <a:endParaRPr lang="en-US" dirty="0" smtClean="0"/>
          </a:p>
          <a:p>
            <a:r>
              <a:rPr lang="en-US" dirty="0" smtClean="0"/>
              <a:t>Two cases:</a:t>
            </a:r>
          </a:p>
          <a:p>
            <a:pPr lvl="1"/>
            <a:r>
              <a:rPr lang="en-US" dirty="0" smtClean="0"/>
              <a:t>H(M) = H(</a:t>
            </a:r>
            <a:r>
              <a:rPr lang="en-US" dirty="0" err="1"/>
              <a:t>M</a:t>
            </a:r>
            <a:r>
              <a:rPr lang="en-US" baseline="-25000" dirty="0" err="1" smtClean="0"/>
              <a:t>i</a:t>
            </a:r>
            <a:r>
              <a:rPr lang="en-US" dirty="0" smtClean="0"/>
              <a:t>) for some </a:t>
            </a:r>
            <a:r>
              <a:rPr lang="en-US" dirty="0" err="1" smtClean="0"/>
              <a:t>i</a:t>
            </a:r>
            <a:endParaRPr lang="en-US" dirty="0" smtClean="0"/>
          </a:p>
          <a:p>
            <a:pPr lvl="2"/>
            <a:r>
              <a:rPr lang="en-US" dirty="0" smtClean="0"/>
              <a:t>Collision in H!</a:t>
            </a:r>
          </a:p>
          <a:p>
            <a:pPr lvl="1"/>
            <a:r>
              <a:rPr lang="en-US" dirty="0" smtClean="0"/>
              <a:t>H(M) </a:t>
            </a:r>
            <a:r>
              <a:rPr lang="en-US" dirty="0" smtClean="0">
                <a:sym typeface="Symbol"/>
              </a:rPr>
              <a:t> m</a:t>
            </a:r>
            <a:r>
              <a:rPr lang="en-US" baseline="-25000" dirty="0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for all </a:t>
            </a:r>
            <a:r>
              <a:rPr lang="en-US" dirty="0" err="1" smtClean="0">
                <a:sym typeface="Symbol"/>
              </a:rPr>
              <a:t>i</a:t>
            </a:r>
            <a:endParaRPr lang="en-US" dirty="0" smtClean="0">
              <a:sym typeface="Symbol"/>
            </a:endParaRPr>
          </a:p>
          <a:p>
            <a:pPr lvl="2"/>
            <a:r>
              <a:rPr lang="en-US" dirty="0" smtClean="0"/>
              <a:t>Forgery in the underlying, fixed-length MAC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330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Instantiation?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Hash function + block-cipher-based MAC?</a:t>
            </a:r>
          </a:p>
          <a:p>
            <a:pPr lvl="1"/>
            <a:r>
              <a:rPr lang="en-US" dirty="0" smtClean="0"/>
              <a:t>Block-length mismatch</a:t>
            </a:r>
          </a:p>
          <a:p>
            <a:pPr lvl="1"/>
            <a:r>
              <a:rPr lang="en-US" dirty="0" smtClean="0"/>
              <a:t>Need to implement two crypto primitives (block cipher and hash function)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410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HMAC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Constructed entirely from (certain type of) hash functions</a:t>
            </a:r>
          </a:p>
          <a:p>
            <a:pPr lvl="1"/>
            <a:r>
              <a:rPr lang="en-US" dirty="0" smtClean="0"/>
              <a:t>MD5, SHA-1, SHA-2</a:t>
            </a:r>
          </a:p>
          <a:p>
            <a:pPr lvl="1"/>
            <a:r>
              <a:rPr lang="en-US" dirty="0" smtClean="0"/>
              <a:t>Not SHA-3</a:t>
            </a:r>
          </a:p>
          <a:p>
            <a:endParaRPr lang="en-US" dirty="0" smtClean="0"/>
          </a:p>
          <a:p>
            <a:r>
              <a:rPr lang="en-US" dirty="0" smtClean="0"/>
              <a:t>Can be viewed as following the hash-and-MAC paradigm</a:t>
            </a:r>
          </a:p>
          <a:p>
            <a:pPr lvl="1"/>
            <a:r>
              <a:rPr lang="en-US" dirty="0" smtClean="0"/>
              <a:t>With (part of the) hash function being used as a pseudorandom function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85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Hash functions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7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Other applications of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hash functions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87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functions are ubiquitous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Collision-resistance </a:t>
            </a:r>
            <a:r>
              <a:rPr lang="en-US" dirty="0" smtClean="0">
                <a:sym typeface="Symbol" panose="05050102010706020507" pitchFamily="18" charset="2"/>
              </a:rPr>
              <a:t> “fingerprinting”</a:t>
            </a:r>
          </a:p>
          <a:p>
            <a:r>
              <a:rPr lang="en-US" dirty="0" smtClean="0">
                <a:sym typeface="Symbol" panose="05050102010706020507" pitchFamily="18" charset="2"/>
              </a:rPr>
              <a:t>Used as a one-way function</a:t>
            </a:r>
          </a:p>
          <a:p>
            <a:r>
              <a:rPr lang="en-US" dirty="0" smtClean="0">
                <a:sym typeface="Symbol" panose="05050102010706020507" pitchFamily="18" charset="2"/>
              </a:rPr>
              <a:t>Used as a “random oracle”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Proofs of 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46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Fingerprinting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E.g., virus scanning</a:t>
            </a:r>
          </a:p>
          <a:p>
            <a:r>
              <a:rPr lang="en-US" dirty="0" smtClean="0"/>
              <a:t>E.g., </a:t>
            </a:r>
            <a:r>
              <a:rPr lang="en-US" dirty="0" err="1" smtClean="0"/>
              <a:t>deduplication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64748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(Cryptographic) hash function: deterministic function mapping arbitrary length inputs to a short, fixed-length output (sometimes called a </a:t>
            </a:r>
            <a:r>
              <a:rPr lang="en-US" i="1" dirty="0" smtClean="0"/>
              <a:t>digest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Hash functions can be </a:t>
            </a:r>
            <a:r>
              <a:rPr lang="en-US" i="1" dirty="0" smtClean="0"/>
              <a:t>keyed</a:t>
            </a:r>
            <a:r>
              <a:rPr lang="en-US" dirty="0" smtClean="0"/>
              <a:t> or </a:t>
            </a:r>
            <a:r>
              <a:rPr lang="en-US" i="1" dirty="0" err="1" smtClean="0"/>
              <a:t>unkeyed</a:t>
            </a:r>
            <a:endParaRPr lang="en-US" dirty="0" smtClean="0"/>
          </a:p>
          <a:p>
            <a:pPr lvl="1"/>
            <a:r>
              <a:rPr lang="en-US" dirty="0" smtClean="0"/>
              <a:t>In practice, hash functions are </a:t>
            </a:r>
            <a:r>
              <a:rPr lang="en-US" dirty="0" err="1" smtClean="0"/>
              <a:t>unkeyed</a:t>
            </a:r>
            <a:endParaRPr lang="en-US" dirty="0"/>
          </a:p>
          <a:p>
            <a:pPr lvl="1"/>
            <a:r>
              <a:rPr lang="en-US" dirty="0" smtClean="0"/>
              <a:t>We will assume </a:t>
            </a:r>
            <a:r>
              <a:rPr lang="en-US" dirty="0" err="1" smtClean="0"/>
              <a:t>unkeyed</a:t>
            </a:r>
            <a:r>
              <a:rPr lang="en-US" dirty="0" smtClean="0"/>
              <a:t> hash functions</a:t>
            </a:r>
            <a:r>
              <a:rPr lang="en-US" dirty="0"/>
              <a:t> </a:t>
            </a:r>
            <a:r>
              <a:rPr lang="en-US" dirty="0" smtClean="0"/>
              <a:t>for simplicity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906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Collision-resistance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H: {0,1}</a:t>
            </a:r>
            <a:r>
              <a:rPr lang="en-US" baseline="30000" dirty="0" smtClean="0"/>
              <a:t>*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 {0,1}</a:t>
            </a:r>
            <a:r>
              <a:rPr lang="en-US" altLang="en-US" baseline="30000" dirty="0" smtClean="0">
                <a:latin typeface="Script MT Bold" panose="03040602040607080904" pitchFamily="66" charset="0"/>
              </a:rPr>
              <a:t>l</a:t>
            </a:r>
            <a:r>
              <a:rPr lang="en-US" dirty="0" smtClean="0"/>
              <a:t> be a hash function</a:t>
            </a:r>
          </a:p>
          <a:p>
            <a:r>
              <a:rPr lang="en-US" dirty="0" smtClean="0"/>
              <a:t>A </a:t>
            </a:r>
            <a:r>
              <a:rPr lang="en-US" i="1" dirty="0" smtClean="0"/>
              <a:t>collision</a:t>
            </a:r>
            <a:r>
              <a:rPr lang="en-US" dirty="0" smtClean="0"/>
              <a:t> is a pair of </a:t>
            </a:r>
            <a:r>
              <a:rPr lang="en-US" u="sng" dirty="0" smtClean="0"/>
              <a:t>distinct</a:t>
            </a:r>
            <a:r>
              <a:rPr lang="en-US" dirty="0" smtClean="0"/>
              <a:t> inputs x, x’ such that H(x) = H(x’)</a:t>
            </a:r>
          </a:p>
          <a:p>
            <a:endParaRPr lang="en-US" dirty="0"/>
          </a:p>
          <a:p>
            <a:r>
              <a:rPr lang="en-US" dirty="0" smtClean="0"/>
              <a:t>H is </a:t>
            </a:r>
            <a:r>
              <a:rPr lang="en-US" i="1" dirty="0" smtClean="0"/>
              <a:t>collision-resistant</a:t>
            </a:r>
            <a:r>
              <a:rPr lang="en-US" dirty="0" smtClean="0"/>
              <a:t> if it is infeasible to find a collision in 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22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hash-function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best “generic” collision attack on a hash function H: {0,1}</a:t>
            </a:r>
            <a:r>
              <a:rPr lang="en-US" baseline="30000" dirty="0" smtClean="0"/>
              <a:t>*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 </a:t>
            </a:r>
            <a:r>
              <a:rPr lang="en-US" dirty="0">
                <a:sym typeface="Symbol"/>
              </a:rPr>
              <a:t>{0,1}</a:t>
            </a:r>
            <a:r>
              <a:rPr lang="en-US" altLang="en-US" baseline="30000" dirty="0">
                <a:latin typeface="Script MT Bold" panose="03040602040607080904" pitchFamily="66" charset="0"/>
              </a:rPr>
              <a:t>l</a:t>
            </a:r>
            <a:r>
              <a:rPr lang="en-US" dirty="0" smtClean="0">
                <a:sym typeface="Symbol"/>
              </a:rPr>
              <a:t> ?</a:t>
            </a:r>
          </a:p>
          <a:p>
            <a:pPr lvl="1"/>
            <a:r>
              <a:rPr lang="en-US" dirty="0" smtClean="0">
                <a:sym typeface="Symbol"/>
              </a:rPr>
              <a:t>Note that collisions are guaranteed to exist…</a:t>
            </a:r>
          </a:p>
          <a:p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If we compute H(x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), …, H(x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altLang="en-US" sz="2400" baseline="-10000" dirty="0">
                <a:latin typeface="Script MT Bold" panose="03040602040607080904" pitchFamily="66" charset="0"/>
              </a:rPr>
              <a:t>l</a:t>
            </a:r>
            <a:r>
              <a:rPr lang="en-US" sz="2400" baseline="-15000" dirty="0" smtClean="0">
                <a:sym typeface="Symbol"/>
              </a:rPr>
              <a:t> </a:t>
            </a:r>
            <a:r>
              <a:rPr lang="en-US" baseline="-25000" dirty="0" smtClean="0">
                <a:sym typeface="Symbol"/>
              </a:rPr>
              <a:t>+ 1</a:t>
            </a:r>
            <a:r>
              <a:rPr lang="en-US" dirty="0" smtClean="0">
                <a:sym typeface="Symbol"/>
              </a:rPr>
              <a:t>), we are guaranteed to find a collision</a:t>
            </a:r>
          </a:p>
          <a:p>
            <a:pPr lvl="1"/>
            <a:r>
              <a:rPr lang="en-US" dirty="0" smtClean="0">
                <a:sym typeface="Symbol"/>
              </a:rPr>
              <a:t>Can we do better?</a:t>
            </a:r>
          </a:p>
        </p:txBody>
      </p:sp>
    </p:spTree>
    <p:extLst>
      <p:ext uri="{BB962C8B-B14F-4D97-AF65-F5344CB8AC3E}">
        <p14:creationId xmlns:p14="http://schemas.microsoft.com/office/powerpoint/2010/main" val="376674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“Birthday”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Compute H(x</a:t>
            </a:r>
            <a:r>
              <a:rPr lang="en-US" baseline="-25000" dirty="0" smtClean="0"/>
              <a:t>1</a:t>
            </a:r>
            <a:r>
              <a:rPr lang="en-US" dirty="0" smtClean="0"/>
              <a:t>), …, H(</a:t>
            </a:r>
            <a:r>
              <a:rPr lang="en-US" dirty="0" err="1" smtClean="0"/>
              <a:t>x</a:t>
            </a:r>
            <a:r>
              <a:rPr lang="en-US" baseline="-25000" dirty="0" err="1"/>
              <a:t>k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What is the probability of a collision?</a:t>
            </a:r>
          </a:p>
          <a:p>
            <a:pPr lvl="1"/>
            <a:endParaRPr lang="en-US" dirty="0"/>
          </a:p>
          <a:p>
            <a:r>
              <a:rPr lang="en-US" dirty="0" smtClean="0"/>
              <a:t>Related to the so-called </a:t>
            </a:r>
            <a:r>
              <a:rPr lang="en-US" i="1" dirty="0" smtClean="0"/>
              <a:t>birthday paradox</a:t>
            </a:r>
            <a:endParaRPr lang="en-US" dirty="0" smtClean="0"/>
          </a:p>
          <a:p>
            <a:pPr lvl="1"/>
            <a:r>
              <a:rPr lang="en-US" dirty="0" smtClean="0"/>
              <a:t>How many people are needed to have a 50% chance that some two people share a birthday?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63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6096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09600" y="5257800"/>
            <a:ext cx="6096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192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4478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447800" y="5257800"/>
            <a:ext cx="6096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0574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860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286000" y="5257800"/>
            <a:ext cx="6096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8956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1242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124200" y="5257800"/>
            <a:ext cx="6096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7338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9624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962400" y="5257800"/>
            <a:ext cx="6096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5720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8006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800600" y="5257800"/>
            <a:ext cx="6096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4102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6388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638800" y="5257800"/>
            <a:ext cx="6096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62484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4770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477000" y="5257800"/>
            <a:ext cx="6096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0866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73152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7315200" y="5257800"/>
            <a:ext cx="6096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79248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81534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8153400" y="5257800"/>
            <a:ext cx="6096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87630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Left Brace 37"/>
          <p:cNvSpPr/>
          <p:nvPr/>
        </p:nvSpPr>
        <p:spPr>
          <a:xfrm rot="16200000">
            <a:off x="4419601" y="1600199"/>
            <a:ext cx="533399" cy="8153402"/>
          </a:xfrm>
          <a:prstGeom prst="leftBrac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4477748" y="5867400"/>
            <a:ext cx="417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N</a:t>
            </a:r>
            <a:endParaRPr lang="en-US" sz="2800" dirty="0"/>
          </a:p>
        </p:txBody>
      </p:sp>
      <p:sp>
        <p:nvSpPr>
          <p:cNvPr id="40" name="Oval 39"/>
          <p:cNvSpPr/>
          <p:nvPr/>
        </p:nvSpPr>
        <p:spPr>
          <a:xfrm>
            <a:off x="2438400" y="5029200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7620000" y="5029200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6553200" y="5029200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8305800" y="5029200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3200400" y="5029200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6781800" y="5029200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381000" y="1836003"/>
            <a:ext cx="39153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/>
              <a:t>Bins</a:t>
            </a:r>
            <a:r>
              <a:rPr lang="en-US" sz="2400" dirty="0" smtClean="0"/>
              <a:t>: days of the year (N=365)</a:t>
            </a:r>
          </a:p>
          <a:p>
            <a:r>
              <a:rPr lang="en-US" sz="2400" u="sng" dirty="0" smtClean="0"/>
              <a:t>Balls</a:t>
            </a:r>
            <a:r>
              <a:rPr lang="en-US" sz="2400" dirty="0" smtClean="0"/>
              <a:t>: k people</a:t>
            </a:r>
            <a:endParaRPr lang="en-US" sz="2400" dirty="0"/>
          </a:p>
        </p:txBody>
      </p:sp>
      <p:sp>
        <p:nvSpPr>
          <p:cNvPr id="47" name="TextBox 46"/>
          <p:cNvSpPr txBox="1"/>
          <p:nvPr/>
        </p:nvSpPr>
        <p:spPr>
          <a:xfrm>
            <a:off x="4495800" y="1828800"/>
            <a:ext cx="463819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/>
              <a:t>Bins</a:t>
            </a:r>
            <a:r>
              <a:rPr lang="en-US" sz="2400" dirty="0" smtClean="0"/>
              <a:t>: values in </a:t>
            </a:r>
            <a:r>
              <a:rPr lang="en-US" sz="2400" dirty="0">
                <a:sym typeface="Symbol"/>
              </a:rPr>
              <a:t>{0,1}</a:t>
            </a:r>
            <a:r>
              <a:rPr lang="en-US" altLang="en-US" sz="2400" baseline="30000" dirty="0">
                <a:latin typeface="Script MT Bold" panose="03040602040607080904" pitchFamily="66" charset="0"/>
              </a:rPr>
              <a:t>l</a:t>
            </a:r>
            <a:r>
              <a:rPr lang="en-US" sz="2400" dirty="0" smtClean="0"/>
              <a:t>  (</a:t>
            </a:r>
            <a:r>
              <a:rPr lang="en-US" sz="2400" dirty="0" smtClean="0"/>
              <a:t>N=</a:t>
            </a:r>
            <a:r>
              <a:rPr lang="en-US" sz="2400" dirty="0" smtClean="0">
                <a:sym typeface="Symbol"/>
              </a:rPr>
              <a:t>2</a:t>
            </a:r>
            <a:r>
              <a:rPr lang="en-US" altLang="en-US" sz="2400" baseline="30000" dirty="0" smtClean="0">
                <a:latin typeface="Script MT Bold" panose="03040602040607080904" pitchFamily="66" charset="0"/>
              </a:rPr>
              <a:t>l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smtClean="0"/>
              <a:t>)</a:t>
            </a:r>
          </a:p>
          <a:p>
            <a:r>
              <a:rPr lang="en-US" sz="2400" u="sng" dirty="0" smtClean="0"/>
              <a:t>Balls</a:t>
            </a:r>
            <a:r>
              <a:rPr lang="en-US" sz="2400" dirty="0" smtClean="0"/>
              <a:t>: k hash-function computations</a:t>
            </a:r>
            <a:endParaRPr lang="en-US" sz="2400" dirty="0"/>
          </a:p>
        </p:txBody>
      </p:sp>
      <p:sp>
        <p:nvSpPr>
          <p:cNvPr id="48" name="TextBox 47"/>
          <p:cNvSpPr txBox="1"/>
          <p:nvPr/>
        </p:nvSpPr>
        <p:spPr>
          <a:xfrm>
            <a:off x="2133600" y="3276600"/>
            <a:ext cx="47170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How many balls do we need</a:t>
            </a:r>
            <a:br>
              <a:rPr lang="en-US" sz="2400" dirty="0" smtClean="0"/>
            </a:br>
            <a:r>
              <a:rPr lang="en-US" sz="2400" dirty="0" smtClean="0"/>
              <a:t>to have a 50% chance of a collision?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26714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/>
      <p:bldP spid="47" grpId="0"/>
      <p:bldP spid="4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collision probability is O(k</a:t>
            </a:r>
            <a:r>
              <a:rPr lang="en-US" baseline="30000" dirty="0" smtClean="0"/>
              <a:t>2</a:t>
            </a:r>
            <a:r>
              <a:rPr lang="en-US" dirty="0" smtClean="0"/>
              <a:t>/N)</a:t>
            </a:r>
          </a:p>
          <a:p>
            <a:endParaRPr lang="en-US" dirty="0"/>
          </a:p>
          <a:p>
            <a:r>
              <a:rPr lang="en-US" dirty="0" smtClean="0"/>
              <a:t>When k </a:t>
            </a:r>
            <a:r>
              <a:rPr lang="en-US" dirty="0" smtClean="0">
                <a:sym typeface="Symbol" panose="05050102010706020507" pitchFamily="18" charset="2"/>
              </a:rPr>
              <a:t> </a:t>
            </a:r>
            <a:r>
              <a:rPr lang="en-US" dirty="0" smtClean="0"/>
              <a:t>N</a:t>
            </a:r>
            <a:r>
              <a:rPr lang="en-US" baseline="30000" dirty="0" smtClean="0"/>
              <a:t>1/2</a:t>
            </a:r>
            <a:r>
              <a:rPr lang="en-US" dirty="0" smtClean="0"/>
              <a:t>, probability of a collision is </a:t>
            </a:r>
            <a:r>
              <a:rPr lang="en-US" dirty="0">
                <a:sym typeface="Symbol" panose="05050102010706020507" pitchFamily="18" charset="2"/>
              </a:rPr>
              <a:t> </a:t>
            </a:r>
            <a:r>
              <a:rPr lang="en-US" dirty="0" smtClean="0"/>
              <a:t>50%</a:t>
            </a:r>
          </a:p>
          <a:p>
            <a:pPr lvl="1"/>
            <a:r>
              <a:rPr lang="en-US" dirty="0" smtClean="0"/>
              <a:t>Birthdays: 23 people suffice!</a:t>
            </a:r>
          </a:p>
          <a:p>
            <a:pPr lvl="1"/>
            <a:r>
              <a:rPr lang="en-US" dirty="0" smtClean="0"/>
              <a:t>Hash functions: O(</a:t>
            </a:r>
            <a:r>
              <a:rPr lang="en-US" dirty="0" smtClean="0">
                <a:sym typeface="Symbol"/>
              </a:rPr>
              <a:t>2</a:t>
            </a:r>
            <a:r>
              <a:rPr lang="en-US" altLang="en-US" baseline="30000" dirty="0" smtClean="0">
                <a:latin typeface="Script MT Bold" panose="03040602040607080904" pitchFamily="66" charset="0"/>
              </a:rPr>
              <a:t>l</a:t>
            </a:r>
            <a:r>
              <a:rPr lang="en-US" altLang="en-US" baseline="30000" dirty="0" smtClean="0"/>
              <a:t>/2</a:t>
            </a:r>
            <a:r>
              <a:rPr lang="en-US" dirty="0" smtClean="0"/>
              <a:t>) hash-function evaluations</a:t>
            </a:r>
          </a:p>
          <a:p>
            <a:pPr lvl="1"/>
            <a:endParaRPr lang="en-US" dirty="0"/>
          </a:p>
          <a:p>
            <a:r>
              <a:rPr lang="en-US" dirty="0" smtClean="0"/>
              <a:t>Need </a:t>
            </a:r>
            <a:r>
              <a:rPr lang="en-US" dirty="0" smtClean="0">
                <a:latin typeface="Brush Script MT" panose="03060802040406070304" pitchFamily="66" charset="0"/>
              </a:rPr>
              <a:t>l</a:t>
            </a:r>
            <a:r>
              <a:rPr lang="en-US" dirty="0" smtClean="0"/>
              <a:t>=2n-bit output length to get security against attackers running in time 2</a:t>
            </a:r>
            <a:r>
              <a:rPr lang="en-US" baseline="30000" dirty="0" smtClean="0"/>
              <a:t>n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Note: </a:t>
            </a:r>
            <a:r>
              <a:rPr lang="en-US" i="1" dirty="0" smtClean="0"/>
              <a:t>twice as long </a:t>
            </a:r>
            <a:r>
              <a:rPr lang="en-US" dirty="0" smtClean="0"/>
              <a:t>as symmetric keys (e.g., block-cipher keys or PRG seeds) for the same security</a:t>
            </a:r>
          </a:p>
        </p:txBody>
      </p:sp>
    </p:spTree>
    <p:extLst>
      <p:ext uri="{BB962C8B-B14F-4D97-AF65-F5344CB8AC3E}">
        <p14:creationId xmlns:p14="http://schemas.microsoft.com/office/powerpoint/2010/main" val="976216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“Birthday bound”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birthday bound comes up in many other cryptographic contexts</a:t>
            </a:r>
          </a:p>
          <a:p>
            <a:endParaRPr lang="en-US" dirty="0"/>
          </a:p>
          <a:p>
            <a:r>
              <a:rPr lang="en-US" dirty="0" smtClean="0"/>
              <a:t>Example: IV reuse in CTR-mode encryption</a:t>
            </a:r>
          </a:p>
          <a:p>
            <a:pPr lvl="1"/>
            <a:r>
              <a:rPr lang="en-US" dirty="0" smtClean="0"/>
              <a:t>If k messages are encrypted, what are the chances that some IV is used twice?</a:t>
            </a:r>
          </a:p>
          <a:p>
            <a:pPr lvl="1"/>
            <a:r>
              <a:rPr lang="en-US" dirty="0" smtClean="0"/>
              <a:t>Note: this is much higher than the probability that a </a:t>
            </a:r>
            <a:r>
              <a:rPr lang="en-US" i="1" dirty="0" smtClean="0"/>
              <a:t>specific</a:t>
            </a:r>
            <a:r>
              <a:rPr lang="en-US" dirty="0" smtClean="0"/>
              <a:t> IV is used again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405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6783</TotalTime>
  <Words>712</Words>
  <Application>Microsoft Office PowerPoint</Application>
  <PresentationFormat>On-screen Show (4:3)</PresentationFormat>
  <Paragraphs>123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Brush Script MT</vt:lpstr>
      <vt:lpstr>Calibri</vt:lpstr>
      <vt:lpstr>Script MT Bold</vt:lpstr>
      <vt:lpstr>Symbol</vt:lpstr>
      <vt:lpstr>Office Theme</vt:lpstr>
      <vt:lpstr>Cryptography</vt:lpstr>
      <vt:lpstr>PowerPoint Presentation</vt:lpstr>
      <vt:lpstr>Hash functions</vt:lpstr>
      <vt:lpstr>Collision-resistance</vt:lpstr>
      <vt:lpstr>Generic hash-function attacks</vt:lpstr>
      <vt:lpstr>“Birthday” attacks</vt:lpstr>
      <vt:lpstr>PowerPoint Presentation</vt:lpstr>
      <vt:lpstr>Theorem</vt:lpstr>
      <vt:lpstr>“Birthday bound”</vt:lpstr>
      <vt:lpstr>Hash functions in practice</vt:lpstr>
      <vt:lpstr>Hash functions in practice</vt:lpstr>
      <vt:lpstr>PowerPoint Presentation</vt:lpstr>
      <vt:lpstr>Recall…</vt:lpstr>
      <vt:lpstr>Intuition…</vt:lpstr>
      <vt:lpstr>Hash-and-MAC</vt:lpstr>
      <vt:lpstr>Security?</vt:lpstr>
      <vt:lpstr>Proof sketch</vt:lpstr>
      <vt:lpstr>Instantiation?</vt:lpstr>
      <vt:lpstr>HMAC</vt:lpstr>
      <vt:lpstr>PowerPoint Presentation</vt:lpstr>
      <vt:lpstr>Hash functions are ubiquitous</vt:lpstr>
      <vt:lpstr>Fingerprinting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519</cp:revision>
  <dcterms:created xsi:type="dcterms:W3CDTF">2014-06-02T02:25:30Z</dcterms:created>
  <dcterms:modified xsi:type="dcterms:W3CDTF">2018-03-12T20:05:01Z</dcterms:modified>
</cp:coreProperties>
</file>