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661" r:id="rId3"/>
    <p:sldId id="662" r:id="rId4"/>
    <p:sldId id="663" r:id="rId5"/>
    <p:sldId id="664" r:id="rId6"/>
    <p:sldId id="665" r:id="rId7"/>
    <p:sldId id="666" r:id="rId8"/>
    <p:sldId id="667" r:id="rId9"/>
    <p:sldId id="669" r:id="rId10"/>
    <p:sldId id="698" r:id="rId11"/>
    <p:sldId id="670" r:id="rId12"/>
    <p:sldId id="671" r:id="rId13"/>
    <p:sldId id="672" r:id="rId14"/>
    <p:sldId id="673" r:id="rId15"/>
    <p:sldId id="702" r:id="rId16"/>
    <p:sldId id="704" r:id="rId17"/>
    <p:sldId id="7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14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err="1" smtClean="0"/>
              <a:t>Merkle</a:t>
            </a:r>
            <a:r>
              <a:rPr lang="en-US" dirty="0" smtClean="0"/>
              <a:t> tree, we can solve the outsourcing problem with O(1) client storage and |x| + O(log n)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stores H(pw) instead of pw</a:t>
            </a:r>
          </a:p>
          <a:p>
            <a:r>
              <a:rPr lang="en-US" dirty="0" smtClean="0"/>
              <a:t>Requires more than one-</a:t>
            </a:r>
            <a:r>
              <a:rPr lang="en-US" dirty="0" err="1" smtClean="0"/>
              <a:t>wayness</a:t>
            </a:r>
            <a:r>
              <a:rPr lang="en-US" dirty="0" smtClean="0"/>
              <a:t> of H…</a:t>
            </a:r>
          </a:p>
          <a:p>
            <a:pPr lvl="1"/>
            <a:r>
              <a:rPr lang="en-US" dirty="0" smtClean="0"/>
              <a:t>See later discussion on random oracles</a:t>
            </a:r>
          </a:p>
          <a:p>
            <a:endParaRPr lang="en-US" dirty="0"/>
          </a:p>
          <a:p>
            <a:r>
              <a:rPr lang="en-US" dirty="0" smtClean="0"/>
              <a:t>Salting…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deriving a (shared) key from (shared) high-entropy information</a:t>
            </a:r>
          </a:p>
          <a:p>
            <a:pPr lvl="1"/>
            <a:r>
              <a:rPr lang="en-US" dirty="0" smtClean="0"/>
              <a:t>E.g., biometric data</a:t>
            </a:r>
          </a:p>
          <a:p>
            <a:pPr lvl="1"/>
            <a:r>
              <a:rPr lang="en-US" dirty="0" smtClean="0"/>
              <a:t>E.g., generating randomness 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keys must be </a:t>
            </a:r>
            <a:r>
              <a:rPr lang="en-US" i="1" dirty="0" smtClean="0"/>
              <a:t>uniform</a:t>
            </a:r>
            <a:r>
              <a:rPr lang="en-US" dirty="0" smtClean="0"/>
              <a:t>, but shared data is only </a:t>
            </a:r>
            <a:r>
              <a:rPr lang="en-US" i="1" dirty="0" smtClean="0"/>
              <a:t>high-entropy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73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X be a distribution</a:t>
            </a:r>
          </a:p>
          <a:p>
            <a:endParaRPr lang="en-US" dirty="0"/>
          </a:p>
          <a:p>
            <a:r>
              <a:rPr lang="en-US" dirty="0" smtClean="0"/>
              <a:t>The min-entropy of X (measured in bits) </a:t>
            </a:r>
            <a:r>
              <a:rPr lang="en-US" dirty="0" smtClean="0">
                <a:sym typeface="Symbol" panose="05050102010706020507" pitchFamily="18" charset="2"/>
              </a:rPr>
              <a:t>is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       </a:t>
            </a:r>
            <a:r>
              <a:rPr lang="en-US" dirty="0" smtClean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- log </a:t>
            </a:r>
            <a:r>
              <a:rPr lang="en-US" dirty="0" err="1" smtClean="0">
                <a:sym typeface="Symbol" panose="05050102010706020507" pitchFamily="18" charset="2"/>
              </a:rPr>
              <a:t>max</a:t>
            </a:r>
            <a:r>
              <a:rPr lang="en-US" baseline="-25000" dirty="0" err="1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 { </a:t>
            </a:r>
            <a:r>
              <a:rPr lang="en-US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[X=x] 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I.e., if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n, then the probability of guessing x sampled from X is (at most) 2</a:t>
            </a:r>
            <a:r>
              <a:rPr lang="en-US" baseline="30000" dirty="0" smtClean="0">
                <a:sym typeface="Symbol" panose="05050102010706020507" pitchFamily="18" charset="2"/>
              </a:rPr>
              <a:t>-n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in-entropy is more suitable for crypto than entropy</a:t>
            </a:r>
          </a:p>
        </p:txBody>
      </p:sp>
    </p:spTree>
    <p:extLst>
      <p:ext uri="{BB962C8B-B14F-4D97-AF65-F5344CB8AC3E}">
        <p14:creationId xmlns:p14="http://schemas.microsoft.com/office/powerpoint/2010/main" val="12905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shared information x (sampled from distribution X), derive shared key k=H(x)</a:t>
            </a:r>
          </a:p>
          <a:p>
            <a:pPr lvl="1"/>
            <a:r>
              <a:rPr lang="en-US" dirty="0" smtClean="0"/>
              <a:t>In what sense can we claim that k is a </a:t>
            </a:r>
            <a:r>
              <a:rPr lang="en-US" dirty="0" smtClean="0"/>
              <a:t>“good” </a:t>
            </a:r>
            <a:r>
              <a:rPr lang="en-US" dirty="0" smtClean="0"/>
              <a:t>(i.e., uniformly distributed) cryptographic key?</a:t>
            </a:r>
          </a:p>
        </p:txBody>
      </p:sp>
    </p:spTree>
    <p:extLst>
      <p:ext uri="{BB962C8B-B14F-4D97-AF65-F5344CB8AC3E}">
        <p14:creationId xmlns:p14="http://schemas.microsoft.com/office/powerpoint/2010/main" val="9654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Exam review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Q1-Q3 should have been immediate</a:t>
            </a:r>
          </a:p>
          <a:p>
            <a:pPr lvl="1"/>
            <a:r>
              <a:rPr lang="en-US" dirty="0" smtClean="0"/>
              <a:t>Q1/Q3 were straight from the book</a:t>
            </a:r>
          </a:p>
          <a:p>
            <a:pPr lvl="1"/>
            <a:r>
              <a:rPr lang="en-US" dirty="0" smtClean="0"/>
              <a:t>Q2 was similar to problems done in class, and on the optional exercises</a:t>
            </a:r>
          </a:p>
          <a:p>
            <a:r>
              <a:rPr lang="en-US" dirty="0" smtClean="0"/>
              <a:t>Q4 required some thought (16 points)</a:t>
            </a:r>
          </a:p>
          <a:p>
            <a:r>
              <a:rPr lang="en-US" dirty="0" smtClean="0"/>
              <a:t>Q5 was based on HW4, but required some thought (14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for re-grades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Mistaken calculation</a:t>
            </a:r>
          </a:p>
          <a:p>
            <a:pPr lvl="1"/>
            <a:r>
              <a:rPr lang="en-US" dirty="0" smtClean="0"/>
              <a:t>Happy to fix</a:t>
            </a:r>
          </a:p>
          <a:p>
            <a:r>
              <a:rPr lang="en-US" dirty="0" smtClean="0"/>
              <a:t>Incorrectly graded/scored</a:t>
            </a:r>
          </a:p>
          <a:p>
            <a:pPr lvl="1"/>
            <a:r>
              <a:rPr lang="en-US" dirty="0"/>
              <a:t>Scores followed a consistent rubric for all exams</a:t>
            </a:r>
          </a:p>
          <a:p>
            <a:pPr lvl="1"/>
            <a:r>
              <a:rPr lang="en-US" dirty="0" smtClean="0"/>
              <a:t>Make sure you understand the correct answer</a:t>
            </a:r>
          </a:p>
          <a:p>
            <a:pPr lvl="1"/>
            <a:r>
              <a:rPr lang="en-US" dirty="0" smtClean="0"/>
              <a:t>If you still want </a:t>
            </a:r>
            <a:r>
              <a:rPr lang="en-US" smtClean="0"/>
              <a:t>a re-grade:</a:t>
            </a:r>
            <a:endParaRPr lang="en-US" dirty="0" smtClean="0"/>
          </a:p>
          <a:p>
            <a:pPr lvl="2"/>
            <a:r>
              <a:rPr lang="en-US" dirty="0" smtClean="0"/>
              <a:t>Submit your exam along with a written explanation for why you are requesting a re-grade</a:t>
            </a:r>
          </a:p>
          <a:p>
            <a:pPr lvl="2"/>
            <a:r>
              <a:rPr lang="en-US" dirty="0" smtClean="0"/>
              <a:t>Entire exam will be re-graded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Other applications of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are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Collision-resistance </a:t>
            </a:r>
            <a:r>
              <a:rPr lang="en-US" dirty="0" smtClean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one-way function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Key 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r>
              <a:rPr lang="en-US" dirty="0"/>
              <a:t> </a:t>
            </a:r>
            <a:r>
              <a:rPr lang="en-US" dirty="0" smtClean="0"/>
              <a:t>file integrity</a:t>
            </a:r>
          </a:p>
          <a:p>
            <a:pPr lvl="1"/>
            <a:r>
              <a:rPr lang="en-US" dirty="0" smtClean="0"/>
              <a:t>Assuming it is possible to get a reliable copy of H(x) for file x</a:t>
            </a:r>
          </a:p>
          <a:p>
            <a:pPr lvl="1"/>
            <a:r>
              <a:rPr lang="en-US" dirty="0" smtClean="0"/>
              <a:t>Note: different from integrity in the context of message-authentication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How to outsource files to </a:t>
            </a:r>
            <a:r>
              <a:rPr lang="en-US" smtClean="0"/>
              <a:t>an untrusted </a:t>
            </a:r>
            <a:r>
              <a:rPr lang="en-US" dirty="0" smtClean="0"/>
              <a:t>server?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3250" y="42627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820" y="4547175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=H(x)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4114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0" y="55377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43250" y="51009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33104" y="5486400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H(x)=?h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40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14293" y="421582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673025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43250" y="52533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864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)=?h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36935" y="6167735"/>
            <a:ext cx="2635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O(n) client storage!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6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63625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46579" y="6091535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</a:t>
            </a:r>
            <a:r>
              <a:rPr lang="en-US" sz="2400" b="1" dirty="0" smtClean="0">
                <a:solidFill>
                  <a:srgbClr val="0033CC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 smtClean="0">
                <a:solidFill>
                  <a:srgbClr val="0033CC"/>
                </a:solidFill>
              </a:rPr>
              <a:t>|x|)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0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446" y="4648200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…, H(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663625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6091535"/>
            <a:ext cx="368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|x</a:t>
            </a:r>
            <a:r>
              <a:rPr lang="en-US" sz="2400" b="1" baseline="-25000" dirty="0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| + O(n)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33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431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195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530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2197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483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294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8961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1247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10" idx="4"/>
            <a:endCxn id="31" idx="0"/>
          </p:cNvCxnSpPr>
          <p:nvPr/>
        </p:nvCxnSpPr>
        <p:spPr>
          <a:xfrm>
            <a:off x="19431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4"/>
            <a:endCxn id="31" idx="0"/>
          </p:cNvCxnSpPr>
          <p:nvPr/>
        </p:nvCxnSpPr>
        <p:spPr>
          <a:xfrm flipH="1">
            <a:off x="28194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4"/>
            <a:endCxn id="32" idx="0"/>
          </p:cNvCxnSpPr>
          <p:nvPr/>
        </p:nvCxnSpPr>
        <p:spPr>
          <a:xfrm>
            <a:off x="54483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4"/>
            <a:endCxn id="32" idx="0"/>
          </p:cNvCxnSpPr>
          <p:nvPr/>
        </p:nvCxnSpPr>
        <p:spPr>
          <a:xfrm flipH="1">
            <a:off x="63246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4"/>
            <a:endCxn id="33" idx="0"/>
          </p:cNvCxnSpPr>
          <p:nvPr/>
        </p:nvCxnSpPr>
        <p:spPr>
          <a:xfrm>
            <a:off x="28194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4"/>
            <a:endCxn id="33" idx="0"/>
          </p:cNvCxnSpPr>
          <p:nvPr/>
        </p:nvCxnSpPr>
        <p:spPr>
          <a:xfrm flipH="1">
            <a:off x="45720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5282625"/>
            <a:ext cx="265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Only store the root!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34000" y="5257800"/>
            <a:ext cx="112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Verify…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6468" y="6091535"/>
            <a:ext cx="512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O(log n) communication/computation!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7060</TotalTime>
  <Words>437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Cryptography</vt:lpstr>
      <vt:lpstr>PowerPoint Presentation</vt:lpstr>
      <vt:lpstr>Hash functions are ubiquitous</vt:lpstr>
      <vt:lpstr>Fingerprinting</vt:lpstr>
      <vt:lpstr>Outsourced storage</vt:lpstr>
      <vt:lpstr>Outsourced storage</vt:lpstr>
      <vt:lpstr>Outsourced storage</vt:lpstr>
      <vt:lpstr>Outsourced storage</vt:lpstr>
      <vt:lpstr>Merkle tree</vt:lpstr>
      <vt:lpstr>Outsourced storage</vt:lpstr>
      <vt:lpstr>Password hashing</vt:lpstr>
      <vt:lpstr>Key derivation</vt:lpstr>
      <vt:lpstr>Min-entropy</vt:lpstr>
      <vt:lpstr>Key derivation</vt:lpstr>
      <vt:lpstr>PowerPoint Presentation</vt:lpstr>
      <vt:lpstr>Comments on the exam</vt:lpstr>
      <vt:lpstr>Requests for re-grades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542</cp:revision>
  <dcterms:created xsi:type="dcterms:W3CDTF">2014-06-02T02:25:30Z</dcterms:created>
  <dcterms:modified xsi:type="dcterms:W3CDTF">2018-03-14T20:21:03Z</dcterms:modified>
</cp:coreProperties>
</file>