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661" r:id="rId3"/>
    <p:sldId id="662" r:id="rId4"/>
    <p:sldId id="663" r:id="rId5"/>
    <p:sldId id="664" r:id="rId6"/>
    <p:sldId id="665" r:id="rId7"/>
    <p:sldId id="666" r:id="rId8"/>
    <p:sldId id="667" r:id="rId9"/>
    <p:sldId id="669" r:id="rId10"/>
    <p:sldId id="698" r:id="rId11"/>
    <p:sldId id="670" r:id="rId12"/>
    <p:sldId id="671" r:id="rId13"/>
    <p:sldId id="672" r:id="rId14"/>
    <p:sldId id="673" r:id="rId15"/>
    <p:sldId id="702" r:id="rId16"/>
    <p:sldId id="704" r:id="rId17"/>
    <p:sldId id="71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14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Outsourced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a </a:t>
            </a:r>
            <a:r>
              <a:rPr lang="en-US" dirty="0" err="1" smtClean="0"/>
              <a:t>Merkle</a:t>
            </a:r>
            <a:r>
              <a:rPr lang="en-US" dirty="0" smtClean="0"/>
              <a:t> tree, we can solve the outsourcing problem with O(1) client storage and |x| + O(log n)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78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Server stores H(pw) instead of pw</a:t>
            </a:r>
          </a:p>
          <a:p>
            <a:r>
              <a:rPr lang="en-US" dirty="0" smtClean="0"/>
              <a:t>Requires more than one-</a:t>
            </a:r>
            <a:r>
              <a:rPr lang="en-US" dirty="0" err="1" smtClean="0"/>
              <a:t>wayness</a:t>
            </a:r>
            <a:r>
              <a:rPr lang="en-US" dirty="0" smtClean="0"/>
              <a:t> of H…</a:t>
            </a:r>
          </a:p>
          <a:p>
            <a:pPr lvl="1"/>
            <a:r>
              <a:rPr lang="en-US" dirty="0" smtClean="0"/>
              <a:t>See later discussion on random oracles</a:t>
            </a:r>
          </a:p>
          <a:p>
            <a:endParaRPr lang="en-US" dirty="0"/>
          </a:p>
          <a:p>
            <a:r>
              <a:rPr lang="en-US" dirty="0" smtClean="0"/>
              <a:t>Salting…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0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derivation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deriving a (shared) key from (shared) high-entropy information</a:t>
            </a:r>
          </a:p>
          <a:p>
            <a:pPr lvl="1"/>
            <a:r>
              <a:rPr lang="en-US" dirty="0" smtClean="0"/>
              <a:t>E.g., biometric data</a:t>
            </a:r>
          </a:p>
          <a:p>
            <a:pPr lvl="1"/>
            <a:r>
              <a:rPr lang="en-US" dirty="0" smtClean="0"/>
              <a:t>E.g., generating randomness </a:t>
            </a:r>
          </a:p>
          <a:p>
            <a:pPr lvl="1"/>
            <a:endParaRPr lang="en-US" dirty="0"/>
          </a:p>
          <a:p>
            <a:r>
              <a:rPr lang="en-US" dirty="0" smtClean="0"/>
              <a:t>Cryptographic keys must be </a:t>
            </a:r>
            <a:r>
              <a:rPr lang="en-US" i="1" dirty="0" smtClean="0"/>
              <a:t>uniform</a:t>
            </a:r>
            <a:r>
              <a:rPr lang="en-US" dirty="0" smtClean="0"/>
              <a:t>, but shared data is only </a:t>
            </a:r>
            <a:r>
              <a:rPr lang="en-US" i="1" dirty="0" smtClean="0"/>
              <a:t>high-entropy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7732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Min-entropy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X be a distribution</a:t>
            </a:r>
          </a:p>
          <a:p>
            <a:endParaRPr lang="en-US" dirty="0"/>
          </a:p>
          <a:p>
            <a:r>
              <a:rPr lang="en-US" dirty="0" smtClean="0"/>
              <a:t>The min-entropy of X (measured in bits) </a:t>
            </a:r>
            <a:r>
              <a:rPr lang="en-US" dirty="0" smtClean="0">
                <a:sym typeface="Symbol" panose="05050102010706020507" pitchFamily="18" charset="2"/>
              </a:rPr>
              <a:t>is</a:t>
            </a:r>
            <a:br>
              <a:rPr lang="en-US" dirty="0" smtClean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           </a:t>
            </a:r>
            <a:r>
              <a:rPr lang="en-US" dirty="0" smtClean="0"/>
              <a:t>H</a:t>
            </a:r>
            <a:r>
              <a:rPr lang="en-US" baseline="-25000" dirty="0">
                <a:sym typeface="Symbol" panose="05050102010706020507" pitchFamily="18" charset="2"/>
              </a:rPr>
              <a:t></a:t>
            </a:r>
            <a:r>
              <a:rPr lang="en-US" dirty="0">
                <a:sym typeface="Symbol" panose="05050102010706020507" pitchFamily="18" charset="2"/>
              </a:rPr>
              <a:t>(X</a:t>
            </a:r>
            <a:r>
              <a:rPr lang="en-US" dirty="0" smtClean="0">
                <a:sym typeface="Symbol" panose="05050102010706020507" pitchFamily="18" charset="2"/>
              </a:rPr>
              <a:t>) = - log </a:t>
            </a:r>
            <a:r>
              <a:rPr lang="en-US" dirty="0" err="1" smtClean="0">
                <a:sym typeface="Symbol" panose="05050102010706020507" pitchFamily="18" charset="2"/>
              </a:rPr>
              <a:t>max</a:t>
            </a:r>
            <a:r>
              <a:rPr lang="en-US" baseline="-25000" dirty="0" err="1" smtClean="0">
                <a:sym typeface="Symbol" panose="05050102010706020507" pitchFamily="18" charset="2"/>
              </a:rPr>
              <a:t>x</a:t>
            </a:r>
            <a:r>
              <a:rPr lang="en-US" dirty="0" smtClean="0">
                <a:sym typeface="Symbol" panose="05050102010706020507" pitchFamily="18" charset="2"/>
              </a:rPr>
              <a:t> { </a:t>
            </a:r>
            <a:r>
              <a:rPr lang="en-US" dirty="0" err="1" smtClean="0">
                <a:sym typeface="Symbol" panose="05050102010706020507" pitchFamily="18" charset="2"/>
              </a:rPr>
              <a:t>Pr</a:t>
            </a:r>
            <a:r>
              <a:rPr lang="en-US" dirty="0" smtClean="0">
                <a:sym typeface="Symbol" panose="05050102010706020507" pitchFamily="18" charset="2"/>
              </a:rPr>
              <a:t>[X=x] }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I.e., if </a:t>
            </a:r>
            <a:r>
              <a:rPr lang="en-US" dirty="0"/>
              <a:t>H</a:t>
            </a:r>
            <a:r>
              <a:rPr lang="en-US" baseline="-25000" dirty="0">
                <a:sym typeface="Symbol" panose="05050102010706020507" pitchFamily="18" charset="2"/>
              </a:rPr>
              <a:t></a:t>
            </a:r>
            <a:r>
              <a:rPr lang="en-US" dirty="0">
                <a:sym typeface="Symbol" panose="05050102010706020507" pitchFamily="18" charset="2"/>
              </a:rPr>
              <a:t>(X</a:t>
            </a:r>
            <a:r>
              <a:rPr lang="en-US" dirty="0" smtClean="0">
                <a:sym typeface="Symbol" panose="05050102010706020507" pitchFamily="18" charset="2"/>
              </a:rPr>
              <a:t>) = n, then the probability of guessing x sampled from X is (at most) 2</a:t>
            </a:r>
            <a:r>
              <a:rPr lang="en-US" baseline="30000" dirty="0" smtClean="0">
                <a:sym typeface="Symbol" panose="05050102010706020507" pitchFamily="18" charset="2"/>
              </a:rPr>
              <a:t>-n</a:t>
            </a:r>
            <a:endParaRPr lang="en-US" dirty="0">
              <a:sym typeface="Symbol" panose="05050102010706020507" pitchFamily="18" charset="2"/>
            </a:endParaRPr>
          </a:p>
          <a:p>
            <a:endParaRPr lang="en-US" dirty="0" smtClean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M</a:t>
            </a:r>
            <a:r>
              <a:rPr lang="en-US" dirty="0" smtClean="0">
                <a:sym typeface="Symbol" panose="05050102010706020507" pitchFamily="18" charset="2"/>
              </a:rPr>
              <a:t>in-entropy is more suitable for crypto than entropy</a:t>
            </a:r>
          </a:p>
        </p:txBody>
      </p:sp>
    </p:spTree>
    <p:extLst>
      <p:ext uri="{BB962C8B-B14F-4D97-AF65-F5344CB8AC3E}">
        <p14:creationId xmlns:p14="http://schemas.microsoft.com/office/powerpoint/2010/main" val="129057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derivation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shared information x (sampled from distribution X), derive shared key k=H(x)</a:t>
            </a:r>
          </a:p>
          <a:p>
            <a:pPr lvl="1"/>
            <a:r>
              <a:rPr lang="en-US" dirty="0" smtClean="0"/>
              <a:t>In what sense can we claim that k is a </a:t>
            </a:r>
            <a:r>
              <a:rPr lang="en-US" dirty="0" smtClean="0"/>
              <a:t>“good” </a:t>
            </a:r>
            <a:r>
              <a:rPr lang="en-US" dirty="0" smtClean="0"/>
              <a:t>(i.e., uniformly distributed) cryptographic key?</a:t>
            </a:r>
          </a:p>
        </p:txBody>
      </p:sp>
    </p:spTree>
    <p:extLst>
      <p:ext uri="{BB962C8B-B14F-4D97-AF65-F5344CB8AC3E}">
        <p14:creationId xmlns:p14="http://schemas.microsoft.com/office/powerpoint/2010/main" val="96541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Exam review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53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on the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Q1-Q3 should have been immediate</a:t>
            </a:r>
          </a:p>
          <a:p>
            <a:pPr lvl="1"/>
            <a:r>
              <a:rPr lang="en-US" dirty="0" smtClean="0"/>
              <a:t>Q1/Q3 were straight from the book</a:t>
            </a:r>
          </a:p>
          <a:p>
            <a:pPr lvl="1"/>
            <a:r>
              <a:rPr lang="en-US" dirty="0" smtClean="0"/>
              <a:t>Q2 was similar to problems done in class, and on the optional exercises</a:t>
            </a:r>
          </a:p>
          <a:p>
            <a:r>
              <a:rPr lang="en-US" dirty="0" smtClean="0"/>
              <a:t>Q4 required some thought (16 points)</a:t>
            </a:r>
          </a:p>
          <a:p>
            <a:r>
              <a:rPr lang="en-US" dirty="0" smtClean="0"/>
              <a:t>Q5 was based on HW4, but required some thought (14 points)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7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Requests for re-grades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Mistaken calculation</a:t>
            </a:r>
          </a:p>
          <a:p>
            <a:pPr lvl="1"/>
            <a:r>
              <a:rPr lang="en-US" dirty="0" smtClean="0"/>
              <a:t>Happy to fix</a:t>
            </a:r>
          </a:p>
          <a:p>
            <a:r>
              <a:rPr lang="en-US" dirty="0" smtClean="0"/>
              <a:t>Incorrectly graded/scored</a:t>
            </a:r>
          </a:p>
          <a:p>
            <a:pPr lvl="1"/>
            <a:r>
              <a:rPr lang="en-US" dirty="0"/>
              <a:t>Scores followed a consistent rubric for all exams</a:t>
            </a:r>
          </a:p>
          <a:p>
            <a:pPr lvl="1"/>
            <a:r>
              <a:rPr lang="en-US" dirty="0" smtClean="0"/>
              <a:t>Make sure you understand the correct answer</a:t>
            </a:r>
          </a:p>
          <a:p>
            <a:pPr lvl="1"/>
            <a:r>
              <a:rPr lang="en-US" dirty="0" smtClean="0"/>
              <a:t>If you still want </a:t>
            </a:r>
            <a:r>
              <a:rPr lang="en-US" smtClean="0"/>
              <a:t>a re-grade:</a:t>
            </a:r>
            <a:endParaRPr lang="en-US" dirty="0" smtClean="0"/>
          </a:p>
          <a:p>
            <a:pPr lvl="2"/>
            <a:r>
              <a:rPr lang="en-US" dirty="0" smtClean="0"/>
              <a:t>Submit your exam along with a written explanation for why you are requesting a re-grade</a:t>
            </a:r>
          </a:p>
          <a:p>
            <a:pPr lvl="2"/>
            <a:r>
              <a:rPr lang="en-US" dirty="0" smtClean="0"/>
              <a:t>Entire exam will be re-graded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74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Other applications of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hash functions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87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are ubiquitous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Collision-resistance </a:t>
            </a:r>
            <a:r>
              <a:rPr lang="en-US" dirty="0" smtClean="0">
                <a:sym typeface="Symbol" panose="05050102010706020507" pitchFamily="18" charset="2"/>
              </a:rPr>
              <a:t> “fingerprinting”</a:t>
            </a:r>
          </a:p>
          <a:p>
            <a:r>
              <a:rPr lang="en-US" dirty="0" smtClean="0">
                <a:sym typeface="Symbol" panose="05050102010706020507" pitchFamily="18" charset="2"/>
              </a:rPr>
              <a:t>Used as a one-way function</a:t>
            </a:r>
          </a:p>
          <a:p>
            <a:r>
              <a:rPr lang="en-US" dirty="0" smtClean="0">
                <a:sym typeface="Symbol" panose="05050102010706020507" pitchFamily="18" charset="2"/>
              </a:rPr>
              <a:t>Key derivation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46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E.g.,</a:t>
            </a:r>
            <a:r>
              <a:rPr lang="en-US" dirty="0"/>
              <a:t> </a:t>
            </a:r>
            <a:r>
              <a:rPr lang="en-US" dirty="0" smtClean="0"/>
              <a:t>file integrity</a:t>
            </a:r>
          </a:p>
          <a:p>
            <a:pPr lvl="1"/>
            <a:r>
              <a:rPr lang="en-US" dirty="0" smtClean="0"/>
              <a:t>Assuming it is possible to get a reliable copy of H(x) for file x</a:t>
            </a:r>
          </a:p>
          <a:p>
            <a:pPr lvl="1"/>
            <a:r>
              <a:rPr lang="en-US" dirty="0" smtClean="0"/>
              <a:t>Note: different from integrity in the context of message-authentication codes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74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Outsourced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/>
          <a:lstStyle/>
          <a:p>
            <a:r>
              <a:rPr lang="en-US" dirty="0" smtClean="0"/>
              <a:t>How to outsource files to </a:t>
            </a:r>
            <a:r>
              <a:rPr lang="en-US" smtClean="0"/>
              <a:t>an untrusted </a:t>
            </a:r>
            <a:r>
              <a:rPr lang="en-US" dirty="0" smtClean="0"/>
              <a:t>server?</a:t>
            </a:r>
            <a:endParaRPr lang="en-US" dirty="0"/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443250" y="4262735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108820" y="4547175"/>
            <a:ext cx="1011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</a:t>
            </a:r>
            <a:r>
              <a:rPr lang="en-US" sz="2400" dirty="0" smtClean="0"/>
              <a:t>=H(x)</a:t>
            </a:r>
            <a:endParaRPr lang="en-US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743200" y="47244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47800" y="4114800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743200" y="5537775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43250" y="5100935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033104" y="5486400"/>
            <a:ext cx="11544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H(x)=?h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6408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Outsourced storage</a:t>
            </a:r>
            <a:endParaRPr lang="en-US" dirty="0"/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014293" y="4215825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4673025"/>
            <a:ext cx="1173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=H(x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43200" y="47244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90600" y="4114800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743200" y="5690175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43250" y="5253335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-25000" dirty="0" smtClean="0"/>
              <a:t>i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914400" y="5486400"/>
            <a:ext cx="124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H(x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)=?h</a:t>
            </a:r>
            <a:r>
              <a:rPr lang="en-US" sz="2400" baseline="-25000" dirty="0" smtClean="0"/>
              <a:t>i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136935" y="6167735"/>
            <a:ext cx="2635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O(n) client storage!</a:t>
            </a:r>
            <a:endParaRPr lang="en-US" sz="2400" b="1" dirty="0">
              <a:solidFill>
                <a:srgbClr val="0033CC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743200" y="51816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5800" y="4796135"/>
            <a:ext cx="255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0668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Outsourced storage</a:t>
            </a:r>
            <a:endParaRPr lang="en-US" dirty="0"/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038600" y="4262735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4648200"/>
            <a:ext cx="1930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 =H(x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43200" y="47244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90600" y="4114800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743200" y="5690175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90493" y="5253335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5663625"/>
            <a:ext cx="2004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)=?h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246579" y="6091535"/>
            <a:ext cx="3495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O(n</a:t>
            </a:r>
            <a:r>
              <a:rPr lang="en-US" sz="2400" b="1" dirty="0" smtClean="0">
                <a:solidFill>
                  <a:srgbClr val="0033CC"/>
                </a:solidFill>
                <a:sym typeface="Symbol" panose="05050102010706020507" pitchFamily="18" charset="2"/>
              </a:rPr>
              <a:t></a:t>
            </a:r>
            <a:r>
              <a:rPr lang="en-US" sz="2400" b="1" dirty="0" smtClean="0">
                <a:solidFill>
                  <a:srgbClr val="0033CC"/>
                </a:solidFill>
              </a:rPr>
              <a:t>|x|) communication!</a:t>
            </a:r>
            <a:endParaRPr lang="en-US" sz="2400" b="1" dirty="0">
              <a:solidFill>
                <a:srgbClr val="0033CC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743200" y="51816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5800" y="4796135"/>
            <a:ext cx="255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301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4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Outsourced storage</a:t>
            </a:r>
            <a:endParaRPr lang="en-US" dirty="0"/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038600" y="4262735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32446" y="4648200"/>
            <a:ext cx="2686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 =H(H(x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), …, H(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))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43200" y="47244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90600" y="4114800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743200" y="5690175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90493" y="5253335"/>
            <a:ext cx="1550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, 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</a:t>
            </a:r>
            <a:r>
              <a:rPr lang="en-US" sz="2400" dirty="0" err="1"/>
              <a:t>h</a:t>
            </a:r>
            <a:r>
              <a:rPr lang="en-US" sz="2400" baseline="-25000" dirty="0" err="1" smtClean="0"/>
              <a:t>n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5663625"/>
            <a:ext cx="3124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H(h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…, H(x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), …, </a:t>
            </a:r>
            <a:r>
              <a:rPr lang="en-US" sz="2400" dirty="0" err="1"/>
              <a:t>h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)=?h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5257800" y="6091535"/>
            <a:ext cx="3681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|x</a:t>
            </a:r>
            <a:r>
              <a:rPr lang="en-US" sz="2400" b="1" baseline="-25000" dirty="0" smtClean="0">
                <a:solidFill>
                  <a:srgbClr val="0033CC"/>
                </a:solidFill>
              </a:rPr>
              <a:t>i</a:t>
            </a:r>
            <a:r>
              <a:rPr lang="en-US" sz="2400" b="1" dirty="0" smtClean="0">
                <a:solidFill>
                  <a:srgbClr val="0033CC"/>
                </a:solidFill>
              </a:rPr>
              <a:t>| + O(n) communication!</a:t>
            </a:r>
            <a:endParaRPr lang="en-US" sz="2400" b="1" dirty="0">
              <a:solidFill>
                <a:srgbClr val="0033CC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743200" y="5181600"/>
            <a:ext cx="38100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5800" y="4796135"/>
            <a:ext cx="255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033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Merkle</a:t>
            </a:r>
            <a:r>
              <a:rPr lang="en-US" dirty="0" smtClean="0"/>
              <a:t> tree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47800" y="16002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714500" y="2514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943100" y="19812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124200" y="16002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3390900" y="2514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619500" y="19812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953000" y="16002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5219700" y="2514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448300" y="19812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629400" y="160020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6896100" y="2514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124700" y="1981200"/>
            <a:ext cx="0" cy="5334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2590800" y="3657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0" y="3657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343400" y="5257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>
            <a:stCxn id="10" idx="4"/>
            <a:endCxn id="31" idx="0"/>
          </p:cNvCxnSpPr>
          <p:nvPr/>
        </p:nvCxnSpPr>
        <p:spPr>
          <a:xfrm>
            <a:off x="1943100" y="2971800"/>
            <a:ext cx="8763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3" idx="4"/>
            <a:endCxn id="31" idx="0"/>
          </p:cNvCxnSpPr>
          <p:nvPr/>
        </p:nvCxnSpPr>
        <p:spPr>
          <a:xfrm flipH="1">
            <a:off x="2819400" y="2971800"/>
            <a:ext cx="8001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6" idx="4"/>
            <a:endCxn id="32" idx="0"/>
          </p:cNvCxnSpPr>
          <p:nvPr/>
        </p:nvCxnSpPr>
        <p:spPr>
          <a:xfrm>
            <a:off x="5448300" y="2971800"/>
            <a:ext cx="8763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4"/>
            <a:endCxn id="32" idx="0"/>
          </p:cNvCxnSpPr>
          <p:nvPr/>
        </p:nvCxnSpPr>
        <p:spPr>
          <a:xfrm flipH="1">
            <a:off x="6324600" y="2971800"/>
            <a:ext cx="80010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1" idx="4"/>
            <a:endCxn id="33" idx="0"/>
          </p:cNvCxnSpPr>
          <p:nvPr/>
        </p:nvCxnSpPr>
        <p:spPr>
          <a:xfrm>
            <a:off x="2819400" y="4114800"/>
            <a:ext cx="1752600" cy="11430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2" idx="4"/>
            <a:endCxn id="33" idx="0"/>
          </p:cNvCxnSpPr>
          <p:nvPr/>
        </p:nvCxnSpPr>
        <p:spPr>
          <a:xfrm flipH="1">
            <a:off x="4572000" y="4114800"/>
            <a:ext cx="1752600" cy="114300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334000" y="5282625"/>
            <a:ext cx="26506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Only store the root!</a:t>
            </a:r>
            <a:endParaRPr lang="en-US" sz="2400" dirty="0"/>
          </a:p>
        </p:txBody>
      </p:sp>
      <p:sp>
        <p:nvSpPr>
          <p:cNvPr id="47" name="Rectangle 46"/>
          <p:cNvSpPr/>
          <p:nvPr/>
        </p:nvSpPr>
        <p:spPr>
          <a:xfrm>
            <a:off x="3124200" y="1600200"/>
            <a:ext cx="990600" cy="381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1714500" y="2514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096000" y="3657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390900" y="2514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2590800" y="36576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343400" y="5257800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334000" y="5257800"/>
            <a:ext cx="1124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Verify…</a:t>
            </a:r>
            <a:endParaRPr lang="en-US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3636468" y="6091535"/>
            <a:ext cx="5126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O(log n) communication/computation!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61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7060</TotalTime>
  <Words>437</Words>
  <Application>Microsoft Office PowerPoint</Application>
  <PresentationFormat>On-screen Show (4:3)</PresentationFormat>
  <Paragraphs>91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Symbol</vt:lpstr>
      <vt:lpstr>Office Theme</vt:lpstr>
      <vt:lpstr>Cryptography</vt:lpstr>
      <vt:lpstr>PowerPoint Presentation</vt:lpstr>
      <vt:lpstr>Hash functions are ubiquitous</vt:lpstr>
      <vt:lpstr>Fingerprinting</vt:lpstr>
      <vt:lpstr>Outsourced storage</vt:lpstr>
      <vt:lpstr>Outsourced storage</vt:lpstr>
      <vt:lpstr>Outsourced storage</vt:lpstr>
      <vt:lpstr>Outsourced storage</vt:lpstr>
      <vt:lpstr>Merkle tree</vt:lpstr>
      <vt:lpstr>Outsourced storage</vt:lpstr>
      <vt:lpstr>Password hashing</vt:lpstr>
      <vt:lpstr>Key derivation</vt:lpstr>
      <vt:lpstr>Min-entropy</vt:lpstr>
      <vt:lpstr>Key derivation</vt:lpstr>
      <vt:lpstr>PowerPoint Presentation</vt:lpstr>
      <vt:lpstr>Comments on the exam</vt:lpstr>
      <vt:lpstr>Requests for re-grades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542</cp:revision>
  <dcterms:created xsi:type="dcterms:W3CDTF">2014-06-02T02:25:30Z</dcterms:created>
  <dcterms:modified xsi:type="dcterms:W3CDTF">2018-03-14T20:21:03Z</dcterms:modified>
</cp:coreProperties>
</file>