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9" r:id="rId3"/>
    <p:sldId id="310" r:id="rId4"/>
    <p:sldId id="286" r:id="rId5"/>
    <p:sldId id="287" r:id="rId6"/>
    <p:sldId id="288" r:id="rId7"/>
    <p:sldId id="289" r:id="rId8"/>
    <p:sldId id="303" r:id="rId9"/>
    <p:sldId id="290" r:id="rId10"/>
    <p:sldId id="311" r:id="rId11"/>
    <p:sldId id="304" r:id="rId12"/>
    <p:sldId id="291" r:id="rId13"/>
    <p:sldId id="292" r:id="rId14"/>
    <p:sldId id="312" r:id="rId15"/>
    <p:sldId id="293" r:id="rId16"/>
    <p:sldId id="294" r:id="rId17"/>
    <p:sldId id="306" r:id="rId18"/>
    <p:sldId id="295" r:id="rId19"/>
    <p:sldId id="30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51" d="100"/>
          <a:sy n="51" d="100"/>
        </p:scale>
        <p:origin x="47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15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Assume initial content of registers is 0100</a:t>
            </a:r>
          </a:p>
          <a:p>
            <a:r>
              <a:rPr lang="en-US" dirty="0" smtClean="0"/>
              <a:t>First 4 state transitions:</a:t>
            </a:r>
            <a:br>
              <a:rPr lang="en-US" dirty="0" smtClean="0"/>
            </a:br>
            <a:r>
              <a:rPr lang="en-US" dirty="0" smtClean="0"/>
              <a:t>0100 </a:t>
            </a:r>
            <a:r>
              <a:rPr lang="en-US" dirty="0" smtClean="0">
                <a:sym typeface="Symbol" panose="05050102010706020507" pitchFamily="18" charset="2"/>
              </a:rPr>
              <a:t> 1010  0101  0010  …</a:t>
            </a:r>
          </a:p>
          <a:p>
            <a:r>
              <a:rPr lang="en-US" dirty="0" smtClean="0">
                <a:sym typeface="Symbol" panose="05050102010706020507" pitchFamily="18" charset="2"/>
              </a:rPr>
              <a:t>First 3 output bits: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0 0 1 …</a:t>
            </a:r>
            <a:endParaRPr lang="en-US" dirty="0"/>
          </a:p>
        </p:txBody>
      </p:sp>
      <p:pic>
        <p:nvPicPr>
          <p:cNvPr id="4" name="Content Placeholder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19200"/>
            <a:ext cx="5855636" cy="228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43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LFSRs as 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+ IV used to initialize the state of the LFSR (possibly including feedback coefficients)</a:t>
            </a:r>
          </a:p>
          <a:p>
            <a:r>
              <a:rPr lang="en-US" dirty="0" smtClean="0"/>
              <a:t>One bit of output per clock tick</a:t>
            </a:r>
          </a:p>
          <a:p>
            <a:pPr lvl="1"/>
            <a:r>
              <a:rPr lang="en-US" dirty="0" smtClean="0"/>
              <a:t>State updated</a:t>
            </a:r>
          </a:p>
        </p:txBody>
      </p:sp>
    </p:spTree>
    <p:extLst>
      <p:ext uri="{BB962C8B-B14F-4D97-AF65-F5344CB8AC3E}">
        <p14:creationId xmlns:p14="http://schemas.microsoft.com/office/powerpoint/2010/main" val="309629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</a:t>
            </a:r>
            <a:r>
              <a:rPr lang="en-US" dirty="0" smtClean="0"/>
              <a:t>(and output) “cycles</a:t>
            </a:r>
            <a:r>
              <a:rPr lang="en-US" dirty="0" smtClean="0"/>
              <a:t>” </a:t>
            </a:r>
            <a:r>
              <a:rPr lang="en-US" smtClean="0"/>
              <a:t>if </a:t>
            </a:r>
            <a:r>
              <a:rPr lang="en-US" smtClean="0"/>
              <a:t>state ever </a:t>
            </a:r>
            <a:r>
              <a:rPr lang="en-US" dirty="0" smtClean="0"/>
              <a:t>repeated</a:t>
            </a:r>
          </a:p>
          <a:p>
            <a:r>
              <a:rPr lang="en-US" i="1" dirty="0" smtClean="0"/>
              <a:t>Maximal-length LFSR</a:t>
            </a:r>
            <a:r>
              <a:rPr lang="en-US" dirty="0" smtClean="0"/>
              <a:t> cycles through all 2</a:t>
            </a:r>
            <a:r>
              <a:rPr lang="en-US" baseline="30000" dirty="0" smtClean="0"/>
              <a:t>n</a:t>
            </a:r>
            <a:r>
              <a:rPr lang="en-US" dirty="0" smtClean="0"/>
              <a:t> - 1 nonzero states</a:t>
            </a:r>
          </a:p>
          <a:p>
            <a:pPr lvl="1"/>
            <a:r>
              <a:rPr lang="en-US" dirty="0" smtClean="0"/>
              <a:t>Known how to set feedback coefficients so as to achieve maximal length</a:t>
            </a:r>
          </a:p>
        </p:txBody>
      </p:sp>
    </p:spTree>
    <p:extLst>
      <p:ext uri="{BB962C8B-B14F-4D97-AF65-F5344CB8AC3E}">
        <p14:creationId xmlns:p14="http://schemas.microsoft.com/office/powerpoint/2010/main" val="2257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Maximal-length LFSRs have good statistical properties…</a:t>
            </a:r>
          </a:p>
          <a:p>
            <a:r>
              <a:rPr lang="en-US" dirty="0" smtClean="0"/>
              <a:t>…but they are not cryptographically secure!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7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LFSRs secure?</a:t>
            </a:r>
          </a:p>
          <a:p>
            <a:r>
              <a:rPr lang="en-US" dirty="0" smtClean="0"/>
              <a:t>Might hope for 2n-bit security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-bit state + n bits to specify feedback</a:t>
            </a:r>
          </a:p>
          <a:p>
            <a:pPr lvl="1"/>
            <a:r>
              <a:rPr lang="en-US" dirty="0" smtClean="0"/>
              <a:t>Slightly less if we insist on maximal-length LFSR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feedback coefficients known, the first n output bits directly reveal the initial state!</a:t>
            </a:r>
          </a:p>
          <a:p>
            <a:endParaRPr lang="en-US" dirty="0" smtClean="0"/>
          </a:p>
          <a:p>
            <a:r>
              <a:rPr lang="en-US" dirty="0" smtClean="0"/>
              <a:t>Even if feedback coefficients are unknown, can use linear algebra to learn everything from 2n consecutive output bits</a:t>
            </a:r>
          </a:p>
          <a:p>
            <a:endParaRPr lang="en-US" dirty="0"/>
          </a:p>
          <a:p>
            <a:r>
              <a:rPr lang="en-US" dirty="0" smtClean="0"/>
              <a:t>Moral: linearity is </a:t>
            </a:r>
            <a:r>
              <a:rPr lang="en-US" i="1" dirty="0" smtClean="0"/>
              <a:t>bad</a:t>
            </a:r>
            <a:r>
              <a:rPr lang="en-US" dirty="0" smtClean="0"/>
              <a:t> for cryptography (because linear algebra is so powerful)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20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Nonlinear</a:t>
            </a:r>
            <a:r>
              <a:rPr lang="en-US" dirty="0" smtClean="0"/>
              <a:t> FSRs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nonlinearity to prevent attacks</a:t>
            </a:r>
          </a:p>
          <a:p>
            <a:pPr lvl="1"/>
            <a:r>
              <a:rPr lang="en-US" dirty="0" smtClean="0"/>
              <a:t>Nonlinear feedback</a:t>
            </a:r>
          </a:p>
          <a:p>
            <a:pPr lvl="1"/>
            <a:r>
              <a:rPr lang="en-US" dirty="0" smtClean="0"/>
              <a:t>Output is a nonlinear function of the state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ultiple (coupled) LFSRs</a:t>
            </a:r>
          </a:p>
          <a:p>
            <a:pPr lvl="1"/>
            <a:r>
              <a:rPr lang="en-US" dirty="0" smtClean="0"/>
              <a:t>…or any combination of the above</a:t>
            </a:r>
          </a:p>
          <a:p>
            <a:endParaRPr lang="en-US" dirty="0" smtClean="0"/>
          </a:p>
          <a:p>
            <a:r>
              <a:rPr lang="en-US" dirty="0" smtClean="0"/>
              <a:t>Still want to preserve statistical properties of the output, and </a:t>
            </a:r>
            <a:r>
              <a:rPr lang="en-US" dirty="0"/>
              <a:t>l</a:t>
            </a:r>
            <a:r>
              <a:rPr lang="en-US" dirty="0" smtClean="0"/>
              <a:t>ong cycle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Trivium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</a:t>
            </a:r>
            <a:r>
              <a:rPr lang="en-US" dirty="0" smtClean="0"/>
              <a:t>by De </a:t>
            </a:r>
            <a:r>
              <a:rPr lang="en-US" dirty="0" err="1" smtClean="0"/>
              <a:t>Canni</a:t>
            </a:r>
            <a:r>
              <a:rPr lang="en-US" dirty="0" err="1" smtClean="0">
                <a:latin typeface="Calibri" panose="020F0502020204030204" pitchFamily="34" charset="0"/>
              </a:rPr>
              <a:t>è</a:t>
            </a:r>
            <a:r>
              <a:rPr lang="en-US" dirty="0" err="1" smtClean="0"/>
              <a:t>re</a:t>
            </a:r>
            <a:r>
              <a:rPr lang="en-US" dirty="0" smtClean="0"/>
              <a:t> and </a:t>
            </a:r>
            <a:r>
              <a:rPr lang="en-US" dirty="0" err="1" smtClean="0"/>
              <a:t>Preneel</a:t>
            </a:r>
            <a:r>
              <a:rPr lang="en-US" dirty="0" smtClean="0"/>
              <a:t> in </a:t>
            </a:r>
            <a:r>
              <a:rPr lang="en-US" dirty="0"/>
              <a:t>2006 as part of </a:t>
            </a:r>
            <a:r>
              <a:rPr lang="en-US" dirty="0" err="1"/>
              <a:t>eSTREAM</a:t>
            </a:r>
            <a:r>
              <a:rPr lang="en-US" dirty="0"/>
              <a:t> </a:t>
            </a:r>
            <a:r>
              <a:rPr lang="en-US" dirty="0" smtClean="0"/>
              <a:t>competition</a:t>
            </a:r>
          </a:p>
          <a:p>
            <a:r>
              <a:rPr lang="en-US" dirty="0"/>
              <a:t>I</a:t>
            </a:r>
            <a:r>
              <a:rPr lang="en-US" dirty="0" smtClean="0"/>
              <a:t>ntended </a:t>
            </a:r>
            <a:r>
              <a:rPr lang="en-US" dirty="0"/>
              <a:t>to be </a:t>
            </a:r>
            <a:r>
              <a:rPr lang="en-US" dirty="0" smtClean="0"/>
              <a:t>simple and </a:t>
            </a:r>
            <a:r>
              <a:rPr lang="en-US" dirty="0" smtClean="0"/>
              <a:t>efficient (especially in hardware)</a:t>
            </a:r>
          </a:p>
          <a:p>
            <a:r>
              <a:rPr lang="en-US" dirty="0" smtClean="0"/>
              <a:t>Essentially no </a:t>
            </a:r>
            <a:r>
              <a:rPr lang="en-US" dirty="0"/>
              <a:t>attacks better than brute-force </a:t>
            </a:r>
            <a:r>
              <a:rPr lang="en-US" dirty="0" smtClean="0"/>
              <a:t>search are known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Trivium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00200"/>
            <a:ext cx="7150930" cy="456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Trivium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</a:t>
            </a:r>
            <a:r>
              <a:rPr lang="en-US" dirty="0" smtClean="0"/>
              <a:t>FSRs </a:t>
            </a:r>
            <a:r>
              <a:rPr lang="en-US" dirty="0" smtClean="0"/>
              <a:t>of degree 93, 84, and 111</a:t>
            </a:r>
          </a:p>
          <a:p>
            <a:r>
              <a:rPr lang="en-US" dirty="0" smtClean="0"/>
              <a:t>Initialization:</a:t>
            </a:r>
          </a:p>
          <a:p>
            <a:pPr lvl="1"/>
            <a:r>
              <a:rPr lang="en-US" dirty="0" smtClean="0"/>
              <a:t>80-bit key in left-most registers of first FSR</a:t>
            </a:r>
          </a:p>
          <a:p>
            <a:pPr lvl="1"/>
            <a:r>
              <a:rPr lang="en-US" dirty="0" smtClean="0"/>
              <a:t>80-bit IV in left-most registers of second FSR</a:t>
            </a:r>
          </a:p>
          <a:p>
            <a:pPr lvl="1"/>
            <a:r>
              <a:rPr lang="en-US" dirty="0" smtClean="0"/>
              <a:t>Remaining registers set to 0, except for three right-most registers of third FSR</a:t>
            </a:r>
          </a:p>
          <a:p>
            <a:pPr lvl="1"/>
            <a:r>
              <a:rPr lang="en-US" dirty="0" smtClean="0"/>
              <a:t>Run for 4 x 288 clock ticks</a:t>
            </a:r>
          </a:p>
        </p:txBody>
      </p:sp>
    </p:spTree>
    <p:extLst>
      <p:ext uri="{BB962C8B-B14F-4D97-AF65-F5344CB8AC3E}">
        <p14:creationId xmlns:p14="http://schemas.microsoft.com/office/powerpoint/2010/main" val="35443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finished our treatment of private-key schemes!</a:t>
            </a:r>
          </a:p>
          <a:p>
            <a:pPr lvl="1"/>
            <a:r>
              <a:rPr lang="en-US" dirty="0" smtClean="0"/>
              <a:t>(Though it will come up again later)</a:t>
            </a:r>
          </a:p>
          <a:p>
            <a:pPr lvl="1"/>
            <a:endParaRPr lang="en-US" dirty="0"/>
          </a:p>
          <a:p>
            <a:r>
              <a:rPr lang="en-US" dirty="0" smtClean="0"/>
              <a:t>Private-key crypto is used extensively in practice</a:t>
            </a:r>
          </a:p>
          <a:p>
            <a:pPr lvl="1"/>
            <a:r>
              <a:rPr lang="en-US" dirty="0" smtClean="0"/>
              <a:t>Arguably more than public-key crypto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6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38200"/>
            <a:ext cx="6324600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33" t="91261" r="4688" b="2501"/>
          <a:stretch>
            <a:fillRect/>
          </a:stretch>
        </p:blipFill>
        <p:spPr bwMode="auto">
          <a:xfrm>
            <a:off x="1676400" y="4953000"/>
            <a:ext cx="6364288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365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seen how to construct schemes based on various lower-level primitives</a:t>
            </a:r>
          </a:p>
          <a:p>
            <a:pPr lvl="1"/>
            <a:r>
              <a:rPr lang="en-US" dirty="0" smtClean="0"/>
              <a:t>Stream ciphers/PRGs</a:t>
            </a:r>
          </a:p>
          <a:p>
            <a:pPr lvl="1"/>
            <a:r>
              <a:rPr lang="en-US" dirty="0" smtClean="0"/>
              <a:t>Block ciphers/PRFs</a:t>
            </a:r>
          </a:p>
          <a:p>
            <a:pPr lvl="1"/>
            <a:r>
              <a:rPr lang="en-US" dirty="0" smtClean="0"/>
              <a:t>Hash functions</a:t>
            </a:r>
          </a:p>
          <a:p>
            <a:pPr lvl="1"/>
            <a:endParaRPr lang="en-US" dirty="0"/>
          </a:p>
          <a:p>
            <a:r>
              <a:rPr lang="en-US" dirty="0" smtClean="0"/>
              <a:t>How do we construct </a:t>
            </a:r>
            <a:r>
              <a:rPr lang="en-US" dirty="0" smtClean="0"/>
              <a:t>these </a:t>
            </a:r>
            <a:r>
              <a:rPr lang="en-US" dirty="0" smtClean="0"/>
              <a:t>primitives?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80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Construct from even lower-level assumptions</a:t>
            </a:r>
          </a:p>
          <a:p>
            <a:pPr lvl="1"/>
            <a:r>
              <a:rPr lang="en-US" dirty="0" smtClean="0"/>
              <a:t>Can prove secure (given lower-level assumption)</a:t>
            </a:r>
          </a:p>
          <a:p>
            <a:pPr lvl="1"/>
            <a:r>
              <a:rPr lang="en-US" dirty="0" smtClean="0"/>
              <a:t>Typically inefficient</a:t>
            </a:r>
          </a:p>
          <a:p>
            <a:pPr lvl="1"/>
            <a:endParaRPr lang="en-US" dirty="0"/>
          </a:p>
          <a:p>
            <a:r>
              <a:rPr lang="en-US" dirty="0" smtClean="0"/>
              <a:t>Build directly</a:t>
            </a:r>
          </a:p>
          <a:p>
            <a:pPr lvl="1"/>
            <a:r>
              <a:rPr lang="en-US" dirty="0" smtClean="0"/>
              <a:t>Much more efficient!</a:t>
            </a:r>
          </a:p>
          <a:p>
            <a:pPr lvl="1"/>
            <a:r>
              <a:rPr lang="en-US" dirty="0" smtClean="0"/>
              <a:t>Need to assume security, but</a:t>
            </a:r>
          </a:p>
          <a:p>
            <a:pPr lvl="2"/>
            <a:r>
              <a:rPr lang="en-US" dirty="0" smtClean="0"/>
              <a:t>We have formal definitions to aim for</a:t>
            </a:r>
          </a:p>
          <a:p>
            <a:pPr lvl="2"/>
            <a:r>
              <a:rPr lang="en-US" dirty="0" smtClean="0"/>
              <a:t>We can </a:t>
            </a:r>
            <a:r>
              <a:rPr lang="en-US" dirty="0"/>
              <a:t>concentrate our analysis on these primitives</a:t>
            </a:r>
          </a:p>
          <a:p>
            <a:pPr lvl="2"/>
            <a:r>
              <a:rPr lang="en-US" dirty="0" smtClean="0"/>
              <a:t>We c</a:t>
            </a:r>
            <a:r>
              <a:rPr lang="en-US" dirty="0" smtClean="0"/>
              <a:t>an </a:t>
            </a:r>
            <a:r>
              <a:rPr lang="en-US" dirty="0" smtClean="0"/>
              <a:t>develop/analyze various design principles</a:t>
            </a:r>
          </a:p>
        </p:txBody>
      </p:sp>
    </p:spTree>
    <p:extLst>
      <p:ext uri="{BB962C8B-B14F-4D97-AF65-F5344CB8AC3E}">
        <p14:creationId xmlns:p14="http://schemas.microsoft.com/office/powerpoint/2010/main" val="6933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Stream ciphers/PRGs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Init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Takes as input a key + initialization vector (IV)</a:t>
            </a:r>
          </a:p>
          <a:p>
            <a:pPr lvl="1"/>
            <a:r>
              <a:rPr lang="en-US" dirty="0" smtClean="0"/>
              <a:t>Outputs initial state</a:t>
            </a:r>
          </a:p>
          <a:p>
            <a:pPr lvl="1"/>
            <a:endParaRPr lang="en-US" dirty="0"/>
          </a:p>
          <a:p>
            <a:r>
              <a:rPr lang="en-US" dirty="0" err="1" smtClean="0"/>
              <a:t>GetBits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Takes as input the current state</a:t>
            </a:r>
          </a:p>
          <a:p>
            <a:pPr lvl="1"/>
            <a:r>
              <a:rPr lang="en-US" dirty="0" smtClean="0"/>
              <a:t>Outputs next bit/byte/chunk and updated state</a:t>
            </a:r>
          </a:p>
          <a:p>
            <a:pPr lvl="1"/>
            <a:r>
              <a:rPr lang="en-US" dirty="0" smtClean="0"/>
              <a:t>Allows generation of as many bits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9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there is no IV, then </a:t>
            </a:r>
            <a:r>
              <a:rPr lang="en-US" dirty="0"/>
              <a:t>(for a uniform key) </a:t>
            </a:r>
            <a:r>
              <a:rPr lang="en-US" dirty="0" smtClean="0"/>
              <a:t>the output of </a:t>
            </a:r>
            <a:r>
              <a:rPr lang="en-US" dirty="0" err="1" smtClean="0"/>
              <a:t>GetBits</a:t>
            </a:r>
            <a:r>
              <a:rPr lang="en-US" dirty="0" smtClean="0"/>
              <a:t> should be indistinguishable from a uniform, independent stream of bits</a:t>
            </a:r>
          </a:p>
          <a:p>
            <a:endParaRPr lang="en-US" dirty="0"/>
          </a:p>
          <a:p>
            <a:r>
              <a:rPr lang="en-US" dirty="0" smtClean="0"/>
              <a:t>If there is an IV, then </a:t>
            </a:r>
            <a:r>
              <a:rPr lang="en-US" dirty="0"/>
              <a:t>(for a uniform key) </a:t>
            </a:r>
            <a:r>
              <a:rPr lang="en-US" dirty="0" smtClean="0"/>
              <a:t>the outputs of </a:t>
            </a:r>
            <a:r>
              <a:rPr lang="en-US" dirty="0" err="1" smtClean="0"/>
              <a:t>GetBits</a:t>
            </a:r>
            <a:r>
              <a:rPr lang="en-US" dirty="0" smtClean="0"/>
              <a:t> on multiple, uniform IVs should be indistinguishable from multiple uniform, independent streams of bits</a:t>
            </a:r>
          </a:p>
          <a:p>
            <a:pPr lvl="1"/>
            <a:r>
              <a:rPr lang="en-US" dirty="0" smtClean="0"/>
              <a:t>Even if the attacker is given the IVs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8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64" y="4648200"/>
            <a:ext cx="5474636" cy="21371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Degree n </a:t>
            </a:r>
            <a:r>
              <a:rPr lang="en-US" dirty="0" smtClean="0">
                <a:sym typeface="Symbol" panose="05050102010706020507" pitchFamily="18" charset="2"/>
              </a:rPr>
              <a:t> </a:t>
            </a:r>
            <a:r>
              <a:rPr lang="en-US" dirty="0" smtClean="0"/>
              <a:t>n registers</a:t>
            </a:r>
          </a:p>
          <a:p>
            <a:r>
              <a:rPr lang="en-US" dirty="0" smtClean="0"/>
              <a:t>State: bits s</a:t>
            </a:r>
            <a:r>
              <a:rPr lang="en-US" baseline="-25000" dirty="0" smtClean="0"/>
              <a:t>n-1</a:t>
            </a:r>
            <a:r>
              <a:rPr lang="en-US" dirty="0" smtClean="0"/>
              <a:t>, …, s</a:t>
            </a:r>
            <a:r>
              <a:rPr lang="en-US" baseline="-25000" dirty="0" smtClean="0"/>
              <a:t>0</a:t>
            </a:r>
            <a:r>
              <a:rPr lang="en-US" dirty="0"/>
              <a:t> </a:t>
            </a:r>
            <a:r>
              <a:rPr lang="en-US" dirty="0" smtClean="0"/>
              <a:t>(contents of the registers)</a:t>
            </a:r>
            <a:endParaRPr lang="en-US" dirty="0"/>
          </a:p>
          <a:p>
            <a:r>
              <a:rPr lang="en-US" dirty="0" smtClean="0"/>
              <a:t>Feedback coefficients c</a:t>
            </a:r>
            <a:r>
              <a:rPr lang="en-US" baseline="-25000" dirty="0" smtClean="0"/>
              <a:t>n-1</a:t>
            </a:r>
            <a:r>
              <a:rPr lang="en-US" dirty="0" smtClean="0"/>
              <a:t>, …, c</a:t>
            </a:r>
            <a:r>
              <a:rPr lang="en-US" baseline="-25000" dirty="0" smtClean="0"/>
              <a:t>0</a:t>
            </a:r>
            <a:r>
              <a:rPr lang="en-US" dirty="0" smtClean="0"/>
              <a:t> (view as part of </a:t>
            </a:r>
            <a:r>
              <a:rPr lang="en-US" dirty="0" smtClean="0"/>
              <a:t>state; do </a:t>
            </a:r>
            <a:r>
              <a:rPr lang="en-US" dirty="0" smtClean="0"/>
              <a:t>not change)</a:t>
            </a:r>
          </a:p>
          <a:p>
            <a:r>
              <a:rPr lang="en-US" dirty="0" smtClean="0"/>
              <a:t>State updated and output generated in each “clock tick”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9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11529</TotalTime>
  <Words>573</Words>
  <Application>Microsoft Office PowerPoint</Application>
  <PresentationFormat>On-screen Show (4:3)</PresentationFormat>
  <Paragraphs>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Symbol</vt:lpstr>
      <vt:lpstr>Office Theme</vt:lpstr>
      <vt:lpstr>Cryptography</vt:lpstr>
      <vt:lpstr>Summary and review</vt:lpstr>
      <vt:lpstr>PowerPoint Presentation</vt:lpstr>
      <vt:lpstr>So far…</vt:lpstr>
      <vt:lpstr>Two approaches</vt:lpstr>
      <vt:lpstr>PowerPoint Presentation</vt:lpstr>
      <vt:lpstr>Terminology</vt:lpstr>
      <vt:lpstr>Security requirements</vt:lpstr>
      <vt:lpstr>LFSRs</vt:lpstr>
      <vt:lpstr>Example</vt:lpstr>
      <vt:lpstr>LFSRs as stream ciphers</vt:lpstr>
      <vt:lpstr>LFSRs</vt:lpstr>
      <vt:lpstr>LFSRs</vt:lpstr>
      <vt:lpstr>Security?</vt:lpstr>
      <vt:lpstr>LFSRs</vt:lpstr>
      <vt:lpstr>Nonlinear FSRs</vt:lpstr>
      <vt:lpstr>Trivium</vt:lpstr>
      <vt:lpstr>Trivium</vt:lpstr>
      <vt:lpstr>Trivium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851</cp:revision>
  <dcterms:created xsi:type="dcterms:W3CDTF">2014-06-02T02:25:30Z</dcterms:created>
  <dcterms:modified xsi:type="dcterms:W3CDTF">2018-03-26T19:36:07Z</dcterms:modified>
</cp:coreProperties>
</file>