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96" r:id="rId3"/>
    <p:sldId id="297" r:id="rId4"/>
    <p:sldId id="307" r:id="rId5"/>
    <p:sldId id="298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3" r:id="rId16"/>
    <p:sldId id="324" r:id="rId17"/>
    <p:sldId id="326" r:id="rId18"/>
    <p:sldId id="327" r:id="rId19"/>
    <p:sldId id="328" r:id="rId20"/>
    <p:sldId id="329" r:id="rId21"/>
    <p:sldId id="330" r:id="rId22"/>
    <p:sldId id="325" r:id="rId23"/>
    <p:sldId id="331" r:id="rId24"/>
    <p:sldId id="33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91" autoAdjust="0"/>
    <p:restoredTop sz="94660"/>
  </p:normalViewPr>
  <p:slideViewPr>
    <p:cSldViewPr>
      <p:cViewPr varScale="1">
        <p:scale>
          <a:sx n="86" d="100"/>
          <a:sy n="86" d="100"/>
        </p:scale>
        <p:origin x="1291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16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 in WEP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 and access point share a key k</a:t>
            </a:r>
          </a:p>
          <a:p>
            <a:pPr lvl="1"/>
            <a:r>
              <a:rPr lang="en-US" dirty="0" smtClean="0"/>
              <a:t>By default (but not necessarily) a 40-bit key</a:t>
            </a:r>
          </a:p>
          <a:p>
            <a:pPr lvl="1"/>
            <a:endParaRPr lang="en-US" dirty="0"/>
          </a:p>
          <a:p>
            <a:r>
              <a:rPr lang="en-US" dirty="0" smtClean="0"/>
              <a:t>Use unsynchronized stream-cipher mode:</a:t>
            </a:r>
          </a:p>
          <a:p>
            <a:pPr lvl="1"/>
            <a:r>
              <a:rPr lang="en-US" dirty="0" smtClean="0"/>
              <a:t>IV, RC4(IV, k) </a:t>
            </a:r>
            <a:r>
              <a:rPr lang="en-US" dirty="0" smtClean="0">
                <a:sym typeface="Symbol" panose="05050102010706020507" pitchFamily="18" charset="2"/>
              </a:rPr>
              <a:t> (m, c(m)),</a:t>
            </a:r>
            <a:br>
              <a:rPr lang="en-US" dirty="0" smtClean="0">
                <a:sym typeface="Symbol" panose="05050102010706020507" pitchFamily="18" charset="2"/>
              </a:rPr>
            </a:br>
            <a:r>
              <a:rPr lang="en-US" dirty="0" smtClean="0">
                <a:sym typeface="Symbol" panose="05050102010706020507" pitchFamily="18" charset="2"/>
              </a:rPr>
              <a:t>where IV is a 24-bit IV and c is a 4-byte, linear (</a:t>
            </a:r>
            <a:r>
              <a:rPr lang="en-US" dirty="0" err="1" smtClean="0">
                <a:sym typeface="Symbol" panose="05050102010706020507" pitchFamily="18" charset="2"/>
              </a:rPr>
              <a:t>noncryptographic</a:t>
            </a:r>
            <a:r>
              <a:rPr lang="en-US" dirty="0" smtClean="0">
                <a:sym typeface="Symbol" panose="05050102010706020507" pitchFamily="18" charset="2"/>
              </a:rPr>
              <a:t>) checksum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Claimed to give 64-bit security since |IV|+|k|=64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13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Authentication in WEP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point sends a random challenge; client sends back an encryption of the challenge</a:t>
            </a:r>
          </a:p>
          <a:p>
            <a:endParaRPr lang="en-US" dirty="0"/>
          </a:p>
          <a:p>
            <a:r>
              <a:rPr lang="en-US" dirty="0" smtClean="0"/>
              <a:t>Is this secure?</a:t>
            </a:r>
          </a:p>
          <a:p>
            <a:endParaRPr lang="en-US" dirty="0"/>
          </a:p>
          <a:p>
            <a:r>
              <a:rPr lang="en-US" dirty="0" smtClean="0"/>
              <a:t>What is the right primitive to use here?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05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 re-use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IV is re-used (with the same key), same </a:t>
            </a:r>
            <a:r>
              <a:rPr lang="en-US" dirty="0" err="1" smtClean="0"/>
              <a:t>keystream</a:t>
            </a:r>
            <a:r>
              <a:rPr lang="en-US" dirty="0" smtClean="0"/>
              <a:t> is re-generated</a:t>
            </a:r>
          </a:p>
          <a:p>
            <a:endParaRPr lang="en-US" dirty="0"/>
          </a:p>
          <a:p>
            <a:r>
              <a:rPr lang="en-US" dirty="0" smtClean="0"/>
              <a:t>How often until we expect IV re-use to occur?</a:t>
            </a:r>
          </a:p>
          <a:p>
            <a:endParaRPr lang="en-US" dirty="0"/>
          </a:p>
          <a:p>
            <a:r>
              <a:rPr lang="en-US" dirty="0" smtClean="0"/>
              <a:t>Note: chosen-plaintext attacks are particularly easy in this context, making IV re-use worse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39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Intended to provide integrity</a:t>
            </a:r>
          </a:p>
          <a:p>
            <a:pPr lvl="1"/>
            <a:r>
              <a:rPr lang="en-US" dirty="0" smtClean="0"/>
              <a:t>But only detects random errors, not malicious attacks</a:t>
            </a:r>
          </a:p>
          <a:p>
            <a:pPr lvl="1"/>
            <a:r>
              <a:rPr lang="en-US" dirty="0" err="1" smtClean="0"/>
              <a:t>Unkeyed</a:t>
            </a:r>
            <a:r>
              <a:rPr lang="en-US" dirty="0" smtClean="0"/>
              <a:t>!</a:t>
            </a:r>
          </a:p>
          <a:p>
            <a:pPr lvl="1"/>
            <a:endParaRPr lang="en-US" dirty="0"/>
          </a:p>
          <a:p>
            <a:r>
              <a:rPr lang="en-US" dirty="0" smtClean="0"/>
              <a:t>Checksum is linear (i.e., c(x) </a:t>
            </a:r>
            <a:r>
              <a:rPr lang="en-US" dirty="0" smtClean="0">
                <a:sym typeface="Symbol" panose="05050102010706020507" pitchFamily="18" charset="2"/>
              </a:rPr>
              <a:t> c(y) = c(x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 y))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Attacks can effect known shifts of (known or unknown) plaintext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29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“Padding-oracle attack”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Say t&gt;3 bytes of RC4 output are known for some IV (e.g., due to known headers)</a:t>
            </a:r>
          </a:p>
          <a:p>
            <a:pPr lvl="1"/>
            <a:r>
              <a:rPr lang="en-US" dirty="0" smtClean="0"/>
              <a:t>Take arbitrary message M of length t-3, append first 3 bytes of c(M), and XOR with known output</a:t>
            </a:r>
          </a:p>
          <a:p>
            <a:pPr lvl="1"/>
            <a:r>
              <a:rPr lang="en-US" dirty="0" smtClean="0"/>
              <a:t>Enumerate over final byte of </a:t>
            </a:r>
            <a:r>
              <a:rPr lang="en-US" dirty="0" err="1" smtClean="0"/>
              <a:t>ciphertext</a:t>
            </a:r>
            <a:r>
              <a:rPr lang="en-US" dirty="0" smtClean="0"/>
              <a:t>; 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 </a:t>
            </a:r>
            <a:r>
              <a:rPr lang="en-US" dirty="0" smtClean="0"/>
              <a:t>when decryption succeeds, learn the (t+1)</a:t>
            </a:r>
            <a:r>
              <a:rPr lang="en-US" dirty="0" err="1" smtClean="0"/>
              <a:t>st</a:t>
            </a:r>
            <a:r>
              <a:rPr lang="en-US" dirty="0" smtClean="0"/>
              <a:t> byte of RC4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25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Attacking RC4 in WEP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first 3 bytes of effective key are known (since they are the IV)!</a:t>
            </a:r>
          </a:p>
          <a:p>
            <a:pPr lvl="1"/>
            <a:r>
              <a:rPr lang="en-US" dirty="0" smtClean="0"/>
              <a:t>Apply </a:t>
            </a:r>
            <a:r>
              <a:rPr lang="en-US" dirty="0" smtClean="0"/>
              <a:t>attack discussed previously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85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Block ciphers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59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Want keyed permutation </a:t>
            </a:r>
            <a:br>
              <a:rPr lang="en-US" dirty="0" smtClean="0"/>
            </a:br>
            <a:r>
              <a:rPr lang="en-US" dirty="0" smtClean="0"/>
              <a:t>            F: {0,1}</a:t>
            </a:r>
            <a:r>
              <a:rPr lang="en-US" baseline="30000" dirty="0" smtClean="0"/>
              <a:t>n</a:t>
            </a:r>
            <a:r>
              <a:rPr lang="en-US" dirty="0" smtClean="0"/>
              <a:t> x {0,1}</a:t>
            </a:r>
            <a:r>
              <a:rPr lang="en-US" altLang="en-US" baseline="30000" dirty="0" smtClean="0">
                <a:latin typeface="Script MT Bold" panose="03040602040607080904" pitchFamily="66" charset="0"/>
              </a:rPr>
              <a:t>l</a:t>
            </a:r>
            <a:r>
              <a:rPr lang="en-US" altLang="en-US" dirty="0" smtClean="0">
                <a:latin typeface="Script MT Bold" panose="03040602040607080904" pitchFamily="66" charset="0"/>
              </a:rPr>
              <a:t> </a:t>
            </a:r>
            <a:r>
              <a:rPr lang="en-US" altLang="en-US" dirty="0" smtClean="0">
                <a:latin typeface="Script MT Bold" panose="03040602040607080904" pitchFamily="66" charset="0"/>
                <a:sym typeface="Symbol" panose="05050102010706020507" pitchFamily="18" charset="2"/>
              </a:rPr>
              <a:t> </a:t>
            </a:r>
            <a:r>
              <a:rPr lang="en-US" dirty="0"/>
              <a:t>{</a:t>
            </a:r>
            <a:r>
              <a:rPr lang="en-US" dirty="0" smtClean="0"/>
              <a:t>0,1}</a:t>
            </a:r>
            <a:r>
              <a:rPr lang="en-US" altLang="en-US" baseline="30000" dirty="0" smtClean="0">
                <a:latin typeface="Script MT Bold" panose="03040602040607080904" pitchFamily="66" charset="0"/>
              </a:rPr>
              <a:t>l</a:t>
            </a:r>
            <a:endParaRPr lang="en-US" altLang="en-US" dirty="0" smtClean="0">
              <a:latin typeface="Script MT Bold" panose="03040602040607080904" pitchFamily="66" charset="0"/>
            </a:endParaRPr>
          </a:p>
          <a:p>
            <a:pPr lvl="1"/>
            <a:r>
              <a:rPr lang="en-US" altLang="en-US" dirty="0"/>
              <a:t>n</a:t>
            </a:r>
            <a:r>
              <a:rPr lang="en-US" altLang="en-US" dirty="0" smtClean="0"/>
              <a:t> = key length, </a:t>
            </a:r>
            <a:r>
              <a:rPr lang="en-US" altLang="en-US" dirty="0" smtClean="0">
                <a:latin typeface="Script MT Bold" panose="03040602040607080904" pitchFamily="66" charset="0"/>
              </a:rPr>
              <a:t>l</a:t>
            </a:r>
            <a:r>
              <a:rPr lang="en-US" altLang="en-US" baseline="30000" dirty="0" smtClean="0">
                <a:latin typeface="Script MT Bold" panose="03040602040607080904" pitchFamily="66" charset="0"/>
              </a:rPr>
              <a:t> </a:t>
            </a:r>
            <a:r>
              <a:rPr lang="en-US" altLang="en-US" dirty="0" smtClean="0"/>
              <a:t>= block length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Want </a:t>
            </a:r>
            <a:r>
              <a:rPr lang="en-US" altLang="en-US" dirty="0" err="1" smtClean="0"/>
              <a:t>F</a:t>
            </a:r>
            <a:r>
              <a:rPr lang="en-US" altLang="en-US" baseline="-25000" dirty="0" err="1" smtClean="0"/>
              <a:t>k</a:t>
            </a:r>
            <a:r>
              <a:rPr lang="en-US" altLang="en-US" dirty="0" smtClean="0"/>
              <a:t> (for </a:t>
            </a:r>
            <a:r>
              <a:rPr lang="en-US" altLang="en-US" dirty="0"/>
              <a:t>uniform, unknown key </a:t>
            </a:r>
            <a:r>
              <a:rPr lang="en-US" altLang="en-US" dirty="0" smtClean="0"/>
              <a:t>k) to be indistinguishable from a uniform permutation over </a:t>
            </a:r>
            <a:r>
              <a:rPr lang="en-US" dirty="0"/>
              <a:t>{</a:t>
            </a:r>
            <a:r>
              <a:rPr lang="en-US" dirty="0" smtClean="0"/>
              <a:t>0,1}</a:t>
            </a:r>
            <a:r>
              <a:rPr lang="en-US" altLang="en-US" baseline="30000" dirty="0" smtClean="0">
                <a:latin typeface="Script MT Bold" panose="03040602040607080904" pitchFamily="66" charset="0"/>
              </a:rPr>
              <a:t>l</a:t>
            </a:r>
            <a:endParaRPr lang="en-US" altLang="en-US" dirty="0" smtClean="0">
              <a:latin typeface="Script MT Bold" panose="030406020406070809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3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block cipher is </a:t>
            </a:r>
            <a:r>
              <a:rPr lang="en-US" i="1" dirty="0" smtClean="0"/>
              <a:t>not</a:t>
            </a:r>
            <a:r>
              <a:rPr lang="en-US" dirty="0" smtClean="0"/>
              <a:t> an encryption scheme!!</a:t>
            </a:r>
          </a:p>
          <a:p>
            <a:r>
              <a:rPr lang="en-US" dirty="0" smtClean="0"/>
              <a:t>Nevertheless, some of the terminology used in the same (for historical reasons)</a:t>
            </a:r>
          </a:p>
          <a:p>
            <a:pPr lvl="1"/>
            <a:r>
              <a:rPr lang="en-US" dirty="0" smtClean="0"/>
              <a:t>“known-plaintext attack”: attacker given {(x,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(x)} for random x (outside control of the attacker)</a:t>
            </a:r>
          </a:p>
          <a:p>
            <a:pPr lvl="1"/>
            <a:r>
              <a:rPr lang="en-US" dirty="0" smtClean="0"/>
              <a:t>“chosen-plaintext attack”: attacker can query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</a:t>
            </a:r>
            <a:r>
              <a:rPr lang="en-US" baseline="30000" dirty="0" smtClean="0"/>
              <a:t>.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This is the default model we have been using</a:t>
            </a:r>
          </a:p>
          <a:p>
            <a:pPr lvl="1"/>
            <a:r>
              <a:rPr lang="en-US" dirty="0" smtClean="0"/>
              <a:t>“chosen-</a:t>
            </a:r>
            <a:r>
              <a:rPr lang="en-US" dirty="0" err="1" smtClean="0"/>
              <a:t>ciphertext</a:t>
            </a:r>
            <a:r>
              <a:rPr lang="en-US" dirty="0" smtClean="0"/>
              <a:t> attack”: attacker can query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</a:t>
            </a:r>
            <a:r>
              <a:rPr lang="en-US" baseline="30000" dirty="0" smtClean="0"/>
              <a:t>.</a:t>
            </a:r>
            <a:r>
              <a:rPr lang="en-US" dirty="0" smtClean="0"/>
              <a:t>) and F</a:t>
            </a:r>
            <a:r>
              <a:rPr lang="en-US" baseline="-25000" dirty="0" smtClean="0"/>
              <a:t>k</a:t>
            </a:r>
            <a:r>
              <a:rPr lang="en-US" baseline="30000" dirty="0" smtClean="0"/>
              <a:t>-1</a:t>
            </a:r>
            <a:r>
              <a:rPr lang="en-US" dirty="0" smtClean="0"/>
              <a:t>(</a:t>
            </a:r>
            <a:r>
              <a:rPr lang="en-US" baseline="30000" dirty="0" smtClean="0"/>
              <a:t>.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1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Concrete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(As in the case of stream ciphers) we are interested in </a:t>
            </a:r>
            <a:r>
              <a:rPr lang="en-US" i="1" dirty="0" smtClean="0"/>
              <a:t>concrete</a:t>
            </a:r>
            <a:r>
              <a:rPr lang="en-US" dirty="0" smtClean="0"/>
              <a:t> security for a given key length n</a:t>
            </a:r>
          </a:p>
          <a:p>
            <a:pPr lvl="1"/>
            <a:r>
              <a:rPr lang="en-US" dirty="0" smtClean="0"/>
              <a:t>Best attack should take time </a:t>
            </a:r>
            <a:r>
              <a:rPr lang="en-US" dirty="0" smtClean="0">
                <a:sym typeface="Symbol" panose="05050102010706020507" pitchFamily="18" charset="2"/>
              </a:rPr>
              <a:t> 2</a:t>
            </a:r>
            <a:r>
              <a:rPr lang="en-US" baseline="30000" dirty="0" smtClean="0">
                <a:sym typeface="Symbol" panose="05050102010706020507" pitchFamily="18" charset="2"/>
              </a:rPr>
              <a:t>n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If there is an attack taking time 2</a:t>
            </a:r>
            <a:r>
              <a:rPr lang="en-US" baseline="30000" dirty="0" smtClean="0">
                <a:sym typeface="Symbol" panose="05050102010706020507" pitchFamily="18" charset="2"/>
              </a:rPr>
              <a:t>n/2</a:t>
            </a:r>
            <a:r>
              <a:rPr lang="en-US" dirty="0" smtClean="0">
                <a:sym typeface="Symbol" panose="05050102010706020507" pitchFamily="18" charset="2"/>
              </a:rPr>
              <a:t> then the cipher is considered insecure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65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Designed in 1987</a:t>
            </a:r>
          </a:p>
          <a:p>
            <a:r>
              <a:rPr lang="en-US" dirty="0"/>
              <a:t>D</a:t>
            </a:r>
            <a:r>
              <a:rPr lang="en-US" dirty="0" smtClean="0"/>
              <a:t>esigned </a:t>
            </a:r>
            <a:r>
              <a:rPr lang="en-US" dirty="0"/>
              <a:t>to have good performance in software, rather than </a:t>
            </a:r>
            <a:r>
              <a:rPr lang="en-US" dirty="0" smtClean="0"/>
              <a:t>hardware</a:t>
            </a:r>
          </a:p>
          <a:p>
            <a:endParaRPr lang="en-US" dirty="0"/>
          </a:p>
          <a:p>
            <a:r>
              <a:rPr lang="en-US" i="1" dirty="0" smtClean="0"/>
              <a:t>No longer considered secure</a:t>
            </a:r>
            <a:r>
              <a:rPr lang="en-US" dirty="0" smtClean="0"/>
              <a:t>, but still interesting to study</a:t>
            </a:r>
          </a:p>
          <a:p>
            <a:pPr lvl="1"/>
            <a:r>
              <a:rPr lang="en-US" dirty="0" smtClean="0"/>
              <a:t>Simple description; not LFSR-based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till encountered in practice</a:t>
            </a:r>
          </a:p>
          <a:p>
            <a:pPr lvl="1"/>
            <a:r>
              <a:rPr lang="en-US" dirty="0" smtClean="0"/>
              <a:t>Interesting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3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block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Want </a:t>
            </a:r>
            <a:r>
              <a:rPr lang="en-US" altLang="en-US" dirty="0" err="1"/>
              <a:t>F</a:t>
            </a:r>
            <a:r>
              <a:rPr lang="en-US" altLang="en-US" baseline="-25000" dirty="0" err="1"/>
              <a:t>k</a:t>
            </a:r>
            <a:r>
              <a:rPr lang="en-US" altLang="en-US" dirty="0"/>
              <a:t> (for uniform, unknown key k) to be indistinguishable from a uniform permutation over </a:t>
            </a:r>
            <a:r>
              <a:rPr lang="en-US" dirty="0"/>
              <a:t>{0,1}</a:t>
            </a:r>
            <a:r>
              <a:rPr lang="en-US" altLang="en-US" baseline="30000" dirty="0">
                <a:latin typeface="Script MT Bold" panose="03040602040607080904" pitchFamily="66" charset="0"/>
              </a:rPr>
              <a:t>l</a:t>
            </a:r>
            <a:endParaRPr lang="en-US" altLang="en-US" dirty="0">
              <a:latin typeface="Script MT Bold" panose="03040602040607080904" pitchFamily="66" charset="0"/>
            </a:endParaRPr>
          </a:p>
          <a:p>
            <a:r>
              <a:rPr lang="en-US" dirty="0" smtClean="0"/>
              <a:t>If x and x’ differ in one bit, what should be the relation between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(x) and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(x’)?</a:t>
            </a:r>
          </a:p>
          <a:p>
            <a:pPr lvl="1"/>
            <a:r>
              <a:rPr lang="en-US" dirty="0" smtClean="0"/>
              <a:t>How many bits should change (on average)?</a:t>
            </a:r>
          </a:p>
          <a:p>
            <a:pPr lvl="1"/>
            <a:r>
              <a:rPr lang="en-US" dirty="0" smtClean="0"/>
              <a:t>Which bits should change?</a:t>
            </a:r>
          </a:p>
          <a:p>
            <a:r>
              <a:rPr lang="en-US" dirty="0" smtClean="0"/>
              <a:t>How to achieve this?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586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Confusion/diffusion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“Confusion”</a:t>
            </a:r>
          </a:p>
          <a:p>
            <a:pPr lvl="1"/>
            <a:r>
              <a:rPr lang="en-US" dirty="0" smtClean="0"/>
              <a:t>Small change in input should result in local, “random” change in output</a:t>
            </a:r>
          </a:p>
          <a:p>
            <a:r>
              <a:rPr lang="en-US" dirty="0" smtClean="0"/>
              <a:t>“Diffusion”</a:t>
            </a:r>
          </a:p>
          <a:p>
            <a:pPr lvl="1"/>
            <a:r>
              <a:rPr lang="en-US" dirty="0" smtClean="0"/>
              <a:t>Local change in output should be propagated to entire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41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paradigms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design paradigms</a:t>
            </a:r>
          </a:p>
          <a:p>
            <a:pPr lvl="1"/>
            <a:r>
              <a:rPr lang="en-US" dirty="0" smtClean="0"/>
              <a:t>Substitution-permutation networks (SPNs)</a:t>
            </a:r>
          </a:p>
          <a:p>
            <a:pPr lvl="1"/>
            <a:r>
              <a:rPr lang="en-US" dirty="0" err="1" smtClean="0"/>
              <a:t>Feistel</a:t>
            </a:r>
            <a:r>
              <a:rPr lang="en-US" dirty="0" smtClean="0"/>
              <a:t> networks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31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“random-looking” permutation on large input from random permutations on small inputs</a:t>
            </a:r>
          </a:p>
          <a:p>
            <a:r>
              <a:rPr lang="en-US" dirty="0" smtClean="0"/>
              <a:t>E.g., assume 8-byte block length</a:t>
            </a:r>
            <a:br>
              <a:rPr lang="en-US" dirty="0" smtClean="0"/>
            </a:br>
            <a:r>
              <a:rPr lang="en-US" dirty="0" smtClean="0"/>
              <a:t>            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(x) = f</a:t>
            </a:r>
            <a:r>
              <a:rPr lang="en-US" baseline="-25000" dirty="0" smtClean="0"/>
              <a:t>k1</a:t>
            </a:r>
            <a:r>
              <a:rPr lang="en-US" dirty="0" smtClean="0"/>
              <a:t>(x</a:t>
            </a:r>
            <a:r>
              <a:rPr lang="en-US" baseline="-25000" dirty="0" smtClean="0"/>
              <a:t>1</a:t>
            </a:r>
            <a:r>
              <a:rPr lang="en-US" dirty="0" smtClean="0"/>
              <a:t>) f</a:t>
            </a:r>
            <a:r>
              <a:rPr lang="en-US" baseline="-25000" dirty="0" smtClean="0"/>
              <a:t>k2</a:t>
            </a:r>
            <a:r>
              <a:rPr lang="en-US" dirty="0" smtClean="0"/>
              <a:t>(x</a:t>
            </a:r>
            <a:r>
              <a:rPr lang="en-US" baseline="-25000" dirty="0" smtClean="0"/>
              <a:t>2</a:t>
            </a:r>
            <a:r>
              <a:rPr lang="en-US" dirty="0" smtClean="0"/>
              <a:t>) … f</a:t>
            </a:r>
            <a:r>
              <a:rPr lang="en-US" baseline="-25000" dirty="0" smtClean="0"/>
              <a:t>k8</a:t>
            </a:r>
            <a:r>
              <a:rPr lang="en-US" dirty="0" smtClean="0"/>
              <a:t>(x</a:t>
            </a:r>
            <a:r>
              <a:rPr lang="en-US" baseline="-25000" dirty="0"/>
              <a:t>8</a:t>
            </a:r>
            <a:r>
              <a:rPr lang="en-US" dirty="0" smtClean="0"/>
              <a:t>),</a:t>
            </a:r>
            <a:br>
              <a:rPr lang="en-US" dirty="0" smtClean="0"/>
            </a:br>
            <a:r>
              <a:rPr lang="en-US" dirty="0" smtClean="0"/>
              <a:t>where each f is a random permutation</a:t>
            </a:r>
          </a:p>
          <a:p>
            <a:pPr lvl="1"/>
            <a:r>
              <a:rPr lang="en-US" dirty="0" smtClean="0"/>
              <a:t>How long is k?</a:t>
            </a:r>
          </a:p>
        </p:txBody>
      </p:sp>
    </p:spTree>
    <p:extLst>
      <p:ext uri="{BB962C8B-B14F-4D97-AF65-F5344CB8AC3E}">
        <p14:creationId xmlns:p14="http://schemas.microsoft.com/office/powerpoint/2010/main" val="57948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574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670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766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862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4958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1054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150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3246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0574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6670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2766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8862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4958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054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7150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3246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4" idx="2"/>
          </p:cNvCxnSpPr>
          <p:nvPr/>
        </p:nvCxnSpPr>
        <p:spPr>
          <a:xfrm>
            <a:off x="2362200" y="25146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057400" y="3200400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r>
              <a:rPr lang="en-US" baseline="-25000" dirty="0" smtClean="0"/>
              <a:t>k1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2667000" y="3200400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r>
              <a:rPr lang="en-US" baseline="-25000" dirty="0" smtClean="0"/>
              <a:t>k2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971800" y="25146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362200" y="38100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971800" y="38100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6324600" y="3200400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629400" y="25146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629400" y="38100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132171" y="2964359"/>
            <a:ext cx="11256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.  .  .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2036307" y="5867400"/>
            <a:ext cx="5050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Is this a pseudorandom function?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3228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RC4</a:t>
            </a:r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50" y="2362200"/>
            <a:ext cx="3375053" cy="297180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9294" y="2331720"/>
            <a:ext cx="4747506" cy="304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76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designed to take an IV, but often used with an IV anyway</a:t>
            </a:r>
          </a:p>
          <a:p>
            <a:pPr lvl="1"/>
            <a:r>
              <a:rPr lang="en-US" dirty="0" smtClean="0"/>
              <a:t>E.g., prepend IV to the 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70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Attack </a:t>
            </a:r>
            <a:r>
              <a:rPr lang="en-US" dirty="0"/>
              <a:t>1: </a:t>
            </a:r>
            <a:r>
              <a:rPr lang="en-US" dirty="0" smtClean="0"/>
              <a:t>bias </a:t>
            </a:r>
            <a:r>
              <a:rPr lang="en-US" dirty="0"/>
              <a:t>in 2</a:t>
            </a:r>
            <a:r>
              <a:rPr lang="en-US" baseline="30000" dirty="0"/>
              <a:t>nd</a:t>
            </a:r>
            <a:r>
              <a:rPr lang="en-US" dirty="0"/>
              <a:t> output </a:t>
            </a:r>
            <a:r>
              <a:rPr lang="en-US" dirty="0" smtClean="0"/>
              <a:t>byte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/>
          </a:bodyPr>
          <a:lstStyle/>
          <a:p>
            <a:r>
              <a:rPr lang="en-US" dirty="0" smtClean="0"/>
              <a:t>Let S</a:t>
            </a:r>
            <a:r>
              <a:rPr lang="en-US" baseline="-25000" dirty="0" smtClean="0"/>
              <a:t>t</a:t>
            </a:r>
            <a:r>
              <a:rPr lang="en-US" dirty="0" smtClean="0"/>
              <a:t> denote permutation after t steps</a:t>
            </a:r>
          </a:p>
          <a:p>
            <a:pPr lvl="1"/>
            <a:r>
              <a:rPr lang="en-US" dirty="0" smtClean="0"/>
              <a:t>Treat S</a:t>
            </a:r>
            <a:r>
              <a:rPr lang="en-US" baseline="-25000" dirty="0" smtClean="0"/>
              <a:t>0</a:t>
            </a:r>
            <a:r>
              <a:rPr lang="en-US" dirty="0" smtClean="0"/>
              <a:t> as uniform for simplicity</a:t>
            </a:r>
          </a:p>
          <a:p>
            <a:r>
              <a:rPr lang="en-US" dirty="0" smtClean="0"/>
              <a:t>Say X = S</a:t>
            </a:r>
            <a:r>
              <a:rPr lang="en-US" baseline="-25000" dirty="0" smtClean="0"/>
              <a:t>0</a:t>
            </a:r>
            <a:r>
              <a:rPr lang="en-US" dirty="0" smtClean="0"/>
              <a:t>[1] </a:t>
            </a:r>
            <a:r>
              <a:rPr lang="en-US" dirty="0" smtClean="0">
                <a:sym typeface="Symbol" panose="05050102010706020507" pitchFamily="18" charset="2"/>
              </a:rPr>
              <a:t> 2 and S</a:t>
            </a:r>
            <a:r>
              <a:rPr lang="en-US" baseline="-25000" dirty="0" smtClean="0">
                <a:sym typeface="Symbol" panose="05050102010706020507" pitchFamily="18" charset="2"/>
              </a:rPr>
              <a:t>0</a:t>
            </a:r>
            <a:r>
              <a:rPr lang="en-US" dirty="0" smtClean="0">
                <a:sym typeface="Symbol" panose="05050102010706020507" pitchFamily="18" charset="2"/>
              </a:rPr>
              <a:t>[2] = 0 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Occurs with probability ~1/256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Then: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After 1 step, S</a:t>
            </a:r>
            <a:r>
              <a:rPr lang="en-US" baseline="-25000" dirty="0" smtClean="0">
                <a:sym typeface="Symbol" panose="05050102010706020507" pitchFamily="18" charset="2"/>
              </a:rPr>
              <a:t>1</a:t>
            </a:r>
            <a:r>
              <a:rPr lang="en-US" dirty="0" smtClean="0">
                <a:sym typeface="Symbol" panose="05050102010706020507" pitchFamily="18" charset="2"/>
              </a:rPr>
              <a:t>[X]=X, </a:t>
            </a:r>
            <a:r>
              <a:rPr lang="en-US" dirty="0" err="1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=1, j=X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After 2 steps, j=X, output S</a:t>
            </a:r>
            <a:r>
              <a:rPr lang="en-US" baseline="-25000" dirty="0" smtClean="0">
                <a:sym typeface="Symbol" panose="05050102010706020507" pitchFamily="18" charset="2"/>
              </a:rPr>
              <a:t>2</a:t>
            </a:r>
            <a:r>
              <a:rPr lang="en-US" dirty="0" smtClean="0">
                <a:sym typeface="Symbol" panose="05050102010706020507" pitchFamily="18" charset="2"/>
              </a:rPr>
              <a:t>[X]=0</a:t>
            </a:r>
          </a:p>
          <a:p>
            <a:r>
              <a:rPr lang="en-US" dirty="0" smtClean="0">
                <a:sym typeface="Symbol" panose="05050102010706020507" pitchFamily="18" charset="2"/>
              </a:rPr>
              <a:t>Otherwise, S</a:t>
            </a:r>
            <a:r>
              <a:rPr lang="en-US" baseline="-25000" dirty="0" smtClean="0">
                <a:sym typeface="Symbol" panose="05050102010706020507" pitchFamily="18" charset="2"/>
              </a:rPr>
              <a:t>2</a:t>
            </a:r>
            <a:r>
              <a:rPr lang="en-US" dirty="0" smtClean="0">
                <a:sym typeface="Symbol" panose="05050102010706020507" pitchFamily="18" charset="2"/>
              </a:rPr>
              <a:t>[X] is uniform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O</a:t>
            </a:r>
            <a:r>
              <a:rPr lang="en-US" dirty="0" smtClean="0">
                <a:sym typeface="Symbol" panose="05050102010706020507" pitchFamily="18" charset="2"/>
              </a:rPr>
              <a:t>verall probability of 2</a:t>
            </a:r>
            <a:r>
              <a:rPr lang="en-US" baseline="30000" dirty="0" smtClean="0">
                <a:sym typeface="Symbol" panose="05050102010706020507" pitchFamily="18" charset="2"/>
              </a:rPr>
              <a:t>nd</a:t>
            </a:r>
            <a:r>
              <a:rPr lang="en-US" dirty="0" smtClean="0">
                <a:sym typeface="Symbol" panose="05050102010706020507" pitchFamily="18" charset="2"/>
              </a:rPr>
              <a:t> byte 0 is about 2/256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88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first t bytes of key are known, can learn (t+1)</a:t>
            </a:r>
            <a:r>
              <a:rPr lang="en-US" dirty="0" err="1" smtClean="0"/>
              <a:t>st</a:t>
            </a:r>
            <a:r>
              <a:rPr lang="en-US" dirty="0" smtClean="0"/>
              <a:t> byte of key from the output</a:t>
            </a:r>
          </a:p>
          <a:p>
            <a:r>
              <a:rPr lang="en-US" dirty="0" smtClean="0"/>
              <a:t>Assume t=3, and initial 3 bytes of the key are (3, 255, X) for simplicity</a:t>
            </a:r>
          </a:p>
          <a:p>
            <a:pPr lvl="1"/>
            <a:r>
              <a:rPr lang="en-US" dirty="0" smtClean="0"/>
              <a:t>Occurs with probability 1/256</a:t>
            </a:r>
            <a:r>
              <a:rPr lang="en-US" baseline="30000" dirty="0" smtClean="0"/>
              <a:t>2</a:t>
            </a:r>
            <a:endParaRPr lang="en-US" dirty="0" smtClean="0"/>
          </a:p>
          <a:p>
            <a:r>
              <a:rPr lang="en-US" dirty="0" smtClean="0"/>
              <a:t>Observation: </a:t>
            </a:r>
            <a:r>
              <a:rPr lang="en-US" dirty="0"/>
              <a:t>A</a:t>
            </a:r>
            <a:r>
              <a:rPr lang="en-US" dirty="0" smtClean="0"/>
              <a:t>fter </a:t>
            </a:r>
            <a:r>
              <a:rPr lang="en-US" dirty="0"/>
              <a:t>first 4 steps of </a:t>
            </a:r>
            <a:r>
              <a:rPr lang="en-US" dirty="0" err="1" smtClean="0"/>
              <a:t>Init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S[0]=3, S[1]=0, S[3] = X+6+K[3] mod 256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77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2,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Look at remaining 252 iterations of </a:t>
            </a:r>
            <a:r>
              <a:rPr lang="en-US" dirty="0" err="1" smtClean="0"/>
              <a:t>Init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i</a:t>
            </a:r>
            <a:r>
              <a:rPr lang="en-US" dirty="0"/>
              <a:t> will never affect S[0], S[1], S[3]</a:t>
            </a:r>
          </a:p>
          <a:p>
            <a:pPr lvl="1"/>
            <a:r>
              <a:rPr lang="en-US" dirty="0"/>
              <a:t>Treating j as random, the probability that j never affects those entries is (253/256)</a:t>
            </a:r>
            <a:r>
              <a:rPr lang="en-US" baseline="30000" dirty="0"/>
              <a:t>252</a:t>
            </a:r>
            <a:r>
              <a:rPr lang="en-US" dirty="0"/>
              <a:t> &gt; 0.05 </a:t>
            </a:r>
          </a:p>
          <a:p>
            <a:pPr lvl="2"/>
            <a:r>
              <a:rPr lang="en-US" dirty="0" smtClean="0"/>
              <a:t>This </a:t>
            </a:r>
            <a:r>
              <a:rPr lang="en-US" dirty="0"/>
              <a:t>can be experimentally </a:t>
            </a:r>
            <a:r>
              <a:rPr lang="en-US" dirty="0" smtClean="0"/>
              <a:t>verified</a:t>
            </a:r>
          </a:p>
          <a:p>
            <a:pPr lvl="1"/>
            <a:r>
              <a:rPr lang="en-US" dirty="0" smtClean="0"/>
              <a:t>…in </a:t>
            </a:r>
            <a:r>
              <a:rPr lang="en-US" dirty="0"/>
              <a:t>which case the first byte output will be X+6+K[3</a:t>
            </a:r>
            <a:r>
              <a:rPr lang="en-US" dirty="0" smtClean="0"/>
              <a:t>]</a:t>
            </a:r>
          </a:p>
          <a:p>
            <a:endParaRPr lang="en-US" dirty="0" smtClean="0"/>
          </a:p>
          <a:p>
            <a:r>
              <a:rPr lang="en-US" dirty="0" smtClean="0"/>
              <a:t>So we get an estimate for K[3] that is 5% accurate</a:t>
            </a:r>
          </a:p>
          <a:p>
            <a:pPr lvl="1"/>
            <a:r>
              <a:rPr lang="en-US" dirty="0" smtClean="0"/>
              <a:t>Random guessing is 0.4% accurate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20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Detour: attacks on WEP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54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Wired equivalent privacy (WEP)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of original 802.11 standard, 1997</a:t>
            </a:r>
          </a:p>
          <a:p>
            <a:endParaRPr lang="en-US" dirty="0"/>
          </a:p>
          <a:p>
            <a:r>
              <a:rPr lang="en-US" dirty="0" smtClean="0"/>
              <a:t>Still found in use today</a:t>
            </a:r>
          </a:p>
          <a:p>
            <a:endParaRPr lang="en-US" dirty="0"/>
          </a:p>
          <a:p>
            <a:r>
              <a:rPr lang="en-US" dirty="0" smtClean="0"/>
              <a:t>Considered a canonical example of poor security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53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11662</TotalTime>
  <Words>824</Words>
  <Application>Microsoft Office PowerPoint</Application>
  <PresentationFormat>On-screen Show (4:3)</PresentationFormat>
  <Paragraphs>121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Script MT Bold</vt:lpstr>
      <vt:lpstr>Symbol</vt:lpstr>
      <vt:lpstr>Office Theme</vt:lpstr>
      <vt:lpstr>Cryptography</vt:lpstr>
      <vt:lpstr>RC4</vt:lpstr>
      <vt:lpstr>RC4</vt:lpstr>
      <vt:lpstr>RC4</vt:lpstr>
      <vt:lpstr>Attack 1: bias in 2nd output byte</vt:lpstr>
      <vt:lpstr>Attack 2</vt:lpstr>
      <vt:lpstr>Attack 2, continued</vt:lpstr>
      <vt:lpstr>PowerPoint Presentation</vt:lpstr>
      <vt:lpstr>Wired equivalent privacy (WEP)</vt:lpstr>
      <vt:lpstr>Encryption in WEP</vt:lpstr>
      <vt:lpstr>Authentication in WEP</vt:lpstr>
      <vt:lpstr>IV re-use</vt:lpstr>
      <vt:lpstr>Checksum</vt:lpstr>
      <vt:lpstr>“Padding-oracle attack”</vt:lpstr>
      <vt:lpstr>Attacking RC4 in WEP</vt:lpstr>
      <vt:lpstr>PowerPoint Presentation</vt:lpstr>
      <vt:lpstr>Recall…</vt:lpstr>
      <vt:lpstr>Attack models</vt:lpstr>
      <vt:lpstr>Concrete security</vt:lpstr>
      <vt:lpstr>Designing block ciphers</vt:lpstr>
      <vt:lpstr>Confusion/diffusion</vt:lpstr>
      <vt:lpstr>Design paradigms</vt:lpstr>
      <vt:lpstr>SPNs</vt:lpstr>
      <vt:lpstr>SPN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883</cp:revision>
  <dcterms:created xsi:type="dcterms:W3CDTF">2014-06-02T02:25:30Z</dcterms:created>
  <dcterms:modified xsi:type="dcterms:W3CDTF">2018-03-28T20:02:35Z</dcterms:modified>
</cp:coreProperties>
</file>