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26" r:id="rId3"/>
    <p:sldId id="329" r:id="rId4"/>
    <p:sldId id="330" r:id="rId5"/>
    <p:sldId id="331" r:id="rId6"/>
    <p:sldId id="332" r:id="rId7"/>
    <p:sldId id="333" r:id="rId8"/>
    <p:sldId id="334" r:id="rId9"/>
    <p:sldId id="343" r:id="rId10"/>
    <p:sldId id="335" r:id="rId11"/>
    <p:sldId id="336" r:id="rId12"/>
    <p:sldId id="337" r:id="rId13"/>
    <p:sldId id="339" r:id="rId14"/>
    <p:sldId id="338" r:id="rId15"/>
    <p:sldId id="340" r:id="rId16"/>
    <p:sldId id="341" r:id="rId17"/>
    <p:sldId id="34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51" d="100"/>
          <a:sy n="51" d="100"/>
        </p:scale>
        <p:origin x="47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17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Mixing permutation is public </a:t>
            </a:r>
          </a:p>
          <a:p>
            <a:pPr lvl="1"/>
            <a:r>
              <a:rPr lang="en-US" dirty="0" smtClean="0"/>
              <a:t>Chosen to ensure good diffusion</a:t>
            </a:r>
          </a:p>
          <a:p>
            <a:endParaRPr lang="en-US" dirty="0"/>
          </a:p>
          <a:p>
            <a:r>
              <a:rPr lang="en-US" dirty="0" smtClean="0"/>
              <a:t>Does this give a pseudorandom function?</a:t>
            </a:r>
          </a:p>
          <a:p>
            <a:endParaRPr lang="en-US" dirty="0"/>
          </a:p>
          <a:p>
            <a:r>
              <a:rPr lang="en-US" dirty="0" smtClean="0"/>
              <a:t>What if we repeat for another round (with independent, random functions)?</a:t>
            </a:r>
          </a:p>
          <a:p>
            <a:pPr lvl="1"/>
            <a:r>
              <a:rPr lang="en-US" dirty="0" smtClean="0"/>
              <a:t>What is the minimal # of rounds we need?</a:t>
            </a:r>
          </a:p>
          <a:p>
            <a:pPr lvl="1"/>
            <a:r>
              <a:rPr lang="en-US" i="1" dirty="0" smtClean="0"/>
              <a:t>Avalanche effect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2155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random f’s is not practical</a:t>
            </a:r>
          </a:p>
          <a:p>
            <a:pPr lvl="1"/>
            <a:r>
              <a:rPr lang="en-US" dirty="0" smtClean="0"/>
              <a:t>Key would be too large</a:t>
            </a:r>
          </a:p>
          <a:p>
            <a:r>
              <a:rPr lang="en-US" dirty="0" smtClean="0"/>
              <a:t>Instead, use f’s of a particular form</a:t>
            </a:r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ki</a:t>
            </a:r>
            <a:r>
              <a:rPr lang="en-US" dirty="0" smtClean="0"/>
              <a:t>(x) = S</a:t>
            </a:r>
            <a:r>
              <a:rPr lang="en-US" baseline="-25000" dirty="0" smtClean="0"/>
              <a:t>i</a:t>
            </a:r>
            <a:r>
              <a:rPr lang="en-US" dirty="0" smtClean="0"/>
              <a:t>(</a:t>
            </a:r>
            <a:r>
              <a:rPr lang="en-US" dirty="0" err="1" smtClean="0"/>
              <a:t>k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 x), where </a:t>
            </a:r>
            <a:r>
              <a:rPr lang="en-US" dirty="0">
                <a:sym typeface="Symbol" panose="05050102010706020507" pitchFamily="18" charset="2"/>
              </a:rPr>
              <a:t>S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is a public permutation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are called “S-boxes” (substitution boxes)</a:t>
            </a:r>
          </a:p>
          <a:p>
            <a:pPr lvl="1"/>
            <a:r>
              <a:rPr lang="en-US" dirty="0" err="1" smtClean="0">
                <a:sym typeface="Symbol" panose="05050102010706020507" pitchFamily="18" charset="2"/>
              </a:rPr>
              <a:t>XORing</a:t>
            </a:r>
            <a:r>
              <a:rPr lang="en-US" dirty="0" smtClean="0">
                <a:sym typeface="Symbol" panose="05050102010706020507" pitchFamily="18" charset="2"/>
              </a:rPr>
              <a:t> the key is called “key mixing</a:t>
            </a:r>
            <a:r>
              <a:rPr lang="en-US" dirty="0" smtClean="0">
                <a:sym typeface="Symbol" panose="05050102010706020507" pitchFamily="18" charset="2"/>
              </a:rPr>
              <a:t>”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Note that this is still invertible (given the key)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578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674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770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098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194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4290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386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82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578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674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209800" y="35888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819400" y="35888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6477000" y="35888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629754" y="14552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514600" y="41984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124200" y="41984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781800" y="41984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098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8194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4290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0386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6482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2578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8674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4770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286000" y="52578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438400" y="5257800"/>
            <a:ext cx="5334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39" idx="0"/>
          </p:cNvCxnSpPr>
          <p:nvPr/>
        </p:nvCxnSpPr>
        <p:spPr>
          <a:xfrm>
            <a:off x="2667000" y="5257800"/>
            <a:ext cx="1066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38" idx="0"/>
          </p:cNvCxnSpPr>
          <p:nvPr/>
        </p:nvCxnSpPr>
        <p:spPr>
          <a:xfrm>
            <a:off x="3124200" y="52578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276600" y="5257800"/>
            <a:ext cx="304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4419600" y="5257800"/>
            <a:ext cx="9144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486400" y="5257800"/>
            <a:ext cx="5334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4" idx="0"/>
          </p:cNvCxnSpPr>
          <p:nvPr/>
        </p:nvCxnSpPr>
        <p:spPr>
          <a:xfrm>
            <a:off x="5715000" y="5257800"/>
            <a:ext cx="1066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43" idx="0"/>
          </p:cNvCxnSpPr>
          <p:nvPr/>
        </p:nvCxnSpPr>
        <p:spPr>
          <a:xfrm flipH="1">
            <a:off x="6172200" y="5257800"/>
            <a:ext cx="3810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1" idx="0"/>
          </p:cNvCxnSpPr>
          <p:nvPr/>
        </p:nvCxnSpPr>
        <p:spPr>
          <a:xfrm flipH="1">
            <a:off x="4953000" y="5257800"/>
            <a:ext cx="17526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42" idx="0"/>
          </p:cNvCxnSpPr>
          <p:nvPr/>
        </p:nvCxnSpPr>
        <p:spPr>
          <a:xfrm flipH="1">
            <a:off x="5562600" y="5257800"/>
            <a:ext cx="13716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419600" y="1760041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389888" y="1988641"/>
            <a:ext cx="3124200" cy="223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004192" y="1771709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r>
              <a:rPr lang="en-US" baseline="-25000" dirty="0" smtClean="0"/>
              <a:t>1</a:t>
            </a:r>
            <a:endParaRPr lang="en-US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629754" y="2072282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22098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28194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4290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0386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6482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2578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8674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64770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2514600" y="31316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284571" y="3124200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.  .  .</a:t>
            </a:r>
            <a:endParaRPr lang="en-US" sz="2400" dirty="0"/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3124200" y="31316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6781800" y="31316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61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Avalanche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Design S-</a:t>
            </a:r>
            <a:r>
              <a:rPr lang="en-US" dirty="0"/>
              <a:t>b</a:t>
            </a:r>
            <a:r>
              <a:rPr lang="en-US" dirty="0" smtClean="0"/>
              <a:t>oxes and mixing permutation to ensure avalanche effect</a:t>
            </a:r>
          </a:p>
          <a:p>
            <a:pPr lvl="1"/>
            <a:r>
              <a:rPr lang="en-US" dirty="0" smtClean="0"/>
              <a:t>Small differences should eventually propagate to entire output</a:t>
            </a:r>
          </a:p>
          <a:p>
            <a:r>
              <a:rPr lang="en-US" dirty="0" smtClean="0"/>
              <a:t>S-boxes: 1-bit change in input causes ≥2-bit change in output</a:t>
            </a:r>
          </a:p>
          <a:p>
            <a:pPr lvl="1"/>
            <a:r>
              <a:rPr lang="en-US" dirty="0" smtClean="0"/>
              <a:t>Not so easy to ensure!</a:t>
            </a:r>
          </a:p>
          <a:p>
            <a:r>
              <a:rPr lang="en-US" dirty="0" smtClean="0"/>
              <a:t>Mixing permutation</a:t>
            </a:r>
          </a:p>
          <a:p>
            <a:pPr lvl="1"/>
            <a:r>
              <a:rPr lang="en-US" dirty="0" smtClean="0"/>
              <a:t>Each bit output from a given S-box should feed into a </a:t>
            </a:r>
            <a:r>
              <a:rPr lang="en-US" i="1" dirty="0" smtClean="0"/>
              <a:t>different</a:t>
            </a:r>
            <a:r>
              <a:rPr lang="en-US" dirty="0" smtClean="0"/>
              <a:t> S-box in the next round</a:t>
            </a:r>
          </a:p>
        </p:txBody>
      </p:sp>
    </p:spTree>
    <p:extLst>
      <p:ext uri="{BB962C8B-B14F-4D97-AF65-F5344CB8AC3E}">
        <p14:creationId xmlns:p14="http://schemas.microsoft.com/office/powerpoint/2010/main" val="106552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 round of an SPN involves</a:t>
            </a:r>
          </a:p>
          <a:p>
            <a:pPr lvl="1"/>
            <a:r>
              <a:rPr lang="en-US" dirty="0" smtClean="0"/>
              <a:t>Key mixing</a:t>
            </a:r>
          </a:p>
          <a:p>
            <a:pPr lvl="2"/>
            <a:r>
              <a:rPr lang="en-US" dirty="0" smtClean="0"/>
              <a:t>Ideally, round keys are independent</a:t>
            </a:r>
          </a:p>
          <a:p>
            <a:pPr lvl="2"/>
            <a:r>
              <a:rPr lang="en-US" dirty="0" smtClean="0"/>
              <a:t>In practice, derived from a master key via </a:t>
            </a:r>
            <a:r>
              <a:rPr lang="en-US" i="1" dirty="0" smtClean="0"/>
              <a:t>key schedule</a:t>
            </a:r>
            <a:endParaRPr lang="en-US" dirty="0" smtClean="0"/>
          </a:p>
          <a:p>
            <a:pPr lvl="1"/>
            <a:r>
              <a:rPr lang="en-US" dirty="0" smtClean="0"/>
              <a:t>Substitution (S-boxes)</a:t>
            </a:r>
          </a:p>
          <a:p>
            <a:pPr lvl="1"/>
            <a:r>
              <a:rPr lang="en-US" dirty="0" smtClean="0"/>
              <a:t>Permutation (mixing permutation)</a:t>
            </a:r>
          </a:p>
          <a:p>
            <a:r>
              <a:rPr lang="en-US" dirty="0" smtClean="0"/>
              <a:t>r-round SPN has r rounds as above, plus a final key-mixing step</a:t>
            </a:r>
          </a:p>
          <a:p>
            <a:pPr lvl="1"/>
            <a:r>
              <a:rPr lang="en-US" dirty="0" smtClean="0"/>
              <a:t>Why</a:t>
            </a:r>
            <a:r>
              <a:rPr lang="en-US" dirty="0" smtClean="0"/>
              <a:t>?</a:t>
            </a:r>
          </a:p>
          <a:p>
            <a:r>
              <a:rPr lang="en-US" dirty="0" smtClean="0"/>
              <a:t>Invertible regardless of how many rounds…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1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Key-recovery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Key-recovery attacks are even more damaging than distinguishing attacks</a:t>
            </a:r>
          </a:p>
          <a:p>
            <a:pPr lvl="1"/>
            <a:r>
              <a:rPr lang="en-US" dirty="0" smtClean="0"/>
              <a:t>As before, a cipher is secure only if the best key-recovery attack takes time </a:t>
            </a:r>
            <a:r>
              <a:rPr lang="en-US" dirty="0" smtClean="0">
                <a:sym typeface="Symbol" panose="05050102010706020507" pitchFamily="18" charset="2"/>
              </a:rPr>
              <a:t>2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endParaRPr lang="en-US" baseline="-25000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A fast key-recovery attack represents a “complete break” of the cipher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8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Key-recovery attack, 1-round SPN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first the case where there is no final key-mixing step</a:t>
            </a:r>
          </a:p>
          <a:p>
            <a:pPr lvl="1"/>
            <a:r>
              <a:rPr lang="en-US" dirty="0" smtClean="0"/>
              <a:t>Possible to get the key immediately!</a:t>
            </a:r>
          </a:p>
          <a:p>
            <a:pPr lvl="1"/>
            <a:endParaRPr lang="en-US" dirty="0"/>
          </a:p>
          <a:p>
            <a:r>
              <a:rPr lang="en-US" dirty="0" smtClean="0"/>
              <a:t>What about a full 1-round SPN? </a:t>
            </a:r>
          </a:p>
          <a:p>
            <a:pPr lvl="1"/>
            <a:r>
              <a:rPr lang="en-US" dirty="0" smtClean="0"/>
              <a:t>Attack 1: for each possible 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-round</a:t>
            </a:r>
            <a:r>
              <a:rPr lang="en-US" dirty="0" smtClean="0"/>
              <a:t> key, get corresponding 2</a:t>
            </a:r>
            <a:r>
              <a:rPr lang="en-US" baseline="30000" dirty="0" smtClean="0"/>
              <a:t>nd</a:t>
            </a:r>
            <a:r>
              <a:rPr lang="en-US" dirty="0" smtClean="0"/>
              <a:t>-round key</a:t>
            </a:r>
          </a:p>
          <a:p>
            <a:pPr lvl="2"/>
            <a:r>
              <a:rPr lang="en-US" dirty="0" smtClean="0"/>
              <a:t>Continue process of elimination</a:t>
            </a:r>
          </a:p>
          <a:p>
            <a:pPr lvl="2"/>
            <a:r>
              <a:rPr lang="en-US" dirty="0" smtClean="0"/>
              <a:t>Complexity </a:t>
            </a:r>
            <a:r>
              <a:rPr lang="en-US" dirty="0" smtClean="0">
                <a:sym typeface="Symbol" panose="05050102010706020507" pitchFamily="18" charset="2"/>
              </a:rPr>
              <a:t></a:t>
            </a:r>
            <a:r>
              <a:rPr lang="en-US" dirty="0" smtClean="0"/>
              <a:t>2</a:t>
            </a:r>
            <a:r>
              <a:rPr lang="en-US" baseline="30000" dirty="0">
                <a:latin typeface="Brush Script MT" panose="03060802040406070304" pitchFamily="66" charset="0"/>
              </a:rPr>
              <a:t>l</a:t>
            </a:r>
            <a:r>
              <a:rPr lang="en-US" dirty="0" smtClean="0"/>
              <a:t> for key of length 2</a:t>
            </a:r>
            <a:r>
              <a:rPr lang="en-US" dirty="0" smtClean="0">
                <a:latin typeface="Brush Script MT" panose="03060802040406070304" pitchFamily="66" charset="0"/>
              </a:rPr>
              <a:t>l</a:t>
            </a:r>
            <a:endParaRPr lang="en-US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11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Key-recovery attack, 1-round SPN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attack: work S-box-by-S-box</a:t>
            </a:r>
          </a:p>
          <a:p>
            <a:pPr lvl="1"/>
            <a:r>
              <a:rPr lang="en-US" dirty="0" smtClean="0"/>
              <a:t>Assume 8-bit S-box</a:t>
            </a:r>
          </a:p>
          <a:p>
            <a:pPr lvl="1"/>
            <a:r>
              <a:rPr lang="en-US" dirty="0" smtClean="0"/>
              <a:t>For each 8 bits of 1</a:t>
            </a:r>
            <a:r>
              <a:rPr lang="en-US" baseline="30000" dirty="0" smtClean="0"/>
              <a:t>st</a:t>
            </a:r>
            <a:r>
              <a:rPr lang="en-US" dirty="0" smtClean="0"/>
              <a:t>-round key, get corresponding 8 bits of 2</a:t>
            </a:r>
            <a:r>
              <a:rPr lang="en-US" baseline="30000" dirty="0" smtClean="0"/>
              <a:t>nd</a:t>
            </a:r>
            <a:r>
              <a:rPr lang="en-US" dirty="0" smtClean="0"/>
              <a:t>-round key</a:t>
            </a:r>
          </a:p>
          <a:p>
            <a:pPr lvl="2"/>
            <a:r>
              <a:rPr lang="en-US" dirty="0" smtClean="0"/>
              <a:t>Continue process of elimination</a:t>
            </a:r>
          </a:p>
          <a:p>
            <a:pPr lvl="2"/>
            <a:r>
              <a:rPr lang="en-US" dirty="0" smtClean="0"/>
              <a:t>Complexity?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7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keyed permutation </a:t>
            </a:r>
            <a:br>
              <a:rPr lang="en-US" dirty="0" smtClean="0"/>
            </a:br>
            <a:r>
              <a:rPr lang="en-US" dirty="0" smtClean="0"/>
              <a:t>            F: {0,1}</a:t>
            </a:r>
            <a:r>
              <a:rPr lang="en-US" baseline="30000" dirty="0" smtClean="0"/>
              <a:t>n</a:t>
            </a:r>
            <a:r>
              <a:rPr lang="en-US" dirty="0" smtClean="0"/>
              <a:t> x {0,1}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altLang="en-US" dirty="0" smtClean="0">
                <a:latin typeface="Script MT Bold" panose="03040602040607080904" pitchFamily="66" charset="0"/>
              </a:rPr>
              <a:t> </a:t>
            </a:r>
            <a:r>
              <a:rPr lang="en-US" altLang="en-US" dirty="0" smtClean="0">
                <a:latin typeface="Script MT Bold" panose="03040602040607080904" pitchFamily="66" charset="0"/>
                <a:sym typeface="Symbol" panose="05050102010706020507" pitchFamily="18" charset="2"/>
              </a:rPr>
              <a:t> </a:t>
            </a:r>
            <a:r>
              <a:rPr lang="en-US" dirty="0"/>
              <a:t>{</a:t>
            </a:r>
            <a:r>
              <a:rPr lang="en-US" dirty="0" smtClean="0"/>
              <a:t>0,1}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endParaRPr lang="en-US" altLang="en-US" dirty="0" smtClean="0">
              <a:latin typeface="Script MT Bold" panose="03040602040607080904" pitchFamily="66" charset="0"/>
            </a:endParaRPr>
          </a:p>
          <a:p>
            <a:pPr lvl="1"/>
            <a:r>
              <a:rPr lang="en-US" altLang="en-US" dirty="0"/>
              <a:t>n</a:t>
            </a:r>
            <a:r>
              <a:rPr lang="en-US" altLang="en-US" dirty="0" smtClean="0"/>
              <a:t> = key length, </a:t>
            </a:r>
            <a:r>
              <a:rPr lang="en-US" altLang="en-US" dirty="0" smtClean="0">
                <a:latin typeface="Script MT Bold" panose="03040602040607080904" pitchFamily="66" charset="0"/>
              </a:rPr>
              <a:t>l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 </a:t>
            </a:r>
            <a:r>
              <a:rPr lang="en-US" altLang="en-US" dirty="0" smtClean="0"/>
              <a:t>= block length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Want </a:t>
            </a:r>
            <a:r>
              <a:rPr lang="en-US" altLang="en-US" dirty="0" err="1" smtClean="0"/>
              <a:t>F</a:t>
            </a:r>
            <a:r>
              <a:rPr lang="en-US" altLang="en-US" baseline="-25000" dirty="0" err="1" smtClean="0"/>
              <a:t>k</a:t>
            </a:r>
            <a:r>
              <a:rPr lang="en-US" altLang="en-US" dirty="0" smtClean="0"/>
              <a:t> (for </a:t>
            </a:r>
            <a:r>
              <a:rPr lang="en-US" altLang="en-US" dirty="0"/>
              <a:t>uniform, unknown key </a:t>
            </a:r>
            <a:r>
              <a:rPr lang="en-US" altLang="en-US" dirty="0" smtClean="0"/>
              <a:t>k) to be indistinguishable from a uniform permutation over </a:t>
            </a:r>
            <a:r>
              <a:rPr lang="en-US" dirty="0"/>
              <a:t>{</a:t>
            </a:r>
            <a:r>
              <a:rPr lang="en-US" dirty="0" smtClean="0"/>
              <a:t>0,1}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endParaRPr lang="en-US" altLang="en-US" dirty="0" smtClean="0"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3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block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x and x’ differ in one bit, what should be the relation between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(x) and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(x’)?</a:t>
            </a:r>
          </a:p>
          <a:p>
            <a:pPr lvl="1"/>
            <a:r>
              <a:rPr lang="en-US" dirty="0" smtClean="0"/>
              <a:t>How many bits should change (on average)?</a:t>
            </a:r>
          </a:p>
          <a:p>
            <a:pPr lvl="1"/>
            <a:r>
              <a:rPr lang="en-US" dirty="0" smtClean="0"/>
              <a:t>Which bits should change?</a:t>
            </a:r>
          </a:p>
          <a:p>
            <a:r>
              <a:rPr lang="en-US" dirty="0" smtClean="0"/>
              <a:t>How to achieve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Confusion/diffusion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“Confusion”</a:t>
            </a:r>
          </a:p>
          <a:p>
            <a:pPr lvl="1"/>
            <a:r>
              <a:rPr lang="en-US" dirty="0" smtClean="0"/>
              <a:t>Small change in input should result in local, “random” change in output</a:t>
            </a:r>
          </a:p>
          <a:p>
            <a:r>
              <a:rPr lang="en-US" dirty="0" smtClean="0"/>
              <a:t>“Diffusion”</a:t>
            </a:r>
          </a:p>
          <a:p>
            <a:pPr lvl="1"/>
            <a:r>
              <a:rPr lang="en-US" dirty="0" smtClean="0"/>
              <a:t>Local change in output should be propagated to entire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41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“random-looking” permutation on large input from random permutations on small inputs</a:t>
            </a:r>
          </a:p>
          <a:p>
            <a:r>
              <a:rPr lang="en-US" dirty="0" smtClean="0"/>
              <a:t>E.g., assume 8-byte block length</a:t>
            </a:r>
            <a:br>
              <a:rPr lang="en-US" dirty="0" smtClean="0"/>
            </a:br>
            <a:r>
              <a:rPr lang="en-US" dirty="0" smtClean="0"/>
              <a:t>            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(x) = f</a:t>
            </a:r>
            <a:r>
              <a:rPr lang="en-US" baseline="-25000" dirty="0" smtClean="0"/>
              <a:t>k1</a:t>
            </a:r>
            <a:r>
              <a:rPr lang="en-US" dirty="0" smtClean="0"/>
              <a:t>(x</a:t>
            </a:r>
            <a:r>
              <a:rPr lang="en-US" baseline="-25000" dirty="0" smtClean="0"/>
              <a:t>1</a:t>
            </a:r>
            <a:r>
              <a:rPr lang="en-US" dirty="0" smtClean="0"/>
              <a:t>) f</a:t>
            </a:r>
            <a:r>
              <a:rPr lang="en-US" baseline="-25000" dirty="0" smtClean="0"/>
              <a:t>k2</a:t>
            </a:r>
            <a:r>
              <a:rPr lang="en-US" dirty="0" smtClean="0"/>
              <a:t>(x</a:t>
            </a:r>
            <a:r>
              <a:rPr lang="en-US" baseline="-25000" dirty="0" smtClean="0"/>
              <a:t>2</a:t>
            </a:r>
            <a:r>
              <a:rPr lang="en-US" dirty="0" smtClean="0"/>
              <a:t>) … f</a:t>
            </a:r>
            <a:r>
              <a:rPr lang="en-US" baseline="-25000" dirty="0" smtClean="0"/>
              <a:t>k8</a:t>
            </a:r>
            <a:r>
              <a:rPr lang="en-US" dirty="0" smtClean="0"/>
              <a:t>(x</a:t>
            </a:r>
            <a:r>
              <a:rPr lang="en-US" baseline="-25000" dirty="0"/>
              <a:t>8</a:t>
            </a:r>
            <a:r>
              <a:rPr lang="en-US" dirty="0" smtClean="0"/>
              <a:t>),</a:t>
            </a:r>
            <a:br>
              <a:rPr lang="en-US" dirty="0" smtClean="0"/>
            </a:br>
            <a:r>
              <a:rPr lang="en-US" dirty="0" smtClean="0"/>
              <a:t>where each f is a random permutation</a:t>
            </a:r>
          </a:p>
          <a:p>
            <a:pPr lvl="1"/>
            <a:r>
              <a:rPr lang="en-US" dirty="0" smtClean="0"/>
              <a:t>How long is k?</a:t>
            </a:r>
          </a:p>
        </p:txBody>
      </p:sp>
    </p:spTree>
    <p:extLst>
      <p:ext uri="{BB962C8B-B14F-4D97-AF65-F5344CB8AC3E}">
        <p14:creationId xmlns:p14="http://schemas.microsoft.com/office/powerpoint/2010/main" val="57948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862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958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054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324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0574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670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766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862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958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054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150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246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4" idx="2"/>
          </p:cNvCxnSpPr>
          <p:nvPr/>
        </p:nvCxnSpPr>
        <p:spPr>
          <a:xfrm>
            <a:off x="23622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0574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r>
              <a:rPr lang="en-US" baseline="-25000" dirty="0" smtClean="0"/>
              <a:t>k1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6670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r>
              <a:rPr lang="en-US" baseline="-25000" dirty="0" smtClean="0"/>
              <a:t>k2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9718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3622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9718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3246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6294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294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32171" y="2964359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.  .  .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2036307" y="5867400"/>
            <a:ext cx="5050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Is this a pseudorandom function?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228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has confusion but no diffusion</a:t>
            </a:r>
          </a:p>
          <a:p>
            <a:pPr lvl="1"/>
            <a:r>
              <a:rPr lang="en-US" dirty="0" smtClean="0"/>
              <a:t>Add a </a:t>
            </a:r>
            <a:r>
              <a:rPr lang="en-US" i="1" dirty="0" smtClean="0"/>
              <a:t>mixing permutation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78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578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674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770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098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194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4290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386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82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578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674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4" idx="2"/>
          </p:cNvCxnSpPr>
          <p:nvPr/>
        </p:nvCxnSpPr>
        <p:spPr>
          <a:xfrm>
            <a:off x="2514600" y="2133600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209800" y="25982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r>
              <a:rPr lang="en-US" baseline="-25000" dirty="0" smtClean="0"/>
              <a:t>k1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819400" y="25982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r>
              <a:rPr lang="en-US" baseline="-25000" dirty="0" smtClean="0"/>
              <a:t>k2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6477000" y="25982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284571" y="2362200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.  .  .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124200" y="2133600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781800" y="2133600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514600" y="32078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124200" y="32078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781800" y="32078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098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8194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4290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0386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6482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2578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8674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4770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286000" y="4267200"/>
            <a:ext cx="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438400" y="4267200"/>
            <a:ext cx="5334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39" idx="0"/>
          </p:cNvCxnSpPr>
          <p:nvPr/>
        </p:nvCxnSpPr>
        <p:spPr>
          <a:xfrm>
            <a:off x="2667000" y="4267200"/>
            <a:ext cx="10668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124200" y="4267200"/>
            <a:ext cx="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276600" y="4267200"/>
            <a:ext cx="5334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505200" y="4267200"/>
            <a:ext cx="10668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334000" y="4267200"/>
            <a:ext cx="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486400" y="4267200"/>
            <a:ext cx="5334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715000" y="4267200"/>
            <a:ext cx="10668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553200" y="4267200"/>
            <a:ext cx="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0" idx="0"/>
          </p:cNvCxnSpPr>
          <p:nvPr/>
        </p:nvCxnSpPr>
        <p:spPr>
          <a:xfrm flipH="1">
            <a:off x="4343400" y="4267200"/>
            <a:ext cx="23622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41" idx="0"/>
          </p:cNvCxnSpPr>
          <p:nvPr/>
        </p:nvCxnSpPr>
        <p:spPr>
          <a:xfrm flipH="1">
            <a:off x="4953000" y="4267200"/>
            <a:ext cx="19812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114800" y="4183559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.  . 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854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Invertibility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the structure is invertible (given the key) since the f’s are permutations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929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12414</TotalTime>
  <Words>510</Words>
  <Application>Microsoft Office PowerPoint</Application>
  <PresentationFormat>On-screen Show (4:3)</PresentationFormat>
  <Paragraphs>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Brush Script MT</vt:lpstr>
      <vt:lpstr>Calibri</vt:lpstr>
      <vt:lpstr>Script MT Bold</vt:lpstr>
      <vt:lpstr>Symbol</vt:lpstr>
      <vt:lpstr>Office Theme</vt:lpstr>
      <vt:lpstr>Cryptography</vt:lpstr>
      <vt:lpstr>Recall…</vt:lpstr>
      <vt:lpstr>Designing block ciphers</vt:lpstr>
      <vt:lpstr>Confusion/diffusion</vt:lpstr>
      <vt:lpstr>SPNs</vt:lpstr>
      <vt:lpstr>SPN</vt:lpstr>
      <vt:lpstr>SPN</vt:lpstr>
      <vt:lpstr>SPN</vt:lpstr>
      <vt:lpstr>Invertibility</vt:lpstr>
      <vt:lpstr>SPN</vt:lpstr>
      <vt:lpstr>SPN</vt:lpstr>
      <vt:lpstr>PowerPoint Presentation</vt:lpstr>
      <vt:lpstr>Avalanche effect</vt:lpstr>
      <vt:lpstr>SPN</vt:lpstr>
      <vt:lpstr>Key-recovery attacks</vt:lpstr>
      <vt:lpstr>Key-recovery attack, 1-round SPN</vt:lpstr>
      <vt:lpstr>Key-recovery attack, 1-round SPN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900</cp:revision>
  <dcterms:created xsi:type="dcterms:W3CDTF">2014-06-02T02:25:30Z</dcterms:created>
  <dcterms:modified xsi:type="dcterms:W3CDTF">2018-04-02T19:29:30Z</dcterms:modified>
</cp:coreProperties>
</file>