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352" r:id="rId3"/>
    <p:sldId id="353" r:id="rId4"/>
    <p:sldId id="354" r:id="rId5"/>
    <p:sldId id="343" r:id="rId6"/>
    <p:sldId id="344" r:id="rId7"/>
    <p:sldId id="345" r:id="rId8"/>
    <p:sldId id="346" r:id="rId9"/>
    <p:sldId id="347" r:id="rId10"/>
    <p:sldId id="355" r:id="rId11"/>
    <p:sldId id="348" r:id="rId12"/>
    <p:sldId id="349" r:id="rId13"/>
    <p:sldId id="350" r:id="rId14"/>
    <p:sldId id="351" r:id="rId15"/>
    <p:sldId id="356" r:id="rId16"/>
    <p:sldId id="357" r:id="rId17"/>
    <p:sldId id="358" r:id="rId18"/>
    <p:sldId id="359" r:id="rId19"/>
    <p:sldId id="360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91" autoAdjust="0"/>
    <p:restoredTop sz="94660"/>
  </p:normalViewPr>
  <p:slideViewPr>
    <p:cSldViewPr>
      <p:cViewPr varScale="1">
        <p:scale>
          <a:sx n="51" d="100"/>
          <a:sy n="51" d="100"/>
        </p:scale>
        <p:origin x="47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66149-A0B5-4322-A8AB-C0A88804300F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3F35FA-B3A9-45EC-BC36-DDE85C569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092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4DE87-24B7-4FE6-8FA5-D89CE0F7B716}" type="datetime1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018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4C14-E5E2-4F8D-82E3-85BC10DDFAA6}" type="datetime1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38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06370-89F3-488D-99FE-EEBD8BF3FA85}" type="datetime1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120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8CE73-46AA-4832-9843-900C2210B121}" type="datetime1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126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006B-0220-41F0-AD15-958A03D4D19D}" type="datetime1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711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45EA0-F02C-4ABB-B512-39FA12AE0302}" type="datetime1">
              <a:rPr lang="en-US" smtClean="0"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466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9422-6FFC-4226-A3D0-FBE1F09B4FC3}" type="datetime1">
              <a:rPr lang="en-US" smtClean="0"/>
              <a:t>4/4/2018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155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44A93-9868-4F69-A258-EDA1E5BDA486}" type="datetime1">
              <a:rPr lang="en-US" smtClean="0"/>
              <a:t>4/4/2018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576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ED2E2-EC6E-4E56-86D8-3F5596F833B9}" type="datetime1">
              <a:rPr lang="en-US" smtClean="0"/>
              <a:t>4/4/2018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207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DB7E6-5A2D-4B1D-894F-3F4B1ACFE506}" type="datetime1">
              <a:rPr lang="en-US" smtClean="0"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582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3D45-704E-414F-9878-7DC947D6768A}" type="datetime1">
              <a:rPr lang="en-US" smtClean="0"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04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CC22E-AD3E-4BC8-9686-2E5E619B7B42}" type="datetime1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517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Cryptography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705600" cy="1752600"/>
          </a:xfrm>
        </p:spPr>
        <p:txBody>
          <a:bodyPr>
            <a:normAutofit/>
          </a:bodyPr>
          <a:lstStyle/>
          <a:p>
            <a:r>
              <a:rPr lang="en-US" sz="4000" i="1" dirty="0" smtClean="0">
                <a:solidFill>
                  <a:schemeClr val="tx1"/>
                </a:solidFill>
              </a:rPr>
              <a:t>Lecture 18</a:t>
            </a:r>
            <a:endParaRPr lang="en-US" sz="40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9665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56-bit master key, 48-bit </a:t>
            </a:r>
            <a:r>
              <a:rPr lang="en-US" dirty="0" err="1" smtClean="0"/>
              <a:t>subkey</a:t>
            </a:r>
            <a:r>
              <a:rPr lang="en-US" dirty="0" smtClean="0"/>
              <a:t> in each round</a:t>
            </a:r>
          </a:p>
          <a:p>
            <a:pPr lvl="1"/>
            <a:r>
              <a:rPr lang="en-US" dirty="0" smtClean="0"/>
              <a:t>Each </a:t>
            </a:r>
            <a:r>
              <a:rPr lang="en-US" dirty="0" err="1" smtClean="0"/>
              <a:t>subkey</a:t>
            </a:r>
            <a:r>
              <a:rPr lang="en-US" dirty="0" smtClean="0"/>
              <a:t> takes 24 bits from the left half of the master key, and 24 bits from the right half of the master key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670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Avalanche effect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1-bit difference in left half of input</a:t>
            </a:r>
          </a:p>
          <a:p>
            <a:pPr lvl="1"/>
            <a:r>
              <a:rPr lang="en-US" dirty="0" smtClean="0"/>
              <a:t>After 1 round, 1-bit difference in right half</a:t>
            </a:r>
          </a:p>
          <a:p>
            <a:pPr lvl="1"/>
            <a:r>
              <a:rPr lang="en-US" dirty="0" smtClean="0"/>
              <a:t>S-boxes cause a 2-bit difference, implying a 3-bit difference overall after 2 rounds</a:t>
            </a:r>
          </a:p>
          <a:p>
            <a:pPr lvl="1"/>
            <a:r>
              <a:rPr lang="en-US" dirty="0" smtClean="0"/>
              <a:t>Mixing permutation spreads differences into different S-boxes</a:t>
            </a:r>
          </a:p>
          <a:p>
            <a:pPr lvl="1"/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053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of 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 is extremely well-designed </a:t>
            </a:r>
          </a:p>
          <a:p>
            <a:pPr lvl="1"/>
            <a:r>
              <a:rPr lang="en-US" dirty="0" smtClean="0"/>
              <a:t>Except for some attacks that require large amounts of plaintext, no attacks better than brute-force are known</a:t>
            </a:r>
          </a:p>
          <a:p>
            <a:r>
              <a:rPr lang="en-US" dirty="0" smtClean="0"/>
              <a:t>But … parameters are too small!</a:t>
            </a:r>
          </a:p>
          <a:p>
            <a:pPr lvl="1"/>
            <a:r>
              <a:rPr lang="en-US" dirty="0" smtClean="0"/>
              <a:t>I.e., brute-force search is feasible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242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56-bit key length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concern as soon as DES was released</a:t>
            </a:r>
          </a:p>
          <a:p>
            <a:r>
              <a:rPr lang="en-US" dirty="0" smtClean="0"/>
              <a:t>Brute-force search over 2</a:t>
            </a:r>
            <a:r>
              <a:rPr lang="en-US" baseline="30000" dirty="0" smtClean="0"/>
              <a:t>56</a:t>
            </a:r>
            <a:r>
              <a:rPr lang="en-US" dirty="0" smtClean="0"/>
              <a:t> keys is possible</a:t>
            </a:r>
          </a:p>
          <a:p>
            <a:pPr lvl="1"/>
            <a:r>
              <a:rPr lang="en-US" dirty="0" smtClean="0"/>
              <a:t>1997: 1000s of computers, 96 days</a:t>
            </a:r>
          </a:p>
          <a:p>
            <a:pPr lvl="1"/>
            <a:r>
              <a:rPr lang="en-US" dirty="0" smtClean="0"/>
              <a:t>1998: distributed.net, 41 days</a:t>
            </a:r>
          </a:p>
          <a:p>
            <a:pPr lvl="1"/>
            <a:r>
              <a:rPr lang="en-US" dirty="0" smtClean="0"/>
              <a:t>1999: Deep Crack ($250,000), 56 hours</a:t>
            </a:r>
          </a:p>
          <a:p>
            <a:pPr lvl="1"/>
            <a:r>
              <a:rPr lang="en-US" dirty="0" smtClean="0"/>
              <a:t>Today: 48 FPGAs, ~1 day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7970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64-bit block length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Birthday collisions relatively likely</a:t>
            </a:r>
          </a:p>
          <a:p>
            <a:r>
              <a:rPr lang="en-US" dirty="0" smtClean="0"/>
              <a:t>E.g., encrypt 2</a:t>
            </a:r>
            <a:r>
              <a:rPr lang="en-US" baseline="30000" dirty="0" smtClean="0"/>
              <a:t>30</a:t>
            </a:r>
            <a:r>
              <a:rPr lang="en-US" dirty="0" smtClean="0"/>
              <a:t> (</a:t>
            </a:r>
            <a:r>
              <a:rPr lang="en-US" dirty="0" smtClean="0">
                <a:sym typeface="Symbol" panose="05050102010706020507" pitchFamily="18" charset="2"/>
              </a:rPr>
              <a:t> 1 billion) records using CTR mode; chances of a collision are </a:t>
            </a:r>
            <a:br>
              <a:rPr lang="en-US" dirty="0" smtClean="0">
                <a:sym typeface="Symbol" panose="05050102010706020507" pitchFamily="18" charset="2"/>
              </a:rPr>
            </a:br>
            <a:r>
              <a:rPr lang="en-US" dirty="0" smtClean="0">
                <a:sym typeface="Symbol" panose="05050102010706020507" pitchFamily="18" charset="2"/>
              </a:rPr>
              <a:t>                        2</a:t>
            </a:r>
            <a:r>
              <a:rPr lang="en-US" baseline="30000" dirty="0" smtClean="0">
                <a:sym typeface="Symbol" panose="05050102010706020507" pitchFamily="18" charset="2"/>
              </a:rPr>
              <a:t>60</a:t>
            </a:r>
            <a:r>
              <a:rPr lang="en-US" dirty="0" smtClean="0">
                <a:sym typeface="Symbol" panose="05050102010706020507" pitchFamily="18" charset="2"/>
              </a:rPr>
              <a:t>/2</a:t>
            </a:r>
            <a:r>
              <a:rPr lang="en-US" baseline="30000" dirty="0" smtClean="0">
                <a:sym typeface="Symbol" panose="05050102010706020507" pitchFamily="18" charset="2"/>
              </a:rPr>
              <a:t>64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smtClean="0">
                <a:sym typeface="Symbol" panose="05050102010706020507" pitchFamily="18" charset="2"/>
              </a:rPr>
              <a:t>= 1/16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980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Increasing key length?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 has key that is too short</a:t>
            </a:r>
          </a:p>
          <a:p>
            <a:endParaRPr lang="en-US" dirty="0" smtClean="0"/>
          </a:p>
          <a:p>
            <a:r>
              <a:rPr lang="en-US" dirty="0" smtClean="0"/>
              <a:t>How to fix?</a:t>
            </a:r>
          </a:p>
          <a:p>
            <a:pPr lvl="1"/>
            <a:r>
              <a:rPr lang="en-US" dirty="0" smtClean="0"/>
              <a:t>Design new cipher</a:t>
            </a:r>
          </a:p>
          <a:p>
            <a:pPr lvl="1"/>
            <a:r>
              <a:rPr lang="en-US" dirty="0" smtClean="0"/>
              <a:t>Tweak DES so that it takes a larger key</a:t>
            </a:r>
          </a:p>
          <a:p>
            <a:pPr lvl="1"/>
            <a:r>
              <a:rPr lang="en-US" dirty="0" smtClean="0"/>
              <a:t>Build new cipher using DES as a black box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687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Double encryption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 F: {0,1}</a:t>
            </a:r>
            <a:r>
              <a:rPr lang="en-US" baseline="30000" dirty="0" smtClean="0"/>
              <a:t>n</a:t>
            </a:r>
            <a:r>
              <a:rPr lang="en-US" dirty="0" smtClean="0"/>
              <a:t> x {0,1}</a:t>
            </a:r>
            <a:r>
              <a:rPr lang="en-US" baseline="30000" dirty="0" smtClean="0">
                <a:latin typeface="Brush Script MT" panose="03060802040406070304" pitchFamily="66" charset="0"/>
              </a:rPr>
              <a:t>l</a:t>
            </a:r>
            <a:r>
              <a:rPr lang="en-US" dirty="0" smtClean="0"/>
              <a:t> </a:t>
            </a:r>
            <a:r>
              <a:rPr lang="en-US" dirty="0" smtClean="0">
                <a:sym typeface="Symbol" panose="05050102010706020507" pitchFamily="18" charset="2"/>
              </a:rPr>
              <a:t> {0,1}</a:t>
            </a:r>
            <a:r>
              <a:rPr lang="en-US" baseline="30000" dirty="0" smtClean="0">
                <a:latin typeface="Brush Script MT" panose="03060802040406070304" pitchFamily="66" charset="0"/>
                <a:sym typeface="Symbol" panose="05050102010706020507" pitchFamily="18" charset="2"/>
              </a:rPr>
              <a:t>l</a:t>
            </a:r>
            <a:endParaRPr lang="en-US" dirty="0" smtClean="0">
              <a:latin typeface="Brush Script MT" panose="03060802040406070304" pitchFamily="66" charset="0"/>
              <a:sym typeface="Symbol" panose="05050102010706020507" pitchFamily="18" charset="2"/>
            </a:endParaRPr>
          </a:p>
          <a:p>
            <a:pPr lvl="1"/>
            <a:r>
              <a:rPr lang="en-US" dirty="0" smtClean="0">
                <a:sym typeface="Symbol" panose="05050102010706020507" pitchFamily="18" charset="2"/>
              </a:rPr>
              <a:t>(i.e., n=56, </a:t>
            </a:r>
            <a:r>
              <a:rPr lang="en-US" dirty="0" smtClean="0">
                <a:latin typeface="Brush Script MT" panose="03060802040406070304" pitchFamily="66" charset="0"/>
                <a:sym typeface="Symbol" panose="05050102010706020507" pitchFamily="18" charset="2"/>
              </a:rPr>
              <a:t>l</a:t>
            </a:r>
            <a:r>
              <a:rPr lang="en-US" dirty="0" smtClean="0">
                <a:sym typeface="Symbol" panose="05050102010706020507" pitchFamily="18" charset="2"/>
              </a:rPr>
              <a:t>=64 for DES)</a:t>
            </a:r>
          </a:p>
          <a:p>
            <a:r>
              <a:rPr lang="en-US" dirty="0" smtClean="0">
                <a:sym typeface="Symbol" panose="05050102010706020507" pitchFamily="18" charset="2"/>
              </a:rPr>
              <a:t>Define F</a:t>
            </a:r>
            <a:r>
              <a:rPr lang="en-US" baseline="30000" dirty="0" smtClean="0">
                <a:sym typeface="Symbol" panose="05050102010706020507" pitchFamily="18" charset="2"/>
              </a:rPr>
              <a:t>2</a:t>
            </a:r>
            <a:r>
              <a:rPr lang="en-US" dirty="0" smtClean="0">
                <a:sym typeface="Symbol" panose="05050102010706020507" pitchFamily="18" charset="2"/>
              </a:rPr>
              <a:t> : {0,1}</a:t>
            </a:r>
            <a:r>
              <a:rPr lang="en-US" baseline="30000" dirty="0" smtClean="0">
                <a:sym typeface="Symbol" panose="05050102010706020507" pitchFamily="18" charset="2"/>
              </a:rPr>
              <a:t>2n</a:t>
            </a:r>
            <a:r>
              <a:rPr lang="en-US" dirty="0" smtClean="0">
                <a:sym typeface="Symbol" panose="05050102010706020507" pitchFamily="18" charset="2"/>
              </a:rPr>
              <a:t> x </a:t>
            </a:r>
            <a:r>
              <a:rPr lang="en-US" dirty="0"/>
              <a:t>{0,1}</a:t>
            </a:r>
            <a:r>
              <a:rPr lang="en-US" baseline="30000" dirty="0">
                <a:latin typeface="Brush Script MT" panose="03060802040406070304" pitchFamily="66" charset="0"/>
              </a:rPr>
              <a:t>l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 {</a:t>
            </a:r>
            <a:r>
              <a:rPr lang="en-US" dirty="0" smtClean="0">
                <a:sym typeface="Symbol" panose="05050102010706020507" pitchFamily="18" charset="2"/>
              </a:rPr>
              <a:t>0,1}</a:t>
            </a:r>
            <a:r>
              <a:rPr lang="en-US" baseline="30000" dirty="0" smtClean="0">
                <a:latin typeface="Brush Script MT" panose="03060802040406070304" pitchFamily="66" charset="0"/>
                <a:sym typeface="Symbol" panose="05050102010706020507" pitchFamily="18" charset="2"/>
              </a:rPr>
              <a:t>l</a:t>
            </a:r>
            <a:r>
              <a:rPr lang="en-US" dirty="0" smtClean="0">
                <a:sym typeface="Symbol" panose="05050102010706020507" pitchFamily="18" charset="2"/>
              </a:rPr>
              <a:t> as follows:</a:t>
            </a:r>
            <a:br>
              <a:rPr lang="en-US" dirty="0" smtClean="0">
                <a:sym typeface="Symbol" panose="05050102010706020507" pitchFamily="18" charset="2"/>
              </a:rPr>
            </a:br>
            <a:r>
              <a:rPr lang="en-US" dirty="0" smtClean="0">
                <a:sym typeface="Symbol" panose="05050102010706020507" pitchFamily="18" charset="2"/>
              </a:rPr>
              <a:t>                    F</a:t>
            </a:r>
            <a:r>
              <a:rPr lang="en-US" baseline="30000" dirty="0" smtClean="0">
                <a:sym typeface="Symbol" panose="05050102010706020507" pitchFamily="18" charset="2"/>
              </a:rPr>
              <a:t>2</a:t>
            </a:r>
            <a:r>
              <a:rPr lang="en-US" baseline="-25000" dirty="0" smtClean="0">
                <a:sym typeface="Symbol" panose="05050102010706020507" pitchFamily="18" charset="2"/>
              </a:rPr>
              <a:t>k1, k2</a:t>
            </a:r>
            <a:r>
              <a:rPr lang="en-US" dirty="0" smtClean="0">
                <a:sym typeface="Symbol" panose="05050102010706020507" pitchFamily="18" charset="2"/>
              </a:rPr>
              <a:t>(x) = F</a:t>
            </a:r>
            <a:r>
              <a:rPr lang="en-US" baseline="-25000" dirty="0" smtClean="0">
                <a:sym typeface="Symbol" panose="05050102010706020507" pitchFamily="18" charset="2"/>
              </a:rPr>
              <a:t>k1</a:t>
            </a:r>
            <a:r>
              <a:rPr lang="en-US" dirty="0" smtClean="0">
                <a:sym typeface="Symbol" panose="05050102010706020507" pitchFamily="18" charset="2"/>
              </a:rPr>
              <a:t>(F</a:t>
            </a:r>
            <a:r>
              <a:rPr lang="en-US" baseline="-25000" dirty="0" smtClean="0">
                <a:sym typeface="Symbol" panose="05050102010706020507" pitchFamily="18" charset="2"/>
              </a:rPr>
              <a:t>k2</a:t>
            </a:r>
            <a:r>
              <a:rPr lang="en-US" dirty="0" smtClean="0">
                <a:sym typeface="Symbol" panose="05050102010706020507" pitchFamily="18" charset="2"/>
              </a:rPr>
              <a:t>(x))</a:t>
            </a:r>
            <a:br>
              <a:rPr lang="en-US" dirty="0" smtClean="0">
                <a:sym typeface="Symbol" panose="05050102010706020507" pitchFamily="18" charset="2"/>
              </a:rPr>
            </a:br>
            <a:r>
              <a:rPr lang="en-US" dirty="0" smtClean="0">
                <a:sym typeface="Symbol" panose="05050102010706020507" pitchFamily="18" charset="2"/>
              </a:rPr>
              <a:t>(still invertible)</a:t>
            </a:r>
          </a:p>
          <a:p>
            <a:r>
              <a:rPr lang="en-US" dirty="0" smtClean="0">
                <a:sym typeface="Symbol" panose="05050102010706020507" pitchFamily="18" charset="2"/>
              </a:rPr>
              <a:t>If best attack on F takes time 2</a:t>
            </a:r>
            <a:r>
              <a:rPr lang="en-US" baseline="30000" dirty="0" smtClean="0">
                <a:sym typeface="Symbol" panose="05050102010706020507" pitchFamily="18" charset="2"/>
              </a:rPr>
              <a:t>n</a:t>
            </a:r>
            <a:r>
              <a:rPr lang="en-US" dirty="0" smtClean="0">
                <a:sym typeface="Symbol" panose="05050102010706020507" pitchFamily="18" charset="2"/>
              </a:rPr>
              <a:t>, is it reasonable to assume that the best attack on F</a:t>
            </a:r>
            <a:r>
              <a:rPr lang="en-US" baseline="30000" dirty="0" smtClean="0">
                <a:sym typeface="Symbol" panose="05050102010706020507" pitchFamily="18" charset="2"/>
              </a:rPr>
              <a:t>2</a:t>
            </a:r>
            <a:r>
              <a:rPr lang="en-US" dirty="0" smtClean="0">
                <a:sym typeface="Symbol" panose="05050102010706020507" pitchFamily="18" charset="2"/>
              </a:rPr>
              <a:t> takes time 2</a:t>
            </a:r>
            <a:r>
              <a:rPr lang="en-US" baseline="30000" dirty="0" smtClean="0">
                <a:sym typeface="Symbol" panose="05050102010706020507" pitchFamily="18" charset="2"/>
              </a:rPr>
              <a:t>2n</a:t>
            </a:r>
            <a:r>
              <a:rPr lang="en-US" dirty="0" smtClean="0">
                <a:sym typeface="Symbol" panose="05050102010706020507" pitchFamily="18" charset="2"/>
              </a:rPr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913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Meet-in-the-middle attack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No! There is an attack taking 2</a:t>
            </a:r>
            <a:r>
              <a:rPr lang="en-US" baseline="30000" dirty="0" smtClean="0"/>
              <a:t>n</a:t>
            </a:r>
            <a:r>
              <a:rPr lang="en-US" dirty="0" smtClean="0"/>
              <a:t> time…</a:t>
            </a:r>
          </a:p>
          <a:p>
            <a:pPr lvl="1"/>
            <a:r>
              <a:rPr lang="en-US" dirty="0" smtClean="0"/>
              <a:t>(And 2</a:t>
            </a:r>
            <a:r>
              <a:rPr lang="en-US" baseline="30000" dirty="0" smtClean="0"/>
              <a:t>n</a:t>
            </a:r>
            <a:r>
              <a:rPr lang="en-US" dirty="0" smtClean="0"/>
              <a:t> memory)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The attack applies any time a block cipher can be “factored” into 2 independent components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0765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Triple encryption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ym typeface="Symbol" panose="05050102010706020507" pitchFamily="18" charset="2"/>
              </a:rPr>
              <a:t>Define </a:t>
            </a:r>
            <a:r>
              <a:rPr lang="en-US" dirty="0" smtClean="0">
                <a:sym typeface="Symbol" panose="05050102010706020507" pitchFamily="18" charset="2"/>
              </a:rPr>
              <a:t>F</a:t>
            </a:r>
            <a:r>
              <a:rPr lang="en-US" baseline="30000" dirty="0" smtClean="0">
                <a:sym typeface="Symbol" panose="05050102010706020507" pitchFamily="18" charset="2"/>
              </a:rPr>
              <a:t>3</a:t>
            </a:r>
            <a:r>
              <a:rPr lang="en-US" dirty="0" smtClean="0">
                <a:sym typeface="Symbol" panose="05050102010706020507" pitchFamily="18" charset="2"/>
              </a:rPr>
              <a:t> </a:t>
            </a:r>
            <a:r>
              <a:rPr lang="en-US" dirty="0">
                <a:sym typeface="Symbol" panose="05050102010706020507" pitchFamily="18" charset="2"/>
              </a:rPr>
              <a:t>: {</a:t>
            </a:r>
            <a:r>
              <a:rPr lang="en-US" dirty="0" smtClean="0">
                <a:sym typeface="Symbol" panose="05050102010706020507" pitchFamily="18" charset="2"/>
              </a:rPr>
              <a:t>0,1}</a:t>
            </a:r>
            <a:r>
              <a:rPr lang="en-US" baseline="30000" dirty="0" smtClean="0">
                <a:sym typeface="Symbol" panose="05050102010706020507" pitchFamily="18" charset="2"/>
              </a:rPr>
              <a:t>3n</a:t>
            </a:r>
            <a:r>
              <a:rPr lang="en-US" dirty="0" smtClean="0">
                <a:sym typeface="Symbol" panose="05050102010706020507" pitchFamily="18" charset="2"/>
              </a:rPr>
              <a:t> </a:t>
            </a:r>
            <a:r>
              <a:rPr lang="en-US" dirty="0">
                <a:sym typeface="Symbol" panose="05050102010706020507" pitchFamily="18" charset="2"/>
              </a:rPr>
              <a:t>x </a:t>
            </a:r>
            <a:r>
              <a:rPr lang="en-US" dirty="0"/>
              <a:t>{0,1}</a:t>
            </a:r>
            <a:r>
              <a:rPr lang="en-US" baseline="30000" dirty="0">
                <a:latin typeface="Brush Script MT" panose="03060802040406070304" pitchFamily="66" charset="0"/>
              </a:rPr>
              <a:t>l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 {0,1}</a:t>
            </a:r>
            <a:r>
              <a:rPr lang="en-US" baseline="30000" dirty="0">
                <a:latin typeface="Brush Script MT" panose="03060802040406070304" pitchFamily="66" charset="0"/>
                <a:sym typeface="Symbol" panose="05050102010706020507" pitchFamily="18" charset="2"/>
              </a:rPr>
              <a:t>l</a:t>
            </a:r>
            <a:r>
              <a:rPr lang="en-US" dirty="0">
                <a:sym typeface="Symbol" panose="05050102010706020507" pitchFamily="18" charset="2"/>
              </a:rPr>
              <a:t> as follows:</a:t>
            </a:r>
            <a:br>
              <a:rPr lang="en-US" dirty="0">
                <a:sym typeface="Symbol" panose="05050102010706020507" pitchFamily="18" charset="2"/>
              </a:rPr>
            </a:br>
            <a:r>
              <a:rPr lang="en-US" dirty="0">
                <a:sym typeface="Symbol" panose="05050102010706020507" pitchFamily="18" charset="2"/>
              </a:rPr>
              <a:t>                    </a:t>
            </a:r>
            <a:r>
              <a:rPr lang="en-US" dirty="0" smtClean="0">
                <a:sym typeface="Symbol" panose="05050102010706020507" pitchFamily="18" charset="2"/>
              </a:rPr>
              <a:t>F</a:t>
            </a:r>
            <a:r>
              <a:rPr lang="en-US" baseline="30000" dirty="0" smtClean="0">
                <a:sym typeface="Symbol" panose="05050102010706020507" pitchFamily="18" charset="2"/>
              </a:rPr>
              <a:t>3</a:t>
            </a:r>
            <a:r>
              <a:rPr lang="en-US" baseline="-25000" dirty="0" smtClean="0">
                <a:sym typeface="Symbol" panose="05050102010706020507" pitchFamily="18" charset="2"/>
              </a:rPr>
              <a:t>k1</a:t>
            </a:r>
            <a:r>
              <a:rPr lang="en-US" baseline="-25000" dirty="0">
                <a:sym typeface="Symbol" panose="05050102010706020507" pitchFamily="18" charset="2"/>
              </a:rPr>
              <a:t>, </a:t>
            </a:r>
            <a:r>
              <a:rPr lang="en-US" baseline="-25000" dirty="0" smtClean="0">
                <a:sym typeface="Symbol" panose="05050102010706020507" pitchFamily="18" charset="2"/>
              </a:rPr>
              <a:t>k2, k3</a:t>
            </a:r>
            <a:r>
              <a:rPr lang="en-US" dirty="0" smtClean="0">
                <a:sym typeface="Symbol" panose="05050102010706020507" pitchFamily="18" charset="2"/>
              </a:rPr>
              <a:t>(x</a:t>
            </a:r>
            <a:r>
              <a:rPr lang="en-US" dirty="0">
                <a:sym typeface="Symbol" panose="05050102010706020507" pitchFamily="18" charset="2"/>
              </a:rPr>
              <a:t>) = </a:t>
            </a:r>
            <a:r>
              <a:rPr lang="en-US" dirty="0" smtClean="0">
                <a:sym typeface="Symbol" panose="05050102010706020507" pitchFamily="18" charset="2"/>
              </a:rPr>
              <a:t>F</a:t>
            </a:r>
            <a:r>
              <a:rPr lang="en-US" baseline="-25000" dirty="0" smtClean="0">
                <a:sym typeface="Symbol" panose="05050102010706020507" pitchFamily="18" charset="2"/>
              </a:rPr>
              <a:t>k1</a:t>
            </a:r>
            <a:r>
              <a:rPr lang="en-US" dirty="0" smtClean="0">
                <a:sym typeface="Symbol" panose="05050102010706020507" pitchFamily="18" charset="2"/>
              </a:rPr>
              <a:t>(F</a:t>
            </a:r>
            <a:r>
              <a:rPr lang="en-US" baseline="-25000" dirty="0" smtClean="0">
                <a:sym typeface="Symbol" panose="05050102010706020507" pitchFamily="18" charset="2"/>
              </a:rPr>
              <a:t>k2</a:t>
            </a:r>
            <a:r>
              <a:rPr lang="en-US" dirty="0" smtClean="0">
                <a:sym typeface="Symbol" panose="05050102010706020507" pitchFamily="18" charset="2"/>
              </a:rPr>
              <a:t>(F</a:t>
            </a:r>
            <a:r>
              <a:rPr lang="en-US" baseline="-25000" dirty="0" smtClean="0">
                <a:sym typeface="Symbol" panose="05050102010706020507" pitchFamily="18" charset="2"/>
              </a:rPr>
              <a:t>k3</a:t>
            </a:r>
            <a:r>
              <a:rPr lang="en-US" dirty="0" smtClean="0">
                <a:sym typeface="Symbol" panose="05050102010706020507" pitchFamily="18" charset="2"/>
              </a:rPr>
              <a:t>(x)))</a:t>
            </a:r>
            <a:r>
              <a:rPr lang="en-US" dirty="0">
                <a:sym typeface="Symbol" panose="05050102010706020507" pitchFamily="18" charset="2"/>
              </a:rPr>
              <a:t/>
            </a:r>
            <a:br>
              <a:rPr lang="en-US" dirty="0">
                <a:sym typeface="Symbol" panose="05050102010706020507" pitchFamily="18" charset="2"/>
              </a:rPr>
            </a:br>
            <a:endParaRPr lang="en-US" dirty="0">
              <a:sym typeface="Symbol" panose="05050102010706020507" pitchFamily="18" charset="2"/>
            </a:endParaRPr>
          </a:p>
          <a:p>
            <a:r>
              <a:rPr lang="en-US" dirty="0" smtClean="0">
                <a:sym typeface="Symbol" panose="05050102010706020507" pitchFamily="18" charset="2"/>
              </a:rPr>
              <a:t>What is the best attack now?</a:t>
            </a:r>
            <a:endParaRPr lang="en-US" dirty="0">
              <a:sym typeface="Symbol" panose="05050102010706020507" pitchFamily="18" charset="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9600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Two-key triple encryption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ym typeface="Symbol" panose="05050102010706020507" pitchFamily="18" charset="2"/>
              </a:rPr>
              <a:t>Define </a:t>
            </a:r>
            <a:r>
              <a:rPr lang="en-US" dirty="0" smtClean="0">
                <a:sym typeface="Symbol" panose="05050102010706020507" pitchFamily="18" charset="2"/>
              </a:rPr>
              <a:t>F</a:t>
            </a:r>
            <a:r>
              <a:rPr lang="en-US" baseline="30000" dirty="0" smtClean="0">
                <a:sym typeface="Symbol" panose="05050102010706020507" pitchFamily="18" charset="2"/>
              </a:rPr>
              <a:t>3</a:t>
            </a:r>
            <a:r>
              <a:rPr lang="en-US" dirty="0" smtClean="0">
                <a:sym typeface="Symbol" panose="05050102010706020507" pitchFamily="18" charset="2"/>
              </a:rPr>
              <a:t> </a:t>
            </a:r>
            <a:r>
              <a:rPr lang="en-US" dirty="0">
                <a:sym typeface="Symbol" panose="05050102010706020507" pitchFamily="18" charset="2"/>
              </a:rPr>
              <a:t>: {</a:t>
            </a:r>
            <a:r>
              <a:rPr lang="en-US" dirty="0" smtClean="0">
                <a:sym typeface="Symbol" panose="05050102010706020507" pitchFamily="18" charset="2"/>
              </a:rPr>
              <a:t>0,1}</a:t>
            </a:r>
            <a:r>
              <a:rPr lang="en-US" baseline="30000" dirty="0">
                <a:sym typeface="Symbol" panose="05050102010706020507" pitchFamily="18" charset="2"/>
              </a:rPr>
              <a:t>2</a:t>
            </a:r>
            <a:r>
              <a:rPr lang="en-US" baseline="30000" dirty="0" smtClean="0">
                <a:sym typeface="Symbol" panose="05050102010706020507" pitchFamily="18" charset="2"/>
              </a:rPr>
              <a:t>n</a:t>
            </a:r>
            <a:r>
              <a:rPr lang="en-US" dirty="0" smtClean="0">
                <a:sym typeface="Symbol" panose="05050102010706020507" pitchFamily="18" charset="2"/>
              </a:rPr>
              <a:t> </a:t>
            </a:r>
            <a:r>
              <a:rPr lang="en-US" dirty="0">
                <a:sym typeface="Symbol" panose="05050102010706020507" pitchFamily="18" charset="2"/>
              </a:rPr>
              <a:t>x </a:t>
            </a:r>
            <a:r>
              <a:rPr lang="en-US" dirty="0"/>
              <a:t>{0,1}</a:t>
            </a:r>
            <a:r>
              <a:rPr lang="en-US" baseline="30000" dirty="0">
                <a:latin typeface="Brush Script MT" panose="03060802040406070304" pitchFamily="66" charset="0"/>
              </a:rPr>
              <a:t>l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 {0,1}</a:t>
            </a:r>
            <a:r>
              <a:rPr lang="en-US" baseline="30000" dirty="0">
                <a:latin typeface="Brush Script MT" panose="03060802040406070304" pitchFamily="66" charset="0"/>
                <a:sym typeface="Symbol" panose="05050102010706020507" pitchFamily="18" charset="2"/>
              </a:rPr>
              <a:t>l</a:t>
            </a:r>
            <a:r>
              <a:rPr lang="en-US" dirty="0">
                <a:sym typeface="Symbol" panose="05050102010706020507" pitchFamily="18" charset="2"/>
              </a:rPr>
              <a:t> as follows:</a:t>
            </a:r>
            <a:br>
              <a:rPr lang="en-US" dirty="0">
                <a:sym typeface="Symbol" panose="05050102010706020507" pitchFamily="18" charset="2"/>
              </a:rPr>
            </a:br>
            <a:r>
              <a:rPr lang="en-US" dirty="0">
                <a:sym typeface="Symbol" panose="05050102010706020507" pitchFamily="18" charset="2"/>
              </a:rPr>
              <a:t>                    </a:t>
            </a:r>
            <a:r>
              <a:rPr lang="en-US" dirty="0" smtClean="0">
                <a:sym typeface="Symbol" panose="05050102010706020507" pitchFamily="18" charset="2"/>
              </a:rPr>
              <a:t>F</a:t>
            </a:r>
            <a:r>
              <a:rPr lang="en-US" baseline="30000" dirty="0" smtClean="0">
                <a:sym typeface="Symbol" panose="05050102010706020507" pitchFamily="18" charset="2"/>
              </a:rPr>
              <a:t>3</a:t>
            </a:r>
            <a:r>
              <a:rPr lang="en-US" baseline="-25000" dirty="0" smtClean="0">
                <a:sym typeface="Symbol" panose="05050102010706020507" pitchFamily="18" charset="2"/>
              </a:rPr>
              <a:t>k1</a:t>
            </a:r>
            <a:r>
              <a:rPr lang="en-US" baseline="-25000" dirty="0">
                <a:sym typeface="Symbol" panose="05050102010706020507" pitchFamily="18" charset="2"/>
              </a:rPr>
              <a:t>, </a:t>
            </a:r>
            <a:r>
              <a:rPr lang="en-US" baseline="-25000" dirty="0" smtClean="0">
                <a:sym typeface="Symbol" panose="05050102010706020507" pitchFamily="18" charset="2"/>
              </a:rPr>
              <a:t>k2</a:t>
            </a:r>
            <a:r>
              <a:rPr lang="en-US" dirty="0" smtClean="0">
                <a:sym typeface="Symbol" panose="05050102010706020507" pitchFamily="18" charset="2"/>
              </a:rPr>
              <a:t>(x</a:t>
            </a:r>
            <a:r>
              <a:rPr lang="en-US" dirty="0">
                <a:sym typeface="Symbol" panose="05050102010706020507" pitchFamily="18" charset="2"/>
              </a:rPr>
              <a:t>) = </a:t>
            </a:r>
            <a:r>
              <a:rPr lang="en-US" dirty="0" smtClean="0">
                <a:sym typeface="Symbol" panose="05050102010706020507" pitchFamily="18" charset="2"/>
              </a:rPr>
              <a:t>F</a:t>
            </a:r>
            <a:r>
              <a:rPr lang="en-US" baseline="-25000" dirty="0" smtClean="0">
                <a:sym typeface="Symbol" panose="05050102010706020507" pitchFamily="18" charset="2"/>
              </a:rPr>
              <a:t>k1</a:t>
            </a:r>
            <a:r>
              <a:rPr lang="en-US" dirty="0" smtClean="0">
                <a:sym typeface="Symbol" panose="05050102010706020507" pitchFamily="18" charset="2"/>
              </a:rPr>
              <a:t>(F</a:t>
            </a:r>
            <a:r>
              <a:rPr lang="en-US" baseline="-25000" dirty="0" smtClean="0">
                <a:sym typeface="Symbol" panose="05050102010706020507" pitchFamily="18" charset="2"/>
              </a:rPr>
              <a:t>k2</a:t>
            </a:r>
            <a:r>
              <a:rPr lang="en-US" dirty="0" smtClean="0">
                <a:sym typeface="Symbol" panose="05050102010706020507" pitchFamily="18" charset="2"/>
              </a:rPr>
              <a:t>(F</a:t>
            </a:r>
            <a:r>
              <a:rPr lang="en-US" baseline="-25000" dirty="0" smtClean="0">
                <a:sym typeface="Symbol" panose="05050102010706020507" pitchFamily="18" charset="2"/>
              </a:rPr>
              <a:t>k1</a:t>
            </a:r>
            <a:r>
              <a:rPr lang="en-US" dirty="0" smtClean="0">
                <a:sym typeface="Symbol" panose="05050102010706020507" pitchFamily="18" charset="2"/>
              </a:rPr>
              <a:t>(x)))</a:t>
            </a:r>
            <a:r>
              <a:rPr lang="en-US" dirty="0">
                <a:sym typeface="Symbol" panose="05050102010706020507" pitchFamily="18" charset="2"/>
              </a:rPr>
              <a:t/>
            </a:r>
            <a:br>
              <a:rPr lang="en-US" dirty="0">
                <a:sym typeface="Symbol" panose="05050102010706020507" pitchFamily="18" charset="2"/>
              </a:rPr>
            </a:br>
            <a:endParaRPr lang="en-US" dirty="0">
              <a:sym typeface="Symbol" panose="05050102010706020507" pitchFamily="18" charset="2"/>
            </a:endParaRPr>
          </a:p>
          <a:p>
            <a:r>
              <a:rPr lang="en-US" dirty="0" smtClean="0">
                <a:sym typeface="Symbol" panose="05050102010706020507" pitchFamily="18" charset="2"/>
              </a:rPr>
              <a:t>Best attacks take time 2</a:t>
            </a:r>
            <a:r>
              <a:rPr lang="en-US" baseline="30000" dirty="0" smtClean="0">
                <a:sym typeface="Symbol" panose="05050102010706020507" pitchFamily="18" charset="2"/>
              </a:rPr>
              <a:t>2n</a:t>
            </a:r>
            <a:r>
              <a:rPr lang="en-US" dirty="0" smtClean="0">
                <a:sym typeface="Symbol" panose="05050102010706020507" pitchFamily="18" charset="2"/>
              </a:rPr>
              <a:t> – </a:t>
            </a:r>
            <a:r>
              <a:rPr lang="en-US" dirty="0" smtClean="0">
                <a:sym typeface="Symbol" panose="05050102010706020507" pitchFamily="18" charset="2"/>
              </a:rPr>
              <a:t>optimal given the key length!</a:t>
            </a:r>
            <a:endParaRPr lang="en-US" dirty="0" smtClean="0">
              <a:sym typeface="Symbol" panose="05050102010706020507" pitchFamily="18" charset="2"/>
            </a:endParaRPr>
          </a:p>
          <a:p>
            <a:endParaRPr lang="en-US" dirty="0">
              <a:sym typeface="Symbol" panose="05050102010706020507" pitchFamily="18" charset="2"/>
            </a:endParaRPr>
          </a:p>
          <a:p>
            <a:r>
              <a:rPr lang="en-US" dirty="0" smtClean="0">
                <a:sym typeface="Symbol" panose="05050102010706020507" pitchFamily="18" charset="2"/>
              </a:rPr>
              <a:t>This approach is taken by triple-DES</a:t>
            </a:r>
            <a:endParaRPr lang="en-US" dirty="0">
              <a:sym typeface="Symbol" panose="05050102010706020507" pitchFamily="18" charset="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088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Key-recovery attack, 1-round SPN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Consider first the case where there is no final key-mixing step</a:t>
            </a:r>
          </a:p>
          <a:p>
            <a:pPr lvl="1"/>
            <a:r>
              <a:rPr lang="en-US" dirty="0" smtClean="0"/>
              <a:t>Possible to get the key immediately!</a:t>
            </a:r>
          </a:p>
          <a:p>
            <a:pPr lvl="1"/>
            <a:endParaRPr lang="en-US" dirty="0"/>
          </a:p>
          <a:p>
            <a:r>
              <a:rPr lang="en-US" dirty="0" smtClean="0"/>
              <a:t>What about a full 1-round SPN? </a:t>
            </a:r>
          </a:p>
          <a:p>
            <a:pPr lvl="1"/>
            <a:r>
              <a:rPr lang="en-US" dirty="0" smtClean="0"/>
              <a:t>Attack 1: for each possible </a:t>
            </a:r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-round</a:t>
            </a:r>
            <a:r>
              <a:rPr lang="en-US" dirty="0" smtClean="0"/>
              <a:t> key, get corresponding 2</a:t>
            </a:r>
            <a:r>
              <a:rPr lang="en-US" baseline="30000" dirty="0" smtClean="0"/>
              <a:t>nd</a:t>
            </a:r>
            <a:r>
              <a:rPr lang="en-US" dirty="0" smtClean="0"/>
              <a:t>-round key</a:t>
            </a:r>
          </a:p>
          <a:p>
            <a:pPr lvl="2"/>
            <a:r>
              <a:rPr lang="en-US" dirty="0" smtClean="0"/>
              <a:t>Continue process of elimination</a:t>
            </a:r>
          </a:p>
          <a:p>
            <a:pPr lvl="2"/>
            <a:r>
              <a:rPr lang="en-US" dirty="0" smtClean="0"/>
              <a:t>Complexity </a:t>
            </a:r>
            <a:r>
              <a:rPr lang="en-US" dirty="0" smtClean="0">
                <a:sym typeface="Symbol" panose="05050102010706020507" pitchFamily="18" charset="2"/>
              </a:rPr>
              <a:t></a:t>
            </a:r>
            <a:r>
              <a:rPr lang="en-US" dirty="0" smtClean="0"/>
              <a:t>2</a:t>
            </a:r>
            <a:r>
              <a:rPr lang="en-US" baseline="30000" dirty="0">
                <a:latin typeface="Brush Script MT" panose="03060802040406070304" pitchFamily="66" charset="0"/>
              </a:rPr>
              <a:t>l</a:t>
            </a:r>
            <a:r>
              <a:rPr lang="en-US" dirty="0" smtClean="0"/>
              <a:t> for key of length 2</a:t>
            </a:r>
            <a:r>
              <a:rPr lang="en-US" dirty="0" smtClean="0">
                <a:latin typeface="Brush Script MT" panose="03060802040406070304" pitchFamily="66" charset="0"/>
              </a:rPr>
              <a:t>l</a:t>
            </a:r>
            <a:endParaRPr lang="en-US" dirty="0">
              <a:latin typeface="Brush Script MT" panose="030608020404060703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669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Key-recovery attack, 1-round SPN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Better attack: work S-box-by-S-box</a:t>
            </a:r>
          </a:p>
          <a:p>
            <a:pPr lvl="1"/>
            <a:r>
              <a:rPr lang="en-US" dirty="0" smtClean="0"/>
              <a:t>Assume 8-bit S-box</a:t>
            </a:r>
          </a:p>
          <a:p>
            <a:pPr lvl="1"/>
            <a:r>
              <a:rPr lang="en-US" dirty="0" smtClean="0"/>
              <a:t>For each 8 bits of 1</a:t>
            </a:r>
            <a:r>
              <a:rPr lang="en-US" baseline="30000" dirty="0" smtClean="0"/>
              <a:t>st</a:t>
            </a:r>
            <a:r>
              <a:rPr lang="en-US" dirty="0" smtClean="0"/>
              <a:t>-round key, get corresponding 8 bits of 2</a:t>
            </a:r>
            <a:r>
              <a:rPr lang="en-US" baseline="30000" dirty="0" smtClean="0"/>
              <a:t>nd</a:t>
            </a:r>
            <a:r>
              <a:rPr lang="en-US" dirty="0" smtClean="0"/>
              <a:t>-round key</a:t>
            </a:r>
          </a:p>
          <a:p>
            <a:pPr lvl="2"/>
            <a:r>
              <a:rPr lang="en-US" dirty="0" smtClean="0"/>
              <a:t>Continue process of elimination</a:t>
            </a:r>
          </a:p>
          <a:p>
            <a:pPr lvl="2"/>
            <a:r>
              <a:rPr lang="en-US" dirty="0" smtClean="0"/>
              <a:t>Complexity?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621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43200"/>
            <a:ext cx="6400800" cy="1752600"/>
          </a:xfrm>
        </p:spPr>
        <p:txBody>
          <a:bodyPr>
            <a:normAutofit/>
          </a:bodyPr>
          <a:lstStyle/>
          <a:p>
            <a:r>
              <a:rPr lang="en-US" sz="4000" dirty="0" err="1" smtClean="0">
                <a:solidFill>
                  <a:schemeClr val="tx1"/>
                </a:solidFill>
              </a:rPr>
              <a:t>Feistel</a:t>
            </a:r>
            <a:r>
              <a:rPr lang="en-US" sz="4000" dirty="0" smtClean="0">
                <a:solidFill>
                  <a:schemeClr val="tx1"/>
                </a:solidFill>
              </a:rPr>
              <a:t> networks</a:t>
            </a:r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331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Feistel</a:t>
            </a:r>
            <a:r>
              <a:rPr lang="en-US" dirty="0" smtClean="0"/>
              <a:t>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Build (invertible) permutation from non-invertible components</a:t>
            </a:r>
          </a:p>
          <a:p>
            <a:endParaRPr lang="en-US" dirty="0"/>
          </a:p>
          <a:p>
            <a:r>
              <a:rPr lang="en-US" dirty="0" smtClean="0"/>
              <a:t>One round:</a:t>
            </a:r>
          </a:p>
          <a:p>
            <a:pPr lvl="1"/>
            <a:r>
              <a:rPr lang="en-US" dirty="0" smtClean="0"/>
              <a:t>Keyed round function f: {0,1}</a:t>
            </a:r>
            <a:r>
              <a:rPr lang="en-US" baseline="30000" dirty="0" smtClean="0"/>
              <a:t>n</a:t>
            </a:r>
            <a:r>
              <a:rPr lang="en-US" dirty="0" smtClean="0"/>
              <a:t> x {0,1}</a:t>
            </a:r>
            <a:r>
              <a:rPr lang="en-US" baseline="30000" dirty="0" smtClean="0">
                <a:latin typeface="Brush Script MT" panose="03060802040406070304" pitchFamily="66" charset="0"/>
              </a:rPr>
              <a:t>l</a:t>
            </a:r>
            <a:r>
              <a:rPr lang="en-US" baseline="30000" dirty="0" smtClean="0"/>
              <a:t>/2</a:t>
            </a:r>
            <a:r>
              <a:rPr lang="en-US" dirty="0" smtClean="0"/>
              <a:t> </a:t>
            </a:r>
            <a:r>
              <a:rPr lang="en-US" dirty="0" smtClean="0">
                <a:sym typeface="Symbol" panose="05050102010706020507" pitchFamily="18" charset="2"/>
              </a:rPr>
              <a:t>{0,1}</a:t>
            </a:r>
            <a:r>
              <a:rPr lang="en-US" baseline="30000" dirty="0" smtClean="0">
                <a:latin typeface="Brush Script MT" panose="03060802040406070304" pitchFamily="66" charset="0"/>
                <a:sym typeface="Symbol" panose="05050102010706020507" pitchFamily="18" charset="2"/>
              </a:rPr>
              <a:t>l</a:t>
            </a:r>
            <a:r>
              <a:rPr lang="en-US" baseline="30000" dirty="0" smtClean="0">
                <a:sym typeface="Symbol" panose="05050102010706020507" pitchFamily="18" charset="2"/>
              </a:rPr>
              <a:t>/2</a:t>
            </a:r>
            <a:endParaRPr lang="en-US" dirty="0" smtClean="0"/>
          </a:p>
          <a:p>
            <a:pPr lvl="1"/>
            <a:r>
              <a:rPr lang="en-US" dirty="0" smtClean="0"/>
              <a:t>F</a:t>
            </a:r>
            <a:r>
              <a:rPr lang="en-US" baseline="-25000" dirty="0" smtClean="0"/>
              <a:t>k1</a:t>
            </a:r>
            <a:r>
              <a:rPr lang="en-US" dirty="0" smtClean="0"/>
              <a:t>(L0, R0) </a:t>
            </a:r>
            <a:r>
              <a:rPr lang="en-US" dirty="0" smtClean="0">
                <a:sym typeface="Symbol" panose="05050102010706020507" pitchFamily="18" charset="2"/>
              </a:rPr>
              <a:t> (L1, R1)</a:t>
            </a:r>
            <a:br>
              <a:rPr lang="en-US" dirty="0" smtClean="0">
                <a:sym typeface="Symbol" panose="05050102010706020507" pitchFamily="18" charset="2"/>
              </a:rPr>
            </a:br>
            <a:r>
              <a:rPr lang="en-US" dirty="0" smtClean="0">
                <a:sym typeface="Symbol" panose="05050102010706020507" pitchFamily="18" charset="2"/>
              </a:rPr>
              <a:t>where     L1 = R0;     R1 = L0  f</a:t>
            </a:r>
            <a:r>
              <a:rPr lang="en-US" baseline="-25000" dirty="0" smtClean="0">
                <a:sym typeface="Symbol" panose="05050102010706020507" pitchFamily="18" charset="2"/>
              </a:rPr>
              <a:t>k1</a:t>
            </a:r>
            <a:r>
              <a:rPr lang="en-US" dirty="0" smtClean="0">
                <a:sym typeface="Symbol" panose="05050102010706020507" pitchFamily="18" charset="2"/>
              </a:rPr>
              <a:t>(R0)</a:t>
            </a:r>
          </a:p>
          <a:p>
            <a:pPr lvl="1"/>
            <a:endParaRPr lang="en-US" dirty="0">
              <a:sym typeface="Symbol" panose="05050102010706020507" pitchFamily="18" charset="2"/>
            </a:endParaRPr>
          </a:p>
          <a:p>
            <a:r>
              <a:rPr lang="en-US" dirty="0" smtClean="0">
                <a:sym typeface="Symbol" panose="05050102010706020507" pitchFamily="18" charset="2"/>
              </a:rPr>
              <a:t>Always invertible!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336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Security of 1-round </a:t>
            </a:r>
            <a:r>
              <a:rPr lang="en-US" dirty="0" err="1" smtClean="0"/>
              <a:t>Feistel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en-US" dirty="0" smtClean="0"/>
              <a:t>Security of 2-round </a:t>
            </a:r>
            <a:r>
              <a:rPr lang="en-US" dirty="0" err="1" smtClean="0"/>
              <a:t>Feistel</a:t>
            </a:r>
            <a:r>
              <a:rPr lang="en-US" dirty="0"/>
              <a:t> </a:t>
            </a:r>
            <a:r>
              <a:rPr lang="en-US" dirty="0" smtClean="0"/>
              <a:t>(with independent keys)</a:t>
            </a:r>
          </a:p>
          <a:p>
            <a:endParaRPr lang="en-US" dirty="0"/>
          </a:p>
          <a:p>
            <a:r>
              <a:rPr lang="en-US" dirty="0" smtClean="0"/>
              <a:t>Security of 3/4-round </a:t>
            </a:r>
            <a:r>
              <a:rPr lang="en-US" dirty="0" err="1" smtClean="0"/>
              <a:t>Feistel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4506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Encryption Standard (DES)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Standardized in 1977</a:t>
            </a:r>
          </a:p>
          <a:p>
            <a:r>
              <a:rPr lang="en-US" dirty="0" smtClean="0"/>
              <a:t>56-bit keys, 64-bit block length</a:t>
            </a:r>
          </a:p>
          <a:p>
            <a:r>
              <a:rPr lang="en-US" dirty="0" smtClean="0"/>
              <a:t>16-round </a:t>
            </a:r>
            <a:r>
              <a:rPr lang="en-US" dirty="0" err="1" smtClean="0"/>
              <a:t>Feistel</a:t>
            </a:r>
            <a:r>
              <a:rPr lang="en-US" dirty="0" smtClean="0"/>
              <a:t>  network</a:t>
            </a:r>
          </a:p>
          <a:p>
            <a:pPr lvl="1"/>
            <a:r>
              <a:rPr lang="en-US" dirty="0" smtClean="0"/>
              <a:t>Same round function in all rounds (but different sub-keys)</a:t>
            </a:r>
          </a:p>
          <a:p>
            <a:pPr lvl="1"/>
            <a:r>
              <a:rPr lang="en-US" dirty="0" smtClean="0"/>
              <a:t>Basically an SPN design!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747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 </a:t>
            </a:r>
            <a:r>
              <a:rPr lang="en-US" dirty="0" err="1" smtClean="0"/>
              <a:t>mangler</a:t>
            </a:r>
            <a:r>
              <a:rPr lang="en-US" dirty="0" smtClean="0"/>
              <a:t> function</a:t>
            </a:r>
            <a:endParaRPr lang="en-US" dirty="0"/>
          </a:p>
        </p:txBody>
      </p:sp>
      <p:pic>
        <p:nvPicPr>
          <p:cNvPr id="6" name="Content Placeholder 5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1403583"/>
            <a:ext cx="4572000" cy="4995834"/>
          </a:xfrm>
        </p:spPr>
      </p:pic>
    </p:spTree>
    <p:extLst>
      <p:ext uri="{BB962C8B-B14F-4D97-AF65-F5344CB8AC3E}">
        <p14:creationId xmlns:p14="http://schemas.microsoft.com/office/powerpoint/2010/main" val="1276817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 </a:t>
            </a:r>
            <a:r>
              <a:rPr lang="en-US" dirty="0" err="1" smtClean="0"/>
              <a:t>mangler</a:t>
            </a:r>
            <a:r>
              <a:rPr lang="en-US" dirty="0" smtClean="0"/>
              <a:t>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S-boxes</a:t>
            </a:r>
          </a:p>
          <a:p>
            <a:pPr lvl="1"/>
            <a:r>
              <a:rPr lang="en-US" dirty="0" smtClean="0"/>
              <a:t>Each S-box is 4-to-1</a:t>
            </a:r>
          </a:p>
          <a:p>
            <a:pPr lvl="1"/>
            <a:r>
              <a:rPr lang="en-US" dirty="0" smtClean="0"/>
              <a:t>Changing 1 bit of input changes at least 2 bits of output</a:t>
            </a:r>
          </a:p>
          <a:p>
            <a:r>
              <a:rPr lang="en-US" dirty="0" smtClean="0"/>
              <a:t>Mixing permutation</a:t>
            </a:r>
          </a:p>
          <a:p>
            <a:pPr lvl="1"/>
            <a:r>
              <a:rPr lang="en-US" dirty="0" smtClean="0"/>
              <a:t>The 4 bits of output from any S-box affect the input to 6 S-boxes in the next round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446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9050">
          <a:solidFill>
            <a:schemeClr val="tx1"/>
          </a:solidFill>
          <a:tailEnd type="none"/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12551</TotalTime>
  <Words>557</Words>
  <Application>Microsoft Office PowerPoint</Application>
  <PresentationFormat>On-screen Show (4:3)</PresentationFormat>
  <Paragraphs>95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Brush Script MT</vt:lpstr>
      <vt:lpstr>Calibri</vt:lpstr>
      <vt:lpstr>Symbol</vt:lpstr>
      <vt:lpstr>Office Theme</vt:lpstr>
      <vt:lpstr>Cryptography</vt:lpstr>
      <vt:lpstr>Key-recovery attack, 1-round SPN</vt:lpstr>
      <vt:lpstr>Key-recovery attack, 1-round SPN</vt:lpstr>
      <vt:lpstr>PowerPoint Presentation</vt:lpstr>
      <vt:lpstr>Feistel networks</vt:lpstr>
      <vt:lpstr>Security?</vt:lpstr>
      <vt:lpstr>Data Encryption Standard (DES)</vt:lpstr>
      <vt:lpstr>DES mangler function</vt:lpstr>
      <vt:lpstr>DES mangler function</vt:lpstr>
      <vt:lpstr>Key schedule</vt:lpstr>
      <vt:lpstr>Avalanche effect</vt:lpstr>
      <vt:lpstr>Security of DES</vt:lpstr>
      <vt:lpstr>56-bit key length</vt:lpstr>
      <vt:lpstr>64-bit block length</vt:lpstr>
      <vt:lpstr>Increasing key length?</vt:lpstr>
      <vt:lpstr>Double encryption</vt:lpstr>
      <vt:lpstr>Meet-in-the-middle attack</vt:lpstr>
      <vt:lpstr>Triple encryption</vt:lpstr>
      <vt:lpstr>Two-key triple encryption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Cryptography</dc:title>
  <dc:creator>katz</dc:creator>
  <cp:lastModifiedBy>jkatz</cp:lastModifiedBy>
  <cp:revision>919</cp:revision>
  <dcterms:created xsi:type="dcterms:W3CDTF">2014-06-02T02:25:30Z</dcterms:created>
  <dcterms:modified xsi:type="dcterms:W3CDTF">2018-04-04T19:38:11Z</dcterms:modified>
</cp:coreProperties>
</file>