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61" r:id="rId3"/>
    <p:sldId id="362" r:id="rId4"/>
    <p:sldId id="363" r:id="rId5"/>
    <p:sldId id="372" r:id="rId6"/>
    <p:sldId id="364" r:id="rId7"/>
    <p:sldId id="374" r:id="rId8"/>
    <p:sldId id="375" r:id="rId9"/>
    <p:sldId id="376" r:id="rId10"/>
    <p:sldId id="377" r:id="rId11"/>
    <p:sldId id="373" r:id="rId12"/>
    <p:sldId id="365" r:id="rId13"/>
    <p:sldId id="367" r:id="rId14"/>
    <p:sldId id="366" r:id="rId15"/>
    <p:sldId id="370" r:id="rId16"/>
    <p:sldId id="371" r:id="rId17"/>
    <p:sldId id="388" r:id="rId18"/>
    <p:sldId id="379" r:id="rId19"/>
    <p:sldId id="387" r:id="rId20"/>
    <p:sldId id="380" r:id="rId21"/>
    <p:sldId id="381" r:id="rId22"/>
    <p:sldId id="382" r:id="rId23"/>
    <p:sldId id="383" r:id="rId24"/>
    <p:sldId id="384" r:id="rId25"/>
    <p:sldId id="389" r:id="rId26"/>
    <p:sldId id="390" r:id="rId27"/>
    <p:sldId id="391" r:id="rId28"/>
    <p:sldId id="39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86" d="100"/>
          <a:sy n="86" d="100"/>
        </p:scale>
        <p:origin x="12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19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shared information x (sampled from distribution X), derive shared key k=H(x)</a:t>
            </a:r>
          </a:p>
          <a:p>
            <a:pPr lvl="1"/>
            <a:r>
              <a:rPr lang="en-US" dirty="0" smtClean="0"/>
              <a:t>In what sense can we claim that k is a good (i.e., uniform) cryptographic key?</a:t>
            </a:r>
          </a:p>
        </p:txBody>
      </p:sp>
    </p:spTree>
    <p:extLst>
      <p:ext uri="{BB962C8B-B14F-4D97-AF65-F5344CB8AC3E}">
        <p14:creationId xmlns:p14="http://schemas.microsoft.com/office/powerpoint/2010/main" val="408066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random-oracle (RO)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H as a public, random function</a:t>
            </a:r>
          </a:p>
          <a:p>
            <a:endParaRPr lang="en-US" dirty="0"/>
          </a:p>
          <a:p>
            <a:r>
              <a:rPr lang="en-US" dirty="0" smtClean="0"/>
              <a:t>Then H(x) is uniform for any x…</a:t>
            </a:r>
          </a:p>
          <a:p>
            <a:pPr lvl="1"/>
            <a:r>
              <a:rPr lang="en-US" dirty="0" smtClean="0"/>
              <a:t>…unless the attacker computes H(x)…</a:t>
            </a:r>
          </a:p>
          <a:p>
            <a:pPr lvl="1"/>
            <a:r>
              <a:rPr lang="en-US" dirty="0" smtClean="0"/>
              <a:t>…but the attacker cannot do that (with high probability) if X has high min-entropy!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91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Intuitively</a:t>
            </a:r>
          </a:p>
          <a:p>
            <a:pPr lvl="1"/>
            <a:r>
              <a:rPr lang="en-US" dirty="0"/>
              <a:t>Assume the hash function </a:t>
            </a:r>
            <a:r>
              <a:rPr lang="en-US" dirty="0" smtClean="0"/>
              <a:t>“is random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Models </a:t>
            </a:r>
            <a:r>
              <a:rPr lang="en-US" dirty="0"/>
              <a:t>attacks that are agnostic to the specific hash function being used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ecurity in the real world as </a:t>
            </a:r>
            <a:r>
              <a:rPr lang="en-US" dirty="0"/>
              <a:t>long as “no weaknesses found” in the hash </a:t>
            </a:r>
            <a:r>
              <a:rPr lang="en-US" dirty="0" smtClean="0"/>
              <a:t>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6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</a:t>
            </a:r>
          </a:p>
          <a:p>
            <a:pPr lvl="1"/>
            <a:r>
              <a:rPr lang="en-US" dirty="0"/>
              <a:t>Choose </a:t>
            </a:r>
            <a:r>
              <a:rPr lang="en-US" dirty="0" smtClean="0"/>
              <a:t>a uniform hash </a:t>
            </a:r>
            <a:r>
              <a:rPr lang="en-US" dirty="0"/>
              <a:t>function </a:t>
            </a:r>
            <a:r>
              <a:rPr lang="en-US" i="1" dirty="0" smtClean="0"/>
              <a:t>as </a:t>
            </a:r>
            <a:r>
              <a:rPr lang="en-US" i="1" dirty="0"/>
              <a:t>part of the security experiment</a:t>
            </a:r>
            <a:endParaRPr lang="en-US" dirty="0"/>
          </a:p>
          <a:p>
            <a:pPr lvl="1"/>
            <a:r>
              <a:rPr lang="en-US" dirty="0"/>
              <a:t>Attacker can only evaluate H via </a:t>
            </a:r>
            <a:r>
              <a:rPr lang="en-US" i="1" dirty="0"/>
              <a:t>explicit</a:t>
            </a:r>
            <a:r>
              <a:rPr lang="en-US" dirty="0"/>
              <a:t> queries to an oracle</a:t>
            </a:r>
          </a:p>
          <a:p>
            <a:pPr lvl="1"/>
            <a:r>
              <a:rPr lang="en-US" dirty="0"/>
              <a:t>Simulate H for the attacker as part of the security </a:t>
            </a:r>
            <a:r>
              <a:rPr lang="en-US" dirty="0" smtClean="0"/>
              <a:t>proof/reduction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</a:t>
            </a:r>
            <a:r>
              <a:rPr lang="en-US" dirty="0" smtClean="0"/>
              <a:t>practice</a:t>
            </a:r>
            <a:endParaRPr lang="en-US" dirty="0"/>
          </a:p>
          <a:p>
            <a:pPr lvl="1">
              <a:defRPr/>
            </a:pPr>
            <a:r>
              <a:rPr lang="en-US" dirty="0"/>
              <a:t>Prove security in the RO model</a:t>
            </a:r>
          </a:p>
          <a:p>
            <a:pPr lvl="1">
              <a:defRPr/>
            </a:pPr>
            <a:r>
              <a:rPr lang="en-US" dirty="0"/>
              <a:t>Instantiate the RO with </a:t>
            </a:r>
            <a:r>
              <a:rPr lang="en-US" dirty="0" smtClean="0"/>
              <a:t>a “good” hash function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Hope </a:t>
            </a:r>
            <a:r>
              <a:rPr lang="en-US" dirty="0"/>
              <a:t>for the best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</a:t>
            </a:r>
          </a:p>
          <a:p>
            <a:pPr lvl="1"/>
            <a:r>
              <a:rPr lang="en-US" dirty="0"/>
              <a:t>There is no such thing as a </a:t>
            </a:r>
            <a:r>
              <a:rPr lang="en-US" dirty="0" smtClean="0"/>
              <a:t>public hash </a:t>
            </a:r>
            <a:r>
              <a:rPr lang="en-US" dirty="0"/>
              <a:t>function that </a:t>
            </a:r>
            <a:r>
              <a:rPr lang="en-US" dirty="0" smtClean="0"/>
              <a:t>“is random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Not even clear what </a:t>
            </a:r>
            <a:r>
              <a:rPr lang="en-US" dirty="0" smtClean="0"/>
              <a:t>this </a:t>
            </a:r>
            <a:r>
              <a:rPr lang="en-US" dirty="0"/>
              <a:t>means </a:t>
            </a:r>
            <a:r>
              <a:rPr lang="en-US" dirty="0" smtClean="0"/>
              <a:t>formally</a:t>
            </a:r>
            <a:endParaRPr lang="en-US" dirty="0"/>
          </a:p>
          <a:p>
            <a:pPr lvl="1"/>
            <a:r>
              <a:rPr lang="en-US" dirty="0"/>
              <a:t>Known counterexamples</a:t>
            </a:r>
          </a:p>
          <a:p>
            <a:pPr lvl="2"/>
            <a:r>
              <a:rPr lang="en-US" dirty="0" smtClean="0"/>
              <a:t>There are (contrived) schemes </a:t>
            </a:r>
            <a:r>
              <a:rPr lang="en-US" dirty="0"/>
              <a:t>secure in the RO model, but insecure when using </a:t>
            </a:r>
            <a:r>
              <a:rPr lang="en-US" i="1" dirty="0"/>
              <a:t>any</a:t>
            </a:r>
            <a:r>
              <a:rPr lang="en-US" dirty="0"/>
              <a:t> real-world hash function </a:t>
            </a:r>
          </a:p>
          <a:p>
            <a:pPr lvl="1"/>
            <a:r>
              <a:rPr lang="en-US" dirty="0" smtClean="0"/>
              <a:t>Sometimes </a:t>
            </a:r>
            <a:r>
              <a:rPr lang="en-US" dirty="0"/>
              <a:t>over-abused (arguably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2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No known example of </a:t>
            </a:r>
            <a:r>
              <a:rPr lang="en-US" dirty="0" smtClean="0"/>
              <a:t>“natural” scheme secure </a:t>
            </a:r>
            <a:r>
              <a:rPr lang="en-US" dirty="0"/>
              <a:t>in the RO model being attacked in the real </a:t>
            </a:r>
            <a:r>
              <a:rPr lang="en-US" dirty="0" smtClean="0"/>
              <a:t>world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an attack </a:t>
            </a:r>
            <a:r>
              <a:rPr lang="en-US" i="1" dirty="0"/>
              <a:t>is</a:t>
            </a:r>
            <a:r>
              <a:rPr lang="en-US" dirty="0"/>
              <a:t> found, just replace the hash</a:t>
            </a:r>
          </a:p>
          <a:p>
            <a:pPr lvl="1"/>
            <a:r>
              <a:rPr lang="en-US" dirty="0" smtClean="0"/>
              <a:t>Proof </a:t>
            </a:r>
            <a:r>
              <a:rPr lang="en-US" dirty="0"/>
              <a:t>in the RO model better than no proof at all</a:t>
            </a:r>
          </a:p>
          <a:p>
            <a:pPr lvl="2"/>
            <a:r>
              <a:rPr lang="en-US" dirty="0"/>
              <a:t>Evidence that the basic design principles are </a:t>
            </a:r>
            <a:r>
              <a:rPr lang="en-US" dirty="0" smtClean="0"/>
              <a:t>sound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Ideal-cipher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“Stronger” than the RO model!</a:t>
            </a:r>
          </a:p>
          <a:p>
            <a:endParaRPr lang="en-US" dirty="0"/>
          </a:p>
          <a:p>
            <a:r>
              <a:rPr lang="en-US" dirty="0"/>
              <a:t>Model block cipher F: {0,1}</a:t>
            </a:r>
            <a:r>
              <a:rPr lang="en-US" baseline="30000" dirty="0"/>
              <a:t>n</a:t>
            </a:r>
            <a:r>
              <a:rPr lang="en-US" dirty="0"/>
              <a:t> x {0,1}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/>
              <a:t> as a collection of </a:t>
            </a:r>
            <a:r>
              <a:rPr lang="en-US" dirty="0" smtClean="0"/>
              <a:t>public, independent</a:t>
            </a:r>
            <a:r>
              <a:rPr lang="en-US" dirty="0"/>
              <a:t>, random permutations</a:t>
            </a:r>
          </a:p>
          <a:p>
            <a:pPr lvl="1"/>
            <a:r>
              <a:rPr lang="en-US" dirty="0"/>
              <a:t>I.e., for each </a:t>
            </a:r>
            <a:r>
              <a:rPr lang="en-US" dirty="0" smtClean="0"/>
              <a:t>key k</a:t>
            </a:r>
            <a:r>
              <a:rPr lang="en-US" dirty="0"/>
              <a:t>,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 is a random permutation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{0,1}</a:t>
            </a:r>
            <a:r>
              <a:rPr lang="en-US" baseline="30000" dirty="0"/>
              <a:t>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ideal-cipher model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is </a:t>
            </a:r>
            <a:r>
              <a:rPr lang="en-US" u="sng" dirty="0" smtClean="0"/>
              <a:t>more </a:t>
            </a:r>
            <a:r>
              <a:rPr lang="en-US" dirty="0" smtClean="0"/>
              <a:t>than assuming F is a PRP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random </a:t>
            </a:r>
            <a:r>
              <a:rPr lang="en-US" i="1" dirty="0" smtClean="0"/>
              <a:t>even when k is known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No weak keys</a:t>
            </a:r>
          </a:p>
          <a:p>
            <a:pPr lvl="1"/>
            <a:r>
              <a:rPr lang="en-US" dirty="0" smtClean="0"/>
              <a:t>No related-key attacks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Formally, similar to the RO model</a:t>
            </a:r>
          </a:p>
          <a:p>
            <a:pPr lvl="1"/>
            <a:r>
              <a:rPr lang="en-US" dirty="0" smtClean="0"/>
              <a:t>In particular, the only way to evaluate F is via explicit oracle queries</a:t>
            </a:r>
          </a:p>
          <a:p>
            <a:pPr lvl="1"/>
            <a:r>
              <a:rPr lang="en-US" dirty="0" smtClean="0"/>
              <a:t>Attacker allowed to query F and F</a:t>
            </a:r>
            <a:r>
              <a:rPr lang="en-US" baseline="30000" dirty="0" smtClean="0"/>
              <a:t>-1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458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Two-stage approach</a:t>
            </a:r>
          </a:p>
          <a:p>
            <a:pPr lvl="1"/>
            <a:r>
              <a:rPr lang="en-US" dirty="0" smtClean="0"/>
              <a:t>Build a </a:t>
            </a:r>
            <a:r>
              <a:rPr lang="en-US" i="1" dirty="0" smtClean="0"/>
              <a:t>compression function </a:t>
            </a:r>
            <a:r>
              <a:rPr lang="en-US" dirty="0" smtClean="0"/>
              <a:t>(from a block cipher)</a:t>
            </a:r>
          </a:p>
          <a:p>
            <a:pPr lvl="2"/>
            <a:r>
              <a:rPr lang="en-US" dirty="0" smtClean="0"/>
              <a:t>I.e., collision-resistant hash function for fixed-length inputs</a:t>
            </a:r>
          </a:p>
          <a:p>
            <a:pPr lvl="1"/>
            <a:r>
              <a:rPr lang="en-US" dirty="0" smtClean="0"/>
              <a:t>Build a full-fledged hash function from a compression function</a:t>
            </a:r>
          </a:p>
          <a:p>
            <a:pPr lvl="1"/>
            <a:endParaRPr lang="en-US" dirty="0"/>
          </a:p>
          <a:p>
            <a:r>
              <a:rPr lang="en-US" dirty="0" smtClean="0"/>
              <a:t>Other approaches are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09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Advanced encryption standard (AES)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design competition run by NIST</a:t>
            </a:r>
          </a:p>
          <a:p>
            <a:r>
              <a:rPr lang="en-US" dirty="0" smtClean="0"/>
              <a:t>Began in Jan 1997</a:t>
            </a:r>
          </a:p>
          <a:p>
            <a:pPr lvl="1"/>
            <a:r>
              <a:rPr lang="en-US" dirty="0" smtClean="0"/>
              <a:t>15 algorithms submitted</a:t>
            </a:r>
          </a:p>
          <a:p>
            <a:r>
              <a:rPr lang="en-US" dirty="0" smtClean="0"/>
              <a:t>Workshops in 1998, 1999</a:t>
            </a:r>
          </a:p>
          <a:p>
            <a:pPr lvl="1"/>
            <a:r>
              <a:rPr lang="en-US" dirty="0" smtClean="0"/>
              <a:t>Narrowed to 5 finalists</a:t>
            </a:r>
          </a:p>
          <a:p>
            <a:r>
              <a:rPr lang="en-US" dirty="0" smtClean="0"/>
              <a:t>Workshop in early 2000; winner announced in late 2000</a:t>
            </a:r>
          </a:p>
          <a:p>
            <a:pPr lvl="1"/>
            <a:r>
              <a:rPr lang="en-US" dirty="0" smtClean="0"/>
              <a:t>Factors besides security taken into account</a:t>
            </a:r>
          </a:p>
        </p:txBody>
      </p:sp>
    </p:spTree>
    <p:extLst>
      <p:ext uri="{BB962C8B-B14F-4D97-AF65-F5344CB8AC3E}">
        <p14:creationId xmlns:p14="http://schemas.microsoft.com/office/powerpoint/2010/main" val="101835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Building a compression function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1143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(Davies-Meyer)</a:t>
            </a:r>
          </a:p>
          <a:p>
            <a:r>
              <a:rPr lang="en-US" smtClean="0"/>
              <a:t>h(k, m) = F</a:t>
            </a:r>
            <a:r>
              <a:rPr lang="en-US" baseline="-25000" smtClean="0"/>
              <a:t>k</a:t>
            </a:r>
            <a:r>
              <a:rPr lang="en-US" smtClean="0"/>
              <a:t>(m) </a:t>
            </a:r>
            <a:r>
              <a:rPr lang="en-US" smtClean="0">
                <a:sym typeface="Symbol" panose="05050102010706020507" pitchFamily="18" charset="2"/>
              </a:rPr>
              <a:t> m</a:t>
            </a:r>
            <a:endParaRPr lang="en-US" smtClean="0"/>
          </a:p>
        </p:txBody>
      </p:sp>
      <p:sp>
        <p:nvSpPr>
          <p:cNvPr id="63492" name="Rounded Rectangle 5"/>
          <p:cNvSpPr>
            <a:spLocks noChangeArrowheads="1"/>
          </p:cNvSpPr>
          <p:nvPr/>
        </p:nvSpPr>
        <p:spPr bwMode="auto">
          <a:xfrm>
            <a:off x="4267200" y="45720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3493" name="TextBox 6"/>
          <p:cNvSpPr txBox="1">
            <a:spLocks noChangeArrowheads="1"/>
          </p:cNvSpPr>
          <p:nvPr/>
        </p:nvSpPr>
        <p:spPr bwMode="auto">
          <a:xfrm>
            <a:off x="4576763" y="4837113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F</a:t>
            </a:r>
          </a:p>
        </p:txBody>
      </p:sp>
      <p:sp>
        <p:nvSpPr>
          <p:cNvPr id="63494" name="TextBox 5"/>
          <p:cNvSpPr txBox="1">
            <a:spLocks noChangeArrowheads="1"/>
          </p:cNvSpPr>
          <p:nvPr/>
        </p:nvSpPr>
        <p:spPr bwMode="auto">
          <a:xfrm>
            <a:off x="3429000" y="48006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k</a:t>
            </a:r>
          </a:p>
        </p:txBody>
      </p:sp>
      <p:sp>
        <p:nvSpPr>
          <p:cNvPr id="63495" name="TextBox 6"/>
          <p:cNvSpPr txBox="1">
            <a:spLocks noChangeArrowheads="1"/>
          </p:cNvSpPr>
          <p:nvPr/>
        </p:nvSpPr>
        <p:spPr bwMode="auto">
          <a:xfrm>
            <a:off x="4511675" y="3500438"/>
            <a:ext cx="441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</a:p>
        </p:txBody>
      </p:sp>
      <p:cxnSp>
        <p:nvCxnSpPr>
          <p:cNvPr id="63496" name="Straight Arrow Connector 10"/>
          <p:cNvCxnSpPr>
            <a:cxnSpLocks noChangeShapeType="1"/>
          </p:cNvCxnSpPr>
          <p:nvPr/>
        </p:nvCxnSpPr>
        <p:spPr bwMode="auto">
          <a:xfrm flipH="1">
            <a:off x="4732338" y="3967163"/>
            <a:ext cx="0" cy="6048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497" name="Straight Arrow Connector 12"/>
          <p:cNvCxnSpPr>
            <a:cxnSpLocks noChangeShapeType="1"/>
            <a:stCxn id="63494" idx="3"/>
          </p:cNvCxnSpPr>
          <p:nvPr/>
        </p:nvCxnSpPr>
        <p:spPr bwMode="auto">
          <a:xfrm flipV="1">
            <a:off x="3767138" y="5030788"/>
            <a:ext cx="500062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498" name="Straight Arrow Connector 13"/>
          <p:cNvCxnSpPr>
            <a:cxnSpLocks noChangeShapeType="1"/>
          </p:cNvCxnSpPr>
          <p:nvPr/>
        </p:nvCxnSpPr>
        <p:spPr bwMode="auto">
          <a:xfrm flipV="1">
            <a:off x="5257800" y="5029200"/>
            <a:ext cx="500063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499" name="Straight Connector 15"/>
          <p:cNvCxnSpPr>
            <a:cxnSpLocks noChangeShapeType="1"/>
          </p:cNvCxnSpPr>
          <p:nvPr/>
        </p:nvCxnSpPr>
        <p:spPr bwMode="auto">
          <a:xfrm>
            <a:off x="4732338" y="4268788"/>
            <a:ext cx="1192212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0" name="TextBox 18"/>
          <p:cNvSpPr txBox="1">
            <a:spLocks noChangeArrowheads="1"/>
          </p:cNvSpPr>
          <p:nvPr/>
        </p:nvSpPr>
        <p:spPr bwMode="auto">
          <a:xfrm>
            <a:off x="5715000" y="4795838"/>
            <a:ext cx="420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>
                <a:sym typeface="Symbol" panose="05050102010706020507" pitchFamily="18" charset="2"/>
              </a:rPr>
              <a:t></a:t>
            </a:r>
            <a:endParaRPr lang="en-US"/>
          </a:p>
        </p:txBody>
      </p:sp>
      <p:cxnSp>
        <p:nvCxnSpPr>
          <p:cNvPr id="63501" name="Straight Arrow Connector 21"/>
          <p:cNvCxnSpPr>
            <a:cxnSpLocks noChangeShapeType="1"/>
          </p:cNvCxnSpPr>
          <p:nvPr/>
        </p:nvCxnSpPr>
        <p:spPr bwMode="auto">
          <a:xfrm>
            <a:off x="5924550" y="4268788"/>
            <a:ext cx="0" cy="5683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2" name="Straight Arrow Connector 27"/>
          <p:cNvCxnSpPr>
            <a:cxnSpLocks noChangeShapeType="1"/>
          </p:cNvCxnSpPr>
          <p:nvPr/>
        </p:nvCxnSpPr>
        <p:spPr bwMode="auto">
          <a:xfrm flipV="1">
            <a:off x="6053138" y="5029200"/>
            <a:ext cx="500062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3" name="Rectangle 28"/>
          <p:cNvSpPr>
            <a:spLocks noChangeArrowheads="1"/>
          </p:cNvSpPr>
          <p:nvPr/>
        </p:nvSpPr>
        <p:spPr bwMode="auto">
          <a:xfrm>
            <a:off x="3962400" y="4114800"/>
            <a:ext cx="2286000" cy="1646238"/>
          </a:xfrm>
          <a:prstGeom prst="rect">
            <a:avLst/>
          </a:prstGeom>
          <a:solidFill>
            <a:schemeClr val="accent1">
              <a:alpha val="25098"/>
            </a:schemeClr>
          </a:solidFill>
          <a:ln w="19050" algn="ctr">
            <a:solidFill>
              <a:srgbClr val="000000"/>
            </a:solidFill>
            <a:prstDash val="dash"/>
            <a:round/>
            <a:headEnd/>
            <a:tailEnd type="none" w="lg" len="med"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0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Proof of security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Claim: attacker making q queries finds a collision with probability </a:t>
            </a:r>
            <a:r>
              <a:rPr lang="en-US" dirty="0" smtClean="0">
                <a:sym typeface="Symbol" panose="05050102010706020507" pitchFamily="18" charset="2"/>
              </a:rPr>
              <a:t> q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/2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(optimal)</a:t>
            </a:r>
          </a:p>
          <a:p>
            <a:r>
              <a:rPr lang="en-US" dirty="0" smtClean="0">
                <a:sym typeface="Symbol" panose="05050102010706020507" pitchFamily="18" charset="2"/>
              </a:rPr>
              <a:t>Proof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Each query to F/F</a:t>
            </a:r>
            <a:r>
              <a:rPr lang="en-US" baseline="30000" dirty="0" smtClean="0">
                <a:sym typeface="Symbol" panose="05050102010706020507" pitchFamily="18" charset="2"/>
              </a:rPr>
              <a:t>-1</a:t>
            </a:r>
            <a:r>
              <a:rPr lang="en-US" dirty="0" smtClean="0">
                <a:sym typeface="Symbol" panose="05050102010706020507" pitchFamily="18" charset="2"/>
              </a:rPr>
              <a:t> reveals one value h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= h(</a:t>
            </a:r>
            <a:r>
              <a:rPr lang="en-US" dirty="0" err="1" smtClean="0">
                <a:sym typeface="Symbol" panose="05050102010706020507" pitchFamily="18" charset="2"/>
              </a:rPr>
              <a:t>k</a:t>
            </a:r>
            <a:r>
              <a:rPr lang="en-US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,m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Moreover, each h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is (essentially) uniform and independent of all previous outputs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So probability of finding a collision is (essentially) the same as for a birthday attack</a:t>
            </a:r>
            <a:endParaRPr lang="en-US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3231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as a primitive a </a:t>
            </a:r>
            <a:r>
              <a:rPr lang="en-US" i="1" dirty="0" smtClean="0"/>
              <a:t>compression function</a:t>
            </a:r>
            <a:r>
              <a:rPr lang="en-US" dirty="0" smtClean="0"/>
              <a:t> h for fixed input lengths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Construct a hash function H for </a:t>
            </a:r>
            <a:r>
              <a:rPr lang="en-US" i="1" dirty="0" smtClean="0"/>
              <a:t>arbitrary-length inputs </a:t>
            </a:r>
            <a:r>
              <a:rPr lang="en-US" dirty="0" smtClean="0"/>
              <a:t>from a compression function h</a:t>
            </a:r>
          </a:p>
          <a:p>
            <a:pPr lvl="1"/>
            <a:r>
              <a:rPr lang="en-US" dirty="0" smtClean="0"/>
              <a:t>Prove collision-resistance of H based on collision-resistance of h</a:t>
            </a:r>
          </a:p>
          <a:p>
            <a:pPr lvl="1"/>
            <a:r>
              <a:rPr lang="en-US" dirty="0" smtClean="0"/>
              <a:t>(Could look at other properties also)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Merkle-Damgard</a:t>
            </a:r>
            <a:r>
              <a:rPr lang="en-US" dirty="0" smtClean="0"/>
              <a:t> transform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549400" y="3648075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25612" y="3913188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2933700" y="36576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109912" y="3922713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8" name="Rounded Rectangle 3"/>
          <p:cNvSpPr>
            <a:spLocks noChangeArrowheads="1"/>
          </p:cNvSpPr>
          <p:nvPr/>
        </p:nvSpPr>
        <p:spPr bwMode="auto">
          <a:xfrm>
            <a:off x="5700712" y="36576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878512" y="39227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316412" y="3773488"/>
            <a:ext cx="646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600" b="1"/>
              <a:t>…</a:t>
            </a:r>
          </a:p>
        </p:txBody>
      </p:sp>
      <p:cxnSp>
        <p:nvCxnSpPr>
          <p:cNvPr id="11" name="Straight Arrow Connector 12"/>
          <p:cNvCxnSpPr>
            <a:cxnSpLocks noChangeShapeType="1"/>
          </p:cNvCxnSpPr>
          <p:nvPr/>
        </p:nvCxnSpPr>
        <p:spPr bwMode="auto">
          <a:xfrm>
            <a:off x="2222500" y="4129088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6"/>
          <p:cNvCxnSpPr>
            <a:cxnSpLocks noChangeShapeType="1"/>
          </p:cNvCxnSpPr>
          <p:nvPr/>
        </p:nvCxnSpPr>
        <p:spPr bwMode="auto">
          <a:xfrm>
            <a:off x="3606800" y="4129088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7"/>
          <p:cNvCxnSpPr>
            <a:cxnSpLocks noChangeShapeType="1"/>
          </p:cNvCxnSpPr>
          <p:nvPr/>
        </p:nvCxnSpPr>
        <p:spPr bwMode="auto">
          <a:xfrm>
            <a:off x="4978400" y="41148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1655763" y="266700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m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6" name="TextBox 21"/>
          <p:cNvSpPr txBox="1">
            <a:spLocks noChangeArrowheads="1"/>
          </p:cNvSpPr>
          <p:nvPr/>
        </p:nvSpPr>
        <p:spPr bwMode="auto">
          <a:xfrm>
            <a:off x="2974975" y="2667000"/>
            <a:ext cx="555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18" name="TextBox 23"/>
          <p:cNvSpPr txBox="1">
            <a:spLocks noChangeArrowheads="1"/>
          </p:cNvSpPr>
          <p:nvPr/>
        </p:nvSpPr>
        <p:spPr bwMode="auto">
          <a:xfrm>
            <a:off x="5792787" y="2667000"/>
            <a:ext cx="49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t</a:t>
            </a:r>
            <a:endParaRPr lang="en-US"/>
          </a:p>
        </p:txBody>
      </p:sp>
      <p:sp>
        <p:nvSpPr>
          <p:cNvPr id="20" name="Rounded Rectangle 3"/>
          <p:cNvSpPr>
            <a:spLocks noChangeArrowheads="1"/>
          </p:cNvSpPr>
          <p:nvPr/>
        </p:nvSpPr>
        <p:spPr bwMode="auto">
          <a:xfrm>
            <a:off x="7072312" y="36576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7250112" y="39227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cxnSp>
        <p:nvCxnSpPr>
          <p:cNvPr id="22" name="Straight Arrow Connector 27"/>
          <p:cNvCxnSpPr>
            <a:cxnSpLocks noChangeShapeType="1"/>
          </p:cNvCxnSpPr>
          <p:nvPr/>
        </p:nvCxnSpPr>
        <p:spPr bwMode="auto">
          <a:xfrm>
            <a:off x="6350000" y="41148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8"/>
          <p:cNvSpPr txBox="1">
            <a:spLocks noChangeArrowheads="1"/>
          </p:cNvSpPr>
          <p:nvPr/>
        </p:nvSpPr>
        <p:spPr bwMode="auto">
          <a:xfrm>
            <a:off x="7086600" y="2667000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smtClean="0"/>
              <a:t>|M|</a:t>
            </a:r>
            <a:endParaRPr lang="en-US" dirty="0"/>
          </a:p>
        </p:txBody>
      </p:sp>
      <p:cxnSp>
        <p:nvCxnSpPr>
          <p:cNvPr id="25" name="Straight Arrow Connector 30"/>
          <p:cNvCxnSpPr>
            <a:cxnSpLocks noChangeShapeType="1"/>
          </p:cNvCxnSpPr>
          <p:nvPr/>
        </p:nvCxnSpPr>
        <p:spPr bwMode="auto">
          <a:xfrm>
            <a:off x="7745412" y="4114800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31"/>
          <p:cNvCxnSpPr>
            <a:cxnSpLocks noChangeShapeType="1"/>
          </p:cNvCxnSpPr>
          <p:nvPr/>
        </p:nvCxnSpPr>
        <p:spPr bwMode="auto">
          <a:xfrm>
            <a:off x="838200" y="4105275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/>
          <p:nvPr/>
        </p:nvCxnSpPr>
        <p:spPr>
          <a:xfrm>
            <a:off x="188595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20040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01980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39140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38600" y="6128691"/>
            <a:ext cx="4996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M is padded with 0s if necessary</a:t>
            </a:r>
            <a:endParaRPr lang="en-US" sz="24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95363" y="3657600"/>
            <a:ext cx="452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z</a:t>
            </a:r>
            <a:r>
              <a:rPr lang="en-US" baseline="-25000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1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Merkle-Damgard</a:t>
            </a:r>
            <a:r>
              <a:rPr lang="en-US" dirty="0" smtClean="0"/>
              <a:t> transform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Claim: if h is collision-resistant, than so is 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Proof: Collision in H </a:t>
            </a:r>
            <a:r>
              <a:rPr lang="en-US" dirty="0" smtClean="0">
                <a:sym typeface="Symbol" panose="05050102010706020507" pitchFamily="18" charset="2"/>
              </a:rPr>
              <a:t> collision in h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Say H(m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, …, </a:t>
            </a:r>
            <a:r>
              <a:rPr lang="en-US" dirty="0" err="1" smtClean="0">
                <a:sym typeface="Symbol" panose="05050102010706020507" pitchFamily="18" charset="2"/>
              </a:rPr>
              <a:t>m</a:t>
            </a:r>
            <a:r>
              <a:rPr lang="en-US" baseline="-25000" dirty="0" err="1" smtClean="0">
                <a:sym typeface="Symbol" panose="05050102010706020507" pitchFamily="18" charset="2"/>
              </a:rPr>
              <a:t>t</a:t>
            </a:r>
            <a:r>
              <a:rPr lang="en-US" dirty="0" smtClean="0">
                <a:sym typeface="Symbol" panose="05050102010706020507" pitchFamily="18" charset="2"/>
              </a:rPr>
              <a:t>) = H(m’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, …, </a:t>
            </a:r>
            <a:r>
              <a:rPr lang="en-US" dirty="0" err="1" smtClean="0">
                <a:sym typeface="Symbol" panose="05050102010706020507" pitchFamily="18" charset="2"/>
              </a:rPr>
              <a:t>m’</a:t>
            </a:r>
            <a:r>
              <a:rPr lang="en-US" baseline="-25000" dirty="0" err="1" smtClean="0">
                <a:sym typeface="Symbol" panose="05050102010706020507" pitchFamily="18" charset="2"/>
              </a:rPr>
              <a:t>t</a:t>
            </a:r>
            <a:r>
              <a:rPr lang="en-US" baseline="-25000" dirty="0" smtClean="0">
                <a:sym typeface="Symbol" panose="05050102010706020507" pitchFamily="18" charset="2"/>
              </a:rPr>
              <a:t>’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|M|  |M’|, obvious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|M| = |M’|, look at largest </a:t>
            </a:r>
            <a:r>
              <a:rPr lang="en-US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with (</a:t>
            </a:r>
            <a:r>
              <a:rPr lang="en-US" dirty="0" err="1" smtClean="0">
                <a:sym typeface="Symbol" panose="05050102010706020507" pitchFamily="18" charset="2"/>
              </a:rPr>
              <a:t>z</a:t>
            </a:r>
            <a:r>
              <a:rPr lang="en-US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</a:t>
            </a:r>
            <a:r>
              <a:rPr lang="en-US" dirty="0" smtClean="0">
                <a:sym typeface="Symbol" panose="05050102010706020507" pitchFamily="18" charset="2"/>
              </a:rPr>
              <a:t> m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)  (</a:t>
            </a:r>
            <a:r>
              <a:rPr lang="en-US" dirty="0" err="1" smtClean="0">
                <a:sym typeface="Symbol" panose="05050102010706020507" pitchFamily="18" charset="2"/>
              </a:rPr>
              <a:t>z’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err="1" smtClean="0">
                <a:sym typeface="Symbol" panose="05050102010706020507" pitchFamily="18" charset="2"/>
              </a:rPr>
              <a:t>m’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endParaRPr lang="en-US" dirty="0" smtClean="0"/>
          </a:p>
        </p:txBody>
      </p:sp>
      <p:sp>
        <p:nvSpPr>
          <p:cNvPr id="60420" name="Rounded Rectangle 3"/>
          <p:cNvSpPr>
            <a:spLocks noChangeArrowheads="1"/>
          </p:cNvSpPr>
          <p:nvPr/>
        </p:nvSpPr>
        <p:spPr bwMode="auto">
          <a:xfrm>
            <a:off x="1870075" y="3038475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1" name="TextBox 4"/>
          <p:cNvSpPr txBox="1">
            <a:spLocks noChangeArrowheads="1"/>
          </p:cNvSpPr>
          <p:nvPr/>
        </p:nvSpPr>
        <p:spPr bwMode="auto">
          <a:xfrm>
            <a:off x="2046287" y="3303588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0422" name="Rounded Rectangle 3"/>
          <p:cNvSpPr>
            <a:spLocks noChangeArrowheads="1"/>
          </p:cNvSpPr>
          <p:nvPr/>
        </p:nvSpPr>
        <p:spPr bwMode="auto">
          <a:xfrm>
            <a:off x="3254375" y="30480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3" name="TextBox 4"/>
          <p:cNvSpPr txBox="1">
            <a:spLocks noChangeArrowheads="1"/>
          </p:cNvSpPr>
          <p:nvPr/>
        </p:nvSpPr>
        <p:spPr bwMode="auto">
          <a:xfrm>
            <a:off x="3430587" y="3313113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0424" name="Rounded Rectangle 3"/>
          <p:cNvSpPr>
            <a:spLocks noChangeArrowheads="1"/>
          </p:cNvSpPr>
          <p:nvPr/>
        </p:nvSpPr>
        <p:spPr bwMode="auto">
          <a:xfrm>
            <a:off x="6021387" y="30480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5" name="TextBox 4"/>
          <p:cNvSpPr txBox="1">
            <a:spLocks noChangeArrowheads="1"/>
          </p:cNvSpPr>
          <p:nvPr/>
        </p:nvSpPr>
        <p:spPr bwMode="auto">
          <a:xfrm>
            <a:off x="6199187" y="33131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0426" name="TextBox 9"/>
          <p:cNvSpPr txBox="1">
            <a:spLocks noChangeArrowheads="1"/>
          </p:cNvSpPr>
          <p:nvPr/>
        </p:nvSpPr>
        <p:spPr bwMode="auto">
          <a:xfrm>
            <a:off x="4637087" y="3163888"/>
            <a:ext cx="646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600" b="1"/>
              <a:t>…</a:t>
            </a:r>
          </a:p>
        </p:txBody>
      </p:sp>
      <p:cxnSp>
        <p:nvCxnSpPr>
          <p:cNvPr id="60427" name="Straight Arrow Connector 10"/>
          <p:cNvCxnSpPr>
            <a:cxnSpLocks noChangeShapeType="1"/>
          </p:cNvCxnSpPr>
          <p:nvPr/>
        </p:nvCxnSpPr>
        <p:spPr bwMode="auto">
          <a:xfrm>
            <a:off x="2543175" y="3519488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28" name="Straight Arrow Connector 11"/>
          <p:cNvCxnSpPr>
            <a:cxnSpLocks noChangeShapeType="1"/>
          </p:cNvCxnSpPr>
          <p:nvPr/>
        </p:nvCxnSpPr>
        <p:spPr bwMode="auto">
          <a:xfrm>
            <a:off x="3927475" y="3519488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29" name="Straight Arrow Connector 12"/>
          <p:cNvCxnSpPr>
            <a:cxnSpLocks noChangeShapeType="1"/>
          </p:cNvCxnSpPr>
          <p:nvPr/>
        </p:nvCxnSpPr>
        <p:spPr bwMode="auto">
          <a:xfrm>
            <a:off x="5299075" y="35052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30" name="TextBox 13"/>
          <p:cNvSpPr txBox="1">
            <a:spLocks noChangeArrowheads="1"/>
          </p:cNvSpPr>
          <p:nvPr/>
        </p:nvSpPr>
        <p:spPr bwMode="auto">
          <a:xfrm>
            <a:off x="1946275" y="205740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60432" name="TextBox 15"/>
          <p:cNvSpPr txBox="1">
            <a:spLocks noChangeArrowheads="1"/>
          </p:cNvSpPr>
          <p:nvPr/>
        </p:nvSpPr>
        <p:spPr bwMode="auto">
          <a:xfrm>
            <a:off x="3295650" y="2057400"/>
            <a:ext cx="555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0434" name="TextBox 17"/>
          <p:cNvSpPr txBox="1">
            <a:spLocks noChangeArrowheads="1"/>
          </p:cNvSpPr>
          <p:nvPr/>
        </p:nvSpPr>
        <p:spPr bwMode="auto">
          <a:xfrm>
            <a:off x="6113462" y="2057400"/>
            <a:ext cx="49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t</a:t>
            </a:r>
            <a:endParaRPr lang="en-US"/>
          </a:p>
        </p:txBody>
      </p:sp>
      <p:sp>
        <p:nvSpPr>
          <p:cNvPr id="60436" name="Rounded Rectangle 3"/>
          <p:cNvSpPr>
            <a:spLocks noChangeArrowheads="1"/>
          </p:cNvSpPr>
          <p:nvPr/>
        </p:nvSpPr>
        <p:spPr bwMode="auto">
          <a:xfrm>
            <a:off x="7392987" y="30480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37" name="TextBox 4"/>
          <p:cNvSpPr txBox="1">
            <a:spLocks noChangeArrowheads="1"/>
          </p:cNvSpPr>
          <p:nvPr/>
        </p:nvSpPr>
        <p:spPr bwMode="auto">
          <a:xfrm>
            <a:off x="7570787" y="33131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cxnSp>
        <p:nvCxnSpPr>
          <p:cNvPr id="60438" name="Straight Arrow Connector 21"/>
          <p:cNvCxnSpPr>
            <a:cxnSpLocks noChangeShapeType="1"/>
          </p:cNvCxnSpPr>
          <p:nvPr/>
        </p:nvCxnSpPr>
        <p:spPr bwMode="auto">
          <a:xfrm>
            <a:off x="6670675" y="35052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39" name="TextBox 22"/>
          <p:cNvSpPr txBox="1">
            <a:spLocks noChangeArrowheads="1"/>
          </p:cNvSpPr>
          <p:nvPr/>
        </p:nvSpPr>
        <p:spPr bwMode="auto">
          <a:xfrm>
            <a:off x="7070725" y="2057400"/>
            <a:ext cx="1499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smtClean="0"/>
              <a:t>|M| </a:t>
            </a:r>
            <a:r>
              <a:rPr lang="en-US" dirty="0"/>
              <a:t>= m</a:t>
            </a:r>
            <a:r>
              <a:rPr lang="en-US" baseline="-25000" dirty="0"/>
              <a:t>t+1</a:t>
            </a:r>
            <a:endParaRPr lang="en-US" dirty="0"/>
          </a:p>
        </p:txBody>
      </p:sp>
      <p:cxnSp>
        <p:nvCxnSpPr>
          <p:cNvPr id="60441" name="Straight Arrow Connector 24"/>
          <p:cNvCxnSpPr>
            <a:cxnSpLocks noChangeShapeType="1"/>
          </p:cNvCxnSpPr>
          <p:nvPr/>
        </p:nvCxnSpPr>
        <p:spPr bwMode="auto">
          <a:xfrm>
            <a:off x="8066087" y="3505200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42" name="Straight Arrow Connector 25"/>
          <p:cNvCxnSpPr>
            <a:cxnSpLocks noChangeShapeType="1"/>
          </p:cNvCxnSpPr>
          <p:nvPr/>
        </p:nvCxnSpPr>
        <p:spPr bwMode="auto">
          <a:xfrm>
            <a:off x="1158875" y="3495675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43" name="TextBox 26"/>
          <p:cNvSpPr txBox="1">
            <a:spLocks noChangeArrowheads="1"/>
          </p:cNvSpPr>
          <p:nvPr/>
        </p:nvSpPr>
        <p:spPr bwMode="auto">
          <a:xfrm>
            <a:off x="1300163" y="3048000"/>
            <a:ext cx="452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z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60444" name="TextBox 27"/>
          <p:cNvSpPr txBox="1">
            <a:spLocks noChangeArrowheads="1"/>
          </p:cNvSpPr>
          <p:nvPr/>
        </p:nvSpPr>
        <p:spPr bwMode="auto">
          <a:xfrm>
            <a:off x="2681287" y="3048000"/>
            <a:ext cx="452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z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0445" name="TextBox 28"/>
          <p:cNvSpPr txBox="1">
            <a:spLocks noChangeArrowheads="1"/>
          </p:cNvSpPr>
          <p:nvPr/>
        </p:nvSpPr>
        <p:spPr bwMode="auto">
          <a:xfrm>
            <a:off x="4052887" y="3048000"/>
            <a:ext cx="452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z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60446" name="TextBox 29"/>
          <p:cNvSpPr txBox="1">
            <a:spLocks noChangeArrowheads="1"/>
          </p:cNvSpPr>
          <p:nvPr/>
        </p:nvSpPr>
        <p:spPr bwMode="auto">
          <a:xfrm>
            <a:off x="6711950" y="3048000"/>
            <a:ext cx="630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z</a:t>
            </a:r>
            <a:r>
              <a:rPr lang="en-US" baseline="-25000"/>
              <a:t>t+1</a:t>
            </a:r>
            <a:endParaRPr lang="en-US"/>
          </a:p>
        </p:txBody>
      </p:sp>
      <p:sp>
        <p:nvSpPr>
          <p:cNvPr id="60447" name="TextBox 30"/>
          <p:cNvSpPr txBox="1">
            <a:spLocks noChangeArrowheads="1"/>
          </p:cNvSpPr>
          <p:nvPr/>
        </p:nvSpPr>
        <p:spPr bwMode="auto">
          <a:xfrm>
            <a:off x="8091487" y="3048000"/>
            <a:ext cx="63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z</a:t>
            </a:r>
            <a:r>
              <a:rPr lang="en-US" baseline="-25000"/>
              <a:t>t+2</a:t>
            </a:r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696200" y="2447925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324600" y="24384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505200" y="24384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209800" y="24384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43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(Computational)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number theory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74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not needed any number theory or “advanced math” until now</a:t>
            </a:r>
          </a:p>
          <a:p>
            <a:pPr lvl="1"/>
            <a:r>
              <a:rPr lang="en-US" dirty="0"/>
              <a:t>Practical private-key cryptography is based on stream ciphers, block ciphers, and hash functions</a:t>
            </a:r>
          </a:p>
          <a:p>
            <a:pPr lvl="1"/>
            <a:r>
              <a:rPr lang="en-US" dirty="0"/>
              <a:t>Lots of non-trivial crypto can be done without any number </a:t>
            </a:r>
            <a:r>
              <a:rPr lang="en-US" dirty="0" smtClean="0"/>
              <a:t>theory!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5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Reason 1: Culmination of “top-down” approach</a:t>
            </a:r>
          </a:p>
          <a:p>
            <a:pPr lvl="1"/>
            <a:r>
              <a:rPr lang="en-US" dirty="0" smtClean="0"/>
              <a:t>For most cryptography, we ultimately need to assume some problem is hard</a:t>
            </a:r>
          </a:p>
          <a:p>
            <a:pPr lvl="1"/>
            <a:r>
              <a:rPr lang="en-US" dirty="0" smtClean="0"/>
              <a:t>The “lowest-level” assumptions we can make relate to problems in number theory</a:t>
            </a:r>
          </a:p>
          <a:p>
            <a:pPr lvl="1"/>
            <a:r>
              <a:rPr lang="en-US" dirty="0" smtClean="0"/>
              <a:t>These problems have often also been studied a long time</a:t>
            </a:r>
          </a:p>
        </p:txBody>
      </p:sp>
    </p:spTree>
    <p:extLst>
      <p:ext uri="{BB962C8B-B14F-4D97-AF65-F5344CB8AC3E}">
        <p14:creationId xmlns:p14="http://schemas.microsoft.com/office/powerpoint/2010/main" val="161757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 2: The public-key setting</a:t>
            </a:r>
          </a:p>
          <a:p>
            <a:pPr lvl="1"/>
            <a:r>
              <a:rPr lang="en-US" dirty="0" smtClean="0"/>
              <a:t>Public-key cryptography </a:t>
            </a:r>
            <a:r>
              <a:rPr lang="en-US" i="1" dirty="0" smtClean="0"/>
              <a:t>requires</a:t>
            </a:r>
            <a:r>
              <a:rPr lang="en-US" dirty="0" smtClean="0"/>
              <a:t> number theory (in some sense)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128-bit block length</a:t>
            </a:r>
          </a:p>
          <a:p>
            <a:r>
              <a:rPr lang="en-US" dirty="0" smtClean="0"/>
              <a:t>128-, 192-, and 256-bit key lengths</a:t>
            </a:r>
          </a:p>
          <a:p>
            <a:endParaRPr lang="en-US" dirty="0"/>
          </a:p>
          <a:p>
            <a:r>
              <a:rPr lang="en-US" dirty="0" smtClean="0"/>
              <a:t>Basically an SPN structure!</a:t>
            </a:r>
          </a:p>
          <a:p>
            <a:pPr lvl="1"/>
            <a:r>
              <a:rPr lang="en-US" dirty="0" smtClean="0"/>
              <a:t>1-byte S-box (same for all bytes)</a:t>
            </a:r>
          </a:p>
          <a:p>
            <a:pPr lvl="1"/>
            <a:r>
              <a:rPr lang="en-US" dirty="0" smtClean="0"/>
              <a:t>Mixing permutation replaced by invertible linear transformation</a:t>
            </a:r>
          </a:p>
          <a:p>
            <a:pPr lvl="2"/>
            <a:r>
              <a:rPr lang="en-US" dirty="0" smtClean="0"/>
              <a:t>If two inputs differ in b bytes, outputs differ in ≥ 5-b bytes</a:t>
            </a:r>
          </a:p>
          <a:p>
            <a:r>
              <a:rPr lang="en-US" dirty="0" smtClean="0"/>
              <a:t>No attacks better than brute-force known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2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 goal is collision resistance</a:t>
            </a:r>
          </a:p>
          <a:p>
            <a:pPr lvl="1"/>
            <a:r>
              <a:rPr lang="en-US" dirty="0" smtClean="0"/>
              <a:t>Want optimal birthday security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Also want </a:t>
            </a:r>
            <a:r>
              <a:rPr lang="en-US" dirty="0" err="1" smtClean="0"/>
              <a:t>preimage</a:t>
            </a:r>
            <a:r>
              <a:rPr lang="en-US" dirty="0" smtClean="0"/>
              <a:t> resistance, 2</a:t>
            </a:r>
            <a:r>
              <a:rPr lang="en-US" baseline="30000" dirty="0" smtClean="0"/>
              <a:t>nd</a:t>
            </a:r>
            <a:r>
              <a:rPr lang="en-US" dirty="0" smtClean="0"/>
              <a:t>-preimage resistance</a:t>
            </a:r>
          </a:p>
          <a:p>
            <a:pPr lvl="1"/>
            <a:r>
              <a:rPr lang="en-US" dirty="0" smtClean="0"/>
              <a:t>Want optimal security here as well</a:t>
            </a:r>
          </a:p>
          <a:p>
            <a:pPr lvl="1"/>
            <a:endParaRPr lang="en-US" dirty="0"/>
          </a:p>
          <a:p>
            <a:r>
              <a:rPr lang="en-US" dirty="0" smtClean="0"/>
              <a:t>“Optimal” measured relative to a random function</a:t>
            </a:r>
          </a:p>
          <a:p>
            <a:pPr lvl="1"/>
            <a:r>
              <a:rPr lang="en-US" dirty="0" smtClean="0"/>
              <a:t>Why not design H to be a “random function”?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9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random-oracle (RO)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H as a public, random function</a:t>
            </a:r>
          </a:p>
          <a:p>
            <a:endParaRPr lang="en-US" dirty="0"/>
          </a:p>
          <a:p>
            <a:r>
              <a:rPr lang="en-US" dirty="0" smtClean="0"/>
              <a:t>Then H(x) is uniform for any x…</a:t>
            </a:r>
          </a:p>
          <a:p>
            <a:pPr lvl="1"/>
            <a:r>
              <a:rPr lang="en-US" dirty="0" smtClean="0"/>
              <a:t>…unless the attacker computes H(x) explicitly</a:t>
            </a:r>
          </a:p>
        </p:txBody>
      </p:sp>
    </p:spTree>
    <p:extLst>
      <p:ext uri="{BB962C8B-B14F-4D97-AF65-F5344CB8AC3E}">
        <p14:creationId xmlns:p14="http://schemas.microsoft.com/office/powerpoint/2010/main" val="38596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canonical example: key derivation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01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deriving a (shared) key from (shared) high-entropy information</a:t>
            </a:r>
          </a:p>
          <a:p>
            <a:pPr lvl="1"/>
            <a:r>
              <a:rPr lang="en-US" dirty="0" smtClean="0"/>
              <a:t>E.g., biometric data</a:t>
            </a:r>
          </a:p>
          <a:p>
            <a:pPr lvl="1"/>
            <a:r>
              <a:rPr lang="en-US" dirty="0" smtClean="0"/>
              <a:t>E.g., generating randomness </a:t>
            </a:r>
          </a:p>
          <a:p>
            <a:pPr lvl="1"/>
            <a:endParaRPr lang="en-US" dirty="0"/>
          </a:p>
          <a:p>
            <a:r>
              <a:rPr lang="en-US" dirty="0" smtClean="0"/>
              <a:t>Cryptographic keys must be </a:t>
            </a:r>
            <a:r>
              <a:rPr lang="en-US" i="1" dirty="0" smtClean="0"/>
              <a:t>uniform</a:t>
            </a:r>
            <a:r>
              <a:rPr lang="en-US" dirty="0" smtClean="0"/>
              <a:t>, but shared data is only </a:t>
            </a:r>
            <a:r>
              <a:rPr lang="en-US" i="1" dirty="0" smtClean="0"/>
              <a:t>high-entropy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642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X be a distribution</a:t>
            </a:r>
          </a:p>
          <a:p>
            <a:endParaRPr lang="en-US" dirty="0"/>
          </a:p>
          <a:p>
            <a:r>
              <a:rPr lang="en-US" dirty="0" smtClean="0"/>
              <a:t>The min-entropy of X (measured in bits) </a:t>
            </a:r>
            <a:r>
              <a:rPr lang="en-US" dirty="0" smtClean="0">
                <a:sym typeface="Symbol" panose="05050102010706020507" pitchFamily="18" charset="2"/>
              </a:rPr>
              <a:t>is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      </a:t>
            </a:r>
            <a:r>
              <a:rPr lang="en-US" dirty="0" smtClean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= - log </a:t>
            </a:r>
            <a:r>
              <a:rPr lang="en-US" dirty="0" err="1" smtClean="0">
                <a:sym typeface="Symbol" panose="05050102010706020507" pitchFamily="18" charset="2"/>
              </a:rPr>
              <a:t>max</a:t>
            </a:r>
            <a:r>
              <a:rPr lang="en-US" baseline="-25000" dirty="0" err="1" smtClean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 { </a:t>
            </a:r>
            <a:r>
              <a:rPr lang="en-US" dirty="0" err="1" smtClean="0">
                <a:sym typeface="Symbol" panose="05050102010706020507" pitchFamily="18" charset="2"/>
              </a:rPr>
              <a:t>Pr</a:t>
            </a:r>
            <a:r>
              <a:rPr lang="en-US" dirty="0" smtClean="0">
                <a:sym typeface="Symbol" panose="05050102010706020507" pitchFamily="18" charset="2"/>
              </a:rPr>
              <a:t>[X=x] 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I.e., if </a:t>
            </a:r>
            <a:r>
              <a:rPr lang="en-US" dirty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= n, then the probability of guessing x sampled from X is (at most) 2</a:t>
            </a:r>
            <a:r>
              <a:rPr lang="en-US" baseline="30000" dirty="0" smtClean="0">
                <a:sym typeface="Symbol" panose="05050102010706020507" pitchFamily="18" charset="2"/>
              </a:rPr>
              <a:t>-n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M</a:t>
            </a:r>
            <a:r>
              <a:rPr lang="en-US" dirty="0" smtClean="0">
                <a:sym typeface="Symbol" panose="05050102010706020507" pitchFamily="18" charset="2"/>
              </a:rPr>
              <a:t>in-entropy is more suitable for crypto than standard (Shannon) entropy</a:t>
            </a:r>
          </a:p>
        </p:txBody>
      </p:sp>
    </p:spTree>
    <p:extLst>
      <p:ext uri="{BB962C8B-B14F-4D97-AF65-F5344CB8AC3E}">
        <p14:creationId xmlns:p14="http://schemas.microsoft.com/office/powerpoint/2010/main" val="74792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12899</TotalTime>
  <Words>1024</Words>
  <Application>Microsoft Office PowerPoint</Application>
  <PresentationFormat>On-screen Show (4:3)</PresentationFormat>
  <Paragraphs>176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Symbol</vt:lpstr>
      <vt:lpstr>Office Theme</vt:lpstr>
      <vt:lpstr>Cryptography</vt:lpstr>
      <vt:lpstr>Advanced encryption standard (AES)</vt:lpstr>
      <vt:lpstr>AES</vt:lpstr>
      <vt:lpstr>PowerPoint Presentation</vt:lpstr>
      <vt:lpstr>Security goal</vt:lpstr>
      <vt:lpstr>The random-oracle (RO) model</vt:lpstr>
      <vt:lpstr>Many applications</vt:lpstr>
      <vt:lpstr>Key derivation</vt:lpstr>
      <vt:lpstr>Min-entropy</vt:lpstr>
      <vt:lpstr>Key derivation</vt:lpstr>
      <vt:lpstr>The random-oracle (RO) model</vt:lpstr>
      <vt:lpstr>The RO model</vt:lpstr>
      <vt:lpstr>The RO model</vt:lpstr>
      <vt:lpstr>The RO model</vt:lpstr>
      <vt:lpstr>Pros and cons of the RO model</vt:lpstr>
      <vt:lpstr>Pros and cons of the RO model</vt:lpstr>
      <vt:lpstr>Ideal-cipher model</vt:lpstr>
      <vt:lpstr>The ideal-cipher model</vt:lpstr>
      <vt:lpstr>Building a hash function</vt:lpstr>
      <vt:lpstr>Building a compression function</vt:lpstr>
      <vt:lpstr>Proof of security</vt:lpstr>
      <vt:lpstr>Building a hash function</vt:lpstr>
      <vt:lpstr>Merkle-Damgard transform</vt:lpstr>
      <vt:lpstr>Merkle-Damgard transform</vt:lpstr>
      <vt:lpstr>PowerPoint Presentation</vt:lpstr>
      <vt:lpstr>Why now?</vt:lpstr>
      <vt:lpstr>Why now?</vt:lpstr>
      <vt:lpstr>Why now?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959</cp:revision>
  <dcterms:created xsi:type="dcterms:W3CDTF">2014-06-02T02:25:30Z</dcterms:created>
  <dcterms:modified xsi:type="dcterms:W3CDTF">2018-04-09T20:31:33Z</dcterms:modified>
</cp:coreProperties>
</file>