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36" r:id="rId9"/>
    <p:sldId id="311" r:id="rId10"/>
    <p:sldId id="355" r:id="rId11"/>
    <p:sldId id="312" r:id="rId12"/>
    <p:sldId id="335" r:id="rId13"/>
    <p:sldId id="296" r:id="rId14"/>
    <p:sldId id="297" r:id="rId15"/>
    <p:sldId id="298" r:id="rId16"/>
    <p:sldId id="299" r:id="rId17"/>
    <p:sldId id="300" r:id="rId18"/>
    <p:sldId id="337" r:id="rId19"/>
    <p:sldId id="338" r:id="rId20"/>
    <p:sldId id="314" r:id="rId21"/>
    <p:sldId id="315" r:id="rId22"/>
    <p:sldId id="316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01" r:id="rId31"/>
    <p:sldId id="356" r:id="rId32"/>
    <p:sldId id="357" r:id="rId33"/>
    <p:sldId id="3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F7E19-5E58-4A0D-942E-F728F20487D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42AE6-878C-46A5-A432-87C112332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2AE6-878C-46A5-A432-87C112332D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1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0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98CC-5660-44C1-B068-F179A9DC2F9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EBD89-05F3-4F96-A315-DC365237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Cryptography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smtClean="0">
                <a:solidFill>
                  <a:schemeClr val="tx1"/>
                </a:solidFill>
              </a:rPr>
              <a:t>Lecture 2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for byte-wise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// read key from key.txt (hex) and message from ptext.txt (ASCII);</a:t>
            </a:r>
          </a:p>
          <a:p>
            <a:pPr marL="0" indent="0">
              <a:buNone/>
            </a:pPr>
            <a:r>
              <a:rPr lang="en-US" sz="1200" dirty="0"/>
              <a:t>// output </a:t>
            </a:r>
            <a:r>
              <a:rPr lang="en-US" sz="1200" dirty="0" err="1"/>
              <a:t>ciphertext</a:t>
            </a:r>
            <a:r>
              <a:rPr lang="en-US" sz="1200" dirty="0"/>
              <a:t> to ctext.txt (hex</a:t>
            </a:r>
            <a:r>
              <a:rPr lang="en-US" sz="1200" dirty="0" smtClean="0"/>
              <a:t>)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#include &lt;</a:t>
            </a:r>
            <a:r>
              <a:rPr lang="en-US" sz="1200" dirty="0" err="1"/>
              <a:t>stdio.h</a:t>
            </a:r>
            <a:r>
              <a:rPr lang="en-US" sz="1200" dirty="0"/>
              <a:t>&gt;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main(){</a:t>
            </a:r>
          </a:p>
          <a:p>
            <a:pPr marL="0" indent="0">
              <a:buNone/>
            </a:pPr>
            <a:r>
              <a:rPr lang="en-US" sz="1200" dirty="0"/>
              <a:t>  FILE *</a:t>
            </a:r>
            <a:r>
              <a:rPr lang="en-US" sz="1200" dirty="0" err="1"/>
              <a:t>keyfile</a:t>
            </a:r>
            <a:r>
              <a:rPr lang="en-US" sz="1200" dirty="0"/>
              <a:t>, *</a:t>
            </a:r>
            <a:r>
              <a:rPr lang="en-US" sz="1200" dirty="0" err="1"/>
              <a:t>pfile</a:t>
            </a:r>
            <a:r>
              <a:rPr lang="en-US" sz="1200" dirty="0"/>
              <a:t>, *</a:t>
            </a:r>
            <a:r>
              <a:rPr lang="en-US" sz="1200" dirty="0" err="1"/>
              <a:t>cfile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 err="1"/>
              <a:t>int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unsigned char key;</a:t>
            </a:r>
          </a:p>
          <a:p>
            <a:pPr marL="0" indent="0">
              <a:buNone/>
            </a:pPr>
            <a:r>
              <a:rPr lang="en-US" sz="1200" dirty="0"/>
              <a:t>  char </a:t>
            </a:r>
            <a:r>
              <a:rPr lang="en-US" sz="1200" dirty="0" err="1"/>
              <a:t>ch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 err="1"/>
              <a:t>keyfile</a:t>
            </a:r>
            <a:r>
              <a:rPr lang="en-US" sz="1200" dirty="0"/>
              <a:t> = </a:t>
            </a:r>
            <a:r>
              <a:rPr lang="en-US" sz="1200" dirty="0" err="1"/>
              <a:t>fopen</a:t>
            </a:r>
            <a:r>
              <a:rPr lang="en-US" sz="1200" dirty="0"/>
              <a:t>("key.txt", "r</a:t>
            </a:r>
            <a:r>
              <a:rPr lang="en-US" sz="1200" dirty="0" smtClean="0"/>
              <a:t>"), </a:t>
            </a:r>
            <a:r>
              <a:rPr lang="en-US" sz="1200" dirty="0" err="1"/>
              <a:t>pfile</a:t>
            </a:r>
            <a:r>
              <a:rPr lang="en-US" sz="1200" dirty="0"/>
              <a:t> = </a:t>
            </a:r>
            <a:r>
              <a:rPr lang="en-US" sz="1200" dirty="0" err="1"/>
              <a:t>fopen</a:t>
            </a:r>
            <a:r>
              <a:rPr lang="en-US" sz="1200" dirty="0"/>
              <a:t>("ptext.txt", "r</a:t>
            </a:r>
            <a:r>
              <a:rPr lang="en-US" sz="1200" dirty="0" smtClean="0"/>
              <a:t>"), </a:t>
            </a:r>
            <a:r>
              <a:rPr lang="en-US" sz="1200" dirty="0" err="1" smtClean="0"/>
              <a:t>cfile</a:t>
            </a:r>
            <a:r>
              <a:rPr lang="en-US" sz="1200" dirty="0" smtClean="0"/>
              <a:t> </a:t>
            </a:r>
            <a:r>
              <a:rPr lang="en-US" sz="1200" dirty="0"/>
              <a:t>= </a:t>
            </a:r>
            <a:r>
              <a:rPr lang="en-US" sz="1200" dirty="0" err="1"/>
              <a:t>fopen</a:t>
            </a:r>
            <a:r>
              <a:rPr lang="en-US" sz="1200" dirty="0"/>
              <a:t>("ctext.txt", "w");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 if (</a:t>
            </a:r>
            <a:r>
              <a:rPr lang="en-US" sz="1200" dirty="0" err="1"/>
              <a:t>fscanf</a:t>
            </a:r>
            <a:r>
              <a:rPr lang="en-US" sz="1200" dirty="0"/>
              <a:t>(</a:t>
            </a:r>
            <a:r>
              <a:rPr lang="en-US" sz="1200" dirty="0" err="1"/>
              <a:t>keyfile</a:t>
            </a:r>
            <a:r>
              <a:rPr lang="en-US" sz="1200" dirty="0"/>
              <a:t>, "%2hhX", &amp;key)==EOF) </a:t>
            </a:r>
            <a:r>
              <a:rPr lang="en-US" sz="1200" dirty="0" err="1"/>
              <a:t>printf</a:t>
            </a:r>
            <a:r>
              <a:rPr lang="en-US" sz="1200" dirty="0"/>
              <a:t>("Error reading key.\n");</a:t>
            </a:r>
          </a:p>
          <a:p>
            <a:pPr marL="0" indent="0">
              <a:buNone/>
            </a:pPr>
            <a:r>
              <a:rPr lang="en-US" sz="1200" dirty="0"/>
              <a:t>  </a:t>
            </a:r>
          </a:p>
          <a:p>
            <a:pPr marL="0" indent="0">
              <a:buNone/>
            </a:pPr>
            <a:r>
              <a:rPr lang="en-US" sz="1200" dirty="0"/>
              <a:t>  for (</a:t>
            </a:r>
            <a:r>
              <a:rPr lang="en-US" sz="1200" dirty="0" err="1"/>
              <a:t>i</a:t>
            </a:r>
            <a:r>
              <a:rPr lang="en-US" sz="1200" dirty="0"/>
              <a:t>=0; ; </a:t>
            </a:r>
            <a:r>
              <a:rPr lang="en-US" sz="1200" dirty="0" err="1"/>
              <a:t>i</a:t>
            </a:r>
            <a:r>
              <a:rPr lang="en-US" sz="1200" dirty="0"/>
              <a:t>++){</a:t>
            </a:r>
          </a:p>
          <a:p>
            <a:pPr marL="0" indent="0">
              <a:buNone/>
            </a:pPr>
            <a:r>
              <a:rPr lang="en-US" sz="1200" dirty="0"/>
              <a:t>    if (</a:t>
            </a:r>
            <a:r>
              <a:rPr lang="en-US" sz="1200" dirty="0" err="1"/>
              <a:t>fscanf</a:t>
            </a:r>
            <a:r>
              <a:rPr lang="en-US" sz="1200" dirty="0"/>
              <a:t>(</a:t>
            </a:r>
            <a:r>
              <a:rPr lang="en-US" sz="1200" dirty="0" err="1"/>
              <a:t>pfile</a:t>
            </a:r>
            <a:r>
              <a:rPr lang="en-US" sz="1200" dirty="0"/>
              <a:t>, "%c", &amp;</a:t>
            </a:r>
            <a:r>
              <a:rPr lang="en-US" sz="1200" dirty="0" err="1"/>
              <a:t>ch</a:t>
            </a:r>
            <a:r>
              <a:rPr lang="en-US" sz="1200" dirty="0"/>
              <a:t>)==EOF) break;</a:t>
            </a:r>
          </a:p>
          <a:p>
            <a:pPr marL="0" indent="0">
              <a:buNone/>
            </a:pPr>
            <a:r>
              <a:rPr lang="en-US" sz="1200" dirty="0"/>
              <a:t>    </a:t>
            </a:r>
            <a:r>
              <a:rPr lang="en-US" sz="1200" dirty="0" err="1"/>
              <a:t>fprintf</a:t>
            </a:r>
            <a:r>
              <a:rPr lang="en-US" sz="1200" dirty="0"/>
              <a:t>(</a:t>
            </a:r>
            <a:r>
              <a:rPr lang="en-US" sz="1200" dirty="0" err="1"/>
              <a:t>cfile</a:t>
            </a:r>
            <a:r>
              <a:rPr lang="en-US" sz="1200" dirty="0"/>
              <a:t>, "%02X", </a:t>
            </a:r>
            <a:r>
              <a:rPr lang="en-US" sz="1200" dirty="0" err="1"/>
              <a:t>ch^key</a:t>
            </a:r>
            <a:r>
              <a:rPr lang="en-US" sz="1200" dirty="0"/>
              <a:t>);</a:t>
            </a:r>
          </a:p>
          <a:p>
            <a:pPr marL="0" indent="0">
              <a:buNone/>
            </a:pPr>
            <a:r>
              <a:rPr lang="en-US" sz="1200" dirty="0"/>
              <a:t>  }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 err="1" smtClean="0"/>
              <a:t>fclose</a:t>
            </a:r>
            <a:r>
              <a:rPr lang="en-US" sz="1200" dirty="0" smtClean="0"/>
              <a:t>(</a:t>
            </a:r>
            <a:r>
              <a:rPr lang="en-US" sz="1200" dirty="0" err="1" smtClean="0"/>
              <a:t>keyfile</a:t>
            </a:r>
            <a:r>
              <a:rPr lang="en-US" sz="1200" dirty="0" smtClean="0"/>
              <a:t>), </a:t>
            </a:r>
            <a:r>
              <a:rPr lang="en-US" sz="1200" dirty="0" err="1" smtClean="0"/>
              <a:t>fclose</a:t>
            </a:r>
            <a:r>
              <a:rPr lang="en-US" sz="1200" dirty="0" smtClean="0"/>
              <a:t>(</a:t>
            </a:r>
            <a:r>
              <a:rPr lang="en-US" sz="1200" dirty="0" err="1" smtClean="0"/>
              <a:t>pfile</a:t>
            </a:r>
            <a:r>
              <a:rPr lang="en-US" sz="1200" dirty="0" smtClean="0"/>
              <a:t>), </a:t>
            </a:r>
            <a:r>
              <a:rPr lang="en-US" sz="1200" dirty="0" err="1" smtClean="0"/>
              <a:t>fclose</a:t>
            </a:r>
            <a:r>
              <a:rPr lang="en-US" sz="1200" dirty="0" smtClean="0"/>
              <a:t>(</a:t>
            </a:r>
            <a:r>
              <a:rPr lang="en-US" sz="1200" dirty="0" err="1" smtClean="0"/>
              <a:t>cfile</a:t>
            </a:r>
            <a:r>
              <a:rPr lang="en-US" sz="1200" dirty="0" smtClean="0"/>
              <a:t>);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42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cipher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-- only 256 possible keys!</a:t>
            </a:r>
          </a:p>
          <a:p>
            <a:pPr lvl="1"/>
            <a:r>
              <a:rPr lang="en-US" dirty="0" smtClean="0"/>
              <a:t>Given a </a:t>
            </a:r>
            <a:r>
              <a:rPr lang="en-US" dirty="0" err="1" smtClean="0"/>
              <a:t>ciphertext</a:t>
            </a:r>
            <a:r>
              <a:rPr lang="en-US" dirty="0" smtClean="0"/>
              <a:t>, try decrypting with every possible key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 err="1" smtClean="0"/>
              <a:t>ciphertext</a:t>
            </a:r>
            <a:r>
              <a:rPr lang="en-US" dirty="0" smtClean="0"/>
              <a:t> is long enough, only one plaintext will “make sense”</a:t>
            </a:r>
          </a:p>
          <a:p>
            <a:r>
              <a:rPr lang="en-US" dirty="0" smtClean="0"/>
              <a:t>Can further optimize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nibble of plaintext </a:t>
            </a:r>
            <a:r>
              <a:rPr lang="en-US" dirty="0" smtClean="0"/>
              <a:t>likely </a:t>
            </a:r>
            <a:r>
              <a:rPr lang="en-US" dirty="0"/>
              <a:t>0x4, </a:t>
            </a:r>
            <a:r>
              <a:rPr lang="en-US" dirty="0" smtClean="0"/>
              <a:t>0x5, 0x6, 0x7 (assuming letters only)</a:t>
            </a:r>
          </a:p>
          <a:p>
            <a:pPr lvl="1"/>
            <a:r>
              <a:rPr lang="en-US" dirty="0" smtClean="0"/>
              <a:t>Can reduce exhaustive search to 26 keys (how?)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3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Sufficient key space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key </a:t>
            </a:r>
            <a:r>
              <a:rPr lang="en-US" dirty="0"/>
              <a:t>space </a:t>
            </a:r>
            <a:r>
              <a:rPr lang="en-US" dirty="0" smtClean="0"/>
              <a:t>must be </a:t>
            </a:r>
            <a:r>
              <a:rPr lang="en-US" dirty="0"/>
              <a:t>large enough to </a:t>
            </a:r>
            <a:r>
              <a:rPr lang="en-US" dirty="0" smtClean="0"/>
              <a:t>make exhaustive-search attacks impractical</a:t>
            </a:r>
          </a:p>
          <a:p>
            <a:pPr lvl="1"/>
            <a:r>
              <a:rPr lang="en-US" dirty="0" smtClean="0"/>
              <a:t>How large do you think that is?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Note: this makes some assumptions…</a:t>
            </a:r>
          </a:p>
          <a:p>
            <a:pPr lvl="1"/>
            <a:r>
              <a:rPr lang="en-US" dirty="0" smtClean="0"/>
              <a:t>English-language plaintext</a:t>
            </a:r>
          </a:p>
          <a:p>
            <a:pPr lvl="1"/>
            <a:r>
              <a:rPr lang="en-US" dirty="0" err="1" smtClean="0"/>
              <a:t>Ciphertext</a:t>
            </a:r>
            <a:r>
              <a:rPr lang="en-US" dirty="0" smtClean="0"/>
              <a:t> sufficiently long so only one valid plaintext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Vigenère</a:t>
            </a:r>
            <a:r>
              <a:rPr lang="en-US" dirty="0" smtClean="0"/>
              <a:t>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is now a </a:t>
            </a:r>
            <a:r>
              <a:rPr lang="en-US" i="1" dirty="0" smtClean="0"/>
              <a:t>string</a:t>
            </a:r>
            <a:r>
              <a:rPr lang="en-US" dirty="0" smtClean="0"/>
              <a:t>, not just a character</a:t>
            </a:r>
          </a:p>
          <a:p>
            <a:r>
              <a:rPr lang="en-US" dirty="0" smtClean="0">
                <a:sym typeface="Symbol"/>
              </a:rPr>
              <a:t>To encrypt, shift each character in the plaintext by the amount dictated by the next character of the key</a:t>
            </a:r>
          </a:p>
          <a:p>
            <a:pPr lvl="1"/>
            <a:r>
              <a:rPr lang="en-US" dirty="0" smtClean="0">
                <a:sym typeface="Symbol"/>
              </a:rPr>
              <a:t>Wrap around in the key as needed</a:t>
            </a:r>
          </a:p>
          <a:p>
            <a:r>
              <a:rPr lang="en-US" dirty="0" smtClean="0">
                <a:sym typeface="Symbol"/>
              </a:rPr>
              <a:t>Decryption just reverses the process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1145" y="4953001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tellhimaboutme</a:t>
            </a:r>
            <a:endParaRPr lang="en-US" sz="28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>
              <a:defRPr/>
            </a:pPr>
            <a:r>
              <a:rPr lang="en-US" sz="2800" u="sng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cafecafecafeca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</a:br>
            <a:r>
              <a:rPr lang="en-US" sz="28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veqpjiredozxoe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72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Size of key space?</a:t>
            </a:r>
          </a:p>
          <a:p>
            <a:pPr lvl="1"/>
            <a:r>
              <a:rPr lang="en-US" dirty="0"/>
              <a:t>If keys are 14-character </a:t>
            </a:r>
            <a:r>
              <a:rPr lang="en-US" dirty="0" smtClean="0"/>
              <a:t>strings over the English alphabet, </a:t>
            </a:r>
            <a:r>
              <a:rPr lang="en-US" dirty="0"/>
              <a:t>then </a:t>
            </a:r>
            <a:r>
              <a:rPr lang="en-US" dirty="0" smtClean="0"/>
              <a:t>key space has size 26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2</a:t>
            </a:r>
            <a:r>
              <a:rPr lang="en-US" baseline="30000" dirty="0" smtClean="0">
                <a:sym typeface="Symbol"/>
              </a:rPr>
              <a:t>66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If variable length keys, even more…</a:t>
            </a:r>
          </a:p>
          <a:p>
            <a:pPr lvl="1"/>
            <a:r>
              <a:rPr lang="en-US" dirty="0" smtClean="0">
                <a:sym typeface="Symbol"/>
              </a:rPr>
              <a:t>Brute-force search infeasible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Is the </a:t>
            </a:r>
            <a:r>
              <a:rPr lang="en-US" dirty="0" err="1" smtClean="0"/>
              <a:t>Vigenère</a:t>
            </a:r>
            <a:r>
              <a:rPr lang="en-US" dirty="0" smtClean="0"/>
              <a:t> cipher secure?</a:t>
            </a:r>
          </a:p>
          <a:p>
            <a:endParaRPr lang="en-US" dirty="0"/>
          </a:p>
          <a:p>
            <a:r>
              <a:rPr lang="en-US" dirty="0" smtClean="0"/>
              <a:t>(Believed secure for many years…)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the </a:t>
            </a:r>
            <a:r>
              <a:rPr lang="en-US" dirty="0" err="1"/>
              <a:t>Vigenère</a:t>
            </a:r>
            <a:r>
              <a:rPr lang="en-US" dirty="0"/>
              <a:t> cipher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(Assume a 14-character key)</a:t>
            </a:r>
          </a:p>
          <a:p>
            <a:r>
              <a:rPr lang="en-US" dirty="0"/>
              <a:t>O</a:t>
            </a:r>
            <a:r>
              <a:rPr lang="en-US" dirty="0" smtClean="0"/>
              <a:t>bservation: every 14</a:t>
            </a:r>
            <a:r>
              <a:rPr lang="en-US" baseline="30000" dirty="0" smtClean="0"/>
              <a:t>th</a:t>
            </a:r>
            <a:r>
              <a:rPr lang="en-US" dirty="0" smtClean="0"/>
              <a:t> character is “encrypted” using the same shift</a:t>
            </a:r>
          </a:p>
          <a:p>
            <a:endParaRPr lang="en-US" dirty="0"/>
          </a:p>
          <a:p>
            <a:r>
              <a:rPr lang="en-US" dirty="0" smtClean="0"/>
              <a:t>Looking at every 14</a:t>
            </a:r>
            <a:r>
              <a:rPr lang="en-US" baseline="30000" dirty="0" smtClean="0"/>
              <a:t>th</a:t>
            </a:r>
            <a:r>
              <a:rPr lang="en-US" dirty="0" smtClean="0"/>
              <a:t> character is</a:t>
            </a:r>
            <a:br>
              <a:rPr lang="en-US" dirty="0" smtClean="0"/>
            </a:br>
            <a:r>
              <a:rPr lang="en-US" dirty="0" smtClean="0"/>
              <a:t>(almost) </a:t>
            </a:r>
            <a:r>
              <a:rPr lang="en-US" dirty="0"/>
              <a:t> </a:t>
            </a:r>
            <a:r>
              <a:rPr lang="en-US" dirty="0" smtClean="0"/>
              <a:t>like looking at </a:t>
            </a:r>
            <a:r>
              <a:rPr lang="en-US" dirty="0" err="1" smtClean="0"/>
              <a:t>ciphertext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encrypted with the shift cipher</a:t>
            </a:r>
          </a:p>
          <a:p>
            <a:pPr lvl="1"/>
            <a:r>
              <a:rPr lang="en-US" dirty="0" smtClean="0"/>
              <a:t>Though a direct brute-force attack doesn’t work…</a:t>
            </a:r>
          </a:p>
          <a:p>
            <a:pPr lvl="1"/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veqpjiredozxoeualpcmsdjquiqndnossoscdcusoakjqmxpqrhyycjqoqqodhjcciowieii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eqpjiredozxoe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alpcmsdjquiqn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nossoscdcusoa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jqmxpqrhyycjq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qqodhjcciowie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263205"/>
            <a:ext cx="5638800" cy="1384995"/>
          </a:xfrm>
          <a:prstGeom prst="rect">
            <a:avLst/>
          </a:prstGeom>
          <a:ln cap="sq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e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pjiredozxoe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a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pcmsdjquiqn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n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ssoscdcusoa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k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j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mxpqrhyycjq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odhjcciowie</a:t>
            </a:r>
            <a:r>
              <a:rPr lang="en-US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i</a:t>
            </a:r>
            <a:endParaRPr lang="en-US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8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plaintext letter frequencies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8" y="1600200"/>
            <a:ext cx="8528192" cy="4577179"/>
          </a:xfrm>
        </p:spPr>
      </p:pic>
    </p:spTree>
    <p:extLst>
      <p:ext uri="{BB962C8B-B14F-4D97-AF65-F5344CB8AC3E}">
        <p14:creationId xmlns:p14="http://schemas.microsoft.com/office/powerpoint/2010/main" val="26394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the </a:t>
            </a:r>
            <a:r>
              <a:rPr lang="en-US" dirty="0" err="1"/>
              <a:t>Vigenère</a:t>
            </a:r>
            <a:r>
              <a:rPr lang="en-US" dirty="0"/>
              <a:t> </a:t>
            </a:r>
            <a:r>
              <a:rPr lang="en-US" dirty="0" smtClean="0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 at every 14</a:t>
            </a:r>
            <a:r>
              <a:rPr lang="en-US" baseline="30000" dirty="0" smtClean="0"/>
              <a:t>th</a:t>
            </a:r>
            <a:r>
              <a:rPr lang="en-US" dirty="0" smtClean="0"/>
              <a:t> character of the </a:t>
            </a:r>
            <a:r>
              <a:rPr lang="en-US" dirty="0" err="1" smtClean="0"/>
              <a:t>ciphertext</a:t>
            </a:r>
            <a:r>
              <a:rPr lang="en-US" dirty="0" smtClean="0"/>
              <a:t>, starting with the first</a:t>
            </a:r>
          </a:p>
          <a:p>
            <a:pPr lvl="1"/>
            <a:r>
              <a:rPr lang="en-US" dirty="0" smtClean="0"/>
              <a:t>Call this a “stream”</a:t>
            </a:r>
          </a:p>
          <a:p>
            <a:r>
              <a:rPr lang="en-US" dirty="0" smtClean="0"/>
              <a:t>Let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be the most common character appearing in this stream</a:t>
            </a:r>
          </a:p>
          <a:p>
            <a:r>
              <a:rPr lang="en-US" dirty="0" smtClean="0"/>
              <a:t>Most likely, this character corresponds to the most common plaintext character (‘e’)</a:t>
            </a:r>
          </a:p>
          <a:p>
            <a:pPr lvl="1"/>
            <a:r>
              <a:rPr lang="en-US" dirty="0" smtClean="0"/>
              <a:t>Guess that the first character of the key is </a:t>
            </a:r>
            <a:r>
              <a:rPr lang="en-US" dirty="0">
                <a:sym typeface="Symbol"/>
              </a:rPr>
              <a:t></a:t>
            </a:r>
            <a:r>
              <a:rPr lang="en-US" dirty="0" smtClean="0"/>
              <a:t> - ’e’</a:t>
            </a:r>
          </a:p>
          <a:p>
            <a:r>
              <a:rPr lang="en-US" dirty="0" smtClean="0"/>
              <a:t>Repeat for all other positions</a:t>
            </a:r>
          </a:p>
          <a:p>
            <a:endParaRPr lang="en-US" dirty="0" smtClean="0"/>
          </a:p>
          <a:p>
            <a:r>
              <a:rPr lang="en-US" dirty="0" smtClean="0"/>
              <a:t>This is somewhat haphazard…</a:t>
            </a:r>
          </a:p>
        </p:txBody>
      </p:sp>
    </p:spTree>
    <p:extLst>
      <p:ext uri="{BB962C8B-B14F-4D97-AF65-F5344CB8AC3E}">
        <p14:creationId xmlns:p14="http://schemas.microsoft.com/office/powerpoint/2010/main" val="608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p</a:t>
            </a:r>
            <a:r>
              <a:rPr lang="en-US" baseline="-25000" dirty="0" smtClean="0"/>
              <a:t>i</a:t>
            </a:r>
            <a:r>
              <a:rPr lang="en-US" dirty="0" smtClean="0"/>
              <a:t> (0 ≤ </a:t>
            </a:r>
            <a:r>
              <a:rPr lang="en-US" dirty="0" err="1" smtClean="0"/>
              <a:t>i</a:t>
            </a:r>
            <a:r>
              <a:rPr lang="en-US" dirty="0" smtClean="0"/>
              <a:t> ≤ 25) denote the frequency of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English letter in </a:t>
            </a:r>
            <a:r>
              <a:rPr lang="en-US" dirty="0" smtClean="0"/>
              <a:t>general text</a:t>
            </a:r>
            <a:endParaRPr lang="en-US" dirty="0" smtClean="0"/>
          </a:p>
          <a:p>
            <a:pPr lvl="1"/>
            <a:r>
              <a:rPr lang="en-US" dirty="0" smtClean="0"/>
              <a:t>One can compute that 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p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 0.065</a:t>
            </a:r>
            <a:endParaRPr lang="en-US" dirty="0" smtClean="0"/>
          </a:p>
          <a:p>
            <a:r>
              <a:rPr lang="en-US" dirty="0" smtClean="0"/>
              <a:t>Let q</a:t>
            </a:r>
            <a:r>
              <a:rPr lang="en-US" baseline="-25000" dirty="0" smtClean="0"/>
              <a:t>i</a:t>
            </a:r>
            <a:r>
              <a:rPr lang="en-US" dirty="0" smtClean="0"/>
              <a:t> denote the observed frequency of </a:t>
            </a:r>
            <a:r>
              <a:rPr lang="en-US" dirty="0"/>
              <a:t>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baseline="30000" dirty="0"/>
              <a:t> </a:t>
            </a:r>
            <a:r>
              <a:rPr lang="en-US" dirty="0" smtClean="0"/>
              <a:t>letter in a given stream of the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r>
              <a:rPr lang="en-US" dirty="0" smtClean="0"/>
              <a:t>If the shift for a stream is j, expect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i+j</a:t>
            </a:r>
            <a:r>
              <a:rPr lang="en-US" dirty="0" smtClean="0"/>
              <a:t> = p</a:t>
            </a:r>
            <a:r>
              <a:rPr lang="en-US" baseline="-25000" dirty="0" smtClean="0"/>
              <a:t>i</a:t>
            </a:r>
            <a:r>
              <a:rPr lang="en-US" dirty="0" smtClean="0"/>
              <a:t> for all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So expect 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baseline="-25000" dirty="0" err="1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p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sym typeface="Symbol" panose="05050102010706020507" pitchFamily="18" charset="2"/>
              </a:rPr>
              <a:t>q</a:t>
            </a:r>
            <a:r>
              <a:rPr lang="en-US" sz="2400" baseline="-25000" dirty="0" err="1" smtClean="0">
                <a:sym typeface="Symbol" panose="05050102010706020507" pitchFamily="18" charset="2"/>
              </a:rPr>
              <a:t>i+j</a:t>
            </a:r>
            <a:r>
              <a:rPr lang="en-US" sz="2400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 0.065</a:t>
            </a:r>
            <a:endParaRPr lang="en-US" dirty="0"/>
          </a:p>
          <a:p>
            <a:r>
              <a:rPr lang="en-US" dirty="0" smtClean="0"/>
              <a:t>Test for every value of </a:t>
            </a:r>
            <a:r>
              <a:rPr lang="en-US" dirty="0" smtClean="0"/>
              <a:t>j to find the right one</a:t>
            </a:r>
            <a:endParaRPr lang="en-US" dirty="0" smtClean="0"/>
          </a:p>
          <a:p>
            <a:pPr lvl="1"/>
            <a:r>
              <a:rPr lang="en-US" dirty="0" smtClean="0"/>
              <a:t>Repeat for each 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key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using the correct key length, the </a:t>
            </a:r>
            <a:r>
              <a:rPr lang="en-US" dirty="0" err="1" smtClean="0"/>
              <a:t>ciphertext</a:t>
            </a:r>
            <a:r>
              <a:rPr lang="en-US" dirty="0" smtClean="0"/>
              <a:t> frequencies {q</a:t>
            </a:r>
            <a:r>
              <a:rPr lang="en-US" baseline="-25000" dirty="0" smtClean="0"/>
              <a:t>i</a:t>
            </a:r>
            <a:r>
              <a:rPr lang="en-US" dirty="0" smtClean="0"/>
              <a:t>} of a stream will be shifted versions of the {p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So </a:t>
            </a:r>
            <a:r>
              <a:rPr lang="en-US" dirty="0" smtClean="0">
                <a:sym typeface="Symbol" panose="05050102010706020507" pitchFamily="18" charset="2"/>
              </a:rPr>
              <a:t> q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= </a:t>
            </a:r>
            <a:r>
              <a:rPr lang="en-US" dirty="0">
                <a:sym typeface="Symbol" panose="05050102010706020507" pitchFamily="18" charset="2"/>
              </a:rPr>
              <a:t> </a:t>
            </a:r>
            <a:r>
              <a:rPr lang="en-US" dirty="0" smtClean="0">
                <a:sym typeface="Symbol" panose="05050102010706020507" pitchFamily="18" charset="2"/>
              </a:rPr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i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 0.065</a:t>
            </a:r>
            <a:endParaRPr lang="en-US" dirty="0" smtClean="0"/>
          </a:p>
          <a:p>
            <a:r>
              <a:rPr lang="en-US" dirty="0" smtClean="0"/>
              <a:t>When using an incorrect key length, expect (heuristically) that the {q</a:t>
            </a:r>
            <a:r>
              <a:rPr lang="en-US" baseline="-25000" dirty="0" smtClean="0"/>
              <a:t>i</a:t>
            </a:r>
            <a:r>
              <a:rPr lang="en-US" dirty="0" smtClean="0"/>
              <a:t>} are equal</a:t>
            </a:r>
          </a:p>
          <a:p>
            <a:pPr lvl="1"/>
            <a:r>
              <a:rPr lang="en-US" dirty="0" smtClean="0"/>
              <a:t>So </a:t>
            </a:r>
            <a:r>
              <a:rPr lang="en-US" dirty="0">
                <a:sym typeface="Symbol" panose="05050102010706020507" pitchFamily="18" charset="2"/>
              </a:rPr>
              <a:t> q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= </a:t>
            </a:r>
            <a:r>
              <a:rPr lang="en-US" dirty="0">
                <a:sym typeface="Symbol" panose="05050102010706020507" pitchFamily="18" charset="2"/>
              </a:rPr>
              <a:t> </a:t>
            </a:r>
            <a:r>
              <a:rPr lang="en-US" dirty="0" smtClean="0">
                <a:sym typeface="Symbol" panose="05050102010706020507" pitchFamily="18" charset="2"/>
              </a:rPr>
              <a:t>(1/26)^2 = 1/26 = 0.038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In fact, good enough to find the key length N that maximizes </a:t>
            </a:r>
            <a:r>
              <a:rPr lang="en-US" dirty="0">
                <a:sym typeface="Symbol" panose="05050102010706020507" pitchFamily="18" charset="2"/>
              </a:rPr>
              <a:t> q</a:t>
            </a:r>
            <a:r>
              <a:rPr lang="en-US" baseline="-25000" dirty="0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Can check with other streams…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Byte-wise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an alphabet of </a:t>
            </a:r>
            <a:r>
              <a:rPr lang="en-US" i="1" dirty="0" smtClean="0"/>
              <a:t>bytes</a:t>
            </a:r>
            <a:r>
              <a:rPr lang="en-US" dirty="0" smtClean="0"/>
              <a:t> rather than (English, lowercase) </a:t>
            </a:r>
            <a:r>
              <a:rPr lang="en-US" i="1" dirty="0" smtClean="0"/>
              <a:t>letters</a:t>
            </a:r>
          </a:p>
          <a:p>
            <a:pPr lvl="1"/>
            <a:r>
              <a:rPr lang="en-US" dirty="0" smtClean="0"/>
              <a:t>Works natively for arbitrary data!</a:t>
            </a:r>
          </a:p>
          <a:p>
            <a:endParaRPr lang="en-US" dirty="0" smtClean="0"/>
          </a:p>
          <a:p>
            <a:r>
              <a:rPr lang="en-US" dirty="0" smtClean="0"/>
              <a:t>Use XOR instead of modular addition</a:t>
            </a:r>
          </a:p>
          <a:p>
            <a:pPr lvl="1"/>
            <a:r>
              <a:rPr lang="en-US" dirty="0" smtClean="0"/>
              <a:t>Essential properties still 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Byte-wise </a:t>
            </a:r>
            <a:r>
              <a:rPr lang="en-US" dirty="0" err="1" smtClean="0"/>
              <a:t>Vigenère</a:t>
            </a:r>
            <a:r>
              <a:rPr lang="en-US" dirty="0" smtClean="0"/>
              <a:t>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is a string of bytes</a:t>
            </a:r>
          </a:p>
          <a:p>
            <a:r>
              <a:rPr lang="en-US" dirty="0" smtClean="0"/>
              <a:t>The plaintext is a string of bytes</a:t>
            </a:r>
          </a:p>
          <a:p>
            <a:r>
              <a:rPr lang="en-US" dirty="0" smtClean="0">
                <a:sym typeface="Symbol"/>
              </a:rPr>
              <a:t>To encrypt, XOR each character in the plaintext with the next character of the key</a:t>
            </a:r>
          </a:p>
          <a:p>
            <a:pPr lvl="1"/>
            <a:r>
              <a:rPr lang="en-US" dirty="0" smtClean="0">
                <a:sym typeface="Symbol"/>
              </a:rPr>
              <a:t>Wrap around in the key as needed</a:t>
            </a:r>
          </a:p>
          <a:p>
            <a:r>
              <a:rPr lang="en-US" dirty="0" smtClean="0">
                <a:sym typeface="Symbol"/>
              </a:rPr>
              <a:t>Decryption just reverses the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plaintext is “Hello!” and key is 0xA1 2F</a:t>
            </a:r>
          </a:p>
          <a:p>
            <a:r>
              <a:rPr lang="en-US" dirty="0" smtClean="0"/>
              <a:t>“Hello!” = 0x48 65 6C </a:t>
            </a:r>
            <a:r>
              <a:rPr lang="en-US" dirty="0" err="1" smtClean="0"/>
              <a:t>6C</a:t>
            </a:r>
            <a:r>
              <a:rPr lang="en-US" dirty="0" smtClean="0"/>
              <a:t> 6F 21</a:t>
            </a:r>
          </a:p>
          <a:p>
            <a:r>
              <a:rPr lang="en-US" dirty="0" smtClean="0"/>
              <a:t>XOR with  0xA1 2F A1 2F A1 2F</a:t>
            </a:r>
          </a:p>
          <a:p>
            <a:r>
              <a:rPr lang="en-US" dirty="0" smtClean="0"/>
              <a:t>0x48 </a:t>
            </a:r>
            <a:r>
              <a:rPr lang="en-US" dirty="0" smtClean="0">
                <a:sym typeface="Symbol"/>
              </a:rPr>
              <a:t> 0xA1 </a:t>
            </a:r>
          </a:p>
          <a:p>
            <a:pPr lvl="1"/>
            <a:r>
              <a:rPr lang="en-US" dirty="0" smtClean="0">
                <a:sym typeface="Symbol"/>
              </a:rPr>
              <a:t>0100 1000  1010 0001 = 1110 1001 = 0xE9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err="1" smtClean="0">
                <a:sym typeface="Symbol"/>
              </a:rPr>
              <a:t>Ciphertext</a:t>
            </a:r>
            <a:r>
              <a:rPr lang="en-US" dirty="0" smtClean="0">
                <a:sym typeface="Symbol"/>
              </a:rPr>
              <a:t>: 0xE9 4A CD 43 CE 0E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Attacking the (variant) </a:t>
            </a:r>
            <a:r>
              <a:rPr lang="en-US" dirty="0" err="1" smtClean="0"/>
              <a:t>Vigenère</a:t>
            </a:r>
            <a:r>
              <a:rPr lang="en-US" dirty="0" smtClean="0"/>
              <a:t> </a:t>
            </a:r>
            <a:r>
              <a:rPr lang="en-US" dirty="0"/>
              <a:t>cipher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steps:</a:t>
            </a:r>
          </a:p>
          <a:p>
            <a:pPr lvl="1"/>
            <a:r>
              <a:rPr lang="en-US" dirty="0" smtClean="0"/>
              <a:t>Determine the key length</a:t>
            </a:r>
          </a:p>
          <a:p>
            <a:pPr lvl="1"/>
            <a:r>
              <a:rPr lang="en-US" dirty="0" smtClean="0"/>
              <a:t>Determine each byte of the key</a:t>
            </a:r>
          </a:p>
          <a:p>
            <a:pPr lvl="1"/>
            <a:endParaRPr lang="en-US" dirty="0"/>
          </a:p>
          <a:p>
            <a:r>
              <a:rPr lang="en-US" dirty="0" smtClean="0"/>
              <a:t>Same principles as before…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key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 p</a:t>
            </a:r>
            <a:r>
              <a:rPr lang="en-US" baseline="-25000" dirty="0" smtClean="0"/>
              <a:t>i</a:t>
            </a:r>
            <a:r>
              <a:rPr lang="en-US" dirty="0"/>
              <a:t> </a:t>
            </a:r>
            <a:r>
              <a:rPr lang="en-US" dirty="0" smtClean="0"/>
              <a:t>(for 0 ≤ </a:t>
            </a:r>
            <a:r>
              <a:rPr lang="en-US" dirty="0" err="1" smtClean="0"/>
              <a:t>i</a:t>
            </a:r>
            <a:r>
              <a:rPr lang="en-US" dirty="0" smtClean="0"/>
              <a:t> ≤ 255) be the frequency of </a:t>
            </a:r>
            <a:r>
              <a:rPr lang="en-US" b="1" dirty="0" smtClean="0"/>
              <a:t>byte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in general English text</a:t>
            </a:r>
          </a:p>
          <a:p>
            <a:pPr lvl="1"/>
            <a:r>
              <a:rPr lang="en-US" dirty="0" smtClean="0"/>
              <a:t>I.e., p</a:t>
            </a:r>
            <a:r>
              <a:rPr lang="en-US" baseline="-25000" dirty="0" smtClean="0"/>
              <a:t>i</a:t>
            </a:r>
            <a:r>
              <a:rPr lang="en-US" dirty="0" smtClean="0"/>
              <a:t> =0 for </a:t>
            </a:r>
            <a:r>
              <a:rPr lang="en-US" dirty="0" err="1"/>
              <a:t>i</a:t>
            </a:r>
            <a:r>
              <a:rPr lang="en-US" dirty="0" smtClean="0"/>
              <a:t> &lt; 32 or </a:t>
            </a:r>
            <a:r>
              <a:rPr lang="en-US" dirty="0" err="1"/>
              <a:t>i</a:t>
            </a:r>
            <a:r>
              <a:rPr lang="en-US" dirty="0" smtClean="0"/>
              <a:t> &gt; 127</a:t>
            </a:r>
          </a:p>
          <a:p>
            <a:pPr lvl="1"/>
            <a:r>
              <a:rPr lang="en-US" dirty="0" smtClean="0"/>
              <a:t>I.e., p</a:t>
            </a:r>
            <a:r>
              <a:rPr lang="en-US" baseline="-25000" dirty="0" smtClean="0"/>
              <a:t>97</a:t>
            </a:r>
            <a:r>
              <a:rPr lang="en-US" dirty="0" smtClean="0"/>
              <a:t> = frequency of ‘a’</a:t>
            </a:r>
          </a:p>
          <a:p>
            <a:pPr lvl="1"/>
            <a:r>
              <a:rPr lang="en-US" dirty="0" smtClean="0"/>
              <a:t>The distribution is far from uniform</a:t>
            </a:r>
          </a:p>
          <a:p>
            <a:r>
              <a:rPr lang="en-US" dirty="0"/>
              <a:t>I</a:t>
            </a:r>
            <a:r>
              <a:rPr lang="en-US" dirty="0" smtClean="0"/>
              <a:t>f the key length is N, then every N</a:t>
            </a:r>
            <a:r>
              <a:rPr lang="en-US" baseline="30000" dirty="0" smtClean="0"/>
              <a:t>th</a:t>
            </a:r>
            <a:r>
              <a:rPr lang="en-US" dirty="0" smtClean="0"/>
              <a:t> character of the plaintext is encrypted using the same “shift”</a:t>
            </a:r>
          </a:p>
          <a:p>
            <a:pPr lvl="1"/>
            <a:r>
              <a:rPr lang="en-US" dirty="0" smtClean="0"/>
              <a:t>If we take every N</a:t>
            </a:r>
            <a:r>
              <a:rPr lang="en-US" baseline="30000" dirty="0" smtClean="0"/>
              <a:t>th</a:t>
            </a:r>
            <a:r>
              <a:rPr lang="en-US" dirty="0" smtClean="0"/>
              <a:t> character and calculate frequencies, we should get the p</a:t>
            </a:r>
            <a:r>
              <a:rPr lang="en-US" baseline="-25000" dirty="0" smtClean="0"/>
              <a:t>i</a:t>
            </a:r>
            <a:r>
              <a:rPr lang="en-US" dirty="0" smtClean="0"/>
              <a:t>’s in permuted order</a:t>
            </a:r>
          </a:p>
          <a:p>
            <a:pPr lvl="1"/>
            <a:r>
              <a:rPr lang="en-US" dirty="0" smtClean="0"/>
              <a:t>If we take every </a:t>
            </a:r>
            <a:r>
              <a:rPr lang="en-US" dirty="0" err="1" smtClean="0"/>
              <a:t>M</a:t>
            </a:r>
            <a:r>
              <a:rPr lang="en-US" baseline="30000" dirty="0" err="1" smtClean="0"/>
              <a:t>th</a:t>
            </a:r>
            <a:r>
              <a:rPr lang="en-US" dirty="0" smtClean="0"/>
              <a:t> character (M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not a multiple of N) and calculate frequencies, we should get something close to uniform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key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to distinguish these two?</a:t>
            </a:r>
          </a:p>
          <a:p>
            <a:r>
              <a:rPr lang="en-US" dirty="0" smtClean="0"/>
              <a:t>For some candidate </a:t>
            </a:r>
            <a:r>
              <a:rPr lang="en-US" dirty="0" smtClean="0"/>
              <a:t>key length, tabulate q</a:t>
            </a:r>
            <a:r>
              <a:rPr lang="en-US" baseline="-25000" dirty="0" smtClean="0"/>
              <a:t>0</a:t>
            </a:r>
            <a:r>
              <a:rPr lang="en-US" dirty="0" smtClean="0"/>
              <a:t>, …, </a:t>
            </a:r>
            <a:r>
              <a:rPr lang="en-US" dirty="0" smtClean="0"/>
              <a:t>q</a:t>
            </a:r>
            <a:r>
              <a:rPr lang="en-US" baseline="-25000" dirty="0" smtClean="0"/>
              <a:t>255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compute </a:t>
            </a:r>
            <a:r>
              <a:rPr lang="en-US" dirty="0" smtClean="0">
                <a:sym typeface="Symbol"/>
              </a:rPr>
              <a:t> q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</a:p>
          <a:p>
            <a:pPr lvl="1"/>
            <a:r>
              <a:rPr lang="en-US" dirty="0" smtClean="0">
                <a:sym typeface="Symbol"/>
              </a:rPr>
              <a:t>If close to uniform, </a:t>
            </a:r>
            <a:r>
              <a:rPr lang="en-US" dirty="0">
                <a:sym typeface="Symbol"/>
              </a:rPr>
              <a:t> 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 256 · (1/256)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= 1/256</a:t>
            </a:r>
          </a:p>
          <a:p>
            <a:pPr lvl="1"/>
            <a:r>
              <a:rPr lang="en-US" dirty="0" smtClean="0">
                <a:sym typeface="Symbol"/>
              </a:rPr>
              <a:t>If a permutation of p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, then  </a:t>
            </a:r>
            <a:r>
              <a:rPr lang="en-US" dirty="0">
                <a:sym typeface="Symbol"/>
              </a:rPr>
              <a:t>q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 </a:t>
            </a:r>
            <a:r>
              <a:rPr lang="en-US" dirty="0">
                <a:sym typeface="Symbol"/>
              </a:rPr>
              <a:t> </a:t>
            </a:r>
            <a:r>
              <a:rPr lang="en-US" dirty="0" smtClean="0">
                <a:sym typeface="Symbol"/>
              </a:rPr>
              <a:t>p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</a:p>
          <a:p>
            <a:pPr lvl="2"/>
            <a:r>
              <a:rPr lang="en-US" dirty="0" smtClean="0">
                <a:sym typeface="Symbol"/>
              </a:rPr>
              <a:t>Could compute </a:t>
            </a:r>
            <a:r>
              <a:rPr lang="en-US" dirty="0">
                <a:sym typeface="Symbol"/>
              </a:rPr>
              <a:t> p</a:t>
            </a:r>
            <a:r>
              <a:rPr lang="en-US" baseline="-25000" dirty="0">
                <a:sym typeface="Symbol"/>
              </a:rPr>
              <a:t>i</a:t>
            </a:r>
            <a:r>
              <a:rPr lang="en-US" baseline="30000" dirty="0">
                <a:sym typeface="Symbol"/>
              </a:rPr>
              <a:t>2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(but somewhat difficult)</a:t>
            </a:r>
          </a:p>
          <a:p>
            <a:pPr lvl="2"/>
            <a:r>
              <a:rPr lang="en-US" dirty="0" smtClean="0">
                <a:sym typeface="Symbol"/>
              </a:rPr>
              <a:t>Key point: will be much larger than 1/256 </a:t>
            </a:r>
          </a:p>
          <a:p>
            <a:r>
              <a:rPr lang="en-US" dirty="0">
                <a:sym typeface="Symbol"/>
              </a:rPr>
              <a:t>C</a:t>
            </a:r>
            <a:r>
              <a:rPr lang="en-US" dirty="0" smtClean="0">
                <a:sym typeface="Symbol"/>
              </a:rPr>
              <a:t>ompute </a:t>
            </a:r>
            <a:r>
              <a:rPr lang="en-US" dirty="0">
                <a:sym typeface="Symbol"/>
              </a:rPr>
              <a:t> </a:t>
            </a:r>
            <a:r>
              <a:rPr lang="en-US" dirty="0" smtClean="0">
                <a:sym typeface="Symbol"/>
              </a:rPr>
              <a:t>q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for each possible key length, and look for maximum value </a:t>
            </a:r>
          </a:p>
          <a:p>
            <a:pPr lvl="1"/>
            <a:r>
              <a:rPr lang="en-US" dirty="0" smtClean="0">
                <a:sym typeface="Symbol"/>
              </a:rPr>
              <a:t>Correct key length should yield a large value for every stream</a:t>
            </a:r>
          </a:p>
          <a:p>
            <a:pPr lvl="2"/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7080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byte of the key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the key length N is known</a:t>
            </a:r>
          </a:p>
          <a:p>
            <a:r>
              <a:rPr lang="en-US" dirty="0" smtClean="0"/>
              <a:t>Look at every N</a:t>
            </a:r>
            <a:r>
              <a:rPr lang="en-US" baseline="30000" dirty="0" smtClean="0"/>
              <a:t>th</a:t>
            </a:r>
            <a:r>
              <a:rPr lang="en-US" dirty="0" smtClean="0"/>
              <a:t> character of the </a:t>
            </a:r>
            <a:r>
              <a:rPr lang="en-US" dirty="0" err="1" smtClean="0"/>
              <a:t>ciphertext</a:t>
            </a:r>
            <a:r>
              <a:rPr lang="en-US" dirty="0" smtClean="0"/>
              <a:t>, starting with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character</a:t>
            </a:r>
            <a:endParaRPr lang="en-US" dirty="0"/>
          </a:p>
          <a:p>
            <a:pPr lvl="1"/>
            <a:r>
              <a:rPr lang="en-US" dirty="0" smtClean="0"/>
              <a:t>Call this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ciphertext</a:t>
            </a:r>
            <a:r>
              <a:rPr lang="en-US" dirty="0" smtClean="0"/>
              <a:t> “stream”</a:t>
            </a:r>
          </a:p>
          <a:p>
            <a:pPr lvl="1"/>
            <a:r>
              <a:rPr lang="en-US" dirty="0" smtClean="0"/>
              <a:t>Note that all bytes in this stream were generated by </a:t>
            </a:r>
            <a:r>
              <a:rPr lang="en-US" dirty="0" err="1" smtClean="0"/>
              <a:t>XORing</a:t>
            </a:r>
            <a:r>
              <a:rPr lang="en-US" dirty="0" smtClean="0"/>
              <a:t> plaintext with the same byte of the key</a:t>
            </a:r>
          </a:p>
          <a:p>
            <a:r>
              <a:rPr lang="en-US" dirty="0" smtClean="0"/>
              <a:t>Try decrypting the stream using every possible byte value B</a:t>
            </a:r>
          </a:p>
          <a:p>
            <a:pPr lvl="1"/>
            <a:r>
              <a:rPr lang="en-US" dirty="0" smtClean="0"/>
              <a:t>Get a candidate plaintext stream for each value</a:t>
            </a:r>
          </a:p>
        </p:txBody>
      </p:sp>
    </p:spTree>
    <p:extLst>
      <p:ext uri="{BB962C8B-B14F-4D97-AF65-F5344CB8AC3E}">
        <p14:creationId xmlns:p14="http://schemas.microsoft.com/office/powerpoint/2010/main" val="36818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byte of the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Could use {p</a:t>
            </a:r>
            <a:r>
              <a:rPr lang="en-US" baseline="-25000" dirty="0" smtClean="0"/>
              <a:t>i</a:t>
            </a:r>
            <a:r>
              <a:rPr lang="en-US" dirty="0" smtClean="0"/>
              <a:t>} as before, but not easy to find</a:t>
            </a:r>
          </a:p>
          <a:p>
            <a:r>
              <a:rPr lang="en-US" dirty="0" smtClean="0"/>
              <a:t>When the guess B is correct:</a:t>
            </a:r>
          </a:p>
          <a:p>
            <a:pPr lvl="1"/>
            <a:r>
              <a:rPr lang="en-US" dirty="0" smtClean="0"/>
              <a:t>All bytes in the plaintext stream will be between 32 and 127</a:t>
            </a:r>
          </a:p>
          <a:p>
            <a:pPr lvl="1"/>
            <a:r>
              <a:rPr lang="en-US" dirty="0" smtClean="0"/>
              <a:t>Frequencies of lowercase letters (as a fraction of all lowercase letters) should be close to known English-letter frequencies</a:t>
            </a:r>
          </a:p>
          <a:p>
            <a:pPr lvl="2"/>
            <a:r>
              <a:rPr lang="en-US" dirty="0" smtClean="0"/>
              <a:t>Tabulate observed letter frequencies q’</a:t>
            </a:r>
            <a:r>
              <a:rPr lang="en-US" baseline="-25000" dirty="0" smtClean="0"/>
              <a:t>0</a:t>
            </a:r>
            <a:r>
              <a:rPr lang="en-US" dirty="0" smtClean="0"/>
              <a:t>, …, q’</a:t>
            </a:r>
            <a:r>
              <a:rPr lang="en-US" baseline="-25000" dirty="0" smtClean="0"/>
              <a:t>25</a:t>
            </a:r>
            <a:r>
              <a:rPr lang="en-US" dirty="0" smtClean="0"/>
              <a:t> (as fraction of all lowercase letters)</a:t>
            </a:r>
          </a:p>
          <a:p>
            <a:pPr lvl="2"/>
            <a:r>
              <a:rPr lang="en-US" dirty="0" smtClean="0">
                <a:sym typeface="Symbol"/>
              </a:rPr>
              <a:t>Should find  </a:t>
            </a:r>
            <a:r>
              <a:rPr lang="en-US" dirty="0" err="1" smtClean="0">
                <a:sym typeface="Symbol"/>
              </a:rPr>
              <a:t>q’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p’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  p’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 0.065, where </a:t>
            </a:r>
            <a:r>
              <a:rPr lang="en-US" dirty="0" err="1" smtClean="0">
                <a:sym typeface="Symbol"/>
              </a:rPr>
              <a:t>p’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corresponds to English-letter frequencies </a:t>
            </a:r>
          </a:p>
          <a:p>
            <a:pPr lvl="2"/>
            <a:r>
              <a:rPr lang="en-US" dirty="0" smtClean="0">
                <a:sym typeface="Symbol"/>
              </a:rPr>
              <a:t>In practice, take B that maximizes </a:t>
            </a:r>
            <a:r>
              <a:rPr lang="en-US" dirty="0">
                <a:sym typeface="Symbol"/>
              </a:rPr>
              <a:t> </a:t>
            </a:r>
            <a:r>
              <a:rPr lang="en-US" dirty="0" err="1" smtClean="0">
                <a:sym typeface="Symbol"/>
              </a:rPr>
              <a:t>q’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p’</a:t>
            </a:r>
            <a:r>
              <a:rPr lang="en-US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, subject to caveat above (and possibly others)</a:t>
            </a:r>
          </a:p>
        </p:txBody>
      </p:sp>
    </p:spTree>
    <p:extLst>
      <p:ext uri="{BB962C8B-B14F-4D97-AF65-F5344CB8AC3E}">
        <p14:creationId xmlns:p14="http://schemas.microsoft.com/office/powerpoint/2010/main" val="31175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the key length is between 1 and L</a:t>
            </a:r>
          </a:p>
          <a:p>
            <a:r>
              <a:rPr lang="en-US" dirty="0" smtClean="0"/>
              <a:t>Determining the key length: </a:t>
            </a:r>
            <a:r>
              <a:rPr lang="en-US" dirty="0" smtClean="0">
                <a:sym typeface="Symbol"/>
              </a:rPr>
              <a:t> 256 </a:t>
            </a:r>
            <a:r>
              <a:rPr lang="en-US" dirty="0" smtClean="0"/>
              <a:t>L</a:t>
            </a:r>
            <a:endParaRPr lang="en-US" dirty="0"/>
          </a:p>
          <a:p>
            <a:r>
              <a:rPr lang="en-US" dirty="0" smtClean="0"/>
              <a:t>Determining all bytes of the key: </a:t>
            </a:r>
            <a:r>
              <a:rPr lang="en-US" dirty="0">
                <a:sym typeface="Symbol"/>
              </a:rPr>
              <a:t>&lt;</a:t>
            </a:r>
            <a:r>
              <a:rPr lang="en-US" dirty="0" smtClean="0">
                <a:sym typeface="Symbol"/>
              </a:rPr>
              <a:t> 256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L</a:t>
            </a:r>
          </a:p>
          <a:p>
            <a:endParaRPr lang="en-US" dirty="0"/>
          </a:p>
          <a:p>
            <a:r>
              <a:rPr lang="en-US" dirty="0" smtClean="0"/>
              <a:t>Brute-force key search: </a:t>
            </a:r>
            <a:r>
              <a:rPr lang="en-US" dirty="0" smtClean="0">
                <a:sym typeface="Symbol"/>
              </a:rPr>
              <a:t> 256</a:t>
            </a:r>
            <a:r>
              <a:rPr lang="en-US" baseline="30000" dirty="0" smtClean="0">
                <a:sym typeface="Symbol"/>
              </a:rPr>
              <a:t>L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is more reliable as the </a:t>
            </a:r>
            <a:r>
              <a:rPr lang="en-US" dirty="0" err="1" smtClean="0"/>
              <a:t>ciphertext</a:t>
            </a:r>
            <a:r>
              <a:rPr lang="en-US" dirty="0" smtClean="0"/>
              <a:t> length grows larger</a:t>
            </a:r>
          </a:p>
          <a:p>
            <a:endParaRPr lang="en-US" dirty="0" smtClean="0"/>
          </a:p>
          <a:p>
            <a:r>
              <a:rPr lang="en-US" dirty="0" smtClean="0"/>
              <a:t>Attack still works for short(</a:t>
            </a:r>
            <a:r>
              <a:rPr lang="en-US" dirty="0" err="1" smtClean="0"/>
              <a:t>er</a:t>
            </a:r>
            <a:r>
              <a:rPr lang="en-US" dirty="0" smtClean="0"/>
              <a:t>) </a:t>
            </a:r>
            <a:r>
              <a:rPr lang="en-US" dirty="0" err="1" smtClean="0"/>
              <a:t>ciphertexts</a:t>
            </a:r>
            <a:r>
              <a:rPr lang="en-US" dirty="0" smtClean="0"/>
              <a:t>, but more “tweaking” and manual involvement can be</a:t>
            </a:r>
            <a:r>
              <a:rPr lang="en-US" dirty="0"/>
              <a:t> </a:t>
            </a:r>
            <a:r>
              <a:rPr lang="en-US" dirty="0" smtClean="0"/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35439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programming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Decrypt </a:t>
            </a:r>
            <a:r>
              <a:rPr lang="en-US" dirty="0" err="1" smtClean="0"/>
              <a:t>ciphertext</a:t>
            </a:r>
            <a:r>
              <a:rPr lang="en-US" dirty="0" smtClean="0"/>
              <a:t> (provided online) that was generated using the </a:t>
            </a:r>
            <a:r>
              <a:rPr lang="en-US" dirty="0" err="1" smtClean="0"/>
              <a:t>Vigenère</a:t>
            </a:r>
            <a:r>
              <a:rPr lang="en-US" dirty="0" smtClean="0"/>
              <a:t> cipher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(base 16)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81000" y="1701800"/>
          <a:ext cx="3810000" cy="480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676400"/>
                <a:gridCol w="12954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Hex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Bits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(“nibble”)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Decimal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0000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0001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0010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0011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876800" y="1701800"/>
          <a:ext cx="3733800" cy="480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676400"/>
                <a:gridCol w="1219200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Hex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Bits (“nibble”)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Decimal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1010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1011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1110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1111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3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“Heuristic” constructions; construct, break, repeat, …</a:t>
            </a:r>
          </a:p>
          <a:p>
            <a:endParaRPr lang="en-US" dirty="0"/>
          </a:p>
          <a:p>
            <a:r>
              <a:rPr lang="en-US" dirty="0" smtClean="0"/>
              <a:t>Can we </a:t>
            </a:r>
            <a:r>
              <a:rPr lang="en-US" i="1" dirty="0" smtClean="0"/>
              <a:t>prove</a:t>
            </a:r>
            <a:r>
              <a:rPr lang="en-US" dirty="0" smtClean="0"/>
              <a:t> that some encryption scheme </a:t>
            </a:r>
            <a:br>
              <a:rPr lang="en-US" dirty="0" smtClean="0"/>
            </a:br>
            <a:r>
              <a:rPr lang="en-US" dirty="0" smtClean="0"/>
              <a:t>is secure?</a:t>
            </a:r>
          </a:p>
          <a:p>
            <a:endParaRPr lang="en-US" dirty="0"/>
          </a:p>
          <a:p>
            <a:r>
              <a:rPr lang="en-US" dirty="0" smtClean="0"/>
              <a:t>First need to </a:t>
            </a:r>
            <a:r>
              <a:rPr lang="en-US" i="1" dirty="0" smtClean="0"/>
              <a:t>define</a:t>
            </a:r>
            <a:r>
              <a:rPr lang="en-US" dirty="0"/>
              <a:t> </a:t>
            </a:r>
            <a:r>
              <a:rPr lang="en-US" dirty="0" smtClean="0"/>
              <a:t>what we mean by “secure” in the first place…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Cryptography was an </a:t>
            </a:r>
            <a:r>
              <a:rPr lang="en-US" i="1" dirty="0" smtClean="0"/>
              <a:t>art</a:t>
            </a:r>
            <a:endParaRPr lang="en-US" dirty="0" smtClean="0"/>
          </a:p>
          <a:p>
            <a:pPr lvl="1"/>
            <a:r>
              <a:rPr lang="en-US" dirty="0" smtClean="0"/>
              <a:t>Heuristic design and 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isn’t very satisfying</a:t>
            </a:r>
          </a:p>
          <a:p>
            <a:pPr lvl="1"/>
            <a:r>
              <a:rPr lang="en-US" dirty="0" smtClean="0"/>
              <a:t>How do we know when a scheme is secure?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late ‘70s and early ‘80s, cryptography began to develop into more of a </a:t>
            </a:r>
            <a:r>
              <a:rPr lang="en-US" i="1" dirty="0"/>
              <a:t>science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Based on three principles that underpin most crypto work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 of modern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Formal definitions</a:t>
            </a:r>
          </a:p>
          <a:p>
            <a:pPr lvl="1"/>
            <a:r>
              <a:rPr lang="en-US" dirty="0" smtClean="0"/>
              <a:t>Precise, mathematical model and definition of what security means</a:t>
            </a:r>
          </a:p>
          <a:p>
            <a:pPr lvl="1"/>
            <a:endParaRPr lang="en-US" dirty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Clearly stated and unambiguous</a:t>
            </a:r>
          </a:p>
          <a:p>
            <a:pPr lvl="1"/>
            <a:endParaRPr lang="en-US" dirty="0"/>
          </a:p>
          <a:p>
            <a:r>
              <a:rPr lang="en-US" dirty="0"/>
              <a:t>Proofs of security</a:t>
            </a:r>
          </a:p>
          <a:p>
            <a:pPr lvl="1"/>
            <a:r>
              <a:rPr lang="en-US" dirty="0"/>
              <a:t>Move away from </a:t>
            </a:r>
            <a:r>
              <a:rPr lang="en-US" dirty="0" smtClean="0"/>
              <a:t>design-break-patch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(base 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0x10</a:t>
            </a:r>
          </a:p>
          <a:p>
            <a:pPr lvl="1"/>
            <a:r>
              <a:rPr lang="en-US" dirty="0" smtClean="0"/>
              <a:t>0x10 = 16*1 + 0 = 16</a:t>
            </a:r>
          </a:p>
          <a:p>
            <a:pPr lvl="1"/>
            <a:r>
              <a:rPr lang="en-US" dirty="0" smtClean="0"/>
              <a:t>0x10 = 0001 0000</a:t>
            </a:r>
          </a:p>
          <a:p>
            <a:endParaRPr lang="en-US" dirty="0"/>
          </a:p>
          <a:p>
            <a:r>
              <a:rPr lang="en-US" dirty="0" smtClean="0"/>
              <a:t>0xAF</a:t>
            </a:r>
          </a:p>
          <a:p>
            <a:pPr lvl="1"/>
            <a:r>
              <a:rPr lang="en-US" dirty="0" smtClean="0"/>
              <a:t>0xAF = 16*A + </a:t>
            </a:r>
            <a:r>
              <a:rPr lang="en-US" dirty="0"/>
              <a:t>F</a:t>
            </a:r>
            <a:r>
              <a:rPr lang="en-US" dirty="0" smtClean="0"/>
              <a:t> = 16*10 + 15 = 175</a:t>
            </a:r>
          </a:p>
          <a:p>
            <a:pPr lvl="1"/>
            <a:r>
              <a:rPr lang="en-US" dirty="0" smtClean="0"/>
              <a:t>0xAF = 1010 1111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Characters (often) represented in ASCII</a:t>
            </a:r>
          </a:p>
          <a:p>
            <a:pPr lvl="1"/>
            <a:r>
              <a:rPr lang="en-US" dirty="0" smtClean="0"/>
              <a:t>1 byte/char = 2 hex digits/char</a:t>
            </a:r>
          </a:p>
        </p:txBody>
      </p:sp>
    </p:spTree>
    <p:extLst>
      <p:ext uri="{BB962C8B-B14F-4D97-AF65-F5344CB8AC3E}">
        <p14:creationId xmlns:p14="http://schemas.microsoft.com/office/powerpoint/2010/main" val="9931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236" y="6412469"/>
            <a:ext cx="422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http://benborowiec.com/2011/07/23/better-ascii-table/</a:t>
            </a:r>
            <a:endParaRPr lang="en-US" sz="1200" dirty="0"/>
          </a:p>
        </p:txBody>
      </p:sp>
      <p:pic>
        <p:nvPicPr>
          <p:cNvPr id="1026" name="Picture 2" descr="better ascii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58000" cy="60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‘1’ = 0x31 = 0011 0001 </a:t>
            </a:r>
          </a:p>
          <a:p>
            <a:r>
              <a:rPr lang="en-US" dirty="0" smtClean="0"/>
              <a:t>‘F’ = 0x46 = 0100 0110</a:t>
            </a:r>
          </a:p>
          <a:p>
            <a:endParaRPr lang="en-US" dirty="0"/>
          </a:p>
          <a:p>
            <a:r>
              <a:rPr lang="en-US" dirty="0" smtClean="0"/>
              <a:t>Note that writing 0x00 to a file is different from writing “0x00” to a file</a:t>
            </a:r>
          </a:p>
          <a:p>
            <a:pPr lvl="1"/>
            <a:r>
              <a:rPr lang="en-US" dirty="0" smtClean="0"/>
              <a:t>0x00 = 0000 0000 (1 byte)</a:t>
            </a:r>
          </a:p>
          <a:p>
            <a:pPr lvl="1"/>
            <a:r>
              <a:rPr lang="en-US" dirty="0" smtClean="0"/>
              <a:t>“0x00” = 0x30 78 30 30 </a:t>
            </a:r>
            <a:br>
              <a:rPr lang="en-US" dirty="0" smtClean="0"/>
            </a:br>
            <a:r>
              <a:rPr lang="en-US" dirty="0" smtClean="0"/>
              <a:t>             = 0011 0000 0111 1000… (4 bytes)</a:t>
            </a:r>
          </a:p>
        </p:txBody>
      </p:sp>
    </p:spTree>
    <p:extLst>
      <p:ext uri="{BB962C8B-B14F-4D97-AF65-F5344CB8AC3E}">
        <p14:creationId xmlns:p14="http://schemas.microsoft.com/office/powerpoint/2010/main" val="12770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128 valid ASCII chars (128 bytes invalid)</a:t>
            </a:r>
          </a:p>
          <a:p>
            <a:r>
              <a:rPr lang="en-US" dirty="0" smtClean="0"/>
              <a:t>0x20-0x7E printable</a:t>
            </a:r>
          </a:p>
          <a:p>
            <a:r>
              <a:rPr lang="en-US" dirty="0" smtClean="0"/>
              <a:t>0x41-0x7a includes upper/lowercase letters</a:t>
            </a:r>
          </a:p>
          <a:p>
            <a:pPr lvl="1"/>
            <a:r>
              <a:rPr lang="en-US" dirty="0" smtClean="0"/>
              <a:t>Uppercase letters begin with 0x4 or 0x5</a:t>
            </a:r>
          </a:p>
          <a:p>
            <a:pPr lvl="1"/>
            <a:r>
              <a:rPr lang="en-US" dirty="0" smtClean="0"/>
              <a:t>Lowercase letters begin with 0x6 or 0x7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Byte-wise shift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M</a:t>
            </a:r>
            <a:r>
              <a:rPr lang="en-US" dirty="0"/>
              <a:t> = {strings </a:t>
            </a:r>
            <a:r>
              <a:rPr lang="en-US" dirty="0" smtClean="0"/>
              <a:t>of bytes}</a:t>
            </a:r>
          </a:p>
          <a:p>
            <a:r>
              <a:rPr lang="en-US" dirty="0" smtClean="0"/>
              <a:t>Gen: choose uniform byte </a:t>
            </a:r>
            <a:r>
              <a:rPr lang="en-US" dirty="0" err="1" smtClean="0"/>
              <a:t>k</a:t>
            </a:r>
            <a:r>
              <a:rPr lang="en-US" dirty="0" err="1" smtClean="0">
                <a:sym typeface="Symbol"/>
              </a:rPr>
              <a:t></a:t>
            </a:r>
            <a:r>
              <a:rPr lang="en-US" b="1" dirty="0" err="1" smtClean="0">
                <a:latin typeface="Monotype Corsiva" panose="03010101010201010101" pitchFamily="66" charset="0"/>
                <a:sym typeface="Symbol"/>
              </a:rPr>
              <a:t>K</a:t>
            </a:r>
            <a:r>
              <a:rPr lang="en-US" b="1" dirty="0" smtClean="0">
                <a:latin typeface="Monotype Corsiva" panose="03010101010201010101" pitchFamily="66" charset="0"/>
                <a:sym typeface="Symbol"/>
              </a:rPr>
              <a:t> </a:t>
            </a:r>
            <a:r>
              <a:rPr lang="en-US" dirty="0" smtClean="0">
                <a:sym typeface="Symbol"/>
              </a:rPr>
              <a:t>= {0, …, 255}</a:t>
            </a:r>
          </a:p>
          <a:p>
            <a:r>
              <a:rPr lang="en-US" dirty="0" err="1" smtClean="0">
                <a:sym typeface="Symbol"/>
              </a:rPr>
              <a:t>Enc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m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): output 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, where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             c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:= m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</a:t>
            </a:r>
            <a:r>
              <a:rPr lang="en-US" dirty="0" smtClean="0">
                <a:sym typeface="Symbol"/>
              </a:rPr>
              <a:t> k</a:t>
            </a:r>
          </a:p>
          <a:p>
            <a:r>
              <a:rPr lang="en-US" dirty="0" smtClean="0">
                <a:sym typeface="Symbol"/>
              </a:rPr>
              <a:t>Dec</a:t>
            </a:r>
            <a:r>
              <a:rPr lang="en-US" baseline="-25000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(c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): output m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…</a:t>
            </a:r>
            <a:r>
              <a:rPr lang="en-US" dirty="0" err="1" smtClean="0">
                <a:sym typeface="Symbol"/>
              </a:rPr>
              <a:t>m</a:t>
            </a:r>
            <a:r>
              <a:rPr lang="en-US" baseline="-25000" dirty="0" err="1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, where   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                       m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:= c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>
                <a:sym typeface="Symbol"/>
              </a:rPr>
              <a:t>  </a:t>
            </a:r>
            <a:r>
              <a:rPr lang="en-US" dirty="0" smtClean="0">
                <a:sym typeface="Symbol"/>
              </a:rPr>
              <a:t>k</a:t>
            </a:r>
          </a:p>
          <a:p>
            <a:endParaRPr lang="en-US" dirty="0">
              <a:sym typeface="Symbol"/>
            </a:endParaRPr>
          </a:p>
          <a:p>
            <a:r>
              <a:rPr lang="en-US" dirty="0"/>
              <a:t>V</a:t>
            </a:r>
            <a:r>
              <a:rPr lang="en-US" dirty="0" smtClean="0"/>
              <a:t>erify that correctness holds…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1616</Words>
  <Application>Microsoft Office PowerPoint</Application>
  <PresentationFormat>On-screen Show (4:3)</PresentationFormat>
  <Paragraphs>273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Monotype Corsiva</vt:lpstr>
      <vt:lpstr>Symbol</vt:lpstr>
      <vt:lpstr>Office Theme</vt:lpstr>
      <vt:lpstr>Cryptography</vt:lpstr>
      <vt:lpstr>Byte-wise shift cipher</vt:lpstr>
      <vt:lpstr>Hexadecimal (base 16)</vt:lpstr>
      <vt:lpstr>Hexadecimal (base 16)</vt:lpstr>
      <vt:lpstr>ASCII</vt:lpstr>
      <vt:lpstr>PowerPoint Presentation</vt:lpstr>
      <vt:lpstr>ASCII</vt:lpstr>
      <vt:lpstr>Useful observations</vt:lpstr>
      <vt:lpstr>Byte-wise shift cipher</vt:lpstr>
      <vt:lpstr>Code for byte-wise shift cipher</vt:lpstr>
      <vt:lpstr>Is this cipher secure?</vt:lpstr>
      <vt:lpstr>Sufficient key space principle</vt:lpstr>
      <vt:lpstr>The Vigenère cipher</vt:lpstr>
      <vt:lpstr>The Vigenère cipher</vt:lpstr>
      <vt:lpstr>Attacking the Vigenère cipher </vt:lpstr>
      <vt:lpstr>Using plaintext letter frequencies</vt:lpstr>
      <vt:lpstr>Attacking the Vigenère cipher</vt:lpstr>
      <vt:lpstr>A better attack</vt:lpstr>
      <vt:lpstr>Finding the key length</vt:lpstr>
      <vt:lpstr>Byte-wise Vigenère cipher</vt:lpstr>
      <vt:lpstr>Example</vt:lpstr>
      <vt:lpstr>Attacking the (variant) Vigenère cipher </vt:lpstr>
      <vt:lpstr>Determining the key length</vt:lpstr>
      <vt:lpstr>Determining the key length</vt:lpstr>
      <vt:lpstr>Determining the ith byte of the key </vt:lpstr>
      <vt:lpstr>Determining the ith byte of the key</vt:lpstr>
      <vt:lpstr>Attack time?</vt:lpstr>
      <vt:lpstr>The attack in practice</vt:lpstr>
      <vt:lpstr>First programming assignment</vt:lpstr>
      <vt:lpstr>So far…</vt:lpstr>
      <vt:lpstr>Historically…</vt:lpstr>
      <vt:lpstr>Modern cryptography</vt:lpstr>
      <vt:lpstr>Core principles of modern crypto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katz</dc:creator>
  <cp:lastModifiedBy>jkatz</cp:lastModifiedBy>
  <cp:revision>190</cp:revision>
  <dcterms:created xsi:type="dcterms:W3CDTF">2014-06-02T02:25:30Z</dcterms:created>
  <dcterms:modified xsi:type="dcterms:W3CDTF">2018-01-30T02:53:59Z</dcterms:modified>
</cp:coreProperties>
</file>