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418" r:id="rId2"/>
    <p:sldId id="419" r:id="rId3"/>
    <p:sldId id="420" r:id="rId4"/>
    <p:sldId id="423" r:id="rId5"/>
    <p:sldId id="434" r:id="rId6"/>
    <p:sldId id="435" r:id="rId7"/>
    <p:sldId id="425" r:id="rId8"/>
    <p:sldId id="426" r:id="rId9"/>
    <p:sldId id="427" r:id="rId10"/>
    <p:sldId id="430" r:id="rId11"/>
    <p:sldId id="429" r:id="rId12"/>
    <p:sldId id="432" r:id="rId13"/>
    <p:sldId id="431" r:id="rId14"/>
    <p:sldId id="43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91" autoAdjust="0"/>
    <p:restoredTop sz="94660"/>
  </p:normalViewPr>
  <p:slideViewPr>
    <p:cSldViewPr>
      <p:cViewPr varScale="1">
        <p:scale>
          <a:sx n="51" d="100"/>
          <a:sy n="51" d="100"/>
        </p:scale>
        <p:origin x="47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21</a:t>
            </a: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Symbol"/>
              </a:rPr>
              <a:t>(N)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ym typeface="Symbol"/>
              </a:rPr>
              <a:t></a:t>
            </a:r>
            <a:r>
              <a:rPr lang="en-US" dirty="0">
                <a:sym typeface="Symbol"/>
              </a:rPr>
              <a:t>(N) = the number of invertible elements modulo </a:t>
            </a:r>
            <a:r>
              <a:rPr lang="en-US" dirty="0" smtClean="0">
                <a:sym typeface="Symbol"/>
              </a:rPr>
              <a:t>N</a:t>
            </a:r>
          </a:p>
          <a:p>
            <a:pPr marL="0" indent="0">
              <a:buNone/>
            </a:pP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           = </a:t>
            </a:r>
            <a:r>
              <a:rPr lang="en-US" dirty="0">
                <a:sym typeface="Symbol"/>
              </a:rPr>
              <a:t>|{a  {1, …, N-1} : </a:t>
            </a:r>
            <a:r>
              <a:rPr lang="en-US" dirty="0" err="1">
                <a:sym typeface="Symbol"/>
              </a:rPr>
              <a:t>gcd</a:t>
            </a:r>
            <a:r>
              <a:rPr lang="en-US" dirty="0">
                <a:sym typeface="Symbol"/>
              </a:rPr>
              <a:t>(a, N) = 1</a:t>
            </a:r>
            <a:r>
              <a:rPr lang="en-US" dirty="0" smtClean="0">
                <a:sym typeface="Symbol"/>
              </a:rPr>
              <a:t>}|</a:t>
            </a:r>
            <a:endParaRPr lang="en-US" dirty="0">
              <a:sym typeface="Symbol"/>
            </a:endParaRP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            = The order of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endParaRPr lang="en-US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45691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special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p is prime, then 1, 2, 3, …, p-1 are all invertible modulo p</a:t>
            </a:r>
          </a:p>
          <a:p>
            <a:pPr lvl="1"/>
            <a:r>
              <a:rPr lang="en-US" dirty="0">
                <a:sym typeface="Symbol"/>
              </a:rPr>
              <a:t></a:t>
            </a:r>
            <a:r>
              <a:rPr lang="en-US" dirty="0" smtClean="0">
                <a:sym typeface="Symbol"/>
              </a:rPr>
              <a:t>(p) = </a:t>
            </a:r>
            <a:r>
              <a:rPr lang="en-US" dirty="0" smtClean="0">
                <a:ea typeface="Cambria Math"/>
              </a:rPr>
              <a:t>|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p</a:t>
            </a:r>
            <a:r>
              <a:rPr lang="en-US" dirty="0" smtClean="0">
                <a:ea typeface="Cambria Math"/>
              </a:rPr>
              <a:t>| = p-1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If N=</a:t>
            </a:r>
            <a:r>
              <a:rPr lang="en-US" dirty="0" err="1" smtClean="0"/>
              <a:t>pq</a:t>
            </a:r>
            <a:r>
              <a:rPr lang="en-US" dirty="0" smtClean="0"/>
              <a:t> for p, q distinct primes, then the invertible elements are the integers from 1 to N-1 that are </a:t>
            </a:r>
            <a:r>
              <a:rPr lang="en-US" i="1" dirty="0" smtClean="0"/>
              <a:t>not</a:t>
            </a:r>
            <a:r>
              <a:rPr lang="en-US" dirty="0" smtClean="0"/>
              <a:t> multiples of p or q</a:t>
            </a:r>
          </a:p>
          <a:p>
            <a:pPr lvl="1"/>
            <a:r>
              <a:rPr lang="en-US" dirty="0">
                <a:sym typeface="Symbol"/>
              </a:rPr>
              <a:t>(N</a:t>
            </a:r>
            <a:r>
              <a:rPr lang="en-US" dirty="0" smtClean="0">
                <a:sym typeface="Symbol"/>
              </a:rPr>
              <a:t>) = </a:t>
            </a:r>
            <a:r>
              <a:rPr lang="en-US" dirty="0" smtClean="0"/>
              <a:t>|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r>
              <a:rPr lang="en-US" dirty="0" smtClean="0">
                <a:ea typeface="Cambria Math"/>
              </a:rPr>
              <a:t>| =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74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group theory…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57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Fermat’s little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G be a finite group of order m. Then for any </a:t>
            </a:r>
            <a:r>
              <a:rPr lang="en-US" dirty="0" err="1" smtClean="0"/>
              <a:t>g</a:t>
            </a:r>
            <a:r>
              <a:rPr lang="en-US" dirty="0" err="1" smtClean="0">
                <a:sym typeface="Symbol"/>
              </a:rPr>
              <a:t>G</a:t>
            </a:r>
            <a:r>
              <a:rPr lang="en-US" dirty="0" smtClean="0">
                <a:sym typeface="Symbol"/>
              </a:rPr>
              <a:t>, it holds that g</a:t>
            </a:r>
            <a:r>
              <a:rPr lang="en-US" baseline="30000" dirty="0" smtClean="0">
                <a:sym typeface="Symbol"/>
              </a:rPr>
              <a:t>m</a:t>
            </a:r>
            <a:r>
              <a:rPr lang="en-US" dirty="0" smtClean="0">
                <a:sym typeface="Symbol"/>
              </a:rPr>
              <a:t> = 1</a:t>
            </a:r>
          </a:p>
          <a:p>
            <a:pPr lvl="1"/>
            <a:r>
              <a:rPr lang="en-US" dirty="0" smtClean="0">
                <a:sym typeface="Symbol"/>
              </a:rPr>
              <a:t>Proof (</a:t>
            </a:r>
            <a:r>
              <a:rPr lang="en-US" dirty="0" err="1" smtClean="0">
                <a:sym typeface="Symbol"/>
              </a:rPr>
              <a:t>abelian</a:t>
            </a:r>
            <a:r>
              <a:rPr lang="en-US" dirty="0" smtClean="0">
                <a:sym typeface="Symbol"/>
              </a:rPr>
              <a:t> case)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03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-25000" dirty="0">
                <a:ea typeface="Cambria Math"/>
              </a:rPr>
              <a:t>N</a:t>
            </a:r>
            <a:r>
              <a:rPr lang="en-US" dirty="0">
                <a:ea typeface="Cambria Math"/>
              </a:rPr>
              <a:t> </a:t>
            </a:r>
            <a:r>
              <a:rPr lang="en-US" dirty="0" smtClean="0">
                <a:ea typeface="Cambria Math"/>
              </a:rPr>
              <a:t>:</a:t>
            </a:r>
          </a:p>
          <a:p>
            <a:pPr lvl="1"/>
            <a:r>
              <a:rPr lang="en-US" dirty="0" smtClean="0">
                <a:ea typeface="Cambria Math"/>
              </a:rPr>
              <a:t>For all </a:t>
            </a:r>
            <a:r>
              <a:rPr lang="en-US" dirty="0" err="1" smtClean="0">
                <a:ea typeface="Cambria Math"/>
              </a:rPr>
              <a:t>a</a:t>
            </a:r>
            <a:r>
              <a:rPr lang="en-US" dirty="0" err="1" smtClean="0">
                <a:ea typeface="Cambria Math"/>
                <a:sym typeface="Symbol"/>
              </a:rPr>
              <a:t></a:t>
            </a:r>
            <a:r>
              <a:rPr lang="en-US" dirty="0" err="1" smtClean="0">
                <a:latin typeface="Cambria Math"/>
                <a:ea typeface="Cambria Math"/>
              </a:rPr>
              <a:t>ℤ</a:t>
            </a:r>
            <a:r>
              <a:rPr lang="en-US" baseline="-25000" dirty="0" err="1" smtClean="0">
                <a:ea typeface="Cambria Math"/>
              </a:rPr>
              <a:t>N</a:t>
            </a:r>
            <a:r>
              <a:rPr lang="en-US" dirty="0" smtClean="0">
                <a:ea typeface="Cambria Math"/>
              </a:rPr>
              <a:t>, we have N · a = 0 mod N</a:t>
            </a:r>
          </a:p>
          <a:p>
            <a:pPr lvl="1"/>
            <a:endParaRPr lang="en-US" dirty="0">
              <a:ea typeface="Cambria Math"/>
            </a:endParaRPr>
          </a:p>
          <a:p>
            <a:r>
              <a:rPr lang="en-US" dirty="0" smtClean="0">
                <a:ea typeface="Cambria Math"/>
              </a:rPr>
              <a:t>In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r>
              <a:rPr lang="en-US" dirty="0" smtClean="0">
                <a:ea typeface="Cambria Math"/>
              </a:rPr>
              <a:t> :</a:t>
            </a:r>
          </a:p>
          <a:p>
            <a:pPr lvl="1"/>
            <a:r>
              <a:rPr lang="en-US" dirty="0" smtClean="0">
                <a:ea typeface="Cambria Math"/>
              </a:rPr>
              <a:t>For </a:t>
            </a:r>
            <a:r>
              <a:rPr lang="en-US" dirty="0">
                <a:ea typeface="Cambria Math"/>
              </a:rPr>
              <a:t>all </a:t>
            </a:r>
            <a:r>
              <a:rPr lang="en-US" dirty="0" err="1">
                <a:ea typeface="Cambria Math"/>
              </a:rPr>
              <a:t>a</a:t>
            </a:r>
            <a:r>
              <a:rPr lang="en-US" dirty="0" err="1">
                <a:ea typeface="Cambria Math"/>
                <a:sym typeface="Symbol"/>
              </a:rPr>
              <a:t></a:t>
            </a:r>
            <a:r>
              <a:rPr lang="en-US" dirty="0" err="1">
                <a:latin typeface="Cambria Math"/>
                <a:ea typeface="Cambria Math"/>
              </a:rPr>
              <a:t>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r>
              <a:rPr lang="en-US" dirty="0">
                <a:ea typeface="Cambria Math"/>
              </a:rPr>
              <a:t>, we have a</a:t>
            </a:r>
            <a:r>
              <a:rPr lang="en-US" baseline="30000" dirty="0">
                <a:ea typeface="Cambria Math"/>
                <a:sym typeface="Symbol"/>
              </a:rPr>
              <a:t>(N)</a:t>
            </a:r>
            <a:r>
              <a:rPr lang="en-US" dirty="0">
                <a:ea typeface="Cambria Math"/>
              </a:rPr>
              <a:t> = 1 mod N</a:t>
            </a:r>
          </a:p>
          <a:p>
            <a:pPr lvl="1"/>
            <a:r>
              <a:rPr lang="en-US" dirty="0">
                <a:ea typeface="Cambria Math"/>
              </a:rPr>
              <a:t>p</a:t>
            </a:r>
            <a:r>
              <a:rPr lang="en-US" dirty="0" smtClean="0">
                <a:ea typeface="Cambria Math"/>
              </a:rPr>
              <a:t> prime: for all </a:t>
            </a:r>
            <a:r>
              <a:rPr lang="en-US" dirty="0" err="1" smtClean="0">
                <a:ea typeface="Cambria Math"/>
              </a:rPr>
              <a:t>a</a:t>
            </a:r>
            <a:r>
              <a:rPr lang="en-US" dirty="0" err="1" smtClean="0">
                <a:ea typeface="Cambria Math"/>
                <a:sym typeface="Symbol"/>
              </a:rPr>
              <a:t></a:t>
            </a:r>
            <a:r>
              <a:rPr lang="en-US" dirty="0" err="1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p</a:t>
            </a:r>
            <a:r>
              <a:rPr lang="en-US" dirty="0" smtClean="0">
                <a:ea typeface="Cambria Math"/>
              </a:rPr>
              <a:t>, we have a</a:t>
            </a:r>
            <a:r>
              <a:rPr lang="en-US" baseline="30000" dirty="0">
                <a:ea typeface="Cambria Math"/>
              </a:rPr>
              <a:t>p</a:t>
            </a:r>
            <a:r>
              <a:rPr lang="en-US" baseline="30000" dirty="0" smtClean="0">
                <a:ea typeface="Cambria Math"/>
              </a:rPr>
              <a:t>-1</a:t>
            </a:r>
            <a:r>
              <a:rPr lang="en-US" dirty="0" smtClean="0">
                <a:ea typeface="Cambria Math"/>
              </a:rPr>
              <a:t> = 1 mod p</a:t>
            </a:r>
          </a:p>
        </p:txBody>
      </p:sp>
    </p:spTree>
    <p:extLst>
      <p:ext uri="{BB962C8B-B14F-4D97-AF65-F5344CB8AC3E}">
        <p14:creationId xmlns:p14="http://schemas.microsoft.com/office/powerpoint/2010/main" val="279184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 the notion of a </a:t>
            </a:r>
            <a:r>
              <a:rPr lang="en-US" i="1" dirty="0" smtClean="0"/>
              <a:t>group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Provides a way of reasoning about objects that share the same mathematical structure</a:t>
            </a:r>
          </a:p>
          <a:p>
            <a:pPr lvl="1"/>
            <a:r>
              <a:rPr lang="en-US" dirty="0" smtClean="0"/>
              <a:t>Not absolutely needed to understand crypto applications, but does make it conceptually easier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21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 abelian </a:t>
            </a:r>
            <a:r>
              <a:rPr lang="en-US" i="1" dirty="0" smtClean="0"/>
              <a:t>group</a:t>
            </a:r>
            <a:r>
              <a:rPr lang="en-US" dirty="0" smtClean="0"/>
              <a:t> is a set G and a binary operation ◦ defined on G such that:</a:t>
            </a:r>
          </a:p>
          <a:p>
            <a:pPr lvl="1"/>
            <a:r>
              <a:rPr lang="en-US" dirty="0" smtClean="0"/>
              <a:t>(</a:t>
            </a:r>
            <a:r>
              <a:rPr lang="en-US" b="1" dirty="0" smtClean="0"/>
              <a:t>Closure</a:t>
            </a:r>
            <a:r>
              <a:rPr lang="en-US" dirty="0" smtClean="0"/>
              <a:t>) </a:t>
            </a:r>
            <a:r>
              <a:rPr lang="en-US" dirty="0">
                <a:sym typeface="Symbol"/>
              </a:rPr>
              <a:t>For all g, </a:t>
            </a:r>
            <a:r>
              <a:rPr lang="en-US" dirty="0" err="1">
                <a:sym typeface="Symbol"/>
              </a:rPr>
              <a:t>hG</a:t>
            </a:r>
            <a:r>
              <a:rPr lang="en-US" dirty="0">
                <a:sym typeface="Symbol"/>
              </a:rPr>
              <a:t>,  </a:t>
            </a:r>
            <a:r>
              <a:rPr lang="en-US" dirty="0" err="1">
                <a:sym typeface="Symbol"/>
              </a:rPr>
              <a:t>g</a:t>
            </a:r>
            <a:r>
              <a:rPr lang="en-US" dirty="0" err="1"/>
              <a:t>◦</a:t>
            </a:r>
            <a:r>
              <a:rPr lang="en-US" dirty="0" err="1">
                <a:sym typeface="Symbol"/>
              </a:rPr>
              <a:t>h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is in G</a:t>
            </a:r>
            <a:endParaRPr lang="en-US" dirty="0" smtClean="0"/>
          </a:p>
          <a:p>
            <a:pPr lvl="1"/>
            <a:r>
              <a:rPr lang="en-US" dirty="0" smtClean="0"/>
              <a:t>There is an identity </a:t>
            </a:r>
            <a:r>
              <a:rPr lang="en-US" dirty="0" err="1" smtClean="0"/>
              <a:t>e</a:t>
            </a:r>
            <a:r>
              <a:rPr lang="en-US" dirty="0" err="1" smtClean="0">
                <a:sym typeface="Symbol"/>
              </a:rPr>
              <a:t>G</a:t>
            </a:r>
            <a:r>
              <a:rPr lang="en-US" dirty="0" smtClean="0">
                <a:sym typeface="Symbol"/>
              </a:rPr>
              <a:t> such that </a:t>
            </a:r>
            <a:r>
              <a:rPr lang="en-US" dirty="0" err="1" smtClean="0">
                <a:sym typeface="Symbol"/>
              </a:rPr>
              <a:t>e</a:t>
            </a:r>
            <a:r>
              <a:rPr lang="en-US" dirty="0" err="1" smtClean="0"/>
              <a:t>◦</a:t>
            </a:r>
            <a:r>
              <a:rPr lang="en-US" dirty="0" err="1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=g for </a:t>
            </a:r>
            <a:r>
              <a:rPr lang="en-US" dirty="0" err="1" smtClean="0">
                <a:sym typeface="Symbol"/>
              </a:rPr>
              <a:t>gG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Every </a:t>
            </a:r>
            <a:r>
              <a:rPr lang="en-US" dirty="0" err="1" smtClean="0">
                <a:sym typeface="Symbol"/>
              </a:rPr>
              <a:t>g</a:t>
            </a:r>
            <a:r>
              <a:rPr lang="en-US" dirty="0" err="1">
                <a:sym typeface="Symbol"/>
              </a:rPr>
              <a:t></a:t>
            </a:r>
            <a:r>
              <a:rPr lang="en-US" dirty="0" err="1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 has an inverse </a:t>
            </a:r>
            <a:r>
              <a:rPr lang="en-US" dirty="0" err="1">
                <a:sym typeface="Symbol"/>
              </a:rPr>
              <a:t>h</a:t>
            </a:r>
            <a:r>
              <a:rPr lang="en-US" dirty="0" err="1" smtClean="0">
                <a:sym typeface="Symbol"/>
              </a:rPr>
              <a:t>G</a:t>
            </a:r>
            <a:r>
              <a:rPr lang="en-US" dirty="0" smtClean="0">
                <a:sym typeface="Symbol"/>
              </a:rPr>
              <a:t> such that </a:t>
            </a:r>
            <a:r>
              <a:rPr lang="en-US" dirty="0" err="1">
                <a:sym typeface="Symbol"/>
              </a:rPr>
              <a:t>h</a:t>
            </a:r>
            <a:r>
              <a:rPr lang="en-US" dirty="0" err="1" smtClean="0"/>
              <a:t>◦</a:t>
            </a:r>
            <a:r>
              <a:rPr lang="en-US" dirty="0" err="1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 = e</a:t>
            </a:r>
          </a:p>
          <a:p>
            <a:pPr lvl="1"/>
            <a:r>
              <a:rPr lang="en-US" dirty="0" smtClean="0">
                <a:sym typeface="Symbol"/>
              </a:rPr>
              <a:t>(</a:t>
            </a:r>
            <a:r>
              <a:rPr lang="en-US" b="1" dirty="0" smtClean="0">
                <a:sym typeface="Symbol"/>
              </a:rPr>
              <a:t>Associativity</a:t>
            </a:r>
            <a:r>
              <a:rPr lang="en-US" dirty="0" smtClean="0">
                <a:sym typeface="Symbol"/>
              </a:rPr>
              <a:t>) For all f, g, </a:t>
            </a:r>
            <a:r>
              <a:rPr lang="en-US" dirty="0" err="1" smtClean="0">
                <a:sym typeface="Symbol"/>
              </a:rPr>
              <a:t>hG</a:t>
            </a:r>
            <a:r>
              <a:rPr lang="en-US" dirty="0" smtClean="0">
                <a:sym typeface="Symbol"/>
              </a:rPr>
              <a:t>, 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 f</a:t>
            </a:r>
            <a:r>
              <a:rPr lang="en-US" dirty="0" smtClean="0"/>
              <a:t>◦(</a:t>
            </a:r>
            <a:r>
              <a:rPr lang="en-US" dirty="0" err="1" smtClean="0">
                <a:sym typeface="Symbol"/>
              </a:rPr>
              <a:t>g</a:t>
            </a:r>
            <a:r>
              <a:rPr lang="en-US" dirty="0" err="1" smtClean="0"/>
              <a:t>◦</a:t>
            </a:r>
            <a:r>
              <a:rPr lang="en-US" dirty="0" err="1" smtClean="0">
                <a:sym typeface="Symbol"/>
              </a:rPr>
              <a:t>h</a:t>
            </a:r>
            <a:r>
              <a:rPr lang="en-US" dirty="0" smtClean="0">
                <a:sym typeface="Symbol"/>
              </a:rPr>
              <a:t>) = (</a:t>
            </a:r>
            <a:r>
              <a:rPr lang="en-US" dirty="0" err="1" smtClean="0">
                <a:sym typeface="Symbol"/>
              </a:rPr>
              <a:t>f</a:t>
            </a:r>
            <a:r>
              <a:rPr lang="en-US" dirty="0" err="1" smtClean="0"/>
              <a:t>◦</a:t>
            </a:r>
            <a:r>
              <a:rPr lang="en-US" dirty="0" err="1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)</a:t>
            </a:r>
            <a:r>
              <a:rPr lang="en-US" dirty="0" smtClean="0"/>
              <a:t>◦</a:t>
            </a:r>
            <a:r>
              <a:rPr lang="en-US" dirty="0" smtClean="0">
                <a:sym typeface="Symbol"/>
              </a:rPr>
              <a:t>h </a:t>
            </a:r>
          </a:p>
          <a:p>
            <a:pPr lvl="1"/>
            <a:r>
              <a:rPr lang="en-US" dirty="0" smtClean="0">
                <a:sym typeface="Symbol"/>
              </a:rPr>
              <a:t>(</a:t>
            </a:r>
            <a:r>
              <a:rPr lang="en-US" b="1" dirty="0" err="1" smtClean="0">
                <a:sym typeface="Symbol"/>
              </a:rPr>
              <a:t>Commutativity</a:t>
            </a:r>
            <a:r>
              <a:rPr lang="en-US" dirty="0" smtClean="0">
                <a:sym typeface="Symbol"/>
              </a:rPr>
              <a:t>) For all g, </a:t>
            </a:r>
            <a:r>
              <a:rPr lang="en-US" dirty="0" err="1" smtClean="0">
                <a:sym typeface="Symbol"/>
              </a:rPr>
              <a:t>h</a:t>
            </a:r>
            <a:r>
              <a:rPr lang="en-US" dirty="0" err="1">
                <a:sym typeface="Symbol"/>
              </a:rPr>
              <a:t>G</a:t>
            </a:r>
            <a:r>
              <a:rPr lang="en-US" dirty="0">
                <a:sym typeface="Symbol"/>
              </a:rPr>
              <a:t>,  </a:t>
            </a:r>
            <a:r>
              <a:rPr lang="en-US" dirty="0" err="1" smtClean="0">
                <a:sym typeface="Symbol"/>
              </a:rPr>
              <a:t>g</a:t>
            </a:r>
            <a:r>
              <a:rPr lang="en-US" dirty="0" err="1"/>
              <a:t>◦</a:t>
            </a:r>
            <a:r>
              <a:rPr lang="en-US" dirty="0" err="1" smtClean="0">
                <a:sym typeface="Symbol"/>
              </a:rPr>
              <a:t>h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= </a:t>
            </a:r>
            <a:r>
              <a:rPr lang="en-US" dirty="0" err="1">
                <a:sym typeface="Symbol"/>
              </a:rPr>
              <a:t>h</a:t>
            </a:r>
            <a:r>
              <a:rPr lang="en-US" dirty="0" err="1" smtClean="0"/>
              <a:t>◦</a:t>
            </a:r>
            <a:r>
              <a:rPr lang="en-US" dirty="0" err="1" smtClean="0">
                <a:sym typeface="Symbol"/>
              </a:rPr>
              <a:t>g</a:t>
            </a:r>
            <a:endParaRPr lang="en-US" dirty="0" smtClean="0">
              <a:sym typeface="Symbol"/>
            </a:endParaRPr>
          </a:p>
          <a:p>
            <a:pPr lvl="1"/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The </a:t>
            </a:r>
            <a:r>
              <a:rPr lang="en-US" i="1" dirty="0" smtClean="0">
                <a:sym typeface="Symbol"/>
              </a:rPr>
              <a:t>order</a:t>
            </a:r>
            <a:r>
              <a:rPr lang="en-US" dirty="0" smtClean="0">
                <a:sym typeface="Symbol"/>
              </a:rPr>
              <a:t> of a finite group G is the number of elements in 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39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dirty="0" smtClean="0"/>
              <a:t> under addition </a:t>
            </a:r>
          </a:p>
          <a:p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dirty="0" smtClean="0"/>
              <a:t> under multiplication</a:t>
            </a:r>
          </a:p>
          <a:p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ℝ</a:t>
            </a:r>
            <a:r>
              <a:rPr lang="en-US" dirty="0" smtClean="0"/>
              <a:t> under addition</a:t>
            </a:r>
          </a:p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ℝ</a:t>
            </a:r>
            <a:r>
              <a:rPr lang="en-US" dirty="0"/>
              <a:t> under </a:t>
            </a:r>
            <a:r>
              <a:rPr lang="en-US" dirty="0" smtClean="0"/>
              <a:t>multiplication</a:t>
            </a:r>
          </a:p>
          <a:p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ℝ\{0}</a:t>
            </a:r>
            <a:r>
              <a:rPr lang="en-US" dirty="0" smtClean="0"/>
              <a:t> </a:t>
            </a:r>
            <a:r>
              <a:rPr lang="en-US" dirty="0"/>
              <a:t>under </a:t>
            </a:r>
            <a:r>
              <a:rPr lang="en-US" dirty="0" smtClean="0"/>
              <a:t>multiplication</a:t>
            </a:r>
          </a:p>
          <a:p>
            <a:r>
              <a:rPr lang="en-US" dirty="0" smtClean="0"/>
              <a:t>{0,1}</a:t>
            </a:r>
            <a:r>
              <a:rPr lang="en-US" baseline="30000" dirty="0" smtClean="0"/>
              <a:t>*</a:t>
            </a:r>
            <a:r>
              <a:rPr lang="en-US" dirty="0" smtClean="0"/>
              <a:t> under concatenation</a:t>
            </a:r>
          </a:p>
          <a:p>
            <a:r>
              <a:rPr lang="en-US" dirty="0" smtClean="0"/>
              <a:t>{0, 1}</a:t>
            </a:r>
            <a:r>
              <a:rPr lang="en-US" baseline="30000" dirty="0" smtClean="0"/>
              <a:t>n</a:t>
            </a:r>
            <a:r>
              <a:rPr lang="en-US" dirty="0" smtClean="0"/>
              <a:t> under bitwise XOR</a:t>
            </a:r>
          </a:p>
          <a:p>
            <a:r>
              <a:rPr lang="en-US" dirty="0" smtClean="0"/>
              <a:t>2 x 2 invertible, real matrices under </a:t>
            </a:r>
            <a:r>
              <a:rPr lang="en-US" dirty="0" err="1" smtClean="0"/>
              <a:t>mult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03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group operation can be written </a:t>
            </a:r>
            <a:r>
              <a:rPr lang="en-US" i="1" dirty="0" smtClean="0"/>
              <a:t>additively</a:t>
            </a:r>
            <a:r>
              <a:rPr lang="en-US" dirty="0" smtClean="0"/>
              <a:t> or </a:t>
            </a:r>
            <a:r>
              <a:rPr lang="en-US" i="1" dirty="0" smtClean="0"/>
              <a:t>multiplicatively</a:t>
            </a:r>
          </a:p>
          <a:p>
            <a:pPr lvl="1"/>
            <a:r>
              <a:rPr lang="en-US" dirty="0" smtClean="0"/>
              <a:t>I.e., instead of </a:t>
            </a:r>
            <a:r>
              <a:rPr lang="en-US" dirty="0" err="1">
                <a:sym typeface="Symbol"/>
              </a:rPr>
              <a:t>g</a:t>
            </a:r>
            <a:r>
              <a:rPr lang="en-US" dirty="0" err="1"/>
              <a:t>◦</a:t>
            </a:r>
            <a:r>
              <a:rPr lang="en-US" dirty="0" err="1" smtClean="0">
                <a:sym typeface="Symbol"/>
              </a:rPr>
              <a:t>h</a:t>
            </a:r>
            <a:r>
              <a:rPr lang="en-US" dirty="0" smtClean="0">
                <a:sym typeface="Symbol"/>
              </a:rPr>
              <a:t>, write </a:t>
            </a:r>
            <a:r>
              <a:rPr lang="en-US" dirty="0" err="1" smtClean="0">
                <a:sym typeface="Symbol"/>
              </a:rPr>
              <a:t>g+h</a:t>
            </a:r>
            <a:r>
              <a:rPr lang="en-US" dirty="0" smtClean="0">
                <a:sym typeface="Symbol"/>
              </a:rPr>
              <a:t> or </a:t>
            </a:r>
            <a:r>
              <a:rPr lang="en-US" dirty="0" err="1" smtClean="0">
                <a:sym typeface="Symbol"/>
              </a:rPr>
              <a:t>gh</a:t>
            </a:r>
            <a:endParaRPr lang="en-US" dirty="0" smtClean="0"/>
          </a:p>
          <a:p>
            <a:pPr lvl="1"/>
            <a:r>
              <a:rPr lang="en-US" dirty="0" smtClean="0"/>
              <a:t>Does </a:t>
            </a:r>
            <a:r>
              <a:rPr lang="en-US" i="1" dirty="0" smtClean="0"/>
              <a:t>not</a:t>
            </a:r>
            <a:r>
              <a:rPr lang="en-US" dirty="0" smtClean="0"/>
              <a:t> mean that the group operation corresponds to (integer) addition or multiplication</a:t>
            </a:r>
          </a:p>
          <a:p>
            <a:pPr lvl="1"/>
            <a:endParaRPr lang="en-US" dirty="0"/>
          </a:p>
          <a:p>
            <a:r>
              <a:rPr lang="en-US" dirty="0" smtClean="0"/>
              <a:t>Identity denoted by 0 or 1, respectively</a:t>
            </a:r>
          </a:p>
          <a:p>
            <a:r>
              <a:rPr lang="en-US" dirty="0" smtClean="0"/>
              <a:t>Inverse of g denoted by –g or g</a:t>
            </a:r>
            <a:r>
              <a:rPr lang="en-US" baseline="30000" dirty="0" smtClean="0"/>
              <a:t>-1</a:t>
            </a:r>
            <a:r>
              <a:rPr lang="en-US" dirty="0" smtClean="0"/>
              <a:t>, respectively</a:t>
            </a:r>
          </a:p>
          <a:p>
            <a:r>
              <a:rPr lang="en-US" dirty="0" smtClean="0"/>
              <a:t>Group exponentiation: m</a:t>
            </a:r>
            <a:r>
              <a:rPr lang="en-US" dirty="0">
                <a:ea typeface="Cambria Math"/>
              </a:rPr>
              <a:t> · </a:t>
            </a:r>
            <a:r>
              <a:rPr lang="en-US" dirty="0" smtClean="0">
                <a:ea typeface="Cambria Math"/>
              </a:rPr>
              <a:t>a or </a:t>
            </a:r>
            <a:r>
              <a:rPr lang="en-US" dirty="0" smtClean="0">
                <a:ea typeface="Cambria Math"/>
              </a:rPr>
              <a:t>a</a:t>
            </a:r>
            <a:r>
              <a:rPr lang="en-US" baseline="30000" dirty="0" smtClean="0">
                <a:ea typeface="Cambria Math"/>
              </a:rPr>
              <a:t>m</a:t>
            </a:r>
            <a:r>
              <a:rPr lang="en-US" dirty="0" smtClean="0">
                <a:ea typeface="Cambria Math"/>
              </a:rPr>
              <a:t>, respectively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78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Computations in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When working with groups </a:t>
            </a:r>
            <a:r>
              <a:rPr lang="en-US" i="1" dirty="0" smtClean="0"/>
              <a:t>computationally</a:t>
            </a:r>
            <a:r>
              <a:rPr lang="en-US" dirty="0" smtClean="0"/>
              <a:t>, need to fix some representation of the group elements</a:t>
            </a:r>
          </a:p>
          <a:p>
            <a:pPr lvl="1"/>
            <a:r>
              <a:rPr lang="en-US" dirty="0" smtClean="0"/>
              <a:t>Usually (but not always) unique representation for a given group element</a:t>
            </a:r>
          </a:p>
          <a:p>
            <a:pPr lvl="1"/>
            <a:r>
              <a:rPr lang="en-US" dirty="0" smtClean="0"/>
              <a:t>Must be possible </a:t>
            </a:r>
            <a:r>
              <a:rPr lang="en-US" dirty="0"/>
              <a:t>to efficiently </a:t>
            </a:r>
            <a:r>
              <a:rPr lang="en-US" dirty="0" smtClean="0"/>
              <a:t>identify group elements</a:t>
            </a:r>
          </a:p>
          <a:p>
            <a:pPr lvl="1"/>
            <a:r>
              <a:rPr lang="en-US" dirty="0" smtClean="0"/>
              <a:t>Must be possible to efficiently perform the group operation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 </a:t>
            </a:r>
            <a:r>
              <a:rPr lang="en-US" dirty="0" smtClean="0"/>
              <a:t>Group exponentiation can be computed efficiently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734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ambria Math"/>
                <a:ea typeface="Cambria Math"/>
              </a:rPr>
              <a:t>ℤ</a:t>
            </a:r>
            <a:r>
              <a:rPr lang="en-US" baseline="-25000" smtClean="0">
                <a:ea typeface="Cambria Math"/>
              </a:rPr>
              <a:t>N</a:t>
            </a:r>
            <a:r>
              <a:rPr lang="en-US" smtClean="0">
                <a:ea typeface="Cambria Math"/>
              </a:rPr>
              <a:t> </a:t>
            </a:r>
            <a:r>
              <a:rPr lang="en-US" dirty="0" smtClean="0">
                <a:ea typeface="Cambria Math"/>
              </a:rPr>
              <a:t>= {0, …, N-1} under addition modulo N</a:t>
            </a:r>
          </a:p>
          <a:p>
            <a:pPr lvl="1"/>
            <a:r>
              <a:rPr lang="en-US" dirty="0" smtClean="0">
                <a:ea typeface="Cambria Math"/>
              </a:rPr>
              <a:t>Identity is 0</a:t>
            </a:r>
          </a:p>
          <a:p>
            <a:pPr lvl="1"/>
            <a:r>
              <a:rPr lang="en-US" dirty="0" smtClean="0">
                <a:ea typeface="Cambria Math"/>
              </a:rPr>
              <a:t>Inverse of a is [-a mod N]</a:t>
            </a:r>
            <a:endParaRPr lang="en-US" dirty="0" smtClean="0"/>
          </a:p>
          <a:p>
            <a:pPr lvl="1"/>
            <a:r>
              <a:rPr lang="en-US" dirty="0" smtClean="0">
                <a:ea typeface="Cambria Math"/>
              </a:rPr>
              <a:t>Associativity, </a:t>
            </a:r>
            <a:r>
              <a:rPr lang="en-US" dirty="0" err="1" smtClean="0">
                <a:ea typeface="Cambria Math"/>
              </a:rPr>
              <a:t>commutativity</a:t>
            </a:r>
            <a:r>
              <a:rPr lang="en-US" dirty="0" smtClean="0">
                <a:ea typeface="Cambria Math"/>
              </a:rPr>
              <a:t> obvious</a:t>
            </a:r>
          </a:p>
          <a:p>
            <a:pPr lvl="1"/>
            <a:r>
              <a:rPr lang="en-US" dirty="0" smtClean="0">
                <a:ea typeface="Cambria Math"/>
              </a:rPr>
              <a:t>Order N</a:t>
            </a:r>
          </a:p>
        </p:txBody>
      </p:sp>
    </p:spTree>
    <p:extLst>
      <p:ext uri="{BB962C8B-B14F-4D97-AF65-F5344CB8AC3E}">
        <p14:creationId xmlns:p14="http://schemas.microsoft.com/office/powerpoint/2010/main" val="2601626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if we consider </a:t>
            </a:r>
            <a:r>
              <a:rPr lang="en-US" i="1" dirty="0" smtClean="0"/>
              <a:t>multiplication</a:t>
            </a:r>
            <a:r>
              <a:rPr lang="en-US" dirty="0" smtClean="0"/>
              <a:t> modulo N?</a:t>
            </a:r>
          </a:p>
          <a:p>
            <a:r>
              <a:rPr lang="en-US" dirty="0" smtClean="0"/>
              <a:t>{0, …, N-1} is </a:t>
            </a:r>
            <a:r>
              <a:rPr lang="en-US" i="1" dirty="0" smtClean="0"/>
              <a:t>not </a:t>
            </a:r>
            <a:r>
              <a:rPr lang="en-US" dirty="0" smtClean="0"/>
              <a:t>a group under this operation!</a:t>
            </a:r>
          </a:p>
          <a:p>
            <a:pPr lvl="1"/>
            <a:r>
              <a:rPr lang="en-US" dirty="0" smtClean="0"/>
              <a:t>0 has no inverse</a:t>
            </a:r>
          </a:p>
          <a:p>
            <a:pPr lvl="1"/>
            <a:r>
              <a:rPr lang="en-US" dirty="0" smtClean="0"/>
              <a:t>Even if we exclude 0, there is, e.g., no inverse of 2 modulo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74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instead the </a:t>
            </a:r>
            <a:r>
              <a:rPr lang="en-US" i="1" dirty="0" smtClean="0"/>
              <a:t>invertible</a:t>
            </a:r>
            <a:r>
              <a:rPr lang="en-US" dirty="0" smtClean="0"/>
              <a:t> elements modulo N, under multiplication modulo N</a:t>
            </a:r>
          </a:p>
          <a:p>
            <a:r>
              <a:rPr lang="en-US" dirty="0" smtClean="0"/>
              <a:t>I.e.,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r>
              <a:rPr lang="en-US" dirty="0">
                <a:ea typeface="Cambria Math"/>
              </a:rPr>
              <a:t> </a:t>
            </a:r>
            <a:r>
              <a:rPr lang="en-US" dirty="0" smtClean="0">
                <a:ea typeface="Cambria Math"/>
              </a:rPr>
              <a:t>= {0 &lt; x &lt; N : </a:t>
            </a:r>
            <a:r>
              <a:rPr lang="en-US" dirty="0" err="1" smtClean="0">
                <a:ea typeface="Cambria Math"/>
              </a:rPr>
              <a:t>gcd</a:t>
            </a:r>
            <a:r>
              <a:rPr lang="en-US" dirty="0" smtClean="0">
                <a:ea typeface="Cambria Math"/>
              </a:rPr>
              <a:t>(x, N) = 1}</a:t>
            </a:r>
          </a:p>
          <a:p>
            <a:pPr lvl="1"/>
            <a:r>
              <a:rPr lang="en-US" dirty="0" smtClean="0">
                <a:ea typeface="Cambria Math"/>
              </a:rPr>
              <a:t>Closure</a:t>
            </a:r>
          </a:p>
          <a:p>
            <a:pPr lvl="1"/>
            <a:r>
              <a:rPr lang="en-US" dirty="0" smtClean="0">
                <a:ea typeface="Cambria Math"/>
              </a:rPr>
              <a:t>Identity is 1</a:t>
            </a:r>
          </a:p>
          <a:p>
            <a:pPr lvl="1"/>
            <a:r>
              <a:rPr lang="en-US" dirty="0">
                <a:ea typeface="Cambria Math"/>
              </a:rPr>
              <a:t>Inverse of a is [a</a:t>
            </a:r>
            <a:r>
              <a:rPr lang="en-US" baseline="30000" dirty="0">
                <a:ea typeface="Cambria Math"/>
              </a:rPr>
              <a:t>-1</a:t>
            </a:r>
            <a:r>
              <a:rPr lang="en-US" dirty="0">
                <a:ea typeface="Cambria Math"/>
              </a:rPr>
              <a:t> mod N]</a:t>
            </a:r>
            <a:endParaRPr lang="en-US" dirty="0"/>
          </a:p>
          <a:p>
            <a:pPr lvl="1"/>
            <a:r>
              <a:rPr lang="en-US" dirty="0">
                <a:ea typeface="Cambria Math"/>
              </a:rPr>
              <a:t>Associativity, </a:t>
            </a:r>
            <a:r>
              <a:rPr lang="en-US" dirty="0" err="1">
                <a:ea typeface="Cambria Math"/>
              </a:rPr>
              <a:t>commutativity</a:t>
            </a:r>
            <a:r>
              <a:rPr lang="en-US" dirty="0">
                <a:ea typeface="Cambria Math"/>
              </a:rPr>
              <a:t> </a:t>
            </a:r>
            <a:r>
              <a:rPr lang="en-US" dirty="0" smtClean="0">
                <a:ea typeface="Cambria Math"/>
              </a:rPr>
              <a:t>obvious</a:t>
            </a:r>
            <a:endParaRPr lang="en-US" dirty="0">
              <a:ea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32936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13339</TotalTime>
  <Words>655</Words>
  <Application>Microsoft Office PowerPoint</Application>
  <PresentationFormat>On-screen Show (4:3)</PresentationFormat>
  <Paragraphs>78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 Math</vt:lpstr>
      <vt:lpstr>Symbol</vt:lpstr>
      <vt:lpstr>Office Theme</vt:lpstr>
      <vt:lpstr>Cryptography</vt:lpstr>
      <vt:lpstr>Groups</vt:lpstr>
      <vt:lpstr>Groups</vt:lpstr>
      <vt:lpstr>Examples</vt:lpstr>
      <vt:lpstr>Groups</vt:lpstr>
      <vt:lpstr>Computations in groups</vt:lpstr>
      <vt:lpstr>Useful example</vt:lpstr>
      <vt:lpstr>Example</vt:lpstr>
      <vt:lpstr>Example</vt:lpstr>
      <vt:lpstr>(N)</vt:lpstr>
      <vt:lpstr>Two special cases</vt:lpstr>
      <vt:lpstr>Back to group theory…</vt:lpstr>
      <vt:lpstr>Fermat’s little theorem</vt:lpstr>
      <vt:lpstr>Examples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1008</cp:revision>
  <dcterms:created xsi:type="dcterms:W3CDTF">2014-06-02T02:25:30Z</dcterms:created>
  <dcterms:modified xsi:type="dcterms:W3CDTF">2018-04-16T19:44:43Z</dcterms:modified>
</cp:coreProperties>
</file>