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418" r:id="rId2"/>
    <p:sldId id="453" r:id="rId3"/>
    <p:sldId id="454" r:id="rId4"/>
    <p:sldId id="473" r:id="rId5"/>
    <p:sldId id="476" r:id="rId6"/>
    <p:sldId id="455" r:id="rId7"/>
    <p:sldId id="456" r:id="rId8"/>
    <p:sldId id="457" r:id="rId9"/>
    <p:sldId id="474" r:id="rId10"/>
    <p:sldId id="478" r:id="rId11"/>
    <p:sldId id="477" r:id="rId12"/>
    <p:sldId id="458" r:id="rId13"/>
    <p:sldId id="459" r:id="rId14"/>
    <p:sldId id="460" r:id="rId15"/>
    <p:sldId id="479" r:id="rId16"/>
    <p:sldId id="480" r:id="rId17"/>
    <p:sldId id="461" r:id="rId18"/>
    <p:sldId id="462" r:id="rId19"/>
    <p:sldId id="482" r:id="rId20"/>
    <p:sldId id="463" r:id="rId21"/>
    <p:sldId id="464" r:id="rId22"/>
    <p:sldId id="465" r:id="rId23"/>
    <p:sldId id="4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91" autoAdjust="0"/>
    <p:restoredTop sz="94660"/>
  </p:normalViewPr>
  <p:slideViewPr>
    <p:cSldViewPr>
      <p:cViewPr varScale="1">
        <p:scale>
          <a:sx n="51" d="100"/>
          <a:sy n="51" d="100"/>
        </p:scale>
        <p:origin x="8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Cryptography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smtClean="0">
                <a:solidFill>
                  <a:schemeClr val="tx1"/>
                </a:solidFill>
              </a:rPr>
              <a:t>Lecture 23</a:t>
            </a:r>
            <a:endParaRPr lang="en-US" sz="4000" i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Discrete-logarithm problem (informal)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>
                <a:ea typeface="Cambria Math"/>
              </a:rPr>
              <a:t>Dlog</a:t>
            </a:r>
            <a:r>
              <a:rPr lang="en-US" u="sng" dirty="0">
                <a:ea typeface="Cambria Math"/>
              </a:rPr>
              <a:t> problem in G:</a:t>
            </a:r>
            <a:r>
              <a:rPr lang="en-US" dirty="0">
                <a:ea typeface="Cambria Math"/>
              </a:rPr>
              <a:t> Given </a:t>
            </a:r>
            <a:r>
              <a:rPr lang="en-US" dirty="0" smtClean="0">
                <a:ea typeface="Cambria Math"/>
              </a:rPr>
              <a:t>generator g and element h</a:t>
            </a:r>
            <a:r>
              <a:rPr lang="en-US" dirty="0">
                <a:ea typeface="Cambria Math"/>
              </a:rPr>
              <a:t>, compute </a:t>
            </a:r>
            <a:r>
              <a:rPr lang="en-US" dirty="0" err="1" smtClean="0">
                <a:ea typeface="Cambria Math"/>
              </a:rPr>
              <a:t>log</a:t>
            </a:r>
            <a:r>
              <a:rPr lang="en-US" baseline="-25000" dirty="0" err="1" smtClean="0">
                <a:ea typeface="Cambria Math"/>
              </a:rPr>
              <a:t>g</a:t>
            </a:r>
            <a:r>
              <a:rPr lang="en-US" dirty="0" err="1" smtClean="0">
                <a:ea typeface="Cambria Math"/>
              </a:rPr>
              <a:t>h</a:t>
            </a:r>
            <a:endParaRPr lang="en-US" dirty="0" smtClean="0">
              <a:ea typeface="Cambria Math"/>
            </a:endParaRPr>
          </a:p>
          <a:p>
            <a:endParaRPr lang="en-US" dirty="0">
              <a:ea typeface="Cambria Math"/>
            </a:endParaRPr>
          </a:p>
          <a:p>
            <a:r>
              <a:rPr lang="en-US" u="sng" dirty="0" err="1">
                <a:ea typeface="Cambria Math"/>
              </a:rPr>
              <a:t>Dlog</a:t>
            </a:r>
            <a:r>
              <a:rPr lang="en-US" u="sng" dirty="0">
                <a:ea typeface="Cambria Math"/>
              </a:rPr>
              <a:t> assumption in G:</a:t>
            </a:r>
            <a:r>
              <a:rPr lang="en-US" dirty="0">
                <a:ea typeface="Cambria Math"/>
              </a:rPr>
              <a:t> Solving the discrete log problem in G is </a:t>
            </a:r>
            <a:r>
              <a:rPr lang="en-US" dirty="0" smtClean="0">
                <a:ea typeface="Cambria Math"/>
              </a:rPr>
              <a:t>hard</a:t>
            </a:r>
            <a:endParaRPr lang="en-US" dirty="0">
              <a:ea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414703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>
                <a:latin typeface="Cambria Math"/>
                <a:ea typeface="Cambria Math"/>
              </a:rPr>
              <a:t>3092091139</a:t>
            </a:r>
            <a:endParaRPr lang="en-US" dirty="0" smtClean="0">
              <a:latin typeface="Cambria Math"/>
              <a:ea typeface="Cambria Math"/>
            </a:endParaRPr>
          </a:p>
          <a:p>
            <a:pPr lvl="1"/>
            <a:r>
              <a:rPr lang="en-US" dirty="0" smtClean="0"/>
              <a:t>What is log</a:t>
            </a:r>
            <a:r>
              <a:rPr lang="en-US" baseline="-25000" dirty="0" smtClean="0"/>
              <a:t>2</a:t>
            </a:r>
            <a:r>
              <a:rPr lang="en-US" dirty="0"/>
              <a:t> </a:t>
            </a:r>
            <a:r>
              <a:rPr lang="en-US" dirty="0" smtClean="0"/>
              <a:t>1656755742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99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Discrete-logarithm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Let </a:t>
            </a:r>
            <a:r>
              <a:rPr lang="en-US" dirty="0" smtClean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 be a group-generation algorithm</a:t>
            </a:r>
          </a:p>
          <a:p>
            <a:pPr lvl="1"/>
            <a:r>
              <a:rPr lang="en-US" dirty="0" smtClean="0"/>
              <a:t>On input 1</a:t>
            </a:r>
            <a:r>
              <a:rPr lang="en-US" baseline="30000" dirty="0" smtClean="0"/>
              <a:t>n</a:t>
            </a:r>
            <a:r>
              <a:rPr lang="en-US" dirty="0" smtClean="0"/>
              <a:t>, outputs a </a:t>
            </a:r>
            <a:r>
              <a:rPr lang="en-US" dirty="0" smtClean="0"/>
              <a:t>(description of a) cyclic </a:t>
            </a:r>
            <a:r>
              <a:rPr lang="en-US" dirty="0" smtClean="0"/>
              <a:t>group G, its order q (with </a:t>
            </a:r>
            <a:r>
              <a:rPr lang="en-US" dirty="0" err="1">
                <a:ea typeface="Cambria Math"/>
              </a:rPr>
              <a:t>ǁqǁ</a:t>
            </a:r>
            <a:r>
              <a:rPr lang="en-US" dirty="0" smtClean="0"/>
              <a:t>=n), and a generator g</a:t>
            </a:r>
          </a:p>
          <a:p>
            <a:endParaRPr lang="en-US" dirty="0" smtClean="0"/>
          </a:p>
          <a:p>
            <a:r>
              <a:rPr lang="en-US" dirty="0" smtClean="0"/>
              <a:t>For algorithm A, define </a:t>
            </a:r>
            <a:r>
              <a:rPr lang="en-US" dirty="0" err="1" smtClean="0"/>
              <a:t>exp’t</a:t>
            </a:r>
            <a:r>
              <a:rPr lang="en-US" dirty="0"/>
              <a:t> </a:t>
            </a:r>
            <a:r>
              <a:rPr lang="en-US" dirty="0" err="1" smtClean="0"/>
              <a:t>Dlog</a:t>
            </a:r>
            <a:r>
              <a:rPr lang="en-US" baseline="-25000" dirty="0" err="1" smtClean="0"/>
              <a:t>A,</a:t>
            </a:r>
            <a:r>
              <a:rPr lang="en-US" baseline="-25000" dirty="0" err="1" smtClean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(n):</a:t>
            </a:r>
          </a:p>
          <a:p>
            <a:pPr lvl="1"/>
            <a:r>
              <a:rPr lang="en-US" dirty="0" smtClean="0"/>
              <a:t>Compute (G, q, g) </a:t>
            </a:r>
            <a:r>
              <a:rPr lang="en-US" dirty="0" smtClean="0">
                <a:sym typeface="Symbol"/>
              </a:rPr>
              <a:t> </a:t>
            </a:r>
            <a:r>
              <a:rPr lang="en-US" dirty="0" smtClean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(1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Choose uniform </a:t>
            </a:r>
            <a:r>
              <a:rPr lang="en-US" dirty="0" err="1" smtClean="0"/>
              <a:t>h</a:t>
            </a:r>
            <a:r>
              <a:rPr lang="en-US" dirty="0" err="1" smtClean="0">
                <a:sym typeface="Symbol"/>
              </a:rPr>
              <a:t>G</a:t>
            </a:r>
            <a:endParaRPr lang="en-US" dirty="0" smtClean="0">
              <a:sym typeface="Symbol"/>
            </a:endParaRPr>
          </a:p>
          <a:p>
            <a:pPr lvl="1"/>
            <a:r>
              <a:rPr lang="en-US" dirty="0" smtClean="0">
                <a:sym typeface="Symbol"/>
              </a:rPr>
              <a:t>Run A(G, q, g, h) to get x</a:t>
            </a:r>
          </a:p>
          <a:p>
            <a:pPr lvl="1"/>
            <a:r>
              <a:rPr lang="en-US" dirty="0" smtClean="0">
                <a:sym typeface="Symbol"/>
              </a:rPr>
              <a:t>Experiment evaluates to 1 if </a:t>
            </a:r>
            <a:r>
              <a:rPr lang="en-US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</a:t>
            </a:r>
            <a:r>
              <a:rPr lang="en-US" dirty="0" smtClean="0">
                <a:sym typeface="Symbol"/>
              </a:rPr>
              <a:t> = 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71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Discrete-logarithm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discrete-logarithm problem is hard relative to </a:t>
            </a:r>
            <a:r>
              <a:rPr lang="en-US" i="1" dirty="0" smtClean="0">
                <a:latin typeface="Brush Script MT" panose="03060802040406070304" pitchFamily="66" charset="0"/>
              </a:rPr>
              <a:t>G</a:t>
            </a:r>
            <a:r>
              <a:rPr lang="en-US" i="1" dirty="0" smtClean="0"/>
              <a:t> </a:t>
            </a:r>
            <a:r>
              <a:rPr lang="en-US" dirty="0" smtClean="0"/>
              <a:t>if for all PPT algorithms A,</a:t>
            </a:r>
            <a:br>
              <a:rPr lang="en-US" dirty="0" smtClean="0"/>
            </a:br>
            <a:r>
              <a:rPr lang="en-US" dirty="0" smtClean="0"/>
              <a:t>                </a:t>
            </a:r>
            <a:r>
              <a:rPr lang="en-US" dirty="0" err="1" smtClean="0"/>
              <a:t>Pr</a:t>
            </a:r>
            <a:r>
              <a:rPr lang="en-US" dirty="0" smtClean="0"/>
              <a:t>[</a:t>
            </a:r>
            <a:r>
              <a:rPr lang="en-US" dirty="0" err="1" smtClean="0"/>
              <a:t>Dlog</a:t>
            </a:r>
            <a:r>
              <a:rPr lang="en-US" baseline="-25000" dirty="0" err="1" smtClean="0"/>
              <a:t>A,</a:t>
            </a:r>
            <a:r>
              <a:rPr lang="en-US" baseline="-25000" dirty="0" err="1" smtClean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(n) = 1] </a:t>
            </a:r>
            <a:r>
              <a:rPr lang="en-US" dirty="0" smtClean="0">
                <a:sym typeface="Symbol"/>
              </a:rPr>
              <a:t>≤ </a:t>
            </a:r>
            <a:r>
              <a:rPr lang="en-US" dirty="0" err="1" smtClean="0">
                <a:sym typeface="Symbol"/>
              </a:rPr>
              <a:t>negl</a:t>
            </a:r>
            <a:r>
              <a:rPr lang="en-US" dirty="0" smtClean="0">
                <a:sym typeface="Symbol"/>
              </a:rPr>
              <a:t>(n)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17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Diffie</a:t>
            </a:r>
            <a:r>
              <a:rPr lang="en-US" dirty="0" smtClean="0"/>
              <a:t>-Hellman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 cyclic group G and generator g</a:t>
            </a:r>
          </a:p>
          <a:p>
            <a:r>
              <a:rPr lang="en-US" dirty="0" smtClean="0"/>
              <a:t>Define </a:t>
            </a:r>
            <a:r>
              <a:rPr lang="en-US" dirty="0" err="1" smtClean="0"/>
              <a:t>DH</a:t>
            </a:r>
            <a:r>
              <a:rPr lang="en-US" baseline="-25000" dirty="0" err="1" smtClean="0"/>
              <a:t>g</a:t>
            </a:r>
            <a:r>
              <a:rPr lang="en-US" dirty="0" smtClean="0"/>
              <a:t>(h</a:t>
            </a:r>
            <a:r>
              <a:rPr lang="en-US" baseline="-25000" dirty="0" smtClean="0"/>
              <a:t>1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) = </a:t>
            </a:r>
            <a:r>
              <a:rPr lang="en-US" dirty="0" err="1" smtClean="0"/>
              <a:t>DH</a:t>
            </a:r>
            <a:r>
              <a:rPr lang="en-US" baseline="-25000" dirty="0" err="1" smtClean="0"/>
              <a:t>g</a:t>
            </a:r>
            <a:r>
              <a:rPr lang="en-US" dirty="0" smtClean="0"/>
              <a:t>(</a:t>
            </a:r>
            <a:r>
              <a:rPr lang="en-US" dirty="0" err="1" smtClean="0"/>
              <a:t>g</a:t>
            </a:r>
            <a:r>
              <a:rPr lang="en-US" baseline="30000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g</a:t>
            </a:r>
            <a:r>
              <a:rPr lang="en-US" baseline="30000" dirty="0" err="1" smtClean="0"/>
              <a:t>y</a:t>
            </a:r>
            <a:r>
              <a:rPr lang="en-US" dirty="0" smtClean="0"/>
              <a:t>) = </a:t>
            </a:r>
            <a:r>
              <a:rPr lang="en-US" dirty="0" err="1" smtClean="0"/>
              <a:t>g</a:t>
            </a:r>
            <a:r>
              <a:rPr lang="en-US" baseline="30000" dirty="0" err="1" smtClean="0"/>
              <a:t>xy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2847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/>
              <a:t>11</a:t>
            </a:r>
            <a:endParaRPr lang="en-US" dirty="0" smtClean="0"/>
          </a:p>
          <a:p>
            <a:pPr lvl="1"/>
            <a:r>
              <a:rPr lang="en-US" dirty="0" smtClean="0"/>
              <a:t>&lt;2&gt; = </a:t>
            </a:r>
            <a:r>
              <a:rPr lang="en-US" dirty="0"/>
              <a:t>{1, 2, 4, 8, 5, 10, 9, 7, 3, 6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So DH</a:t>
            </a:r>
            <a:r>
              <a:rPr lang="en-US" baseline="-25000" dirty="0" smtClean="0"/>
              <a:t>2</a:t>
            </a:r>
            <a:r>
              <a:rPr lang="en-US" dirty="0" smtClean="0"/>
              <a:t>(7, 5) = ?</a:t>
            </a:r>
          </a:p>
          <a:p>
            <a:r>
              <a:rPr lang="en-US" dirty="0"/>
              <a:t>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>
                <a:latin typeface="Cambria Math"/>
                <a:ea typeface="Cambria Math"/>
              </a:rPr>
              <a:t>3092091139</a:t>
            </a:r>
            <a:endParaRPr lang="en-US" dirty="0">
              <a:latin typeface="Cambria Math"/>
              <a:ea typeface="Cambria Math"/>
            </a:endParaRPr>
          </a:p>
          <a:p>
            <a:pPr lvl="1"/>
            <a:r>
              <a:rPr lang="en-US" dirty="0" smtClean="0"/>
              <a:t>What is DH</a:t>
            </a:r>
            <a:r>
              <a:rPr lang="en-US" baseline="-25000" dirty="0" smtClean="0"/>
              <a:t>2</a:t>
            </a:r>
            <a:r>
              <a:rPr lang="en-US" dirty="0"/>
              <a:t>(1656755742, </a:t>
            </a:r>
            <a:r>
              <a:rPr lang="en-US" dirty="0" smtClean="0"/>
              <a:t>938640663)?</a:t>
            </a:r>
          </a:p>
          <a:p>
            <a:pPr lvl="1"/>
            <a:r>
              <a:rPr lang="en-US" dirty="0" smtClean="0"/>
              <a:t>Is 1994993011 the answer, or is it just a random element of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>
                <a:latin typeface="Cambria Math"/>
                <a:ea typeface="Cambria Math"/>
              </a:rPr>
              <a:t>3092091139</a:t>
            </a:r>
            <a:r>
              <a:rPr lang="en-US" dirty="0" smtClean="0">
                <a:latin typeface="Cambria Math"/>
                <a:ea typeface="Cambria Math"/>
              </a:rPr>
              <a:t> 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21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Diffie</a:t>
            </a:r>
            <a:r>
              <a:rPr lang="en-US" dirty="0" smtClean="0"/>
              <a:t>-Hellman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Computational</a:t>
            </a:r>
            <a:r>
              <a:rPr lang="en-US" dirty="0"/>
              <a:t> </a:t>
            </a:r>
            <a:r>
              <a:rPr lang="en-US" dirty="0" err="1"/>
              <a:t>Diffie</a:t>
            </a:r>
            <a:r>
              <a:rPr lang="en-US" dirty="0"/>
              <a:t>-Hellman (CDH) problem:</a:t>
            </a:r>
          </a:p>
          <a:p>
            <a:pPr lvl="1"/>
            <a:r>
              <a:rPr lang="en-US" dirty="0"/>
              <a:t>Given g, 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, compute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endParaRPr lang="en-US" i="1" dirty="0" smtClean="0"/>
          </a:p>
          <a:p>
            <a:r>
              <a:rPr lang="en-US" i="1" dirty="0" smtClean="0"/>
              <a:t>Decisional</a:t>
            </a:r>
            <a:r>
              <a:rPr lang="en-US" dirty="0" smtClean="0"/>
              <a:t> </a:t>
            </a:r>
            <a:r>
              <a:rPr lang="en-US" dirty="0" err="1"/>
              <a:t>Diffie</a:t>
            </a:r>
            <a:r>
              <a:rPr lang="en-US" dirty="0"/>
              <a:t>-Hellman (DDH) problem:</a:t>
            </a:r>
          </a:p>
          <a:p>
            <a:pPr lvl="1"/>
            <a:r>
              <a:rPr lang="en-US" dirty="0"/>
              <a:t>Given g, 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, distinguish </a:t>
            </a:r>
            <a:r>
              <a:rPr lang="en-US" dirty="0" err="1"/>
              <a:t>DH</a:t>
            </a:r>
            <a:r>
              <a:rPr lang="en-US" baseline="-25000" dirty="0" err="1"/>
              <a:t>g</a:t>
            </a:r>
            <a:r>
              <a:rPr lang="en-US" dirty="0"/>
              <a:t>(h</a:t>
            </a:r>
            <a:r>
              <a:rPr lang="en-US" baseline="-25000" dirty="0"/>
              <a:t>1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) from a uniform element of G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15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</a:t>
            </a:r>
            <a:r>
              <a:rPr lang="en-US" dirty="0" smtClean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 be a group-generation algorithm</a:t>
            </a:r>
          </a:p>
          <a:p>
            <a:pPr lvl="1"/>
            <a:r>
              <a:rPr lang="en-US" dirty="0" smtClean="0"/>
              <a:t>On input 1</a:t>
            </a:r>
            <a:r>
              <a:rPr lang="en-US" baseline="30000" dirty="0" smtClean="0"/>
              <a:t>n</a:t>
            </a:r>
            <a:r>
              <a:rPr lang="en-US" dirty="0" smtClean="0"/>
              <a:t>, outputs a cyclic group G, its order q (with </a:t>
            </a:r>
            <a:r>
              <a:rPr lang="en-US" dirty="0" err="1">
                <a:ea typeface="Cambria Math"/>
              </a:rPr>
              <a:t>ǁqǁ</a:t>
            </a:r>
            <a:r>
              <a:rPr lang="en-US" dirty="0" smtClean="0"/>
              <a:t>=n), and a generator g</a:t>
            </a:r>
          </a:p>
          <a:p>
            <a:endParaRPr lang="en-US" dirty="0" smtClean="0"/>
          </a:p>
          <a:p>
            <a:r>
              <a:rPr lang="en-US" dirty="0" smtClean="0"/>
              <a:t>The DDH problem is hard relative to </a:t>
            </a:r>
            <a:r>
              <a:rPr lang="en-US" dirty="0">
                <a:latin typeface="Brush Script MT" panose="03060802040406070304" pitchFamily="66" charset="0"/>
              </a:rPr>
              <a:t>G</a:t>
            </a:r>
            <a:r>
              <a:rPr lang="en-US" dirty="0" smtClean="0"/>
              <a:t> if for all PPT algorithms A: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r>
              <a:rPr lang="en-US" sz="2400" dirty="0" smtClean="0"/>
              <a:t>| </a:t>
            </a:r>
            <a:r>
              <a:rPr lang="en-US" sz="2400" dirty="0" err="1" smtClean="0"/>
              <a:t>Pr</a:t>
            </a:r>
            <a:r>
              <a:rPr lang="en-US" sz="2400" dirty="0" smtClean="0"/>
              <a:t>[A(G, q, g,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x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y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z</a:t>
            </a:r>
            <a:r>
              <a:rPr lang="en-US" sz="2400" dirty="0" smtClean="0"/>
              <a:t>)=1] – </a:t>
            </a:r>
            <a:r>
              <a:rPr lang="en-US" sz="2400" dirty="0" err="1" smtClean="0"/>
              <a:t>Pr</a:t>
            </a:r>
            <a:r>
              <a:rPr lang="en-US" sz="2400" dirty="0" smtClean="0"/>
              <a:t>[A(G, q, g,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x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y</a:t>
            </a:r>
            <a:r>
              <a:rPr lang="en-US" sz="2400" dirty="0" smtClean="0"/>
              <a:t>, </a:t>
            </a:r>
            <a:r>
              <a:rPr lang="en-US" sz="2400" dirty="0" err="1" smtClean="0"/>
              <a:t>g</a:t>
            </a:r>
            <a:r>
              <a:rPr lang="en-US" sz="2400" baseline="30000" dirty="0" err="1" smtClean="0"/>
              <a:t>xy</a:t>
            </a:r>
            <a:r>
              <a:rPr lang="en-US" sz="2400" dirty="0" smtClean="0"/>
              <a:t>)=1] | ≤ </a:t>
            </a:r>
            <a:r>
              <a:rPr lang="en-US" sz="2400" dirty="0">
                <a:sym typeface="Symbol"/>
              </a:rPr>
              <a:t>(n)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1386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Relating the </a:t>
            </a:r>
            <a:r>
              <a:rPr lang="en-US" dirty="0" err="1" smtClean="0"/>
              <a:t>Diffie</a:t>
            </a:r>
            <a:r>
              <a:rPr lang="en-US" dirty="0" smtClean="0"/>
              <a:t>-Hellman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Relative to </a:t>
            </a:r>
            <a:r>
              <a:rPr lang="en-US" dirty="0" smtClean="0">
                <a:latin typeface="Brush Script MT" panose="03060802040406070304" pitchFamily="66" charset="0"/>
              </a:rPr>
              <a:t>G:</a:t>
            </a:r>
            <a:endParaRPr lang="en-US" dirty="0" smtClean="0"/>
          </a:p>
          <a:p>
            <a:pPr lvl="1"/>
            <a:r>
              <a:rPr lang="en-US" dirty="0" smtClean="0"/>
              <a:t>If the discrete-logarithm problem is easy, so is the CDH problem</a:t>
            </a:r>
          </a:p>
          <a:p>
            <a:pPr lvl="1"/>
            <a:r>
              <a:rPr lang="en-US" dirty="0" smtClean="0"/>
              <a:t>If the CDH problem is easy, so is the DDH problem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I.e., the DDH assumption is </a:t>
            </a:r>
            <a:r>
              <a:rPr lang="en-US" i="1" dirty="0" smtClean="0"/>
              <a:t>stronger</a:t>
            </a:r>
            <a:r>
              <a:rPr lang="en-US" dirty="0" smtClean="0"/>
              <a:t> than the CDH assumption</a:t>
            </a:r>
          </a:p>
          <a:p>
            <a:pPr lvl="1"/>
            <a:r>
              <a:rPr lang="en-US" dirty="0" smtClean="0"/>
              <a:t>I.e., the CDH </a:t>
            </a:r>
            <a:r>
              <a:rPr lang="en-US" dirty="0"/>
              <a:t>assumption is </a:t>
            </a:r>
            <a:r>
              <a:rPr lang="en-US" i="1" dirty="0"/>
              <a:t>stronger</a:t>
            </a:r>
            <a:r>
              <a:rPr lang="en-US" dirty="0"/>
              <a:t> than the </a:t>
            </a:r>
            <a:r>
              <a:rPr lang="en-US" dirty="0" err="1" smtClean="0"/>
              <a:t>dlog</a:t>
            </a:r>
            <a:r>
              <a:rPr lang="en-US" dirty="0" smtClean="0"/>
              <a:t> assumption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2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discrete logarithm is not hard in all groups!</a:t>
            </a:r>
          </a:p>
          <a:p>
            <a:pPr lvl="1"/>
            <a:r>
              <a:rPr lang="en-US" dirty="0" smtClean="0"/>
              <a:t>For example, it is easy 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-25000" dirty="0"/>
              <a:t>N</a:t>
            </a:r>
            <a:r>
              <a:rPr lang="en-US" dirty="0" smtClean="0"/>
              <a:t> (for any N, and for any generator)</a:t>
            </a:r>
          </a:p>
          <a:p>
            <a:r>
              <a:rPr lang="en-US" dirty="0" smtClean="0"/>
              <a:t>Nevertheless, there are certain groups where the problem is believed to be hard</a:t>
            </a:r>
          </a:p>
          <a:p>
            <a:pPr lvl="1"/>
            <a:r>
              <a:rPr lang="en-US" dirty="0" smtClean="0"/>
              <a:t>Note: since all cyclic groups of the same order are isomorphic, the group representation matters!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85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G be a finite group of order </a:t>
            </a:r>
            <a:r>
              <a:rPr lang="en-US" dirty="0" smtClean="0"/>
              <a:t>q </a:t>
            </a:r>
            <a:r>
              <a:rPr lang="en-US" dirty="0" smtClean="0"/>
              <a:t>(written multiplicatively)</a:t>
            </a:r>
          </a:p>
          <a:p>
            <a:r>
              <a:rPr lang="en-US" dirty="0" smtClean="0"/>
              <a:t>Let g be some element of G</a:t>
            </a:r>
          </a:p>
          <a:p>
            <a:r>
              <a:rPr lang="en-US" dirty="0" smtClean="0"/>
              <a:t>Consider the set &lt;g&gt; = {g</a:t>
            </a:r>
            <a:r>
              <a:rPr lang="en-US" baseline="30000" dirty="0" smtClean="0"/>
              <a:t>0</a:t>
            </a:r>
            <a:r>
              <a:rPr lang="en-US" dirty="0" smtClean="0"/>
              <a:t>, g</a:t>
            </a:r>
            <a:r>
              <a:rPr lang="en-US" baseline="30000" dirty="0" smtClean="0"/>
              <a:t>1</a:t>
            </a:r>
            <a:r>
              <a:rPr lang="en-US" dirty="0" smtClean="0"/>
              <a:t>, …}</a:t>
            </a:r>
          </a:p>
          <a:p>
            <a:pPr lvl="1"/>
            <a:r>
              <a:rPr lang="en-US" dirty="0" smtClean="0"/>
              <a:t>We know </a:t>
            </a:r>
            <a:r>
              <a:rPr lang="en-US" dirty="0" err="1" smtClean="0"/>
              <a:t>g</a:t>
            </a:r>
            <a:r>
              <a:rPr lang="en-US" baseline="30000" dirty="0" err="1"/>
              <a:t>q</a:t>
            </a:r>
            <a:r>
              <a:rPr lang="en-US" dirty="0" smtClean="0"/>
              <a:t> </a:t>
            </a:r>
            <a:r>
              <a:rPr lang="en-US" dirty="0" smtClean="0"/>
              <a:t>= 1 = g</a:t>
            </a:r>
            <a:r>
              <a:rPr lang="en-US" baseline="30000" dirty="0" smtClean="0"/>
              <a:t>0</a:t>
            </a:r>
            <a:r>
              <a:rPr lang="en-US" dirty="0" smtClean="0"/>
              <a:t>, so the set has ≤ </a:t>
            </a:r>
            <a:r>
              <a:rPr lang="en-US" i="1" dirty="0"/>
              <a:t>q</a:t>
            </a:r>
            <a:r>
              <a:rPr lang="en-US" dirty="0" smtClean="0"/>
              <a:t> </a:t>
            </a:r>
            <a:r>
              <a:rPr lang="en-US" dirty="0" smtClean="0"/>
              <a:t>elements</a:t>
            </a:r>
          </a:p>
          <a:p>
            <a:pPr lvl="1"/>
            <a:r>
              <a:rPr lang="en-US" dirty="0" smtClean="0"/>
              <a:t>If the set has </a:t>
            </a:r>
            <a:r>
              <a:rPr lang="en-US" i="1" dirty="0"/>
              <a:t>q</a:t>
            </a:r>
            <a:r>
              <a:rPr lang="en-US" dirty="0" smtClean="0"/>
              <a:t> </a:t>
            </a:r>
            <a:r>
              <a:rPr lang="en-US" dirty="0" smtClean="0"/>
              <a:t>elements, then it is all of G !</a:t>
            </a:r>
          </a:p>
          <a:p>
            <a:pPr lvl="2"/>
            <a:r>
              <a:rPr lang="en-US" dirty="0" smtClean="0"/>
              <a:t>In this case, we say g is a </a:t>
            </a:r>
            <a:r>
              <a:rPr lang="en-US" i="1" dirty="0" smtClean="0"/>
              <a:t>generator</a:t>
            </a:r>
            <a:r>
              <a:rPr lang="en-US" dirty="0" smtClean="0"/>
              <a:t> of G</a:t>
            </a:r>
          </a:p>
          <a:p>
            <a:pPr lvl="2"/>
            <a:r>
              <a:rPr lang="en-US" dirty="0" smtClean="0"/>
              <a:t>If G has a generator, we say G is </a:t>
            </a:r>
            <a:r>
              <a:rPr lang="en-US" i="1" dirty="0" smtClean="0"/>
              <a:t>cyclic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83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cryptographic applications, best to use </a:t>
            </a:r>
            <a:r>
              <a:rPr lang="en-US" i="1" dirty="0" smtClean="0"/>
              <a:t>prime-order</a:t>
            </a:r>
            <a:r>
              <a:rPr lang="en-US" dirty="0" smtClean="0"/>
              <a:t> groups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dlog</a:t>
            </a:r>
            <a:r>
              <a:rPr lang="en-US" dirty="0" smtClean="0"/>
              <a:t> problem becomes easier if the order of the group has small prime factors</a:t>
            </a:r>
          </a:p>
          <a:p>
            <a:pPr lvl="1"/>
            <a:r>
              <a:rPr lang="en-US" dirty="0" smtClean="0"/>
              <a:t>Prime-order groups have several nice features</a:t>
            </a:r>
          </a:p>
          <a:p>
            <a:pPr lvl="2"/>
            <a:r>
              <a:rPr lang="en-US" dirty="0" smtClean="0"/>
              <a:t>E.g., every element except identity is a generator</a:t>
            </a:r>
          </a:p>
          <a:p>
            <a:pPr lvl="1"/>
            <a:endParaRPr lang="en-US" dirty="0"/>
          </a:p>
          <a:p>
            <a:r>
              <a:rPr lang="en-US" dirty="0" smtClean="0"/>
              <a:t>Two common choices of groups…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1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selection: choice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Prime-order subgroup of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>
                <a:ea typeface="Cambria Math"/>
              </a:rPr>
              <a:t>p</a:t>
            </a:r>
            <a:r>
              <a:rPr lang="en-US" dirty="0" smtClean="0"/>
              <a:t>, p prime</a:t>
            </a:r>
          </a:p>
          <a:p>
            <a:pPr lvl="1"/>
            <a:r>
              <a:rPr lang="en-US" dirty="0" smtClean="0"/>
              <a:t>E.g., p = </a:t>
            </a:r>
            <a:r>
              <a:rPr lang="en-US" dirty="0" err="1"/>
              <a:t>t</a:t>
            </a:r>
            <a:r>
              <a:rPr lang="en-US" dirty="0" err="1" smtClean="0"/>
              <a:t>q</a:t>
            </a:r>
            <a:r>
              <a:rPr lang="en-US" dirty="0" smtClean="0"/>
              <a:t> + 1 for q prime</a:t>
            </a:r>
          </a:p>
          <a:p>
            <a:pPr lvl="1"/>
            <a:r>
              <a:rPr lang="en-US" dirty="0" smtClean="0"/>
              <a:t>Take the subgroup of </a:t>
            </a:r>
            <a:r>
              <a:rPr lang="en-US" dirty="0" err="1" smtClean="0"/>
              <a:t>t</a:t>
            </a:r>
            <a:r>
              <a:rPr lang="en-US" baseline="30000" dirty="0" err="1" smtClean="0"/>
              <a:t>th</a:t>
            </a:r>
            <a:r>
              <a:rPr lang="en-US" dirty="0" smtClean="0"/>
              <a:t> powers, i.e., </a:t>
            </a:r>
            <a:br>
              <a:rPr lang="en-US" dirty="0" smtClean="0"/>
            </a:br>
            <a:r>
              <a:rPr lang="en-US" dirty="0" smtClean="0"/>
              <a:t>G = { [</a:t>
            </a:r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smtClean="0"/>
              <a:t> mod p]| x </a:t>
            </a:r>
            <a:r>
              <a:rPr lang="en-US" dirty="0" smtClean="0">
                <a:sym typeface="Symbol"/>
              </a:rPr>
              <a:t></a:t>
            </a:r>
            <a:r>
              <a:rPr lang="en-US" dirty="0">
                <a:latin typeface="Cambria Math"/>
                <a:ea typeface="Cambria Math"/>
              </a:rPr>
              <a:t>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>
                <a:ea typeface="Cambria Math"/>
              </a:rPr>
              <a:t>p</a:t>
            </a:r>
            <a:r>
              <a:rPr lang="en-US" dirty="0" smtClean="0">
                <a:ea typeface="Cambria Math"/>
              </a:rPr>
              <a:t> }</a:t>
            </a:r>
            <a:endParaRPr lang="en-US" dirty="0" smtClean="0"/>
          </a:p>
          <a:p>
            <a:pPr lvl="2"/>
            <a:r>
              <a:rPr lang="en-US" dirty="0" smtClean="0"/>
              <a:t>This is a group</a:t>
            </a:r>
          </a:p>
          <a:p>
            <a:pPr lvl="2"/>
            <a:r>
              <a:rPr lang="en-US" dirty="0" smtClean="0"/>
              <a:t>It has order (p-1)/t = q</a:t>
            </a:r>
          </a:p>
          <a:p>
            <a:pPr lvl="2"/>
            <a:r>
              <a:rPr lang="en-US" dirty="0" smtClean="0"/>
              <a:t>Since q is prime, the group must be cyclic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Generalizations based on finite fields also used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selection: choice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Prime-order subgroup of an </a:t>
            </a:r>
            <a:r>
              <a:rPr lang="en-US" i="1" dirty="0" smtClean="0"/>
              <a:t>elliptic curve</a:t>
            </a:r>
            <a:r>
              <a:rPr lang="en-US" dirty="0" smtClean="0"/>
              <a:t> group</a:t>
            </a:r>
          </a:p>
          <a:p>
            <a:pPr lvl="1"/>
            <a:r>
              <a:rPr lang="en-US" dirty="0" smtClean="0"/>
              <a:t>See book for details…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77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describe </a:t>
            </a:r>
            <a:r>
              <a:rPr lang="en-US" dirty="0"/>
              <a:t>algorithms in “abstract” groups</a:t>
            </a:r>
          </a:p>
          <a:p>
            <a:pPr lvl="1"/>
            <a:r>
              <a:rPr lang="en-US" dirty="0"/>
              <a:t>Can ignore details of the underlying group in the analysis</a:t>
            </a:r>
          </a:p>
          <a:p>
            <a:pPr lvl="1"/>
            <a:r>
              <a:rPr lang="en-US" dirty="0"/>
              <a:t>Can instantiate with any (appropriate) group for an </a:t>
            </a:r>
            <a:r>
              <a:rPr lang="en-US" dirty="0" smtClean="0"/>
              <a:t>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1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-25000" dirty="0" smtClean="0">
                <a:ea typeface="Cambria Math"/>
              </a:rPr>
              <a:t>N</a:t>
            </a:r>
            <a:endParaRPr lang="en-US" dirty="0" smtClean="0">
              <a:ea typeface="Cambria Math"/>
            </a:endParaRPr>
          </a:p>
          <a:p>
            <a:pPr lvl="1"/>
            <a:r>
              <a:rPr lang="en-US" dirty="0" smtClean="0">
                <a:ea typeface="Cambria Math"/>
              </a:rPr>
              <a:t>Cyclic (for any N); 1 is always a generator:</a:t>
            </a:r>
            <a:br>
              <a:rPr lang="en-US" dirty="0" smtClean="0">
                <a:ea typeface="Cambria Math"/>
              </a:rPr>
            </a:br>
            <a:r>
              <a:rPr lang="en-US" dirty="0" smtClean="0">
                <a:ea typeface="Cambria Math"/>
              </a:rPr>
              <a:t>  {0, 1, 2, …, N-1}</a:t>
            </a:r>
          </a:p>
          <a:p>
            <a:pPr lvl="1"/>
            <a:endParaRPr lang="en-US" dirty="0">
              <a:ea typeface="Cambria Math"/>
            </a:endParaRPr>
          </a:p>
          <a:p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-25000" dirty="0" smtClean="0">
                <a:ea typeface="Cambria Math"/>
              </a:rPr>
              <a:t>8</a:t>
            </a:r>
            <a:endParaRPr lang="en-US" dirty="0" smtClean="0">
              <a:ea typeface="Cambria Math"/>
            </a:endParaRPr>
          </a:p>
          <a:p>
            <a:pPr lvl="1"/>
            <a:r>
              <a:rPr lang="en-US" dirty="0" smtClean="0">
                <a:ea typeface="Cambria Math"/>
              </a:rPr>
              <a:t>Is 3 a generator?</a:t>
            </a:r>
            <a:br>
              <a:rPr lang="en-US" dirty="0" smtClean="0">
                <a:ea typeface="Cambria Math"/>
              </a:rPr>
            </a:br>
            <a:r>
              <a:rPr lang="en-US" dirty="0" smtClean="0">
                <a:ea typeface="Cambria Math"/>
              </a:rPr>
              <a:t>{0, 3, 6, 1, 4, 7, 2, 5} – yes!</a:t>
            </a:r>
          </a:p>
          <a:p>
            <a:pPr lvl="1"/>
            <a:r>
              <a:rPr lang="en-US" dirty="0" smtClean="0">
                <a:ea typeface="Cambria Math"/>
              </a:rPr>
              <a:t>Is 2 a generator?</a:t>
            </a:r>
            <a:br>
              <a:rPr lang="en-US" dirty="0" smtClean="0">
                <a:ea typeface="Cambria Math"/>
              </a:rPr>
            </a:br>
            <a:r>
              <a:rPr lang="en-US" dirty="0" smtClean="0">
                <a:ea typeface="Cambria Math"/>
              </a:rPr>
              <a:t>{0, 2, 4, 6} – no!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524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/>
              <a:t>11</a:t>
            </a:r>
            <a:endParaRPr lang="en-US" dirty="0" smtClean="0"/>
          </a:p>
          <a:p>
            <a:pPr lvl="1"/>
            <a:r>
              <a:rPr lang="en-US" dirty="0"/>
              <a:t>Is 3 a generator?</a:t>
            </a:r>
            <a:br>
              <a:rPr lang="en-US" dirty="0"/>
            </a:br>
            <a:r>
              <a:rPr lang="en-US" dirty="0"/>
              <a:t>{1, 3, 9, 5, 4} – no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Is 2 a generator?</a:t>
            </a:r>
            <a:br>
              <a:rPr lang="en-US" dirty="0" smtClean="0"/>
            </a:br>
            <a:r>
              <a:rPr lang="en-US" dirty="0" smtClean="0"/>
              <a:t>{1, 2, 4, 8, 5, 10, 9, 7, 3, 6} – yes!</a:t>
            </a:r>
          </a:p>
          <a:p>
            <a:pPr lvl="1"/>
            <a:r>
              <a:rPr lang="en-US" dirty="0" smtClean="0"/>
              <a:t>Is 8 a generator?</a:t>
            </a:r>
            <a:br>
              <a:rPr lang="en-US" dirty="0" smtClean="0"/>
            </a:br>
            <a:r>
              <a:rPr lang="en-US" dirty="0" smtClean="0"/>
              <a:t>{1, 8, 9, 6, 4, 10, 3, 2, 5, 7} – yes!</a:t>
            </a:r>
            <a:br>
              <a:rPr lang="en-US" dirty="0" smtClean="0"/>
            </a:br>
            <a:r>
              <a:rPr lang="en-US" dirty="0" smtClean="0"/>
              <a:t>Note that elements appear in a different order from above…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374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/>
              <a:t>13</a:t>
            </a:r>
            <a:endParaRPr lang="en-US" dirty="0"/>
          </a:p>
          <a:p>
            <a:pPr lvl="1"/>
            <a:r>
              <a:rPr lang="en-US" dirty="0" smtClean="0"/>
              <a:t>&lt;2&gt; = {1, 2, 4, 8, 3, 6, 12, 11, 9, 5, 10, 7},</a:t>
            </a:r>
            <a:br>
              <a:rPr lang="en-US" dirty="0" smtClean="0"/>
            </a:br>
            <a:r>
              <a:rPr lang="en-US" dirty="0" smtClean="0"/>
              <a:t>so 2 is a generator</a:t>
            </a:r>
          </a:p>
          <a:p>
            <a:pPr lvl="1"/>
            <a:r>
              <a:rPr lang="en-US" dirty="0" smtClean="0"/>
              <a:t>&lt;8&gt; = {1, 8, 12, 5},</a:t>
            </a:r>
            <a:br>
              <a:rPr lang="en-US" dirty="0" smtClean="0"/>
            </a:br>
            <a:r>
              <a:rPr lang="en-US" dirty="0" smtClean="0"/>
              <a:t>so 8 is not a generator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09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Theorem:</a:t>
            </a:r>
            <a:r>
              <a:rPr lang="en-US" dirty="0" smtClean="0"/>
              <a:t> Any group of prime order is cyclic, and every non-identity element is a generator</a:t>
            </a:r>
          </a:p>
          <a:p>
            <a:endParaRPr lang="en-US" dirty="0"/>
          </a:p>
          <a:p>
            <a:r>
              <a:rPr lang="en-US" u="sng" dirty="0" smtClean="0"/>
              <a:t>Theorem:</a:t>
            </a:r>
            <a:r>
              <a:rPr lang="en-US" dirty="0" smtClean="0"/>
              <a:t> If p is prime, then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ea typeface="Cambria Math"/>
              </a:rPr>
              <a:t>*</a:t>
            </a:r>
            <a:r>
              <a:rPr lang="en-US" baseline="-25000" dirty="0" smtClean="0">
                <a:ea typeface="Cambria Math"/>
              </a:rPr>
              <a:t>p</a:t>
            </a:r>
            <a:r>
              <a:rPr lang="en-US" dirty="0" smtClean="0">
                <a:ea typeface="Cambria Math"/>
              </a:rPr>
              <a:t> is cyclic</a:t>
            </a:r>
          </a:p>
          <a:p>
            <a:pPr lvl="1"/>
            <a:r>
              <a:rPr lang="en-US" dirty="0" smtClean="0">
                <a:ea typeface="Cambria Math"/>
              </a:rPr>
              <a:t>Note: the order is p-1, which is not prime for p &gt;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cyclic group G of order q along with generator g, easy to sample a uniform </a:t>
            </a:r>
            <a:r>
              <a:rPr lang="en-US" dirty="0" err="1" smtClean="0"/>
              <a:t>h</a:t>
            </a:r>
            <a:r>
              <a:rPr lang="en-US" dirty="0" err="1" smtClean="0">
                <a:sym typeface="Symbol"/>
              </a:rPr>
              <a:t></a:t>
            </a:r>
            <a:r>
              <a:rPr lang="en-US" dirty="0" err="1" smtClean="0"/>
              <a:t>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Choose uniform x</a:t>
            </a:r>
            <a:r>
              <a:rPr lang="en-US" dirty="0" smtClean="0">
                <a:sym typeface="Symbol"/>
              </a:rPr>
              <a:t>{0, …, q-1}; set h := </a:t>
            </a:r>
            <a:r>
              <a:rPr lang="en-US" dirty="0" err="1" smtClean="0">
                <a:sym typeface="Symbol"/>
              </a:rPr>
              <a:t>g</a:t>
            </a:r>
            <a:r>
              <a:rPr lang="en-US" baseline="30000" dirty="0" err="1" smtClean="0">
                <a:sym typeface="Symbol"/>
              </a:rPr>
              <a:t>x</a:t>
            </a:r>
            <a:endParaRPr lang="en-US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50747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Discrete-logarithm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 cyclic group G of order q, and generator g</a:t>
            </a:r>
          </a:p>
          <a:p>
            <a:r>
              <a:rPr lang="en-US" dirty="0" smtClean="0"/>
              <a:t>We know that {g</a:t>
            </a:r>
            <a:r>
              <a:rPr lang="en-US" baseline="30000" dirty="0" smtClean="0"/>
              <a:t>0</a:t>
            </a:r>
            <a:r>
              <a:rPr lang="en-US" dirty="0" smtClean="0"/>
              <a:t>, g</a:t>
            </a:r>
            <a:r>
              <a:rPr lang="en-US" baseline="30000" dirty="0" smtClean="0"/>
              <a:t>1</a:t>
            </a:r>
            <a:r>
              <a:rPr lang="en-US" dirty="0" smtClean="0"/>
              <a:t>, …, g</a:t>
            </a:r>
            <a:r>
              <a:rPr lang="en-US" baseline="30000" dirty="0"/>
              <a:t>q</a:t>
            </a:r>
            <a:r>
              <a:rPr lang="en-US" baseline="30000" dirty="0" smtClean="0"/>
              <a:t>-1</a:t>
            </a:r>
            <a:r>
              <a:rPr lang="en-US" dirty="0" smtClean="0"/>
              <a:t>} = G</a:t>
            </a:r>
          </a:p>
          <a:p>
            <a:pPr lvl="1"/>
            <a:r>
              <a:rPr lang="en-US" dirty="0" smtClean="0"/>
              <a:t>For every </a:t>
            </a:r>
            <a:r>
              <a:rPr lang="en-US" dirty="0" err="1" smtClean="0"/>
              <a:t>h</a:t>
            </a:r>
            <a:r>
              <a:rPr lang="en-US" dirty="0" err="1" smtClean="0">
                <a:sym typeface="Symbol"/>
              </a:rPr>
              <a:t>G</a:t>
            </a:r>
            <a:r>
              <a:rPr lang="en-US" dirty="0" smtClean="0">
                <a:sym typeface="Symbol"/>
              </a:rPr>
              <a:t>, there is a unique </a:t>
            </a:r>
            <a:r>
              <a:rPr lang="en-US" dirty="0" err="1" smtClean="0">
                <a:sym typeface="Symbol"/>
              </a:rPr>
              <a:t>x</a:t>
            </a:r>
            <a:r>
              <a:rPr lang="en-US" dirty="0" err="1" smtClean="0">
                <a:latin typeface="Cambria Math"/>
                <a:ea typeface="Cambria Math"/>
              </a:rPr>
              <a:t>ℤ</a:t>
            </a:r>
            <a:r>
              <a:rPr lang="en-US" baseline="-25000" dirty="0" err="1">
                <a:ea typeface="Cambria Math"/>
              </a:rPr>
              <a:t>q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err="1" smtClean="0">
                <a:ea typeface="Cambria Math"/>
              </a:rPr>
              <a:t>s.t.</a:t>
            </a:r>
            <a:r>
              <a:rPr lang="en-US" dirty="0" smtClean="0">
                <a:ea typeface="Cambria Math"/>
              </a:rPr>
              <a:t> </a:t>
            </a:r>
            <a:r>
              <a:rPr lang="en-US" dirty="0" err="1" smtClean="0">
                <a:ea typeface="Cambria Math"/>
              </a:rPr>
              <a:t>g</a:t>
            </a:r>
            <a:r>
              <a:rPr lang="en-US" baseline="30000" dirty="0" err="1" smtClean="0">
                <a:ea typeface="Cambria Math"/>
              </a:rPr>
              <a:t>x</a:t>
            </a:r>
            <a:r>
              <a:rPr lang="en-US" dirty="0" smtClean="0">
                <a:ea typeface="Cambria Math"/>
              </a:rPr>
              <a:t> = h</a:t>
            </a:r>
          </a:p>
          <a:p>
            <a:pPr lvl="1"/>
            <a:r>
              <a:rPr lang="en-US" dirty="0" smtClean="0">
                <a:ea typeface="Cambria Math"/>
              </a:rPr>
              <a:t>Define </a:t>
            </a:r>
            <a:r>
              <a:rPr lang="en-US" dirty="0" err="1">
                <a:ea typeface="Cambria Math"/>
              </a:rPr>
              <a:t>log</a:t>
            </a:r>
            <a:r>
              <a:rPr lang="en-US" baseline="-25000" dirty="0" err="1">
                <a:ea typeface="Cambria Math"/>
              </a:rPr>
              <a:t>g</a:t>
            </a:r>
            <a:r>
              <a:rPr lang="en-US" dirty="0" err="1">
                <a:ea typeface="Cambria Math"/>
              </a:rPr>
              <a:t>h</a:t>
            </a:r>
            <a:r>
              <a:rPr lang="en-US" dirty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to be this x – </a:t>
            </a:r>
            <a:r>
              <a:rPr lang="en-US" i="1" dirty="0" smtClean="0">
                <a:ea typeface="Cambria Math"/>
              </a:rPr>
              <a:t>the discrete logarithm </a:t>
            </a:r>
            <a:br>
              <a:rPr lang="en-US" i="1" dirty="0" smtClean="0">
                <a:ea typeface="Cambria Math"/>
              </a:rPr>
            </a:br>
            <a:r>
              <a:rPr lang="en-US" i="1" dirty="0" smtClean="0">
                <a:ea typeface="Cambria Math"/>
              </a:rPr>
              <a:t>of h with respect to g</a:t>
            </a:r>
            <a:r>
              <a:rPr lang="en-US" dirty="0" smtClean="0">
                <a:ea typeface="Cambria Math"/>
              </a:rPr>
              <a:t> (in the group G)</a:t>
            </a:r>
          </a:p>
        </p:txBody>
      </p:sp>
    </p:spTree>
    <p:extLst>
      <p:ext uri="{BB962C8B-B14F-4D97-AF65-F5344CB8AC3E}">
        <p14:creationId xmlns:p14="http://schemas.microsoft.com/office/powerpoint/2010/main" val="2802622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29199"/>
          </a:xfrm>
        </p:spPr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/>
              <a:t>11</a:t>
            </a:r>
            <a:endParaRPr lang="en-US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hat is log</a:t>
            </a:r>
            <a:r>
              <a:rPr lang="en-US" baseline="-25000" dirty="0" smtClean="0"/>
              <a:t>2</a:t>
            </a:r>
            <a:r>
              <a:rPr lang="en-US" dirty="0" smtClean="0"/>
              <a:t> 9?</a:t>
            </a:r>
          </a:p>
          <a:p>
            <a:pPr lvl="2"/>
            <a:r>
              <a:rPr lang="en-US" dirty="0" smtClean="0"/>
              <a:t>&lt;2&gt; = </a:t>
            </a:r>
            <a:r>
              <a:rPr lang="en-US" dirty="0"/>
              <a:t>{1, 2, 4, 8, 5, 10, 9, 7, 3, </a:t>
            </a:r>
            <a:r>
              <a:rPr lang="en-US" dirty="0" smtClean="0"/>
              <a:t>6}, </a:t>
            </a:r>
            <a:r>
              <a:rPr lang="en-US" dirty="0"/>
              <a:t>s</a:t>
            </a:r>
            <a:r>
              <a:rPr lang="en-US" dirty="0" smtClean="0"/>
              <a:t>o log</a:t>
            </a:r>
            <a:r>
              <a:rPr lang="en-US" baseline="-25000" dirty="0" smtClean="0"/>
              <a:t>2</a:t>
            </a:r>
            <a:r>
              <a:rPr lang="en-US" dirty="0" smtClean="0"/>
              <a:t> 9 = 6</a:t>
            </a:r>
          </a:p>
          <a:p>
            <a:pPr lvl="1"/>
            <a:r>
              <a:rPr lang="en-US" dirty="0" smtClean="0"/>
              <a:t>What is log</a:t>
            </a:r>
            <a:r>
              <a:rPr lang="en-US" baseline="-25000" dirty="0" smtClean="0"/>
              <a:t>8</a:t>
            </a:r>
            <a:r>
              <a:rPr lang="en-US" dirty="0"/>
              <a:t> 9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&lt;8&gt; = </a:t>
            </a:r>
            <a:r>
              <a:rPr lang="en-US" dirty="0"/>
              <a:t>{1, 8, 9, 6, 4, 10, 3, 2, 5, </a:t>
            </a:r>
            <a:r>
              <a:rPr lang="en-US" dirty="0" smtClean="0"/>
              <a:t>7}, so log</a:t>
            </a:r>
            <a:r>
              <a:rPr lang="en-US" baseline="-25000" dirty="0" smtClean="0"/>
              <a:t>8</a:t>
            </a:r>
            <a:r>
              <a:rPr lang="en-US" dirty="0" smtClean="0"/>
              <a:t> 9 = 2</a:t>
            </a:r>
          </a:p>
          <a:p>
            <a:r>
              <a:rPr lang="en-US" dirty="0" smtClean="0"/>
              <a:t>In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baseline="30000" dirty="0" smtClean="0">
                <a:latin typeface="Cambria Math"/>
                <a:ea typeface="Cambria Math"/>
              </a:rPr>
              <a:t>*</a:t>
            </a:r>
            <a:r>
              <a:rPr lang="en-US" baseline="-25000" dirty="0" smtClean="0"/>
              <a:t>13</a:t>
            </a:r>
            <a:endParaRPr lang="en-US" dirty="0" smtClean="0"/>
          </a:p>
          <a:p>
            <a:pPr lvl="1"/>
            <a:r>
              <a:rPr lang="en-US" dirty="0" smtClean="0"/>
              <a:t>What is log</a:t>
            </a:r>
            <a:r>
              <a:rPr lang="en-US" baseline="-25000" dirty="0" smtClean="0"/>
              <a:t>2</a:t>
            </a:r>
            <a:r>
              <a:rPr lang="en-US" dirty="0" smtClean="0"/>
              <a:t> 9?</a:t>
            </a:r>
          </a:p>
          <a:p>
            <a:pPr lvl="2"/>
            <a:r>
              <a:rPr lang="en-US" dirty="0" smtClean="0"/>
              <a:t>&lt;2&gt; = </a:t>
            </a:r>
            <a:r>
              <a:rPr lang="en-US" dirty="0"/>
              <a:t>{1, 2, 4, 8, 3, 6, 12, 11, 9, 5, 10, </a:t>
            </a:r>
            <a:r>
              <a:rPr lang="en-US" dirty="0" smtClean="0"/>
              <a:t>7}, so log</a:t>
            </a:r>
            <a:r>
              <a:rPr lang="en-US" baseline="-25000" dirty="0" smtClean="0"/>
              <a:t>2</a:t>
            </a:r>
            <a:r>
              <a:rPr lang="en-US" dirty="0" smtClean="0"/>
              <a:t> 9 =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07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13633</TotalTime>
  <Words>940</Words>
  <Application>Microsoft Office PowerPoint</Application>
  <PresentationFormat>On-screen Show (4:3)</PresentationFormat>
  <Paragraphs>122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Brush Script MT</vt:lpstr>
      <vt:lpstr>Calibri</vt:lpstr>
      <vt:lpstr>Cambria Math</vt:lpstr>
      <vt:lpstr>Symbol</vt:lpstr>
      <vt:lpstr>Office Theme</vt:lpstr>
      <vt:lpstr>Cryptography</vt:lpstr>
      <vt:lpstr>Cyclic groups</vt:lpstr>
      <vt:lpstr>Examples</vt:lpstr>
      <vt:lpstr>Example</vt:lpstr>
      <vt:lpstr>Example</vt:lpstr>
      <vt:lpstr>Important examples</vt:lpstr>
      <vt:lpstr>Uniform sampling</vt:lpstr>
      <vt:lpstr>Discrete-logarithm problem</vt:lpstr>
      <vt:lpstr>Examples</vt:lpstr>
      <vt:lpstr>Discrete-logarithm problem (informal)</vt:lpstr>
      <vt:lpstr>Example</vt:lpstr>
      <vt:lpstr>Discrete-logarithm problem</vt:lpstr>
      <vt:lpstr>Discrete-logarithm problem</vt:lpstr>
      <vt:lpstr>Diffie-Hellman problems</vt:lpstr>
      <vt:lpstr>Example</vt:lpstr>
      <vt:lpstr>Diffie-Hellman assumptions</vt:lpstr>
      <vt:lpstr>DDH problem</vt:lpstr>
      <vt:lpstr>Relating the Diffie-Hellman problems</vt:lpstr>
      <vt:lpstr>Group selection</vt:lpstr>
      <vt:lpstr>Group selection</vt:lpstr>
      <vt:lpstr>Group selection: choice 1</vt:lpstr>
      <vt:lpstr>Group selection: choice 2</vt:lpstr>
      <vt:lpstr>Group selection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1045</cp:revision>
  <dcterms:created xsi:type="dcterms:W3CDTF">2014-06-02T02:25:30Z</dcterms:created>
  <dcterms:modified xsi:type="dcterms:W3CDTF">2018-04-23T19:41:18Z</dcterms:modified>
</cp:coreProperties>
</file>