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18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24" r:id="rId11"/>
    <p:sldId id="525" r:id="rId12"/>
    <p:sldId id="526" r:id="rId13"/>
    <p:sldId id="527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25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2700000" flipV="1">
            <a:off x="2748612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900000" flipH="1" flipV="1">
            <a:off x="2895600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269001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57336" y="366042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k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344988" y="4262735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14800" y="4567535"/>
            <a:ext cx="486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pk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8200" y="389126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19800" y="2451893"/>
            <a:ext cx="19812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19800" y="3475762"/>
            <a:ext cx="1981200" cy="83099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“encapsulated key”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79936" y="5188803"/>
            <a:ext cx="7097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The </a:t>
            </a:r>
            <a:r>
              <a:rPr lang="en-US" altLang="en-US" i="1" dirty="0">
                <a:latin typeface="+mn-lt"/>
              </a:rPr>
              <a:t>functionality</a:t>
            </a:r>
            <a:r>
              <a:rPr lang="en-US" altLang="en-US" dirty="0">
                <a:latin typeface="+mn-lt"/>
              </a:rPr>
              <a:t> of public-key encryption </a:t>
            </a:r>
          </a:p>
          <a:p>
            <a:pPr algn="ctr"/>
            <a:r>
              <a:rPr lang="en-US" altLang="en-US" dirty="0">
                <a:latin typeface="+mn-lt"/>
              </a:rPr>
              <a:t>at the (asymptotic) </a:t>
            </a:r>
            <a:r>
              <a:rPr lang="en-US" altLang="en-US" i="1" dirty="0">
                <a:latin typeface="+mn-lt"/>
              </a:rPr>
              <a:t>efficiency</a:t>
            </a:r>
            <a:r>
              <a:rPr lang="en-US" altLang="en-US" dirty="0">
                <a:latin typeface="+mn-lt"/>
              </a:rPr>
              <a:t> of private-key encryption!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2563" y="3563442"/>
            <a:ext cx="655637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438400" y="2362200"/>
            <a:ext cx="762000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991128" y="3891260"/>
            <a:ext cx="100143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26900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2438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19400" y="3017837"/>
            <a:ext cx="0" cy="642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2013744"/>
            <a:ext cx="3124200" cy="2205335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2700000" flipV="1">
            <a:off x="4255005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8900000" flipH="1" flipV="1">
            <a:off x="4401993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8077200" y="2438400"/>
            <a:ext cx="228600" cy="1868359"/>
          </a:xfrm>
          <a:prstGeom prst="rightBrac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9168" y="1493178"/>
            <a:ext cx="56388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Decryption done in the obvious way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969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 animBg="1"/>
      <p:bldP spid="20" grpId="0" animBg="1"/>
      <p:bldP spid="21" grpId="0" animBg="1"/>
      <p:bldP spid="23" grpId="0"/>
      <p:bldP spid="25" grpId="0" animBg="1"/>
      <p:bldP spid="36" grpId="0" animBg="1"/>
      <p:bldP spid="3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hybrid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 be the public-key component, and ’ the private-key component; let </a:t>
            </a:r>
            <a:r>
              <a:rPr lang="en-US" baseline="-25000" dirty="0" err="1" smtClean="0">
                <a:sym typeface="Symbol"/>
              </a:rPr>
              <a:t>hy</a:t>
            </a:r>
            <a:r>
              <a:rPr lang="en-US" dirty="0" smtClean="0">
                <a:sym typeface="Symbol"/>
              </a:rPr>
              <a:t> denote their combination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 is a CPA-secure public-key scheme, and ’ is a CPA-secure private-key scheme, then </a:t>
            </a:r>
            <a:r>
              <a:rPr lang="en-US" dirty="0">
                <a:sym typeface="Symbol"/>
              </a:rPr>
              <a:t>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a CPA-secure public-key scheme</a:t>
            </a:r>
          </a:p>
          <a:p>
            <a:pPr lvl="1"/>
            <a:r>
              <a:rPr lang="en-US" dirty="0" smtClean="0">
                <a:sym typeface="Symbol"/>
              </a:rPr>
              <a:t>Similarly for CCA-security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KEM/DEM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hybrid encryption, something </a:t>
            </a:r>
            <a:r>
              <a:rPr lang="en-US" i="1" dirty="0" smtClean="0"/>
              <a:t>weaker </a:t>
            </a:r>
            <a:r>
              <a:rPr lang="en-US" dirty="0" smtClean="0"/>
              <a:t>than public key encryption would suffice</a:t>
            </a:r>
          </a:p>
          <a:p>
            <a:r>
              <a:rPr lang="en-US" dirty="0" smtClean="0"/>
              <a:t>Sufficient to have an “encapsulation algorithm” that takes a public key and outputs a </a:t>
            </a:r>
            <a:r>
              <a:rPr lang="en-US" dirty="0" err="1" smtClean="0"/>
              <a:t>ciphertext</a:t>
            </a:r>
            <a:r>
              <a:rPr lang="en-US" dirty="0" smtClean="0"/>
              <a:t>/key pair (c, k)</a:t>
            </a:r>
          </a:p>
          <a:p>
            <a:pPr lvl="1"/>
            <a:r>
              <a:rPr lang="en-US" dirty="0" smtClean="0"/>
              <a:t>Correctness: k is recoverable from c given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Security: k is indistinguishable from uniform given </a:t>
            </a:r>
            <a:r>
              <a:rPr lang="en-US" dirty="0" err="1" smtClean="0"/>
              <a:t>pk</a:t>
            </a:r>
            <a:r>
              <a:rPr lang="en-US" dirty="0" smtClean="0"/>
              <a:t> and c</a:t>
            </a:r>
          </a:p>
          <a:p>
            <a:r>
              <a:rPr lang="en-US" dirty="0" smtClean="0"/>
              <a:t>This can lead to more-efficient constructions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Dlog</a:t>
            </a:r>
            <a:r>
              <a:rPr lang="en-US" sz="4000" dirty="0" smtClean="0">
                <a:solidFill>
                  <a:schemeClr val="tx1"/>
                </a:solidFill>
              </a:rPr>
              <a:t>-based 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312876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 </a:t>
            </a:r>
            <a:r>
              <a:rPr lang="en-US" altLang="en-US" dirty="0" err="1" smtClean="0"/>
              <a:t>Gamal</a:t>
            </a:r>
            <a:r>
              <a:rPr lang="en-US" altLang="en-US" dirty="0" smtClean="0"/>
              <a:t>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4038600"/>
            <a:ext cx="1570793" cy="1634698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68972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2" y="5257800"/>
            <a:ext cx="1295398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0916E-6 L -0.00035 -0.111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 smtClean="0"/>
              <a:t>) to obtain G, q, g. Choose uniform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 smtClean="0"/>
              <a:t>.</a:t>
            </a:r>
            <a:r>
              <a:rPr lang="en-US" dirty="0" smtClean="0"/>
              <a:t> The public key is (G, q, g,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 and </a:t>
            </a:r>
            <a:r>
              <a:rPr lang="en-US" smtClean="0"/>
              <a:t>the private key </a:t>
            </a:r>
            <a:r>
              <a:rPr lang="en-US" dirty="0" smtClean="0"/>
              <a:t>is x</a:t>
            </a:r>
          </a:p>
          <a:p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 smtClean="0"/>
              <a:t>(m), where </a:t>
            </a:r>
            <a:r>
              <a:rPr lang="en-US" dirty="0" err="1" smtClean="0"/>
              <a:t>pk</a:t>
            </a:r>
            <a:r>
              <a:rPr lang="en-US" dirty="0" smtClean="0"/>
              <a:t> = (G, q, g, h) and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G</a:t>
            </a:r>
            <a:endParaRPr lang="en-US" dirty="0" smtClean="0"/>
          </a:p>
          <a:p>
            <a:pPr lvl="1"/>
            <a:r>
              <a:rPr lang="en-US" dirty="0" smtClean="0"/>
              <a:t>Choose uniform y</a:t>
            </a:r>
            <a:r>
              <a:rPr lang="en-US" dirty="0">
                <a:sym typeface="Symbol"/>
              </a:rPr>
              <a:t> 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err="1" smtClean="0"/>
              <a:t>·m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c</a:t>
            </a:r>
            <a:r>
              <a:rPr lang="en-US" baseline="-25000" dirty="0" smtClean="0"/>
              <a:t>2</a:t>
            </a:r>
            <a:r>
              <a:rPr lang="en-US" dirty="0" smtClean="0"/>
              <a:t>/c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DDH assumption is hard for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, then the El </a:t>
            </a:r>
            <a:r>
              <a:rPr lang="en-US" dirty="0" err="1" smtClean="0"/>
              <a:t>Gamal</a:t>
            </a:r>
            <a:r>
              <a:rPr lang="en-US" dirty="0" smtClean="0"/>
              <a:t> encryption scheme is CPA-secure</a:t>
            </a:r>
          </a:p>
          <a:p>
            <a:pPr lvl="1"/>
            <a:r>
              <a:rPr lang="en-US" dirty="0" smtClean="0"/>
              <a:t>Follows from security of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exchange, or can be proved directly</a:t>
            </a:r>
          </a:p>
          <a:p>
            <a:pPr lvl="1"/>
            <a:endParaRPr lang="en-US" dirty="0"/>
          </a:p>
          <a:p>
            <a:r>
              <a:rPr lang="en-US" dirty="0" smtClean="0"/>
              <a:t>(Discrete-logarithm assumption alone is not enough here)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Parameters G, q, g are standardized and shared</a:t>
            </a:r>
          </a:p>
          <a:p>
            <a:endParaRPr lang="en-US" dirty="0"/>
          </a:p>
          <a:p>
            <a:r>
              <a:rPr lang="en-US" dirty="0" smtClean="0"/>
              <a:t>Inconvenient to treat message as group element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key derivation </a:t>
            </a:r>
            <a:r>
              <a:rPr lang="en-US" dirty="0" smtClean="0"/>
              <a:t>to derive a key k instead, and use k to encrypt the message</a:t>
            </a:r>
          </a:p>
          <a:p>
            <a:pPr lvl="1"/>
            <a:r>
              <a:rPr lang="en-US" dirty="0" smtClean="0"/>
              <a:t>I.e.,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                                 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Enc’</a:t>
            </a:r>
            <a:r>
              <a:rPr lang="en-US" baseline="-25000" dirty="0" err="1" smtClean="0"/>
              <a:t>k</a:t>
            </a:r>
            <a:r>
              <a:rPr lang="en-US" dirty="0" smtClean="0"/>
              <a:t>(m),</a:t>
            </a:r>
            <a:br>
              <a:rPr lang="en-US" dirty="0" smtClean="0"/>
            </a:br>
            <a:r>
              <a:rPr lang="en-US" dirty="0" smtClean="0"/>
              <a:t>where k = H(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analyzed using KEM/DEM paradigm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 is </a:t>
            </a:r>
            <a:r>
              <a:rPr lang="en-US" i="1" dirty="0" smtClean="0"/>
              <a:t>not</a:t>
            </a:r>
            <a:r>
              <a:rPr lang="en-US" dirty="0" smtClean="0"/>
              <a:t> secure against 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Follows from the fact that it is </a:t>
            </a:r>
            <a:r>
              <a:rPr lang="en-US" i="1" dirty="0" smtClean="0"/>
              <a:t>malleable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Given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 transform it to obtain the </a:t>
            </a:r>
            <a:r>
              <a:rPr lang="en-US" dirty="0" err="1" smtClean="0"/>
              <a:t>ciphertext</a:t>
            </a:r>
            <a:r>
              <a:rPr lang="en-US" dirty="0" smtClean="0"/>
              <a:t>    c</a:t>
            </a:r>
            <a:r>
              <a:rPr lang="en-US" baseline="-25000" dirty="0" smtClean="0"/>
              <a:t>1</a:t>
            </a:r>
            <a:r>
              <a:rPr lang="en-US" dirty="0" smtClean="0"/>
              <a:t>, c’</a:t>
            </a:r>
            <a:r>
              <a:rPr lang="en-US" baseline="-25000" dirty="0" smtClean="0"/>
              <a:t>2</a:t>
            </a:r>
            <a:r>
              <a:rPr lang="en-US" dirty="0" smtClean="0"/>
              <a:t> = 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· c</a:t>
            </a:r>
            <a:r>
              <a:rPr lang="en-US" baseline="-25000" dirty="0" smtClean="0"/>
              <a:t>2</a:t>
            </a:r>
            <a:r>
              <a:rPr lang="en-US" dirty="0" smtClean="0"/>
              <a:t>    for arbitrary </a:t>
            </a:r>
            <a:r>
              <a:rPr lang="en-US" dirty="0">
                <a:sym typeface="Symbol"/>
              </a:rPr>
              <a:t></a:t>
            </a:r>
            <a:endParaRPr lang="en-US" dirty="0" smtClean="0"/>
          </a:p>
          <a:p>
            <a:pPr lvl="1"/>
            <a:r>
              <a:rPr lang="en-US" dirty="0" smtClean="0"/>
              <a:t>Since              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 · m, </a:t>
            </a:r>
            <a:br>
              <a:rPr lang="en-US" dirty="0" smtClean="0"/>
            </a:br>
            <a:r>
              <a:rPr lang="en-US" dirty="0" smtClean="0"/>
              <a:t>we have        c</a:t>
            </a:r>
            <a:r>
              <a:rPr lang="en-US" baseline="-25000" dirty="0"/>
              <a:t>1</a:t>
            </a:r>
            <a:r>
              <a:rPr lang="en-US" dirty="0" smtClean="0"/>
              <a:t>, c’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/>
              <a:t>y</a:t>
            </a:r>
            <a:r>
              <a:rPr lang="en-US" dirty="0" smtClean="0"/>
              <a:t> · (</a:t>
            </a:r>
            <a:r>
              <a:rPr lang="en-US" dirty="0" smtClean="0">
                <a:sym typeface="Symbol"/>
              </a:rPr>
              <a:t>m)</a:t>
            </a:r>
          </a:p>
          <a:p>
            <a:pPr lvl="1"/>
            <a:r>
              <a:rPr lang="en-US" dirty="0" smtClean="0">
                <a:sym typeface="Symbol"/>
              </a:rPr>
              <a:t>I.e., encryption of m becomes an encryption of </a:t>
            </a:r>
            <a:r>
              <a:rPr lang="en-US" dirty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4652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9710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07" y="47236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89412" y="1676400"/>
            <a:ext cx="1287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537895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78183" y="251013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4419600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4338935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2 ·c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1066800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(Assume 2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dirty="0" smtClean="0"/>
              <a:t>G </a:t>
            </a:r>
            <a:r>
              <a:rPr lang="en-US" sz="2800" dirty="0" smtClean="0">
                <a:sym typeface="Symbol"/>
              </a:rPr>
              <a:t> </a:t>
            </a:r>
            <a:r>
              <a:rPr lang="en-US" sz="2800" dirty="0" smtClean="0">
                <a:latin typeface="Cambria Math"/>
                <a:ea typeface="Cambria Math"/>
              </a:rPr>
              <a:t>ℤ</a:t>
            </a:r>
            <a:r>
              <a:rPr lang="en-US" sz="2800" baseline="30000" dirty="0" smtClean="0">
                <a:latin typeface="Cambria Math"/>
                <a:ea typeface="Cambria Math"/>
              </a:rPr>
              <a:t>*</a:t>
            </a:r>
            <a:r>
              <a:rPr lang="en-US" sz="2800" baseline="-25000" dirty="0" smtClean="0">
                <a:ea typeface="Cambria Math"/>
              </a:rPr>
              <a:t>p</a:t>
            </a:r>
            <a:r>
              <a:rPr lang="en-US" sz="2800" dirty="0" smtClean="0">
                <a:ea typeface="Cambria Math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648200"/>
            <a:ext cx="2107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bid: m</a:t>
            </a:r>
            <a:br>
              <a:rPr lang="en-US" sz="2400" dirty="0" smtClean="0"/>
            </a:br>
            <a:r>
              <a:rPr lang="en-US" sz="2400" dirty="0" smtClean="0"/>
              <a:t>Second bid: 2m</a:t>
            </a:r>
          </a:p>
        </p:txBody>
      </p:sp>
    </p:spTree>
    <p:extLst>
      <p:ext uri="{BB962C8B-B14F-4D97-AF65-F5344CB8AC3E}">
        <p14:creationId xmlns:p14="http://schemas.microsoft.com/office/powerpoint/2010/main" val="13161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key derivation coupled with CCA-secure private-key encryption scheme</a:t>
            </a:r>
          </a:p>
          <a:p>
            <a:pPr lvl="1"/>
            <a:r>
              <a:rPr lang="en-US" dirty="0" smtClean="0"/>
              <a:t>I.e.,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                                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/>
              <a:t>, </a:t>
            </a:r>
            <a:r>
              <a:rPr lang="en-US" dirty="0" err="1"/>
              <a:t>Enc’</a:t>
            </a:r>
            <a:r>
              <a:rPr lang="en-US" baseline="-25000" dirty="0" err="1"/>
              <a:t>k</a:t>
            </a:r>
            <a:r>
              <a:rPr lang="en-US" dirty="0"/>
              <a:t>(m),</a:t>
            </a:r>
            <a:br>
              <a:rPr lang="en-US" dirty="0"/>
            </a:br>
            <a:r>
              <a:rPr lang="en-US" dirty="0"/>
              <a:t>where k = H(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 smtClean="0"/>
              <a:t>) and </a:t>
            </a:r>
            <a:r>
              <a:rPr lang="en-US" dirty="0" err="1" smtClean="0"/>
              <a:t>Enc</a:t>
            </a:r>
            <a:r>
              <a:rPr lang="en-US" dirty="0" smtClean="0"/>
              <a:t>’ is a CCA-secure scheme</a:t>
            </a:r>
          </a:p>
          <a:p>
            <a:endParaRPr lang="en-US" dirty="0" smtClean="0"/>
          </a:p>
          <a:p>
            <a:r>
              <a:rPr lang="en-US" dirty="0" smtClean="0"/>
              <a:t>Can be proved CCA-secure under appropriate assumptions, if H is modeled as a random oracle</a:t>
            </a:r>
          </a:p>
          <a:p>
            <a:endParaRPr lang="en-US" dirty="0" smtClean="0"/>
          </a:p>
          <a:p>
            <a:r>
              <a:rPr lang="en-US" dirty="0" smtClean="0"/>
              <a:t>DHIES/ECIES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1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public-key encryption scheme is composed of three PPT algorithms:</a:t>
            </a:r>
          </a:p>
          <a:p>
            <a:pPr lvl="1"/>
            <a:r>
              <a:rPr lang="en-US" dirty="0" smtClean="0"/>
              <a:t>Gen: </a:t>
            </a:r>
            <a:r>
              <a:rPr lang="en-US" i="1" dirty="0" smtClean="0"/>
              <a:t>key-generation algorithm</a:t>
            </a:r>
            <a:r>
              <a:rPr lang="en-US" dirty="0" smtClean="0"/>
              <a:t> that on input 1</a:t>
            </a:r>
            <a:r>
              <a:rPr lang="en-US" baseline="30000" dirty="0" smtClean="0"/>
              <a:t>n</a:t>
            </a:r>
            <a:r>
              <a:rPr lang="en-US" dirty="0" smtClean="0"/>
              <a:t>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i="1" dirty="0" smtClean="0"/>
              <a:t>encryption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pk</a:t>
            </a:r>
            <a:r>
              <a:rPr lang="en-US" dirty="0" smtClean="0"/>
              <a:t> and a message m outputs a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Dec: </a:t>
            </a:r>
            <a:r>
              <a:rPr lang="en-US" i="1" dirty="0" smtClean="0"/>
              <a:t>decryption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sk</a:t>
            </a:r>
            <a:r>
              <a:rPr lang="en-US" dirty="0" smtClean="0"/>
              <a:t> and a </a:t>
            </a:r>
            <a:r>
              <a:rPr lang="en-US" dirty="0" err="1" smtClean="0"/>
              <a:t>ciphertext</a:t>
            </a:r>
            <a:r>
              <a:rPr lang="en-US" dirty="0" smtClean="0"/>
              <a:t> c outputs a message m or an error </a:t>
            </a:r>
            <a:r>
              <a:rPr lang="en-US" dirty="0" smtClean="0">
                <a:sym typeface="Symbol"/>
              </a:rPr>
              <a:t>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smtClean="0"/>
              <a:t>m</a:t>
            </a:r>
            <a:r>
              <a:rPr lang="en-US" sz="2800" dirty="0" smtClean="0">
                <a:sym typeface="Symbol"/>
              </a:rPr>
              <a:t> and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Dec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77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 public-key encryption scheme </a:t>
            </a:r>
            <a:r>
              <a:rPr lang="en-US" dirty="0" smtClean="0">
                <a:sym typeface="Symbol"/>
              </a:rPr>
              <a:t> and an adversary A</a:t>
            </a:r>
          </a:p>
          <a:p>
            <a:r>
              <a:rPr lang="en-US" dirty="0" smtClean="0">
                <a:sym typeface="Symbol"/>
              </a:rPr>
              <a:t>Define experiment </a:t>
            </a:r>
            <a:r>
              <a:rPr lang="en-US" dirty="0" err="1" smtClean="0">
                <a:sym typeface="Symbol"/>
              </a:rPr>
              <a:t>PubK</a:t>
            </a:r>
            <a:r>
              <a:rPr lang="en-US" dirty="0" smtClean="0">
                <a:sym typeface="Symbol"/>
              </a:rPr>
              <a:t>-CPA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to get keys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Give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 to A, who outputs (m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of same length</a:t>
            </a:r>
          </a:p>
          <a:p>
            <a:pPr lvl="1"/>
            <a:r>
              <a:rPr lang="en-US" dirty="0" smtClean="0">
                <a:sym typeface="Symbol"/>
              </a:rPr>
              <a:t>Choose uniform b  {0,1} and compute the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); give c to A</a:t>
            </a:r>
          </a:p>
          <a:p>
            <a:pPr lvl="1"/>
            <a:r>
              <a:rPr lang="en-US" dirty="0" smtClean="0">
                <a:sym typeface="Symbol"/>
              </a:rPr>
              <a:t>A outputs a guess b’, and the experiment evaluates to 1 if b’=b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3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Public-key encryption scheme </a:t>
            </a:r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CPA-secure</a:t>
            </a:r>
            <a:r>
              <a:rPr lang="en-US" dirty="0" smtClean="0">
                <a:sym typeface="Symbol"/>
              </a:rPr>
              <a:t> if for all PPT adversaries A: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PubK</a:t>
            </a:r>
            <a:r>
              <a:rPr lang="en-US" dirty="0" smtClean="0">
                <a:sym typeface="Symbol"/>
              </a:rPr>
              <a:t>-CPA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 ½ +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encryption oracle?!</a:t>
            </a:r>
          </a:p>
          <a:p>
            <a:pPr lvl="1"/>
            <a:r>
              <a:rPr lang="en-US" dirty="0" smtClean="0"/>
              <a:t>Encryption oracle redundant in public-key setting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No </a:t>
            </a:r>
            <a:r>
              <a:rPr lang="en-US" i="1" dirty="0" smtClean="0">
                <a:sym typeface="Symbol"/>
              </a:rPr>
              <a:t>perfectly secret </a:t>
            </a:r>
            <a:r>
              <a:rPr lang="en-US" dirty="0" smtClean="0">
                <a:sym typeface="Symbol"/>
              </a:rPr>
              <a:t>public-key encryption</a:t>
            </a:r>
          </a:p>
          <a:p>
            <a:pPr>
              <a:buFont typeface="Symbol"/>
              <a:buChar char="Þ"/>
            </a:pPr>
            <a:r>
              <a:rPr lang="en-US" dirty="0" smtClean="0">
                <a:sym typeface="Symbol"/>
              </a:rPr>
              <a:t> No </a:t>
            </a:r>
            <a:r>
              <a:rPr lang="en-US" i="1" dirty="0" smtClean="0">
                <a:sym typeface="Symbol"/>
              </a:rPr>
              <a:t>deterministic</a:t>
            </a:r>
            <a:r>
              <a:rPr lang="en-US" dirty="0" smtClean="0">
                <a:sym typeface="Symbol"/>
              </a:rPr>
              <a:t> public-key encryption scheme can be CPA-secure</a:t>
            </a:r>
          </a:p>
          <a:p>
            <a:pPr>
              <a:buFont typeface="Symbol"/>
              <a:buChar char="Þ"/>
            </a:pPr>
            <a:r>
              <a:rPr lang="en-US" dirty="0" smtClean="0"/>
              <a:t> CPA-security implies security for encrypting multiple messages as in the private-key 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Chosen-</a:t>
            </a:r>
            <a:r>
              <a:rPr lang="en-US" altLang="en-US" dirty="0" err="1" smtClean="0"/>
              <a:t>ciphertext</a:t>
            </a:r>
            <a:r>
              <a:rPr lang="en-US" altLang="en-US" dirty="0" smtClean="0"/>
              <a:t> attacks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0574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0574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35104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35104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2766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0341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6645" y="28194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962400" y="3741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4122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18746" y="4267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6482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7883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are arguably even a greater concern in the public-key setting</a:t>
            </a:r>
          </a:p>
          <a:p>
            <a:pPr lvl="1"/>
            <a:r>
              <a:rPr lang="en-US" dirty="0" smtClean="0"/>
              <a:t>Attacker might be a legitimate sender</a:t>
            </a:r>
          </a:p>
          <a:p>
            <a:pPr lvl="1"/>
            <a:r>
              <a:rPr lang="en-US" dirty="0" smtClean="0"/>
              <a:t>Easier for attacker to obtain full decryptions of </a:t>
            </a:r>
            <a:r>
              <a:rPr lang="en-US" dirty="0" err="1" smtClean="0"/>
              <a:t>ciphertexts</a:t>
            </a:r>
            <a:r>
              <a:rPr lang="en-US" dirty="0" smtClean="0"/>
              <a:t> of its choice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Related concern: </a:t>
            </a:r>
            <a:r>
              <a:rPr lang="en-US" i="1" dirty="0" smtClean="0"/>
              <a:t>malleability</a:t>
            </a:r>
            <a:endParaRPr lang="en-US" dirty="0" smtClean="0"/>
          </a:p>
          <a:p>
            <a:pPr lvl="1"/>
            <a:r>
              <a:rPr lang="en-US" dirty="0" smtClean="0"/>
              <a:t>I.e., given a </a:t>
            </a:r>
            <a:r>
              <a:rPr lang="en-US" dirty="0" err="1" smtClean="0"/>
              <a:t>ciphertext</a:t>
            </a:r>
            <a:r>
              <a:rPr lang="en-US" dirty="0" smtClean="0"/>
              <a:t> c that is the encryption of an unknown message m, might be possible to produce </a:t>
            </a:r>
            <a:r>
              <a:rPr lang="en-US" dirty="0" err="1" smtClean="0"/>
              <a:t>ciphertext</a:t>
            </a:r>
            <a:r>
              <a:rPr lang="en-US" dirty="0" smtClean="0"/>
              <a:t> c’ that decrypts to a related message m’</a:t>
            </a:r>
          </a:p>
          <a:p>
            <a:pPr lvl="1"/>
            <a:r>
              <a:rPr lang="en-US" dirty="0" smtClean="0"/>
              <a:t>This is also undesirable in the public-key 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define CCA-security for public-key encryption by analogy to the definition for private-key encryption</a:t>
            </a:r>
          </a:p>
          <a:p>
            <a:pPr lvl="1"/>
            <a:r>
              <a:rPr lang="en-US" dirty="0" smtClean="0"/>
              <a:t>See book for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14068</TotalTime>
  <Words>865</Words>
  <Application>Microsoft Office PowerPoint</Application>
  <PresentationFormat>On-screen Show (4:3)</PresentationFormat>
  <Paragraphs>154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Brush Script MT</vt:lpstr>
      <vt:lpstr>Calibri</vt:lpstr>
      <vt:lpstr>Cambria Math</vt:lpstr>
      <vt:lpstr>Symbol</vt:lpstr>
      <vt:lpstr>Office Theme</vt:lpstr>
      <vt:lpstr>Cryptography</vt:lpstr>
      <vt:lpstr>Public-key encryption</vt:lpstr>
      <vt:lpstr>Public-key encryption</vt:lpstr>
      <vt:lpstr>CPA-security</vt:lpstr>
      <vt:lpstr>CPA-security</vt:lpstr>
      <vt:lpstr>Notes on the definition</vt:lpstr>
      <vt:lpstr>Chosen-ciphertext attacks</vt:lpstr>
      <vt:lpstr>Chosen-ciphertext attacks</vt:lpstr>
      <vt:lpstr>Chosen-ciphertext attacks</vt:lpstr>
      <vt:lpstr>Hybrid encryption</vt:lpstr>
      <vt:lpstr>Security of hybrid encryption</vt:lpstr>
      <vt:lpstr>KEM/DEM paradigm</vt:lpstr>
      <vt:lpstr>PowerPoint Presentation</vt:lpstr>
      <vt:lpstr>Diffie-Hellman key exchange</vt:lpstr>
      <vt:lpstr>El Gamal encryption</vt:lpstr>
      <vt:lpstr>El Gamal encryption</vt:lpstr>
      <vt:lpstr>Security?</vt:lpstr>
      <vt:lpstr>In practice…</vt:lpstr>
      <vt:lpstr>Chosen-ciphertext attacks?</vt:lpstr>
      <vt:lpstr>Attack!</vt:lpstr>
      <vt:lpstr>Chosen-ciphertext security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1078</cp:revision>
  <dcterms:created xsi:type="dcterms:W3CDTF">2014-06-02T02:25:30Z</dcterms:created>
  <dcterms:modified xsi:type="dcterms:W3CDTF">2018-05-02T21:21:59Z</dcterms:modified>
</cp:coreProperties>
</file>