
<file path=[Content_Types].xml><?xml version="1.0" encoding="utf-8"?>
<Types xmlns="http://schemas.openxmlformats.org/package/2006/content-types"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418" r:id="rId2"/>
    <p:sldId id="603" r:id="rId3"/>
    <p:sldId id="598" r:id="rId4"/>
    <p:sldId id="578" r:id="rId5"/>
    <p:sldId id="538" r:id="rId6"/>
    <p:sldId id="539" r:id="rId7"/>
    <p:sldId id="540" r:id="rId8"/>
    <p:sldId id="541" r:id="rId9"/>
    <p:sldId id="542" r:id="rId10"/>
    <p:sldId id="543" r:id="rId11"/>
    <p:sldId id="544" r:id="rId12"/>
    <p:sldId id="545" r:id="rId13"/>
    <p:sldId id="546" r:id="rId14"/>
    <p:sldId id="547" r:id="rId15"/>
    <p:sldId id="548" r:id="rId16"/>
    <p:sldId id="549" r:id="rId17"/>
    <p:sldId id="550" r:id="rId18"/>
    <p:sldId id="551" r:id="rId19"/>
    <p:sldId id="552" r:id="rId20"/>
    <p:sldId id="553" r:id="rId21"/>
    <p:sldId id="554" r:id="rId22"/>
    <p:sldId id="555" r:id="rId23"/>
    <p:sldId id="567" r:id="rId24"/>
    <p:sldId id="579" r:id="rId25"/>
    <p:sldId id="568" r:id="rId26"/>
    <p:sldId id="569" r:id="rId27"/>
    <p:sldId id="570" r:id="rId28"/>
    <p:sldId id="571" r:id="rId29"/>
    <p:sldId id="572" r:id="rId30"/>
    <p:sldId id="573" r:id="rId31"/>
    <p:sldId id="574" r:id="rId32"/>
    <p:sldId id="575" r:id="rId33"/>
    <p:sldId id="576" r:id="rId34"/>
    <p:sldId id="577" r:id="rId35"/>
    <p:sldId id="599" r:id="rId36"/>
    <p:sldId id="600" r:id="rId37"/>
    <p:sldId id="601" r:id="rId38"/>
    <p:sldId id="60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51" d="100"/>
          <a:sy n="51" d="100"/>
        </p:scale>
        <p:origin x="47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27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signature scheme </a:t>
            </a:r>
            <a:r>
              <a:rPr lang="en-US" dirty="0" smtClean="0">
                <a:sym typeface="Symbol"/>
              </a:rPr>
              <a:t> = </a:t>
            </a:r>
            <a:r>
              <a:rPr lang="en-US" dirty="0" smtClean="0"/>
              <a:t>(Gen, Sign, </a:t>
            </a:r>
            <a:r>
              <a:rPr lang="en-US" dirty="0" err="1" smtClean="0"/>
              <a:t>Vrfy</a:t>
            </a:r>
            <a:r>
              <a:rPr lang="en-US" dirty="0" smtClean="0"/>
              <a:t>) for “short” messages of length n</a:t>
            </a:r>
          </a:p>
          <a:p>
            <a:pPr lvl="1"/>
            <a:r>
              <a:rPr lang="en-US" dirty="0" smtClean="0"/>
              <a:t>Hash function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Construct a signature scheme ’=(Gen, Sign’, </a:t>
            </a:r>
            <a:r>
              <a:rPr lang="en-US" dirty="0" err="1" smtClean="0">
                <a:sym typeface="Symbol"/>
              </a:rPr>
              <a:t>Vrfy</a:t>
            </a:r>
            <a:r>
              <a:rPr lang="en-US" dirty="0" smtClean="0">
                <a:sym typeface="Symbol"/>
              </a:rPr>
              <a:t>’) for arbitrary-length messages:</a:t>
            </a:r>
          </a:p>
          <a:p>
            <a:pPr lvl="1"/>
            <a:r>
              <a:rPr lang="en-US" dirty="0" err="1" smtClean="0">
                <a:sym typeface="Symbol"/>
              </a:rPr>
              <a:t>Sign’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(m) =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(H(m))</a:t>
            </a:r>
          </a:p>
          <a:p>
            <a:pPr lvl="1"/>
            <a:r>
              <a:rPr lang="en-US" dirty="0" err="1" smtClean="0">
                <a:sym typeface="Symbol"/>
              </a:rPr>
              <a:t>Vrfy’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(m, ) =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(H(m), )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9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Theorem</a:t>
            </a:r>
            <a:r>
              <a:rPr lang="en-US" dirty="0" smtClean="0"/>
              <a:t>: If </a:t>
            </a:r>
            <a:r>
              <a:rPr lang="en-US" dirty="0" smtClean="0">
                <a:sym typeface="Symbol"/>
              </a:rPr>
              <a:t> is secure and H is collision-resistant, then ’ is secure</a:t>
            </a:r>
          </a:p>
          <a:p>
            <a:r>
              <a:rPr lang="en-US" u="sng" dirty="0" smtClean="0">
                <a:sym typeface="Symbol"/>
              </a:rPr>
              <a:t>Proof</a:t>
            </a:r>
            <a:r>
              <a:rPr lang="en-US" dirty="0" smtClean="0">
                <a:sym typeface="Symbol"/>
              </a:rPr>
              <a:t>: </a:t>
            </a:r>
            <a:r>
              <a:rPr lang="en-US" dirty="0" smtClean="0"/>
              <a:t>Say </a:t>
            </a:r>
            <a:r>
              <a:rPr lang="en-US" dirty="0"/>
              <a:t>the sender authenticates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/>
              <a:t>, … </a:t>
            </a:r>
          </a:p>
          <a:p>
            <a:pPr lvl="1"/>
            <a:r>
              <a:rPr lang="en-US" dirty="0"/>
              <a:t>Let h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smtClean="0"/>
              <a:t>H(m</a:t>
            </a:r>
            <a:r>
              <a:rPr lang="en-US" baseline="-25000" dirty="0" smtClean="0"/>
              <a:t>i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Attacker outputs forgery </a:t>
            </a:r>
            <a:r>
              <a:rPr lang="en-US" dirty="0" smtClean="0"/>
              <a:t>(m,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), m </a:t>
            </a:r>
            <a:r>
              <a:rPr lang="en-US" dirty="0" smtClean="0">
                <a:sym typeface="Symbol"/>
              </a:rPr>
              <a:t> 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for all </a:t>
            </a:r>
            <a:r>
              <a:rPr lang="en-US" dirty="0" err="1">
                <a:sym typeface="Symbol"/>
              </a:rPr>
              <a:t>i</a:t>
            </a:r>
            <a:endParaRPr lang="en-US" dirty="0"/>
          </a:p>
          <a:p>
            <a:r>
              <a:rPr lang="en-US" dirty="0"/>
              <a:t>Two cases:</a:t>
            </a:r>
          </a:p>
          <a:p>
            <a:pPr lvl="1"/>
            <a:r>
              <a:rPr lang="en-US" dirty="0" smtClean="0"/>
              <a:t>H(m) </a:t>
            </a:r>
            <a:r>
              <a:rPr lang="en-US" dirty="0"/>
              <a:t>= </a:t>
            </a:r>
            <a:r>
              <a:rPr lang="en-US" dirty="0" smtClean="0"/>
              <a:t>h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for some </a:t>
            </a:r>
            <a:r>
              <a:rPr lang="en-US" dirty="0" err="1"/>
              <a:t>i</a:t>
            </a:r>
            <a:endParaRPr lang="en-US" dirty="0"/>
          </a:p>
          <a:p>
            <a:pPr lvl="2"/>
            <a:r>
              <a:rPr lang="en-US" dirty="0"/>
              <a:t>Collision in H!</a:t>
            </a:r>
          </a:p>
          <a:p>
            <a:pPr lvl="1"/>
            <a:r>
              <a:rPr lang="en-US" dirty="0" smtClean="0"/>
              <a:t>H(m) </a:t>
            </a:r>
            <a:r>
              <a:rPr lang="en-US" dirty="0">
                <a:sym typeface="Symbol"/>
              </a:rPr>
              <a:t> h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for all 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 lvl="2"/>
            <a:r>
              <a:rPr lang="en-US" dirty="0"/>
              <a:t>Forgery in the </a:t>
            </a:r>
            <a:r>
              <a:rPr lang="en-US" dirty="0" smtClean="0"/>
              <a:t>underlying</a:t>
            </a:r>
            <a:r>
              <a:rPr lang="en-US" dirty="0"/>
              <a:t> </a:t>
            </a:r>
            <a:r>
              <a:rPr lang="en-US" dirty="0" smtClean="0"/>
              <a:t>signature scheme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8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Analogous to hybrid encryption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functionality</a:t>
            </a:r>
            <a:r>
              <a:rPr lang="en-US" dirty="0" smtClean="0"/>
              <a:t> of digital signatures at the asymptotic cost of a </a:t>
            </a:r>
            <a:r>
              <a:rPr lang="en-US" i="1" dirty="0" smtClean="0"/>
              <a:t>symmetric-key</a:t>
            </a:r>
            <a:r>
              <a:rPr lang="en-US" dirty="0" smtClean="0"/>
              <a:t> operation</a:t>
            </a:r>
          </a:p>
        </p:txBody>
      </p:sp>
    </p:spTree>
    <p:extLst>
      <p:ext uri="{BB962C8B-B14F-4D97-AF65-F5344CB8AC3E}">
        <p14:creationId xmlns:p14="http://schemas.microsoft.com/office/powerpoint/2010/main" val="13368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random, equal-length primes p, q</a:t>
            </a:r>
          </a:p>
          <a:p>
            <a:r>
              <a:rPr lang="en-US" dirty="0" smtClean="0"/>
              <a:t>Compute modulus N=</a:t>
            </a:r>
            <a:r>
              <a:rPr lang="en-US" dirty="0" err="1" smtClean="0"/>
              <a:t>pq</a:t>
            </a:r>
            <a:endParaRPr lang="en-US" dirty="0" smtClean="0"/>
          </a:p>
          <a:p>
            <a:r>
              <a:rPr lang="en-US" dirty="0" smtClean="0"/>
              <a:t>Choose e, d such that e · d = 1 mod </a:t>
            </a:r>
            <a:r>
              <a:rPr lang="en-US" dirty="0" smtClean="0">
                <a:sym typeface="Symbol"/>
              </a:rPr>
              <a:t>(N)</a:t>
            </a:r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m modulo N is [</a:t>
            </a:r>
            <a:r>
              <a:rPr lang="en-US" dirty="0">
                <a:sym typeface="Symbol"/>
              </a:rPr>
              <a:t>m</a:t>
            </a:r>
            <a:r>
              <a:rPr lang="en-US" baseline="30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mod N]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(</a:t>
            </a:r>
            <a:r>
              <a:rPr lang="en-US" dirty="0">
                <a:sym typeface="Symbol"/>
              </a:rPr>
              <a:t>m</a:t>
            </a:r>
            <a:r>
              <a:rPr lang="en-US" baseline="30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>
                <a:sym typeface="Symbol"/>
              </a:rPr>
              <a:t>m</a:t>
            </a:r>
            <a:r>
              <a:rPr lang="en-US" baseline="30000" dirty="0" err="1" smtClean="0">
                <a:sym typeface="Symbol"/>
              </a:rPr>
              <a:t>de</a:t>
            </a:r>
            <a:r>
              <a:rPr lang="en-US" dirty="0" smtClean="0">
                <a:sym typeface="Symbol"/>
              </a:rPr>
              <a:t> = m</a:t>
            </a:r>
            <a:r>
              <a:rPr lang="en-US" baseline="30000" dirty="0" smtClean="0">
                <a:sym typeface="Symbol"/>
              </a:rPr>
              <a:t>[</a:t>
            </a:r>
            <a:r>
              <a:rPr lang="en-US" baseline="30000" dirty="0" err="1" smtClean="0">
                <a:sym typeface="Symbol"/>
              </a:rPr>
              <a:t>ed</a:t>
            </a:r>
            <a:r>
              <a:rPr lang="en-US" baseline="30000" dirty="0" smtClean="0">
                <a:sym typeface="Symbol"/>
              </a:rPr>
              <a:t> mod (N)]</a:t>
            </a:r>
            <a:r>
              <a:rPr lang="en-US" dirty="0" smtClean="0">
                <a:sym typeface="Symbol"/>
              </a:rPr>
              <a:t> = m mod N</a:t>
            </a:r>
          </a:p>
          <a:p>
            <a:r>
              <a:rPr lang="en-US" i="1" dirty="0" smtClean="0">
                <a:sym typeface="Symbol"/>
              </a:rPr>
              <a:t>RSA assumption</a:t>
            </a:r>
            <a:r>
              <a:rPr lang="en-US" dirty="0" smtClean="0">
                <a:sym typeface="Symbol"/>
              </a:rPr>
              <a:t>: given N, e </a:t>
            </a:r>
            <a:r>
              <a:rPr lang="en-US" u="sng" dirty="0" smtClean="0">
                <a:sym typeface="Symbol"/>
              </a:rPr>
              <a:t>only</a:t>
            </a:r>
            <a:r>
              <a:rPr lang="en-US" dirty="0" smtClean="0">
                <a:sym typeface="Symbol"/>
              </a:rPr>
              <a:t>, hard to compute 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a uniform </a:t>
            </a:r>
            <a:r>
              <a:rPr lang="en-US" dirty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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endParaRPr lang="en-US" i="1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“Plain” RSA signatures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2" y="2286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2" y="2286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2819400" y="3582171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19400" y="2591571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62481" y="5086529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 smtClean="0">
                <a:sym typeface="Symbol"/>
              </a:rPr>
              <a:t> = [</a:t>
            </a:r>
            <a:r>
              <a:rPr lang="en-US" sz="2400" dirty="0">
                <a:sym typeface="Symbol"/>
              </a:rPr>
              <a:t>m</a:t>
            </a:r>
            <a:r>
              <a:rPr lang="en-US" sz="2400" baseline="30000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 mod N]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62600" y="3791129"/>
            <a:ext cx="3053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(N, e, d)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sym typeface="Symbol"/>
              </a:rPr>
              <a:t>RSAGen</a:t>
            </a:r>
            <a:r>
              <a:rPr lang="en-US" sz="2400" dirty="0" smtClean="0">
                <a:sym typeface="Symbol"/>
              </a:rPr>
              <a:t>(1</a:t>
            </a:r>
            <a:r>
              <a:rPr lang="en-US" sz="2400" baseline="30000" dirty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pk</a:t>
            </a:r>
            <a:r>
              <a:rPr lang="en-US" sz="2400" dirty="0" smtClean="0">
                <a:sym typeface="Symbol"/>
              </a:rPr>
              <a:t> = (N, e)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sk</a:t>
            </a:r>
            <a:r>
              <a:rPr lang="en-US" sz="2400" dirty="0" smtClean="0">
                <a:sym typeface="Symbol"/>
              </a:rPr>
              <a:t> = d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925600" y="2133600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N, 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3119735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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" y="3943529"/>
            <a:ext cx="2105064" cy="609600"/>
            <a:chOff x="685800" y="4114800"/>
            <a:chExt cx="2105064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685800" y="4262735"/>
              <a:ext cx="21050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 algn="ctr"/>
              <a:r>
                <a:rPr lang="en-US" sz="2400" dirty="0">
                  <a:ea typeface="Cambria Math"/>
                </a:rPr>
                <a:t>m</a:t>
              </a:r>
              <a:r>
                <a:rPr lang="en-US" sz="2400" dirty="0" smtClean="0">
                  <a:ea typeface="Cambria Math"/>
                </a:rPr>
                <a:t> = [</a:t>
              </a:r>
              <a:r>
                <a:rPr lang="en-US" sz="2400" dirty="0" smtClean="0">
                  <a:ea typeface="Cambria Math"/>
                  <a:sym typeface="Symbol"/>
                </a:rPr>
                <a:t></a:t>
              </a:r>
              <a:r>
                <a:rPr lang="en-US" sz="2400" baseline="30000" dirty="0" smtClean="0">
                  <a:ea typeface="Cambria Math"/>
                </a:rPr>
                <a:t>e</a:t>
              </a:r>
              <a:r>
                <a:rPr lang="en-US" sz="2400" dirty="0" smtClean="0">
                  <a:ea typeface="Cambria Math"/>
                </a:rPr>
                <a:t> mod N]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023379" y="4114800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384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6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</a:p>
          <a:p>
            <a:pPr lvl="1"/>
            <a:r>
              <a:rPr lang="en-US" dirty="0" smtClean="0"/>
              <a:t>Signature of m is the e</a:t>
            </a:r>
            <a:r>
              <a:rPr lang="en-US" baseline="30000" dirty="0" smtClean="0"/>
              <a:t>th</a:t>
            </a:r>
            <a:r>
              <a:rPr lang="en-US" dirty="0" smtClean="0"/>
              <a:t> root of m – supposedly hard to compute!</a:t>
            </a:r>
          </a:p>
        </p:txBody>
      </p:sp>
    </p:spTree>
    <p:extLst>
      <p:ext uri="{BB962C8B-B14F-4D97-AF65-F5344CB8AC3E}">
        <p14:creationId xmlns:p14="http://schemas.microsoft.com/office/powerpoint/2010/main" val="164379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sign </a:t>
            </a:r>
            <a:r>
              <a:rPr lang="en-US" i="1" dirty="0" smtClean="0"/>
              <a:t>specific </a:t>
            </a:r>
            <a:r>
              <a:rPr lang="en-US" dirty="0" smtClean="0"/>
              <a:t>messages</a:t>
            </a:r>
          </a:p>
          <a:p>
            <a:pPr lvl="1"/>
            <a:r>
              <a:rPr lang="en-US" dirty="0" smtClean="0"/>
              <a:t>E.g., easy to compute the e</a:t>
            </a:r>
            <a:r>
              <a:rPr lang="en-US" baseline="30000" dirty="0" smtClean="0"/>
              <a:t>th</a:t>
            </a:r>
            <a:r>
              <a:rPr lang="en-US" dirty="0" smtClean="0"/>
              <a:t> root of m = 1, or the cube root of m = 8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5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sign “random” messages</a:t>
            </a:r>
          </a:p>
          <a:p>
            <a:pPr lvl="1"/>
            <a:r>
              <a:rPr lang="en-US" dirty="0"/>
              <a:t>Choose arbitrary </a:t>
            </a:r>
            <a:r>
              <a:rPr lang="en-US" dirty="0">
                <a:sym typeface="Symbol"/>
              </a:rPr>
              <a:t>; set m = [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mod N</a:t>
            </a:r>
            <a:r>
              <a:rPr lang="en-US" dirty="0" smtClean="0">
                <a:sym typeface="Symbol"/>
              </a:rPr>
              <a:t>]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91731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combine two signatures to obtain a third</a:t>
            </a:r>
          </a:p>
          <a:p>
            <a:pPr lvl="1"/>
            <a:r>
              <a:rPr lang="en-US" dirty="0"/>
              <a:t>Say </a:t>
            </a:r>
            <a:r>
              <a:rPr lang="en-US" dirty="0">
                <a:sym typeface="Symbol"/>
              </a:rPr>
              <a:t>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are valid signatures on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with respect to public key N, e</a:t>
            </a:r>
          </a:p>
          <a:p>
            <a:pPr lvl="1"/>
            <a:r>
              <a:rPr lang="en-US" dirty="0" smtClean="0">
                <a:sym typeface="Symbol"/>
              </a:rPr>
              <a:t>Then ’ = [</a:t>
            </a:r>
            <a:r>
              <a:rPr lang="en-US" dirty="0">
                <a:sym typeface="Symbol"/>
              </a:rPr>
              <a:t>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mod N] is a valid signature on </a:t>
            </a:r>
            <a:r>
              <a:rPr lang="en-US" dirty="0" smtClean="0">
                <a:sym typeface="Symbol"/>
              </a:rPr>
              <a:t>the message m’ = [m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· m</a:t>
            </a:r>
            <a:r>
              <a:rPr lang="en-US" baseline="-25000" dirty="0">
                <a:sym typeface="Symbol"/>
              </a:rPr>
              <a:t>2 </a:t>
            </a:r>
            <a:r>
              <a:rPr lang="en-US" dirty="0">
                <a:sym typeface="Symbol"/>
              </a:rPr>
              <a:t>mod N]</a:t>
            </a:r>
          </a:p>
          <a:p>
            <a:pPr lvl="2"/>
            <a:r>
              <a:rPr lang="en-US" dirty="0">
                <a:sym typeface="Symbol"/>
              </a:rPr>
              <a:t>(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</a:t>
            </a:r>
            <a:r>
              <a:rPr lang="en-US" baseline="-25000" dirty="0">
                <a:sym typeface="Symbol"/>
              </a:rPr>
              <a:t>1</a:t>
            </a:r>
            <a:r>
              <a:rPr lang="en-US" baseline="30000" dirty="0">
                <a:sym typeface="Symbol"/>
              </a:rPr>
              <a:t>e </a:t>
            </a:r>
            <a:r>
              <a:rPr lang="en-US" dirty="0">
                <a:sym typeface="Symbol"/>
              </a:rPr>
              <a:t>· </a:t>
            </a:r>
            <a:r>
              <a:rPr lang="en-US" baseline="-25000" dirty="0">
                <a:sym typeface="Symbol"/>
              </a:rPr>
              <a:t>2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m</a:t>
            </a:r>
            <a:r>
              <a:rPr lang="en-US" baseline="-25000" dirty="0">
                <a:sym typeface="Symbol"/>
              </a:rPr>
              <a:t>2 </a:t>
            </a:r>
            <a:r>
              <a:rPr lang="en-US" dirty="0">
                <a:sym typeface="Symbol"/>
              </a:rPr>
              <a:t>mod 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27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RSA-FDH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idea: apply a “cryptographic transformation” to messages before signing</a:t>
            </a:r>
          </a:p>
          <a:p>
            <a:endParaRPr lang="en-US" dirty="0"/>
          </a:p>
          <a:p>
            <a:r>
              <a:rPr lang="en-US" dirty="0" smtClean="0"/>
              <a:t>Public key: (N, e)          private key: d</a:t>
            </a:r>
          </a:p>
          <a:p>
            <a:r>
              <a:rPr lang="en-US" dirty="0" err="1" smtClean="0"/>
              <a:t>Sign</a:t>
            </a:r>
            <a:r>
              <a:rPr lang="en-US" baseline="-25000" dirty="0" err="1" smtClean="0"/>
              <a:t>sk</a:t>
            </a:r>
            <a:r>
              <a:rPr lang="en-US" dirty="0" smtClean="0"/>
              <a:t>(m) = H(m)</a:t>
            </a:r>
            <a:r>
              <a:rPr lang="en-US" baseline="30000" dirty="0" smtClean="0"/>
              <a:t>d</a:t>
            </a:r>
            <a:r>
              <a:rPr lang="en-US" dirty="0" smtClean="0"/>
              <a:t> mod N</a:t>
            </a:r>
          </a:p>
          <a:p>
            <a:r>
              <a:rPr lang="en-US" dirty="0" err="1" smtClean="0"/>
              <a:t>Vrfy</a:t>
            </a:r>
            <a:r>
              <a:rPr lang="en-US" baseline="-25000" dirty="0" err="1" smtClean="0"/>
              <a:t>pk</a:t>
            </a:r>
            <a:r>
              <a:rPr lang="en-US" dirty="0" smtClean="0"/>
              <a:t>(m, </a:t>
            </a:r>
            <a:r>
              <a:rPr lang="en-US" dirty="0" smtClean="0">
                <a:sym typeface="Symbol"/>
              </a:rPr>
              <a:t>): output 1 </a:t>
            </a:r>
            <a:r>
              <a:rPr lang="en-US" dirty="0" err="1" smtClean="0">
                <a:sym typeface="Symbol"/>
              </a:rPr>
              <a:t>iff</a:t>
            </a:r>
            <a:r>
              <a:rPr lang="en-US" dirty="0" smtClean="0">
                <a:sym typeface="Symbol"/>
              </a:rPr>
              <a:t>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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H(m) mod N</a:t>
            </a:r>
          </a:p>
          <a:p>
            <a:r>
              <a:rPr lang="en-US" dirty="0" smtClean="0">
                <a:sym typeface="Symbol"/>
              </a:rPr>
              <a:t>(This also handles long messages)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5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Final review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for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three previous attacks…</a:t>
            </a:r>
          </a:p>
          <a:p>
            <a:pPr lvl="1"/>
            <a:r>
              <a:rPr lang="en-US" dirty="0" smtClean="0"/>
              <a:t>Not easy to compute the e</a:t>
            </a:r>
            <a:r>
              <a:rPr lang="en-US" baseline="30000" dirty="0" smtClean="0"/>
              <a:t>th</a:t>
            </a:r>
            <a:r>
              <a:rPr lang="en-US" dirty="0" smtClean="0"/>
              <a:t> root of H(1), …</a:t>
            </a:r>
          </a:p>
          <a:p>
            <a:pPr lvl="1"/>
            <a:r>
              <a:rPr lang="en-US" dirty="0" smtClean="0"/>
              <a:t>Choose </a:t>
            </a:r>
            <a:r>
              <a:rPr lang="en-US" dirty="0" smtClean="0">
                <a:sym typeface="Symbol"/>
              </a:rPr>
              <a:t>…, but how do you find an m such that H(m) = 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mod N? </a:t>
            </a:r>
          </a:p>
          <a:p>
            <a:pPr lvl="2"/>
            <a:r>
              <a:rPr lang="en-US" dirty="0" smtClean="0">
                <a:sym typeface="Symbol"/>
              </a:rPr>
              <a:t>Computing inverses of H should be hard</a:t>
            </a:r>
          </a:p>
          <a:p>
            <a:pPr lvl="1"/>
            <a:r>
              <a:rPr lang="en-US" dirty="0" smtClean="0">
                <a:sym typeface="Symbol"/>
              </a:rPr>
              <a:t>H(m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· H(m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= 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· 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 = (</a:t>
            </a:r>
            <a:r>
              <a:rPr lang="en-US" baseline="-25000" dirty="0">
                <a:sym typeface="Symbol"/>
              </a:rPr>
              <a:t>1 </a:t>
            </a:r>
            <a:r>
              <a:rPr lang="en-US" dirty="0">
                <a:sym typeface="Symbol"/>
              </a:rPr>
              <a:t>· 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dirty="0" smtClean="0">
                <a:latin typeface="Calibri"/>
                <a:sym typeface="Symbol"/>
              </a:rPr>
              <a:t>≠ </a:t>
            </a:r>
            <a:r>
              <a:rPr lang="en-US" dirty="0" smtClean="0">
                <a:sym typeface="Symbol"/>
              </a:rPr>
              <a:t>H(m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·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390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RSA-FDH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RSA assumption holds, and H is modeled as a random oracle (mapping onto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/>
              <a:t>), then RSA-FDH is secure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ea typeface="Cambria Math"/>
              </a:rPr>
              <a:t>In practice, H is instantiated with a (modified) cryptographic hash function</a:t>
            </a:r>
          </a:p>
          <a:p>
            <a:pPr lvl="1"/>
            <a:r>
              <a:rPr lang="en-US" dirty="0" smtClean="0">
                <a:ea typeface="Cambria Math"/>
              </a:rPr>
              <a:t>Must ensure that the range of H is large enough!</a:t>
            </a:r>
            <a:endParaRPr lang="en-US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6157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RSA-FDH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RSA PKCS #1 v2.1 standard includes a signature scheme inspired by RSA-FDH</a:t>
            </a:r>
          </a:p>
          <a:p>
            <a:pPr lvl="1"/>
            <a:r>
              <a:rPr lang="en-US" dirty="0" smtClean="0"/>
              <a:t>Essentially a randomized variant of RSA-FDH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7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NIST standard for digital signatures</a:t>
            </a:r>
          </a:p>
          <a:p>
            <a:pPr lvl="1"/>
            <a:r>
              <a:rPr lang="en-US" dirty="0" smtClean="0"/>
              <a:t>DSA, based on discrete-logarithm problem in subgroup of 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p</a:t>
            </a:r>
            <a:r>
              <a:rPr lang="en-US" baseline="30000" dirty="0" smtClean="0">
                <a:ea typeface="Cambria Math"/>
              </a:rPr>
              <a:t>*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ECDSA, based on elliptic-curve groups</a:t>
            </a:r>
          </a:p>
          <a:p>
            <a:pPr lvl="1"/>
            <a:endParaRPr lang="en-US" dirty="0" smtClean="0">
              <a:ea typeface="Cambria Math"/>
            </a:endParaRPr>
          </a:p>
          <a:p>
            <a:r>
              <a:rPr lang="en-US" dirty="0" smtClean="0"/>
              <a:t>See book for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7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Public-key infrastructure (PKI)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8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74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105400" y="2209800"/>
            <a:ext cx="2667000" cy="30033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15000" y="19050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230504" y="27357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91774" y="2891135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531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  <p:bldP spid="25" grpId="1"/>
      <p:bldP spid="14" grpId="0"/>
      <p:bldP spid="4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41967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438400" y="32691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X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664480" y="3805535"/>
            <a:ext cx="993120" cy="64452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39624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836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 trusted party with a public key known to everyone </a:t>
            </a:r>
          </a:p>
          <a:p>
            <a:pPr lvl="1"/>
            <a:r>
              <a:rPr lang="en-US" dirty="0" smtClean="0"/>
              <a:t>CA = certificate authority</a:t>
            </a:r>
          </a:p>
          <a:p>
            <a:pPr lvl="1"/>
            <a:r>
              <a:rPr lang="en-US" dirty="0" smtClean="0"/>
              <a:t>Public key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CA</a:t>
            </a:r>
            <a:endParaRPr lang="en-US" dirty="0" smtClean="0"/>
          </a:p>
          <a:p>
            <a:pPr lvl="1"/>
            <a:r>
              <a:rPr lang="en-US" dirty="0" smtClean="0"/>
              <a:t>Private key 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CA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7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Alice asks </a:t>
            </a:r>
            <a:r>
              <a:rPr lang="en-US" dirty="0"/>
              <a:t>the CA to sign the </a:t>
            </a:r>
            <a:r>
              <a:rPr lang="en-US" i="1" dirty="0"/>
              <a:t>binding</a:t>
            </a:r>
            <a:r>
              <a:rPr lang="en-US" dirty="0"/>
              <a:t> (Alice, </a:t>
            </a:r>
            <a:r>
              <a:rPr lang="en-US" dirty="0" err="1"/>
              <a:t>pk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sz="2400" baseline="-40000" dirty="0" err="1" smtClean="0">
                <a:sym typeface="Symbol"/>
              </a:rPr>
              <a:t>CA</a:t>
            </a:r>
            <a:r>
              <a:rPr lang="en-US" dirty="0" smtClean="0">
                <a:sym typeface="Symbol"/>
              </a:rPr>
              <a:t>(Alice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(CA must verify Alice’s identity out of band)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Bob obtains Alice, </a:t>
            </a:r>
            <a:r>
              <a:rPr lang="en-US" dirty="0" err="1" smtClean="0"/>
              <a:t>pk</a:t>
            </a:r>
            <a:r>
              <a:rPr lang="en-US" dirty="0" smtClean="0"/>
              <a:t>, and the certificate </a:t>
            </a:r>
            <a:r>
              <a:rPr lang="en-US" dirty="0" err="1" smtClean="0"/>
              <a:t>cert</a:t>
            </a:r>
            <a:r>
              <a:rPr lang="en-US" baseline="-25000" dirty="0" err="1" smtClean="0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…</a:t>
            </a:r>
          </a:p>
          <a:p>
            <a:pPr lvl="1"/>
            <a:r>
              <a:rPr lang="en-US" dirty="0" smtClean="0">
                <a:sym typeface="Symbol"/>
              </a:rPr>
              <a:t>… verifies that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sz="2400" baseline="-40000" dirty="0" err="1" smtClean="0">
                <a:sym typeface="Symbol"/>
              </a:rPr>
              <a:t>CA</a:t>
            </a:r>
            <a:r>
              <a:rPr lang="en-US" dirty="0" smtClean="0">
                <a:sym typeface="Symbol"/>
              </a:rPr>
              <a:t>((Alice,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),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</a:t>
            </a:r>
            <a:r>
              <a:rPr lang="en-US" baseline="-25000" dirty="0" err="1" smtClean="0">
                <a:sym typeface="Symbol"/>
              </a:rPr>
              <a:t>Alice</a:t>
            </a:r>
            <a:r>
              <a:rPr lang="en-US" dirty="0" smtClean="0">
                <a:sym typeface="Symbol"/>
              </a:rPr>
              <a:t>) = 1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Bob is then assured that </a:t>
            </a:r>
            <a:r>
              <a:rPr lang="en-US" dirty="0" err="1" smtClean="0"/>
              <a:t>pk</a:t>
            </a:r>
            <a:r>
              <a:rPr lang="en-US" dirty="0" smtClean="0"/>
              <a:t> is Alice’s public key</a:t>
            </a:r>
          </a:p>
          <a:p>
            <a:pPr lvl="1"/>
            <a:r>
              <a:rPr lang="en-US" dirty="0" smtClean="0"/>
              <a:t>As long as the CA is trustworthy…</a:t>
            </a:r>
          </a:p>
          <a:p>
            <a:pPr lvl="2"/>
            <a:r>
              <a:rPr lang="en-US" dirty="0" smtClean="0"/>
              <a:t>Honest, and properly verifies Alice’s identity</a:t>
            </a:r>
          </a:p>
          <a:p>
            <a:pPr lvl="1"/>
            <a:r>
              <a:rPr lang="en-US" dirty="0" smtClean="0"/>
              <a:t>…and the CA’s private key has not been compromised</a:t>
            </a:r>
          </a:p>
        </p:txBody>
      </p:sp>
    </p:spTree>
    <p:extLst>
      <p:ext uri="{BB962C8B-B14F-4D97-AF65-F5344CB8AC3E}">
        <p14:creationId xmlns:p14="http://schemas.microsoft.com/office/powerpoint/2010/main" val="101159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Understand real-world crypto, through the lens of formal definitions</a:t>
            </a:r>
          </a:p>
          <a:p>
            <a:r>
              <a:rPr lang="en-US" dirty="0" smtClean="0"/>
              <a:t>Almost everything we have covered in class is used in practice, or is the basis for something used in practice</a:t>
            </a:r>
          </a:p>
          <a:p>
            <a:r>
              <a:rPr lang="en-US" dirty="0" smtClean="0"/>
              <a:t>To make sure you understand a scheme, ask yourself if you could implement it</a:t>
            </a:r>
          </a:p>
          <a:p>
            <a:r>
              <a:rPr lang="en-US" dirty="0" smtClean="0"/>
              <a:t>Security definitions will be tested</a:t>
            </a:r>
          </a:p>
          <a:p>
            <a:pPr lvl="1"/>
            <a:r>
              <a:rPr lang="en-US" dirty="0" smtClean="0"/>
              <a:t>Must be able to write </a:t>
            </a:r>
            <a:r>
              <a:rPr lang="en-US" dirty="0" err="1" smtClean="0"/>
              <a:t>pseudocode</a:t>
            </a:r>
            <a:r>
              <a:rPr lang="en-US" dirty="0" smtClean="0"/>
              <a:t> and give analysis showing that some scheme is insecure b/c it does not satisfy a given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3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Chicken-and-egg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Bob get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CA</a:t>
            </a:r>
            <a:r>
              <a:rPr lang="en-US" dirty="0" smtClean="0"/>
              <a:t> in the first place?</a:t>
            </a:r>
          </a:p>
          <a:p>
            <a:endParaRPr lang="en-US" dirty="0"/>
          </a:p>
          <a:p>
            <a:r>
              <a:rPr lang="en-US" dirty="0" smtClean="0"/>
              <a:t>Several possibilities…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“Roots of trust”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Bob only needs to securely obtain a small number of CA’s public keys</a:t>
            </a:r>
          </a:p>
          <a:p>
            <a:pPr lvl="1"/>
            <a:r>
              <a:rPr lang="en-US" dirty="0" smtClean="0"/>
              <a:t>Need to ensure secure distribution only for these few, initial public keys</a:t>
            </a:r>
          </a:p>
          <a:p>
            <a:pPr lvl="1"/>
            <a:endParaRPr lang="en-US" dirty="0"/>
          </a:p>
          <a:p>
            <a:r>
              <a:rPr lang="en-US" dirty="0" smtClean="0"/>
              <a:t>E.g., distribute as part of an operating system, or web browser</a:t>
            </a:r>
          </a:p>
          <a:p>
            <a:pPr lvl="1"/>
            <a:r>
              <a:rPr lang="en-US" dirty="0" smtClean="0"/>
              <a:t>Firefox: </a:t>
            </a:r>
            <a:br>
              <a:rPr lang="en-US" dirty="0" smtClean="0"/>
            </a:br>
            <a:r>
              <a:rPr lang="en-US" dirty="0" smtClean="0"/>
              <a:t>Tools-&gt;Options-&gt;Privacy &amp; Security-&gt;View certificates-&gt;Authorities</a:t>
            </a:r>
            <a:endParaRPr lang="en-US" dirty="0"/>
          </a:p>
        </p:txBody>
      </p:sp>
      <p:pic>
        <p:nvPicPr>
          <p:cNvPr id="5" name="Picture 4" descr="Certificate Manag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4725"/>
            <a:ext cx="9144000" cy="492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97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“Web of trust”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Obtain public keys from friends in person</a:t>
            </a:r>
          </a:p>
          <a:p>
            <a:pPr lvl="1"/>
            <a:r>
              <a:rPr lang="en-US" dirty="0" smtClean="0"/>
              <a:t>“Key-signing parties”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Obtain “certificates” on my public key from my friends</a:t>
            </a:r>
          </a:p>
          <a:p>
            <a:endParaRPr lang="en-US" dirty="0"/>
          </a:p>
          <a:p>
            <a:r>
              <a:rPr lang="en-US" dirty="0" smtClean="0"/>
              <a:t>If A knows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B</a:t>
            </a:r>
            <a:r>
              <a:rPr lang="en-US" dirty="0" smtClean="0"/>
              <a:t>, and B issued a certificate for C, then C can send that certificate to A</a:t>
            </a:r>
          </a:p>
          <a:p>
            <a:pPr lvl="1"/>
            <a:r>
              <a:rPr lang="en-US" dirty="0" smtClean="0"/>
              <a:t>What trust assumptions are being made here?</a:t>
            </a:r>
          </a:p>
        </p:txBody>
      </p:sp>
    </p:spTree>
    <p:extLst>
      <p:ext uri="{BB962C8B-B14F-4D97-AF65-F5344CB8AC3E}">
        <p14:creationId xmlns:p14="http://schemas.microsoft.com/office/powerpoint/2010/main" val="310155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certificates in a central repository</a:t>
            </a:r>
          </a:p>
          <a:p>
            <a:pPr lvl="1"/>
            <a:r>
              <a:rPr lang="en-US" dirty="0" smtClean="0"/>
              <a:t>E.g., MIT PGP </a:t>
            </a:r>
            <a:r>
              <a:rPr lang="en-US" dirty="0" err="1" smtClean="0"/>
              <a:t>keyserver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To find Alice’s public key</a:t>
            </a:r>
          </a:p>
          <a:p>
            <a:pPr lvl="1"/>
            <a:r>
              <a:rPr lang="en-US" dirty="0" smtClean="0"/>
              <a:t>Get all public keys for “Alice,” along with certificates on those keys</a:t>
            </a:r>
          </a:p>
          <a:p>
            <a:pPr lvl="1"/>
            <a:r>
              <a:rPr lang="en-US" dirty="0" smtClean="0"/>
              <a:t>Look for a certificate signed by someone you trust whose public key you already 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7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PKI in practice…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work quite as well as in theory…</a:t>
            </a:r>
          </a:p>
          <a:p>
            <a:pPr lvl="1"/>
            <a:r>
              <a:rPr lang="en-US" dirty="0" smtClean="0"/>
              <a:t>Proliferation of root CAs</a:t>
            </a:r>
          </a:p>
          <a:p>
            <a:pPr lvl="1"/>
            <a:r>
              <a:rPr lang="en-US" dirty="0" smtClean="0"/>
              <a:t>Revocation</a:t>
            </a:r>
          </a:p>
          <a:p>
            <a:pPr lvl="1"/>
            <a:r>
              <a:rPr lang="en-US" smtClean="0"/>
              <a:t>Other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69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Advanced topics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research in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different directions…interactions with many fields</a:t>
            </a:r>
          </a:p>
          <a:p>
            <a:pPr lvl="1"/>
            <a:r>
              <a:rPr lang="en-US" dirty="0" smtClean="0"/>
              <a:t>Mathematical aspects of cryptography; better algorithms for number-theoretic problems</a:t>
            </a:r>
          </a:p>
          <a:p>
            <a:pPr lvl="1"/>
            <a:r>
              <a:rPr lang="en-US" dirty="0" smtClean="0"/>
              <a:t>Crypto implementations and their security, incl. hardware implementations</a:t>
            </a:r>
          </a:p>
          <a:p>
            <a:pPr lvl="1"/>
            <a:r>
              <a:rPr lang="en-US" dirty="0" smtClean="0"/>
              <a:t>Hash function/stream-cipher/block-cipher design and cryptanalysis</a:t>
            </a:r>
          </a:p>
          <a:p>
            <a:pPr lvl="1"/>
            <a:r>
              <a:rPr lang="en-US" dirty="0" smtClean="0"/>
              <a:t>Theory of cryptography, incl. proofs of security</a:t>
            </a:r>
          </a:p>
          <a:p>
            <a:pPr lvl="1"/>
            <a:r>
              <a:rPr lang="en-US" dirty="0" smtClean="0"/>
              <a:t>Usability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0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research in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topics we did not cover at all</a:t>
            </a:r>
          </a:p>
          <a:p>
            <a:pPr lvl="1"/>
            <a:r>
              <a:rPr lang="en-US" dirty="0" smtClean="0"/>
              <a:t>Distributed, multi-party protocols with complex trust assumptions</a:t>
            </a:r>
          </a:p>
          <a:p>
            <a:pPr lvl="2"/>
            <a:r>
              <a:rPr lang="en-US" dirty="0" smtClean="0"/>
              <a:t>Secure computation</a:t>
            </a:r>
          </a:p>
          <a:p>
            <a:pPr lvl="2"/>
            <a:r>
              <a:rPr lang="en-US" dirty="0" smtClean="0"/>
              <a:t>Verifiable computing</a:t>
            </a:r>
          </a:p>
          <a:p>
            <a:pPr lvl="2"/>
            <a:r>
              <a:rPr lang="en-US" dirty="0" err="1" smtClean="0"/>
              <a:t>Blockchain</a:t>
            </a:r>
            <a:r>
              <a:rPr lang="en-US" dirty="0" smtClean="0"/>
              <a:t> and </a:t>
            </a:r>
            <a:r>
              <a:rPr lang="en-US" dirty="0" err="1" smtClean="0"/>
              <a:t>cryptocurrencies</a:t>
            </a:r>
            <a:endParaRPr lang="en-US" dirty="0" smtClean="0"/>
          </a:p>
          <a:p>
            <a:pPr lvl="1"/>
            <a:r>
              <a:rPr lang="en-US" dirty="0" smtClean="0"/>
              <a:t>Privacy and anonymity</a:t>
            </a:r>
          </a:p>
          <a:p>
            <a:pPr lvl="1"/>
            <a:r>
              <a:rPr lang="en-US" dirty="0" smtClean="0"/>
              <a:t>Post-quantum security</a:t>
            </a:r>
          </a:p>
          <a:p>
            <a:pPr lvl="2"/>
            <a:r>
              <a:rPr lang="en-US" dirty="0" smtClean="0"/>
              <a:t>Ongoing NIST “competition” </a:t>
            </a:r>
          </a:p>
        </p:txBody>
      </p:sp>
    </p:spTree>
    <p:extLst>
      <p:ext uri="{BB962C8B-B14F-4D97-AF65-F5344CB8AC3E}">
        <p14:creationId xmlns:p14="http://schemas.microsoft.com/office/powerpoint/2010/main" val="417484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go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ryptography conferences and papers</a:t>
            </a:r>
          </a:p>
          <a:p>
            <a:pPr lvl="1"/>
            <a:r>
              <a:rPr lang="en-US" dirty="0" smtClean="0"/>
              <a:t>Crypto, </a:t>
            </a:r>
            <a:r>
              <a:rPr lang="en-US" dirty="0" err="1" smtClean="0"/>
              <a:t>Eurocrypt</a:t>
            </a:r>
            <a:r>
              <a:rPr lang="en-US" dirty="0" smtClean="0"/>
              <a:t> conferences</a:t>
            </a:r>
          </a:p>
          <a:p>
            <a:pPr lvl="1"/>
            <a:r>
              <a:rPr lang="en-US" dirty="0" smtClean="0"/>
              <a:t>http://eprint.iacr.org</a:t>
            </a:r>
          </a:p>
          <a:p>
            <a:r>
              <a:rPr lang="en-US" dirty="0" smtClean="0"/>
              <a:t>Security conferences with (applied) crypto papers</a:t>
            </a:r>
          </a:p>
          <a:p>
            <a:pPr lvl="1"/>
            <a:r>
              <a:rPr lang="en-US" dirty="0" smtClean="0"/>
              <a:t>IEEE Symposium on Security and Privacy</a:t>
            </a:r>
          </a:p>
          <a:p>
            <a:pPr lvl="1"/>
            <a:r>
              <a:rPr lang="en-US" dirty="0" smtClean="0"/>
              <a:t>ACM Conf. on Computer and Communications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2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Digital signatures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59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Signature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 smtClean="0"/>
              <a:t>signature scheme </a:t>
            </a:r>
            <a:r>
              <a:rPr lang="en-US" dirty="0" smtClean="0"/>
              <a:t>is </a:t>
            </a:r>
            <a:r>
              <a:rPr lang="en-US" dirty="0"/>
              <a:t>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smtClean="0"/>
              <a:t>Sign, </a:t>
            </a:r>
            <a:r>
              <a:rPr lang="en-US" dirty="0" err="1" smtClean="0"/>
              <a:t>Vrfy</a:t>
            </a:r>
            <a:r>
              <a:rPr lang="en-US" dirty="0" smtClean="0"/>
              <a:t>): </a:t>
            </a:r>
            <a:endParaRPr lang="en-US" dirty="0"/>
          </a:p>
          <a:p>
            <a:pPr lvl="1"/>
            <a:r>
              <a:rPr lang="en-US" dirty="0" smtClean="0"/>
              <a:t>Gen: takes as input 1</a:t>
            </a:r>
            <a:r>
              <a:rPr lang="en-US" baseline="30000" dirty="0" smtClean="0"/>
              <a:t>n</a:t>
            </a:r>
            <a:r>
              <a:rPr lang="en-US" dirty="0" smtClean="0"/>
              <a:t>; outputs </a:t>
            </a:r>
            <a:r>
              <a:rPr lang="en-US" dirty="0" err="1" smtClean="0"/>
              <a:t>pk</a:t>
            </a:r>
            <a:r>
              <a:rPr lang="en-US" dirty="0" smtClean="0"/>
              <a:t>, </a:t>
            </a:r>
            <a:r>
              <a:rPr lang="en-US" dirty="0" err="1" smtClean="0"/>
              <a:t>sk</a:t>
            </a:r>
            <a:endParaRPr lang="en-US" dirty="0"/>
          </a:p>
          <a:p>
            <a:pPr lvl="1"/>
            <a:r>
              <a:rPr lang="en-US" dirty="0" smtClean="0"/>
              <a:t>Sign: </a:t>
            </a:r>
            <a:r>
              <a:rPr lang="en-US" dirty="0"/>
              <a:t>takes </a:t>
            </a:r>
            <a:r>
              <a:rPr lang="en-US" dirty="0" smtClean="0"/>
              <a:t>as input a private key </a:t>
            </a:r>
            <a:r>
              <a:rPr lang="en-US" dirty="0" err="1" smtClean="0"/>
              <a:t>sk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a message m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;</a:t>
            </a:r>
            <a:r>
              <a:rPr lang="en-US" dirty="0" smtClean="0"/>
              <a:t> </a:t>
            </a:r>
            <a:r>
              <a:rPr lang="en-US" dirty="0"/>
              <a:t>outputs </a:t>
            </a:r>
            <a:r>
              <a:rPr lang="en-US" dirty="0" smtClean="0"/>
              <a:t>signature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/>
              <a:t>sk</a:t>
            </a:r>
            <a:r>
              <a:rPr lang="en-US" dirty="0" smtClean="0"/>
              <a:t>(m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Vrfy</a:t>
            </a:r>
            <a:r>
              <a:rPr lang="en-US" dirty="0" smtClean="0"/>
              <a:t>: </a:t>
            </a:r>
            <a:r>
              <a:rPr lang="en-US" dirty="0"/>
              <a:t>takes </a:t>
            </a:r>
            <a:r>
              <a:rPr lang="en-US" dirty="0" smtClean="0"/>
              <a:t>public key </a:t>
            </a:r>
            <a:r>
              <a:rPr lang="en-US" dirty="0" err="1" smtClean="0"/>
              <a:t>pk</a:t>
            </a:r>
            <a:r>
              <a:rPr lang="en-US" dirty="0" smtClean="0"/>
              <a:t>, message m, </a:t>
            </a:r>
            <a:r>
              <a:rPr lang="en-US" dirty="0"/>
              <a:t>and </a:t>
            </a:r>
            <a:r>
              <a:rPr lang="en-US" dirty="0" smtClean="0"/>
              <a:t>signature </a:t>
            </a:r>
            <a:r>
              <a:rPr lang="en-US" dirty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>as input; outputs </a:t>
            </a:r>
            <a:r>
              <a:rPr lang="en-US" dirty="0" smtClean="0"/>
              <a:t>1 or 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5599093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>
                <a:sym typeface="Symbol" pitchFamily="18" charset="2"/>
              </a:rPr>
              <a:t>m</a:t>
            </a:r>
            <a:r>
              <a:rPr lang="en-US" sz="2800" dirty="0" smtClean="0">
                <a:sym typeface="Symbol"/>
              </a:rPr>
              <a:t> and all </a:t>
            </a:r>
            <a:r>
              <a:rPr lang="en-US" sz="28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Vrfy</a:t>
            </a:r>
            <a:r>
              <a:rPr lang="en-US" sz="2800" baseline="-250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(m, </a:t>
            </a:r>
            <a:r>
              <a:rPr lang="en-US" sz="2800" dirty="0" err="1" smtClean="0">
                <a:sym typeface="Symbol"/>
              </a:rPr>
              <a:t>Sign</a:t>
            </a:r>
            <a:r>
              <a:rPr lang="en-US" sz="2800" baseline="-250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(m)) = 1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865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Threat model</a:t>
            </a:r>
          </a:p>
          <a:p>
            <a:pPr lvl="1"/>
            <a:r>
              <a:rPr lang="en-US" dirty="0" smtClean="0"/>
              <a:t>“Adaptive chosen-message attack”</a:t>
            </a:r>
          </a:p>
          <a:p>
            <a:pPr lvl="1"/>
            <a:r>
              <a:rPr lang="en-US" dirty="0" smtClean="0"/>
              <a:t>Assume the attacker can induce the sender to sign </a:t>
            </a:r>
            <a:r>
              <a:rPr lang="en-US" i="1" dirty="0" smtClean="0"/>
              <a:t>messages of the attacker’s choice</a:t>
            </a:r>
            <a:endParaRPr lang="en-US" dirty="0" smtClean="0"/>
          </a:p>
          <a:p>
            <a:r>
              <a:rPr lang="en-US" dirty="0" smtClean="0"/>
              <a:t>Security goal</a:t>
            </a:r>
          </a:p>
          <a:p>
            <a:pPr lvl="1"/>
            <a:r>
              <a:rPr lang="en-US" dirty="0" smtClean="0"/>
              <a:t>“Existential </a:t>
            </a:r>
            <a:r>
              <a:rPr lang="en-US" dirty="0" err="1" smtClean="0"/>
              <a:t>unforgeability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Attacker should be unable to forge valid signature on </a:t>
            </a:r>
            <a:r>
              <a:rPr lang="en-US" i="1" dirty="0" smtClean="0"/>
              <a:t>any</a:t>
            </a:r>
            <a:r>
              <a:rPr lang="en-US" dirty="0" smtClean="0"/>
              <a:t> message not signed by the sender</a:t>
            </a:r>
          </a:p>
          <a:p>
            <a:r>
              <a:rPr lang="en-US" dirty="0" smtClean="0"/>
              <a:t>Attacker gets the public key…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A, </a:t>
            </a:r>
            <a:r>
              <a:rPr lang="en-US" dirty="0" smtClean="0">
                <a:sym typeface="Symbol"/>
              </a:rPr>
              <a:t></a:t>
            </a:r>
          </a:p>
          <a:p>
            <a:r>
              <a:rPr lang="en-US" dirty="0" smtClean="0">
                <a:sym typeface="Symbol"/>
              </a:rPr>
              <a:t>Define randomized experiment 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given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, and interacts with oracle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(·) ; let M be the set of messages sent to this oracle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(m, </a:t>
            </a:r>
            <a:r>
              <a:rPr lang="en-US" dirty="0">
                <a:sym typeface="Symbol"/>
              </a:rPr>
              <a:t>)</a:t>
            </a:r>
            <a:endParaRPr lang="en-US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, and the experiment evaluates to 1, if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(m, </a:t>
            </a:r>
            <a:r>
              <a:rPr lang="en-US" dirty="0">
                <a:sym typeface="Symbol"/>
              </a:rPr>
              <a:t>)=</a:t>
            </a:r>
            <a:r>
              <a:rPr lang="en-US" dirty="0" smtClean="0">
                <a:sym typeface="Symbol"/>
              </a:rPr>
              <a:t>1 and </a:t>
            </a:r>
            <a:r>
              <a:rPr lang="en-US" dirty="0" err="1" smtClean="0">
                <a:sym typeface="Symbol"/>
              </a:rPr>
              <a:t>m</a:t>
            </a:r>
            <a:r>
              <a:rPr lang="en-US" altLang="en-US" dirty="0" err="1" smtClean="0">
                <a:cs typeface="Arial" charset="0"/>
                <a:sym typeface="Symbol" pitchFamily="18" charset="2"/>
              </a:rPr>
              <a:t>M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for signature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(n)</a:t>
            </a:r>
          </a:p>
        </p:txBody>
      </p:sp>
    </p:spTree>
    <p:extLst>
      <p:ext uri="{BB962C8B-B14F-4D97-AF65-F5344CB8AC3E}">
        <p14:creationId xmlns:p14="http://schemas.microsoft.com/office/powerpoint/2010/main" val="98576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Replay attacks need to be addressed just as in the symmetric-key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0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15825</TotalTime>
  <Words>1394</Words>
  <Application>Microsoft Office PowerPoint</Application>
  <PresentationFormat>On-screen Show (4:3)</PresentationFormat>
  <Paragraphs>204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Cambria Math</vt:lpstr>
      <vt:lpstr>Symbol</vt:lpstr>
      <vt:lpstr>Office Theme</vt:lpstr>
      <vt:lpstr>Cryptography</vt:lpstr>
      <vt:lpstr>PowerPoint Presentation</vt:lpstr>
      <vt:lpstr>Goals</vt:lpstr>
      <vt:lpstr>PowerPoint Presentation</vt:lpstr>
      <vt:lpstr>Signature schemes</vt:lpstr>
      <vt:lpstr>Security?</vt:lpstr>
      <vt:lpstr>Formal definition</vt:lpstr>
      <vt:lpstr>Security for signature schemes</vt:lpstr>
      <vt:lpstr>Replay attacks</vt:lpstr>
      <vt:lpstr>Hash-and-sign paradigm</vt:lpstr>
      <vt:lpstr>Hash-and-sign paradigm</vt:lpstr>
      <vt:lpstr>Hash-and-sign paradigm</vt:lpstr>
      <vt:lpstr>Recall… (informal)</vt:lpstr>
      <vt:lpstr>“Plain” RSA signatures</vt:lpstr>
      <vt:lpstr>Security?</vt:lpstr>
      <vt:lpstr>Attack 1</vt:lpstr>
      <vt:lpstr>Attack 2</vt:lpstr>
      <vt:lpstr>Attack 3</vt:lpstr>
      <vt:lpstr>RSA-FDH</vt:lpstr>
      <vt:lpstr>Intuition for security?</vt:lpstr>
      <vt:lpstr>Security of RSA-FDH</vt:lpstr>
      <vt:lpstr>RSA-FDH in practice</vt:lpstr>
      <vt:lpstr>DSS</vt:lpstr>
      <vt:lpstr>PowerPoint Presentation</vt:lpstr>
      <vt:lpstr>Public-key distribution</vt:lpstr>
      <vt:lpstr>Public-key distribution</vt:lpstr>
      <vt:lpstr>Use signatures for secure key distribution!</vt:lpstr>
      <vt:lpstr>Use signatures for secure key distribution!</vt:lpstr>
      <vt:lpstr>Use signatures for secure key distribution!</vt:lpstr>
      <vt:lpstr>Chicken-and-egg problem?</vt:lpstr>
      <vt:lpstr>“Roots of trust”</vt:lpstr>
      <vt:lpstr>“Web of trust”</vt:lpstr>
      <vt:lpstr>Public-key repository</vt:lpstr>
      <vt:lpstr>PKI in practice…</vt:lpstr>
      <vt:lpstr>PowerPoint Presentation</vt:lpstr>
      <vt:lpstr>Modern research in cryptography</vt:lpstr>
      <vt:lpstr>Modern research in cryptography</vt:lpstr>
      <vt:lpstr>Where to go next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1127</cp:revision>
  <dcterms:created xsi:type="dcterms:W3CDTF">2014-06-02T02:25:30Z</dcterms:created>
  <dcterms:modified xsi:type="dcterms:W3CDTF">2018-05-16T17:52:20Z</dcterms:modified>
</cp:coreProperties>
</file>