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451" r:id="rId3"/>
    <p:sldId id="400" r:id="rId4"/>
    <p:sldId id="401" r:id="rId5"/>
    <p:sldId id="452" r:id="rId6"/>
    <p:sldId id="402" r:id="rId7"/>
    <p:sldId id="403" r:id="rId8"/>
    <p:sldId id="453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  <p:sldId id="424" r:id="rId29"/>
    <p:sldId id="425" r:id="rId30"/>
    <p:sldId id="426" r:id="rId31"/>
    <p:sldId id="42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 details depend on the system</a:t>
            </a:r>
          </a:p>
          <a:p>
            <a:pPr lvl="1"/>
            <a:r>
              <a:rPr lang="en-US" dirty="0" smtClean="0"/>
              <a:t>Linux or </a:t>
            </a:r>
            <a:r>
              <a:rPr lang="en-US" dirty="0" err="1" smtClean="0"/>
              <a:t>unix</a:t>
            </a:r>
            <a:r>
              <a:rPr lang="en-US" dirty="0" smtClean="0"/>
              <a:t>: /</a:t>
            </a:r>
            <a:r>
              <a:rPr lang="en-US" dirty="0" err="1" smtClean="0"/>
              <a:t>dev</a:t>
            </a:r>
            <a:r>
              <a:rPr lang="en-US" dirty="0" smtClean="0"/>
              <a:t>/random or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pPr lvl="1"/>
            <a:r>
              <a:rPr lang="en-US" b="1" dirty="0" smtClean="0"/>
              <a:t>Do not use rand() or </a:t>
            </a:r>
            <a:r>
              <a:rPr lang="en-US" b="1" dirty="0" err="1" smtClean="0"/>
              <a:t>java.util.Random</a:t>
            </a:r>
            <a:endParaRPr lang="en-US" b="1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c</a:t>
            </a:r>
            <a:r>
              <a:rPr lang="en-US" dirty="0" smtClean="0"/>
              <a:t>rypto libraries instead</a:t>
            </a:r>
          </a:p>
        </p:txBody>
      </p:sp>
    </p:spTree>
    <p:extLst>
      <p:ext uri="{BB962C8B-B14F-4D97-AF65-F5344CB8AC3E}">
        <p14:creationId xmlns:p14="http://schemas.microsoft.com/office/powerpoint/2010/main" val="6454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random bits are requested, process this data to generate a sequence of uniform, independent bits/bytes</a:t>
            </a:r>
          </a:p>
          <a:p>
            <a:pPr lvl="2"/>
            <a:r>
              <a:rPr lang="en-US" dirty="0" smtClean="0"/>
              <a:t>May “block” if insufficient entropy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 a “pool” of high-entropy data</a:t>
            </a:r>
          </a:p>
          <a:p>
            <a:r>
              <a:rPr lang="en-US" dirty="0" smtClean="0"/>
              <a:t>Must ultimately come from some physical process (since computation is deterministic)</a:t>
            </a:r>
          </a:p>
          <a:p>
            <a:pPr lvl="1"/>
            <a:r>
              <a:rPr lang="en-US" dirty="0" smtClean="0"/>
              <a:t>External inputs</a:t>
            </a:r>
          </a:p>
          <a:p>
            <a:pPr lvl="2"/>
            <a:r>
              <a:rPr lang="en-US" dirty="0"/>
              <a:t>Keystroke/mouse movements</a:t>
            </a:r>
          </a:p>
          <a:p>
            <a:pPr lvl="2"/>
            <a:r>
              <a:rPr lang="en-US" dirty="0" smtClean="0"/>
              <a:t>Delays between network events</a:t>
            </a:r>
          </a:p>
          <a:p>
            <a:pPr lvl="2"/>
            <a:r>
              <a:rPr lang="en-US" dirty="0" smtClean="0"/>
              <a:t>Hard-disk access times</a:t>
            </a:r>
          </a:p>
          <a:p>
            <a:pPr lvl="2"/>
            <a:r>
              <a:rPr lang="en-US" dirty="0" smtClean="0"/>
              <a:t>Other</a:t>
            </a:r>
            <a:r>
              <a:rPr lang="en-US" dirty="0"/>
              <a:t> </a:t>
            </a:r>
            <a:r>
              <a:rPr lang="en-US" dirty="0" smtClean="0"/>
              <a:t>external sources</a:t>
            </a:r>
          </a:p>
          <a:p>
            <a:pPr lvl="1"/>
            <a:r>
              <a:rPr lang="en-US" dirty="0" smtClean="0"/>
              <a:t>Hardware random-number generation</a:t>
            </a:r>
            <a:r>
              <a:rPr lang="en-US" dirty="0"/>
              <a:t> </a:t>
            </a:r>
            <a:r>
              <a:rPr lang="en-US" dirty="0" smtClean="0"/>
              <a:t>(e.g., Intel)</a:t>
            </a:r>
          </a:p>
        </p:txBody>
      </p:sp>
    </p:spTree>
    <p:extLst>
      <p:ext uri="{BB962C8B-B14F-4D97-AF65-F5344CB8AC3E}">
        <p14:creationId xmlns:p14="http://schemas.microsoft.com/office/powerpoint/2010/main" val="9174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I.e., “guessing entropy”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i="1" dirty="0" smtClean="0"/>
              <a:t>min-entropy</a:t>
            </a:r>
            <a:r>
              <a:rPr lang="en-US" dirty="0" smtClean="0"/>
              <a:t> of a random variable X is defined as</a:t>
            </a:r>
            <a:br>
              <a:rPr lang="en-US" dirty="0" smtClean="0"/>
            </a:br>
            <a:r>
              <a:rPr lang="en-US" dirty="0" smtClean="0"/>
              <a:t>                H</a:t>
            </a:r>
            <a:r>
              <a:rPr lang="en-US" baseline="-25000" dirty="0" smtClean="0">
                <a:sym typeface="Symbol" panose="05050102010706020507" pitchFamily="18" charset="2"/>
              </a:rPr>
              <a:t></a:t>
            </a:r>
            <a:r>
              <a:rPr lang="en-US" dirty="0" smtClean="0">
                <a:sym typeface="Symbol" panose="05050102010706020507" pitchFamily="18" charset="2"/>
              </a:rPr>
              <a:t>(X) = </a:t>
            </a:r>
            <a:r>
              <a:rPr lang="en-US" dirty="0" smtClean="0"/>
              <a:t>-log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max</a:t>
            </a:r>
            <a:r>
              <a:rPr lang="en-US" baseline="-25000" dirty="0" err="1" smtClean="0"/>
              <a:t>x</a:t>
            </a:r>
            <a:r>
              <a:rPr lang="en-US" dirty="0" smtClean="0"/>
              <a:t>{ </a:t>
            </a:r>
            <a:r>
              <a:rPr lang="en-US" dirty="0" err="1" smtClean="0"/>
              <a:t>Pr</a:t>
            </a:r>
            <a:r>
              <a:rPr lang="en-US" dirty="0" smtClean="0"/>
              <a:t>[X=x] }</a:t>
            </a:r>
            <a:br>
              <a:rPr lang="en-US" dirty="0" smtClean="0"/>
            </a:br>
            <a:r>
              <a:rPr lang="en-US" dirty="0" smtClean="0"/>
              <a:t>(in bits)</a:t>
            </a:r>
          </a:p>
          <a:p>
            <a:r>
              <a:rPr lang="en-US" dirty="0" smtClean="0"/>
              <a:t>If X ranges over n-bit strings, then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≤ n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Equality </a:t>
            </a:r>
            <a:r>
              <a:rPr lang="en-US" dirty="0" err="1" smtClean="0">
                <a:sym typeface="Symbol" panose="05050102010706020507" pitchFamily="18" charset="2"/>
              </a:rPr>
              <a:t>iff</a:t>
            </a:r>
            <a:r>
              <a:rPr lang="en-US" dirty="0" smtClean="0">
                <a:sym typeface="Symbol" panose="05050102010706020507" pitchFamily="18" charset="2"/>
              </a:rPr>
              <a:t> X has uniform distribution</a:t>
            </a:r>
          </a:p>
        </p:txBody>
      </p:sp>
    </p:spTree>
    <p:extLst>
      <p:ext uri="{BB962C8B-B14F-4D97-AF65-F5344CB8AC3E}">
        <p14:creationId xmlns:p14="http://schemas.microsoft.com/office/powerpoint/2010/main" val="26230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0" y="2819400"/>
            <a:ext cx="0" cy="320040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524000" y="6019800"/>
            <a:ext cx="1524000" cy="0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0" y="3581400"/>
            <a:ext cx="1524000" cy="2438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2743200"/>
            <a:ext cx="1524000" cy="32766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314700" y="3581400"/>
            <a:ext cx="3009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55962" y="3124200"/>
            <a:ext cx="212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random bits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909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87888" y="4724400"/>
            <a:ext cx="1374712" cy="7620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Processing/</a:t>
            </a:r>
            <a:br>
              <a:rPr lang="en-US" dirty="0" smtClean="0"/>
            </a:br>
            <a:r>
              <a:rPr lang="en-US" dirty="0" smtClean="0"/>
              <a:t>smoothing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5105400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24000" y="1371600"/>
            <a:ext cx="1524000" cy="2362200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12766E-6 L 0 -0.316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6" grpId="0" animBg="1"/>
      <p:bldP spid="19" grpId="0" animBg="1"/>
      <p:bldP spid="1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eliminate both </a:t>
            </a:r>
            <a:r>
              <a:rPr lang="en-US" i="1" dirty="0" smtClean="0"/>
              <a:t>bias</a:t>
            </a:r>
            <a:r>
              <a:rPr lang="en-US" dirty="0" smtClean="0"/>
              <a:t> and </a:t>
            </a:r>
            <a:r>
              <a:rPr lang="en-US" i="1" dirty="0" smtClean="0"/>
              <a:t>dependencies</a:t>
            </a:r>
          </a:p>
          <a:p>
            <a:endParaRPr lang="en-US" dirty="0" smtClean="0"/>
          </a:p>
          <a:p>
            <a:r>
              <a:rPr lang="en-US" dirty="0" smtClean="0"/>
              <a:t>von Neumann technique for eliminating bias:</a:t>
            </a:r>
          </a:p>
          <a:p>
            <a:pPr lvl="1"/>
            <a:r>
              <a:rPr lang="en-US" dirty="0" smtClean="0"/>
              <a:t>Collect two bits per output bit</a:t>
            </a:r>
          </a:p>
          <a:p>
            <a:pPr lvl="2"/>
            <a:r>
              <a:rPr lang="en-US" dirty="0" smtClean="0"/>
              <a:t>01 -&gt; 0</a:t>
            </a:r>
          </a:p>
          <a:p>
            <a:pPr lvl="2"/>
            <a:r>
              <a:rPr lang="en-US" dirty="0" smtClean="0"/>
              <a:t>10 -&gt; 1</a:t>
            </a:r>
          </a:p>
          <a:p>
            <a:pPr lvl="2"/>
            <a:r>
              <a:rPr lang="en-US" dirty="0" smtClean="0"/>
              <a:t>00, 11 -&gt; skip</a:t>
            </a:r>
          </a:p>
          <a:p>
            <a:pPr lvl="1"/>
            <a:r>
              <a:rPr lang="en-US" dirty="0" smtClean="0"/>
              <a:t>Note that this assumes </a:t>
            </a:r>
            <a:r>
              <a:rPr lang="en-US" i="1" dirty="0" smtClean="0"/>
              <a:t>independence </a:t>
            </a:r>
            <a:r>
              <a:rPr lang="en-US" dirty="0" smtClean="0"/>
              <a:t>(as well as constant bias)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5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</a:t>
            </a:r>
            <a:r>
              <a:rPr lang="en-US" i="1" dirty="0" smtClean="0"/>
              <a:t>randomness extraction</a:t>
            </a:r>
          </a:p>
          <a:p>
            <a:r>
              <a:rPr lang="en-US" dirty="0" err="1" smtClean="0"/>
              <a:t>Unkeyed</a:t>
            </a:r>
            <a:r>
              <a:rPr lang="en-US" dirty="0" smtClean="0"/>
              <a:t> extraction is possible for some input distributions; impossible for others</a:t>
            </a:r>
          </a:p>
          <a:p>
            <a:r>
              <a:rPr lang="en-US" dirty="0" smtClean="0"/>
              <a:t>Keyed extraction possible for all distributions</a:t>
            </a:r>
          </a:p>
          <a:p>
            <a:pPr lvl="1"/>
            <a:r>
              <a:rPr lang="en-US" dirty="0" smtClean="0"/>
              <a:t>Extracted randomness is less than the input min-entropy</a:t>
            </a:r>
          </a:p>
          <a:p>
            <a:pPr lvl="1"/>
            <a:r>
              <a:rPr lang="en-US" dirty="0" smtClean="0"/>
              <a:t>Where does the key come from?</a:t>
            </a:r>
          </a:p>
          <a:p>
            <a:r>
              <a:rPr lang="en-US" dirty="0" smtClean="0"/>
              <a:t>In practice, computational extraction is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7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desired number of bytes from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r>
              <a:rPr lang="en-US" dirty="0" smtClean="0"/>
              <a:t>See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Plaintext = sequence of ASCII characters</a:t>
            </a:r>
          </a:p>
          <a:p>
            <a:r>
              <a:rPr lang="en-US" dirty="0" smtClean="0"/>
              <a:t>Key = sequence of hex digits, written in ASCII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Read them; XOR them to get the </a:t>
            </a:r>
            <a:r>
              <a:rPr lang="en-US" dirty="0" err="1" smtClean="0"/>
              <a:t>ciphertext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encryption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ciphertext</a:t>
            </a:r>
            <a:r>
              <a:rPr lang="en-US" dirty="0" smtClean="0"/>
              <a:t> and key; XOR them to recover the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 with message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C</a:t>
            </a:r>
            <a:r>
              <a:rPr lang="en-US" sz="2800" dirty="0" smtClean="0"/>
              <a:t> is </a:t>
            </a:r>
            <a:r>
              <a:rPr lang="en-US" sz="2800" i="1" dirty="0" smtClean="0"/>
              <a:t>perfectly secret</a:t>
            </a:r>
            <a:r>
              <a:rPr lang="en-US" sz="2800" dirty="0" smtClean="0"/>
              <a:t> if for every distribution over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, every m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, and every c 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with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[C=c] &gt; 0, it holds that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 | C = c] =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I.e., the distribution of M does not change conditioned on observing the </a:t>
            </a:r>
            <a:r>
              <a:rPr lang="en-US" sz="2800" dirty="0" err="1" smtClean="0">
                <a:sym typeface="Symbol"/>
              </a:rPr>
              <a:t>ciphertext</a:t>
            </a:r>
            <a:endParaRPr lang="en-US" sz="28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1415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one-time pad achieves perfect secrecy!</a:t>
            </a:r>
          </a:p>
          <a:p>
            <a:endParaRPr lang="en-US" dirty="0"/>
          </a:p>
          <a:p>
            <a:r>
              <a:rPr lang="en-US" dirty="0"/>
              <a:t>One-time pad has </a:t>
            </a:r>
            <a:r>
              <a:rPr lang="en-US" dirty="0" smtClean="0"/>
              <a:t>historically been </a:t>
            </a:r>
            <a:r>
              <a:rPr lang="en-US" dirty="0"/>
              <a:t>used in the real world</a:t>
            </a:r>
          </a:p>
          <a:p>
            <a:pPr lvl="1"/>
            <a:r>
              <a:rPr lang="en-US" dirty="0"/>
              <a:t>E.g., “red phone” between DC and </a:t>
            </a:r>
            <a:r>
              <a:rPr lang="en-US" dirty="0" smtClean="0"/>
              <a:t>Moscow</a:t>
            </a:r>
          </a:p>
          <a:p>
            <a:endParaRPr lang="en-US" dirty="0" smtClean="0"/>
          </a:p>
          <a:p>
            <a:r>
              <a:rPr lang="en-US" dirty="0" smtClean="0"/>
              <a:t>I am not aware of anyone currently using it</a:t>
            </a:r>
            <a:endParaRPr lang="en-US" dirty="0"/>
          </a:p>
          <a:p>
            <a:pPr lvl="1"/>
            <a:r>
              <a:rPr lang="en-US" dirty="0" smtClean="0"/>
              <a:t>Why isn’t the one-time pad used?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everal limitations </a:t>
            </a:r>
          </a:p>
          <a:p>
            <a:pPr lvl="1"/>
            <a:r>
              <a:rPr lang="en-US" dirty="0" smtClean="0"/>
              <a:t>The key is as long as the message</a:t>
            </a:r>
          </a:p>
          <a:p>
            <a:pPr lvl="1"/>
            <a:r>
              <a:rPr lang="en-US" dirty="0" smtClean="0"/>
              <a:t>Only secure if each key is used to encrypt a </a:t>
            </a:r>
            <a:br>
              <a:rPr lang="en-US" dirty="0" smtClean="0"/>
            </a:br>
            <a:r>
              <a:rPr lang="en-US" i="1" dirty="0" smtClean="0"/>
              <a:t>single </a:t>
            </a:r>
            <a:r>
              <a:rPr lang="en-US" dirty="0" smtClean="0"/>
              <a:t>message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Trivially broken by a known-plaintext </a:t>
            </a:r>
            <a:r>
              <a:rPr lang="en-US" dirty="0" smtClean="0"/>
              <a:t>attack)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 Parties must share keys of (total) length equal to the (total) length of all the messages they might ever send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c</a:t>
            </a:r>
            <a:r>
              <a:rPr lang="en-US" baseline="-25000" dirty="0" smtClean="0"/>
              <a:t>1</a:t>
            </a:r>
            <a:r>
              <a:rPr lang="en-US" dirty="0" smtClean="0"/>
              <a:t> = k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Attacker can compute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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leaks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00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same key twice?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 </a:t>
            </a:r>
            <a:r>
              <a:rPr lang="en-US" dirty="0" smtClean="0">
                <a:sym typeface="Symbol"/>
              </a:rPr>
              <a:t>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is information about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Is this significant?</a:t>
            </a:r>
          </a:p>
          <a:p>
            <a:pPr lvl="2"/>
            <a:r>
              <a:rPr lang="en-US" dirty="0" smtClean="0">
                <a:sym typeface="Symbol"/>
              </a:rPr>
              <a:t>No longer perfectly secret!</a:t>
            </a:r>
          </a:p>
          <a:p>
            <a:pPr lvl="2"/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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reveals where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differ</a:t>
            </a:r>
          </a:p>
          <a:p>
            <a:pPr lvl="2"/>
            <a:r>
              <a:rPr lang="en-US" dirty="0" smtClean="0">
                <a:sym typeface="Symbol"/>
              </a:rPr>
              <a:t>Frequency analysis</a:t>
            </a:r>
          </a:p>
          <a:p>
            <a:pPr lvl="2"/>
            <a:r>
              <a:rPr lang="en-US" dirty="0" smtClean="0">
                <a:sym typeface="Symbol"/>
              </a:rPr>
              <a:t>Exploiting characteristics of ASCII…</a:t>
            </a:r>
          </a:p>
        </p:txBody>
      </p:sp>
    </p:spTree>
    <p:extLst>
      <p:ext uri="{BB962C8B-B14F-4D97-AF65-F5344CB8AC3E}">
        <p14:creationId xmlns:p14="http://schemas.microsoft.com/office/powerpoint/2010/main" val="8931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592" y="6412469"/>
            <a:ext cx="422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http</a:t>
            </a:r>
            <a:r>
              <a:rPr lang="en-US" sz="1200" dirty="0"/>
              <a:t>://benborowiec.com/2011/07/23/better-ascii-table/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38800" y="381000"/>
            <a:ext cx="3235120" cy="6400800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3000" dirty="0" smtClean="0"/>
              <a:t>Letters </a:t>
            </a:r>
            <a:r>
              <a:rPr lang="en-US" sz="3000" dirty="0"/>
              <a:t>all </a:t>
            </a:r>
            <a:r>
              <a:rPr lang="en-US" sz="3000" dirty="0" smtClean="0"/>
              <a:t>begin with 01…</a:t>
            </a:r>
            <a:endParaRPr lang="en-US" sz="3000" dirty="0"/>
          </a:p>
          <a:p>
            <a:pPr marL="285750" indent="-285750"/>
            <a:r>
              <a:rPr lang="en-US" sz="3000" dirty="0"/>
              <a:t>The space character </a:t>
            </a:r>
            <a:r>
              <a:rPr lang="en-US" sz="3000" dirty="0" smtClean="0"/>
              <a:t>begins with 00…</a:t>
            </a:r>
            <a:endParaRPr lang="en-US" sz="3000" dirty="0"/>
          </a:p>
          <a:p>
            <a:pPr marL="285750" indent="-285750"/>
            <a:r>
              <a:rPr lang="en-US" sz="3000" dirty="0"/>
              <a:t>XOR of two letters </a:t>
            </a:r>
            <a:r>
              <a:rPr lang="en-US" sz="3000" dirty="0" smtClean="0"/>
              <a:t>gives 00…</a:t>
            </a:r>
            <a:endParaRPr lang="en-US" sz="3000" dirty="0"/>
          </a:p>
          <a:p>
            <a:pPr marL="285750" indent="-285750"/>
            <a:r>
              <a:rPr lang="en-US" sz="3000" dirty="0"/>
              <a:t>XOR of letter and space </a:t>
            </a:r>
            <a:r>
              <a:rPr lang="en-US" sz="3000" dirty="0" smtClean="0"/>
              <a:t>gives 01…</a:t>
            </a:r>
            <a:endParaRPr lang="en-US" sz="3000" dirty="0"/>
          </a:p>
          <a:p>
            <a:pPr marL="285750" indent="-285750"/>
            <a:endParaRPr lang="en-US" sz="3000" dirty="0"/>
          </a:p>
          <a:p>
            <a:pPr marL="285750" indent="-285750"/>
            <a:r>
              <a:rPr lang="en-US" sz="3000" dirty="0"/>
              <a:t>Easy to identify XOR of </a:t>
            </a:r>
            <a:r>
              <a:rPr lang="en-US" sz="3000" dirty="0" smtClean="0"/>
              <a:t>letter and </a:t>
            </a:r>
            <a:r>
              <a:rPr lang="en-US" sz="3000" dirty="0"/>
              <a:t>space!</a:t>
            </a:r>
          </a:p>
          <a:p>
            <a:pPr marL="285750" indent="-285750"/>
            <a:endParaRPr lang="en-US" dirty="0"/>
          </a:p>
        </p:txBody>
      </p:sp>
      <p:pic>
        <p:nvPicPr>
          <p:cNvPr id="7" name="Picture 2" descr="better ascii t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234330"/>
            <a:ext cx="6858000" cy="60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52401" y="216931"/>
            <a:ext cx="1480705" cy="6260069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pictures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382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22860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8382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</a:t>
            </a:r>
            <a:r>
              <a:rPr lang="en-US" sz="2800" dirty="0" smtClean="0"/>
              <a:t>1…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2006025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3352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876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00…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01…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01010000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480164" y="6096000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??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459324" y="6096000"/>
            <a:ext cx="3712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01010000 = 00100000 </a:t>
            </a:r>
            <a:r>
              <a:rPr lang="en-US" sz="2400" dirty="0" smtClean="0">
                <a:sym typeface="Symbol"/>
              </a:rPr>
              <a:t> ‘p’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47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6" grpId="1" animBg="1"/>
      <p:bldP spid="19" grpId="0"/>
      <p:bldP spid="20" grpId="0" animBg="1"/>
      <p:bldP spid="21" grpId="0" animBg="1"/>
      <p:bldP spid="22" grpId="0" animBg="1"/>
      <p:bldP spid="23" grpId="0"/>
      <p:bldP spid="23" grpId="1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Key as long the message</a:t>
            </a:r>
          </a:p>
          <a:p>
            <a:pPr lvl="1"/>
            <a:r>
              <a:rPr lang="en-US" dirty="0" smtClean="0"/>
              <a:t>Only secure if each key is used to encrypt </a:t>
            </a:r>
            <a:r>
              <a:rPr lang="en-US" i="1" dirty="0" smtClean="0"/>
              <a:t>once</a:t>
            </a:r>
          </a:p>
          <a:p>
            <a:pPr lvl="1"/>
            <a:r>
              <a:rPr lang="en-US" dirty="0" smtClean="0"/>
              <a:t>Trivially broken by a known-plaintext attack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These limitations are </a:t>
            </a:r>
            <a:r>
              <a:rPr lang="en-US" i="1" dirty="0" smtClean="0"/>
              <a:t>inherent</a:t>
            </a:r>
            <a:r>
              <a:rPr lang="en-US" dirty="0" smtClean="0"/>
              <a:t> for schemes achieving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8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Intuition: </a:t>
            </a:r>
          </a:p>
          <a:p>
            <a:pPr lvl="1"/>
            <a:r>
              <a:rPr lang="en-US" dirty="0" smtClean="0"/>
              <a:t>Given any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under every possible key in 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This gives a list of up to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possible messages</a:t>
            </a:r>
          </a:p>
          <a:p>
            <a:pPr lvl="1"/>
            <a:r>
              <a:rPr lang="en-US" dirty="0" smtClean="0"/>
              <a:t>If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|, some message is not on the list</a:t>
            </a:r>
          </a:p>
        </p:txBody>
      </p:sp>
    </p:spTree>
    <p:extLst>
      <p:ext uri="{BB962C8B-B14F-4D97-AF65-F5344CB8AC3E}">
        <p14:creationId xmlns:p14="http://schemas.microsoft.com/office/powerpoint/2010/main" val="1971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if (Gen, </a:t>
            </a:r>
            <a:r>
              <a:rPr lang="en-US" dirty="0" err="1" smtClean="0"/>
              <a:t>Enc</a:t>
            </a:r>
            <a:r>
              <a:rPr lang="en-US" dirty="0" smtClean="0"/>
              <a:t>, Dec) with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is perfectly secret, then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≥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|.</a:t>
            </a:r>
          </a:p>
          <a:p>
            <a:r>
              <a:rPr lang="en-US" dirty="0" smtClean="0"/>
              <a:t>Proof: </a:t>
            </a:r>
          </a:p>
          <a:p>
            <a:pPr lvl="1"/>
            <a:r>
              <a:rPr lang="en-US" dirty="0" smtClean="0"/>
              <a:t>Assume |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| &lt; |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Need to show that there is a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message m, and a </a:t>
            </a:r>
            <a:r>
              <a:rPr lang="en-US" dirty="0" err="1" smtClean="0"/>
              <a:t>ciphertext</a:t>
            </a:r>
            <a:r>
              <a:rPr lang="en-US" dirty="0" smtClean="0"/>
              <a:t> c such that</a:t>
            </a:r>
            <a:br>
              <a:rPr lang="en-US" dirty="0" smtClean="0"/>
            </a:br>
            <a:r>
              <a:rPr lang="en-US" dirty="0" smtClean="0"/>
              <a:t>                 </a:t>
            </a:r>
            <a:r>
              <a:rPr lang="en-US" dirty="0" err="1" smtClean="0"/>
              <a:t>Pr</a:t>
            </a:r>
            <a:r>
              <a:rPr lang="en-US" dirty="0" smtClean="0"/>
              <a:t>[M=m | C=c]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of the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Proof, continued</a:t>
            </a:r>
          </a:p>
          <a:p>
            <a:pPr lvl="1"/>
            <a:r>
              <a:rPr lang="en-US" dirty="0" smtClean="0"/>
              <a:t>Take the uniform distribution on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endParaRPr lang="en-US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smtClean="0"/>
              <a:t>Take any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Consider the set M(c) = { Dec</a:t>
            </a:r>
            <a:r>
              <a:rPr lang="en-US" baseline="-25000" dirty="0" smtClean="0"/>
              <a:t>k</a:t>
            </a:r>
            <a:r>
              <a:rPr lang="en-US" dirty="0" smtClean="0"/>
              <a:t>(c) }</a:t>
            </a:r>
            <a:r>
              <a:rPr lang="en-US" baseline="-25000" dirty="0" err="1" smtClean="0"/>
              <a:t>k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b="1" baseline="-25000" dirty="0" err="1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>
                <a:sym typeface="Symbol"/>
              </a:rPr>
              <a:t> </a:t>
            </a:r>
          </a:p>
          <a:p>
            <a:pPr lvl="2"/>
            <a:r>
              <a:rPr lang="en-US" dirty="0" smtClean="0">
                <a:sym typeface="Symbol"/>
              </a:rPr>
              <a:t>These are the only possible messages that could yield the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c</a:t>
            </a:r>
          </a:p>
          <a:p>
            <a:pPr lvl="1"/>
            <a:r>
              <a:rPr lang="en-US" dirty="0" smtClean="0">
                <a:sym typeface="Symbol"/>
              </a:rPr>
              <a:t>|M(c)| ≤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 smtClean="0">
                <a:sym typeface="Symbol"/>
              </a:rPr>
              <a:t>| &lt; |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|, so there is some m that is not in M(c)</a:t>
            </a:r>
          </a:p>
          <a:p>
            <a:pPr lvl="2"/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 | C=c] = 0 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[M=m]</a:t>
            </a:r>
          </a:p>
        </p:txBody>
      </p:sp>
    </p:spTree>
    <p:extLst>
      <p:ext uri="{BB962C8B-B14F-4D97-AF65-F5344CB8AC3E}">
        <p14:creationId xmlns:p14="http://schemas.microsoft.com/office/powerpoint/2010/main" val="420720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= {0,1}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/>
              <a:t>Gen: choose a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= k  m              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 = k </a:t>
            </a:r>
            <a:r>
              <a:rPr lang="en-US" dirty="0">
                <a:sym typeface="Symbol"/>
              </a:rPr>
              <a:t> c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) = k  (k  m)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     = (k  k)  m = 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perfect secrecy</a:t>
            </a:r>
          </a:p>
          <a:p>
            <a:r>
              <a:rPr lang="en-US" dirty="0" smtClean="0"/>
              <a:t>One-time pad achieves it!</a:t>
            </a:r>
          </a:p>
          <a:p>
            <a:r>
              <a:rPr lang="en-US" dirty="0" smtClean="0"/>
              <a:t>One-time pad is optimal!</a:t>
            </a:r>
          </a:p>
          <a:p>
            <a:endParaRPr lang="en-US" dirty="0"/>
          </a:p>
          <a:p>
            <a:r>
              <a:rPr lang="en-US" dirty="0" smtClean="0"/>
              <a:t>Are we done…?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7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that </a:t>
            </a:r>
            <a:r>
              <a:rPr lang="en-US" i="1" dirty="0" smtClean="0"/>
              <a:t>absolutely no information</a:t>
            </a:r>
            <a:r>
              <a:rPr lang="en-US" dirty="0" smtClean="0"/>
              <a:t> about the plaintext is leaked, even to eavesdroppers </a:t>
            </a:r>
            <a:r>
              <a:rPr lang="en-US" i="1" dirty="0" smtClean="0"/>
              <a:t>with unlimited computational power</a:t>
            </a:r>
            <a:endParaRPr lang="en-US" dirty="0" smtClean="0"/>
          </a:p>
          <a:p>
            <a:pPr lvl="1"/>
            <a:r>
              <a:rPr lang="en-US" dirty="0" smtClean="0"/>
              <a:t>Has some inherent drawbacks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eems unnecessarily strong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810000" y="2433935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3048000" y="4195019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95976" y="2971800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800600" y="4195019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118616" y="15957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83818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788619" y="32004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153354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458155" y="31242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779521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" name="Right Brace 1"/>
          <p:cNvSpPr/>
          <p:nvPr/>
        </p:nvSpPr>
        <p:spPr>
          <a:xfrm rot="16200000">
            <a:off x="2063665" y="3001554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389847" y="1454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6733201" y="2978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i="1" dirty="0" smtClean="0"/>
              <a:t>any</a:t>
            </a:r>
            <a:r>
              <a:rPr lang="en-US" dirty="0" smtClean="0"/>
              <a:t> observed </a:t>
            </a:r>
            <a:r>
              <a:rPr lang="en-US" dirty="0" err="1" smtClean="0"/>
              <a:t>ciphertext</a:t>
            </a:r>
            <a:r>
              <a:rPr lang="en-US" dirty="0" smtClean="0"/>
              <a:t> can correspond to </a:t>
            </a:r>
            <a:r>
              <a:rPr lang="en-US" i="1" dirty="0" smtClean="0"/>
              <a:t>any </a:t>
            </a:r>
            <a:r>
              <a:rPr lang="en-US" dirty="0" smtClean="0"/>
              <a:t>message (why?)</a:t>
            </a:r>
          </a:p>
          <a:p>
            <a:pPr lvl="1"/>
            <a:r>
              <a:rPr lang="en-US" dirty="0" smtClean="0"/>
              <a:t>(This is necessary, but not sufficient, for perfect secrecy)</a:t>
            </a:r>
          </a:p>
          <a:p>
            <a:r>
              <a:rPr lang="en-US" dirty="0" smtClean="0"/>
              <a:t>So, having observed a </a:t>
            </a:r>
            <a:r>
              <a:rPr lang="en-US" dirty="0" err="1" smtClean="0"/>
              <a:t>ciphertext</a:t>
            </a:r>
            <a:r>
              <a:rPr lang="en-US" dirty="0" smtClean="0"/>
              <a:t>, the attacker cannot conclude for certain which message was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2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</a:t>
            </a:r>
            <a:br>
              <a:rPr lang="en-US" dirty="0" smtClean="0"/>
            </a:br>
            <a:r>
              <a:rPr lang="en-US" dirty="0" smtClean="0"/>
              <a:t>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</a:t>
            </a:r>
            <a:r>
              <a:rPr lang="en-US" baseline="-25000" dirty="0" smtClean="0">
                <a:sym typeface="Symbol"/>
              </a:rPr>
              <a:t>m’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m’]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m’  c</a:t>
            </a:r>
            <a:r>
              <a:rPr lang="en-US" dirty="0">
                <a:sym typeface="Symbol"/>
              </a:rPr>
              <a:t>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 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2540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  c]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757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 brief detour:</a:t>
            </a:r>
          </a:p>
          <a:p>
            <a:r>
              <a:rPr lang="en-US" sz="4000" dirty="0">
                <a:solidFill>
                  <a:schemeClr val="tx1"/>
                </a:solidFill>
              </a:rPr>
              <a:t>r</a:t>
            </a:r>
            <a:r>
              <a:rPr lang="en-US" sz="4000" dirty="0" smtClean="0">
                <a:solidFill>
                  <a:schemeClr val="tx1"/>
                </a:solidFill>
              </a:rPr>
              <a:t>andomness generation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describing algorithms, we assume access to uniformly distributed bits/bytes</a:t>
            </a:r>
          </a:p>
          <a:p>
            <a:r>
              <a:rPr lang="en-US" dirty="0" smtClean="0"/>
              <a:t>Where do these actually come from?</a:t>
            </a:r>
          </a:p>
          <a:p>
            <a:endParaRPr lang="en-US" dirty="0"/>
          </a:p>
          <a:p>
            <a:r>
              <a:rPr lang="en-US" i="1" dirty="0" smtClean="0"/>
              <a:t>Random-number generation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01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1043</Words>
  <Application>Microsoft Office PowerPoint</Application>
  <PresentationFormat>On-screen Show (4:3)</PresentationFormat>
  <Paragraphs>198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Monotype Corsiva</vt:lpstr>
      <vt:lpstr>Symbol</vt:lpstr>
      <vt:lpstr>Office Theme</vt:lpstr>
      <vt:lpstr>Cryptography</vt:lpstr>
      <vt:lpstr>Perfect secrecy (formal)</vt:lpstr>
      <vt:lpstr>One-time pad</vt:lpstr>
      <vt:lpstr>One-time pad</vt:lpstr>
      <vt:lpstr>Perfect secrecy of one-time pad</vt:lpstr>
      <vt:lpstr>Perfect secrecy of one-time pad</vt:lpstr>
      <vt:lpstr>Perfect secrecy of one-time pad</vt:lpstr>
      <vt:lpstr>PowerPoint Presentation</vt:lpstr>
      <vt:lpstr>Key generation</vt:lpstr>
      <vt:lpstr>Random-number generation</vt:lpstr>
      <vt:lpstr>Random-number generation</vt:lpstr>
      <vt:lpstr>Step 1</vt:lpstr>
      <vt:lpstr>Min-entropy</vt:lpstr>
      <vt:lpstr>Random-number generation</vt:lpstr>
      <vt:lpstr>Step 2: Smoothing</vt:lpstr>
      <vt:lpstr>Smoothing</vt:lpstr>
      <vt:lpstr>Key generation</vt:lpstr>
      <vt:lpstr>Encryption</vt:lpstr>
      <vt:lpstr>Decryption</vt:lpstr>
      <vt:lpstr>One-time pad</vt:lpstr>
      <vt:lpstr>One-time pad</vt:lpstr>
      <vt:lpstr>Using the same key twice?</vt:lpstr>
      <vt:lpstr>Using the same key twice?</vt:lpstr>
      <vt:lpstr>PowerPoint Presentation</vt:lpstr>
      <vt:lpstr>In pictures</vt:lpstr>
      <vt:lpstr>One-time pad</vt:lpstr>
      <vt:lpstr>Optimality of the one-time pad</vt:lpstr>
      <vt:lpstr>Optimality of the one-time pad</vt:lpstr>
      <vt:lpstr>Optimality of the one-time pad</vt:lpstr>
      <vt:lpstr>Where do we stand?</vt:lpstr>
      <vt:lpstr>Perfect secrecy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208</cp:revision>
  <dcterms:created xsi:type="dcterms:W3CDTF">2014-06-02T02:25:30Z</dcterms:created>
  <dcterms:modified xsi:type="dcterms:W3CDTF">2018-02-05T20:48:01Z</dcterms:modified>
</cp:coreProperties>
</file>