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26" r:id="rId3"/>
    <p:sldId id="427" r:id="rId4"/>
    <p:sldId id="428" r:id="rId5"/>
    <p:sldId id="429" r:id="rId6"/>
    <p:sldId id="430" r:id="rId7"/>
    <p:sldId id="449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65" r:id="rId24"/>
    <p:sldId id="450" r:id="rId25"/>
    <p:sldId id="451" r:id="rId26"/>
    <p:sldId id="447" r:id="rId27"/>
    <p:sldId id="448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  <p:sldId id="461" r:id="rId38"/>
    <p:sldId id="462" r:id="rId39"/>
    <p:sldId id="463" r:id="rId40"/>
    <p:sldId id="46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9AB0C-D430-4F1A-9AA2-4DEE606A15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Easy to succeed with probability ½ …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perfectly indistinguishable</a:t>
            </a:r>
            <a:r>
              <a:rPr lang="en-US" dirty="0" smtClean="0">
                <a:sym typeface="Symbol"/>
              </a:rPr>
              <a:t> if for all attackers (algorithms) A, it holds that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</a:t>
            </a:r>
            <a:r>
              <a:rPr lang="en-US" dirty="0" smtClean="0">
                <a:sym typeface="Symbol"/>
              </a:rPr>
              <a:t> is perfectly indistinguishable </a:t>
            </a:r>
            <a:r>
              <a:rPr lang="en-US" dirty="0" smtClean="0">
                <a:sym typeface="Symbol" panose="05050102010706020507" pitchFamily="18" charset="2"/>
              </a:rPr>
              <a:t> </a:t>
            </a:r>
            <a:r>
              <a:rPr lang="en-US" dirty="0" smtClean="0">
                <a:sym typeface="Symbol"/>
              </a:rPr>
              <a:t> is perfectly secret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I.e., perfect </a:t>
            </a:r>
            <a:r>
              <a:rPr lang="en-US" dirty="0" err="1" smtClean="0">
                <a:sym typeface="Symbol"/>
              </a:rPr>
              <a:t>indistinguishability</a:t>
            </a:r>
            <a:r>
              <a:rPr lang="en-US" dirty="0" smtClean="0">
                <a:sym typeface="Symbol"/>
              </a:rPr>
              <a:t> is just an alternate definition of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relax perfect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approaches</a:t>
            </a:r>
          </a:p>
          <a:p>
            <a:pPr lvl="1"/>
            <a:r>
              <a:rPr lang="en-US" dirty="0" smtClean="0"/>
              <a:t>Concrete security</a:t>
            </a:r>
          </a:p>
          <a:p>
            <a:pPr lvl="1"/>
            <a:r>
              <a:rPr lang="en-US" smtClean="0"/>
              <a:t>Asymptotic security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9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(t, </a:t>
            </a:r>
            <a:r>
              <a:rPr lang="en-US" sz="3200" dirty="0" smtClean="0">
                <a:sym typeface="Symbol"/>
              </a:rPr>
              <a:t>)-</a:t>
            </a:r>
            <a:r>
              <a:rPr lang="en-US" sz="3200" dirty="0" err="1" smtClean="0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may </a:t>
            </a:r>
            <a:r>
              <a:rPr lang="en-US" dirty="0"/>
              <a:t>fail with </a:t>
            </a:r>
            <a:r>
              <a:rPr lang="en-US" dirty="0" smtClean="0"/>
              <a:t>probability ≤ </a:t>
            </a:r>
            <a:r>
              <a:rPr lang="en-US" dirty="0" smtClean="0"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/>
              <a:t>Restrict attention to </a:t>
            </a:r>
            <a:r>
              <a:rPr lang="en-US" dirty="0" smtClean="0"/>
              <a:t>attackers running in time </a:t>
            </a:r>
            <a:r>
              <a:rPr lang="en-US" dirty="0"/>
              <a:t>≤ </a:t>
            </a:r>
            <a:r>
              <a:rPr lang="en-US" dirty="0" smtClean="0"/>
              <a:t>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 is (t, )-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attackers A running in time at most t,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≤ ½ + </a:t>
            </a:r>
            <a:r>
              <a:rPr lang="en-US" dirty="0">
                <a:sym typeface="Symbol"/>
              </a:rPr>
              <a:t>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t, </a:t>
            </a:r>
            <a:r>
              <a:rPr lang="en-US" dirty="0" smtClean="0">
                <a:sym typeface="Symbol"/>
              </a:rPr>
              <a:t> are what we ultimately care about in the real world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Does not lead to a clean theory...</a:t>
            </a:r>
          </a:p>
          <a:p>
            <a:pPr lvl="1"/>
            <a:r>
              <a:rPr lang="en-US" dirty="0" smtClean="0">
                <a:sym typeface="Symbol"/>
              </a:rPr>
              <a:t>Sensitive to exact computational </a:t>
            </a:r>
            <a:r>
              <a:rPr lang="en-US" dirty="0" smtClean="0">
                <a:sym typeface="Symbol"/>
              </a:rPr>
              <a:t>model</a:t>
            </a:r>
          </a:p>
          <a:p>
            <a:pPr lvl="1"/>
            <a:r>
              <a:rPr lang="en-US" dirty="0" smtClean="0">
                <a:sym typeface="Symbol"/>
              </a:rPr>
              <a:t> can be (t, )-secure for many choices of </a:t>
            </a:r>
            <a:r>
              <a:rPr lang="en-US" dirty="0">
                <a:sym typeface="Symbol"/>
              </a:rPr>
              <a:t>t, 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Would like to have schemes where users can adjust the achieved security </a:t>
            </a:r>
            <a:r>
              <a:rPr lang="en-US" dirty="0" smtClean="0">
                <a:sym typeface="Symbol"/>
              </a:rPr>
              <a:t>as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</a:t>
            </a:r>
            <a:r>
              <a:rPr lang="en-US" i="1" dirty="0" smtClean="0"/>
              <a:t>security parameter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For now, can view as the key length</a:t>
            </a:r>
          </a:p>
          <a:p>
            <a:pPr lvl="1"/>
            <a:r>
              <a:rPr lang="en-US" dirty="0" smtClean="0"/>
              <a:t>Fixed by honest parties at initialization</a:t>
            </a:r>
          </a:p>
          <a:p>
            <a:pPr lvl="2"/>
            <a:r>
              <a:rPr lang="en-US" dirty="0"/>
              <a:t>Allows users to tailor the security level</a:t>
            </a:r>
          </a:p>
          <a:p>
            <a:pPr lvl="1"/>
            <a:r>
              <a:rPr lang="en-US" dirty="0" smtClean="0"/>
              <a:t>Known by adversary</a:t>
            </a:r>
          </a:p>
          <a:p>
            <a:endParaRPr lang="en-US" dirty="0" smtClean="0"/>
          </a:p>
          <a:p>
            <a:r>
              <a:rPr lang="en-US" dirty="0" smtClean="0"/>
              <a:t>Measure running </a:t>
            </a:r>
            <a:r>
              <a:rPr lang="en-US" dirty="0"/>
              <a:t>times </a:t>
            </a:r>
            <a:r>
              <a:rPr lang="en-US" dirty="0" smtClean="0"/>
              <a:t>of all parties, and the success </a:t>
            </a:r>
            <a:r>
              <a:rPr lang="en-US" dirty="0"/>
              <a:t>probability </a:t>
            </a:r>
            <a:r>
              <a:rPr lang="en-US" dirty="0" smtClean="0"/>
              <a:t>of the adversary, as </a:t>
            </a:r>
            <a:r>
              <a:rPr lang="en-US" dirty="0"/>
              <a:t>f</a:t>
            </a:r>
            <a:r>
              <a:rPr lang="en-US" dirty="0" smtClean="0"/>
              <a:t>unctions </a:t>
            </a:r>
            <a:r>
              <a:rPr lang="en-US" dirty="0"/>
              <a:t>of </a:t>
            </a:r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Computational </a:t>
            </a:r>
            <a:r>
              <a:rPr lang="en-US" sz="3200" dirty="0" err="1" smtClean="0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may </a:t>
            </a:r>
            <a:r>
              <a:rPr lang="en-US" dirty="0"/>
              <a:t>fail with </a:t>
            </a:r>
            <a:r>
              <a:rPr lang="en-US" dirty="0" smtClean="0"/>
              <a:t>probability </a:t>
            </a:r>
            <a:r>
              <a:rPr lang="en-US" i="1" dirty="0" smtClean="0"/>
              <a:t>negligible in n</a:t>
            </a:r>
            <a:endParaRPr lang="en-US" dirty="0"/>
          </a:p>
          <a:p>
            <a:pPr lvl="1"/>
            <a:r>
              <a:rPr lang="en-US" dirty="0"/>
              <a:t>Restrict attention </a:t>
            </a:r>
            <a:r>
              <a:rPr lang="en-US" dirty="0" smtClean="0"/>
              <a:t>to attackers running in time (at most) </a:t>
            </a:r>
            <a:r>
              <a:rPr lang="en-US" i="1" dirty="0" smtClean="0"/>
              <a:t>polynomial in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Z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/>
              <a:t> is (at most) </a:t>
            </a:r>
            <a:r>
              <a:rPr lang="en-US" i="1" dirty="0" smtClean="0"/>
              <a:t>polynomial</a:t>
            </a:r>
            <a:r>
              <a:rPr lang="en-US" dirty="0" smtClean="0"/>
              <a:t> if there exists c such that</a:t>
            </a:r>
            <a:r>
              <a:rPr lang="en-US" dirty="0"/>
              <a:t> </a:t>
            </a:r>
            <a:r>
              <a:rPr lang="en-US" dirty="0" smtClean="0"/>
              <a:t>f(n) &lt;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30000" dirty="0" err="1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 for large enough 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is</a:t>
            </a:r>
            <a:r>
              <a:rPr lang="en-US" dirty="0" smtClean="0"/>
              <a:t> </a:t>
            </a:r>
            <a:r>
              <a:rPr lang="en-US" i="1" dirty="0" smtClean="0"/>
              <a:t>negligible</a:t>
            </a:r>
            <a:r>
              <a:rPr lang="en-US" dirty="0" smtClean="0"/>
              <a:t> if for every polynomial p it holds that</a:t>
            </a:r>
            <a:r>
              <a:rPr lang="en-US" dirty="0"/>
              <a:t> </a:t>
            </a:r>
            <a:r>
              <a:rPr lang="en-US" dirty="0" smtClean="0"/>
              <a:t>f(n) &lt; 1/p(n) for large enough n</a:t>
            </a:r>
          </a:p>
          <a:p>
            <a:pPr lvl="1"/>
            <a:r>
              <a:rPr lang="en-US" dirty="0" smtClean="0"/>
              <a:t>Typical example: f(n) = poly(n)∙2</a:t>
            </a:r>
            <a:r>
              <a:rPr lang="en-US" baseline="30000" dirty="0" smtClean="0"/>
              <a:t>-cn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Somewhat arbitrary</a:t>
            </a:r>
          </a:p>
          <a:p>
            <a:r>
              <a:rPr lang="en-US" dirty="0" smtClean="0"/>
              <a:t>“Efficient” = “(probabilistic) polynomial-time (PPT)” borrowed from complexity theory</a:t>
            </a:r>
          </a:p>
          <a:p>
            <a:r>
              <a:rPr lang="en-US" dirty="0" smtClean="0"/>
              <a:t>Convenient closure properties</a:t>
            </a:r>
          </a:p>
          <a:p>
            <a:pPr lvl="1"/>
            <a:r>
              <a:rPr lang="en-US" dirty="0" smtClean="0"/>
              <a:t>Poly * poly = poly</a:t>
            </a:r>
          </a:p>
          <a:p>
            <a:pPr lvl="2"/>
            <a:r>
              <a:rPr lang="en-US" dirty="0" smtClean="0"/>
              <a:t>Poly-many calls to PPT subroutine (with poly-size input) is PPT</a:t>
            </a:r>
          </a:p>
          <a:p>
            <a:pPr lvl="1"/>
            <a:r>
              <a:rPr lang="en-US" dirty="0"/>
              <a:t>Poly * negligible = negligible</a:t>
            </a:r>
          </a:p>
          <a:p>
            <a:pPr lvl="2"/>
            <a:r>
              <a:rPr lang="en-US" dirty="0" smtClean="0"/>
              <a:t>Poly-many calls to subroutine that fails with negligible probability fails with negligible probability 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defined the notion of perfect secrecy</a:t>
            </a:r>
          </a:p>
          <a:p>
            <a:r>
              <a:rPr lang="en-US" dirty="0" smtClean="0"/>
              <a:t>We proved that the one-time pad achieves it!</a:t>
            </a:r>
          </a:p>
          <a:p>
            <a:r>
              <a:rPr lang="en-US" dirty="0" smtClean="0"/>
              <a:t>We proved that the one-time pad is optimal!</a:t>
            </a:r>
          </a:p>
          <a:p>
            <a:pPr lvl="1"/>
            <a:r>
              <a:rPr lang="en-US" dirty="0" smtClean="0"/>
              <a:t>I.e., we cannot improve the key length</a:t>
            </a:r>
          </a:p>
          <a:p>
            <a:r>
              <a:rPr lang="en-US" dirty="0" smtClean="0"/>
              <a:t>We saw other drawbacks of perfect secrecy</a:t>
            </a:r>
          </a:p>
          <a:p>
            <a:endParaRPr lang="en-US" dirty="0"/>
          </a:p>
          <a:p>
            <a:r>
              <a:rPr lang="en-US" dirty="0" smtClean="0"/>
              <a:t>If we want to do better, </a:t>
            </a:r>
            <a:r>
              <a:rPr lang="en-US" i="1" dirty="0" smtClean="0"/>
              <a:t>we need to relax the definition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ut in a meaningful way…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47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(Re)defining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as input a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/>
              <a:t>; </a:t>
            </a:r>
            <a:r>
              <a:rPr lang="en-US" dirty="0"/>
              <a:t>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 smtClean="0"/>
              <a:t>Dec: </a:t>
            </a:r>
            <a:r>
              <a:rPr lang="en-US" dirty="0"/>
              <a:t>takes key k and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c as input; outputs </a:t>
            </a:r>
            <a:r>
              <a:rPr lang="en-US" dirty="0" smtClean="0"/>
              <a:t>a message m </a:t>
            </a:r>
            <a:r>
              <a:rPr lang="en-US" dirty="0"/>
              <a:t>or “error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10400" y="3048000"/>
            <a:ext cx="1447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2743200"/>
            <a:ext cx="838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computationally 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(aka </a:t>
            </a:r>
            <a:r>
              <a:rPr lang="en-US" i="1" dirty="0" smtClean="0">
                <a:sym typeface="Symbol"/>
              </a:rPr>
              <a:t>EAV-secure</a:t>
            </a:r>
            <a:r>
              <a:rPr lang="en-US" dirty="0" smtClean="0">
                <a:sym typeface="Symbol"/>
              </a:rPr>
              <a:t>) if </a:t>
            </a:r>
            <a:r>
              <a:rPr lang="en-US" dirty="0" smtClean="0">
                <a:sym typeface="Symbol"/>
              </a:rPr>
              <a:t>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scheme where the best attack is brute-force search over the key space, and Gen(1</a:t>
            </a:r>
            <a:r>
              <a:rPr lang="en-US" baseline="30000" dirty="0" smtClean="0"/>
              <a:t>n</a:t>
            </a:r>
            <a:r>
              <a:rPr lang="en-US" dirty="0" smtClean="0"/>
              <a:t>) generates a uniform n-bit key</a:t>
            </a:r>
          </a:p>
          <a:p>
            <a:pPr lvl="1"/>
            <a:r>
              <a:rPr lang="en-US" dirty="0" smtClean="0"/>
              <a:t>So if A runs in time t(n), then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&lt; ½ + </a:t>
            </a:r>
            <a:r>
              <a:rPr lang="en-US" dirty="0" smtClean="0">
                <a:sym typeface="Symbol"/>
              </a:rPr>
              <a:t>O(t(n)/2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</a:t>
            </a:r>
            <a:r>
              <a:rPr lang="en-US" dirty="0" smtClean="0">
                <a:sym typeface="Symbol"/>
              </a:rPr>
              <a:t>scheme is </a:t>
            </a:r>
            <a:r>
              <a:rPr lang="en-US" dirty="0" smtClean="0">
                <a:sym typeface="Symbol"/>
              </a:rPr>
              <a:t>EAV-secure: </a:t>
            </a:r>
            <a:r>
              <a:rPr lang="en-US" dirty="0" smtClean="0">
                <a:sym typeface="Symbol"/>
              </a:rPr>
              <a:t>for any polynomial t, the function 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scheme and a particular attacker A that runs for n</a:t>
            </a:r>
            <a:r>
              <a:rPr lang="en-US" baseline="30000" dirty="0"/>
              <a:t>3</a:t>
            </a:r>
            <a:r>
              <a:rPr lang="en-US" dirty="0" smtClean="0"/>
              <a:t> minutes and breaks the scheme with probability 2</a:t>
            </a:r>
            <a:r>
              <a:rPr lang="en-US" baseline="30000" dirty="0" smtClean="0"/>
              <a:t>40</a:t>
            </a:r>
            <a:r>
              <a:rPr lang="en-US" dirty="0" smtClean="0"/>
              <a:t> 2</a:t>
            </a:r>
            <a:r>
              <a:rPr lang="en-US" baseline="30000" dirty="0" smtClean="0"/>
              <a:t>-n</a:t>
            </a:r>
            <a:endParaRPr lang="en-US" dirty="0" smtClean="0"/>
          </a:p>
          <a:p>
            <a:pPr lvl="1"/>
            <a:r>
              <a:rPr lang="en-US" dirty="0" smtClean="0"/>
              <a:t>This does not contradict asymptotic security</a:t>
            </a:r>
          </a:p>
          <a:p>
            <a:pPr lvl="1"/>
            <a:r>
              <a:rPr lang="en-US" dirty="0" smtClean="0"/>
              <a:t>What about real-world security (against this attacker)?</a:t>
            </a:r>
          </a:p>
          <a:p>
            <a:pPr lvl="2"/>
            <a:r>
              <a:rPr lang="en-US" dirty="0" smtClean="0"/>
              <a:t>n=40: A breaks scheme with prob. 1 in 6 weeks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=50: A breaks scheme with prob. 1/1000 in 3 months</a:t>
            </a:r>
          </a:p>
          <a:p>
            <a:pPr lvl="2"/>
            <a:r>
              <a:rPr lang="en-US" dirty="0" smtClean="0"/>
              <a:t>n=500: A breaks scheme with prob. 2</a:t>
            </a:r>
            <a:r>
              <a:rPr lang="en-US" baseline="30000" dirty="0" smtClean="0"/>
              <a:t>-500</a:t>
            </a:r>
            <a:r>
              <a:rPr lang="en-US" dirty="0" smtClean="0"/>
              <a:t> in 200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computers get faster?</a:t>
            </a:r>
          </a:p>
          <a:p>
            <a:r>
              <a:rPr lang="en-US" dirty="0" smtClean="0"/>
              <a:t>E.g., consider a scheme that takes time n</a:t>
            </a:r>
            <a:r>
              <a:rPr lang="en-US" baseline="30000" dirty="0" smtClean="0"/>
              <a:t>2</a:t>
            </a:r>
            <a:r>
              <a:rPr lang="en-US" dirty="0" smtClean="0"/>
              <a:t> to run but time 2</a:t>
            </a:r>
            <a:r>
              <a:rPr lang="en-US" baseline="30000" dirty="0" smtClean="0"/>
              <a:t>n</a:t>
            </a:r>
            <a:r>
              <a:rPr lang="en-US" dirty="0" smtClean="0"/>
              <a:t> to break with prob. 1</a:t>
            </a:r>
          </a:p>
          <a:p>
            <a:r>
              <a:rPr lang="en-US" dirty="0" smtClean="0"/>
              <a:t>What if computers get 4x faster?</a:t>
            </a:r>
          </a:p>
          <a:p>
            <a:pPr lvl="1"/>
            <a:r>
              <a:rPr lang="en-US" dirty="0" smtClean="0"/>
              <a:t>Honest users double n; maintain same running time</a:t>
            </a:r>
          </a:p>
          <a:p>
            <a:pPr lvl="1"/>
            <a:r>
              <a:rPr lang="en-US" dirty="0" smtClean="0"/>
              <a:t>Attacker’s work is (roughly) squared!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plaintext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practice, we want encryption schemes that can encrypt arbitrary-length messages</a:t>
            </a:r>
          </a:p>
          <a:p>
            <a:r>
              <a:rPr lang="en-US" dirty="0" smtClean="0"/>
              <a:t>In general, encryption does not hide the plaintext length</a:t>
            </a:r>
          </a:p>
          <a:p>
            <a:pPr lvl="1"/>
            <a:r>
              <a:rPr lang="en-US" dirty="0" smtClean="0"/>
              <a:t>The definition takes this into account by requiring 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 to have the same length</a:t>
            </a:r>
          </a:p>
          <a:p>
            <a:r>
              <a:rPr lang="en-US" dirty="0" smtClean="0"/>
              <a:t>But beware that leaking plaintext length can often lead to problems in the real world!</a:t>
            </a:r>
          </a:p>
          <a:p>
            <a:pPr lvl="1"/>
            <a:r>
              <a:rPr lang="en-US" dirty="0" smtClean="0"/>
              <a:t>Obvious examples…</a:t>
            </a:r>
          </a:p>
          <a:p>
            <a:pPr lvl="1"/>
            <a:r>
              <a:rPr lang="en-US" dirty="0" smtClean="0"/>
              <a:t>Database searches</a:t>
            </a:r>
          </a:p>
          <a:p>
            <a:pPr lvl="1"/>
            <a:r>
              <a:rPr lang="en-US" dirty="0" smtClean="0"/>
              <a:t>Encrypting compressed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/>
          <a:lstStyle/>
          <a:p>
            <a:r>
              <a:rPr lang="en-US" dirty="0" smtClean="0"/>
              <a:t>From now on, we will assume the computational setting by default</a:t>
            </a:r>
          </a:p>
          <a:p>
            <a:pPr lvl="1"/>
            <a:r>
              <a:rPr lang="en-US" dirty="0" smtClean="0"/>
              <a:t>Usually, the </a:t>
            </a:r>
            <a:r>
              <a:rPr lang="en-US" i="1" dirty="0" smtClean="0"/>
              <a:t>asymptotic</a:t>
            </a:r>
            <a:r>
              <a:rPr lang="en-US" dirty="0" smtClean="0"/>
              <a:t> setting</a:t>
            </a:r>
          </a:p>
        </p:txBody>
      </p:sp>
    </p:spTree>
    <p:extLst>
      <p:ext uri="{BB962C8B-B14F-4D97-AF65-F5344CB8AC3E}">
        <p14:creationId xmlns:p14="http://schemas.microsoft.com/office/powerpoint/2010/main" val="26628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Pseudorandomness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 building block for computationally secure encryption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mportant concept in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</a:t>
            </a:r>
            <a:r>
              <a:rPr lang="en-US" i="1" dirty="0" smtClean="0"/>
              <a:t>absolutely no information</a:t>
            </a:r>
            <a:r>
              <a:rPr lang="en-US" dirty="0" smtClean="0"/>
              <a:t> about the plaintext is leaked, even to eavesdroppers </a:t>
            </a:r>
            <a:r>
              <a:rPr lang="en-US" i="1" dirty="0" smtClean="0"/>
              <a:t>with unlimited computational power</a:t>
            </a:r>
            <a:endParaRPr lang="en-US" dirty="0" smtClean="0"/>
          </a:p>
          <a:p>
            <a:pPr lvl="1"/>
            <a:r>
              <a:rPr lang="en-US" dirty="0" smtClean="0"/>
              <a:t>Seems unnecessarily strong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“uniform” mean?</a:t>
            </a:r>
          </a:p>
          <a:p>
            <a:r>
              <a:rPr lang="en-US" dirty="0" smtClean="0"/>
              <a:t>Which of the following is a uniform string?</a:t>
            </a:r>
          </a:p>
          <a:p>
            <a:pPr lvl="1"/>
            <a:r>
              <a:rPr lang="en-US" dirty="0" smtClean="0"/>
              <a:t>0101010101010101</a:t>
            </a:r>
          </a:p>
          <a:p>
            <a:pPr lvl="1"/>
            <a:r>
              <a:rPr lang="en-US" dirty="0" smtClean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smtClean="0"/>
              <a:t>If we generate a uniform 16-bit string, each of the above occurs with probability 2</a:t>
            </a:r>
            <a:r>
              <a:rPr lang="en-US" baseline="30000" dirty="0" smtClean="0"/>
              <a:t>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“uniform”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“Uniformity” is not a property of a </a:t>
            </a:r>
            <a:r>
              <a:rPr lang="en-US" i="1" dirty="0" smtClean="0"/>
              <a:t>string</a:t>
            </a:r>
            <a:r>
              <a:rPr lang="en-US" dirty="0" smtClean="0"/>
              <a:t>, but a property of a </a:t>
            </a:r>
            <a:r>
              <a:rPr lang="en-US" i="1" dirty="0" smtClean="0"/>
              <a:t>distribution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distribution on </a:t>
            </a:r>
            <a:r>
              <a:rPr lang="en-US" i="1" dirty="0" smtClean="0"/>
              <a:t>n</a:t>
            </a:r>
            <a:r>
              <a:rPr lang="en-US" dirty="0" smtClean="0"/>
              <a:t>-bit strings is a function </a:t>
            </a:r>
            <a:br>
              <a:rPr lang="en-US" dirty="0" smtClean="0"/>
            </a:br>
            <a:r>
              <a:rPr lang="en-US" dirty="0" smtClean="0"/>
              <a:t>D: 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such that 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D(x) = 1</a:t>
            </a:r>
          </a:p>
          <a:p>
            <a:pPr lvl="1"/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uniform</a:t>
            </a:r>
            <a:r>
              <a:rPr lang="en-US" dirty="0" smtClean="0">
                <a:sym typeface="Symbol"/>
              </a:rPr>
              <a:t> distribution on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strings, denoted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assigns probability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to every x 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“pseudorandom”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Informal: cannot be distinguished from uniform (i.e., random)</a:t>
            </a:r>
          </a:p>
          <a:p>
            <a:r>
              <a:rPr lang="en-US" dirty="0"/>
              <a:t>Which </a:t>
            </a:r>
            <a:r>
              <a:rPr lang="en-US" dirty="0" smtClean="0"/>
              <a:t>of </a:t>
            </a:r>
            <a:r>
              <a:rPr lang="en-US" dirty="0"/>
              <a:t>the following is </a:t>
            </a:r>
            <a:r>
              <a:rPr lang="en-US" dirty="0" smtClean="0"/>
              <a:t>pseudorandom?</a:t>
            </a:r>
            <a:endParaRPr lang="en-US" dirty="0"/>
          </a:p>
          <a:p>
            <a:pPr lvl="1"/>
            <a:r>
              <a:rPr lang="en-US" dirty="0"/>
              <a:t>0101010101010101</a:t>
            </a:r>
          </a:p>
          <a:p>
            <a:pPr lvl="1"/>
            <a:r>
              <a:rPr lang="en-US" dirty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distribution</a:t>
            </a:r>
            <a:r>
              <a:rPr lang="en-US" dirty="0" smtClean="0"/>
              <a:t>, not a </a:t>
            </a:r>
            <a:r>
              <a:rPr lang="en-US" i="1" dirty="0" smtClean="0"/>
              <a:t>string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6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some distribution D on </a:t>
            </a:r>
            <a:r>
              <a:rPr lang="en-US" i="1" dirty="0" smtClean="0"/>
              <a:t>n</a:t>
            </a:r>
            <a:r>
              <a:rPr lang="en-US" dirty="0" smtClean="0"/>
              <a:t>-bit strings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 D means “sample x according to D”</a:t>
            </a:r>
          </a:p>
          <a:p>
            <a:r>
              <a:rPr lang="en-US" dirty="0" smtClean="0">
                <a:sym typeface="Symbol"/>
              </a:rPr>
              <a:t>Historically, D was considered pseudorandom if it “passed a bunch of statistical tests”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[1</a:t>
            </a:r>
            <a:r>
              <a:rPr lang="en-US" baseline="30000" dirty="0" smtClean="0">
                <a:sym typeface="Symbol"/>
              </a:rPr>
              <a:t>st</a:t>
            </a:r>
            <a:r>
              <a:rPr lang="en-US" dirty="0" smtClean="0">
                <a:sym typeface="Symbol"/>
              </a:rPr>
              <a:t> bit of x is 1]  ½ 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[parity </a:t>
            </a:r>
            <a:r>
              <a:rPr lang="en-US" dirty="0">
                <a:sym typeface="Symbol"/>
              </a:rPr>
              <a:t>of x is </a:t>
            </a:r>
            <a:r>
              <a:rPr lang="en-US" dirty="0" smtClean="0">
                <a:sym typeface="Symbol"/>
              </a:rPr>
              <a:t>1] </a:t>
            </a:r>
            <a:r>
              <a:rPr lang="en-US" dirty="0">
                <a:sym typeface="Symbol"/>
              </a:rPr>
              <a:t> </a:t>
            </a:r>
            <a:r>
              <a:rPr lang="en-US" dirty="0" smtClean="0">
                <a:sym typeface="Symbol"/>
              </a:rPr>
              <a:t>½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[A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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[A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for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1, …, 20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8914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sufficient in an adversarial setting!</a:t>
            </a:r>
          </a:p>
          <a:p>
            <a:pPr lvl="1"/>
            <a:r>
              <a:rPr lang="en-US" dirty="0" smtClean="0"/>
              <a:t>Who knows what statistical test an attacker </a:t>
            </a:r>
            <a:br>
              <a:rPr lang="en-US" dirty="0" smtClean="0"/>
            </a:br>
            <a:r>
              <a:rPr lang="en-US" dirty="0" smtClean="0"/>
              <a:t>will use?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</a:t>
            </a:r>
            <a:r>
              <a:rPr lang="en-US" dirty="0" err="1" smtClean="0"/>
              <a:t>def’n</a:t>
            </a:r>
            <a:r>
              <a:rPr lang="en-US" dirty="0" smtClean="0"/>
              <a:t> of </a:t>
            </a:r>
            <a:r>
              <a:rPr lang="en-US" dirty="0" err="1" smtClean="0"/>
              <a:t>pseudorandomness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 is pseudorandom if it passes all </a:t>
            </a:r>
            <a:r>
              <a:rPr lang="en-US" i="1" dirty="0" smtClean="0"/>
              <a:t>efficient</a:t>
            </a:r>
            <a:r>
              <a:rPr lang="en-US" dirty="0" smtClean="0"/>
              <a:t> statistical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be a distribution on </a:t>
            </a:r>
            <a:r>
              <a:rPr lang="en-US" i="1" dirty="0"/>
              <a:t>p</a:t>
            </a:r>
            <a:r>
              <a:rPr lang="en-US" dirty="0" smtClean="0"/>
              <a:t>-bit strings</a:t>
            </a:r>
          </a:p>
          <a:p>
            <a:endParaRPr lang="en-US" dirty="0" smtClean="0"/>
          </a:p>
          <a:p>
            <a:r>
              <a:rPr lang="en-US" dirty="0" smtClean="0"/>
              <a:t>D is (t, </a:t>
            </a:r>
            <a:r>
              <a:rPr lang="en-US" dirty="0" smtClean="0">
                <a:sym typeface="Symbol"/>
              </a:rPr>
              <a:t>)-pseudorandom if for all A running in time at most t, 	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|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[A(x)=1] -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800" baseline="-40000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[A(x)=1] | ≤ </a:t>
            </a:r>
            <a:r>
              <a:rPr lang="en-US" dirty="0">
                <a:sym typeface="Symbol"/>
              </a:rPr>
              <a:t>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82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parameter </a:t>
            </a:r>
            <a:r>
              <a:rPr lang="en-US" i="1" dirty="0" smtClean="0"/>
              <a:t>n</a:t>
            </a:r>
            <a:r>
              <a:rPr lang="en-US" dirty="0" smtClean="0"/>
              <a:t>, polynomial </a:t>
            </a:r>
            <a:r>
              <a:rPr lang="en-US" i="1" dirty="0" smtClean="0"/>
              <a:t>p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be a distribution over </a:t>
            </a:r>
            <a:r>
              <a:rPr lang="en-US" i="1" dirty="0" smtClean="0"/>
              <a:t>p(n)</a:t>
            </a:r>
            <a:r>
              <a:rPr lang="en-US" dirty="0" smtClean="0"/>
              <a:t>-bit strings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sequence</a:t>
            </a:r>
            <a:r>
              <a:rPr lang="en-US" dirty="0" smtClean="0"/>
              <a:t> of distributions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= {D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is </a:t>
            </a:r>
            <a:r>
              <a:rPr lang="en-US" i="1" dirty="0" smtClean="0"/>
              <a:t>pseudorandom</a:t>
            </a:r>
            <a:r>
              <a:rPr lang="en-US" dirty="0" smtClean="0"/>
              <a:t> if for all </a:t>
            </a:r>
            <a:r>
              <a:rPr lang="en-US" dirty="0" smtClean="0"/>
              <a:t>probabilistic, polynomial-time</a:t>
            </a:r>
            <a:r>
              <a:rPr lang="en-US" dirty="0" smtClean="0"/>
              <a:t> </a:t>
            </a:r>
            <a:r>
              <a:rPr lang="en-US" dirty="0" smtClean="0"/>
              <a:t>distinguishers A, there is a negligible function </a:t>
            </a:r>
            <a:r>
              <a:rPr lang="en-US" dirty="0" smtClean="0">
                <a:sym typeface="Symbol"/>
              </a:rPr>
              <a:t> such that</a:t>
            </a: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</a:t>
            </a:r>
            <a:r>
              <a:rPr lang="en-US" sz="3600" dirty="0" smtClean="0">
                <a:sym typeface="Symbol"/>
              </a:rPr>
              <a:t>|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[A(x</a:t>
            </a:r>
            <a:r>
              <a:rPr lang="en-US" sz="2800" dirty="0">
                <a:sym typeface="Symbol"/>
              </a:rPr>
              <a:t>)=1] -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p(n)</a:t>
            </a:r>
            <a:r>
              <a:rPr lang="en-US" sz="2800" dirty="0" smtClean="0">
                <a:sym typeface="Symbol"/>
              </a:rPr>
              <a:t>[</a:t>
            </a:r>
            <a:r>
              <a:rPr lang="en-US" sz="2800" dirty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(x</a:t>
            </a:r>
            <a:r>
              <a:rPr lang="en-US" sz="2800" dirty="0">
                <a:sym typeface="Symbol"/>
              </a:rPr>
              <a:t>)=1] </a:t>
            </a:r>
            <a:r>
              <a:rPr lang="en-US" sz="3600" dirty="0">
                <a:sym typeface="Symbol"/>
              </a:rPr>
              <a:t>|</a:t>
            </a:r>
            <a:r>
              <a:rPr lang="en-US" sz="2800" dirty="0">
                <a:sym typeface="Symbol"/>
              </a:rPr>
              <a:t> ≤ </a:t>
            </a:r>
            <a:r>
              <a:rPr lang="en-US" sz="2800" dirty="0" smtClean="0">
                <a:sym typeface="Symbol"/>
              </a:rPr>
              <a:t>(n)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112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Pseudorandom generators</a:t>
            </a:r>
            <a:r>
              <a:rPr lang="en-US" dirty="0"/>
              <a:t> </a:t>
            </a:r>
            <a:r>
              <a:rPr lang="en-US" dirty="0" smtClean="0"/>
              <a:t>(PRGs)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PRG is an efficient, deterministic algorithm </a:t>
            </a:r>
            <a:br>
              <a:rPr lang="en-US" dirty="0" smtClean="0"/>
            </a:br>
            <a:r>
              <a:rPr lang="en-US" dirty="0" smtClean="0"/>
              <a:t>that expands a </a:t>
            </a:r>
            <a:r>
              <a:rPr lang="en-US" i="1" dirty="0" smtClean="0"/>
              <a:t>short, uniform seed </a:t>
            </a:r>
            <a:r>
              <a:rPr lang="en-US" dirty="0" smtClean="0"/>
              <a:t>into a </a:t>
            </a:r>
            <a:br>
              <a:rPr lang="en-US" dirty="0" smtClean="0"/>
            </a:br>
            <a:r>
              <a:rPr lang="en-US" i="1" dirty="0" smtClean="0"/>
              <a:t>longer, pseudorandom </a:t>
            </a:r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Useful whenever you have a “small” number of true random bits, and want lots of “random-looking”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G be a deterministic, poly-time algorithm that is</a:t>
            </a:r>
            <a:r>
              <a:rPr lang="en-US" dirty="0"/>
              <a:t> </a:t>
            </a:r>
            <a:r>
              <a:rPr lang="en-US" i="1" dirty="0" smtClean="0"/>
              <a:t>expanding</a:t>
            </a:r>
            <a:r>
              <a:rPr lang="en-US" dirty="0" smtClean="0"/>
              <a:t>, i.e., |G(x)| = p(|x|) &gt; |x|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9500" y="3124200"/>
            <a:ext cx="1752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seed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7338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4140200"/>
            <a:ext cx="571500" cy="5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46482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5054600"/>
            <a:ext cx="73914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004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be ok if a scheme leaked information </a:t>
            </a:r>
            <a:r>
              <a:rPr lang="en-US" i="1" dirty="0" smtClean="0"/>
              <a:t>with tiny probability</a:t>
            </a:r>
            <a:r>
              <a:rPr lang="en-US" dirty="0" smtClean="0"/>
              <a:t> to eavesdroppers </a:t>
            </a:r>
            <a:r>
              <a:rPr lang="en-US" i="1" dirty="0" smtClean="0"/>
              <a:t>with bounded computational resources</a:t>
            </a:r>
            <a:endParaRPr lang="en-US" dirty="0"/>
          </a:p>
          <a:p>
            <a:r>
              <a:rPr lang="en-US" dirty="0" smtClean="0"/>
              <a:t>I.e., we can relax perfect secrecy by</a:t>
            </a:r>
          </a:p>
          <a:p>
            <a:pPr lvl="1"/>
            <a:r>
              <a:rPr lang="en-US" dirty="0" smtClean="0"/>
              <a:t>Allowing security to “fail” with tiny probability </a:t>
            </a:r>
          </a:p>
          <a:p>
            <a:pPr lvl="1"/>
            <a:r>
              <a:rPr lang="en-US" dirty="0" smtClean="0"/>
              <a:t>Restricting attention to “efficient” attackers</a:t>
            </a:r>
          </a:p>
        </p:txBody>
      </p:sp>
    </p:spTree>
    <p:extLst>
      <p:ext uri="{BB962C8B-B14F-4D97-AF65-F5344CB8AC3E}">
        <p14:creationId xmlns:p14="http://schemas.microsoft.com/office/powerpoint/2010/main" val="106441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Let G be a deterministic, poly-time </a:t>
            </a:r>
            <a:r>
              <a:rPr lang="en-US" dirty="0" smtClean="0"/>
              <a:t>algorithm that </a:t>
            </a:r>
            <a:r>
              <a:rPr lang="en-US" dirty="0"/>
              <a:t>is </a:t>
            </a:r>
            <a:r>
              <a:rPr lang="en-US" i="1" dirty="0" smtClean="0"/>
              <a:t>expanding</a:t>
            </a:r>
            <a:r>
              <a:rPr lang="en-US" dirty="0" smtClean="0"/>
              <a:t>, i.e., </a:t>
            </a:r>
            <a:r>
              <a:rPr lang="en-US" dirty="0"/>
              <a:t>|G(x)| = p(|x|) &gt; |x|</a:t>
            </a:r>
          </a:p>
          <a:p>
            <a:r>
              <a:rPr lang="en-US" dirty="0" smtClean="0"/>
              <a:t>G defines a sequence of distributions!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= the distribution on p(n)-bit strings defined by choosing x </a:t>
            </a:r>
            <a:r>
              <a:rPr lang="en-US" dirty="0" smtClean="0">
                <a:sym typeface="Symbol"/>
              </a:rPr>
              <a:t>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and outputting G(x)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[y] =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[G(x) = y] = </a:t>
            </a:r>
            <a:r>
              <a:rPr lang="en-US" baseline="-25000" dirty="0" smtClean="0">
                <a:sym typeface="Symbol"/>
              </a:rPr>
              <a:t>x : G(x)=y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0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[x]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x : </a:t>
            </a:r>
            <a:r>
              <a:rPr lang="en-US" baseline="-25000" dirty="0">
                <a:sym typeface="Symbol"/>
              </a:rPr>
              <a:t>G(x)=y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|{x : G(x)=y}|/2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Note that most y occur with probability 0</a:t>
            </a:r>
          </a:p>
        </p:txBody>
      </p:sp>
    </p:spTree>
    <p:extLst>
      <p:ext uri="{BB962C8B-B14F-4D97-AF65-F5344CB8AC3E}">
        <p14:creationId xmlns:p14="http://schemas.microsoft.com/office/powerpoint/2010/main" val="23313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Tiny probability of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security fails with probability 2</a:t>
            </a:r>
            <a:r>
              <a:rPr lang="en-US" baseline="30000" dirty="0" smtClean="0"/>
              <a:t>-60</a:t>
            </a:r>
            <a:endParaRPr lang="en-US" dirty="0" smtClean="0"/>
          </a:p>
          <a:p>
            <a:pPr lvl="1"/>
            <a:r>
              <a:rPr lang="en-US" dirty="0" smtClean="0"/>
              <a:t>Should we be concerned about this?</a:t>
            </a:r>
          </a:p>
          <a:p>
            <a:pPr lvl="1"/>
            <a:r>
              <a:rPr lang="en-US" dirty="0" smtClean="0"/>
              <a:t>With probability &gt; 2</a:t>
            </a:r>
            <a:r>
              <a:rPr lang="en-US" baseline="30000" dirty="0" smtClean="0"/>
              <a:t>-60</a:t>
            </a:r>
            <a:r>
              <a:rPr lang="en-US" dirty="0" smtClean="0"/>
              <a:t>, the sender and receiver will both be struck by lightning in the next year…</a:t>
            </a:r>
          </a:p>
          <a:p>
            <a:pPr lvl="1"/>
            <a:r>
              <a:rPr lang="en-US" dirty="0" smtClean="0"/>
              <a:t>Something that occurs with probability 2</a:t>
            </a:r>
            <a:r>
              <a:rPr lang="en-US" baseline="30000" dirty="0" smtClean="0"/>
              <a:t>-60</a:t>
            </a:r>
            <a:r>
              <a:rPr lang="en-US" dirty="0" smtClean="0"/>
              <a:t>/sec is expected to occur once every 100 billion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attackers?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brute-force search of key space; assume one key can be tested per clock cycle</a:t>
            </a:r>
          </a:p>
          <a:p>
            <a:r>
              <a:rPr lang="en-US" dirty="0" smtClean="0"/>
              <a:t>Desktop computer </a:t>
            </a:r>
            <a:r>
              <a:rPr lang="en-US" dirty="0" smtClean="0">
                <a:sym typeface="Symbol"/>
              </a:rPr>
              <a:t> 2</a:t>
            </a:r>
            <a:r>
              <a:rPr lang="en-US" baseline="30000" dirty="0" smtClean="0">
                <a:sym typeface="Symbol"/>
              </a:rPr>
              <a:t>57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 2</a:t>
            </a:r>
            <a:r>
              <a:rPr lang="en-US" baseline="30000" dirty="0" smtClean="0">
                <a:sym typeface="Symbol"/>
              </a:rPr>
              <a:t>80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since </a:t>
            </a: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ig Bang 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keys</a:t>
            </a:r>
          </a:p>
          <a:p>
            <a:pPr lvl="1"/>
            <a:r>
              <a:rPr lang="en-US" dirty="0" smtClean="0">
                <a:sym typeface="Symbol"/>
              </a:rPr>
              <a:t>Restricting attention to attackers who can try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 smtClean="0">
                <a:sym typeface="Symbol"/>
              </a:rPr>
              <a:t> keys is fine!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Modern key space: 2</a:t>
            </a:r>
            <a:r>
              <a:rPr lang="en-US" baseline="30000" dirty="0" smtClean="0">
                <a:sym typeface="Symbol"/>
              </a:rPr>
              <a:t>128</a:t>
            </a:r>
            <a:r>
              <a:rPr lang="en-US" dirty="0" smtClean="0">
                <a:sym typeface="Symbol"/>
              </a:rPr>
              <a:t> keys or more…</a:t>
            </a:r>
          </a:p>
        </p:txBody>
      </p:sp>
    </p:spTree>
    <p:extLst>
      <p:ext uri="{BB962C8B-B14F-4D97-AF65-F5344CB8AC3E}">
        <p14:creationId xmlns:p14="http://schemas.microsoft.com/office/powerpoint/2010/main" val="40897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give an alternate (but equivalent) definition of perfect secrecy</a:t>
            </a:r>
          </a:p>
          <a:p>
            <a:pPr lvl="1"/>
            <a:r>
              <a:rPr lang="en-US" dirty="0" smtClean="0"/>
              <a:t>Using a randomized experiment</a:t>
            </a:r>
          </a:p>
          <a:p>
            <a:r>
              <a:rPr lang="en-US" dirty="0" smtClean="0"/>
              <a:t>That definition has a natural relaxation</a:t>
            </a:r>
          </a:p>
          <a:p>
            <a:endParaRPr lang="en-US" dirty="0"/>
          </a:p>
          <a:p>
            <a:r>
              <a:rPr lang="en-US" b="1" dirty="0" smtClean="0"/>
              <a:t>Warning</a:t>
            </a:r>
            <a:r>
              <a:rPr lang="en-US" dirty="0" smtClean="0"/>
              <a:t>: the material gets much more difficult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 </a:t>
            </a:r>
            <a:r>
              <a:rPr lang="en-US" dirty="0" smtClean="0"/>
              <a:t>= (Gen, </a:t>
            </a:r>
            <a:r>
              <a:rPr lang="en-US" dirty="0" err="1" smtClean="0"/>
              <a:t>Enc</a:t>
            </a:r>
            <a:r>
              <a:rPr lang="en-US" dirty="0" smtClean="0"/>
              <a:t>, Dec),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</a:p>
          <a:p>
            <a:r>
              <a:rPr lang="en-US" dirty="0" smtClean="0"/>
              <a:t>Informal</a:t>
            </a:r>
            <a:r>
              <a:rPr lang="en-US" dirty="0" smtClean="0">
                <a:sym typeface="Wingdings" panose="05000000000000000000" pitchFamily="2" charset="2"/>
              </a:rPr>
              <a:t>ly: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 messages m</a:t>
            </a:r>
            <a:r>
              <a:rPr lang="en-US" baseline="-25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, m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; one is chosen and encrypted (using </a:t>
            </a:r>
            <a:r>
              <a:rPr lang="en-US" dirty="0" smtClean="0">
                <a:sym typeface="Wingdings" panose="05000000000000000000" pitchFamily="2" charset="2"/>
              </a:rPr>
              <a:t>unknown k</a:t>
            </a:r>
            <a:r>
              <a:rPr lang="en-US" dirty="0" smtClean="0">
                <a:sym typeface="Wingdings" panose="05000000000000000000" pitchFamily="2" charset="2"/>
              </a:rPr>
              <a:t>) to give c </a:t>
            </a:r>
            <a:r>
              <a:rPr lang="en-US" dirty="0" smtClean="0">
                <a:sym typeface="Symbol"/>
              </a:rPr>
              <a:t>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 </a:t>
            </a:r>
          </a:p>
          <a:p>
            <a:pPr lvl="1"/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dversary A is given c and tries to determine which message was encrypted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Symbol"/>
              </a:rPr>
              <a:t> </a:t>
            </a:r>
            <a:r>
              <a:rPr lang="en-US" dirty="0" smtClean="0">
                <a:sym typeface="Symbol"/>
              </a:rPr>
              <a:t> is perfectly indistinguishable if </a:t>
            </a:r>
            <a:r>
              <a:rPr lang="en-US" i="1" dirty="0" smtClean="0">
                <a:sym typeface="Symbol"/>
              </a:rPr>
              <a:t>no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 can guess correctly with probability </a:t>
            </a:r>
            <a:r>
              <a:rPr lang="en-US" i="1" dirty="0" smtClean="0">
                <a:sym typeface="Wingdings" panose="05000000000000000000" pitchFamily="2" charset="2"/>
              </a:rPr>
              <a:t>any better than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=(Gen, </a:t>
            </a:r>
            <a:r>
              <a:rPr lang="en-US" dirty="0" err="1" smtClean="0">
                <a:sym typeface="Symbol"/>
              </a:rPr>
              <a:t>Enc</a:t>
            </a:r>
            <a:r>
              <a:rPr lang="en-US" dirty="0" smtClean="0">
                <a:sym typeface="Symbol"/>
              </a:rPr>
              <a:t>, Dec) be an encryption scheme with message space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, and A an adversary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>
              <a:latin typeface="Monotype Corsiva" panose="03010101010201010101" pitchFamily="66" charset="0"/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349771"/>
            <a:ext cx="1331322" cy="479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122" y="4705290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Challenge </a:t>
            </a:r>
            <a:r>
              <a:rPr lang="en-US" sz="2000" dirty="0" err="1" smtClean="0"/>
              <a:t>ciphertext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9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1629</Words>
  <Application>Microsoft Office PowerPoint</Application>
  <PresentationFormat>On-screen Show (4:3)</PresentationFormat>
  <Paragraphs>218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Monotype Corsiva</vt:lpstr>
      <vt:lpstr>Symbol</vt:lpstr>
      <vt:lpstr>Wingdings</vt:lpstr>
      <vt:lpstr>Office Theme</vt:lpstr>
      <vt:lpstr>Cryptography</vt:lpstr>
      <vt:lpstr>Where do we stand?</vt:lpstr>
      <vt:lpstr>Perfect secrecy</vt:lpstr>
      <vt:lpstr>Computational secrecy</vt:lpstr>
      <vt:lpstr>Tiny probability of failure?</vt:lpstr>
      <vt:lpstr>Bounded attackers?</vt:lpstr>
      <vt:lpstr>Roadmap</vt:lpstr>
      <vt:lpstr>Perfect indistinguishability</vt:lpstr>
      <vt:lpstr>Perfect indistinguishability</vt:lpstr>
      <vt:lpstr>Perfect indistinguishability</vt:lpstr>
      <vt:lpstr>Perfect indistinguishability</vt:lpstr>
      <vt:lpstr>Computational secrecy?</vt:lpstr>
      <vt:lpstr>Computational indistinguishability (concrete)</vt:lpstr>
      <vt:lpstr>Computational indistinguishability (concrete version)</vt:lpstr>
      <vt:lpstr>Concrete security</vt:lpstr>
      <vt:lpstr>Asymptotic security</vt:lpstr>
      <vt:lpstr>Computational indistinguishability (asymptotic)</vt:lpstr>
      <vt:lpstr>Definitions</vt:lpstr>
      <vt:lpstr>Why these choices?</vt:lpstr>
      <vt:lpstr>(Re)defining encryption</vt:lpstr>
      <vt:lpstr>Computational indistinguishability (asymptotic version)</vt:lpstr>
      <vt:lpstr>Computational indistinguishability (asymptotic version)</vt:lpstr>
      <vt:lpstr>Example</vt:lpstr>
      <vt:lpstr>Example</vt:lpstr>
      <vt:lpstr>Example</vt:lpstr>
      <vt:lpstr>Encryption and plaintext length</vt:lpstr>
      <vt:lpstr>Computational secrecy</vt:lpstr>
      <vt:lpstr>PowerPoint Presentation</vt:lpstr>
      <vt:lpstr>Pseudorandomness</vt:lpstr>
      <vt:lpstr>What does “random” mean?</vt:lpstr>
      <vt:lpstr>What does “uniform” mean?</vt:lpstr>
      <vt:lpstr>What does “pseudorandom” mean?</vt:lpstr>
      <vt:lpstr>Pseudorandomness (take 1)</vt:lpstr>
      <vt:lpstr>Pseudorandomness (take 2)</vt:lpstr>
      <vt:lpstr>Pseudorandomness (concrete)</vt:lpstr>
      <vt:lpstr>Pseudorandomness (asymptotic)</vt:lpstr>
      <vt:lpstr>Pseudorandomness (asymptotic)</vt:lpstr>
      <vt:lpstr>Pseudorandom generators (PRGs)</vt:lpstr>
      <vt:lpstr>PRGs</vt:lpstr>
      <vt:lpstr>PRGs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256</cp:revision>
  <dcterms:created xsi:type="dcterms:W3CDTF">2014-06-02T02:25:30Z</dcterms:created>
  <dcterms:modified xsi:type="dcterms:W3CDTF">2018-02-07T22:02:29Z</dcterms:modified>
</cp:coreProperties>
</file>