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462" r:id="rId3"/>
    <p:sldId id="466" r:id="rId4"/>
    <p:sldId id="510" r:id="rId5"/>
    <p:sldId id="467" r:id="rId6"/>
    <p:sldId id="468" r:id="rId7"/>
    <p:sldId id="472" r:id="rId8"/>
    <p:sldId id="473" r:id="rId9"/>
    <p:sldId id="474" r:id="rId10"/>
    <p:sldId id="475" r:id="rId11"/>
    <p:sldId id="476" r:id="rId12"/>
    <p:sldId id="477" r:id="rId13"/>
    <p:sldId id="478" r:id="rId14"/>
    <p:sldId id="479" r:id="rId15"/>
    <p:sldId id="480" r:id="rId16"/>
    <p:sldId id="481" r:id="rId17"/>
    <p:sldId id="482" r:id="rId18"/>
    <p:sldId id="483" r:id="rId19"/>
    <p:sldId id="484" r:id="rId20"/>
    <p:sldId id="485" r:id="rId21"/>
    <p:sldId id="486" r:id="rId22"/>
    <p:sldId id="487" r:id="rId23"/>
    <p:sldId id="488" r:id="rId24"/>
    <p:sldId id="489" r:id="rId25"/>
    <p:sldId id="490" r:id="rId26"/>
    <p:sldId id="491" r:id="rId27"/>
    <p:sldId id="511" r:id="rId28"/>
    <p:sldId id="492" r:id="rId29"/>
    <p:sldId id="493" r:id="rId30"/>
    <p:sldId id="494" r:id="rId31"/>
    <p:sldId id="495" r:id="rId32"/>
    <p:sldId id="496" r:id="rId33"/>
    <p:sldId id="497" r:id="rId34"/>
    <p:sldId id="498" r:id="rId35"/>
    <p:sldId id="499" r:id="rId36"/>
    <p:sldId id="500" r:id="rId37"/>
    <p:sldId id="501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4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F7E19-5E58-4A0D-942E-F728F20487D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42AE6-878C-46A5-A432-87C112332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67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F35FA-B3A9-45EC-BC36-DDE85C569A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878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898CC-5660-44C1-B068-F179A9DC2F9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Cryptography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chemeClr val="tx1"/>
                </a:solidFill>
              </a:rPr>
              <a:t>Lecture </a:t>
            </a:r>
            <a:r>
              <a:rPr lang="en-US" sz="4000" i="1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32966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“Pseudo” one-time pad</a:t>
            </a:r>
          </a:p>
        </p:txBody>
      </p:sp>
      <p:sp>
        <p:nvSpPr>
          <p:cNvPr id="32771" name="Rectangle 5"/>
          <p:cNvSpPr>
            <a:spLocks noChangeArrowheads="1"/>
          </p:cNvSpPr>
          <p:nvPr/>
        </p:nvSpPr>
        <p:spPr bwMode="auto">
          <a:xfrm>
            <a:off x="3429000" y="3511083"/>
            <a:ext cx="2209800" cy="461665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 smtClean="0">
                <a:latin typeface="+mn-lt"/>
              </a:rPr>
              <a:t>“pseudo” key</a:t>
            </a:r>
            <a:endParaRPr lang="en-US" altLang="en-US" dirty="0">
              <a:latin typeface="+mn-lt"/>
            </a:endParaRPr>
          </a:p>
        </p:txBody>
      </p:sp>
      <p:sp>
        <p:nvSpPr>
          <p:cNvPr id="32774" name="Line 14"/>
          <p:cNvSpPr>
            <a:spLocks noChangeShapeType="1"/>
          </p:cNvSpPr>
          <p:nvPr/>
        </p:nvSpPr>
        <p:spPr bwMode="auto">
          <a:xfrm>
            <a:off x="2971800" y="5223301"/>
            <a:ext cx="1295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5" name="Line 18"/>
          <p:cNvSpPr>
            <a:spLocks noChangeShapeType="1"/>
          </p:cNvSpPr>
          <p:nvPr/>
        </p:nvSpPr>
        <p:spPr bwMode="auto">
          <a:xfrm flipV="1">
            <a:off x="4519776" y="4000082"/>
            <a:ext cx="0" cy="990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lg" len="med"/>
            <a:tailEnd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6" name="Line 19"/>
          <p:cNvSpPr>
            <a:spLocks noChangeShapeType="1"/>
          </p:cNvSpPr>
          <p:nvPr/>
        </p:nvSpPr>
        <p:spPr bwMode="auto">
          <a:xfrm>
            <a:off x="4724400" y="5223301"/>
            <a:ext cx="1316736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0" name="Text Box 26"/>
          <p:cNvSpPr txBox="1">
            <a:spLocks noChangeArrowheads="1"/>
          </p:cNvSpPr>
          <p:nvPr/>
        </p:nvSpPr>
        <p:spPr bwMode="auto">
          <a:xfrm>
            <a:off x="4082249" y="2624017"/>
            <a:ext cx="87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p</a:t>
            </a:r>
            <a:r>
              <a:rPr lang="en-US" altLang="en-US" dirty="0" smtClean="0">
                <a:latin typeface="+mn-lt"/>
              </a:rPr>
              <a:t> </a:t>
            </a:r>
            <a:r>
              <a:rPr lang="en-US" altLang="en-US" dirty="0">
                <a:latin typeface="+mn-lt"/>
              </a:rPr>
              <a:t>bits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4807803"/>
            <a:ext cx="657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ym typeface="Symbol"/>
              </a:rPr>
              <a:t></a:t>
            </a:r>
            <a:endParaRPr lang="en-US" sz="4800" dirty="0"/>
          </a:p>
        </p:txBody>
      </p:sp>
      <p:sp>
        <p:nvSpPr>
          <p:cNvPr id="17" name="Right Brace 16"/>
          <p:cNvSpPr/>
          <p:nvPr/>
        </p:nvSpPr>
        <p:spPr>
          <a:xfrm rot="16200000">
            <a:off x="4369756" y="2121438"/>
            <a:ext cx="328288" cy="2209800"/>
          </a:xfrm>
          <a:prstGeom prst="rightBrac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273337" y="3445231"/>
            <a:ext cx="617708" cy="5933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</a:t>
            </a:r>
            <a:endParaRPr lang="en-US" dirty="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066800" y="2357735"/>
            <a:ext cx="1052845" cy="461665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>
                <a:latin typeface="+mn-lt"/>
              </a:rPr>
              <a:t>k</a:t>
            </a:r>
            <a:r>
              <a:rPr lang="en-US" altLang="en-US" dirty="0" smtClean="0">
                <a:latin typeface="+mn-lt"/>
              </a:rPr>
              <a:t>ey</a:t>
            </a:r>
            <a:endParaRPr lang="en-US" altLang="en-US" dirty="0">
              <a:latin typeface="+mn-lt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146816" y="1519535"/>
            <a:ext cx="87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 smtClean="0">
                <a:latin typeface="+mn-lt"/>
              </a:rPr>
              <a:t>n </a:t>
            </a:r>
            <a:r>
              <a:rPr lang="en-US" altLang="en-US" dirty="0">
                <a:latin typeface="+mn-lt"/>
              </a:rPr>
              <a:t>bits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6096000" y="4992469"/>
            <a:ext cx="2209800" cy="461665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 err="1" smtClean="0">
                <a:latin typeface="+mn-lt"/>
              </a:rPr>
              <a:t>ciphertext</a:t>
            </a:r>
            <a:endParaRPr lang="en-US" altLang="en-US" dirty="0">
              <a:latin typeface="+mn-lt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749249" y="4186535"/>
            <a:ext cx="87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p</a:t>
            </a:r>
            <a:r>
              <a:rPr lang="en-US" altLang="en-US" dirty="0" smtClean="0">
                <a:latin typeface="+mn-lt"/>
              </a:rPr>
              <a:t> </a:t>
            </a:r>
            <a:r>
              <a:rPr lang="en-US" altLang="en-US" dirty="0">
                <a:latin typeface="+mn-lt"/>
              </a:rPr>
              <a:t>bits</a:t>
            </a:r>
          </a:p>
        </p:txBody>
      </p:sp>
      <p:sp>
        <p:nvSpPr>
          <p:cNvPr id="29" name="Right Brace 28"/>
          <p:cNvSpPr/>
          <p:nvPr/>
        </p:nvSpPr>
        <p:spPr>
          <a:xfrm rot="16200000">
            <a:off x="7036756" y="3683956"/>
            <a:ext cx="328288" cy="2209800"/>
          </a:xfrm>
          <a:prstGeom prst="rightBrac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762000" y="4992469"/>
            <a:ext cx="2209800" cy="461665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 smtClean="0">
                <a:latin typeface="+mn-lt"/>
              </a:rPr>
              <a:t>message</a:t>
            </a:r>
            <a:endParaRPr lang="en-US" altLang="en-US" dirty="0">
              <a:latin typeface="+mn-lt"/>
            </a:endParaRPr>
          </a:p>
        </p:txBody>
      </p:sp>
      <p:sp>
        <p:nvSpPr>
          <p:cNvPr id="31" name="Text Box 26"/>
          <p:cNvSpPr txBox="1">
            <a:spLocks noChangeArrowheads="1"/>
          </p:cNvSpPr>
          <p:nvPr/>
        </p:nvSpPr>
        <p:spPr bwMode="auto">
          <a:xfrm>
            <a:off x="1415249" y="4186535"/>
            <a:ext cx="87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p</a:t>
            </a:r>
            <a:r>
              <a:rPr lang="en-US" altLang="en-US" dirty="0" smtClean="0">
                <a:latin typeface="+mn-lt"/>
              </a:rPr>
              <a:t> </a:t>
            </a:r>
            <a:r>
              <a:rPr lang="en-US" altLang="en-US" dirty="0">
                <a:latin typeface="+mn-lt"/>
              </a:rPr>
              <a:t>bits</a:t>
            </a:r>
          </a:p>
        </p:txBody>
      </p:sp>
      <p:sp>
        <p:nvSpPr>
          <p:cNvPr id="32" name="Right Brace 31"/>
          <p:cNvSpPr/>
          <p:nvPr/>
        </p:nvSpPr>
        <p:spPr>
          <a:xfrm rot="16200000">
            <a:off x="1702756" y="3683956"/>
            <a:ext cx="328288" cy="2209800"/>
          </a:xfrm>
          <a:prstGeom prst="rightBrac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Brace 32"/>
          <p:cNvSpPr/>
          <p:nvPr/>
        </p:nvSpPr>
        <p:spPr>
          <a:xfrm rot="16200000">
            <a:off x="1429079" y="1618922"/>
            <a:ext cx="328288" cy="1052845"/>
          </a:xfrm>
          <a:prstGeom prst="rightBrac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19" idx="3"/>
            <a:endCxn id="32771" idx="1"/>
          </p:cNvCxnSpPr>
          <p:nvPr/>
        </p:nvCxnSpPr>
        <p:spPr>
          <a:xfrm>
            <a:off x="1891045" y="3741916"/>
            <a:ext cx="153795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24" idx="2"/>
            <a:endCxn id="19" idx="0"/>
          </p:cNvCxnSpPr>
          <p:nvPr/>
        </p:nvCxnSpPr>
        <p:spPr>
          <a:xfrm flipH="1">
            <a:off x="1582191" y="2819400"/>
            <a:ext cx="11032" cy="62583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25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one-time pad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G be a deterministic algorithm, with </a:t>
            </a:r>
            <a:br>
              <a:rPr lang="en-US" dirty="0" smtClean="0"/>
            </a:br>
            <a:r>
              <a:rPr lang="en-US" dirty="0" smtClean="0"/>
              <a:t>|G(k)| = p(|k|)</a:t>
            </a:r>
          </a:p>
          <a:p>
            <a:r>
              <a:rPr lang="en-US" dirty="0" smtClean="0"/>
              <a:t>Gen(1</a:t>
            </a:r>
            <a:r>
              <a:rPr lang="en-US" baseline="30000" dirty="0" smtClean="0"/>
              <a:t>n</a:t>
            </a:r>
            <a:r>
              <a:rPr lang="en-US" dirty="0" smtClean="0"/>
              <a:t>): output uniform n-bit key k</a:t>
            </a:r>
          </a:p>
          <a:p>
            <a:pPr lvl="1"/>
            <a:r>
              <a:rPr lang="en-US" dirty="0" smtClean="0"/>
              <a:t>Security parameter n </a:t>
            </a:r>
            <a:r>
              <a:rPr lang="en-US" dirty="0" smtClean="0">
                <a:sym typeface="Symbol"/>
              </a:rPr>
              <a:t> message space {0,1}</a:t>
            </a:r>
            <a:r>
              <a:rPr lang="en-US" baseline="30000" dirty="0" smtClean="0">
                <a:sym typeface="Symbol"/>
              </a:rPr>
              <a:t>p(n)</a:t>
            </a:r>
            <a:endParaRPr lang="en-US" dirty="0" smtClean="0"/>
          </a:p>
          <a:p>
            <a:r>
              <a:rPr lang="en-US" dirty="0" err="1" smtClean="0"/>
              <a:t>Enc</a:t>
            </a:r>
            <a:r>
              <a:rPr lang="en-US" baseline="-25000" dirty="0" err="1" smtClean="0"/>
              <a:t>k</a:t>
            </a:r>
            <a:r>
              <a:rPr lang="en-US" dirty="0" smtClean="0"/>
              <a:t>(m): output G(k) </a:t>
            </a:r>
            <a:r>
              <a:rPr lang="en-US" dirty="0" smtClean="0">
                <a:sym typeface="Symbol"/>
              </a:rPr>
              <a:t> m</a:t>
            </a:r>
          </a:p>
          <a:p>
            <a:r>
              <a:rPr lang="en-US" dirty="0" smtClean="0">
                <a:sym typeface="Symbol"/>
              </a:rPr>
              <a:t>Dec</a:t>
            </a:r>
            <a:r>
              <a:rPr lang="en-US" baseline="-25000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(c): output G(k) </a:t>
            </a:r>
            <a:r>
              <a:rPr lang="en-US" dirty="0">
                <a:sym typeface="Symbol"/>
              </a:rPr>
              <a:t> </a:t>
            </a:r>
            <a:r>
              <a:rPr lang="en-US" dirty="0" smtClean="0">
                <a:sym typeface="Symbol"/>
              </a:rPr>
              <a:t>c</a:t>
            </a:r>
          </a:p>
          <a:p>
            <a:endParaRPr lang="en-US" dirty="0">
              <a:sym typeface="Symbol"/>
            </a:endParaRPr>
          </a:p>
          <a:p>
            <a:r>
              <a:rPr lang="en-US" dirty="0" smtClean="0">
                <a:sym typeface="Symbol"/>
              </a:rPr>
              <a:t>Correctness is obvious…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56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pseudo-OTP?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like to be able to </a:t>
            </a:r>
            <a:r>
              <a:rPr lang="en-US" i="1" dirty="0" smtClean="0"/>
              <a:t>prove</a:t>
            </a:r>
            <a:r>
              <a:rPr lang="en-US" dirty="0" smtClean="0"/>
              <a:t> security</a:t>
            </a:r>
          </a:p>
          <a:p>
            <a:pPr lvl="1"/>
            <a:r>
              <a:rPr lang="en-US" dirty="0" smtClean="0"/>
              <a:t>Based on the </a:t>
            </a:r>
            <a:r>
              <a:rPr lang="en-US" i="1" dirty="0" smtClean="0"/>
              <a:t>assumption</a:t>
            </a:r>
            <a:r>
              <a:rPr lang="en-US" dirty="0" smtClean="0"/>
              <a:t> that G is a PRG</a:t>
            </a:r>
          </a:p>
        </p:txBody>
      </p:sp>
    </p:spTree>
    <p:extLst>
      <p:ext uri="{BB962C8B-B14F-4D97-AF65-F5344CB8AC3E}">
        <p14:creationId xmlns:p14="http://schemas.microsoft.com/office/powerpoint/2010/main" val="400405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Definitions, proofs, and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We’ve </a:t>
            </a:r>
            <a:r>
              <a:rPr lang="en-US" i="1" dirty="0" smtClean="0"/>
              <a:t>defined</a:t>
            </a:r>
            <a:r>
              <a:rPr lang="en-US" dirty="0" smtClean="0"/>
              <a:t> computational secrecy</a:t>
            </a:r>
          </a:p>
          <a:p>
            <a:r>
              <a:rPr lang="en-US" dirty="0" smtClean="0"/>
              <a:t>Our goal is to </a:t>
            </a:r>
            <a:r>
              <a:rPr lang="en-US" i="1" dirty="0" smtClean="0"/>
              <a:t>prove</a:t>
            </a:r>
            <a:r>
              <a:rPr lang="en-US" dirty="0" smtClean="0"/>
              <a:t> that the pseudo OTP meets that definition</a:t>
            </a:r>
          </a:p>
          <a:p>
            <a:r>
              <a:rPr lang="en-US" dirty="0" smtClean="0"/>
              <a:t>We are unable to prove this unconditionally</a:t>
            </a:r>
          </a:p>
          <a:p>
            <a:pPr lvl="1"/>
            <a:r>
              <a:rPr lang="en-US" dirty="0" smtClean="0"/>
              <a:t>Beyond our current techniques…</a:t>
            </a:r>
          </a:p>
          <a:p>
            <a:pPr lvl="1"/>
            <a:r>
              <a:rPr lang="en-US" dirty="0" smtClean="0"/>
              <a:t>Anyway, security clearly depends on G</a:t>
            </a:r>
          </a:p>
          <a:p>
            <a:r>
              <a:rPr lang="en-US" dirty="0" smtClean="0"/>
              <a:t>Can hope to </a:t>
            </a:r>
            <a:r>
              <a:rPr lang="en-US" i="1" dirty="0" smtClean="0"/>
              <a:t>prove</a:t>
            </a:r>
            <a:r>
              <a:rPr lang="en-US" dirty="0" smtClean="0"/>
              <a:t> security based</a:t>
            </a:r>
            <a:r>
              <a:rPr lang="en-US" i="1" dirty="0" smtClean="0"/>
              <a:t> </a:t>
            </a:r>
            <a:r>
              <a:rPr lang="en-US" dirty="0" smtClean="0"/>
              <a:t>on</a:t>
            </a:r>
            <a:r>
              <a:rPr lang="en-US" i="1" dirty="0" smtClean="0"/>
              <a:t> the assumption </a:t>
            </a:r>
            <a:r>
              <a:rPr lang="en-US" dirty="0" smtClean="0"/>
              <a:t>that G is a pseudorandom generator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59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PRGs, revisited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599"/>
          </a:xfrm>
        </p:spPr>
        <p:txBody>
          <a:bodyPr/>
          <a:lstStyle/>
          <a:p>
            <a:r>
              <a:rPr lang="en-US" dirty="0" smtClean="0"/>
              <a:t>Let G be an efficient, deterministic function with |G(k)| = p(|k|)</a:t>
            </a:r>
            <a:endParaRPr lang="en-US" dirty="0"/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1600200" y="2924175"/>
            <a:ext cx="1789801" cy="2065739"/>
            <a:chOff x="1921" y="2073"/>
            <a:chExt cx="2598" cy="2418"/>
          </a:xfrm>
        </p:grpSpPr>
        <p:sp>
          <p:nvSpPr>
            <p:cNvPr id="5" name="Rectangle 27"/>
            <p:cNvSpPr>
              <a:spLocks noChangeArrowheads="1"/>
            </p:cNvSpPr>
            <p:nvPr/>
          </p:nvSpPr>
          <p:spPr bwMode="auto">
            <a:xfrm>
              <a:off x="1921" y="2073"/>
              <a:ext cx="2544" cy="2304"/>
            </a:xfrm>
            <a:prstGeom prst="rect">
              <a:avLst/>
            </a:prstGeom>
            <a:noFill/>
            <a:ln w="25400" algn="ctr">
              <a:solidFill>
                <a:srgbClr val="000000"/>
              </a:solidFill>
              <a:prstDash val="sysDot"/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" name="Text Box 32"/>
            <p:cNvSpPr txBox="1">
              <a:spLocks noChangeArrowheads="1"/>
            </p:cNvSpPr>
            <p:nvPr/>
          </p:nvSpPr>
          <p:spPr bwMode="auto">
            <a:xfrm>
              <a:off x="3820" y="3807"/>
              <a:ext cx="699" cy="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 sz="3200" dirty="0"/>
                <a:t>D</a:t>
              </a:r>
            </a:p>
          </p:txBody>
        </p:sp>
      </p:grpSp>
      <p:cxnSp>
        <p:nvCxnSpPr>
          <p:cNvPr id="9" name="Straight Arrow Connector 8"/>
          <p:cNvCxnSpPr/>
          <p:nvPr/>
        </p:nvCxnSpPr>
        <p:spPr>
          <a:xfrm flipH="1">
            <a:off x="3352800" y="3352800"/>
            <a:ext cx="15240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352800" y="4495800"/>
            <a:ext cx="7620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38600" y="2895600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3581400" y="403860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62600" y="2362200"/>
            <a:ext cx="1489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 </a:t>
            </a:r>
            <a:r>
              <a:rPr lang="en-US" sz="2800" dirty="0" smtClean="0">
                <a:sym typeface="Symbol"/>
              </a:rPr>
              <a:t> U</a:t>
            </a:r>
            <a:r>
              <a:rPr lang="en-US" sz="2800" baseline="-25000" dirty="0" smtClean="0">
                <a:sym typeface="Symbol"/>
              </a:rPr>
              <a:t>p(n)</a:t>
            </a:r>
            <a:endParaRPr lang="en-US" sz="28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876800" y="3352800"/>
            <a:ext cx="83820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715000" y="2885420"/>
            <a:ext cx="0" cy="46738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092006" y="1600200"/>
            <a:ext cx="122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 U</a:t>
            </a:r>
            <a:r>
              <a:rPr lang="en-US" sz="2800" baseline="-25000" dirty="0" smtClean="0">
                <a:sym typeface="Symbol"/>
              </a:rPr>
              <a:t>n</a:t>
            </a:r>
            <a:endParaRPr lang="en-US" sz="2800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7244406" y="2123420"/>
            <a:ext cx="0" cy="46738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015806" y="2590800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</a:t>
            </a:r>
            <a:endParaRPr lang="en-US" sz="28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4648200" y="3352800"/>
            <a:ext cx="259620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239000" y="3048000"/>
            <a:ext cx="0" cy="3048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7520" y="5181600"/>
            <a:ext cx="64393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For any efficient D, the probabilities that </a:t>
            </a:r>
            <a:r>
              <a:rPr lang="en-US" sz="2800" dirty="0"/>
              <a:t>D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outputs 1 in each case must be close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801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4" grpId="0"/>
      <p:bldP spid="15" grpId="0"/>
      <p:bldP spid="16" grpId="0"/>
      <p:bldP spid="16" grpId="1"/>
      <p:bldP spid="23" grpId="0"/>
      <p:bldP spid="25" grpId="0" animBg="1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Assume G is a pseudorandom generator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Assume toward a contradiction that there is an efficient attacker A who “breaks” the pseudo-OTP scheme (as per the definition)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/>
              <a:t>U</a:t>
            </a:r>
            <a:r>
              <a:rPr lang="en-US" altLang="en-US" dirty="0" smtClean="0"/>
              <a:t>se </a:t>
            </a:r>
            <a:r>
              <a:rPr lang="en-US" altLang="en-US" dirty="0"/>
              <a:t>A as a subroutine to </a:t>
            </a:r>
            <a:r>
              <a:rPr lang="en-US" altLang="en-US" dirty="0" smtClean="0"/>
              <a:t>build an </a:t>
            </a:r>
            <a:r>
              <a:rPr lang="en-US" altLang="en-US" dirty="0"/>
              <a:t>efficient </a:t>
            </a:r>
            <a:r>
              <a:rPr lang="en-US" altLang="en-US" dirty="0" smtClean="0"/>
              <a:t>D that “breaks” </a:t>
            </a:r>
            <a:r>
              <a:rPr lang="en-US" altLang="en-US" dirty="0" err="1" smtClean="0"/>
              <a:t>pseudorandomness</a:t>
            </a:r>
            <a:r>
              <a:rPr lang="en-US" altLang="en-US" dirty="0" smtClean="0"/>
              <a:t> of G</a:t>
            </a:r>
            <a:endParaRPr lang="en-US" altLang="en-US" dirty="0"/>
          </a:p>
          <a:p>
            <a:pPr lvl="1"/>
            <a:r>
              <a:rPr lang="en-US" altLang="en-US" dirty="0" smtClean="0"/>
              <a:t>By assumption, </a:t>
            </a:r>
            <a:r>
              <a:rPr lang="en-US" altLang="en-US" dirty="0"/>
              <a:t>no such D exists!</a:t>
            </a:r>
          </a:p>
          <a:p>
            <a:pPr marL="457200" lvl="1" indent="0">
              <a:buNone/>
            </a:pPr>
            <a:r>
              <a:rPr lang="en-US" altLang="en-US" dirty="0">
                <a:sym typeface="Symbol" pitchFamily="18" charset="2"/>
              </a:rPr>
              <a:t></a:t>
            </a:r>
            <a:r>
              <a:rPr lang="en-US" altLang="en-US" dirty="0"/>
              <a:t> No such A can exist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8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Assume G is a pseudorandom generator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Fix some arbitrary, efficient A attacking the pseudo-OTP scheme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/>
              <a:t>Use A as a subroutine to build an efficient D </a:t>
            </a:r>
            <a:r>
              <a:rPr lang="en-US" altLang="en-US" dirty="0" smtClean="0"/>
              <a:t>attacking G</a:t>
            </a:r>
          </a:p>
          <a:p>
            <a:pPr marL="914400" lvl="1" indent="-514350"/>
            <a:r>
              <a:rPr lang="en-US" altLang="en-US" dirty="0" smtClean="0"/>
              <a:t>Relate the distinguishing probability of D to the success probability of A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By assumption, the distinguishing probability of D must be negligible</a:t>
            </a:r>
          </a:p>
          <a:p>
            <a:pPr marL="400050" lvl="1" indent="0">
              <a:buNone/>
            </a:pPr>
            <a:r>
              <a:rPr lang="en-US" altLang="en-US" dirty="0" smtClean="0">
                <a:sym typeface="Symbol"/>
              </a:rPr>
              <a:t> </a:t>
            </a:r>
            <a:r>
              <a:rPr lang="en-US" altLang="en-US" dirty="0" smtClean="0"/>
              <a:t>Bound the success probability of 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08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G is a pseudorandom generator, then the pseudo one-time pad </a:t>
            </a:r>
            <a:r>
              <a:rPr lang="el-GR" altLang="en-US" dirty="0">
                <a:cs typeface="Arial" charset="0"/>
              </a:rPr>
              <a:t>Π</a:t>
            </a:r>
            <a:r>
              <a:rPr lang="en-US" dirty="0" smtClean="0"/>
              <a:t> is EAV-secure (i.e., computationally indistinguishable)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07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reduction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459285" y="2514600"/>
            <a:ext cx="112211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pic>
        <p:nvPicPr>
          <p:cNvPr id="6" name="Picture 7" descr="MCj013903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438" y="3429000"/>
            <a:ext cx="990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5105400" y="2667000"/>
            <a:ext cx="1085850" cy="457200"/>
            <a:chOff x="2976" y="2304"/>
            <a:chExt cx="684" cy="28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H="1">
              <a:off x="3006" y="2592"/>
              <a:ext cx="62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976" y="2304"/>
              <a:ext cx="6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/>
                <a:t>m</a:t>
              </a:r>
              <a:r>
                <a:rPr lang="en-US" altLang="en-US" baseline="-25000"/>
                <a:t>0</a:t>
              </a:r>
              <a:r>
                <a:rPr lang="en-US" altLang="en-US"/>
                <a:t>, m</a:t>
              </a:r>
              <a:r>
                <a:rPr lang="en-US" altLang="en-US" baseline="-25000"/>
                <a:t>1</a:t>
              </a:r>
              <a:endParaRPr lang="en-US" altLang="en-US"/>
            </a:p>
          </p:txBody>
        </p:sp>
      </p:grp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648200" y="3276600"/>
            <a:ext cx="1285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/>
              <a:t>b</a:t>
            </a:r>
            <a:r>
              <a:rPr lang="en-US" altLang="en-US">
                <a:cs typeface="Arial" charset="0"/>
              </a:rPr>
              <a:t>←{0,1}</a:t>
            </a:r>
          </a:p>
        </p:txBody>
      </p:sp>
      <p:grpSp>
        <p:nvGrpSpPr>
          <p:cNvPr id="11" name="Group 30"/>
          <p:cNvGrpSpPr>
            <a:grpSpLocks/>
          </p:cNvGrpSpPr>
          <p:nvPr/>
        </p:nvGrpSpPr>
        <p:grpSpPr bwMode="auto">
          <a:xfrm>
            <a:off x="3429000" y="3429000"/>
            <a:ext cx="1295400" cy="609600"/>
            <a:chOff x="2592" y="2544"/>
            <a:chExt cx="816" cy="384"/>
          </a:xfrm>
        </p:grpSpPr>
        <p:grpSp>
          <p:nvGrpSpPr>
            <p:cNvPr id="12" name="Group 11"/>
            <p:cNvGrpSpPr>
              <a:grpSpLocks/>
            </p:cNvGrpSpPr>
            <p:nvPr/>
          </p:nvGrpSpPr>
          <p:grpSpPr bwMode="auto">
            <a:xfrm>
              <a:off x="2592" y="2736"/>
              <a:ext cx="192" cy="192"/>
              <a:chOff x="2928" y="2592"/>
              <a:chExt cx="288" cy="288"/>
            </a:xfrm>
          </p:grpSpPr>
          <p:sp>
            <p:nvSpPr>
              <p:cNvPr id="15" name="Oval 12"/>
              <p:cNvSpPr>
                <a:spLocks noChangeArrowheads="1"/>
              </p:cNvSpPr>
              <p:nvPr/>
            </p:nvSpPr>
            <p:spPr bwMode="auto">
              <a:xfrm>
                <a:off x="2928" y="2592"/>
                <a:ext cx="288" cy="288"/>
              </a:xfrm>
              <a:prstGeom prst="ellipse">
                <a:avLst/>
              </a:prstGeom>
              <a:solidFill>
                <a:srgbClr val="FFFFFF"/>
              </a:solidFill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Arial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Arial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Arial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>
                <a:off x="2928" y="2736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rot="5400000">
                <a:off x="2928" y="2736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H="1">
              <a:off x="2784" y="2832"/>
              <a:ext cx="62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2965" y="2544"/>
              <a:ext cx="3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/>
                <a:t>m</a:t>
              </a:r>
              <a:r>
                <a:rPr lang="en-US" altLang="en-US" baseline="-25000"/>
                <a:t>b</a:t>
              </a:r>
              <a:endParaRPr lang="en-US" altLang="en-US"/>
            </a:p>
          </p:txBody>
        </p:sp>
      </p:grp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3581400" y="2514600"/>
            <a:ext cx="0" cy="1219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9" name="Group 31"/>
          <p:cNvGrpSpPr>
            <a:grpSpLocks/>
          </p:cNvGrpSpPr>
          <p:nvPr/>
        </p:nvGrpSpPr>
        <p:grpSpPr bwMode="auto">
          <a:xfrm>
            <a:off x="3581400" y="4038600"/>
            <a:ext cx="2590800" cy="496888"/>
            <a:chOff x="2688" y="2928"/>
            <a:chExt cx="1632" cy="313"/>
          </a:xfrm>
        </p:grpSpPr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688" y="2928"/>
              <a:ext cx="0" cy="28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2688" y="3216"/>
              <a:ext cx="163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3398" y="295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/>
                <a:t>c</a:t>
              </a:r>
            </a:p>
          </p:txBody>
        </p:sp>
      </p:grpSp>
      <p:grpSp>
        <p:nvGrpSpPr>
          <p:cNvPr id="23" name="Group 23"/>
          <p:cNvGrpSpPr>
            <a:grpSpLocks/>
          </p:cNvGrpSpPr>
          <p:nvPr/>
        </p:nvGrpSpPr>
        <p:grpSpPr bwMode="auto">
          <a:xfrm>
            <a:off x="5153025" y="4572000"/>
            <a:ext cx="990600" cy="457200"/>
            <a:chOff x="3006" y="2304"/>
            <a:chExt cx="624" cy="288"/>
          </a:xfrm>
        </p:grpSpPr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H="1">
              <a:off x="3006" y="2592"/>
              <a:ext cx="62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85" y="2304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/>
                <a:t>b’</a:t>
              </a:r>
            </a:p>
          </p:txBody>
        </p:sp>
      </p:grp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3476625" y="4953000"/>
            <a:ext cx="1285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/>
              <a:t>if (b=b’)</a:t>
            </a:r>
            <a:br>
              <a:rPr lang="en-US" altLang="en-US"/>
            </a:br>
            <a:r>
              <a:rPr lang="en-US" altLang="en-US"/>
              <a:t>output 1</a:t>
            </a:r>
          </a:p>
        </p:txBody>
      </p:sp>
      <p:grpSp>
        <p:nvGrpSpPr>
          <p:cNvPr id="28" name="Group 33"/>
          <p:cNvGrpSpPr>
            <a:grpSpLocks/>
          </p:cNvGrpSpPr>
          <p:nvPr/>
        </p:nvGrpSpPr>
        <p:grpSpPr bwMode="auto">
          <a:xfrm>
            <a:off x="3352800" y="2209800"/>
            <a:ext cx="4038600" cy="3657600"/>
            <a:chOff x="2544" y="1776"/>
            <a:chExt cx="2544" cy="2304"/>
          </a:xfrm>
        </p:grpSpPr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544" y="1776"/>
              <a:ext cx="2544" cy="2304"/>
            </a:xfrm>
            <a:prstGeom prst="rect">
              <a:avLst/>
            </a:prstGeom>
            <a:noFill/>
            <a:ln w="25400" algn="ctr">
              <a:solidFill>
                <a:srgbClr val="000000"/>
              </a:solidFill>
              <a:prstDash val="sysDot"/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" name="Text Box 32"/>
            <p:cNvSpPr txBox="1">
              <a:spLocks noChangeArrowheads="1"/>
            </p:cNvSpPr>
            <p:nvPr/>
          </p:nvSpPr>
          <p:spPr bwMode="auto">
            <a:xfrm>
              <a:off x="4833" y="3792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 dirty="0"/>
                <a:t>D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777630" y="2057400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6191250" y="2895600"/>
            <a:ext cx="1200150" cy="2286000"/>
          </a:xfrm>
          <a:prstGeom prst="rect">
            <a:avLst/>
          </a:prstGeom>
          <a:ln w="1905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044086" y="4724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49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8" grpId="0" animBg="1"/>
      <p:bldP spid="26" grpId="0"/>
      <p:bldP spid="3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runs in polynomial time, then so does 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8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Pseudorandom generators</a:t>
            </a:r>
            <a:r>
              <a:rPr lang="en-US" dirty="0"/>
              <a:t> </a:t>
            </a:r>
            <a:r>
              <a:rPr lang="en-US" dirty="0" smtClean="0"/>
              <a:t>(PRGs)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5344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Let G be an efficient, deterministic algorithm </a:t>
            </a:r>
            <a:br>
              <a:rPr lang="en-US" sz="2800" dirty="0" smtClean="0"/>
            </a:br>
            <a:r>
              <a:rPr lang="en-US" sz="2800" dirty="0" smtClean="0"/>
              <a:t>that expands a </a:t>
            </a:r>
            <a:r>
              <a:rPr lang="en-US" sz="2800" i="1" dirty="0" smtClean="0"/>
              <a:t>short </a:t>
            </a:r>
            <a:r>
              <a:rPr lang="en-US" sz="2800" dirty="0" smtClean="0"/>
              <a:t>seed</a:t>
            </a:r>
            <a:r>
              <a:rPr lang="en-US" sz="2800" i="1" dirty="0" smtClean="0"/>
              <a:t> </a:t>
            </a:r>
            <a:r>
              <a:rPr lang="en-US" sz="2800" dirty="0" smtClean="0"/>
              <a:t>into a </a:t>
            </a:r>
            <a:r>
              <a:rPr lang="en-US" sz="2800" i="1" dirty="0" smtClean="0"/>
              <a:t>longer </a:t>
            </a:r>
            <a:r>
              <a:rPr lang="en-US" sz="2800" dirty="0" smtClean="0"/>
              <a:t>output</a:t>
            </a:r>
          </a:p>
          <a:p>
            <a:pPr lvl="1"/>
            <a:r>
              <a:rPr lang="en-US" sz="2400" dirty="0" smtClean="0"/>
              <a:t>Specifically, let |G(x)| = p(|x|)</a:t>
            </a:r>
          </a:p>
          <a:p>
            <a:endParaRPr lang="en-US" sz="2800" dirty="0" smtClean="0"/>
          </a:p>
          <a:p>
            <a:r>
              <a:rPr lang="en-US" sz="2800" dirty="0" smtClean="0"/>
              <a:t>G is a PRG if: when the distribution of x is uniform, the distribution of G(x) is “indistinguishable from uniform”</a:t>
            </a:r>
          </a:p>
          <a:p>
            <a:pPr lvl="1"/>
            <a:r>
              <a:rPr lang="en-US" sz="2400" dirty="0" smtClean="0"/>
              <a:t>Useful whenever you have a “small” number of true random bits, and want lots of “random-looking” bits</a:t>
            </a:r>
          </a:p>
          <a:p>
            <a:pPr lvl="1"/>
            <a:r>
              <a:rPr lang="en-US" sz="2400" dirty="0" smtClean="0"/>
              <a:t>Note that G(x) is very far from uniform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620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Let </a:t>
            </a:r>
            <a:r>
              <a:rPr lang="en-US" altLang="en-US" dirty="0">
                <a:cs typeface="Arial" charset="0"/>
              </a:rPr>
              <a:t>µ(n)</a:t>
            </a:r>
            <a:r>
              <a:rPr lang="en-US" altLang="en-US" dirty="0"/>
              <a:t> = </a:t>
            </a:r>
            <a:r>
              <a:rPr lang="en-US" altLang="en-US" dirty="0" err="1" smtClean="0"/>
              <a:t>Pr</a:t>
            </a:r>
            <a:r>
              <a:rPr lang="en-US" altLang="en-US" dirty="0" smtClean="0"/>
              <a:t>[</a:t>
            </a:r>
            <a:r>
              <a:rPr lang="en-US" altLang="en-US" dirty="0" err="1" smtClean="0">
                <a:cs typeface="Arial" charset="0"/>
              </a:rPr>
              <a:t>PrivK</a:t>
            </a:r>
            <a:r>
              <a:rPr lang="en-US" altLang="en-US" baseline="-25000" dirty="0" err="1" smtClean="0">
                <a:cs typeface="Arial" charset="0"/>
              </a:rPr>
              <a:t>A</a:t>
            </a:r>
            <a:r>
              <a:rPr lang="en-US" altLang="en-US" baseline="-25000" dirty="0" smtClean="0">
                <a:cs typeface="Arial" charset="0"/>
              </a:rPr>
              <a:t>,</a:t>
            </a:r>
            <a:r>
              <a:rPr lang="el-GR" altLang="en-US" baseline="-25000" dirty="0">
                <a:cs typeface="Arial" charset="0"/>
              </a:rPr>
              <a:t>Π</a:t>
            </a:r>
            <a:r>
              <a:rPr lang="en-US" altLang="en-US" dirty="0">
                <a:cs typeface="Arial" charset="0"/>
              </a:rPr>
              <a:t>(n) = 1] 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 smtClean="0">
                <a:cs typeface="Arial" charset="0"/>
              </a:rPr>
              <a:t>Claim: if distribution of y </a:t>
            </a:r>
            <a:r>
              <a:rPr lang="en-US" altLang="en-US" dirty="0">
                <a:cs typeface="Arial" charset="0"/>
              </a:rPr>
              <a:t>is pseudorandom, </a:t>
            </a:r>
            <a:r>
              <a:rPr lang="en-US" altLang="en-US" dirty="0" smtClean="0">
                <a:cs typeface="Arial" charset="0"/>
              </a:rPr>
              <a:t>then the </a:t>
            </a:r>
            <a:r>
              <a:rPr lang="en-US" altLang="en-US" dirty="0">
                <a:cs typeface="Arial" charset="0"/>
              </a:rPr>
              <a:t>view of A is </a:t>
            </a:r>
            <a:r>
              <a:rPr lang="en-US" altLang="en-US" i="1" dirty="0">
                <a:cs typeface="Arial" charset="0"/>
              </a:rPr>
              <a:t>exactly</a:t>
            </a:r>
            <a:r>
              <a:rPr lang="en-US" altLang="en-US" dirty="0">
                <a:cs typeface="Arial" charset="0"/>
              </a:rPr>
              <a:t> as in </a:t>
            </a:r>
            <a:r>
              <a:rPr lang="en-US" altLang="en-US" dirty="0" err="1">
                <a:cs typeface="Arial" charset="0"/>
              </a:rPr>
              <a:t>PrivK</a:t>
            </a:r>
            <a:r>
              <a:rPr lang="en-US" altLang="en-US" baseline="-25000" dirty="0" err="1">
                <a:cs typeface="Arial" charset="0"/>
              </a:rPr>
              <a:t>A</a:t>
            </a:r>
            <a:r>
              <a:rPr lang="en-US" altLang="en-US" baseline="-25000" dirty="0">
                <a:cs typeface="Arial" charset="0"/>
              </a:rPr>
              <a:t>,</a:t>
            </a:r>
            <a:r>
              <a:rPr lang="el-GR" altLang="en-US" baseline="-25000" dirty="0">
                <a:cs typeface="Arial" charset="0"/>
              </a:rPr>
              <a:t>Π</a:t>
            </a:r>
            <a:r>
              <a:rPr lang="en-US" altLang="en-US" dirty="0">
                <a:cs typeface="Arial" charset="0"/>
              </a:rPr>
              <a:t>(n)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en-US" dirty="0">
                <a:sym typeface="Symbol" pitchFamily="18" charset="2"/>
              </a:rPr>
              <a:t> </a:t>
            </a:r>
            <a:r>
              <a:rPr lang="en-US" altLang="en-US" dirty="0" err="1"/>
              <a:t>Pr</a:t>
            </a:r>
            <a:r>
              <a:rPr lang="en-US" altLang="en-US" baseline="-25000" dirty="0" err="1"/>
              <a:t>x</a:t>
            </a:r>
            <a:r>
              <a:rPr lang="en-US" altLang="en-US" baseline="-25000" dirty="0"/>
              <a:t> </a:t>
            </a:r>
            <a:r>
              <a:rPr lang="en-US" altLang="en-US" baseline="-25000" dirty="0">
                <a:cs typeface="Arial" charset="0"/>
              </a:rPr>
              <a:t>← U</a:t>
            </a:r>
            <a:r>
              <a:rPr lang="en-US" altLang="en-US" sz="2000" baseline="-40000" dirty="0">
                <a:cs typeface="Arial" charset="0"/>
              </a:rPr>
              <a:t>n</a:t>
            </a:r>
            <a:r>
              <a:rPr lang="en-US" altLang="en-US" dirty="0">
                <a:cs typeface="Arial" charset="0"/>
              </a:rPr>
              <a:t>[D(G(x))=1] = µ(n</a:t>
            </a:r>
            <a:r>
              <a:rPr lang="en-US" altLang="en-US" dirty="0" smtClean="0">
                <a:cs typeface="Arial" charset="0"/>
              </a:rPr>
              <a:t>)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94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reduction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459285" y="2514600"/>
            <a:ext cx="112211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pic>
        <p:nvPicPr>
          <p:cNvPr id="6" name="Picture 7" descr="MCj013903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438" y="3429000"/>
            <a:ext cx="990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5105400" y="2667000"/>
            <a:ext cx="1085850" cy="457200"/>
            <a:chOff x="2976" y="2304"/>
            <a:chExt cx="684" cy="28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H="1">
              <a:off x="3006" y="2592"/>
              <a:ext cx="62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976" y="2304"/>
              <a:ext cx="6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/>
                <a:t>m</a:t>
              </a:r>
              <a:r>
                <a:rPr lang="en-US" altLang="en-US" baseline="-25000"/>
                <a:t>0</a:t>
              </a:r>
              <a:r>
                <a:rPr lang="en-US" altLang="en-US"/>
                <a:t>, m</a:t>
              </a:r>
              <a:r>
                <a:rPr lang="en-US" altLang="en-US" baseline="-25000"/>
                <a:t>1</a:t>
              </a:r>
              <a:endParaRPr lang="en-US" altLang="en-US"/>
            </a:p>
          </p:txBody>
        </p:sp>
      </p:grp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648200" y="3276600"/>
            <a:ext cx="1285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/>
              <a:t>b</a:t>
            </a:r>
            <a:r>
              <a:rPr lang="en-US" altLang="en-US">
                <a:cs typeface="Arial" charset="0"/>
              </a:rPr>
              <a:t>←{0,1}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3429000" y="3733800"/>
            <a:ext cx="304800" cy="304800"/>
            <a:chOff x="2928" y="2592"/>
            <a:chExt cx="288" cy="288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928" y="2592"/>
              <a:ext cx="288" cy="288"/>
            </a:xfrm>
            <a:prstGeom prst="ellipse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2928" y="273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rot="5400000">
              <a:off x="2928" y="273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3" name="Line 15"/>
          <p:cNvSpPr>
            <a:spLocks noChangeShapeType="1"/>
          </p:cNvSpPr>
          <p:nvPr/>
        </p:nvSpPr>
        <p:spPr bwMode="auto">
          <a:xfrm flipH="1">
            <a:off x="3733800" y="3886200"/>
            <a:ext cx="990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021138" y="3429000"/>
            <a:ext cx="550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/>
              <a:t>m</a:t>
            </a:r>
            <a:r>
              <a:rPr lang="en-US" altLang="en-US" baseline="-25000"/>
              <a:t>b</a:t>
            </a:r>
            <a:endParaRPr lang="en-US" alt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3581400" y="2514600"/>
            <a:ext cx="0" cy="1219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581400" y="4038600"/>
            <a:ext cx="0" cy="457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581400" y="4495800"/>
            <a:ext cx="2590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708525" y="40782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/>
              <a:t>c</a:t>
            </a:r>
          </a:p>
        </p:txBody>
      </p:sp>
      <p:grpSp>
        <p:nvGrpSpPr>
          <p:cNvPr id="23" name="Group 23"/>
          <p:cNvGrpSpPr>
            <a:grpSpLocks/>
          </p:cNvGrpSpPr>
          <p:nvPr/>
        </p:nvGrpSpPr>
        <p:grpSpPr bwMode="auto">
          <a:xfrm>
            <a:off x="5153025" y="4572000"/>
            <a:ext cx="990600" cy="457200"/>
            <a:chOff x="3006" y="2304"/>
            <a:chExt cx="624" cy="288"/>
          </a:xfrm>
        </p:grpSpPr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H="1">
              <a:off x="3006" y="2592"/>
              <a:ext cx="62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85" y="2304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/>
                <a:t>b’</a:t>
              </a:r>
            </a:p>
          </p:txBody>
        </p:sp>
      </p:grp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3476625" y="5349875"/>
            <a:ext cx="1285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/>
              <a:t>if (b=b’)</a:t>
            </a:r>
            <a:br>
              <a:rPr lang="en-US" altLang="en-US" dirty="0"/>
            </a:br>
            <a:r>
              <a:rPr lang="en-US" altLang="en-US" dirty="0"/>
              <a:t>output 1</a:t>
            </a:r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3352800" y="2209800"/>
            <a:ext cx="4038600" cy="4038600"/>
          </a:xfrm>
          <a:prstGeom prst="rect">
            <a:avLst/>
          </a:prstGeom>
          <a:noFill/>
          <a:ln w="25400" algn="ctr">
            <a:solidFill>
              <a:srgbClr val="000000"/>
            </a:solidFill>
            <a:prstDash val="sysDot"/>
            <a:miter lim="800000"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auto">
          <a:xfrm>
            <a:off x="6986588" y="5743575"/>
            <a:ext cx="40481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/>
              <a:t>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77630" y="2057400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6191250" y="2895600"/>
            <a:ext cx="1200150" cy="2286000"/>
          </a:xfrm>
          <a:prstGeom prst="rect">
            <a:avLst/>
          </a:prstGeom>
          <a:ln w="1905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044086" y="4724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62806" y="1295400"/>
            <a:ext cx="122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 U</a:t>
            </a:r>
            <a:r>
              <a:rPr lang="en-US" sz="2800" baseline="-25000" dirty="0" smtClean="0">
                <a:sym typeface="Symbol"/>
              </a:rPr>
              <a:t>n</a:t>
            </a:r>
            <a:endParaRPr lang="en-US" sz="2800" dirty="0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2209800" y="1818620"/>
            <a:ext cx="0" cy="46738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986606" y="2286000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</a:t>
            </a:r>
            <a:endParaRPr lang="en-US" sz="2800" dirty="0"/>
          </a:p>
        </p:txBody>
      </p:sp>
      <p:sp>
        <p:nvSpPr>
          <p:cNvPr id="40" name="Rectangle 27"/>
          <p:cNvSpPr>
            <a:spLocks noChangeArrowheads="1"/>
          </p:cNvSpPr>
          <p:nvPr/>
        </p:nvSpPr>
        <p:spPr bwMode="auto">
          <a:xfrm>
            <a:off x="1828800" y="1219200"/>
            <a:ext cx="5562600" cy="4038600"/>
          </a:xfrm>
          <a:prstGeom prst="rect">
            <a:avLst/>
          </a:prstGeom>
          <a:noFill/>
          <a:ln w="25400" algn="ctr">
            <a:solidFill>
              <a:srgbClr val="000000"/>
            </a:solidFill>
            <a:prstDash val="sysDot"/>
            <a:miter lim="800000"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2062806" y="3733801"/>
            <a:ext cx="1670994" cy="838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>
                <a:sym typeface="Symbol"/>
              </a:rPr>
              <a:t></a:t>
            </a:r>
            <a:r>
              <a:rPr lang="en-US" sz="2800" dirty="0" smtClean="0"/>
              <a:t>-</a:t>
            </a:r>
            <a:r>
              <a:rPr lang="en-US" sz="2800" dirty="0" err="1" smtClean="0"/>
              <a:t>Enc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2209800" y="1828800"/>
            <a:ext cx="0" cy="1905001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00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  <p:bldP spid="20" grpId="0" animBg="1"/>
      <p:bldP spid="29" grpId="0" animBg="1"/>
      <p:bldP spid="31" grpId="0"/>
      <p:bldP spid="35" grpId="0" animBg="1"/>
      <p:bldP spid="40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Let </a:t>
            </a:r>
            <a:r>
              <a:rPr lang="en-US" altLang="en-US" dirty="0">
                <a:cs typeface="Arial" charset="0"/>
              </a:rPr>
              <a:t>µ(n)</a:t>
            </a:r>
            <a:r>
              <a:rPr lang="en-US" altLang="en-US" dirty="0"/>
              <a:t> = </a:t>
            </a:r>
            <a:r>
              <a:rPr lang="en-US" altLang="en-US" dirty="0" err="1" smtClean="0"/>
              <a:t>Pr</a:t>
            </a:r>
            <a:r>
              <a:rPr lang="en-US" altLang="en-US" dirty="0" smtClean="0"/>
              <a:t>[</a:t>
            </a:r>
            <a:r>
              <a:rPr lang="en-US" altLang="en-US" dirty="0" err="1" smtClean="0">
                <a:cs typeface="Arial" charset="0"/>
              </a:rPr>
              <a:t>PrivK</a:t>
            </a:r>
            <a:r>
              <a:rPr lang="en-US" altLang="en-US" baseline="-25000" dirty="0" err="1" smtClean="0">
                <a:cs typeface="Arial" charset="0"/>
              </a:rPr>
              <a:t>A</a:t>
            </a:r>
            <a:r>
              <a:rPr lang="en-US" altLang="en-US" baseline="-25000" dirty="0" smtClean="0">
                <a:cs typeface="Arial" charset="0"/>
              </a:rPr>
              <a:t>,</a:t>
            </a:r>
            <a:r>
              <a:rPr lang="el-GR" altLang="en-US" baseline="-25000" dirty="0">
                <a:cs typeface="Arial" charset="0"/>
              </a:rPr>
              <a:t>Π</a:t>
            </a:r>
            <a:r>
              <a:rPr lang="en-US" altLang="en-US" dirty="0">
                <a:cs typeface="Arial" charset="0"/>
              </a:rPr>
              <a:t>(n) = 1] 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>
                <a:cs typeface="Arial" charset="0"/>
              </a:rPr>
              <a:t>If </a:t>
            </a:r>
            <a:r>
              <a:rPr lang="en-US" altLang="en-US" dirty="0" smtClean="0">
                <a:cs typeface="Arial" charset="0"/>
              </a:rPr>
              <a:t>distribution </a:t>
            </a:r>
            <a:r>
              <a:rPr lang="en-US" altLang="en-US" dirty="0">
                <a:cs typeface="Arial" charset="0"/>
              </a:rPr>
              <a:t>of y is pseudorandom, </a:t>
            </a:r>
            <a:r>
              <a:rPr lang="en-US" altLang="en-US" dirty="0" smtClean="0">
                <a:cs typeface="Arial" charset="0"/>
              </a:rPr>
              <a:t>then the </a:t>
            </a:r>
            <a:r>
              <a:rPr lang="en-US" altLang="en-US" dirty="0">
                <a:cs typeface="Arial" charset="0"/>
              </a:rPr>
              <a:t>view of A is </a:t>
            </a:r>
            <a:r>
              <a:rPr lang="en-US" altLang="en-US" i="1" dirty="0">
                <a:cs typeface="Arial" charset="0"/>
              </a:rPr>
              <a:t>exactly</a:t>
            </a:r>
            <a:r>
              <a:rPr lang="en-US" altLang="en-US" dirty="0">
                <a:cs typeface="Arial" charset="0"/>
              </a:rPr>
              <a:t> as in </a:t>
            </a:r>
            <a:r>
              <a:rPr lang="en-US" altLang="en-US" dirty="0" err="1">
                <a:cs typeface="Arial" charset="0"/>
              </a:rPr>
              <a:t>PrivK</a:t>
            </a:r>
            <a:r>
              <a:rPr lang="en-US" altLang="en-US" baseline="-25000" dirty="0" err="1">
                <a:cs typeface="Arial" charset="0"/>
              </a:rPr>
              <a:t>A</a:t>
            </a:r>
            <a:r>
              <a:rPr lang="en-US" altLang="en-US" baseline="-25000" dirty="0">
                <a:cs typeface="Arial" charset="0"/>
              </a:rPr>
              <a:t>,</a:t>
            </a:r>
            <a:r>
              <a:rPr lang="el-GR" altLang="en-US" baseline="-25000" dirty="0">
                <a:cs typeface="Arial" charset="0"/>
              </a:rPr>
              <a:t>Π</a:t>
            </a:r>
            <a:r>
              <a:rPr lang="en-US" altLang="en-US" dirty="0">
                <a:cs typeface="Arial" charset="0"/>
              </a:rPr>
              <a:t>(n)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en-US" dirty="0">
                <a:sym typeface="Symbol" pitchFamily="18" charset="2"/>
              </a:rPr>
              <a:t> </a:t>
            </a:r>
            <a:r>
              <a:rPr lang="en-US" altLang="en-US" dirty="0" err="1"/>
              <a:t>Pr</a:t>
            </a:r>
            <a:r>
              <a:rPr lang="en-US" altLang="en-US" baseline="-25000" dirty="0" err="1"/>
              <a:t>x</a:t>
            </a:r>
            <a:r>
              <a:rPr lang="en-US" altLang="en-US" baseline="-25000" dirty="0"/>
              <a:t> </a:t>
            </a:r>
            <a:r>
              <a:rPr lang="en-US" altLang="en-US" baseline="-25000" dirty="0">
                <a:cs typeface="Arial" charset="0"/>
              </a:rPr>
              <a:t>← U</a:t>
            </a:r>
            <a:r>
              <a:rPr lang="en-US" altLang="en-US" sz="2000" baseline="-40000" dirty="0">
                <a:cs typeface="Arial" charset="0"/>
              </a:rPr>
              <a:t>n</a:t>
            </a:r>
            <a:r>
              <a:rPr lang="en-US" altLang="en-US" dirty="0">
                <a:cs typeface="Arial" charset="0"/>
              </a:rPr>
              <a:t>[D(G(x))=1] = µ(n)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If distribution of y is uniform, then A </a:t>
            </a:r>
            <a:r>
              <a:rPr lang="en-US" altLang="en-US" dirty="0"/>
              <a:t>succeeds </a:t>
            </a:r>
            <a:r>
              <a:rPr lang="en-US" altLang="en-US" dirty="0" smtClean="0"/>
              <a:t>with probability </a:t>
            </a:r>
            <a:r>
              <a:rPr lang="en-US" altLang="en-US" dirty="0"/>
              <a:t>exactly ½ 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en-US" dirty="0">
                <a:sym typeface="Symbol" pitchFamily="18" charset="2"/>
              </a:rPr>
              <a:t></a:t>
            </a:r>
            <a:r>
              <a:rPr lang="en-US" altLang="en-US" dirty="0"/>
              <a:t> Pr</a:t>
            </a:r>
            <a:r>
              <a:rPr lang="en-US" altLang="en-US" baseline="-25000" dirty="0"/>
              <a:t>y </a:t>
            </a:r>
            <a:r>
              <a:rPr lang="en-US" altLang="en-US" baseline="-25000" dirty="0">
                <a:cs typeface="Arial" charset="0"/>
              </a:rPr>
              <a:t>← </a:t>
            </a:r>
            <a:r>
              <a:rPr lang="en-US" altLang="en-US" baseline="-25000" dirty="0" smtClean="0">
                <a:cs typeface="Arial" charset="0"/>
              </a:rPr>
              <a:t>U</a:t>
            </a:r>
            <a:r>
              <a:rPr lang="en-US" altLang="en-US" sz="2000" baseline="-40000" dirty="0" smtClean="0">
                <a:cs typeface="Arial" charset="0"/>
              </a:rPr>
              <a:t>p(n)</a:t>
            </a:r>
            <a:r>
              <a:rPr lang="en-US" altLang="en-US" dirty="0" smtClean="0">
                <a:cs typeface="Arial" charset="0"/>
              </a:rPr>
              <a:t>[D(y</a:t>
            </a:r>
            <a:r>
              <a:rPr lang="en-US" altLang="en-US" dirty="0">
                <a:cs typeface="Arial" charset="0"/>
              </a:rPr>
              <a:t>)=1] = ½ </a:t>
            </a:r>
          </a:p>
        </p:txBody>
      </p:sp>
    </p:spTree>
    <p:extLst>
      <p:ext uri="{BB962C8B-B14F-4D97-AF65-F5344CB8AC3E}">
        <p14:creationId xmlns:p14="http://schemas.microsoft.com/office/powerpoint/2010/main" val="71043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reduction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459285" y="2514600"/>
            <a:ext cx="112211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pic>
        <p:nvPicPr>
          <p:cNvPr id="6" name="Picture 7" descr="MCj013903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438" y="3429000"/>
            <a:ext cx="990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5105400" y="2667000"/>
            <a:ext cx="1085850" cy="457200"/>
            <a:chOff x="2976" y="2304"/>
            <a:chExt cx="684" cy="28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H="1">
              <a:off x="3006" y="2592"/>
              <a:ext cx="62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976" y="2304"/>
              <a:ext cx="6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/>
                <a:t>m</a:t>
              </a:r>
              <a:r>
                <a:rPr lang="en-US" altLang="en-US" baseline="-25000"/>
                <a:t>0</a:t>
              </a:r>
              <a:r>
                <a:rPr lang="en-US" altLang="en-US"/>
                <a:t>, m</a:t>
              </a:r>
              <a:r>
                <a:rPr lang="en-US" altLang="en-US" baseline="-25000"/>
                <a:t>1</a:t>
              </a:r>
              <a:endParaRPr lang="en-US" altLang="en-US"/>
            </a:p>
          </p:txBody>
        </p:sp>
      </p:grp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648200" y="3276600"/>
            <a:ext cx="1285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/>
              <a:t>b</a:t>
            </a:r>
            <a:r>
              <a:rPr lang="en-US" altLang="en-US">
                <a:cs typeface="Arial" charset="0"/>
              </a:rPr>
              <a:t>←{0,1}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3429000" y="3733800"/>
            <a:ext cx="304800" cy="304800"/>
            <a:chOff x="2928" y="2592"/>
            <a:chExt cx="288" cy="288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928" y="2592"/>
              <a:ext cx="288" cy="288"/>
            </a:xfrm>
            <a:prstGeom prst="ellipse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2928" y="273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rot="5400000">
              <a:off x="2928" y="273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3" name="Line 15"/>
          <p:cNvSpPr>
            <a:spLocks noChangeShapeType="1"/>
          </p:cNvSpPr>
          <p:nvPr/>
        </p:nvSpPr>
        <p:spPr bwMode="auto">
          <a:xfrm flipH="1">
            <a:off x="3733800" y="3886200"/>
            <a:ext cx="990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021138" y="3429000"/>
            <a:ext cx="550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/>
              <a:t>m</a:t>
            </a:r>
            <a:r>
              <a:rPr lang="en-US" altLang="en-US" baseline="-25000"/>
              <a:t>b</a:t>
            </a:r>
            <a:endParaRPr lang="en-US" alt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3581400" y="2514600"/>
            <a:ext cx="0" cy="1219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581400" y="4038600"/>
            <a:ext cx="0" cy="457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581400" y="4495800"/>
            <a:ext cx="2590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708525" y="40782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/>
              <a:t>c</a:t>
            </a:r>
          </a:p>
        </p:txBody>
      </p:sp>
      <p:grpSp>
        <p:nvGrpSpPr>
          <p:cNvPr id="23" name="Group 23"/>
          <p:cNvGrpSpPr>
            <a:grpSpLocks/>
          </p:cNvGrpSpPr>
          <p:nvPr/>
        </p:nvGrpSpPr>
        <p:grpSpPr bwMode="auto">
          <a:xfrm>
            <a:off x="5153025" y="4572000"/>
            <a:ext cx="990600" cy="457200"/>
            <a:chOff x="3006" y="2304"/>
            <a:chExt cx="624" cy="288"/>
          </a:xfrm>
        </p:grpSpPr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H="1">
              <a:off x="3006" y="2592"/>
              <a:ext cx="62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85" y="2304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/>
                <a:t>b’</a:t>
              </a:r>
            </a:p>
          </p:txBody>
        </p:sp>
      </p:grp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3476625" y="5349875"/>
            <a:ext cx="1285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/>
              <a:t>if (b=b’)</a:t>
            </a:r>
            <a:br>
              <a:rPr lang="en-US" altLang="en-US" dirty="0"/>
            </a:br>
            <a:r>
              <a:rPr lang="en-US" altLang="en-US" dirty="0"/>
              <a:t>output 1</a:t>
            </a:r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3352800" y="2209800"/>
            <a:ext cx="4038600" cy="4038600"/>
          </a:xfrm>
          <a:prstGeom prst="rect">
            <a:avLst/>
          </a:prstGeom>
          <a:noFill/>
          <a:ln w="25400" algn="ctr">
            <a:solidFill>
              <a:srgbClr val="000000"/>
            </a:solidFill>
            <a:prstDash val="sysDot"/>
            <a:miter lim="800000"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auto">
          <a:xfrm>
            <a:off x="6986588" y="5743575"/>
            <a:ext cx="40481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/>
              <a:t>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77630" y="2057400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6191250" y="2895600"/>
            <a:ext cx="1200150" cy="2286000"/>
          </a:xfrm>
          <a:prstGeom prst="rect">
            <a:avLst/>
          </a:prstGeom>
          <a:ln w="1905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044086" y="4724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86000" y="1295400"/>
            <a:ext cx="1489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 </a:t>
            </a:r>
            <a:r>
              <a:rPr lang="en-US" sz="2800" dirty="0" smtClean="0">
                <a:sym typeface="Symbol"/>
              </a:rPr>
              <a:t> U</a:t>
            </a:r>
            <a:r>
              <a:rPr lang="en-US" sz="2800" baseline="-25000" dirty="0" smtClean="0">
                <a:sym typeface="Symbol"/>
              </a:rPr>
              <a:t>p(n)</a:t>
            </a:r>
            <a:endParaRPr lang="en-US" sz="2800" dirty="0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2459285" y="1818620"/>
            <a:ext cx="0" cy="695980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27"/>
          <p:cNvSpPr>
            <a:spLocks noChangeArrowheads="1"/>
          </p:cNvSpPr>
          <p:nvPr/>
        </p:nvSpPr>
        <p:spPr bwMode="auto">
          <a:xfrm>
            <a:off x="1828800" y="1219200"/>
            <a:ext cx="5562600" cy="4038600"/>
          </a:xfrm>
          <a:prstGeom prst="rect">
            <a:avLst/>
          </a:prstGeom>
          <a:noFill/>
          <a:ln w="25400" algn="ctr">
            <a:solidFill>
              <a:srgbClr val="000000"/>
            </a:solidFill>
            <a:prstDash val="sysDot"/>
            <a:miter lim="800000"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2062806" y="3733801"/>
            <a:ext cx="1670994" cy="838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ym typeface="Symbol"/>
              </a:rPr>
              <a:t>OTP</a:t>
            </a:r>
            <a:r>
              <a:rPr lang="en-US" sz="2800" dirty="0" smtClean="0"/>
              <a:t>-</a:t>
            </a:r>
            <a:r>
              <a:rPr lang="en-US" sz="2800" dirty="0" err="1" smtClean="0"/>
              <a:t>Enc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2459285" y="1828800"/>
            <a:ext cx="0" cy="1905001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59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  <p:bldP spid="20" grpId="0" animBg="1"/>
      <p:bldP spid="29" grpId="0" animBg="1"/>
      <p:bldP spid="31" grpId="0"/>
      <p:bldP spid="40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Let </a:t>
            </a:r>
            <a:r>
              <a:rPr lang="en-US" altLang="en-US" dirty="0">
                <a:cs typeface="Arial" charset="0"/>
              </a:rPr>
              <a:t>µ(n)</a:t>
            </a:r>
            <a:r>
              <a:rPr lang="en-US" altLang="en-US" dirty="0"/>
              <a:t> = </a:t>
            </a:r>
            <a:r>
              <a:rPr lang="en-US" altLang="en-US" dirty="0" err="1" smtClean="0"/>
              <a:t>Pr</a:t>
            </a:r>
            <a:r>
              <a:rPr lang="en-US" altLang="en-US" dirty="0" smtClean="0"/>
              <a:t>[</a:t>
            </a:r>
            <a:r>
              <a:rPr lang="en-US" altLang="en-US" dirty="0" err="1" smtClean="0">
                <a:cs typeface="Arial" charset="0"/>
              </a:rPr>
              <a:t>PrivK</a:t>
            </a:r>
            <a:r>
              <a:rPr lang="en-US" altLang="en-US" baseline="-25000" dirty="0" err="1" smtClean="0">
                <a:cs typeface="Arial" charset="0"/>
              </a:rPr>
              <a:t>A</a:t>
            </a:r>
            <a:r>
              <a:rPr lang="en-US" altLang="en-US" baseline="-25000" dirty="0" smtClean="0">
                <a:cs typeface="Arial" charset="0"/>
              </a:rPr>
              <a:t>,</a:t>
            </a:r>
            <a:r>
              <a:rPr lang="el-GR" altLang="en-US" baseline="-25000" dirty="0">
                <a:cs typeface="Arial" charset="0"/>
              </a:rPr>
              <a:t>Π</a:t>
            </a:r>
            <a:r>
              <a:rPr lang="en-US" altLang="en-US" dirty="0">
                <a:cs typeface="Arial" charset="0"/>
              </a:rPr>
              <a:t>(n) = 1] 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>
                <a:cs typeface="Arial" charset="0"/>
              </a:rPr>
              <a:t>If </a:t>
            </a:r>
            <a:r>
              <a:rPr lang="en-US" altLang="en-US" dirty="0" smtClean="0">
                <a:cs typeface="Arial" charset="0"/>
              </a:rPr>
              <a:t>distribution of y </a:t>
            </a:r>
            <a:r>
              <a:rPr lang="en-US" altLang="en-US" dirty="0">
                <a:cs typeface="Arial" charset="0"/>
              </a:rPr>
              <a:t>is pseudorandom, </a:t>
            </a:r>
            <a:r>
              <a:rPr lang="en-US" altLang="en-US" dirty="0" smtClean="0">
                <a:cs typeface="Arial" charset="0"/>
              </a:rPr>
              <a:t>then the </a:t>
            </a:r>
            <a:r>
              <a:rPr lang="en-US" altLang="en-US" dirty="0">
                <a:cs typeface="Arial" charset="0"/>
              </a:rPr>
              <a:t>view of A is </a:t>
            </a:r>
            <a:r>
              <a:rPr lang="en-US" altLang="en-US" i="1" dirty="0">
                <a:cs typeface="Arial" charset="0"/>
              </a:rPr>
              <a:t>exactly</a:t>
            </a:r>
            <a:r>
              <a:rPr lang="en-US" altLang="en-US" dirty="0">
                <a:cs typeface="Arial" charset="0"/>
              </a:rPr>
              <a:t> as in </a:t>
            </a:r>
            <a:r>
              <a:rPr lang="en-US" altLang="en-US" dirty="0" err="1">
                <a:cs typeface="Arial" charset="0"/>
              </a:rPr>
              <a:t>PrivK</a:t>
            </a:r>
            <a:r>
              <a:rPr lang="en-US" altLang="en-US" baseline="-25000" dirty="0" err="1">
                <a:cs typeface="Arial" charset="0"/>
              </a:rPr>
              <a:t>A</a:t>
            </a:r>
            <a:r>
              <a:rPr lang="en-US" altLang="en-US" baseline="-25000" dirty="0">
                <a:cs typeface="Arial" charset="0"/>
              </a:rPr>
              <a:t>,</a:t>
            </a:r>
            <a:r>
              <a:rPr lang="el-GR" altLang="en-US" baseline="-25000" dirty="0">
                <a:cs typeface="Arial" charset="0"/>
              </a:rPr>
              <a:t>Π</a:t>
            </a:r>
            <a:r>
              <a:rPr lang="en-US" altLang="en-US" dirty="0">
                <a:cs typeface="Arial" charset="0"/>
              </a:rPr>
              <a:t>(n)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en-US" dirty="0">
                <a:sym typeface="Symbol" pitchFamily="18" charset="2"/>
              </a:rPr>
              <a:t> </a:t>
            </a:r>
            <a:r>
              <a:rPr lang="en-US" altLang="en-US" dirty="0" err="1"/>
              <a:t>Pr</a:t>
            </a:r>
            <a:r>
              <a:rPr lang="en-US" altLang="en-US" baseline="-25000" dirty="0" err="1"/>
              <a:t>x</a:t>
            </a:r>
            <a:r>
              <a:rPr lang="en-US" altLang="en-US" baseline="-25000" dirty="0"/>
              <a:t> </a:t>
            </a:r>
            <a:r>
              <a:rPr lang="en-US" altLang="en-US" baseline="-25000" dirty="0">
                <a:cs typeface="Arial" charset="0"/>
              </a:rPr>
              <a:t>← U</a:t>
            </a:r>
            <a:r>
              <a:rPr lang="en-US" altLang="en-US" sz="2000" baseline="-40000" dirty="0">
                <a:cs typeface="Arial" charset="0"/>
              </a:rPr>
              <a:t>n</a:t>
            </a:r>
            <a:r>
              <a:rPr lang="en-US" altLang="en-US" dirty="0">
                <a:cs typeface="Arial" charset="0"/>
              </a:rPr>
              <a:t>[D(G(x))=1] = µ(n)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If distribution of y is uniform, then A </a:t>
            </a:r>
            <a:r>
              <a:rPr lang="en-US" altLang="en-US" dirty="0"/>
              <a:t>succeeds with probability exactly ½ 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en-US" dirty="0">
                <a:sym typeface="Symbol" pitchFamily="18" charset="2"/>
              </a:rPr>
              <a:t></a:t>
            </a:r>
            <a:r>
              <a:rPr lang="en-US" altLang="en-US" dirty="0"/>
              <a:t> Pr</a:t>
            </a:r>
            <a:r>
              <a:rPr lang="en-US" altLang="en-US" baseline="-25000" dirty="0"/>
              <a:t>y </a:t>
            </a:r>
            <a:r>
              <a:rPr lang="en-US" altLang="en-US" baseline="-25000" dirty="0">
                <a:cs typeface="Arial" charset="0"/>
              </a:rPr>
              <a:t>← </a:t>
            </a:r>
            <a:r>
              <a:rPr lang="en-US" altLang="en-US" baseline="-25000" dirty="0" smtClean="0">
                <a:cs typeface="Arial" charset="0"/>
              </a:rPr>
              <a:t>U</a:t>
            </a:r>
            <a:r>
              <a:rPr lang="en-US" altLang="en-US" sz="2000" baseline="-40000" dirty="0" smtClean="0">
                <a:cs typeface="Arial" charset="0"/>
              </a:rPr>
              <a:t>p(n)</a:t>
            </a:r>
            <a:r>
              <a:rPr lang="en-US" altLang="en-US" dirty="0" smtClean="0">
                <a:cs typeface="Arial" charset="0"/>
              </a:rPr>
              <a:t>[D(y</a:t>
            </a:r>
            <a:r>
              <a:rPr lang="en-US" altLang="en-US" dirty="0">
                <a:cs typeface="Arial" charset="0"/>
              </a:rPr>
              <a:t>)=1] = ½ 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Since </a:t>
            </a:r>
            <a:r>
              <a:rPr lang="en-US" altLang="en-US" dirty="0"/>
              <a:t>G is </a:t>
            </a:r>
            <a:r>
              <a:rPr lang="en-US" altLang="en-US" dirty="0" smtClean="0"/>
              <a:t>pseudorandom: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en-US" dirty="0">
                <a:cs typeface="Arial" charset="0"/>
              </a:rPr>
              <a:t> </a:t>
            </a:r>
            <a:r>
              <a:rPr lang="en-US" altLang="en-US" dirty="0" smtClean="0">
                <a:cs typeface="Arial" charset="0"/>
              </a:rPr>
              <a:t>                      | </a:t>
            </a:r>
            <a:r>
              <a:rPr lang="en-US" altLang="en-US" dirty="0">
                <a:cs typeface="Arial" charset="0"/>
              </a:rPr>
              <a:t>µ(n) – ½ | ≤ </a:t>
            </a:r>
            <a:r>
              <a:rPr lang="en-US" altLang="en-US" dirty="0" err="1" smtClean="0">
                <a:cs typeface="Arial" charset="0"/>
              </a:rPr>
              <a:t>negl</a:t>
            </a:r>
            <a:r>
              <a:rPr lang="en-US" altLang="en-US" dirty="0" smtClean="0">
                <a:cs typeface="Arial" charset="0"/>
              </a:rPr>
              <a:t>(n)</a:t>
            </a:r>
          </a:p>
          <a:p>
            <a:pPr lvl="1">
              <a:lnSpc>
                <a:spcPct val="90000"/>
              </a:lnSpc>
              <a:buFont typeface="Symbol" pitchFamily="18" charset="2"/>
              <a:buChar char="Þ"/>
            </a:pPr>
            <a:r>
              <a:rPr lang="en-US" altLang="en-US" dirty="0">
                <a:cs typeface="Arial" charset="0"/>
              </a:rPr>
              <a:t> </a:t>
            </a:r>
            <a:r>
              <a:rPr lang="en-US" altLang="en-US" dirty="0" err="1"/>
              <a:t>Pr</a:t>
            </a:r>
            <a:r>
              <a:rPr lang="en-US" altLang="en-US" dirty="0"/>
              <a:t>[</a:t>
            </a:r>
            <a:r>
              <a:rPr lang="en-US" altLang="en-US" dirty="0" err="1">
                <a:cs typeface="Arial" charset="0"/>
              </a:rPr>
              <a:t>PrivK</a:t>
            </a:r>
            <a:r>
              <a:rPr lang="en-US" altLang="en-US" baseline="-25000" dirty="0" err="1">
                <a:cs typeface="Arial" charset="0"/>
              </a:rPr>
              <a:t>A</a:t>
            </a:r>
            <a:r>
              <a:rPr lang="en-US" altLang="en-US" baseline="-25000" dirty="0">
                <a:cs typeface="Arial" charset="0"/>
              </a:rPr>
              <a:t>,</a:t>
            </a:r>
            <a:r>
              <a:rPr lang="el-GR" altLang="en-US" baseline="-25000" dirty="0">
                <a:cs typeface="Arial" charset="0"/>
              </a:rPr>
              <a:t>Π</a:t>
            </a:r>
            <a:r>
              <a:rPr lang="en-US" altLang="en-US" dirty="0">
                <a:cs typeface="Arial" charset="0"/>
              </a:rPr>
              <a:t>(n) = 1</a:t>
            </a:r>
            <a:r>
              <a:rPr lang="en-US" altLang="en-US" dirty="0" smtClean="0">
                <a:cs typeface="Arial" charset="0"/>
              </a:rPr>
              <a:t>] ≤ ½ + </a:t>
            </a:r>
            <a:r>
              <a:rPr lang="en-US" altLang="en-US" dirty="0" err="1" smtClean="0">
                <a:cs typeface="Arial" charset="0"/>
              </a:rPr>
              <a:t>negl</a:t>
            </a:r>
            <a:r>
              <a:rPr lang="en-US" altLang="en-US" dirty="0" smtClean="0">
                <a:cs typeface="Arial" charset="0"/>
              </a:rPr>
              <a:t>(n)</a:t>
            </a:r>
            <a:endParaRPr lang="en-US" alt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20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Stepping back…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Proof</a:t>
            </a:r>
            <a:r>
              <a:rPr lang="en-US" dirty="0" smtClean="0"/>
              <a:t> that the pseudo OTP is secure…</a:t>
            </a:r>
          </a:p>
          <a:p>
            <a:pPr lvl="1"/>
            <a:r>
              <a:rPr lang="en-US" dirty="0" smtClean="0"/>
              <a:t>We have a provably secure scheme, rather than a heuristic construction!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40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Stepping back…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Proof</a:t>
            </a:r>
            <a:r>
              <a:rPr lang="en-US" dirty="0" smtClean="0"/>
              <a:t> that the pseudo OTP is secure…</a:t>
            </a:r>
          </a:p>
          <a:p>
            <a:r>
              <a:rPr lang="en-US" dirty="0"/>
              <a:t>…with some caveats</a:t>
            </a:r>
          </a:p>
          <a:p>
            <a:pPr lvl="1"/>
            <a:r>
              <a:rPr lang="en-US" dirty="0"/>
              <a:t>Assuming G is a pseudorandom generator</a:t>
            </a:r>
          </a:p>
          <a:p>
            <a:pPr lvl="1"/>
            <a:r>
              <a:rPr lang="en-US" dirty="0" smtClean="0"/>
              <a:t>Relative </a:t>
            </a:r>
            <a:r>
              <a:rPr lang="en-US" dirty="0"/>
              <a:t>to our definition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i="1" dirty="0" smtClean="0"/>
              <a:t>only</a:t>
            </a:r>
            <a:r>
              <a:rPr lang="en-US" dirty="0" smtClean="0"/>
              <a:t> way the scheme can be broken is:</a:t>
            </a:r>
          </a:p>
          <a:p>
            <a:pPr lvl="1"/>
            <a:r>
              <a:rPr lang="en-US" dirty="0" smtClean="0"/>
              <a:t>If a weakness is found in G</a:t>
            </a:r>
          </a:p>
          <a:p>
            <a:pPr lvl="1"/>
            <a:r>
              <a:rPr lang="en-US" dirty="0" smtClean="0"/>
              <a:t>If the definition isn’t sufficiently strong…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79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Have we gained anything?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YES: the pseudo-OTP has a key shorter than the message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 bits vs. p(n) bits</a:t>
            </a:r>
          </a:p>
          <a:p>
            <a:r>
              <a:rPr lang="en-US" dirty="0" smtClean="0"/>
              <a:t>The fact that the parties </a:t>
            </a:r>
            <a:r>
              <a:rPr lang="en-US" i="1" dirty="0" smtClean="0"/>
              <a:t>internally</a:t>
            </a:r>
            <a:r>
              <a:rPr lang="en-US" dirty="0" smtClean="0"/>
              <a:t> generate a p(n)-bit temporary string to encrypt/decrypt is irrelevant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key</a:t>
            </a:r>
            <a:r>
              <a:rPr lang="en-US" dirty="0" smtClean="0"/>
              <a:t> is what the parties share </a:t>
            </a:r>
            <a:r>
              <a:rPr lang="en-US" i="1" dirty="0" smtClean="0"/>
              <a:t>in advance</a:t>
            </a:r>
          </a:p>
          <a:p>
            <a:pPr lvl="1"/>
            <a:r>
              <a:rPr lang="en-US" dirty="0" smtClean="0"/>
              <a:t> In real-world implementation, could avoid storing entire p(n)-bit temporary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09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Perfect secrecy has two limitations/drawbacks</a:t>
            </a:r>
          </a:p>
          <a:p>
            <a:pPr lvl="1"/>
            <a:r>
              <a:rPr lang="en-US" dirty="0" smtClean="0"/>
              <a:t>Key as long as the message</a:t>
            </a:r>
          </a:p>
          <a:p>
            <a:pPr lvl="1"/>
            <a:r>
              <a:rPr lang="en-US" dirty="0" smtClean="0"/>
              <a:t>Key can only be used once</a:t>
            </a:r>
          </a:p>
          <a:p>
            <a:pPr lvl="1"/>
            <a:endParaRPr lang="en-US" dirty="0"/>
          </a:p>
          <a:p>
            <a:r>
              <a:rPr lang="en-US" dirty="0" smtClean="0"/>
              <a:t>We have seen how to circumvent the first</a:t>
            </a:r>
          </a:p>
          <a:p>
            <a:r>
              <a:rPr lang="en-US" dirty="0" smtClean="0"/>
              <a:t>The pseudo OTP still has the second limitation</a:t>
            </a:r>
            <a:br>
              <a:rPr lang="en-US" dirty="0" smtClean="0"/>
            </a:br>
            <a:r>
              <a:rPr lang="en-US" dirty="0" smtClean="0"/>
              <a:t>(for the same reason as the OTP)</a:t>
            </a:r>
          </a:p>
          <a:p>
            <a:pPr lvl="1"/>
            <a:endParaRPr lang="en-US" dirty="0"/>
          </a:p>
          <a:p>
            <a:r>
              <a:rPr lang="en-US" dirty="0" smtClean="0"/>
              <a:t>How can we circumvent the second?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3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first…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an appropriate security definition</a:t>
            </a:r>
          </a:p>
          <a:p>
            <a:endParaRPr lang="en-US" dirty="0"/>
          </a:p>
          <a:p>
            <a:r>
              <a:rPr lang="en-US" dirty="0" smtClean="0"/>
              <a:t>Recall that security definitions have two parts</a:t>
            </a:r>
          </a:p>
          <a:p>
            <a:pPr lvl="1"/>
            <a:r>
              <a:rPr lang="en-US" dirty="0" smtClean="0"/>
              <a:t>Security goal</a:t>
            </a:r>
          </a:p>
          <a:p>
            <a:pPr lvl="1"/>
            <a:r>
              <a:rPr lang="en-US" dirty="0" smtClean="0"/>
              <a:t>Threat model</a:t>
            </a:r>
          </a:p>
          <a:p>
            <a:pPr lvl="1"/>
            <a:endParaRPr lang="en-US" dirty="0"/>
          </a:p>
          <a:p>
            <a:r>
              <a:rPr lang="en-US" dirty="0" smtClean="0"/>
              <a:t>We will keep the security goal the same, but strengthen the threat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07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I.e</a:t>
            </a:r>
            <a:r>
              <a:rPr lang="en-US" dirty="0"/>
              <a:t>., for all </a:t>
            </a:r>
            <a:r>
              <a:rPr lang="en-US" dirty="0" smtClean="0"/>
              <a:t>efficient distinguishers A</a:t>
            </a:r>
            <a:r>
              <a:rPr lang="en-US" dirty="0"/>
              <a:t>, there is a negligible function </a:t>
            </a:r>
            <a:r>
              <a:rPr lang="en-US" dirty="0">
                <a:sym typeface="Symbol"/>
              </a:rPr>
              <a:t> such that</a:t>
            </a:r>
            <a:br>
              <a:rPr lang="en-US" dirty="0">
                <a:sym typeface="Symbol"/>
              </a:rPr>
            </a:br>
            <a:r>
              <a:rPr lang="en-US" dirty="0" smtClean="0">
                <a:sym typeface="Symbol"/>
              </a:rPr>
              <a:t>   </a:t>
            </a:r>
            <a:r>
              <a:rPr lang="en-US" sz="2800" dirty="0" smtClean="0">
                <a:sym typeface="Symbol"/>
              </a:rPr>
              <a:t>| </a:t>
            </a:r>
            <a:r>
              <a:rPr lang="en-US" sz="2800" dirty="0" err="1">
                <a:sym typeface="Symbol"/>
              </a:rPr>
              <a:t>Pr</a:t>
            </a:r>
            <a:r>
              <a:rPr lang="en-US" sz="2800" baseline="-25000" dirty="0" err="1"/>
              <a:t>x</a:t>
            </a:r>
            <a:r>
              <a:rPr lang="en-US" sz="2800" baseline="-25000" dirty="0"/>
              <a:t> </a:t>
            </a:r>
            <a:r>
              <a:rPr lang="en-US" sz="2800" baseline="-25000" dirty="0">
                <a:sym typeface="Symbol"/>
              </a:rPr>
              <a:t> U</a:t>
            </a:r>
            <a:r>
              <a:rPr lang="en-US" sz="2800" baseline="-40000" dirty="0">
                <a:sym typeface="Symbol"/>
              </a:rPr>
              <a:t>n</a:t>
            </a:r>
            <a:r>
              <a:rPr lang="en-US" sz="2800" dirty="0">
                <a:sym typeface="Symbol"/>
              </a:rPr>
              <a:t>[A(G(x))=1] - Pr</a:t>
            </a:r>
            <a:r>
              <a:rPr lang="en-US" sz="2800" baseline="-25000" dirty="0">
                <a:sym typeface="Symbol"/>
              </a:rPr>
              <a:t>y</a:t>
            </a:r>
            <a:r>
              <a:rPr lang="en-US" sz="2800" baseline="-25000" dirty="0"/>
              <a:t> </a:t>
            </a:r>
            <a:r>
              <a:rPr lang="en-US" sz="2800" baseline="-25000" dirty="0">
                <a:sym typeface="Symbol"/>
              </a:rPr>
              <a:t> U</a:t>
            </a:r>
            <a:r>
              <a:rPr lang="en-US" sz="2800" baseline="-40000" dirty="0">
                <a:sym typeface="Symbol"/>
              </a:rPr>
              <a:t>p(n)</a:t>
            </a:r>
            <a:r>
              <a:rPr lang="en-US" sz="2800" dirty="0">
                <a:sym typeface="Symbol"/>
              </a:rPr>
              <a:t>[A(y)=1] | ≤ (n)</a:t>
            </a:r>
            <a:endParaRPr lang="en-US" dirty="0">
              <a:sym typeface="Symbol"/>
            </a:endParaRPr>
          </a:p>
          <a:p>
            <a:pPr lvl="1"/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I.e., no efficient A can </a:t>
            </a:r>
            <a:r>
              <a:rPr lang="en-US" dirty="0">
                <a:sym typeface="Symbol"/>
              </a:rPr>
              <a:t>distinguish whether it is </a:t>
            </a:r>
            <a:r>
              <a:rPr lang="en-US" dirty="0" smtClean="0">
                <a:sym typeface="Symbol"/>
              </a:rPr>
              <a:t>given G(x</a:t>
            </a:r>
            <a:r>
              <a:rPr lang="en-US" dirty="0">
                <a:sym typeface="Symbol"/>
              </a:rPr>
              <a:t>) (for uniform x) or </a:t>
            </a:r>
            <a:r>
              <a:rPr lang="en-US" dirty="0" smtClean="0">
                <a:sym typeface="Symbol"/>
              </a:rPr>
              <a:t>a </a:t>
            </a:r>
            <a:r>
              <a:rPr lang="en-US" dirty="0">
                <a:sym typeface="Symbol"/>
              </a:rPr>
              <a:t>uniform string y</a:t>
            </a:r>
            <a:r>
              <a:rPr lang="en-US" dirty="0" smtClean="0">
                <a:sym typeface="Symbol"/>
              </a:rPr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7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upe, Magnifier, Loupe, Glass, Magnify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590800"/>
            <a:ext cx="1400829" cy="141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Single-message secrecy</a:t>
            </a:r>
            <a:endParaRPr lang="en-US" altLang="en-US" dirty="0"/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585268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585268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8077200" y="3047943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76136" name="Line 8"/>
          <p:cNvSpPr>
            <a:spLocks noChangeShapeType="1"/>
          </p:cNvSpPr>
          <p:nvPr/>
        </p:nvSpPr>
        <p:spPr bwMode="auto">
          <a:xfrm>
            <a:off x="2590800" y="3309553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6137" name="Text Box 9"/>
          <p:cNvSpPr txBox="1">
            <a:spLocks noChangeArrowheads="1"/>
          </p:cNvSpPr>
          <p:nvPr/>
        </p:nvSpPr>
        <p:spPr bwMode="auto">
          <a:xfrm>
            <a:off x="4317009" y="2717800"/>
            <a:ext cx="3575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 smtClean="0">
                <a:solidFill>
                  <a:schemeClr val="tx1"/>
                </a:solidFill>
              </a:rPr>
              <a:t>c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0838" y="3962401"/>
            <a:ext cx="19848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</a:t>
            </a:r>
            <a:endParaRPr lang="en-US" sz="2800" dirty="0" smtClean="0"/>
          </a:p>
          <a:p>
            <a:pPr algn="ctr"/>
            <a:r>
              <a:rPr lang="en-US" sz="2800" dirty="0"/>
              <a:t>c</a:t>
            </a:r>
            <a:r>
              <a:rPr lang="en-US" sz="2800" dirty="0" smtClean="0"/>
              <a:t>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 smtClean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(m)</a:t>
            </a:r>
            <a:endParaRPr lang="en-US" sz="2800" dirty="0"/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566228" y="3047943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357017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upe, Magnifier, Loupe, Glass, Magnify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286000"/>
            <a:ext cx="2438400" cy="2469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Multiple-message secrecy</a:t>
            </a:r>
            <a:endParaRPr lang="en-US" altLang="en-US" dirty="0"/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585268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585268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8077200" y="3047943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76136" name="Line 8"/>
          <p:cNvSpPr>
            <a:spLocks noChangeShapeType="1"/>
          </p:cNvSpPr>
          <p:nvPr/>
        </p:nvSpPr>
        <p:spPr bwMode="auto">
          <a:xfrm>
            <a:off x="2590800" y="3309553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6137" name="Text Box 9"/>
          <p:cNvSpPr txBox="1">
            <a:spLocks noChangeArrowheads="1"/>
          </p:cNvSpPr>
          <p:nvPr/>
        </p:nvSpPr>
        <p:spPr bwMode="auto">
          <a:xfrm>
            <a:off x="3810000" y="2717800"/>
            <a:ext cx="15503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/>
              <a:t>c</a:t>
            </a:r>
            <a:r>
              <a:rPr lang="en-US" altLang="en-US" sz="2800" baseline="-25000" dirty="0" smtClean="0">
                <a:solidFill>
                  <a:schemeClr val="tx1"/>
                </a:solidFill>
              </a:rPr>
              <a:t>1</a:t>
            </a:r>
            <a:r>
              <a:rPr lang="en-US" altLang="en-US" sz="2800" dirty="0" smtClean="0">
                <a:solidFill>
                  <a:schemeClr val="tx1"/>
                </a:solidFill>
              </a:rPr>
              <a:t>, …, </a:t>
            </a:r>
            <a:r>
              <a:rPr lang="en-US" altLang="en-US" sz="2800" dirty="0" err="1" smtClean="0">
                <a:solidFill>
                  <a:schemeClr val="tx1"/>
                </a:solidFill>
              </a:rPr>
              <a:t>c</a:t>
            </a:r>
            <a:r>
              <a:rPr lang="en-US" altLang="en-US" sz="2800" baseline="-25000" dirty="0" err="1" smtClean="0">
                <a:solidFill>
                  <a:schemeClr val="tx1"/>
                </a:solidFill>
              </a:rPr>
              <a:t>t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9010" y="3962401"/>
            <a:ext cx="222849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…, </a:t>
            </a:r>
            <a:r>
              <a:rPr lang="en-US" sz="2800" dirty="0" err="1" smtClean="0"/>
              <a:t>m</a:t>
            </a:r>
            <a:r>
              <a:rPr lang="en-US" sz="2800" baseline="-25000" dirty="0" err="1" smtClean="0"/>
              <a:t>t</a:t>
            </a:r>
            <a:endParaRPr lang="en-US" sz="2800" dirty="0" smtClean="0"/>
          </a:p>
          <a:p>
            <a:pPr algn="ctr"/>
            <a:r>
              <a:rPr lang="en-US" sz="2800" dirty="0" smtClean="0"/>
              <a:t>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 smtClean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</a:t>
            </a:r>
            <a:br>
              <a:rPr lang="en-US" sz="2800" dirty="0" smtClean="0"/>
            </a:br>
            <a:r>
              <a:rPr lang="en-US" sz="2800" dirty="0" smtClean="0"/>
              <a:t>…</a:t>
            </a:r>
            <a:br>
              <a:rPr lang="en-US" sz="2800" dirty="0" smtClean="0"/>
            </a:br>
            <a:r>
              <a:rPr lang="en-US" sz="2800" dirty="0" err="1" smtClean="0"/>
              <a:t>c</a:t>
            </a:r>
            <a:r>
              <a:rPr lang="en-US" sz="2800" baseline="-25000" dirty="0" err="1" smtClean="0"/>
              <a:t>t</a:t>
            </a:r>
            <a:r>
              <a:rPr lang="en-US" sz="2800" dirty="0" smtClean="0"/>
              <a:t>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</a:t>
            </a:r>
            <a:r>
              <a:rPr lang="en-US" sz="2800" dirty="0" err="1" smtClean="0"/>
              <a:t>m</a:t>
            </a:r>
            <a:r>
              <a:rPr lang="en-US" sz="2800" baseline="-25000" dirty="0" err="1" smtClean="0"/>
              <a:t>t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66228" y="3047943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50074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formal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 </a:t>
            </a:r>
            <a:r>
              <a:rPr lang="en-US" dirty="0" smtClean="0">
                <a:sym typeface="Symbol"/>
              </a:rPr>
              <a:t>, A</a:t>
            </a:r>
            <a:endParaRPr lang="en-US" dirty="0" smtClean="0"/>
          </a:p>
          <a:p>
            <a:r>
              <a:rPr lang="en-US" dirty="0" smtClean="0"/>
              <a:t>Define a randomized </a:t>
            </a:r>
            <a:r>
              <a:rPr lang="en-US" dirty="0" err="1" smtClean="0"/>
              <a:t>exp’t</a:t>
            </a:r>
            <a:r>
              <a:rPr lang="en-US" dirty="0" smtClean="0"/>
              <a:t> </a:t>
            </a:r>
            <a:r>
              <a:rPr lang="en-US" dirty="0" err="1" smtClean="0"/>
              <a:t>PrivK</a:t>
            </a:r>
            <a:r>
              <a:rPr lang="en-US" baseline="30000" dirty="0" err="1" smtClean="0"/>
              <a:t>mult</a:t>
            </a:r>
            <a:r>
              <a:rPr lang="en-US" baseline="-25000" dirty="0" err="1" smtClean="0"/>
              <a:t>A</a:t>
            </a:r>
            <a:r>
              <a:rPr lang="en-US" baseline="-25000" dirty="0" smtClean="0"/>
              <a:t>,</a:t>
            </a:r>
            <a:r>
              <a:rPr lang="en-US" baseline="-25000" dirty="0" smtClean="0">
                <a:sym typeface="Symbol"/>
              </a:rPr>
              <a:t></a:t>
            </a:r>
            <a:r>
              <a:rPr lang="en-US" dirty="0" smtClean="0">
                <a:sym typeface="Symbol"/>
              </a:rPr>
              <a:t>(n):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ym typeface="Symbol"/>
              </a:rPr>
              <a:t>A(1</a:t>
            </a:r>
            <a:r>
              <a:rPr lang="en-US" baseline="30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) outputs two vectors (m</a:t>
            </a:r>
            <a:r>
              <a:rPr lang="en-US" baseline="-25000" dirty="0" smtClean="0">
                <a:sym typeface="Symbol"/>
              </a:rPr>
              <a:t>0,1</a:t>
            </a:r>
            <a:r>
              <a:rPr lang="en-US" dirty="0" smtClean="0">
                <a:sym typeface="Symbol"/>
              </a:rPr>
              <a:t>, …, m</a:t>
            </a:r>
            <a:r>
              <a:rPr lang="en-US" baseline="-25000" dirty="0" smtClean="0">
                <a:sym typeface="Symbol"/>
              </a:rPr>
              <a:t>0,t</a:t>
            </a:r>
            <a:r>
              <a:rPr lang="en-US" dirty="0" smtClean="0">
                <a:sym typeface="Symbol"/>
              </a:rPr>
              <a:t>) and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(m</a:t>
            </a:r>
            <a:r>
              <a:rPr lang="en-US" baseline="-25000" dirty="0" smtClean="0">
                <a:sym typeface="Symbol"/>
              </a:rPr>
              <a:t>1,1</a:t>
            </a:r>
            <a:r>
              <a:rPr lang="en-US" dirty="0" smtClean="0">
                <a:sym typeface="Symbol"/>
              </a:rPr>
              <a:t>, …, m</a:t>
            </a:r>
            <a:r>
              <a:rPr lang="en-US" baseline="-25000" dirty="0" smtClean="0">
                <a:sym typeface="Symbol"/>
              </a:rPr>
              <a:t>1,t</a:t>
            </a:r>
            <a:r>
              <a:rPr lang="en-US" dirty="0" smtClean="0">
                <a:sym typeface="Symbol"/>
              </a:rPr>
              <a:t>)</a:t>
            </a:r>
          </a:p>
          <a:p>
            <a:pPr marL="1371600" lvl="2" indent="-514350"/>
            <a:r>
              <a:rPr lang="en-US" dirty="0" smtClean="0">
                <a:sym typeface="Symbol"/>
              </a:rPr>
              <a:t>Required that |m</a:t>
            </a:r>
            <a:r>
              <a:rPr lang="en-US" baseline="-25000" dirty="0" smtClean="0">
                <a:sym typeface="Symbol"/>
              </a:rPr>
              <a:t>0,i</a:t>
            </a:r>
            <a:r>
              <a:rPr lang="en-US" dirty="0" smtClean="0">
                <a:sym typeface="Symbol"/>
              </a:rPr>
              <a:t>| = |m</a:t>
            </a:r>
            <a:r>
              <a:rPr lang="en-US" baseline="-25000" dirty="0" smtClean="0">
                <a:sym typeface="Symbol"/>
              </a:rPr>
              <a:t>1,i</a:t>
            </a:r>
            <a:r>
              <a:rPr lang="en-US" dirty="0" smtClean="0">
                <a:sym typeface="Symbol"/>
              </a:rPr>
              <a:t>| for all </a:t>
            </a:r>
            <a:r>
              <a:rPr lang="en-US" dirty="0" err="1" smtClean="0">
                <a:sym typeface="Symbol"/>
              </a:rPr>
              <a:t>i</a:t>
            </a:r>
            <a:endParaRPr lang="en-US" dirty="0" smtClean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ym typeface="Symbol"/>
              </a:rPr>
              <a:t>k  Gen(1</a:t>
            </a:r>
            <a:r>
              <a:rPr lang="en-US" baseline="30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),   b  {0,1},  for all i: c</a:t>
            </a:r>
            <a:r>
              <a:rPr lang="en-US" baseline="-25000" dirty="0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  </a:t>
            </a:r>
            <a:r>
              <a:rPr lang="en-US" dirty="0" err="1" smtClean="0">
                <a:sym typeface="Symbol"/>
              </a:rPr>
              <a:t>Enc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m</a:t>
            </a:r>
            <a:r>
              <a:rPr lang="en-US" baseline="-25000" dirty="0" err="1" smtClean="0">
                <a:sym typeface="Symbol"/>
              </a:rPr>
              <a:t>b,i</a:t>
            </a:r>
            <a:r>
              <a:rPr lang="en-US" dirty="0" smtClean="0">
                <a:sym typeface="Symbol"/>
              </a:rPr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b</a:t>
            </a:r>
            <a:r>
              <a:rPr lang="en-US" dirty="0" smtClean="0">
                <a:sym typeface="Symbol"/>
              </a:rPr>
              <a:t>’ </a:t>
            </a:r>
            <a:r>
              <a:rPr lang="en-US" dirty="0">
                <a:sym typeface="Symbol"/>
              </a:rPr>
              <a:t> </a:t>
            </a:r>
            <a:r>
              <a:rPr lang="en-US" dirty="0" smtClean="0">
                <a:sym typeface="Symbol"/>
              </a:rPr>
              <a:t>A(c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, …, </a:t>
            </a:r>
            <a:r>
              <a:rPr lang="en-US" dirty="0" err="1" smtClean="0">
                <a:sym typeface="Symbol"/>
              </a:rPr>
              <a:t>c</a:t>
            </a:r>
            <a:r>
              <a:rPr lang="en-US" baseline="-25000" dirty="0" err="1" smtClean="0">
                <a:sym typeface="Symbol"/>
              </a:rPr>
              <a:t>t</a:t>
            </a:r>
            <a:r>
              <a:rPr lang="en-US" dirty="0" smtClean="0">
                <a:sym typeface="Symbol"/>
              </a:rPr>
              <a:t>);  A </a:t>
            </a:r>
            <a:r>
              <a:rPr lang="en-US" i="1" dirty="0" smtClean="0">
                <a:sym typeface="Symbol"/>
              </a:rPr>
              <a:t>succeeds</a:t>
            </a:r>
            <a:r>
              <a:rPr lang="en-US" dirty="0" smtClean="0">
                <a:sym typeface="Symbol"/>
              </a:rPr>
              <a:t> if b = b’, and experiment evaluates to 1 in this case</a:t>
            </a:r>
          </a:p>
        </p:txBody>
      </p:sp>
    </p:spTree>
    <p:extLst>
      <p:ext uri="{BB962C8B-B14F-4D97-AF65-F5344CB8AC3E}">
        <p14:creationId xmlns:p14="http://schemas.microsoft.com/office/powerpoint/2010/main" val="348455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formal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/>
              </a:rPr>
              <a:t> is </a:t>
            </a:r>
            <a:r>
              <a:rPr lang="en-US" i="1" dirty="0" smtClean="0">
                <a:sym typeface="Symbol"/>
              </a:rPr>
              <a:t>multiple-message</a:t>
            </a:r>
            <a:r>
              <a:rPr lang="en-US" dirty="0" smtClean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indistinguishable</a:t>
            </a:r>
            <a:r>
              <a:rPr lang="en-US" dirty="0" smtClean="0">
                <a:sym typeface="Symbol"/>
              </a:rPr>
              <a:t> if for all PPT attackers A, there is a negligible function  such that 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      </a:t>
            </a:r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[</a:t>
            </a:r>
            <a:r>
              <a:rPr lang="en-US" dirty="0" err="1"/>
              <a:t>PrivK</a:t>
            </a:r>
            <a:r>
              <a:rPr lang="en-US" baseline="30000" dirty="0" err="1"/>
              <a:t>mult</a:t>
            </a:r>
            <a:r>
              <a:rPr lang="en-US" baseline="-25000" dirty="0" err="1"/>
              <a:t>A</a:t>
            </a:r>
            <a:r>
              <a:rPr lang="en-US" baseline="-25000" dirty="0"/>
              <a:t>,</a:t>
            </a:r>
            <a:r>
              <a:rPr lang="en-US" baseline="-25000" dirty="0">
                <a:sym typeface="Symbol"/>
              </a:rPr>
              <a:t></a:t>
            </a:r>
            <a:r>
              <a:rPr lang="en-US" dirty="0">
                <a:sym typeface="Symbol"/>
              </a:rPr>
              <a:t>(n</a:t>
            </a:r>
            <a:r>
              <a:rPr lang="en-US" dirty="0" smtClean="0">
                <a:sym typeface="Symbol"/>
              </a:rPr>
              <a:t>) = 1] ≤ ½ + (n)</a:t>
            </a:r>
          </a:p>
          <a:p>
            <a:endParaRPr lang="en-US" dirty="0">
              <a:sym typeface="Symbol"/>
            </a:endParaRPr>
          </a:p>
          <a:p>
            <a:r>
              <a:rPr lang="en-US" dirty="0" smtClean="0">
                <a:sym typeface="Symbol"/>
              </a:rPr>
              <a:t>Exercise: show that the pseudo-OTP is </a:t>
            </a:r>
            <a:r>
              <a:rPr lang="en-US" i="1" dirty="0" smtClean="0">
                <a:sym typeface="Symbol"/>
              </a:rPr>
              <a:t>not</a:t>
            </a:r>
            <a:r>
              <a:rPr lang="en-US" dirty="0" smtClean="0">
                <a:sym typeface="Symbol"/>
              </a:rPr>
              <a:t> multiple-message indistinguishable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91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Multiple-message secrecy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No</a:t>
            </a:r>
            <a:r>
              <a:rPr lang="en-US" dirty="0" smtClean="0"/>
              <a:t> deterministic, stateless encryption scheme is multiple-message indistinguishable</a:t>
            </a:r>
          </a:p>
          <a:p>
            <a:pPr lvl="1"/>
            <a:r>
              <a:rPr lang="en-US" dirty="0" smtClean="0"/>
              <a:t>Proof?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9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Multiple-message secrecy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not going to work with multiple-message secrecy</a:t>
            </a:r>
          </a:p>
          <a:p>
            <a:endParaRPr lang="en-US" dirty="0"/>
          </a:p>
          <a:p>
            <a:r>
              <a:rPr lang="en-US" dirty="0" smtClean="0"/>
              <a:t>Instead, define something </a:t>
            </a:r>
            <a:r>
              <a:rPr lang="en-US" i="1" dirty="0" smtClean="0"/>
              <a:t>stronger</a:t>
            </a:r>
            <a:r>
              <a:rPr lang="en-US" dirty="0" smtClean="0"/>
              <a:t>: security against chosen-plaintext attacks (CPA-security)</a:t>
            </a:r>
          </a:p>
          <a:p>
            <a:pPr lvl="1"/>
            <a:r>
              <a:rPr lang="en-US" dirty="0" smtClean="0"/>
              <a:t>Nowadays, this is the </a:t>
            </a:r>
            <a:r>
              <a:rPr lang="en-US" i="1" dirty="0" smtClean="0"/>
              <a:t>minimal</a:t>
            </a:r>
            <a:r>
              <a:rPr lang="en-US" dirty="0" smtClean="0"/>
              <a:t> notion of security an encryption scheme should satisfy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2217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upe, Magnifier, Loupe, Glass, Magnify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571" y="2590800"/>
            <a:ext cx="1400829" cy="141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CPA-security</a:t>
            </a:r>
            <a:endParaRPr lang="en-US" altLang="en-US" dirty="0"/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585268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585268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8077200" y="3047943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76136" name="Line 8"/>
          <p:cNvSpPr>
            <a:spLocks noChangeShapeType="1"/>
          </p:cNvSpPr>
          <p:nvPr/>
        </p:nvSpPr>
        <p:spPr bwMode="auto">
          <a:xfrm>
            <a:off x="2590800" y="3309553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6137" name="Text Box 9"/>
          <p:cNvSpPr txBox="1">
            <a:spLocks noChangeArrowheads="1"/>
          </p:cNvSpPr>
          <p:nvPr/>
        </p:nvSpPr>
        <p:spPr bwMode="auto">
          <a:xfrm>
            <a:off x="4317009" y="2717800"/>
            <a:ext cx="3575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 smtClean="0">
                <a:solidFill>
                  <a:schemeClr val="tx1"/>
                </a:solidFill>
              </a:rPr>
              <a:t>c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1428" y="3998893"/>
            <a:ext cx="19848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</a:t>
            </a:r>
            <a:endParaRPr lang="en-US" sz="2800" dirty="0" smtClean="0"/>
          </a:p>
          <a:p>
            <a:pPr algn="ctr"/>
            <a:r>
              <a:rPr lang="en-US" sz="2800" dirty="0"/>
              <a:t>c</a:t>
            </a:r>
            <a:r>
              <a:rPr lang="en-US" sz="2800" dirty="0" smtClean="0"/>
              <a:t>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 smtClean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(m)</a:t>
            </a:r>
            <a:endParaRPr lang="en-US" sz="2800" dirty="0"/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566228" y="3047943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590800" y="3334982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2590800" y="4114800"/>
            <a:ext cx="2083794" cy="1447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505200" y="4343400"/>
            <a:ext cx="593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</a:t>
            </a:r>
            <a:r>
              <a:rPr lang="en-US" sz="2800" baseline="-25000" dirty="0" smtClean="0"/>
              <a:t>1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609600" y="4393288"/>
            <a:ext cx="22284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 smtClean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2564406" y="4114800"/>
            <a:ext cx="2083794" cy="1447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478806" y="4343400"/>
            <a:ext cx="593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</a:t>
            </a:r>
            <a:r>
              <a:rPr lang="en-US" sz="2800" baseline="-25000" dirty="0"/>
              <a:t>2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09600" y="4429780"/>
            <a:ext cx="22284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</a:t>
            </a:r>
            <a:r>
              <a:rPr lang="en-US" sz="2800" baseline="-25000" dirty="0"/>
              <a:t>2</a:t>
            </a:r>
            <a:r>
              <a:rPr lang="en-US" sz="2800" dirty="0" smtClean="0"/>
              <a:t>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 smtClean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(m</a:t>
            </a:r>
            <a:r>
              <a:rPr lang="en-US" sz="2800" baseline="-25000" dirty="0"/>
              <a:t>2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341585" y="2753380"/>
            <a:ext cx="5352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 smtClean="0">
                <a:solidFill>
                  <a:schemeClr val="tx1"/>
                </a:solidFill>
              </a:rPr>
              <a:t>c</a:t>
            </a:r>
            <a:r>
              <a:rPr lang="en-US" altLang="en-US" sz="2800" baseline="-25000" dirty="0" smtClean="0">
                <a:solidFill>
                  <a:schemeClr val="tx1"/>
                </a:solidFill>
              </a:rPr>
              <a:t>1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2590800" y="3334982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341585" y="2743200"/>
            <a:ext cx="5352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 smtClean="0">
                <a:solidFill>
                  <a:schemeClr val="tx1"/>
                </a:solidFill>
              </a:rPr>
              <a:t>c</a:t>
            </a:r>
            <a:r>
              <a:rPr lang="en-US" altLang="en-US" sz="2800" baseline="-25000" dirty="0"/>
              <a:t>2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16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6" grpId="0" animBg="1"/>
      <p:bldP spid="176137" grpId="0"/>
      <p:bldP spid="5" grpId="0"/>
      <p:bldP spid="11" grpId="0" animBg="1"/>
      <p:bldP spid="11" grpId="1" animBg="1"/>
      <p:bldP spid="4" grpId="0"/>
      <p:bldP spid="4" grpId="1"/>
      <p:bldP spid="15" grpId="0"/>
      <p:bldP spid="15" grpId="1"/>
      <p:bldP spid="17" grpId="0"/>
      <p:bldP spid="17" grpId="1"/>
      <p:bldP spid="18" grpId="0"/>
      <p:bldP spid="18" grpId="1"/>
      <p:bldP spid="19" grpId="0"/>
      <p:bldP spid="19" grpId="1"/>
      <p:bldP spid="22" grpId="0" animBg="1"/>
      <p:bldP spid="22" grpId="1" animBg="1"/>
      <p:bldP spid="23" grpId="0"/>
      <p:bldP spid="23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 threat model too strong?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practice, there are many ways an attacker can </a:t>
            </a:r>
            <a:r>
              <a:rPr lang="en-US" i="1" dirty="0" smtClean="0"/>
              <a:t>influence</a:t>
            </a:r>
            <a:r>
              <a:rPr lang="en-US" dirty="0" smtClean="0"/>
              <a:t> what gets encrypted</a:t>
            </a:r>
          </a:p>
          <a:p>
            <a:pPr lvl="1"/>
            <a:r>
              <a:rPr lang="en-US" dirty="0" smtClean="0"/>
              <a:t>Not clear how best to model</a:t>
            </a:r>
          </a:p>
          <a:p>
            <a:pPr lvl="1"/>
            <a:r>
              <a:rPr lang="en-US" dirty="0" smtClean="0"/>
              <a:t>Chosen-plaintext attacks encompass any such influence</a:t>
            </a:r>
          </a:p>
          <a:p>
            <a:pPr lvl="1"/>
            <a:endParaRPr lang="en-US" dirty="0"/>
          </a:p>
          <a:p>
            <a:r>
              <a:rPr lang="en-US" dirty="0" smtClean="0"/>
              <a:t>Moreover, in some cases an attacker may have significant control over what gets encrypted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70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(insecure PRG)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G(x) = 0….0</a:t>
            </a:r>
          </a:p>
          <a:p>
            <a:pPr lvl="1"/>
            <a:r>
              <a:rPr lang="en-US" dirty="0" smtClean="0"/>
              <a:t>Distinguisher?</a:t>
            </a:r>
          </a:p>
          <a:p>
            <a:pPr lvl="1"/>
            <a:r>
              <a:rPr lang="en-US" dirty="0" smtClean="0"/>
              <a:t>Analysis?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96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(insecure PRG)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G(x) = x | OR(bits of x)</a:t>
            </a:r>
          </a:p>
          <a:p>
            <a:pPr lvl="1"/>
            <a:r>
              <a:rPr lang="en-US" dirty="0" smtClean="0"/>
              <a:t>Distinguisher?</a:t>
            </a:r>
          </a:p>
          <a:p>
            <a:pPr lvl="1"/>
            <a:r>
              <a:rPr lang="en-US" dirty="0" smtClean="0"/>
              <a:t>Analysis?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9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ciphers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defined, PRGs are limited</a:t>
            </a:r>
          </a:p>
          <a:p>
            <a:pPr lvl="1"/>
            <a:r>
              <a:rPr lang="en-US" dirty="0" smtClean="0"/>
              <a:t>They have fixed-length output</a:t>
            </a:r>
          </a:p>
          <a:p>
            <a:pPr lvl="1"/>
            <a:r>
              <a:rPr lang="en-US" dirty="0" smtClean="0"/>
              <a:t>They produce the entire output in “one shot”</a:t>
            </a:r>
          </a:p>
          <a:p>
            <a:r>
              <a:rPr lang="en-US" dirty="0" smtClean="0"/>
              <a:t>In practice, PRGs are based on </a:t>
            </a:r>
            <a:r>
              <a:rPr lang="en-US" i="1" dirty="0" smtClean="0"/>
              <a:t>stream ciphers</a:t>
            </a:r>
          </a:p>
          <a:p>
            <a:pPr lvl="1"/>
            <a:r>
              <a:rPr lang="en-US" dirty="0" smtClean="0"/>
              <a:t>Can be viewed as producing an “unbounded” stream of pseudorandom bits, on demand</a:t>
            </a:r>
          </a:p>
          <a:p>
            <a:pPr lvl="1"/>
            <a:r>
              <a:rPr lang="en-US" dirty="0" smtClean="0"/>
              <a:t>More flexible, more efficient</a:t>
            </a:r>
          </a:p>
          <a:p>
            <a:r>
              <a:rPr lang="en-US" dirty="0" smtClean="0"/>
              <a:t>See book for details; will revisit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47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PRGs/stream ciphers exist?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don’t know…</a:t>
            </a:r>
          </a:p>
          <a:p>
            <a:pPr lvl="1"/>
            <a:r>
              <a:rPr lang="en-US" dirty="0" smtClean="0"/>
              <a:t>Would imply P </a:t>
            </a:r>
            <a:r>
              <a:rPr lang="en-US" dirty="0" smtClean="0">
                <a:sym typeface="Symbol" panose="05050102010706020507" pitchFamily="18" charset="2"/>
              </a:rPr>
              <a:t> NP</a:t>
            </a:r>
            <a:endParaRPr lang="en-US" dirty="0" smtClean="0"/>
          </a:p>
          <a:p>
            <a:r>
              <a:rPr lang="en-US" dirty="0" smtClean="0"/>
              <a:t>We will </a:t>
            </a:r>
            <a:r>
              <a:rPr lang="en-US" i="1" dirty="0" smtClean="0"/>
              <a:t>assume</a:t>
            </a:r>
            <a:r>
              <a:rPr lang="en-US" dirty="0" smtClean="0"/>
              <a:t> certain algorithms are PRGs</a:t>
            </a:r>
          </a:p>
          <a:p>
            <a:pPr lvl="1"/>
            <a:r>
              <a:rPr lang="en-US" dirty="0" smtClean="0"/>
              <a:t>Recall the 3 principles of modern crypto…</a:t>
            </a:r>
          </a:p>
          <a:p>
            <a:pPr lvl="1"/>
            <a:r>
              <a:rPr lang="en-US" dirty="0" smtClean="0"/>
              <a:t>This is what is done in practice</a:t>
            </a:r>
          </a:p>
          <a:p>
            <a:pPr lvl="1"/>
            <a:r>
              <a:rPr lang="en-US" dirty="0" smtClean="0"/>
              <a:t>We will return to this later in the course</a:t>
            </a:r>
          </a:p>
          <a:p>
            <a:r>
              <a:rPr lang="en-US" dirty="0" smtClean="0"/>
              <a:t>Can </a:t>
            </a:r>
            <a:r>
              <a:rPr lang="en-US" i="1" dirty="0" smtClean="0"/>
              <a:t>construct</a:t>
            </a:r>
            <a:r>
              <a:rPr lang="en-US" dirty="0" smtClean="0"/>
              <a:t> PRGs from weaker assumptions</a:t>
            </a:r>
          </a:p>
          <a:p>
            <a:pPr lvl="1"/>
            <a:r>
              <a:rPr lang="en-US" dirty="0" smtClean="0"/>
              <a:t>For details, see Chapter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1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things stand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saw that there are some inherent limitations if we want perfect secrecy</a:t>
            </a:r>
          </a:p>
          <a:p>
            <a:pPr lvl="1"/>
            <a:r>
              <a:rPr lang="en-US" dirty="0" smtClean="0"/>
              <a:t>In particular, key must be as long as the message</a:t>
            </a:r>
          </a:p>
          <a:p>
            <a:pPr lvl="1"/>
            <a:endParaRPr lang="en-US" dirty="0"/>
          </a:p>
          <a:p>
            <a:r>
              <a:rPr lang="en-US" dirty="0" smtClean="0"/>
              <a:t>We defined computational secrecy, a </a:t>
            </a:r>
            <a:br>
              <a:rPr lang="en-US" dirty="0" smtClean="0"/>
            </a:br>
            <a:r>
              <a:rPr lang="en-US" dirty="0" smtClean="0"/>
              <a:t>relaxed notion of security</a:t>
            </a:r>
          </a:p>
          <a:p>
            <a:endParaRPr lang="en-US" dirty="0"/>
          </a:p>
          <a:p>
            <a:r>
              <a:rPr lang="en-US" dirty="0" smtClean="0"/>
              <a:t>Can we overcome prior limitations?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3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Recall: one-time pad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3429000" y="3515548"/>
            <a:ext cx="2209800" cy="461665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 smtClean="0">
                <a:latin typeface="+mn-lt"/>
              </a:rPr>
              <a:t>key</a:t>
            </a:r>
            <a:endParaRPr lang="en-US" altLang="en-US" dirty="0">
              <a:latin typeface="+mn-lt"/>
            </a:endParaRPr>
          </a:p>
        </p:txBody>
      </p:sp>
      <p:sp>
        <p:nvSpPr>
          <p:cNvPr id="19" name="Line 14"/>
          <p:cNvSpPr>
            <a:spLocks noChangeShapeType="1"/>
          </p:cNvSpPr>
          <p:nvPr/>
        </p:nvSpPr>
        <p:spPr bwMode="auto">
          <a:xfrm>
            <a:off x="2971800" y="5227766"/>
            <a:ext cx="1295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 flipV="1">
            <a:off x="4519776" y="4004547"/>
            <a:ext cx="0" cy="990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lg" len="med"/>
            <a:tailEnd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4724400" y="5227766"/>
            <a:ext cx="1316736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4082249" y="2628482"/>
            <a:ext cx="87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p</a:t>
            </a:r>
            <a:r>
              <a:rPr lang="en-US" altLang="en-US" dirty="0" smtClean="0">
                <a:latin typeface="+mn-lt"/>
              </a:rPr>
              <a:t> </a:t>
            </a:r>
            <a:r>
              <a:rPr lang="en-US" altLang="en-US" dirty="0">
                <a:latin typeface="+mn-lt"/>
              </a:rPr>
              <a:t>bits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91000" y="4812268"/>
            <a:ext cx="657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ym typeface="Symbol"/>
              </a:rPr>
              <a:t></a:t>
            </a:r>
            <a:endParaRPr lang="en-US" sz="4800" dirty="0"/>
          </a:p>
        </p:txBody>
      </p:sp>
      <p:sp>
        <p:nvSpPr>
          <p:cNvPr id="28" name="Right Brace 27"/>
          <p:cNvSpPr/>
          <p:nvPr/>
        </p:nvSpPr>
        <p:spPr>
          <a:xfrm rot="16200000">
            <a:off x="4369756" y="2125903"/>
            <a:ext cx="328288" cy="2209800"/>
          </a:xfrm>
          <a:prstGeom prst="rightBrac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6096000" y="4996934"/>
            <a:ext cx="2209800" cy="461665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 err="1" smtClean="0">
                <a:latin typeface="+mn-lt"/>
              </a:rPr>
              <a:t>ciphertext</a:t>
            </a:r>
            <a:endParaRPr lang="en-US" altLang="en-US" dirty="0">
              <a:latin typeface="+mn-lt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6749249" y="4191000"/>
            <a:ext cx="87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p</a:t>
            </a:r>
            <a:r>
              <a:rPr lang="en-US" altLang="en-US" dirty="0" smtClean="0">
                <a:latin typeface="+mn-lt"/>
              </a:rPr>
              <a:t> </a:t>
            </a:r>
            <a:r>
              <a:rPr lang="en-US" altLang="en-US" dirty="0">
                <a:latin typeface="+mn-lt"/>
              </a:rPr>
              <a:t>bits</a:t>
            </a:r>
          </a:p>
        </p:txBody>
      </p:sp>
      <p:sp>
        <p:nvSpPr>
          <p:cNvPr id="31" name="Right Brace 30"/>
          <p:cNvSpPr/>
          <p:nvPr/>
        </p:nvSpPr>
        <p:spPr>
          <a:xfrm rot="16200000">
            <a:off x="7036756" y="3688421"/>
            <a:ext cx="328288" cy="2209800"/>
          </a:xfrm>
          <a:prstGeom prst="rightBrac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762000" y="4996934"/>
            <a:ext cx="2209800" cy="461665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 smtClean="0">
                <a:latin typeface="+mn-lt"/>
              </a:rPr>
              <a:t>message</a:t>
            </a:r>
            <a:endParaRPr lang="en-US" altLang="en-US" dirty="0">
              <a:latin typeface="+mn-lt"/>
            </a:endParaRPr>
          </a:p>
        </p:txBody>
      </p:sp>
      <p:sp>
        <p:nvSpPr>
          <p:cNvPr id="33" name="Text Box 26"/>
          <p:cNvSpPr txBox="1">
            <a:spLocks noChangeArrowheads="1"/>
          </p:cNvSpPr>
          <p:nvPr/>
        </p:nvSpPr>
        <p:spPr bwMode="auto">
          <a:xfrm>
            <a:off x="1415249" y="4191000"/>
            <a:ext cx="87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p</a:t>
            </a:r>
            <a:r>
              <a:rPr lang="en-US" altLang="en-US" dirty="0" smtClean="0">
                <a:latin typeface="+mn-lt"/>
              </a:rPr>
              <a:t> </a:t>
            </a:r>
            <a:r>
              <a:rPr lang="en-US" altLang="en-US" dirty="0">
                <a:latin typeface="+mn-lt"/>
              </a:rPr>
              <a:t>bits</a:t>
            </a:r>
          </a:p>
        </p:txBody>
      </p:sp>
      <p:sp>
        <p:nvSpPr>
          <p:cNvPr id="34" name="Right Brace 33"/>
          <p:cNvSpPr/>
          <p:nvPr/>
        </p:nvSpPr>
        <p:spPr>
          <a:xfrm rot="16200000">
            <a:off x="1702756" y="3688421"/>
            <a:ext cx="328288" cy="2209800"/>
          </a:xfrm>
          <a:prstGeom prst="rightBrac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28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3434</TotalTime>
  <Words>1224</Words>
  <Application>Microsoft Office PowerPoint</Application>
  <PresentationFormat>On-screen Show (4:3)</PresentationFormat>
  <Paragraphs>247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Symbol</vt:lpstr>
      <vt:lpstr>Office Theme</vt:lpstr>
      <vt:lpstr>Cryptography</vt:lpstr>
      <vt:lpstr>Pseudorandom generators (PRGs)</vt:lpstr>
      <vt:lpstr>PRGs</vt:lpstr>
      <vt:lpstr>Example (insecure PRG)</vt:lpstr>
      <vt:lpstr>Example (insecure PRG)</vt:lpstr>
      <vt:lpstr>Stream ciphers</vt:lpstr>
      <vt:lpstr>Do PRGs/stream ciphers exist?</vt:lpstr>
      <vt:lpstr>Where things stand</vt:lpstr>
      <vt:lpstr>Recall: one-time pad</vt:lpstr>
      <vt:lpstr>“Pseudo” one-time pad</vt:lpstr>
      <vt:lpstr>Pseudo one-time pad</vt:lpstr>
      <vt:lpstr>Security of pseudo-OTP?</vt:lpstr>
      <vt:lpstr>Definitions, proofs, and assumptions</vt:lpstr>
      <vt:lpstr>PRGs, revisited</vt:lpstr>
      <vt:lpstr>Proof by reduction</vt:lpstr>
      <vt:lpstr>Alternately…</vt:lpstr>
      <vt:lpstr>Security theorem</vt:lpstr>
      <vt:lpstr>The reduction</vt:lpstr>
      <vt:lpstr>Analysis</vt:lpstr>
      <vt:lpstr>Analysis</vt:lpstr>
      <vt:lpstr>The reduction</vt:lpstr>
      <vt:lpstr>Analysis</vt:lpstr>
      <vt:lpstr>The reduction</vt:lpstr>
      <vt:lpstr>Analysis</vt:lpstr>
      <vt:lpstr>Stepping back…</vt:lpstr>
      <vt:lpstr>Stepping back…</vt:lpstr>
      <vt:lpstr>Have we gained anything?</vt:lpstr>
      <vt:lpstr>Recall…</vt:lpstr>
      <vt:lpstr>But first…</vt:lpstr>
      <vt:lpstr>Single-message secrecy</vt:lpstr>
      <vt:lpstr>Multiple-message secrecy</vt:lpstr>
      <vt:lpstr>A formal definition</vt:lpstr>
      <vt:lpstr>A formal definition</vt:lpstr>
      <vt:lpstr>Multiple-message secrecy</vt:lpstr>
      <vt:lpstr>Multiple-message secrecy</vt:lpstr>
      <vt:lpstr>CPA-security</vt:lpstr>
      <vt:lpstr>Is the threat model too strong?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jkatz</cp:lastModifiedBy>
  <cp:revision>287</cp:revision>
  <dcterms:created xsi:type="dcterms:W3CDTF">2014-06-02T02:25:30Z</dcterms:created>
  <dcterms:modified xsi:type="dcterms:W3CDTF">2018-02-13T01:45:14Z</dcterms:modified>
</cp:coreProperties>
</file>