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500" r:id="rId3"/>
    <p:sldId id="501" r:id="rId4"/>
    <p:sldId id="502" r:id="rId5"/>
    <p:sldId id="503" r:id="rId6"/>
    <p:sldId id="504" r:id="rId7"/>
    <p:sldId id="505" r:id="rId8"/>
    <p:sldId id="506" r:id="rId9"/>
    <p:sldId id="513" r:id="rId10"/>
    <p:sldId id="507" r:id="rId11"/>
    <p:sldId id="508" r:id="rId12"/>
    <p:sldId id="512" r:id="rId13"/>
    <p:sldId id="509" r:id="rId14"/>
    <p:sldId id="514" r:id="rId15"/>
    <p:sldId id="515" r:id="rId16"/>
    <p:sldId id="550" r:id="rId17"/>
    <p:sldId id="516" r:id="rId18"/>
    <p:sldId id="517" r:id="rId19"/>
    <p:sldId id="51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9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</a:t>
            </a:r>
            <a:r>
              <a:rPr lang="en-US" sz="4000" i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Informally, a pseudorandom function “looks like” a random (i.e., uniform) function</a:t>
            </a:r>
          </a:p>
        </p:txBody>
      </p:sp>
    </p:spTree>
    <p:extLst>
      <p:ext uri="{BB962C8B-B14F-4D97-AF65-F5344CB8AC3E}">
        <p14:creationId xmlns:p14="http://schemas.microsoft.com/office/powerpoint/2010/main" val="42796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function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191000" y="3383280"/>
          <a:ext cx="12192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eft Brace 9"/>
          <p:cNvSpPr/>
          <p:nvPr/>
        </p:nvSpPr>
        <p:spPr>
          <a:xfrm flipH="1">
            <a:off x="5562600" y="3429000"/>
            <a:ext cx="304800" cy="3048000"/>
          </a:xfrm>
          <a:prstGeom prst="lef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943600" y="4724400"/>
            <a:ext cx="245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# of entries: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= 8</a:t>
            </a:r>
            <a:endParaRPr lang="en-US" sz="2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2971800" y="3383280"/>
          <a:ext cx="12192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Func</a:t>
            </a:r>
            <a:r>
              <a:rPr lang="en-US" baseline="-25000" dirty="0" err="1"/>
              <a:t>n</a:t>
            </a:r>
            <a:r>
              <a:rPr lang="en-US" dirty="0"/>
              <a:t> = all functions mapping {0,1}</a:t>
            </a:r>
            <a:r>
              <a:rPr lang="en-US" baseline="30000" dirty="0"/>
              <a:t>n</a:t>
            </a:r>
            <a:r>
              <a:rPr lang="en-US" dirty="0"/>
              <a:t> to {</a:t>
            </a:r>
            <a:r>
              <a:rPr lang="en-US" dirty="0" smtClean="0"/>
              <a:t>0,1}</a:t>
            </a:r>
            <a:r>
              <a:rPr lang="en-US" baseline="30000" dirty="0" smtClean="0"/>
              <a:t>n</a:t>
            </a:r>
            <a:endParaRPr lang="en-US" baseline="30000" dirty="0"/>
          </a:p>
          <a:p>
            <a:endParaRPr lang="en-US" baseline="30000" dirty="0" smtClean="0"/>
          </a:p>
          <a:p>
            <a:r>
              <a:rPr lang="en-US" dirty="0" smtClean="0"/>
              <a:t>How big is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Can represent a function in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 using n · 2</a:t>
            </a:r>
            <a:r>
              <a:rPr lang="en-US" baseline="30000" dirty="0" smtClean="0"/>
              <a:t>n</a:t>
            </a:r>
            <a:r>
              <a:rPr lang="en-US" dirty="0" smtClean="0"/>
              <a:t> bits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|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| = 2</a:t>
            </a:r>
            <a:r>
              <a:rPr lang="en-US" baseline="30000" dirty="0" smtClean="0">
                <a:sym typeface="Symbol"/>
              </a:rPr>
              <a:t>n·2</a:t>
            </a:r>
            <a:r>
              <a:rPr lang="en-US" sz="2400" baseline="55000" dirty="0" smtClean="0">
                <a:sym typeface="Symbol"/>
              </a:rPr>
              <a:t>n</a:t>
            </a:r>
            <a:endParaRPr lang="en-US" sz="2400" baseline="55000" dirty="0"/>
          </a:p>
        </p:txBody>
      </p:sp>
    </p:spTree>
    <p:extLst>
      <p:ext uri="{BB962C8B-B14F-4D97-AF65-F5344CB8AC3E}">
        <p14:creationId xmlns:p14="http://schemas.microsoft.com/office/powerpoint/2010/main" val="38235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/>
      <p:bldP spid="11" grpId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Exercise: how many functions are there mapping </a:t>
            </a:r>
            <a:r>
              <a:rPr lang="en-US" dirty="0"/>
              <a:t>{0,1}</a:t>
            </a:r>
            <a:r>
              <a:rPr lang="en-US" baseline="30000" dirty="0"/>
              <a:t>n</a:t>
            </a:r>
            <a:r>
              <a:rPr lang="en-US" dirty="0"/>
              <a:t> to </a:t>
            </a:r>
            <a:r>
              <a:rPr lang="en-US"/>
              <a:t>{</a:t>
            </a:r>
            <a:r>
              <a:rPr lang="en-US" smtClean="0"/>
              <a:t>0,1}</a:t>
            </a:r>
            <a:r>
              <a:rPr lang="en-US" baseline="30000" smtClean="0"/>
              <a:t>m</a:t>
            </a:r>
            <a:r>
              <a:rPr lang="en-US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uniform f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u="sng" dirty="0" smtClean="0">
                <a:sym typeface="Symbol"/>
              </a:rPr>
              <a:t>Equivalent</a:t>
            </a:r>
            <a:r>
              <a:rPr lang="en-US" dirty="0" smtClean="0">
                <a:sym typeface="Symbol"/>
              </a:rPr>
              <a:t>: for each x  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choose f(x) uniformly in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I.e., fill up the function table with uniform values</a:t>
            </a:r>
          </a:p>
          <a:p>
            <a:pPr lvl="1"/>
            <a:r>
              <a:rPr lang="en-US" dirty="0" smtClean="0">
                <a:sym typeface="Symbol"/>
              </a:rPr>
              <a:t>Can also view this as being done “on-the-fly,” as values are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8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Informally, a pseudorandom function “looks like” a random function</a:t>
            </a:r>
          </a:p>
          <a:p>
            <a:endParaRPr lang="en-US" dirty="0"/>
          </a:p>
          <a:p>
            <a:r>
              <a:rPr lang="en-US" dirty="0" smtClean="0"/>
              <a:t>As in our discussion of PRGs, it does not make sense to talk about any </a:t>
            </a:r>
            <a:r>
              <a:rPr lang="en-US" i="1" dirty="0" smtClean="0"/>
              <a:t>fixed</a:t>
            </a:r>
            <a:r>
              <a:rPr lang="en-US" dirty="0" smtClean="0"/>
              <a:t> function being pseudorandom</a:t>
            </a:r>
          </a:p>
          <a:p>
            <a:pPr lvl="1"/>
            <a:r>
              <a:rPr lang="en-US" dirty="0" smtClean="0"/>
              <a:t>We look instead at </a:t>
            </a:r>
            <a:r>
              <a:rPr lang="en-US" i="1" dirty="0" smtClean="0"/>
              <a:t>keyed</a:t>
            </a:r>
            <a:r>
              <a:rPr lang="en-US" dirty="0" smtClean="0"/>
              <a:t>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 F: {0,1}</a:t>
            </a:r>
            <a:r>
              <a:rPr lang="en-US" baseline="30000" dirty="0" smtClean="0"/>
              <a:t>*</a:t>
            </a:r>
            <a:r>
              <a:rPr lang="en-US" dirty="0" smtClean="0"/>
              <a:t> x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be an efficient, deterministic algorithm</a:t>
            </a:r>
          </a:p>
          <a:p>
            <a:pPr lvl="1"/>
            <a:r>
              <a:rPr lang="en-US" dirty="0" smtClean="0">
                <a:sym typeface="Symbol"/>
              </a:rPr>
              <a:t>Define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(x) = F(k, x)</a:t>
            </a:r>
          </a:p>
          <a:p>
            <a:pPr lvl="1"/>
            <a:r>
              <a:rPr lang="en-US" dirty="0" smtClean="0">
                <a:sym typeface="Symbol"/>
              </a:rPr>
              <a:t>The first input is called the </a:t>
            </a:r>
            <a:r>
              <a:rPr lang="en-US" i="1" dirty="0" smtClean="0">
                <a:sym typeface="Symbol"/>
              </a:rPr>
              <a:t>key</a:t>
            </a:r>
            <a:endParaRPr lang="en-US" i="1" baseline="30000" dirty="0" smtClean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ssume F is </a:t>
            </a:r>
            <a:r>
              <a:rPr lang="en-US" i="1" dirty="0" smtClean="0">
                <a:sym typeface="Symbol"/>
              </a:rPr>
              <a:t>length preserving</a:t>
            </a:r>
            <a:r>
              <a:rPr lang="en-US" dirty="0" smtClean="0">
                <a:sym typeface="Symbol"/>
              </a:rPr>
              <a:t>: F(k, x) only defined if |k|=|x|, in which case |F(k, x)| = |k| = |x|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Choosing </a:t>
            </a:r>
            <a:r>
              <a:rPr lang="en-US" dirty="0">
                <a:sym typeface="Symbol"/>
              </a:rPr>
              <a:t>a uniform k 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is equivalent to choosing the function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 :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 {</a:t>
            </a:r>
            <a:r>
              <a:rPr lang="en-US" dirty="0" smtClean="0">
                <a:sym typeface="Symbol"/>
              </a:rPr>
              <a:t>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I.e., for fixed key length n, the algorithm F </a:t>
            </a:r>
            <a:r>
              <a:rPr lang="en-US" dirty="0">
                <a:sym typeface="Symbol"/>
              </a:rPr>
              <a:t>d</a:t>
            </a:r>
            <a:r>
              <a:rPr lang="en-US" dirty="0" smtClean="0">
                <a:sym typeface="Symbol"/>
              </a:rPr>
              <a:t>efines a </a:t>
            </a:r>
            <a:r>
              <a:rPr lang="en-US" i="1" dirty="0" smtClean="0">
                <a:sym typeface="Symbol"/>
              </a:rPr>
              <a:t>distribution</a:t>
            </a:r>
            <a:r>
              <a:rPr lang="en-US" dirty="0" smtClean="0">
                <a:sym typeface="Symbol"/>
              </a:rPr>
              <a:t> over functions in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!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7548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of functions in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 is 2</a:t>
            </a:r>
            <a:r>
              <a:rPr lang="en-US" baseline="30000" dirty="0" smtClean="0"/>
              <a:t>n2</a:t>
            </a:r>
            <a:r>
              <a:rPr lang="en-US" sz="2400" baseline="60000" dirty="0" smtClean="0"/>
              <a:t>n</a:t>
            </a:r>
          </a:p>
          <a:p>
            <a:r>
              <a:rPr lang="en-US" dirty="0"/>
              <a:t>{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}</a:t>
            </a:r>
            <a:r>
              <a:rPr lang="en-US" baseline="-25000" dirty="0" smtClean="0"/>
              <a:t>k</a:t>
            </a:r>
            <a:r>
              <a:rPr lang="en-US" baseline="-25000" dirty="0" smtClean="0">
                <a:sym typeface="Symbol" panose="05050102010706020507" pitchFamily="18" charset="2"/>
              </a:rPr>
              <a:t>{0,1}</a:t>
            </a:r>
            <a:r>
              <a:rPr lang="en-US" sz="2400" baseline="-5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is a subset of </a:t>
            </a:r>
            <a:r>
              <a:rPr lang="en-US" dirty="0" err="1" smtClean="0">
                <a:sym typeface="Symbol" panose="05050102010706020507" pitchFamily="18" charset="2"/>
              </a:rPr>
              <a:t>Func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endParaRPr lang="en-US" dirty="0" smtClean="0"/>
          </a:p>
          <a:p>
            <a:pPr lvl="1"/>
            <a:r>
              <a:rPr lang="en-US" dirty="0" smtClean="0"/>
              <a:t>The number of functions in </a:t>
            </a:r>
            <a:r>
              <a:rPr lang="en-US" dirty="0"/>
              <a:t>{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}</a:t>
            </a:r>
            <a:r>
              <a:rPr lang="en-US" baseline="-25000" dirty="0"/>
              <a:t>k</a:t>
            </a:r>
            <a:r>
              <a:rPr lang="en-US" baseline="-25000" dirty="0">
                <a:sym typeface="Symbol" panose="05050102010706020507" pitchFamily="18" charset="2"/>
              </a:rPr>
              <a:t>{0,1}</a:t>
            </a:r>
            <a:r>
              <a:rPr lang="en-US" sz="2000" baseline="-5000" dirty="0">
                <a:sym typeface="Symbol" panose="05050102010706020507" pitchFamily="18" charset="2"/>
              </a:rPr>
              <a:t>n</a:t>
            </a:r>
            <a:r>
              <a:rPr lang="en-US" dirty="0" smtClean="0"/>
              <a:t> is at most 2</a:t>
            </a:r>
            <a:r>
              <a:rPr lang="en-US" baseline="30000" dirty="0" smtClean="0"/>
              <a:t>n</a:t>
            </a:r>
            <a:endParaRPr lang="en-US" baseline="-25000" dirty="0" smtClean="0"/>
          </a:p>
          <a:p>
            <a:pPr lvl="1"/>
            <a:r>
              <a:rPr lang="en-US" dirty="0" smtClean="0"/>
              <a:t>This is only a tiny fraction of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105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 (PRFs)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 is a </a:t>
            </a:r>
            <a:r>
              <a:rPr lang="en-US" i="1" dirty="0" smtClean="0"/>
              <a:t>pseudorandom function</a:t>
            </a:r>
            <a:r>
              <a:rPr lang="en-US" dirty="0" smtClean="0"/>
              <a:t> if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, for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/>
              <a:t>, is indistinguishable from a uniform function f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endParaRPr lang="en-US" i="1" dirty="0">
              <a:sym typeface="Symbol"/>
            </a:endParaRPr>
          </a:p>
          <a:p>
            <a:r>
              <a:rPr lang="en-US" dirty="0" smtClean="0">
                <a:sym typeface="Symbol"/>
              </a:rPr>
              <a:t>Formally, for all poly-time distinguishers D</a:t>
            </a:r>
            <a:r>
              <a:rPr lang="en-US" altLang="en-US" dirty="0" smtClean="0">
                <a:cs typeface="Arial" charset="0"/>
              </a:rPr>
              <a:t>:</a:t>
            </a:r>
            <a:br>
              <a:rPr lang="en-US" altLang="en-US" dirty="0" smtClean="0">
                <a:cs typeface="Arial" charset="0"/>
              </a:rPr>
            </a:br>
            <a:r>
              <a:rPr lang="en-US" altLang="en-US" sz="3600" dirty="0" smtClean="0"/>
              <a:t>|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</a:t>
            </a:r>
            <a:r>
              <a:rPr lang="en-US" altLang="en-US" baseline="-25000" dirty="0" err="1" smtClean="0"/>
              <a:t>k</a:t>
            </a:r>
            <a:r>
              <a:rPr lang="en-US" altLang="en-US" baseline="-25000" dirty="0" smtClean="0">
                <a:sym typeface="Symbol"/>
              </a:rPr>
              <a:t>{0,1}</a:t>
            </a:r>
            <a:r>
              <a:rPr lang="en-US" altLang="en-US" sz="2800" baseline="-5000" dirty="0" smtClean="0">
                <a:sym typeface="Symbol"/>
              </a:rPr>
              <a:t>n</a:t>
            </a:r>
            <a:r>
              <a:rPr lang="en-US" altLang="en-US" dirty="0" smtClean="0">
                <a:cs typeface="Arial" charset="0"/>
              </a:rPr>
              <a:t>[</a:t>
            </a:r>
            <a:r>
              <a:rPr lang="en-US" altLang="en-US" dirty="0" err="1" smtClean="0">
                <a:cs typeface="Arial" charset="0"/>
              </a:rPr>
              <a:t>D</a:t>
            </a:r>
            <a:r>
              <a:rPr lang="en-US" altLang="en-US" baseline="30000" dirty="0" err="1" smtClean="0">
                <a:cs typeface="Arial" charset="0"/>
              </a:rPr>
              <a:t>F</a:t>
            </a:r>
            <a:r>
              <a:rPr lang="en-US" altLang="en-US" sz="2800" baseline="24000" dirty="0" err="1" smtClean="0">
                <a:cs typeface="Arial" charset="0"/>
              </a:rPr>
              <a:t>k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 1] - </a:t>
            </a:r>
            <a:r>
              <a:rPr lang="en-US" altLang="en-US" dirty="0" err="1" smtClean="0"/>
              <a:t>Pr</a:t>
            </a:r>
            <a:r>
              <a:rPr lang="en-US" altLang="en-US" baseline="-25000" dirty="0" err="1" smtClean="0"/>
              <a:t>f</a:t>
            </a:r>
            <a:r>
              <a:rPr lang="en-US" altLang="en-US" baseline="-25000" dirty="0" err="1" smtClean="0">
                <a:sym typeface="Symbol"/>
              </a:rPr>
              <a:t>Func</a:t>
            </a:r>
            <a:r>
              <a:rPr lang="en-US" altLang="en-US" sz="2800" baseline="-45000" dirty="0" err="1" smtClean="0">
                <a:sym typeface="Symbol"/>
              </a:rPr>
              <a:t>n</a:t>
            </a:r>
            <a:r>
              <a:rPr lang="en-US" altLang="en-US" dirty="0" smtClean="0">
                <a:cs typeface="Arial" charset="0"/>
              </a:rPr>
              <a:t>[</a:t>
            </a:r>
            <a:r>
              <a:rPr lang="en-US" altLang="en-US" dirty="0" err="1" smtClean="0">
                <a:cs typeface="Arial" charset="0"/>
              </a:rPr>
              <a:t>D</a:t>
            </a:r>
            <a:r>
              <a:rPr lang="en-US" altLang="en-US" baseline="30000" dirty="0" err="1" smtClean="0">
                <a:cs typeface="Arial" charset="0"/>
              </a:rPr>
              <a:t>f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 1] </a:t>
            </a:r>
            <a:r>
              <a:rPr lang="en-US" altLang="en-US" sz="3600" dirty="0">
                <a:cs typeface="Arial" charset="0"/>
              </a:rPr>
              <a:t>|</a:t>
            </a:r>
            <a:r>
              <a:rPr lang="en-US" altLang="en-US" dirty="0">
                <a:cs typeface="Arial" charset="0"/>
              </a:rPr>
              <a:t> ≤ </a:t>
            </a:r>
            <a:r>
              <a:rPr lang="el-GR" altLang="en-US" dirty="0">
                <a:cs typeface="Arial" charset="0"/>
              </a:rPr>
              <a:t>ε</a:t>
            </a:r>
            <a:r>
              <a:rPr lang="en-US" altLang="en-US" dirty="0">
                <a:cs typeface="Arial" charset="0"/>
              </a:rPr>
              <a:t>(n</a:t>
            </a:r>
            <a:r>
              <a:rPr lang="en-US" altLang="en-US" dirty="0" smtClean="0">
                <a:cs typeface="Arial" charset="0"/>
              </a:rPr>
              <a:t>)</a:t>
            </a:r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3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2855912"/>
            <a:ext cx="715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133600" y="3429000"/>
            <a:ext cx="47244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600950" y="2249487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/>
              <a:t>??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086600" y="38100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(poly-time)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914400" y="3657599"/>
            <a:ext cx="5969000" cy="2022474"/>
            <a:chOff x="576" y="2905"/>
            <a:chExt cx="3760" cy="1274"/>
          </a:xfrm>
        </p:grpSpPr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2640" y="3001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84" y="2953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76" y="3340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k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 {0,1}</a:t>
              </a:r>
              <a:r>
                <a:rPr lang="en-US" altLang="en-US" baseline="30000" dirty="0">
                  <a:latin typeface="+mn-lt"/>
                  <a:sym typeface="Symbol" pitchFamily="18" charset="2"/>
                </a:rPr>
                <a:t>n</a:t>
              </a:r>
              <a:r>
                <a:rPr lang="en-US" altLang="en-US" dirty="0">
                  <a:latin typeface="+mn-lt"/>
                </a:rPr>
                <a:t> 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052" y="3414"/>
              <a:ext cx="2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err="1">
                  <a:latin typeface="+mn-lt"/>
                </a:rPr>
                <a:t>F</a:t>
              </a:r>
              <a:r>
                <a:rPr lang="en-US" altLang="en-US" sz="2800" baseline="-25000" dirty="0" err="1">
                  <a:latin typeface="+mn-lt"/>
                </a:rPr>
                <a:t>k</a:t>
              </a:r>
              <a:endParaRPr lang="en-US" altLang="en-US" sz="2800" dirty="0">
                <a:latin typeface="+mn-lt"/>
              </a:endParaRPr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808" y="3193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31" y="2905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H="1">
              <a:off x="3808" y="3456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3776" y="3193"/>
              <a:ext cx="5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 rot="-5400000">
              <a:off x="3818" y="343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3808" y="388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947" y="3625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3808" y="4151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3793" y="3888"/>
              <a:ext cx="5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914400" y="990600"/>
            <a:ext cx="5969000" cy="2022474"/>
            <a:chOff x="576" y="1417"/>
            <a:chExt cx="3760" cy="1274"/>
          </a:xfrm>
        </p:grpSpPr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3941" y="1417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576" y="1779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</a:t>
              </a:r>
              <a:r>
                <a:rPr lang="en-US" altLang="en-US" dirty="0">
                  <a:latin typeface="+mn-lt"/>
                </a:rPr>
                <a:t> </a:t>
              </a:r>
              <a:r>
                <a:rPr lang="en-US" altLang="en-US" dirty="0" err="1" smtClean="0">
                  <a:latin typeface="+mn-lt"/>
                </a:rPr>
                <a:t>Func</a:t>
              </a:r>
              <a:r>
                <a:rPr lang="en-US" altLang="en-US" baseline="-25000" dirty="0" err="1" smtClean="0">
                  <a:latin typeface="+mn-lt"/>
                </a:rPr>
                <a:t>n</a:t>
              </a:r>
              <a:r>
                <a:rPr lang="en-US" altLang="en-US" dirty="0" smtClean="0">
                  <a:latin typeface="+mn-lt"/>
                </a:rPr>
                <a:t> </a:t>
              </a:r>
              <a:r>
                <a:rPr lang="en-US" altLang="en-US" dirty="0">
                  <a:latin typeface="+mn-lt"/>
                </a:rPr>
                <a:t>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1584" y="2400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0</a:t>
              </a: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2640" y="1513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3127" y="1926"/>
              <a:ext cx="1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f</a:t>
              </a: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3808" y="170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H="1">
              <a:off x="3808" y="196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3840" y="1705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 rot="-5400000">
              <a:off x="3818" y="1951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H="1">
              <a:off x="3808" y="2400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947" y="2137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>
              <a:off x="3808" y="266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3857" y="2400"/>
              <a:ext cx="4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04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(insecure)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F(k, x) = 0</a:t>
            </a:r>
            <a:r>
              <a:rPr lang="en-US" baseline="30000" dirty="0" smtClean="0"/>
              <a:t>n</a:t>
            </a:r>
            <a:endParaRPr lang="en-US" dirty="0" smtClean="0"/>
          </a:p>
          <a:p>
            <a:r>
              <a:rPr lang="en-US" dirty="0" smtClean="0">
                <a:sym typeface="Symbol" panose="05050102010706020507" pitchFamily="18" charset="2"/>
              </a:rPr>
              <a:t>F(k, x) = k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F(k, x) = k 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40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571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CPA-security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1428" y="3998893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2590800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505200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4393288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564406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8806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" y="4429780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/>
              <a:t>2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341585" y="275338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smtClean="0">
                <a:solidFill>
                  <a:schemeClr val="tx1"/>
                </a:solidFill>
              </a:rPr>
              <a:t>1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341585" y="274320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/>
              <a:t>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16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5" grpId="0"/>
      <p:bldP spid="11" grpId="0" animBg="1"/>
      <p:bldP spid="11" grpId="1" animBg="1"/>
      <p:bldP spid="4" grpId="0"/>
      <p:bldP spid="4" grpId="1"/>
      <p:bldP spid="15" grpId="0"/>
      <p:bldP spid="15" grpId="1"/>
      <p:bldP spid="17" grpId="0"/>
      <p:bldP spid="17" grpId="1"/>
      <p:bldP spid="18" grpId="0"/>
      <p:bldP spid="18" grpId="1"/>
      <p:bldP spid="19" grpId="0"/>
      <p:bldP spid="19" grpId="1"/>
      <p:bldP spid="22" grpId="0" animBg="1"/>
      <p:bldP spid="22" grpId="1" animBg="1"/>
      <p:bldP spid="23" grpId="0"/>
      <p:bldP spid="2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threat model too strong?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practice, there are many ways an attacker can </a:t>
            </a:r>
            <a:r>
              <a:rPr lang="en-US" i="1" dirty="0" smtClean="0"/>
              <a:t>influence</a:t>
            </a:r>
            <a:r>
              <a:rPr lang="en-US" dirty="0" smtClean="0"/>
              <a:t> what gets encrypted</a:t>
            </a:r>
          </a:p>
          <a:p>
            <a:pPr lvl="1"/>
            <a:r>
              <a:rPr lang="en-US" dirty="0" smtClean="0"/>
              <a:t>Not clear how best to model</a:t>
            </a:r>
          </a:p>
          <a:p>
            <a:pPr lvl="1"/>
            <a:r>
              <a:rPr lang="en-US" dirty="0" smtClean="0"/>
              <a:t>Chosen-plaintext attacks encompass any such influence</a:t>
            </a:r>
          </a:p>
          <a:p>
            <a:pPr lvl="1"/>
            <a:endParaRPr lang="en-US" dirty="0"/>
          </a:p>
          <a:p>
            <a:r>
              <a:rPr lang="en-US" dirty="0" smtClean="0"/>
              <a:t>Moreover, in some cases an attacker may have significant control over what gets encrypted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“Midway”</a:t>
            </a:r>
            <a:endParaRPr lang="en-US" dirty="0"/>
          </a:p>
        </p:txBody>
      </p:sp>
      <p:sp>
        <p:nvSpPr>
          <p:cNvPr id="4" name="AutoShape 2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155575" y="-16764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307975" y="-15240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United States, Flag, National Flag, Nation, Count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287" y="4419599"/>
            <a:ext cx="1488226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1.gstatic.com/images?q=tbn:ANd9GcQqmm2R70wOZrWsAdTLWj2uH_fLc-GiT7pp85BTuok5lssQDxb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38" y="4343400"/>
            <a:ext cx="1523998" cy="114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ile:Flag of Japan (with border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4689"/>
            <a:ext cx="1524000" cy="10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File:US Navy 111120-N-RU841-414 The multi-purpose amphibious assault ship USS Essex (LHD 2) leads a formation of U.S. and Indonesian navy ship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4688"/>
            <a:ext cx="1558119" cy="111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2794832" y="233237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24200" y="1838980"/>
            <a:ext cx="2502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Will attack AF …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90800" y="4876801"/>
            <a:ext cx="37092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5486401"/>
            <a:ext cx="1978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Midway Island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4353581"/>
            <a:ext cx="3954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Help! Fresh water needed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743200" y="232219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9400" y="1838980"/>
            <a:ext cx="3259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AF is short of water…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993163" y="6412468"/>
            <a:ext cx="599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more details, see: http://www.navy.mil/midway/how.html</a:t>
            </a:r>
          </a:p>
        </p:txBody>
      </p:sp>
    </p:spTree>
    <p:extLst>
      <p:ext uri="{BB962C8B-B14F-4D97-AF65-F5344CB8AC3E}">
        <p14:creationId xmlns:p14="http://schemas.microsoft.com/office/powerpoint/2010/main" val="410991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PrivKCPA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interacts with an </a:t>
            </a:r>
            <a:r>
              <a:rPr lang="en-US" i="1" dirty="0" smtClean="0">
                <a:sym typeface="Symbol"/>
              </a:rPr>
              <a:t>encryption oracle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and then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b  {0,1}, 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),  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b’;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84645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 against chosen-plaintext attacks (CPA-secure)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PrivKCPA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164744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the following attacker A:</a:t>
            </a:r>
          </a:p>
          <a:p>
            <a:pPr lvl="1"/>
            <a:r>
              <a:rPr lang="en-US" dirty="0" smtClean="0"/>
              <a:t>Using a chosen-plaintext attack, get c</a:t>
            </a:r>
            <a:r>
              <a:rPr lang="en-US" baseline="-25000" dirty="0" smtClean="0"/>
              <a:t>0</a:t>
            </a:r>
            <a:r>
              <a:rPr lang="en-US" dirty="0" smtClean="0"/>
              <a:t> =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0</a:t>
            </a:r>
            <a:r>
              <a:rPr lang="en-US" dirty="0" smtClean="0"/>
              <a:t>) and c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Output m</a:t>
            </a:r>
            <a:r>
              <a:rPr lang="en-US" baseline="-25000" dirty="0" smtClean="0"/>
              <a:t>0</a:t>
            </a:r>
            <a:r>
              <a:rPr lang="en-US" dirty="0" smtClean="0"/>
              <a:t>, m</a:t>
            </a:r>
            <a:r>
              <a:rPr lang="en-US" baseline="-25000" dirty="0" smtClean="0"/>
              <a:t>1</a:t>
            </a:r>
            <a:r>
              <a:rPr lang="en-US" dirty="0" smtClean="0"/>
              <a:t>; get challenge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</a:p>
          <a:p>
            <a:pPr lvl="1"/>
            <a:r>
              <a:rPr lang="en-US" dirty="0" smtClean="0"/>
              <a:t>If c=c</a:t>
            </a:r>
            <a:r>
              <a:rPr lang="en-US" baseline="-25000" dirty="0" smtClean="0"/>
              <a:t>0</a:t>
            </a:r>
            <a:r>
              <a:rPr lang="en-US" dirty="0" smtClean="0"/>
              <a:t> output ‘0’ ; if c=c</a:t>
            </a:r>
            <a:r>
              <a:rPr lang="en-US" baseline="-25000" dirty="0" smtClean="0"/>
              <a:t>1</a:t>
            </a:r>
            <a:r>
              <a:rPr lang="en-US" dirty="0" smtClean="0"/>
              <a:t> output ‘1’</a:t>
            </a:r>
          </a:p>
          <a:p>
            <a:pPr lvl="1"/>
            <a:r>
              <a:rPr lang="en-US" dirty="0" smtClean="0"/>
              <a:t>A succeeds with probability 1 (?)</a:t>
            </a:r>
          </a:p>
          <a:p>
            <a:pPr lvl="1"/>
            <a:endParaRPr lang="en-US" dirty="0"/>
          </a:p>
          <a:p>
            <a:r>
              <a:rPr lang="en-US" dirty="0" smtClean="0"/>
              <a:t>This attack only works if encryption is deterministic!</a:t>
            </a:r>
          </a:p>
          <a:p>
            <a:pPr lvl="1"/>
            <a:r>
              <a:rPr lang="en-US" dirty="0"/>
              <a:t>Moral: randomized </a:t>
            </a:r>
            <a:r>
              <a:rPr lang="en-US" dirty="0" smtClean="0"/>
              <a:t>encryption must be </a:t>
            </a:r>
            <a:r>
              <a:rPr lang="en-US" dirty="0"/>
              <a:t>used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9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issue is </a:t>
            </a:r>
            <a:r>
              <a:rPr lang="en-US" i="1" dirty="0" smtClean="0"/>
              <a:t>not </a:t>
            </a:r>
            <a:r>
              <a:rPr lang="en-US" dirty="0" smtClean="0"/>
              <a:t>an artifact of our definition</a:t>
            </a:r>
          </a:p>
          <a:p>
            <a:pPr lvl="1"/>
            <a:r>
              <a:rPr lang="en-US" dirty="0" smtClean="0"/>
              <a:t>It really is a problem if an attacker can tell when the same message is encrypted twice</a:t>
            </a:r>
          </a:p>
        </p:txBody>
      </p:sp>
    </p:spTree>
    <p:extLst>
      <p:ext uri="{BB962C8B-B14F-4D97-AF65-F5344CB8AC3E}">
        <p14:creationId xmlns:p14="http://schemas.microsoft.com/office/powerpoint/2010/main" val="28927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Pseudorandom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4113</TotalTime>
  <Words>729</Words>
  <Application>Microsoft Office PowerPoint</Application>
  <PresentationFormat>On-screen Show (4:3)</PresentationFormat>
  <Paragraphs>128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Symbol</vt:lpstr>
      <vt:lpstr>Office Theme</vt:lpstr>
      <vt:lpstr>Cryptography</vt:lpstr>
      <vt:lpstr>CPA-security</vt:lpstr>
      <vt:lpstr>Is the threat model too strong?</vt:lpstr>
      <vt:lpstr>“Midway”</vt:lpstr>
      <vt:lpstr>CPA-security</vt:lpstr>
      <vt:lpstr>CPA-security</vt:lpstr>
      <vt:lpstr>Impossible?</vt:lpstr>
      <vt:lpstr>Randomized encryption</vt:lpstr>
      <vt:lpstr>PowerPoint Presentation</vt:lpstr>
      <vt:lpstr>Pseudorandom functions</vt:lpstr>
      <vt:lpstr>Random function</vt:lpstr>
      <vt:lpstr>Random function</vt:lpstr>
      <vt:lpstr>Random function</vt:lpstr>
      <vt:lpstr>Pseudorandom functions</vt:lpstr>
      <vt:lpstr>Keyed functions</vt:lpstr>
      <vt:lpstr>Note</vt:lpstr>
      <vt:lpstr>Pseudorandom functions (PRFs)</vt:lpstr>
      <vt:lpstr>PowerPoint Presentation</vt:lpstr>
      <vt:lpstr>Examples (insecure)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316</cp:revision>
  <dcterms:created xsi:type="dcterms:W3CDTF">2014-06-02T02:25:30Z</dcterms:created>
  <dcterms:modified xsi:type="dcterms:W3CDTF">2018-02-14T21:31:24Z</dcterms:modified>
</cp:coreProperties>
</file>