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513" r:id="rId3"/>
    <p:sldId id="515" r:id="rId4"/>
    <p:sldId id="517" r:id="rId5"/>
    <p:sldId id="551" r:id="rId6"/>
    <p:sldId id="520" r:id="rId7"/>
    <p:sldId id="552" r:id="rId8"/>
    <p:sldId id="553" r:id="rId9"/>
    <p:sldId id="521" r:id="rId10"/>
    <p:sldId id="522" r:id="rId11"/>
    <p:sldId id="523" r:id="rId12"/>
    <p:sldId id="554" r:id="rId13"/>
    <p:sldId id="555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4" r:id="rId24"/>
    <p:sldId id="556" r:id="rId25"/>
    <p:sldId id="536" r:id="rId26"/>
    <p:sldId id="537" r:id="rId27"/>
    <p:sldId id="538" r:id="rId28"/>
    <p:sldId id="539" r:id="rId29"/>
    <p:sldId id="542" r:id="rId30"/>
    <p:sldId id="543" r:id="rId31"/>
    <p:sldId id="544" r:id="rId32"/>
    <p:sldId id="545" r:id="rId33"/>
    <p:sldId id="546" r:id="rId34"/>
    <p:sldId id="547" r:id="rId35"/>
    <p:sldId id="548" r:id="rId36"/>
    <p:sldId id="5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 ciphers are practical constructions of pseudorandom permutations</a:t>
            </a:r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asymptotics</a:t>
            </a:r>
            <a:r>
              <a:rPr lang="en-US" dirty="0"/>
              <a:t>: </a:t>
            </a:r>
            <a:r>
              <a:rPr lang="en-US" dirty="0" smtClean="0"/>
              <a:t> F: {0,1}</a:t>
            </a:r>
            <a:r>
              <a:rPr lang="en-US" baseline="30000" dirty="0"/>
              <a:t>n</a:t>
            </a:r>
            <a:r>
              <a:rPr lang="en-US" dirty="0" smtClean="0"/>
              <a:t> x {0,1}</a:t>
            </a:r>
            <a:r>
              <a:rPr lang="en-US" baseline="30000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m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“key length”</a:t>
            </a:r>
          </a:p>
          <a:p>
            <a:pPr lvl="1"/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“block length”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Hard to distinguish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from uniform f </a:t>
            </a:r>
            <a:r>
              <a:rPr lang="en-US" dirty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even for attackers running in time 2</a:t>
            </a:r>
            <a:r>
              <a:rPr lang="en-US" i="1" baseline="30000" dirty="0" smtClean="0">
                <a:sym typeface="Symbol"/>
              </a:rPr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37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encryption standard (AES)</a:t>
            </a:r>
          </a:p>
          <a:p>
            <a:pPr lvl="1"/>
            <a:r>
              <a:rPr lang="en-US" dirty="0" smtClean="0"/>
              <a:t>Standardized by NIST in 2000 based on a public, worldwide competition lasting over 3 years</a:t>
            </a:r>
          </a:p>
          <a:p>
            <a:pPr lvl="1"/>
            <a:r>
              <a:rPr lang="en-US" dirty="0" smtClean="0"/>
              <a:t>Block length = 128 bits</a:t>
            </a:r>
          </a:p>
          <a:p>
            <a:pPr lvl="1"/>
            <a:r>
              <a:rPr lang="en-US" dirty="0" smtClean="0"/>
              <a:t>Key length = 128, 192, or 256 bits</a:t>
            </a:r>
          </a:p>
          <a:p>
            <a:r>
              <a:rPr lang="en-US" dirty="0" smtClean="0"/>
              <a:t>Will discuss details later in the course</a:t>
            </a:r>
          </a:p>
          <a:p>
            <a:pPr lvl="1"/>
            <a:endParaRPr lang="en-US" dirty="0"/>
          </a:p>
          <a:p>
            <a:r>
              <a:rPr lang="en-US" dirty="0" smtClean="0"/>
              <a:t>No real reason to use anything else</a:t>
            </a:r>
          </a:p>
        </p:txBody>
      </p:sp>
    </p:spTree>
    <p:extLst>
      <p:ext uri="{BB962C8B-B14F-4D97-AF65-F5344CB8AC3E}">
        <p14:creationId xmlns:p14="http://schemas.microsoft.com/office/powerpoint/2010/main" val="32164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936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9864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F be a length-preserving, keyed function</a:t>
            </a:r>
          </a:p>
          <a:p>
            <a:endParaRPr lang="en-US" dirty="0"/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choose a uniform key k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(m), for |m| = |k|: </a:t>
            </a:r>
          </a:p>
          <a:p>
            <a:pPr lvl="1"/>
            <a:r>
              <a:rPr lang="en-US" dirty="0" smtClean="0"/>
              <a:t>Choose uniform r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(nonce/initialization vector)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Output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&lt; r,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(r)  m &gt;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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immediate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66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790825"/>
            <a:ext cx="131603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key</a:t>
            </a:r>
            <a:endParaRPr lang="en-US" alt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288536" y="4650581"/>
            <a:ext cx="457200" cy="457200"/>
            <a:chOff x="2928" y="2592"/>
            <a:chExt cx="288" cy="28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011488" y="487918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4517136" y="3209925"/>
            <a:ext cx="0" cy="144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2297113" y="2686050"/>
            <a:ext cx="685800" cy="685800"/>
            <a:chOff x="2016" y="1776"/>
            <a:chExt cx="432" cy="432"/>
          </a:xfrm>
        </p:grpSpPr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16" y="1776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116" y="1848"/>
              <a:ext cx="205" cy="29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</a:t>
              </a:r>
            </a:p>
          </p:txBody>
        </p:sp>
      </p:grp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1676400" y="302895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2971800" y="302895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1960563" y="1676400"/>
            <a:ext cx="1316037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   r</a:t>
            </a:r>
            <a:endParaRPr lang="en-US" altLang="en-US" dirty="0">
              <a:latin typeface="+mn-lt"/>
            </a:endParaRP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2638425" y="2152650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276600" y="1924049"/>
            <a:ext cx="2590800" cy="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867400" y="1924050"/>
            <a:ext cx="0" cy="213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>
            <a:off x="5867400" y="4057650"/>
            <a:ext cx="304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6172200" y="3829050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36"/>
          <p:cNvSpPr>
            <a:spLocks/>
          </p:cNvSpPr>
          <p:nvPr/>
        </p:nvSpPr>
        <p:spPr bwMode="auto">
          <a:xfrm>
            <a:off x="7924800" y="382905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 rot="5400000">
            <a:off x="7628731" y="4277519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4517136" y="3276600"/>
            <a:ext cx="0" cy="1371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022601" y="4879181"/>
            <a:ext cx="12842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172200" y="3810000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 </a:t>
            </a:r>
            <a:r>
              <a:rPr lang="en-US" dirty="0" smtClean="0">
                <a:sym typeface="Symbol"/>
              </a:rPr>
              <a:t>is CPA-secure</a:t>
            </a:r>
          </a:p>
        </p:txBody>
      </p:sp>
    </p:spTree>
    <p:extLst>
      <p:ext uri="{BB962C8B-B14F-4D97-AF65-F5344CB8AC3E}">
        <p14:creationId xmlns:p14="http://schemas.microsoft.com/office/powerpoint/2010/main" val="17873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may be as long as the message…</a:t>
            </a:r>
          </a:p>
          <a:p>
            <a:endParaRPr lang="en-US" dirty="0"/>
          </a:p>
          <a:p>
            <a:r>
              <a:rPr lang="en-US" dirty="0" smtClean="0"/>
              <a:t>…but the same key can be used to safely encrypt </a:t>
            </a:r>
            <a:r>
              <a:rPr lang="en-US" i="1" dirty="0" smtClean="0"/>
              <a:t>multiple </a:t>
            </a:r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</a:t>
            </a:r>
            <a:r>
              <a:rPr lang="en-US" dirty="0" smtClean="0">
                <a:sym typeface="Symbol"/>
              </a:rPr>
              <a:t> is CPA-secure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Proof by reduction…</a:t>
            </a:r>
          </a:p>
          <a:p>
            <a:r>
              <a:rPr lang="en-US" dirty="0" smtClean="0">
                <a:sym typeface="Symbol"/>
              </a:rPr>
              <a:t>Let  denote the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13051" y="2667000"/>
            <a:ext cx="11493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286000"/>
            <a:ext cx="2355850" cy="773113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486400" y="2590804"/>
            <a:ext cx="1038225" cy="461963"/>
            <a:chOff x="2976" y="2304"/>
            <a:chExt cx="654" cy="291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4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    m</a:t>
              </a:r>
              <a:endParaRPr lang="en-US" altLang="en-US" dirty="0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810000" y="35814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2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m</a:t>
              </a:r>
              <a:endParaRPr lang="en-US" altLang="en-US" dirty="0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962400" y="26670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230688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757738" y="4687893"/>
              <a:ext cx="1494961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r, f(r)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smtClean="0">
                  <a:sym typeface="Symbol" pitchFamily="18" charset="2"/>
                </a:rPr>
                <a:t>m</a:t>
              </a:r>
              <a:endParaRPr lang="en-US" altLang="en-US" dirty="0"/>
            </a:p>
          </p:txBody>
        </p: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55650" y="243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PR/random</a:t>
            </a:r>
          </a:p>
        </p:txBody>
      </p: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3733800" y="2362200"/>
            <a:ext cx="4038600" cy="3657600"/>
            <a:chOff x="2544" y="1776"/>
            <a:chExt cx="2544" cy="2304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4191000" y="2438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2813051" y="2428875"/>
            <a:ext cx="13779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194175" y="3200400"/>
            <a:ext cx="159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98800" y="2608652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f(r)</a:t>
            </a:r>
          </a:p>
        </p:txBody>
      </p:sp>
    </p:spTree>
    <p:extLst>
      <p:ext uri="{BB962C8B-B14F-4D97-AF65-F5344CB8AC3E}">
        <p14:creationId xmlns:p14="http://schemas.microsoft.com/office/powerpoint/2010/main" val="40160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26" grpId="0"/>
      <p:bldP spid="30" grpId="0" animBg="1"/>
      <p:bldP spid="31" grpId="0" animBg="1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13051" y="2667000"/>
            <a:ext cx="11493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286000"/>
            <a:ext cx="2355850" cy="773113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486400" y="25908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91125" y="35814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810000" y="35814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962400" y="26670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230688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757738" y="4687893"/>
              <a:ext cx="1866217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</a:t>
              </a:r>
              <a:r>
                <a:rPr lang="en-US" altLang="en-US" dirty="0" smtClean="0"/>
                <a:t>*, f(r*)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err="1">
                  <a:sym typeface="Symbol" pitchFamily="18" charset="2"/>
                </a:rPr>
                <a:t>m</a:t>
              </a:r>
              <a:r>
                <a:rPr lang="en-US" altLang="en-US" baseline="-25000" dirty="0" err="1">
                  <a:sym typeface="Symbol" pitchFamily="18" charset="2"/>
                </a:rPr>
                <a:t>b</a:t>
              </a:r>
              <a:endParaRPr lang="en-US" altLang="en-US" dirty="0"/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5534025" y="4724400"/>
            <a:ext cx="990600" cy="457200"/>
            <a:chOff x="3006" y="2304"/>
            <a:chExt cx="624" cy="288"/>
          </a:xfrm>
        </p:grpSpPr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857625" y="51054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62000" y="243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PR/random</a:t>
            </a:r>
          </a:p>
        </p:txBody>
      </p: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3733800" y="2362200"/>
            <a:ext cx="4038600" cy="3657600"/>
            <a:chOff x="2544" y="1776"/>
            <a:chExt cx="2544" cy="2304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4191000" y="2438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2819399" y="2428875"/>
            <a:ext cx="137160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194175" y="3200400"/>
            <a:ext cx="1717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79750" y="2590800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f(r*)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16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5" grpId="0"/>
      <p:bldP spid="30" grpId="0" animBg="1"/>
      <p:bldP spid="31" grpId="0" animBg="1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Let q(n) be a </a:t>
            </a:r>
            <a:r>
              <a:rPr lang="en-US" altLang="en-US" dirty="0" smtClean="0">
                <a:cs typeface="Arial" charset="0"/>
              </a:rPr>
              <a:t>bound </a:t>
            </a:r>
            <a:r>
              <a:rPr lang="en-US" altLang="en-US" dirty="0">
                <a:cs typeface="Arial" charset="0"/>
              </a:rPr>
              <a:t>on the number of encryption queries made by </a:t>
            </a:r>
            <a:r>
              <a:rPr lang="en-US" altLang="en-US" dirty="0" smtClean="0">
                <a:cs typeface="Arial" charset="0"/>
              </a:rPr>
              <a:t>attacker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f = </a:t>
            </a:r>
            <a:r>
              <a:rPr lang="en-US" altLang="en-US" dirty="0" err="1" smtClean="0">
                <a:cs typeface="Arial" charset="0"/>
              </a:rPr>
              <a:t>F</a:t>
            </a:r>
            <a:r>
              <a:rPr lang="en-US" altLang="en-US" baseline="-25000" dirty="0" err="1" smtClean="0">
                <a:cs typeface="Arial" charset="0"/>
              </a:rPr>
              <a:t>k</a:t>
            </a:r>
            <a:r>
              <a:rPr lang="en-US" altLang="en-US" dirty="0" smtClean="0">
                <a:cs typeface="Arial" charset="0"/>
              </a:rPr>
              <a:t> for uniform k, then the </a:t>
            </a:r>
            <a:r>
              <a:rPr lang="en-US" altLang="en-US" dirty="0">
                <a:cs typeface="Arial" charset="0"/>
              </a:rPr>
              <a:t>view of </a:t>
            </a:r>
            <a:r>
              <a:rPr lang="en-US" altLang="en-US" dirty="0" err="1">
                <a:cs typeface="Arial" charset="0"/>
              </a:rPr>
              <a:t>Adv</a:t>
            </a:r>
            <a:r>
              <a:rPr lang="en-US" altLang="en-US" dirty="0">
                <a:cs typeface="Arial" charset="0"/>
              </a:rPr>
              <a:t> is exactly as in 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k</a:t>
            </a:r>
            <a:r>
              <a:rPr lang="en-US" altLang="en-US" baseline="-25000" dirty="0" smtClean="0">
                <a:sym typeface="Symbol"/>
              </a:rPr>
              <a:t>{0,1}</a:t>
            </a:r>
            <a:r>
              <a:rPr lang="en-US" altLang="en-US" sz="2400" baseline="-5000" dirty="0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sz="2000" baseline="24000" dirty="0" err="1" smtClean="0">
                <a:cs typeface="Arial" charset="0"/>
              </a:rPr>
              <a:t>k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=1]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= µ(n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3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f is </a:t>
            </a:r>
            <a:r>
              <a:rPr lang="en-US" altLang="en-US" dirty="0" smtClean="0"/>
              <a:t>uniform, </a:t>
            </a:r>
            <a:r>
              <a:rPr lang="en-US" altLang="en-US" dirty="0"/>
              <a:t>there are two sub-cases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/>
              <a:t>was </a:t>
            </a:r>
            <a:r>
              <a:rPr lang="en-US" altLang="en-US" dirty="0" smtClean="0"/>
              <a:t>used for some </a:t>
            </a:r>
            <a:r>
              <a:rPr lang="en-US" altLang="en-US" dirty="0"/>
              <a:t>other </a:t>
            </a:r>
            <a:r>
              <a:rPr lang="en-US" altLang="en-US" dirty="0" err="1" smtClean="0"/>
              <a:t>ciphertext</a:t>
            </a:r>
            <a:r>
              <a:rPr lang="en-US" altLang="en-US" dirty="0" smtClean="0"/>
              <a:t> (call this event </a:t>
            </a:r>
            <a:r>
              <a:rPr lang="en-US" altLang="en-US" b="1" dirty="0"/>
              <a:t>Repeat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/>
              <a:t>was not </a:t>
            </a:r>
            <a:r>
              <a:rPr lang="en-US" altLang="en-US" dirty="0" smtClean="0"/>
              <a:t>used for some other </a:t>
            </a:r>
            <a:r>
              <a:rPr lang="en-US" altLang="en-US" dirty="0" err="1" smtClean="0"/>
              <a:t>ciphertext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=1] ≤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=1|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+ </a:t>
            </a: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≤ q(n)/2</a:t>
            </a:r>
            <a:r>
              <a:rPr lang="en-US" altLang="en-US" baseline="30000" dirty="0">
                <a:cs typeface="Arial" charset="0"/>
              </a:rPr>
              <a:t>n</a:t>
            </a:r>
            <a:endParaRPr lang="en-US" alt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 | 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= ½ </a:t>
            </a:r>
          </a:p>
        </p:txBody>
      </p:sp>
    </p:spTree>
    <p:extLst>
      <p:ext uri="{BB962C8B-B14F-4D97-AF65-F5344CB8AC3E}">
        <p14:creationId xmlns:p14="http://schemas.microsoft.com/office/powerpoint/2010/main" val="34265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Since F is pseudorandom…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>
                <a:cs typeface="Arial" charset="0"/>
                <a:sym typeface="Symbol" pitchFamily="18" charset="2"/>
              </a:rPr>
              <a:t> </a:t>
            </a:r>
            <a:r>
              <a:rPr lang="en-US" dirty="0">
                <a:cs typeface="Arial" charset="0"/>
              </a:rPr>
              <a:t>| µ(n) – </a:t>
            </a:r>
            <a:r>
              <a:rPr lang="en-US" dirty="0" err="1"/>
              <a:t>Pr</a:t>
            </a:r>
            <a:r>
              <a:rPr lang="en-US" baseline="-25000" dirty="0" err="1"/>
              <a:t>f</a:t>
            </a:r>
            <a:r>
              <a:rPr lang="en-US" dirty="0">
                <a:cs typeface="Arial" charset="0"/>
              </a:rPr>
              <a:t>[</a:t>
            </a:r>
            <a:r>
              <a:rPr lang="en-US" dirty="0" err="1">
                <a:cs typeface="Arial" charset="0"/>
              </a:rPr>
              <a:t>D</a:t>
            </a:r>
            <a:r>
              <a:rPr lang="en-US" baseline="30000" dirty="0" err="1">
                <a:cs typeface="Arial" charset="0"/>
              </a:rPr>
              <a:t>f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8000" dirty="0" smtClean="0">
                <a:cs typeface="Arial" charset="0"/>
              </a:rPr>
              <a:t>·</a:t>
            </a:r>
            <a:r>
              <a:rPr lang="en-US" baseline="30000" dirty="0" smtClean="0"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=1] | ≤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en-US" dirty="0" smtClean="0">
                <a:cs typeface="Arial" charset="0"/>
              </a:rPr>
              <a:t>    µ(n</a:t>
            </a:r>
            <a:r>
              <a:rPr lang="en-US" dirty="0">
                <a:cs typeface="Arial" charset="0"/>
              </a:rPr>
              <a:t>) ≤ </a:t>
            </a:r>
            <a:r>
              <a:rPr lang="en-US" dirty="0" err="1"/>
              <a:t>Pr</a:t>
            </a:r>
            <a:r>
              <a:rPr lang="en-US" baseline="-25000" dirty="0" err="1"/>
              <a:t>f</a:t>
            </a:r>
            <a:r>
              <a:rPr lang="en-US" dirty="0">
                <a:cs typeface="Arial" charset="0"/>
              </a:rPr>
              <a:t>[</a:t>
            </a:r>
            <a:r>
              <a:rPr lang="en-US" dirty="0" err="1">
                <a:cs typeface="Arial" charset="0"/>
              </a:rPr>
              <a:t>D</a:t>
            </a:r>
            <a:r>
              <a:rPr lang="en-US" baseline="30000" dirty="0" err="1">
                <a:cs typeface="Arial" charset="0"/>
              </a:rPr>
              <a:t>f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8000" dirty="0" smtClean="0">
                <a:cs typeface="Arial" charset="0"/>
              </a:rPr>
              <a:t>·</a:t>
            </a:r>
            <a:r>
              <a:rPr lang="en-US" baseline="30000" dirty="0" smtClean="0"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=1]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(n)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      </a:t>
            </a:r>
            <a:r>
              <a:rPr lang="en-US" dirty="0">
                <a:cs typeface="Arial" charset="0"/>
              </a:rPr>
              <a:t>≤ ½ + q(n)/2</a:t>
            </a:r>
            <a:r>
              <a:rPr lang="en-US" baseline="30000" dirty="0">
                <a:cs typeface="Arial" charset="0"/>
              </a:rPr>
              <a:t>n</a:t>
            </a:r>
            <a:r>
              <a:rPr lang="en-US" dirty="0">
                <a:cs typeface="Arial" charset="0"/>
              </a:rPr>
              <a:t>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</a:t>
            </a:r>
            <a:r>
              <a:rPr lang="en-US" dirty="0" smtClean="0">
                <a:cs typeface="Arial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For any </a:t>
            </a:r>
            <a:r>
              <a:rPr lang="en-US" dirty="0" smtClean="0">
                <a:cs typeface="Arial" charset="0"/>
              </a:rPr>
              <a:t>polynomial </a:t>
            </a:r>
            <a:r>
              <a:rPr lang="en-US" dirty="0">
                <a:cs typeface="Arial" charset="0"/>
              </a:rPr>
              <a:t>q, the term q(n)/2</a:t>
            </a:r>
            <a:r>
              <a:rPr lang="en-US" baseline="30000" dirty="0">
                <a:cs typeface="Arial" charset="0"/>
              </a:rPr>
              <a:t>n</a:t>
            </a:r>
            <a:r>
              <a:rPr lang="en-US" dirty="0">
                <a:cs typeface="Arial" charset="0"/>
              </a:rPr>
              <a:t> is negligible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>
                <a:cs typeface="Arial" charset="0"/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r>
              <a:rPr lang="en-US" altLang="en-US" dirty="0" smtClean="0">
                <a:cs typeface="Arial" charset="0"/>
              </a:rPr>
              <a:t>= </a:t>
            </a:r>
            <a:r>
              <a:rPr lang="en-US" dirty="0" smtClean="0">
                <a:cs typeface="Arial" charset="0"/>
              </a:rPr>
              <a:t>µ(n</a:t>
            </a:r>
            <a:r>
              <a:rPr lang="en-US" dirty="0">
                <a:cs typeface="Arial" charset="0"/>
              </a:rPr>
              <a:t>) ≤ ½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’(n</a:t>
            </a:r>
            <a:r>
              <a:rPr lang="en-US" dirty="0" smtClean="0">
                <a:cs typeface="Arial" charset="0"/>
              </a:rPr>
              <a:t>)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QED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security bound we proved is </a:t>
            </a:r>
            <a:r>
              <a:rPr lang="en-US" i="1" dirty="0" smtClean="0"/>
              <a:t>tight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if a nonce r is ever reused?</a:t>
            </a:r>
          </a:p>
          <a:p>
            <a:endParaRPr lang="en-US" dirty="0"/>
          </a:p>
          <a:p>
            <a:r>
              <a:rPr lang="en-US" dirty="0" smtClean="0"/>
              <a:t>What is the probability that the nonce used in some challenge </a:t>
            </a:r>
            <a:r>
              <a:rPr lang="en-US" dirty="0" err="1" smtClean="0"/>
              <a:t>ciphertext</a:t>
            </a:r>
            <a:r>
              <a:rPr lang="en-US" dirty="0" smtClean="0"/>
              <a:t> is also used for some other </a:t>
            </a:r>
            <a:r>
              <a:rPr lang="en-US" dirty="0" err="1" smtClean="0"/>
              <a:t>ciphertext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happens to the bound if the nonce is chosen non-uniformly?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a CPA-secure encryption scheme based on any block cipher/PRF</a:t>
            </a:r>
          </a:p>
          <a:p>
            <a:pPr lvl="1"/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 smtClean="0">
                <a:sym typeface="Symbol"/>
              </a:rPr>
              <a:t> m&gt;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Drawbacks?</a:t>
            </a:r>
          </a:p>
          <a:p>
            <a:pPr lvl="1"/>
            <a:r>
              <a:rPr lang="en-US" dirty="0" smtClean="0">
                <a:sym typeface="Symbol"/>
              </a:rPr>
              <a:t>A 1-block plaintext results in a 2-block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Only defined for encryption 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messages</a:t>
            </a:r>
          </a:p>
        </p:txBody>
      </p:sp>
    </p:spTree>
    <p:extLst>
      <p:ext uri="{BB962C8B-B14F-4D97-AF65-F5344CB8AC3E}">
        <p14:creationId xmlns:p14="http://schemas.microsoft.com/office/powerpoint/2010/main" val="18375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CPA-security </a:t>
            </a:r>
            <a:r>
              <a:rPr lang="en-US" dirty="0" smtClean="0">
                <a:sym typeface="Symbol"/>
              </a:rPr>
              <a:t> security for the encryption of multiple messages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So, can encrypt the message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as 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…,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This is also CPA-secure!</a:t>
            </a:r>
          </a:p>
          <a:p>
            <a:pPr lvl="1"/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en-US" sz="2800" dirty="0" smtClean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7432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22098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7249" y="321058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</a:t>
            </a:r>
            <a:r>
              <a:rPr lang="en-US" sz="2800" baseline="-25000" dirty="0" err="1"/>
              <a:t>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4299420" y="27856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5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11" grpId="0" animBg="1"/>
      <p:bldP spid="12" grpId="0" animBg="1"/>
      <p:bldP spid="2" grpId="0"/>
      <p:bldP spid="14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r>
              <a:rPr lang="en-US" i="1" dirty="0" smtClean="0"/>
              <a:t>twice</a:t>
            </a:r>
            <a:r>
              <a:rPr lang="en-US" dirty="0" smtClean="0"/>
              <a:t> the length of the plaintext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err="1" smtClean="0"/>
              <a:t>ciphertext</a:t>
            </a:r>
            <a:r>
              <a:rPr lang="en-US" i="1" dirty="0" smtClean="0"/>
              <a:t> expansion </a:t>
            </a:r>
            <a:r>
              <a:rPr lang="en-US" dirty="0" smtClean="0"/>
              <a:t>by a factor of two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  <a:p>
            <a:r>
              <a:rPr lang="en-US" i="1" dirty="0" smtClean="0"/>
              <a:t>Modes of operation</a:t>
            </a:r>
            <a:endParaRPr lang="en-US" dirty="0" smtClean="0"/>
          </a:p>
          <a:p>
            <a:pPr lvl="1"/>
            <a:r>
              <a:rPr lang="en-US" dirty="0" smtClean="0"/>
              <a:t>Block-cipher modes of operation</a:t>
            </a:r>
          </a:p>
          <a:p>
            <a:pPr lvl="1"/>
            <a:r>
              <a:rPr lang="en-US" dirty="0" smtClean="0"/>
              <a:t>Stream-cipher modes of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Enc</a:t>
            </a:r>
            <a:r>
              <a:rPr lang="en-US" altLang="en-US" baseline="-25000" dirty="0" err="1"/>
              <a:t>k</a:t>
            </a:r>
            <a:r>
              <a:rPr lang="en-US" altLang="en-US" dirty="0"/>
              <a:t>(m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t</a:t>
            </a:r>
            <a:r>
              <a:rPr lang="en-US" altLang="en-US" dirty="0" smtClean="0"/>
              <a:t>)    // note: t is arbitrary</a:t>
            </a:r>
            <a:endParaRPr lang="en-US" altLang="en-US" dirty="0"/>
          </a:p>
          <a:p>
            <a:pPr lvl="1"/>
            <a:r>
              <a:rPr lang="en-US" altLang="en-US" dirty="0"/>
              <a:t>Choose </a:t>
            </a:r>
            <a:r>
              <a:rPr lang="en-US" altLang="en-US" dirty="0" err="1"/>
              <a:t>ctr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 {0,1}</a:t>
            </a:r>
            <a:r>
              <a:rPr lang="en-US" altLang="en-US" baseline="30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, set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dirty="0" err="1">
                <a:sym typeface="Symbol" pitchFamily="18" charset="2"/>
              </a:rPr>
              <a:t>ctr</a:t>
            </a:r>
            <a:endParaRPr lang="en-US" altLang="en-US" dirty="0">
              <a:sym typeface="Symbol" pitchFamily="18" charset="2"/>
            </a:endParaRPr>
          </a:p>
          <a:p>
            <a:pPr lvl="1"/>
            <a:r>
              <a:rPr lang="en-US" altLang="en-US" dirty="0">
                <a:sym typeface="Symbol" pitchFamily="18" charset="2"/>
              </a:rPr>
              <a:t>For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c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= m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 </a:t>
            </a:r>
            <a:r>
              <a:rPr lang="en-US" altLang="en-US" dirty="0" err="1">
                <a:sym typeface="Symbol" pitchFamily="18" charset="2"/>
              </a:rPr>
              <a:t>F</a:t>
            </a:r>
            <a:r>
              <a:rPr lang="en-US" altLang="en-US" baseline="-25000" dirty="0" err="1"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dirty="0" err="1">
                <a:sym typeface="Symbol" pitchFamily="18" charset="2"/>
              </a:rPr>
              <a:t>ctr</a:t>
            </a:r>
            <a:r>
              <a:rPr lang="en-US" altLang="en-US" dirty="0">
                <a:sym typeface="Symbol" pitchFamily="18" charset="2"/>
              </a:rPr>
              <a:t> +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Output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, c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…, </a:t>
            </a:r>
            <a:r>
              <a:rPr lang="en-US" altLang="en-US" dirty="0" err="1" smtClean="0">
                <a:sym typeface="Symbol" pitchFamily="18" charset="2"/>
              </a:rPr>
              <a:t>c</a:t>
            </a:r>
            <a:r>
              <a:rPr lang="en-US" altLang="en-US" baseline="-25000" dirty="0" err="1" smtClean="0">
                <a:sym typeface="Symbol" pitchFamily="18" charset="2"/>
              </a:rPr>
              <a:t>t</a:t>
            </a:r>
            <a:endParaRPr lang="en-US" altLang="en-US" dirty="0" smtClean="0">
              <a:sym typeface="Symbol" pitchFamily="18" charset="2"/>
            </a:endParaRPr>
          </a:p>
          <a:p>
            <a:endParaRPr lang="en-US" altLang="en-US" dirty="0" smtClean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Decryption?</a:t>
            </a:r>
            <a:endParaRPr lang="en-US" altLang="en-US" dirty="0">
              <a:sym typeface="Symbol" pitchFamily="18" charset="2"/>
            </a:endParaRP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 err="1">
                <a:sym typeface="Symbol" pitchFamily="18" charset="2"/>
              </a:rPr>
              <a:t>C</a:t>
            </a:r>
            <a:r>
              <a:rPr lang="en-US" altLang="en-US" dirty="0" err="1" smtClean="0">
                <a:sym typeface="Symbol" pitchFamily="18" charset="2"/>
              </a:rPr>
              <a:t>iphertext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expansion is </a:t>
            </a:r>
            <a:r>
              <a:rPr lang="en-US" altLang="en-US" dirty="0" smtClean="0">
                <a:sym typeface="Symbol" pitchFamily="18" charset="2"/>
              </a:rPr>
              <a:t>just 1 block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6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*</a:t>
            </a:r>
            <a:r>
              <a:rPr lang="en-US" dirty="0" smtClean="0"/>
              <a:t> x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ssume F is </a:t>
            </a:r>
            <a:r>
              <a:rPr lang="en-US" i="1" dirty="0" smtClean="0">
                <a:sym typeface="Symbol"/>
              </a:rPr>
              <a:t>length preserving</a:t>
            </a:r>
            <a:r>
              <a:rPr lang="en-US" dirty="0" smtClean="0">
                <a:sym typeface="Symbol"/>
              </a:rPr>
              <a:t>: F(k, x) only defined if |k|=|x|, in which case |F(k, x)| = |k| = |x|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>
                <a:sym typeface="Symbol"/>
              </a:rPr>
              <a:t>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for fixed key length n, the algorithm F </a:t>
            </a:r>
            <a:r>
              <a:rPr lang="en-US" dirty="0">
                <a:sym typeface="Symbol"/>
              </a:rPr>
              <a:t>d</a:t>
            </a:r>
            <a:r>
              <a:rPr lang="en-US" dirty="0" smtClean="0">
                <a:sym typeface="Symbol"/>
              </a:rPr>
              <a:t>efines a </a:t>
            </a:r>
            <a:r>
              <a:rPr lang="en-US" i="1" dirty="0" smtClean="0">
                <a:sym typeface="Symbol"/>
              </a:rPr>
              <a:t>distribution</a:t>
            </a:r>
            <a:r>
              <a:rPr lang="en-US" dirty="0" smtClean="0">
                <a:sym typeface="Symbol"/>
              </a:rPr>
              <a:t> over functions in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!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256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828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1544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16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781800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38975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6088" y="2971800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4088" y="1991380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</a:t>
            </a:r>
            <a:endParaRPr lang="en-US" altLang="en-US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398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86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72200" y="4267200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m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>
            <a:off x="28019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019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3622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ctr+1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41910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ctr+2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6858000" y="1991380"/>
            <a:ext cx="893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ctr+t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25908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1" name="Straight Arrow Connector 26"/>
          <p:cNvCxnSpPr>
            <a:cxnSpLocks noChangeShapeType="1"/>
          </p:cNvCxnSpPr>
          <p:nvPr/>
        </p:nvCxnSpPr>
        <p:spPr bwMode="auto">
          <a:xfrm>
            <a:off x="21859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35"/>
          <p:cNvCxnSpPr>
            <a:cxnSpLocks noChangeShapeType="1"/>
          </p:cNvCxnSpPr>
          <p:nvPr/>
        </p:nvCxnSpPr>
        <p:spPr bwMode="auto">
          <a:xfrm>
            <a:off x="28019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40"/>
          <p:cNvCxnSpPr>
            <a:cxnSpLocks noChangeShapeType="1"/>
          </p:cNvCxnSpPr>
          <p:nvPr/>
        </p:nvCxnSpPr>
        <p:spPr bwMode="auto">
          <a:xfrm>
            <a:off x="46307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41"/>
          <p:cNvCxnSpPr>
            <a:cxnSpLocks noChangeShapeType="1"/>
          </p:cNvCxnSpPr>
          <p:nvPr/>
        </p:nvCxnSpPr>
        <p:spPr bwMode="auto">
          <a:xfrm>
            <a:off x="46307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44196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6" name="Straight Arrow Connector 43"/>
          <p:cNvCxnSpPr>
            <a:cxnSpLocks noChangeShapeType="1"/>
          </p:cNvCxnSpPr>
          <p:nvPr/>
        </p:nvCxnSpPr>
        <p:spPr bwMode="auto">
          <a:xfrm>
            <a:off x="40147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44"/>
          <p:cNvCxnSpPr>
            <a:cxnSpLocks noChangeShapeType="1"/>
          </p:cNvCxnSpPr>
          <p:nvPr/>
        </p:nvCxnSpPr>
        <p:spPr bwMode="auto">
          <a:xfrm>
            <a:off x="46307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45"/>
          <p:cNvCxnSpPr>
            <a:cxnSpLocks noChangeShapeType="1"/>
          </p:cNvCxnSpPr>
          <p:nvPr/>
        </p:nvCxnSpPr>
        <p:spPr bwMode="auto">
          <a:xfrm>
            <a:off x="7258050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46"/>
          <p:cNvCxnSpPr>
            <a:cxnSpLocks noChangeShapeType="1"/>
          </p:cNvCxnSpPr>
          <p:nvPr/>
        </p:nvCxnSpPr>
        <p:spPr bwMode="auto">
          <a:xfrm>
            <a:off x="7258050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7046913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31" name="Straight Arrow Connector 48"/>
          <p:cNvCxnSpPr>
            <a:cxnSpLocks noChangeShapeType="1"/>
          </p:cNvCxnSpPr>
          <p:nvPr/>
        </p:nvCxnSpPr>
        <p:spPr bwMode="auto">
          <a:xfrm>
            <a:off x="6642100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49"/>
          <p:cNvCxnSpPr>
            <a:cxnSpLocks noChangeShapeType="1"/>
          </p:cNvCxnSpPr>
          <p:nvPr/>
        </p:nvCxnSpPr>
        <p:spPr bwMode="auto">
          <a:xfrm>
            <a:off x="7258050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293813" y="2474912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104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28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6" name="TextBox 57"/>
          <p:cNvSpPr txBox="1">
            <a:spLocks noChangeArrowheads="1"/>
          </p:cNvSpPr>
          <p:nvPr/>
        </p:nvSpPr>
        <p:spPr bwMode="auto">
          <a:xfrm>
            <a:off x="4410362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7113874" y="5186362"/>
            <a:ext cx="429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5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Theorem: If F is a pseudorandom function, then CTR mode is CPA-secure</a:t>
            </a:r>
          </a:p>
          <a:p>
            <a:endParaRPr lang="en-US" dirty="0"/>
          </a:p>
          <a:p>
            <a:r>
              <a:rPr lang="en-US" dirty="0" smtClean="0"/>
              <a:t>Proof sketch:</a:t>
            </a:r>
          </a:p>
          <a:p>
            <a:pPr marL="0" indent="0">
              <a:buNone/>
            </a:pPr>
            <a:r>
              <a:rPr lang="en-US" dirty="0" smtClean="0"/>
              <a:t>The sequence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+ 1), …,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t) used to encrypt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message is pseudorandom</a:t>
            </a:r>
          </a:p>
          <a:p>
            <a:pPr lvl="1"/>
            <a:r>
              <a:rPr lang="en-US" dirty="0" smtClean="0"/>
              <a:t>Moreover, it is independent of every other such sequence unless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j =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’</a:t>
            </a:r>
            <a:r>
              <a:rPr lang="en-US" dirty="0" smtClean="0"/>
              <a:t> + j’ for some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i</a:t>
            </a:r>
            <a:r>
              <a:rPr lang="en-US" dirty="0" smtClean="0"/>
              <a:t>’, j’</a:t>
            </a:r>
          </a:p>
          <a:p>
            <a:pPr lvl="2"/>
            <a:r>
              <a:rPr lang="en-US" dirty="0" smtClean="0"/>
              <a:t>Just need to bound the probability of that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500" dirty="0" err="1"/>
              <a:t>Enc</a:t>
            </a:r>
            <a:r>
              <a:rPr lang="en-US" altLang="en-US" sz="3500" baseline="-25000" dirty="0" err="1"/>
              <a:t>k</a:t>
            </a:r>
            <a:r>
              <a:rPr lang="en-US" altLang="en-US" sz="3500" dirty="0"/>
              <a:t>(m</a:t>
            </a:r>
            <a:r>
              <a:rPr lang="en-US" altLang="en-US" sz="3500" baseline="-25000" dirty="0"/>
              <a:t>1</a:t>
            </a:r>
            <a:r>
              <a:rPr lang="en-US" altLang="en-US" sz="3500" dirty="0"/>
              <a:t>, …, </a:t>
            </a:r>
            <a:r>
              <a:rPr lang="en-US" altLang="en-US" sz="3500" dirty="0" err="1"/>
              <a:t>m</a:t>
            </a:r>
            <a:r>
              <a:rPr lang="en-US" altLang="en-US" sz="3500" baseline="-25000" dirty="0" err="1"/>
              <a:t>t</a:t>
            </a:r>
            <a:r>
              <a:rPr lang="en-US" altLang="en-US" sz="3500" dirty="0"/>
              <a:t>) </a:t>
            </a:r>
            <a:r>
              <a:rPr lang="en-US" altLang="en-US" sz="3500" dirty="0" smtClean="0"/>
              <a:t>      // </a:t>
            </a:r>
            <a:r>
              <a:rPr lang="en-US" altLang="en-US" sz="3500" dirty="0"/>
              <a:t>note: t is arbitrary</a:t>
            </a:r>
          </a:p>
          <a:p>
            <a:pPr lvl="1"/>
            <a:r>
              <a:rPr lang="en-US" altLang="en-US" sz="3000" dirty="0"/>
              <a:t>Choose random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 </a:t>
            </a:r>
            <a:r>
              <a:rPr lang="en-US" altLang="en-US" sz="3000" dirty="0">
                <a:sym typeface="Symbol" pitchFamily="18" charset="2"/>
              </a:rPr>
              <a:t> {0,1}</a:t>
            </a:r>
            <a:r>
              <a:rPr lang="en-US" altLang="en-US" sz="3000" baseline="30000" dirty="0">
                <a:sym typeface="Symbol" pitchFamily="18" charset="2"/>
              </a:rPr>
              <a:t>n</a:t>
            </a:r>
            <a:r>
              <a:rPr lang="en-US" altLang="en-US" sz="3000" dirty="0">
                <a:sym typeface="Symbol" pitchFamily="18" charset="2"/>
              </a:rPr>
              <a:t> (also called the IV)</a:t>
            </a:r>
          </a:p>
          <a:p>
            <a:pPr lvl="1"/>
            <a:r>
              <a:rPr lang="en-US" altLang="en-US" sz="3000" dirty="0">
                <a:sym typeface="Symbol" pitchFamily="18" charset="2"/>
              </a:rPr>
              <a:t>For </a:t>
            </a:r>
            <a:r>
              <a:rPr lang="en-US" altLang="en-US" sz="3000" dirty="0" err="1">
                <a:sym typeface="Symbol" pitchFamily="18" charset="2"/>
              </a:rPr>
              <a:t>i</a:t>
            </a:r>
            <a:r>
              <a:rPr lang="en-US" altLang="en-US" sz="3000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sz="2600" dirty="0">
                <a:sym typeface="Symbol" pitchFamily="18" charset="2"/>
              </a:rPr>
              <a:t>c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= </a:t>
            </a:r>
            <a:r>
              <a:rPr lang="en-US" altLang="en-US" sz="2600" dirty="0" err="1">
                <a:sym typeface="Symbol" pitchFamily="18" charset="2"/>
              </a:rPr>
              <a:t>F</a:t>
            </a:r>
            <a:r>
              <a:rPr lang="en-US" altLang="en-US" sz="2600" baseline="-25000" dirty="0" err="1">
                <a:sym typeface="Symbol" pitchFamily="18" charset="2"/>
              </a:rPr>
              <a:t>k</a:t>
            </a:r>
            <a:r>
              <a:rPr lang="en-US" altLang="en-US" sz="2600" dirty="0">
                <a:sym typeface="Symbol" pitchFamily="18" charset="2"/>
              </a:rPr>
              <a:t>(m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 c</a:t>
            </a:r>
            <a:r>
              <a:rPr lang="en-US" altLang="en-US" sz="2600" baseline="-25000" dirty="0">
                <a:sym typeface="Symbol" pitchFamily="18" charset="2"/>
              </a:rPr>
              <a:t>i-1</a:t>
            </a:r>
            <a:r>
              <a:rPr lang="en-US" altLang="en-US" sz="2600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sz="3000" dirty="0"/>
              <a:t>Output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, c</a:t>
            </a:r>
            <a:r>
              <a:rPr lang="en-US" altLang="en-US" sz="3000" baseline="-25000" dirty="0"/>
              <a:t>1</a:t>
            </a:r>
            <a:r>
              <a:rPr lang="en-US" altLang="en-US" sz="3000" dirty="0"/>
              <a:t>, …, </a:t>
            </a:r>
            <a:r>
              <a:rPr lang="en-US" altLang="en-US" sz="3000" dirty="0" err="1" smtClean="0"/>
              <a:t>c</a:t>
            </a:r>
            <a:r>
              <a:rPr lang="en-US" altLang="en-US" sz="3000" baseline="-25000" dirty="0" err="1" smtClean="0"/>
              <a:t>t</a:t>
            </a:r>
            <a:endParaRPr lang="en-US" altLang="en-US" sz="3000" dirty="0" smtClean="0"/>
          </a:p>
          <a:p>
            <a:pPr lvl="1"/>
            <a:endParaRPr lang="en-US" altLang="en-US" dirty="0"/>
          </a:p>
          <a:p>
            <a:r>
              <a:rPr lang="en-US" altLang="en-US" sz="3500" dirty="0" smtClean="0"/>
              <a:t>Decryption?</a:t>
            </a:r>
          </a:p>
          <a:p>
            <a:pPr lvl="1"/>
            <a:r>
              <a:rPr lang="en-US" altLang="en-US" sz="3000" dirty="0" smtClean="0"/>
              <a:t> </a:t>
            </a:r>
            <a:r>
              <a:rPr lang="en-US" altLang="en-US" sz="3000" dirty="0"/>
              <a:t>R</a:t>
            </a:r>
            <a:r>
              <a:rPr lang="en-US" altLang="en-US" sz="3000" dirty="0" smtClean="0"/>
              <a:t>equires F to be invertible</a:t>
            </a:r>
          </a:p>
          <a:p>
            <a:endParaRPr lang="en-US" altLang="en-US" sz="3500" dirty="0"/>
          </a:p>
          <a:p>
            <a:r>
              <a:rPr lang="en-US" altLang="en-US" sz="3500" dirty="0" err="1" smtClean="0"/>
              <a:t>Ciphertext</a:t>
            </a:r>
            <a:r>
              <a:rPr lang="en-US" altLang="en-US" sz="3500" dirty="0" smtClean="0"/>
              <a:t> expansion is just 1 block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74584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522413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333508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524000" y="450121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733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99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229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39323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0386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229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018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229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95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30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430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m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c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221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</a:t>
            </a:r>
            <a:r>
              <a:rPr lang="en-US" dirty="0"/>
              <a:t>If F is a pseudorandom </a:t>
            </a:r>
            <a:r>
              <a:rPr lang="en-US" dirty="0" smtClean="0"/>
              <a:t>permutation, </a:t>
            </a:r>
            <a:r>
              <a:rPr lang="en-US" dirty="0"/>
              <a:t>then </a:t>
            </a:r>
            <a:r>
              <a:rPr lang="en-US" dirty="0" smtClean="0"/>
              <a:t>CBC </a:t>
            </a:r>
            <a:r>
              <a:rPr lang="en-US" dirty="0"/>
              <a:t>mode is </a:t>
            </a:r>
            <a:r>
              <a:rPr lang="en-US" dirty="0" smtClean="0"/>
              <a:t>CPA-secure</a:t>
            </a:r>
          </a:p>
          <a:p>
            <a:endParaRPr lang="en-US" dirty="0"/>
          </a:p>
          <a:p>
            <a:r>
              <a:rPr lang="en-US" dirty="0" smtClean="0"/>
              <a:t>Proof is more complicated than for CTR mode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 =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), …,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Deterministic</a:t>
            </a:r>
          </a:p>
          <a:p>
            <a:pPr lvl="1"/>
            <a:r>
              <a:rPr lang="en-US" dirty="0" smtClean="0"/>
              <a:t>Not CPA-secure!</a:t>
            </a:r>
          </a:p>
          <a:p>
            <a:pPr lvl="1"/>
            <a:endParaRPr lang="en-US" dirty="0"/>
          </a:p>
          <a:p>
            <a:r>
              <a:rPr lang="en-US" dirty="0" smtClean="0"/>
              <a:t>Can tell from the </a:t>
            </a:r>
            <a:r>
              <a:rPr lang="en-US" dirty="0" err="1" smtClean="0"/>
              <a:t>ciphertext</a:t>
            </a:r>
            <a:r>
              <a:rPr lang="en-US" dirty="0" smtClean="0"/>
              <a:t> whether m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 even EAV-secure!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 theoretical problem!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4849" y="6059269"/>
            <a:ext cx="701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(Taken from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en.wikipedia.org and </a:t>
            </a:r>
            <a:r>
              <a:rPr lang="en-US" dirty="0"/>
              <a:t>derived from images created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Larry </a:t>
            </a:r>
            <a:r>
              <a:rPr lang="en-US" dirty="0"/>
              <a:t>Ewing </a:t>
            </a:r>
            <a:r>
              <a:rPr lang="en-US" dirty="0" smtClean="0"/>
              <a:t>(lewing@isc.tamu.edu) </a:t>
            </a:r>
            <a:r>
              <a:rPr lang="en-US" dirty="0"/>
              <a:t>using The GIMP.)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5450" y="44196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original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92688" y="4419600"/>
            <a:ext cx="354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encrypted using ECB mode</a:t>
            </a:r>
          </a:p>
        </p:txBody>
      </p:sp>
    </p:spTree>
    <p:extLst>
      <p:ext uri="{BB962C8B-B14F-4D97-AF65-F5344CB8AC3E}">
        <p14:creationId xmlns:p14="http://schemas.microsoft.com/office/powerpoint/2010/main" val="13358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Pseudorandom permutations (PRPs)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 is a </a:t>
            </a:r>
            <a:r>
              <a:rPr lang="en-US" i="1" dirty="0" smtClean="0">
                <a:sym typeface="Symbol" panose="05050102010706020507" pitchFamily="18" charset="2"/>
              </a:rPr>
              <a:t>permutation</a:t>
            </a:r>
            <a:r>
              <a:rPr lang="en-US" dirty="0" smtClean="0">
                <a:sym typeface="Symbol" panose="05050102010706020507" pitchFamily="18" charset="2"/>
              </a:rPr>
              <a:t> if it is a </a:t>
            </a:r>
            <a:r>
              <a:rPr lang="en-US" dirty="0" err="1" smtClean="0">
                <a:sym typeface="Symbol" panose="05050102010706020507" pitchFamily="18" charset="2"/>
              </a:rPr>
              <a:t>bijection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means that the inverse f</a:t>
            </a:r>
            <a:r>
              <a:rPr lang="en-US" baseline="30000" dirty="0" smtClean="0"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 exists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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be the set of permutations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What is |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|?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46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F be a length-preserving, keyed function</a:t>
            </a:r>
          </a:p>
          <a:p>
            <a:r>
              <a:rPr lang="en-US" dirty="0" smtClean="0"/>
              <a:t>F is a </a:t>
            </a:r>
            <a:r>
              <a:rPr lang="en-US" i="1" dirty="0" smtClean="0"/>
              <a:t>keyed permutation</a:t>
            </a:r>
            <a:r>
              <a:rPr lang="en-US" dirty="0" smtClean="0"/>
              <a:t> if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is a permutation for every k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is efficiently computable (where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(x)) = x)</a:t>
            </a:r>
          </a:p>
          <a:p>
            <a:pPr lvl="1"/>
            <a:endParaRPr lang="en-US" dirty="0"/>
          </a:p>
          <a:p>
            <a:r>
              <a:rPr lang="en-US" dirty="0" smtClean="0"/>
              <a:t>F is a </a:t>
            </a:r>
            <a:r>
              <a:rPr lang="en-US" i="1" dirty="0" smtClean="0"/>
              <a:t>pseudorandom permutation </a:t>
            </a:r>
            <a:r>
              <a:rPr lang="en-US" dirty="0" smtClean="0"/>
              <a:t>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is indistinguishable from a uniform permutation f 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73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large enough n, a random permutation is indistinguishable from a random function</a:t>
            </a:r>
          </a:p>
          <a:p>
            <a:endParaRPr lang="en-US" dirty="0"/>
          </a:p>
          <a:p>
            <a:r>
              <a:rPr lang="en-US" dirty="0" smtClean="0"/>
              <a:t>So in practice, PRPs are also good PRFs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PRFs vs. 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PRF F immediately implies a PRG G:</a:t>
            </a:r>
          </a:p>
          <a:p>
            <a:pPr lvl="1"/>
            <a:r>
              <a:rPr lang="en-US" dirty="0" smtClean="0"/>
              <a:t>Define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(0…1)</a:t>
            </a:r>
          </a:p>
          <a:p>
            <a:pPr lvl="1"/>
            <a:r>
              <a:rPr lang="en-US" dirty="0" smtClean="0"/>
              <a:t>I.e.,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(&lt;0&gt;)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(&lt;1&gt;)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(&lt;2&gt;) | …, where &lt;</a:t>
            </a:r>
            <a:r>
              <a:rPr lang="en-US" dirty="0" err="1" smtClean="0"/>
              <a:t>i</a:t>
            </a:r>
            <a:r>
              <a:rPr lang="en-US" dirty="0" smtClean="0"/>
              <a:t>&gt; denotes the n-bit encoding of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PRF can be viewed as a PRG with random access to exponentially long output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can be viewed as the n2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string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…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(1…1)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PRFs/PRPs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 stronger primitive than PRGs…</a:t>
            </a:r>
          </a:p>
          <a:p>
            <a:pPr lvl="1"/>
            <a:r>
              <a:rPr lang="en-US" dirty="0" smtClean="0"/>
              <a:t>…though can be built from PRGs</a:t>
            </a:r>
          </a:p>
          <a:p>
            <a:endParaRPr lang="en-US" dirty="0"/>
          </a:p>
          <a:p>
            <a:r>
              <a:rPr lang="en-US" dirty="0" smtClean="0"/>
              <a:t>In practice, </a:t>
            </a:r>
            <a:r>
              <a:rPr lang="en-US" i="1" dirty="0" smtClean="0"/>
              <a:t>block ciphers</a:t>
            </a:r>
            <a:r>
              <a:rPr lang="en-US" dirty="0" smtClean="0"/>
              <a:t> are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1418</Words>
  <Application>Microsoft Office PowerPoint</Application>
  <PresentationFormat>On-screen Show (4:3)</PresentationFormat>
  <Paragraphs>269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Symbol</vt:lpstr>
      <vt:lpstr>Times New Roman</vt:lpstr>
      <vt:lpstr>Office Theme</vt:lpstr>
      <vt:lpstr>Cryptography</vt:lpstr>
      <vt:lpstr>PowerPoint Presentation</vt:lpstr>
      <vt:lpstr>Keyed functions</vt:lpstr>
      <vt:lpstr>PowerPoint Presentation</vt:lpstr>
      <vt:lpstr>Pseudorandom permutations (PRPs)</vt:lpstr>
      <vt:lpstr>Pseudorandom permutations</vt:lpstr>
      <vt:lpstr>Note</vt:lpstr>
      <vt:lpstr>PRFs vs. PRGs</vt:lpstr>
      <vt:lpstr>Do PRFs/PRPs exist?</vt:lpstr>
      <vt:lpstr>Block ciphers</vt:lpstr>
      <vt:lpstr>AES</vt:lpstr>
      <vt:lpstr>CPA-security</vt:lpstr>
      <vt:lpstr>CPA-security</vt:lpstr>
      <vt:lpstr>CPA-secure encryption</vt:lpstr>
      <vt:lpstr>PowerPoint Presentation</vt:lpstr>
      <vt:lpstr>Security?</vt:lpstr>
      <vt:lpstr>Note</vt:lpstr>
      <vt:lpstr>Security?</vt:lpstr>
      <vt:lpstr>PowerPoint Presentation</vt:lpstr>
      <vt:lpstr>PowerPoint Presentation</vt:lpstr>
      <vt:lpstr>Analysis</vt:lpstr>
      <vt:lpstr>Analysis</vt:lpstr>
      <vt:lpstr>Analysis</vt:lpstr>
      <vt:lpstr>Real-world security?</vt:lpstr>
      <vt:lpstr>CPA-secure encryption</vt:lpstr>
      <vt:lpstr>Encrypting long messages?</vt:lpstr>
      <vt:lpstr>PowerPoint Presentation</vt:lpstr>
      <vt:lpstr>Drawback</vt:lpstr>
      <vt:lpstr>CTR mode</vt:lpstr>
      <vt:lpstr>CTR mode</vt:lpstr>
      <vt:lpstr>CTR mode</vt:lpstr>
      <vt:lpstr>CBC mode</vt:lpstr>
      <vt:lpstr>CBC mode</vt:lpstr>
      <vt:lpstr>CBC mode</vt:lpstr>
      <vt:lpstr>ECB mode</vt:lpstr>
      <vt:lpstr>Not just a theoretical problem!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369</cp:revision>
  <dcterms:created xsi:type="dcterms:W3CDTF">2014-06-02T02:25:30Z</dcterms:created>
  <dcterms:modified xsi:type="dcterms:W3CDTF">2018-02-20T03:23:28Z</dcterms:modified>
</cp:coreProperties>
</file>