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623" r:id="rId3"/>
    <p:sldId id="624" r:id="rId4"/>
    <p:sldId id="625" r:id="rId5"/>
    <p:sldId id="559" r:id="rId6"/>
    <p:sldId id="560" r:id="rId7"/>
    <p:sldId id="561" r:id="rId8"/>
    <p:sldId id="562" r:id="rId9"/>
    <p:sldId id="557" r:id="rId10"/>
    <p:sldId id="563" r:id="rId11"/>
    <p:sldId id="564" r:id="rId12"/>
    <p:sldId id="565" r:id="rId13"/>
    <p:sldId id="566" r:id="rId14"/>
    <p:sldId id="567" r:id="rId15"/>
    <p:sldId id="568" r:id="rId16"/>
    <p:sldId id="569" r:id="rId17"/>
    <p:sldId id="570" r:id="rId18"/>
    <p:sldId id="571" r:id="rId19"/>
    <p:sldId id="572" r:id="rId20"/>
    <p:sldId id="573" r:id="rId21"/>
    <p:sldId id="574" r:id="rId22"/>
    <p:sldId id="575" r:id="rId23"/>
    <p:sldId id="576" r:id="rId24"/>
    <p:sldId id="577" r:id="rId25"/>
    <p:sldId id="578" r:id="rId26"/>
    <p:sldId id="579" r:id="rId27"/>
    <p:sldId id="580" r:id="rId28"/>
    <p:sldId id="581" r:id="rId29"/>
    <p:sldId id="583" r:id="rId30"/>
    <p:sldId id="582" r:id="rId31"/>
    <p:sldId id="584" r:id="rId32"/>
    <p:sldId id="585" r:id="rId33"/>
    <p:sldId id="586" r:id="rId34"/>
    <p:sldId id="587" r:id="rId35"/>
    <p:sldId id="588" r:id="rId36"/>
    <p:sldId id="589" r:id="rId37"/>
    <p:sldId id="590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43" y="21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</a:t>
            </a:r>
            <a:r>
              <a:rPr lang="en-US" sz="4000" i="1" dirty="0">
                <a:solidFill>
                  <a:schemeClr val="tx1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Synchronized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Sender and receiver maintain state (i.e., they are </a:t>
            </a:r>
            <a:r>
              <a:rPr lang="en-US" dirty="0" err="1" smtClean="0"/>
              <a:t>stateful</a:t>
            </a:r>
            <a:r>
              <a:rPr lang="en-US" dirty="0" smtClean="0"/>
              <a:t>), and must be </a:t>
            </a:r>
            <a:r>
              <a:rPr lang="en-US" i="1" dirty="0" smtClean="0"/>
              <a:t>synchronized</a:t>
            </a:r>
            <a:endParaRPr lang="en-US" dirty="0" smtClean="0"/>
          </a:p>
          <a:p>
            <a:pPr lvl="1"/>
            <a:r>
              <a:rPr lang="en-US" dirty="0" smtClean="0"/>
              <a:t>Makes sense in the context of a limited-time communication session where messages are received in order, without being lost</a:t>
            </a:r>
          </a:p>
        </p:txBody>
      </p:sp>
    </p:spTree>
    <p:extLst>
      <p:ext uri="{BB962C8B-B14F-4D97-AF65-F5344CB8AC3E}">
        <p14:creationId xmlns:p14="http://schemas.microsoft.com/office/powerpoint/2010/main" val="300744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Synchronized mode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3269519"/>
            <a:ext cx="609600" cy="5418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Init</a:t>
            </a:r>
            <a:endParaRPr lang="en-US" sz="2400" dirty="0"/>
          </a:p>
        </p:txBody>
      </p:sp>
      <p:cxnSp>
        <p:nvCxnSpPr>
          <p:cNvPr id="5" name="Straight Arrow Connector 4"/>
          <p:cNvCxnSpPr>
            <a:endCxn id="4" idx="0"/>
          </p:cNvCxnSpPr>
          <p:nvPr/>
        </p:nvCxnSpPr>
        <p:spPr>
          <a:xfrm>
            <a:off x="1066800" y="2888519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14400" y="2507519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066800" y="3802919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38200" y="4067387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 smtClean="0"/>
              <a:t>0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066800" y="4488719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33400" y="4867486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GetBits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066800" y="5403119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38200" y="5667587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cxnSp>
        <p:nvCxnSpPr>
          <p:cNvPr id="17" name="Straight Arrow Connector 16"/>
          <p:cNvCxnSpPr>
            <a:stCxn id="10" idx="3"/>
          </p:cNvCxnSpPr>
          <p:nvPr/>
        </p:nvCxnSpPr>
        <p:spPr>
          <a:xfrm>
            <a:off x="1676400" y="5134186"/>
            <a:ext cx="137160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33600" y="4641119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</a:t>
            </a:r>
            <a:r>
              <a:rPr lang="en-US" sz="2400" baseline="-25000" dirty="0" smtClean="0"/>
              <a:t>1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2971800" y="4903354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</a:t>
            </a:r>
            <a:endParaRPr lang="en-US" sz="240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181954" y="4564919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924478" y="4183919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  <a:r>
              <a:rPr lang="en-US" sz="2400" baseline="-25000" dirty="0" smtClean="0"/>
              <a:t>1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352800" y="5134186"/>
            <a:ext cx="274320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81896" y="4717319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 smtClean="0"/>
              <a:t>1</a:t>
            </a:r>
            <a:endParaRPr lang="en-US" sz="2400" dirty="0"/>
          </a:p>
        </p:txBody>
      </p:sp>
      <p:sp>
        <p:nvSpPr>
          <p:cNvPr id="27" name="Rectangle 26"/>
          <p:cNvSpPr/>
          <p:nvPr/>
        </p:nvSpPr>
        <p:spPr>
          <a:xfrm>
            <a:off x="7648878" y="3269519"/>
            <a:ext cx="609600" cy="5418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Init</a:t>
            </a:r>
            <a:endParaRPr lang="en-US" sz="2400" dirty="0"/>
          </a:p>
        </p:txBody>
      </p:sp>
      <p:cxnSp>
        <p:nvCxnSpPr>
          <p:cNvPr id="28" name="Straight Arrow Connector 27"/>
          <p:cNvCxnSpPr>
            <a:endCxn id="27" idx="0"/>
          </p:cNvCxnSpPr>
          <p:nvPr/>
        </p:nvCxnSpPr>
        <p:spPr>
          <a:xfrm>
            <a:off x="7953678" y="2888519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801278" y="2507519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</a:t>
            </a:r>
            <a:endParaRPr lang="en-US" sz="240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953678" y="3802919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725078" y="4067387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 smtClean="0"/>
              <a:t>0</a:t>
            </a:r>
            <a:endParaRPr lang="en-US" sz="24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7953678" y="4488719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420278" y="4867486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GetBits</a:t>
            </a:r>
            <a:endParaRPr lang="en-US" sz="24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953678" y="5403119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725078" y="5667587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cxnSp>
        <p:nvCxnSpPr>
          <p:cNvPr id="37" name="Straight Arrow Connector 36"/>
          <p:cNvCxnSpPr>
            <a:endCxn id="33" idx="1"/>
          </p:cNvCxnSpPr>
          <p:nvPr/>
        </p:nvCxnSpPr>
        <p:spPr>
          <a:xfrm flipV="1">
            <a:off x="6324600" y="5134186"/>
            <a:ext cx="1095678" cy="2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019800" y="4903354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</a:t>
            </a:r>
            <a:endParaRPr lang="en-US" sz="2400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229954" y="5250719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019079" y="5474854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  <a:r>
              <a:rPr lang="en-US" sz="2400" baseline="-25000" dirty="0" smtClean="0"/>
              <a:t>1</a:t>
            </a:r>
            <a:endParaRPr lang="en-US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6705600" y="4641119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</a:t>
            </a:r>
            <a:r>
              <a:rPr lang="en-US" sz="2400" baseline="-25000" dirty="0" smtClean="0"/>
              <a:t>1</a:t>
            </a:r>
            <a:endParaRPr lang="en-US" sz="2400" dirty="0"/>
          </a:p>
        </p:txBody>
      </p:sp>
      <p:pic>
        <p:nvPicPr>
          <p:cNvPr id="36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30" y="1447800"/>
            <a:ext cx="1070070" cy="1014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0279" y="1476421"/>
            <a:ext cx="937796" cy="95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870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8" grpId="0"/>
      <p:bldP spid="10" grpId="0" animBg="1"/>
      <p:bldP spid="12" grpId="0"/>
      <p:bldP spid="18" grpId="0"/>
      <p:bldP spid="19" grpId="0"/>
      <p:bldP spid="23" grpId="0"/>
      <p:bldP spid="25" grpId="0"/>
      <p:bldP spid="27" grpId="0" animBg="1"/>
      <p:bldP spid="29" grpId="0"/>
      <p:bldP spid="31" grpId="0"/>
      <p:bldP spid="33" grpId="0" animBg="1"/>
      <p:bldP spid="35" grpId="0"/>
      <p:bldP spid="39" grpId="0"/>
      <p:bldP spid="48" grpId="0"/>
      <p:bldP spid="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Unsynchronized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random IV to encrypt next message</a:t>
            </a:r>
          </a:p>
          <a:p>
            <a:endParaRPr lang="en-US" dirty="0"/>
          </a:p>
          <a:p>
            <a:r>
              <a:rPr lang="en-US" dirty="0" smtClean="0"/>
              <a:t>Similar to the first CPA-secure scheme we saw</a:t>
            </a:r>
          </a:p>
          <a:p>
            <a:pPr lvl="1"/>
            <a:r>
              <a:rPr lang="en-US" dirty="0" smtClean="0"/>
              <a:t>But “natively” handles arbitrary-length messages with better </a:t>
            </a:r>
            <a:r>
              <a:rPr lang="en-US" dirty="0" err="1" smtClean="0"/>
              <a:t>ciphertext</a:t>
            </a:r>
            <a:r>
              <a:rPr lang="en-US" dirty="0" smtClean="0"/>
              <a:t> expansion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95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Unsynchronized mode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3429000"/>
            <a:ext cx="609600" cy="5418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Init</a:t>
            </a:r>
            <a:endParaRPr lang="en-US" sz="24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914400" y="3048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2000" y="2667000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066800" y="39624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38200" y="4226868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 smtClean="0"/>
              <a:t>0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066800" y="4648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33400" y="5026967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GetBits</a:t>
            </a:r>
            <a:endParaRPr lang="en-US" sz="2400" dirty="0"/>
          </a:p>
        </p:txBody>
      </p:sp>
      <p:cxnSp>
        <p:nvCxnSpPr>
          <p:cNvPr id="17" name="Straight Arrow Connector 16"/>
          <p:cNvCxnSpPr>
            <a:stCxn id="10" idx="3"/>
          </p:cNvCxnSpPr>
          <p:nvPr/>
        </p:nvCxnSpPr>
        <p:spPr>
          <a:xfrm>
            <a:off x="1676400" y="5293667"/>
            <a:ext cx="137160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33600" y="480060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2971800" y="5062835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</a:t>
            </a:r>
            <a:endParaRPr lang="en-US" sz="240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181954" y="47244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971800" y="4343400"/>
            <a:ext cx="429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352800" y="5293667"/>
            <a:ext cx="274320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81896" y="4876800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  <a:endParaRPr lang="en-US" sz="2400" dirty="0"/>
          </a:p>
        </p:txBody>
      </p:sp>
      <p:sp>
        <p:nvSpPr>
          <p:cNvPr id="27" name="Rectangle 26"/>
          <p:cNvSpPr/>
          <p:nvPr/>
        </p:nvSpPr>
        <p:spPr>
          <a:xfrm>
            <a:off x="7648878" y="3429000"/>
            <a:ext cx="609600" cy="5418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Init</a:t>
            </a:r>
            <a:endParaRPr lang="en-US" sz="24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8077108" y="3048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924708" y="2667000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</a:t>
            </a:r>
            <a:endParaRPr lang="en-US" sz="240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953678" y="39624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725078" y="4226868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 smtClean="0"/>
              <a:t>0</a:t>
            </a:r>
            <a:endParaRPr lang="en-US" sz="24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7953678" y="4648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420278" y="5026967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GetBits</a:t>
            </a:r>
            <a:endParaRPr lang="en-US" sz="2400" dirty="0"/>
          </a:p>
        </p:txBody>
      </p:sp>
      <p:cxnSp>
        <p:nvCxnSpPr>
          <p:cNvPr id="37" name="Straight Arrow Connector 36"/>
          <p:cNvCxnSpPr>
            <a:endCxn id="33" idx="1"/>
          </p:cNvCxnSpPr>
          <p:nvPr/>
        </p:nvCxnSpPr>
        <p:spPr>
          <a:xfrm flipV="1">
            <a:off x="6324600" y="5293667"/>
            <a:ext cx="1095678" cy="2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019800" y="5062835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</a:t>
            </a:r>
            <a:endParaRPr lang="en-US" sz="2400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229954" y="5410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019079" y="5634335"/>
            <a:ext cx="429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  <a:endParaRPr lang="en-US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6705600" y="480060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  <a:endParaRPr lang="en-US" sz="2400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1219108" y="3048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990600" y="2667000"/>
            <a:ext cx="43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IV</a:t>
            </a:r>
            <a:endParaRPr lang="en-US" sz="2400" dirty="0"/>
          </a:p>
        </p:txBody>
      </p:sp>
      <p:sp>
        <p:nvSpPr>
          <p:cNvPr id="3" name="Curved Right Arrow 2"/>
          <p:cNvSpPr/>
          <p:nvPr/>
        </p:nvSpPr>
        <p:spPr>
          <a:xfrm flipV="1">
            <a:off x="76200" y="4724400"/>
            <a:ext cx="533400" cy="1026468"/>
          </a:xfrm>
          <a:prstGeom prst="curvedRightArrow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1371600" y="2971801"/>
            <a:ext cx="617220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7772308" y="3048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543800" y="2667000"/>
            <a:ext cx="43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IV</a:t>
            </a:r>
            <a:endParaRPr lang="en-US" sz="2400" dirty="0"/>
          </a:p>
        </p:txBody>
      </p:sp>
      <p:sp>
        <p:nvSpPr>
          <p:cNvPr id="43" name="Curved Right Arrow 42"/>
          <p:cNvSpPr/>
          <p:nvPr/>
        </p:nvSpPr>
        <p:spPr>
          <a:xfrm flipH="1" flipV="1">
            <a:off x="8458200" y="4724400"/>
            <a:ext cx="533400" cy="1026468"/>
          </a:xfrm>
          <a:prstGeom prst="curvedRightArrow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4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30" y="1447800"/>
            <a:ext cx="1070070" cy="1014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0279" y="1476421"/>
            <a:ext cx="937796" cy="95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404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0" grpId="0" animBg="1"/>
      <p:bldP spid="18" grpId="0"/>
      <p:bldP spid="19" grpId="0"/>
      <p:bldP spid="23" grpId="0"/>
      <p:bldP spid="25" grpId="0"/>
      <p:bldP spid="27" grpId="0" animBg="1"/>
      <p:bldP spid="31" grpId="0"/>
      <p:bldP spid="33" grpId="0" animBg="1"/>
      <p:bldP spid="39" grpId="0"/>
      <p:bldP spid="48" grpId="0"/>
      <p:bldP spid="49" grpId="0"/>
      <p:bldP spid="38" grpId="0"/>
      <p:bldP spid="3" grpId="0" animBg="1"/>
      <p:bldP spid="42" grpId="0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Unsynchronized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for security, we require the stream cipher to be a PRF</a:t>
            </a:r>
          </a:p>
          <a:p>
            <a:pPr lvl="1"/>
            <a:r>
              <a:rPr lang="en-US" dirty="0" smtClean="0"/>
              <a:t>I.e., for fixed seed s, the output of the stream cipher </a:t>
            </a:r>
            <a:r>
              <a:rPr lang="en-US" i="1" dirty="0" smtClean="0"/>
              <a:t>when using different IVs </a:t>
            </a:r>
            <a:r>
              <a:rPr lang="en-US" dirty="0" smtClean="0"/>
              <a:t>should all look uniform and independent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66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been assuming only a </a:t>
            </a:r>
            <a:r>
              <a:rPr lang="en-US" i="1" dirty="0" smtClean="0"/>
              <a:t>passive, eavesdropping</a:t>
            </a:r>
            <a:r>
              <a:rPr lang="en-US" dirty="0"/>
              <a:t> </a:t>
            </a:r>
            <a:r>
              <a:rPr lang="en-US" dirty="0" smtClean="0"/>
              <a:t>attacker</a:t>
            </a:r>
          </a:p>
          <a:p>
            <a:pPr lvl="1"/>
            <a:r>
              <a:rPr lang="en-US" dirty="0" smtClean="0"/>
              <a:t>(Even if it can carry out chosen-plaintext attacks)</a:t>
            </a:r>
          </a:p>
        </p:txBody>
      </p:sp>
    </p:spTree>
    <p:extLst>
      <p:ext uri="{BB962C8B-B14F-4D97-AF65-F5344CB8AC3E}">
        <p14:creationId xmlns:p14="http://schemas.microsoft.com/office/powerpoint/2010/main" val="231109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286000"/>
            <a:ext cx="2438400" cy="2469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58526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585268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9010" y="3962401"/>
            <a:ext cx="222849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…, </a:t>
            </a:r>
            <a:r>
              <a:rPr lang="en-US" sz="2800" dirty="0" err="1" smtClean="0"/>
              <a:t>m</a:t>
            </a:r>
            <a:r>
              <a:rPr lang="en-US" sz="2800" baseline="-25000" dirty="0" err="1" smtClean="0"/>
              <a:t>t</a:t>
            </a:r>
            <a:endParaRPr lang="en-US" sz="2800" dirty="0" smtClean="0"/>
          </a:p>
          <a:p>
            <a:pPr algn="ctr"/>
            <a:r>
              <a:rPr lang="en-US" sz="2800" dirty="0" smtClean="0"/>
              <a:t>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br>
              <a:rPr lang="en-US" sz="2800" dirty="0" smtClean="0"/>
            </a:br>
            <a:r>
              <a:rPr lang="en-US" sz="2800" dirty="0" smtClean="0"/>
              <a:t>…</a:t>
            </a:r>
            <a:br>
              <a:rPr lang="en-US" sz="2800" dirty="0" smtClean="0"/>
            </a:br>
            <a:r>
              <a:rPr lang="en-US" sz="2800" dirty="0" err="1" smtClean="0"/>
              <a:t>c</a:t>
            </a:r>
            <a:r>
              <a:rPr lang="en-US" sz="2800" baseline="-25000" dirty="0" err="1" smtClean="0"/>
              <a:t>t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</a:t>
            </a:r>
            <a:r>
              <a:rPr lang="en-US" sz="2800" dirty="0" err="1" smtClean="0"/>
              <a:t>m</a:t>
            </a:r>
            <a:r>
              <a:rPr lang="en-US" sz="2800" baseline="-25000" dirty="0" err="1" smtClean="0"/>
              <a:t>t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66228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2590800" y="2743200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590800" y="3733800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266410" y="2209800"/>
            <a:ext cx="45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</a:t>
            </a:r>
            <a:r>
              <a:rPr lang="en-US" sz="2800" baseline="-25000" dirty="0" smtClean="0"/>
              <a:t>1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4287249" y="3210580"/>
            <a:ext cx="417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c</a:t>
            </a:r>
            <a:r>
              <a:rPr lang="en-US" sz="2800" baseline="-25000" dirty="0" err="1"/>
              <a:t>t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 rot="5400000">
            <a:off x="4299420" y="2785600"/>
            <a:ext cx="45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255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been assuming only a </a:t>
            </a:r>
            <a:r>
              <a:rPr lang="en-US" i="1" dirty="0" smtClean="0"/>
              <a:t>passive, eavesdropping</a:t>
            </a:r>
            <a:r>
              <a:rPr lang="en-US" dirty="0"/>
              <a:t> </a:t>
            </a:r>
            <a:r>
              <a:rPr lang="en-US" dirty="0" smtClean="0"/>
              <a:t>attacker</a:t>
            </a:r>
          </a:p>
          <a:p>
            <a:endParaRPr lang="en-US" i="1" dirty="0"/>
          </a:p>
          <a:p>
            <a:r>
              <a:rPr lang="en-US" dirty="0" smtClean="0"/>
              <a:t>What if the attacker can be </a:t>
            </a:r>
            <a:r>
              <a:rPr lang="en-US" i="1" dirty="0" smtClean="0"/>
              <a:t>active?</a:t>
            </a:r>
          </a:p>
          <a:p>
            <a:pPr lvl="1"/>
            <a:r>
              <a:rPr lang="en-US" dirty="0" smtClean="0"/>
              <a:t>E.g., interfering with the communication channel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8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077200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0837" y="4124980"/>
            <a:ext cx="19848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6228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590800" y="35814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168248" y="3048000"/>
            <a:ext cx="3369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6353937" y="4112062"/>
            <a:ext cx="2188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m’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Dec</a:t>
            </a:r>
            <a:r>
              <a:rPr lang="en-US" sz="2800" baseline="-25000" dirty="0" smtClean="0"/>
              <a:t>k</a:t>
            </a:r>
            <a:r>
              <a:rPr lang="en-US" sz="2800" dirty="0" smtClean="0"/>
              <a:t>(c')</a:t>
            </a:r>
            <a:endParaRPr lang="en-US" sz="2800" dirty="0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4648200" y="3568483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225648" y="3035083"/>
            <a:ext cx="426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’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7595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/>
      <p:bldP spid="16" grpId="0"/>
      <p:bldP spid="17" grpId="0" animBg="1"/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Malleability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(Informal</a:t>
            </a:r>
            <a:r>
              <a:rPr lang="en-US" dirty="0" smtClean="0">
                <a:sym typeface="Wingdings" panose="05000000000000000000" pitchFamily="2" charset="2"/>
              </a:rPr>
              <a:t>:) </a:t>
            </a:r>
            <a:r>
              <a:rPr lang="en-US" dirty="0" smtClean="0"/>
              <a:t>A scheme is </a:t>
            </a:r>
            <a:r>
              <a:rPr lang="en-US" i="1" dirty="0" smtClean="0"/>
              <a:t>malleable</a:t>
            </a:r>
            <a:r>
              <a:rPr lang="en-US" dirty="0" smtClean="0"/>
              <a:t> if it is possible to modify a </a:t>
            </a:r>
            <a:r>
              <a:rPr lang="en-US" dirty="0" err="1" smtClean="0"/>
              <a:t>ciphertext</a:t>
            </a:r>
            <a:r>
              <a:rPr lang="en-US" dirty="0" smtClean="0"/>
              <a:t> and thereby cause a </a:t>
            </a:r>
            <a:r>
              <a:rPr lang="en-US" i="1" dirty="0" smtClean="0"/>
              <a:t>predictable change</a:t>
            </a:r>
            <a:r>
              <a:rPr lang="en-US" dirty="0" smtClean="0"/>
              <a:t> to the plaintext</a:t>
            </a:r>
          </a:p>
          <a:p>
            <a:endParaRPr lang="en-US" dirty="0"/>
          </a:p>
          <a:p>
            <a:r>
              <a:rPr lang="en-US" dirty="0" smtClean="0"/>
              <a:t>Malleability can be dangerous!</a:t>
            </a:r>
          </a:p>
          <a:p>
            <a:pPr lvl="1"/>
            <a:r>
              <a:rPr lang="en-US" dirty="0" smtClean="0"/>
              <a:t>E.g., encrypted bank transactions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2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Breaking encryption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encryption scheme from last time:</a:t>
            </a:r>
            <a:br>
              <a:rPr lang="en-US" dirty="0" smtClean="0"/>
            </a:br>
            <a:r>
              <a:rPr lang="en-US" dirty="0" smtClean="0"/>
              <a:t>                </a:t>
            </a:r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(m) = &lt; r,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(r) </a:t>
            </a:r>
            <a:r>
              <a:rPr lang="en-US" dirty="0" smtClean="0">
                <a:sym typeface="Symbol" panose="05050102010706020507" pitchFamily="18" charset="2"/>
              </a:rPr>
              <a:t> m &gt;</a:t>
            </a:r>
          </a:p>
          <a:p>
            <a:r>
              <a:rPr lang="en-US" dirty="0" smtClean="0">
                <a:sym typeface="Symbol" panose="05050102010706020507" pitchFamily="18" charset="2"/>
              </a:rPr>
              <a:t>If r repeats, security </a:t>
            </a:r>
            <a:r>
              <a:rPr lang="en-US" dirty="0" smtClean="0">
                <a:sym typeface="Symbol" panose="05050102010706020507" pitchFamily="18" charset="2"/>
              </a:rPr>
              <a:t>fails</a:t>
            </a:r>
            <a:endParaRPr lang="en-US" dirty="0" smtClean="0">
              <a:sym typeface="Symbol" panose="05050102010706020507" pitchFamily="18" charset="2"/>
            </a:endParaRPr>
          </a:p>
          <a:p>
            <a:pPr lvl="1"/>
            <a:r>
              <a:rPr lang="en-US" i="1" dirty="0" smtClean="0">
                <a:sym typeface="Symbol" panose="05050102010706020507" pitchFamily="18" charset="2"/>
              </a:rPr>
              <a:t>Exactly analogous </a:t>
            </a:r>
            <a:r>
              <a:rPr lang="en-US" dirty="0" smtClean="0">
                <a:sym typeface="Symbol" panose="05050102010706020507" pitchFamily="18" charset="2"/>
              </a:rPr>
              <a:t>to multiple encryptions using the (pseudo)one-time pad scheme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5030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Malleability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the schemes we have seen so far are malleable!</a:t>
            </a:r>
          </a:p>
          <a:p>
            <a:endParaRPr lang="en-US" dirty="0"/>
          </a:p>
          <a:p>
            <a:r>
              <a:rPr lang="en-US" dirty="0" smtClean="0"/>
              <a:t>E.g., the one-time pad...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58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077200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7570" y="4124980"/>
            <a:ext cx="2911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 </a:t>
            </a:r>
            <a:r>
              <a:rPr lang="en-US" sz="2800" dirty="0" smtClean="0">
                <a:sym typeface="Symbol"/>
              </a:rPr>
              <a:t>:= (m</a:t>
            </a:r>
            <a:r>
              <a:rPr lang="en-US" sz="2800" baseline="-25000" dirty="0" smtClean="0">
                <a:sym typeface="Symbol"/>
              </a:rPr>
              <a:t>1</a:t>
            </a:r>
            <a:r>
              <a:rPr lang="en-US" sz="2800" dirty="0" smtClean="0">
                <a:sym typeface="Symbol"/>
              </a:rPr>
              <a:t>m</a:t>
            </a:r>
            <a:r>
              <a:rPr lang="en-US" sz="2800" baseline="-25000" dirty="0" smtClean="0">
                <a:sym typeface="Symbol"/>
              </a:rPr>
              <a:t>2</a:t>
            </a:r>
            <a:r>
              <a:rPr lang="en-US" sz="2800" dirty="0" smtClean="0">
                <a:sym typeface="Symbol"/>
              </a:rPr>
              <a:t>…</a:t>
            </a:r>
            <a:r>
              <a:rPr lang="en-US" sz="2800" dirty="0" err="1" smtClean="0">
                <a:sym typeface="Symbol"/>
              </a:rPr>
              <a:t>m</a:t>
            </a:r>
            <a:r>
              <a:rPr lang="en-US" sz="2800" baseline="-25000" dirty="0" err="1" smtClean="0">
                <a:sym typeface="Symbol"/>
              </a:rPr>
              <a:t>n</a:t>
            </a:r>
            <a:r>
              <a:rPr lang="en-US" sz="2800" dirty="0">
                <a:sym typeface="Symbol"/>
              </a:rPr>
              <a:t>)</a:t>
            </a:r>
            <a:r>
              <a:rPr lang="en-US" sz="2800" dirty="0" smtClean="0">
                <a:sym typeface="Symbol"/>
              </a:rPr>
              <a:t>k</a:t>
            </a:r>
            <a:endParaRPr lang="en-US" sz="28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6228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590800" y="35814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667000" y="3048000"/>
            <a:ext cx="1258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c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…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n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5029200" y="4112062"/>
            <a:ext cx="3993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m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…</a:t>
            </a:r>
            <a:r>
              <a:rPr lang="en-US" sz="2800" dirty="0" err="1" smtClean="0"/>
              <a:t>m’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 := (c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c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…</a:t>
            </a:r>
            <a:r>
              <a:rPr lang="en-US" sz="2800" dirty="0" err="1" smtClean="0"/>
              <a:t>c’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)</a:t>
            </a:r>
            <a:r>
              <a:rPr lang="en-US" sz="2800" dirty="0" smtClean="0">
                <a:sym typeface="Symbol"/>
              </a:rPr>
              <a:t>k</a:t>
            </a:r>
            <a:endParaRPr lang="en-US" sz="2800" dirty="0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4648200" y="3568483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679240" y="3035083"/>
            <a:ext cx="1340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c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…</a:t>
            </a:r>
            <a:r>
              <a:rPr lang="en-US" sz="2800" dirty="0" err="1" smtClean="0"/>
              <a:t>c’</a:t>
            </a:r>
            <a:r>
              <a:rPr lang="en-US" sz="2800" baseline="-25000" dirty="0" err="1" smtClean="0"/>
              <a:t>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589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/>
      <p:bldP spid="16" grpId="0"/>
      <p:bldP spid="17" grpId="0" animBg="1"/>
      <p:bldP spid="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Malleability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the schemes we have seen so far are malleable!</a:t>
            </a:r>
          </a:p>
          <a:p>
            <a:endParaRPr lang="en-US" dirty="0"/>
          </a:p>
          <a:p>
            <a:r>
              <a:rPr lang="en-US" dirty="0" smtClean="0"/>
              <a:t>E.g., the one-time pad...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erfect secrecy does not imply non-malleability!</a:t>
            </a:r>
          </a:p>
          <a:p>
            <a:pPr lvl="1"/>
            <a:endParaRPr lang="en-US" dirty="0"/>
          </a:p>
          <a:p>
            <a:r>
              <a:rPr lang="en-US" dirty="0" smtClean="0"/>
              <a:t>Similar attacks (and sometimes others) on </a:t>
            </a:r>
            <a:r>
              <a:rPr lang="en-US" i="1" dirty="0" smtClean="0"/>
              <a:t>all</a:t>
            </a:r>
            <a:r>
              <a:rPr lang="en-US" dirty="0" smtClean="0"/>
              <a:t> the schemes we have seen so far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30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been assuming only a </a:t>
            </a:r>
            <a:r>
              <a:rPr lang="en-US" i="1" dirty="0" smtClean="0"/>
              <a:t>passive, eavesdropping</a:t>
            </a:r>
            <a:r>
              <a:rPr lang="en-US" dirty="0"/>
              <a:t> </a:t>
            </a:r>
            <a:r>
              <a:rPr lang="en-US" dirty="0" smtClean="0"/>
              <a:t>attacker</a:t>
            </a:r>
          </a:p>
          <a:p>
            <a:endParaRPr lang="en-US" i="1" dirty="0"/>
          </a:p>
          <a:p>
            <a:r>
              <a:rPr lang="en-US" dirty="0" smtClean="0"/>
              <a:t>What if the attacker can be </a:t>
            </a:r>
            <a:r>
              <a:rPr lang="en-US" i="1" dirty="0" smtClean="0"/>
              <a:t>active?</a:t>
            </a:r>
          </a:p>
          <a:p>
            <a:pPr lvl="1"/>
            <a:r>
              <a:rPr lang="en-US" dirty="0" smtClean="0"/>
              <a:t>E.g., “impersonating” the sender; injecting communication on the channel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48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295400"/>
            <a:ext cx="1826525" cy="1849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1912385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1912385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2375060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0837" y="3289518"/>
            <a:ext cx="19848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66228" y="2375060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2590800" y="2070317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266410" y="1536917"/>
            <a:ext cx="3369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 flipV="1">
            <a:off x="4218994" y="3350776"/>
            <a:ext cx="1829940" cy="128724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938596" y="3505200"/>
            <a:ext cx="426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’</a:t>
            </a:r>
            <a:endParaRPr lang="en-US" sz="2800" dirty="0"/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 flipV="1">
            <a:off x="4523792" y="3731776"/>
            <a:ext cx="1829940" cy="128724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243396" y="3810000"/>
            <a:ext cx="5613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</a:t>
            </a:r>
            <a:r>
              <a:rPr lang="en-US" sz="2800" dirty="0" smtClean="0"/>
              <a:t>’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353937" y="3276600"/>
            <a:ext cx="2188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dirty="0" smtClean="0"/>
              <a:t>’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Dec</a:t>
            </a:r>
            <a:r>
              <a:rPr lang="en-US" sz="2800" baseline="-25000" dirty="0" smtClean="0"/>
              <a:t>k</a:t>
            </a:r>
            <a:r>
              <a:rPr lang="en-US" sz="2800" dirty="0" smtClean="0"/>
              <a:t>(c')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336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  <p:bldP spid="16" grpId="0" animBg="1"/>
      <p:bldP spid="17" grpId="0"/>
      <p:bldP spid="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Chosen-</a:t>
            </a:r>
            <a:r>
              <a:rPr lang="en-US" i="1" dirty="0" err="1" smtClean="0"/>
              <a:t>ciphertext</a:t>
            </a:r>
            <a:r>
              <a:rPr lang="en-US" dirty="0" smtClean="0"/>
              <a:t>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Models settings in which the attacker can influence what gets </a:t>
            </a:r>
            <a:r>
              <a:rPr lang="en-US" i="1" dirty="0" smtClean="0"/>
              <a:t>decrypted, </a:t>
            </a:r>
            <a:r>
              <a:rPr lang="en-US" dirty="0" smtClean="0"/>
              <a:t>and observe the effects</a:t>
            </a:r>
          </a:p>
          <a:p>
            <a:pPr lvl="1"/>
            <a:r>
              <a:rPr lang="en-US" dirty="0" smtClean="0"/>
              <a:t>How to model?</a:t>
            </a:r>
            <a:endParaRPr lang="en-US" dirty="0"/>
          </a:p>
          <a:p>
            <a:r>
              <a:rPr lang="en-US" dirty="0" smtClean="0"/>
              <a:t>Allow attacker to submit </a:t>
            </a:r>
            <a:r>
              <a:rPr lang="en-US" dirty="0" err="1" smtClean="0"/>
              <a:t>ciphertexts</a:t>
            </a:r>
            <a:r>
              <a:rPr lang="en-US" dirty="0" smtClean="0"/>
              <a:t> of its choice</a:t>
            </a:r>
            <a:r>
              <a:rPr lang="en-US" baseline="30000" dirty="0" smtClean="0"/>
              <a:t>*</a:t>
            </a:r>
            <a:r>
              <a:rPr lang="en-US" dirty="0" smtClean="0"/>
              <a:t> to the receiver, and learn the corresponding plaintext</a:t>
            </a:r>
          </a:p>
          <a:p>
            <a:pPr lvl="1"/>
            <a:r>
              <a:rPr lang="en-US" dirty="0" smtClean="0"/>
              <a:t>In addition to being able to carry out a chosen-plaintext attack!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38600" y="6243935"/>
            <a:ext cx="4828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*With one restriction, described </a:t>
            </a:r>
            <a:r>
              <a:rPr lang="en-US" sz="2400" dirty="0" smtClean="0"/>
              <a:t>next</a:t>
            </a:r>
            <a:endParaRPr lang="en-US" sz="2400" baseline="30000" dirty="0"/>
          </a:p>
        </p:txBody>
      </p:sp>
    </p:spTree>
    <p:extLst>
      <p:ext uri="{BB962C8B-B14F-4D97-AF65-F5344CB8AC3E}">
        <p14:creationId xmlns:p14="http://schemas.microsoft.com/office/powerpoint/2010/main" val="322799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CCA-security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Define a randomized </a:t>
            </a:r>
            <a:r>
              <a:rPr lang="en-US" dirty="0" err="1" smtClean="0"/>
              <a:t>exp’t</a:t>
            </a:r>
            <a:r>
              <a:rPr lang="en-US" dirty="0" smtClean="0"/>
              <a:t> </a:t>
            </a:r>
            <a:r>
              <a:rPr lang="en-US" dirty="0" err="1" smtClean="0"/>
              <a:t>PrivCCA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,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k  Gen(1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 interacts with an </a:t>
            </a:r>
            <a:r>
              <a:rPr lang="en-US" i="1" dirty="0" smtClean="0">
                <a:sym typeface="Symbol"/>
              </a:rPr>
              <a:t>encryption oracle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(·), and a </a:t>
            </a:r>
            <a:r>
              <a:rPr lang="en-US" i="1" dirty="0" smtClean="0">
                <a:sym typeface="Symbol"/>
              </a:rPr>
              <a:t>decryption oracle</a:t>
            </a:r>
            <a:r>
              <a:rPr lang="en-US" dirty="0" smtClean="0">
                <a:sym typeface="Symbol"/>
              </a:rPr>
              <a:t> Dec</a:t>
            </a:r>
            <a:r>
              <a:rPr lang="en-US" baseline="-25000" dirty="0" smtClean="0">
                <a:sym typeface="Symbol"/>
              </a:rPr>
              <a:t>k</a:t>
            </a:r>
            <a:r>
              <a:rPr lang="en-US" dirty="0">
                <a:sym typeface="Symbol"/>
              </a:rPr>
              <a:t>(·), </a:t>
            </a:r>
            <a:r>
              <a:rPr lang="en-US" dirty="0" smtClean="0">
                <a:sym typeface="Symbol"/>
              </a:rPr>
              <a:t>and then outputs m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of the same length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b  {0,1},  c 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),  give c to 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can continue to interact with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(·), </a:t>
            </a:r>
            <a:r>
              <a:rPr lang="en-US" dirty="0" smtClean="0">
                <a:sym typeface="Symbol"/>
              </a:rPr>
              <a:t>Dec</a:t>
            </a:r>
            <a:r>
              <a:rPr lang="en-US" baseline="-25000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(·), </a:t>
            </a:r>
            <a:r>
              <a:rPr lang="en-US" u="sng" dirty="0" smtClean="0">
                <a:sym typeface="Symbol"/>
              </a:rPr>
              <a:t>but may not request decryption of c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outputs b’;  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 if b = b’, and experiment evaluates to 1 in this case</a:t>
            </a:r>
          </a:p>
        </p:txBody>
      </p:sp>
    </p:spTree>
    <p:extLst>
      <p:ext uri="{BB962C8B-B14F-4D97-AF65-F5344CB8AC3E}">
        <p14:creationId xmlns:p14="http://schemas.microsoft.com/office/powerpoint/2010/main" val="190042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CCA-security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 is </a:t>
            </a:r>
            <a:r>
              <a:rPr lang="en-US" i="1" dirty="0" smtClean="0">
                <a:sym typeface="Symbol"/>
              </a:rPr>
              <a:t>secure against chosen-</a:t>
            </a:r>
            <a:r>
              <a:rPr lang="en-US" i="1" dirty="0" err="1" smtClean="0">
                <a:sym typeface="Symbol"/>
              </a:rPr>
              <a:t>ciphertext</a:t>
            </a:r>
            <a:r>
              <a:rPr lang="en-US" i="1" dirty="0" smtClean="0">
                <a:sym typeface="Symbol"/>
              </a:rPr>
              <a:t> attacks (CCA-secure)</a:t>
            </a:r>
            <a:r>
              <a:rPr lang="en-US" dirty="0" smtClean="0">
                <a:sym typeface="Symbol"/>
              </a:rPr>
              <a:t> if for all PPT attackers A, there is a negligible function  such that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PrivCCA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 smtClean="0">
                <a:sym typeface="Symbol"/>
              </a:rPr>
              <a:t>(n) = 1] ≤ ½ + (n)</a:t>
            </a:r>
          </a:p>
        </p:txBody>
      </p:sp>
    </p:spTree>
    <p:extLst>
      <p:ext uri="{BB962C8B-B14F-4D97-AF65-F5344CB8AC3E}">
        <p14:creationId xmlns:p14="http://schemas.microsoft.com/office/powerpoint/2010/main" val="322284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Chosen-</a:t>
            </a:r>
            <a:r>
              <a:rPr lang="en-US" dirty="0" err="1" smtClean="0"/>
              <a:t>ciphertext</a:t>
            </a:r>
            <a:r>
              <a:rPr lang="en-US" dirty="0" smtClean="0"/>
              <a:t> attacks and malleability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scheme is </a:t>
            </a:r>
            <a:r>
              <a:rPr lang="en-US" i="1" dirty="0" smtClean="0"/>
              <a:t>malleable</a:t>
            </a:r>
            <a:r>
              <a:rPr lang="en-US" dirty="0" smtClean="0"/>
              <a:t>, then it cannot be CCA-secure</a:t>
            </a:r>
          </a:p>
          <a:p>
            <a:pPr lvl="1"/>
            <a:r>
              <a:rPr lang="en-US" dirty="0" smtClean="0"/>
              <a:t>Modify c, submit modified </a:t>
            </a:r>
            <a:r>
              <a:rPr lang="en-US" dirty="0" err="1" smtClean="0"/>
              <a:t>ciphertext</a:t>
            </a:r>
            <a:r>
              <a:rPr lang="en-US" dirty="0" smtClean="0"/>
              <a:t> c’ to the decryption oracle and determine original message based on the result</a:t>
            </a:r>
          </a:p>
          <a:p>
            <a:pPr lvl="1"/>
            <a:endParaRPr lang="en-US" dirty="0"/>
          </a:p>
          <a:p>
            <a:r>
              <a:rPr lang="en-US" dirty="0" smtClean="0"/>
              <a:t>CCA-security implies </a:t>
            </a:r>
            <a:r>
              <a:rPr lang="en-US" i="1" dirty="0" smtClean="0"/>
              <a:t>non</a:t>
            </a:r>
            <a:r>
              <a:rPr lang="en-US" dirty="0" smtClean="0"/>
              <a:t>-malleability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36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CCA-security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the definition of CCA-security, the attacker can obtain the decryption of any </a:t>
            </a:r>
            <a:r>
              <a:rPr lang="en-US" dirty="0" err="1" smtClean="0"/>
              <a:t>ciphertext</a:t>
            </a:r>
            <a:r>
              <a:rPr lang="en-US" dirty="0" smtClean="0"/>
              <a:t> of its choice (besides the challenge </a:t>
            </a:r>
            <a:r>
              <a:rPr lang="en-US" dirty="0" err="1" smtClean="0"/>
              <a:t>ciphertext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Is this realistic?</a:t>
            </a:r>
          </a:p>
          <a:p>
            <a:pPr lvl="1"/>
            <a:endParaRPr lang="en-US" dirty="0"/>
          </a:p>
          <a:p>
            <a:r>
              <a:rPr lang="en-US" dirty="0" smtClean="0"/>
              <a:t>We show a scenario where:</a:t>
            </a:r>
          </a:p>
          <a:p>
            <a:pPr lvl="1"/>
            <a:r>
              <a:rPr lang="en-US" i="1" dirty="0" smtClean="0"/>
              <a:t>One bit</a:t>
            </a:r>
            <a:r>
              <a:rPr lang="en-US" dirty="0" smtClean="0"/>
              <a:t> about decrypted </a:t>
            </a:r>
            <a:r>
              <a:rPr lang="en-US" dirty="0" err="1" smtClean="0"/>
              <a:t>ciphertexts</a:t>
            </a:r>
            <a:r>
              <a:rPr lang="en-US" dirty="0" smtClean="0"/>
              <a:t> is leaked</a:t>
            </a:r>
          </a:p>
          <a:p>
            <a:pPr lvl="1"/>
            <a:r>
              <a:rPr lang="en-US" dirty="0"/>
              <a:t>The scenario occurs in the real world!</a:t>
            </a:r>
          </a:p>
          <a:p>
            <a:pPr lvl="1"/>
            <a:r>
              <a:rPr lang="en-US" dirty="0" smtClean="0"/>
              <a:t>This can be exploited to learn the entire plaintext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328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Breaking encryption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F be a block cipher</a:t>
            </a:r>
          </a:p>
          <a:p>
            <a:r>
              <a:rPr lang="en-US" dirty="0" smtClean="0"/>
              <a:t>Two general CPA-attacks on a scheme</a:t>
            </a:r>
          </a:p>
          <a:p>
            <a:pPr lvl="1"/>
            <a:r>
              <a:rPr lang="en-US" dirty="0" smtClean="0"/>
              <a:t>F not used correctly</a:t>
            </a:r>
          </a:p>
          <a:p>
            <a:pPr lvl="2"/>
            <a:r>
              <a:rPr lang="en-US" dirty="0" smtClean="0"/>
              <a:t>(Function of) plaintext directly leaked in </a:t>
            </a:r>
            <a:r>
              <a:rPr lang="en-US" dirty="0" err="1" smtClean="0"/>
              <a:t>ciphertext</a:t>
            </a:r>
            <a:endParaRPr lang="en-US" dirty="0" smtClean="0"/>
          </a:p>
          <a:p>
            <a:pPr lvl="2"/>
            <a:r>
              <a:rPr lang="en-US" dirty="0" smtClean="0"/>
              <a:t>F not used with a random, unknown key</a:t>
            </a:r>
            <a:br>
              <a:rPr lang="en-US" dirty="0" smtClean="0"/>
            </a:br>
            <a:r>
              <a:rPr lang="en-US" dirty="0" smtClean="0"/>
              <a:t>E.g., </a:t>
            </a:r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(m) = &lt; r,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r</a:t>
            </a:r>
            <a:r>
              <a:rPr lang="en-US" dirty="0" smtClean="0"/>
              <a:t>(m) &gt;</a:t>
            </a:r>
          </a:p>
          <a:p>
            <a:pPr lvl="1"/>
            <a:r>
              <a:rPr lang="en-US" dirty="0" smtClean="0"/>
              <a:t>Cause F to be evaluated on the </a:t>
            </a:r>
            <a:r>
              <a:rPr lang="en-US" i="1" dirty="0" smtClean="0"/>
              <a:t>same</a:t>
            </a:r>
            <a:r>
              <a:rPr lang="en-US" dirty="0" smtClean="0"/>
              <a:t> input twice</a:t>
            </a:r>
            <a:endParaRPr lang="en-US" dirty="0"/>
          </a:p>
          <a:p>
            <a:pPr lvl="2"/>
            <a:r>
              <a:rPr lang="en-US" dirty="0" smtClean="0"/>
              <a:t>E.g., </a:t>
            </a:r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</a:t>
            </a:r>
            <a:r>
              <a:rPr lang="en-US" baseline="-25000" dirty="0" smtClean="0"/>
              <a:t>1</a:t>
            </a:r>
            <a:r>
              <a:rPr lang="en-US" dirty="0" smtClean="0"/>
              <a:t>, m</a:t>
            </a:r>
            <a:r>
              <a:rPr lang="en-US" baseline="-25000" dirty="0" smtClean="0"/>
              <a:t>2</a:t>
            </a:r>
            <a:r>
              <a:rPr lang="en-US" dirty="0" smtClean="0"/>
              <a:t>) = &lt; r,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(r) </a:t>
            </a:r>
            <a:r>
              <a:rPr lang="en-US" dirty="0">
                <a:sym typeface="Symbol" panose="05050102010706020507" pitchFamily="18" charset="2"/>
              </a:rPr>
              <a:t> </a:t>
            </a:r>
            <a:r>
              <a:rPr lang="en-US" dirty="0" smtClean="0">
                <a:sym typeface="Symbol" panose="05050102010706020507" pitchFamily="18" charset="2"/>
              </a:rPr>
              <a:t>m</a:t>
            </a:r>
            <a:r>
              <a:rPr lang="en-US" baseline="-25000" dirty="0" smtClean="0">
                <a:sym typeface="Symbol" panose="05050102010706020507" pitchFamily="18" charset="2"/>
              </a:rPr>
              <a:t>1</a:t>
            </a:r>
            <a:r>
              <a:rPr lang="en-US" dirty="0" smtClean="0">
                <a:sym typeface="Symbol" panose="05050102010706020507" pitchFamily="18" charset="2"/>
              </a:rPr>
              <a:t>, </a:t>
            </a:r>
            <a:r>
              <a:rPr lang="en-US" dirty="0" err="1" smtClean="0">
                <a:sym typeface="Symbol" panose="05050102010706020507" pitchFamily="18" charset="2"/>
              </a:rPr>
              <a:t>F</a:t>
            </a:r>
            <a:r>
              <a:rPr lang="en-US" baseline="-25000" dirty="0" err="1" smtClean="0">
                <a:sym typeface="Symbol" panose="05050102010706020507" pitchFamily="18" charset="2"/>
              </a:rPr>
              <a:t>k</a:t>
            </a:r>
            <a:r>
              <a:rPr lang="en-US" dirty="0" smtClean="0">
                <a:sym typeface="Symbol" panose="05050102010706020507" pitchFamily="18" charset="2"/>
              </a:rPr>
              <a:t>(m</a:t>
            </a:r>
            <a:r>
              <a:rPr lang="en-US" baseline="-25000" dirty="0" smtClean="0">
                <a:sym typeface="Symbol" panose="05050102010706020507" pitchFamily="18" charset="2"/>
              </a:rPr>
              <a:t>1</a:t>
            </a:r>
            <a:r>
              <a:rPr lang="en-US" dirty="0" smtClean="0">
                <a:sym typeface="Symbol" panose="05050102010706020507" pitchFamily="18" charset="2"/>
              </a:rPr>
              <a:t>) </a:t>
            </a:r>
            <a:r>
              <a:rPr lang="en-US" dirty="0">
                <a:sym typeface="Symbol" panose="05050102010706020507" pitchFamily="18" charset="2"/>
              </a:rPr>
              <a:t> </a:t>
            </a:r>
            <a:r>
              <a:rPr lang="en-US" dirty="0" smtClean="0">
                <a:sym typeface="Symbol" panose="05050102010706020507" pitchFamily="18" charset="2"/>
              </a:rPr>
              <a:t>m</a:t>
            </a:r>
            <a:r>
              <a:rPr lang="en-US" baseline="-25000" dirty="0" smtClean="0">
                <a:sym typeface="Symbol" panose="05050102010706020507" pitchFamily="18" charset="2"/>
              </a:rPr>
              <a:t>2</a:t>
            </a:r>
            <a:r>
              <a:rPr lang="en-US" dirty="0" smtClean="0">
                <a:sym typeface="Symbol" panose="05050102010706020507" pitchFamily="18" charset="2"/>
              </a:rPr>
              <a:t> &gt;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Any deterministic scheme</a:t>
            </a:r>
          </a:p>
        </p:txBody>
      </p:sp>
    </p:spTree>
    <p:extLst>
      <p:ext uri="{BB962C8B-B14F-4D97-AF65-F5344CB8AC3E}">
        <p14:creationId xmlns:p14="http://schemas.microsoft.com/office/powerpoint/2010/main" val="79636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CBC mode</a:t>
            </a:r>
            <a:endParaRPr lang="en-US" dirty="0"/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2362200" y="320581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628110" y="347093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143000" y="2225398"/>
            <a:ext cx="4780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IV</a:t>
            </a:r>
            <a:endParaRPr lang="en-US" altLang="en-US" dirty="0">
              <a:latin typeface="+mn-lt"/>
            </a:endParaRPr>
          </a:p>
        </p:txBody>
      </p:sp>
      <p:cxnSp>
        <p:nvCxnSpPr>
          <p:cNvPr id="16" name="Straight Arrow Connector 16"/>
          <p:cNvCxnSpPr>
            <a:cxnSpLocks noChangeShapeType="1"/>
          </p:cNvCxnSpPr>
          <p:nvPr/>
        </p:nvCxnSpPr>
        <p:spPr bwMode="auto">
          <a:xfrm>
            <a:off x="2857500" y="420276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7"/>
          <p:cNvSpPr txBox="1">
            <a:spLocks noChangeArrowheads="1"/>
          </p:cNvSpPr>
          <p:nvPr/>
        </p:nvSpPr>
        <p:spPr bwMode="auto">
          <a:xfrm>
            <a:off x="2560784" y="153959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3" name="Straight Arrow Connector 51"/>
          <p:cNvCxnSpPr>
            <a:cxnSpLocks noChangeShapeType="1"/>
          </p:cNvCxnSpPr>
          <p:nvPr/>
        </p:nvCxnSpPr>
        <p:spPr bwMode="auto">
          <a:xfrm>
            <a:off x="1390829" y="2708930"/>
            <a:ext cx="0" cy="278765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55"/>
          <p:cNvSpPr txBox="1">
            <a:spLocks noChangeArrowheads="1"/>
          </p:cNvSpPr>
          <p:nvPr/>
        </p:nvSpPr>
        <p:spPr bwMode="auto">
          <a:xfrm>
            <a:off x="1201924" y="542038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0</a:t>
            </a:r>
            <a:endParaRPr lang="en-US" altLang="en-US" sz="2800" dirty="0">
              <a:latin typeface="+mn-lt"/>
            </a:endParaRPr>
          </a:p>
        </p:txBody>
      </p:sp>
      <p:sp>
        <p:nvSpPr>
          <p:cNvPr id="35" name="TextBox 56"/>
          <p:cNvSpPr txBox="1">
            <a:spLocks noChangeArrowheads="1"/>
          </p:cNvSpPr>
          <p:nvPr/>
        </p:nvSpPr>
        <p:spPr bwMode="auto">
          <a:xfrm>
            <a:off x="2667000" y="542038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9" name="Straight Arrow Connector 16"/>
          <p:cNvCxnSpPr>
            <a:cxnSpLocks noChangeShapeType="1"/>
          </p:cNvCxnSpPr>
          <p:nvPr/>
        </p:nvCxnSpPr>
        <p:spPr bwMode="auto">
          <a:xfrm>
            <a:off x="2857500" y="193899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Box 24"/>
          <p:cNvSpPr txBox="1">
            <a:spLocks noChangeArrowheads="1"/>
          </p:cNvSpPr>
          <p:nvPr/>
        </p:nvSpPr>
        <p:spPr bwMode="auto">
          <a:xfrm>
            <a:off x="2647157" y="231840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42" name="Straight Arrow Connector 35"/>
          <p:cNvCxnSpPr>
            <a:cxnSpLocks noChangeShapeType="1"/>
          </p:cNvCxnSpPr>
          <p:nvPr/>
        </p:nvCxnSpPr>
        <p:spPr bwMode="auto">
          <a:xfrm>
            <a:off x="2857500" y="262320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>
          <a:xfrm>
            <a:off x="1390829" y="4501218"/>
            <a:ext cx="668158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058986" y="254938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2058986" y="254938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>
            <a:spLocks noChangeArrowheads="1"/>
          </p:cNvSpPr>
          <p:nvPr/>
        </p:nvSpPr>
        <p:spPr bwMode="auto">
          <a:xfrm>
            <a:off x="39624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2283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58" name="Straight Arrow Connector 16"/>
          <p:cNvCxnSpPr>
            <a:cxnSpLocks noChangeShapeType="1"/>
          </p:cNvCxnSpPr>
          <p:nvPr/>
        </p:nvCxnSpPr>
        <p:spPr bwMode="auto">
          <a:xfrm>
            <a:off x="44577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Box 17"/>
          <p:cNvSpPr txBox="1">
            <a:spLocks noChangeArrowheads="1"/>
          </p:cNvSpPr>
          <p:nvPr/>
        </p:nvSpPr>
        <p:spPr bwMode="auto">
          <a:xfrm>
            <a:off x="4160984" y="152941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 smtClean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sp>
        <p:nvSpPr>
          <p:cNvPr id="60" name="TextBox 56"/>
          <p:cNvSpPr txBox="1">
            <a:spLocks noChangeArrowheads="1"/>
          </p:cNvSpPr>
          <p:nvPr/>
        </p:nvSpPr>
        <p:spPr bwMode="auto">
          <a:xfrm>
            <a:off x="4267200" y="541020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c</a:t>
            </a:r>
            <a:r>
              <a:rPr lang="en-US" altLang="en-US" sz="2800" baseline="-25000" dirty="0" smtClean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61" name="Straight Arrow Connector 16"/>
          <p:cNvCxnSpPr>
            <a:cxnSpLocks noChangeShapeType="1"/>
          </p:cNvCxnSpPr>
          <p:nvPr/>
        </p:nvCxnSpPr>
        <p:spPr bwMode="auto">
          <a:xfrm>
            <a:off x="44577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Box 24"/>
          <p:cNvSpPr txBox="1">
            <a:spLocks noChangeArrowheads="1"/>
          </p:cNvSpPr>
          <p:nvPr/>
        </p:nvSpPr>
        <p:spPr bwMode="auto">
          <a:xfrm>
            <a:off x="42473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63" name="Straight Arrow Connector 35"/>
          <p:cNvCxnSpPr>
            <a:cxnSpLocks noChangeShapeType="1"/>
          </p:cNvCxnSpPr>
          <p:nvPr/>
        </p:nvCxnSpPr>
        <p:spPr bwMode="auto">
          <a:xfrm>
            <a:off x="44577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>
          <a:xfrm>
            <a:off x="2857500" y="4491038"/>
            <a:ext cx="8016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36591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36591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ounded Rectangle 66"/>
          <p:cNvSpPr>
            <a:spLocks noChangeArrowheads="1"/>
          </p:cNvSpPr>
          <p:nvPr/>
        </p:nvSpPr>
        <p:spPr bwMode="auto">
          <a:xfrm>
            <a:off x="67818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70477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69" name="Straight Arrow Connector 16"/>
          <p:cNvCxnSpPr>
            <a:cxnSpLocks noChangeShapeType="1"/>
          </p:cNvCxnSpPr>
          <p:nvPr/>
        </p:nvCxnSpPr>
        <p:spPr bwMode="auto">
          <a:xfrm>
            <a:off x="72771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Box 17"/>
          <p:cNvSpPr txBox="1">
            <a:spLocks noChangeArrowheads="1"/>
          </p:cNvSpPr>
          <p:nvPr/>
        </p:nvSpPr>
        <p:spPr bwMode="auto">
          <a:xfrm>
            <a:off x="6980384" y="1529418"/>
            <a:ext cx="5484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 smtClean="0">
                <a:latin typeface="+mn-lt"/>
              </a:rPr>
              <a:t>m</a:t>
            </a:r>
            <a:r>
              <a:rPr lang="en-US" altLang="en-US" sz="2800" baseline="-25000" dirty="0" err="1" smtClean="0">
                <a:latin typeface="+mn-lt"/>
              </a:rPr>
              <a:t>t</a:t>
            </a:r>
            <a:endParaRPr lang="en-US" altLang="en-US" sz="2800" dirty="0">
              <a:latin typeface="+mn-lt"/>
            </a:endParaRPr>
          </a:p>
        </p:txBody>
      </p:sp>
      <p:sp>
        <p:nvSpPr>
          <p:cNvPr id="71" name="TextBox 56"/>
          <p:cNvSpPr txBox="1">
            <a:spLocks noChangeArrowheads="1"/>
          </p:cNvSpPr>
          <p:nvPr/>
        </p:nvSpPr>
        <p:spPr bwMode="auto">
          <a:xfrm>
            <a:off x="7086600" y="5410200"/>
            <a:ext cx="4171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 smtClean="0">
                <a:latin typeface="+mn-lt"/>
              </a:rPr>
              <a:t>c</a:t>
            </a:r>
            <a:r>
              <a:rPr lang="en-US" altLang="en-US" sz="2800" baseline="-25000" dirty="0" err="1" smtClean="0">
                <a:latin typeface="+mn-lt"/>
              </a:rPr>
              <a:t>t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72" name="Straight Arrow Connector 16"/>
          <p:cNvCxnSpPr>
            <a:cxnSpLocks noChangeShapeType="1"/>
          </p:cNvCxnSpPr>
          <p:nvPr/>
        </p:nvCxnSpPr>
        <p:spPr bwMode="auto">
          <a:xfrm>
            <a:off x="72771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Box 24"/>
          <p:cNvSpPr txBox="1">
            <a:spLocks noChangeArrowheads="1"/>
          </p:cNvSpPr>
          <p:nvPr/>
        </p:nvSpPr>
        <p:spPr bwMode="auto">
          <a:xfrm>
            <a:off x="70667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74" name="Straight Arrow Connector 35"/>
          <p:cNvCxnSpPr>
            <a:cxnSpLocks noChangeShapeType="1"/>
          </p:cNvCxnSpPr>
          <p:nvPr/>
        </p:nvCxnSpPr>
        <p:spPr bwMode="auto">
          <a:xfrm>
            <a:off x="72771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>
          <a:xfrm>
            <a:off x="5943600" y="4491038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64785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64785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5334000" y="3205818"/>
            <a:ext cx="64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 b="1"/>
              <a:t>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4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Arbitrary-length messages?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Message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encoded data </a:t>
            </a:r>
            <a:r>
              <a:rPr lang="en-US" dirty="0" smtClean="0">
                <a:sym typeface="Symbol"/>
              </a:rPr>
              <a:t> </a:t>
            </a:r>
            <a:r>
              <a:rPr lang="en-US" dirty="0" err="1" smtClean="0">
                <a:sym typeface="Symbol"/>
              </a:rPr>
              <a:t>ciphertext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PKCS #5 encoding:</a:t>
            </a:r>
          </a:p>
          <a:p>
            <a:pPr lvl="1"/>
            <a:r>
              <a:rPr lang="en-US" dirty="0">
                <a:sym typeface="Symbol"/>
              </a:rPr>
              <a:t>Assume message is an integral # of bytes</a:t>
            </a:r>
          </a:p>
          <a:p>
            <a:pPr lvl="1"/>
            <a:r>
              <a:rPr lang="en-US" dirty="0" smtClean="0">
                <a:sym typeface="Symbol"/>
              </a:rPr>
              <a:t>Let L be the block length (in bytes) of the cipher</a:t>
            </a:r>
          </a:p>
          <a:p>
            <a:pPr lvl="1"/>
            <a:r>
              <a:rPr lang="en-US" dirty="0" smtClean="0">
                <a:sym typeface="Symbol"/>
              </a:rPr>
              <a:t>Let b ≥ 1 be # of bytes that need to be appended to the message to get length a multiple of L</a:t>
            </a:r>
          </a:p>
          <a:p>
            <a:pPr lvl="2"/>
            <a:r>
              <a:rPr lang="en-US" dirty="0" smtClean="0">
                <a:sym typeface="Symbol"/>
              </a:rPr>
              <a:t>1 ≤ b ≤ L; note b  0</a:t>
            </a:r>
          </a:p>
          <a:p>
            <a:pPr lvl="1"/>
            <a:r>
              <a:rPr lang="en-US" dirty="0" smtClean="0">
                <a:sym typeface="Symbol"/>
              </a:rPr>
              <a:t>Append b (encoded in 1 byte), b times</a:t>
            </a:r>
          </a:p>
          <a:p>
            <a:pPr lvl="2"/>
            <a:r>
              <a:rPr lang="en-US" dirty="0" smtClean="0">
                <a:sym typeface="Symbol"/>
              </a:rPr>
              <a:t>I.e., if 3 bytes of padding are needed, append 0x030303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8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Decryption?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decrypt:</a:t>
            </a:r>
          </a:p>
          <a:p>
            <a:pPr lvl="1"/>
            <a:r>
              <a:rPr lang="en-US" dirty="0" smtClean="0"/>
              <a:t>Use CBC-mode decryption to obtain encoded data</a:t>
            </a:r>
          </a:p>
          <a:p>
            <a:pPr lvl="1"/>
            <a:r>
              <a:rPr lang="en-US" dirty="0" smtClean="0"/>
              <a:t>Say the final byte of encoded data has value b</a:t>
            </a:r>
          </a:p>
          <a:p>
            <a:pPr lvl="2"/>
            <a:r>
              <a:rPr lang="en-US" dirty="0" smtClean="0"/>
              <a:t>If b=0 or b &gt; L, return “error”</a:t>
            </a:r>
          </a:p>
          <a:p>
            <a:pPr lvl="2"/>
            <a:r>
              <a:rPr lang="en-US" dirty="0" smtClean="0"/>
              <a:t>If final b bytes of encoded data are not all equal to b, return “error”</a:t>
            </a:r>
          </a:p>
          <a:p>
            <a:pPr lvl="2"/>
            <a:r>
              <a:rPr lang="en-US" dirty="0" smtClean="0"/>
              <a:t>Otherwise, strip off the final b bytes of the encoded data, and output what remains as the message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26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(L=8)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9050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AB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25146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31242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4F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37338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21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43434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00</a:t>
            </a:r>
            <a:endParaRPr lang="en-US" sz="2800" dirty="0"/>
          </a:p>
        </p:txBody>
      </p:sp>
      <p:sp>
        <p:nvSpPr>
          <p:cNvPr id="18" name="Rectangle 17"/>
          <p:cNvSpPr/>
          <p:nvPr/>
        </p:nvSpPr>
        <p:spPr>
          <a:xfrm>
            <a:off x="49530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7C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55626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02</a:t>
            </a:r>
            <a:endParaRPr lang="en-US" sz="2800" dirty="0"/>
          </a:p>
        </p:txBody>
      </p:sp>
      <p:sp>
        <p:nvSpPr>
          <p:cNvPr id="20" name="Rectangle 19"/>
          <p:cNvSpPr/>
          <p:nvPr/>
        </p:nvSpPr>
        <p:spPr>
          <a:xfrm>
            <a:off x="61722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02</a:t>
            </a:r>
            <a:endParaRPr lang="en-US" sz="280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343400" y="2819400"/>
            <a:ext cx="0" cy="19050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905000" y="495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AB</a:t>
            </a:r>
            <a:endParaRPr lang="en-US" sz="2800" dirty="0"/>
          </a:p>
        </p:txBody>
      </p:sp>
      <p:sp>
        <p:nvSpPr>
          <p:cNvPr id="24" name="Rectangle 23"/>
          <p:cNvSpPr/>
          <p:nvPr/>
        </p:nvSpPr>
        <p:spPr>
          <a:xfrm>
            <a:off x="2514600" y="495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</a:t>
            </a:r>
            <a:endParaRPr lang="en-US" sz="2800" dirty="0"/>
          </a:p>
        </p:txBody>
      </p:sp>
      <p:sp>
        <p:nvSpPr>
          <p:cNvPr id="25" name="Rectangle 24"/>
          <p:cNvSpPr/>
          <p:nvPr/>
        </p:nvSpPr>
        <p:spPr>
          <a:xfrm>
            <a:off x="3124200" y="495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4F</a:t>
            </a:r>
            <a:endParaRPr lang="en-US" sz="2800" dirty="0"/>
          </a:p>
        </p:txBody>
      </p:sp>
      <p:sp>
        <p:nvSpPr>
          <p:cNvPr id="26" name="Rectangle 25"/>
          <p:cNvSpPr/>
          <p:nvPr/>
        </p:nvSpPr>
        <p:spPr>
          <a:xfrm>
            <a:off x="3733800" y="495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21</a:t>
            </a:r>
            <a:endParaRPr lang="en-US" sz="2800" dirty="0"/>
          </a:p>
        </p:txBody>
      </p:sp>
      <p:sp>
        <p:nvSpPr>
          <p:cNvPr id="27" name="Rectangle 26"/>
          <p:cNvSpPr/>
          <p:nvPr/>
        </p:nvSpPr>
        <p:spPr>
          <a:xfrm>
            <a:off x="4343400" y="495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00</a:t>
            </a:r>
            <a:endParaRPr lang="en-US" sz="2800" dirty="0"/>
          </a:p>
        </p:txBody>
      </p:sp>
      <p:sp>
        <p:nvSpPr>
          <p:cNvPr id="28" name="Rectangle 27"/>
          <p:cNvSpPr/>
          <p:nvPr/>
        </p:nvSpPr>
        <p:spPr>
          <a:xfrm>
            <a:off x="4953000" y="495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7C</a:t>
            </a:r>
            <a:endParaRPr lang="en-US" sz="2800" dirty="0"/>
          </a:p>
        </p:txBody>
      </p:sp>
      <p:sp>
        <p:nvSpPr>
          <p:cNvPr id="29" name="Rectangle 28"/>
          <p:cNvSpPr/>
          <p:nvPr/>
        </p:nvSpPr>
        <p:spPr>
          <a:xfrm>
            <a:off x="5562600" y="495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02</a:t>
            </a:r>
            <a:endParaRPr lang="en-US" sz="2800" dirty="0"/>
          </a:p>
        </p:txBody>
      </p:sp>
      <p:sp>
        <p:nvSpPr>
          <p:cNvPr id="30" name="Rectangle 29"/>
          <p:cNvSpPr/>
          <p:nvPr/>
        </p:nvSpPr>
        <p:spPr>
          <a:xfrm>
            <a:off x="6172200" y="495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02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72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29" grpId="1" animBg="1"/>
      <p:bldP spid="30" grpId="0" animBg="1"/>
      <p:bldP spid="30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295400"/>
            <a:ext cx="1826525" cy="1849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1912385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1912385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2375060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0837" y="3289518"/>
            <a:ext cx="19848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66228" y="2375060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2590800" y="2070317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266410" y="1536917"/>
            <a:ext cx="3369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 flipV="1">
            <a:off x="4218994" y="3350776"/>
            <a:ext cx="1829940" cy="128724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938596" y="3505200"/>
            <a:ext cx="426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’</a:t>
            </a:r>
            <a:endParaRPr lang="en-US" sz="2800" dirty="0"/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 flipV="1">
            <a:off x="4523792" y="3731776"/>
            <a:ext cx="1829940" cy="128724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 rot="-2100000">
            <a:off x="4860210" y="3908135"/>
            <a:ext cx="1087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</a:t>
            </a:r>
            <a:r>
              <a:rPr lang="en-US" sz="2800" dirty="0" smtClean="0"/>
              <a:t>rror?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801174" y="3276600"/>
            <a:ext cx="1293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Dec</a:t>
            </a:r>
            <a:r>
              <a:rPr lang="en-US" sz="2800" baseline="-25000" dirty="0" smtClean="0"/>
              <a:t>k</a:t>
            </a:r>
            <a:r>
              <a:rPr lang="en-US" sz="2800" dirty="0" smtClean="0"/>
              <a:t>(c')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867400" y="4876800"/>
            <a:ext cx="27674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Padding oracle!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34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  <p:bldP spid="16" grpId="0" animBg="1"/>
      <p:bldP spid="17" grpId="0"/>
      <p:bldP spid="18" grpId="0"/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Padding oracles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Padding oracles are frequently present in, e.g., web applications</a:t>
            </a:r>
          </a:p>
          <a:p>
            <a:endParaRPr lang="en-US" dirty="0"/>
          </a:p>
          <a:p>
            <a:r>
              <a:rPr lang="en-US" dirty="0" smtClean="0"/>
              <a:t>Even if an error is not explicitly returned, an attacker might be able to detect differences in timing, behavior,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93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idea of the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a two-block </a:t>
            </a:r>
            <a:r>
              <a:rPr lang="en-US" dirty="0" err="1" smtClean="0"/>
              <a:t>ciphertext</a:t>
            </a:r>
            <a:r>
              <a:rPr lang="en-US" dirty="0" smtClean="0"/>
              <a:t> IV, c</a:t>
            </a:r>
          </a:p>
          <a:p>
            <a:pPr lvl="1"/>
            <a:r>
              <a:rPr lang="en-US" dirty="0" smtClean="0"/>
              <a:t>Encoded data = F</a:t>
            </a:r>
            <a:r>
              <a:rPr lang="en-US" baseline="-25000" dirty="0" smtClean="0"/>
              <a:t>k</a:t>
            </a:r>
            <a:r>
              <a:rPr lang="en-US" baseline="30000" dirty="0" smtClean="0"/>
              <a:t>-1</a:t>
            </a:r>
            <a:r>
              <a:rPr lang="en-US" dirty="0" smtClean="0"/>
              <a:t>(c) </a:t>
            </a:r>
            <a:r>
              <a:rPr lang="en-US" dirty="0" smtClean="0">
                <a:sym typeface="Symbol"/>
              </a:rPr>
              <a:t> IV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Main observation: If an attacker modifies the 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dirty="0" err="1" smtClean="0">
                <a:sym typeface="Symbol"/>
              </a:rPr>
              <a:t>th</a:t>
            </a:r>
            <a:r>
              <a:rPr lang="en-US" dirty="0" smtClean="0">
                <a:sym typeface="Symbol"/>
              </a:rPr>
              <a:t> byte of IV, this causes a predictable change (only) to the 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dirty="0" err="1" smtClean="0">
                <a:sym typeface="Symbol"/>
              </a:rPr>
              <a:t>th</a:t>
            </a:r>
            <a:r>
              <a:rPr lang="en-US" dirty="0" smtClean="0">
                <a:sym typeface="Symbol"/>
              </a:rPr>
              <a:t> byte of the encoded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94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114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XX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2743200" y="114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XX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3352800" y="114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XX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3962400" y="114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XX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4572000" y="114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XX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5181600" y="114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XX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5791200" y="114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XX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6400800" y="114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XX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2133600" y="2819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AB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2743200" y="2819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3352800" y="2819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4F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3962400" y="2819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21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4572000" y="2819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00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5181600" y="2819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7C</a:t>
            </a:r>
            <a:endParaRPr lang="en-US" sz="2800" dirty="0"/>
          </a:p>
        </p:txBody>
      </p:sp>
      <p:sp>
        <p:nvSpPr>
          <p:cNvPr id="18" name="Rectangle 17"/>
          <p:cNvSpPr/>
          <p:nvPr/>
        </p:nvSpPr>
        <p:spPr>
          <a:xfrm>
            <a:off x="5791200" y="2819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02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6400800" y="2819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9</a:t>
            </a:r>
            <a:r>
              <a:rPr lang="en-US" sz="2800" dirty="0"/>
              <a:t>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21961" y="1143000"/>
            <a:ext cx="12554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F</a:t>
            </a:r>
            <a:r>
              <a:rPr lang="en-US" sz="3200" baseline="-25000" dirty="0"/>
              <a:t>k</a:t>
            </a:r>
            <a:r>
              <a:rPr lang="en-US" sz="3200" baseline="30000" dirty="0"/>
              <a:t>-1</a:t>
            </a:r>
            <a:r>
              <a:rPr lang="en-US" sz="3200" dirty="0"/>
              <a:t>(c</a:t>
            </a:r>
            <a:r>
              <a:rPr lang="en-US" sz="3200" dirty="0" smtClean="0"/>
              <a:t>):</a:t>
            </a:r>
            <a:endParaRPr lang="en-US" sz="3200" dirty="0"/>
          </a:p>
        </p:txBody>
      </p:sp>
      <p:sp>
        <p:nvSpPr>
          <p:cNvPr id="21" name="Rectangle 20"/>
          <p:cNvSpPr/>
          <p:nvPr/>
        </p:nvSpPr>
        <p:spPr>
          <a:xfrm>
            <a:off x="1060148" y="2844225"/>
            <a:ext cx="6172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IV:</a:t>
            </a: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4337870" y="1905000"/>
            <a:ext cx="538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/>
              </a:rPr>
              <a:t></a:t>
            </a:r>
            <a:endParaRPr lang="en-US" sz="3600" dirty="0"/>
          </a:p>
        </p:txBody>
      </p:sp>
      <p:sp>
        <p:nvSpPr>
          <p:cNvPr id="23" name="Rectangle 22"/>
          <p:cNvSpPr/>
          <p:nvPr/>
        </p:nvSpPr>
        <p:spPr>
          <a:xfrm>
            <a:off x="2133600" y="4419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XX</a:t>
            </a:r>
            <a:endParaRPr lang="en-US" sz="2800" dirty="0"/>
          </a:p>
        </p:txBody>
      </p:sp>
      <p:sp>
        <p:nvSpPr>
          <p:cNvPr id="24" name="Rectangle 23"/>
          <p:cNvSpPr/>
          <p:nvPr/>
        </p:nvSpPr>
        <p:spPr>
          <a:xfrm>
            <a:off x="2743200" y="4419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XX</a:t>
            </a:r>
            <a:endParaRPr lang="en-US" sz="2800" dirty="0"/>
          </a:p>
        </p:txBody>
      </p:sp>
      <p:sp>
        <p:nvSpPr>
          <p:cNvPr id="25" name="Rectangle 24"/>
          <p:cNvSpPr/>
          <p:nvPr/>
        </p:nvSpPr>
        <p:spPr>
          <a:xfrm>
            <a:off x="3352800" y="4419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XX</a:t>
            </a:r>
            <a:endParaRPr lang="en-US" sz="2800" dirty="0"/>
          </a:p>
        </p:txBody>
      </p:sp>
      <p:sp>
        <p:nvSpPr>
          <p:cNvPr id="26" name="Rectangle 25"/>
          <p:cNvSpPr/>
          <p:nvPr/>
        </p:nvSpPr>
        <p:spPr>
          <a:xfrm>
            <a:off x="3962400" y="4419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XX</a:t>
            </a:r>
            <a:endParaRPr lang="en-US" sz="2800" dirty="0"/>
          </a:p>
        </p:txBody>
      </p:sp>
      <p:sp>
        <p:nvSpPr>
          <p:cNvPr id="27" name="Rectangle 26"/>
          <p:cNvSpPr/>
          <p:nvPr/>
        </p:nvSpPr>
        <p:spPr>
          <a:xfrm>
            <a:off x="4572000" y="4419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XX</a:t>
            </a:r>
            <a:endParaRPr lang="en-US" sz="2800" dirty="0"/>
          </a:p>
        </p:txBody>
      </p:sp>
      <p:sp>
        <p:nvSpPr>
          <p:cNvPr id="28" name="Rectangle 27"/>
          <p:cNvSpPr/>
          <p:nvPr/>
        </p:nvSpPr>
        <p:spPr>
          <a:xfrm>
            <a:off x="5181600" y="4419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XX</a:t>
            </a:r>
            <a:endParaRPr lang="en-US" sz="2800" dirty="0"/>
          </a:p>
        </p:txBody>
      </p:sp>
      <p:sp>
        <p:nvSpPr>
          <p:cNvPr id="29" name="Rectangle 28"/>
          <p:cNvSpPr/>
          <p:nvPr/>
        </p:nvSpPr>
        <p:spPr>
          <a:xfrm>
            <a:off x="5791200" y="4419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XX</a:t>
            </a:r>
            <a:endParaRPr lang="en-US" sz="2800" dirty="0"/>
          </a:p>
        </p:txBody>
      </p:sp>
      <p:sp>
        <p:nvSpPr>
          <p:cNvPr id="30" name="Rectangle 29"/>
          <p:cNvSpPr/>
          <p:nvPr/>
        </p:nvSpPr>
        <p:spPr>
          <a:xfrm>
            <a:off x="6400800" y="4419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XX</a:t>
            </a:r>
            <a:endParaRPr lang="en-US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4400387" y="3581400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=</a:t>
            </a:r>
            <a:endParaRPr lang="en-US" sz="3600" dirty="0"/>
          </a:p>
        </p:txBody>
      </p:sp>
      <p:sp>
        <p:nvSpPr>
          <p:cNvPr id="32" name="Rectangle 31"/>
          <p:cNvSpPr/>
          <p:nvPr/>
        </p:nvSpPr>
        <p:spPr>
          <a:xfrm>
            <a:off x="152400" y="4151293"/>
            <a:ext cx="152503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smtClean="0"/>
              <a:t>Encoded </a:t>
            </a:r>
            <a:br>
              <a:rPr lang="en-US" sz="2800" dirty="0" smtClean="0"/>
            </a:br>
            <a:r>
              <a:rPr lang="en-US" sz="2800" dirty="0" smtClean="0"/>
              <a:t>data:</a:t>
            </a:r>
            <a:endParaRPr lang="en-US" sz="2800" dirty="0"/>
          </a:p>
        </p:txBody>
      </p:sp>
      <p:sp>
        <p:nvSpPr>
          <p:cNvPr id="33" name="Rectangle 32"/>
          <p:cNvSpPr/>
          <p:nvPr/>
        </p:nvSpPr>
        <p:spPr>
          <a:xfrm>
            <a:off x="2133600" y="2819400"/>
            <a:ext cx="609600" cy="6096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34" name="Rectangle 33"/>
          <p:cNvSpPr/>
          <p:nvPr/>
        </p:nvSpPr>
        <p:spPr>
          <a:xfrm>
            <a:off x="2133600" y="4419600"/>
            <a:ext cx="609600" cy="6096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381000" y="6019800"/>
            <a:ext cx="18036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“Success”</a:t>
            </a:r>
            <a:endParaRPr lang="en-US" sz="3200" dirty="0"/>
          </a:p>
        </p:txBody>
      </p:sp>
      <p:sp>
        <p:nvSpPr>
          <p:cNvPr id="36" name="Rectangle 35"/>
          <p:cNvSpPr/>
          <p:nvPr/>
        </p:nvSpPr>
        <p:spPr>
          <a:xfrm>
            <a:off x="2743200" y="2819400"/>
            <a:ext cx="609600" cy="6096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37" name="Rectangle 36"/>
          <p:cNvSpPr/>
          <p:nvPr/>
        </p:nvSpPr>
        <p:spPr>
          <a:xfrm>
            <a:off x="2743200" y="4419600"/>
            <a:ext cx="609600" cy="6096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38" name="Rectangle 37"/>
          <p:cNvSpPr/>
          <p:nvPr/>
        </p:nvSpPr>
        <p:spPr>
          <a:xfrm>
            <a:off x="3352800" y="2819400"/>
            <a:ext cx="609600" cy="6096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39" name="Rectangle 38"/>
          <p:cNvSpPr/>
          <p:nvPr/>
        </p:nvSpPr>
        <p:spPr>
          <a:xfrm>
            <a:off x="3352800" y="4419600"/>
            <a:ext cx="609600" cy="6096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40" name="TextBox 39"/>
          <p:cNvSpPr txBox="1"/>
          <p:nvPr/>
        </p:nvSpPr>
        <p:spPr>
          <a:xfrm>
            <a:off x="6730701" y="6019800"/>
            <a:ext cx="13840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“Error”</a:t>
            </a:r>
            <a:endParaRPr lang="en-US" sz="3200" dirty="0"/>
          </a:p>
        </p:txBody>
      </p:sp>
      <p:sp>
        <p:nvSpPr>
          <p:cNvPr id="41" name="Right Brace 40"/>
          <p:cNvSpPr/>
          <p:nvPr/>
        </p:nvSpPr>
        <p:spPr>
          <a:xfrm rot="5400000">
            <a:off x="5044873" y="3520874"/>
            <a:ext cx="349651" cy="3581401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3962400" y="4419600"/>
            <a:ext cx="609600" cy="609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06</a:t>
            </a:r>
            <a:endParaRPr lang="en-US" sz="2800" dirty="0"/>
          </a:p>
        </p:txBody>
      </p:sp>
      <p:sp>
        <p:nvSpPr>
          <p:cNvPr id="43" name="Rectangle 42"/>
          <p:cNvSpPr/>
          <p:nvPr/>
        </p:nvSpPr>
        <p:spPr>
          <a:xfrm>
            <a:off x="4572000" y="4419600"/>
            <a:ext cx="609600" cy="609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06</a:t>
            </a:r>
            <a:endParaRPr lang="en-US" sz="2800" dirty="0"/>
          </a:p>
        </p:txBody>
      </p:sp>
      <p:sp>
        <p:nvSpPr>
          <p:cNvPr id="44" name="Rectangle 43"/>
          <p:cNvSpPr/>
          <p:nvPr/>
        </p:nvSpPr>
        <p:spPr>
          <a:xfrm>
            <a:off x="5181600" y="4419600"/>
            <a:ext cx="609600" cy="609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06</a:t>
            </a:r>
            <a:endParaRPr lang="en-US" sz="2800" dirty="0"/>
          </a:p>
        </p:txBody>
      </p:sp>
      <p:sp>
        <p:nvSpPr>
          <p:cNvPr id="45" name="Rectangle 44"/>
          <p:cNvSpPr/>
          <p:nvPr/>
        </p:nvSpPr>
        <p:spPr>
          <a:xfrm>
            <a:off x="5791200" y="4419600"/>
            <a:ext cx="609600" cy="609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06</a:t>
            </a:r>
            <a:endParaRPr lang="en-US" sz="2800" dirty="0"/>
          </a:p>
        </p:txBody>
      </p:sp>
      <p:sp>
        <p:nvSpPr>
          <p:cNvPr id="46" name="Rectangle 45"/>
          <p:cNvSpPr/>
          <p:nvPr/>
        </p:nvSpPr>
        <p:spPr>
          <a:xfrm>
            <a:off x="6400800" y="4419600"/>
            <a:ext cx="609600" cy="609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06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/>
      <p:bldP spid="36" grpId="0" animBg="1"/>
      <p:bldP spid="37" grpId="0" animBg="1"/>
      <p:bldP spid="38" grpId="0" animBg="1"/>
      <p:bldP spid="39" grpId="0" animBg="1"/>
      <p:bldP spid="40" grpId="0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Stream ciphers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9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ciphers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we defined them, PRGs are limited</a:t>
            </a:r>
          </a:p>
          <a:p>
            <a:pPr lvl="1"/>
            <a:r>
              <a:rPr lang="en-US" dirty="0" smtClean="0"/>
              <a:t>They have fixed-length output</a:t>
            </a:r>
          </a:p>
          <a:p>
            <a:pPr lvl="1"/>
            <a:r>
              <a:rPr lang="en-US" dirty="0" smtClean="0"/>
              <a:t>They produce output in “one shot”</a:t>
            </a:r>
          </a:p>
          <a:p>
            <a:r>
              <a:rPr lang="en-US" dirty="0" smtClean="0"/>
              <a:t>In practice, PRGs are based on </a:t>
            </a:r>
            <a:r>
              <a:rPr lang="en-US" i="1" dirty="0" smtClean="0"/>
              <a:t>stream ciphers</a:t>
            </a:r>
          </a:p>
          <a:p>
            <a:pPr lvl="1"/>
            <a:r>
              <a:rPr lang="en-US" dirty="0" smtClean="0"/>
              <a:t>Can be viewed as producing an “infinite” stream of pseudorandom bits, on demand</a:t>
            </a:r>
          </a:p>
          <a:p>
            <a:pPr lvl="1"/>
            <a:r>
              <a:rPr lang="en-US" dirty="0" smtClean="0"/>
              <a:t>More flexible, more efficient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85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ciphers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Pair of efficient, deterministic algorithms (</a:t>
            </a:r>
            <a:r>
              <a:rPr lang="en-US" dirty="0" err="1" smtClean="0"/>
              <a:t>Init</a:t>
            </a:r>
            <a:r>
              <a:rPr lang="en-US" dirty="0" smtClean="0"/>
              <a:t>, </a:t>
            </a:r>
            <a:r>
              <a:rPr lang="en-US" dirty="0" err="1" smtClean="0"/>
              <a:t>GetBits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Init</a:t>
            </a:r>
            <a:r>
              <a:rPr lang="en-US" dirty="0"/>
              <a:t> </a:t>
            </a:r>
            <a:r>
              <a:rPr lang="en-US" dirty="0" smtClean="0"/>
              <a:t>takes a seed s (and optional IV), and outputs initial state st</a:t>
            </a:r>
            <a:r>
              <a:rPr lang="en-US" baseline="-25000" dirty="0" smtClean="0"/>
              <a:t>0</a:t>
            </a:r>
            <a:endParaRPr lang="en-US" dirty="0" smtClean="0"/>
          </a:p>
          <a:p>
            <a:pPr lvl="1"/>
            <a:r>
              <a:rPr lang="en-US" dirty="0" err="1" smtClean="0"/>
              <a:t>GetBits</a:t>
            </a:r>
            <a:r>
              <a:rPr lang="en-US" dirty="0" smtClean="0"/>
              <a:t> takes the current state </a:t>
            </a:r>
            <a:r>
              <a:rPr lang="en-US" dirty="0" err="1" smtClean="0"/>
              <a:t>st</a:t>
            </a:r>
            <a:r>
              <a:rPr lang="en-US" dirty="0" smtClean="0"/>
              <a:t> and outputs a </a:t>
            </a:r>
            <a:br>
              <a:rPr lang="en-US" dirty="0" smtClean="0"/>
            </a:br>
            <a:r>
              <a:rPr lang="en-US" dirty="0" smtClean="0"/>
              <a:t>bit y along with updated state </a:t>
            </a:r>
            <a:r>
              <a:rPr lang="en-US" dirty="0" err="1" smtClean="0"/>
              <a:t>st</a:t>
            </a:r>
            <a:r>
              <a:rPr lang="en-US" dirty="0" smtClean="0"/>
              <a:t>’</a:t>
            </a:r>
          </a:p>
          <a:p>
            <a:pPr lvl="2"/>
            <a:r>
              <a:rPr lang="en-US" dirty="0" smtClean="0"/>
              <a:t>In practice, y would be a block rather than a bit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04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ciphers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use (</a:t>
            </a:r>
            <a:r>
              <a:rPr lang="en-US" dirty="0" err="1" smtClean="0"/>
              <a:t>Init</a:t>
            </a:r>
            <a:r>
              <a:rPr lang="en-US" dirty="0" smtClean="0"/>
              <a:t>, </a:t>
            </a:r>
            <a:r>
              <a:rPr lang="en-US" dirty="0" err="1" smtClean="0"/>
              <a:t>GetBits</a:t>
            </a:r>
            <a:r>
              <a:rPr lang="en-US" dirty="0" smtClean="0"/>
              <a:t>) to generate any desired number of output bits from an initial seed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3886200"/>
            <a:ext cx="609600" cy="5418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Init</a:t>
            </a:r>
            <a:endParaRPr lang="en-US" sz="24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14400" y="3505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124200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</a:t>
            </a:r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066800" y="44196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38200" y="4666134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 smtClean="0"/>
              <a:t>0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2286000" y="4419600"/>
            <a:ext cx="1143000" cy="990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GetBits</a:t>
            </a:r>
            <a:endParaRPr lang="en-US" sz="2400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1346416" y="4914900"/>
            <a:ext cx="939584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429000" y="4914900"/>
            <a:ext cx="558584" cy="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987584" y="4666134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6705600" y="4666134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 smtClean="0"/>
              <a:t>2</a:t>
            </a:r>
            <a:endParaRPr lang="en-US" sz="2400" dirty="0"/>
          </a:p>
        </p:txBody>
      </p:sp>
      <p:sp>
        <p:nvSpPr>
          <p:cNvPr id="22" name="Rectangle 21"/>
          <p:cNvSpPr/>
          <p:nvPr/>
        </p:nvSpPr>
        <p:spPr>
          <a:xfrm>
            <a:off x="4953000" y="4419600"/>
            <a:ext cx="1143000" cy="990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GetBits</a:t>
            </a:r>
            <a:endParaRPr lang="en-US" sz="24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4470292" y="4914900"/>
            <a:ext cx="482708" cy="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147016" y="4914900"/>
            <a:ext cx="558584" cy="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4" idx="2"/>
          </p:cNvCxnSpPr>
          <p:nvPr/>
        </p:nvCxnSpPr>
        <p:spPr>
          <a:xfrm>
            <a:off x="2857500" y="54102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537416" y="54102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667000" y="59436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  <a:r>
              <a:rPr lang="en-US" sz="2400" baseline="-25000" dirty="0" smtClean="0"/>
              <a:t>1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385016" y="59436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  <a:r>
              <a:rPr lang="en-US" sz="2400" baseline="-25000" dirty="0"/>
              <a:t>2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219108" y="3505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90600" y="3124200"/>
            <a:ext cx="43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IV</a:t>
            </a:r>
            <a:endParaRPr lang="en-US" sz="2400" dirty="0"/>
          </a:p>
        </p:txBody>
      </p:sp>
      <p:sp>
        <p:nvSpPr>
          <p:cNvPr id="12" name="Oval 11"/>
          <p:cNvSpPr/>
          <p:nvPr/>
        </p:nvSpPr>
        <p:spPr>
          <a:xfrm>
            <a:off x="7391400" y="4876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658100" y="4876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924800" y="4876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33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9" grpId="0"/>
      <p:bldP spid="14" grpId="0" animBg="1"/>
      <p:bldP spid="20" grpId="0"/>
      <p:bldP spid="21" grpId="0"/>
      <p:bldP spid="22" grpId="0" animBg="1"/>
      <p:bldP spid="28" grpId="0"/>
      <p:bldP spid="29" grpId="0"/>
      <p:bldP spid="30" grpId="0"/>
      <p:bldP spid="12" grpId="0" animBg="1"/>
      <p:bldP spid="31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ciphers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stream cipher is </a:t>
            </a:r>
            <a:r>
              <a:rPr lang="en-US" i="1" dirty="0"/>
              <a:t>secure</a:t>
            </a:r>
            <a:r>
              <a:rPr lang="en-US" dirty="0"/>
              <a:t> (informally) if the output stream generated from a uniform seed is pseudorandom</a:t>
            </a:r>
          </a:p>
          <a:p>
            <a:pPr lvl="1"/>
            <a:r>
              <a:rPr lang="en-US" dirty="0" smtClean="0"/>
              <a:t>I.e., regardless of how long the output stream is (so long as it is polynomial)</a:t>
            </a:r>
          </a:p>
          <a:p>
            <a:pPr lvl="1"/>
            <a:r>
              <a:rPr lang="en-US" dirty="0" smtClean="0"/>
              <a:t>See book for formal definition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10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Modes of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Stream-cipher modes of operation</a:t>
            </a:r>
          </a:p>
          <a:p>
            <a:pPr lvl="1"/>
            <a:r>
              <a:rPr lang="en-US" dirty="0" smtClean="0"/>
              <a:t>Synchronized</a:t>
            </a:r>
          </a:p>
          <a:p>
            <a:pPr lvl="1"/>
            <a:r>
              <a:rPr lang="en-US" dirty="0" smtClean="0"/>
              <a:t>Unsynchronized</a:t>
            </a:r>
          </a:p>
        </p:txBody>
      </p:sp>
    </p:spTree>
    <p:extLst>
      <p:ext uri="{BB962C8B-B14F-4D97-AF65-F5344CB8AC3E}">
        <p14:creationId xmlns:p14="http://schemas.microsoft.com/office/powerpoint/2010/main" val="414456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4919</TotalTime>
  <Words>1225</Words>
  <Application>Microsoft Office PowerPoint</Application>
  <PresentationFormat>On-screen Show (4:3)</PresentationFormat>
  <Paragraphs>289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Symbol</vt:lpstr>
      <vt:lpstr>Wingdings</vt:lpstr>
      <vt:lpstr>Office Theme</vt:lpstr>
      <vt:lpstr>Cryptography</vt:lpstr>
      <vt:lpstr>Breaking encryption schemes</vt:lpstr>
      <vt:lpstr>Breaking encryption schemes</vt:lpstr>
      <vt:lpstr>PowerPoint Presentation</vt:lpstr>
      <vt:lpstr>Stream ciphers</vt:lpstr>
      <vt:lpstr>Stream ciphers</vt:lpstr>
      <vt:lpstr>Stream ciphers</vt:lpstr>
      <vt:lpstr>Stream ciphers</vt:lpstr>
      <vt:lpstr>Modes of operation</vt:lpstr>
      <vt:lpstr>Synchronized mode</vt:lpstr>
      <vt:lpstr>Synchronized mode</vt:lpstr>
      <vt:lpstr>Unsynchronized mode</vt:lpstr>
      <vt:lpstr>Unsynchronized mode</vt:lpstr>
      <vt:lpstr>Unsynchronized mode</vt:lpstr>
      <vt:lpstr>So far…</vt:lpstr>
      <vt:lpstr>PowerPoint Presentation</vt:lpstr>
      <vt:lpstr>So far…</vt:lpstr>
      <vt:lpstr>PowerPoint Presentation</vt:lpstr>
      <vt:lpstr>Malleability</vt:lpstr>
      <vt:lpstr>Malleability</vt:lpstr>
      <vt:lpstr>PowerPoint Presentation</vt:lpstr>
      <vt:lpstr>Malleability</vt:lpstr>
      <vt:lpstr>So far…</vt:lpstr>
      <vt:lpstr>PowerPoint Presentation</vt:lpstr>
      <vt:lpstr>Chosen-ciphertext attacks</vt:lpstr>
      <vt:lpstr>CCA-security</vt:lpstr>
      <vt:lpstr>CCA-security</vt:lpstr>
      <vt:lpstr>Chosen-ciphertext attacks and malleability</vt:lpstr>
      <vt:lpstr>CCA-security</vt:lpstr>
      <vt:lpstr>CBC mode</vt:lpstr>
      <vt:lpstr>Arbitrary-length messages?</vt:lpstr>
      <vt:lpstr>Decryption?</vt:lpstr>
      <vt:lpstr>Example (L=8)</vt:lpstr>
      <vt:lpstr>PowerPoint Presentation</vt:lpstr>
      <vt:lpstr>Padding oracles</vt:lpstr>
      <vt:lpstr>Main idea of the attack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383</cp:revision>
  <dcterms:created xsi:type="dcterms:W3CDTF">2014-06-02T02:25:30Z</dcterms:created>
  <dcterms:modified xsi:type="dcterms:W3CDTF">2018-02-22T20:49:01Z</dcterms:modified>
</cp:coreProperties>
</file>