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713" r:id="rId3"/>
    <p:sldId id="714" r:id="rId4"/>
    <p:sldId id="715" r:id="rId5"/>
    <p:sldId id="716" r:id="rId6"/>
    <p:sldId id="717" r:id="rId7"/>
    <p:sldId id="718" r:id="rId8"/>
    <p:sldId id="719" r:id="rId9"/>
    <p:sldId id="720" r:id="rId10"/>
    <p:sldId id="721" r:id="rId11"/>
    <p:sldId id="723" r:id="rId12"/>
    <p:sldId id="724" r:id="rId13"/>
    <p:sldId id="725" r:id="rId14"/>
    <p:sldId id="726" r:id="rId15"/>
    <p:sldId id="727" r:id="rId16"/>
    <p:sldId id="728" r:id="rId17"/>
    <p:sldId id="735" r:id="rId18"/>
    <p:sldId id="734" r:id="rId19"/>
    <p:sldId id="730" r:id="rId20"/>
    <p:sldId id="731" r:id="rId21"/>
    <p:sldId id="73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14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a </a:t>
            </a:r>
            <a:r>
              <a:rPr lang="en-US" dirty="0" err="1" smtClean="0"/>
              <a:t>Merkle</a:t>
            </a:r>
            <a:r>
              <a:rPr lang="en-US" dirty="0" smtClean="0"/>
              <a:t> tree, we can solve the outsourcing problem with O(1) client storage and |x| + O(log n)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9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random-oracle (RO)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 H as a public, random function</a:t>
            </a:r>
          </a:p>
          <a:p>
            <a:endParaRPr lang="en-US" dirty="0"/>
          </a:p>
          <a:p>
            <a:r>
              <a:rPr lang="en-US" dirty="0" smtClean="0"/>
              <a:t>Then H(x) is uniform for any x…</a:t>
            </a:r>
          </a:p>
          <a:p>
            <a:pPr lvl="1"/>
            <a:r>
              <a:rPr lang="en-US" dirty="0" smtClean="0"/>
              <a:t>…unless the attacker computes H(x) explicitly</a:t>
            </a:r>
          </a:p>
          <a:p>
            <a:pPr lvl="1"/>
            <a:endParaRPr lang="en-US" dirty="0"/>
          </a:p>
          <a:p>
            <a:r>
              <a:rPr lang="en-US" dirty="0" smtClean="0"/>
              <a:t>This implies collision resistance (if output is large enough)</a:t>
            </a:r>
          </a:p>
          <a:p>
            <a:pPr lvl="1"/>
            <a:r>
              <a:rPr lang="en-US" dirty="0" smtClean="0"/>
              <a:t>Much stronger than collision resistance</a:t>
            </a:r>
          </a:p>
        </p:txBody>
      </p:sp>
    </p:spTree>
    <p:extLst>
      <p:ext uri="{BB962C8B-B14F-4D97-AF65-F5344CB8AC3E}">
        <p14:creationId xmlns:p14="http://schemas.microsoft.com/office/powerpoint/2010/main" val="93868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Intuitively</a:t>
            </a:r>
          </a:p>
          <a:p>
            <a:pPr lvl="1"/>
            <a:r>
              <a:rPr lang="en-US" dirty="0"/>
              <a:t>Assume the hash function </a:t>
            </a:r>
            <a:r>
              <a:rPr lang="en-US" dirty="0" smtClean="0"/>
              <a:t>“is random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Models </a:t>
            </a:r>
            <a:r>
              <a:rPr lang="en-US" dirty="0"/>
              <a:t>attacks that are agnostic to the specific hash function being used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ecurity in the real world as </a:t>
            </a:r>
            <a:r>
              <a:rPr lang="en-US" dirty="0"/>
              <a:t>long as “no weaknesses found” in the hash </a:t>
            </a:r>
            <a:r>
              <a:rPr lang="en-US" dirty="0" smtClean="0"/>
              <a:t>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41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Formally</a:t>
            </a:r>
          </a:p>
          <a:p>
            <a:pPr lvl="1"/>
            <a:r>
              <a:rPr lang="en-US" dirty="0"/>
              <a:t>Choose </a:t>
            </a:r>
            <a:r>
              <a:rPr lang="en-US" dirty="0" smtClean="0"/>
              <a:t>a uniform hash </a:t>
            </a:r>
            <a:r>
              <a:rPr lang="en-US" dirty="0"/>
              <a:t>function </a:t>
            </a:r>
            <a:r>
              <a:rPr lang="en-US" i="1" dirty="0" smtClean="0"/>
              <a:t>as </a:t>
            </a:r>
            <a:r>
              <a:rPr lang="en-US" i="1" dirty="0"/>
              <a:t>part of the security experiment</a:t>
            </a:r>
            <a:endParaRPr lang="en-US" dirty="0"/>
          </a:p>
          <a:p>
            <a:pPr lvl="1"/>
            <a:r>
              <a:rPr lang="en-US" dirty="0"/>
              <a:t>Attacker can only evaluate H via </a:t>
            </a:r>
            <a:r>
              <a:rPr lang="en-US" i="1" dirty="0"/>
              <a:t>explicit</a:t>
            </a:r>
            <a:r>
              <a:rPr lang="en-US" dirty="0"/>
              <a:t> queries to an oracle</a:t>
            </a:r>
          </a:p>
          <a:p>
            <a:pPr lvl="1"/>
            <a:r>
              <a:rPr lang="en-US" dirty="0"/>
              <a:t>Simulate </a:t>
            </a:r>
            <a:r>
              <a:rPr lang="en-US" dirty="0" smtClean="0"/>
              <a:t>H </a:t>
            </a:r>
            <a:r>
              <a:rPr lang="en-US" dirty="0"/>
              <a:t>as part of the security </a:t>
            </a:r>
            <a:r>
              <a:rPr lang="en-US" dirty="0" smtClean="0"/>
              <a:t>proof</a:t>
            </a:r>
          </a:p>
          <a:p>
            <a:r>
              <a:rPr lang="en-US" dirty="0" smtClean="0"/>
              <a:t>Different from a PRF</a:t>
            </a:r>
          </a:p>
          <a:p>
            <a:pPr lvl="1"/>
            <a:r>
              <a:rPr lang="en-US" dirty="0" smtClean="0"/>
              <a:t>There is no key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94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 </a:t>
            </a:r>
            <a:r>
              <a:rPr lang="en-US" dirty="0" smtClean="0"/>
              <a:t>practice</a:t>
            </a:r>
            <a:endParaRPr lang="en-US" dirty="0"/>
          </a:p>
          <a:p>
            <a:pPr lvl="1">
              <a:defRPr/>
            </a:pPr>
            <a:r>
              <a:rPr lang="en-US" dirty="0"/>
              <a:t>Prove security in the RO model</a:t>
            </a:r>
          </a:p>
          <a:p>
            <a:pPr lvl="1">
              <a:defRPr/>
            </a:pPr>
            <a:r>
              <a:rPr lang="en-US" dirty="0"/>
              <a:t>Instantiate the RO with </a:t>
            </a:r>
            <a:r>
              <a:rPr lang="en-US" dirty="0" smtClean="0"/>
              <a:t>a “good” hash function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Hope </a:t>
            </a:r>
            <a:r>
              <a:rPr lang="en-US" dirty="0"/>
              <a:t>for the best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42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</a:t>
            </a:r>
          </a:p>
          <a:p>
            <a:pPr lvl="1"/>
            <a:r>
              <a:rPr lang="en-US" dirty="0"/>
              <a:t>There is no such thing as a </a:t>
            </a:r>
            <a:r>
              <a:rPr lang="en-US" dirty="0" smtClean="0"/>
              <a:t>public hash </a:t>
            </a:r>
            <a:r>
              <a:rPr lang="en-US" dirty="0"/>
              <a:t>function that </a:t>
            </a:r>
            <a:r>
              <a:rPr lang="en-US" dirty="0" smtClean="0"/>
              <a:t>“is random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Not even clear what </a:t>
            </a:r>
            <a:r>
              <a:rPr lang="en-US" dirty="0" smtClean="0"/>
              <a:t>this would mean, formally</a:t>
            </a:r>
            <a:endParaRPr lang="en-US" dirty="0"/>
          </a:p>
          <a:p>
            <a:pPr lvl="1"/>
            <a:r>
              <a:rPr lang="en-US" dirty="0"/>
              <a:t>Known counterexamples</a:t>
            </a:r>
          </a:p>
          <a:p>
            <a:pPr lvl="2"/>
            <a:r>
              <a:rPr lang="en-US" dirty="0" smtClean="0"/>
              <a:t>There are (contrived) schemes </a:t>
            </a:r>
            <a:r>
              <a:rPr lang="en-US" dirty="0"/>
              <a:t>secure in the RO model, but insecure when using </a:t>
            </a:r>
            <a:r>
              <a:rPr lang="en-US" i="1" dirty="0"/>
              <a:t>any</a:t>
            </a:r>
            <a:r>
              <a:rPr lang="en-US" dirty="0"/>
              <a:t> real-world hash function </a:t>
            </a:r>
          </a:p>
        </p:txBody>
      </p:sp>
    </p:spTree>
    <p:extLst>
      <p:ext uri="{BB962C8B-B14F-4D97-AF65-F5344CB8AC3E}">
        <p14:creationId xmlns:p14="http://schemas.microsoft.com/office/powerpoint/2010/main" val="110184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No known example of </a:t>
            </a:r>
            <a:r>
              <a:rPr lang="en-US" dirty="0" smtClean="0"/>
              <a:t>“natural” scheme secure </a:t>
            </a:r>
            <a:r>
              <a:rPr lang="en-US" dirty="0"/>
              <a:t>in the RO model being attacked in the real </a:t>
            </a:r>
            <a:r>
              <a:rPr lang="en-US" dirty="0" smtClean="0"/>
              <a:t>world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/>
              <a:t>an attack </a:t>
            </a:r>
            <a:r>
              <a:rPr lang="en-US" i="1" dirty="0"/>
              <a:t>is</a:t>
            </a:r>
            <a:r>
              <a:rPr lang="en-US" dirty="0"/>
              <a:t> found, just replace the hash</a:t>
            </a:r>
          </a:p>
          <a:p>
            <a:pPr lvl="1"/>
            <a:r>
              <a:rPr lang="en-US" dirty="0" smtClean="0"/>
              <a:t>Proof </a:t>
            </a:r>
            <a:r>
              <a:rPr lang="en-US" dirty="0"/>
              <a:t>in the RO model better than no proof at all</a:t>
            </a:r>
          </a:p>
          <a:p>
            <a:pPr lvl="2"/>
            <a:r>
              <a:rPr lang="en-US" dirty="0"/>
              <a:t>Evidence that the basic design principles are </a:t>
            </a:r>
            <a:r>
              <a:rPr lang="en-US" dirty="0" smtClean="0"/>
              <a:t>sound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48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Many applications of random oracles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Password hashing</a:t>
            </a:r>
          </a:p>
          <a:p>
            <a:r>
              <a:rPr lang="en-US" dirty="0" smtClean="0"/>
              <a:t>Key derivation</a:t>
            </a:r>
          </a:p>
          <a:p>
            <a:r>
              <a:rPr lang="en-US" dirty="0" smtClean="0"/>
              <a:t>Will see many more in the context of public-key cryptography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70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 stores H(pw) instead of pw</a:t>
            </a:r>
          </a:p>
          <a:p>
            <a:pPr lvl="1"/>
            <a:r>
              <a:rPr lang="en-US" dirty="0" smtClean="0"/>
              <a:t>(Ignore “salting” here)</a:t>
            </a:r>
          </a:p>
          <a:p>
            <a:endParaRPr lang="en-US" dirty="0" smtClean="0"/>
          </a:p>
          <a:p>
            <a:r>
              <a:rPr lang="en-US" dirty="0" smtClean="0"/>
              <a:t>Recovering pw from H(pw) in q tries should be as hard as guessing pw in q tries</a:t>
            </a:r>
          </a:p>
          <a:p>
            <a:pPr lvl="1"/>
            <a:r>
              <a:rPr lang="en-US" dirty="0" smtClean="0"/>
              <a:t>Even if the distribution of pw is </a:t>
            </a:r>
            <a:r>
              <a:rPr lang="en-US" dirty="0" err="1" smtClean="0"/>
              <a:t>nonuniform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848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derivation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deriving a (shared) key k from (shared) high-entropy information x</a:t>
            </a:r>
          </a:p>
          <a:p>
            <a:pPr lvl="1"/>
            <a:r>
              <a:rPr lang="en-US" dirty="0" smtClean="0"/>
              <a:t>E.g., biometric data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Cryptographic keys must be </a:t>
            </a:r>
            <a:r>
              <a:rPr lang="en-US" i="1" dirty="0" smtClean="0"/>
              <a:t>uniform</a:t>
            </a:r>
            <a:r>
              <a:rPr lang="en-US" dirty="0" smtClean="0"/>
              <a:t>, but shared data is only </a:t>
            </a:r>
            <a:r>
              <a:rPr lang="en-US" i="1" dirty="0" smtClean="0"/>
              <a:t>high-entropy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9447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Other applications of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hash functions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22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Min-entropy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X be a distribution</a:t>
            </a:r>
          </a:p>
          <a:p>
            <a:endParaRPr lang="en-US" dirty="0"/>
          </a:p>
          <a:p>
            <a:r>
              <a:rPr lang="en-US" dirty="0" smtClean="0"/>
              <a:t>The min-entropy of X (measured in bits) </a:t>
            </a:r>
            <a:r>
              <a:rPr lang="en-US" dirty="0" smtClean="0">
                <a:sym typeface="Symbol" panose="05050102010706020507" pitchFamily="18" charset="2"/>
              </a:rPr>
              <a:t>is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      </a:t>
            </a:r>
            <a:r>
              <a:rPr lang="en-US" dirty="0" smtClean="0"/>
              <a:t>H</a:t>
            </a:r>
            <a:r>
              <a:rPr lang="en-US" baseline="-25000" dirty="0">
                <a:sym typeface="Symbol" panose="05050102010706020507" pitchFamily="18" charset="2"/>
              </a:rPr>
              <a:t></a:t>
            </a:r>
            <a:r>
              <a:rPr lang="en-US" dirty="0">
                <a:sym typeface="Symbol" panose="05050102010706020507" pitchFamily="18" charset="2"/>
              </a:rPr>
              <a:t>(X</a:t>
            </a:r>
            <a:r>
              <a:rPr lang="en-US" dirty="0" smtClean="0">
                <a:sym typeface="Symbol" panose="05050102010706020507" pitchFamily="18" charset="2"/>
              </a:rPr>
              <a:t>) = - log </a:t>
            </a:r>
            <a:r>
              <a:rPr lang="en-US" dirty="0" err="1" smtClean="0">
                <a:sym typeface="Symbol" panose="05050102010706020507" pitchFamily="18" charset="2"/>
              </a:rPr>
              <a:t>max</a:t>
            </a:r>
            <a:r>
              <a:rPr lang="en-US" baseline="-25000" dirty="0" err="1" smtClean="0">
                <a:sym typeface="Symbol" panose="05050102010706020507" pitchFamily="18" charset="2"/>
              </a:rPr>
              <a:t>x</a:t>
            </a:r>
            <a:r>
              <a:rPr lang="en-US" dirty="0" smtClean="0">
                <a:sym typeface="Symbol" panose="05050102010706020507" pitchFamily="18" charset="2"/>
              </a:rPr>
              <a:t> { </a:t>
            </a:r>
            <a:r>
              <a:rPr lang="en-US" dirty="0" err="1" smtClean="0">
                <a:sym typeface="Symbol" panose="05050102010706020507" pitchFamily="18" charset="2"/>
              </a:rPr>
              <a:t>Pr</a:t>
            </a:r>
            <a:r>
              <a:rPr lang="en-US" dirty="0" smtClean="0">
                <a:sym typeface="Symbol" panose="05050102010706020507" pitchFamily="18" charset="2"/>
              </a:rPr>
              <a:t>[X=x] 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I.e., if </a:t>
            </a:r>
            <a:r>
              <a:rPr lang="en-US" dirty="0"/>
              <a:t>H</a:t>
            </a:r>
            <a:r>
              <a:rPr lang="en-US" baseline="-25000" dirty="0">
                <a:sym typeface="Symbol" panose="05050102010706020507" pitchFamily="18" charset="2"/>
              </a:rPr>
              <a:t></a:t>
            </a:r>
            <a:r>
              <a:rPr lang="en-US" dirty="0">
                <a:sym typeface="Symbol" panose="05050102010706020507" pitchFamily="18" charset="2"/>
              </a:rPr>
              <a:t>(X</a:t>
            </a:r>
            <a:r>
              <a:rPr lang="en-US" dirty="0" smtClean="0">
                <a:sym typeface="Symbol" panose="05050102010706020507" pitchFamily="18" charset="2"/>
              </a:rPr>
              <a:t>) = n, then the probability of guessing x sampled from X is (at most) 2</a:t>
            </a:r>
            <a:r>
              <a:rPr lang="en-US" baseline="30000" dirty="0" smtClean="0">
                <a:sym typeface="Symbol" panose="05050102010706020507" pitchFamily="18" charset="2"/>
              </a:rPr>
              <a:t>-n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 smtClean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M</a:t>
            </a:r>
            <a:r>
              <a:rPr lang="en-US" dirty="0" smtClean="0">
                <a:sym typeface="Symbol" panose="05050102010706020507" pitchFamily="18" charset="2"/>
              </a:rPr>
              <a:t>in-entropy is more suitable for crypto than standard (Shannon) entropy</a:t>
            </a:r>
          </a:p>
        </p:txBody>
      </p:sp>
    </p:spTree>
    <p:extLst>
      <p:ext uri="{BB962C8B-B14F-4D97-AF65-F5344CB8AC3E}">
        <p14:creationId xmlns:p14="http://schemas.microsoft.com/office/powerpoint/2010/main" val="322781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derivation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Given shared information x (sampled from distribution X), derive shared key k=H(x)</a:t>
            </a:r>
          </a:p>
          <a:p>
            <a:pPr lvl="1"/>
            <a:r>
              <a:rPr lang="en-US" dirty="0" smtClean="0"/>
              <a:t>In what sense can we claim that k is a good (i.e., uniform) cryptographic key?</a:t>
            </a:r>
          </a:p>
          <a:p>
            <a:endParaRPr lang="en-US" dirty="0"/>
          </a:p>
          <a:p>
            <a:r>
              <a:rPr lang="en-US" dirty="0" smtClean="0"/>
              <a:t>If H is a random oracle, then H(x) is uniform as long as the attacker does not query x to H</a:t>
            </a:r>
          </a:p>
          <a:p>
            <a:pPr lvl="1"/>
            <a:r>
              <a:rPr lang="en-US" dirty="0"/>
              <a:t>…but the attacker cannot do that (with high probability) if X has high min-entropy!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578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are ubiquitous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Collision-resistance </a:t>
            </a:r>
            <a:r>
              <a:rPr lang="en-US" dirty="0" smtClean="0">
                <a:sym typeface="Symbol" panose="05050102010706020507" pitchFamily="18" charset="2"/>
              </a:rPr>
              <a:t> “fingerprinting”</a:t>
            </a:r>
          </a:p>
          <a:p>
            <a:r>
              <a:rPr lang="en-US" dirty="0" smtClean="0">
                <a:sym typeface="Symbol" panose="05050102010706020507" pitchFamily="18" charset="2"/>
              </a:rPr>
              <a:t>Outsourced storage</a:t>
            </a:r>
          </a:p>
          <a:p>
            <a:r>
              <a:rPr lang="en-US" dirty="0">
                <a:sym typeface="Symbol" panose="05050102010706020507" pitchFamily="18" charset="2"/>
              </a:rPr>
              <a:t>Used as a “random oracle</a:t>
            </a:r>
            <a:r>
              <a:rPr lang="en-US" dirty="0" smtClean="0">
                <a:sym typeface="Symbol" panose="05050102010706020507" pitchFamily="18" charset="2"/>
              </a:rPr>
              <a:t>”</a:t>
            </a:r>
          </a:p>
          <a:p>
            <a:r>
              <a:rPr lang="en-US" dirty="0" smtClean="0">
                <a:sym typeface="Symbol" panose="05050102010706020507" pitchFamily="18" charset="2"/>
              </a:rPr>
              <a:t>Used as a one-way function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Password hashing</a:t>
            </a:r>
          </a:p>
          <a:p>
            <a:r>
              <a:rPr lang="en-US" dirty="0" smtClean="0">
                <a:sym typeface="Symbol" panose="05050102010706020507" pitchFamily="18" charset="2"/>
              </a:rPr>
              <a:t>Key </a:t>
            </a:r>
            <a:r>
              <a:rPr lang="en-US" dirty="0">
                <a:sym typeface="Symbol" panose="05050102010706020507" pitchFamily="18" charset="2"/>
              </a:rPr>
              <a:t>derivation</a:t>
            </a:r>
          </a:p>
          <a:p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1524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E.g., hash-and-MAC</a:t>
            </a:r>
          </a:p>
          <a:p>
            <a:r>
              <a:rPr lang="en-US" dirty="0" smtClean="0"/>
              <a:t>E.g., virus scanning</a:t>
            </a:r>
          </a:p>
          <a:p>
            <a:r>
              <a:rPr lang="en-US" dirty="0" smtClean="0"/>
              <a:t>E.g., </a:t>
            </a:r>
            <a:r>
              <a:rPr lang="en-US" dirty="0" err="1" smtClean="0"/>
              <a:t>deduplication</a:t>
            </a:r>
            <a:endParaRPr lang="en-US" dirty="0" smtClean="0"/>
          </a:p>
          <a:p>
            <a:r>
              <a:rPr lang="en-US" dirty="0" smtClean="0"/>
              <a:t>E.g., file integrity</a:t>
            </a:r>
          </a:p>
          <a:p>
            <a:pPr lvl="1"/>
            <a:r>
              <a:rPr lang="en-US" dirty="0" smtClean="0"/>
              <a:t>Assuming it is possible to get a reliable copy of H(x) for file x</a:t>
            </a:r>
          </a:p>
          <a:p>
            <a:pPr lvl="1"/>
            <a:r>
              <a:rPr lang="en-US" dirty="0"/>
              <a:t>Note: different from integrity in the context of message-authentication </a:t>
            </a:r>
            <a:r>
              <a:rPr lang="en-US" dirty="0" smtClean="0"/>
              <a:t>codes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004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/>
          <a:lstStyle/>
          <a:p>
            <a:r>
              <a:rPr lang="en-US" dirty="0" smtClean="0"/>
              <a:t>How to outsource files to an untrusted server?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43250" y="4262735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08820" y="4547175"/>
            <a:ext cx="1011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dirty="0" smtClean="0"/>
              <a:t>=H(x)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47800" y="4114800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743200" y="55377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43250" y="5100935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033104" y="5486400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H(x)=?h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097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14293" y="421582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4673025"/>
            <a:ext cx="117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=H(x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4114800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43200" y="56901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43250" y="5253335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i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914400" y="5486400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H(x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)=?h</a:t>
            </a:r>
            <a:r>
              <a:rPr lang="en-US" sz="2400" baseline="-25000" dirty="0" smtClean="0"/>
              <a:t>i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136935" y="6167735"/>
            <a:ext cx="2635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O(n) client storage!</a:t>
            </a:r>
            <a:endParaRPr lang="en-US" sz="2400" b="1" dirty="0">
              <a:solidFill>
                <a:srgbClr val="0033CC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43200" y="51816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5800" y="4796135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738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38600" y="426273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4648200"/>
            <a:ext cx="193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 =H(x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4114800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43200" y="56901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90493" y="525333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5663625"/>
            <a:ext cx="2004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)=?h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246579" y="6091535"/>
            <a:ext cx="3495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O(n</a:t>
            </a:r>
            <a:r>
              <a:rPr lang="en-US" sz="2400" b="1" dirty="0" smtClean="0">
                <a:solidFill>
                  <a:srgbClr val="0033CC"/>
                </a:solidFill>
                <a:sym typeface="Symbol" panose="05050102010706020507" pitchFamily="18" charset="2"/>
              </a:rPr>
              <a:t></a:t>
            </a:r>
            <a:r>
              <a:rPr lang="en-US" sz="2400" b="1" dirty="0" smtClean="0">
                <a:solidFill>
                  <a:srgbClr val="0033CC"/>
                </a:solidFill>
              </a:rPr>
              <a:t>|x|) communication!</a:t>
            </a:r>
            <a:endParaRPr lang="en-US" sz="2400" b="1" dirty="0">
              <a:solidFill>
                <a:srgbClr val="0033CC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43200" y="51816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5800" y="4796135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616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38600" y="426273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32446" y="4648200"/>
            <a:ext cx="2686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 =H(H(x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), …, H(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))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4114800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43200" y="56901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90493" y="5253335"/>
            <a:ext cx="1550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, 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/>
              <a:t>h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5663625"/>
            <a:ext cx="3124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H(h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H(x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), …, </a:t>
            </a:r>
            <a:r>
              <a:rPr lang="en-US" sz="2400" dirty="0" err="1"/>
              <a:t>h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)=?h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6091535"/>
            <a:ext cx="368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|x</a:t>
            </a:r>
            <a:r>
              <a:rPr lang="en-US" sz="2400" b="1" baseline="-25000" dirty="0" smtClean="0">
                <a:solidFill>
                  <a:srgbClr val="0033CC"/>
                </a:solidFill>
              </a:rPr>
              <a:t>i</a:t>
            </a:r>
            <a:r>
              <a:rPr lang="en-US" sz="2400" b="1" dirty="0" smtClean="0">
                <a:solidFill>
                  <a:srgbClr val="0033CC"/>
                </a:solidFill>
              </a:rPr>
              <a:t>| + O(n) communication!</a:t>
            </a:r>
            <a:endParaRPr lang="en-US" sz="2400" b="1" dirty="0">
              <a:solidFill>
                <a:srgbClr val="0033CC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43200" y="51816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5800" y="4796135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882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Merkle</a:t>
            </a:r>
            <a:r>
              <a:rPr lang="en-US" dirty="0" smtClean="0"/>
              <a:t> tree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78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7145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9431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1242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33909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6195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9530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52197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4483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6294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68961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1247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2590800" y="3657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0" y="3657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343400" y="5257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>
            <a:stCxn id="10" idx="4"/>
            <a:endCxn id="31" idx="0"/>
          </p:cNvCxnSpPr>
          <p:nvPr/>
        </p:nvCxnSpPr>
        <p:spPr>
          <a:xfrm>
            <a:off x="1943100" y="2971800"/>
            <a:ext cx="8763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3" idx="4"/>
            <a:endCxn id="31" idx="0"/>
          </p:cNvCxnSpPr>
          <p:nvPr/>
        </p:nvCxnSpPr>
        <p:spPr>
          <a:xfrm flipH="1">
            <a:off x="2819400" y="2971800"/>
            <a:ext cx="8001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6" idx="4"/>
            <a:endCxn id="32" idx="0"/>
          </p:cNvCxnSpPr>
          <p:nvPr/>
        </p:nvCxnSpPr>
        <p:spPr>
          <a:xfrm>
            <a:off x="5448300" y="2971800"/>
            <a:ext cx="8763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4"/>
            <a:endCxn id="32" idx="0"/>
          </p:cNvCxnSpPr>
          <p:nvPr/>
        </p:nvCxnSpPr>
        <p:spPr>
          <a:xfrm flipH="1">
            <a:off x="6324600" y="2971800"/>
            <a:ext cx="8001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1" idx="4"/>
            <a:endCxn id="33" idx="0"/>
          </p:cNvCxnSpPr>
          <p:nvPr/>
        </p:nvCxnSpPr>
        <p:spPr>
          <a:xfrm>
            <a:off x="2819400" y="4114800"/>
            <a:ext cx="1752600" cy="11430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2" idx="4"/>
            <a:endCxn id="33" idx="0"/>
          </p:cNvCxnSpPr>
          <p:nvPr/>
        </p:nvCxnSpPr>
        <p:spPr>
          <a:xfrm flipH="1">
            <a:off x="4572000" y="4114800"/>
            <a:ext cx="1752600" cy="11430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334000" y="5282625"/>
            <a:ext cx="26506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Only store the root!</a:t>
            </a:r>
            <a:endParaRPr lang="en-US" sz="2400" dirty="0"/>
          </a:p>
        </p:txBody>
      </p:sp>
      <p:sp>
        <p:nvSpPr>
          <p:cNvPr id="47" name="Rectangle 46"/>
          <p:cNvSpPr/>
          <p:nvPr/>
        </p:nvSpPr>
        <p:spPr>
          <a:xfrm>
            <a:off x="3124200" y="1600200"/>
            <a:ext cx="990600" cy="381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714500" y="2514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096000" y="3657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390900" y="2514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590800" y="3657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343400" y="52578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334000" y="5257800"/>
            <a:ext cx="1124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Verify…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3636468" y="6091535"/>
            <a:ext cx="5126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O(log n) communication/computation!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48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9614</TotalTime>
  <Words>693</Words>
  <Application>Microsoft Office PowerPoint</Application>
  <PresentationFormat>On-screen Show (4:3)</PresentationFormat>
  <Paragraphs>124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Symbol</vt:lpstr>
      <vt:lpstr>Office Theme</vt:lpstr>
      <vt:lpstr>Cryptography</vt:lpstr>
      <vt:lpstr>PowerPoint Presentation</vt:lpstr>
      <vt:lpstr>Hash functions are ubiquitous</vt:lpstr>
      <vt:lpstr>Fingerprinting</vt:lpstr>
      <vt:lpstr>Outsourced storage</vt:lpstr>
      <vt:lpstr>Outsourced storage</vt:lpstr>
      <vt:lpstr>Outsourced storage</vt:lpstr>
      <vt:lpstr>Outsourced storage</vt:lpstr>
      <vt:lpstr>Merkle tree</vt:lpstr>
      <vt:lpstr>Outsourced storage</vt:lpstr>
      <vt:lpstr>The random-oracle (RO) model</vt:lpstr>
      <vt:lpstr>The RO model</vt:lpstr>
      <vt:lpstr>The RO model</vt:lpstr>
      <vt:lpstr>The RO model</vt:lpstr>
      <vt:lpstr>Pros and cons of the RO model</vt:lpstr>
      <vt:lpstr>Pros and cons of the RO model</vt:lpstr>
      <vt:lpstr>Many applications of random oracles</vt:lpstr>
      <vt:lpstr>Password hashing</vt:lpstr>
      <vt:lpstr>Key derivation</vt:lpstr>
      <vt:lpstr>Min-entropy</vt:lpstr>
      <vt:lpstr>Key derivation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563</cp:revision>
  <dcterms:created xsi:type="dcterms:W3CDTF">2014-06-02T02:25:30Z</dcterms:created>
  <dcterms:modified xsi:type="dcterms:W3CDTF">2019-03-29T00:41:05Z</dcterms:modified>
</cp:coreProperties>
</file>