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324" r:id="rId3"/>
    <p:sldId id="326" r:id="rId4"/>
    <p:sldId id="327" r:id="rId5"/>
    <p:sldId id="328" r:id="rId6"/>
    <p:sldId id="329" r:id="rId7"/>
    <p:sldId id="330" r:id="rId8"/>
    <p:sldId id="325" r:id="rId9"/>
    <p:sldId id="331" r:id="rId10"/>
    <p:sldId id="332" r:id="rId11"/>
    <p:sldId id="333" r:id="rId12"/>
    <p:sldId id="334" r:id="rId13"/>
    <p:sldId id="344" r:id="rId14"/>
    <p:sldId id="336" r:id="rId15"/>
    <p:sldId id="337" r:id="rId16"/>
    <p:sldId id="338" r:id="rId17"/>
    <p:sldId id="339" r:id="rId18"/>
    <p:sldId id="340" r:id="rId19"/>
    <p:sldId id="341" r:id="rId20"/>
    <p:sldId id="342" r:id="rId21"/>
    <p:sldId id="34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91" autoAdjust="0"/>
    <p:restoredTop sz="94660"/>
  </p:normalViewPr>
  <p:slideViewPr>
    <p:cSldViewPr>
      <p:cViewPr varScale="1">
        <p:scale>
          <a:sx n="64" d="100"/>
          <a:sy n="64" d="100"/>
        </p:scale>
        <p:origin x="34" y="21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chemeClr val="tx1"/>
                </a:solidFill>
              </a:rPr>
              <a:t>Lecture 16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574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670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766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862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958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1054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7150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324600" y="1905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0574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6670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766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8862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4958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1054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150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324600" y="44958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4" idx="2"/>
          </p:cNvCxnSpPr>
          <p:nvPr/>
        </p:nvCxnSpPr>
        <p:spPr>
          <a:xfrm>
            <a:off x="2362200" y="25146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057400" y="32004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r>
              <a:rPr lang="en-US" baseline="-25000" dirty="0" smtClean="0"/>
              <a:t>k1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2667000" y="32004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r>
              <a:rPr lang="en-US" baseline="-25000" dirty="0" smtClean="0"/>
              <a:t>k2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2971800" y="25146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362200" y="3810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2971800" y="3810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6629400" y="25146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6629400" y="3810000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132171" y="2964359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.  .  .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1676400" y="5867400"/>
            <a:ext cx="56629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Is this a pseudorandom </a:t>
            </a:r>
            <a:r>
              <a:rPr lang="en-US" sz="2800" dirty="0" smtClean="0"/>
              <a:t>permutation?</a:t>
            </a:r>
            <a:endParaRPr lang="en-US" sz="2000" dirty="0"/>
          </a:p>
        </p:txBody>
      </p:sp>
      <p:sp>
        <p:nvSpPr>
          <p:cNvPr id="32" name="Oval 31"/>
          <p:cNvSpPr/>
          <p:nvPr/>
        </p:nvSpPr>
        <p:spPr>
          <a:xfrm>
            <a:off x="6324600" y="32004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r>
              <a:rPr lang="en-US" baseline="-25000" dirty="0" smtClean="0"/>
              <a:t>k8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285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has confusion but no diffusion</a:t>
            </a:r>
          </a:p>
          <a:p>
            <a:pPr lvl="1"/>
            <a:r>
              <a:rPr lang="en-US" dirty="0" smtClean="0"/>
              <a:t>Add a </a:t>
            </a:r>
            <a:r>
              <a:rPr lang="en-US" i="1" dirty="0" smtClean="0"/>
              <a:t>mixing permutation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59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2098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194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578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674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77000" y="152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098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194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4290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0386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482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578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8674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36576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>
            <a:stCxn id="4" idx="2"/>
          </p:cNvCxnSpPr>
          <p:nvPr/>
        </p:nvCxnSpPr>
        <p:spPr>
          <a:xfrm>
            <a:off x="2514600" y="2133600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2209800" y="2598241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r>
              <a:rPr lang="en-US" baseline="-25000" dirty="0" smtClean="0"/>
              <a:t>k1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2819400" y="2598241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r>
              <a:rPr lang="en-US" baseline="-25000" dirty="0" smtClean="0"/>
              <a:t>k2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284571" y="2362200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.  .  .</a:t>
            </a:r>
            <a:endParaRPr lang="en-US" sz="24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3124200" y="2133600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6781800" y="2133600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514600" y="32078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124200" y="32078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781800" y="32078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2098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8194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4290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0386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6482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2578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8674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477000" y="53340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286000" y="4267200"/>
            <a:ext cx="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438400" y="4267200"/>
            <a:ext cx="5334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39" idx="0"/>
          </p:cNvCxnSpPr>
          <p:nvPr/>
        </p:nvCxnSpPr>
        <p:spPr>
          <a:xfrm>
            <a:off x="2667000" y="4267200"/>
            <a:ext cx="10668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3124200" y="4267200"/>
            <a:ext cx="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276600" y="4267200"/>
            <a:ext cx="5334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3505200" y="4267200"/>
            <a:ext cx="10668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5334000" y="4267200"/>
            <a:ext cx="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486400" y="4267200"/>
            <a:ext cx="5334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5715000" y="4267200"/>
            <a:ext cx="10668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6553200" y="4267200"/>
            <a:ext cx="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40" idx="0"/>
          </p:cNvCxnSpPr>
          <p:nvPr/>
        </p:nvCxnSpPr>
        <p:spPr>
          <a:xfrm flipH="1">
            <a:off x="4343400" y="4267200"/>
            <a:ext cx="23622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41" idx="0"/>
          </p:cNvCxnSpPr>
          <p:nvPr/>
        </p:nvCxnSpPr>
        <p:spPr>
          <a:xfrm flipH="1">
            <a:off x="4953000" y="4267200"/>
            <a:ext cx="1981200" cy="10668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4114800" y="4183559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.  .  .</a:t>
            </a:r>
            <a:endParaRPr lang="en-US" sz="2400" dirty="0"/>
          </a:p>
        </p:txBody>
      </p:sp>
      <p:sp>
        <p:nvSpPr>
          <p:cNvPr id="59" name="Oval 58"/>
          <p:cNvSpPr/>
          <p:nvPr/>
        </p:nvSpPr>
        <p:spPr>
          <a:xfrm>
            <a:off x="6477000" y="25908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</a:t>
            </a:r>
            <a:r>
              <a:rPr lang="en-US" baseline="-25000" dirty="0" smtClean="0"/>
              <a:t>k8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92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Mixing permutation is public </a:t>
            </a:r>
          </a:p>
          <a:p>
            <a:pPr lvl="1"/>
            <a:r>
              <a:rPr lang="en-US" dirty="0"/>
              <a:t>Chosen to ensure good </a:t>
            </a:r>
            <a:r>
              <a:rPr lang="en-US" dirty="0" smtClean="0"/>
              <a:t>diffusion </a:t>
            </a:r>
          </a:p>
          <a:p>
            <a:pPr lvl="1"/>
            <a:r>
              <a:rPr lang="en-US" dirty="0" smtClean="0"/>
              <a:t>(This will be more clear later)</a:t>
            </a:r>
          </a:p>
          <a:p>
            <a:pPr lvl="1"/>
            <a:endParaRPr lang="en-US" dirty="0"/>
          </a:p>
          <a:p>
            <a:r>
              <a:rPr lang="en-US" dirty="0"/>
              <a:t>Note that the structure is invertible (given the key) since the f’s are permutations and the mixing permutation is invertible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26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24399"/>
          </a:xfrm>
        </p:spPr>
        <p:txBody>
          <a:bodyPr>
            <a:normAutofit/>
          </a:bodyPr>
          <a:lstStyle/>
          <a:p>
            <a:r>
              <a:rPr lang="en-US" dirty="0" smtClean="0"/>
              <a:t>Does </a:t>
            </a:r>
            <a:r>
              <a:rPr lang="en-US" dirty="0" smtClean="0"/>
              <a:t>this give a pseudorandom </a:t>
            </a:r>
            <a:r>
              <a:rPr lang="en-US" dirty="0" smtClean="0"/>
              <a:t>permutation?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What if we repeat for another round (with independent, random functions)?</a:t>
            </a:r>
          </a:p>
          <a:p>
            <a:pPr lvl="1"/>
            <a:r>
              <a:rPr lang="en-US" dirty="0" smtClean="0"/>
              <a:t>What is the minimal # of rounds we need?</a:t>
            </a:r>
          </a:p>
          <a:p>
            <a:pPr lvl="1"/>
            <a:r>
              <a:rPr lang="en-US" i="1" dirty="0" smtClean="0"/>
              <a:t>Avalanche </a:t>
            </a:r>
            <a:r>
              <a:rPr lang="en-US" i="1" dirty="0" smtClean="0"/>
              <a:t>effect</a:t>
            </a:r>
            <a:endParaRPr lang="en-US" dirty="0" smtClean="0"/>
          </a:p>
          <a:p>
            <a:pPr lvl="1"/>
            <a:r>
              <a:rPr lang="en-US" dirty="0" smtClean="0"/>
              <a:t>Judicious </a:t>
            </a:r>
            <a:r>
              <a:rPr lang="en-US" dirty="0" smtClean="0"/>
              <a:t>choice of mixing permutation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86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Using random f’s is not practical</a:t>
            </a:r>
          </a:p>
          <a:p>
            <a:pPr lvl="1"/>
            <a:r>
              <a:rPr lang="en-US" dirty="0" smtClean="0"/>
              <a:t>Key would be too </a:t>
            </a:r>
            <a:r>
              <a:rPr lang="en-US" dirty="0" smtClean="0"/>
              <a:t>large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Instead, use f’s of a particular form</a:t>
            </a:r>
          </a:p>
          <a:p>
            <a:pPr lvl="1"/>
            <a:r>
              <a:rPr lang="en-US" dirty="0" err="1" smtClean="0"/>
              <a:t>f</a:t>
            </a:r>
            <a:r>
              <a:rPr lang="en-US" baseline="-25000" dirty="0" err="1" smtClean="0"/>
              <a:t>ki</a:t>
            </a:r>
            <a:r>
              <a:rPr lang="en-US" dirty="0" smtClean="0"/>
              <a:t>(x) = S</a:t>
            </a:r>
            <a:r>
              <a:rPr lang="en-US" baseline="-25000" dirty="0" smtClean="0"/>
              <a:t>i</a:t>
            </a:r>
            <a:r>
              <a:rPr lang="en-US" dirty="0" smtClean="0"/>
              <a:t>(</a:t>
            </a:r>
            <a:r>
              <a:rPr lang="en-US" dirty="0" err="1" smtClean="0"/>
              <a:t>k</a:t>
            </a:r>
            <a:r>
              <a:rPr lang="en-US" baseline="-25000" dirty="0" err="1" smtClean="0"/>
              <a:t>i</a:t>
            </a:r>
            <a:r>
              <a:rPr lang="en-US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 x), where </a:t>
            </a:r>
            <a:r>
              <a:rPr lang="en-US" dirty="0">
                <a:sym typeface="Symbol" panose="05050102010706020507" pitchFamily="18" charset="2"/>
              </a:rPr>
              <a:t>S</a:t>
            </a:r>
            <a:r>
              <a:rPr lang="en-US" baseline="-25000" dirty="0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 is a </a:t>
            </a:r>
            <a:r>
              <a:rPr lang="en-US" dirty="0" smtClean="0">
                <a:sym typeface="Symbol" panose="05050102010706020507" pitchFamily="18" charset="2"/>
              </a:rPr>
              <a:t>fixed (public) permutation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The {S</a:t>
            </a:r>
            <a:r>
              <a:rPr lang="en-US" baseline="-25000" dirty="0" smtClean="0">
                <a:sym typeface="Symbol" panose="05050102010706020507" pitchFamily="18" charset="2"/>
              </a:rPr>
              <a:t>i</a:t>
            </a:r>
            <a:r>
              <a:rPr lang="en-US" dirty="0" smtClean="0">
                <a:sym typeface="Symbol" panose="05050102010706020507" pitchFamily="18" charset="2"/>
              </a:rPr>
              <a:t>} are </a:t>
            </a:r>
            <a:r>
              <a:rPr lang="en-US" dirty="0" smtClean="0">
                <a:sym typeface="Symbol" panose="05050102010706020507" pitchFamily="18" charset="2"/>
              </a:rPr>
              <a:t>called “S-boxes” (substitution boxes)</a:t>
            </a:r>
          </a:p>
          <a:p>
            <a:pPr lvl="1"/>
            <a:r>
              <a:rPr lang="en-US" dirty="0" err="1" smtClean="0">
                <a:sym typeface="Symbol" panose="05050102010706020507" pitchFamily="18" charset="2"/>
              </a:rPr>
              <a:t>XORing</a:t>
            </a:r>
            <a:r>
              <a:rPr lang="en-US" dirty="0" smtClean="0">
                <a:sym typeface="Symbol" panose="05050102010706020507" pitchFamily="18" charset="2"/>
              </a:rPr>
              <a:t> the key is called “key mixing”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Note that this is still invertible (given the key)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883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98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8194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290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0386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482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578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674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477000" y="8456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098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8194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4290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0386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6482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578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8674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477000" y="46482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2209800" y="3588841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2819400" y="3588841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  <a:r>
              <a:rPr lang="en-US" baseline="-25000" dirty="0" smtClean="0"/>
              <a:t>2</a:t>
            </a:r>
            <a:endParaRPr lang="en-US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629754" y="14552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514600" y="41984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3124200" y="41984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781800" y="41984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22098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8194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34290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40386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46482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2578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8674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6477000" y="5867400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2286000" y="52578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2438400" y="5257800"/>
            <a:ext cx="5334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endCxn id="39" idx="0"/>
          </p:cNvCxnSpPr>
          <p:nvPr/>
        </p:nvCxnSpPr>
        <p:spPr>
          <a:xfrm>
            <a:off x="2667000" y="5257800"/>
            <a:ext cx="10668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38" idx="0"/>
          </p:cNvCxnSpPr>
          <p:nvPr/>
        </p:nvCxnSpPr>
        <p:spPr>
          <a:xfrm>
            <a:off x="3124200" y="5257800"/>
            <a:ext cx="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3276600" y="5257800"/>
            <a:ext cx="3048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4419600" y="5257800"/>
            <a:ext cx="9144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5486400" y="5257800"/>
            <a:ext cx="5334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endCxn id="44" idx="0"/>
          </p:cNvCxnSpPr>
          <p:nvPr/>
        </p:nvCxnSpPr>
        <p:spPr>
          <a:xfrm>
            <a:off x="5715000" y="5257800"/>
            <a:ext cx="10668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endCxn id="43" idx="0"/>
          </p:cNvCxnSpPr>
          <p:nvPr/>
        </p:nvCxnSpPr>
        <p:spPr>
          <a:xfrm flipH="1">
            <a:off x="6172200" y="5257800"/>
            <a:ext cx="3810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41" idx="0"/>
          </p:cNvCxnSpPr>
          <p:nvPr/>
        </p:nvCxnSpPr>
        <p:spPr>
          <a:xfrm flipH="1">
            <a:off x="4953000" y="5257800"/>
            <a:ext cx="17526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42" idx="0"/>
          </p:cNvCxnSpPr>
          <p:nvPr/>
        </p:nvCxnSpPr>
        <p:spPr>
          <a:xfrm flipH="1">
            <a:off x="5562600" y="5257800"/>
            <a:ext cx="1371600" cy="609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4419600" y="1760041"/>
            <a:ext cx="420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 panose="05050102010706020507" pitchFamily="18" charset="2"/>
              </a:rPr>
              <a:t></a:t>
            </a:r>
            <a:endParaRPr lang="en-US" dirty="0"/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1389888" y="1988641"/>
            <a:ext cx="3124200" cy="2233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004192" y="1771709"/>
            <a:ext cx="367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</a:t>
            </a:r>
            <a:r>
              <a:rPr lang="en-US" baseline="-25000" dirty="0" smtClean="0"/>
              <a:t>1</a:t>
            </a:r>
            <a:endParaRPr lang="en-US" dirty="0"/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4629754" y="2072282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22098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28194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34290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40386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/>
          <p:cNvSpPr/>
          <p:nvPr/>
        </p:nvSpPr>
        <p:spPr>
          <a:xfrm>
            <a:off x="46482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52578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Rectangle 74"/>
          <p:cNvSpPr/>
          <p:nvPr/>
        </p:nvSpPr>
        <p:spPr>
          <a:xfrm>
            <a:off x="58674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Rectangle 75"/>
          <p:cNvSpPr/>
          <p:nvPr/>
        </p:nvSpPr>
        <p:spPr>
          <a:xfrm>
            <a:off x="6477000" y="2522041"/>
            <a:ext cx="609600" cy="609600"/>
          </a:xfrm>
          <a:prstGeom prst="rect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2514600" y="31316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4284571" y="3124200"/>
            <a:ext cx="112562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.  .  .</a:t>
            </a:r>
            <a:endParaRPr lang="en-US" sz="2400" dirty="0"/>
          </a:p>
        </p:txBody>
      </p:sp>
      <p:cxnSp>
        <p:nvCxnSpPr>
          <p:cNvPr id="80" name="Straight Arrow Connector 79"/>
          <p:cNvCxnSpPr/>
          <p:nvPr/>
        </p:nvCxnSpPr>
        <p:spPr>
          <a:xfrm>
            <a:off x="3124200" y="31316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6781800" y="3131641"/>
            <a:ext cx="0" cy="44975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/>
          <p:cNvSpPr/>
          <p:nvPr/>
        </p:nvSpPr>
        <p:spPr>
          <a:xfrm>
            <a:off x="6477000" y="3581400"/>
            <a:ext cx="609600" cy="609600"/>
          </a:xfrm>
          <a:prstGeom prst="ellips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</a:t>
            </a:r>
            <a:r>
              <a:rPr lang="en-US" baseline="-25000" dirty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598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Avalanche effect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Design S-</a:t>
            </a:r>
            <a:r>
              <a:rPr lang="en-US" dirty="0"/>
              <a:t>b</a:t>
            </a:r>
            <a:r>
              <a:rPr lang="en-US" dirty="0" smtClean="0"/>
              <a:t>oxes and mixing permutation to ensure avalanche effect</a:t>
            </a:r>
          </a:p>
          <a:p>
            <a:pPr lvl="1"/>
            <a:r>
              <a:rPr lang="en-US" dirty="0" smtClean="0"/>
              <a:t>Small differences should eventually propagate to entire output</a:t>
            </a:r>
          </a:p>
          <a:p>
            <a:r>
              <a:rPr lang="en-US" dirty="0" smtClean="0"/>
              <a:t>S-boxes: </a:t>
            </a:r>
            <a:r>
              <a:rPr lang="en-US" i="1" dirty="0" smtClean="0"/>
              <a:t>any</a:t>
            </a:r>
            <a:r>
              <a:rPr lang="en-US" dirty="0" smtClean="0"/>
              <a:t> 1-bit </a:t>
            </a:r>
            <a:r>
              <a:rPr lang="en-US" dirty="0" smtClean="0"/>
              <a:t>change in input causes ≥2-bit change in output</a:t>
            </a:r>
          </a:p>
          <a:p>
            <a:pPr lvl="1"/>
            <a:r>
              <a:rPr lang="en-US" dirty="0" smtClean="0"/>
              <a:t>Not so easy to ensure!</a:t>
            </a:r>
          </a:p>
          <a:p>
            <a:r>
              <a:rPr lang="en-US" dirty="0" smtClean="0"/>
              <a:t>Mixing permutation</a:t>
            </a:r>
          </a:p>
          <a:p>
            <a:pPr lvl="1"/>
            <a:r>
              <a:rPr lang="en-US" dirty="0" smtClean="0"/>
              <a:t>Each bit output from a given S-box should feed into a </a:t>
            </a:r>
            <a:r>
              <a:rPr lang="en-US" i="1" dirty="0" smtClean="0"/>
              <a:t>different</a:t>
            </a:r>
            <a:r>
              <a:rPr lang="en-US" dirty="0" smtClean="0"/>
              <a:t> S-box in the next round</a:t>
            </a:r>
          </a:p>
        </p:txBody>
      </p:sp>
    </p:spTree>
    <p:extLst>
      <p:ext uri="{BB962C8B-B14F-4D97-AF65-F5344CB8AC3E}">
        <p14:creationId xmlns:p14="http://schemas.microsoft.com/office/powerpoint/2010/main" val="220524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One round of an SPN involves</a:t>
            </a:r>
          </a:p>
          <a:p>
            <a:pPr lvl="1"/>
            <a:r>
              <a:rPr lang="en-US" dirty="0" smtClean="0"/>
              <a:t>Key mixing</a:t>
            </a:r>
          </a:p>
          <a:p>
            <a:pPr lvl="2"/>
            <a:r>
              <a:rPr lang="en-US" dirty="0" smtClean="0"/>
              <a:t>Ideally, round keys are independent</a:t>
            </a:r>
          </a:p>
          <a:p>
            <a:pPr lvl="2"/>
            <a:r>
              <a:rPr lang="en-US" dirty="0" smtClean="0"/>
              <a:t>In practice, derived from a master key </a:t>
            </a:r>
            <a:r>
              <a:rPr lang="en-US" dirty="0" smtClean="0"/>
              <a:t>via a </a:t>
            </a:r>
            <a:r>
              <a:rPr lang="en-US" i="1" dirty="0" smtClean="0"/>
              <a:t>key schedule</a:t>
            </a:r>
            <a:endParaRPr lang="en-US" dirty="0" smtClean="0"/>
          </a:p>
          <a:p>
            <a:pPr lvl="1"/>
            <a:r>
              <a:rPr lang="en-US" dirty="0" smtClean="0"/>
              <a:t>Substitution (S-boxes)</a:t>
            </a:r>
          </a:p>
          <a:p>
            <a:pPr lvl="1"/>
            <a:r>
              <a:rPr lang="en-US" dirty="0" smtClean="0"/>
              <a:t>Permutation (mixing permutation)</a:t>
            </a:r>
          </a:p>
          <a:p>
            <a:r>
              <a:rPr lang="en-US" dirty="0" smtClean="0"/>
              <a:t>r-round SPN has r rounds as above, plus a final key-mixing step</a:t>
            </a:r>
          </a:p>
          <a:p>
            <a:pPr lvl="1"/>
            <a:r>
              <a:rPr lang="en-US" dirty="0" smtClean="0"/>
              <a:t>Why?</a:t>
            </a:r>
          </a:p>
          <a:p>
            <a:r>
              <a:rPr lang="en-US" dirty="0" smtClean="0"/>
              <a:t>Invertible regardless of how many rounds…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57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Key-recovery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Key-recovery attacks are even more damaging than distinguishing attacks</a:t>
            </a:r>
          </a:p>
          <a:p>
            <a:pPr lvl="1"/>
            <a:r>
              <a:rPr lang="en-US" dirty="0" smtClean="0"/>
              <a:t>As before, a cipher is secure only if the best key-recovery attack takes time </a:t>
            </a:r>
            <a:r>
              <a:rPr lang="en-US" dirty="0" smtClean="0">
                <a:sym typeface="Symbol" panose="05050102010706020507" pitchFamily="18" charset="2"/>
              </a:rPr>
              <a:t>2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endParaRPr lang="en-US" baseline="-25000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A fast key-recovery attack represents a “complete break” of the cipher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86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Block ciphers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59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Key-recovery attack, 1-round SPN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Consider first the case where there is no final key-mixing step</a:t>
            </a:r>
          </a:p>
          <a:p>
            <a:pPr lvl="1"/>
            <a:r>
              <a:rPr lang="en-US" dirty="0" smtClean="0"/>
              <a:t>Possible to get the key immediately!</a:t>
            </a:r>
          </a:p>
          <a:p>
            <a:pPr lvl="1"/>
            <a:endParaRPr lang="en-US" dirty="0"/>
          </a:p>
          <a:p>
            <a:r>
              <a:rPr lang="en-US" dirty="0" smtClean="0"/>
              <a:t>What about a full 1-round </a:t>
            </a:r>
            <a:r>
              <a:rPr lang="en-US" dirty="0" smtClean="0"/>
              <a:t>SPN (with independent round keys)? </a:t>
            </a:r>
            <a:endParaRPr lang="en-US" dirty="0" smtClean="0"/>
          </a:p>
          <a:p>
            <a:pPr lvl="1"/>
            <a:r>
              <a:rPr lang="en-US" dirty="0" smtClean="0"/>
              <a:t>Attack 1: for each possible </a:t>
            </a: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-round</a:t>
            </a:r>
            <a:r>
              <a:rPr lang="en-US" dirty="0" smtClean="0"/>
              <a:t> key, get corresponding 2</a:t>
            </a:r>
            <a:r>
              <a:rPr lang="en-US" baseline="30000" dirty="0" smtClean="0"/>
              <a:t>nd</a:t>
            </a:r>
            <a:r>
              <a:rPr lang="en-US" dirty="0" smtClean="0"/>
              <a:t>-round key</a:t>
            </a:r>
          </a:p>
          <a:p>
            <a:pPr lvl="2"/>
            <a:r>
              <a:rPr lang="en-US" dirty="0" smtClean="0"/>
              <a:t>Continue process of </a:t>
            </a:r>
            <a:r>
              <a:rPr lang="en-US" dirty="0" smtClean="0"/>
              <a:t>elimination using additiona</a:t>
            </a:r>
            <a:r>
              <a:rPr lang="en-US" dirty="0" smtClean="0"/>
              <a:t>l plaintext/</a:t>
            </a:r>
            <a:r>
              <a:rPr lang="en-US" dirty="0" err="1" smtClean="0"/>
              <a:t>ciphertext</a:t>
            </a:r>
            <a:r>
              <a:rPr lang="en-US" dirty="0" smtClean="0"/>
              <a:t> pairs</a:t>
            </a:r>
            <a:endParaRPr lang="en-US" dirty="0" smtClean="0"/>
          </a:p>
          <a:p>
            <a:pPr lvl="2"/>
            <a:r>
              <a:rPr lang="en-US" dirty="0" smtClean="0"/>
              <a:t>Complexity </a:t>
            </a:r>
            <a:r>
              <a:rPr lang="en-US" dirty="0" smtClean="0">
                <a:sym typeface="Symbol" panose="05050102010706020507" pitchFamily="18" charset="2"/>
              </a:rPr>
              <a:t></a:t>
            </a:r>
            <a:r>
              <a:rPr lang="en-US" dirty="0" smtClean="0"/>
              <a:t>2</a:t>
            </a:r>
            <a:r>
              <a:rPr lang="en-US" baseline="30000" dirty="0">
                <a:latin typeface="Brush Script MT" panose="03060802040406070304" pitchFamily="66" charset="0"/>
              </a:rPr>
              <a:t>l</a:t>
            </a:r>
            <a:r>
              <a:rPr lang="en-US" dirty="0" smtClean="0"/>
              <a:t> for key of length 2</a:t>
            </a:r>
            <a:r>
              <a:rPr lang="en-US" dirty="0" smtClean="0">
                <a:latin typeface="Brush Script MT" panose="03060802040406070304" pitchFamily="66" charset="0"/>
              </a:rPr>
              <a:t>l</a:t>
            </a:r>
            <a:endParaRPr lang="en-US" dirty="0"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43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Key-recovery attack, 1-round SPN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Better attack: work S-box-by-S-box</a:t>
            </a:r>
          </a:p>
          <a:p>
            <a:pPr lvl="1"/>
            <a:r>
              <a:rPr lang="en-US" dirty="0" smtClean="0"/>
              <a:t>Assume 8-bit S-box</a:t>
            </a:r>
          </a:p>
          <a:p>
            <a:pPr lvl="1"/>
            <a:r>
              <a:rPr lang="en-US" dirty="0" smtClean="0"/>
              <a:t>For each 8 bits of 1</a:t>
            </a:r>
            <a:r>
              <a:rPr lang="en-US" baseline="30000" dirty="0" smtClean="0"/>
              <a:t>st</a:t>
            </a:r>
            <a:r>
              <a:rPr lang="en-US" dirty="0" smtClean="0"/>
              <a:t>-round key, get corresponding 8 bits of 2</a:t>
            </a:r>
            <a:r>
              <a:rPr lang="en-US" baseline="30000" dirty="0" smtClean="0"/>
              <a:t>nd</a:t>
            </a:r>
            <a:r>
              <a:rPr lang="en-US" dirty="0" smtClean="0"/>
              <a:t>-round key</a:t>
            </a:r>
          </a:p>
          <a:p>
            <a:pPr lvl="2"/>
            <a:r>
              <a:rPr lang="en-US" dirty="0" smtClean="0"/>
              <a:t>Continue process of elimination</a:t>
            </a:r>
          </a:p>
          <a:p>
            <a:pPr lvl="2"/>
            <a:r>
              <a:rPr lang="en-US" dirty="0" smtClean="0"/>
              <a:t>Complexity?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04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Recall…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Want keyed permutation </a:t>
            </a:r>
            <a:br>
              <a:rPr lang="en-US" dirty="0" smtClean="0"/>
            </a:br>
            <a:r>
              <a:rPr lang="en-US" dirty="0" smtClean="0"/>
              <a:t>            F: {0,1}</a:t>
            </a:r>
            <a:r>
              <a:rPr lang="en-US" baseline="30000" dirty="0" smtClean="0"/>
              <a:t>n</a:t>
            </a:r>
            <a:r>
              <a:rPr lang="en-US" dirty="0" smtClean="0"/>
              <a:t> x {0,1}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l</a:t>
            </a:r>
            <a:r>
              <a:rPr lang="en-US" altLang="en-US" dirty="0" smtClean="0">
                <a:latin typeface="Script MT Bold" panose="03040602040607080904" pitchFamily="66" charset="0"/>
              </a:rPr>
              <a:t> </a:t>
            </a:r>
            <a:r>
              <a:rPr lang="en-US" altLang="en-US" dirty="0" smtClean="0">
                <a:latin typeface="Script MT Bold" panose="03040602040607080904" pitchFamily="66" charset="0"/>
                <a:sym typeface="Symbol" panose="05050102010706020507" pitchFamily="18" charset="2"/>
              </a:rPr>
              <a:t> </a:t>
            </a:r>
            <a:r>
              <a:rPr lang="en-US" dirty="0"/>
              <a:t>{</a:t>
            </a:r>
            <a:r>
              <a:rPr lang="en-US" dirty="0" smtClean="0"/>
              <a:t>0,1}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l</a:t>
            </a:r>
            <a:endParaRPr lang="en-US" altLang="en-US" dirty="0" smtClean="0">
              <a:latin typeface="Script MT Bold" panose="03040602040607080904" pitchFamily="66" charset="0"/>
            </a:endParaRPr>
          </a:p>
          <a:p>
            <a:pPr lvl="1"/>
            <a:r>
              <a:rPr lang="en-US" altLang="en-US" dirty="0"/>
              <a:t>n</a:t>
            </a:r>
            <a:r>
              <a:rPr lang="en-US" altLang="en-US" dirty="0" smtClean="0"/>
              <a:t> = key length, </a:t>
            </a:r>
            <a:r>
              <a:rPr lang="en-US" altLang="en-US" dirty="0" smtClean="0">
                <a:latin typeface="Script MT Bold" panose="03040602040607080904" pitchFamily="66" charset="0"/>
              </a:rPr>
              <a:t>l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 </a:t>
            </a:r>
            <a:r>
              <a:rPr lang="en-US" altLang="en-US" dirty="0" smtClean="0"/>
              <a:t>= block length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Want </a:t>
            </a:r>
            <a:r>
              <a:rPr lang="en-US" altLang="en-US" dirty="0" err="1" smtClean="0"/>
              <a:t>F</a:t>
            </a:r>
            <a:r>
              <a:rPr lang="en-US" altLang="en-US" baseline="-25000" dirty="0" err="1" smtClean="0"/>
              <a:t>k</a:t>
            </a:r>
            <a:r>
              <a:rPr lang="en-US" altLang="en-US" dirty="0" smtClean="0"/>
              <a:t> (for </a:t>
            </a:r>
            <a:r>
              <a:rPr lang="en-US" altLang="en-US" dirty="0"/>
              <a:t>uniform, unknown key </a:t>
            </a:r>
            <a:r>
              <a:rPr lang="en-US" altLang="en-US" dirty="0" smtClean="0"/>
              <a:t>k) to be indistinguishable from a uniform permutation over </a:t>
            </a:r>
            <a:r>
              <a:rPr lang="en-US" dirty="0"/>
              <a:t>{</a:t>
            </a:r>
            <a:r>
              <a:rPr lang="en-US" dirty="0" smtClean="0"/>
              <a:t>0,1}</a:t>
            </a:r>
            <a:r>
              <a:rPr lang="en-US" altLang="en-US" baseline="30000" dirty="0" smtClean="0">
                <a:latin typeface="Script MT Bold" panose="03040602040607080904" pitchFamily="66" charset="0"/>
              </a:rPr>
              <a:t>l</a:t>
            </a:r>
            <a:endParaRPr lang="en-US" altLang="en-US" dirty="0" smtClean="0">
              <a:latin typeface="Script MT Bold" panose="030406020406070809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3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block cipher is </a:t>
            </a:r>
            <a:r>
              <a:rPr lang="en-US" i="1" dirty="0" smtClean="0"/>
              <a:t>not</a:t>
            </a:r>
            <a:r>
              <a:rPr lang="en-US" dirty="0" smtClean="0"/>
              <a:t> an encryption scheme!!</a:t>
            </a:r>
          </a:p>
          <a:p>
            <a:r>
              <a:rPr lang="en-US" dirty="0" smtClean="0"/>
              <a:t>Nevertheless, some of the terminology used </a:t>
            </a:r>
            <a:r>
              <a:rPr lang="en-US" dirty="0" smtClean="0"/>
              <a:t>is </a:t>
            </a:r>
            <a:r>
              <a:rPr lang="en-US" dirty="0" smtClean="0"/>
              <a:t>the same (for historical reasons)</a:t>
            </a:r>
          </a:p>
          <a:p>
            <a:pPr lvl="1"/>
            <a:r>
              <a:rPr lang="en-US" dirty="0" smtClean="0"/>
              <a:t>“known-plaintext attack”: attacker given {(x,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(x)} for </a:t>
            </a:r>
            <a:r>
              <a:rPr lang="en-US" dirty="0" smtClean="0"/>
              <a:t>arbitrary x </a:t>
            </a:r>
            <a:r>
              <a:rPr lang="en-US" dirty="0" smtClean="0"/>
              <a:t>(outside control of the attacker)</a:t>
            </a:r>
          </a:p>
          <a:p>
            <a:pPr lvl="1"/>
            <a:r>
              <a:rPr lang="en-US" dirty="0" smtClean="0"/>
              <a:t>“chosen-plaintext attack”: attacker can query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</a:t>
            </a:r>
            <a:r>
              <a:rPr lang="en-US" baseline="30000" dirty="0" smtClean="0"/>
              <a:t>.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“</a:t>
            </a:r>
            <a:r>
              <a:rPr lang="en-US" dirty="0" smtClean="0"/>
              <a:t>chosen-</a:t>
            </a:r>
            <a:r>
              <a:rPr lang="en-US" dirty="0" err="1" smtClean="0"/>
              <a:t>ciphertext</a:t>
            </a:r>
            <a:r>
              <a:rPr lang="en-US" dirty="0" smtClean="0"/>
              <a:t> attack”: attacker can query </a:t>
            </a:r>
            <a:r>
              <a:rPr lang="en-US" dirty="0" smtClean="0"/>
              <a:t>both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</a:t>
            </a:r>
            <a:r>
              <a:rPr lang="en-US" baseline="30000" dirty="0" smtClean="0"/>
              <a:t>.</a:t>
            </a:r>
            <a:r>
              <a:rPr lang="en-US" dirty="0" smtClean="0"/>
              <a:t>) and F</a:t>
            </a:r>
            <a:r>
              <a:rPr lang="en-US" baseline="-25000" dirty="0" smtClean="0"/>
              <a:t>k</a:t>
            </a:r>
            <a:r>
              <a:rPr lang="en-US" baseline="30000" dirty="0" smtClean="0"/>
              <a:t>-1</a:t>
            </a:r>
            <a:r>
              <a:rPr lang="en-US" dirty="0" smtClean="0"/>
              <a:t>(</a:t>
            </a:r>
            <a:r>
              <a:rPr lang="en-US" baseline="30000" dirty="0" smtClean="0"/>
              <a:t>.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1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Concrete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 </a:t>
            </a:r>
            <a:r>
              <a:rPr lang="en-US" dirty="0" smtClean="0"/>
              <a:t>in the case of stream </a:t>
            </a:r>
            <a:r>
              <a:rPr lang="en-US" dirty="0" smtClean="0"/>
              <a:t>ciphers, </a:t>
            </a:r>
            <a:r>
              <a:rPr lang="en-US" dirty="0" smtClean="0"/>
              <a:t>we are interested in </a:t>
            </a:r>
            <a:r>
              <a:rPr lang="en-US" i="1" dirty="0" smtClean="0"/>
              <a:t>concrete</a:t>
            </a:r>
            <a:r>
              <a:rPr lang="en-US" dirty="0" smtClean="0"/>
              <a:t> security for a given key length n</a:t>
            </a:r>
          </a:p>
          <a:p>
            <a:pPr lvl="1"/>
            <a:r>
              <a:rPr lang="en-US" dirty="0" smtClean="0"/>
              <a:t>Best attack should take time </a:t>
            </a:r>
            <a:r>
              <a:rPr lang="en-US" dirty="0" smtClean="0">
                <a:sym typeface="Symbol" panose="05050102010706020507" pitchFamily="18" charset="2"/>
              </a:rPr>
              <a:t> 2</a:t>
            </a:r>
            <a:r>
              <a:rPr lang="en-US" baseline="30000" dirty="0" smtClean="0">
                <a:sym typeface="Symbol" panose="05050102010706020507" pitchFamily="18" charset="2"/>
              </a:rPr>
              <a:t>n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If there is an attack taking time 2</a:t>
            </a:r>
            <a:r>
              <a:rPr lang="en-US" baseline="30000" dirty="0" smtClean="0">
                <a:sym typeface="Symbol" panose="05050102010706020507" pitchFamily="18" charset="2"/>
              </a:rPr>
              <a:t>n/2</a:t>
            </a:r>
            <a:r>
              <a:rPr lang="en-US" dirty="0" smtClean="0">
                <a:sym typeface="Symbol" panose="05050102010706020507" pitchFamily="18" charset="2"/>
              </a:rPr>
              <a:t> then the cipher is considered </a:t>
            </a:r>
            <a:r>
              <a:rPr lang="en-US" dirty="0" smtClean="0">
                <a:sym typeface="Symbol" panose="05050102010706020507" pitchFamily="18" charset="2"/>
              </a:rPr>
              <a:t>insecure</a:t>
            </a:r>
          </a:p>
          <a:p>
            <a:pPr lvl="1"/>
            <a:endParaRPr lang="en-US" dirty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Look at distinguishing attacks and key-recovery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5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Designing block ciphers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Want </a:t>
            </a:r>
            <a:r>
              <a:rPr lang="en-US" altLang="en-US" dirty="0" err="1"/>
              <a:t>F</a:t>
            </a:r>
            <a:r>
              <a:rPr lang="en-US" altLang="en-US" baseline="-25000" dirty="0" err="1"/>
              <a:t>k</a:t>
            </a:r>
            <a:r>
              <a:rPr lang="en-US" altLang="en-US" dirty="0"/>
              <a:t> (for uniform, unknown key k) to be indistinguishable from a uniform permutation over </a:t>
            </a:r>
            <a:r>
              <a:rPr lang="en-US" dirty="0"/>
              <a:t>{0,1}</a:t>
            </a:r>
            <a:r>
              <a:rPr lang="en-US" altLang="en-US" baseline="30000" dirty="0">
                <a:latin typeface="Script MT Bold" panose="03040602040607080904" pitchFamily="66" charset="0"/>
              </a:rPr>
              <a:t>l</a:t>
            </a:r>
            <a:endParaRPr lang="en-US" altLang="en-US" dirty="0">
              <a:latin typeface="Script MT Bold" panose="03040602040607080904" pitchFamily="66" charset="0"/>
            </a:endParaRPr>
          </a:p>
          <a:p>
            <a:r>
              <a:rPr lang="en-US" dirty="0" smtClean="0"/>
              <a:t>If x and x’ differ in one bit, what should be the relation between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(x) and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(x’)?</a:t>
            </a:r>
          </a:p>
          <a:p>
            <a:pPr lvl="1"/>
            <a:r>
              <a:rPr lang="en-US" dirty="0" smtClean="0"/>
              <a:t>How many bits should change (on average)?</a:t>
            </a:r>
          </a:p>
          <a:p>
            <a:pPr lvl="1"/>
            <a:r>
              <a:rPr lang="en-US" dirty="0" smtClean="0"/>
              <a:t>Which bits should change?</a:t>
            </a:r>
          </a:p>
          <a:p>
            <a:r>
              <a:rPr lang="en-US" dirty="0" smtClean="0"/>
              <a:t>How to achieve this?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58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Confusion/diffusion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“Confusion”</a:t>
            </a:r>
          </a:p>
          <a:p>
            <a:pPr lvl="1"/>
            <a:r>
              <a:rPr lang="en-US" dirty="0" smtClean="0"/>
              <a:t>Small change in input should result in local, “random” change in output</a:t>
            </a:r>
          </a:p>
          <a:p>
            <a:r>
              <a:rPr lang="en-US" dirty="0" smtClean="0"/>
              <a:t>“Diffusion”</a:t>
            </a:r>
          </a:p>
          <a:p>
            <a:pPr lvl="1"/>
            <a:r>
              <a:rPr lang="en-US" dirty="0" smtClean="0"/>
              <a:t>Local change in output should be propagated to entire 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41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paradigms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design paradigms</a:t>
            </a:r>
          </a:p>
          <a:p>
            <a:pPr lvl="1"/>
            <a:r>
              <a:rPr lang="en-US" dirty="0" smtClean="0"/>
              <a:t>Substitution-permutation networks (SPNs)</a:t>
            </a:r>
          </a:p>
          <a:p>
            <a:pPr lvl="1"/>
            <a:r>
              <a:rPr lang="en-US" dirty="0" err="1" smtClean="0"/>
              <a:t>Feistel</a:t>
            </a:r>
            <a:r>
              <a:rPr lang="en-US" dirty="0" smtClean="0"/>
              <a:t>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31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Build “random-looking” </a:t>
            </a:r>
            <a:r>
              <a:rPr lang="en-US" dirty="0" smtClean="0"/>
              <a:t>perm. </a:t>
            </a:r>
            <a:r>
              <a:rPr lang="en-US" dirty="0" smtClean="0"/>
              <a:t>on </a:t>
            </a:r>
            <a:r>
              <a:rPr lang="en-US" b="1" dirty="0" smtClean="0"/>
              <a:t>long </a:t>
            </a:r>
            <a:r>
              <a:rPr lang="en-US" dirty="0" smtClean="0"/>
              <a:t>input </a:t>
            </a:r>
            <a:r>
              <a:rPr lang="en-US" dirty="0" smtClean="0"/>
              <a:t>from random </a:t>
            </a:r>
            <a:r>
              <a:rPr lang="en-US" dirty="0" smtClean="0"/>
              <a:t>perms. </a:t>
            </a:r>
            <a:r>
              <a:rPr lang="en-US" dirty="0" smtClean="0"/>
              <a:t>on </a:t>
            </a:r>
            <a:r>
              <a:rPr lang="en-US" b="1" dirty="0" smtClean="0"/>
              <a:t>short </a:t>
            </a:r>
            <a:r>
              <a:rPr lang="en-US" dirty="0" smtClean="0"/>
              <a:t>input</a:t>
            </a:r>
          </a:p>
          <a:p>
            <a:pPr lvl="1"/>
            <a:r>
              <a:rPr lang="en-US" dirty="0" smtClean="0"/>
              <a:t>What is the key length for a random permutation on {0,1}</a:t>
            </a:r>
            <a:r>
              <a:rPr lang="en-US" baseline="30000" dirty="0" smtClean="0">
                <a:latin typeface="Brush Script MT" panose="03060802040406070304" pitchFamily="66" charset="0"/>
              </a:rPr>
              <a:t>l </a:t>
            </a:r>
            <a:r>
              <a:rPr lang="en-US" dirty="0" smtClean="0"/>
              <a:t>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E.g. (assuming </a:t>
            </a:r>
            <a:r>
              <a:rPr lang="en-US" dirty="0" smtClean="0"/>
              <a:t>8-byte block </a:t>
            </a:r>
            <a:r>
              <a:rPr lang="en-US" dirty="0" smtClean="0"/>
              <a:t>length),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(x) = f</a:t>
            </a:r>
            <a:r>
              <a:rPr lang="en-US" baseline="-25000" dirty="0" smtClean="0"/>
              <a:t>k1</a:t>
            </a:r>
            <a:r>
              <a:rPr lang="en-US" dirty="0" smtClean="0"/>
              <a:t>(x</a:t>
            </a:r>
            <a:r>
              <a:rPr lang="en-US" baseline="-25000" dirty="0" smtClean="0"/>
              <a:t>1</a:t>
            </a:r>
            <a:r>
              <a:rPr lang="en-US" dirty="0" smtClean="0"/>
              <a:t>) f</a:t>
            </a:r>
            <a:r>
              <a:rPr lang="en-US" baseline="-25000" dirty="0" smtClean="0"/>
              <a:t>k2</a:t>
            </a:r>
            <a:r>
              <a:rPr lang="en-US" dirty="0" smtClean="0"/>
              <a:t>(x</a:t>
            </a:r>
            <a:r>
              <a:rPr lang="en-US" baseline="-25000" dirty="0" smtClean="0"/>
              <a:t>2</a:t>
            </a:r>
            <a:r>
              <a:rPr lang="en-US" dirty="0" smtClean="0"/>
              <a:t>) … f</a:t>
            </a:r>
            <a:r>
              <a:rPr lang="en-US" baseline="-25000" dirty="0" smtClean="0"/>
              <a:t>k8</a:t>
            </a:r>
            <a:r>
              <a:rPr lang="en-US" dirty="0" smtClean="0"/>
              <a:t>(x</a:t>
            </a:r>
            <a:r>
              <a:rPr lang="en-US" baseline="-25000" dirty="0"/>
              <a:t>8</a:t>
            </a:r>
            <a:r>
              <a:rPr lang="en-US" dirty="0" smtClean="0"/>
              <a:t>),</a:t>
            </a:r>
            <a:br>
              <a:rPr lang="en-US" dirty="0" smtClean="0"/>
            </a:br>
            <a:r>
              <a:rPr lang="en-US" dirty="0" smtClean="0"/>
              <a:t>where each f is a random </a:t>
            </a:r>
            <a:r>
              <a:rPr lang="en-US" dirty="0" smtClean="0"/>
              <a:t>perm. on {0,1}</a:t>
            </a:r>
            <a:r>
              <a:rPr lang="en-US" baseline="30000" dirty="0" smtClean="0"/>
              <a:t>8</a:t>
            </a:r>
            <a:endParaRPr lang="en-US" dirty="0" smtClean="0"/>
          </a:p>
          <a:p>
            <a:pPr lvl="1"/>
            <a:r>
              <a:rPr lang="en-US" dirty="0" smtClean="0"/>
              <a:t>How long is </a:t>
            </a:r>
            <a:r>
              <a:rPr lang="en-US" dirty="0" smtClean="0"/>
              <a:t>the key for F?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79484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12082</TotalTime>
  <Words>719</Words>
  <Application>Microsoft Office PowerPoint</Application>
  <PresentationFormat>On-screen Show (4:3)</PresentationFormat>
  <Paragraphs>119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Brush Script MT</vt:lpstr>
      <vt:lpstr>Calibri</vt:lpstr>
      <vt:lpstr>Script MT Bold</vt:lpstr>
      <vt:lpstr>Symbol</vt:lpstr>
      <vt:lpstr>Office Theme</vt:lpstr>
      <vt:lpstr>Cryptography</vt:lpstr>
      <vt:lpstr>PowerPoint Presentation</vt:lpstr>
      <vt:lpstr>Recall…</vt:lpstr>
      <vt:lpstr>Attack models</vt:lpstr>
      <vt:lpstr>Concrete security</vt:lpstr>
      <vt:lpstr>Designing block ciphers</vt:lpstr>
      <vt:lpstr>Confusion/diffusion</vt:lpstr>
      <vt:lpstr>Design paradigms</vt:lpstr>
      <vt:lpstr>SPNs</vt:lpstr>
      <vt:lpstr>SPN</vt:lpstr>
      <vt:lpstr>SPN</vt:lpstr>
      <vt:lpstr>SPN</vt:lpstr>
      <vt:lpstr>SPN</vt:lpstr>
      <vt:lpstr>SPN</vt:lpstr>
      <vt:lpstr>SPNs</vt:lpstr>
      <vt:lpstr>PowerPoint Presentation</vt:lpstr>
      <vt:lpstr>Avalanche effect</vt:lpstr>
      <vt:lpstr>SPN</vt:lpstr>
      <vt:lpstr>Key-recovery attacks</vt:lpstr>
      <vt:lpstr>Key-recovery attack, 1-round SPN</vt:lpstr>
      <vt:lpstr>Key-recovery attack, 1-round SPN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902</cp:revision>
  <dcterms:created xsi:type="dcterms:W3CDTF">2014-06-02T02:25:30Z</dcterms:created>
  <dcterms:modified xsi:type="dcterms:W3CDTF">2019-04-04T20:51:45Z</dcterms:modified>
</cp:coreProperties>
</file>