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54" r:id="rId3"/>
    <p:sldId id="343" r:id="rId4"/>
    <p:sldId id="361" r:id="rId5"/>
    <p:sldId id="344" r:id="rId6"/>
    <p:sldId id="345" r:id="rId7"/>
    <p:sldId id="346" r:id="rId8"/>
    <p:sldId id="347" r:id="rId9"/>
    <p:sldId id="355" r:id="rId10"/>
    <p:sldId id="348" r:id="rId11"/>
    <p:sldId id="349" r:id="rId12"/>
    <p:sldId id="350" r:id="rId13"/>
    <p:sldId id="351" r:id="rId14"/>
    <p:sldId id="356" r:id="rId15"/>
    <p:sldId id="357" r:id="rId16"/>
    <p:sldId id="358" r:id="rId17"/>
    <p:sldId id="359" r:id="rId18"/>
    <p:sldId id="360" r:id="rId19"/>
    <p:sldId id="362" r:id="rId20"/>
    <p:sldId id="3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katz" initials="j" lastIdx="1" clrIdx="0">
    <p:extLst>
      <p:ext uri="{19B8F6BF-5375-455C-9EA6-DF929625EA0E}">
        <p15:presenceInfo xmlns:p15="http://schemas.microsoft.com/office/powerpoint/2012/main" userId="j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72" d="100"/>
          <a:sy n="72" d="100"/>
        </p:scale>
        <p:origin x="37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09T10:49:43.727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 smtClean="0">
                <a:solidFill>
                  <a:schemeClr val="tx1"/>
                </a:solidFill>
              </a:rPr>
              <a:t>17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Avalanche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1-bit difference in left half of input</a:t>
            </a:r>
          </a:p>
          <a:p>
            <a:pPr lvl="1"/>
            <a:r>
              <a:rPr lang="en-US" dirty="0" smtClean="0"/>
              <a:t>After 1 round, 1-bit difference in right half</a:t>
            </a:r>
          </a:p>
          <a:p>
            <a:pPr lvl="1"/>
            <a:r>
              <a:rPr lang="en-US" dirty="0" smtClean="0"/>
              <a:t>S-boxes cause a 2-bit difference, implying a 3-bit difference overall after 2 rounds</a:t>
            </a:r>
          </a:p>
          <a:p>
            <a:pPr lvl="1"/>
            <a:r>
              <a:rPr lang="en-US" dirty="0" smtClean="0"/>
              <a:t>Mixing permutation spreads differences into different S-boxes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 is extremely well-designed </a:t>
            </a:r>
          </a:p>
          <a:p>
            <a:pPr lvl="1"/>
            <a:r>
              <a:rPr lang="en-US" dirty="0" smtClean="0"/>
              <a:t>Except for some attacks that require large amounts of plaintext, no attacks better than brute-force are known</a:t>
            </a:r>
          </a:p>
          <a:p>
            <a:endParaRPr lang="en-US" dirty="0" smtClean="0"/>
          </a:p>
          <a:p>
            <a:r>
              <a:rPr lang="en-US" dirty="0" smtClean="0"/>
              <a:t>But … parameters are too small</a:t>
            </a:r>
            <a:r>
              <a:rPr lang="en-US" dirty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52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56-bit key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concern as soon as DES was released</a:t>
            </a:r>
          </a:p>
          <a:p>
            <a:endParaRPr lang="en-US" dirty="0" smtClean="0"/>
          </a:p>
          <a:p>
            <a:r>
              <a:rPr lang="en-US" dirty="0" smtClean="0"/>
              <a:t>Brute-force search over 2</a:t>
            </a:r>
            <a:r>
              <a:rPr lang="en-US" baseline="30000" dirty="0" smtClean="0"/>
              <a:t>56</a:t>
            </a:r>
            <a:r>
              <a:rPr lang="en-US" dirty="0" smtClean="0"/>
              <a:t> keys is possible</a:t>
            </a:r>
          </a:p>
          <a:p>
            <a:pPr lvl="1"/>
            <a:r>
              <a:rPr lang="en-US" dirty="0" smtClean="0"/>
              <a:t>1997: 1000s of computers, 96 days</a:t>
            </a:r>
          </a:p>
          <a:p>
            <a:pPr lvl="1"/>
            <a:r>
              <a:rPr lang="en-US" dirty="0" smtClean="0"/>
              <a:t>1998: distributed.net, 41 days</a:t>
            </a:r>
          </a:p>
          <a:p>
            <a:pPr lvl="1"/>
            <a:r>
              <a:rPr lang="en-US" dirty="0" smtClean="0"/>
              <a:t>1999: Deep Crack ($250,000), 56 hours</a:t>
            </a:r>
          </a:p>
          <a:p>
            <a:pPr lvl="1"/>
            <a:r>
              <a:rPr lang="en-US" dirty="0" smtClean="0"/>
              <a:t>Today: 48 FPGAs, ~1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9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block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Birthday collisions relatively likely</a:t>
            </a:r>
          </a:p>
          <a:p>
            <a:r>
              <a:rPr lang="en-US" dirty="0" smtClean="0"/>
              <a:t>E.g., encrypt 2</a:t>
            </a:r>
            <a:r>
              <a:rPr lang="en-US" baseline="30000" dirty="0" smtClean="0"/>
              <a:t>30</a:t>
            </a:r>
            <a:r>
              <a:rPr lang="en-US" dirty="0" smtClean="0"/>
              <a:t> (</a:t>
            </a:r>
            <a:r>
              <a:rPr lang="en-US" dirty="0" smtClean="0">
                <a:sym typeface="Symbol" panose="05050102010706020507" pitchFamily="18" charset="2"/>
              </a:rPr>
              <a:t> 1 billion) records using CTR mode; chances of a collision are 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                  2</a:t>
            </a:r>
            <a:r>
              <a:rPr lang="en-US" baseline="30000" dirty="0" smtClean="0">
                <a:sym typeface="Symbol" panose="05050102010706020507" pitchFamily="18" charset="2"/>
              </a:rPr>
              <a:t>60</a:t>
            </a:r>
            <a:r>
              <a:rPr lang="en-US" dirty="0" smtClean="0">
                <a:sym typeface="Symbol" panose="05050102010706020507" pitchFamily="18" charset="2"/>
              </a:rPr>
              <a:t>/2</a:t>
            </a:r>
            <a:r>
              <a:rPr lang="en-US" baseline="30000" dirty="0" smtClean="0">
                <a:sym typeface="Symbol" panose="05050102010706020507" pitchFamily="18" charset="2"/>
              </a:rPr>
              <a:t>64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= 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key length?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 has a key that is too short</a:t>
            </a:r>
          </a:p>
          <a:p>
            <a:endParaRPr lang="en-US" dirty="0" smtClean="0"/>
          </a:p>
          <a:p>
            <a:r>
              <a:rPr lang="en-US" dirty="0" smtClean="0"/>
              <a:t>How to fix?</a:t>
            </a:r>
          </a:p>
          <a:p>
            <a:pPr lvl="1"/>
            <a:r>
              <a:rPr lang="en-US" dirty="0" smtClean="0"/>
              <a:t>Design new cipher</a:t>
            </a:r>
          </a:p>
          <a:p>
            <a:pPr lvl="1"/>
            <a:r>
              <a:rPr lang="en-US" dirty="0" smtClean="0"/>
              <a:t>Tweak DES so that it takes a larger key</a:t>
            </a:r>
          </a:p>
          <a:p>
            <a:pPr lvl="1"/>
            <a:r>
              <a:rPr lang="en-US" b="1" dirty="0" smtClean="0"/>
              <a:t>Build new cipher using DES as a black box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6368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F: {0,1}</a:t>
            </a:r>
            <a:r>
              <a:rPr lang="en-US" baseline="30000" dirty="0" smtClean="0"/>
              <a:t>n</a:t>
            </a:r>
            <a:r>
              <a:rPr lang="en-US" dirty="0" smtClean="0"/>
              <a:t> x {0,1}</a:t>
            </a:r>
            <a:r>
              <a:rPr lang="en-US" baseline="30000" dirty="0" smtClean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 {0,1}</a:t>
            </a:r>
            <a:r>
              <a:rPr lang="en-US" baseline="30000" dirty="0" smtClean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endParaRPr lang="en-US" dirty="0" smtClean="0">
              <a:latin typeface="Brush Script MT" panose="03060802040406070304" pitchFamily="66" charset="0"/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(i.e., n=56, </a:t>
            </a:r>
            <a:r>
              <a:rPr lang="en-US" dirty="0" smtClean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 smtClean="0">
                <a:sym typeface="Symbol" panose="05050102010706020507" pitchFamily="18" charset="2"/>
              </a:rPr>
              <a:t>=64 for DES)</a:t>
            </a:r>
          </a:p>
          <a:p>
            <a:r>
              <a:rPr lang="en-US" dirty="0" smtClean="0">
                <a:sym typeface="Symbol" panose="05050102010706020507" pitchFamily="18" charset="2"/>
              </a:rPr>
              <a:t>Define F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: {0,1}</a:t>
            </a:r>
            <a:r>
              <a:rPr lang="en-US" baseline="30000" dirty="0" smtClean="0">
                <a:sym typeface="Symbol" panose="05050102010706020507" pitchFamily="18" charset="2"/>
              </a:rPr>
              <a:t>2n</a:t>
            </a:r>
            <a:r>
              <a:rPr lang="en-US" dirty="0" smtClean="0">
                <a:sym typeface="Symbol" panose="05050102010706020507" pitchFamily="18" charset="2"/>
              </a:rPr>
              <a:t> 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</a:t>
            </a:r>
            <a:r>
              <a:rPr lang="en-US" dirty="0" smtClean="0">
                <a:sym typeface="Symbol" panose="05050102010706020507" pitchFamily="18" charset="2"/>
              </a:rPr>
              <a:t>0,1}</a:t>
            </a:r>
            <a:r>
              <a:rPr lang="en-US" baseline="30000" dirty="0" smtClean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 smtClean="0">
                <a:sym typeface="Symbol" panose="05050102010706020507" pitchFamily="18" charset="2"/>
              </a:rPr>
              <a:t> as follows: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                    F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baseline="-25000" dirty="0" smtClean="0">
                <a:sym typeface="Symbol" panose="05050102010706020507" pitchFamily="18" charset="2"/>
              </a:rPr>
              <a:t>k1, k2</a:t>
            </a:r>
            <a:r>
              <a:rPr lang="en-US" dirty="0" smtClean="0">
                <a:sym typeface="Symbol" panose="05050102010706020507" pitchFamily="18" charset="2"/>
              </a:rPr>
              <a:t>(x) = F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dirty="0" smtClean="0">
                <a:sym typeface="Symbol" panose="05050102010706020507" pitchFamily="18" charset="2"/>
              </a:rPr>
              <a:t>(F</a:t>
            </a:r>
            <a:r>
              <a:rPr lang="en-US" baseline="-25000" dirty="0" smtClean="0">
                <a:sym typeface="Symbol" panose="05050102010706020507" pitchFamily="18" charset="2"/>
              </a:rPr>
              <a:t>k2</a:t>
            </a:r>
            <a:r>
              <a:rPr lang="en-US" dirty="0" smtClean="0">
                <a:sym typeface="Symbol" panose="05050102010706020507" pitchFamily="18" charset="2"/>
              </a:rPr>
              <a:t>(x))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(still invertible)</a:t>
            </a:r>
          </a:p>
          <a:p>
            <a:r>
              <a:rPr lang="en-US" dirty="0" smtClean="0">
                <a:sym typeface="Symbol" panose="05050102010706020507" pitchFamily="18" charset="2"/>
              </a:rPr>
              <a:t>If best attack on F takes time 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, can we hope that the best attack on F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takes time 2</a:t>
            </a:r>
            <a:r>
              <a:rPr lang="en-US" baseline="30000" dirty="0" smtClean="0">
                <a:sym typeface="Symbol" panose="05050102010706020507" pitchFamily="18" charset="2"/>
              </a:rPr>
              <a:t>2n</a:t>
            </a:r>
            <a:r>
              <a:rPr lang="en-US" dirty="0" smtClean="0">
                <a:sym typeface="Symbol" panose="05050102010706020507" pitchFamily="18" charset="2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1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Meet-in-the-middle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No! There is an attack taking 2</a:t>
            </a:r>
            <a:r>
              <a:rPr lang="en-US" baseline="30000" dirty="0" smtClean="0"/>
              <a:t>n</a:t>
            </a:r>
            <a:r>
              <a:rPr lang="en-US" dirty="0" smtClean="0"/>
              <a:t> time…</a:t>
            </a:r>
          </a:p>
          <a:p>
            <a:pPr lvl="1"/>
            <a:r>
              <a:rPr lang="en-US" dirty="0" smtClean="0"/>
              <a:t>(And 2</a:t>
            </a:r>
            <a:r>
              <a:rPr lang="en-US" baseline="30000" dirty="0" smtClean="0"/>
              <a:t>n</a:t>
            </a:r>
            <a:r>
              <a:rPr lang="en-US" dirty="0" smtClean="0"/>
              <a:t> memory)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attack applies any time a block cipher can be “factored” into 2 independent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76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Triple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Define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30000" dirty="0" smtClean="0">
                <a:sym typeface="Symbol" panose="05050102010706020507" pitchFamily="18" charset="2"/>
              </a:rPr>
              <a:t>3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: {</a:t>
            </a:r>
            <a:r>
              <a:rPr lang="en-US" dirty="0" smtClean="0">
                <a:sym typeface="Symbol" panose="05050102010706020507" pitchFamily="18" charset="2"/>
              </a:rPr>
              <a:t>0,1}</a:t>
            </a:r>
            <a:r>
              <a:rPr lang="en-US" baseline="30000" dirty="0" smtClean="0">
                <a:sym typeface="Symbol" panose="05050102010706020507" pitchFamily="18" charset="2"/>
              </a:rPr>
              <a:t>3n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 as follows: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30000" dirty="0" smtClean="0">
                <a:sym typeface="Symbol" panose="05050102010706020507" pitchFamily="18" charset="2"/>
              </a:rPr>
              <a:t>3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baseline="-25000" dirty="0">
                <a:sym typeface="Symbol" panose="05050102010706020507" pitchFamily="18" charset="2"/>
              </a:rPr>
              <a:t>, </a:t>
            </a:r>
            <a:r>
              <a:rPr lang="en-US" baseline="-25000" dirty="0" smtClean="0">
                <a:sym typeface="Symbol" panose="05050102010706020507" pitchFamily="18" charset="2"/>
              </a:rPr>
              <a:t>k2, k3</a:t>
            </a:r>
            <a:r>
              <a:rPr lang="en-US" dirty="0" smtClean="0">
                <a:sym typeface="Symbol" panose="05050102010706020507" pitchFamily="18" charset="2"/>
              </a:rPr>
              <a:t>(x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dirty="0" smtClean="0">
                <a:sym typeface="Symbol" panose="05050102010706020507" pitchFamily="18" charset="2"/>
              </a:rPr>
              <a:t>(F</a:t>
            </a:r>
            <a:r>
              <a:rPr lang="en-US" baseline="-25000" dirty="0" smtClean="0">
                <a:sym typeface="Symbol" panose="05050102010706020507" pitchFamily="18" charset="2"/>
              </a:rPr>
              <a:t>k2</a:t>
            </a:r>
            <a:r>
              <a:rPr lang="en-US" dirty="0" smtClean="0">
                <a:sym typeface="Symbol" panose="05050102010706020507" pitchFamily="18" charset="2"/>
              </a:rPr>
              <a:t>(F</a:t>
            </a:r>
            <a:r>
              <a:rPr lang="en-US" baseline="-25000" dirty="0" smtClean="0">
                <a:sym typeface="Symbol" panose="05050102010706020507" pitchFamily="18" charset="2"/>
              </a:rPr>
              <a:t>k3</a:t>
            </a:r>
            <a:r>
              <a:rPr lang="en-US" dirty="0" smtClean="0">
                <a:sym typeface="Symbol" panose="05050102010706020507" pitchFamily="18" charset="2"/>
              </a:rPr>
              <a:t>(x)))</a:t>
            </a:r>
            <a:r>
              <a:rPr lang="en-US" dirty="0">
                <a:sym typeface="Symbol" panose="05050102010706020507" pitchFamily="18" charset="2"/>
              </a:rPr>
              <a:t/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What is the best attack now?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Two-key triple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Define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30000" dirty="0" smtClean="0">
                <a:sym typeface="Symbol" panose="05050102010706020507" pitchFamily="18" charset="2"/>
              </a:rPr>
              <a:t>3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: {</a:t>
            </a:r>
            <a:r>
              <a:rPr lang="en-US" dirty="0" smtClean="0">
                <a:sym typeface="Symbol" panose="05050102010706020507" pitchFamily="18" charset="2"/>
              </a:rPr>
              <a:t>0,1}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x </a:t>
            </a:r>
            <a:r>
              <a:rPr lang="en-US" dirty="0"/>
              <a:t>{0,1}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 {0,1}</a:t>
            </a:r>
            <a:r>
              <a:rPr lang="en-US" baseline="30000" dirty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dirty="0">
                <a:sym typeface="Symbol" panose="05050102010706020507" pitchFamily="18" charset="2"/>
              </a:rPr>
              <a:t> as follows: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30000" dirty="0" smtClean="0">
                <a:sym typeface="Symbol" panose="05050102010706020507" pitchFamily="18" charset="2"/>
              </a:rPr>
              <a:t>3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baseline="-25000" dirty="0">
                <a:sym typeface="Symbol" panose="05050102010706020507" pitchFamily="18" charset="2"/>
              </a:rPr>
              <a:t>, </a:t>
            </a:r>
            <a:r>
              <a:rPr lang="en-US" baseline="-25000" dirty="0" smtClean="0">
                <a:sym typeface="Symbol" panose="05050102010706020507" pitchFamily="18" charset="2"/>
              </a:rPr>
              <a:t>k2</a:t>
            </a:r>
            <a:r>
              <a:rPr lang="en-US" dirty="0" smtClean="0">
                <a:sym typeface="Symbol" panose="05050102010706020507" pitchFamily="18" charset="2"/>
              </a:rPr>
              <a:t>(x</a:t>
            </a:r>
            <a:r>
              <a:rPr lang="en-US" dirty="0">
                <a:sym typeface="Symbol" panose="05050102010706020507" pitchFamily="18" charset="2"/>
              </a:rPr>
              <a:t>) = </a:t>
            </a:r>
            <a:r>
              <a:rPr lang="en-US" dirty="0" smtClean="0">
                <a:sym typeface="Symbol" panose="05050102010706020507" pitchFamily="18" charset="2"/>
              </a:rPr>
              <a:t>F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dirty="0" smtClean="0">
                <a:sym typeface="Symbol" panose="05050102010706020507" pitchFamily="18" charset="2"/>
              </a:rPr>
              <a:t>(F</a:t>
            </a:r>
            <a:r>
              <a:rPr lang="en-US" baseline="-25000" dirty="0" smtClean="0">
                <a:sym typeface="Symbol" panose="05050102010706020507" pitchFamily="18" charset="2"/>
              </a:rPr>
              <a:t>k2</a:t>
            </a:r>
            <a:r>
              <a:rPr lang="en-US" dirty="0" smtClean="0">
                <a:sym typeface="Symbol" panose="05050102010706020507" pitchFamily="18" charset="2"/>
              </a:rPr>
              <a:t>(F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dirty="0" smtClean="0">
                <a:sym typeface="Symbol" panose="05050102010706020507" pitchFamily="18" charset="2"/>
              </a:rPr>
              <a:t>(x)))</a:t>
            </a:r>
            <a:r>
              <a:rPr lang="en-US" dirty="0">
                <a:sym typeface="Symbol" panose="05050102010706020507" pitchFamily="18" charset="2"/>
              </a:rPr>
              <a:t/>
            </a:r>
            <a:br>
              <a:rPr lang="en-US" dirty="0">
                <a:sym typeface="Symbol" panose="05050102010706020507" pitchFamily="18" charset="2"/>
              </a:rPr>
            </a:br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Best attack takes time 2</a:t>
            </a:r>
            <a:r>
              <a:rPr lang="en-US" baseline="30000" dirty="0" smtClean="0">
                <a:sym typeface="Symbol" panose="05050102010706020507" pitchFamily="18" charset="2"/>
              </a:rPr>
              <a:t>2n</a:t>
            </a:r>
            <a:r>
              <a:rPr lang="en-US" dirty="0" smtClean="0">
                <a:sym typeface="Symbol" panose="05050102010706020507" pitchFamily="18" charset="2"/>
              </a:rPr>
              <a:t> – optimal given the key length!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This approach is taken by triple-DES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Advanced encryption standard (AES)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design competition run by NIST</a:t>
            </a:r>
          </a:p>
          <a:p>
            <a:r>
              <a:rPr lang="en-US" dirty="0" smtClean="0"/>
              <a:t>Began in Jan 1997</a:t>
            </a:r>
          </a:p>
          <a:p>
            <a:pPr lvl="1"/>
            <a:r>
              <a:rPr lang="en-US" dirty="0" smtClean="0"/>
              <a:t>15 algorithms submitted</a:t>
            </a:r>
          </a:p>
          <a:p>
            <a:r>
              <a:rPr lang="en-US" dirty="0" smtClean="0"/>
              <a:t>Workshops in 1998, 1999</a:t>
            </a:r>
          </a:p>
          <a:p>
            <a:pPr lvl="1"/>
            <a:r>
              <a:rPr lang="en-US" dirty="0" smtClean="0"/>
              <a:t>Narrowed to 5 finalists</a:t>
            </a:r>
          </a:p>
          <a:p>
            <a:r>
              <a:rPr lang="en-US" dirty="0" smtClean="0"/>
              <a:t>Workshop in early 2000; winner announced in late 2000</a:t>
            </a:r>
          </a:p>
          <a:p>
            <a:pPr lvl="1"/>
            <a:r>
              <a:rPr lang="en-US" dirty="0" smtClean="0"/>
              <a:t>Factors besides security taken into account</a:t>
            </a:r>
          </a:p>
        </p:txBody>
      </p:sp>
    </p:spTree>
    <p:extLst>
      <p:ext uri="{BB962C8B-B14F-4D97-AF65-F5344CB8AC3E}">
        <p14:creationId xmlns:p14="http://schemas.microsoft.com/office/powerpoint/2010/main" val="381190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Feistel</a:t>
            </a:r>
            <a:r>
              <a:rPr lang="en-US" sz="4000" dirty="0" smtClean="0">
                <a:solidFill>
                  <a:schemeClr val="tx1"/>
                </a:solidFill>
              </a:rPr>
              <a:t> networks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3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128-bit block length</a:t>
            </a:r>
          </a:p>
          <a:p>
            <a:r>
              <a:rPr lang="en-US" dirty="0" smtClean="0"/>
              <a:t>128-, 192-, and 256-bit key lengths</a:t>
            </a:r>
          </a:p>
          <a:p>
            <a:endParaRPr lang="en-US" dirty="0"/>
          </a:p>
          <a:p>
            <a:r>
              <a:rPr lang="en-US" dirty="0" smtClean="0"/>
              <a:t>Basically an SPN structure!</a:t>
            </a:r>
          </a:p>
          <a:p>
            <a:pPr lvl="1"/>
            <a:r>
              <a:rPr lang="en-US" dirty="0" smtClean="0"/>
              <a:t>1-byte S-box (same for all bytes)</a:t>
            </a:r>
          </a:p>
          <a:p>
            <a:pPr lvl="1"/>
            <a:r>
              <a:rPr lang="en-US" dirty="0" smtClean="0"/>
              <a:t>Mixing permutation replaced by invertible linear transformation</a:t>
            </a:r>
          </a:p>
          <a:p>
            <a:pPr lvl="2"/>
            <a:r>
              <a:rPr lang="en-US" dirty="0" smtClean="0"/>
              <a:t>If two inputs differ in b bytes, outputs differ in ≥ 5-b bytes</a:t>
            </a:r>
          </a:p>
          <a:p>
            <a:r>
              <a:rPr lang="en-US" dirty="0" smtClean="0"/>
              <a:t>No attacks better than brute-force 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3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Feistel</a:t>
            </a:r>
            <a:r>
              <a:rPr lang="en-US" dirty="0" smtClean="0"/>
              <a:t>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(invertible) permutation from </a:t>
            </a:r>
            <a:r>
              <a:rPr lang="en-US" i="1" dirty="0" smtClean="0"/>
              <a:t>non-invertible</a:t>
            </a:r>
            <a:r>
              <a:rPr lang="en-US" dirty="0" smtClean="0"/>
              <a:t> components</a:t>
            </a:r>
          </a:p>
          <a:p>
            <a:endParaRPr lang="en-US" dirty="0"/>
          </a:p>
          <a:p>
            <a:r>
              <a:rPr lang="en-US" dirty="0" smtClean="0"/>
              <a:t>One round:</a:t>
            </a:r>
          </a:p>
          <a:p>
            <a:pPr lvl="1"/>
            <a:r>
              <a:rPr lang="en-US" dirty="0" smtClean="0"/>
              <a:t>Keyed round function f: {0,1}</a:t>
            </a:r>
            <a:r>
              <a:rPr lang="en-US" baseline="30000" dirty="0" smtClean="0"/>
              <a:t>n</a:t>
            </a:r>
            <a:r>
              <a:rPr lang="en-US" dirty="0" smtClean="0"/>
              <a:t> x {0,1}</a:t>
            </a:r>
            <a:r>
              <a:rPr lang="en-US" baseline="30000" dirty="0" smtClean="0">
                <a:latin typeface="Brush Script MT" panose="03060802040406070304" pitchFamily="66" charset="0"/>
              </a:rPr>
              <a:t>l</a:t>
            </a:r>
            <a:r>
              <a:rPr lang="en-US" baseline="30000" dirty="0" smtClean="0"/>
              <a:t>/2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{0,1}</a:t>
            </a:r>
            <a:r>
              <a:rPr lang="en-US" baseline="30000" dirty="0" smtClean="0">
                <a:latin typeface="Brush Script MT" panose="03060802040406070304" pitchFamily="66" charset="0"/>
                <a:sym typeface="Symbol" panose="05050102010706020507" pitchFamily="18" charset="2"/>
              </a:rPr>
              <a:t>l</a:t>
            </a:r>
            <a:r>
              <a:rPr lang="en-US" baseline="30000" dirty="0" smtClean="0">
                <a:sym typeface="Symbol" panose="05050102010706020507" pitchFamily="18" charset="2"/>
              </a:rPr>
              <a:t>/2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r>
              <a:rPr lang="en-US" dirty="0" smtClean="0"/>
              <a:t>(L0, R0) </a:t>
            </a:r>
            <a:r>
              <a:rPr lang="en-US" dirty="0" smtClean="0">
                <a:sym typeface="Symbol" panose="05050102010706020507" pitchFamily="18" charset="2"/>
              </a:rPr>
              <a:t> (L1, R1)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 smtClean="0">
                <a:sym typeface="Symbol" panose="05050102010706020507" pitchFamily="18" charset="2"/>
              </a:rPr>
              <a:t>where     L1 = R0;     R1 = L0  f</a:t>
            </a:r>
            <a:r>
              <a:rPr lang="en-US" baseline="-25000" dirty="0" smtClean="0">
                <a:sym typeface="Symbol" panose="05050102010706020507" pitchFamily="18" charset="2"/>
              </a:rPr>
              <a:t>k1</a:t>
            </a:r>
            <a:r>
              <a:rPr lang="en-US" dirty="0" smtClean="0">
                <a:sym typeface="Symbol" panose="05050102010706020507" pitchFamily="18" charset="2"/>
              </a:rPr>
              <a:t>(R0)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Always invertible!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3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>
            <a:off x="2819400" y="32004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371600" y="121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</a:t>
            </a:r>
            <a:r>
              <a:rPr lang="en-US" sz="2800" baseline="-25000" dirty="0" smtClean="0"/>
              <a:t>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86200" y="12192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</a:t>
            </a:r>
            <a:r>
              <a:rPr lang="en-US" sz="2800" baseline="-25000" dirty="0" smtClean="0"/>
              <a:t>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895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105400" y="18288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191000" y="32004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96312" y="2938790"/>
            <a:ext cx="460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>
          <a:xfrm flipH="1">
            <a:off x="2726503" y="1861810"/>
            <a:ext cx="796" cy="11887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71600" y="47244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</a:t>
            </a:r>
            <a:r>
              <a:rPr lang="en-US" sz="2800" baseline="-25000" dirty="0"/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86200" y="4724400"/>
            <a:ext cx="2514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</a:t>
            </a:r>
            <a:r>
              <a:rPr lang="en-US" sz="2800" baseline="-25000" dirty="0"/>
              <a:t>1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725707" y="3352800"/>
            <a:ext cx="0" cy="685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725707" y="4038600"/>
            <a:ext cx="237969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105400" y="4038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7" idx="0"/>
          </p:cNvCxnSpPr>
          <p:nvPr/>
        </p:nvCxnSpPr>
        <p:spPr>
          <a:xfrm flipH="1">
            <a:off x="2628900" y="3200400"/>
            <a:ext cx="2476500" cy="152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of 1-round </a:t>
            </a:r>
            <a:r>
              <a:rPr lang="en-US" dirty="0" err="1" smtClean="0"/>
              <a:t>Feistel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Security of 2-round </a:t>
            </a:r>
            <a:r>
              <a:rPr lang="en-US" dirty="0" err="1" smtClean="0"/>
              <a:t>Feistel</a:t>
            </a:r>
            <a:r>
              <a:rPr lang="en-US" dirty="0"/>
              <a:t> </a:t>
            </a:r>
            <a:r>
              <a:rPr lang="en-US" dirty="0" smtClean="0"/>
              <a:t>(with independent keys)?</a:t>
            </a:r>
          </a:p>
          <a:p>
            <a:endParaRPr lang="en-US" dirty="0"/>
          </a:p>
          <a:p>
            <a:r>
              <a:rPr lang="en-US" dirty="0" smtClean="0"/>
              <a:t>Security of 3/4-round </a:t>
            </a:r>
            <a:r>
              <a:rPr lang="en-US" dirty="0" err="1" smtClean="0"/>
              <a:t>Feistel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(When round functions are random and independent)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Encryption Standard (DES)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Standardized in 1977</a:t>
            </a:r>
          </a:p>
          <a:p>
            <a:r>
              <a:rPr lang="en-US" dirty="0" smtClean="0"/>
              <a:t>56-bit keys, 64-bit block length</a:t>
            </a:r>
          </a:p>
          <a:p>
            <a:r>
              <a:rPr lang="en-US" dirty="0" smtClean="0"/>
              <a:t>16-round </a:t>
            </a:r>
            <a:r>
              <a:rPr lang="en-US" dirty="0" err="1" smtClean="0"/>
              <a:t>Feistel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Same round function (“</a:t>
            </a:r>
            <a:r>
              <a:rPr lang="en-US" dirty="0" err="1" smtClean="0"/>
              <a:t>mangler</a:t>
            </a:r>
            <a:r>
              <a:rPr lang="en-US" dirty="0" smtClean="0"/>
              <a:t> function”) in all rounds </a:t>
            </a:r>
            <a:endParaRPr lang="en-US" dirty="0"/>
          </a:p>
          <a:p>
            <a:pPr lvl="1"/>
            <a:r>
              <a:rPr lang="en-US" dirty="0" smtClean="0"/>
              <a:t>Different sub-keys in each round, each derived from the master key</a:t>
            </a:r>
          </a:p>
          <a:p>
            <a:pPr lvl="1"/>
            <a:r>
              <a:rPr lang="en-US" dirty="0" smtClean="0"/>
              <a:t>The round function is basically an SPN!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 </a:t>
            </a:r>
            <a:r>
              <a:rPr lang="en-US" dirty="0" err="1" smtClean="0"/>
              <a:t>mangler</a:t>
            </a:r>
            <a:r>
              <a:rPr lang="en-US" dirty="0" smtClean="0"/>
              <a:t> function</a:t>
            </a:r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03583"/>
            <a:ext cx="4572000" cy="4995834"/>
          </a:xfrm>
        </p:spPr>
      </p:pic>
    </p:spTree>
    <p:extLst>
      <p:ext uri="{BB962C8B-B14F-4D97-AF65-F5344CB8AC3E}">
        <p14:creationId xmlns:p14="http://schemas.microsoft.com/office/powerpoint/2010/main" val="12768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 </a:t>
            </a:r>
            <a:r>
              <a:rPr lang="en-US" dirty="0" err="1" smtClean="0"/>
              <a:t>mangler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S-boxes</a:t>
            </a:r>
          </a:p>
          <a:p>
            <a:pPr lvl="1"/>
            <a:r>
              <a:rPr lang="en-US" dirty="0" smtClean="0"/>
              <a:t>Each S-box is 4-to-1</a:t>
            </a:r>
          </a:p>
          <a:p>
            <a:pPr lvl="1"/>
            <a:r>
              <a:rPr lang="en-US" dirty="0" smtClean="0"/>
              <a:t>Changing 1 bit of input changes at least 2 bits of output</a:t>
            </a:r>
          </a:p>
          <a:p>
            <a:r>
              <a:rPr lang="en-US" dirty="0" smtClean="0"/>
              <a:t>Mixing permutation</a:t>
            </a:r>
          </a:p>
          <a:p>
            <a:pPr lvl="1"/>
            <a:r>
              <a:rPr lang="en-US" dirty="0" smtClean="0"/>
              <a:t>The 4 bits of output from any S-box affect the input to 6 S-boxes in the next 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4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56-bit master key, 48-bit </a:t>
            </a:r>
            <a:r>
              <a:rPr lang="en-US" dirty="0" err="1" smtClean="0"/>
              <a:t>subkey</a:t>
            </a:r>
            <a:r>
              <a:rPr lang="en-US" dirty="0" smtClean="0"/>
              <a:t> in each round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subkey</a:t>
            </a:r>
            <a:r>
              <a:rPr lang="en-US" dirty="0" smtClean="0"/>
              <a:t> takes 24 bits from the left half of the master key, and 24 bits from the right half of the master 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12742</TotalTime>
  <Words>588</Words>
  <Application>Microsoft Office PowerPoint</Application>
  <PresentationFormat>On-screen Show 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Brush Script MT</vt:lpstr>
      <vt:lpstr>Calibri</vt:lpstr>
      <vt:lpstr>Symbol</vt:lpstr>
      <vt:lpstr>Office Theme</vt:lpstr>
      <vt:lpstr>Cryptography</vt:lpstr>
      <vt:lpstr>PowerPoint Presentation</vt:lpstr>
      <vt:lpstr>Feistel networks</vt:lpstr>
      <vt:lpstr>PowerPoint Presentation</vt:lpstr>
      <vt:lpstr>Security?</vt:lpstr>
      <vt:lpstr>Data Encryption Standard (DES)</vt:lpstr>
      <vt:lpstr>DES mangler function</vt:lpstr>
      <vt:lpstr>DES mangler function</vt:lpstr>
      <vt:lpstr>Key schedule</vt:lpstr>
      <vt:lpstr>Avalanche effect</vt:lpstr>
      <vt:lpstr>Security of DES</vt:lpstr>
      <vt:lpstr>56-bit key length</vt:lpstr>
      <vt:lpstr>64-bit block length</vt:lpstr>
      <vt:lpstr>Increasing key length?</vt:lpstr>
      <vt:lpstr>Double encryption</vt:lpstr>
      <vt:lpstr>Meet-in-the-middle attack</vt:lpstr>
      <vt:lpstr>Triple encryption</vt:lpstr>
      <vt:lpstr>Two-key triple encryption</vt:lpstr>
      <vt:lpstr>Advanced encryption standard (AES)</vt:lpstr>
      <vt:lpstr>AES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936</cp:revision>
  <dcterms:created xsi:type="dcterms:W3CDTF">2014-06-02T02:25:30Z</dcterms:created>
  <dcterms:modified xsi:type="dcterms:W3CDTF">2019-04-09T20:07:58Z</dcterms:modified>
</cp:coreProperties>
</file>