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18" r:id="rId2"/>
    <p:sldId id="435" r:id="rId3"/>
    <p:sldId id="428" r:id="rId4"/>
    <p:sldId id="429" r:id="rId5"/>
    <p:sldId id="430" r:id="rId6"/>
    <p:sldId id="436" r:id="rId7"/>
    <p:sldId id="431" r:id="rId8"/>
    <p:sldId id="432" r:id="rId9"/>
    <p:sldId id="433" r:id="rId10"/>
    <p:sldId id="434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57" r:id="rId19"/>
    <p:sldId id="458" r:id="rId20"/>
    <p:sldId id="459" r:id="rId21"/>
    <p:sldId id="460" r:id="rId22"/>
    <p:sldId id="461" r:id="rId23"/>
    <p:sldId id="444" r:id="rId24"/>
    <p:sldId id="445" r:id="rId25"/>
    <p:sldId id="446" r:id="rId26"/>
    <p:sldId id="447" r:id="rId27"/>
    <p:sldId id="44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59" d="100"/>
          <a:sy n="59" d="100"/>
        </p:scale>
        <p:origin x="11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20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:</a:t>
            </a:r>
          </a:p>
          <a:p>
            <a:pPr lvl="1"/>
            <a:r>
              <a:rPr lang="en-US" dirty="0" smtClean="0">
                <a:ea typeface="Cambria Math"/>
              </a:rPr>
              <a:t>For all </a:t>
            </a:r>
            <a:r>
              <a:rPr lang="en-US" dirty="0" err="1" smtClean="0">
                <a:ea typeface="Cambria Math"/>
              </a:rPr>
              <a:t>a</a:t>
            </a:r>
            <a:r>
              <a:rPr lang="en-US" dirty="0" err="1" smtClean="0">
                <a:ea typeface="Cambria Math"/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, we have N · a = 0 mod N</a:t>
            </a:r>
          </a:p>
          <a:p>
            <a:pPr marL="457200" lvl="1" indent="0">
              <a:buNone/>
            </a:pPr>
            <a:r>
              <a:rPr lang="en-US" dirty="0" smtClean="0">
                <a:ea typeface="Cambria Math"/>
              </a:rPr>
              <a:t>(Note that N is not in the group…)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:</a:t>
            </a:r>
          </a:p>
          <a:p>
            <a:pPr lvl="1"/>
            <a:r>
              <a:rPr lang="en-US" dirty="0" smtClean="0">
                <a:ea typeface="Cambria Math"/>
              </a:rPr>
              <a:t>For </a:t>
            </a:r>
            <a:r>
              <a:rPr lang="en-US" dirty="0">
                <a:ea typeface="Cambria Math"/>
              </a:rPr>
              <a:t>all </a:t>
            </a:r>
            <a:r>
              <a:rPr lang="en-US" dirty="0" err="1">
                <a:ea typeface="Cambria Math"/>
              </a:rPr>
              <a:t>a</a:t>
            </a:r>
            <a:r>
              <a:rPr lang="en-US" dirty="0" err="1">
                <a:ea typeface="Cambria Math"/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, we have a</a:t>
            </a:r>
            <a:r>
              <a:rPr lang="en-US" baseline="30000" dirty="0">
                <a:ea typeface="Cambria Math"/>
                <a:sym typeface="Symbol"/>
              </a:rPr>
              <a:t>(N)</a:t>
            </a:r>
            <a:r>
              <a:rPr lang="en-US" dirty="0">
                <a:ea typeface="Cambria Math"/>
              </a:rPr>
              <a:t> = 1 mod N</a:t>
            </a:r>
          </a:p>
          <a:p>
            <a:pPr lvl="1"/>
            <a:r>
              <a:rPr lang="en-US" dirty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prime: for all a </a:t>
            </a:r>
            <a:r>
              <a:rPr lang="en-US" dirty="0" smtClean="0">
                <a:ea typeface="Cambria Math"/>
                <a:sym typeface="Symbol"/>
              </a:rPr>
              <a:t>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, we have a</a:t>
            </a:r>
            <a:r>
              <a:rPr lang="en-US" baseline="30000" dirty="0">
                <a:ea typeface="Cambria Math"/>
              </a:rPr>
              <a:t>p</a:t>
            </a:r>
            <a:r>
              <a:rPr lang="en-US" baseline="30000" dirty="0" smtClean="0">
                <a:ea typeface="Cambria Math"/>
              </a:rPr>
              <a:t>-1</a:t>
            </a:r>
            <a:r>
              <a:rPr lang="en-US" dirty="0" smtClean="0">
                <a:ea typeface="Cambria Math"/>
              </a:rPr>
              <a:t> = 1 mod p</a:t>
            </a:r>
          </a:p>
        </p:txBody>
      </p:sp>
    </p:spTree>
    <p:extLst>
      <p:ext uri="{BB962C8B-B14F-4D97-AF65-F5344CB8AC3E}">
        <p14:creationId xmlns:p14="http://schemas.microsoft.com/office/powerpoint/2010/main" val="155933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</a:t>
            </a:r>
            <a:r>
              <a:rPr lang="en-US" dirty="0" smtClean="0"/>
              <a:t>m. </a:t>
            </a:r>
            <a:r>
              <a:rPr lang="en-US" dirty="0"/>
              <a:t>Then for </a:t>
            </a:r>
            <a:r>
              <a:rPr lang="en-US" dirty="0" err="1" smtClean="0"/>
              <a:t>g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and integer x, </a:t>
            </a:r>
            <a:r>
              <a:rPr lang="en-US" dirty="0">
                <a:sym typeface="Symbol"/>
              </a:rPr>
              <a:t>it holds that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 smtClean="0">
                <a:sym typeface="Symbol"/>
              </a:rPr>
              <a:t>g</a:t>
            </a:r>
            <a:r>
              <a:rPr lang="en-US" baseline="30000" dirty="0" smtClean="0">
                <a:sym typeface="Symbol"/>
              </a:rPr>
              <a:t>[x mod m]</a:t>
            </a:r>
            <a:endParaRPr lang="en-US" baseline="-25000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Proof: Let x = </a:t>
            </a:r>
            <a:r>
              <a:rPr lang="en-US" dirty="0" err="1" smtClean="0">
                <a:sym typeface="Symbol"/>
              </a:rPr>
              <a:t>qm+r</a:t>
            </a:r>
            <a:r>
              <a:rPr lang="en-US" dirty="0" smtClean="0">
                <a:sym typeface="Symbol"/>
              </a:rPr>
              <a:t>. Then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qm+r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(g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err="1" smtClean="0">
                <a:sym typeface="Symbol"/>
              </a:rPr>
              <a:t>q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= g</a:t>
            </a:r>
            <a:r>
              <a:rPr lang="en-US" baseline="30000" dirty="0" smtClean="0">
                <a:sym typeface="Symbol"/>
              </a:rPr>
              <a:t>r</a:t>
            </a:r>
            <a:endParaRPr lang="en-US" dirty="0" smtClean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This can be used for efficient computation…</a:t>
            </a:r>
          </a:p>
          <a:p>
            <a:pPr lvl="1"/>
            <a:r>
              <a:rPr lang="en-US" dirty="0" smtClean="0">
                <a:sym typeface="Symbol"/>
              </a:rPr>
              <a:t>…reduce the exponent modulo the order of the group before computing the exponentiation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2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</a:t>
            </a:r>
            <a:r>
              <a:rPr lang="en-US" dirty="0" smtClean="0"/>
              <a:t>m</a:t>
            </a:r>
          </a:p>
          <a:p>
            <a:r>
              <a:rPr lang="en-US" dirty="0" smtClean="0"/>
              <a:t>For any positive integer e, define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(g)=</a:t>
            </a:r>
            <a:r>
              <a:rPr lang="en-US" dirty="0" err="1" smtClean="0"/>
              <a:t>g</a:t>
            </a:r>
            <a:r>
              <a:rPr lang="en-US" baseline="30000" dirty="0" err="1" smtClean="0"/>
              <a:t>e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e,m</a:t>
            </a:r>
            <a:r>
              <a:rPr lang="en-US" dirty="0" smtClean="0"/>
              <a:t>)=1,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 is a permutation of G. Moreover, if d = e</a:t>
            </a:r>
            <a:r>
              <a:rPr lang="en-US" baseline="30000" dirty="0" smtClean="0"/>
              <a:t>-1</a:t>
            </a:r>
            <a:r>
              <a:rPr lang="en-US" dirty="0" smtClean="0"/>
              <a:t> mod m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is the inverse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Proof: The first part follows from the second.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(g)) = (</a:t>
            </a:r>
            <a:r>
              <a:rPr lang="en-US" dirty="0" err="1" smtClean="0"/>
              <a:t>g</a:t>
            </a:r>
            <a:r>
              <a:rPr lang="en-US" baseline="30000" dirty="0" err="1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ed</a:t>
            </a:r>
            <a:r>
              <a:rPr lang="en-US" dirty="0" smtClean="0"/>
              <a:t> = g</a:t>
            </a:r>
            <a:r>
              <a:rPr lang="en-US" baseline="30000" dirty="0" smtClean="0"/>
              <a:t>[</a:t>
            </a:r>
            <a:r>
              <a:rPr lang="en-US" baseline="30000" dirty="0" err="1" smtClean="0"/>
              <a:t>ed</a:t>
            </a:r>
            <a:r>
              <a:rPr lang="en-US" baseline="30000" dirty="0" smtClean="0"/>
              <a:t> mod m]</a:t>
            </a:r>
            <a:r>
              <a:rPr lang="en-US" dirty="0" smtClean="0"/>
              <a:t> = g</a:t>
            </a:r>
            <a:r>
              <a:rPr lang="en-US" baseline="30000" dirty="0" smtClean="0"/>
              <a:t>1</a:t>
            </a:r>
            <a:r>
              <a:rPr lang="en-US" dirty="0" smtClean="0"/>
              <a:t> =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</a:t>
            </a:r>
            <a:r>
              <a:rPr lang="en-US" dirty="0" smtClean="0"/>
              <a:t>N=</a:t>
            </a:r>
            <a:r>
              <a:rPr lang="en-US" dirty="0" err="1" smtClean="0"/>
              <a:t>pq</a:t>
            </a:r>
            <a:r>
              <a:rPr lang="en-US" dirty="0"/>
              <a:t> </a:t>
            </a:r>
            <a:r>
              <a:rPr lang="en-US" dirty="0" smtClean="0"/>
              <a:t>for p, q distinct primes</a:t>
            </a:r>
          </a:p>
          <a:p>
            <a:pPr lvl="1"/>
            <a:r>
              <a:rPr lang="en-US" dirty="0" smtClean="0"/>
              <a:t>So |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 </a:t>
            </a:r>
            <a:r>
              <a:rPr lang="en-US" dirty="0" smtClean="0"/>
              <a:t>| = </a:t>
            </a:r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(p-1)(q-1)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(e,</a:t>
            </a:r>
            <a:r>
              <a:rPr lang="en-US" dirty="0">
                <a:sym typeface="Symbol"/>
              </a:rPr>
              <a:t> (N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)=1,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(x) =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 mod N] is a permutation</a:t>
            </a:r>
          </a:p>
          <a:p>
            <a:pPr lvl="1"/>
            <a:r>
              <a:rPr lang="en-US" dirty="0" smtClean="0"/>
              <a:t>In that case, let y</a:t>
            </a:r>
            <a:r>
              <a:rPr lang="en-US" baseline="30000" dirty="0" smtClean="0"/>
              <a:t>1/e</a:t>
            </a:r>
            <a:r>
              <a:rPr lang="en-US" dirty="0" smtClean="0"/>
              <a:t> mod N be the </a:t>
            </a:r>
            <a:r>
              <a:rPr lang="en-US" i="1" dirty="0" smtClean="0"/>
              <a:t>unique</a:t>
            </a:r>
            <a:r>
              <a:rPr lang="en-US" dirty="0" smtClean="0"/>
              <a:t> x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/>
              <a:t>such that 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 = y mod N</a:t>
            </a:r>
          </a:p>
          <a:p>
            <a:r>
              <a:rPr lang="en-US" dirty="0" smtClean="0"/>
              <a:t>Moreover, if d = e</a:t>
            </a:r>
            <a:r>
              <a:rPr lang="en-US" baseline="30000" dirty="0" smtClean="0"/>
              <a:t>-1</a:t>
            </a:r>
            <a:r>
              <a:rPr lang="en-US" dirty="0" smtClean="0"/>
              <a:t> mod </a:t>
            </a:r>
            <a:r>
              <a:rPr lang="en-US" dirty="0">
                <a:sym typeface="Symbol"/>
              </a:rPr>
              <a:t>(N)</a:t>
            </a:r>
            <a:r>
              <a:rPr lang="en-US" dirty="0" smtClean="0"/>
              <a:t>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is the inverse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So for any x we have (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d</a:t>
            </a:r>
            <a:r>
              <a:rPr lang="en-US" dirty="0" smtClean="0"/>
              <a:t> = x mod N</a:t>
            </a:r>
          </a:p>
          <a:p>
            <a:pPr lvl="1"/>
            <a:r>
              <a:rPr lang="en-US" dirty="0" smtClean="0"/>
              <a:t>I.e., x</a:t>
            </a:r>
            <a:r>
              <a:rPr lang="en-US" baseline="30000" dirty="0" smtClean="0"/>
              <a:t>1/e</a:t>
            </a:r>
            <a:r>
              <a:rPr lang="en-US" dirty="0" smtClean="0"/>
              <a:t> =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d</a:t>
            </a:r>
            <a:r>
              <a:rPr lang="en-US" dirty="0" smtClean="0"/>
              <a:t> mod N]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6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 smtClean="0"/>
              <a:t>N=15</a:t>
            </a:r>
          </a:p>
          <a:p>
            <a:pPr lvl="1"/>
            <a:r>
              <a:rPr lang="en-US" dirty="0" smtClean="0"/>
              <a:t>Look at table for f</a:t>
            </a:r>
            <a:r>
              <a:rPr lang="en-US" baseline="-25000" dirty="0"/>
              <a:t>3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N = 33</a:t>
            </a:r>
            <a:endParaRPr lang="en-US" dirty="0" smtClean="0"/>
          </a:p>
          <a:p>
            <a:pPr lvl="1"/>
            <a:r>
              <a:rPr lang="en-US" dirty="0" smtClean="0"/>
              <a:t>Take </a:t>
            </a:r>
            <a:r>
              <a:rPr lang="en-US" dirty="0" smtClean="0"/>
              <a:t>e=3</a:t>
            </a:r>
            <a:r>
              <a:rPr lang="en-US" dirty="0" smtClean="0"/>
              <a:t>, </a:t>
            </a:r>
            <a:r>
              <a:rPr lang="en-US" dirty="0" smtClean="0"/>
              <a:t>d=7, so 3</a:t>
            </a:r>
            <a:r>
              <a:rPr lang="en-US" baseline="30000" dirty="0" smtClean="0"/>
              <a:t>rd</a:t>
            </a:r>
            <a:r>
              <a:rPr lang="en-US" dirty="0" smtClean="0"/>
              <a:t> root of 2 is…?</a:t>
            </a:r>
            <a:endParaRPr lang="en-US" dirty="0" smtClean="0"/>
          </a:p>
          <a:p>
            <a:pPr lvl="1"/>
            <a:r>
              <a:rPr lang="en-US" dirty="0" smtClean="0"/>
              <a:t>e=2; squaring is not a permutation…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18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have only discussed number-theoretic problems that are easy</a:t>
            </a:r>
          </a:p>
          <a:p>
            <a:pPr lvl="1"/>
            <a:r>
              <a:rPr lang="en-US" dirty="0" smtClean="0"/>
              <a:t>E.g., addition, multiplication, modular </a:t>
            </a:r>
            <a:r>
              <a:rPr lang="en-US" dirty="0"/>
              <a:t>arithmetic, exponentiation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ome problems are (conjectured to be) </a:t>
            </a:r>
            <a:r>
              <a:rPr lang="en-US" i="1" dirty="0" smtClean="0"/>
              <a:t>hard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4123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Multiplying two numbers is easy; factoring a number is hard</a:t>
            </a:r>
          </a:p>
          <a:p>
            <a:pPr lvl="1"/>
            <a:r>
              <a:rPr lang="en-US" dirty="0" smtClean="0"/>
              <a:t>Given x, y, easy to compute </a:t>
            </a:r>
            <a:r>
              <a:rPr lang="en-US" dirty="0" err="1" smtClean="0"/>
              <a:t>x·y</a:t>
            </a:r>
            <a:endParaRPr lang="en-US" dirty="0" smtClean="0"/>
          </a:p>
          <a:p>
            <a:pPr lvl="1"/>
            <a:r>
              <a:rPr lang="en-US" dirty="0" smtClean="0"/>
              <a:t>Given </a:t>
            </a:r>
            <a:r>
              <a:rPr lang="en-US" dirty="0"/>
              <a:t>N</a:t>
            </a:r>
            <a:r>
              <a:rPr lang="en-US" dirty="0" smtClean="0"/>
              <a:t>, hard (in general) to find x, y &gt; 1 </a:t>
            </a:r>
            <a:r>
              <a:rPr lang="en-US" dirty="0"/>
              <a:t>such that </a:t>
            </a:r>
            <a:r>
              <a:rPr lang="en-US" dirty="0" err="1" smtClean="0"/>
              <a:t>x·y</a:t>
            </a:r>
            <a:r>
              <a:rPr lang="en-US" dirty="0" smtClean="0"/>
              <a:t> = N </a:t>
            </a:r>
          </a:p>
          <a:p>
            <a:pPr lvl="1"/>
            <a:endParaRPr lang="en-US" dirty="0"/>
          </a:p>
          <a:p>
            <a:r>
              <a:rPr lang="en-US" dirty="0" smtClean="0"/>
              <a:t>Compare:</a:t>
            </a:r>
          </a:p>
          <a:p>
            <a:pPr lvl="1"/>
            <a:r>
              <a:rPr lang="en-US" dirty="0"/>
              <a:t>Multiply 10101023 and </a:t>
            </a:r>
            <a:r>
              <a:rPr lang="en-US" dirty="0" smtClean="0"/>
              <a:t>29100257</a:t>
            </a:r>
          </a:p>
          <a:p>
            <a:pPr lvl="1"/>
            <a:r>
              <a:rPr lang="en-US" dirty="0" smtClean="0"/>
              <a:t>Find the factors of 293942365262911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6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hard to factor </a:t>
            </a:r>
            <a:r>
              <a:rPr lang="en-US" i="1" dirty="0" smtClean="0"/>
              <a:t>random </a:t>
            </a:r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50% of the time, random number is even</a:t>
            </a:r>
          </a:p>
          <a:p>
            <a:pPr lvl="1"/>
            <a:r>
              <a:rPr lang="en-US" dirty="0" smtClean="0"/>
              <a:t>1/3 of the time, random number is divisible by 3…</a:t>
            </a:r>
          </a:p>
          <a:p>
            <a:pPr lvl="1"/>
            <a:endParaRPr lang="en-US" dirty="0"/>
          </a:p>
          <a:p>
            <a:r>
              <a:rPr lang="en-US" dirty="0" smtClean="0"/>
              <a:t>The hardest numbers to factor are those that are the product of two, equal-length </a:t>
            </a:r>
            <a:r>
              <a:rPr lang="en-US" i="1" dirty="0" smtClean="0"/>
              <a:t>primes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362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generate a (random) n-bit prime do:</a:t>
            </a:r>
          </a:p>
          <a:p>
            <a:pPr lvl="1"/>
            <a:r>
              <a:rPr lang="en-US" dirty="0" smtClean="0"/>
              <a:t>Choose random n-bit integer p</a:t>
            </a:r>
          </a:p>
          <a:p>
            <a:pPr lvl="1"/>
            <a:r>
              <a:rPr lang="en-US" dirty="0" smtClean="0"/>
              <a:t>If p is prime, output it; else, repeat</a:t>
            </a:r>
          </a:p>
          <a:p>
            <a:pPr lvl="1"/>
            <a:endParaRPr lang="en-US" dirty="0"/>
          </a:p>
          <a:p>
            <a:r>
              <a:rPr lang="en-US" dirty="0" smtClean="0"/>
              <a:t>Is this efficient?</a:t>
            </a:r>
          </a:p>
        </p:txBody>
      </p:sp>
    </p:spTree>
    <p:extLst>
      <p:ext uri="{BB962C8B-B14F-4D97-AF65-F5344CB8AC3E}">
        <p14:creationId xmlns:p14="http://schemas.microsoft.com/office/powerpoint/2010/main" val="27816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to be efficient, need two things:</a:t>
            </a:r>
          </a:p>
          <a:p>
            <a:pPr lvl="1"/>
            <a:r>
              <a:rPr lang="en-US" dirty="0" smtClean="0"/>
              <a:t>Primes should be sufficiently </a:t>
            </a:r>
            <a:r>
              <a:rPr lang="en-US" i="1" dirty="0" smtClean="0"/>
              <a:t>dense</a:t>
            </a:r>
            <a:endParaRPr lang="en-US" dirty="0" smtClean="0"/>
          </a:p>
          <a:p>
            <a:pPr lvl="2"/>
            <a:r>
              <a:rPr lang="en-US" dirty="0" smtClean="0"/>
              <a:t>I.e., probability that a random n-bit integer is prime should be sufficiently large</a:t>
            </a:r>
          </a:p>
          <a:p>
            <a:pPr lvl="1"/>
            <a:r>
              <a:rPr lang="en-US" dirty="0" smtClean="0"/>
              <a:t>Need an efficient way to test </a:t>
            </a:r>
            <a:r>
              <a:rPr lang="en-US" dirty="0" err="1" smtClean="0"/>
              <a:t>primality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8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abelian</a:t>
            </a:r>
            <a:r>
              <a:rPr lang="en-US" dirty="0" smtClean="0"/>
              <a:t> </a:t>
            </a:r>
            <a:r>
              <a:rPr lang="en-US" i="1" dirty="0" smtClean="0"/>
              <a:t>group</a:t>
            </a:r>
            <a:r>
              <a:rPr lang="en-US" dirty="0" smtClean="0"/>
              <a:t> is a set G and a binary operation ◦ defined on G such that:</a:t>
            </a:r>
          </a:p>
          <a:p>
            <a:pPr lvl="1"/>
            <a:r>
              <a:rPr lang="en-US" dirty="0" smtClean="0"/>
              <a:t>(</a:t>
            </a:r>
            <a:r>
              <a:rPr lang="en-US" b="1" dirty="0" smtClean="0"/>
              <a:t>Closure</a:t>
            </a:r>
            <a:r>
              <a:rPr lang="en-US" dirty="0" smtClean="0"/>
              <a:t>) </a:t>
            </a:r>
            <a:r>
              <a:rPr lang="en-US" dirty="0">
                <a:sym typeface="Symbol"/>
              </a:rPr>
              <a:t>For all g, </a:t>
            </a:r>
            <a:r>
              <a:rPr lang="en-US" dirty="0" err="1">
                <a:sym typeface="Symbol"/>
              </a:rPr>
              <a:t>hG</a:t>
            </a:r>
            <a:r>
              <a:rPr lang="en-US" dirty="0">
                <a:sym typeface="Symbol"/>
              </a:rPr>
              <a:t>, 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h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in G</a:t>
            </a:r>
            <a:endParaRPr lang="en-US" dirty="0" smtClean="0"/>
          </a:p>
          <a:p>
            <a:pPr lvl="1"/>
            <a:r>
              <a:rPr lang="en-US" dirty="0" smtClean="0"/>
              <a:t>There is an identity </a:t>
            </a:r>
            <a:r>
              <a:rPr lang="en-US" dirty="0" err="1" smtClean="0"/>
              <a:t>e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 such that </a:t>
            </a:r>
            <a:r>
              <a:rPr lang="en-US" dirty="0" err="1" smtClean="0">
                <a:sym typeface="Symbol"/>
              </a:rPr>
              <a:t>e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=g for </a:t>
            </a:r>
            <a:r>
              <a:rPr lang="en-US" dirty="0" err="1" smtClean="0">
                <a:sym typeface="Symbol"/>
              </a:rPr>
              <a:t>gG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Every 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has an inverse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 such that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= e</a:t>
            </a:r>
          </a:p>
          <a:p>
            <a:pPr lvl="1"/>
            <a:r>
              <a:rPr lang="en-US" dirty="0" smtClean="0">
                <a:sym typeface="Symbol"/>
              </a:rPr>
              <a:t>(</a:t>
            </a:r>
            <a:r>
              <a:rPr lang="en-US" b="1" dirty="0" smtClean="0">
                <a:sym typeface="Symbol"/>
              </a:rPr>
              <a:t>Associativity</a:t>
            </a:r>
            <a:r>
              <a:rPr lang="en-US" dirty="0" smtClean="0">
                <a:sym typeface="Symbol"/>
              </a:rPr>
              <a:t>) For all f, g, </a:t>
            </a:r>
            <a:r>
              <a:rPr lang="en-US" dirty="0" err="1" smtClean="0">
                <a:sym typeface="Symbol"/>
              </a:rPr>
              <a:t>hG</a:t>
            </a:r>
            <a:r>
              <a:rPr lang="en-US" dirty="0" smtClean="0">
                <a:sym typeface="Symbol"/>
              </a:rPr>
              <a:t>, 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f</a:t>
            </a:r>
            <a:r>
              <a:rPr lang="en-US" dirty="0" smtClean="0"/>
              <a:t>◦(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) = (</a:t>
            </a:r>
            <a:r>
              <a:rPr lang="en-US" dirty="0" err="1" smtClean="0">
                <a:sym typeface="Symbol"/>
              </a:rPr>
              <a:t>f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◦</a:t>
            </a:r>
            <a:r>
              <a:rPr lang="en-US" dirty="0" smtClean="0">
                <a:sym typeface="Symbol"/>
              </a:rPr>
              <a:t>h </a:t>
            </a:r>
          </a:p>
          <a:p>
            <a:pPr lvl="1"/>
            <a:r>
              <a:rPr lang="en-US" dirty="0" smtClean="0">
                <a:sym typeface="Symbol"/>
              </a:rPr>
              <a:t>(</a:t>
            </a:r>
            <a:r>
              <a:rPr lang="en-US" b="1" dirty="0" err="1" smtClean="0">
                <a:sym typeface="Symbol"/>
              </a:rPr>
              <a:t>Commutativity</a:t>
            </a:r>
            <a:r>
              <a:rPr lang="en-US" dirty="0" smtClean="0">
                <a:sym typeface="Symbol"/>
              </a:rPr>
              <a:t>) For all g, </a:t>
            </a:r>
            <a:r>
              <a:rPr lang="en-US" dirty="0" err="1" smtClean="0">
                <a:sym typeface="Symbol"/>
              </a:rPr>
              <a:t>h</a:t>
            </a:r>
            <a:r>
              <a:rPr lang="en-US" dirty="0" err="1">
                <a:sym typeface="Symbol"/>
              </a:rPr>
              <a:t>G</a:t>
            </a:r>
            <a:r>
              <a:rPr lang="en-US" dirty="0">
                <a:sym typeface="Symbol"/>
              </a:rPr>
              <a:t>,  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endParaRPr lang="en-US" dirty="0" smtClean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The </a:t>
            </a:r>
            <a:r>
              <a:rPr lang="en-US" i="1" dirty="0" smtClean="0">
                <a:sym typeface="Symbol"/>
              </a:rPr>
              <a:t>order</a:t>
            </a:r>
            <a:r>
              <a:rPr lang="en-US" dirty="0" smtClean="0">
                <a:sym typeface="Symbol"/>
              </a:rPr>
              <a:t> of a finite group G is the number of elements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that primes are sufficiently dense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[n-bit number is prime] &gt; 1/3n</a:t>
            </a:r>
          </a:p>
          <a:p>
            <a:pPr lvl="1"/>
            <a:r>
              <a:rPr lang="en-US" dirty="0" smtClean="0"/>
              <a:t>Probability that a random n-bit integer is prime is inverse polynomial</a:t>
            </a:r>
          </a:p>
          <a:p>
            <a:pPr lvl="2"/>
            <a:r>
              <a:rPr lang="en-US" dirty="0" smtClean="0"/>
              <a:t>If we choose poly(n) random n-bit integers, we find a prime with all but negligible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dirty="0" err="1" smtClean="0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‘70s, </a:t>
            </a:r>
            <a:r>
              <a:rPr lang="en-US" i="1" dirty="0" smtClean="0"/>
              <a:t>probabilistic</a:t>
            </a:r>
            <a:r>
              <a:rPr lang="en-US" dirty="0" smtClean="0"/>
              <a:t> poly-time algorithms for testing </a:t>
            </a:r>
            <a:r>
              <a:rPr lang="en-US" dirty="0" err="1" smtClean="0"/>
              <a:t>primality</a:t>
            </a:r>
            <a:r>
              <a:rPr lang="en-US" dirty="0" smtClean="0"/>
              <a:t> were developed</a:t>
            </a:r>
          </a:p>
          <a:p>
            <a:pPr lvl="1"/>
            <a:r>
              <a:rPr lang="en-US" dirty="0" smtClean="0"/>
              <a:t>These are quite efficient</a:t>
            </a:r>
          </a:p>
          <a:p>
            <a:r>
              <a:rPr lang="en-US" dirty="0" smtClean="0"/>
              <a:t>For decades, a classic example of a problem with an efficient </a:t>
            </a:r>
            <a:r>
              <a:rPr lang="en-US" i="1" dirty="0" smtClean="0"/>
              <a:t>randomized</a:t>
            </a:r>
            <a:r>
              <a:rPr lang="en-US" dirty="0" smtClean="0"/>
              <a:t> algorithm but no known efficient </a:t>
            </a:r>
            <a:r>
              <a:rPr lang="en-US" i="1" dirty="0" smtClean="0"/>
              <a:t>deterministic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2002</a:t>
            </a:r>
            <a:r>
              <a:rPr lang="en-US" dirty="0"/>
              <a:t>:</a:t>
            </a:r>
            <a:r>
              <a:rPr lang="en-US" dirty="0" smtClean="0"/>
              <a:t> efficient deterministic algorithm found</a:t>
            </a:r>
          </a:p>
          <a:p>
            <a:pPr lvl="1"/>
            <a:r>
              <a:rPr lang="en-US" dirty="0" smtClean="0"/>
              <a:t>By undergraduates!</a:t>
            </a:r>
          </a:p>
          <a:p>
            <a:r>
              <a:rPr lang="en-US" dirty="0" smtClean="0"/>
              <a:t>In practice, randomized algorithms still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7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Summarizing: there are efficient (randomized) algorithms for generating (random) primes</a:t>
            </a:r>
          </a:p>
          <a:p>
            <a:pPr lvl="1"/>
            <a:r>
              <a:rPr lang="en-US" dirty="0" smtClean="0"/>
              <a:t>These algorithms may fail…</a:t>
            </a:r>
          </a:p>
          <a:p>
            <a:pPr lvl="1"/>
            <a:r>
              <a:rPr lang="en-US" dirty="0" smtClean="0"/>
              <a:t>…but only with negligible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factoring problem is not </a:t>
            </a:r>
            <a:r>
              <a:rPr lang="en-US" i="1" dirty="0" smtClean="0"/>
              <a:t>directly</a:t>
            </a:r>
            <a:r>
              <a:rPr lang="en-US" dirty="0" smtClean="0"/>
              <a:t> useful </a:t>
            </a:r>
            <a:br>
              <a:rPr lang="en-US" dirty="0" smtClean="0"/>
            </a:br>
            <a:r>
              <a:rPr lang="en-US" dirty="0" smtClean="0"/>
              <a:t>for cryptography</a:t>
            </a:r>
          </a:p>
          <a:p>
            <a:endParaRPr lang="en-US" dirty="0"/>
          </a:p>
          <a:p>
            <a:r>
              <a:rPr lang="en-US" dirty="0" smtClean="0"/>
              <a:t>Instead, introduce a problem related to factoring: the </a:t>
            </a:r>
            <a:r>
              <a:rPr lang="en-US" i="1" dirty="0" smtClean="0"/>
              <a:t>RSA problem</a:t>
            </a:r>
          </a:p>
        </p:txBody>
      </p:sp>
    </p:spTree>
    <p:extLst>
      <p:ext uri="{BB962C8B-B14F-4D97-AF65-F5344CB8AC3E}">
        <p14:creationId xmlns:p14="http://schemas.microsoft.com/office/powerpoint/2010/main" val="19882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mbria Math"/>
              </a:rPr>
              <a:t>For the next few slides, N=</a:t>
            </a:r>
            <a:r>
              <a:rPr lang="en-US" dirty="0" err="1" smtClean="0">
                <a:latin typeface="Calibri" panose="020F0502020204030204" pitchFamily="34" charset="0"/>
                <a:ea typeface="Cambria Math"/>
              </a:rPr>
              <a:t>pq</a:t>
            </a:r>
            <a:r>
              <a:rPr lang="en-US" dirty="0" smtClean="0">
                <a:latin typeface="Calibri" panose="020F0502020204030204" pitchFamily="34" charset="0"/>
                <a:ea typeface="Cambria Math"/>
              </a:rPr>
              <a:t> with p and q distinct, odd primes</a:t>
            </a:r>
          </a:p>
          <a:p>
            <a:endParaRPr lang="en-US" dirty="0" smtClean="0">
              <a:latin typeface="Calibri" panose="020F0502020204030204" pitchFamily="34" charset="0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= invertible elements under multiplication modulo N</a:t>
            </a:r>
          </a:p>
          <a:p>
            <a:pPr lvl="1"/>
            <a:r>
              <a:rPr lang="en-US" dirty="0" smtClean="0"/>
              <a:t>The order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ym typeface="Symbol"/>
              </a:rPr>
              <a:t>(N) = (p-1)·(q-1)</a:t>
            </a:r>
          </a:p>
          <a:p>
            <a:r>
              <a:rPr lang="en-US" dirty="0" smtClean="0">
                <a:sym typeface="Symbol"/>
              </a:rPr>
              <a:t>Note:</a:t>
            </a:r>
          </a:p>
          <a:p>
            <a:pPr lvl="1"/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is </a:t>
            </a:r>
            <a:r>
              <a:rPr lang="en-US" i="1" dirty="0" smtClean="0">
                <a:sym typeface="Symbol"/>
              </a:rPr>
              <a:t>easy</a:t>
            </a:r>
            <a:r>
              <a:rPr lang="en-US" dirty="0" smtClean="0">
                <a:sym typeface="Symbol"/>
              </a:rPr>
              <a:t> to compute if p, q are known</a:t>
            </a:r>
          </a:p>
          <a:p>
            <a:pPr lvl="1"/>
            <a:r>
              <a:rPr lang="en-US" dirty="0">
                <a:sym typeface="Symbol"/>
              </a:rPr>
              <a:t>(N) is </a:t>
            </a:r>
            <a:r>
              <a:rPr lang="en-US" i="1" dirty="0" smtClean="0">
                <a:sym typeface="Symbol"/>
              </a:rPr>
              <a:t>hard </a:t>
            </a:r>
            <a:r>
              <a:rPr lang="en-US" dirty="0" smtClean="0">
                <a:sym typeface="Symbol"/>
              </a:rPr>
              <a:t>to </a:t>
            </a:r>
            <a:r>
              <a:rPr lang="en-US" dirty="0">
                <a:sym typeface="Symbol"/>
              </a:rPr>
              <a:t>compute if p, q are </a:t>
            </a:r>
            <a:r>
              <a:rPr lang="en-US" dirty="0" smtClean="0">
                <a:sym typeface="Symbol"/>
              </a:rPr>
              <a:t>not known</a:t>
            </a:r>
          </a:p>
          <a:p>
            <a:pPr lvl="2"/>
            <a:r>
              <a:rPr lang="en-US" dirty="0" smtClean="0">
                <a:sym typeface="Symbol"/>
              </a:rPr>
              <a:t>In fact, can be shown equivalent to factoring N</a:t>
            </a:r>
            <a:endParaRPr lang="en-US" dirty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 defines the group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/>
              <a:t> of order </a:t>
            </a:r>
            <a:r>
              <a:rPr lang="en-US" dirty="0" smtClean="0">
                <a:sym typeface="Symbol"/>
              </a:rPr>
              <a:t>(N)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Fix e with </a:t>
            </a:r>
            <a:r>
              <a:rPr lang="en-US" dirty="0" err="1" smtClean="0">
                <a:sym typeface="Symbol"/>
              </a:rPr>
              <a:t>gcd</a:t>
            </a:r>
            <a:r>
              <a:rPr lang="en-US" dirty="0" smtClean="0">
                <a:sym typeface="Symbol"/>
              </a:rPr>
              <a:t>(e,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)) = 1</a:t>
            </a:r>
          </a:p>
          <a:p>
            <a:pPr lvl="1"/>
            <a:r>
              <a:rPr lang="en-US" dirty="0" smtClean="0">
                <a:sym typeface="Symbol"/>
              </a:rPr>
              <a:t>Raising to the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power is a permutation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endParaRPr lang="en-US" dirty="0" smtClean="0">
              <a:ea typeface="Cambria Math"/>
            </a:endParaRPr>
          </a:p>
          <a:p>
            <a:pPr lvl="1"/>
            <a:endParaRPr lang="en-US" dirty="0">
              <a:ea typeface="Cambria Math"/>
              <a:sym typeface="Symbol"/>
            </a:endParaRPr>
          </a:p>
          <a:p>
            <a:r>
              <a:rPr lang="en-US" dirty="0" smtClean="0">
                <a:ea typeface="Cambria Math"/>
                <a:sym typeface="Symbol"/>
              </a:rPr>
              <a:t>If </a:t>
            </a:r>
            <a:r>
              <a:rPr lang="en-US" dirty="0" err="1" smtClean="0">
                <a:ea typeface="Cambria Math"/>
                <a:sym typeface="Symbol"/>
              </a:rPr>
              <a:t>ed</a:t>
            </a:r>
            <a:r>
              <a:rPr lang="en-US" dirty="0" smtClean="0">
                <a:ea typeface="Cambria Math"/>
                <a:sym typeface="Symbol"/>
              </a:rPr>
              <a:t> = 1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), raising to the d-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power is the </a:t>
            </a:r>
            <a:r>
              <a:rPr lang="en-US" i="1" dirty="0" smtClean="0">
                <a:sym typeface="Symbol"/>
              </a:rPr>
              <a:t>inverse</a:t>
            </a:r>
            <a:r>
              <a:rPr lang="en-US" dirty="0" smtClean="0">
                <a:sym typeface="Symbol"/>
              </a:rPr>
              <a:t> of raising to the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power</a:t>
            </a:r>
          </a:p>
          <a:p>
            <a:pPr lvl="1"/>
            <a:r>
              <a:rPr lang="en-US" dirty="0" smtClean="0">
                <a:sym typeface="Symbol"/>
              </a:rPr>
              <a:t>I.e., (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= x mod N,     (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x mod N</a:t>
            </a:r>
          </a:p>
          <a:p>
            <a:pPr lvl="1"/>
            <a:r>
              <a:rPr lang="en-US" dirty="0" err="1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is the </a:t>
            </a:r>
            <a:r>
              <a:rPr lang="en-US" i="1" dirty="0" smtClean="0">
                <a:sym typeface="Symbol"/>
              </a:rPr>
              <a:t>e-</a:t>
            </a:r>
            <a:r>
              <a:rPr lang="en-US" i="1" dirty="0" err="1" smtClean="0">
                <a:sym typeface="Symbol"/>
              </a:rPr>
              <a:t>th</a:t>
            </a:r>
            <a:r>
              <a:rPr lang="en-US" i="1" dirty="0" smtClean="0">
                <a:sym typeface="Symbol"/>
              </a:rPr>
              <a:t> root of x modulo N</a:t>
            </a:r>
          </a:p>
        </p:txBody>
      </p:sp>
    </p:spTree>
    <p:extLst>
      <p:ext uri="{BB962C8B-B14F-4D97-AF65-F5344CB8AC3E}">
        <p14:creationId xmlns:p14="http://schemas.microsoft.com/office/powerpoint/2010/main" val="112395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p, q are known: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can be computed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d = e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can be computed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possible to compute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roots modulo N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If p, q are </a:t>
            </a:r>
            <a:r>
              <a:rPr lang="en-US" i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known: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computing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is as hard as factoring N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 smtClean="0">
                <a:sym typeface="Symbol"/>
              </a:rPr>
              <a:t> computing </a:t>
            </a:r>
            <a:r>
              <a:rPr lang="en-US" dirty="0" smtClean="0">
                <a:sym typeface="Symbol"/>
              </a:rPr>
              <a:t>d is as hard as factoring </a:t>
            </a:r>
            <a:r>
              <a:rPr lang="en-US" dirty="0" smtClean="0">
                <a:sym typeface="Symbol"/>
              </a:rPr>
              <a:t>N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 smtClean="0"/>
              <a:t> appears hard to compute e-</a:t>
            </a:r>
            <a:r>
              <a:rPr lang="en-US" dirty="0" err="1" smtClean="0"/>
              <a:t>th</a:t>
            </a:r>
            <a:r>
              <a:rPr lang="en-US" dirty="0" smtClean="0"/>
              <a:t> roots modulo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31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Informally: given N, e, </a:t>
            </a:r>
            <a:r>
              <a:rPr lang="en-US" dirty="0"/>
              <a:t>and uniform element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 </a:t>
            </a:r>
            <a:r>
              <a:rPr lang="en-US" dirty="0">
                <a:sym typeface="Symbol"/>
              </a:rPr>
              <a:t>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/>
              <a:t>, compute the e-</a:t>
            </a:r>
            <a:r>
              <a:rPr lang="en-US" dirty="0" err="1" smtClean="0"/>
              <a:t>th</a:t>
            </a:r>
            <a:r>
              <a:rPr lang="en-US" dirty="0" smtClean="0"/>
              <a:t> root of y</a:t>
            </a:r>
          </a:p>
          <a:p>
            <a:endParaRPr lang="en-US" dirty="0"/>
          </a:p>
          <a:p>
            <a:r>
              <a:rPr lang="en-US" dirty="0" smtClean="0"/>
              <a:t>RSA assumption: this is a hard problem!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4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= {0, …, N-1} is a group under addition modulo N</a:t>
            </a:r>
          </a:p>
          <a:p>
            <a:pPr lvl="1"/>
            <a:r>
              <a:rPr lang="en-US" dirty="0" smtClean="0">
                <a:ea typeface="Cambria Math"/>
              </a:rPr>
              <a:t>Identity is 0</a:t>
            </a:r>
          </a:p>
          <a:p>
            <a:pPr lvl="1"/>
            <a:r>
              <a:rPr lang="en-US" dirty="0" smtClean="0">
                <a:ea typeface="Cambria Math"/>
              </a:rPr>
              <a:t>Inverse of a is </a:t>
            </a:r>
            <a:r>
              <a:rPr lang="en-US" dirty="0" smtClean="0">
                <a:ea typeface="Cambria Math"/>
              </a:rPr>
              <a:t>N-a</a:t>
            </a:r>
            <a:endParaRPr lang="en-US" dirty="0" smtClean="0"/>
          </a:p>
          <a:p>
            <a:pPr lvl="1"/>
            <a:r>
              <a:rPr lang="en-US" dirty="0" smtClean="0">
                <a:ea typeface="Cambria Math"/>
              </a:rPr>
              <a:t>Associativity, </a:t>
            </a:r>
            <a:r>
              <a:rPr lang="en-US" dirty="0" err="1" smtClean="0">
                <a:ea typeface="Cambria Math"/>
              </a:rPr>
              <a:t>commutativity</a:t>
            </a:r>
            <a:r>
              <a:rPr lang="en-US" dirty="0" smtClean="0">
                <a:ea typeface="Cambria Math"/>
              </a:rPr>
              <a:t> obvious</a:t>
            </a:r>
          </a:p>
          <a:p>
            <a:pPr lvl="1"/>
            <a:r>
              <a:rPr lang="en-US" dirty="0" smtClean="0">
                <a:ea typeface="Cambria Math"/>
              </a:rPr>
              <a:t>Order N</a:t>
            </a:r>
          </a:p>
        </p:txBody>
      </p:sp>
    </p:spTree>
    <p:extLst>
      <p:ext uri="{BB962C8B-B14F-4D97-AF65-F5344CB8AC3E}">
        <p14:creationId xmlns:p14="http://schemas.microsoft.com/office/powerpoint/2010/main" val="156984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consider </a:t>
            </a:r>
            <a:r>
              <a:rPr lang="en-US" i="1" dirty="0" smtClean="0"/>
              <a:t>multiplication</a:t>
            </a:r>
            <a:r>
              <a:rPr lang="en-US" dirty="0" smtClean="0"/>
              <a:t> modulo N?</a:t>
            </a:r>
          </a:p>
          <a:p>
            <a:endParaRPr lang="en-US" dirty="0" smtClean="0"/>
          </a:p>
          <a:p>
            <a:r>
              <a:rPr lang="en-US" dirty="0" smtClean="0"/>
              <a:t>{0, …, N-1} is </a:t>
            </a:r>
            <a:r>
              <a:rPr lang="en-US" i="1" dirty="0" smtClean="0"/>
              <a:t>not </a:t>
            </a:r>
            <a:r>
              <a:rPr lang="en-US" dirty="0" smtClean="0"/>
              <a:t>a group under this operation!</a:t>
            </a:r>
          </a:p>
          <a:p>
            <a:pPr lvl="1"/>
            <a:r>
              <a:rPr lang="en-US" dirty="0" smtClean="0"/>
              <a:t>0 has no inverse</a:t>
            </a:r>
          </a:p>
          <a:p>
            <a:pPr lvl="1"/>
            <a:r>
              <a:rPr lang="en-US" dirty="0" smtClean="0"/>
              <a:t>Even if we exclude 0, there is, e.g., no inverse of 2 modulo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Consider instead the </a:t>
            </a:r>
            <a:r>
              <a:rPr lang="en-US" i="1" dirty="0" smtClean="0"/>
              <a:t>invertible</a:t>
            </a:r>
            <a:r>
              <a:rPr lang="en-US" dirty="0" smtClean="0"/>
              <a:t> elements modulo N, under multiplication modulo N</a:t>
            </a:r>
          </a:p>
          <a:p>
            <a:pPr lvl="1"/>
            <a:r>
              <a:rPr lang="en-US" dirty="0" smtClean="0"/>
              <a:t>I.e.,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= {0 &lt; x &lt; N : </a:t>
            </a:r>
            <a:r>
              <a:rPr lang="en-US" dirty="0" err="1" smtClean="0">
                <a:ea typeface="Cambria Math"/>
              </a:rPr>
              <a:t>gcd</a:t>
            </a:r>
            <a:r>
              <a:rPr lang="en-US" dirty="0" smtClean="0">
                <a:ea typeface="Cambria Math"/>
              </a:rPr>
              <a:t>(x, N) = 1}</a:t>
            </a:r>
          </a:p>
          <a:p>
            <a:endParaRPr lang="en-US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This is a group!</a:t>
            </a:r>
          </a:p>
          <a:p>
            <a:pPr lvl="1"/>
            <a:r>
              <a:rPr lang="en-US" dirty="0" smtClean="0">
                <a:ea typeface="Cambria Math"/>
              </a:rPr>
              <a:t>Closure</a:t>
            </a:r>
          </a:p>
          <a:p>
            <a:pPr lvl="1"/>
            <a:r>
              <a:rPr lang="en-US" dirty="0" smtClean="0">
                <a:ea typeface="Cambria Math"/>
              </a:rPr>
              <a:t>Identity is 1</a:t>
            </a:r>
          </a:p>
          <a:p>
            <a:pPr lvl="1"/>
            <a:r>
              <a:rPr lang="en-US" dirty="0">
                <a:ea typeface="Cambria Math"/>
              </a:rPr>
              <a:t>Inverse of a is [a</a:t>
            </a:r>
            <a:r>
              <a:rPr lang="en-US" baseline="30000" dirty="0">
                <a:ea typeface="Cambria Math"/>
              </a:rPr>
              <a:t>-1</a:t>
            </a:r>
            <a:r>
              <a:rPr lang="en-US" dirty="0">
                <a:ea typeface="Cambria Math"/>
              </a:rPr>
              <a:t> mod N]</a:t>
            </a:r>
            <a:endParaRPr lang="en-US" dirty="0"/>
          </a:p>
          <a:p>
            <a:pPr lvl="1"/>
            <a:r>
              <a:rPr lang="en-US" dirty="0">
                <a:ea typeface="Cambria Math"/>
              </a:rPr>
              <a:t>Associativity, </a:t>
            </a:r>
            <a:r>
              <a:rPr lang="en-US" dirty="0" err="1">
                <a:ea typeface="Cambria Math"/>
              </a:rPr>
              <a:t>commutativity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obvious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2837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</a:t>
            </a:r>
            <a:r>
              <a:rPr lang="en-US" dirty="0" err="1" smtClean="0"/>
              <a:t>invertibility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determine whether </a:t>
            </a:r>
            <a:r>
              <a:rPr lang="en-US" dirty="0"/>
              <a:t>b</a:t>
            </a:r>
            <a:r>
              <a:rPr lang="en-US" dirty="0" smtClean="0"/>
              <a:t> is invertible modulo N?</a:t>
            </a:r>
          </a:p>
          <a:p>
            <a:r>
              <a:rPr lang="en-US" dirty="0" smtClean="0"/>
              <a:t>Theorem: </a:t>
            </a:r>
            <a:br>
              <a:rPr lang="en-US" dirty="0" smtClean="0"/>
            </a:br>
            <a:r>
              <a:rPr lang="en-US" dirty="0" smtClean="0"/>
              <a:t>b is invertible modulo N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(b, N)=1</a:t>
            </a:r>
          </a:p>
          <a:p>
            <a:r>
              <a:rPr lang="en-US" dirty="0" smtClean="0"/>
              <a:t>To find the inverse, use extended Euclidean algorithm to find X, Y with </a:t>
            </a:r>
            <a:r>
              <a:rPr lang="en-US" dirty="0" err="1" smtClean="0"/>
              <a:t>Xb</a:t>
            </a:r>
            <a:r>
              <a:rPr lang="en-US" dirty="0" smtClean="0"/>
              <a:t> + YN = 1</a:t>
            </a:r>
          </a:p>
          <a:p>
            <a:pPr lvl="1"/>
            <a:r>
              <a:rPr lang="en-US" dirty="0" smtClean="0"/>
              <a:t>Then [X mod N] is the inverse of b modulo N</a:t>
            </a:r>
          </a:p>
        </p:txBody>
      </p:sp>
    </p:spTree>
    <p:extLst>
      <p:ext uri="{BB962C8B-B14F-4D97-AF65-F5344CB8AC3E}">
        <p14:creationId xmlns:p14="http://schemas.microsoft.com/office/powerpoint/2010/main" val="381116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(N)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(N) = the number of invertible elements modulo </a:t>
            </a:r>
            <a:r>
              <a:rPr lang="en-US" dirty="0" smtClean="0">
                <a:sym typeface="Symbol"/>
              </a:rPr>
              <a:t>N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= </a:t>
            </a:r>
            <a:r>
              <a:rPr lang="en-US" dirty="0">
                <a:sym typeface="Symbol"/>
              </a:rPr>
              <a:t>|{a  {1, …, N-1} : </a:t>
            </a:r>
            <a:r>
              <a:rPr lang="en-US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(a, N) = 1</a:t>
            </a:r>
            <a:r>
              <a:rPr lang="en-US" dirty="0" smtClean="0">
                <a:sym typeface="Symbol"/>
              </a:rPr>
              <a:t>}|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            = The order of the group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294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important 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 is prime, then 1, 2, 3, …, p-1 are all invertible modulo p</a:t>
            </a:r>
          </a:p>
          <a:p>
            <a:pPr lvl="1"/>
            <a:r>
              <a:rPr lang="en-US" dirty="0">
                <a:sym typeface="Symbol"/>
              </a:rPr>
              <a:t></a:t>
            </a:r>
            <a:r>
              <a:rPr lang="en-US" dirty="0" smtClean="0">
                <a:sym typeface="Symbol"/>
              </a:rPr>
              <a:t>(p) = </a:t>
            </a:r>
            <a:r>
              <a:rPr lang="en-US" dirty="0" smtClean="0">
                <a:ea typeface="Cambria Math"/>
              </a:rPr>
              <a:t>|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| = p-1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N=</a:t>
            </a:r>
            <a:r>
              <a:rPr lang="en-US" dirty="0" err="1" smtClean="0"/>
              <a:t>pq</a:t>
            </a:r>
            <a:r>
              <a:rPr lang="en-US" dirty="0" smtClean="0"/>
              <a:t> for p, q distinct primes, then the invertible elements are the integers from 1 to N-1 that are </a:t>
            </a:r>
            <a:r>
              <a:rPr lang="en-US" i="1" dirty="0" smtClean="0"/>
              <a:t>not</a:t>
            </a:r>
            <a:r>
              <a:rPr lang="en-US" dirty="0" smtClean="0"/>
              <a:t> multiples of p or q</a:t>
            </a:r>
          </a:p>
          <a:p>
            <a:pPr lvl="1"/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= </a:t>
            </a:r>
            <a:r>
              <a:rPr lang="en-US" dirty="0" smtClean="0"/>
              <a:t>|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|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2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finite group of order m (written multiplicatively). Then for any g </a:t>
            </a:r>
            <a:r>
              <a:rPr lang="en-US" dirty="0" smtClean="0">
                <a:sym typeface="Symbol"/>
              </a:rPr>
              <a:t> G, it holds that g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1</a:t>
            </a:r>
          </a:p>
          <a:p>
            <a:pPr lvl="1"/>
            <a:r>
              <a:rPr lang="en-US" dirty="0" smtClean="0">
                <a:sym typeface="Symbol"/>
              </a:rPr>
              <a:t>Proof (</a:t>
            </a:r>
            <a:r>
              <a:rPr lang="en-US" dirty="0" err="1" smtClean="0">
                <a:sym typeface="Symbol"/>
              </a:rPr>
              <a:t>abelian</a:t>
            </a:r>
            <a:r>
              <a:rPr lang="en-US" dirty="0" smtClean="0">
                <a:sym typeface="Symbol"/>
              </a:rPr>
              <a:t>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13715</TotalTime>
  <Words>1343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Symbol</vt:lpstr>
      <vt:lpstr>Office Theme</vt:lpstr>
      <vt:lpstr>Cryptography</vt:lpstr>
      <vt:lpstr>Groups</vt:lpstr>
      <vt:lpstr>Example</vt:lpstr>
      <vt:lpstr>Example</vt:lpstr>
      <vt:lpstr>Example</vt:lpstr>
      <vt:lpstr>Determining invertibility?</vt:lpstr>
      <vt:lpstr>(N)</vt:lpstr>
      <vt:lpstr>Two important special cases</vt:lpstr>
      <vt:lpstr>Fermat’s little theorem</vt:lpstr>
      <vt:lpstr>Examples</vt:lpstr>
      <vt:lpstr>Corollary</vt:lpstr>
      <vt:lpstr>Corollary</vt:lpstr>
      <vt:lpstr>Corollary</vt:lpstr>
      <vt:lpstr>Example</vt:lpstr>
      <vt:lpstr>Hard problems</vt:lpstr>
      <vt:lpstr>Factoring</vt:lpstr>
      <vt:lpstr>Factoring</vt:lpstr>
      <vt:lpstr>Generating primes</vt:lpstr>
      <vt:lpstr>Generating primes</vt:lpstr>
      <vt:lpstr>Distribution of primes</vt:lpstr>
      <vt:lpstr>Testing primality</vt:lpstr>
      <vt:lpstr>Generating primes</vt:lpstr>
      <vt:lpstr>The RSA problem</vt:lpstr>
      <vt:lpstr>The RSA problem</vt:lpstr>
      <vt:lpstr>The RSA problem</vt:lpstr>
      <vt:lpstr>The RSA problem</vt:lpstr>
      <vt:lpstr>The RSA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1044</cp:revision>
  <dcterms:created xsi:type="dcterms:W3CDTF">2014-06-02T02:25:30Z</dcterms:created>
  <dcterms:modified xsi:type="dcterms:W3CDTF">2019-04-18T19:45:09Z</dcterms:modified>
</cp:coreProperties>
</file>