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418" r:id="rId2"/>
    <p:sldId id="573" r:id="rId3"/>
    <p:sldId id="574" r:id="rId4"/>
    <p:sldId id="583" r:id="rId5"/>
    <p:sldId id="575" r:id="rId6"/>
    <p:sldId id="576" r:id="rId7"/>
    <p:sldId id="577" r:id="rId8"/>
    <p:sldId id="587" r:id="rId9"/>
    <p:sldId id="584" r:id="rId10"/>
    <p:sldId id="578" r:id="rId11"/>
    <p:sldId id="579" r:id="rId12"/>
    <p:sldId id="580" r:id="rId13"/>
    <p:sldId id="581" r:id="rId14"/>
    <p:sldId id="582" r:id="rId15"/>
    <p:sldId id="585" r:id="rId16"/>
    <p:sldId id="586" r:id="rId17"/>
    <p:sldId id="588" r:id="rId18"/>
    <p:sldId id="589" r:id="rId19"/>
    <p:sldId id="590" r:id="rId20"/>
    <p:sldId id="591" r:id="rId21"/>
    <p:sldId id="592" r:id="rId22"/>
    <p:sldId id="593" r:id="rId23"/>
    <p:sldId id="594" r:id="rId24"/>
    <p:sldId id="595" r:id="rId25"/>
    <p:sldId id="596" r:id="rId26"/>
    <p:sldId id="597" r:id="rId27"/>
    <p:sldId id="598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91" autoAdjust="0"/>
    <p:restoredTop sz="94660"/>
  </p:normalViewPr>
  <p:slideViewPr>
    <p:cSldViewPr>
      <p:cViewPr varScale="1">
        <p:scale>
          <a:sx n="70" d="100"/>
          <a:sy n="70" d="100"/>
        </p:scale>
        <p:origin x="792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66149-A0B5-4322-A8AB-C0A88804300F}" type="datetimeFigureOut">
              <a:rPr lang="en-US" smtClean="0"/>
              <a:t>5/7/2019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F35FA-B3A9-45EC-BC36-DDE85C569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92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DE87-24B7-4FE6-8FA5-D89CE0F7B716}" type="datetime1">
              <a:rPr lang="en-US" smtClean="0"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4C14-E5E2-4F8D-82E3-85BC10DDFAA6}" type="datetime1">
              <a:rPr lang="en-US" smtClean="0"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370-89F3-488D-99FE-EEBD8BF3FA85}" type="datetime1">
              <a:rPr lang="en-US" smtClean="0"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CE73-46AA-4832-9843-900C2210B121}" type="datetime1">
              <a:rPr lang="en-US" smtClean="0"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06B-0220-41F0-AD15-958A03D4D19D}" type="datetime1">
              <a:rPr lang="en-US" smtClean="0"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5EA0-F02C-4ABB-B512-39FA12AE0302}" type="datetime1">
              <a:rPr lang="en-US" smtClean="0"/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9422-6FFC-4226-A3D0-FBE1F09B4FC3}" type="datetime1">
              <a:rPr lang="en-US" smtClean="0"/>
              <a:t>5/7/2019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A93-9868-4F69-A258-EDA1E5BDA486}" type="datetime1">
              <a:rPr lang="en-US" smtClean="0"/>
              <a:t>5/7/2019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D2E2-EC6E-4E56-86D8-3F5596F833B9}" type="datetime1">
              <a:rPr lang="en-US" smtClean="0"/>
              <a:t>5/7/2019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DB7E6-5A2D-4B1D-894F-3F4B1ACFE506}" type="datetime1">
              <a:rPr lang="en-US" smtClean="0"/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A3D45-704E-414F-9878-7DC947D6768A}" type="datetime1">
              <a:rPr lang="en-US" smtClean="0"/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CC22E-AD3E-4BC8-9686-2E5E619B7B42}" type="datetime1">
              <a:rPr lang="en-US" smtClean="0"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>
            <a:normAutofit/>
          </a:bodyPr>
          <a:lstStyle/>
          <a:p>
            <a:r>
              <a:rPr lang="en-US" sz="4000" i="1" dirty="0" smtClean="0">
                <a:solidFill>
                  <a:schemeClr val="tx1"/>
                </a:solidFill>
              </a:rPr>
              <a:t>Lecture 25</a:t>
            </a:r>
          </a:p>
        </p:txBody>
      </p:sp>
    </p:spTree>
    <p:extLst>
      <p:ext uri="{BB962C8B-B14F-4D97-AF65-F5344CB8AC3E}">
        <p14:creationId xmlns:p14="http://schemas.microsoft.com/office/powerpoint/2010/main" val="83642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PKCS #1 v1.5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Standard issued by RSA labs in 1993</a:t>
            </a:r>
          </a:p>
          <a:p>
            <a:r>
              <a:rPr lang="en-US" dirty="0" smtClean="0"/>
              <a:t>Idea: introduce </a:t>
            </a:r>
            <a:r>
              <a:rPr lang="en-US" i="1" dirty="0" smtClean="0"/>
              <a:t>random padding</a:t>
            </a:r>
            <a:endParaRPr lang="en-US" dirty="0" smtClean="0"/>
          </a:p>
          <a:p>
            <a:pPr lvl="1"/>
            <a:r>
              <a:rPr lang="en-US" dirty="0" smtClean="0"/>
              <a:t>E(m) = </a:t>
            </a:r>
            <a:r>
              <a:rPr lang="en-US" dirty="0" err="1" smtClean="0"/>
              <a:t>r|m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I.e., </a:t>
            </a:r>
            <a:r>
              <a:rPr lang="en-US" dirty="0"/>
              <a:t>t</a:t>
            </a:r>
            <a:r>
              <a:rPr lang="en-US" dirty="0" smtClean="0"/>
              <a:t>o encrypt m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hoose random r</a:t>
            </a:r>
          </a:p>
          <a:p>
            <a:pPr lvl="1"/>
            <a:r>
              <a:rPr lang="en-US" dirty="0" smtClean="0"/>
              <a:t>Compute the </a:t>
            </a:r>
            <a:r>
              <a:rPr lang="en-US" dirty="0" err="1" smtClean="0"/>
              <a:t>ciphertext</a:t>
            </a:r>
            <a:r>
              <a:rPr lang="en-US" dirty="0" smtClean="0"/>
              <a:t> c := [ (</a:t>
            </a:r>
            <a:r>
              <a:rPr lang="en-US" dirty="0" err="1" smtClean="0"/>
              <a:t>r|m</a:t>
            </a:r>
            <a:r>
              <a:rPr lang="en-US" dirty="0" smtClean="0"/>
              <a:t>)</a:t>
            </a:r>
            <a:r>
              <a:rPr lang="en-US" baseline="30000" dirty="0" smtClean="0"/>
              <a:t>e</a:t>
            </a:r>
            <a:r>
              <a:rPr lang="en-US" dirty="0" smtClean="0"/>
              <a:t> mod N]</a:t>
            </a:r>
          </a:p>
          <a:p>
            <a:pPr lvl="1"/>
            <a:endParaRPr lang="en-US" dirty="0"/>
          </a:p>
          <a:p>
            <a:r>
              <a:rPr lang="en-US" dirty="0" smtClean="0"/>
              <a:t>Issues:</a:t>
            </a:r>
          </a:p>
          <a:p>
            <a:pPr lvl="1"/>
            <a:r>
              <a:rPr lang="en-US" dirty="0" smtClean="0"/>
              <a:t>No proof of CPA-security (unless m is very short)</a:t>
            </a:r>
          </a:p>
          <a:p>
            <a:pPr lvl="1"/>
            <a:r>
              <a:rPr lang="en-US" dirty="0" smtClean="0"/>
              <a:t>Chosen-plaintext attacks are known if r is too short</a:t>
            </a:r>
          </a:p>
          <a:p>
            <a:pPr lvl="1"/>
            <a:r>
              <a:rPr lang="en-US" dirty="0" smtClean="0"/>
              <a:t>Chosen-</a:t>
            </a:r>
            <a:r>
              <a:rPr lang="en-US" dirty="0" err="1" smtClean="0"/>
              <a:t>ciphertext</a:t>
            </a:r>
            <a:r>
              <a:rPr lang="en-US" dirty="0" smtClean="0"/>
              <a:t> attacks possible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295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PKCS #1 v2.0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Optimal asymmetric encryption padding </a:t>
            </a:r>
            <a:r>
              <a:rPr lang="en-US" dirty="0" smtClean="0"/>
              <a:t>(OAEP) applied to message first </a:t>
            </a:r>
          </a:p>
          <a:p>
            <a:endParaRPr lang="en-US" dirty="0" smtClean="0"/>
          </a:p>
          <a:p>
            <a:r>
              <a:rPr lang="en-US" dirty="0" smtClean="0"/>
              <a:t>This padding introduces </a:t>
            </a:r>
            <a:r>
              <a:rPr lang="en-US" i="1" dirty="0" smtClean="0"/>
              <a:t>redundancy</a:t>
            </a:r>
            <a:r>
              <a:rPr lang="en-US" dirty="0" smtClean="0"/>
              <a:t>, so that not every </a:t>
            </a:r>
            <a:r>
              <a:rPr lang="en-US" dirty="0" smtClean="0">
                <a:sym typeface="Symbol"/>
              </a:rPr>
              <a:t>c 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latin typeface="Cambria Math"/>
                <a:ea typeface="Cambria Math"/>
              </a:rPr>
              <a:t>*</a:t>
            </a:r>
            <a:r>
              <a:rPr lang="en-US" baseline="-25000" dirty="0" smtClean="0">
                <a:ea typeface="Cambria Math"/>
              </a:rPr>
              <a:t>N</a:t>
            </a:r>
            <a:r>
              <a:rPr lang="en-US" dirty="0" smtClean="0">
                <a:ea typeface="Cambria Math"/>
              </a:rPr>
              <a:t> is a valid </a:t>
            </a:r>
            <a:r>
              <a:rPr lang="en-US" dirty="0" err="1" smtClean="0">
                <a:ea typeface="Cambria Math"/>
              </a:rPr>
              <a:t>ciphertext</a:t>
            </a:r>
            <a:endParaRPr lang="en-US" dirty="0" smtClean="0">
              <a:ea typeface="Cambria Math"/>
            </a:endParaRPr>
          </a:p>
          <a:p>
            <a:pPr lvl="1"/>
            <a:r>
              <a:rPr lang="en-US" dirty="0" smtClean="0">
                <a:ea typeface="Cambria Math"/>
                <a:sym typeface="Symbol"/>
              </a:rPr>
              <a:t>Need to check for proper format upon decryption</a:t>
            </a:r>
          </a:p>
          <a:p>
            <a:pPr lvl="1"/>
            <a:r>
              <a:rPr lang="en-US" dirty="0" smtClean="0">
                <a:ea typeface="Cambria Math"/>
                <a:sym typeface="Symbol"/>
              </a:rPr>
              <a:t>Return error if not properly formatted</a:t>
            </a:r>
            <a:endParaRPr lang="en-US" dirty="0">
              <a:sym typeface="Symbol"/>
            </a:endParaRP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338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OAEP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12</a:t>
            </a:fld>
            <a:endParaRPr lang="en-US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4191000" y="2743200"/>
            <a:ext cx="685800" cy="685800"/>
            <a:chOff x="1933" y="1728"/>
            <a:chExt cx="432" cy="432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1933" y="1728"/>
              <a:ext cx="432" cy="432"/>
            </a:xfrm>
            <a:prstGeom prst="rect">
              <a:avLst/>
            </a:prstGeom>
            <a:solidFill>
              <a:srgbClr val="99CC00"/>
            </a:solidFill>
            <a:ln w="190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2017" y="1800"/>
              <a:ext cx="239" cy="291"/>
            </a:xfrm>
            <a:prstGeom prst="rect">
              <a:avLst/>
            </a:prstGeom>
            <a:solidFill>
              <a:srgbClr val="99CC00">
                <a:alpha val="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G</a:t>
              </a:r>
            </a:p>
          </p:txBody>
        </p:sp>
      </p:grp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819400" y="2057400"/>
            <a:ext cx="1371600" cy="476250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>
                <a:latin typeface="+mn-lt"/>
              </a:rPr>
              <a:t>m </a:t>
            </a:r>
            <a:r>
              <a:rPr lang="en-US" altLang="en-US" dirty="0" smtClean="0">
                <a:latin typeface="+mn-lt"/>
              </a:rPr>
              <a:t>| </a:t>
            </a:r>
            <a:r>
              <a:rPr lang="en-US" altLang="en-US" dirty="0">
                <a:latin typeface="+mn-lt"/>
              </a:rPr>
              <a:t>0</a:t>
            </a:r>
            <a:r>
              <a:rPr lang="en-US" altLang="en-US" b="1" baseline="30000" dirty="0">
                <a:latin typeface="+mn-lt"/>
              </a:rPr>
              <a:t>…</a:t>
            </a:r>
            <a:r>
              <a:rPr lang="en-US" altLang="en-US" dirty="0">
                <a:latin typeface="+mn-lt"/>
              </a:rPr>
              <a:t>0</a:t>
            </a:r>
          </a:p>
        </p:txBody>
      </p: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4191000" y="3733800"/>
            <a:ext cx="685800" cy="685800"/>
            <a:chOff x="1933" y="1728"/>
            <a:chExt cx="432" cy="432"/>
          </a:xfrm>
        </p:grpSpPr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1933" y="1728"/>
              <a:ext cx="432" cy="432"/>
            </a:xfrm>
            <a:prstGeom prst="rect">
              <a:avLst/>
            </a:prstGeom>
            <a:solidFill>
              <a:srgbClr val="99CC00"/>
            </a:solidFill>
            <a:ln w="190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2022" y="1800"/>
              <a:ext cx="237" cy="291"/>
            </a:xfrm>
            <a:prstGeom prst="rect">
              <a:avLst/>
            </a:prstGeom>
            <a:solidFill>
              <a:srgbClr val="99CC00">
                <a:alpha val="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H</a:t>
              </a:r>
            </a:p>
          </p:txBody>
        </p:sp>
      </p:grpSp>
      <p:sp>
        <p:nvSpPr>
          <p:cNvPr id="12" name="Rectangle 22"/>
          <p:cNvSpPr>
            <a:spLocks noChangeArrowheads="1"/>
          </p:cNvSpPr>
          <p:nvPr/>
        </p:nvSpPr>
        <p:spPr bwMode="auto">
          <a:xfrm>
            <a:off x="4648200" y="2057400"/>
            <a:ext cx="1371600" cy="476250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>
                <a:latin typeface="+mn-lt"/>
              </a:rPr>
              <a:t>r</a:t>
            </a:r>
          </a:p>
        </p:txBody>
      </p:sp>
      <p:sp>
        <p:nvSpPr>
          <p:cNvPr id="13" name="Line 23"/>
          <p:cNvSpPr>
            <a:spLocks noChangeShapeType="1"/>
          </p:cNvSpPr>
          <p:nvPr/>
        </p:nvSpPr>
        <p:spPr bwMode="auto">
          <a:xfrm>
            <a:off x="5334000" y="2514600"/>
            <a:ext cx="0" cy="6096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" name="Line 24"/>
          <p:cNvSpPr>
            <a:spLocks noChangeShapeType="1"/>
          </p:cNvSpPr>
          <p:nvPr/>
        </p:nvSpPr>
        <p:spPr bwMode="auto">
          <a:xfrm flipH="1">
            <a:off x="4876800" y="3124200"/>
            <a:ext cx="4572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grpSp>
        <p:nvGrpSpPr>
          <p:cNvPr id="15" name="Group 25"/>
          <p:cNvGrpSpPr>
            <a:grpSpLocks/>
          </p:cNvGrpSpPr>
          <p:nvPr/>
        </p:nvGrpSpPr>
        <p:grpSpPr bwMode="auto">
          <a:xfrm>
            <a:off x="3276600" y="2895600"/>
            <a:ext cx="457200" cy="457200"/>
            <a:chOff x="2928" y="2592"/>
            <a:chExt cx="288" cy="288"/>
          </a:xfrm>
        </p:grpSpPr>
        <p:sp>
          <p:nvSpPr>
            <p:cNvPr id="16" name="Oval 26"/>
            <p:cNvSpPr>
              <a:spLocks noChangeArrowheads="1"/>
            </p:cNvSpPr>
            <p:nvPr/>
          </p:nvSpPr>
          <p:spPr bwMode="auto">
            <a:xfrm>
              <a:off x="2928" y="2592"/>
              <a:ext cx="288" cy="288"/>
            </a:xfrm>
            <a:prstGeom prst="ellipse">
              <a:avLst/>
            </a:prstGeom>
            <a:solidFill>
              <a:srgbClr val="FFFFFF"/>
            </a:solidFill>
            <a:ln w="190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7" name="Line 27"/>
            <p:cNvSpPr>
              <a:spLocks noChangeShapeType="1"/>
            </p:cNvSpPr>
            <p:nvPr/>
          </p:nvSpPr>
          <p:spPr bwMode="auto">
            <a:xfrm>
              <a:off x="2928" y="2736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8" name="Line 28"/>
            <p:cNvSpPr>
              <a:spLocks noChangeShapeType="1"/>
            </p:cNvSpPr>
            <p:nvPr/>
          </p:nvSpPr>
          <p:spPr bwMode="auto">
            <a:xfrm rot="5400000">
              <a:off x="2928" y="2736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19" name="Line 29"/>
          <p:cNvSpPr>
            <a:spLocks noChangeShapeType="1"/>
          </p:cNvSpPr>
          <p:nvPr/>
        </p:nvSpPr>
        <p:spPr bwMode="auto">
          <a:xfrm>
            <a:off x="3505200" y="2514600"/>
            <a:ext cx="0" cy="3810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0" name="Line 30"/>
          <p:cNvSpPr>
            <a:spLocks noChangeShapeType="1"/>
          </p:cNvSpPr>
          <p:nvPr/>
        </p:nvSpPr>
        <p:spPr bwMode="auto">
          <a:xfrm flipH="1">
            <a:off x="3733800" y="3124200"/>
            <a:ext cx="4572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grpSp>
        <p:nvGrpSpPr>
          <p:cNvPr id="21" name="Group 31"/>
          <p:cNvGrpSpPr>
            <a:grpSpLocks/>
          </p:cNvGrpSpPr>
          <p:nvPr/>
        </p:nvGrpSpPr>
        <p:grpSpPr bwMode="auto">
          <a:xfrm>
            <a:off x="5105400" y="3810000"/>
            <a:ext cx="457200" cy="457200"/>
            <a:chOff x="2928" y="2592"/>
            <a:chExt cx="288" cy="288"/>
          </a:xfrm>
        </p:grpSpPr>
        <p:sp>
          <p:nvSpPr>
            <p:cNvPr id="22" name="Oval 32"/>
            <p:cNvSpPr>
              <a:spLocks noChangeArrowheads="1"/>
            </p:cNvSpPr>
            <p:nvPr/>
          </p:nvSpPr>
          <p:spPr bwMode="auto">
            <a:xfrm>
              <a:off x="2928" y="2592"/>
              <a:ext cx="288" cy="288"/>
            </a:xfrm>
            <a:prstGeom prst="ellipse">
              <a:avLst/>
            </a:prstGeom>
            <a:solidFill>
              <a:srgbClr val="FFFFFF"/>
            </a:solidFill>
            <a:ln w="190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" name="Line 33"/>
            <p:cNvSpPr>
              <a:spLocks noChangeShapeType="1"/>
            </p:cNvSpPr>
            <p:nvPr/>
          </p:nvSpPr>
          <p:spPr bwMode="auto">
            <a:xfrm>
              <a:off x="2928" y="2736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4" name="Line 34"/>
            <p:cNvSpPr>
              <a:spLocks noChangeShapeType="1"/>
            </p:cNvSpPr>
            <p:nvPr/>
          </p:nvSpPr>
          <p:spPr bwMode="auto">
            <a:xfrm rot="5400000">
              <a:off x="2928" y="2736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25" name="Line 35"/>
          <p:cNvSpPr>
            <a:spLocks noChangeShapeType="1"/>
          </p:cNvSpPr>
          <p:nvPr/>
        </p:nvSpPr>
        <p:spPr bwMode="auto">
          <a:xfrm>
            <a:off x="4876800" y="4038600"/>
            <a:ext cx="2286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6" name="Line 36"/>
          <p:cNvSpPr>
            <a:spLocks noChangeShapeType="1"/>
          </p:cNvSpPr>
          <p:nvPr/>
        </p:nvSpPr>
        <p:spPr bwMode="auto">
          <a:xfrm flipH="1">
            <a:off x="3505200" y="4038600"/>
            <a:ext cx="685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lg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7" name="Line 37"/>
          <p:cNvSpPr>
            <a:spLocks noChangeShapeType="1"/>
          </p:cNvSpPr>
          <p:nvPr/>
        </p:nvSpPr>
        <p:spPr bwMode="auto">
          <a:xfrm>
            <a:off x="3505200" y="3352800"/>
            <a:ext cx="0" cy="6858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8" name="Line 38"/>
          <p:cNvSpPr>
            <a:spLocks noChangeShapeType="1"/>
          </p:cNvSpPr>
          <p:nvPr/>
        </p:nvSpPr>
        <p:spPr bwMode="auto">
          <a:xfrm>
            <a:off x="5334000" y="3124200"/>
            <a:ext cx="0" cy="6858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9" name="Line 39"/>
          <p:cNvSpPr>
            <a:spLocks noChangeShapeType="1"/>
          </p:cNvSpPr>
          <p:nvPr/>
        </p:nvSpPr>
        <p:spPr bwMode="auto">
          <a:xfrm>
            <a:off x="3505200" y="4038600"/>
            <a:ext cx="0" cy="11430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" name="Line 40"/>
          <p:cNvSpPr>
            <a:spLocks noChangeShapeType="1"/>
          </p:cNvSpPr>
          <p:nvPr/>
        </p:nvSpPr>
        <p:spPr bwMode="auto">
          <a:xfrm>
            <a:off x="5334000" y="4267200"/>
            <a:ext cx="0" cy="914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1" name="Rectangle 41"/>
          <p:cNvSpPr>
            <a:spLocks noChangeArrowheads="1"/>
          </p:cNvSpPr>
          <p:nvPr/>
        </p:nvSpPr>
        <p:spPr bwMode="auto">
          <a:xfrm>
            <a:off x="2819400" y="5257800"/>
            <a:ext cx="1371600" cy="476250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>
                <a:latin typeface="+mn-lt"/>
              </a:rPr>
              <a:t>s</a:t>
            </a:r>
          </a:p>
        </p:txBody>
      </p:sp>
      <p:sp>
        <p:nvSpPr>
          <p:cNvPr id="32" name="Rectangle 42"/>
          <p:cNvSpPr>
            <a:spLocks noChangeArrowheads="1"/>
          </p:cNvSpPr>
          <p:nvPr/>
        </p:nvSpPr>
        <p:spPr bwMode="auto">
          <a:xfrm>
            <a:off x="4648200" y="5257800"/>
            <a:ext cx="1371600" cy="476250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>
                <a:latin typeface="+mn-lt"/>
              </a:rPr>
              <a:t>t</a:t>
            </a:r>
          </a:p>
        </p:txBody>
      </p:sp>
      <p:sp>
        <p:nvSpPr>
          <p:cNvPr id="33" name="AutoShape 43"/>
          <p:cNvSpPr>
            <a:spLocks noChangeArrowheads="1"/>
          </p:cNvSpPr>
          <p:nvPr/>
        </p:nvSpPr>
        <p:spPr bwMode="auto">
          <a:xfrm>
            <a:off x="2667000" y="5105400"/>
            <a:ext cx="3505200" cy="838200"/>
          </a:xfrm>
          <a:prstGeom prst="bracketPair">
            <a:avLst>
              <a:gd name="adj" fmla="val 16667"/>
            </a:avLst>
          </a:prstGeom>
          <a:noFill/>
          <a:ln w="19050">
            <a:solidFill>
              <a:srgbClr val="000000"/>
            </a:solidFill>
            <a:round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4" name="Text Box 44"/>
          <p:cNvSpPr txBox="1">
            <a:spLocks noChangeArrowheads="1"/>
          </p:cNvSpPr>
          <p:nvPr/>
        </p:nvSpPr>
        <p:spPr bwMode="auto">
          <a:xfrm>
            <a:off x="6072188" y="4840288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e</a:t>
            </a:r>
          </a:p>
        </p:txBody>
      </p:sp>
      <p:sp>
        <p:nvSpPr>
          <p:cNvPr id="35" name="Text Box 45"/>
          <p:cNvSpPr txBox="1">
            <a:spLocks noChangeArrowheads="1"/>
          </p:cNvSpPr>
          <p:nvPr/>
        </p:nvSpPr>
        <p:spPr bwMode="auto">
          <a:xfrm>
            <a:off x="6308725" y="5297488"/>
            <a:ext cx="10214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mod N</a:t>
            </a:r>
          </a:p>
        </p:txBody>
      </p:sp>
      <p:sp>
        <p:nvSpPr>
          <p:cNvPr id="36" name="Text Box 46"/>
          <p:cNvSpPr txBox="1">
            <a:spLocks noChangeArrowheads="1"/>
          </p:cNvSpPr>
          <p:nvPr/>
        </p:nvSpPr>
        <p:spPr bwMode="auto">
          <a:xfrm>
            <a:off x="1863725" y="5257800"/>
            <a:ext cx="6751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c  = </a:t>
            </a:r>
          </a:p>
        </p:txBody>
      </p:sp>
    </p:spTree>
    <p:extLst>
      <p:ext uri="{BB962C8B-B14F-4D97-AF65-F5344CB8AC3E}">
        <p14:creationId xmlns:p14="http://schemas.microsoft.com/office/powerpoint/2010/main" val="377222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RSA-OAEP can be proven CCA-secure under the RSA assumption, if G and H are modeled as random oracles</a:t>
            </a:r>
          </a:p>
          <a:p>
            <a:endParaRPr lang="en-US" dirty="0"/>
          </a:p>
          <a:p>
            <a:r>
              <a:rPr lang="en-US" dirty="0" smtClean="0"/>
              <a:t>Widely used in practice…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55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RSA-based KEM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Idea: use plain RSA as before…</a:t>
            </a:r>
          </a:p>
          <a:p>
            <a:pPr marL="457200" lvl="1" indent="0">
              <a:buNone/>
            </a:pPr>
            <a:r>
              <a:rPr lang="en-US" dirty="0" smtClean="0"/>
              <a:t>…but on a random value!</a:t>
            </a:r>
          </a:p>
          <a:p>
            <a:r>
              <a:rPr lang="en-US" dirty="0" smtClean="0"/>
              <a:t>Then use that random value to derive a key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23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RSA-based KEM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Encaps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Choose uniform r </a:t>
            </a:r>
            <a:r>
              <a:rPr lang="en-US" dirty="0">
                <a:sym typeface="Symbol"/>
              </a:rPr>
              <a:t>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latin typeface="Cambria Math"/>
                <a:ea typeface="Cambria Math"/>
              </a:rPr>
              <a:t>*</a:t>
            </a:r>
            <a:r>
              <a:rPr lang="en-US" baseline="-25000" dirty="0" smtClean="0">
                <a:ea typeface="Cambria Math"/>
              </a:rPr>
              <a:t>N</a:t>
            </a:r>
            <a:r>
              <a:rPr lang="en-US" dirty="0" smtClean="0">
                <a:ea typeface="Cambria Math"/>
              </a:rPr>
              <a:t> 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Ciphertext</a:t>
            </a:r>
            <a:r>
              <a:rPr lang="en-US" dirty="0" smtClean="0"/>
              <a:t> is c = [r</a:t>
            </a:r>
            <a:r>
              <a:rPr lang="en-US" baseline="30000" dirty="0" smtClean="0"/>
              <a:t>e</a:t>
            </a:r>
            <a:r>
              <a:rPr lang="en-US" dirty="0" smtClean="0"/>
              <a:t> mod N]</a:t>
            </a:r>
          </a:p>
          <a:p>
            <a:pPr lvl="1"/>
            <a:r>
              <a:rPr lang="en-US" dirty="0" smtClean="0"/>
              <a:t>Key is k = H(r)</a:t>
            </a:r>
          </a:p>
          <a:p>
            <a:pPr lvl="1"/>
            <a:endParaRPr lang="en-US" dirty="0"/>
          </a:p>
          <a:p>
            <a:r>
              <a:rPr lang="en-US" dirty="0" err="1" smtClean="0"/>
              <a:t>Decaps</a:t>
            </a:r>
            <a:r>
              <a:rPr lang="en-US" dirty="0" smtClean="0"/>
              <a:t>(c)</a:t>
            </a:r>
          </a:p>
          <a:p>
            <a:pPr lvl="1"/>
            <a:r>
              <a:rPr lang="en-US" dirty="0" smtClean="0"/>
              <a:t>Compute r = [c</a:t>
            </a:r>
            <a:r>
              <a:rPr lang="en-US" baseline="30000" dirty="0" smtClean="0"/>
              <a:t>d</a:t>
            </a:r>
            <a:r>
              <a:rPr lang="en-US" dirty="0" smtClean="0"/>
              <a:t> mod N]</a:t>
            </a:r>
          </a:p>
          <a:p>
            <a:pPr lvl="1"/>
            <a:r>
              <a:rPr lang="en-US" dirty="0" smtClean="0"/>
              <a:t>Compute the shared key k = H(r)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42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KEM can be proven CCA-secure under the RSA assumption, if H is modeled as a random oracle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0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to RSA-OAEP?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RSA-KEM must be used with a symmetric-key encryption scheme</a:t>
            </a:r>
          </a:p>
          <a:p>
            <a:r>
              <a:rPr lang="en-US" dirty="0" smtClean="0"/>
              <a:t>For very short messages (&lt; 1500 bits), RSA-OAEP will have shorter </a:t>
            </a:r>
            <a:r>
              <a:rPr lang="en-US" dirty="0" err="1" smtClean="0"/>
              <a:t>ciphertexts</a:t>
            </a:r>
            <a:endParaRPr lang="en-US" dirty="0" smtClean="0"/>
          </a:p>
          <a:p>
            <a:r>
              <a:rPr lang="en-US" dirty="0" smtClean="0"/>
              <a:t>For anything longer, </a:t>
            </a:r>
            <a:r>
              <a:rPr lang="en-US" dirty="0" err="1" smtClean="0"/>
              <a:t>ciphertexts</a:t>
            </a:r>
            <a:r>
              <a:rPr lang="en-US" dirty="0" smtClean="0"/>
              <a:t> will be the same length; RSA-KEM is simpler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39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Digital signatures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91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signatures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</a:t>
            </a:r>
            <a:r>
              <a:rPr lang="en-US" i="1" dirty="0" smtClean="0"/>
              <a:t>integrity</a:t>
            </a:r>
            <a:r>
              <a:rPr lang="en-US" dirty="0" smtClean="0"/>
              <a:t> in the </a:t>
            </a:r>
            <a:r>
              <a:rPr lang="en-US" smtClean="0"/>
              <a:t>public-key setting</a:t>
            </a:r>
          </a:p>
          <a:p>
            <a:endParaRPr lang="en-US" dirty="0" smtClean="0"/>
          </a:p>
          <a:p>
            <a:r>
              <a:rPr lang="en-US" dirty="0" smtClean="0"/>
              <a:t>Analogous to message authentication codes, but some key differences…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53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RSA-based PKE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57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Digital signatures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667000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667000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7010400" y="4120036"/>
            <a:ext cx="891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r>
              <a:rPr lang="en-US" sz="2400" dirty="0" smtClean="0"/>
              <a:t>, </a:t>
            </a:r>
            <a:r>
              <a:rPr lang="en-US" sz="2400" dirty="0" err="1" smtClean="0"/>
              <a:t>sk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1524000" y="4120036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2971800" y="3886200"/>
            <a:ext cx="31242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248400" y="4643735"/>
            <a:ext cx="1784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/>
              </a:rPr>
              <a:t></a:t>
            </a:r>
            <a:r>
              <a:rPr lang="en-US" sz="2400" dirty="0" smtClean="0"/>
              <a:t> = </a:t>
            </a:r>
            <a:r>
              <a:rPr lang="en-US" sz="2400" dirty="0" err="1" smtClean="0"/>
              <a:t>Sign</a:t>
            </a:r>
            <a:r>
              <a:rPr lang="en-US" sz="2400" baseline="-25000" dirty="0" err="1" smtClean="0"/>
              <a:t>sk</a:t>
            </a:r>
            <a:r>
              <a:rPr lang="en-US" sz="2400" dirty="0" smtClean="0"/>
              <a:t>(m)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53027" y="3429000"/>
            <a:ext cx="761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</a:t>
            </a:r>
            <a:r>
              <a:rPr lang="en-US" sz="2400" dirty="0" smtClean="0"/>
              <a:t>, </a:t>
            </a:r>
            <a:r>
              <a:rPr lang="en-US" sz="2400" dirty="0" smtClean="0">
                <a:sym typeface="Symbol"/>
              </a:rPr>
              <a:t></a:t>
            </a:r>
            <a:endParaRPr lang="en-US" sz="2400" dirty="0" smtClean="0"/>
          </a:p>
        </p:txBody>
      </p:sp>
      <p:sp>
        <p:nvSpPr>
          <p:cNvPr id="18" name="Flowchart: Magnetic Disk 17"/>
          <p:cNvSpPr/>
          <p:nvPr/>
        </p:nvSpPr>
        <p:spPr>
          <a:xfrm>
            <a:off x="4114800" y="1447800"/>
            <a:ext cx="838200" cy="1143000"/>
          </a:xfrm>
          <a:prstGeom prst="flowChartMagneticDisk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290885" y="19050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2667000" y="2362200"/>
            <a:ext cx="1295400" cy="838201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095370" y="22860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5181600" y="2362200"/>
            <a:ext cx="1295400" cy="838201"/>
          </a:xfrm>
          <a:prstGeom prst="straightConnector1">
            <a:avLst/>
          </a:prstGeom>
          <a:ln w="19050">
            <a:solidFill>
              <a:schemeClr val="tx1"/>
            </a:solidFill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609970" y="22860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grpSp>
        <p:nvGrpSpPr>
          <p:cNvPr id="4" name="Group 3"/>
          <p:cNvGrpSpPr/>
          <p:nvPr/>
        </p:nvGrpSpPr>
        <p:grpSpPr>
          <a:xfrm>
            <a:off x="533400" y="4450433"/>
            <a:ext cx="2105448" cy="654967"/>
            <a:chOff x="533400" y="4450433"/>
            <a:chExt cx="2105448" cy="654967"/>
          </a:xfrm>
        </p:grpSpPr>
        <p:sp>
          <p:nvSpPr>
            <p:cNvPr id="5" name="TextBox 4"/>
            <p:cNvSpPr txBox="1"/>
            <p:nvPr/>
          </p:nvSpPr>
          <p:spPr>
            <a:xfrm>
              <a:off x="533400" y="4643735"/>
              <a:ext cx="21054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1 = </a:t>
              </a:r>
              <a:r>
                <a:rPr lang="en-US" sz="2400" dirty="0" err="1" smtClean="0"/>
                <a:t>Vrfy</a:t>
              </a:r>
              <a:r>
                <a:rPr lang="en-US" sz="2400" baseline="-25000" dirty="0" err="1" smtClean="0"/>
                <a:t>pk</a:t>
              </a:r>
              <a:r>
                <a:rPr lang="en-US" sz="2400" dirty="0" smtClean="0"/>
                <a:t>(m, </a:t>
              </a:r>
              <a:r>
                <a:rPr lang="en-US" sz="2400" dirty="0" smtClean="0">
                  <a:sym typeface="Symbol"/>
                </a:rPr>
                <a:t></a:t>
              </a:r>
              <a:r>
                <a:rPr lang="en-US" sz="2400" dirty="0" smtClean="0"/>
                <a:t>)</a:t>
              </a:r>
              <a:endParaRPr lang="en-US" dirty="0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762000" y="4450433"/>
              <a:ext cx="3273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67287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6" grpId="0"/>
      <p:bldP spid="7" grpId="0"/>
      <p:bldP spid="18" grpId="0" animBg="1"/>
      <p:bldP spid="19" grpId="0"/>
      <p:bldP spid="22" grpId="0"/>
      <p:bldP spid="22" grpId="1"/>
      <p:bldP spid="23" grpId="0"/>
      <p:bldP spid="23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Public-key encryption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667000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667000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7010400" y="4120036"/>
            <a:ext cx="891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r>
              <a:rPr lang="en-US" sz="2400" dirty="0" smtClean="0"/>
              <a:t>, </a:t>
            </a:r>
            <a:r>
              <a:rPr lang="en-US" sz="2400" dirty="0" err="1" smtClean="0"/>
              <a:t>sk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1524000" y="4120036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2971800" y="3886200"/>
            <a:ext cx="3124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13853" y="4643735"/>
            <a:ext cx="18293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</a:t>
            </a:r>
            <a:r>
              <a:rPr lang="en-US" sz="2400" dirty="0" smtClean="0"/>
              <a:t> </a:t>
            </a:r>
            <a:r>
              <a:rPr lang="en-US" sz="2400" dirty="0" err="1" smtClean="0"/>
              <a:t>Enc</a:t>
            </a:r>
            <a:r>
              <a:rPr lang="en-US" sz="2400" baseline="-25000" dirty="0" err="1" smtClean="0"/>
              <a:t>pk</a:t>
            </a:r>
            <a:r>
              <a:rPr lang="en-US" sz="2400" dirty="0" smtClean="0"/>
              <a:t>(m)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629400" y="4643735"/>
            <a:ext cx="16834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</a:t>
            </a:r>
            <a:r>
              <a:rPr lang="en-US" sz="2400" dirty="0" smtClean="0"/>
              <a:t> = </a:t>
            </a:r>
            <a:r>
              <a:rPr lang="en-US" sz="2400" dirty="0" err="1" smtClean="0"/>
              <a:t>Dec</a:t>
            </a:r>
            <a:r>
              <a:rPr lang="en-US" sz="2400" baseline="-25000" dirty="0" err="1" smtClean="0"/>
              <a:t>sk</a:t>
            </a:r>
            <a:r>
              <a:rPr lang="en-US" sz="2400" dirty="0" smtClean="0"/>
              <a:t>(c)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76645" y="3429000"/>
            <a:ext cx="314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</a:t>
            </a:r>
          </a:p>
        </p:txBody>
      </p:sp>
      <p:sp>
        <p:nvSpPr>
          <p:cNvPr id="18" name="Flowchart: Magnetic Disk 17"/>
          <p:cNvSpPr/>
          <p:nvPr/>
        </p:nvSpPr>
        <p:spPr>
          <a:xfrm>
            <a:off x="4114800" y="1447800"/>
            <a:ext cx="838200" cy="1143000"/>
          </a:xfrm>
          <a:prstGeom prst="flowChartMagneticDisk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290885" y="19050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2667000" y="2362200"/>
            <a:ext cx="1295400" cy="838201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095370" y="22860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5181600" y="2362200"/>
            <a:ext cx="1295400" cy="838201"/>
          </a:xfrm>
          <a:prstGeom prst="straightConnector1">
            <a:avLst/>
          </a:prstGeom>
          <a:ln w="19050">
            <a:solidFill>
              <a:schemeClr val="tx1"/>
            </a:solidFill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609970" y="22860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36300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(informal)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Even after observing signatures on multiple messages, an attacker should be unable to </a:t>
            </a:r>
            <a:r>
              <a:rPr lang="en-US" i="1" dirty="0" smtClean="0"/>
              <a:t>forge</a:t>
            </a:r>
            <a:r>
              <a:rPr lang="en-US" dirty="0"/>
              <a:t> </a:t>
            </a:r>
            <a:r>
              <a:rPr lang="en-US" dirty="0" smtClean="0"/>
              <a:t>a valid signature on a </a:t>
            </a:r>
            <a:r>
              <a:rPr lang="en-US" i="1" dirty="0" smtClean="0"/>
              <a:t>new</a:t>
            </a:r>
            <a:r>
              <a:rPr lang="en-US" dirty="0" smtClean="0"/>
              <a:t> message</a:t>
            </a:r>
          </a:p>
        </p:txBody>
      </p:sp>
    </p:spTree>
    <p:extLst>
      <p:ext uri="{BB962C8B-B14F-4D97-AF65-F5344CB8AC3E}">
        <p14:creationId xmlns:p14="http://schemas.microsoft.com/office/powerpoint/2010/main" val="3931168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Prototypical application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532" y="1600200"/>
            <a:ext cx="964831" cy="915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1549" y="2667000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7212547" y="4120036"/>
            <a:ext cx="891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r>
              <a:rPr lang="en-US" sz="2400" dirty="0" smtClean="0"/>
              <a:t>, </a:t>
            </a:r>
            <a:r>
              <a:rPr lang="en-US" sz="2400" dirty="0" err="1" smtClean="0"/>
              <a:t>sk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1406932" y="24384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2335747" y="2515371"/>
            <a:ext cx="2514600" cy="1370829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298147" y="4643735"/>
            <a:ext cx="22362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/>
              </a:rPr>
              <a:t></a:t>
            </a:r>
            <a:r>
              <a:rPr lang="en-US" sz="2400" dirty="0" smtClean="0"/>
              <a:t> = </a:t>
            </a:r>
            <a:r>
              <a:rPr lang="en-US" sz="2400" dirty="0" err="1" smtClean="0"/>
              <a:t>Sign</a:t>
            </a:r>
            <a:r>
              <a:rPr lang="en-US" sz="2400" baseline="-25000" dirty="0" err="1" smtClean="0"/>
              <a:t>sk</a:t>
            </a:r>
            <a:r>
              <a:rPr lang="en-US" sz="2400" dirty="0" smtClean="0"/>
              <a:t>(patch)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08410" y="3424535"/>
            <a:ext cx="12135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patch, </a:t>
            </a:r>
            <a:r>
              <a:rPr lang="en-US" sz="2400" dirty="0" smtClean="0">
                <a:sym typeface="Symbol"/>
              </a:rPr>
              <a:t></a:t>
            </a:r>
            <a:endParaRPr lang="en-US" sz="2400" dirty="0" smtClean="0"/>
          </a:p>
        </p:txBody>
      </p:sp>
      <p:pic>
        <p:nvPicPr>
          <p:cNvPr id="24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532" y="3581400"/>
            <a:ext cx="964831" cy="915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1406932" y="44196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pic>
        <p:nvPicPr>
          <p:cNvPr id="26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532" y="5334000"/>
            <a:ext cx="964831" cy="915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1406932" y="61722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4850347" y="3886200"/>
            <a:ext cx="1676400" cy="0"/>
          </a:xfrm>
          <a:prstGeom prst="line">
            <a:avLst/>
          </a:prstGeom>
          <a:ln w="19050">
            <a:solidFill>
              <a:schemeClr val="tx1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2335747" y="3886200"/>
            <a:ext cx="25146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2335747" y="3886200"/>
            <a:ext cx="2514600" cy="190538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590800" y="3429000"/>
            <a:ext cx="1337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</a:t>
            </a:r>
            <a:r>
              <a:rPr lang="en-US" sz="2400" dirty="0" smtClean="0"/>
              <a:t>atch’, </a:t>
            </a:r>
            <a:r>
              <a:rPr lang="en-US" sz="2400" dirty="0" smtClean="0">
                <a:sym typeface="Symbol"/>
              </a:rPr>
              <a:t>’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870959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to MACs?</a:t>
            </a:r>
            <a:endParaRPr lang="en-US" dirty="0"/>
          </a:p>
        </p:txBody>
      </p:sp>
      <p:pic>
        <p:nvPicPr>
          <p:cNvPr id="5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985" y="1600200"/>
            <a:ext cx="964831" cy="915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2" y="2667000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467600" y="4120036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433385" y="2438400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362200" y="2515371"/>
            <a:ext cx="2514600" cy="1370829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439211" y="4643735"/>
            <a:ext cx="2095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Symbol"/>
              </a:rPr>
              <a:t>t</a:t>
            </a:r>
            <a:r>
              <a:rPr lang="en-US" sz="2400" dirty="0" smtClean="0"/>
              <a:t> = Mac</a:t>
            </a:r>
            <a:r>
              <a:rPr lang="en-US" sz="2400" baseline="-25000" dirty="0" smtClean="0"/>
              <a:t>k</a:t>
            </a:r>
            <a:r>
              <a:rPr lang="en-US" sz="2400" dirty="0" smtClean="0"/>
              <a:t>(patch)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34863" y="3424535"/>
            <a:ext cx="11301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patch, </a:t>
            </a:r>
            <a:r>
              <a:rPr lang="en-US" sz="2400" dirty="0" smtClean="0">
                <a:sym typeface="Symbol"/>
              </a:rPr>
              <a:t>t</a:t>
            </a:r>
            <a:endParaRPr lang="en-US" sz="2400" dirty="0" smtClean="0"/>
          </a:p>
        </p:txBody>
      </p:sp>
      <p:pic>
        <p:nvPicPr>
          <p:cNvPr id="1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985" y="3581400"/>
            <a:ext cx="964831" cy="915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433385" y="4419600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</a:t>
            </a:r>
            <a:endParaRPr lang="en-US" sz="2400" dirty="0"/>
          </a:p>
        </p:txBody>
      </p:sp>
      <p:pic>
        <p:nvPicPr>
          <p:cNvPr id="14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985" y="5334000"/>
            <a:ext cx="964831" cy="915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1433385" y="6172200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</a:t>
            </a:r>
            <a:endParaRPr lang="en-US" sz="2400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4876800" y="3886200"/>
            <a:ext cx="1676400" cy="0"/>
          </a:xfrm>
          <a:prstGeom prst="line">
            <a:avLst/>
          </a:prstGeom>
          <a:ln w="19050">
            <a:solidFill>
              <a:schemeClr val="tx1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2362200" y="3886200"/>
            <a:ext cx="25146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2362200" y="3886200"/>
            <a:ext cx="2514600" cy="190538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371600" y="2669232"/>
            <a:ext cx="0" cy="91216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99226" y="1138535"/>
            <a:ext cx="2259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</a:t>
            </a:r>
            <a:r>
              <a:rPr lang="en-US" sz="2400" dirty="0" smtClean="0"/>
              <a:t>’ = Mac</a:t>
            </a:r>
            <a:r>
              <a:rPr lang="en-US" sz="2400" baseline="-25000" dirty="0" smtClean="0"/>
              <a:t>k</a:t>
            </a:r>
            <a:r>
              <a:rPr lang="en-US" sz="2400" dirty="0" smtClean="0"/>
              <a:t>(patch’)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82838" y="2881769"/>
            <a:ext cx="12649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</a:t>
            </a:r>
            <a:r>
              <a:rPr lang="en-US" sz="2400" dirty="0" smtClean="0"/>
              <a:t>atch’, t’</a:t>
            </a:r>
          </a:p>
        </p:txBody>
      </p:sp>
    </p:spTree>
    <p:extLst>
      <p:ext uri="{BB962C8B-B14F-4D97-AF65-F5344CB8AC3E}">
        <p14:creationId xmlns:p14="http://schemas.microsoft.com/office/powerpoint/2010/main" val="1986483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  <p:bldP spid="13" grpId="0"/>
      <p:bldP spid="15" grpId="0"/>
      <p:bldP spid="21" grpId="0"/>
      <p:bldP spid="2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to MACs?</a:t>
            </a:r>
            <a:endParaRPr lang="en-US" dirty="0"/>
          </a:p>
        </p:txBody>
      </p:sp>
      <p:pic>
        <p:nvPicPr>
          <p:cNvPr id="20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532" y="1600200"/>
            <a:ext cx="964831" cy="915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1549" y="2667000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7010400" y="4120036"/>
            <a:ext cx="12073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k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k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k</a:t>
            </a:r>
            <a:r>
              <a:rPr lang="en-US" sz="2400" baseline="-25000" dirty="0" smtClean="0"/>
              <a:t>3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1406932" y="2438400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</a:t>
            </a:r>
            <a:r>
              <a:rPr lang="en-US" sz="2400" baseline="-25000" dirty="0" smtClean="0"/>
              <a:t>1</a:t>
            </a:r>
            <a:endParaRPr lang="en-US" sz="2400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2335747" y="2515371"/>
            <a:ext cx="4369853" cy="685414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298147" y="4643735"/>
            <a:ext cx="235166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Symbol"/>
              </a:rPr>
              <a:t>t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/>
              <a:t> = Mac</a:t>
            </a:r>
            <a:r>
              <a:rPr lang="en-US" sz="2400" baseline="-25000" dirty="0" smtClean="0"/>
              <a:t>k1</a:t>
            </a:r>
            <a:r>
              <a:rPr lang="en-US" sz="2400" dirty="0" smtClean="0"/>
              <a:t>(patch)</a:t>
            </a:r>
          </a:p>
          <a:p>
            <a:r>
              <a:rPr lang="en-US" sz="2400" dirty="0"/>
              <a:t>t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= Mac</a:t>
            </a:r>
            <a:r>
              <a:rPr lang="en-US" sz="2400" baseline="-25000" dirty="0" smtClean="0"/>
              <a:t>k2</a:t>
            </a:r>
            <a:r>
              <a:rPr lang="en-US" sz="2400" dirty="0" smtClean="0"/>
              <a:t>(patch)</a:t>
            </a:r>
          </a:p>
          <a:p>
            <a:r>
              <a:rPr lang="en-US" sz="2400" dirty="0"/>
              <a:t>t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= Mac</a:t>
            </a:r>
            <a:r>
              <a:rPr lang="en-US" sz="2400" baseline="-25000" dirty="0" smtClean="0"/>
              <a:t>k3</a:t>
            </a:r>
            <a:r>
              <a:rPr lang="en-US" sz="2400" dirty="0" smtClean="0"/>
              <a:t>(patch)</a:t>
            </a:r>
          </a:p>
        </p:txBody>
      </p:sp>
      <p:pic>
        <p:nvPicPr>
          <p:cNvPr id="27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532" y="3581400"/>
            <a:ext cx="964831" cy="915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1406932" y="4419600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</a:t>
            </a:r>
            <a:r>
              <a:rPr lang="en-US" sz="2400" baseline="-25000" dirty="0" smtClean="0"/>
              <a:t>2</a:t>
            </a:r>
            <a:endParaRPr lang="en-US" sz="2400" dirty="0"/>
          </a:p>
        </p:txBody>
      </p:sp>
      <p:pic>
        <p:nvPicPr>
          <p:cNvPr id="29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532" y="5334000"/>
            <a:ext cx="964831" cy="915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1406932" y="6172200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</a:t>
            </a:r>
            <a:r>
              <a:rPr lang="en-US" sz="2400" baseline="-25000" dirty="0"/>
              <a:t>3</a:t>
            </a:r>
            <a:endParaRPr lang="en-US" sz="2400" dirty="0"/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2335748" y="3886200"/>
            <a:ext cx="436985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2335748" y="4038985"/>
            <a:ext cx="4369852" cy="1752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71023" y="2357735"/>
            <a:ext cx="12343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</a:t>
            </a:r>
            <a:r>
              <a:rPr lang="en-US" sz="2400" dirty="0" smtClean="0"/>
              <a:t>atch, t</a:t>
            </a:r>
            <a:r>
              <a:rPr lang="en-US" sz="2400" baseline="-25000" dirty="0" smtClean="0"/>
              <a:t>1</a:t>
            </a:r>
            <a:endParaRPr lang="en-US" sz="2400" dirty="0" smtClean="0"/>
          </a:p>
        </p:txBody>
      </p:sp>
      <p:sp>
        <p:nvSpPr>
          <p:cNvPr id="40" name="TextBox 39"/>
          <p:cNvSpPr txBox="1"/>
          <p:nvPr/>
        </p:nvSpPr>
        <p:spPr>
          <a:xfrm>
            <a:off x="3886200" y="3424535"/>
            <a:ext cx="12343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</a:t>
            </a:r>
            <a:r>
              <a:rPr lang="en-US" sz="2400" dirty="0" smtClean="0"/>
              <a:t>atch, t</a:t>
            </a:r>
            <a:r>
              <a:rPr lang="en-US" sz="2400" baseline="-25000" dirty="0"/>
              <a:t>2</a:t>
            </a:r>
            <a:endParaRPr lang="en-US" sz="2400" dirty="0" smtClean="0"/>
          </a:p>
        </p:txBody>
      </p:sp>
      <p:sp>
        <p:nvSpPr>
          <p:cNvPr id="41" name="TextBox 40"/>
          <p:cNvSpPr txBox="1"/>
          <p:nvPr/>
        </p:nvSpPr>
        <p:spPr>
          <a:xfrm>
            <a:off x="3794823" y="4343400"/>
            <a:ext cx="12343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</a:t>
            </a:r>
            <a:r>
              <a:rPr lang="en-US" sz="2400" dirty="0" smtClean="0"/>
              <a:t>atch, t</a:t>
            </a:r>
            <a:r>
              <a:rPr lang="en-US" sz="2400" baseline="-25000" dirty="0"/>
              <a:t>3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500561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5" grpId="0"/>
      <p:bldP spid="28" grpId="0"/>
      <p:bldP spid="30" grpId="0"/>
      <p:bldP spid="39" grpId="0"/>
      <p:bldP spid="40" grpId="0"/>
      <p:bldP spid="4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to MACs?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Public verifiability</a:t>
            </a:r>
          </a:p>
          <a:p>
            <a:pPr lvl="1"/>
            <a:r>
              <a:rPr lang="en-US" dirty="0" smtClean="0"/>
              <a:t>“Anyone” can verify a signature</a:t>
            </a:r>
          </a:p>
          <a:p>
            <a:pPr lvl="1"/>
            <a:r>
              <a:rPr lang="en-US" dirty="0" smtClean="0"/>
              <a:t>(Only a holder of the key can verify a MAC tag)</a:t>
            </a:r>
          </a:p>
          <a:p>
            <a:pPr lvl="1"/>
            <a:endParaRPr lang="en-US" dirty="0" smtClean="0"/>
          </a:p>
          <a:p>
            <a:pPr>
              <a:buFont typeface="Symbol"/>
              <a:buChar char="Þ"/>
            </a:pPr>
            <a:r>
              <a:rPr lang="en-US" i="1" dirty="0" smtClean="0">
                <a:sym typeface="Symbol"/>
              </a:rPr>
              <a:t> Transferability</a:t>
            </a:r>
            <a:endParaRPr lang="en-US" dirty="0" smtClean="0">
              <a:sym typeface="Symbol"/>
            </a:endParaRPr>
          </a:p>
          <a:p>
            <a:pPr lvl="1"/>
            <a:r>
              <a:rPr lang="en-US" dirty="0" smtClean="0">
                <a:sym typeface="Symbol"/>
              </a:rPr>
              <a:t>Can forward a signature to someone else…</a:t>
            </a:r>
          </a:p>
          <a:p>
            <a:pPr>
              <a:buFont typeface="Symbol"/>
              <a:buChar char="Þ"/>
            </a:pPr>
            <a:r>
              <a:rPr lang="en-US" i="1" dirty="0" smtClean="0">
                <a:sym typeface="Symbol"/>
              </a:rPr>
              <a:t> Non-repudiation</a:t>
            </a:r>
            <a:endParaRPr lang="en-US" dirty="0" smtClean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1437672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Non-repudiation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Signer cannot (easily) deny issuing a signature</a:t>
            </a:r>
          </a:p>
          <a:p>
            <a:pPr lvl="1"/>
            <a:r>
              <a:rPr lang="en-US" dirty="0" smtClean="0"/>
              <a:t>Crucial for legal applications</a:t>
            </a:r>
          </a:p>
          <a:p>
            <a:pPr lvl="1"/>
            <a:r>
              <a:rPr lang="en-US" dirty="0" smtClean="0"/>
              <a:t>Judge can verify signature using public copy of </a:t>
            </a:r>
            <a:r>
              <a:rPr lang="en-US" dirty="0" err="1" smtClean="0"/>
              <a:t>pk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MACs cannot provide this functionality!</a:t>
            </a:r>
          </a:p>
          <a:p>
            <a:pPr lvl="1"/>
            <a:r>
              <a:rPr lang="en-US" dirty="0" smtClean="0"/>
              <a:t>Without access to the key, no way to verify a tag</a:t>
            </a:r>
          </a:p>
          <a:p>
            <a:pPr lvl="1"/>
            <a:r>
              <a:rPr lang="en-US" dirty="0" smtClean="0"/>
              <a:t>Even if </a:t>
            </a:r>
            <a:r>
              <a:rPr lang="en-US" smtClean="0"/>
              <a:t>receiver </a:t>
            </a:r>
            <a:r>
              <a:rPr lang="en-US" smtClean="0"/>
              <a:t>gives key </a:t>
            </a:r>
            <a:r>
              <a:rPr lang="en-US" dirty="0" smtClean="0"/>
              <a:t>to judge, how can the judge verify that the key is correct?</a:t>
            </a:r>
          </a:p>
          <a:p>
            <a:pPr lvl="2"/>
            <a:r>
              <a:rPr lang="en-US" dirty="0" smtClean="0"/>
              <a:t>Even if key is correct, receiver could have generated </a:t>
            </a:r>
            <a:br>
              <a:rPr lang="en-US" dirty="0" smtClean="0"/>
            </a:br>
            <a:r>
              <a:rPr lang="en-US" dirty="0" smtClean="0"/>
              <a:t>the tag also!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100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 p, q be random, equal-length primes</a:t>
            </a:r>
          </a:p>
          <a:p>
            <a:r>
              <a:rPr lang="en-US" dirty="0" smtClean="0"/>
              <a:t>Compute modulus N=</a:t>
            </a:r>
            <a:r>
              <a:rPr lang="en-US" dirty="0" err="1" smtClean="0"/>
              <a:t>pq</a:t>
            </a:r>
            <a:endParaRPr lang="en-US" dirty="0" smtClean="0"/>
          </a:p>
          <a:p>
            <a:r>
              <a:rPr lang="en-US" dirty="0" smtClean="0"/>
              <a:t>Choose e, d such that e · d = 1 mod </a:t>
            </a:r>
            <a:r>
              <a:rPr lang="en-US" dirty="0" smtClean="0">
                <a:sym typeface="Symbol"/>
              </a:rPr>
              <a:t>(N)</a:t>
            </a:r>
            <a:endParaRPr lang="en-US" dirty="0">
              <a:sym typeface="Symbol"/>
            </a:endParaRPr>
          </a:p>
          <a:p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The e</a:t>
            </a:r>
            <a:r>
              <a:rPr lang="en-US" baseline="30000" dirty="0" smtClean="0">
                <a:sym typeface="Symbol"/>
              </a:rPr>
              <a:t>th</a:t>
            </a:r>
            <a:r>
              <a:rPr lang="en-US" dirty="0" smtClean="0">
                <a:sym typeface="Symbol"/>
              </a:rPr>
              <a:t> root of x modulo N is [</a:t>
            </a:r>
            <a:r>
              <a:rPr lang="en-US" dirty="0" err="1" smtClean="0">
                <a:sym typeface="Symbol"/>
              </a:rPr>
              <a:t>x</a:t>
            </a:r>
            <a:r>
              <a:rPr lang="en-US" baseline="30000" dirty="0" err="1" smtClean="0">
                <a:sym typeface="Symbol"/>
              </a:rPr>
              <a:t>d</a:t>
            </a:r>
            <a:r>
              <a:rPr lang="en-US" dirty="0" smtClean="0">
                <a:sym typeface="Symbol"/>
              </a:rPr>
              <a:t> mod N]</a:t>
            </a:r>
            <a:endParaRPr lang="en-US" dirty="0">
              <a:sym typeface="Symbol"/>
            </a:endParaRPr>
          </a:p>
          <a:p>
            <a:pPr lvl="1"/>
            <a:r>
              <a:rPr lang="en-US" dirty="0" smtClean="0">
                <a:sym typeface="Symbol"/>
              </a:rPr>
              <a:t>I.e., easy to compute given p, q (or d)</a:t>
            </a:r>
          </a:p>
          <a:p>
            <a:r>
              <a:rPr lang="en-US" i="1" dirty="0" smtClean="0">
                <a:sym typeface="Symbol"/>
              </a:rPr>
              <a:t>RSA assumption</a:t>
            </a:r>
            <a:r>
              <a:rPr lang="en-US" dirty="0" smtClean="0">
                <a:sym typeface="Symbol"/>
              </a:rPr>
              <a:t>: given N, e </a:t>
            </a:r>
            <a:r>
              <a:rPr lang="en-US" u="sng" dirty="0" smtClean="0">
                <a:sym typeface="Symbol"/>
              </a:rPr>
              <a:t>only</a:t>
            </a:r>
            <a:r>
              <a:rPr lang="en-US" dirty="0" smtClean="0">
                <a:sym typeface="Symbol"/>
              </a:rPr>
              <a:t>, it is hard to compute the e</a:t>
            </a:r>
            <a:r>
              <a:rPr lang="en-US" baseline="30000" dirty="0" smtClean="0">
                <a:sym typeface="Symbol"/>
              </a:rPr>
              <a:t>th</a:t>
            </a:r>
            <a:r>
              <a:rPr lang="en-US" dirty="0" smtClean="0">
                <a:sym typeface="Symbol"/>
              </a:rPr>
              <a:t> root of a uniform c 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-25000" dirty="0" smtClean="0">
                <a:ea typeface="Cambria Math"/>
              </a:rPr>
              <a:t>N</a:t>
            </a:r>
            <a:r>
              <a:rPr lang="en-US" baseline="30000" dirty="0">
                <a:ea typeface="Cambria Math"/>
              </a:rPr>
              <a:t>*</a:t>
            </a:r>
            <a:endParaRPr lang="en-US" i="1" dirty="0" smtClean="0">
              <a:sym typeface="Symbo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501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suggests a public-key encryption scheme!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63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“Plain” RSA encryption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457271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457271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>
            <a:off x="3200400" y="3753442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200400" y="2762842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03675" y="5257800"/>
            <a:ext cx="20537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/>
              </a:rPr>
              <a:t>m</a:t>
            </a:r>
            <a:r>
              <a:rPr lang="en-US" sz="2400" dirty="0" smtClean="0">
                <a:sym typeface="Symbol"/>
              </a:rPr>
              <a:t> = </a:t>
            </a:r>
            <a:r>
              <a:rPr lang="en-US" sz="2400" dirty="0">
                <a:sym typeface="Symbol"/>
              </a:rPr>
              <a:t>[</a:t>
            </a:r>
            <a:r>
              <a:rPr lang="en-US" sz="2400" dirty="0" smtClean="0">
                <a:sym typeface="Symbol"/>
              </a:rPr>
              <a:t>c</a:t>
            </a:r>
            <a:r>
              <a:rPr lang="en-US" sz="2400" baseline="30000" dirty="0" smtClean="0">
                <a:sym typeface="Symbol"/>
              </a:rPr>
              <a:t>d</a:t>
            </a:r>
            <a:r>
              <a:rPr lang="en-US" sz="2400" dirty="0" smtClean="0">
                <a:sym typeface="Symbol"/>
              </a:rPr>
              <a:t> mod N]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3794" y="3962400"/>
            <a:ext cx="30535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sz="2400" dirty="0" smtClean="0"/>
              <a:t>(N, e, d) </a:t>
            </a:r>
            <a:r>
              <a:rPr lang="en-US" sz="2400" dirty="0" smtClean="0">
                <a:sym typeface="Symbol"/>
              </a:rPr>
              <a:t> </a:t>
            </a:r>
            <a:r>
              <a:rPr lang="en-US" sz="2400" dirty="0" err="1" smtClean="0">
                <a:sym typeface="Symbol"/>
              </a:rPr>
              <a:t>RSAGen</a:t>
            </a:r>
            <a:r>
              <a:rPr lang="en-US" sz="2400" dirty="0" smtClean="0">
                <a:sym typeface="Symbol"/>
              </a:rPr>
              <a:t>(1</a:t>
            </a:r>
            <a:r>
              <a:rPr lang="en-US" sz="2400" baseline="30000" dirty="0">
                <a:sym typeface="Symbol"/>
              </a:rPr>
              <a:t>n</a:t>
            </a:r>
            <a:r>
              <a:rPr lang="en-US" sz="2400" dirty="0" smtClean="0">
                <a:sym typeface="Symbol"/>
              </a:rPr>
              <a:t>)</a:t>
            </a:r>
          </a:p>
          <a:p>
            <a:pPr marL="0" lvl="1" algn="ctr"/>
            <a:r>
              <a:rPr lang="en-US" sz="2400" dirty="0" err="1" smtClean="0">
                <a:sym typeface="Symbol"/>
              </a:rPr>
              <a:t>pk</a:t>
            </a:r>
            <a:r>
              <a:rPr lang="en-US" sz="2400" dirty="0" smtClean="0">
                <a:sym typeface="Symbol"/>
              </a:rPr>
              <a:t> = (N, e)</a:t>
            </a:r>
          </a:p>
          <a:p>
            <a:pPr marL="0" lvl="1" algn="ctr"/>
            <a:r>
              <a:rPr lang="en-US" sz="2400" dirty="0" err="1" smtClean="0">
                <a:sym typeface="Symbol"/>
              </a:rPr>
              <a:t>sk</a:t>
            </a:r>
            <a:r>
              <a:rPr lang="en-US" sz="2400" dirty="0" smtClean="0">
                <a:sym typeface="Symbol"/>
              </a:rPr>
              <a:t> = d</a:t>
            </a:r>
            <a:endParaRPr lang="en-US" sz="2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4306600" y="2304871"/>
            <a:ext cx="683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N, 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243674" y="3962400"/>
            <a:ext cx="20489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sz="2400" dirty="0" smtClean="0">
                <a:ea typeface="Cambria Math"/>
              </a:rPr>
              <a:t>c = [m</a:t>
            </a:r>
            <a:r>
              <a:rPr lang="en-US" sz="2400" baseline="30000" dirty="0" smtClean="0">
                <a:ea typeface="Cambria Math"/>
              </a:rPr>
              <a:t>e</a:t>
            </a:r>
            <a:r>
              <a:rPr lang="en-US" sz="2400" dirty="0" smtClean="0">
                <a:ea typeface="Cambria Math"/>
              </a:rPr>
              <a:t> mod N]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490945" y="3291006"/>
            <a:ext cx="314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81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  <p:bldP spid="6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this scheme secure?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4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This scheme is </a:t>
            </a:r>
            <a:r>
              <a:rPr lang="en-US" i="1" dirty="0" smtClean="0"/>
              <a:t>deterministic</a:t>
            </a:r>
            <a:endParaRPr lang="en-US" dirty="0" smtClean="0"/>
          </a:p>
          <a:p>
            <a:pPr lvl="1"/>
            <a:r>
              <a:rPr lang="en-US" dirty="0" smtClean="0"/>
              <a:t>Cannot be CPA-secure!</a:t>
            </a:r>
          </a:p>
          <a:p>
            <a:pPr lvl="1"/>
            <a:endParaRPr lang="en-US" dirty="0"/>
          </a:p>
          <a:p>
            <a:r>
              <a:rPr lang="en-US" dirty="0" smtClean="0"/>
              <a:t>RSA assumption only refers to hardness of computing the e</a:t>
            </a:r>
            <a:r>
              <a:rPr lang="en-US" baseline="30000" dirty="0" smtClean="0"/>
              <a:t>th</a:t>
            </a:r>
            <a:r>
              <a:rPr lang="en-US" dirty="0" smtClean="0"/>
              <a:t> root of a </a:t>
            </a:r>
            <a:r>
              <a:rPr lang="en-US" i="1" dirty="0" smtClean="0"/>
              <a:t>uniform</a:t>
            </a:r>
            <a:r>
              <a:rPr lang="en-US" dirty="0" smtClean="0"/>
              <a:t> c 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 is not uniform unless m is</a:t>
            </a:r>
          </a:p>
          <a:p>
            <a:pPr lvl="1"/>
            <a:r>
              <a:rPr lang="en-US" dirty="0" smtClean="0"/>
              <a:t>Why would m be uniform?</a:t>
            </a:r>
          </a:p>
          <a:p>
            <a:pPr lvl="1"/>
            <a:r>
              <a:rPr lang="en-US" dirty="0" smtClean="0"/>
              <a:t>Easy to compute e</a:t>
            </a:r>
            <a:r>
              <a:rPr lang="en-US" baseline="30000" dirty="0" smtClean="0"/>
              <a:t>th</a:t>
            </a:r>
            <a:r>
              <a:rPr lang="en-US" dirty="0" smtClean="0"/>
              <a:t> root of c = [m</a:t>
            </a:r>
            <a:r>
              <a:rPr lang="en-US" baseline="30000" dirty="0" smtClean="0"/>
              <a:t>e</a:t>
            </a:r>
            <a:r>
              <a:rPr lang="en-US" dirty="0" smtClean="0"/>
              <a:t> mod N] when m is small</a:t>
            </a:r>
          </a:p>
          <a:p>
            <a:pPr lvl="1"/>
            <a:endParaRPr lang="en-US" dirty="0"/>
          </a:p>
          <a:p>
            <a:r>
              <a:rPr lang="en-US" dirty="0" smtClean="0"/>
              <a:t>RSA assumption only refers to hardness of computing the e</a:t>
            </a:r>
            <a:r>
              <a:rPr lang="en-US" baseline="30000" dirty="0" smtClean="0"/>
              <a:t>th</a:t>
            </a:r>
            <a:r>
              <a:rPr lang="en-US" dirty="0" smtClean="0"/>
              <a:t> root of c </a:t>
            </a:r>
            <a:r>
              <a:rPr lang="en-US" i="1" dirty="0"/>
              <a:t>in its entirety </a:t>
            </a:r>
            <a:endParaRPr lang="en-US" dirty="0" smtClean="0"/>
          </a:p>
          <a:p>
            <a:pPr lvl="1"/>
            <a:r>
              <a:rPr lang="en-US" i="1" dirty="0" smtClean="0"/>
              <a:t>Partial</a:t>
            </a:r>
            <a:r>
              <a:rPr lang="en-US" dirty="0" smtClean="0"/>
              <a:t> information about the e</a:t>
            </a:r>
            <a:r>
              <a:rPr lang="en-US" baseline="30000" dirty="0" smtClean="0"/>
              <a:t>th</a:t>
            </a:r>
            <a:r>
              <a:rPr lang="en-US" dirty="0" smtClean="0"/>
              <a:t> root may be leaked</a:t>
            </a:r>
          </a:p>
          <a:p>
            <a:pPr lvl="1"/>
            <a:r>
              <a:rPr lang="en-US" dirty="0" smtClean="0"/>
              <a:t>(In fact, this is the case)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24000" y="3591580"/>
            <a:ext cx="5867400" cy="523220"/>
          </a:xfrm>
          <a:prstGeom prst="rect">
            <a:avLst/>
          </a:prstGeom>
          <a:ln cap="sq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smtClean="0">
                <a:solidFill>
                  <a:srgbClr val="000000"/>
                </a:solidFill>
                <a:cs typeface="Arial" charset="0"/>
                <a:sym typeface="Symbol" pitchFamily="18" charset="2"/>
              </a:rPr>
              <a:t>Plain RSA should never be used!</a:t>
            </a:r>
            <a:endParaRPr lang="en-US" sz="2800" dirty="0">
              <a:solidFill>
                <a:srgbClr val="000000"/>
              </a:solidFill>
              <a:cs typeface="Arial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72595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Chosen-</a:t>
            </a:r>
            <a:r>
              <a:rPr lang="en-US" dirty="0" err="1" smtClean="0"/>
              <a:t>ciphertext</a:t>
            </a:r>
            <a:r>
              <a:rPr lang="en-US" dirty="0" smtClean="0"/>
              <a:t>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(Of course, plain RSA cannot be CCA-secure since it is not even CPA-secure…</a:t>
            </a:r>
          </a:p>
          <a:p>
            <a:pPr lvl="1"/>
            <a:r>
              <a:rPr lang="en-US" dirty="0" smtClean="0"/>
              <a:t>…but chosen-</a:t>
            </a:r>
            <a:r>
              <a:rPr lang="en-US" dirty="0" err="1" smtClean="0"/>
              <a:t>ciphertext</a:t>
            </a:r>
            <a:r>
              <a:rPr lang="en-US" dirty="0" smtClean="0"/>
              <a:t> attacks are devastating here)</a:t>
            </a:r>
          </a:p>
          <a:p>
            <a:pPr lvl="1"/>
            <a:endParaRPr lang="en-US" dirty="0"/>
          </a:p>
          <a:p>
            <a:r>
              <a:rPr lang="en-US" dirty="0" smtClean="0"/>
              <a:t>Given </a:t>
            </a:r>
            <a:r>
              <a:rPr lang="en-US" dirty="0" err="1" smtClean="0"/>
              <a:t>ciphertext</a:t>
            </a:r>
            <a:r>
              <a:rPr lang="en-US" dirty="0" smtClean="0"/>
              <a:t> c for unknown message m, can compute c’ = [</a:t>
            </a:r>
            <a:r>
              <a:rPr lang="en-US" dirty="0" smtClean="0">
                <a:sym typeface="Symbol" panose="05050102010706020507" pitchFamily="18" charset="2"/>
              </a:rPr>
              <a:t></a:t>
            </a:r>
            <a:r>
              <a:rPr lang="en-US" baseline="30000" dirty="0" smtClean="0">
                <a:sym typeface="Symbol" panose="05050102010706020507" pitchFamily="18" charset="2"/>
              </a:rPr>
              <a:t>e</a:t>
            </a:r>
            <a:r>
              <a:rPr lang="en-US" dirty="0" smtClean="0">
                <a:sym typeface="Symbol" panose="05050102010706020507" pitchFamily="18" charset="2"/>
              </a:rPr>
              <a:t>  c mod N]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What does this decrypt to?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186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fix plain RSA?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One approach: use a </a:t>
            </a:r>
            <a:r>
              <a:rPr lang="en-US" i="1" dirty="0" smtClean="0"/>
              <a:t>randomized</a:t>
            </a:r>
            <a:r>
              <a:rPr lang="en-US" dirty="0" smtClean="0"/>
              <a:t> encoding</a:t>
            </a:r>
          </a:p>
          <a:p>
            <a:endParaRPr lang="en-US" dirty="0"/>
          </a:p>
          <a:p>
            <a:r>
              <a:rPr lang="en-US" dirty="0" smtClean="0"/>
              <a:t>I.e., to encrypt m</a:t>
            </a:r>
          </a:p>
          <a:p>
            <a:pPr lvl="1"/>
            <a:r>
              <a:rPr lang="en-US" dirty="0" smtClean="0"/>
              <a:t>First compute some reversible, randomized mapping M = E(m)</a:t>
            </a:r>
          </a:p>
          <a:p>
            <a:pPr lvl="1"/>
            <a:r>
              <a:rPr lang="en-US" dirty="0" smtClean="0"/>
              <a:t>Then set c := [</a:t>
            </a:r>
            <a:r>
              <a:rPr lang="en-US" dirty="0"/>
              <a:t>M</a:t>
            </a:r>
            <a:r>
              <a:rPr lang="en-US" baseline="30000" dirty="0" smtClean="0"/>
              <a:t>e</a:t>
            </a:r>
            <a:r>
              <a:rPr lang="en-US" dirty="0" smtClean="0"/>
              <a:t> mod N]</a:t>
            </a:r>
          </a:p>
          <a:p>
            <a:pPr lvl="1"/>
            <a:endParaRPr lang="en-US" dirty="0"/>
          </a:p>
          <a:p>
            <a:r>
              <a:rPr lang="en-US" dirty="0" smtClean="0"/>
              <a:t>To decrypt c</a:t>
            </a:r>
          </a:p>
          <a:p>
            <a:pPr lvl="1"/>
            <a:r>
              <a:rPr lang="en-US" dirty="0" smtClean="0"/>
              <a:t>Compute M := [c</a:t>
            </a:r>
            <a:r>
              <a:rPr lang="en-US" baseline="30000" dirty="0" smtClean="0"/>
              <a:t>d</a:t>
            </a:r>
            <a:r>
              <a:rPr lang="en-US" dirty="0" smtClean="0"/>
              <a:t> mod N]</a:t>
            </a:r>
          </a:p>
          <a:p>
            <a:pPr lvl="1"/>
            <a:r>
              <a:rPr lang="en-US" dirty="0" smtClean="0"/>
              <a:t>Recover m from 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72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tx1"/>
          </a:solidFill>
          <a:tailEnd type="none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14990</TotalTime>
  <Words>899</Words>
  <Application>Microsoft Office PowerPoint</Application>
  <PresentationFormat>On-screen Show (4:3)</PresentationFormat>
  <Paragraphs>179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Cambria Math</vt:lpstr>
      <vt:lpstr>Symbol</vt:lpstr>
      <vt:lpstr>Office Theme</vt:lpstr>
      <vt:lpstr>Cryptography</vt:lpstr>
      <vt:lpstr>PowerPoint Presentation</vt:lpstr>
      <vt:lpstr>Recall…</vt:lpstr>
      <vt:lpstr>PowerPoint Presentation</vt:lpstr>
      <vt:lpstr>“Plain” RSA encryption</vt:lpstr>
      <vt:lpstr>Is this scheme secure?</vt:lpstr>
      <vt:lpstr>Security?</vt:lpstr>
      <vt:lpstr>Chosen-ciphertext attacks</vt:lpstr>
      <vt:lpstr>How to fix plain RSA?</vt:lpstr>
      <vt:lpstr>PKCS #1 v1.5</vt:lpstr>
      <vt:lpstr>PKCS #1 v2.0</vt:lpstr>
      <vt:lpstr>OAEP</vt:lpstr>
      <vt:lpstr>Security?</vt:lpstr>
      <vt:lpstr>RSA-based KEM</vt:lpstr>
      <vt:lpstr>RSA-based KEM</vt:lpstr>
      <vt:lpstr>Security?</vt:lpstr>
      <vt:lpstr>Comparison to RSA-OAEP?</vt:lpstr>
      <vt:lpstr>PowerPoint Presentation</vt:lpstr>
      <vt:lpstr>Digital signatures</vt:lpstr>
      <vt:lpstr>Digital signatures</vt:lpstr>
      <vt:lpstr>Public-key encryption</vt:lpstr>
      <vt:lpstr>Security (informal)</vt:lpstr>
      <vt:lpstr>Prototypical application</vt:lpstr>
      <vt:lpstr>Comparison to MACs?</vt:lpstr>
      <vt:lpstr>Comparison to MACs?</vt:lpstr>
      <vt:lpstr>Comparison to MACs?</vt:lpstr>
      <vt:lpstr>Non-repudiation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1195</cp:revision>
  <dcterms:created xsi:type="dcterms:W3CDTF">2014-06-02T02:25:30Z</dcterms:created>
  <dcterms:modified xsi:type="dcterms:W3CDTF">2019-05-07T20:04:31Z</dcterms:modified>
</cp:coreProperties>
</file>