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462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4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463" r:id="rId25"/>
    <p:sldId id="378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400" r:id="rId47"/>
    <p:sldId id="401" r:id="rId48"/>
    <p:sldId id="464" r:id="rId49"/>
    <p:sldId id="465" r:id="rId50"/>
    <p:sldId id="466" r:id="rId51"/>
    <p:sldId id="467" r:id="rId52"/>
    <p:sldId id="468" r:id="rId53"/>
    <p:sldId id="469" r:id="rId54"/>
    <p:sldId id="470" r:id="rId55"/>
    <p:sldId id="471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0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CA986-3AF3-4A96-96D9-81DF283B350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3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clear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Allow researchers to (attempt to) </a:t>
            </a:r>
            <a:r>
              <a:rPr lang="en-US" i="1" dirty="0" smtClean="0"/>
              <a:t>validate</a:t>
            </a:r>
            <a:r>
              <a:rPr lang="en-US" dirty="0" smtClean="0"/>
              <a:t> assumptions by studying them</a:t>
            </a:r>
          </a:p>
          <a:p>
            <a:r>
              <a:rPr lang="en-US" dirty="0" smtClean="0"/>
              <a:t>Allow meaningful </a:t>
            </a:r>
            <a:r>
              <a:rPr lang="en-US" i="1" dirty="0" smtClean="0"/>
              <a:t>comparison </a:t>
            </a:r>
            <a:r>
              <a:rPr lang="en-US" dirty="0" smtClean="0"/>
              <a:t>between schemes based on different assumptions</a:t>
            </a:r>
          </a:p>
          <a:p>
            <a:pPr lvl="1"/>
            <a:r>
              <a:rPr lang="en-US" dirty="0"/>
              <a:t>Useful to understand minimal </a:t>
            </a:r>
            <a:r>
              <a:rPr lang="en-US" dirty="0" smtClean="0"/>
              <a:t>assumptions needed</a:t>
            </a:r>
          </a:p>
          <a:p>
            <a:r>
              <a:rPr lang="en-US" dirty="0" smtClean="0"/>
              <a:t>Practical implications if assumptions are wrong</a:t>
            </a:r>
          </a:p>
          <a:p>
            <a:endParaRPr lang="en-US" dirty="0" smtClean="0"/>
          </a:p>
          <a:p>
            <a:r>
              <a:rPr lang="en-US" dirty="0" smtClean="0"/>
              <a:t>Enable proofs of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7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a rigorous proof that a construction satisfies a given definition under certain specified assumptions</a:t>
            </a:r>
          </a:p>
          <a:p>
            <a:pPr lvl="1"/>
            <a:r>
              <a:rPr lang="en-US" dirty="0" smtClean="0"/>
              <a:t>Provides an iron-clad guarantee (relative to your definition and assumptions!)</a:t>
            </a:r>
          </a:p>
          <a:p>
            <a:endParaRPr lang="en-US" dirty="0"/>
          </a:p>
          <a:p>
            <a:r>
              <a:rPr lang="en-US" dirty="0" smtClean="0"/>
              <a:t>Proofs are crucial in cryptography, where there is a malicious attacker trying to “break” the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Cryptography remains partly an </a:t>
            </a:r>
            <a:r>
              <a:rPr lang="en-US" i="1" dirty="0" smtClean="0"/>
              <a:t>art</a:t>
            </a:r>
            <a:r>
              <a:rPr lang="en-US" dirty="0" smtClean="0"/>
              <a:t> as well</a:t>
            </a:r>
          </a:p>
          <a:p>
            <a:endParaRPr lang="en-US" dirty="0"/>
          </a:p>
          <a:p>
            <a:r>
              <a:rPr lang="en-US" dirty="0" smtClean="0"/>
              <a:t>Given a proof of security based on some assumption, we still need to </a:t>
            </a:r>
            <a:r>
              <a:rPr lang="en-US" i="1" dirty="0" smtClean="0"/>
              <a:t>instantiate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assumption</a:t>
            </a:r>
          </a:p>
          <a:p>
            <a:pPr lvl="1"/>
            <a:r>
              <a:rPr lang="en-US" dirty="0" smtClean="0"/>
              <a:t>Validity of various assumptions is an active area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Proofs given an iron-clad guarantee of security</a:t>
            </a:r>
          </a:p>
          <a:p>
            <a:pPr lvl="1"/>
            <a:r>
              <a:rPr lang="en-US" dirty="0" smtClean="0"/>
              <a:t>…relative to the definition and the assumptions!</a:t>
            </a:r>
          </a:p>
          <a:p>
            <a:pPr lvl="1"/>
            <a:endParaRPr lang="en-US" dirty="0"/>
          </a:p>
          <a:p>
            <a:r>
              <a:rPr lang="en-US" dirty="0" smtClean="0"/>
              <a:t>Provably secure schemes can be broken!</a:t>
            </a:r>
          </a:p>
          <a:p>
            <a:pPr lvl="1"/>
            <a:r>
              <a:rPr lang="en-US" dirty="0" smtClean="0"/>
              <a:t>If the definition does not correspond to the real-world threat model</a:t>
            </a:r>
          </a:p>
          <a:p>
            <a:pPr lvl="2"/>
            <a:r>
              <a:rPr lang="en-US" dirty="0" smtClean="0"/>
              <a:t>I.e., if attacker can go “outside the security model”</a:t>
            </a:r>
          </a:p>
          <a:p>
            <a:pPr lvl="2"/>
            <a:r>
              <a:rPr lang="en-US" dirty="0" smtClean="0"/>
              <a:t>This happens a lot in practice</a:t>
            </a:r>
          </a:p>
          <a:p>
            <a:pPr lvl="1"/>
            <a:r>
              <a:rPr lang="en-US" dirty="0" smtClean="0"/>
              <a:t>If the assumption is invalid</a:t>
            </a:r>
          </a:p>
          <a:p>
            <a:pPr lvl="1"/>
            <a:r>
              <a:rPr lang="en-US" dirty="0"/>
              <a:t>If the implementation is flawed</a:t>
            </a:r>
          </a:p>
          <a:p>
            <a:pPr lvl="2"/>
            <a:r>
              <a:rPr lang="en-US" dirty="0"/>
              <a:t>This happens a lot in </a:t>
            </a:r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1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Nevertheless…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does not detract from the importance of having formal definitions in place</a:t>
            </a:r>
          </a:p>
          <a:p>
            <a:r>
              <a:rPr lang="en-US" dirty="0" smtClean="0"/>
              <a:t>This does not detract from the importance of proofs of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Defining secure encryption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 definitions (generally)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guarantee/goal</a:t>
            </a:r>
          </a:p>
          <a:p>
            <a:pPr lvl="1"/>
            <a:r>
              <a:rPr lang="en-US" dirty="0"/>
              <a:t>What we want to </a:t>
            </a:r>
            <a:r>
              <a:rPr lang="en-US" dirty="0" smtClean="0"/>
              <a:t>achieve </a:t>
            </a:r>
            <a:r>
              <a:rPr lang="en-US" dirty="0"/>
              <a:t>(</a:t>
            </a:r>
            <a:r>
              <a:rPr lang="en-US" dirty="0" smtClean="0"/>
              <a:t>or </a:t>
            </a:r>
            <a:r>
              <a:rPr lang="en-US" dirty="0" smtClean="0"/>
              <a:t>what we want to prevent </a:t>
            </a:r>
            <a:r>
              <a:rPr lang="en-US" dirty="0"/>
              <a:t>the attacker from </a:t>
            </a:r>
            <a:r>
              <a:rPr lang="en-US" dirty="0" smtClean="0"/>
              <a:t>achieving)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Threat </a:t>
            </a:r>
            <a:r>
              <a:rPr lang="en-US" dirty="0"/>
              <a:t>model</a:t>
            </a:r>
          </a:p>
          <a:p>
            <a:pPr lvl="1"/>
            <a:r>
              <a:rPr lang="en-US" dirty="0"/>
              <a:t>What (real-world) capabilities the attacker </a:t>
            </a:r>
            <a:r>
              <a:rPr lang="en-US" dirty="0" smtClean="0"/>
              <a:t>is assumed </a:t>
            </a:r>
            <a:r>
              <a:rPr lang="en-US" dirty="0"/>
              <a:t>to </a:t>
            </a:r>
            <a:r>
              <a:rPr lang="en-US" dirty="0" smtClean="0"/>
              <a:t>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private-key encryption scheme</a:t>
            </a:r>
            <a:r>
              <a:rPr lang="en-US" dirty="0" smtClean="0"/>
              <a:t> is defined by a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and algorithms (Gen, </a:t>
            </a:r>
            <a:r>
              <a:rPr lang="en-US" dirty="0" err="1" smtClean="0"/>
              <a:t>Enc</a:t>
            </a:r>
            <a:r>
              <a:rPr lang="en-US" dirty="0" smtClean="0"/>
              <a:t>, Dec):</a:t>
            </a:r>
          </a:p>
          <a:p>
            <a:pPr lvl="1"/>
            <a:r>
              <a:rPr lang="en-US" dirty="0" smtClean="0"/>
              <a:t>Gen (key-generation algorithm): generates k</a:t>
            </a:r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 (encryption algorithm): takes key k and message </a:t>
            </a:r>
            <a:br>
              <a:rPr lang="en-US" dirty="0" smtClean="0"/>
            </a:br>
            <a:r>
              <a:rPr lang="en-US" dirty="0" smtClean="0"/>
              <a:t>m </a:t>
            </a:r>
            <a:r>
              <a:rPr lang="en-US" dirty="0" smtClean="0">
                <a:sym typeface="Symbol"/>
              </a:rPr>
              <a:t>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as input; outputs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smtClean="0"/>
              <a:t>Dec (decryption algorithm): takes key k and </a:t>
            </a:r>
            <a:br>
              <a:rPr lang="en-US" dirty="0" smtClean="0"/>
            </a:br>
            <a:r>
              <a:rPr lang="en-US" dirty="0" err="1" smtClean="0"/>
              <a:t>ciphertext</a:t>
            </a:r>
            <a:r>
              <a:rPr lang="en-US" dirty="0" smtClean="0"/>
              <a:t> c as input; outputs m.</a:t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dirty="0" err="1" smtClean="0"/>
              <a:t>m</a:t>
            </a:r>
            <a:r>
              <a:rPr lang="en-US" dirty="0" smtClean="0"/>
              <a:t> := Dec</a:t>
            </a:r>
            <a:r>
              <a:rPr lang="en-US" baseline="-25000" dirty="0" smtClean="0"/>
              <a:t>k</a:t>
            </a:r>
            <a:r>
              <a:rPr lang="en-US" dirty="0" smtClean="0"/>
              <a:t>(c)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013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Private-key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15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413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33641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7692211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358213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084422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00813" y="1905058"/>
            <a:ext cx="174086" cy="1219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385457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7525" y="3962401"/>
            <a:ext cx="190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:=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48613" y="42672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07597" y="4478694"/>
            <a:ext cx="2480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essage/plaintext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01013" y="5029200"/>
            <a:ext cx="1371600" cy="78525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10613" y="5733793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encryption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415613" y="2209800"/>
            <a:ext cx="811808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1813" y="1701801"/>
            <a:ext cx="145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ciphertext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057361" y="403860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:=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(c)</a:t>
            </a:r>
            <a:endParaRPr lang="en-US" sz="2800" dirty="0"/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>
          <a:xfrm flipH="1">
            <a:off x="6218080" y="4561820"/>
            <a:ext cx="810060" cy="84838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86400" y="5334001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decryption</a:t>
            </a:r>
            <a:endParaRPr lang="en-US" sz="24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7866297" y="2057459"/>
            <a:ext cx="283114" cy="10667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848598" y="1537855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650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models for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Ciphertext</a:t>
            </a:r>
            <a:r>
              <a:rPr lang="en-US" dirty="0" smtClean="0"/>
              <a:t>-only attack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ciphertext</a:t>
            </a:r>
            <a:r>
              <a:rPr lang="en-US" dirty="0" smtClean="0"/>
              <a:t> or many?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Known-plaintext attack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Chosen-plaintext attack</a:t>
            </a:r>
          </a:p>
          <a:p>
            <a:endParaRPr lang="en-US" dirty="0"/>
          </a:p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2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encryption of the plaintext 0101 0111 using the one-time pad with key 1111 1111?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0101 0111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1111 1111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1010 1000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0101 1010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secure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define what it means for encryption scheme (Gen, </a:t>
            </a:r>
            <a:r>
              <a:rPr lang="en-US" dirty="0" err="1" smtClean="0"/>
              <a:t>Enc</a:t>
            </a:r>
            <a:r>
              <a:rPr lang="en-US" dirty="0" smtClean="0"/>
              <a:t>, Dec) over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to be secure?</a:t>
            </a:r>
          </a:p>
          <a:p>
            <a:pPr lvl="1"/>
            <a:r>
              <a:rPr lang="en-US" dirty="0" smtClean="0"/>
              <a:t>Against a (single) </a:t>
            </a:r>
            <a:r>
              <a:rPr lang="en-US" dirty="0" err="1" smtClean="0"/>
              <a:t>ciphertext</a:t>
            </a:r>
            <a:r>
              <a:rPr lang="en-US" dirty="0" smtClean="0"/>
              <a:t>-only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“Impossible for the attacker to learn the key”</a:t>
            </a:r>
          </a:p>
          <a:p>
            <a:pPr lvl="1"/>
            <a:r>
              <a:rPr lang="en-US" dirty="0" smtClean="0"/>
              <a:t>The key is a </a:t>
            </a:r>
            <a:r>
              <a:rPr lang="en-US" i="1" dirty="0" smtClean="0"/>
              <a:t>means to an end</a:t>
            </a:r>
            <a:r>
              <a:rPr lang="en-US" dirty="0" smtClean="0"/>
              <a:t>, not the end itself</a:t>
            </a:r>
          </a:p>
          <a:p>
            <a:pPr lvl="1"/>
            <a:r>
              <a:rPr lang="en-US" dirty="0" smtClean="0"/>
              <a:t>Necessary (to some extent) but not sufficient</a:t>
            </a:r>
          </a:p>
          <a:p>
            <a:pPr lvl="1"/>
            <a:r>
              <a:rPr lang="en-US" dirty="0" smtClean="0"/>
              <a:t>Easy to design an encryption scheme that </a:t>
            </a:r>
            <a:br>
              <a:rPr lang="en-US" dirty="0" smtClean="0"/>
            </a:br>
            <a:r>
              <a:rPr lang="en-US" dirty="0" smtClean="0"/>
              <a:t>hides the key completely, but is insecure</a:t>
            </a:r>
          </a:p>
          <a:p>
            <a:pPr lvl="1"/>
            <a:r>
              <a:rPr lang="en-US" dirty="0" smtClean="0"/>
              <a:t>Can design schemes where most of the key is leaked, but the scheme is still 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6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“Impossible for the attacker to learn the plaintext from the </a:t>
            </a:r>
            <a:r>
              <a:rPr lang="en-US" dirty="0" err="1" smtClean="0"/>
              <a:t>ciphertext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What if the attacker learns 90% of the plaintext?</a:t>
            </a:r>
          </a:p>
        </p:txBody>
      </p:sp>
    </p:spTree>
    <p:extLst>
      <p:ext uri="{BB962C8B-B14F-4D97-AF65-F5344CB8AC3E}">
        <p14:creationId xmlns:p14="http://schemas.microsoft.com/office/powerpoint/2010/main" val="2470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“Impossible for the attacker to learn any character of the plaintext from the </a:t>
            </a:r>
            <a:r>
              <a:rPr lang="en-US" dirty="0" err="1" smtClean="0"/>
              <a:t>ciphertext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What if the attacker is able to learn (other) </a:t>
            </a:r>
            <a:br>
              <a:rPr lang="en-US" dirty="0" smtClean="0"/>
            </a:br>
            <a:r>
              <a:rPr lang="en-US" dirty="0" smtClean="0"/>
              <a:t>partial information about the plaintext?</a:t>
            </a:r>
          </a:p>
          <a:p>
            <a:pPr lvl="2"/>
            <a:r>
              <a:rPr lang="en-US" dirty="0" smtClean="0"/>
              <a:t>E.g., salary is greater than $75K</a:t>
            </a:r>
          </a:p>
          <a:p>
            <a:pPr lvl="1"/>
            <a:r>
              <a:rPr lang="en-US" dirty="0" smtClean="0"/>
              <a:t>What if the attacker guesses a character correctly?</a:t>
            </a:r>
          </a:p>
        </p:txBody>
      </p:sp>
    </p:spTree>
    <p:extLst>
      <p:ext uri="{BB962C8B-B14F-4D97-AF65-F5344CB8AC3E}">
        <p14:creationId xmlns:p14="http://schemas.microsoft.com/office/powerpoint/2010/main" val="37616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“Regardless of any </a:t>
            </a:r>
            <a:r>
              <a:rPr lang="en-US" i="1" dirty="0"/>
              <a:t>prior</a:t>
            </a:r>
            <a:r>
              <a:rPr lang="en-US" dirty="0"/>
              <a:t> </a:t>
            </a:r>
            <a:r>
              <a:rPr lang="en-US" dirty="0" smtClean="0"/>
              <a:t>information </a:t>
            </a:r>
            <a:r>
              <a:rPr lang="en-US" dirty="0"/>
              <a:t>the attacker has about the plaintext, the </a:t>
            </a:r>
            <a:r>
              <a:rPr lang="en-US" dirty="0" err="1"/>
              <a:t>ciphertext</a:t>
            </a:r>
            <a:r>
              <a:rPr lang="en-US" dirty="0"/>
              <a:t> should leak no </a:t>
            </a:r>
            <a:r>
              <a:rPr lang="en-US" i="1" dirty="0"/>
              <a:t>additional</a:t>
            </a:r>
            <a:r>
              <a:rPr lang="en-US" dirty="0"/>
              <a:t> information about the plaintext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How to formalize?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88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Perfect secrecy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Random variable (</a:t>
            </a:r>
            <a:r>
              <a:rPr lang="en-US" sz="2800" i="1" dirty="0" err="1" smtClean="0"/>
              <a:t>r.v</a:t>
            </a:r>
            <a:r>
              <a:rPr lang="en-US" sz="2800" i="1" dirty="0" smtClean="0"/>
              <a:t>.):</a:t>
            </a:r>
            <a:r>
              <a:rPr lang="en-US" sz="2800" dirty="0" smtClean="0"/>
              <a:t> variable that takes on (discrete) values with certain probabilities</a:t>
            </a:r>
          </a:p>
          <a:p>
            <a:endParaRPr lang="en-US" sz="2800" dirty="0" smtClean="0"/>
          </a:p>
          <a:p>
            <a:r>
              <a:rPr lang="en-US" sz="2800" dirty="0" smtClean="0"/>
              <a:t>Probability distribution for a </a:t>
            </a:r>
            <a:r>
              <a:rPr lang="en-US" sz="2800" dirty="0" err="1" smtClean="0"/>
              <a:t>r.v</a:t>
            </a:r>
            <a:r>
              <a:rPr lang="en-US" sz="2800" dirty="0" smtClean="0"/>
              <a:t>. specifies the probabilities with which the variable takes on each possible value</a:t>
            </a:r>
          </a:p>
          <a:p>
            <a:pPr lvl="1"/>
            <a:r>
              <a:rPr lang="en-US" sz="2400" dirty="0" smtClean="0"/>
              <a:t>Each probability must be between 0 and 1</a:t>
            </a:r>
          </a:p>
          <a:p>
            <a:pPr lvl="1"/>
            <a:r>
              <a:rPr lang="en-US" sz="2400" dirty="0" smtClean="0"/>
              <a:t>The probabilities must sum to 1</a:t>
            </a:r>
          </a:p>
        </p:txBody>
      </p:sp>
    </p:spTree>
    <p:extLst>
      <p:ext uri="{BB962C8B-B14F-4D97-AF65-F5344CB8AC3E}">
        <p14:creationId xmlns:p14="http://schemas.microsoft.com/office/powerpoint/2010/main" val="2556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Event</a:t>
            </a:r>
            <a:r>
              <a:rPr lang="en-US" sz="2800" dirty="0"/>
              <a:t>:</a:t>
            </a:r>
            <a:r>
              <a:rPr lang="en-US" sz="2800" dirty="0" smtClean="0"/>
              <a:t> </a:t>
            </a:r>
            <a:r>
              <a:rPr lang="en-US" sz="2800" dirty="0"/>
              <a:t>a particular occurrence in </a:t>
            </a:r>
            <a:r>
              <a:rPr lang="en-US" sz="2800" dirty="0" smtClean="0"/>
              <a:t>some </a:t>
            </a:r>
            <a:r>
              <a:rPr lang="en-US" sz="2800" dirty="0"/>
              <a:t>experiment</a:t>
            </a:r>
          </a:p>
          <a:p>
            <a:pPr lvl="1"/>
            <a:r>
              <a:rPr lang="en-US" sz="2400" dirty="0" err="1"/>
              <a:t>Pr</a:t>
            </a:r>
            <a:r>
              <a:rPr lang="en-US" sz="2400" dirty="0"/>
              <a:t>[E</a:t>
            </a:r>
            <a:r>
              <a:rPr lang="en-US" sz="2400" dirty="0" smtClean="0"/>
              <a:t>]: </a:t>
            </a:r>
            <a:r>
              <a:rPr lang="en-US" sz="2400" dirty="0"/>
              <a:t>probability of event </a:t>
            </a:r>
            <a:r>
              <a:rPr lang="en-US" sz="2400" dirty="0" smtClean="0"/>
              <a:t>E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Conditional probability: probability that one event occurs, </a:t>
            </a:r>
            <a:r>
              <a:rPr lang="en-US" sz="2800" i="1" dirty="0" smtClean="0"/>
              <a:t>given that </a:t>
            </a:r>
            <a:r>
              <a:rPr lang="en-US" sz="2800" dirty="0" smtClean="0"/>
              <a:t>some other event occurred</a:t>
            </a:r>
          </a:p>
          <a:p>
            <a:pPr lvl="1"/>
            <a:r>
              <a:rPr lang="en-US" sz="2400" dirty="0" err="1" smtClean="0"/>
              <a:t>Pr</a:t>
            </a:r>
            <a:r>
              <a:rPr lang="en-US" sz="2400" dirty="0" smtClean="0"/>
              <a:t>[A | B] = </a:t>
            </a:r>
            <a:r>
              <a:rPr lang="en-US" sz="2400" dirty="0" err="1" smtClean="0"/>
              <a:t>Pr</a:t>
            </a:r>
            <a:r>
              <a:rPr lang="en-US" sz="2400" dirty="0" smtClean="0"/>
              <a:t>[A and B]/</a:t>
            </a:r>
            <a:r>
              <a:rPr lang="en-US" sz="2400" dirty="0" err="1" smtClean="0"/>
              <a:t>Pr</a:t>
            </a:r>
            <a:r>
              <a:rPr lang="en-US" sz="2400" dirty="0" smtClean="0"/>
              <a:t>[B]</a:t>
            </a:r>
          </a:p>
          <a:p>
            <a:pPr lvl="1"/>
            <a:endParaRPr lang="en-US" sz="2400" dirty="0"/>
          </a:p>
          <a:p>
            <a:r>
              <a:rPr lang="en-US" dirty="0" smtClean="0"/>
              <a:t>Two </a:t>
            </a:r>
            <a:r>
              <a:rPr lang="en-US" dirty="0" smtClean="0"/>
              <a:t>random variables </a:t>
            </a:r>
            <a:r>
              <a:rPr lang="en-US" dirty="0" smtClean="0"/>
              <a:t>X, Y are </a:t>
            </a:r>
            <a:r>
              <a:rPr lang="en-US" i="1" dirty="0" smtClean="0"/>
              <a:t>independent</a:t>
            </a:r>
            <a:r>
              <a:rPr lang="en-US" dirty="0" smtClean="0"/>
              <a:t> if</a:t>
            </a:r>
            <a:br>
              <a:rPr lang="en-US" dirty="0" smtClean="0"/>
            </a:br>
            <a:r>
              <a:rPr lang="en-US" dirty="0" smtClean="0"/>
              <a:t>  for all x, y: </a:t>
            </a:r>
            <a:r>
              <a:rPr lang="en-US" dirty="0" err="1" smtClean="0"/>
              <a:t>Pr</a:t>
            </a:r>
            <a:r>
              <a:rPr lang="en-US" dirty="0" smtClean="0"/>
              <a:t>[X=x | Y=y] = </a:t>
            </a:r>
            <a:r>
              <a:rPr lang="en-US" dirty="0" err="1" smtClean="0"/>
              <a:t>Pr</a:t>
            </a:r>
            <a:r>
              <a:rPr lang="en-US" dirty="0" smtClean="0"/>
              <a:t>[X=x]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487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Law of total </a:t>
            </a:r>
            <a:r>
              <a:rPr lang="en-US" sz="2800" dirty="0" smtClean="0"/>
              <a:t>probability: </a:t>
            </a:r>
            <a:r>
              <a:rPr lang="en-US" sz="2800" dirty="0"/>
              <a:t>say E</a:t>
            </a:r>
            <a:r>
              <a:rPr lang="en-US" sz="2800" baseline="-25000" dirty="0"/>
              <a:t>1</a:t>
            </a:r>
            <a:r>
              <a:rPr lang="en-US" sz="2800" dirty="0"/>
              <a:t>, …, E</a:t>
            </a:r>
            <a:r>
              <a:rPr lang="en-US" sz="2800" baseline="-25000" dirty="0"/>
              <a:t>n</a:t>
            </a:r>
            <a:r>
              <a:rPr lang="en-US" sz="2800" dirty="0"/>
              <a:t> are a </a:t>
            </a:r>
            <a:r>
              <a:rPr lang="en-US" sz="2800" i="1" dirty="0"/>
              <a:t>partition</a:t>
            </a:r>
            <a:r>
              <a:rPr lang="en-US" sz="2800" dirty="0"/>
              <a:t> of all possibilities. Then for any A:</a:t>
            </a:r>
            <a:br>
              <a:rPr lang="en-US" sz="2800" dirty="0"/>
            </a:br>
            <a:r>
              <a:rPr lang="en-US" sz="2800" dirty="0"/>
              <a:t>  </a:t>
            </a:r>
            <a:r>
              <a:rPr lang="en-US" sz="2800" dirty="0" smtClean="0"/>
              <a:t>   </a:t>
            </a:r>
            <a:r>
              <a:rPr lang="en-US" sz="2800" dirty="0" err="1" smtClean="0"/>
              <a:t>Pr</a:t>
            </a:r>
            <a:r>
              <a:rPr lang="en-US" sz="2800" dirty="0" smtClean="0"/>
              <a:t>[A</a:t>
            </a:r>
            <a:r>
              <a:rPr lang="en-US" sz="2800" dirty="0"/>
              <a:t>] = </a:t>
            </a:r>
            <a:r>
              <a:rPr lang="en-US" sz="2800" dirty="0">
                <a:sym typeface="Symbol"/>
              </a:rPr>
              <a:t>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[A and </a:t>
            </a:r>
            <a:r>
              <a:rPr lang="en-US" sz="2800" dirty="0" err="1">
                <a:sym typeface="Symbol"/>
              </a:rPr>
              <a:t>E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] = 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[A | </a:t>
            </a:r>
            <a:r>
              <a:rPr lang="en-US" sz="2800" dirty="0" err="1">
                <a:sym typeface="Symbol"/>
              </a:rPr>
              <a:t>E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] ·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</a:t>
            </a:r>
            <a:r>
              <a:rPr lang="en-US" sz="2800" dirty="0" err="1">
                <a:sym typeface="Symbol"/>
              </a:rPr>
              <a:t>E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]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sz="3200" b="1" dirty="0" smtClean="0"/>
              <a:t> </a:t>
            </a:r>
            <a:r>
              <a:rPr lang="en-US" sz="3200" dirty="0" smtClean="0"/>
              <a:t>(key space) – set of all possible keys</a:t>
            </a:r>
            <a:endParaRPr lang="en-US" sz="3200" b="1" dirty="0" smtClean="0"/>
          </a:p>
          <a:p>
            <a:endParaRPr lang="en-US" b="1" dirty="0" smtClean="0"/>
          </a:p>
          <a:p>
            <a:r>
              <a:rPr lang="en-US" b="1" dirty="0" smtClean="0">
                <a:latin typeface="Monotype Corsiva" panose="03010101010201010101" pitchFamily="66" charset="0"/>
              </a:rPr>
              <a:t>C</a:t>
            </a:r>
            <a:r>
              <a:rPr lang="en-US" dirty="0" smtClean="0"/>
              <a:t> (</a:t>
            </a:r>
            <a:r>
              <a:rPr lang="en-US" dirty="0" err="1" smtClean="0"/>
              <a:t>ciphertext</a:t>
            </a:r>
            <a:r>
              <a:rPr lang="en-US" dirty="0" smtClean="0"/>
              <a:t> space) – set of all possible </a:t>
            </a:r>
            <a:r>
              <a:rPr lang="en-US" dirty="0" err="1" smtClean="0"/>
              <a:t>ciphertexts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14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principles of modern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 definitions</a:t>
            </a:r>
          </a:p>
          <a:p>
            <a:pPr lvl="1"/>
            <a:r>
              <a:rPr lang="en-US" dirty="0" smtClean="0"/>
              <a:t>Precise, mathematical model and definition of what security means</a:t>
            </a:r>
          </a:p>
          <a:p>
            <a:pPr lvl="1"/>
            <a:endParaRPr lang="en-US" dirty="0"/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Clearly stated and unambiguous</a:t>
            </a:r>
          </a:p>
          <a:p>
            <a:pPr lvl="1"/>
            <a:endParaRPr lang="en-US" dirty="0"/>
          </a:p>
          <a:p>
            <a:r>
              <a:rPr lang="en-US" dirty="0"/>
              <a:t>Proofs of security</a:t>
            </a:r>
          </a:p>
          <a:p>
            <a:pPr lvl="1"/>
            <a:r>
              <a:rPr lang="en-US" dirty="0"/>
              <a:t>Move away from </a:t>
            </a:r>
            <a:r>
              <a:rPr lang="en-US" dirty="0" smtClean="0"/>
              <a:t>design-break-patch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dirty="0"/>
              <a:t>M</a:t>
            </a:r>
            <a:r>
              <a:rPr lang="en-US" dirty="0" smtClean="0"/>
              <a:t> be the random variable denoting the value of the message</a:t>
            </a:r>
          </a:p>
          <a:p>
            <a:pPr lvl="1"/>
            <a:r>
              <a:rPr lang="en-US" dirty="0" smtClean="0"/>
              <a:t>M ranges over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endParaRPr lang="en-US" dirty="0" smtClean="0"/>
          </a:p>
          <a:p>
            <a:pPr lvl="1"/>
            <a:r>
              <a:rPr lang="en-US" dirty="0" smtClean="0"/>
              <a:t>Context dependent!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eflects </a:t>
            </a:r>
            <a:r>
              <a:rPr lang="en-US" dirty="0" smtClean="0"/>
              <a:t>the likelihood of different messages being </a:t>
            </a:r>
            <a:r>
              <a:rPr lang="en-US" dirty="0" smtClean="0"/>
              <a:t>sent, </a:t>
            </a:r>
            <a:r>
              <a:rPr lang="en-US" dirty="0" smtClean="0"/>
              <a:t>given the attacker’s prior knowledge</a:t>
            </a:r>
          </a:p>
          <a:p>
            <a:pPr lvl="1"/>
            <a:r>
              <a:rPr lang="en-US" dirty="0"/>
              <a:t>E.g., 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“attack today”] = 0.7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“don’t attack”] = </a:t>
            </a:r>
            <a:r>
              <a:rPr lang="en-US" dirty="0" smtClean="0"/>
              <a:t>0.3</a:t>
            </a:r>
          </a:p>
        </p:txBody>
      </p:sp>
    </p:spTree>
    <p:extLst>
      <p:ext uri="{BB962C8B-B14F-4D97-AF65-F5344CB8AC3E}">
        <p14:creationId xmlns:p14="http://schemas.microsoft.com/office/powerpoint/2010/main" val="19181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K be a random variable denoting the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K ranges over 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Fix some encryption scheme (Gen, </a:t>
            </a:r>
            <a:r>
              <a:rPr lang="en-US" dirty="0" err="1" smtClean="0"/>
              <a:t>Enc</a:t>
            </a:r>
            <a:r>
              <a:rPr lang="en-US" dirty="0" smtClean="0"/>
              <a:t>, Dec)</a:t>
            </a:r>
          </a:p>
          <a:p>
            <a:pPr lvl="1"/>
            <a:r>
              <a:rPr lang="en-US" dirty="0" smtClean="0"/>
              <a:t>Gen defines a probability distribution for K: 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Pr</a:t>
            </a:r>
            <a:r>
              <a:rPr lang="en-US" dirty="0" smtClean="0"/>
              <a:t>[K = k] = </a:t>
            </a:r>
            <a:r>
              <a:rPr lang="en-US" dirty="0" err="1" smtClean="0"/>
              <a:t>Pr</a:t>
            </a:r>
            <a:r>
              <a:rPr lang="en-US" dirty="0" smtClean="0"/>
              <a:t>[Gen outputs key k]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variables M and K are </a:t>
            </a:r>
            <a:r>
              <a:rPr lang="en-US" i="1" dirty="0" smtClean="0"/>
              <a:t>independent</a:t>
            </a:r>
          </a:p>
          <a:p>
            <a:pPr lvl="1"/>
            <a:r>
              <a:rPr lang="en-US" dirty="0" smtClean="0"/>
              <a:t>Require that parties don’t pick the key based on the message, or the message based on the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Fix some encryption scheme (Gen, </a:t>
            </a:r>
            <a:r>
              <a:rPr lang="en-US" sz="2800" dirty="0" err="1" smtClean="0"/>
              <a:t>Enc</a:t>
            </a:r>
            <a:r>
              <a:rPr lang="en-US" sz="2800" dirty="0" smtClean="0"/>
              <a:t>, Dec), and some distribution for M</a:t>
            </a:r>
          </a:p>
          <a:p>
            <a:r>
              <a:rPr lang="en-US" sz="2800" dirty="0" smtClean="0"/>
              <a:t>Consider the following (randomized) experiment: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Generate a key k using 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Choose </a:t>
            </a:r>
            <a:r>
              <a:rPr lang="en-US" sz="2400" dirty="0" smtClean="0"/>
              <a:t>a message m, according to the given distribution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Compute 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sym typeface="Symbol"/>
              </a:rPr>
              <a:t>Enc</a:t>
            </a:r>
            <a:r>
              <a:rPr lang="en-US" sz="2400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(m)</a:t>
            </a:r>
            <a:endParaRPr lang="en-US" sz="2400" dirty="0" smtClean="0"/>
          </a:p>
          <a:p>
            <a:r>
              <a:rPr lang="en-US" sz="2800" dirty="0" smtClean="0"/>
              <a:t>This defines a distribution on the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Let C be a random variable denoting the value of the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 in this experiment</a:t>
            </a:r>
          </a:p>
        </p:txBody>
      </p:sp>
    </p:spTree>
    <p:extLst>
      <p:ext uri="{BB962C8B-B14F-4D97-AF65-F5344CB8AC3E}">
        <p14:creationId xmlns:p14="http://schemas.microsoft.com/office/powerpoint/2010/main" val="42575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shift cipher</a:t>
            </a:r>
          </a:p>
          <a:p>
            <a:pPr lvl="1"/>
            <a:r>
              <a:rPr lang="en-US" dirty="0" smtClean="0"/>
              <a:t>So for all k </a:t>
            </a:r>
            <a:r>
              <a:rPr lang="en-US" dirty="0" smtClean="0">
                <a:sym typeface="Symbol"/>
              </a:rPr>
              <a:t> {0, …, 25}, </a:t>
            </a:r>
            <a:r>
              <a:rPr lang="en-US" dirty="0" err="1" smtClean="0"/>
              <a:t>Pr</a:t>
            </a:r>
            <a:r>
              <a:rPr lang="en-US" dirty="0" smtClean="0"/>
              <a:t>[K = k] = 1/26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Say </a:t>
            </a:r>
            <a:r>
              <a:rPr lang="en-US" dirty="0" err="1" smtClean="0"/>
              <a:t>Pr</a:t>
            </a:r>
            <a:r>
              <a:rPr lang="en-US" dirty="0" smtClean="0"/>
              <a:t>[M = ‘a’] = 0.7,  </a:t>
            </a:r>
            <a:r>
              <a:rPr lang="en-US" dirty="0" err="1" smtClean="0"/>
              <a:t>Pr</a:t>
            </a:r>
            <a:r>
              <a:rPr lang="en-US" dirty="0" smtClean="0"/>
              <a:t>[M = ‘z’] = 0.3</a:t>
            </a:r>
          </a:p>
          <a:p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dirty="0" err="1" smtClean="0"/>
              <a:t>Pr</a:t>
            </a:r>
            <a:r>
              <a:rPr lang="en-US" dirty="0" smtClean="0"/>
              <a:t>[C = ‘b’] ?</a:t>
            </a:r>
          </a:p>
          <a:p>
            <a:pPr lvl="1"/>
            <a:r>
              <a:rPr lang="en-US" dirty="0" smtClean="0"/>
              <a:t>Either M = ‘a’ and K = 1, or M = ‘z’ and K = 2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[C=‘b’] = </a:t>
            </a:r>
            <a:r>
              <a:rPr lang="en-US" dirty="0" err="1" smtClean="0"/>
              <a:t>Pr</a:t>
            </a:r>
            <a:r>
              <a:rPr lang="en-US" dirty="0" smtClean="0"/>
              <a:t>[M=‘a’]·</a:t>
            </a:r>
            <a:r>
              <a:rPr lang="en-US" dirty="0" err="1" smtClean="0"/>
              <a:t>Pr</a:t>
            </a:r>
            <a:r>
              <a:rPr lang="en-US" dirty="0" smtClean="0"/>
              <a:t>[K=1] + </a:t>
            </a:r>
            <a:r>
              <a:rPr lang="en-US" dirty="0" err="1" smtClean="0"/>
              <a:t>Pr</a:t>
            </a:r>
            <a:r>
              <a:rPr lang="en-US" dirty="0" smtClean="0"/>
              <a:t>[M=‘z</a:t>
            </a:r>
            <a:r>
              <a:rPr lang="en-US" dirty="0"/>
              <a:t>’] ·</a:t>
            </a:r>
            <a:r>
              <a:rPr lang="en-US" dirty="0" err="1"/>
              <a:t>Pr</a:t>
            </a:r>
            <a:r>
              <a:rPr lang="en-US" dirty="0"/>
              <a:t>[K=2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err="1" smtClean="0"/>
              <a:t>Pr</a:t>
            </a:r>
            <a:r>
              <a:rPr lang="en-US" dirty="0" smtClean="0"/>
              <a:t>[C=‘b’] =  0.7 </a:t>
            </a:r>
            <a:r>
              <a:rPr lang="en-US" dirty="0"/>
              <a:t>· </a:t>
            </a:r>
            <a:r>
              <a:rPr lang="en-US" dirty="0" smtClean="0"/>
              <a:t>(1/26) + 0.3 </a:t>
            </a:r>
            <a:r>
              <a:rPr lang="en-US" dirty="0"/>
              <a:t>· </a:t>
            </a:r>
            <a:r>
              <a:rPr lang="en-US" dirty="0" smtClean="0"/>
              <a:t>(1/26)</a:t>
            </a:r>
            <a:br>
              <a:rPr lang="en-US" dirty="0" smtClean="0"/>
            </a:br>
            <a:r>
              <a:rPr lang="en-US" dirty="0" err="1" smtClean="0"/>
              <a:t>Pr</a:t>
            </a:r>
            <a:r>
              <a:rPr lang="en-US" dirty="0" smtClean="0"/>
              <a:t>[C=‘b’] = 1/26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029200"/>
            <a:ext cx="1600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6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shift cipher, and the </a:t>
            </a:r>
            <a:r>
              <a:rPr lang="en-US" dirty="0" smtClean="0"/>
              <a:t>distribution on M given by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</a:t>
            </a:r>
            <a:r>
              <a:rPr lang="en-US" dirty="0" smtClean="0"/>
              <a:t>‘one’] </a:t>
            </a:r>
            <a:r>
              <a:rPr lang="en-US" dirty="0"/>
              <a:t>= </a:t>
            </a:r>
            <a:r>
              <a:rPr lang="en-US" dirty="0" smtClean="0"/>
              <a:t>½, 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</a:t>
            </a:r>
            <a:r>
              <a:rPr lang="en-US" dirty="0" smtClean="0"/>
              <a:t>‘ten’] </a:t>
            </a:r>
            <a:r>
              <a:rPr lang="en-US" dirty="0"/>
              <a:t>= </a:t>
            </a:r>
            <a:r>
              <a:rPr lang="en-US" dirty="0" smtClean="0"/>
              <a:t>½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[C = ‘</a:t>
            </a:r>
            <a:r>
              <a:rPr lang="en-US" dirty="0" err="1" smtClean="0"/>
              <a:t>rqh</a:t>
            </a:r>
            <a:r>
              <a:rPr lang="en-US" dirty="0" smtClean="0"/>
              <a:t>’] = ?</a:t>
            </a:r>
          </a:p>
          <a:p>
            <a:pPr marL="457200" lvl="1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Pr</a:t>
            </a:r>
            <a:r>
              <a:rPr lang="en-US" dirty="0" smtClean="0"/>
              <a:t>[C = ‘</a:t>
            </a:r>
            <a:r>
              <a:rPr lang="en-US" dirty="0" err="1" smtClean="0"/>
              <a:t>rqh</a:t>
            </a:r>
            <a:r>
              <a:rPr lang="en-US" dirty="0" smtClean="0"/>
              <a:t>’ | M = ‘one’] · </a:t>
            </a:r>
            <a:r>
              <a:rPr lang="en-US" dirty="0" err="1" smtClean="0"/>
              <a:t>Pr</a:t>
            </a:r>
            <a:r>
              <a:rPr lang="en-US" dirty="0" smtClean="0"/>
              <a:t>[M = ‘one’] </a:t>
            </a:r>
            <a:br>
              <a:rPr lang="en-US" dirty="0" smtClean="0"/>
            </a:br>
            <a:r>
              <a:rPr lang="en-US" dirty="0" smtClean="0"/>
              <a:t>    + </a:t>
            </a:r>
            <a:r>
              <a:rPr lang="en-US" dirty="0" err="1" smtClean="0"/>
              <a:t>Pr</a:t>
            </a:r>
            <a:r>
              <a:rPr lang="en-US" dirty="0" smtClean="0"/>
              <a:t>[ C = ‘</a:t>
            </a:r>
            <a:r>
              <a:rPr lang="en-US" dirty="0" err="1" smtClean="0"/>
              <a:t>rqh</a:t>
            </a:r>
            <a:r>
              <a:rPr lang="en-US" dirty="0" smtClean="0"/>
              <a:t>’ | M = ‘ten’] </a:t>
            </a:r>
            <a:r>
              <a:rPr lang="en-US" dirty="0"/>
              <a:t>· </a:t>
            </a:r>
            <a:r>
              <a:rPr lang="en-US" dirty="0" err="1" smtClean="0"/>
              <a:t>Pr</a:t>
            </a:r>
            <a:r>
              <a:rPr lang="en-US" dirty="0" smtClean="0"/>
              <a:t>[M = ‘ten’]</a:t>
            </a:r>
          </a:p>
          <a:p>
            <a:pPr marL="457200" lvl="1" indent="0">
              <a:buNone/>
            </a:pPr>
            <a:r>
              <a:rPr lang="en-US" dirty="0" smtClean="0"/>
              <a:t>= 1/26 </a:t>
            </a:r>
            <a:r>
              <a:rPr lang="en-US" dirty="0"/>
              <a:t>· ½ + 0 · </a:t>
            </a:r>
            <a:r>
              <a:rPr lang="en-US" dirty="0" smtClean="0"/>
              <a:t>½ = 1/52</a:t>
            </a:r>
          </a:p>
        </p:txBody>
      </p:sp>
    </p:spTree>
    <p:extLst>
      <p:ext uri="{BB962C8B-B14F-4D97-AF65-F5344CB8AC3E}">
        <p14:creationId xmlns:p14="http://schemas.microsoft.com/office/powerpoint/2010/main" val="281429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“Regardless of any </a:t>
            </a:r>
            <a:r>
              <a:rPr lang="en-US" i="1" dirty="0"/>
              <a:t>prior</a:t>
            </a:r>
            <a:r>
              <a:rPr lang="en-US" dirty="0"/>
              <a:t> </a:t>
            </a:r>
            <a:r>
              <a:rPr lang="en-US" dirty="0" smtClean="0"/>
              <a:t>information </a:t>
            </a:r>
            <a:r>
              <a:rPr lang="en-US" dirty="0"/>
              <a:t>the attacker has about the plaintext, the </a:t>
            </a:r>
            <a:r>
              <a:rPr lang="en-US" dirty="0" err="1"/>
              <a:t>ciphertext</a:t>
            </a:r>
            <a:r>
              <a:rPr lang="en-US" dirty="0"/>
              <a:t> should leak no </a:t>
            </a:r>
            <a:r>
              <a:rPr lang="en-US" i="1" dirty="0"/>
              <a:t>additional</a:t>
            </a:r>
            <a:r>
              <a:rPr lang="en-US" dirty="0"/>
              <a:t> information about the plaintext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0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Attacker’s information about the plaintext = attacker-known </a:t>
            </a:r>
            <a:r>
              <a:rPr lang="en-US" i="1" dirty="0"/>
              <a:t>distribution</a:t>
            </a:r>
            <a:r>
              <a:rPr lang="en-US" dirty="0"/>
              <a:t> </a:t>
            </a:r>
            <a:r>
              <a:rPr lang="en-US" dirty="0" smtClean="0"/>
              <a:t>of 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Perfect </a:t>
            </a:r>
            <a:r>
              <a:rPr lang="en-US" dirty="0"/>
              <a:t>secrecy means that observing the </a:t>
            </a:r>
            <a:r>
              <a:rPr lang="en-US" dirty="0" err="1"/>
              <a:t>ciphertext</a:t>
            </a:r>
            <a:r>
              <a:rPr lang="en-US" dirty="0"/>
              <a:t> should not change the attacker’s knowledge about the distribution </a:t>
            </a:r>
            <a:r>
              <a:rPr lang="en-US" dirty="0" smtClean="0"/>
              <a:t>of 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Encryption scheme (Gen, </a:t>
            </a:r>
            <a:r>
              <a:rPr lang="en-US" sz="2800" dirty="0" err="1" smtClean="0"/>
              <a:t>Enc</a:t>
            </a:r>
            <a:r>
              <a:rPr lang="en-US" sz="2800" dirty="0" smtClean="0"/>
              <a:t>, Dec) with message space </a:t>
            </a:r>
            <a:r>
              <a:rPr lang="en-US" sz="2800" b="1" dirty="0" smtClean="0">
                <a:latin typeface="Monotype Corsiva" panose="03010101010201010101" pitchFamily="66" charset="0"/>
              </a:rPr>
              <a:t>M</a:t>
            </a:r>
            <a:r>
              <a:rPr lang="en-US" sz="2800" dirty="0" smtClean="0"/>
              <a:t> and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 space </a:t>
            </a:r>
            <a:r>
              <a:rPr lang="en-US" sz="2800" b="1" dirty="0" smtClean="0">
                <a:latin typeface="Monotype Corsiva" panose="03010101010201010101" pitchFamily="66" charset="0"/>
              </a:rPr>
              <a:t>C</a:t>
            </a:r>
            <a:r>
              <a:rPr lang="en-US" sz="2800" dirty="0" smtClean="0"/>
              <a:t> is </a:t>
            </a:r>
            <a:r>
              <a:rPr lang="en-US" sz="2800" i="1" dirty="0" smtClean="0"/>
              <a:t>perfectly secret</a:t>
            </a:r>
            <a:r>
              <a:rPr lang="en-US" sz="2800" dirty="0" smtClean="0"/>
              <a:t> if for every distribution over </a:t>
            </a:r>
            <a:r>
              <a:rPr lang="en-US" sz="2800" b="1" dirty="0" smtClean="0">
                <a:latin typeface="Monotype Corsiva" panose="03010101010201010101" pitchFamily="66" charset="0"/>
              </a:rPr>
              <a:t>M</a:t>
            </a:r>
            <a:r>
              <a:rPr lang="en-US" sz="2800" dirty="0" smtClean="0"/>
              <a:t>, every m </a:t>
            </a:r>
            <a:r>
              <a:rPr lang="en-US" sz="2800" dirty="0" smtClean="0">
                <a:sym typeface="Symbol"/>
              </a:rPr>
              <a:t> </a:t>
            </a:r>
            <a:r>
              <a:rPr lang="en-US" sz="2800" b="1" dirty="0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, and every c  </a:t>
            </a:r>
            <a:r>
              <a:rPr lang="en-US" sz="2800" b="1" dirty="0" smtClean="0">
                <a:latin typeface="Monotype Corsiva" panose="03010101010201010101" pitchFamily="66" charset="0"/>
                <a:sym typeface="Symbol"/>
              </a:rPr>
              <a:t>C</a:t>
            </a:r>
            <a:r>
              <a:rPr lang="en-US" sz="2800" b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with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[C=c] &gt; 0, it holds that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          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          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[M = m | C = c] =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[M = m].</a:t>
            </a:r>
          </a:p>
          <a:p>
            <a:endParaRPr lang="en-US" sz="2800" dirty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I.e., the distribution of M does not change conditioned on observing the </a:t>
            </a:r>
            <a:r>
              <a:rPr lang="en-US" sz="2800" dirty="0" err="1" smtClean="0">
                <a:sym typeface="Symbol"/>
              </a:rPr>
              <a:t>ciphertext</a:t>
            </a:r>
            <a:endParaRPr lang="en-US" sz="28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2205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shift cipher, and the distribution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</a:t>
            </a:r>
            <a:r>
              <a:rPr lang="en-US" dirty="0" smtClean="0"/>
              <a:t>‘one’] </a:t>
            </a:r>
            <a:r>
              <a:rPr lang="en-US" dirty="0"/>
              <a:t>= </a:t>
            </a:r>
            <a:r>
              <a:rPr lang="en-US" dirty="0" smtClean="0"/>
              <a:t>½, 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</a:t>
            </a:r>
            <a:r>
              <a:rPr lang="en-US" dirty="0" smtClean="0"/>
              <a:t>‘ten’] </a:t>
            </a:r>
            <a:r>
              <a:rPr lang="en-US" dirty="0"/>
              <a:t>= </a:t>
            </a:r>
            <a:r>
              <a:rPr lang="en-US" dirty="0" smtClean="0"/>
              <a:t>½ </a:t>
            </a:r>
          </a:p>
          <a:p>
            <a:r>
              <a:rPr lang="en-US" dirty="0" smtClean="0"/>
              <a:t>Take m = ‘ten’ and c = ‘</a:t>
            </a:r>
            <a:r>
              <a:rPr lang="en-US" dirty="0" err="1" smtClean="0"/>
              <a:t>rqh</a:t>
            </a:r>
            <a:r>
              <a:rPr lang="en-US" dirty="0" smtClean="0"/>
              <a:t>’</a:t>
            </a:r>
          </a:p>
          <a:p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[M = ‘ten’ | C = ‘</a:t>
            </a:r>
            <a:r>
              <a:rPr lang="en-US" dirty="0" err="1" smtClean="0"/>
              <a:t>rqh</a:t>
            </a:r>
            <a:r>
              <a:rPr lang="en-US" dirty="0" smtClean="0"/>
              <a:t>’] = ?</a:t>
            </a:r>
          </a:p>
          <a:p>
            <a:pPr marL="457200" lvl="1" indent="0">
              <a:buNone/>
            </a:pPr>
            <a:r>
              <a:rPr lang="en-US" dirty="0" smtClean="0"/>
              <a:t>= 0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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‘ten’]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756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are </a:t>
            </a:r>
            <a:r>
              <a:rPr lang="en-US" i="1" dirty="0" smtClean="0"/>
              <a:t>essential</a:t>
            </a:r>
            <a:r>
              <a:rPr lang="en-US" dirty="0" smtClean="0"/>
              <a:t> for the design, analysis, </a:t>
            </a:r>
            <a:r>
              <a:rPr lang="en-US" smtClean="0"/>
              <a:t>and sound usage </a:t>
            </a:r>
            <a:r>
              <a:rPr lang="en-US" dirty="0" smtClean="0"/>
              <a:t>of crypto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en-US" dirty="0" smtClean="0"/>
              <a:t>[A | B] = </a:t>
            </a:r>
            <a:r>
              <a:rPr lang="en-US" dirty="0" err="1" smtClean="0"/>
              <a:t>Pr</a:t>
            </a:r>
            <a:r>
              <a:rPr lang="en-US" dirty="0" smtClean="0"/>
              <a:t>[B | A] · </a:t>
            </a:r>
            <a:r>
              <a:rPr lang="en-US" dirty="0" err="1" smtClean="0"/>
              <a:t>Pr</a:t>
            </a:r>
            <a:r>
              <a:rPr lang="en-US" dirty="0" smtClean="0"/>
              <a:t>[A]/</a:t>
            </a:r>
            <a:r>
              <a:rPr lang="en-US" dirty="0" err="1" smtClean="0"/>
              <a:t>Pr</a:t>
            </a:r>
            <a:r>
              <a:rPr lang="en-US" dirty="0" smtClean="0"/>
              <a:t>[B]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Shift cipher</a:t>
            </a:r>
            <a:r>
              <a:rPr lang="en-US" sz="2800" dirty="0"/>
              <a:t>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Pr</a:t>
            </a:r>
            <a:r>
              <a:rPr lang="en-US" sz="2800" dirty="0" smtClean="0"/>
              <a:t>[M=‘hi’] = 0.3,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 smtClean="0"/>
              <a:t>Pr</a:t>
            </a:r>
            <a:r>
              <a:rPr lang="en-US" sz="2800" dirty="0" smtClean="0"/>
              <a:t>[M=‘no’] = 0.2, </a:t>
            </a:r>
            <a:br>
              <a:rPr lang="en-US" sz="2800" dirty="0" smtClean="0"/>
            </a:br>
            <a:r>
              <a:rPr lang="en-US" sz="2800" dirty="0" err="1" smtClean="0"/>
              <a:t>Pr</a:t>
            </a:r>
            <a:r>
              <a:rPr lang="en-US" sz="2800" dirty="0" smtClean="0"/>
              <a:t>[M=‘in’]= 0.5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Pr</a:t>
            </a:r>
            <a:r>
              <a:rPr lang="en-US" sz="2800" dirty="0" smtClean="0"/>
              <a:t>[M = ‘hi’ | C = ‘</a:t>
            </a:r>
            <a:r>
              <a:rPr lang="en-US" sz="2800" dirty="0" err="1" smtClean="0"/>
              <a:t>xy</a:t>
            </a:r>
            <a:r>
              <a:rPr lang="en-US" sz="2800" dirty="0" smtClean="0"/>
              <a:t>’] = ?</a:t>
            </a:r>
          </a:p>
          <a:p>
            <a:pPr marL="457200" lvl="1" indent="0">
              <a:buNone/>
            </a:pPr>
            <a:r>
              <a:rPr lang="en-US" sz="2400" dirty="0" smtClean="0"/>
              <a:t>= </a:t>
            </a:r>
            <a:r>
              <a:rPr lang="en-US" sz="2400" dirty="0" err="1" smtClean="0"/>
              <a:t>Pr</a:t>
            </a:r>
            <a:r>
              <a:rPr lang="en-US" sz="2400" dirty="0" smtClean="0"/>
              <a:t>[C = ‘</a:t>
            </a:r>
            <a:r>
              <a:rPr lang="en-US" sz="2400" dirty="0" err="1" smtClean="0"/>
              <a:t>xy</a:t>
            </a:r>
            <a:r>
              <a:rPr lang="en-US" sz="2400" dirty="0" smtClean="0"/>
              <a:t>’ | M = ‘hi’] </a:t>
            </a:r>
            <a:r>
              <a:rPr lang="en-US" sz="2400" dirty="0"/>
              <a:t>· </a:t>
            </a:r>
            <a:r>
              <a:rPr lang="en-US" sz="2400" dirty="0" err="1" smtClean="0"/>
              <a:t>Pr</a:t>
            </a:r>
            <a:r>
              <a:rPr lang="en-US" sz="2400" dirty="0" smtClean="0"/>
              <a:t>[M = ‘hi’]/</a:t>
            </a:r>
            <a:r>
              <a:rPr lang="en-US" sz="2400" dirty="0" err="1" smtClean="0"/>
              <a:t>Pr</a:t>
            </a:r>
            <a:r>
              <a:rPr lang="en-US" sz="2400" dirty="0" smtClean="0"/>
              <a:t>[C = ‘</a:t>
            </a:r>
            <a:r>
              <a:rPr lang="en-US" sz="2400" dirty="0" err="1" smtClean="0"/>
              <a:t>xy</a:t>
            </a:r>
            <a:r>
              <a:rPr lang="en-US" sz="2400" dirty="0" smtClean="0"/>
              <a:t>’]</a:t>
            </a:r>
          </a:p>
        </p:txBody>
      </p:sp>
    </p:spTree>
    <p:extLst>
      <p:ext uri="{BB962C8B-B14F-4D97-AF65-F5344CB8AC3E}">
        <p14:creationId xmlns:p14="http://schemas.microsoft.com/office/powerpoint/2010/main" val="23822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Pr</a:t>
            </a:r>
            <a:r>
              <a:rPr lang="en-US" sz="2800" dirty="0"/>
              <a:t>[C = ‘</a:t>
            </a:r>
            <a:r>
              <a:rPr lang="en-US" sz="2800" dirty="0" err="1"/>
              <a:t>xy</a:t>
            </a:r>
            <a:r>
              <a:rPr lang="en-US" sz="2800" dirty="0"/>
              <a:t>’ | M = ‘hi’] = </a:t>
            </a:r>
            <a:r>
              <a:rPr lang="en-US" sz="2800" dirty="0" smtClean="0"/>
              <a:t>1/26</a:t>
            </a:r>
          </a:p>
          <a:p>
            <a:endParaRPr lang="en-US" sz="2800" dirty="0"/>
          </a:p>
          <a:p>
            <a:r>
              <a:rPr lang="en-US" sz="2800" dirty="0" err="1"/>
              <a:t>Pr</a:t>
            </a:r>
            <a:r>
              <a:rPr lang="en-US" sz="2800" dirty="0"/>
              <a:t>[C = ‘</a:t>
            </a:r>
            <a:r>
              <a:rPr lang="en-US" sz="2800" dirty="0" err="1"/>
              <a:t>xy</a:t>
            </a:r>
            <a:r>
              <a:rPr lang="en-US" sz="2800" dirty="0"/>
              <a:t>’] </a:t>
            </a:r>
          </a:p>
          <a:p>
            <a:pPr marL="457200" lvl="1" indent="0">
              <a:buNone/>
            </a:pPr>
            <a:r>
              <a:rPr lang="en-US" sz="2400" dirty="0"/>
              <a:t>= </a:t>
            </a:r>
            <a:r>
              <a:rPr lang="en-US" sz="2400" dirty="0" err="1"/>
              <a:t>Pr</a:t>
            </a:r>
            <a:r>
              <a:rPr lang="en-US" sz="2400" dirty="0"/>
              <a:t>[C = ‘</a:t>
            </a:r>
            <a:r>
              <a:rPr lang="en-US" sz="2400" dirty="0" err="1"/>
              <a:t>xy</a:t>
            </a:r>
            <a:r>
              <a:rPr lang="en-US" sz="2400" dirty="0"/>
              <a:t>’ | M = ‘hi’] · 0.3 </a:t>
            </a:r>
            <a:r>
              <a:rPr lang="en-US" sz="2400" dirty="0" smtClean="0"/>
              <a:t>+ </a:t>
            </a:r>
            <a:r>
              <a:rPr lang="en-US" sz="2400" dirty="0" err="1"/>
              <a:t>Pr</a:t>
            </a:r>
            <a:r>
              <a:rPr lang="en-US" sz="2400" dirty="0"/>
              <a:t>[C = ‘</a:t>
            </a:r>
            <a:r>
              <a:rPr lang="en-US" sz="2400" dirty="0" err="1"/>
              <a:t>xy</a:t>
            </a:r>
            <a:r>
              <a:rPr lang="en-US" sz="2400" dirty="0"/>
              <a:t>’ | M = ‘no’] · </a:t>
            </a:r>
            <a:r>
              <a:rPr lang="en-US" sz="2400" dirty="0" smtClean="0"/>
              <a:t>0.2</a:t>
            </a:r>
            <a:br>
              <a:rPr lang="en-US" sz="2400" dirty="0" smtClean="0"/>
            </a:br>
            <a:r>
              <a:rPr lang="en-US" sz="2400" dirty="0" smtClean="0"/>
              <a:t>   + </a:t>
            </a:r>
            <a:r>
              <a:rPr lang="en-US" sz="2400" dirty="0" err="1" smtClean="0"/>
              <a:t>Pr</a:t>
            </a:r>
            <a:r>
              <a:rPr lang="en-US" sz="2400" dirty="0" smtClean="0"/>
              <a:t>[C=‘</a:t>
            </a:r>
            <a:r>
              <a:rPr lang="en-US" sz="2400" dirty="0" err="1" smtClean="0"/>
              <a:t>xy</a:t>
            </a:r>
            <a:r>
              <a:rPr lang="en-US" sz="2400" dirty="0" smtClean="0"/>
              <a:t>’ | M=‘in</a:t>
            </a:r>
            <a:r>
              <a:rPr lang="en-US" sz="2400" dirty="0"/>
              <a:t>’] · </a:t>
            </a:r>
            <a:r>
              <a:rPr lang="en-US" sz="2400" dirty="0" smtClean="0"/>
              <a:t>0.5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= (1/26) · 0.3 + (1/26) · 0.2 + 0 · </a:t>
            </a:r>
            <a:r>
              <a:rPr lang="en-US" sz="2400" dirty="0" smtClean="0"/>
              <a:t>0.5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= </a:t>
            </a:r>
            <a:r>
              <a:rPr lang="en-US" sz="2400" dirty="0" smtClean="0"/>
              <a:t>1/52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43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Pr</a:t>
            </a:r>
            <a:r>
              <a:rPr lang="en-US" sz="2800" dirty="0" smtClean="0"/>
              <a:t>[M = ‘hi’ | C = ‘</a:t>
            </a:r>
            <a:r>
              <a:rPr lang="en-US" sz="2800" dirty="0" err="1" smtClean="0"/>
              <a:t>xy</a:t>
            </a:r>
            <a:r>
              <a:rPr lang="en-US" sz="2800" dirty="0" smtClean="0"/>
              <a:t>’] = ?</a:t>
            </a:r>
          </a:p>
          <a:p>
            <a:pPr marL="457200" lvl="1" indent="0">
              <a:buNone/>
            </a:pPr>
            <a:r>
              <a:rPr lang="en-US" sz="2400" dirty="0" smtClean="0"/>
              <a:t>= </a:t>
            </a:r>
            <a:r>
              <a:rPr lang="en-US" sz="2400" dirty="0" err="1" smtClean="0"/>
              <a:t>Pr</a:t>
            </a:r>
            <a:r>
              <a:rPr lang="en-US" sz="2400" dirty="0" smtClean="0"/>
              <a:t>[C = ‘</a:t>
            </a:r>
            <a:r>
              <a:rPr lang="en-US" sz="2400" dirty="0" err="1" smtClean="0"/>
              <a:t>xy</a:t>
            </a:r>
            <a:r>
              <a:rPr lang="en-US" sz="2400" dirty="0" smtClean="0"/>
              <a:t>’ | M = ‘hi’] </a:t>
            </a:r>
            <a:r>
              <a:rPr lang="en-US" sz="2400" dirty="0"/>
              <a:t>· </a:t>
            </a:r>
            <a:r>
              <a:rPr lang="en-US" sz="2400" dirty="0" err="1" smtClean="0"/>
              <a:t>Pr</a:t>
            </a:r>
            <a:r>
              <a:rPr lang="en-US" sz="2400" dirty="0" smtClean="0"/>
              <a:t>[M = ‘hi’]/</a:t>
            </a:r>
            <a:r>
              <a:rPr lang="en-US" sz="2400" dirty="0" err="1" smtClean="0"/>
              <a:t>Pr</a:t>
            </a:r>
            <a:r>
              <a:rPr lang="en-US" sz="2400" dirty="0" smtClean="0"/>
              <a:t>[C = ‘</a:t>
            </a:r>
            <a:r>
              <a:rPr lang="en-US" sz="2400" dirty="0" err="1" smtClean="0"/>
              <a:t>xy</a:t>
            </a:r>
            <a:r>
              <a:rPr lang="en-US" sz="2400" dirty="0" smtClean="0"/>
              <a:t>’]</a:t>
            </a:r>
          </a:p>
          <a:p>
            <a:pPr marL="457200" lvl="1" indent="0">
              <a:buNone/>
            </a:pPr>
            <a:r>
              <a:rPr lang="en-US" sz="2400" dirty="0" smtClean="0"/>
              <a:t>= (1/26) </a:t>
            </a:r>
            <a:r>
              <a:rPr lang="en-US" sz="2400" dirty="0"/>
              <a:t>· </a:t>
            </a:r>
            <a:r>
              <a:rPr lang="en-US" sz="2400" dirty="0" smtClean="0"/>
              <a:t>0.3/(1/52) </a:t>
            </a:r>
          </a:p>
          <a:p>
            <a:pPr marL="457200" lvl="1" indent="0">
              <a:buNone/>
            </a:pPr>
            <a:r>
              <a:rPr lang="en-US" sz="2400" dirty="0" smtClean="0"/>
              <a:t>= 0.6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>
                <a:sym typeface="Symbol"/>
              </a:rPr>
              <a:t> </a:t>
            </a:r>
            <a:r>
              <a:rPr lang="en-US" sz="2400" dirty="0" err="1" smtClean="0">
                <a:sym typeface="Symbol"/>
              </a:rPr>
              <a:t>Pr</a:t>
            </a:r>
            <a:r>
              <a:rPr lang="en-US" sz="2400" dirty="0" smtClean="0">
                <a:sym typeface="Symbol"/>
              </a:rPr>
              <a:t>[M = ‘hi’]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5141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shift cipher is not perfectly secret!</a:t>
            </a:r>
          </a:p>
          <a:p>
            <a:pPr lvl="1"/>
            <a:r>
              <a:rPr lang="en-US" dirty="0" smtClean="0"/>
              <a:t>At least not </a:t>
            </a:r>
            <a:r>
              <a:rPr lang="en-US" smtClean="0"/>
              <a:t>for 2-character </a:t>
            </a:r>
            <a:r>
              <a:rPr lang="en-US" dirty="0" smtClean="0"/>
              <a:t>messages</a:t>
            </a:r>
          </a:p>
          <a:p>
            <a:endParaRPr lang="en-US" dirty="0"/>
          </a:p>
          <a:p>
            <a:r>
              <a:rPr lang="en-US" dirty="0" smtClean="0"/>
              <a:t>How to construct a perfectly secret scheme?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Patented in 1917 by </a:t>
            </a:r>
            <a:r>
              <a:rPr lang="en-US" dirty="0" err="1" smtClean="0"/>
              <a:t>Vernam</a:t>
            </a:r>
            <a:endParaRPr lang="en-US" dirty="0" smtClean="0"/>
          </a:p>
          <a:p>
            <a:pPr lvl="1"/>
            <a:r>
              <a:rPr lang="en-US" dirty="0" smtClean="0"/>
              <a:t>Recent historical research indicates it was invented (at least) 35 years earlier</a:t>
            </a:r>
          </a:p>
          <a:p>
            <a:endParaRPr lang="en-US" dirty="0" smtClean="0"/>
          </a:p>
          <a:p>
            <a:r>
              <a:rPr lang="en-US" dirty="0" smtClean="0"/>
              <a:t>Proven </a:t>
            </a:r>
            <a:r>
              <a:rPr lang="en-US" dirty="0"/>
              <a:t>perfectly </a:t>
            </a:r>
            <a:r>
              <a:rPr lang="en-US" dirty="0" smtClean="0"/>
              <a:t>secret by Shannon (1949)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= {0,1}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/>
              <a:t>Gen: choose a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(m) = k  m              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(c) = k </a:t>
            </a:r>
            <a:r>
              <a:rPr lang="en-US" dirty="0">
                <a:sym typeface="Symbol"/>
              </a:rPr>
              <a:t> c</a:t>
            </a:r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(m) ) = k  (k  m)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       = (k  k)  m = 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2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One-time pad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810000" y="2433935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</a:t>
            </a:r>
            <a:r>
              <a:rPr lang="en-US" altLang="en-US" dirty="0" smtClean="0">
                <a:latin typeface="+mn-lt"/>
              </a:rPr>
              <a:t>ey</a:t>
            </a:r>
            <a:endParaRPr lang="en-US" altLang="en-US" dirty="0">
              <a:latin typeface="+mn-lt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3048000" y="4195019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5" name="Line 18"/>
          <p:cNvSpPr>
            <a:spLocks noChangeShapeType="1"/>
          </p:cNvSpPr>
          <p:nvPr/>
        </p:nvSpPr>
        <p:spPr bwMode="auto">
          <a:xfrm flipV="1">
            <a:off x="4595976" y="2971800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6" name="Line 19"/>
          <p:cNvSpPr>
            <a:spLocks noChangeShapeType="1"/>
          </p:cNvSpPr>
          <p:nvPr/>
        </p:nvSpPr>
        <p:spPr bwMode="auto">
          <a:xfrm>
            <a:off x="4800600" y="4195019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0" name="Text Box 26"/>
          <p:cNvSpPr txBox="1">
            <a:spLocks noChangeArrowheads="1"/>
          </p:cNvSpPr>
          <p:nvPr/>
        </p:nvSpPr>
        <p:spPr bwMode="auto">
          <a:xfrm>
            <a:off x="4118616" y="15957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483818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788619" y="32004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153354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458155" y="31242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779521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2" name="Right Brace 1"/>
          <p:cNvSpPr/>
          <p:nvPr/>
        </p:nvSpPr>
        <p:spPr>
          <a:xfrm rot="16200000">
            <a:off x="2063665" y="3001554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>
            <a:off x="4389847" y="1454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 rot="16200000">
            <a:off x="6733201" y="2978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of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i="1" dirty="0" smtClean="0"/>
              <a:t>any</a:t>
            </a:r>
            <a:r>
              <a:rPr lang="en-US" dirty="0" smtClean="0"/>
              <a:t> observed </a:t>
            </a:r>
            <a:r>
              <a:rPr lang="en-US" dirty="0" err="1" smtClean="0"/>
              <a:t>ciphertext</a:t>
            </a:r>
            <a:r>
              <a:rPr lang="en-US" dirty="0" smtClean="0"/>
              <a:t> can correspond to </a:t>
            </a:r>
            <a:r>
              <a:rPr lang="en-US" i="1" dirty="0" smtClean="0"/>
              <a:t>any </a:t>
            </a:r>
            <a:r>
              <a:rPr lang="en-US" dirty="0" smtClean="0"/>
              <a:t>message (why?)</a:t>
            </a:r>
          </a:p>
          <a:p>
            <a:pPr lvl="1"/>
            <a:r>
              <a:rPr lang="en-US" dirty="0" smtClean="0"/>
              <a:t>(This is necessary, but not sufficient, for perfect secrecy)</a:t>
            </a:r>
          </a:p>
          <a:p>
            <a:r>
              <a:rPr lang="en-US" dirty="0" smtClean="0"/>
              <a:t>So, having observed a </a:t>
            </a:r>
            <a:r>
              <a:rPr lang="en-US" dirty="0" err="1" smtClean="0"/>
              <a:t>ciphertext</a:t>
            </a:r>
            <a:r>
              <a:rPr lang="en-US" dirty="0" smtClean="0"/>
              <a:t>, the attacker cannot conclude for certain which message was 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of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Fix arbitrary distribution over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b="1" dirty="0" smtClean="0"/>
              <a:t> </a:t>
            </a:r>
            <a:r>
              <a:rPr lang="en-US" dirty="0" smtClean="0"/>
              <a:t>= {0,1}</a:t>
            </a:r>
            <a:r>
              <a:rPr lang="en-US" baseline="30000" dirty="0" smtClean="0"/>
              <a:t>n</a:t>
            </a:r>
            <a:r>
              <a:rPr lang="en-US" dirty="0" smtClean="0"/>
              <a:t>, and </a:t>
            </a:r>
            <a:br>
              <a:rPr lang="en-US" dirty="0" smtClean="0"/>
            </a:br>
            <a:r>
              <a:rPr lang="en-US" dirty="0" smtClean="0"/>
              <a:t>arbitrary m, c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 | C = c] = ?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 | M = m] 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m]/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c]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</a:t>
            </a:r>
            <a:r>
              <a:rPr lang="en-US" baseline="-25000" dirty="0" smtClean="0">
                <a:sym typeface="Symbol"/>
              </a:rPr>
              <a:t>m’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 | M = m’]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m’]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>
                <a:sym typeface="Symbol"/>
              </a:rPr>
              <a:t>m’</a:t>
            </a:r>
            <a:r>
              <a:rPr lang="en-US" dirty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[K = m’  </a:t>
            </a:r>
            <a:r>
              <a:rPr lang="en-US" dirty="0" smtClean="0">
                <a:sym typeface="Symbol"/>
              </a:rPr>
              <a:t>c | M = m’] </a:t>
            </a:r>
            <a:r>
              <a:rPr lang="en-US" dirty="0">
                <a:sym typeface="Symbol"/>
              </a:rPr>
              <a:t>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</a:t>
            </a:r>
            <a:r>
              <a:rPr lang="en-US" dirty="0" smtClean="0">
                <a:sym typeface="Symbol"/>
              </a:rPr>
              <a:t>’]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>
                <a:sym typeface="Symbol"/>
              </a:rPr>
              <a:t>m’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</a:t>
            </a:r>
            <a:r>
              <a:rPr lang="en-US" dirty="0" smtClean="0">
                <a:sym typeface="Symbol"/>
              </a:rPr>
              <a:t>’] 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2</a:t>
            </a:r>
            <a:r>
              <a:rPr lang="en-US" baseline="30000" dirty="0" smtClean="0">
                <a:sym typeface="Symbol"/>
              </a:rPr>
              <a:t>-n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76901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definitions --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Developing a precise definition forces the designer to think about what they really want</a:t>
            </a:r>
          </a:p>
          <a:p>
            <a:pPr lvl="1"/>
            <a:r>
              <a:rPr lang="en-US" dirty="0" smtClean="0"/>
              <a:t>What is essential and </a:t>
            </a:r>
            <a:r>
              <a:rPr lang="en-US" dirty="0"/>
              <a:t>(</a:t>
            </a:r>
            <a:r>
              <a:rPr lang="en-US" dirty="0" smtClean="0"/>
              <a:t>sometimes more important) what is not</a:t>
            </a:r>
          </a:p>
          <a:p>
            <a:pPr lvl="2"/>
            <a:r>
              <a:rPr lang="en-US" dirty="0" smtClean="0"/>
              <a:t>Often reveals subtleties of the problem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of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arbitrary distribution over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b="1" dirty="0" smtClean="0"/>
              <a:t> </a:t>
            </a:r>
            <a:r>
              <a:rPr lang="en-US" dirty="0" smtClean="0"/>
              <a:t>= {0,1}</a:t>
            </a:r>
            <a:r>
              <a:rPr lang="en-US" baseline="30000" dirty="0" smtClean="0"/>
              <a:t>n</a:t>
            </a:r>
            <a:r>
              <a:rPr lang="en-US" dirty="0" smtClean="0"/>
              <a:t>, and arbitrary m, c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 | C = c] = ?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 | M = m]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m]/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[K = m  </a:t>
            </a:r>
            <a:r>
              <a:rPr lang="en-US" dirty="0" smtClean="0">
                <a:sym typeface="Symbol"/>
              </a:rPr>
              <a:t>c | M = m]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 / 2</a:t>
            </a:r>
            <a:r>
              <a:rPr lang="en-US" baseline="30000" dirty="0" smtClean="0">
                <a:sym typeface="Symbol"/>
              </a:rPr>
              <a:t>-n</a:t>
            </a:r>
            <a:endParaRPr lang="en-US" dirty="0" smtClean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 / 2</a:t>
            </a:r>
            <a:r>
              <a:rPr lang="en-US" baseline="30000" dirty="0" smtClean="0">
                <a:sym typeface="Symbol"/>
              </a:rPr>
              <a:t>-n</a:t>
            </a:r>
            <a:endParaRPr lang="en-US" dirty="0" smtClean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</a:t>
            </a:r>
          </a:p>
          <a:p>
            <a:pPr marL="457200" lvl="1" indent="0">
              <a:buNone/>
            </a:pPr>
            <a:endParaRPr lang="en-US" dirty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1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 brief detour:</a:t>
            </a:r>
          </a:p>
          <a:p>
            <a:r>
              <a:rPr lang="en-US" sz="4000" dirty="0">
                <a:solidFill>
                  <a:schemeClr val="tx1"/>
                </a:solidFill>
              </a:rPr>
              <a:t>r</a:t>
            </a:r>
            <a:r>
              <a:rPr lang="en-US" sz="4000" dirty="0" smtClean="0">
                <a:solidFill>
                  <a:schemeClr val="tx1"/>
                </a:solidFill>
              </a:rPr>
              <a:t>andomness generation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describing algorithms, we assume access to uniformly distributed bits/bytes</a:t>
            </a:r>
          </a:p>
          <a:p>
            <a:r>
              <a:rPr lang="en-US" dirty="0" smtClean="0"/>
              <a:t>Where do these actually come from?</a:t>
            </a:r>
          </a:p>
          <a:p>
            <a:endParaRPr lang="en-US" dirty="0"/>
          </a:p>
          <a:p>
            <a:r>
              <a:rPr lang="en-US" i="1" dirty="0" smtClean="0"/>
              <a:t>Random-number generation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891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Precise details depend on the system</a:t>
            </a:r>
          </a:p>
          <a:p>
            <a:pPr lvl="1"/>
            <a:r>
              <a:rPr lang="en-US" dirty="0" smtClean="0"/>
              <a:t>Linux or </a:t>
            </a:r>
            <a:r>
              <a:rPr lang="en-US" dirty="0" err="1" smtClean="0"/>
              <a:t>unix</a:t>
            </a:r>
            <a:r>
              <a:rPr lang="en-US" dirty="0" smtClean="0"/>
              <a:t>: /</a:t>
            </a:r>
            <a:r>
              <a:rPr lang="en-US" dirty="0" err="1" smtClean="0"/>
              <a:t>dev</a:t>
            </a:r>
            <a:r>
              <a:rPr lang="en-US" dirty="0" smtClean="0"/>
              <a:t>/random or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endParaRPr lang="en-US" dirty="0" smtClean="0"/>
          </a:p>
          <a:p>
            <a:pPr lvl="1"/>
            <a:r>
              <a:rPr lang="en-US" b="1" dirty="0" smtClean="0"/>
              <a:t>Do not use rand() or </a:t>
            </a:r>
            <a:r>
              <a:rPr lang="en-US" b="1" dirty="0" err="1" smtClean="0"/>
              <a:t>java.util.Random</a:t>
            </a:r>
            <a:endParaRPr lang="en-US" b="1" dirty="0"/>
          </a:p>
          <a:p>
            <a:pPr lvl="2"/>
            <a:r>
              <a:rPr lang="en-US" dirty="0" smtClean="0"/>
              <a:t>Use </a:t>
            </a:r>
            <a:r>
              <a:rPr lang="en-US" dirty="0"/>
              <a:t>c</a:t>
            </a:r>
            <a:r>
              <a:rPr lang="en-US" dirty="0" smtClean="0"/>
              <a:t>rypto libraries instead</a:t>
            </a:r>
          </a:p>
        </p:txBody>
      </p:sp>
    </p:spTree>
    <p:extLst>
      <p:ext uri="{BB962C8B-B14F-4D97-AF65-F5344CB8AC3E}">
        <p14:creationId xmlns:p14="http://schemas.microsoft.com/office/powerpoint/2010/main" val="16592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Continually collect a “pool” of high-entropy (i.e., “unpredictable”)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random bits are requested, process this data to generate a sequence of uniform, independent bits/bytes</a:t>
            </a:r>
          </a:p>
          <a:p>
            <a:pPr lvl="2"/>
            <a:r>
              <a:rPr lang="en-US" dirty="0" smtClean="0"/>
              <a:t>May “block” if insufficient entropy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a “pool” of high-entropy data</a:t>
            </a:r>
          </a:p>
          <a:p>
            <a:r>
              <a:rPr lang="en-US" dirty="0" smtClean="0"/>
              <a:t>Must ultimately come from some physical process (since computation is deterministic)</a:t>
            </a:r>
          </a:p>
          <a:p>
            <a:pPr lvl="1"/>
            <a:r>
              <a:rPr lang="en-US" dirty="0" smtClean="0"/>
              <a:t>External inputs</a:t>
            </a:r>
          </a:p>
          <a:p>
            <a:pPr lvl="2"/>
            <a:r>
              <a:rPr lang="en-US" dirty="0"/>
              <a:t>Keystroke/mouse movements</a:t>
            </a:r>
          </a:p>
          <a:p>
            <a:pPr lvl="2"/>
            <a:r>
              <a:rPr lang="en-US" dirty="0" smtClean="0"/>
              <a:t>Delays between network events</a:t>
            </a:r>
          </a:p>
          <a:p>
            <a:pPr lvl="2"/>
            <a:r>
              <a:rPr lang="en-US" dirty="0" smtClean="0"/>
              <a:t>Hard-disk access times</a:t>
            </a:r>
          </a:p>
          <a:p>
            <a:pPr lvl="2"/>
            <a:r>
              <a:rPr lang="en-US" dirty="0" smtClean="0"/>
              <a:t>Other</a:t>
            </a:r>
            <a:r>
              <a:rPr lang="en-US" dirty="0"/>
              <a:t> </a:t>
            </a:r>
            <a:r>
              <a:rPr lang="en-US" dirty="0" smtClean="0"/>
              <a:t>external sources</a:t>
            </a:r>
          </a:p>
          <a:p>
            <a:pPr lvl="1"/>
            <a:r>
              <a:rPr lang="en-US" dirty="0" smtClean="0"/>
              <a:t>Hardware random-number generation</a:t>
            </a:r>
            <a:r>
              <a:rPr lang="en-US" dirty="0"/>
              <a:t> </a:t>
            </a:r>
            <a:r>
              <a:rPr lang="en-US" dirty="0" smtClean="0"/>
              <a:t>(e.g., Intel)</a:t>
            </a:r>
          </a:p>
        </p:txBody>
      </p:sp>
    </p:spTree>
    <p:extLst>
      <p:ext uri="{BB962C8B-B14F-4D97-AF65-F5344CB8AC3E}">
        <p14:creationId xmlns:p14="http://schemas.microsoft.com/office/powerpoint/2010/main" val="25516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definitions --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If you don’t understand what you want to achieve, how can you possibly know when (or if) you have achieved it?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7491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definitions --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 </a:t>
            </a:r>
            <a:r>
              <a:rPr lang="en-US" dirty="0"/>
              <a:t>enable </a:t>
            </a:r>
            <a:r>
              <a:rPr lang="en-US" dirty="0" smtClean="0"/>
              <a:t>meaningful analysis, evaluation, and comparison of schemes</a:t>
            </a:r>
          </a:p>
          <a:p>
            <a:pPr lvl="1"/>
            <a:r>
              <a:rPr lang="en-US" dirty="0" smtClean="0"/>
              <a:t>Does a scheme satisfy the definition?</a:t>
            </a:r>
          </a:p>
          <a:p>
            <a:pPr lvl="1"/>
            <a:r>
              <a:rPr lang="en-US" dirty="0" smtClean="0"/>
              <a:t>What definition does it satisfy?</a:t>
            </a:r>
          </a:p>
          <a:p>
            <a:pPr lvl="2"/>
            <a:r>
              <a:rPr lang="en-US" dirty="0" smtClean="0"/>
              <a:t>Note: there may be multiple meaningful definitions!</a:t>
            </a:r>
          </a:p>
          <a:p>
            <a:pPr lvl="2"/>
            <a:r>
              <a:rPr lang="en-US" dirty="0" smtClean="0"/>
              <a:t>One scheme may be less efficient than another, yet satisfy a stronger security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definitions --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efinitions allow </a:t>
            </a:r>
            <a:r>
              <a:rPr lang="en-US" dirty="0"/>
              <a:t>others to </a:t>
            </a:r>
            <a:r>
              <a:rPr lang="en-US" dirty="0" smtClean="0"/>
              <a:t>understand </a:t>
            </a:r>
            <a:r>
              <a:rPr lang="en-US" dirty="0"/>
              <a:t>the security guarantees </a:t>
            </a:r>
            <a:r>
              <a:rPr lang="en-US" dirty="0" smtClean="0"/>
              <a:t>provided </a:t>
            </a:r>
            <a:r>
              <a:rPr lang="en-US" dirty="0"/>
              <a:t>by </a:t>
            </a:r>
            <a:r>
              <a:rPr lang="en-US" dirty="0" smtClean="0"/>
              <a:t>a scheme</a:t>
            </a:r>
          </a:p>
          <a:p>
            <a:r>
              <a:rPr lang="en-US" dirty="0" smtClean="0"/>
              <a:t>Enables </a:t>
            </a:r>
            <a:r>
              <a:rPr lang="en-US" dirty="0"/>
              <a:t>schemes to be used as </a:t>
            </a:r>
            <a:r>
              <a:rPr lang="en-US" i="1" dirty="0"/>
              <a:t>components</a:t>
            </a:r>
            <a:r>
              <a:rPr lang="en-US" dirty="0"/>
              <a:t> of a larger system (modularity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Enables one scheme </a:t>
            </a:r>
            <a:r>
              <a:rPr lang="en-US" dirty="0"/>
              <a:t>to be substituted for </a:t>
            </a:r>
            <a:r>
              <a:rPr lang="en-US" dirty="0" smtClean="0"/>
              <a:t>another if they satisfy the same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few exceptions, cryptography currently requires </a:t>
            </a:r>
            <a:r>
              <a:rPr lang="en-US" i="1" dirty="0" smtClean="0"/>
              <a:t>computational assumptions</a:t>
            </a:r>
            <a:endParaRPr lang="en-US" dirty="0" smtClean="0"/>
          </a:p>
          <a:p>
            <a:pPr lvl="1"/>
            <a:r>
              <a:rPr lang="en-US" dirty="0" smtClean="0"/>
              <a:t>At least until we prove P </a:t>
            </a:r>
            <a:r>
              <a:rPr lang="en-US" dirty="0" smtClean="0">
                <a:sym typeface="Symbol"/>
              </a:rPr>
              <a:t> NP (and even that would not be enough)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Principle: any such assumptions should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be made explicit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3487</TotalTime>
  <Words>1874</Words>
  <Application>Microsoft Office PowerPoint</Application>
  <PresentationFormat>On-screen Show (4:3)</PresentationFormat>
  <Paragraphs>296</Paragraphs>
  <Slides>55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Calibri</vt:lpstr>
      <vt:lpstr>Monotype Corsiva</vt:lpstr>
      <vt:lpstr>Symbol</vt:lpstr>
      <vt:lpstr>Office Theme</vt:lpstr>
      <vt:lpstr>Cryptography</vt:lpstr>
      <vt:lpstr>Clicker quiz</vt:lpstr>
      <vt:lpstr>Core principles of modern crypto</vt:lpstr>
      <vt:lpstr>Importance of definitions</vt:lpstr>
      <vt:lpstr>Importance of definitions -- design</vt:lpstr>
      <vt:lpstr>Importance of definitions -- design</vt:lpstr>
      <vt:lpstr>Importance of definitions -- analysis</vt:lpstr>
      <vt:lpstr>Importance of definitions -- usage</vt:lpstr>
      <vt:lpstr>Assumptions</vt:lpstr>
      <vt:lpstr>Importance of clear assumptions</vt:lpstr>
      <vt:lpstr>Proofs of security</vt:lpstr>
      <vt:lpstr>Limitations?</vt:lpstr>
      <vt:lpstr>Limitations?</vt:lpstr>
      <vt:lpstr>Nevertheless…</vt:lpstr>
      <vt:lpstr>PowerPoint Presentation</vt:lpstr>
      <vt:lpstr>Crypto definitions (generally)</vt:lpstr>
      <vt:lpstr>Recall</vt:lpstr>
      <vt:lpstr>Private-key encryption</vt:lpstr>
      <vt:lpstr>Threat models for encryption</vt:lpstr>
      <vt:lpstr>Goal of secure encryption?</vt:lpstr>
      <vt:lpstr>Secure encryption?</vt:lpstr>
      <vt:lpstr>Secure encryption?</vt:lpstr>
      <vt:lpstr>Secure encryption?</vt:lpstr>
      <vt:lpstr>The right definition</vt:lpstr>
      <vt:lpstr>PowerPoint Presentation</vt:lpstr>
      <vt:lpstr>Probability review</vt:lpstr>
      <vt:lpstr>Probability review</vt:lpstr>
      <vt:lpstr>Probability review</vt:lpstr>
      <vt:lpstr>Notation</vt:lpstr>
      <vt:lpstr>Probability distributions</vt:lpstr>
      <vt:lpstr>Probability distributions</vt:lpstr>
      <vt:lpstr>Probability distributions</vt:lpstr>
      <vt:lpstr>Probability distributions</vt:lpstr>
      <vt:lpstr>Example 1</vt:lpstr>
      <vt:lpstr>Example 2</vt:lpstr>
      <vt:lpstr>Perfect secrecy (informal)</vt:lpstr>
      <vt:lpstr>Perfect secrecy (informal)</vt:lpstr>
      <vt:lpstr>Perfect secrecy (formal)</vt:lpstr>
      <vt:lpstr>Example 3</vt:lpstr>
      <vt:lpstr>Bayes’s theorem</vt:lpstr>
      <vt:lpstr>Example 4</vt:lpstr>
      <vt:lpstr>Example 4, continued</vt:lpstr>
      <vt:lpstr>Example 4, continued</vt:lpstr>
      <vt:lpstr>Conclusion</vt:lpstr>
      <vt:lpstr>One-time pad</vt:lpstr>
      <vt:lpstr>One-time pad</vt:lpstr>
      <vt:lpstr>One-time pad</vt:lpstr>
      <vt:lpstr>Perfect secrecy of one-time pad</vt:lpstr>
      <vt:lpstr>Perfect secrecy of one-time pad</vt:lpstr>
      <vt:lpstr>Perfect secrecy of one-time pad</vt:lpstr>
      <vt:lpstr>PowerPoint Presentation</vt:lpstr>
      <vt:lpstr>Key generation</vt:lpstr>
      <vt:lpstr>Random-number generation</vt:lpstr>
      <vt:lpstr>Random-number generation</vt:lpstr>
      <vt:lpstr>Step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198</cp:revision>
  <dcterms:created xsi:type="dcterms:W3CDTF">2014-06-02T02:25:30Z</dcterms:created>
  <dcterms:modified xsi:type="dcterms:W3CDTF">2019-02-08T01:24:46Z</dcterms:modified>
</cp:coreProperties>
</file>