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sldIdLst>
    <p:sldId id="256" r:id="rId2"/>
    <p:sldId id="454" r:id="rId3"/>
    <p:sldId id="453" r:id="rId4"/>
    <p:sldId id="405" r:id="rId5"/>
    <p:sldId id="406" r:id="rId6"/>
    <p:sldId id="407" r:id="rId7"/>
    <p:sldId id="408" r:id="rId8"/>
    <p:sldId id="409" r:id="rId9"/>
    <p:sldId id="410" r:id="rId10"/>
    <p:sldId id="411" r:id="rId11"/>
    <p:sldId id="412" r:id="rId12"/>
    <p:sldId id="455" r:id="rId13"/>
    <p:sldId id="413" r:id="rId14"/>
    <p:sldId id="414" r:id="rId15"/>
    <p:sldId id="415" r:id="rId16"/>
    <p:sldId id="416" r:id="rId17"/>
    <p:sldId id="417" r:id="rId18"/>
    <p:sldId id="418" r:id="rId19"/>
    <p:sldId id="419" r:id="rId20"/>
    <p:sldId id="420" r:id="rId21"/>
    <p:sldId id="421" r:id="rId22"/>
    <p:sldId id="422" r:id="rId23"/>
    <p:sldId id="423" r:id="rId24"/>
    <p:sldId id="424" r:id="rId25"/>
    <p:sldId id="425" r:id="rId26"/>
    <p:sldId id="456" r:id="rId27"/>
    <p:sldId id="427" r:id="rId28"/>
    <p:sldId id="457" r:id="rId29"/>
    <p:sldId id="458" r:id="rId30"/>
    <p:sldId id="459" r:id="rId31"/>
    <p:sldId id="460" r:id="rId32"/>
    <p:sldId id="461" r:id="rId33"/>
    <p:sldId id="462" r:id="rId34"/>
    <p:sldId id="463" r:id="rId3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658" y="29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BF7E19-5E58-4A0D-942E-F728F20487D2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A42AE6-878C-46A5-A432-87C112332D2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87675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0187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87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120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26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711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4661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155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5769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207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5820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2898CC-5660-44C1-B068-F179A9DC2F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044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2898CC-5660-44C1-B068-F179A9DC2F99}" type="datetimeFigureOut">
              <a:rPr lang="en-US" smtClean="0"/>
              <a:t>2/12/2019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EBD89-05F3-4F96-A315-DC3652376F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5173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Cryptography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i="1" smtClean="0">
                <a:solidFill>
                  <a:schemeClr val="tx1"/>
                </a:solidFill>
              </a:rPr>
              <a:t>Lecture 4</a:t>
            </a:r>
            <a:endParaRPr lang="en-US" sz="40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966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2: 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eliminate both </a:t>
            </a:r>
            <a:r>
              <a:rPr lang="en-US" i="1" dirty="0" smtClean="0"/>
              <a:t>bias</a:t>
            </a:r>
            <a:r>
              <a:rPr lang="en-US" dirty="0" smtClean="0"/>
              <a:t> and </a:t>
            </a:r>
            <a:r>
              <a:rPr lang="en-US" i="1" dirty="0" smtClean="0"/>
              <a:t>dependencies</a:t>
            </a:r>
          </a:p>
          <a:p>
            <a:endParaRPr lang="en-US" dirty="0" smtClean="0"/>
          </a:p>
          <a:p>
            <a:r>
              <a:rPr lang="en-US" dirty="0" smtClean="0"/>
              <a:t>von Neumann technique for eliminating bias:</a:t>
            </a:r>
          </a:p>
          <a:p>
            <a:pPr lvl="1"/>
            <a:r>
              <a:rPr lang="en-US" dirty="0" smtClean="0"/>
              <a:t>Collect two bits per output bit</a:t>
            </a:r>
          </a:p>
          <a:p>
            <a:pPr lvl="2"/>
            <a:r>
              <a:rPr lang="en-US" dirty="0" smtClean="0"/>
              <a:t>01 -&gt; 0</a:t>
            </a:r>
          </a:p>
          <a:p>
            <a:pPr lvl="2"/>
            <a:r>
              <a:rPr lang="en-US" dirty="0" smtClean="0"/>
              <a:t>10 -&gt; 1</a:t>
            </a:r>
          </a:p>
          <a:p>
            <a:pPr lvl="2"/>
            <a:r>
              <a:rPr lang="en-US" dirty="0" smtClean="0"/>
              <a:t>00, 11 -&gt; skip</a:t>
            </a:r>
          </a:p>
          <a:p>
            <a:pPr lvl="1"/>
            <a:r>
              <a:rPr lang="en-US" dirty="0" smtClean="0"/>
              <a:t>Note that this assumes </a:t>
            </a:r>
            <a:r>
              <a:rPr lang="en-US" i="1" dirty="0" smtClean="0"/>
              <a:t>independence </a:t>
            </a:r>
            <a:r>
              <a:rPr lang="en-US" dirty="0" smtClean="0"/>
              <a:t>(as well as constant bias)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12095273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Smoothing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use </a:t>
            </a:r>
            <a:r>
              <a:rPr lang="en-US" i="1" dirty="0" smtClean="0"/>
              <a:t>randomness extraction</a:t>
            </a:r>
          </a:p>
          <a:p>
            <a:r>
              <a:rPr lang="en-US" dirty="0" err="1" smtClean="0"/>
              <a:t>Unkeyed</a:t>
            </a:r>
            <a:r>
              <a:rPr lang="en-US" dirty="0" smtClean="0"/>
              <a:t> extraction is possible for some input distributions; impossible for others</a:t>
            </a:r>
          </a:p>
          <a:p>
            <a:r>
              <a:rPr lang="en-US" dirty="0" smtClean="0"/>
              <a:t>Keyed extraction possible for all distributions</a:t>
            </a:r>
          </a:p>
          <a:p>
            <a:pPr lvl="1"/>
            <a:r>
              <a:rPr lang="en-US" dirty="0" smtClean="0"/>
              <a:t>Extracted randomness is less than the input min-entropy</a:t>
            </a:r>
          </a:p>
          <a:p>
            <a:pPr lvl="1"/>
            <a:r>
              <a:rPr lang="en-US" dirty="0" smtClean="0"/>
              <a:t>Where does the key come from?</a:t>
            </a:r>
          </a:p>
          <a:p>
            <a:r>
              <a:rPr lang="en-US" dirty="0" smtClean="0"/>
              <a:t>In practice, computational extraction is used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9576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Implementing the</a:t>
            </a:r>
            <a:br>
              <a:rPr lang="en-US" sz="4000" dirty="0" smtClean="0">
                <a:solidFill>
                  <a:schemeClr val="tx1"/>
                </a:solidFill>
              </a:rPr>
            </a:br>
            <a:r>
              <a:rPr lang="en-US" sz="4000" dirty="0" smtClean="0">
                <a:solidFill>
                  <a:schemeClr val="tx1"/>
                </a:solidFill>
              </a:rPr>
              <a:t>one-time pad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047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Read desired number of bytes from 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urandom</a:t>
            </a:r>
            <a:endParaRPr lang="en-US" dirty="0" smtClean="0"/>
          </a:p>
          <a:p>
            <a:r>
              <a:rPr lang="en-US" dirty="0" smtClean="0"/>
              <a:t>Output the result to a file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820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Plaintext = sequence of ASCII characters</a:t>
            </a:r>
          </a:p>
          <a:p>
            <a:r>
              <a:rPr lang="en-US" dirty="0" smtClean="0"/>
              <a:t>Key = sequence of hex digits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Read them; XOR them to get the </a:t>
            </a:r>
            <a:r>
              <a:rPr lang="en-US" dirty="0" err="1" smtClean="0"/>
              <a:t>ciphertext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753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Decryption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Reverse encryption</a:t>
            </a:r>
          </a:p>
          <a:p>
            <a:r>
              <a:rPr lang="en-US" dirty="0" smtClean="0"/>
              <a:t>Read </a:t>
            </a:r>
            <a:r>
              <a:rPr lang="en-US" dirty="0" err="1" smtClean="0"/>
              <a:t>ciphertext</a:t>
            </a:r>
            <a:r>
              <a:rPr lang="en-US" dirty="0" smtClean="0"/>
              <a:t> and key; XOR them to recover the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152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one-time pad achieves perfect secrecy!</a:t>
            </a:r>
          </a:p>
          <a:p>
            <a:endParaRPr lang="en-US" dirty="0"/>
          </a:p>
          <a:p>
            <a:r>
              <a:rPr lang="en-US" dirty="0"/>
              <a:t>One-time pad has </a:t>
            </a:r>
            <a:r>
              <a:rPr lang="en-US" dirty="0" smtClean="0"/>
              <a:t>historically been </a:t>
            </a:r>
            <a:r>
              <a:rPr lang="en-US" dirty="0"/>
              <a:t>used in the real world</a:t>
            </a:r>
          </a:p>
          <a:p>
            <a:pPr lvl="1"/>
            <a:r>
              <a:rPr lang="en-US" dirty="0"/>
              <a:t>E.g., “red phone” between DC and </a:t>
            </a:r>
            <a:r>
              <a:rPr lang="en-US" dirty="0" smtClean="0"/>
              <a:t>Moscow</a:t>
            </a:r>
          </a:p>
          <a:p>
            <a:endParaRPr lang="en-US" dirty="0" smtClean="0"/>
          </a:p>
          <a:p>
            <a:r>
              <a:rPr lang="en-US" dirty="0" smtClean="0"/>
              <a:t>Not currently used!</a:t>
            </a:r>
            <a:endParaRPr lang="en-US" dirty="0"/>
          </a:p>
          <a:p>
            <a:pPr lvl="1"/>
            <a:r>
              <a:rPr lang="en-US" dirty="0" smtClean="0"/>
              <a:t>Why not?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69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everal limitations </a:t>
            </a:r>
          </a:p>
          <a:p>
            <a:pPr lvl="1"/>
            <a:r>
              <a:rPr lang="en-US" dirty="0" smtClean="0"/>
              <a:t>The key is as long as the message</a:t>
            </a:r>
          </a:p>
          <a:p>
            <a:pPr lvl="1"/>
            <a:r>
              <a:rPr lang="en-US" dirty="0" smtClean="0"/>
              <a:t>Only secure if each key is used to encrypt a </a:t>
            </a:r>
            <a:br>
              <a:rPr lang="en-US" dirty="0" smtClean="0"/>
            </a:br>
            <a:r>
              <a:rPr lang="en-US" i="1" dirty="0" smtClean="0"/>
              <a:t>single </a:t>
            </a:r>
            <a:r>
              <a:rPr lang="en-US" dirty="0" smtClean="0"/>
              <a:t>message</a:t>
            </a:r>
          </a:p>
          <a:p>
            <a:pPr lvl="2"/>
            <a:r>
              <a:rPr lang="en-US" dirty="0" smtClean="0"/>
              <a:t>(</a:t>
            </a:r>
            <a:r>
              <a:rPr lang="en-US" dirty="0"/>
              <a:t>Trivially broken by a known-plaintext </a:t>
            </a:r>
            <a:r>
              <a:rPr lang="en-US" dirty="0" smtClean="0"/>
              <a:t>attack)</a:t>
            </a:r>
          </a:p>
          <a:p>
            <a:pPr marL="0" indent="0">
              <a:buNone/>
            </a:pPr>
            <a:r>
              <a:rPr lang="en-US" dirty="0" smtClean="0">
                <a:sym typeface="Symbol"/>
              </a:rPr>
              <a:t> Parties must share keys of (total) length equal to the (total) length of all the messages they might ever send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44584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same key twice?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Say c</a:t>
            </a:r>
            <a:r>
              <a:rPr lang="en-US" baseline="-25000" dirty="0" smtClean="0"/>
              <a:t>1</a:t>
            </a:r>
            <a:r>
              <a:rPr lang="en-US" dirty="0" smtClean="0"/>
              <a:t> = k </a:t>
            </a:r>
            <a:r>
              <a:rPr lang="en-US" dirty="0" smtClean="0">
                <a:sym typeface="Symbol"/>
              </a:rPr>
              <a:t>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    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= </a:t>
            </a:r>
            <a:r>
              <a:rPr lang="en-US" dirty="0"/>
              <a:t>k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Attacker can compute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   c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 c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= (</a:t>
            </a:r>
            <a:r>
              <a:rPr lang="en-US" dirty="0"/>
              <a:t>k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)  (</a:t>
            </a:r>
            <a:r>
              <a:rPr lang="en-US" dirty="0"/>
              <a:t>k </a:t>
            </a:r>
            <a:r>
              <a:rPr lang="en-US" dirty="0">
                <a:sym typeface="Symbol"/>
              </a:rPr>
              <a:t> </a:t>
            </a:r>
            <a:r>
              <a:rPr lang="en-US" dirty="0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) =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 m</a:t>
            </a:r>
            <a:r>
              <a:rPr lang="en-US" baseline="-25000" dirty="0" smtClean="0">
                <a:sym typeface="Symbol"/>
              </a:rPr>
              <a:t>2</a:t>
            </a:r>
            <a:endParaRPr lang="en-US" dirty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This leaks information about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90041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same key twice?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r>
              <a:rPr lang="en-US" baseline="-25000" dirty="0" smtClean="0"/>
              <a:t>1 </a:t>
            </a:r>
            <a:r>
              <a:rPr lang="en-US" dirty="0" smtClean="0">
                <a:sym typeface="Symbol"/>
              </a:rPr>
              <a:t> 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is information about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2</a:t>
            </a:r>
            <a:endParaRPr lang="en-US" dirty="0" smtClean="0">
              <a:sym typeface="Symbol"/>
            </a:endParaRP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Is this significant?</a:t>
            </a:r>
          </a:p>
          <a:p>
            <a:pPr lvl="2"/>
            <a:r>
              <a:rPr lang="en-US" dirty="0" smtClean="0">
                <a:sym typeface="Symbol"/>
              </a:rPr>
              <a:t>No longer perfectly secret!</a:t>
            </a:r>
          </a:p>
          <a:p>
            <a:pPr lvl="2"/>
            <a:r>
              <a:rPr lang="en-US" dirty="0" smtClean="0">
                <a:sym typeface="Symbol"/>
              </a:rPr>
              <a:t>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 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reveals where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2</a:t>
            </a:r>
            <a:r>
              <a:rPr lang="en-US" dirty="0" smtClean="0">
                <a:sym typeface="Symbol"/>
              </a:rPr>
              <a:t> differ</a:t>
            </a:r>
          </a:p>
          <a:p>
            <a:pPr lvl="2"/>
            <a:r>
              <a:rPr lang="en-US" dirty="0" smtClean="0">
                <a:sym typeface="Symbol"/>
              </a:rPr>
              <a:t>Frequency analysis</a:t>
            </a:r>
          </a:p>
          <a:p>
            <a:pPr lvl="2"/>
            <a:r>
              <a:rPr lang="en-US" dirty="0" smtClean="0">
                <a:sym typeface="Symbol"/>
              </a:rPr>
              <a:t>Exploiting characteristics of ASCII…</a:t>
            </a:r>
          </a:p>
        </p:txBody>
      </p:sp>
    </p:spTree>
    <p:extLst>
      <p:ext uri="{BB962C8B-B14F-4D97-AF65-F5344CB8AC3E}">
        <p14:creationId xmlns:p14="http://schemas.microsoft.com/office/powerpoint/2010/main" val="89314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Clicker quiz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Which of the following is NOT a drawback of the one-time pad?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A given key can only be used to encrypt one message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key is as long as the message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key must be chosen uniformly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The scheme is insecure against chosen-plaintext attacks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1285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6592" y="6412469"/>
            <a:ext cx="422352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Source: http</a:t>
            </a:r>
            <a:r>
              <a:rPr lang="en-US" sz="1200" dirty="0"/>
              <a:t>://benborowiec.com/2011/07/23/better-ascii-table/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5638800" y="381000"/>
            <a:ext cx="3235120" cy="6400800"/>
          </a:xfrm>
        </p:spPr>
        <p:txBody>
          <a:bodyPr>
            <a:normAutofit lnSpcReduction="10000"/>
          </a:bodyPr>
          <a:lstStyle/>
          <a:p>
            <a:pPr marL="285750" indent="-285750"/>
            <a:r>
              <a:rPr lang="en-US" sz="3000" dirty="0" smtClean="0"/>
              <a:t>Letters </a:t>
            </a:r>
            <a:r>
              <a:rPr lang="en-US" sz="3000" dirty="0"/>
              <a:t>all </a:t>
            </a:r>
            <a:r>
              <a:rPr lang="en-US" sz="3000" dirty="0" smtClean="0"/>
              <a:t>begin with 01…</a:t>
            </a:r>
            <a:endParaRPr lang="en-US" sz="3000" dirty="0"/>
          </a:p>
          <a:p>
            <a:pPr marL="285750" indent="-285750"/>
            <a:r>
              <a:rPr lang="en-US" sz="3000" dirty="0"/>
              <a:t>The space character </a:t>
            </a:r>
            <a:r>
              <a:rPr lang="en-US" sz="3000" dirty="0" smtClean="0"/>
              <a:t>begins with 00…</a:t>
            </a:r>
            <a:endParaRPr lang="en-US" sz="3000" dirty="0"/>
          </a:p>
          <a:p>
            <a:pPr marL="285750" indent="-285750"/>
            <a:r>
              <a:rPr lang="en-US" sz="3000" dirty="0"/>
              <a:t>XOR of two letters </a:t>
            </a:r>
            <a:r>
              <a:rPr lang="en-US" sz="3000" dirty="0" smtClean="0"/>
              <a:t>gives 00…</a:t>
            </a:r>
            <a:endParaRPr lang="en-US" sz="3000" dirty="0"/>
          </a:p>
          <a:p>
            <a:pPr marL="285750" indent="-285750"/>
            <a:r>
              <a:rPr lang="en-US" sz="3000" dirty="0"/>
              <a:t>XOR of letter and space </a:t>
            </a:r>
            <a:r>
              <a:rPr lang="en-US" sz="3000" dirty="0" smtClean="0"/>
              <a:t>gives 01…</a:t>
            </a:r>
            <a:endParaRPr lang="en-US" sz="3000" dirty="0"/>
          </a:p>
          <a:p>
            <a:pPr marL="285750" indent="-285750"/>
            <a:endParaRPr lang="en-US" sz="3000" dirty="0"/>
          </a:p>
          <a:p>
            <a:pPr marL="285750" indent="-285750"/>
            <a:r>
              <a:rPr lang="en-US" sz="3000" dirty="0"/>
              <a:t>Easy to identify XOR of </a:t>
            </a:r>
            <a:r>
              <a:rPr lang="en-US" sz="3000" dirty="0" smtClean="0"/>
              <a:t>letter and </a:t>
            </a:r>
            <a:r>
              <a:rPr lang="en-US" sz="3000" dirty="0"/>
              <a:t>space!</a:t>
            </a:r>
          </a:p>
          <a:p>
            <a:pPr marL="285750" indent="-285750"/>
            <a:endParaRPr lang="en-US" dirty="0"/>
          </a:p>
        </p:txBody>
      </p:sp>
      <p:pic>
        <p:nvPicPr>
          <p:cNvPr id="7" name="Picture 2" descr="better ascii tabl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8800" y="234330"/>
            <a:ext cx="6858000" cy="60750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-152401" y="216931"/>
            <a:ext cx="1480705" cy="6260069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9949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 pictures</a:t>
            </a: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838200" y="21336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6" name="Rectangle 5"/>
          <p:cNvSpPr/>
          <p:nvPr/>
        </p:nvSpPr>
        <p:spPr>
          <a:xfrm>
            <a:off x="2286000" y="21336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7" name="Rectangle 6"/>
          <p:cNvSpPr/>
          <p:nvPr/>
        </p:nvSpPr>
        <p:spPr>
          <a:xfrm>
            <a:off x="3733800" y="21336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8" name="Rectangle 7"/>
          <p:cNvSpPr/>
          <p:nvPr/>
        </p:nvSpPr>
        <p:spPr>
          <a:xfrm>
            <a:off x="5181600" y="21336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00…</a:t>
            </a:r>
            <a:endParaRPr lang="en-US" sz="2800" dirty="0"/>
          </a:p>
        </p:txBody>
      </p:sp>
      <p:sp>
        <p:nvSpPr>
          <p:cNvPr id="9" name="Rectangle 8"/>
          <p:cNvSpPr/>
          <p:nvPr/>
        </p:nvSpPr>
        <p:spPr>
          <a:xfrm>
            <a:off x="838200" y="3505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10" name="Rectangle 9"/>
          <p:cNvSpPr/>
          <p:nvPr/>
        </p:nvSpPr>
        <p:spPr>
          <a:xfrm>
            <a:off x="2286000" y="3505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11" name="Rectangle 10"/>
          <p:cNvSpPr/>
          <p:nvPr/>
        </p:nvSpPr>
        <p:spPr>
          <a:xfrm>
            <a:off x="3733800" y="3505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12" name="Rectangle 11"/>
          <p:cNvSpPr/>
          <p:nvPr/>
        </p:nvSpPr>
        <p:spPr>
          <a:xfrm>
            <a:off x="5181600" y="3505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13" name="Rectangle 12"/>
          <p:cNvSpPr/>
          <p:nvPr/>
        </p:nvSpPr>
        <p:spPr>
          <a:xfrm>
            <a:off x="838200" y="5029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00…</a:t>
            </a:r>
            <a:endParaRPr lang="en-US" sz="2800" dirty="0"/>
          </a:p>
        </p:txBody>
      </p:sp>
      <p:sp>
        <p:nvSpPr>
          <p:cNvPr id="14" name="Rectangle 13"/>
          <p:cNvSpPr/>
          <p:nvPr/>
        </p:nvSpPr>
        <p:spPr>
          <a:xfrm>
            <a:off x="2286000" y="5029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00…</a:t>
            </a:r>
            <a:endParaRPr lang="en-US" sz="2800" dirty="0"/>
          </a:p>
        </p:txBody>
      </p:sp>
      <p:sp>
        <p:nvSpPr>
          <p:cNvPr id="15" name="Rectangle 14"/>
          <p:cNvSpPr/>
          <p:nvPr/>
        </p:nvSpPr>
        <p:spPr>
          <a:xfrm>
            <a:off x="3733800" y="5029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00…</a:t>
            </a:r>
            <a:endParaRPr lang="en-US" sz="2800" dirty="0"/>
          </a:p>
        </p:txBody>
      </p:sp>
      <p:sp>
        <p:nvSpPr>
          <p:cNvPr id="16" name="Rectangle 15"/>
          <p:cNvSpPr/>
          <p:nvPr/>
        </p:nvSpPr>
        <p:spPr>
          <a:xfrm>
            <a:off x="5181600" y="5029200"/>
            <a:ext cx="1447800" cy="5334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/>
              <a:t>0</a:t>
            </a:r>
            <a:r>
              <a:rPr lang="en-US" sz="2800" dirty="0" smtClean="0"/>
              <a:t>1…</a:t>
            </a:r>
            <a:endParaRPr lang="en-US" sz="2800" dirty="0"/>
          </a:p>
        </p:txBody>
      </p:sp>
      <p:sp>
        <p:nvSpPr>
          <p:cNvPr id="17" name="TextBox 16"/>
          <p:cNvSpPr txBox="1"/>
          <p:nvPr/>
        </p:nvSpPr>
        <p:spPr>
          <a:xfrm>
            <a:off x="6858000" y="2006025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6858000" y="3352800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858000" y="4876800"/>
            <a:ext cx="4683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…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181600" y="2133600"/>
            <a:ext cx="14478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00…</a:t>
            </a:r>
            <a:endParaRPr lang="en-US" sz="2800" dirty="0"/>
          </a:p>
        </p:txBody>
      </p:sp>
      <p:sp>
        <p:nvSpPr>
          <p:cNvPr id="21" name="Rectangle 20"/>
          <p:cNvSpPr/>
          <p:nvPr/>
        </p:nvSpPr>
        <p:spPr>
          <a:xfrm>
            <a:off x="5181600" y="3505200"/>
            <a:ext cx="1447800" cy="5334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800" dirty="0" smtClean="0"/>
              <a:t>01…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5181600" y="5029200"/>
            <a:ext cx="1447800" cy="5334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01010000</a:t>
            </a:r>
            <a:endParaRPr lang="en-US" sz="2800" dirty="0"/>
          </a:p>
        </p:txBody>
      </p:sp>
      <p:sp>
        <p:nvSpPr>
          <p:cNvPr id="23" name="TextBox 22"/>
          <p:cNvSpPr txBox="1"/>
          <p:nvPr/>
        </p:nvSpPr>
        <p:spPr>
          <a:xfrm>
            <a:off x="2480164" y="6096000"/>
            <a:ext cx="36920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01010000 = 00100000 </a:t>
            </a:r>
            <a:r>
              <a:rPr lang="en-US" sz="2400" dirty="0" smtClean="0">
                <a:sym typeface="Symbol"/>
              </a:rPr>
              <a:t> ??</a:t>
            </a:r>
            <a:r>
              <a:rPr lang="en-US" sz="2400" dirty="0" smtClean="0"/>
              <a:t> 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2459324" y="6096000"/>
            <a:ext cx="37128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01010000 = 00100000 </a:t>
            </a:r>
            <a:r>
              <a:rPr lang="en-US" sz="2400" dirty="0" smtClean="0">
                <a:sym typeface="Symbol"/>
              </a:rPr>
              <a:t> ‘p’</a:t>
            </a:r>
            <a:r>
              <a:rPr lang="en-US" sz="2400" dirty="0" smtClean="0"/>
              <a:t>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04792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4" grpId="0" animBg="1"/>
      <p:bldP spid="15" grpId="0" animBg="1"/>
      <p:bldP spid="16" grpId="0" animBg="1"/>
      <p:bldP spid="16" grpId="1" animBg="1"/>
      <p:bldP spid="19" grpId="0"/>
      <p:bldP spid="20" grpId="0" animBg="1"/>
      <p:bldP spid="21" grpId="0" animBg="1"/>
      <p:bldP spid="22" grpId="0" animBg="1"/>
      <p:bldP spid="23" grpId="0"/>
      <p:bldP spid="23" grpId="1"/>
      <p:bldP spid="25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Drawbacks</a:t>
            </a:r>
          </a:p>
          <a:p>
            <a:pPr lvl="1"/>
            <a:r>
              <a:rPr lang="en-US" dirty="0" smtClean="0"/>
              <a:t>Key as long the message</a:t>
            </a:r>
          </a:p>
          <a:p>
            <a:pPr lvl="1"/>
            <a:r>
              <a:rPr lang="en-US" dirty="0" smtClean="0"/>
              <a:t>Only secure if each key is used to encrypt </a:t>
            </a:r>
            <a:r>
              <a:rPr lang="en-US" i="1" dirty="0" smtClean="0"/>
              <a:t>once</a:t>
            </a:r>
          </a:p>
          <a:p>
            <a:pPr lvl="1"/>
            <a:r>
              <a:rPr lang="en-US" dirty="0" smtClean="0"/>
              <a:t>Trivially broken by a known-plaintext attack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These limitations are </a:t>
            </a:r>
            <a:r>
              <a:rPr lang="en-US" i="1" dirty="0" smtClean="0"/>
              <a:t>inherent</a:t>
            </a:r>
            <a:r>
              <a:rPr lang="en-US" dirty="0" smtClean="0"/>
              <a:t> for schemes achieving perfect secrecy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781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Optimality of the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Theorem: if (Gen, </a:t>
            </a:r>
            <a:r>
              <a:rPr lang="en-US" dirty="0" err="1" smtClean="0"/>
              <a:t>Enc</a:t>
            </a:r>
            <a:r>
              <a:rPr lang="en-US" dirty="0" smtClean="0"/>
              <a:t>, Dec) with message space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is perfectly secret, then |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r>
              <a:rPr lang="en-US" dirty="0" smtClean="0"/>
              <a:t>| ≥ |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|.</a:t>
            </a:r>
          </a:p>
          <a:p>
            <a:r>
              <a:rPr lang="en-US" dirty="0" smtClean="0"/>
              <a:t>Intuition: </a:t>
            </a:r>
          </a:p>
          <a:p>
            <a:pPr lvl="1"/>
            <a:r>
              <a:rPr lang="en-US" dirty="0" smtClean="0"/>
              <a:t>Given any </a:t>
            </a:r>
            <a:r>
              <a:rPr lang="en-US" dirty="0" err="1" smtClean="0"/>
              <a:t>ciphertext</a:t>
            </a:r>
            <a:r>
              <a:rPr lang="en-US" dirty="0" smtClean="0"/>
              <a:t>, try decrypting under every possible key in 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endParaRPr lang="en-US" dirty="0" smtClean="0">
              <a:latin typeface="Monotype Corsiva" panose="03010101010201010101" pitchFamily="66" charset="0"/>
            </a:endParaRPr>
          </a:p>
          <a:p>
            <a:pPr lvl="1"/>
            <a:r>
              <a:rPr lang="en-US" dirty="0" smtClean="0"/>
              <a:t>This gives a list of up to |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r>
              <a:rPr lang="en-US" dirty="0" smtClean="0"/>
              <a:t>| possible messages</a:t>
            </a:r>
          </a:p>
          <a:p>
            <a:pPr lvl="1"/>
            <a:r>
              <a:rPr lang="en-US" dirty="0" smtClean="0"/>
              <a:t>If |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r>
              <a:rPr lang="en-US" dirty="0" smtClean="0"/>
              <a:t>| &lt; |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|, some message is not on the list</a:t>
            </a:r>
          </a:p>
        </p:txBody>
      </p:sp>
    </p:spTree>
    <p:extLst>
      <p:ext uri="{BB962C8B-B14F-4D97-AF65-F5344CB8AC3E}">
        <p14:creationId xmlns:p14="http://schemas.microsoft.com/office/powerpoint/2010/main" val="19711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Optimality of the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Theorem: if (Gen, </a:t>
            </a:r>
            <a:r>
              <a:rPr lang="en-US" dirty="0" err="1" smtClean="0"/>
              <a:t>Enc</a:t>
            </a:r>
            <a:r>
              <a:rPr lang="en-US" dirty="0" smtClean="0"/>
              <a:t>, Dec) with message space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 is perfectly secret, then |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r>
              <a:rPr lang="en-US" dirty="0" smtClean="0"/>
              <a:t>| ≥ |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|.</a:t>
            </a:r>
          </a:p>
          <a:p>
            <a:r>
              <a:rPr lang="en-US" dirty="0" smtClean="0"/>
              <a:t>Proof: </a:t>
            </a:r>
          </a:p>
          <a:p>
            <a:pPr lvl="1"/>
            <a:r>
              <a:rPr lang="en-US" dirty="0" smtClean="0"/>
              <a:t>Assume |</a:t>
            </a:r>
            <a:r>
              <a:rPr lang="en-US" b="1" dirty="0" smtClean="0">
                <a:latin typeface="Monotype Corsiva" panose="03010101010201010101" pitchFamily="66" charset="0"/>
              </a:rPr>
              <a:t>K</a:t>
            </a:r>
            <a:r>
              <a:rPr lang="en-US" dirty="0" smtClean="0"/>
              <a:t>| &lt; |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|</a:t>
            </a:r>
          </a:p>
          <a:p>
            <a:pPr lvl="1"/>
            <a:r>
              <a:rPr lang="en-US" dirty="0" smtClean="0"/>
              <a:t>Need to show that there is a distribution on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a message m, and a </a:t>
            </a:r>
            <a:r>
              <a:rPr lang="en-US" dirty="0" err="1" smtClean="0"/>
              <a:t>ciphertext</a:t>
            </a:r>
            <a:r>
              <a:rPr lang="en-US" dirty="0" smtClean="0"/>
              <a:t> c such that</a:t>
            </a:r>
            <a:br>
              <a:rPr lang="en-US" dirty="0" smtClean="0"/>
            </a:br>
            <a:r>
              <a:rPr lang="en-US" dirty="0" smtClean="0"/>
              <a:t>                 </a:t>
            </a:r>
            <a:r>
              <a:rPr lang="en-US" dirty="0" err="1" smtClean="0"/>
              <a:t>Pr</a:t>
            </a:r>
            <a:r>
              <a:rPr lang="en-US" dirty="0" smtClean="0"/>
              <a:t>[M=m | C=c] </a:t>
            </a:r>
            <a:r>
              <a:rPr lang="en-US" dirty="0" smtClean="0">
                <a:sym typeface="Symbol"/>
              </a:rPr>
              <a:t>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[M=m]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Optimality of the one-time pad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Proof, continued</a:t>
            </a:r>
          </a:p>
          <a:p>
            <a:pPr lvl="1"/>
            <a:r>
              <a:rPr lang="en-US" dirty="0" smtClean="0"/>
              <a:t>Take the uniform distribution on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  <a:endParaRPr lang="en-US" dirty="0" smtClean="0">
              <a:latin typeface="Monotype Corsiva" panose="03010101010201010101" pitchFamily="66" charset="0"/>
            </a:endParaRPr>
          </a:p>
          <a:p>
            <a:pPr lvl="1"/>
            <a:r>
              <a:rPr lang="en-US" dirty="0" smtClean="0"/>
              <a:t>Take any </a:t>
            </a:r>
            <a:r>
              <a:rPr lang="en-US" dirty="0" err="1" smtClean="0"/>
              <a:t>ciphertext</a:t>
            </a:r>
            <a:r>
              <a:rPr lang="en-US" dirty="0" smtClean="0"/>
              <a:t> c</a:t>
            </a:r>
          </a:p>
          <a:p>
            <a:pPr lvl="1"/>
            <a:r>
              <a:rPr lang="en-US" dirty="0" smtClean="0"/>
              <a:t>Consider the set M(c) = { Dec</a:t>
            </a:r>
            <a:r>
              <a:rPr lang="en-US" baseline="-25000" dirty="0" smtClean="0"/>
              <a:t>k</a:t>
            </a:r>
            <a:r>
              <a:rPr lang="en-US" dirty="0" smtClean="0"/>
              <a:t>(c) }</a:t>
            </a:r>
            <a:r>
              <a:rPr lang="en-US" baseline="-25000" dirty="0" err="1" smtClean="0"/>
              <a:t>k</a:t>
            </a:r>
            <a:r>
              <a:rPr lang="en-US" baseline="-25000" dirty="0" err="1" smtClean="0">
                <a:sym typeface="Symbol"/>
              </a:rPr>
              <a:t></a:t>
            </a:r>
            <a:r>
              <a:rPr lang="en-US" b="1" baseline="-25000" dirty="0" err="1" smtClean="0">
                <a:latin typeface="Monotype Corsiva" panose="03010101010201010101" pitchFamily="66" charset="0"/>
                <a:sym typeface="Symbol"/>
              </a:rPr>
              <a:t>K</a:t>
            </a:r>
            <a:r>
              <a:rPr lang="en-US" dirty="0">
                <a:sym typeface="Symbol"/>
              </a:rPr>
              <a:t> </a:t>
            </a:r>
          </a:p>
          <a:p>
            <a:pPr lvl="2"/>
            <a:r>
              <a:rPr lang="en-US" dirty="0" smtClean="0">
                <a:sym typeface="Symbol"/>
              </a:rPr>
              <a:t>These are the only possible messages that could yield the </a:t>
            </a:r>
            <a:r>
              <a:rPr lang="en-US" dirty="0" err="1" smtClean="0">
                <a:sym typeface="Symbol"/>
              </a:rPr>
              <a:t>ciphertext</a:t>
            </a:r>
            <a:r>
              <a:rPr lang="en-US" dirty="0" smtClean="0">
                <a:sym typeface="Symbol"/>
              </a:rPr>
              <a:t> c</a:t>
            </a:r>
          </a:p>
          <a:p>
            <a:pPr lvl="1"/>
            <a:r>
              <a:rPr lang="en-US" dirty="0" smtClean="0">
                <a:sym typeface="Symbol"/>
              </a:rPr>
              <a:t>|M(c)| ≤ |</a:t>
            </a:r>
            <a:r>
              <a:rPr lang="en-US" b="1" dirty="0" smtClean="0">
                <a:latin typeface="Monotype Corsiva" panose="03010101010201010101" pitchFamily="66" charset="0"/>
                <a:sym typeface="Symbol"/>
              </a:rPr>
              <a:t>K</a:t>
            </a:r>
            <a:r>
              <a:rPr lang="en-US" dirty="0" smtClean="0">
                <a:sym typeface="Symbol"/>
              </a:rPr>
              <a:t>| &lt; |</a:t>
            </a:r>
            <a:r>
              <a:rPr lang="en-US" b="1" dirty="0" smtClean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dirty="0" smtClean="0">
                <a:sym typeface="Symbol"/>
              </a:rPr>
              <a:t>|, so there is some m that is not in M(c)</a:t>
            </a:r>
          </a:p>
          <a:p>
            <a:pPr lvl="2"/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[M=m | C=c] = 0 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[M=m]</a:t>
            </a:r>
          </a:p>
        </p:txBody>
      </p:sp>
    </p:spTree>
    <p:extLst>
      <p:ext uri="{BB962C8B-B14F-4D97-AF65-F5344CB8AC3E}">
        <p14:creationId xmlns:p14="http://schemas.microsoft.com/office/powerpoint/2010/main" val="4207207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Where do we stand?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defined the notion of perfect secrecy</a:t>
            </a:r>
          </a:p>
          <a:p>
            <a:r>
              <a:rPr lang="en-US" dirty="0" smtClean="0"/>
              <a:t>We proved that the one-time pad achieves it!</a:t>
            </a:r>
          </a:p>
          <a:p>
            <a:r>
              <a:rPr lang="en-US" dirty="0" smtClean="0"/>
              <a:t>We proved that the one-time pad is optimal!</a:t>
            </a:r>
          </a:p>
          <a:p>
            <a:pPr lvl="1"/>
            <a:r>
              <a:rPr lang="en-US" dirty="0" smtClean="0"/>
              <a:t>I.e., we cannot improve the key length</a:t>
            </a:r>
          </a:p>
          <a:p>
            <a:r>
              <a:rPr lang="en-US" smtClean="0"/>
              <a:t>Are </a:t>
            </a:r>
            <a:r>
              <a:rPr lang="en-US" dirty="0" smtClean="0"/>
              <a:t>we done?</a:t>
            </a:r>
          </a:p>
          <a:p>
            <a:endParaRPr lang="en-US" dirty="0"/>
          </a:p>
          <a:p>
            <a:r>
              <a:rPr lang="en-US" dirty="0"/>
              <a:t>D</a:t>
            </a:r>
            <a:r>
              <a:rPr lang="en-US" dirty="0" smtClean="0"/>
              <a:t>o better </a:t>
            </a:r>
            <a:r>
              <a:rPr lang="en-US" i="1" dirty="0" smtClean="0"/>
              <a:t>by relaxing the definition </a:t>
            </a:r>
            <a:endParaRPr lang="en-US" dirty="0" smtClean="0"/>
          </a:p>
          <a:p>
            <a:pPr lvl="1"/>
            <a:r>
              <a:rPr lang="en-US" dirty="0"/>
              <a:t>B</a:t>
            </a:r>
            <a:r>
              <a:rPr lang="en-US" dirty="0" smtClean="0"/>
              <a:t>ut in a meaningful way…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9688745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Requires that </a:t>
            </a:r>
            <a:r>
              <a:rPr lang="en-US" i="1" dirty="0" smtClean="0"/>
              <a:t>absolutely no information</a:t>
            </a:r>
            <a:r>
              <a:rPr lang="en-US" dirty="0" smtClean="0"/>
              <a:t> about the plaintext is leaked, even to eavesdroppers </a:t>
            </a:r>
            <a:r>
              <a:rPr lang="en-US" i="1" dirty="0" smtClean="0"/>
              <a:t>with unlimited computational power</a:t>
            </a:r>
            <a:endParaRPr lang="en-US" dirty="0" smtClean="0"/>
          </a:p>
          <a:p>
            <a:pPr lvl="1"/>
            <a:r>
              <a:rPr lang="en-US" dirty="0" smtClean="0"/>
              <a:t>Has some inherent drawbacks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eems unnecessarily strong</a:t>
            </a:r>
          </a:p>
        </p:txBody>
      </p:sp>
    </p:spTree>
    <p:extLst>
      <p:ext uri="{BB962C8B-B14F-4D97-AF65-F5344CB8AC3E}">
        <p14:creationId xmlns:p14="http://schemas.microsoft.com/office/powerpoint/2010/main" val="181850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Computational secrecy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Would be ok if a scheme leaked information </a:t>
            </a:r>
            <a:r>
              <a:rPr lang="en-US" i="1" dirty="0" smtClean="0"/>
              <a:t>with tiny probability</a:t>
            </a:r>
            <a:r>
              <a:rPr lang="en-US" dirty="0" smtClean="0"/>
              <a:t> to eavesdroppers </a:t>
            </a:r>
            <a:r>
              <a:rPr lang="en-US" i="1" dirty="0" smtClean="0"/>
              <a:t>with bounded computational resources</a:t>
            </a:r>
            <a:endParaRPr lang="en-US" dirty="0"/>
          </a:p>
          <a:p>
            <a:r>
              <a:rPr lang="en-US" dirty="0" smtClean="0"/>
              <a:t>I.e., we can relax perfect secrecy by</a:t>
            </a:r>
          </a:p>
          <a:p>
            <a:pPr lvl="1"/>
            <a:r>
              <a:rPr lang="en-US" dirty="0" smtClean="0"/>
              <a:t>Allowing security to “fail” with tiny probability </a:t>
            </a:r>
          </a:p>
          <a:p>
            <a:pPr lvl="1"/>
            <a:r>
              <a:rPr lang="en-US" dirty="0" smtClean="0"/>
              <a:t>Restricting attention to “efficient” attackers</a:t>
            </a:r>
          </a:p>
        </p:txBody>
      </p:sp>
    </p:spTree>
    <p:extLst>
      <p:ext uri="{BB962C8B-B14F-4D97-AF65-F5344CB8AC3E}">
        <p14:creationId xmlns:p14="http://schemas.microsoft.com/office/powerpoint/2010/main" val="41489028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Tiny probability of failure?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Say security fails with probability 2</a:t>
            </a:r>
            <a:r>
              <a:rPr lang="en-US" baseline="30000" dirty="0" smtClean="0"/>
              <a:t>-60</a:t>
            </a:r>
            <a:endParaRPr lang="en-US" dirty="0" smtClean="0"/>
          </a:p>
          <a:p>
            <a:pPr lvl="1"/>
            <a:r>
              <a:rPr lang="en-US" dirty="0" smtClean="0"/>
              <a:t>Should we be concerned about this?</a:t>
            </a:r>
          </a:p>
          <a:p>
            <a:pPr lvl="1"/>
            <a:r>
              <a:rPr lang="en-US" dirty="0" smtClean="0"/>
              <a:t>With probability &gt; 2</a:t>
            </a:r>
            <a:r>
              <a:rPr lang="en-US" baseline="30000" dirty="0" smtClean="0"/>
              <a:t>-60</a:t>
            </a:r>
            <a:r>
              <a:rPr lang="en-US" dirty="0" smtClean="0"/>
              <a:t>, the sender and receiver will both be struck by lightning in the next year…</a:t>
            </a:r>
          </a:p>
          <a:p>
            <a:pPr lvl="1"/>
            <a:r>
              <a:rPr lang="en-US" dirty="0" smtClean="0"/>
              <a:t>Something that occurs with probability 2</a:t>
            </a:r>
            <a:r>
              <a:rPr lang="en-US" baseline="30000" dirty="0" smtClean="0"/>
              <a:t>-60</a:t>
            </a:r>
            <a:r>
              <a:rPr lang="en-US" dirty="0" smtClean="0"/>
              <a:t>/sec is expected to occur once every 100 billion years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7277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90800"/>
            <a:ext cx="6400800" cy="17526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chemeClr val="tx1"/>
                </a:solidFill>
              </a:rPr>
              <a:t>A brief detour:</a:t>
            </a:r>
          </a:p>
          <a:p>
            <a:r>
              <a:rPr lang="en-US" sz="4000" dirty="0">
                <a:solidFill>
                  <a:schemeClr val="tx1"/>
                </a:solidFill>
              </a:rPr>
              <a:t>r</a:t>
            </a:r>
            <a:r>
              <a:rPr lang="en-US" sz="4000" dirty="0" smtClean="0">
                <a:solidFill>
                  <a:schemeClr val="tx1"/>
                </a:solidFill>
              </a:rPr>
              <a:t>andomness generation</a:t>
            </a:r>
            <a:endParaRPr lang="en-US" sz="4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17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Bounded attackers?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Consider brute-force search of key space; assume one key can be tested per clock cycle</a:t>
            </a:r>
          </a:p>
          <a:p>
            <a:r>
              <a:rPr lang="en-US" dirty="0" smtClean="0"/>
              <a:t>Desktop computer </a:t>
            </a:r>
            <a:r>
              <a:rPr lang="en-US" dirty="0" smtClean="0">
                <a:sym typeface="Symbol"/>
              </a:rPr>
              <a:t> 2</a:t>
            </a:r>
            <a:r>
              <a:rPr lang="en-US" baseline="30000" dirty="0" smtClean="0">
                <a:sym typeface="Symbol"/>
              </a:rPr>
              <a:t>57</a:t>
            </a:r>
            <a:r>
              <a:rPr lang="en-US" dirty="0" smtClean="0">
                <a:sym typeface="Symbol"/>
              </a:rPr>
              <a:t> keys/year</a:t>
            </a:r>
          </a:p>
          <a:p>
            <a:r>
              <a:rPr lang="en-US" dirty="0" smtClean="0">
                <a:sym typeface="Symbol"/>
              </a:rPr>
              <a:t>Supercomputer  2</a:t>
            </a:r>
            <a:r>
              <a:rPr lang="en-US" baseline="30000" dirty="0" smtClean="0">
                <a:sym typeface="Symbol"/>
              </a:rPr>
              <a:t>80</a:t>
            </a:r>
            <a:r>
              <a:rPr lang="en-US" dirty="0" smtClean="0">
                <a:sym typeface="Symbol"/>
              </a:rPr>
              <a:t> keys/year</a:t>
            </a:r>
          </a:p>
          <a:p>
            <a:r>
              <a:rPr lang="en-US" dirty="0" smtClean="0">
                <a:sym typeface="Symbol"/>
              </a:rPr>
              <a:t>Supercomputer since </a:t>
            </a:r>
            <a:r>
              <a:rPr lang="en-US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ig Bang  2</a:t>
            </a:r>
            <a:r>
              <a:rPr lang="en-US" baseline="30000" dirty="0" smtClean="0">
                <a:sym typeface="Symbol"/>
              </a:rPr>
              <a:t>112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keys</a:t>
            </a:r>
          </a:p>
          <a:p>
            <a:pPr lvl="1"/>
            <a:r>
              <a:rPr lang="en-US" dirty="0" smtClean="0">
                <a:sym typeface="Symbol"/>
              </a:rPr>
              <a:t>Restricting attention to attackers who can try 2</a:t>
            </a:r>
            <a:r>
              <a:rPr lang="en-US" baseline="30000" dirty="0" smtClean="0">
                <a:sym typeface="Symbol"/>
              </a:rPr>
              <a:t>112</a:t>
            </a:r>
            <a:r>
              <a:rPr lang="en-US" dirty="0" smtClean="0">
                <a:sym typeface="Symbol"/>
              </a:rPr>
              <a:t> keys is fine!</a:t>
            </a:r>
          </a:p>
          <a:p>
            <a:endParaRPr lang="en-US" dirty="0">
              <a:sym typeface="Symbol"/>
            </a:endParaRPr>
          </a:p>
          <a:p>
            <a:r>
              <a:rPr lang="en-US" dirty="0" smtClean="0">
                <a:sym typeface="Symbol"/>
              </a:rPr>
              <a:t>Modern key space: 2</a:t>
            </a:r>
            <a:r>
              <a:rPr lang="en-US" baseline="30000" dirty="0" smtClean="0">
                <a:sym typeface="Symbol"/>
              </a:rPr>
              <a:t>128</a:t>
            </a:r>
            <a:r>
              <a:rPr lang="en-US" dirty="0" smtClean="0">
                <a:sym typeface="Symbol"/>
              </a:rPr>
              <a:t> keys or more…</a:t>
            </a:r>
          </a:p>
        </p:txBody>
      </p:sp>
    </p:spTree>
    <p:extLst>
      <p:ext uri="{BB962C8B-B14F-4D97-AF65-F5344CB8AC3E}">
        <p14:creationId xmlns:p14="http://schemas.microsoft.com/office/powerpoint/2010/main" val="12512551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will give an alternate (but equivalent) definition of perfect secrecy</a:t>
            </a:r>
          </a:p>
          <a:p>
            <a:pPr lvl="1"/>
            <a:r>
              <a:rPr lang="en-US" dirty="0" smtClean="0"/>
              <a:t>Using a randomized experiment</a:t>
            </a:r>
          </a:p>
          <a:p>
            <a:r>
              <a:rPr lang="en-US" dirty="0" smtClean="0"/>
              <a:t>That definition has a natural relaxation</a:t>
            </a:r>
          </a:p>
          <a:p>
            <a:endParaRPr lang="en-US" dirty="0"/>
          </a:p>
          <a:p>
            <a:r>
              <a:rPr lang="en-US" b="1" dirty="0" smtClean="0"/>
              <a:t>Warning</a:t>
            </a:r>
            <a:r>
              <a:rPr lang="en-US" dirty="0" smtClean="0"/>
              <a:t>: the material gets much more difficult now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8514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Perfect </a:t>
            </a:r>
            <a:r>
              <a:rPr lang="en-US" dirty="0" err="1" smtClean="0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ym typeface="Symbol"/>
              </a:rPr>
              <a:t> </a:t>
            </a:r>
            <a:r>
              <a:rPr lang="en-US" dirty="0" smtClean="0"/>
              <a:t>= (Gen, </a:t>
            </a:r>
            <a:r>
              <a:rPr lang="en-US" dirty="0" err="1" smtClean="0"/>
              <a:t>Enc</a:t>
            </a:r>
            <a:r>
              <a:rPr lang="en-US" dirty="0" smtClean="0"/>
              <a:t>, Dec), message space </a:t>
            </a:r>
            <a:r>
              <a:rPr lang="en-US" b="1" dirty="0" smtClean="0">
                <a:latin typeface="Monotype Corsiva" panose="03010101010201010101" pitchFamily="66" charset="0"/>
              </a:rPr>
              <a:t>M</a:t>
            </a:r>
          </a:p>
          <a:p>
            <a:r>
              <a:rPr lang="en-US" dirty="0" smtClean="0"/>
              <a:t>Informal</a:t>
            </a:r>
            <a:r>
              <a:rPr lang="en-US" dirty="0" smtClean="0">
                <a:sym typeface="Wingdings" panose="05000000000000000000" pitchFamily="2" charset="2"/>
              </a:rPr>
              <a:t>ly:</a:t>
            </a:r>
          </a:p>
          <a:p>
            <a:pPr lvl="1"/>
            <a:r>
              <a:rPr lang="en-US" dirty="0" smtClean="0">
                <a:sym typeface="Wingdings" panose="05000000000000000000" pitchFamily="2" charset="2"/>
              </a:rPr>
              <a:t>Two messages m</a:t>
            </a:r>
            <a:r>
              <a:rPr lang="en-US" baseline="-25000" dirty="0" smtClean="0">
                <a:sym typeface="Wingdings" panose="05000000000000000000" pitchFamily="2" charset="2"/>
              </a:rPr>
              <a:t>0</a:t>
            </a:r>
            <a:r>
              <a:rPr lang="en-US" dirty="0" smtClean="0">
                <a:sym typeface="Wingdings" panose="05000000000000000000" pitchFamily="2" charset="2"/>
              </a:rPr>
              <a:t>, m</a:t>
            </a:r>
            <a:r>
              <a:rPr lang="en-US" baseline="-25000" dirty="0" smtClean="0">
                <a:sym typeface="Wingdings" panose="05000000000000000000" pitchFamily="2" charset="2"/>
              </a:rPr>
              <a:t>1</a:t>
            </a:r>
            <a:r>
              <a:rPr lang="en-US" dirty="0" smtClean="0">
                <a:sym typeface="Wingdings" panose="05000000000000000000" pitchFamily="2" charset="2"/>
              </a:rPr>
              <a:t>; one is chosen and encrypted (using unknown k) to give c </a:t>
            </a:r>
            <a:r>
              <a:rPr lang="en-US" dirty="0" smtClean="0">
                <a:sym typeface="Symbol"/>
              </a:rPr>
              <a:t>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 </a:t>
            </a:r>
          </a:p>
          <a:p>
            <a:pPr lvl="1"/>
            <a:r>
              <a:rPr lang="en-US" dirty="0">
                <a:sym typeface="Symbol"/>
              </a:rPr>
              <a:t>A</a:t>
            </a:r>
            <a:r>
              <a:rPr lang="en-US" dirty="0" smtClean="0">
                <a:sym typeface="Symbol"/>
              </a:rPr>
              <a:t>dversary A is given c and tries to determine which message was encrypted</a:t>
            </a:r>
            <a:endParaRPr lang="en-US" dirty="0" smtClean="0">
              <a:sym typeface="Wingdings" panose="05000000000000000000" pitchFamily="2" charset="2"/>
            </a:endParaRPr>
          </a:p>
          <a:p>
            <a:pPr lvl="1"/>
            <a:r>
              <a:rPr lang="en-US" dirty="0">
                <a:sym typeface="Symbol"/>
              </a:rPr>
              <a:t> </a:t>
            </a:r>
            <a:r>
              <a:rPr lang="en-US" dirty="0" smtClean="0">
                <a:sym typeface="Symbol"/>
              </a:rPr>
              <a:t> is perfectly indistinguishable if </a:t>
            </a:r>
            <a:r>
              <a:rPr lang="en-US" i="1" dirty="0" smtClean="0">
                <a:sym typeface="Symbol"/>
              </a:rPr>
              <a:t>no</a:t>
            </a:r>
            <a:r>
              <a:rPr lang="en-US" dirty="0" smtClean="0">
                <a:sym typeface="Symbol"/>
              </a:rPr>
              <a:t> </a:t>
            </a:r>
            <a:r>
              <a:rPr lang="en-US" dirty="0" smtClean="0">
                <a:sym typeface="Wingdings" panose="05000000000000000000" pitchFamily="2" charset="2"/>
              </a:rPr>
              <a:t>A can guess correctly with probability </a:t>
            </a:r>
            <a:r>
              <a:rPr lang="en-US" i="1" dirty="0" smtClean="0">
                <a:sym typeface="Wingdings" panose="05000000000000000000" pitchFamily="2" charset="2"/>
              </a:rPr>
              <a:t>any better than 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9064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Perfect </a:t>
            </a:r>
            <a:r>
              <a:rPr lang="en-US" dirty="0" err="1" smtClean="0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Let </a:t>
            </a:r>
            <a:r>
              <a:rPr lang="en-US" dirty="0" smtClean="0">
                <a:sym typeface="Symbol"/>
              </a:rPr>
              <a:t>=(Gen, </a:t>
            </a:r>
            <a:r>
              <a:rPr lang="en-US" dirty="0" err="1" smtClean="0">
                <a:sym typeface="Symbol"/>
              </a:rPr>
              <a:t>Enc</a:t>
            </a:r>
            <a:r>
              <a:rPr lang="en-US" dirty="0" smtClean="0">
                <a:sym typeface="Symbol"/>
              </a:rPr>
              <a:t>, Dec) be an encryption scheme with message space </a:t>
            </a:r>
            <a:r>
              <a:rPr lang="en-US" b="1" dirty="0">
                <a:latin typeface="Monotype Corsiva" panose="03010101010201010101" pitchFamily="66" charset="0"/>
                <a:sym typeface="Symbol"/>
              </a:rPr>
              <a:t>M</a:t>
            </a:r>
            <a:r>
              <a:rPr lang="en-US" dirty="0" smtClean="0">
                <a:sym typeface="Symbol"/>
              </a:rPr>
              <a:t>, and A an adversary</a:t>
            </a:r>
            <a:endParaRPr lang="en-US" dirty="0" smtClean="0"/>
          </a:p>
          <a:p>
            <a:r>
              <a:rPr lang="en-US" dirty="0" smtClean="0"/>
              <a:t>Define a randomized </a:t>
            </a:r>
            <a:r>
              <a:rPr lang="en-US" dirty="0" err="1" smtClean="0"/>
              <a:t>exp’t</a:t>
            </a:r>
            <a:r>
              <a:rPr lang="en-US" dirty="0" smtClean="0"/>
              <a:t> </a:t>
            </a:r>
            <a:r>
              <a:rPr lang="en-US" dirty="0" err="1" smtClean="0"/>
              <a:t>PrivK</a:t>
            </a:r>
            <a:r>
              <a:rPr lang="en-US" baseline="-25000" dirty="0" err="1" smtClean="0"/>
              <a:t>A</a:t>
            </a:r>
            <a:r>
              <a:rPr lang="en-US" baseline="-25000" dirty="0" smtClean="0"/>
              <a:t>,</a:t>
            </a:r>
            <a:r>
              <a:rPr lang="en-US" baseline="-25000" dirty="0" smtClean="0">
                <a:sym typeface="Symbol"/>
              </a:rPr>
              <a:t></a:t>
            </a:r>
            <a:r>
              <a:rPr lang="en-US" dirty="0" smtClean="0">
                <a:sym typeface="Symbol"/>
              </a:rPr>
              <a:t>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A outputs m</a:t>
            </a:r>
            <a:r>
              <a:rPr lang="en-US" baseline="-25000" dirty="0" smtClean="0">
                <a:sym typeface="Symbol"/>
              </a:rPr>
              <a:t>0</a:t>
            </a:r>
            <a:r>
              <a:rPr lang="en-US" dirty="0" smtClean="0">
                <a:sym typeface="Symbol"/>
              </a:rPr>
              <a:t>, m</a:t>
            </a:r>
            <a:r>
              <a:rPr lang="en-US" baseline="-25000" dirty="0" smtClean="0">
                <a:sym typeface="Symbol"/>
              </a:rPr>
              <a:t>1</a:t>
            </a:r>
            <a:r>
              <a:rPr lang="en-US" dirty="0" smtClean="0">
                <a:sym typeface="Symbol"/>
              </a:rPr>
              <a:t>  </a:t>
            </a:r>
            <a:r>
              <a:rPr lang="en-US" b="1" dirty="0" smtClean="0">
                <a:latin typeface="Monotype Corsiva" panose="03010101010201010101" pitchFamily="66" charset="0"/>
                <a:sym typeface="Symbol"/>
              </a:rPr>
              <a:t>M</a:t>
            </a:r>
            <a:endParaRPr lang="en-US" dirty="0" smtClean="0">
              <a:latin typeface="Monotype Corsiva" panose="03010101010201010101" pitchFamily="66" charset="0"/>
              <a:sym typeface="Symbol"/>
            </a:endParaRP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>
                <a:sym typeface="Symbol"/>
              </a:rPr>
              <a:t>k  Gen,   b  {0,1},  c  </a:t>
            </a:r>
            <a:r>
              <a:rPr lang="en-US" dirty="0" err="1" smtClean="0">
                <a:sym typeface="Symbol"/>
              </a:rPr>
              <a:t>Enc</a:t>
            </a:r>
            <a:r>
              <a:rPr lang="en-US" baseline="-25000" dirty="0" err="1" smtClean="0">
                <a:sym typeface="Symbol"/>
              </a:rPr>
              <a:t>k</a:t>
            </a:r>
            <a:r>
              <a:rPr lang="en-US" dirty="0" smtClean="0">
                <a:sym typeface="Symbol"/>
              </a:rPr>
              <a:t>(</a:t>
            </a:r>
            <a:r>
              <a:rPr lang="en-US" dirty="0" err="1" smtClean="0">
                <a:sym typeface="Symbol"/>
              </a:rPr>
              <a:t>m</a:t>
            </a:r>
            <a:r>
              <a:rPr lang="en-US" baseline="-25000" dirty="0" err="1" smtClean="0">
                <a:sym typeface="Symbol"/>
              </a:rPr>
              <a:t>b</a:t>
            </a:r>
            <a:r>
              <a:rPr lang="en-US" dirty="0" smtClean="0">
                <a:sym typeface="Symbol"/>
              </a:rPr>
              <a:t>)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>
                <a:sym typeface="Symbol"/>
              </a:rPr>
              <a:t>b</a:t>
            </a:r>
            <a:r>
              <a:rPr lang="en-US" dirty="0" smtClean="0">
                <a:sym typeface="Symbol"/>
              </a:rPr>
              <a:t>’ </a:t>
            </a:r>
            <a:r>
              <a:rPr lang="en-US" dirty="0">
                <a:sym typeface="Symbol"/>
              </a:rPr>
              <a:t> </a:t>
            </a:r>
            <a:r>
              <a:rPr lang="en-US" dirty="0" smtClean="0">
                <a:sym typeface="Symbol"/>
              </a:rPr>
              <a:t>A(c)</a:t>
            </a:r>
          </a:p>
          <a:p>
            <a:pPr marL="457200" lvl="1" indent="0">
              <a:buNone/>
            </a:pPr>
            <a:r>
              <a:rPr lang="en-US" dirty="0" smtClean="0">
                <a:sym typeface="Symbol"/>
              </a:rPr>
              <a:t>Adversary A </a:t>
            </a:r>
            <a:r>
              <a:rPr lang="en-US" i="1" dirty="0" smtClean="0">
                <a:sym typeface="Symbol"/>
              </a:rPr>
              <a:t>succeeds</a:t>
            </a:r>
            <a:r>
              <a:rPr lang="en-US" dirty="0" smtClean="0">
                <a:sym typeface="Symbol"/>
              </a:rPr>
              <a:t> if b = b’, and we say the experiment evaluates to 1 in this case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 flipH="1" flipV="1">
            <a:off x="4876800" y="4349771"/>
            <a:ext cx="1331322" cy="479374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208122" y="4705290"/>
            <a:ext cx="232627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Challenge </a:t>
            </a:r>
            <a:r>
              <a:rPr lang="en-US" sz="2000" dirty="0" err="1" smtClean="0"/>
              <a:t>ciphertext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767025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8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Perfect </a:t>
            </a:r>
            <a:r>
              <a:rPr lang="en-US" dirty="0" err="1"/>
              <a:t>indistinguishability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ym typeface="Symbol"/>
              </a:rPr>
              <a:t>Easy to succeed with probability ½ …</a:t>
            </a:r>
          </a:p>
          <a:p>
            <a:endParaRPr lang="en-US" dirty="0" smtClean="0">
              <a:sym typeface="Symbol"/>
            </a:endParaRPr>
          </a:p>
          <a:p>
            <a:r>
              <a:rPr lang="en-US" dirty="0" smtClean="0">
                <a:sym typeface="Symbol"/>
              </a:rPr>
              <a:t> is </a:t>
            </a:r>
            <a:r>
              <a:rPr lang="en-US" i="1" dirty="0" smtClean="0">
                <a:sym typeface="Symbol"/>
              </a:rPr>
              <a:t>perfectly indistinguishable</a:t>
            </a:r>
            <a:r>
              <a:rPr lang="en-US" dirty="0" smtClean="0">
                <a:sym typeface="Symbol"/>
              </a:rPr>
              <a:t> if for all attackers (algorithms) A, it holds that </a:t>
            </a:r>
            <a:r>
              <a:rPr lang="en-US" dirty="0">
                <a:sym typeface="Symbol"/>
              </a:rPr>
              <a:t/>
            </a:r>
            <a:br>
              <a:rPr lang="en-US" dirty="0">
                <a:sym typeface="Symbol"/>
              </a:rPr>
            </a:br>
            <a:r>
              <a:rPr lang="en-US" dirty="0" smtClean="0">
                <a:sym typeface="Symbol"/>
              </a:rPr>
              <a:t>                     </a:t>
            </a:r>
            <a:r>
              <a:rPr lang="en-US" dirty="0" err="1" smtClean="0">
                <a:sym typeface="Symbol"/>
              </a:rPr>
              <a:t>Pr</a:t>
            </a:r>
            <a:r>
              <a:rPr lang="en-US" dirty="0" smtClean="0">
                <a:sym typeface="Symbol"/>
              </a:rPr>
              <a:t>[</a:t>
            </a:r>
            <a:r>
              <a:rPr lang="en-US" dirty="0" err="1" smtClean="0">
                <a:sym typeface="Symbol"/>
              </a:rPr>
              <a:t>PrivK</a:t>
            </a:r>
            <a:r>
              <a:rPr lang="en-US" baseline="-25000" dirty="0" err="1" smtClean="0">
                <a:sym typeface="Symbol"/>
              </a:rPr>
              <a:t>A</a:t>
            </a:r>
            <a:r>
              <a:rPr lang="en-US" baseline="-25000" dirty="0" smtClean="0">
                <a:sym typeface="Symbol"/>
              </a:rPr>
              <a:t>,</a:t>
            </a:r>
            <a:r>
              <a:rPr lang="en-US" dirty="0">
                <a:sym typeface="Symbol"/>
              </a:rPr>
              <a:t> </a:t>
            </a:r>
            <a:r>
              <a:rPr lang="en-US" dirty="0" smtClean="0">
                <a:sym typeface="Symbol"/>
              </a:rPr>
              <a:t>= 1] = ½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74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describing algorithms, we assume access to uniformly distributed bits/bytes</a:t>
            </a:r>
          </a:p>
          <a:p>
            <a:r>
              <a:rPr lang="en-US" dirty="0" smtClean="0"/>
              <a:t>Where do these actually come from?</a:t>
            </a:r>
          </a:p>
          <a:p>
            <a:endParaRPr lang="en-US" dirty="0"/>
          </a:p>
          <a:p>
            <a:r>
              <a:rPr lang="en-US" i="1" dirty="0" smtClean="0"/>
              <a:t>Random-number generation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980109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Random-number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Precise details depend on the system</a:t>
            </a:r>
          </a:p>
          <a:p>
            <a:pPr lvl="1"/>
            <a:r>
              <a:rPr lang="en-US" dirty="0" smtClean="0"/>
              <a:t>Linux or </a:t>
            </a:r>
            <a:r>
              <a:rPr lang="en-US" dirty="0" err="1" smtClean="0"/>
              <a:t>unix</a:t>
            </a:r>
            <a:r>
              <a:rPr lang="en-US" dirty="0" smtClean="0"/>
              <a:t>: /</a:t>
            </a:r>
            <a:r>
              <a:rPr lang="en-US" dirty="0" err="1" smtClean="0"/>
              <a:t>dev</a:t>
            </a:r>
            <a:r>
              <a:rPr lang="en-US" dirty="0" smtClean="0"/>
              <a:t>/random or /</a:t>
            </a:r>
            <a:r>
              <a:rPr lang="en-US" dirty="0" err="1" smtClean="0"/>
              <a:t>dev</a:t>
            </a:r>
            <a:r>
              <a:rPr lang="en-US" dirty="0" smtClean="0"/>
              <a:t>/</a:t>
            </a:r>
            <a:r>
              <a:rPr lang="en-US" dirty="0" err="1" smtClean="0"/>
              <a:t>urandom</a:t>
            </a:r>
            <a:endParaRPr lang="en-US" dirty="0" smtClean="0"/>
          </a:p>
          <a:p>
            <a:pPr lvl="1"/>
            <a:r>
              <a:rPr lang="en-US" b="1" dirty="0" smtClean="0"/>
              <a:t>Do not use rand() or </a:t>
            </a:r>
            <a:r>
              <a:rPr lang="en-US" b="1" dirty="0" err="1" smtClean="0"/>
              <a:t>java.util.Random</a:t>
            </a:r>
            <a:endParaRPr lang="en-US" b="1" dirty="0"/>
          </a:p>
          <a:p>
            <a:pPr lvl="1"/>
            <a:r>
              <a:rPr lang="en-US" dirty="0" smtClean="0"/>
              <a:t>Use </a:t>
            </a:r>
            <a:r>
              <a:rPr lang="en-US" dirty="0"/>
              <a:t>c</a:t>
            </a:r>
            <a:r>
              <a:rPr lang="en-US" dirty="0" smtClean="0"/>
              <a:t>rypto libraries instead</a:t>
            </a:r>
          </a:p>
        </p:txBody>
      </p:sp>
    </p:spTree>
    <p:extLst>
      <p:ext uri="{BB962C8B-B14F-4D97-AF65-F5344CB8AC3E}">
        <p14:creationId xmlns:p14="http://schemas.microsoft.com/office/powerpoint/2010/main" val="64543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Random-number generation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steps: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Continually collect a “pool” of high-entropy (i.e., “unpredictable”) data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When random bits are requested, process this data to generate a sequence of uniform, independent bits/bytes</a:t>
            </a:r>
          </a:p>
          <a:p>
            <a:pPr lvl="2"/>
            <a:r>
              <a:rPr lang="en-US" dirty="0" smtClean="0"/>
              <a:t>May “block” if insufficient entropy available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2939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Collect a “pool” of high-entropy data</a:t>
            </a:r>
          </a:p>
          <a:p>
            <a:r>
              <a:rPr lang="en-US" dirty="0" smtClean="0"/>
              <a:t>Must ultimately come from some physical process (since computation is deterministic)</a:t>
            </a:r>
          </a:p>
          <a:p>
            <a:pPr lvl="1"/>
            <a:r>
              <a:rPr lang="en-US" dirty="0" smtClean="0"/>
              <a:t>External inputs</a:t>
            </a:r>
          </a:p>
          <a:p>
            <a:pPr lvl="2"/>
            <a:r>
              <a:rPr lang="en-US" dirty="0"/>
              <a:t>Keystroke/mouse movements</a:t>
            </a:r>
          </a:p>
          <a:p>
            <a:pPr lvl="2"/>
            <a:r>
              <a:rPr lang="en-US" dirty="0" smtClean="0"/>
              <a:t>Delays between network events</a:t>
            </a:r>
          </a:p>
          <a:p>
            <a:pPr lvl="2"/>
            <a:r>
              <a:rPr lang="en-US" dirty="0" smtClean="0"/>
              <a:t>Hard-disk access times</a:t>
            </a:r>
          </a:p>
          <a:p>
            <a:pPr lvl="2"/>
            <a:r>
              <a:rPr lang="en-US" dirty="0" smtClean="0"/>
              <a:t>Other</a:t>
            </a:r>
            <a:r>
              <a:rPr lang="en-US" dirty="0"/>
              <a:t> </a:t>
            </a:r>
            <a:r>
              <a:rPr lang="en-US" dirty="0" smtClean="0"/>
              <a:t>external sources</a:t>
            </a:r>
          </a:p>
          <a:p>
            <a:pPr lvl="1"/>
            <a:r>
              <a:rPr lang="en-US" dirty="0" smtClean="0"/>
              <a:t>Hardware random-number generation</a:t>
            </a:r>
            <a:r>
              <a:rPr lang="en-US" dirty="0"/>
              <a:t> </a:t>
            </a:r>
            <a:r>
              <a:rPr lang="en-US" dirty="0" smtClean="0"/>
              <a:t>(e.g., Intel)</a:t>
            </a:r>
          </a:p>
        </p:txBody>
      </p:sp>
    </p:spTree>
    <p:extLst>
      <p:ext uri="{BB962C8B-B14F-4D97-AF65-F5344CB8AC3E}">
        <p14:creationId xmlns:p14="http://schemas.microsoft.com/office/powerpoint/2010/main" val="917450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Min-entropy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I.e., “guessing entropy”</a:t>
            </a:r>
          </a:p>
          <a:p>
            <a:r>
              <a:rPr lang="en-US" dirty="0"/>
              <a:t>T</a:t>
            </a:r>
            <a:r>
              <a:rPr lang="en-US" dirty="0" smtClean="0"/>
              <a:t>he </a:t>
            </a:r>
            <a:r>
              <a:rPr lang="en-US" i="1" dirty="0" smtClean="0"/>
              <a:t>min-entropy</a:t>
            </a:r>
            <a:r>
              <a:rPr lang="en-US" dirty="0" smtClean="0"/>
              <a:t> of a random variable X is defined as</a:t>
            </a:r>
            <a:br>
              <a:rPr lang="en-US" dirty="0" smtClean="0"/>
            </a:br>
            <a:r>
              <a:rPr lang="en-US" dirty="0" smtClean="0"/>
              <a:t>                H</a:t>
            </a:r>
            <a:r>
              <a:rPr lang="en-US" baseline="-25000" dirty="0" smtClean="0">
                <a:sym typeface="Symbol" panose="05050102010706020507" pitchFamily="18" charset="2"/>
              </a:rPr>
              <a:t></a:t>
            </a:r>
            <a:r>
              <a:rPr lang="en-US" dirty="0" smtClean="0">
                <a:sym typeface="Symbol" panose="05050102010706020507" pitchFamily="18" charset="2"/>
              </a:rPr>
              <a:t>(X) = </a:t>
            </a:r>
            <a:r>
              <a:rPr lang="en-US" dirty="0" smtClean="0"/>
              <a:t>-log</a:t>
            </a:r>
            <a:r>
              <a:rPr lang="en-US" baseline="-25000" dirty="0" smtClean="0"/>
              <a:t>2</a:t>
            </a:r>
            <a:r>
              <a:rPr lang="en-US" dirty="0" smtClean="0"/>
              <a:t> </a:t>
            </a:r>
            <a:r>
              <a:rPr lang="en-US" dirty="0" err="1" smtClean="0"/>
              <a:t>max</a:t>
            </a:r>
            <a:r>
              <a:rPr lang="en-US" baseline="-25000" dirty="0" err="1" smtClean="0"/>
              <a:t>x</a:t>
            </a:r>
            <a:r>
              <a:rPr lang="en-US" dirty="0" smtClean="0"/>
              <a:t>{ </a:t>
            </a:r>
            <a:r>
              <a:rPr lang="en-US" dirty="0" err="1" smtClean="0"/>
              <a:t>Pr</a:t>
            </a:r>
            <a:r>
              <a:rPr lang="en-US" dirty="0" smtClean="0"/>
              <a:t>[X=x] }</a:t>
            </a:r>
            <a:br>
              <a:rPr lang="en-US" dirty="0" smtClean="0"/>
            </a:br>
            <a:r>
              <a:rPr lang="en-US" dirty="0" smtClean="0"/>
              <a:t>(in bits)</a:t>
            </a:r>
          </a:p>
          <a:p>
            <a:r>
              <a:rPr lang="en-US" dirty="0" smtClean="0"/>
              <a:t>If X ranges over n-bit strings, then </a:t>
            </a:r>
            <a:r>
              <a:rPr lang="en-US" dirty="0"/>
              <a:t>H</a:t>
            </a:r>
            <a:r>
              <a:rPr lang="en-US" baseline="-25000" dirty="0">
                <a:sym typeface="Symbol" panose="05050102010706020507" pitchFamily="18" charset="2"/>
              </a:rPr>
              <a:t></a:t>
            </a:r>
            <a:r>
              <a:rPr lang="en-US" dirty="0">
                <a:sym typeface="Symbol" panose="05050102010706020507" pitchFamily="18" charset="2"/>
              </a:rPr>
              <a:t>(X</a:t>
            </a:r>
            <a:r>
              <a:rPr lang="en-US" dirty="0" smtClean="0">
                <a:sym typeface="Symbol" panose="05050102010706020507" pitchFamily="18" charset="2"/>
              </a:rPr>
              <a:t>) ≤ n</a:t>
            </a:r>
          </a:p>
          <a:p>
            <a:pPr lvl="1"/>
            <a:r>
              <a:rPr lang="en-US" dirty="0" smtClean="0">
                <a:sym typeface="Symbol" panose="05050102010706020507" pitchFamily="18" charset="2"/>
              </a:rPr>
              <a:t>Equality </a:t>
            </a:r>
            <a:r>
              <a:rPr lang="en-US" dirty="0" err="1" smtClean="0">
                <a:sym typeface="Symbol" panose="05050102010706020507" pitchFamily="18" charset="2"/>
              </a:rPr>
              <a:t>iff</a:t>
            </a:r>
            <a:r>
              <a:rPr lang="en-US" dirty="0" smtClean="0">
                <a:sym typeface="Symbol" panose="05050102010706020507" pitchFamily="18" charset="2"/>
              </a:rPr>
              <a:t> X has uniform distribution</a:t>
            </a:r>
          </a:p>
        </p:txBody>
      </p:sp>
    </p:spTree>
    <p:extLst>
      <p:ext uri="{BB962C8B-B14F-4D97-AF65-F5344CB8AC3E}">
        <p14:creationId xmlns:p14="http://schemas.microsoft.com/office/powerpoint/2010/main" val="26230218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1524000" y="2819400"/>
            <a:ext cx="0" cy="3200400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048000" y="2819400"/>
            <a:ext cx="0" cy="3200400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flipH="1">
            <a:off x="1524000" y="6019800"/>
            <a:ext cx="1524000" cy="0"/>
          </a:xfrm>
          <a:prstGeom prst="line">
            <a:avLst/>
          </a:prstGeom>
          <a:ln w="317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1524000" y="3581400"/>
            <a:ext cx="1524000" cy="2438400"/>
          </a:xfrm>
          <a:prstGeom prst="rect">
            <a:avLst/>
          </a:prstGeom>
          <a:solidFill>
            <a:srgbClr val="00B050"/>
          </a:solidFill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524000" y="2743200"/>
            <a:ext cx="1524000" cy="3276600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/>
          <p:cNvCxnSpPr/>
          <p:nvPr/>
        </p:nvCxnSpPr>
        <p:spPr>
          <a:xfrm flipH="1">
            <a:off x="3314700" y="3581400"/>
            <a:ext cx="30099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3755962" y="3124200"/>
            <a:ext cx="21273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Request random bits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3390900" y="5105400"/>
            <a:ext cx="7239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4187888" y="4724400"/>
            <a:ext cx="1374712" cy="762000"/>
          </a:xfrm>
          <a:prstGeom prst="rect">
            <a:avLst/>
          </a:prstGeom>
          <a:ln w="19050">
            <a:solidFill>
              <a:schemeClr val="tx1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Processing/</a:t>
            </a:r>
            <a:br>
              <a:rPr lang="en-US" dirty="0" smtClean="0"/>
            </a:br>
            <a:r>
              <a:rPr lang="en-US" dirty="0" smtClean="0"/>
              <a:t>smoothing</a:t>
            </a:r>
            <a:endParaRPr lang="en-US" dirty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5638800" y="5105400"/>
            <a:ext cx="723900" cy="0"/>
          </a:xfrm>
          <a:prstGeom prst="straightConnector1">
            <a:avLst/>
          </a:prstGeom>
          <a:ln w="190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524000" y="1371600"/>
            <a:ext cx="1524000" cy="2362200"/>
          </a:xfrm>
          <a:prstGeom prst="rect">
            <a:avLst/>
          </a:prstGeom>
          <a:solidFill>
            <a:schemeClr val="bg1"/>
          </a:solidFill>
          <a:ln w="19050">
            <a:noFill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Random-number generation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8433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2.12766E-6 L 0 -0.31638 " pathEditMode="relative" rAng="0" ptsTypes="AA">
                                      <p:cBhvr>
                                        <p:cTn id="1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581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0.25 E" pathEditMode="relative" ptsTypes="">
                                      <p:cBhvr>
                                        <p:cTn id="2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3" grpId="0"/>
      <p:bldP spid="16" grpId="0" animBg="1"/>
      <p:bldP spid="19" grpId="0" animBg="1"/>
      <p:bldP spid="19" grpId="1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3609</TotalTime>
  <Words>1233</Words>
  <Application>Microsoft Office PowerPoint</Application>
  <PresentationFormat>On-screen Show (4:3)</PresentationFormat>
  <Paragraphs>207</Paragraphs>
  <Slides>34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34</vt:i4>
      </vt:variant>
    </vt:vector>
  </HeadingPairs>
  <TitlesOfParts>
    <vt:vector size="40" baseType="lpstr">
      <vt:lpstr>Arial</vt:lpstr>
      <vt:lpstr>Calibri</vt:lpstr>
      <vt:lpstr>Monotype Corsiva</vt:lpstr>
      <vt:lpstr>Symbol</vt:lpstr>
      <vt:lpstr>Wingdings</vt:lpstr>
      <vt:lpstr>Office Theme</vt:lpstr>
      <vt:lpstr>Cryptography</vt:lpstr>
      <vt:lpstr>Clicker quiz</vt:lpstr>
      <vt:lpstr>PowerPoint Presentation</vt:lpstr>
      <vt:lpstr>Key generation</vt:lpstr>
      <vt:lpstr>Random-number generation</vt:lpstr>
      <vt:lpstr>Random-number generation</vt:lpstr>
      <vt:lpstr>Step 1</vt:lpstr>
      <vt:lpstr>Min-entropy</vt:lpstr>
      <vt:lpstr>Random-number generation</vt:lpstr>
      <vt:lpstr>Step 2: Smoothing</vt:lpstr>
      <vt:lpstr>Smoothing</vt:lpstr>
      <vt:lpstr>PowerPoint Presentation</vt:lpstr>
      <vt:lpstr>Key generation</vt:lpstr>
      <vt:lpstr>Encryption</vt:lpstr>
      <vt:lpstr>Decryption</vt:lpstr>
      <vt:lpstr>One-time pad</vt:lpstr>
      <vt:lpstr>One-time pad</vt:lpstr>
      <vt:lpstr>Using the same key twice?</vt:lpstr>
      <vt:lpstr>Using the same key twice?</vt:lpstr>
      <vt:lpstr>PowerPoint Presentation</vt:lpstr>
      <vt:lpstr>In pictures</vt:lpstr>
      <vt:lpstr>One-time pad</vt:lpstr>
      <vt:lpstr>Optimality of the one-time pad</vt:lpstr>
      <vt:lpstr>Optimality of the one-time pad</vt:lpstr>
      <vt:lpstr>Optimality of the one-time pad</vt:lpstr>
      <vt:lpstr>Where do we stand?</vt:lpstr>
      <vt:lpstr>Perfect secrecy</vt:lpstr>
      <vt:lpstr>Computational secrecy</vt:lpstr>
      <vt:lpstr>Tiny probability of failure?</vt:lpstr>
      <vt:lpstr>Bounded attackers?</vt:lpstr>
      <vt:lpstr>Roadmap</vt:lpstr>
      <vt:lpstr>Perfect indistinguishability</vt:lpstr>
      <vt:lpstr>Perfect indistinguishability</vt:lpstr>
      <vt:lpstr>Perfect indistinguishability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Cryptography</dc:title>
  <dc:creator>katz</dc:creator>
  <cp:lastModifiedBy>jkatz</cp:lastModifiedBy>
  <cp:revision>214</cp:revision>
  <dcterms:created xsi:type="dcterms:W3CDTF">2014-06-02T02:25:30Z</dcterms:created>
  <dcterms:modified xsi:type="dcterms:W3CDTF">2019-02-12T20:37:06Z</dcterms:modified>
</cp:coreProperties>
</file>