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519" r:id="rId3"/>
    <p:sldId id="513" r:id="rId4"/>
    <p:sldId id="514" r:id="rId5"/>
    <p:sldId id="515" r:id="rId6"/>
    <p:sldId id="516" r:id="rId7"/>
    <p:sldId id="517" r:id="rId8"/>
    <p:sldId id="518" r:id="rId9"/>
    <p:sldId id="473" r:id="rId10"/>
    <p:sldId id="474" r:id="rId11"/>
    <p:sldId id="475" r:id="rId12"/>
    <p:sldId id="476" r:id="rId13"/>
    <p:sldId id="477" r:id="rId14"/>
    <p:sldId id="478" r:id="rId15"/>
    <p:sldId id="479" r:id="rId16"/>
    <p:sldId id="480" r:id="rId17"/>
    <p:sldId id="481" r:id="rId18"/>
    <p:sldId id="482" r:id="rId19"/>
    <p:sldId id="483" r:id="rId20"/>
    <p:sldId id="484" r:id="rId21"/>
    <p:sldId id="485" r:id="rId22"/>
    <p:sldId id="486" r:id="rId23"/>
    <p:sldId id="487" r:id="rId24"/>
    <p:sldId id="488" r:id="rId25"/>
    <p:sldId id="489" r:id="rId26"/>
    <p:sldId id="490" r:id="rId27"/>
    <p:sldId id="491" r:id="rId28"/>
    <p:sldId id="511" r:id="rId29"/>
    <p:sldId id="492" r:id="rId30"/>
    <p:sldId id="493" r:id="rId31"/>
    <p:sldId id="494" r:id="rId32"/>
    <p:sldId id="495" r:id="rId33"/>
    <p:sldId id="496" r:id="rId34"/>
    <p:sldId id="4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5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35FA-B3A9-45EC-BC36-DDE85C569A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Recall: one-time pad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429000" y="3515548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key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2971800" y="5227766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4519776" y="4004547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4724400" y="5227766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082249" y="262848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4812268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8" name="Right Brace 27"/>
          <p:cNvSpPr/>
          <p:nvPr/>
        </p:nvSpPr>
        <p:spPr>
          <a:xfrm rot="16200000">
            <a:off x="4369756" y="2125903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096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6749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1" name="Right Brace 30"/>
          <p:cNvSpPr/>
          <p:nvPr/>
        </p:nvSpPr>
        <p:spPr>
          <a:xfrm rot="16200000">
            <a:off x="7036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62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1415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4" name="Right Brace 33"/>
          <p:cNvSpPr/>
          <p:nvPr/>
        </p:nvSpPr>
        <p:spPr>
          <a:xfrm rot="16200000">
            <a:off x="1702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2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“Pseudo” 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429000" y="3511083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“pseudo” key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2971800" y="522330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19776" y="4000082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724400" y="5223301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082249" y="2624017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4807803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4369756" y="2121438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73337" y="3445231"/>
            <a:ext cx="617708" cy="5933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066800" y="2357735"/>
            <a:ext cx="1052845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146816" y="1519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6096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749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9" name="Right Brace 28"/>
          <p:cNvSpPr/>
          <p:nvPr/>
        </p:nvSpPr>
        <p:spPr>
          <a:xfrm rot="16200000">
            <a:off x="7036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62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1415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32" name="Right Brace 31"/>
          <p:cNvSpPr/>
          <p:nvPr/>
        </p:nvSpPr>
        <p:spPr>
          <a:xfrm rot="16200000">
            <a:off x="1702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 rot="16200000">
            <a:off x="1429079" y="1618922"/>
            <a:ext cx="328288" cy="1052845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19" idx="3"/>
            <a:endCxn id="32771" idx="1"/>
          </p:cNvCxnSpPr>
          <p:nvPr/>
        </p:nvCxnSpPr>
        <p:spPr>
          <a:xfrm>
            <a:off x="1891045" y="3741916"/>
            <a:ext cx="153795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4" idx="2"/>
            <a:endCxn id="19" idx="0"/>
          </p:cNvCxnSpPr>
          <p:nvPr/>
        </p:nvCxnSpPr>
        <p:spPr>
          <a:xfrm flipH="1">
            <a:off x="1582191" y="2819400"/>
            <a:ext cx="11032" cy="6258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25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G be a deterministic algorithm, with </a:t>
            </a:r>
            <a:br>
              <a:rPr lang="en-US" dirty="0" smtClean="0"/>
            </a:br>
            <a:r>
              <a:rPr lang="en-US" dirty="0" smtClean="0"/>
              <a:t>|G(k)| = p(|k|)</a:t>
            </a:r>
          </a:p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): output uniform n-bit key k</a:t>
            </a:r>
          </a:p>
          <a:p>
            <a:pPr lvl="1"/>
            <a:r>
              <a:rPr lang="en-US" dirty="0" smtClean="0"/>
              <a:t>Security parameter n </a:t>
            </a:r>
            <a:r>
              <a:rPr lang="en-US" dirty="0" smtClean="0">
                <a:sym typeface="Symbol"/>
              </a:rPr>
              <a:t> message space {0,1}</a:t>
            </a:r>
            <a:r>
              <a:rPr lang="en-US" baseline="30000" dirty="0" smtClean="0">
                <a:sym typeface="Symbol"/>
              </a:rPr>
              <a:t>p(n)</a:t>
            </a:r>
            <a:endParaRPr lang="en-US" dirty="0" smtClean="0"/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(m): output G(k) </a:t>
            </a:r>
            <a:r>
              <a:rPr lang="en-US" dirty="0" smtClean="0">
                <a:sym typeface="Symbol"/>
              </a:rPr>
              <a:t> m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(c): output G(k) </a:t>
            </a:r>
            <a:r>
              <a:rPr lang="en-US" dirty="0">
                <a:sym typeface="Symbol"/>
              </a:rPr>
              <a:t> </a:t>
            </a:r>
            <a:r>
              <a:rPr lang="en-US" dirty="0" smtClean="0">
                <a:sym typeface="Symbol"/>
              </a:rPr>
              <a:t>c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 is obvious…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pseudo-OTP?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be able to </a:t>
            </a:r>
            <a:r>
              <a:rPr lang="en-US" i="1" dirty="0" smtClean="0"/>
              <a:t>prove</a:t>
            </a:r>
            <a:r>
              <a:rPr lang="en-US" dirty="0" smtClean="0"/>
              <a:t> security</a:t>
            </a:r>
          </a:p>
          <a:p>
            <a:pPr lvl="1"/>
            <a:r>
              <a:rPr lang="en-US" dirty="0" smtClean="0"/>
              <a:t>Based on the </a:t>
            </a:r>
            <a:r>
              <a:rPr lang="en-US" i="1" dirty="0" smtClean="0"/>
              <a:t>assumption</a:t>
            </a:r>
            <a:r>
              <a:rPr lang="en-US" dirty="0" smtClean="0"/>
              <a:t> that G is a PRG</a:t>
            </a:r>
          </a:p>
        </p:txBody>
      </p:sp>
    </p:spTree>
    <p:extLst>
      <p:ext uri="{BB962C8B-B14F-4D97-AF65-F5344CB8AC3E}">
        <p14:creationId xmlns:p14="http://schemas.microsoft.com/office/powerpoint/2010/main" val="400405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Definitions, proofs, and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We’ve </a:t>
            </a:r>
            <a:r>
              <a:rPr lang="en-US" i="1" dirty="0" smtClean="0"/>
              <a:t>defined</a:t>
            </a:r>
            <a:r>
              <a:rPr lang="en-US" dirty="0" smtClean="0"/>
              <a:t> computational secrecy</a:t>
            </a:r>
          </a:p>
          <a:p>
            <a:r>
              <a:rPr lang="en-US" dirty="0" smtClean="0"/>
              <a:t>Our goal is to </a:t>
            </a:r>
            <a:r>
              <a:rPr lang="en-US" i="1" dirty="0" smtClean="0"/>
              <a:t>prove</a:t>
            </a:r>
            <a:r>
              <a:rPr lang="en-US" dirty="0" smtClean="0"/>
              <a:t> that the pseudo OTP meets that definition</a:t>
            </a:r>
          </a:p>
          <a:p>
            <a:r>
              <a:rPr lang="en-US" dirty="0" smtClean="0"/>
              <a:t>We cannot prove this unconditionally</a:t>
            </a:r>
          </a:p>
          <a:p>
            <a:pPr lvl="1"/>
            <a:r>
              <a:rPr lang="en-US" dirty="0" smtClean="0"/>
              <a:t>Beyond our current techniques…</a:t>
            </a:r>
          </a:p>
          <a:p>
            <a:pPr lvl="1"/>
            <a:r>
              <a:rPr lang="en-US" dirty="0" smtClean="0"/>
              <a:t>Anyway, security clearly depends on G</a:t>
            </a:r>
          </a:p>
          <a:p>
            <a:r>
              <a:rPr lang="en-US" i="1" dirty="0" smtClean="0"/>
              <a:t>Can</a:t>
            </a:r>
            <a:r>
              <a:rPr lang="en-US" dirty="0" smtClean="0"/>
              <a:t> prove security based</a:t>
            </a:r>
            <a:r>
              <a:rPr lang="en-US" i="1" dirty="0" smtClean="0"/>
              <a:t> </a:t>
            </a:r>
            <a:r>
              <a:rPr lang="en-US" dirty="0" smtClean="0"/>
              <a:t>on</a:t>
            </a:r>
            <a:r>
              <a:rPr lang="en-US" i="1" dirty="0" smtClean="0"/>
              <a:t> the assumption </a:t>
            </a:r>
            <a:r>
              <a:rPr lang="en-US" dirty="0" smtClean="0"/>
              <a:t>that G is a pseudorandom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9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PRGs, revisited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/>
          <a:lstStyle/>
          <a:p>
            <a:r>
              <a:rPr lang="en-US" dirty="0" smtClean="0"/>
              <a:t>Let G be an efficient, deterministic function with |G(k)| = p(|k|)</a:t>
            </a:r>
            <a:endParaRPr lang="en-US" dirty="0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00200" y="2924175"/>
            <a:ext cx="1789801" cy="2065739"/>
            <a:chOff x="1921" y="2073"/>
            <a:chExt cx="2598" cy="2418"/>
          </a:xfrm>
        </p:grpSpPr>
        <p:sp>
          <p:nvSpPr>
            <p:cNvPr id="5" name="Rectangle 27"/>
            <p:cNvSpPr>
              <a:spLocks noChangeArrowheads="1"/>
            </p:cNvSpPr>
            <p:nvPr/>
          </p:nvSpPr>
          <p:spPr bwMode="auto">
            <a:xfrm>
              <a:off x="1921" y="2073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3820" y="3807"/>
              <a:ext cx="699" cy="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3200" dirty="0"/>
                <a:t>D</a:t>
              </a: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3352800" y="3352800"/>
            <a:ext cx="152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52800" y="44958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38600" y="28956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581400" y="403860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62600" y="23622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876800" y="3352800"/>
            <a:ext cx="838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15000" y="2885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92006" y="16002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244406" y="2123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15806" y="25908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648200" y="3352800"/>
            <a:ext cx="259620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39000" y="30480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520" y="5181600"/>
            <a:ext cx="64393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any efficient D, the probabilities that </a:t>
            </a:r>
            <a:r>
              <a:rPr lang="en-US" sz="2800" dirty="0"/>
              <a:t>D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outputs 1 in each case must be “close”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801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5" grpId="0"/>
      <p:bldP spid="16" grpId="0"/>
      <p:bldP spid="16" grpId="1"/>
      <p:bldP spid="23" grpId="0"/>
      <p:bldP spid="25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toward a contradiction that there is an efficient attacker A who “breaks” the pseudo-OTP scheme (as per the definition)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</a:t>
            </a:r>
            <a:r>
              <a:rPr lang="en-US" altLang="en-US" dirty="0" smtClean="0"/>
              <a:t>se </a:t>
            </a:r>
            <a:r>
              <a:rPr lang="en-US" altLang="en-US" dirty="0"/>
              <a:t>A as a subroutine to </a:t>
            </a:r>
            <a:r>
              <a:rPr lang="en-US" altLang="en-US" dirty="0" smtClean="0"/>
              <a:t>build an </a:t>
            </a:r>
            <a:r>
              <a:rPr lang="en-US" altLang="en-US" dirty="0"/>
              <a:t>efficient </a:t>
            </a:r>
            <a:r>
              <a:rPr lang="en-US" altLang="en-US" dirty="0" smtClean="0"/>
              <a:t>D that “breaks” </a:t>
            </a:r>
            <a:r>
              <a:rPr lang="en-US" altLang="en-US" dirty="0" err="1" smtClean="0"/>
              <a:t>pseudorandomness</a:t>
            </a:r>
            <a:r>
              <a:rPr lang="en-US" altLang="en-US" dirty="0" smtClean="0"/>
              <a:t> of G</a:t>
            </a:r>
            <a:endParaRPr lang="en-US" altLang="en-US" dirty="0"/>
          </a:p>
          <a:p>
            <a:pPr lvl="1"/>
            <a:r>
              <a:rPr lang="en-US" altLang="en-US" dirty="0" smtClean="0"/>
              <a:t>By assumption, </a:t>
            </a:r>
            <a:r>
              <a:rPr lang="en-US" altLang="en-US" dirty="0"/>
              <a:t>no such D exists!</a:t>
            </a:r>
          </a:p>
          <a:p>
            <a:pPr marL="457200" lvl="1" indent="0"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No such A can exist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8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some arbitrary, efficient A attacking the pseudo-OTP scheme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Use A as a subroutine to build an efficient D </a:t>
            </a:r>
            <a:r>
              <a:rPr lang="en-US" altLang="en-US" dirty="0" smtClean="0"/>
              <a:t>attacking G</a:t>
            </a:r>
          </a:p>
          <a:p>
            <a:pPr marL="914400" lvl="1" indent="-514350"/>
            <a:r>
              <a:rPr lang="en-US" altLang="en-US" dirty="0" smtClean="0"/>
              <a:t>Relate the distinguishing </a:t>
            </a:r>
            <a:r>
              <a:rPr lang="en-US" altLang="en-US" dirty="0" smtClean="0"/>
              <a:t>gap of </a:t>
            </a:r>
            <a:r>
              <a:rPr lang="en-US" altLang="en-US" dirty="0" smtClean="0"/>
              <a:t>D to the success probability of 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By assumption, the </a:t>
            </a:r>
            <a:r>
              <a:rPr lang="en-US" altLang="en-US" smtClean="0"/>
              <a:t>distinguishing </a:t>
            </a:r>
            <a:r>
              <a:rPr lang="en-US" altLang="en-US" smtClean="0"/>
              <a:t>gap of </a:t>
            </a:r>
            <a:r>
              <a:rPr lang="en-US" altLang="en-US" dirty="0" smtClean="0"/>
              <a:t>D must be negligible</a:t>
            </a:r>
          </a:p>
          <a:p>
            <a:pPr marL="400050" lvl="1" indent="0">
              <a:buNone/>
            </a:pPr>
            <a:r>
              <a:rPr lang="en-US" altLang="en-US" dirty="0" smtClean="0">
                <a:sym typeface="Symbol"/>
              </a:rPr>
              <a:t> Use this to b</a:t>
            </a:r>
            <a:r>
              <a:rPr lang="en-US" altLang="en-US" dirty="0" smtClean="0"/>
              <a:t>ound the success probability of 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G is a pseudorandom generator, then the pseudo one-time pad </a:t>
            </a:r>
            <a:r>
              <a:rPr lang="el-GR" altLang="en-US" dirty="0">
                <a:cs typeface="Arial" charset="0"/>
              </a:rPr>
              <a:t>Π</a:t>
            </a:r>
            <a:r>
              <a:rPr lang="en-US" dirty="0" smtClean="0"/>
              <a:t> is EAV-secure (i.e., computationally indistinguishable)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429000" y="3429000"/>
            <a:ext cx="1295400" cy="609600"/>
            <a:chOff x="2592" y="2544"/>
            <a:chExt cx="816" cy="384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2928" y="2592"/>
              <a:chExt cx="288" cy="288"/>
            </a:xfrm>
          </p:grpSpPr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 rot="5400000"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2784" y="283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965" y="254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b</a:t>
              </a:r>
              <a:endParaRPr lang="en-US" altLang="en-US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3581400" y="4038600"/>
            <a:ext cx="2590800" cy="496888"/>
            <a:chOff x="2688" y="2928"/>
            <a:chExt cx="1632" cy="313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688" y="2928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688" y="3216"/>
              <a:ext cx="1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398" y="295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4953000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if (b=b’)</a:t>
            </a:r>
            <a:br>
              <a:rPr lang="en-US" altLang="en-US"/>
            </a:br>
            <a:r>
              <a:rPr lang="en-US" altLang="en-US"/>
              <a:t>output 1</a:t>
            </a:r>
          </a:p>
        </p:txBody>
      </p: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3352800" y="2209800"/>
            <a:ext cx="4038600" cy="3657600"/>
            <a:chOff x="2544" y="1776"/>
            <a:chExt cx="2544" cy="2304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D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9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8" grpId="0" animBg="1"/>
      <p:bldP spid="26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G(x) = x || parity(x). Which of the following proves that G is not a pseudorandom generator?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 is not expanding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Consider the following distinguisher D: </a:t>
            </a:r>
            <a:br>
              <a:rPr lang="en-US" dirty="0" smtClean="0"/>
            </a:br>
            <a:r>
              <a:rPr lang="en-US" dirty="0" smtClean="0"/>
              <a:t>D(y) outputs 1 </a:t>
            </a:r>
            <a:r>
              <a:rPr lang="en-US" dirty="0" err="1" smtClean="0"/>
              <a:t>iff</a:t>
            </a:r>
            <a:r>
              <a:rPr lang="en-US" dirty="0" smtClean="0"/>
              <a:t> the first bit of y is 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Consider the following distinguisher D: D(y) outputs 1 </a:t>
            </a:r>
            <a:r>
              <a:rPr lang="en-US" dirty="0" err="1" smtClean="0"/>
              <a:t>iff</a:t>
            </a:r>
            <a:r>
              <a:rPr lang="en-US" dirty="0" smtClean="0"/>
              <a:t> the parity of the first n bits of y is 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Consider the following distinguisher D: D(y) outputs 1 </a:t>
            </a:r>
            <a:r>
              <a:rPr lang="en-US" dirty="0" err="1" smtClean="0"/>
              <a:t>iff</a:t>
            </a:r>
            <a:r>
              <a:rPr lang="en-US" dirty="0" smtClean="0"/>
              <a:t> the parity of the first n bits of y is equal to the last bit of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runs in polynomial time, then so does 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8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>
                <a:cs typeface="Arial" charset="0"/>
              </a:rPr>
              <a:t>Claim: when y=G(x) for uniform x, 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9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62806" y="12954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09800" y="18186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986606" y="22860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ym typeface="Symbol"/>
              </a:rPr>
              <a:t></a:t>
            </a:r>
            <a:r>
              <a:rPr lang="en-US" sz="2800" dirty="0" smtClean="0"/>
              <a:t>-</a:t>
            </a:r>
            <a:r>
              <a:rPr lang="en-US" sz="2800" dirty="0" err="1" smtClean="0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209800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00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35" grpId="0" animBg="1"/>
      <p:bldP spid="40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</a:t>
            </a:r>
            <a:r>
              <a:rPr lang="en-US" altLang="en-US" dirty="0" smtClean="0">
                <a:cs typeface="Arial" charset="0"/>
              </a:rPr>
              <a:t>y=G(x) for uniform x, 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If distribution of y is uniform, then A </a:t>
            </a:r>
            <a:r>
              <a:rPr lang="en-US" altLang="en-US" dirty="0"/>
              <a:t>succeeds </a:t>
            </a:r>
            <a:r>
              <a:rPr lang="en-US" altLang="en-US" dirty="0" smtClean="0"/>
              <a:t>with probability </a:t>
            </a:r>
            <a:r>
              <a:rPr lang="en-US" altLang="en-US" dirty="0"/>
              <a:t>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</a:t>
            </a:r>
            <a:r>
              <a:rPr lang="en-US" altLang="en-US" baseline="-25000" dirty="0" smtClean="0">
                <a:cs typeface="Arial" charset="0"/>
              </a:rPr>
              <a:t>U</a:t>
            </a:r>
            <a:r>
              <a:rPr lang="en-US" altLang="en-US" sz="2000" baseline="-40000" dirty="0" smtClean="0">
                <a:cs typeface="Arial" charset="0"/>
              </a:rPr>
              <a:t>p(n)</a:t>
            </a:r>
            <a:r>
              <a:rPr lang="en-US" altLang="en-US" dirty="0" smtClean="0">
                <a:cs typeface="Arial" charset="0"/>
              </a:rPr>
              <a:t>[D(y</a:t>
            </a:r>
            <a:r>
              <a:rPr lang="en-US" altLang="en-US" dirty="0">
                <a:cs typeface="Arial" charset="0"/>
              </a:rPr>
              <a:t>)=1] = ½ </a:t>
            </a:r>
          </a:p>
        </p:txBody>
      </p:sp>
    </p:spTree>
    <p:extLst>
      <p:ext uri="{BB962C8B-B14F-4D97-AF65-F5344CB8AC3E}">
        <p14:creationId xmlns:p14="http://schemas.microsoft.com/office/powerpoint/2010/main" val="7104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</a:t>
            </a: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0" y="12954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 </a:t>
            </a:r>
            <a:r>
              <a:rPr lang="en-US" sz="2800" dirty="0" smtClean="0">
                <a:sym typeface="Symbol"/>
              </a:rPr>
              <a:t> U</a:t>
            </a:r>
            <a:r>
              <a:rPr lang="en-US" sz="2800" baseline="-25000" dirty="0" smtClean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459285" y="1818620"/>
            <a:ext cx="0" cy="69598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ym typeface="Symbol"/>
              </a:rPr>
              <a:t>OTP</a:t>
            </a:r>
            <a:r>
              <a:rPr lang="en-US" sz="2800" dirty="0" smtClean="0"/>
              <a:t>-</a:t>
            </a:r>
            <a:r>
              <a:rPr lang="en-US" sz="2800" dirty="0" err="1" smtClean="0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459285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9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40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 smtClean="0"/>
              <a:t>Pr</a:t>
            </a:r>
            <a:r>
              <a:rPr lang="en-US" altLang="en-US" dirty="0" smtClean="0"/>
              <a:t>[</a:t>
            </a:r>
            <a:r>
              <a:rPr lang="en-US" altLang="en-US" dirty="0" err="1" smtClean="0">
                <a:cs typeface="Arial" charset="0"/>
              </a:rPr>
              <a:t>PrivK</a:t>
            </a:r>
            <a:r>
              <a:rPr lang="en-US" altLang="en-US" baseline="-25000" dirty="0" err="1" smtClean="0">
                <a:cs typeface="Arial" charset="0"/>
              </a:rPr>
              <a:t>A</a:t>
            </a:r>
            <a:r>
              <a:rPr lang="en-US" altLang="en-US" baseline="-25000" dirty="0" smtClean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</a:t>
            </a:r>
            <a:r>
              <a:rPr lang="en-US" altLang="en-US" dirty="0" smtClean="0">
                <a:cs typeface="Arial" charset="0"/>
              </a:rPr>
              <a:t>y=G(x) for uniform x, then the </a:t>
            </a:r>
            <a:r>
              <a:rPr lang="en-US" altLang="en-US" dirty="0">
                <a:cs typeface="Arial" charset="0"/>
              </a:rPr>
              <a:t>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If distribution of y is uniform, then A </a:t>
            </a:r>
            <a:r>
              <a:rPr lang="en-US" altLang="en-US" dirty="0"/>
              <a:t>succeeds with probability 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</a:t>
            </a:r>
            <a:r>
              <a:rPr lang="en-US" altLang="en-US" baseline="-25000" dirty="0" smtClean="0">
                <a:cs typeface="Arial" charset="0"/>
              </a:rPr>
              <a:t>U</a:t>
            </a:r>
            <a:r>
              <a:rPr lang="en-US" altLang="en-US" sz="2000" baseline="-40000" dirty="0" smtClean="0">
                <a:cs typeface="Arial" charset="0"/>
              </a:rPr>
              <a:t>p(n)</a:t>
            </a:r>
            <a:r>
              <a:rPr lang="en-US" altLang="en-US" dirty="0" smtClean="0">
                <a:cs typeface="Arial" charset="0"/>
              </a:rPr>
              <a:t>[D(y</a:t>
            </a:r>
            <a:r>
              <a:rPr lang="en-US" altLang="en-US" dirty="0">
                <a:cs typeface="Arial" charset="0"/>
              </a:rPr>
              <a:t>)=1] = ½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Since </a:t>
            </a:r>
            <a:r>
              <a:rPr lang="en-US" altLang="en-US" dirty="0"/>
              <a:t>G is </a:t>
            </a:r>
            <a:r>
              <a:rPr lang="en-US" altLang="en-US" dirty="0" smtClean="0"/>
              <a:t>pseudorandom: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smtClean="0">
                <a:cs typeface="Arial" charset="0"/>
              </a:rPr>
              <a:t>                      | </a:t>
            </a:r>
            <a:r>
              <a:rPr lang="en-US" altLang="en-US" dirty="0">
                <a:cs typeface="Arial" charset="0"/>
              </a:rPr>
              <a:t>µ(n) – ½ | ≤ </a:t>
            </a:r>
            <a:r>
              <a:rPr lang="en-US" altLang="en-US" dirty="0" err="1" smtClean="0">
                <a:cs typeface="Arial" charset="0"/>
              </a:rPr>
              <a:t>negl</a:t>
            </a:r>
            <a:r>
              <a:rPr lang="en-US" altLang="en-US" dirty="0" smtClean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</a:t>
            </a:r>
            <a:r>
              <a:rPr lang="en-US" altLang="en-US" dirty="0" smtClean="0">
                <a:cs typeface="Arial" charset="0"/>
              </a:rPr>
              <a:t>] ≤ ½ + </a:t>
            </a:r>
            <a:r>
              <a:rPr lang="en-US" altLang="en-US" dirty="0" err="1" smtClean="0">
                <a:cs typeface="Arial" charset="0"/>
              </a:rPr>
              <a:t>negl</a:t>
            </a:r>
            <a:r>
              <a:rPr lang="en-US" altLang="en-US" dirty="0" smtClean="0">
                <a:cs typeface="Arial" charset="0"/>
              </a:rPr>
              <a:t>(n)</a:t>
            </a:r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2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back…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Proof</a:t>
            </a:r>
            <a:r>
              <a:rPr lang="en-US" dirty="0" smtClean="0"/>
              <a:t> that the pseudo OTP is secure…</a:t>
            </a:r>
          </a:p>
          <a:p>
            <a:pPr lvl="1"/>
            <a:r>
              <a:rPr lang="en-US" dirty="0" smtClean="0"/>
              <a:t>We have a provably secure scheme, rather than just a heuristic construction!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back…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Proof</a:t>
            </a:r>
            <a:r>
              <a:rPr lang="en-US" dirty="0" smtClean="0"/>
              <a:t> that the pseudo OTP is secure…</a:t>
            </a:r>
          </a:p>
          <a:p>
            <a:r>
              <a:rPr lang="en-US" dirty="0"/>
              <a:t>…with some caveats</a:t>
            </a:r>
          </a:p>
          <a:p>
            <a:pPr lvl="1"/>
            <a:r>
              <a:rPr lang="en-US" dirty="0"/>
              <a:t>Assuming G is a pseudorandom generator</a:t>
            </a:r>
          </a:p>
          <a:p>
            <a:pPr lvl="1"/>
            <a:r>
              <a:rPr lang="en-US" dirty="0" smtClean="0"/>
              <a:t>Relative </a:t>
            </a:r>
            <a:r>
              <a:rPr lang="en-US" dirty="0"/>
              <a:t>to our definition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i="1" dirty="0" smtClean="0"/>
              <a:t>only</a:t>
            </a:r>
            <a:r>
              <a:rPr lang="en-US" dirty="0" smtClean="0"/>
              <a:t> ways the scheme can be broken are:</a:t>
            </a:r>
          </a:p>
          <a:p>
            <a:pPr lvl="1"/>
            <a:r>
              <a:rPr lang="en-US" dirty="0" smtClean="0"/>
              <a:t>If a weakness is found in G</a:t>
            </a:r>
          </a:p>
          <a:p>
            <a:pPr lvl="1"/>
            <a:r>
              <a:rPr lang="en-US" dirty="0" smtClean="0"/>
              <a:t>If the definition isn’t sufficiently strong…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9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we gained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YES: the pseudo-OTP has a key shorter than the message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 bits vs. p(n) bits</a:t>
            </a:r>
          </a:p>
          <a:p>
            <a:r>
              <a:rPr lang="en-US" dirty="0" smtClean="0"/>
              <a:t>The fact that the parties </a:t>
            </a:r>
            <a:r>
              <a:rPr lang="en-US" i="1" dirty="0" smtClean="0"/>
              <a:t>internally</a:t>
            </a:r>
            <a:r>
              <a:rPr lang="en-US" dirty="0" smtClean="0"/>
              <a:t> generate a p(n)-bit temporary string to encrypt/decrypt is </a:t>
            </a:r>
            <a:r>
              <a:rPr lang="en-US" b="1" dirty="0" smtClean="0"/>
              <a:t>irrelevant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key</a:t>
            </a:r>
            <a:r>
              <a:rPr lang="en-US" dirty="0" smtClean="0"/>
              <a:t> is what the parties share </a:t>
            </a:r>
            <a:r>
              <a:rPr lang="en-US" i="1" dirty="0" smtClean="0"/>
              <a:t>in advance</a:t>
            </a:r>
          </a:p>
          <a:p>
            <a:pPr lvl="1"/>
            <a:r>
              <a:rPr lang="en-US" dirty="0" smtClean="0"/>
              <a:t> Parties do not store the p(n)-bit temporary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9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Perfect secrecy has two limitations/drawbacks</a:t>
            </a:r>
          </a:p>
          <a:p>
            <a:pPr lvl="1"/>
            <a:r>
              <a:rPr lang="en-US" dirty="0" smtClean="0"/>
              <a:t>Key as long as the message</a:t>
            </a:r>
          </a:p>
          <a:p>
            <a:pPr lvl="1"/>
            <a:r>
              <a:rPr lang="en-US" dirty="0" smtClean="0"/>
              <a:t>Key can only be used once</a:t>
            </a:r>
          </a:p>
          <a:p>
            <a:pPr lvl="1"/>
            <a:endParaRPr lang="en-US" dirty="0"/>
          </a:p>
          <a:p>
            <a:r>
              <a:rPr lang="en-US" dirty="0" smtClean="0"/>
              <a:t>We have seen how to circumvent the first</a:t>
            </a:r>
          </a:p>
          <a:p>
            <a:r>
              <a:rPr lang="en-US" dirty="0" smtClean="0"/>
              <a:t>Does the pseudo OTP have the second limitation</a:t>
            </a:r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 can we circumvent the second?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3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G be a deterministic, poly-time algorithm that is</a:t>
            </a:r>
            <a:r>
              <a:rPr lang="en-US" dirty="0"/>
              <a:t> </a:t>
            </a:r>
            <a:r>
              <a:rPr lang="en-US" i="1" dirty="0" smtClean="0"/>
              <a:t>expanding</a:t>
            </a:r>
            <a:r>
              <a:rPr lang="en-US" dirty="0" smtClean="0"/>
              <a:t>, i.e., |G(x)| = p(|x|) &gt; |x|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9500" y="3124200"/>
            <a:ext cx="1752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seed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7338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0" y="4140200"/>
            <a:ext cx="571500" cy="50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46482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5054600"/>
            <a:ext cx="73914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output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157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an appropriate security definition</a:t>
            </a:r>
          </a:p>
          <a:p>
            <a:endParaRPr lang="en-US" dirty="0"/>
          </a:p>
          <a:p>
            <a:r>
              <a:rPr lang="en-US" dirty="0" smtClean="0"/>
              <a:t>Recall that security definitions have two parts</a:t>
            </a:r>
          </a:p>
          <a:p>
            <a:pPr lvl="1"/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Threat model</a:t>
            </a:r>
          </a:p>
          <a:p>
            <a:pPr lvl="1"/>
            <a:endParaRPr lang="en-US" dirty="0"/>
          </a:p>
          <a:p>
            <a:r>
              <a:rPr lang="en-US" dirty="0" smtClean="0"/>
              <a:t>We will keep the security goal the same, but strengthen the threat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Single-message secrecy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838" y="3962401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57017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Multiple-message secrecy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717800"/>
            <a:ext cx="15503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en-US" sz="2800" dirty="0" smtClean="0">
                <a:solidFill>
                  <a:schemeClr val="tx1"/>
                </a:solidFill>
              </a:rPr>
              <a:t>, …,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err="1" smtClean="0">
                <a:solidFill>
                  <a:schemeClr val="tx1"/>
                </a:solidFill>
              </a:rPr>
              <a:t>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br>
              <a:rPr lang="en-US" sz="2800" dirty="0" smtClean="0"/>
            </a:br>
            <a:r>
              <a:rPr lang="en-US" sz="2800" dirty="0" err="1" smtClean="0"/>
              <a:t>c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5007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30000" dirty="0" err="1" smtClean="0"/>
              <a:t>mult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two </a:t>
            </a:r>
            <a:r>
              <a:rPr lang="en-US" b="1" dirty="0" smtClean="0">
                <a:sym typeface="Symbol"/>
              </a:rPr>
              <a:t>vectors</a:t>
            </a:r>
            <a:r>
              <a:rPr lang="en-US" dirty="0" smtClean="0">
                <a:sym typeface="Symbol"/>
              </a:rPr>
              <a:t> (m</a:t>
            </a:r>
            <a:r>
              <a:rPr lang="en-US" baseline="-25000" dirty="0" smtClean="0">
                <a:sym typeface="Symbol"/>
              </a:rPr>
              <a:t>0,1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0,t</a:t>
            </a:r>
            <a:r>
              <a:rPr lang="en-US" dirty="0" smtClean="0">
                <a:sym typeface="Symbol"/>
              </a:rPr>
              <a:t>) and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1,1</a:t>
            </a:r>
            <a:r>
              <a:rPr lang="en-US" dirty="0" smtClean="0">
                <a:sym typeface="Symbol"/>
              </a:rPr>
              <a:t>, …, m</a:t>
            </a:r>
            <a:r>
              <a:rPr lang="en-US" baseline="-25000" dirty="0" smtClean="0">
                <a:sym typeface="Symbol"/>
              </a:rPr>
              <a:t>1,t</a:t>
            </a:r>
            <a:r>
              <a:rPr lang="en-US" dirty="0" smtClean="0">
                <a:sym typeface="Symbol"/>
              </a:rPr>
              <a:t>)</a:t>
            </a:r>
          </a:p>
          <a:p>
            <a:pPr marL="1371600" lvl="2" indent="-514350"/>
            <a:r>
              <a:rPr lang="en-US" dirty="0" smtClean="0">
                <a:sym typeface="Symbol"/>
              </a:rPr>
              <a:t>Require that |m</a:t>
            </a:r>
            <a:r>
              <a:rPr lang="en-US" baseline="-25000" dirty="0" smtClean="0">
                <a:sym typeface="Symbol"/>
              </a:rPr>
              <a:t>0,i</a:t>
            </a:r>
            <a:r>
              <a:rPr lang="en-US" dirty="0" smtClean="0">
                <a:sym typeface="Symbol"/>
              </a:rPr>
              <a:t>| = |m</a:t>
            </a:r>
            <a:r>
              <a:rPr lang="en-US" baseline="-25000" dirty="0" smtClean="0">
                <a:sym typeface="Symbol"/>
              </a:rPr>
              <a:t>1,i</a:t>
            </a:r>
            <a:r>
              <a:rPr lang="en-US" dirty="0" smtClean="0">
                <a:sym typeface="Symbol"/>
              </a:rPr>
              <a:t>|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for all i: 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b,i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…, 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34845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multiple-message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1] ≤ ½ + (n)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Exercise: show that the pseudo-OTP is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multiple-message indistinguishable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1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G be a deterministic, poly-time </a:t>
            </a:r>
            <a:r>
              <a:rPr lang="en-US" dirty="0" smtClean="0"/>
              <a:t>algorithm that </a:t>
            </a:r>
            <a:r>
              <a:rPr lang="en-US" dirty="0"/>
              <a:t>is </a:t>
            </a:r>
            <a:r>
              <a:rPr lang="en-US" i="1" dirty="0" smtClean="0"/>
              <a:t>expanding</a:t>
            </a:r>
            <a:r>
              <a:rPr lang="en-US" dirty="0" smtClean="0"/>
              <a:t>, i.e., </a:t>
            </a:r>
            <a:r>
              <a:rPr lang="en-US" dirty="0"/>
              <a:t>|G(x)| = p(|x|) &gt; |x|</a:t>
            </a:r>
          </a:p>
          <a:p>
            <a:r>
              <a:rPr lang="en-US" dirty="0" smtClean="0"/>
              <a:t>G defines a sequence of distributions!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= the distribution on p(n)-bit strings defined by choosing x </a:t>
            </a:r>
            <a:r>
              <a:rPr lang="en-US" dirty="0" smtClean="0">
                <a:sym typeface="Symbol"/>
              </a:rPr>
              <a:t>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and outputting G(x)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[y] =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[G(x) = y] = </a:t>
            </a:r>
            <a:r>
              <a:rPr lang="en-US" baseline="-25000" dirty="0" smtClean="0">
                <a:sym typeface="Symbol"/>
              </a:rPr>
              <a:t>x : G(x)=y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0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[x]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x : </a:t>
            </a:r>
            <a:r>
              <a:rPr lang="en-US" baseline="-25000" dirty="0">
                <a:sym typeface="Symbol"/>
              </a:rPr>
              <a:t>G(x)=y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|{x : G(x)=y}|/2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Note that most y occur with probability 0</a:t>
            </a:r>
          </a:p>
          <a:p>
            <a:pPr lvl="2"/>
            <a:r>
              <a:rPr lang="en-US" dirty="0" smtClean="0">
                <a:sym typeface="Symbol"/>
              </a:rPr>
              <a:t>I.e., </a:t>
            </a:r>
            <a:r>
              <a:rPr lang="en-US" dirty="0" err="1" smtClean="0">
                <a:sym typeface="Symbol"/>
              </a:rPr>
              <a:t>D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far from uniform</a:t>
            </a:r>
          </a:p>
        </p:txBody>
      </p:sp>
    </p:spTree>
    <p:extLst>
      <p:ext uri="{BB962C8B-B14F-4D97-AF65-F5344CB8AC3E}">
        <p14:creationId xmlns:p14="http://schemas.microsoft.com/office/powerpoint/2010/main" val="354654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 is a PRG </a:t>
            </a:r>
            <a:r>
              <a:rPr lang="en-US" dirty="0" err="1" smtClean="0"/>
              <a:t>iff</a:t>
            </a:r>
            <a:r>
              <a:rPr lang="en-US" dirty="0" smtClean="0"/>
              <a:t> 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sz="3600" dirty="0"/>
              <a:t>}</a:t>
            </a:r>
            <a:r>
              <a:rPr lang="en-US" sz="3600" dirty="0" smtClean="0"/>
              <a:t> is pseudorandom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I.e</a:t>
            </a:r>
            <a:r>
              <a:rPr lang="en-US" dirty="0"/>
              <a:t>., for all </a:t>
            </a:r>
            <a:r>
              <a:rPr lang="en-US" dirty="0" smtClean="0"/>
              <a:t>efficient distinguishers A</a:t>
            </a:r>
            <a:r>
              <a:rPr lang="en-US" dirty="0"/>
              <a:t>, there is a negligible function </a:t>
            </a:r>
            <a:r>
              <a:rPr lang="en-US" dirty="0">
                <a:sym typeface="Symbol"/>
              </a:rPr>
              <a:t> such that</a:t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</a:t>
            </a:r>
            <a:r>
              <a:rPr lang="en-US" sz="2800" dirty="0" smtClean="0">
                <a:sym typeface="Symbol"/>
              </a:rPr>
              <a:t>|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n</a:t>
            </a:r>
            <a:r>
              <a:rPr lang="en-US" sz="2800" dirty="0">
                <a:sym typeface="Symbol"/>
              </a:rPr>
              <a:t>[A(G(x))=1] - Pr</a:t>
            </a:r>
            <a:r>
              <a:rPr lang="en-US" sz="2800" baseline="-25000" dirty="0">
                <a:sym typeface="Symbol"/>
              </a:rPr>
              <a:t>y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p(n)</a:t>
            </a:r>
            <a:r>
              <a:rPr lang="en-US" sz="2800" dirty="0">
                <a:sym typeface="Symbol"/>
              </a:rPr>
              <a:t>[A(y)=1] | ≤ (n)</a:t>
            </a:r>
            <a:endParaRPr lang="en-US" dirty="0">
              <a:sym typeface="Symbol"/>
            </a:endParaRP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I.e., no efficient A can </a:t>
            </a:r>
            <a:r>
              <a:rPr lang="en-US" dirty="0">
                <a:sym typeface="Symbol"/>
              </a:rPr>
              <a:t>distinguish whether it is </a:t>
            </a:r>
            <a:r>
              <a:rPr lang="en-US" dirty="0" smtClean="0">
                <a:sym typeface="Symbol"/>
              </a:rPr>
              <a:t>given G(x</a:t>
            </a:r>
            <a:r>
              <a:rPr lang="en-US" dirty="0">
                <a:sym typeface="Symbol"/>
              </a:rPr>
              <a:t>) (for uniform x) or </a:t>
            </a:r>
            <a:r>
              <a:rPr lang="en-US" dirty="0" smtClean="0">
                <a:sym typeface="Symbol"/>
              </a:rPr>
              <a:t>a </a:t>
            </a:r>
            <a:r>
              <a:rPr lang="en-US" dirty="0">
                <a:sym typeface="Symbol"/>
              </a:rPr>
              <a:t>uniform string y</a:t>
            </a:r>
            <a:r>
              <a:rPr lang="en-US" dirty="0" smtClean="0">
                <a:sym typeface="Symbol"/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(insecure PRG)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G(x) = 0….0</a:t>
            </a:r>
          </a:p>
          <a:p>
            <a:pPr lvl="1"/>
            <a:r>
              <a:rPr lang="en-US" dirty="0" smtClean="0"/>
              <a:t>Distinguisher?</a:t>
            </a:r>
          </a:p>
          <a:p>
            <a:pPr lvl="1"/>
            <a:r>
              <a:rPr lang="en-US" dirty="0" smtClean="0"/>
              <a:t>Analysis?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6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(insecure PRG)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G(x) = x | OR(bits of x)</a:t>
            </a:r>
          </a:p>
          <a:p>
            <a:pPr lvl="1"/>
            <a:r>
              <a:rPr lang="en-US" dirty="0" smtClean="0"/>
              <a:t>Distinguisher?</a:t>
            </a:r>
          </a:p>
          <a:p>
            <a:pPr lvl="1"/>
            <a:r>
              <a:rPr lang="en-US" dirty="0" smtClean="0"/>
              <a:t>Analysis?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PRGs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know…</a:t>
            </a:r>
          </a:p>
          <a:p>
            <a:pPr lvl="1"/>
            <a:r>
              <a:rPr lang="en-US" dirty="0" smtClean="0"/>
              <a:t>Would imply P </a:t>
            </a:r>
            <a:r>
              <a:rPr lang="en-US" dirty="0" smtClean="0">
                <a:sym typeface="Symbol" panose="05050102010706020507" pitchFamily="18" charset="2"/>
              </a:rPr>
              <a:t> NP</a:t>
            </a:r>
            <a:endParaRPr lang="en-US" dirty="0" smtClean="0"/>
          </a:p>
          <a:p>
            <a:r>
              <a:rPr lang="en-US" dirty="0" smtClean="0"/>
              <a:t>We will </a:t>
            </a:r>
            <a:r>
              <a:rPr lang="en-US" i="1" dirty="0" smtClean="0"/>
              <a:t>assume</a:t>
            </a:r>
            <a:r>
              <a:rPr lang="en-US" dirty="0" smtClean="0"/>
              <a:t> certain algorithms are PRGs</a:t>
            </a:r>
          </a:p>
          <a:p>
            <a:pPr lvl="1"/>
            <a:r>
              <a:rPr lang="en-US" dirty="0" smtClean="0"/>
              <a:t>Recall the 3 principles of modern crypto…</a:t>
            </a:r>
          </a:p>
          <a:p>
            <a:pPr lvl="1"/>
            <a:r>
              <a:rPr lang="en-US" dirty="0" smtClean="0"/>
              <a:t>This is what is done in practice</a:t>
            </a:r>
          </a:p>
          <a:p>
            <a:pPr lvl="1"/>
            <a:r>
              <a:rPr lang="en-US" dirty="0" smtClean="0"/>
              <a:t>We will return to this later in the course</a:t>
            </a:r>
          </a:p>
          <a:p>
            <a:r>
              <a:rPr lang="en-US" dirty="0" smtClean="0"/>
              <a:t>Can </a:t>
            </a:r>
            <a:r>
              <a:rPr lang="en-US" i="1" dirty="0" smtClean="0"/>
              <a:t>construct</a:t>
            </a:r>
            <a:r>
              <a:rPr lang="en-US" dirty="0" smtClean="0"/>
              <a:t> PRGs from weaker assumptions</a:t>
            </a:r>
          </a:p>
          <a:p>
            <a:pPr lvl="1"/>
            <a:r>
              <a:rPr lang="en-US" dirty="0" smtClean="0"/>
              <a:t>For details, see 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2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things 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that there are some inherent limitations if we want perfect secrecy</a:t>
            </a:r>
          </a:p>
          <a:p>
            <a:pPr lvl="1"/>
            <a:r>
              <a:rPr lang="en-US" dirty="0" smtClean="0"/>
              <a:t>In particular, key must be as long as the message</a:t>
            </a:r>
          </a:p>
          <a:p>
            <a:pPr lvl="1"/>
            <a:endParaRPr lang="en-US" dirty="0"/>
          </a:p>
          <a:p>
            <a:r>
              <a:rPr lang="en-US" dirty="0" smtClean="0"/>
              <a:t>We defined computational secrecy, a </a:t>
            </a:r>
            <a:br>
              <a:rPr lang="en-US" dirty="0" smtClean="0"/>
            </a:br>
            <a:r>
              <a:rPr lang="en-US" dirty="0" smtClean="0"/>
              <a:t>relaxed notion of security</a:t>
            </a:r>
          </a:p>
          <a:p>
            <a:endParaRPr lang="en-US" dirty="0"/>
          </a:p>
          <a:p>
            <a:r>
              <a:rPr lang="en-US" dirty="0" smtClean="0"/>
              <a:t>Can we overcome prior limitations?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1179</Words>
  <Application>Microsoft Office PowerPoint</Application>
  <PresentationFormat>On-screen Show (4:3)</PresentationFormat>
  <Paragraphs>232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Symbol</vt:lpstr>
      <vt:lpstr>Office Theme</vt:lpstr>
      <vt:lpstr>Cryptography</vt:lpstr>
      <vt:lpstr>Clicker quiz</vt:lpstr>
      <vt:lpstr>PRGs</vt:lpstr>
      <vt:lpstr>PRGs</vt:lpstr>
      <vt:lpstr>PRGs</vt:lpstr>
      <vt:lpstr>Example (insecure PRG)</vt:lpstr>
      <vt:lpstr>Example (insecure PRG)</vt:lpstr>
      <vt:lpstr>Do PRGs exist?</vt:lpstr>
      <vt:lpstr>Where things stand</vt:lpstr>
      <vt:lpstr>Recall: one-time pad</vt:lpstr>
      <vt:lpstr>“Pseudo” one-time pad</vt:lpstr>
      <vt:lpstr>Pseudo one-time pad</vt:lpstr>
      <vt:lpstr>Security of pseudo-OTP?</vt:lpstr>
      <vt:lpstr>Definitions, proofs, and assumptions</vt:lpstr>
      <vt:lpstr>PRGs, revisited</vt:lpstr>
      <vt:lpstr>Proof by reduction</vt:lpstr>
      <vt:lpstr>Alternately…</vt:lpstr>
      <vt:lpstr>Security theorem</vt:lpstr>
      <vt:lpstr>The reduction</vt:lpstr>
      <vt:lpstr>Analysis</vt:lpstr>
      <vt:lpstr>Analysis</vt:lpstr>
      <vt:lpstr>The reduction</vt:lpstr>
      <vt:lpstr>Analysis</vt:lpstr>
      <vt:lpstr>The reduction</vt:lpstr>
      <vt:lpstr>Analysis</vt:lpstr>
      <vt:lpstr>Stepping back…</vt:lpstr>
      <vt:lpstr>Stepping back…</vt:lpstr>
      <vt:lpstr>Have we gained anything?</vt:lpstr>
      <vt:lpstr>Recall…</vt:lpstr>
      <vt:lpstr>But first…</vt:lpstr>
      <vt:lpstr>Single-message secrecy</vt:lpstr>
      <vt:lpstr>Multiple-message secrecy</vt:lpstr>
      <vt:lpstr>A formal definition</vt:lpstr>
      <vt:lpstr>A formal definition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309</cp:revision>
  <dcterms:created xsi:type="dcterms:W3CDTF">2014-06-02T02:25:30Z</dcterms:created>
  <dcterms:modified xsi:type="dcterms:W3CDTF">2019-02-19T21:37:35Z</dcterms:modified>
</cp:coreProperties>
</file>