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559" r:id="rId3"/>
    <p:sldId id="560" r:id="rId4"/>
    <p:sldId id="558" r:id="rId5"/>
    <p:sldId id="556" r:id="rId6"/>
    <p:sldId id="557" r:id="rId7"/>
    <p:sldId id="551" r:id="rId8"/>
    <p:sldId id="561" r:id="rId9"/>
    <p:sldId id="552" r:id="rId10"/>
    <p:sldId id="553" r:id="rId11"/>
    <p:sldId id="554" r:id="rId12"/>
    <p:sldId id="555" r:id="rId13"/>
    <p:sldId id="503" r:id="rId14"/>
    <p:sldId id="504" r:id="rId15"/>
    <p:sldId id="566" r:id="rId16"/>
    <p:sldId id="513" r:id="rId17"/>
    <p:sldId id="565" r:id="rId18"/>
    <p:sldId id="562" r:id="rId19"/>
    <p:sldId id="563" r:id="rId20"/>
    <p:sldId id="564" r:id="rId21"/>
    <p:sldId id="507" r:id="rId22"/>
    <p:sldId id="514" r:id="rId23"/>
    <p:sldId id="515" r:id="rId24"/>
    <p:sldId id="550" r:id="rId25"/>
    <p:sldId id="516" r:id="rId26"/>
    <p:sldId id="517" r:id="rId27"/>
    <p:sldId id="51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5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CPA-security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threat model too strong?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there are many ways an attacker can </a:t>
            </a:r>
            <a:r>
              <a:rPr lang="en-US" i="1" dirty="0" smtClean="0"/>
              <a:t>influence</a:t>
            </a:r>
            <a:r>
              <a:rPr lang="en-US" dirty="0" smtClean="0"/>
              <a:t> what gets encrypted</a:t>
            </a:r>
          </a:p>
          <a:p>
            <a:pPr lvl="1"/>
            <a:r>
              <a:rPr lang="en-US" dirty="0" smtClean="0"/>
              <a:t>Not clear how best to model this</a:t>
            </a:r>
          </a:p>
          <a:p>
            <a:pPr lvl="1"/>
            <a:r>
              <a:rPr lang="en-US" dirty="0" smtClean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 some cases an attacker may have complete control over what gets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“Midway”</a:t>
            </a:r>
            <a:endParaRPr lang="en-US" dirty="0"/>
          </a:p>
        </p:txBody>
      </p:sp>
      <p:sp>
        <p:nvSpPr>
          <p:cNvPr id="4" name="AutoShape 2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155575" y="-16764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307975" y="-15240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United States, Flag, National Flag, Nation, Count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87" y="4419599"/>
            <a:ext cx="148822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Qqmm2R70wOZrWsAdTLWj2uH_fLc-GiT7pp85BTuok5lssQDxb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38" y="4343400"/>
            <a:ext cx="152399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Flag of Japan (with border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4689"/>
            <a:ext cx="1524000" cy="1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ile:US Navy 111120-N-RU841-414 The multi-purpose amphibious assault ship USS Essex (LHD 2) leads a formation of U.S. and Indonesian navy ship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688"/>
            <a:ext cx="1558119" cy="11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794832" y="233237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1838980"/>
            <a:ext cx="250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Will attack AF …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4876801"/>
            <a:ext cx="37092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486401"/>
            <a:ext cx="197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Midway Island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4353581"/>
            <a:ext cx="395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Help! Fresh water needed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232219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1838980"/>
            <a:ext cx="2993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 is </a:t>
            </a:r>
            <a:r>
              <a:rPr lang="en-US" sz="2800" dirty="0" smtClean="0"/>
              <a:t>out of </a:t>
            </a:r>
            <a:r>
              <a:rPr lang="en-US" sz="2800" dirty="0" smtClean="0"/>
              <a:t>water…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93163" y="6412468"/>
            <a:ext cx="59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more details, see: http://www.navy.mil/midway/how.html</a:t>
            </a:r>
          </a:p>
        </p:txBody>
      </p:sp>
    </p:spTree>
    <p:extLst>
      <p:ext uri="{BB962C8B-B14F-4D97-AF65-F5344CB8AC3E}">
        <p14:creationId xmlns:p14="http://schemas.microsoft.com/office/powerpoint/2010/main" val="175866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846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6474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with previous </a:t>
            </a:r>
            <a:r>
              <a:rPr lang="en-US" dirty="0" err="1" smtClean="0"/>
              <a:t>def’n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CPA-security is stronger than multiple-message </a:t>
            </a:r>
            <a:r>
              <a:rPr lang="en-US" dirty="0" err="1" smtClean="0"/>
              <a:t>indistingiushability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I.e., if </a:t>
            </a:r>
            <a:r>
              <a:rPr lang="en-US" dirty="0" smtClean="0">
                <a:sym typeface="Symbol" panose="05050102010706020507" pitchFamily="18" charset="2"/>
              </a:rPr>
              <a:t> is CPA-secure then it is also multiple-message indistinguishable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Corollary: no </a:t>
            </a:r>
            <a:r>
              <a:rPr lang="en-US" b="1" dirty="0" smtClean="0">
                <a:sym typeface="Symbol" panose="05050102010706020507" pitchFamily="18" charset="2"/>
              </a:rPr>
              <a:t>deterministic </a:t>
            </a:r>
            <a:r>
              <a:rPr lang="en-US" dirty="0" smtClean="0">
                <a:sym typeface="Symbol" panose="05050102010706020507" pitchFamily="18" charset="2"/>
              </a:rPr>
              <a:t>encryption scheme can </a:t>
            </a:r>
            <a:r>
              <a:rPr lang="en-US" smtClean="0">
                <a:sym typeface="Symbol" panose="05050102010706020507" pitchFamily="18" charset="2"/>
              </a:rPr>
              <a:t>be CPA-secure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Pseudorandom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we talk about a random function f, we mean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hoosing f uniformly at random (and then fixing it)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Interacting with f</a:t>
            </a:r>
          </a:p>
          <a:p>
            <a:endParaRPr lang="en-US" dirty="0" smtClean="0"/>
          </a:p>
          <a:p>
            <a:r>
              <a:rPr lang="en-US" dirty="0" smtClean="0"/>
              <a:t>In particular, once we choose f there is no more randomness involved</a:t>
            </a:r>
          </a:p>
          <a:p>
            <a:pPr lvl="1"/>
            <a:r>
              <a:rPr lang="en-US" dirty="0" smtClean="0"/>
              <a:t>In particular, if we query f on the same input twice, we get the same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uniform function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1910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 flipH="1">
            <a:off x="5562600" y="3429000"/>
            <a:ext cx="304800" cy="3048000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43600" y="4724400"/>
            <a:ext cx="245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 of entries: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9718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 = all functions mapping {0,1}</a:t>
            </a:r>
            <a:r>
              <a:rPr lang="en-US" baseline="30000" dirty="0"/>
              <a:t>n</a:t>
            </a:r>
            <a:r>
              <a:rPr lang="en-US" dirty="0"/>
              <a:t> to {</a:t>
            </a:r>
            <a:r>
              <a:rPr lang="en-US" dirty="0" smtClean="0"/>
              <a:t>0,1}</a:t>
            </a:r>
            <a:r>
              <a:rPr lang="en-US" baseline="30000" dirty="0" smtClean="0"/>
              <a:t>n</a:t>
            </a:r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How big is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represent a function in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 using n · 2</a:t>
            </a:r>
            <a:r>
              <a:rPr lang="en-US" baseline="30000" dirty="0" smtClean="0"/>
              <a:t>n</a:t>
            </a:r>
            <a:r>
              <a:rPr lang="en-US" dirty="0" smtClean="0"/>
              <a:t> bits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|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| = 2</a:t>
            </a:r>
            <a:r>
              <a:rPr lang="en-US" baseline="30000" dirty="0" smtClean="0">
                <a:sym typeface="Symbol"/>
              </a:rPr>
              <a:t>n·2</a:t>
            </a:r>
            <a:r>
              <a:rPr lang="en-US" sz="2400" baseline="55000" dirty="0" smtClean="0">
                <a:sym typeface="Symbol"/>
              </a:rPr>
              <a:t>n</a:t>
            </a:r>
            <a:endParaRPr lang="en-US" sz="2400" baseline="55000" dirty="0"/>
          </a:p>
        </p:txBody>
      </p:sp>
    </p:spTree>
    <p:extLst>
      <p:ext uri="{BB962C8B-B14F-4D97-AF65-F5344CB8AC3E}">
        <p14:creationId xmlns:p14="http://schemas.microsoft.com/office/powerpoint/2010/main" val="19480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 smtClean="0"/>
              <a:t>many functions are there mapping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to {</a:t>
            </a:r>
            <a:r>
              <a:rPr lang="en-US" dirty="0" smtClean="0"/>
              <a:t>0,1}</a:t>
            </a:r>
            <a:r>
              <a:rPr lang="en-US" baseline="30000" dirty="0" smtClean="0"/>
              <a:t>m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 </a:t>
            </a:r>
            <a:r>
              <a:rPr lang="en-US" dirty="0"/>
              <a:t>·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n·2</a:t>
            </a:r>
            <a:r>
              <a:rPr lang="en-US" sz="2400" baseline="55000" dirty="0" smtClean="0">
                <a:sym typeface="Symbol"/>
              </a:rPr>
              <a:t>m</a:t>
            </a:r>
            <a:endParaRPr lang="en-US" sz="2400" baseline="55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 ·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n·2</a:t>
            </a:r>
            <a:r>
              <a:rPr lang="en-US" sz="2400" baseline="55000" dirty="0" smtClean="0">
                <a:sym typeface="Symbol"/>
              </a:rPr>
              <a:t>n</a:t>
            </a:r>
            <a:endParaRPr lang="en-US" sz="2400" baseline="55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·2</a:t>
            </a:r>
            <a:r>
              <a:rPr lang="en-US" sz="2400" baseline="55000" dirty="0" smtClean="0">
                <a:sym typeface="Symbol"/>
              </a:rPr>
              <a:t>n</a:t>
            </a:r>
            <a:endParaRPr lang="en-US" sz="2400" baseline="55000" dirty="0"/>
          </a:p>
        </p:txBody>
      </p:sp>
    </p:spTree>
    <p:extLst>
      <p:ext uri="{BB962C8B-B14F-4D97-AF65-F5344CB8AC3E}">
        <p14:creationId xmlns:p14="http://schemas.microsoft.com/office/powerpoint/2010/main" val="1610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/>
              <a:t> </a:t>
            </a:r>
            <a:r>
              <a:rPr lang="en-US" dirty="0" smtClean="0"/>
              <a:t>(EAV-security)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Fix a scheme </a:t>
            </a:r>
            <a:r>
              <a:rPr lang="en-US" dirty="0" smtClean="0">
                <a:sym typeface="Symbol"/>
              </a:rPr>
              <a:t>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smtClean="0">
                <a:sym typeface="Symbol"/>
              </a:rPr>
              <a:t>some adversary </a:t>
            </a:r>
            <a:r>
              <a:rPr lang="en-US" dirty="0" smtClean="0">
                <a:sym typeface="Symbol"/>
              </a:rPr>
              <a:t>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of equal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0280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uniform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uniform f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u="sng" dirty="0" smtClean="0">
                <a:sym typeface="Symbol"/>
              </a:rPr>
              <a:t>Equivalent</a:t>
            </a:r>
            <a:r>
              <a:rPr lang="en-US" dirty="0" smtClean="0">
                <a:sym typeface="Symbol"/>
              </a:rPr>
              <a:t>: for each x 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choose f(x) uniformly in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fill up the function table with uniform values</a:t>
            </a:r>
          </a:p>
          <a:p>
            <a:pPr lvl="1"/>
            <a:r>
              <a:rPr lang="en-US" dirty="0" smtClean="0">
                <a:sym typeface="Symbol"/>
              </a:rPr>
              <a:t>Can also view this as being done “on-the-fly,” as values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a pseudorandom function “looks like” a random (i.e., uniform) function</a:t>
            </a:r>
          </a:p>
        </p:txBody>
      </p:sp>
    </p:spTree>
    <p:extLst>
      <p:ext uri="{BB962C8B-B14F-4D97-AF65-F5344CB8AC3E}">
        <p14:creationId xmlns:p14="http://schemas.microsoft.com/office/powerpoint/2010/main" val="42796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Informally, a pseudorandom function “looks like” a random function</a:t>
            </a:r>
          </a:p>
          <a:p>
            <a:endParaRPr lang="en-US" dirty="0"/>
          </a:p>
          <a:p>
            <a:r>
              <a:rPr lang="en-US" dirty="0" smtClean="0"/>
              <a:t>As in our discussion of PRGs, it does not make sense to talk about any </a:t>
            </a:r>
            <a:r>
              <a:rPr lang="en-US" i="1" dirty="0" smtClean="0"/>
              <a:t>fixed</a:t>
            </a:r>
            <a:r>
              <a:rPr lang="en-US" dirty="0" smtClean="0"/>
              <a:t> function being pseudorandom</a:t>
            </a:r>
          </a:p>
          <a:p>
            <a:pPr lvl="1"/>
            <a:r>
              <a:rPr lang="en-US" dirty="0" smtClean="0"/>
              <a:t>We look instead at functions chosen according to some distribution</a:t>
            </a:r>
          </a:p>
          <a:p>
            <a:pPr lvl="1"/>
            <a:r>
              <a:rPr lang="en-US" dirty="0" smtClean="0"/>
              <a:t>In particular, we </a:t>
            </a:r>
            <a:r>
              <a:rPr lang="en-US" dirty="0" smtClean="0"/>
              <a:t>look instead at </a:t>
            </a:r>
            <a:r>
              <a:rPr lang="en-US" i="1" dirty="0" smtClean="0"/>
              <a:t>keyed</a:t>
            </a:r>
            <a:r>
              <a:rPr lang="en-US" dirty="0" smtClean="0"/>
              <a:t>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F: {0,1}</a:t>
            </a:r>
            <a:r>
              <a:rPr lang="en-US" baseline="30000" dirty="0" smtClean="0"/>
              <a:t>*</a:t>
            </a:r>
            <a:r>
              <a:rPr lang="en-US" dirty="0" smtClean="0"/>
              <a:t> x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 smtClean="0">
                <a:sym typeface="Symbol"/>
              </a:rPr>
              <a:t>Define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(x) = F(k, x)</a:t>
            </a:r>
          </a:p>
          <a:p>
            <a:pPr lvl="1"/>
            <a:r>
              <a:rPr lang="en-US" dirty="0" smtClean="0">
                <a:sym typeface="Symbol"/>
              </a:rPr>
              <a:t>The first input is called the </a:t>
            </a:r>
            <a:r>
              <a:rPr lang="en-US" i="1" dirty="0" smtClean="0">
                <a:sym typeface="Symbol"/>
              </a:rPr>
              <a:t>key</a:t>
            </a:r>
            <a:endParaRPr lang="en-US" i="1" baseline="30000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ssume F is </a:t>
            </a:r>
            <a:r>
              <a:rPr lang="en-US" i="1" dirty="0" smtClean="0">
                <a:sym typeface="Symbol"/>
              </a:rPr>
              <a:t>length preserving</a:t>
            </a:r>
            <a:r>
              <a:rPr lang="en-US" dirty="0" smtClean="0">
                <a:sym typeface="Symbol"/>
              </a:rPr>
              <a:t>: F(k, x) only defined if |k|=|x|, in which case |F(k, x)| = |k| = |x|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Choosing </a:t>
            </a:r>
            <a:r>
              <a:rPr lang="en-US" dirty="0">
                <a:sym typeface="Symbol"/>
              </a:rPr>
              <a:t>a uniform k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equivalent to choosing the function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: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 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T</a:t>
            </a:r>
            <a:r>
              <a:rPr lang="en-US" dirty="0" smtClean="0">
                <a:sym typeface="Symbol"/>
              </a:rPr>
              <a:t>he </a:t>
            </a:r>
            <a:r>
              <a:rPr lang="en-US" dirty="0" smtClean="0">
                <a:sym typeface="Symbol"/>
              </a:rPr>
              <a:t>algorithm F </a:t>
            </a:r>
            <a:r>
              <a:rPr lang="en-US" dirty="0">
                <a:sym typeface="Symbol"/>
              </a:rPr>
              <a:t>d</a:t>
            </a:r>
            <a:r>
              <a:rPr lang="en-US" dirty="0" smtClean="0">
                <a:sym typeface="Symbol"/>
              </a:rPr>
              <a:t>efines a </a:t>
            </a:r>
            <a:r>
              <a:rPr lang="en-US" i="1" dirty="0" smtClean="0">
                <a:sym typeface="Symbol"/>
              </a:rPr>
              <a:t>distribution</a:t>
            </a:r>
            <a:r>
              <a:rPr lang="en-US" dirty="0" smtClean="0">
                <a:sym typeface="Symbol"/>
              </a:rPr>
              <a:t> over functions in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!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4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number of functions in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 is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n·2</a:t>
            </a:r>
            <a:r>
              <a:rPr lang="en-US" sz="2400" baseline="55000" dirty="0" smtClean="0">
                <a:sym typeface="Symbol"/>
              </a:rPr>
              <a:t>n</a:t>
            </a:r>
            <a:endParaRPr lang="en-US" sz="2400" baseline="60000" dirty="0" smtClean="0"/>
          </a:p>
          <a:p>
            <a:r>
              <a:rPr lang="en-US" dirty="0"/>
              <a:t>{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}</a:t>
            </a:r>
            <a:r>
              <a:rPr lang="en-US" baseline="-25000" dirty="0" smtClean="0"/>
              <a:t>k</a:t>
            </a:r>
            <a:r>
              <a:rPr lang="en-US" baseline="-25000" dirty="0" smtClean="0">
                <a:sym typeface="Symbol" panose="05050102010706020507" pitchFamily="18" charset="2"/>
              </a:rPr>
              <a:t>{0,1}</a:t>
            </a:r>
            <a:r>
              <a:rPr lang="en-US" sz="2400" baseline="-5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is a subset of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The number of functions in </a:t>
            </a:r>
            <a:r>
              <a:rPr lang="en-US" dirty="0"/>
              <a:t>{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}</a:t>
            </a:r>
            <a:r>
              <a:rPr lang="en-US" baseline="-25000" dirty="0"/>
              <a:t>k</a:t>
            </a:r>
            <a:r>
              <a:rPr lang="en-US" baseline="-25000" dirty="0">
                <a:sym typeface="Symbol" panose="05050102010706020507" pitchFamily="18" charset="2"/>
              </a:rPr>
              <a:t>{0,1}</a:t>
            </a:r>
            <a:r>
              <a:rPr lang="en-US" sz="2000" baseline="-5000" dirty="0">
                <a:sym typeface="Symbol" panose="05050102010706020507" pitchFamily="18" charset="2"/>
              </a:rPr>
              <a:t>n</a:t>
            </a:r>
            <a:r>
              <a:rPr lang="en-US" dirty="0" smtClean="0"/>
              <a:t> is at most 2</a:t>
            </a:r>
            <a:r>
              <a:rPr lang="en-US" baseline="30000" dirty="0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This is only a tiny fraction of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0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 (PRFs)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 is a </a:t>
            </a:r>
            <a:r>
              <a:rPr lang="en-US" i="1" dirty="0" smtClean="0"/>
              <a:t>pseudorandom function</a:t>
            </a:r>
            <a:r>
              <a:rPr lang="en-US" dirty="0" smtClean="0"/>
              <a:t> 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, for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/>
              <a:t>, is indistinguishable from a uniform function f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endParaRPr lang="en-US" i="1" dirty="0">
              <a:sym typeface="Symbol"/>
            </a:endParaRPr>
          </a:p>
          <a:p>
            <a:r>
              <a:rPr lang="en-US" dirty="0" smtClean="0">
                <a:sym typeface="Symbol"/>
              </a:rPr>
              <a:t>Formally, for all poly-time distinguishers D</a:t>
            </a:r>
            <a:r>
              <a:rPr lang="en-US" altLang="en-US" dirty="0" smtClean="0">
                <a:cs typeface="Arial" charset="0"/>
              </a:rPr>
              <a:t>:</a:t>
            </a:r>
            <a:br>
              <a:rPr lang="en-US" altLang="en-US" dirty="0" smtClean="0">
                <a:cs typeface="Arial" charset="0"/>
              </a:rPr>
            </a:br>
            <a:r>
              <a:rPr lang="en-US" altLang="en-US" sz="3600" dirty="0" smtClean="0"/>
              <a:t>|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k</a:t>
            </a:r>
            <a:r>
              <a:rPr lang="en-US" altLang="en-US" baseline="-25000" dirty="0" smtClean="0">
                <a:sym typeface="Symbol"/>
              </a:rPr>
              <a:t>{0,1}</a:t>
            </a:r>
            <a:r>
              <a:rPr lang="en-US" altLang="en-US" sz="2800" baseline="-5000" dirty="0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sz="2800" baseline="24000" dirty="0" err="1" smtClean="0">
                <a:cs typeface="Arial" charset="0"/>
              </a:rPr>
              <a:t>k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 1] -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f</a:t>
            </a:r>
            <a:r>
              <a:rPr lang="en-US" altLang="en-US" baseline="-25000" dirty="0" err="1" smtClean="0">
                <a:sym typeface="Symbol"/>
              </a:rPr>
              <a:t>Func</a:t>
            </a:r>
            <a:r>
              <a:rPr lang="en-US" altLang="en-US" sz="2800" baseline="-45000" dirty="0" err="1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 1] </a:t>
            </a:r>
            <a:r>
              <a:rPr lang="en-US" altLang="en-US" sz="3600" dirty="0">
                <a:cs typeface="Arial" charset="0"/>
              </a:rPr>
              <a:t>|</a:t>
            </a:r>
            <a:r>
              <a:rPr lang="en-US" altLang="en-US" dirty="0">
                <a:cs typeface="Arial" charset="0"/>
              </a:rPr>
              <a:t> ≤ </a:t>
            </a:r>
            <a:r>
              <a:rPr lang="el-GR" altLang="en-US" dirty="0">
                <a:cs typeface="Arial" charset="0"/>
              </a:rPr>
              <a:t>ε</a:t>
            </a:r>
            <a:r>
              <a:rPr lang="en-US" altLang="en-US" dirty="0">
                <a:cs typeface="Arial" charset="0"/>
              </a:rPr>
              <a:t>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 smtClean="0">
                  <a:latin typeface="+mn-lt"/>
                </a:rPr>
                <a:t>Func</a:t>
              </a:r>
              <a:r>
                <a:rPr lang="en-US" altLang="en-US" baseline="-25000" dirty="0" err="1" smtClean="0">
                  <a:latin typeface="+mn-lt"/>
                </a:rPr>
                <a:t>n</a:t>
              </a:r>
              <a:r>
                <a:rPr lang="en-US" altLang="en-US" dirty="0" smtClean="0">
                  <a:latin typeface="+mn-lt"/>
                </a:rPr>
                <a:t> </a:t>
              </a:r>
              <a:r>
                <a:rPr lang="en-US" altLang="en-US" dirty="0">
                  <a:latin typeface="+mn-lt"/>
                </a:rPr>
                <a:t>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(insecure)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F(k, x) = 0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F(k, x) = k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F(k, x) = k 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(EAV-security)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</a:t>
            </a:r>
            <a:r>
              <a:rPr lang="en-US" dirty="0" smtClean="0">
                <a:sym typeface="Symbol"/>
              </a:rPr>
              <a:t>is </a:t>
            </a:r>
            <a:r>
              <a:rPr lang="en-US" i="1" dirty="0" smtClean="0">
                <a:sym typeface="Symbol"/>
              </a:rPr>
              <a:t>EAV-secure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6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encryption scheme </a:t>
            </a:r>
            <a:r>
              <a:rPr lang="en-US" dirty="0" smtClean="0">
                <a:sym typeface="Symbol" panose="05050102010706020507" pitchFamily="18" charset="2"/>
              </a:rPr>
              <a:t></a:t>
            </a:r>
            <a:r>
              <a:rPr lang="en-US" dirty="0" smtClean="0"/>
              <a:t> that encrypts a 2n-bit message using an n-bit key via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/>
              <a:t>a</a:t>
            </a:r>
            <a:r>
              <a:rPr lang="en-US" dirty="0" smtClean="0"/>
              <a:t> | </a:t>
            </a:r>
            <a:r>
              <a:rPr lang="en-US" dirty="0" err="1" smtClean="0"/>
              <a:t>m</a:t>
            </a:r>
            <a:r>
              <a:rPr lang="en-US" baseline="-25000" dirty="0" err="1"/>
              <a:t>b</a:t>
            </a:r>
            <a:r>
              <a:rPr lang="en-US" dirty="0" smtClean="0"/>
              <a:t>) =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 panose="05050102010706020507" pitchFamily="18" charset="2"/>
              </a:rPr>
              <a:t>m</a:t>
            </a:r>
            <a:r>
              <a:rPr lang="en-US" baseline="-25000" dirty="0" err="1">
                <a:sym typeface="Symbol" panose="05050102010706020507" pitchFamily="18" charset="2"/>
              </a:rPr>
              <a:t>a</a:t>
            </a:r>
            <a:r>
              <a:rPr lang="en-US" dirty="0" smtClean="0">
                <a:sym typeface="Symbol" panose="05050102010706020507" pitchFamily="18" charset="2"/>
              </a:rPr>
              <a:t> | </a:t>
            </a:r>
            <a:r>
              <a:rPr lang="en-US" dirty="0" err="1" smtClean="0">
                <a:sym typeface="Symbol" panose="05050102010706020507" pitchFamily="18" charset="2"/>
              </a:rPr>
              <a:t>km</a:t>
            </a:r>
            <a:r>
              <a:rPr lang="en-US" baseline="-25000" dirty="0" err="1">
                <a:sym typeface="Symbol" panose="05050102010706020507" pitchFamily="18" charset="2"/>
              </a:rPr>
              <a:t>b</a:t>
            </a:r>
            <a:r>
              <a:rPr lang="en-US" dirty="0" smtClean="0">
                <a:sym typeface="Symbol" panose="05050102010706020507" pitchFamily="18" charset="2"/>
              </a:rPr>
              <a:t> .</a:t>
            </a:r>
            <a:r>
              <a:rPr lang="en-US" dirty="0">
                <a:sym typeface="Symbol" panose="05050102010706020507" pitchFamily="18" charset="2"/>
              </a:rPr>
              <a:t/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Which of the following could be the start of a proof that  is not EAV-secure?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Consider an attacker A who outputs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= 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and 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= 1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1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Consider an attacker A who outputs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= 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and 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= 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1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Consider an attacker A who outputs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m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= 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1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and m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= 1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0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</a:t>
            </a:r>
            <a:r>
              <a:rPr lang="en-US" dirty="0" smtClean="0">
                <a:sym typeface="Symbol" panose="05050102010706020507" pitchFamily="18" charset="2"/>
              </a:rPr>
              <a:t> is EAV-secure, since it uses the one-time pad</a:t>
            </a:r>
          </a:p>
        </p:txBody>
      </p:sp>
    </p:spTree>
    <p:extLst>
      <p:ext uri="{BB962C8B-B14F-4D97-AF65-F5344CB8AC3E}">
        <p14:creationId xmlns:p14="http://schemas.microsoft.com/office/powerpoint/2010/main" val="25410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Multiple-message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30000" dirty="0" err="1" smtClean="0"/>
              <a:t>mult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two </a:t>
            </a:r>
            <a:r>
              <a:rPr lang="en-US" b="1" dirty="0" smtClean="0">
                <a:sym typeface="Symbol"/>
              </a:rPr>
              <a:t>vectors</a:t>
            </a:r>
            <a:r>
              <a:rPr lang="en-US" dirty="0" smtClean="0">
                <a:sym typeface="Symbol"/>
              </a:rPr>
              <a:t> (m</a:t>
            </a:r>
            <a:r>
              <a:rPr lang="en-US" baseline="-25000" dirty="0" smtClean="0">
                <a:sym typeface="Symbol"/>
              </a:rPr>
              <a:t>0,1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0,t</a:t>
            </a:r>
            <a:r>
              <a:rPr lang="en-US" dirty="0" smtClean="0">
                <a:sym typeface="Symbol"/>
              </a:rPr>
              <a:t>) and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1,t</a:t>
            </a:r>
            <a:r>
              <a:rPr lang="en-US" dirty="0" smtClean="0">
                <a:sym typeface="Symbol"/>
              </a:rPr>
              <a:t>)</a:t>
            </a:r>
          </a:p>
          <a:p>
            <a:pPr marL="1371600" lvl="2" indent="-514350"/>
            <a:r>
              <a:rPr lang="en-US" dirty="0" smtClean="0">
                <a:sym typeface="Symbol"/>
              </a:rPr>
              <a:t>Require that |m</a:t>
            </a:r>
            <a:r>
              <a:rPr lang="en-US" baseline="-25000" dirty="0" smtClean="0">
                <a:sym typeface="Symbol"/>
              </a:rPr>
              <a:t>0,i</a:t>
            </a:r>
            <a:r>
              <a:rPr lang="en-US" dirty="0" smtClean="0">
                <a:sym typeface="Symbol"/>
              </a:rPr>
              <a:t>| = |m</a:t>
            </a:r>
            <a:r>
              <a:rPr lang="en-US" baseline="-25000" dirty="0" smtClean="0">
                <a:sym typeface="Symbol"/>
              </a:rPr>
              <a:t>1,i</a:t>
            </a:r>
            <a:r>
              <a:rPr lang="en-US" dirty="0" smtClean="0">
                <a:sym typeface="Symbol"/>
              </a:rPr>
              <a:t>|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for all i: 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b,i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4832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multiple-message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½ + (n)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Exercise: show that the pseudo-OTP is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multiple-message indistinguishable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Multiple-message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 smtClean="0"/>
              <a:t>encryption </a:t>
            </a:r>
            <a:r>
              <a:rPr lang="en-US" dirty="0" smtClean="0"/>
              <a:t>scheme is multiple-message </a:t>
            </a:r>
            <a:r>
              <a:rPr lang="en-US" dirty="0" smtClean="0"/>
              <a:t>indistinguishable!</a:t>
            </a:r>
            <a:endParaRPr lang="en-US" dirty="0" smtClean="0"/>
          </a:p>
          <a:p>
            <a:pPr lvl="1"/>
            <a:r>
              <a:rPr lang="en-US" dirty="0" smtClean="0"/>
              <a:t>Proof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What assumption did we make?</a:t>
            </a:r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b="1" dirty="0" smtClean="0"/>
              <a:t>deterministic</a:t>
            </a:r>
            <a:r>
              <a:rPr lang="en-US" dirty="0" smtClean="0"/>
              <a:t> (and stateless) encryption scheme is multiple-message indistinguishable</a:t>
            </a:r>
          </a:p>
          <a:p>
            <a:pPr lvl="1"/>
            <a:r>
              <a:rPr lang="en-US" dirty="0" smtClean="0"/>
              <a:t>Need to consider </a:t>
            </a:r>
            <a:r>
              <a:rPr lang="en-US" b="1" dirty="0" smtClean="0"/>
              <a:t>randomized</a:t>
            </a:r>
            <a:r>
              <a:rPr lang="en-US" dirty="0" smtClean="0"/>
              <a:t> schemes!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8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 is </a:t>
            </a:r>
            <a:r>
              <a:rPr lang="en-US" i="1" dirty="0" smtClean="0"/>
              <a:t>not </a:t>
            </a:r>
            <a:r>
              <a:rPr lang="en-US" dirty="0" smtClean="0"/>
              <a:t>an </a:t>
            </a:r>
            <a:r>
              <a:rPr lang="en-US" dirty="0" smtClean="0"/>
              <a:t>artifact </a:t>
            </a:r>
            <a:r>
              <a:rPr lang="en-US" dirty="0" smtClean="0"/>
              <a:t>of our definition</a:t>
            </a:r>
          </a:p>
          <a:p>
            <a:pPr lvl="1"/>
            <a:r>
              <a:rPr lang="en-US" dirty="0" smtClean="0"/>
              <a:t>It really is a problem if an attacker can tell when the same message is encrypted twice</a:t>
            </a:r>
          </a:p>
        </p:txBody>
      </p:sp>
    </p:spTree>
    <p:extLst>
      <p:ext uri="{BB962C8B-B14F-4D97-AF65-F5344CB8AC3E}">
        <p14:creationId xmlns:p14="http://schemas.microsoft.com/office/powerpoint/2010/main" val="31121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Multiple-message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going to work with multiple-message </a:t>
            </a:r>
            <a:r>
              <a:rPr lang="en-US" dirty="0" err="1" smtClean="0"/>
              <a:t>indistinguishability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Instead, define something </a:t>
            </a:r>
            <a:r>
              <a:rPr lang="en-US" i="1" dirty="0" smtClean="0"/>
              <a:t>stronger</a:t>
            </a:r>
            <a:r>
              <a:rPr lang="en-US" dirty="0" smtClean="0"/>
              <a:t>: security against chosen-plaintext attacks (CPA-security)</a:t>
            </a:r>
          </a:p>
          <a:p>
            <a:pPr lvl="1"/>
            <a:r>
              <a:rPr lang="en-US" dirty="0" smtClean="0"/>
              <a:t>Nowadays, this is the </a:t>
            </a:r>
            <a:r>
              <a:rPr lang="en-US" i="1" dirty="0" smtClean="0"/>
              <a:t>minimal</a:t>
            </a:r>
            <a:r>
              <a:rPr lang="en-US" dirty="0" smtClean="0"/>
              <a:t> notion of security an encryption scheme should satisfy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875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996</Words>
  <Application>Microsoft Office PowerPoint</Application>
  <PresentationFormat>On-screen Show (4:3)</PresentationFormat>
  <Paragraphs>176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Cryptography</vt:lpstr>
      <vt:lpstr>Computational indistinguishability (EAV-security)</vt:lpstr>
      <vt:lpstr>Computational indistinguishability (EAV-security)</vt:lpstr>
      <vt:lpstr>Clicker quiz</vt:lpstr>
      <vt:lpstr>Multiple-message security</vt:lpstr>
      <vt:lpstr>A formal definition</vt:lpstr>
      <vt:lpstr>Multiple-message secrecy</vt:lpstr>
      <vt:lpstr>Randomized encryption</vt:lpstr>
      <vt:lpstr>Multiple-message secrecy</vt:lpstr>
      <vt:lpstr>CPA-security</vt:lpstr>
      <vt:lpstr>Is the threat model too strong?</vt:lpstr>
      <vt:lpstr>“Midway”</vt:lpstr>
      <vt:lpstr>CPA-security</vt:lpstr>
      <vt:lpstr>CPA-security</vt:lpstr>
      <vt:lpstr>Relation with previous def’n?</vt:lpstr>
      <vt:lpstr>PowerPoint Presentation</vt:lpstr>
      <vt:lpstr>Random function</vt:lpstr>
      <vt:lpstr>Choosing a uniform function</vt:lpstr>
      <vt:lpstr>Clicker quiz</vt:lpstr>
      <vt:lpstr>Choosing a uniform function</vt:lpstr>
      <vt:lpstr>Pseudorandom functions</vt:lpstr>
      <vt:lpstr>Pseudorandom functions</vt:lpstr>
      <vt:lpstr>Keyed functions</vt:lpstr>
      <vt:lpstr>Note</vt:lpstr>
      <vt:lpstr>Pseudorandom functions (PRFs)</vt:lpstr>
      <vt:lpstr>PowerPoint Presentation</vt:lpstr>
      <vt:lpstr>Examples (insecure)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343</cp:revision>
  <dcterms:created xsi:type="dcterms:W3CDTF">2014-06-02T02:25:30Z</dcterms:created>
  <dcterms:modified xsi:type="dcterms:W3CDTF">2019-02-21T20:37:34Z</dcterms:modified>
</cp:coreProperties>
</file>