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569" r:id="rId3"/>
    <p:sldId id="566" r:id="rId4"/>
    <p:sldId id="565" r:id="rId5"/>
    <p:sldId id="567" r:id="rId6"/>
    <p:sldId id="558" r:id="rId7"/>
    <p:sldId id="559" r:id="rId8"/>
    <p:sldId id="560" r:id="rId9"/>
    <p:sldId id="568" r:id="rId10"/>
    <p:sldId id="563" r:id="rId11"/>
    <p:sldId id="564" r:id="rId12"/>
    <p:sldId id="554" r:id="rId13"/>
    <p:sldId id="555" r:id="rId14"/>
    <p:sldId id="525" r:id="rId15"/>
    <p:sldId id="526" r:id="rId16"/>
    <p:sldId id="527" r:id="rId17"/>
    <p:sldId id="528" r:id="rId18"/>
    <p:sldId id="529" r:id="rId19"/>
    <p:sldId id="530" r:id="rId20"/>
    <p:sldId id="584" r:id="rId21"/>
    <p:sldId id="532" r:id="rId22"/>
    <p:sldId id="583" r:id="rId23"/>
    <p:sldId id="533" r:id="rId24"/>
    <p:sldId id="556" r:id="rId25"/>
    <p:sldId id="5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4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Block ciphers are practical constructions of pseudorandom permutations</a:t>
            </a:r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asymptotics</a:t>
            </a:r>
            <a:r>
              <a:rPr lang="en-US" dirty="0"/>
              <a:t>: </a:t>
            </a:r>
            <a:r>
              <a:rPr lang="en-US" dirty="0" smtClean="0"/>
              <a:t> F: {0,1}</a:t>
            </a:r>
            <a:r>
              <a:rPr lang="en-US" baseline="30000" dirty="0"/>
              <a:t>n</a:t>
            </a:r>
            <a:r>
              <a:rPr lang="en-US" dirty="0" smtClean="0"/>
              <a:t> x {0,1}</a:t>
            </a:r>
            <a:r>
              <a:rPr lang="en-US" baseline="30000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m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= “key length”</a:t>
            </a:r>
          </a:p>
          <a:p>
            <a:pPr lvl="1"/>
            <a:r>
              <a:rPr lang="en-US" dirty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“block length”</a:t>
            </a:r>
            <a:endParaRPr lang="en-US" dirty="0">
              <a:sym typeface="Symbol"/>
            </a:endParaRP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Hard to distinguish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from uniform f </a:t>
            </a:r>
            <a:r>
              <a:rPr lang="en-US" dirty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Perm</a:t>
            </a:r>
            <a:r>
              <a:rPr lang="en-US" baseline="-25000" dirty="0" err="1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even for attackers running in time 2</a:t>
            </a:r>
            <a:r>
              <a:rPr lang="en-US" i="1" baseline="30000" dirty="0" smtClean="0">
                <a:sym typeface="Symbol"/>
              </a:rPr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334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Advanced encryption standard (AES)</a:t>
            </a:r>
          </a:p>
          <a:p>
            <a:pPr lvl="1"/>
            <a:r>
              <a:rPr lang="en-US" dirty="0" smtClean="0"/>
              <a:t>Key </a:t>
            </a:r>
            <a:r>
              <a:rPr lang="en-US" dirty="0" smtClean="0"/>
              <a:t>length = 128, 192, or 256 </a:t>
            </a:r>
            <a:r>
              <a:rPr lang="en-US" dirty="0" smtClean="0"/>
              <a:t>bits</a:t>
            </a:r>
          </a:p>
          <a:p>
            <a:pPr lvl="1"/>
            <a:r>
              <a:rPr lang="en-US" dirty="0"/>
              <a:t>Block length = 128 bits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Will discuss details later in the course</a:t>
            </a:r>
          </a:p>
          <a:p>
            <a:pPr lvl="1"/>
            <a:endParaRPr lang="en-US" dirty="0"/>
          </a:p>
          <a:p>
            <a:r>
              <a:rPr lang="en-US" dirty="0" smtClean="0"/>
              <a:t>Available in standard crypto libraries</a:t>
            </a:r>
          </a:p>
          <a:p>
            <a:r>
              <a:rPr lang="en-US" dirty="0" smtClean="0"/>
              <a:t>No real reason to use anything else</a:t>
            </a:r>
          </a:p>
        </p:txBody>
      </p:sp>
    </p:spTree>
    <p:extLst>
      <p:ext uri="{BB962C8B-B14F-4D97-AF65-F5344CB8AC3E}">
        <p14:creationId xmlns:p14="http://schemas.microsoft.com/office/powerpoint/2010/main" val="23970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9363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9864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F be a length-preserving, keyed function</a:t>
            </a:r>
          </a:p>
          <a:p>
            <a:endParaRPr lang="en-US" dirty="0"/>
          </a:p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): choose a uniform key k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(m), </a:t>
            </a:r>
            <a:r>
              <a:rPr lang="en-US" dirty="0" err="1" smtClean="0"/>
              <a:t>where|m</a:t>
            </a:r>
            <a:r>
              <a:rPr lang="en-US" dirty="0" smtClean="0"/>
              <a:t>| = |k</a:t>
            </a:r>
            <a:r>
              <a:rPr lang="en-US" dirty="0" smtClean="0"/>
              <a:t>| = n: </a:t>
            </a:r>
            <a:endParaRPr lang="en-US" dirty="0" smtClean="0"/>
          </a:p>
          <a:p>
            <a:pPr lvl="1"/>
            <a:r>
              <a:rPr lang="en-US" dirty="0" smtClean="0"/>
              <a:t>Choose uniform r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(nonce/initialization vector)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Output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&lt; r,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(r)  m &gt;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): output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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 is immediate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66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790825"/>
            <a:ext cx="131603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key</a:t>
            </a:r>
            <a:endParaRPr lang="en-US" alt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message</a:t>
            </a:r>
            <a:endParaRPr lang="en-US" altLang="en-US" dirty="0">
              <a:latin typeface="+mn-lt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288536" y="4650581"/>
            <a:ext cx="457200" cy="457200"/>
            <a:chOff x="2928" y="2592"/>
            <a:chExt cx="288" cy="288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011488" y="487918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4517136" y="3209925"/>
            <a:ext cx="0" cy="1447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2297113" y="2686050"/>
            <a:ext cx="685800" cy="685800"/>
            <a:chOff x="2016" y="1776"/>
            <a:chExt cx="432" cy="432"/>
          </a:xfrm>
        </p:grpSpPr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2016" y="1776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2116" y="1848"/>
              <a:ext cx="205" cy="291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</a:t>
              </a:r>
            </a:p>
          </p:txBody>
        </p:sp>
      </p:grp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1676400" y="3028950"/>
            <a:ext cx="609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pseudorandom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>
            <a:off x="2971800" y="302895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1960563" y="1676400"/>
            <a:ext cx="1316037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   r</a:t>
            </a:r>
            <a:endParaRPr lang="en-US" altLang="en-US" dirty="0">
              <a:latin typeface="+mn-lt"/>
            </a:endParaRPr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2638425" y="2152650"/>
            <a:ext cx="0" cy="533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276600" y="1924049"/>
            <a:ext cx="2590800" cy="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5867400" y="1924050"/>
            <a:ext cx="0" cy="213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Line 33"/>
          <p:cNvSpPr>
            <a:spLocks noChangeShapeType="1"/>
          </p:cNvSpPr>
          <p:nvPr/>
        </p:nvSpPr>
        <p:spPr bwMode="auto">
          <a:xfrm>
            <a:off x="5867400" y="4057650"/>
            <a:ext cx="304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6172200" y="3829050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AutoShape 36"/>
          <p:cNvSpPr>
            <a:spLocks/>
          </p:cNvSpPr>
          <p:nvPr/>
        </p:nvSpPr>
        <p:spPr bwMode="auto">
          <a:xfrm>
            <a:off x="7924800" y="382905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 rot="5400000">
            <a:off x="7628731" y="4277519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pseudorandom</a:t>
            </a:r>
            <a:endParaRPr lang="en-US" altLang="en-US" dirty="0">
              <a:latin typeface="+mn-lt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4517136" y="3276600"/>
            <a:ext cx="0" cy="1371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message</a:t>
            </a:r>
            <a:endParaRPr lang="en-US" altLang="en-US" dirty="0">
              <a:latin typeface="+mn-lt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3022601" y="4879181"/>
            <a:ext cx="1284287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6172200" y="3810000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75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if F is a pseudorandom function, then this scheme </a:t>
            </a:r>
            <a:r>
              <a:rPr lang="en-US" dirty="0" smtClean="0">
                <a:sym typeface="Symbol"/>
              </a:rPr>
              <a:t>is CPA-secure</a:t>
            </a:r>
          </a:p>
        </p:txBody>
      </p:sp>
    </p:spTree>
    <p:extLst>
      <p:ext uri="{BB962C8B-B14F-4D97-AF65-F5344CB8AC3E}">
        <p14:creationId xmlns:p14="http://schemas.microsoft.com/office/powerpoint/2010/main" val="17873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as long as the message…</a:t>
            </a:r>
          </a:p>
          <a:p>
            <a:endParaRPr lang="en-US" dirty="0"/>
          </a:p>
          <a:p>
            <a:r>
              <a:rPr lang="en-US" dirty="0" smtClean="0"/>
              <a:t>…but the same key can be used to </a:t>
            </a:r>
            <a:r>
              <a:rPr lang="en-US" dirty="0" smtClean="0"/>
              <a:t>securely encrypt </a:t>
            </a:r>
            <a:r>
              <a:rPr lang="en-US" i="1" dirty="0" smtClean="0"/>
              <a:t>multiple </a:t>
            </a:r>
            <a:r>
              <a:rPr lang="en-US" dirty="0" smtClean="0"/>
              <a:t>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if F is a pseudorandom function, then this scheme</a:t>
            </a:r>
            <a:r>
              <a:rPr lang="en-US" dirty="0" smtClean="0">
                <a:sym typeface="Symbol"/>
              </a:rPr>
              <a:t> is CPA-secure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Proof by reduction</a:t>
            </a:r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See book for formal proof</a:t>
            </a:r>
          </a:p>
          <a:p>
            <a:pPr lvl="1"/>
            <a:r>
              <a:rPr lang="en-US" dirty="0" smtClean="0">
                <a:sym typeface="Symbol"/>
              </a:rPr>
              <a:t>Here: high-level intuition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6438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35814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486400" y="2814642"/>
            <a:ext cx="1038225" cy="461963"/>
            <a:chOff x="2976" y="2445"/>
            <a:chExt cx="654" cy="291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733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445"/>
              <a:ext cx="4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smtClean="0"/>
                <a:t>    m</a:t>
              </a:r>
              <a:endParaRPr lang="en-US" altLang="en-US" dirty="0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4114800" y="-454368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962400" y="3962400"/>
            <a:ext cx="2590800" cy="461665"/>
            <a:chOff x="4267200" y="4687893"/>
            <a:chExt cx="2590800" cy="461666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67200" y="5105406"/>
              <a:ext cx="2590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757738" y="4687893"/>
              <a:ext cx="1700145" cy="46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r, </a:t>
              </a:r>
              <a:r>
                <a:rPr lang="en-US" altLang="en-US" dirty="0" err="1" smtClean="0"/>
                <a:t>F</a:t>
              </a:r>
              <a:r>
                <a:rPr lang="en-US" altLang="en-US" baseline="-25000" dirty="0" err="1" smtClean="0"/>
                <a:t>k</a:t>
              </a:r>
              <a:r>
                <a:rPr lang="en-US" altLang="en-US" dirty="0" smtClean="0"/>
                <a:t>(r</a:t>
              </a:r>
              <a:r>
                <a:rPr lang="en-US" altLang="en-US" dirty="0"/>
                <a:t>) </a:t>
              </a:r>
              <a:r>
                <a:rPr lang="en-US" altLang="en-US" dirty="0">
                  <a:sym typeface="Symbol" pitchFamily="18" charset="2"/>
                </a:rPr>
                <a:t> </a:t>
              </a:r>
              <a:r>
                <a:rPr lang="en-US" altLang="en-US" dirty="0" smtClean="0">
                  <a:sym typeface="Symbol" pitchFamily="18" charset="2"/>
                </a:rPr>
                <a:t>m</a:t>
              </a:r>
              <a:endParaRPr lang="en-US" altLang="en-US" dirty="0"/>
            </a:p>
          </p:txBody>
        </p: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194175" y="3424237"/>
            <a:ext cx="1597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r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baseline="30000" dirty="0">
                <a:cs typeface="Arial" charset="0"/>
              </a:rPr>
              <a:t>n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607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/>
          <a:lstStyle/>
          <a:p>
            <a:r>
              <a:rPr lang="en-US" dirty="0" smtClean="0"/>
              <a:t>Which of the following encryption schemes is CPA-secure (G is a PRG, F is a PRF)?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 chooses uniform r; outputs &lt;r, G(r)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chooses uniform r; outputs &lt;r,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</a:t>
            </a:r>
            <a:r>
              <a:rPr lang="en-US" dirty="0">
                <a:sym typeface="Symbol" panose="05050102010706020507" pitchFamily="18" charset="2"/>
              </a:rPr>
              <a:t>  m&gt;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one-time pad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chooses uniform r; outputs &lt;r,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(k)</a:t>
            </a:r>
            <a:r>
              <a:rPr lang="en-US" dirty="0">
                <a:sym typeface="Symbol" panose="05050102010706020507" pitchFamily="18" charset="2"/>
              </a:rPr>
              <a:t>  m&gt;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57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35814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81603" y="2429172"/>
            <a:ext cx="1435101" cy="461963"/>
            <a:chOff x="2784" y="2445"/>
            <a:chExt cx="904" cy="291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733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784" y="2445"/>
              <a:ext cx="90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smtClean="0"/>
                <a:t>    </a:t>
              </a:r>
              <a:r>
                <a:rPr lang="en-US" altLang="en-US" dirty="0" smtClean="0"/>
                <a:t>m</a:t>
              </a:r>
              <a:r>
                <a:rPr lang="en-US" altLang="en-US" baseline="-25000" dirty="0" smtClean="0"/>
                <a:t>0</a:t>
              </a:r>
              <a:r>
                <a:rPr lang="en-US" altLang="en-US" dirty="0" smtClean="0"/>
                <a:t>, m</a:t>
              </a:r>
              <a:r>
                <a:rPr lang="en-US" altLang="en-US" baseline="-25000" dirty="0" smtClean="0"/>
                <a:t>1</a:t>
              </a:r>
              <a:endParaRPr lang="en-US" altLang="en-US" dirty="0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4114800" y="-454368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962400" y="4034135"/>
            <a:ext cx="2590800" cy="461665"/>
            <a:chOff x="4267200" y="4687893"/>
            <a:chExt cx="2590800" cy="461666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67200" y="5105406"/>
              <a:ext cx="2590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648200" y="4687893"/>
              <a:ext cx="1962397" cy="46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smtClean="0"/>
                <a:t>r</a:t>
              </a:r>
              <a:r>
                <a:rPr lang="en-US" altLang="en-US" baseline="30000" dirty="0" smtClean="0"/>
                <a:t>*</a:t>
              </a:r>
              <a:r>
                <a:rPr lang="en-US" altLang="en-US" dirty="0" smtClean="0"/>
                <a:t> , </a:t>
              </a:r>
              <a:r>
                <a:rPr lang="en-US" altLang="en-US" dirty="0" err="1" smtClean="0"/>
                <a:t>F</a:t>
              </a:r>
              <a:r>
                <a:rPr lang="en-US" altLang="en-US" baseline="-25000" dirty="0" err="1" smtClean="0"/>
                <a:t>k</a:t>
              </a:r>
              <a:r>
                <a:rPr lang="en-US" altLang="en-US" dirty="0" smtClean="0"/>
                <a:t>(r</a:t>
              </a:r>
              <a:r>
                <a:rPr lang="en-US" altLang="en-US" baseline="30000" dirty="0" smtClean="0"/>
                <a:t>*</a:t>
              </a:r>
              <a:r>
                <a:rPr lang="en-US" altLang="en-US" dirty="0" smtClean="0"/>
                <a:t>) </a:t>
              </a:r>
              <a:r>
                <a:rPr lang="en-US" altLang="en-US" dirty="0">
                  <a:sym typeface="Symbol" pitchFamily="18" charset="2"/>
                </a:rPr>
                <a:t> </a:t>
              </a:r>
              <a:r>
                <a:rPr lang="en-US" altLang="en-US" dirty="0" smtClean="0">
                  <a:sym typeface="Symbol" pitchFamily="18" charset="2"/>
                </a:rPr>
                <a:t>m</a:t>
              </a:r>
              <a:endParaRPr lang="en-US" altLang="en-US" dirty="0"/>
            </a:p>
          </p:txBody>
        </p: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209777" y="3495972"/>
            <a:ext cx="1677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r</a:t>
            </a:r>
            <a:r>
              <a:rPr lang="en-US" altLang="en-US" baseline="30000" dirty="0" smtClean="0"/>
              <a:t>*</a:t>
            </a:r>
            <a:r>
              <a:rPr lang="en-US" altLang="en-US" dirty="0" smtClean="0"/>
              <a:t>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baseline="30000" dirty="0">
                <a:cs typeface="Arial" charset="0"/>
              </a:rPr>
              <a:t>n</a:t>
            </a:r>
            <a:r>
              <a:rPr lang="en-US" altLang="en-US" dirty="0"/>
              <a:t>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232275" y="3043535"/>
            <a:ext cx="1552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b</a:t>
            </a:r>
            <a:r>
              <a:rPr lang="en-US" altLang="en-US" dirty="0" smtClean="0"/>
              <a:t> </a:t>
            </a:r>
            <a:r>
              <a:rPr lang="en-US" altLang="en-US" dirty="0">
                <a:cs typeface="Arial" charset="0"/>
              </a:rPr>
              <a:t>← {0,1</a:t>
            </a:r>
            <a:r>
              <a:rPr lang="en-US" altLang="en-US" dirty="0" smtClean="0">
                <a:cs typeface="Arial" charset="0"/>
              </a:rPr>
              <a:t>}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67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Since F is a pseudorandom function, we can replace </a:t>
            </a:r>
            <a:r>
              <a:rPr lang="en-US" altLang="en-US" dirty="0" err="1" smtClean="0"/>
              <a:t>F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 with a </a:t>
            </a:r>
            <a:r>
              <a:rPr lang="en-US" altLang="en-US" i="1" dirty="0" smtClean="0"/>
              <a:t>truly</a:t>
            </a:r>
            <a:r>
              <a:rPr lang="en-US" altLang="en-US" dirty="0" smtClean="0"/>
              <a:t> random function f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See book for details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33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success probability of A when the </a:t>
            </a:r>
            <a:r>
              <a:rPr lang="en-US" dirty="0" err="1" smtClean="0"/>
              <a:t>experimentuses</a:t>
            </a:r>
            <a:r>
              <a:rPr lang="en-US" dirty="0" smtClean="0"/>
              <a:t> a random function f?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There </a:t>
            </a:r>
            <a:r>
              <a:rPr lang="en-US" altLang="en-US" dirty="0"/>
              <a:t>are two sub-cases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r* was used for some other </a:t>
            </a:r>
            <a:r>
              <a:rPr lang="en-US" altLang="en-US" dirty="0" err="1"/>
              <a:t>ciphertext</a:t>
            </a:r>
            <a:r>
              <a:rPr lang="en-US" altLang="en-US" dirty="0"/>
              <a:t> (call this event </a:t>
            </a:r>
            <a:r>
              <a:rPr lang="en-US" altLang="en-US" b="1" dirty="0"/>
              <a:t>Repeat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r* was not used for some other </a:t>
            </a:r>
            <a:r>
              <a:rPr lang="en-US" altLang="en-US" dirty="0" err="1" smtClean="0"/>
              <a:t>ciphertext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Let q(n) be a bound on the number of encryption queries made by A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 smtClean="0"/>
              <a:t>Pr</a:t>
            </a:r>
            <a:r>
              <a:rPr lang="en-US" altLang="en-US" dirty="0" smtClean="0"/>
              <a:t>[success] </a:t>
            </a:r>
            <a:r>
              <a:rPr lang="en-US" altLang="en-US" dirty="0">
                <a:cs typeface="Arial" charset="0"/>
              </a:rPr>
              <a:t>≤ </a:t>
            </a:r>
            <a:r>
              <a:rPr lang="en-US" altLang="en-US" dirty="0" err="1" smtClean="0"/>
              <a:t>Pr</a:t>
            </a:r>
            <a:r>
              <a:rPr lang="en-US" altLang="en-US" dirty="0" smtClean="0">
                <a:cs typeface="Arial" charset="0"/>
              </a:rPr>
              <a:t>[success|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+ </a:t>
            </a: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</a:t>
            </a:r>
          </a:p>
          <a:p>
            <a:pPr>
              <a:lnSpc>
                <a:spcPct val="90000"/>
              </a:lnSpc>
            </a:pP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≤ q(n)/</a:t>
            </a:r>
            <a:r>
              <a:rPr lang="en-US" altLang="en-US" dirty="0" smtClean="0">
                <a:cs typeface="Arial" charset="0"/>
              </a:rPr>
              <a:t>2</a:t>
            </a:r>
            <a:r>
              <a:rPr lang="en-US" altLang="en-US" baseline="30000" dirty="0" smtClean="0">
                <a:cs typeface="Arial" charset="0"/>
              </a:rPr>
              <a:t>n</a:t>
            </a:r>
            <a:endParaRPr lang="en-US" altLang="en-US" baseline="-25000" dirty="0" smtClean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cs typeface="Arial" charset="0"/>
              </a:rPr>
              <a:t>Why?</a:t>
            </a:r>
            <a:endParaRPr lang="en-US" altLang="en-US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err="1" smtClean="0"/>
              <a:t>Pr</a:t>
            </a:r>
            <a:r>
              <a:rPr lang="en-US" altLang="en-US" dirty="0" smtClean="0">
                <a:cs typeface="Arial" charset="0"/>
              </a:rPr>
              <a:t>[ success </a:t>
            </a:r>
            <a:r>
              <a:rPr lang="en-US" altLang="en-US" dirty="0">
                <a:cs typeface="Arial" charset="0"/>
              </a:rPr>
              <a:t>| 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= ½ </a:t>
            </a:r>
            <a:endParaRPr lang="en-US" altLang="en-US" dirty="0" smtClean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cs typeface="Arial" charset="0"/>
              </a:rPr>
              <a:t>Analogous to the one-time pad in this case, since f(r</a:t>
            </a:r>
            <a:r>
              <a:rPr lang="en-US" altLang="en-US" baseline="30000" dirty="0" smtClean="0">
                <a:cs typeface="Arial" charset="0"/>
              </a:rPr>
              <a:t>*</a:t>
            </a:r>
            <a:r>
              <a:rPr lang="en-US" altLang="en-US" dirty="0" smtClean="0">
                <a:cs typeface="Arial" charset="0"/>
              </a:rPr>
              <a:t>) is uniform and independent of everything else</a:t>
            </a:r>
          </a:p>
          <a:p>
            <a:pPr lvl="1">
              <a:lnSpc>
                <a:spcPct val="90000"/>
              </a:lnSpc>
            </a:pPr>
            <a:endParaRPr lang="en-US" altLang="en-US" dirty="0">
              <a:cs typeface="Arial" charset="0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err="1" smtClean="0">
                <a:cs typeface="Arial" charset="0"/>
              </a:rPr>
              <a:t>Pr</a:t>
            </a:r>
            <a:r>
              <a:rPr lang="en-US" altLang="en-US" sz="3200" dirty="0" smtClean="0">
                <a:cs typeface="Arial" charset="0"/>
              </a:rPr>
              <a:t>[A succeeds] </a:t>
            </a:r>
            <a:r>
              <a:rPr lang="en-US" altLang="en-US" sz="3200" dirty="0">
                <a:cs typeface="Arial" charset="0"/>
              </a:rPr>
              <a:t>≤ </a:t>
            </a:r>
            <a:r>
              <a:rPr lang="en-US" altLang="en-US" sz="3200" dirty="0" smtClean="0">
                <a:cs typeface="Arial" charset="0"/>
              </a:rPr>
              <a:t>½ + </a:t>
            </a:r>
            <a:r>
              <a:rPr lang="en-US" altLang="en-US" sz="3200" dirty="0">
                <a:cs typeface="Arial" charset="0"/>
              </a:rPr>
              <a:t>q(n)/</a:t>
            </a:r>
            <a:r>
              <a:rPr lang="en-US" altLang="en-US" sz="3200" dirty="0" smtClean="0">
                <a:cs typeface="Arial" charset="0"/>
              </a:rPr>
              <a:t>2</a:t>
            </a:r>
            <a:r>
              <a:rPr lang="en-US" altLang="en-US" sz="3200" baseline="30000" dirty="0" smtClean="0">
                <a:cs typeface="Arial" charset="0"/>
              </a:rPr>
              <a:t>n</a:t>
            </a:r>
            <a:endParaRPr lang="en-US" altLang="en-US" sz="3200" dirty="0" smtClean="0">
              <a:cs typeface="Arial" charset="0"/>
            </a:endParaRPr>
          </a:p>
          <a:p>
            <a:pPr marL="742950" lvl="2" indent="-342900">
              <a:lnSpc>
                <a:spcPct val="90000"/>
              </a:lnSpc>
            </a:pPr>
            <a:r>
              <a:rPr lang="en-US" altLang="en-US" sz="2800" dirty="0" smtClean="0">
                <a:cs typeface="Arial" charset="0"/>
              </a:rPr>
              <a:t>I.e., the scheme is secure!</a:t>
            </a:r>
            <a:endParaRPr lang="en-US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1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security bound we proved is </a:t>
            </a:r>
            <a:r>
              <a:rPr lang="en-US" i="1" dirty="0" smtClean="0"/>
              <a:t>tight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happens if a nonce r is ever reused?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happens to the bound if the nonce is chosen non-uniformly?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1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If </a:t>
            </a:r>
            <a:r>
              <a:rPr lang="en-US" dirty="0" smtClean="0">
                <a:sym typeface="Symbol" panose="05050102010706020507" pitchFamily="18" charset="2"/>
              </a:rPr>
              <a:t>r repeats, security </a:t>
            </a:r>
            <a:r>
              <a:rPr lang="en-US" u="sng" dirty="0" smtClean="0">
                <a:sym typeface="Symbol" panose="05050102010706020507" pitchFamily="18" charset="2"/>
              </a:rPr>
              <a:t>fails</a:t>
            </a:r>
          </a:p>
          <a:p>
            <a:pPr lvl="1"/>
            <a:r>
              <a:rPr lang="en-US" i="1" dirty="0" smtClean="0">
                <a:sym typeface="Symbol" panose="05050102010706020507" pitchFamily="18" charset="2"/>
              </a:rPr>
              <a:t>Exactly analogous </a:t>
            </a:r>
            <a:r>
              <a:rPr lang="en-US" dirty="0" smtClean="0">
                <a:sym typeface="Symbol" panose="05050102010706020507" pitchFamily="18" charset="2"/>
              </a:rPr>
              <a:t>to multiple encryptions using the (pseudo)one-time pad </a:t>
            </a:r>
            <a:r>
              <a:rPr lang="en-US" dirty="0" smtClean="0">
                <a:sym typeface="Symbol" panose="05050102010706020507" pitchFamily="18" charset="2"/>
              </a:rPr>
              <a:t>scheme</a:t>
            </a:r>
          </a:p>
          <a:p>
            <a:r>
              <a:rPr lang="en-US" dirty="0" smtClean="0">
                <a:sym typeface="Symbol" panose="05050102010706020507" pitchFamily="18" charset="2"/>
              </a:rPr>
              <a:t>When r is a uniform, n-bit string, the probability of a repeat is negligible</a:t>
            </a:r>
          </a:p>
          <a:p>
            <a:r>
              <a:rPr lang="en-US" dirty="0" smtClean="0">
                <a:sym typeface="Symbol" panose="05050102010706020507" pitchFamily="18" charset="2"/>
              </a:rPr>
              <a:t>If r is too short, or is chosen from another distribution, repeats may happen!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May make scheme insecure</a:t>
            </a:r>
            <a:endParaRPr lang="en-US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Let F: {</a:t>
            </a:r>
            <a:r>
              <a:rPr lang="en-US" dirty="0" smtClean="0"/>
              <a:t>0,1}</a:t>
            </a:r>
            <a:r>
              <a:rPr lang="en-US" baseline="30000" dirty="0"/>
              <a:t>n</a:t>
            </a:r>
            <a:r>
              <a:rPr lang="en-US" dirty="0" smtClean="0"/>
              <a:t> </a:t>
            </a:r>
            <a:r>
              <a:rPr lang="en-US" dirty="0" smtClean="0"/>
              <a:t>x {</a:t>
            </a:r>
            <a:r>
              <a:rPr lang="en-US" dirty="0" smtClean="0"/>
              <a:t>0,1}</a:t>
            </a:r>
            <a:r>
              <a:rPr lang="en-US" baseline="30000" dirty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</a:t>
            </a:r>
            <a:r>
              <a:rPr lang="en-US" dirty="0" smtClean="0">
                <a:sym typeface="Symbol"/>
              </a:rPr>
              <a:t>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 an efficient, deterministic algorithm</a:t>
            </a:r>
          </a:p>
          <a:p>
            <a:pPr lvl="1"/>
            <a:r>
              <a:rPr lang="en-US" dirty="0" smtClean="0">
                <a:sym typeface="Symbol"/>
              </a:rPr>
              <a:t>Define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(x) = F(k, x)</a:t>
            </a:r>
          </a:p>
          <a:p>
            <a:pPr lvl="1"/>
            <a:r>
              <a:rPr lang="en-US" dirty="0" smtClean="0">
                <a:sym typeface="Symbol"/>
              </a:rPr>
              <a:t>The first input is called the </a:t>
            </a:r>
            <a:r>
              <a:rPr lang="en-US" i="1" dirty="0" smtClean="0">
                <a:sym typeface="Symbol"/>
              </a:rPr>
              <a:t>key</a:t>
            </a:r>
            <a:endParaRPr lang="en-US" i="1" baseline="30000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Security parameter = key length = n</a:t>
            </a:r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 is </a:t>
            </a:r>
            <a:r>
              <a:rPr lang="en-US" i="1" dirty="0" smtClean="0">
                <a:sym typeface="Symbol"/>
              </a:rPr>
              <a:t>pseudorandom</a:t>
            </a:r>
            <a:r>
              <a:rPr lang="en-US" dirty="0" smtClean="0">
                <a:sym typeface="Symbol"/>
              </a:rPr>
              <a:t> if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(for uniform k) is indistinguishable from a random function on the same domain/range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30460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 smtClean="0">
                  <a:latin typeface="+mn-lt"/>
                </a:rPr>
                <a:t>Func</a:t>
              </a:r>
              <a:r>
                <a:rPr lang="en-US" altLang="en-US" baseline="-25000" dirty="0" err="1" smtClean="0">
                  <a:latin typeface="+mn-lt"/>
                </a:rPr>
                <a:t>n</a:t>
              </a:r>
              <a:r>
                <a:rPr lang="en-US" altLang="en-US" dirty="0" smtClean="0">
                  <a:latin typeface="+mn-lt"/>
                </a:rPr>
                <a:t> </a:t>
              </a:r>
              <a:r>
                <a:rPr lang="en-US" altLang="en-US" dirty="0">
                  <a:latin typeface="+mn-lt"/>
                </a:rPr>
                <a:t>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61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PRFs vs. 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PRF F immediately implies a PRG G:</a:t>
            </a:r>
          </a:p>
          <a:p>
            <a:pPr lvl="1"/>
            <a:r>
              <a:rPr lang="en-US" dirty="0" smtClean="0"/>
              <a:t>Define G(k)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(0…0)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(0…1)</a:t>
            </a:r>
          </a:p>
          <a:p>
            <a:pPr lvl="1"/>
            <a:r>
              <a:rPr lang="en-US" dirty="0" smtClean="0"/>
              <a:t>I.e., G(k)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(&lt;0&gt;)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(&lt;1&gt;)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(&lt;2&gt;) | …, where &lt;</a:t>
            </a:r>
            <a:r>
              <a:rPr lang="en-US" dirty="0" err="1" smtClean="0"/>
              <a:t>i</a:t>
            </a:r>
            <a:r>
              <a:rPr lang="en-US" dirty="0" smtClean="0"/>
              <a:t>&gt; denotes the n-bit encoding of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PRF can be viewed as a PRG with random access to exponentially long output</a:t>
            </a:r>
          </a:p>
          <a:p>
            <a:pPr lvl="1"/>
            <a:r>
              <a:rPr lang="en-US" dirty="0" smtClean="0"/>
              <a:t>The function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can be viewed as the </a:t>
            </a:r>
            <a:r>
              <a:rPr lang="en-US" dirty="0" smtClean="0">
                <a:sym typeface="Symbol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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</a:t>
            </a:r>
            <a:r>
              <a:rPr lang="en-US" dirty="0" smtClean="0">
                <a:sym typeface="Symbol"/>
              </a:rPr>
              <a:t>string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(0…0) | …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(1…1)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8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Pseudorandom permutations (PRPs)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f </a:t>
            </a:r>
            <a:r>
              <a:rPr lang="en-US" dirty="0" smtClean="0">
                <a:sym typeface="Symbol" panose="05050102010706020507" pitchFamily="18" charset="2"/>
              </a:rPr>
              <a:t>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f is a </a:t>
            </a:r>
            <a:r>
              <a:rPr lang="en-US" i="1" dirty="0" smtClean="0">
                <a:sym typeface="Symbol" panose="05050102010706020507" pitchFamily="18" charset="2"/>
              </a:rPr>
              <a:t>permutation</a:t>
            </a:r>
            <a:r>
              <a:rPr lang="en-US" dirty="0" smtClean="0">
                <a:sym typeface="Symbol" panose="05050102010706020507" pitchFamily="18" charset="2"/>
              </a:rPr>
              <a:t> if it is a </a:t>
            </a:r>
            <a:r>
              <a:rPr lang="en-US" dirty="0" err="1" smtClean="0">
                <a:sym typeface="Symbol" panose="05050102010706020507" pitchFamily="18" charset="2"/>
              </a:rPr>
              <a:t>bijection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This means that the inverse f</a:t>
            </a:r>
            <a:r>
              <a:rPr lang="en-US" baseline="30000" dirty="0" smtClean="0"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 exists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err="1" smtClean="0">
                <a:sym typeface="Symbol" panose="05050102010706020507" pitchFamily="18" charset="2"/>
              </a:rPr>
              <a:t>Perm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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be the set of permutations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What is |</a:t>
            </a:r>
            <a:r>
              <a:rPr lang="en-US" dirty="0" err="1" smtClean="0">
                <a:sym typeface="Symbol" panose="05050102010706020507" pitchFamily="18" charset="2"/>
              </a:rPr>
              <a:t>Perm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|?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50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permutations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 F be a length-preserving, keyed function</a:t>
            </a:r>
          </a:p>
          <a:p>
            <a:r>
              <a:rPr lang="en-US" dirty="0" smtClean="0"/>
              <a:t>F is a </a:t>
            </a:r>
            <a:r>
              <a:rPr lang="en-US" i="1" dirty="0" smtClean="0"/>
              <a:t>keyed permutation</a:t>
            </a:r>
            <a:r>
              <a:rPr lang="en-US" dirty="0" smtClean="0"/>
              <a:t> if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/>
              <a:t> </a:t>
            </a:r>
            <a:r>
              <a:rPr lang="en-US" dirty="0" smtClean="0"/>
              <a:t>is a permutation for every k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, the </a:t>
            </a:r>
            <a:r>
              <a:rPr lang="en-US" dirty="0"/>
              <a:t>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, is efficiently computable</a:t>
            </a:r>
          </a:p>
          <a:p>
            <a:pPr lvl="1"/>
            <a:endParaRPr lang="en-US" dirty="0"/>
          </a:p>
          <a:p>
            <a:r>
              <a:rPr lang="en-US" dirty="0" smtClean="0"/>
              <a:t>F is a </a:t>
            </a:r>
            <a:r>
              <a:rPr lang="en-US" i="1" dirty="0" smtClean="0"/>
              <a:t>pseudorandom permutation </a:t>
            </a:r>
            <a:r>
              <a:rPr lang="en-US" dirty="0" smtClean="0"/>
              <a:t>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, for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is indistinguishable from a uniform permutation f  </a:t>
            </a:r>
            <a:r>
              <a:rPr lang="en-US" dirty="0" err="1" smtClean="0">
                <a:sym typeface="Symbol"/>
              </a:rPr>
              <a:t>Perm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Even if attacker can query the function </a:t>
            </a:r>
            <a:r>
              <a:rPr lang="en-US" u="sng" dirty="0" smtClean="0">
                <a:sym typeface="Symbol"/>
              </a:rPr>
              <a:t>and its inverse</a:t>
            </a:r>
            <a:endParaRPr lang="en-US" u="sng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78376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large enough n, a random permutation is indistinguishable from a random function</a:t>
            </a:r>
          </a:p>
          <a:p>
            <a:endParaRPr lang="en-US" dirty="0"/>
          </a:p>
          <a:p>
            <a:r>
              <a:rPr lang="en-US" dirty="0" smtClean="0"/>
              <a:t>So in practice, PRPs are also good PRFs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 smtClean="0"/>
              <a:t>PRFs/PRPs </a:t>
            </a:r>
            <a:r>
              <a:rPr lang="en-US" dirty="0" smtClean="0"/>
              <a:t>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a stronger primitive than PRGs…</a:t>
            </a:r>
          </a:p>
          <a:p>
            <a:pPr lvl="1"/>
            <a:r>
              <a:rPr lang="en-US" dirty="0" smtClean="0"/>
              <a:t>…though they can be built from PRGs</a:t>
            </a:r>
          </a:p>
          <a:p>
            <a:endParaRPr lang="en-US" dirty="0"/>
          </a:p>
          <a:p>
            <a:r>
              <a:rPr lang="en-US" dirty="0" smtClean="0"/>
              <a:t>In practice, </a:t>
            </a:r>
            <a:r>
              <a:rPr lang="en-US" i="1" dirty="0" smtClean="0"/>
              <a:t>block ciphers</a:t>
            </a:r>
            <a:r>
              <a:rPr lang="en-US" dirty="0" smtClean="0"/>
              <a:t> are </a:t>
            </a:r>
            <a:r>
              <a:rPr lang="en-US" dirty="0" smtClean="0"/>
              <a:t>used</a:t>
            </a:r>
          </a:p>
          <a:p>
            <a:pPr lvl="1"/>
            <a:r>
              <a:rPr lang="en-US" dirty="0" smtClean="0"/>
              <a:t>Will discuss extensively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4968</TotalTime>
  <Words>1024</Words>
  <Application>Microsoft Office PowerPoint</Application>
  <PresentationFormat>On-screen Show (4:3)</PresentationFormat>
  <Paragraphs>159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Cryptography</vt:lpstr>
      <vt:lpstr>Clicker quiz</vt:lpstr>
      <vt:lpstr>Keyed functions</vt:lpstr>
      <vt:lpstr>PowerPoint Presentation</vt:lpstr>
      <vt:lpstr>PRFs vs. PRGs</vt:lpstr>
      <vt:lpstr>Pseudorandom permutations (PRPs)</vt:lpstr>
      <vt:lpstr>Pseudorandom permutations</vt:lpstr>
      <vt:lpstr>Note</vt:lpstr>
      <vt:lpstr>Do PRFs/PRPs exist?</vt:lpstr>
      <vt:lpstr>Block ciphers</vt:lpstr>
      <vt:lpstr>AES</vt:lpstr>
      <vt:lpstr>CPA-security</vt:lpstr>
      <vt:lpstr>CPA-security</vt:lpstr>
      <vt:lpstr>CPA-secure encryption</vt:lpstr>
      <vt:lpstr>PowerPoint Presentation</vt:lpstr>
      <vt:lpstr>Security?</vt:lpstr>
      <vt:lpstr>Note</vt:lpstr>
      <vt:lpstr>Security?</vt:lpstr>
      <vt:lpstr>PowerPoint Presentation</vt:lpstr>
      <vt:lpstr>PowerPoint Presentation</vt:lpstr>
      <vt:lpstr>Analysis</vt:lpstr>
      <vt:lpstr>Analysis</vt:lpstr>
      <vt:lpstr>Analysis</vt:lpstr>
      <vt:lpstr>Real-world security?</vt:lpstr>
      <vt:lpstr>Attacks?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422</cp:revision>
  <dcterms:created xsi:type="dcterms:W3CDTF">2014-06-02T02:25:30Z</dcterms:created>
  <dcterms:modified xsi:type="dcterms:W3CDTF">2019-02-26T22:22:52Z</dcterms:modified>
</cp:coreProperties>
</file>