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674" r:id="rId3"/>
    <p:sldId id="673" r:id="rId4"/>
    <p:sldId id="672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  <p:sldId id="637" r:id="rId16"/>
    <p:sldId id="638" r:id="rId17"/>
    <p:sldId id="639" r:id="rId18"/>
    <p:sldId id="640" r:id="rId19"/>
    <p:sldId id="641" r:id="rId20"/>
    <p:sldId id="642" r:id="rId21"/>
    <p:sldId id="643" r:id="rId22"/>
    <p:sldId id="644" r:id="rId23"/>
    <p:sldId id="645" r:id="rId24"/>
    <p:sldId id="646" r:id="rId25"/>
    <p:sldId id="647" r:id="rId26"/>
    <p:sldId id="648" r:id="rId27"/>
    <p:sldId id="649" r:id="rId28"/>
    <p:sldId id="665" r:id="rId29"/>
    <p:sldId id="666" r:id="rId30"/>
    <p:sldId id="65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6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Enc</a:t>
            </a:r>
            <a:r>
              <a:rPr lang="en-US" altLang="en-US" baseline="-25000" dirty="0" err="1"/>
              <a:t>k</a:t>
            </a:r>
            <a:r>
              <a:rPr lang="en-US" altLang="en-US" dirty="0"/>
              <a:t>(m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m</a:t>
            </a:r>
            <a:r>
              <a:rPr lang="en-US" altLang="en-US" baseline="-25000" dirty="0" err="1"/>
              <a:t>t</a:t>
            </a:r>
            <a:r>
              <a:rPr lang="en-US" altLang="en-US" dirty="0" smtClean="0"/>
              <a:t>)    // note: t is arbitrary</a:t>
            </a:r>
            <a:endParaRPr lang="en-US" altLang="en-US" dirty="0"/>
          </a:p>
          <a:p>
            <a:pPr lvl="1"/>
            <a:r>
              <a:rPr lang="en-US" altLang="en-US" dirty="0"/>
              <a:t>Choose </a:t>
            </a:r>
            <a:r>
              <a:rPr lang="en-US" altLang="en-US" dirty="0" err="1"/>
              <a:t>ctr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 {0,1}</a:t>
            </a:r>
            <a:r>
              <a:rPr lang="en-US" altLang="en-US" baseline="30000" dirty="0">
                <a:sym typeface="Symbol" pitchFamily="18" charset="2"/>
              </a:rPr>
              <a:t>n</a:t>
            </a:r>
            <a:r>
              <a:rPr lang="en-US" altLang="en-US" dirty="0">
                <a:sym typeface="Symbol" pitchFamily="18" charset="2"/>
              </a:rPr>
              <a:t>, set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 = </a:t>
            </a:r>
            <a:r>
              <a:rPr lang="en-US" altLang="en-US" dirty="0" err="1">
                <a:sym typeface="Symbol" pitchFamily="18" charset="2"/>
              </a:rPr>
              <a:t>ctr</a:t>
            </a:r>
            <a:endParaRPr lang="en-US" altLang="en-US" dirty="0">
              <a:sym typeface="Symbol" pitchFamily="18" charset="2"/>
            </a:endParaRPr>
          </a:p>
          <a:p>
            <a:pPr lvl="1"/>
            <a:r>
              <a:rPr lang="en-US" altLang="en-US" dirty="0">
                <a:sym typeface="Symbol" pitchFamily="18" charset="2"/>
              </a:rPr>
              <a:t>For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dirty="0">
                <a:sym typeface="Symbol" pitchFamily="18" charset="2"/>
              </a:rPr>
              <a:t>c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= m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 </a:t>
            </a:r>
            <a:r>
              <a:rPr lang="en-US" altLang="en-US" dirty="0" err="1">
                <a:sym typeface="Symbol" pitchFamily="18" charset="2"/>
              </a:rPr>
              <a:t>F</a:t>
            </a:r>
            <a:r>
              <a:rPr lang="en-US" altLang="en-US" baseline="-25000" dirty="0" err="1">
                <a:sym typeface="Symbol" pitchFamily="18" charset="2"/>
              </a:rPr>
              <a:t>k</a:t>
            </a:r>
            <a:r>
              <a:rPr lang="en-US" altLang="en-US" dirty="0">
                <a:sym typeface="Symbol" pitchFamily="18" charset="2"/>
              </a:rPr>
              <a:t>(</a:t>
            </a:r>
            <a:r>
              <a:rPr lang="en-US" altLang="en-US" dirty="0" err="1">
                <a:sym typeface="Symbol" pitchFamily="18" charset="2"/>
              </a:rPr>
              <a:t>ctr</a:t>
            </a:r>
            <a:r>
              <a:rPr lang="en-US" altLang="en-US" dirty="0">
                <a:sym typeface="Symbol" pitchFamily="18" charset="2"/>
              </a:rPr>
              <a:t> +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Output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, c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…, </a:t>
            </a:r>
            <a:r>
              <a:rPr lang="en-US" altLang="en-US" dirty="0" err="1" smtClean="0">
                <a:sym typeface="Symbol" pitchFamily="18" charset="2"/>
              </a:rPr>
              <a:t>c</a:t>
            </a:r>
            <a:r>
              <a:rPr lang="en-US" altLang="en-US" baseline="-25000" dirty="0" err="1" smtClean="0">
                <a:sym typeface="Symbol" pitchFamily="18" charset="2"/>
              </a:rPr>
              <a:t>t</a:t>
            </a:r>
            <a:endParaRPr lang="en-US" altLang="en-US" dirty="0" smtClean="0">
              <a:sym typeface="Symbol" pitchFamily="18" charset="2"/>
            </a:endParaRPr>
          </a:p>
          <a:p>
            <a:endParaRPr lang="en-US" altLang="en-US" dirty="0" smtClean="0">
              <a:sym typeface="Symbol" pitchFamily="18" charset="2"/>
            </a:endParaRPr>
          </a:p>
          <a:p>
            <a:r>
              <a:rPr lang="en-US" altLang="en-US" dirty="0" smtClean="0">
                <a:sym typeface="Symbol" pitchFamily="18" charset="2"/>
              </a:rPr>
              <a:t>Decryption?</a:t>
            </a:r>
            <a:endParaRPr lang="en-US" altLang="en-US" dirty="0">
              <a:sym typeface="Symbol" pitchFamily="18" charset="2"/>
            </a:endParaRPr>
          </a:p>
          <a:p>
            <a:endParaRPr lang="en-US" altLang="en-US" dirty="0">
              <a:sym typeface="Symbol" pitchFamily="18" charset="2"/>
            </a:endParaRPr>
          </a:p>
          <a:p>
            <a:r>
              <a:rPr lang="en-US" altLang="en-US" dirty="0" err="1">
                <a:sym typeface="Symbol" pitchFamily="18" charset="2"/>
              </a:rPr>
              <a:t>C</a:t>
            </a:r>
            <a:r>
              <a:rPr lang="en-US" altLang="en-US" dirty="0" err="1" smtClean="0">
                <a:sym typeface="Symbol" pitchFamily="18" charset="2"/>
              </a:rPr>
              <a:t>iphertext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expansion is </a:t>
            </a:r>
            <a:r>
              <a:rPr lang="en-US" altLang="en-US" dirty="0" smtClean="0">
                <a:sym typeface="Symbol" pitchFamily="18" charset="2"/>
              </a:rPr>
              <a:t>just 1 block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94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256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828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1544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116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6781800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38975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26088" y="2971800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54088" y="1991380"/>
            <a:ext cx="5822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</a:t>
            </a:r>
            <a:endParaRPr lang="en-US" altLang="en-US" dirty="0">
              <a:latin typeface="+mn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398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686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72200" y="4267200"/>
            <a:ext cx="550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m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5" name="Straight Arrow Connector 15"/>
          <p:cNvCxnSpPr>
            <a:cxnSpLocks noChangeShapeType="1"/>
          </p:cNvCxnSpPr>
          <p:nvPr/>
        </p:nvCxnSpPr>
        <p:spPr bwMode="auto">
          <a:xfrm>
            <a:off x="28019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019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362201" y="1991380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ctr+1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4191001" y="1991380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ctr+2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6858000" y="1991380"/>
            <a:ext cx="8931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ctr+t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25908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1" name="Straight Arrow Connector 26"/>
          <p:cNvCxnSpPr>
            <a:cxnSpLocks noChangeShapeType="1"/>
          </p:cNvCxnSpPr>
          <p:nvPr/>
        </p:nvCxnSpPr>
        <p:spPr bwMode="auto">
          <a:xfrm>
            <a:off x="21859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35"/>
          <p:cNvCxnSpPr>
            <a:cxnSpLocks noChangeShapeType="1"/>
          </p:cNvCxnSpPr>
          <p:nvPr/>
        </p:nvCxnSpPr>
        <p:spPr bwMode="auto">
          <a:xfrm>
            <a:off x="28019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40"/>
          <p:cNvCxnSpPr>
            <a:cxnSpLocks noChangeShapeType="1"/>
          </p:cNvCxnSpPr>
          <p:nvPr/>
        </p:nvCxnSpPr>
        <p:spPr bwMode="auto">
          <a:xfrm>
            <a:off x="46307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41"/>
          <p:cNvCxnSpPr>
            <a:cxnSpLocks noChangeShapeType="1"/>
          </p:cNvCxnSpPr>
          <p:nvPr/>
        </p:nvCxnSpPr>
        <p:spPr bwMode="auto">
          <a:xfrm>
            <a:off x="46307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42"/>
          <p:cNvSpPr txBox="1">
            <a:spLocks noChangeArrowheads="1"/>
          </p:cNvSpPr>
          <p:nvPr/>
        </p:nvSpPr>
        <p:spPr bwMode="auto">
          <a:xfrm>
            <a:off x="44196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6" name="Straight Arrow Connector 43"/>
          <p:cNvCxnSpPr>
            <a:cxnSpLocks noChangeShapeType="1"/>
          </p:cNvCxnSpPr>
          <p:nvPr/>
        </p:nvCxnSpPr>
        <p:spPr bwMode="auto">
          <a:xfrm>
            <a:off x="40147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44"/>
          <p:cNvCxnSpPr>
            <a:cxnSpLocks noChangeShapeType="1"/>
          </p:cNvCxnSpPr>
          <p:nvPr/>
        </p:nvCxnSpPr>
        <p:spPr bwMode="auto">
          <a:xfrm>
            <a:off x="46307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45"/>
          <p:cNvCxnSpPr>
            <a:cxnSpLocks noChangeShapeType="1"/>
          </p:cNvCxnSpPr>
          <p:nvPr/>
        </p:nvCxnSpPr>
        <p:spPr bwMode="auto">
          <a:xfrm>
            <a:off x="7258050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46"/>
          <p:cNvCxnSpPr>
            <a:cxnSpLocks noChangeShapeType="1"/>
          </p:cNvCxnSpPr>
          <p:nvPr/>
        </p:nvCxnSpPr>
        <p:spPr bwMode="auto">
          <a:xfrm>
            <a:off x="7258050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47"/>
          <p:cNvSpPr txBox="1">
            <a:spLocks noChangeArrowheads="1"/>
          </p:cNvSpPr>
          <p:nvPr/>
        </p:nvSpPr>
        <p:spPr bwMode="auto">
          <a:xfrm>
            <a:off x="7046913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31" name="Straight Arrow Connector 48"/>
          <p:cNvCxnSpPr>
            <a:cxnSpLocks noChangeShapeType="1"/>
          </p:cNvCxnSpPr>
          <p:nvPr/>
        </p:nvCxnSpPr>
        <p:spPr bwMode="auto">
          <a:xfrm>
            <a:off x="6642100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49"/>
          <p:cNvCxnSpPr>
            <a:cxnSpLocks noChangeShapeType="1"/>
          </p:cNvCxnSpPr>
          <p:nvPr/>
        </p:nvCxnSpPr>
        <p:spPr bwMode="auto">
          <a:xfrm>
            <a:off x="7258050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293813" y="2474912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104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28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6" name="TextBox 57"/>
          <p:cNvSpPr txBox="1">
            <a:spLocks noChangeArrowheads="1"/>
          </p:cNvSpPr>
          <p:nvPr/>
        </p:nvSpPr>
        <p:spPr bwMode="auto">
          <a:xfrm>
            <a:off x="4410362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7" name="TextBox 58"/>
          <p:cNvSpPr txBox="1">
            <a:spLocks noChangeArrowheads="1"/>
          </p:cNvSpPr>
          <p:nvPr/>
        </p:nvSpPr>
        <p:spPr bwMode="auto">
          <a:xfrm>
            <a:off x="7113874" y="5186362"/>
            <a:ext cx="4299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64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Theorem: If F is a pseudorandom function, then CTR mode is CPA-secure</a:t>
            </a:r>
          </a:p>
          <a:p>
            <a:endParaRPr lang="en-US" dirty="0"/>
          </a:p>
          <a:p>
            <a:r>
              <a:rPr lang="en-US" dirty="0" smtClean="0"/>
              <a:t>Proof sketch:</a:t>
            </a:r>
          </a:p>
          <a:p>
            <a:pPr marL="0" indent="0">
              <a:buNone/>
            </a:pPr>
            <a:r>
              <a:rPr lang="en-US" dirty="0" smtClean="0"/>
              <a:t>The sequence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+ 1), …,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t) used to encrypt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message is pseudorandom</a:t>
            </a:r>
          </a:p>
          <a:p>
            <a:pPr lvl="1"/>
            <a:r>
              <a:rPr lang="en-US" dirty="0" smtClean="0"/>
              <a:t>Moreover, it is independent of every other such sequence unless 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j = 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’</a:t>
            </a:r>
            <a:r>
              <a:rPr lang="en-US" dirty="0" smtClean="0"/>
              <a:t> + j’ for some </a:t>
            </a:r>
            <a:r>
              <a:rPr lang="en-US" dirty="0" err="1" smtClean="0"/>
              <a:t>i</a:t>
            </a:r>
            <a:r>
              <a:rPr lang="en-US" dirty="0" smtClean="0"/>
              <a:t>, j, </a:t>
            </a:r>
            <a:r>
              <a:rPr lang="en-US" dirty="0" err="1" smtClean="0"/>
              <a:t>i</a:t>
            </a:r>
            <a:r>
              <a:rPr lang="en-US" dirty="0" smtClean="0"/>
              <a:t>’, j’</a:t>
            </a:r>
          </a:p>
          <a:p>
            <a:pPr lvl="2"/>
            <a:r>
              <a:rPr lang="en-US" dirty="0" smtClean="0"/>
              <a:t>Just need to bound the probability of that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500" dirty="0" err="1"/>
              <a:t>Enc</a:t>
            </a:r>
            <a:r>
              <a:rPr lang="en-US" altLang="en-US" sz="3500" baseline="-25000" dirty="0" err="1"/>
              <a:t>k</a:t>
            </a:r>
            <a:r>
              <a:rPr lang="en-US" altLang="en-US" sz="3500" dirty="0"/>
              <a:t>(m</a:t>
            </a:r>
            <a:r>
              <a:rPr lang="en-US" altLang="en-US" sz="3500" baseline="-25000" dirty="0"/>
              <a:t>1</a:t>
            </a:r>
            <a:r>
              <a:rPr lang="en-US" altLang="en-US" sz="3500" dirty="0"/>
              <a:t>, …, </a:t>
            </a:r>
            <a:r>
              <a:rPr lang="en-US" altLang="en-US" sz="3500" dirty="0" err="1"/>
              <a:t>m</a:t>
            </a:r>
            <a:r>
              <a:rPr lang="en-US" altLang="en-US" sz="3500" baseline="-25000" dirty="0" err="1"/>
              <a:t>t</a:t>
            </a:r>
            <a:r>
              <a:rPr lang="en-US" altLang="en-US" sz="3500" dirty="0"/>
              <a:t>) </a:t>
            </a:r>
            <a:r>
              <a:rPr lang="en-US" altLang="en-US" sz="3500" dirty="0" smtClean="0"/>
              <a:t>      // </a:t>
            </a:r>
            <a:r>
              <a:rPr lang="en-US" altLang="en-US" sz="3500" dirty="0"/>
              <a:t>note: t is arbitrary</a:t>
            </a:r>
          </a:p>
          <a:p>
            <a:pPr lvl="1"/>
            <a:r>
              <a:rPr lang="en-US" altLang="en-US" sz="3000" dirty="0"/>
              <a:t>Choose random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 </a:t>
            </a:r>
            <a:r>
              <a:rPr lang="en-US" altLang="en-US" sz="3000" dirty="0">
                <a:sym typeface="Symbol" pitchFamily="18" charset="2"/>
              </a:rPr>
              <a:t> {0,1}</a:t>
            </a:r>
            <a:r>
              <a:rPr lang="en-US" altLang="en-US" sz="3000" baseline="30000" dirty="0">
                <a:sym typeface="Symbol" pitchFamily="18" charset="2"/>
              </a:rPr>
              <a:t>n</a:t>
            </a:r>
            <a:r>
              <a:rPr lang="en-US" altLang="en-US" sz="3000" dirty="0">
                <a:sym typeface="Symbol" pitchFamily="18" charset="2"/>
              </a:rPr>
              <a:t> (also called the IV)</a:t>
            </a:r>
          </a:p>
          <a:p>
            <a:pPr lvl="1"/>
            <a:r>
              <a:rPr lang="en-US" altLang="en-US" sz="3000" dirty="0">
                <a:sym typeface="Symbol" pitchFamily="18" charset="2"/>
              </a:rPr>
              <a:t>For </a:t>
            </a:r>
            <a:r>
              <a:rPr lang="en-US" altLang="en-US" sz="3000" dirty="0" err="1">
                <a:sym typeface="Symbol" pitchFamily="18" charset="2"/>
              </a:rPr>
              <a:t>i</a:t>
            </a:r>
            <a:r>
              <a:rPr lang="en-US" altLang="en-US" sz="3000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sz="2600" dirty="0">
                <a:sym typeface="Symbol" pitchFamily="18" charset="2"/>
              </a:rPr>
              <a:t>c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= </a:t>
            </a:r>
            <a:r>
              <a:rPr lang="en-US" altLang="en-US" sz="2600" dirty="0" err="1">
                <a:sym typeface="Symbol" pitchFamily="18" charset="2"/>
              </a:rPr>
              <a:t>F</a:t>
            </a:r>
            <a:r>
              <a:rPr lang="en-US" altLang="en-US" sz="2600" baseline="-25000" dirty="0" err="1">
                <a:sym typeface="Symbol" pitchFamily="18" charset="2"/>
              </a:rPr>
              <a:t>k</a:t>
            </a:r>
            <a:r>
              <a:rPr lang="en-US" altLang="en-US" sz="2600" dirty="0">
                <a:sym typeface="Symbol" pitchFamily="18" charset="2"/>
              </a:rPr>
              <a:t>(m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 c</a:t>
            </a:r>
            <a:r>
              <a:rPr lang="en-US" altLang="en-US" sz="2600" baseline="-25000" dirty="0">
                <a:sym typeface="Symbol" pitchFamily="18" charset="2"/>
              </a:rPr>
              <a:t>i-1</a:t>
            </a:r>
            <a:r>
              <a:rPr lang="en-US" altLang="en-US" sz="2600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sz="3000" dirty="0"/>
              <a:t>Output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, c</a:t>
            </a:r>
            <a:r>
              <a:rPr lang="en-US" altLang="en-US" sz="3000" baseline="-25000" dirty="0"/>
              <a:t>1</a:t>
            </a:r>
            <a:r>
              <a:rPr lang="en-US" altLang="en-US" sz="3000" dirty="0"/>
              <a:t>, …, </a:t>
            </a:r>
            <a:r>
              <a:rPr lang="en-US" altLang="en-US" sz="3000" dirty="0" err="1" smtClean="0"/>
              <a:t>c</a:t>
            </a:r>
            <a:r>
              <a:rPr lang="en-US" altLang="en-US" sz="3000" baseline="-25000" dirty="0" err="1" smtClean="0"/>
              <a:t>t</a:t>
            </a:r>
            <a:endParaRPr lang="en-US" altLang="en-US" sz="3000" dirty="0" smtClean="0"/>
          </a:p>
          <a:p>
            <a:pPr lvl="1"/>
            <a:endParaRPr lang="en-US" altLang="en-US" dirty="0"/>
          </a:p>
          <a:p>
            <a:r>
              <a:rPr lang="en-US" altLang="en-US" sz="3500" dirty="0" smtClean="0"/>
              <a:t>Decryption?</a:t>
            </a:r>
          </a:p>
          <a:p>
            <a:pPr lvl="1"/>
            <a:r>
              <a:rPr lang="en-US" altLang="en-US" sz="3000" dirty="0" smtClean="0"/>
              <a:t> </a:t>
            </a:r>
            <a:r>
              <a:rPr lang="en-US" altLang="en-US" sz="3000" dirty="0"/>
              <a:t>R</a:t>
            </a:r>
            <a:r>
              <a:rPr lang="en-US" altLang="en-US" sz="3000" dirty="0" smtClean="0"/>
              <a:t>equires F to be invertible, i.e., a permutation</a:t>
            </a:r>
          </a:p>
          <a:p>
            <a:endParaRPr lang="en-US" altLang="en-US" sz="3500" dirty="0"/>
          </a:p>
          <a:p>
            <a:r>
              <a:rPr lang="en-US" altLang="en-US" sz="3500" dirty="0" err="1" smtClean="0"/>
              <a:t>Ciphertext</a:t>
            </a:r>
            <a:r>
              <a:rPr lang="en-US" altLang="en-US" sz="3500" dirty="0" smtClean="0"/>
              <a:t> expansion is just 1 block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7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CBC-mode encryption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m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c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</a:t>
            </a:r>
            <a:r>
              <a:rPr lang="en-US" dirty="0"/>
              <a:t>If F is a pseudorandom </a:t>
            </a:r>
            <a:r>
              <a:rPr lang="en-US" dirty="0" smtClean="0"/>
              <a:t>permutation, </a:t>
            </a:r>
            <a:r>
              <a:rPr lang="en-US" dirty="0"/>
              <a:t>then </a:t>
            </a:r>
            <a:r>
              <a:rPr lang="en-US" dirty="0" smtClean="0"/>
              <a:t>CBC </a:t>
            </a:r>
            <a:r>
              <a:rPr lang="en-US" dirty="0"/>
              <a:t>mode is </a:t>
            </a:r>
            <a:r>
              <a:rPr lang="en-US" dirty="0" smtClean="0"/>
              <a:t>CPA-secure</a:t>
            </a:r>
          </a:p>
          <a:p>
            <a:endParaRPr lang="en-US" dirty="0"/>
          </a:p>
          <a:p>
            <a:r>
              <a:rPr lang="en-US" dirty="0" smtClean="0"/>
              <a:t>Proof is more complicated than for CTR mode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7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Stream ciphers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defined them, PRGs are limited</a:t>
            </a:r>
          </a:p>
          <a:p>
            <a:pPr lvl="1"/>
            <a:r>
              <a:rPr lang="en-US" dirty="0" smtClean="0"/>
              <a:t>They have fixed-length output</a:t>
            </a:r>
          </a:p>
          <a:p>
            <a:pPr lvl="1"/>
            <a:r>
              <a:rPr lang="en-US" dirty="0" smtClean="0"/>
              <a:t>They produce output in “one shot”</a:t>
            </a:r>
          </a:p>
          <a:p>
            <a:endParaRPr lang="en-US" dirty="0" smtClean="0"/>
          </a:p>
          <a:p>
            <a:r>
              <a:rPr lang="en-US" dirty="0" smtClean="0"/>
              <a:t>In practice, </a:t>
            </a:r>
            <a:r>
              <a:rPr lang="en-US" i="1" dirty="0" smtClean="0"/>
              <a:t>stream ciphers</a:t>
            </a:r>
            <a:r>
              <a:rPr lang="en-US" dirty="0" smtClean="0"/>
              <a:t> are used </a:t>
            </a:r>
            <a:endParaRPr lang="en-US" i="1" dirty="0" smtClean="0"/>
          </a:p>
          <a:p>
            <a:pPr lvl="1"/>
            <a:r>
              <a:rPr lang="en-US" dirty="0" smtClean="0"/>
              <a:t>Can be viewed as producing an “infinite” stream of pseudorandom bits, on demand</a:t>
            </a:r>
          </a:p>
          <a:p>
            <a:pPr lvl="1"/>
            <a:r>
              <a:rPr lang="en-US" dirty="0" smtClean="0"/>
              <a:t>More flexible, more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6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of efficient, deterministic algorithms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/>
              <a:t> </a:t>
            </a:r>
            <a:r>
              <a:rPr lang="en-US" dirty="0" smtClean="0"/>
              <a:t>takes a seed s (and optional IV), and outputs initial state st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 lvl="1"/>
            <a:r>
              <a:rPr lang="en-US" dirty="0" err="1" smtClean="0"/>
              <a:t>GetBits</a:t>
            </a:r>
            <a:r>
              <a:rPr lang="en-US" dirty="0" smtClean="0"/>
              <a:t> takes the current state </a:t>
            </a:r>
            <a:r>
              <a:rPr lang="en-US" dirty="0" err="1" smtClean="0"/>
              <a:t>st</a:t>
            </a:r>
            <a:r>
              <a:rPr lang="en-US" dirty="0" smtClean="0"/>
              <a:t> and outputs a </a:t>
            </a:r>
            <a:br>
              <a:rPr lang="en-US" dirty="0" smtClean="0"/>
            </a:br>
            <a:r>
              <a:rPr lang="en-US" dirty="0" smtClean="0"/>
              <a:t>bit y along with updated state </a:t>
            </a:r>
            <a:r>
              <a:rPr lang="en-US" dirty="0" err="1" smtClean="0"/>
              <a:t>st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In practice, y would be a block rather than a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0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(</a:t>
            </a:r>
            <a:r>
              <a:rPr lang="en-US" dirty="0" err="1" smtClean="0"/>
              <a:t>Init</a:t>
            </a:r>
            <a:r>
              <a:rPr lang="en-US" dirty="0" smtClean="0"/>
              <a:t>, </a:t>
            </a:r>
            <a:r>
              <a:rPr lang="en-US" dirty="0" err="1" smtClean="0"/>
              <a:t>GetBits</a:t>
            </a:r>
            <a:r>
              <a:rPr lang="en-US" dirty="0" smtClean="0"/>
              <a:t>) to generate any desired number of output bits from an initial seed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0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F be a </a:t>
            </a:r>
            <a:r>
              <a:rPr lang="en-US" dirty="0" smtClean="0"/>
              <a:t>pseudorandom function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): choose a uniform key k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(m), </a:t>
            </a:r>
            <a:r>
              <a:rPr lang="en-US" dirty="0" err="1" smtClean="0"/>
              <a:t>where|m</a:t>
            </a:r>
            <a:r>
              <a:rPr lang="en-US" dirty="0" smtClean="0"/>
              <a:t>| = |k| = n: </a:t>
            </a:r>
          </a:p>
          <a:p>
            <a:pPr lvl="1"/>
            <a:r>
              <a:rPr lang="en-US" dirty="0" smtClean="0"/>
              <a:t>Choose uniform r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(nonce/initialization vector)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Output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&lt; r,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(r)  m &gt;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): output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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 is immediate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3592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stream cipher is </a:t>
            </a:r>
            <a:r>
              <a:rPr lang="en-US" i="1" dirty="0"/>
              <a:t>secure</a:t>
            </a:r>
            <a:r>
              <a:rPr lang="en-US" dirty="0"/>
              <a:t> </a:t>
            </a:r>
            <a:r>
              <a:rPr lang="en-US" dirty="0" smtClean="0"/>
              <a:t>if </a:t>
            </a:r>
            <a:r>
              <a:rPr lang="en-US" dirty="0"/>
              <a:t>the output stream (</a:t>
            </a:r>
            <a:r>
              <a:rPr lang="en-US" dirty="0" smtClean="0"/>
              <a:t>from </a:t>
            </a:r>
            <a:r>
              <a:rPr lang="en-US" dirty="0"/>
              <a:t>a uniform </a:t>
            </a:r>
            <a:r>
              <a:rPr lang="en-US" dirty="0" smtClean="0"/>
              <a:t>seed) </a:t>
            </a:r>
            <a:r>
              <a:rPr lang="en-US" dirty="0"/>
              <a:t>is pseudorandom</a:t>
            </a:r>
          </a:p>
          <a:p>
            <a:pPr lvl="1"/>
            <a:r>
              <a:rPr lang="en-US" dirty="0" smtClean="0"/>
              <a:t>I.e., regardless of how long the output stream is (so long as it is polynomial)</a:t>
            </a:r>
          </a:p>
          <a:p>
            <a:endParaRPr lang="en-US" dirty="0" smtClean="0"/>
          </a:p>
          <a:p>
            <a:r>
              <a:rPr lang="en-US" dirty="0" smtClean="0"/>
              <a:t>See book for formal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Stream-cipher modes of operation</a:t>
            </a:r>
          </a:p>
          <a:p>
            <a:pPr lvl="1"/>
            <a:r>
              <a:rPr lang="en-US" dirty="0" smtClean="0"/>
              <a:t>Synchronized</a:t>
            </a:r>
          </a:p>
          <a:p>
            <a:pPr lvl="1"/>
            <a:r>
              <a:rPr lang="en-US" dirty="0" smtClean="0"/>
              <a:t>Unsynchronized</a:t>
            </a:r>
          </a:p>
        </p:txBody>
      </p:sp>
    </p:spTree>
    <p:extLst>
      <p:ext uri="{BB962C8B-B14F-4D97-AF65-F5344CB8AC3E}">
        <p14:creationId xmlns:p14="http://schemas.microsoft.com/office/powerpoint/2010/main" val="12918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Sender and receiver maintain state (i.e., they are </a:t>
            </a:r>
            <a:r>
              <a:rPr lang="en-US" dirty="0" err="1" smtClean="0"/>
              <a:t>stateful</a:t>
            </a:r>
            <a:r>
              <a:rPr lang="en-US" dirty="0" smtClean="0"/>
              <a:t>), and must be </a:t>
            </a:r>
            <a:r>
              <a:rPr lang="en-US" i="1" dirty="0" smtClean="0"/>
              <a:t>synchronized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Makes sense in the context of a limited-time </a:t>
            </a:r>
            <a:r>
              <a:rPr lang="en-US" i="1" dirty="0" smtClean="0"/>
              <a:t>communication session </a:t>
            </a:r>
            <a:r>
              <a:rPr lang="en-US" dirty="0" smtClean="0"/>
              <a:t>where both parties are online and messages are received in order, without being dropped</a:t>
            </a:r>
          </a:p>
        </p:txBody>
      </p:sp>
    </p:spTree>
    <p:extLst>
      <p:ext uri="{BB962C8B-B14F-4D97-AF65-F5344CB8AC3E}">
        <p14:creationId xmlns:p14="http://schemas.microsoft.com/office/powerpoint/2010/main" val="22463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2098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066800" y="18288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14478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2743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30076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3429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38077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66800" y="4343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4607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40744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3581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38436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47779" y="31242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40744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36576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22098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953678" y="18288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01278" y="14478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2743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30076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3429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38077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953678" y="4343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25078" y="4607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40744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38436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4191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44151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3581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pic>
        <p:nvPicPr>
          <p:cNvPr id="3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6096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6382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Straight Arrow Connector 62"/>
          <p:cNvCxnSpPr/>
          <p:nvPr/>
        </p:nvCxnSpPr>
        <p:spPr>
          <a:xfrm>
            <a:off x="1066800" y="5029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33400" y="5407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066800" y="5943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38200" y="62080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67" name="Straight Arrow Connector 66"/>
          <p:cNvCxnSpPr>
            <a:stCxn id="64" idx="3"/>
          </p:cNvCxnSpPr>
          <p:nvPr/>
        </p:nvCxnSpPr>
        <p:spPr>
          <a:xfrm>
            <a:off x="1676400" y="5674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133600" y="5181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971800" y="5443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181954" y="5105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352800" y="5674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381896" y="52578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7953678" y="5029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420278" y="5407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7953678" y="5943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725078" y="62080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77" name="Straight Arrow Connector 76"/>
          <p:cNvCxnSpPr>
            <a:endCxn id="74" idx="1"/>
          </p:cNvCxnSpPr>
          <p:nvPr/>
        </p:nvCxnSpPr>
        <p:spPr>
          <a:xfrm flipV="1">
            <a:off x="6324600" y="5674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19800" y="5443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6229954" y="5791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019079" y="60153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6705600" y="5181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2947779" y="47199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448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 animBg="1"/>
      <p:bldP spid="12" grpId="0"/>
      <p:bldP spid="18" grpId="0"/>
      <p:bldP spid="19" grpId="0"/>
      <p:bldP spid="23" grpId="0"/>
      <p:bldP spid="25" grpId="0"/>
      <p:bldP spid="27" grpId="0" animBg="1"/>
      <p:bldP spid="29" grpId="0"/>
      <p:bldP spid="31" grpId="0"/>
      <p:bldP spid="33" grpId="0" animBg="1"/>
      <p:bldP spid="35" grpId="0"/>
      <p:bldP spid="39" grpId="0"/>
      <p:bldP spid="48" grpId="0"/>
      <p:bldP spid="49" grpId="0"/>
      <p:bldP spid="64" grpId="0" animBg="1"/>
      <p:bldP spid="66" grpId="0"/>
      <p:bldP spid="68" grpId="0"/>
      <p:bldP spid="69" grpId="0"/>
      <p:bldP spid="72" grpId="0"/>
      <p:bldP spid="74" grpId="0" animBg="1"/>
      <p:bldP spid="76" grpId="0"/>
      <p:bldP spid="78" grpId="0"/>
      <p:bldP spid="80" grpId="0"/>
      <p:bldP spid="81" grpId="0"/>
      <p:bldP spid="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random IV to encrypt next message</a:t>
            </a:r>
          </a:p>
          <a:p>
            <a:endParaRPr lang="en-US" dirty="0"/>
          </a:p>
          <a:p>
            <a:r>
              <a:rPr lang="en-US" dirty="0" smtClean="0"/>
              <a:t>Similar to the first CPA-secure scheme we saw</a:t>
            </a:r>
          </a:p>
          <a:p>
            <a:pPr lvl="1"/>
            <a:r>
              <a:rPr lang="en-US" dirty="0" smtClean="0"/>
              <a:t>But “natively” handles arbitrary-length messages with better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8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mode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4400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293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05981" y="4800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724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4600" y="43434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293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4876800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077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708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</a:t>
            </a:r>
            <a:r>
              <a:rPr lang="en-US" sz="2400" baseline="-25000" dirty="0" smtClean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GetBits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293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410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5634335"/>
            <a:ext cx="1388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324600" y="4800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</a:t>
            </a:r>
            <a:endParaRPr lang="en-US" sz="24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19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906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3" name="Curved Right Arrow 2"/>
          <p:cNvSpPr/>
          <p:nvPr/>
        </p:nvSpPr>
        <p:spPr>
          <a:xfrm flipV="1">
            <a:off x="76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371600" y="2971801"/>
            <a:ext cx="6172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7723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438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IV</a:t>
            </a:r>
            <a:endParaRPr lang="en-US" sz="2400" dirty="0"/>
          </a:p>
        </p:txBody>
      </p:sp>
      <p:sp>
        <p:nvSpPr>
          <p:cNvPr id="43" name="Curved Right Arrow 42"/>
          <p:cNvSpPr/>
          <p:nvPr/>
        </p:nvSpPr>
        <p:spPr>
          <a:xfrm flipH="1" flipV="1">
            <a:off x="8458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12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/>
      <p:bldP spid="8" grpId="1"/>
      <p:bldP spid="10" grpId="0" animBg="1"/>
      <p:bldP spid="10" grpId="1" animBg="1"/>
      <p:bldP spid="18" grpId="0"/>
      <p:bldP spid="18" grpId="1"/>
      <p:bldP spid="19" grpId="0"/>
      <p:bldP spid="19" grpId="1"/>
      <p:bldP spid="23" grpId="0"/>
      <p:bldP spid="23" grpId="1"/>
      <p:bldP spid="25" grpId="0"/>
      <p:bldP spid="25" grpId="1"/>
      <p:bldP spid="27" grpId="0" animBg="1"/>
      <p:bldP spid="27" grpId="1" animBg="1"/>
      <p:bldP spid="31" grpId="0"/>
      <p:bldP spid="31" grpId="1"/>
      <p:bldP spid="33" grpId="0" animBg="1"/>
      <p:bldP spid="33" grpId="1" animBg="1"/>
      <p:bldP spid="39" grpId="0"/>
      <p:bldP spid="39" grpId="1"/>
      <p:bldP spid="48" grpId="0"/>
      <p:bldP spid="48" grpId="1"/>
      <p:bldP spid="49" grpId="0"/>
      <p:bldP spid="49" grpId="1"/>
      <p:bldP spid="38" grpId="0"/>
      <p:bldP spid="38" grpId="1"/>
      <p:bldP spid="3" grpId="0" animBg="1"/>
      <p:bldP spid="3" grpId="1" animBg="1"/>
      <p:bldP spid="42" grpId="0"/>
      <p:bldP spid="42" grpId="1"/>
      <p:bldP spid="43" grpId="0" animBg="1"/>
      <p:bldP spid="4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Message integrity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 far we have been concerned with ensuring </a:t>
            </a:r>
            <a:r>
              <a:rPr lang="en-US" i="1" dirty="0" smtClean="0"/>
              <a:t>secrecy</a:t>
            </a:r>
            <a:r>
              <a:rPr lang="en-US" dirty="0" smtClean="0"/>
              <a:t> of communication</a:t>
            </a:r>
          </a:p>
          <a:p>
            <a:endParaRPr lang="en-US" dirty="0"/>
          </a:p>
          <a:p>
            <a:r>
              <a:rPr lang="en-US" dirty="0" smtClean="0"/>
              <a:t>What about </a:t>
            </a:r>
            <a:r>
              <a:rPr lang="en-US" i="1" dirty="0" smtClean="0"/>
              <a:t>integrity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I.e., ensuring that a received message originated from the intended party, and was not modified</a:t>
            </a:r>
          </a:p>
          <a:p>
            <a:endParaRPr lang="en-US" dirty="0" smtClean="0"/>
          </a:p>
          <a:p>
            <a:r>
              <a:rPr lang="en-US" dirty="0" smtClean="0"/>
              <a:t>Standard error-correction not enough!</a:t>
            </a:r>
          </a:p>
          <a:p>
            <a:pPr lvl="1"/>
            <a:r>
              <a:rPr lang="en-US" dirty="0" smtClean="0"/>
              <a:t>The right tool is a </a:t>
            </a:r>
            <a:r>
              <a:rPr lang="en-US" i="1" dirty="0" smtClean="0"/>
              <a:t>message authentication code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0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attacks vs. active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 we have been considered only </a:t>
            </a:r>
            <a:r>
              <a:rPr lang="en-US" i="1" dirty="0" smtClean="0"/>
              <a:t>passive</a:t>
            </a:r>
            <a:r>
              <a:rPr lang="en-US" dirty="0" smtClean="0"/>
              <a:t> (i.e., eavesdropping) attacks</a:t>
            </a:r>
          </a:p>
          <a:p>
            <a:pPr lvl="1"/>
            <a:r>
              <a:rPr lang="en-US" dirty="0" smtClean="0"/>
              <a:t>Attacker simply observes the channel</a:t>
            </a:r>
          </a:p>
          <a:p>
            <a:pPr lvl="1"/>
            <a:endParaRPr lang="en-US" dirty="0"/>
          </a:p>
          <a:p>
            <a:r>
              <a:rPr lang="en-US" dirty="0" smtClean="0"/>
              <a:t>In the setting of integrity, we explicitly consider </a:t>
            </a:r>
            <a:r>
              <a:rPr lang="en-US" i="1" dirty="0" smtClean="0"/>
              <a:t>active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Attacker has full control over the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07451" y="41249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09796" y="2895600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53628" y="2882683"/>
            <a:ext cx="56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519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security (high level)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with a random function f</a:t>
            </a:r>
          </a:p>
          <a:p>
            <a:r>
              <a:rPr lang="en-US" dirty="0" smtClean="0"/>
              <a:t>Whenever f is evaluated on a </a:t>
            </a:r>
            <a:r>
              <a:rPr lang="en-US" b="1" dirty="0" smtClean="0"/>
              <a:t>new</a:t>
            </a:r>
            <a:r>
              <a:rPr lang="en-US" dirty="0" smtClean="0"/>
              <a:t> input, the result is uniform and independent of everything else</a:t>
            </a:r>
          </a:p>
          <a:p>
            <a:r>
              <a:rPr lang="en-US" dirty="0" smtClean="0"/>
              <a:t>Prove security assuming f is never evaluated on the same input twice</a:t>
            </a:r>
          </a:p>
          <a:p>
            <a:r>
              <a:rPr lang="en-US" dirty="0" smtClean="0"/>
              <a:t>Argue that f is never evaluated on the same input except with negligible probability</a:t>
            </a:r>
          </a:p>
        </p:txBody>
      </p:sp>
    </p:spTree>
    <p:extLst>
      <p:ext uri="{BB962C8B-B14F-4D97-AF65-F5344CB8AC3E}">
        <p14:creationId xmlns:p14="http://schemas.microsoft.com/office/powerpoint/2010/main" val="3519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t</a:t>
            </a:r>
            <a:r>
              <a:rPr lang="en-US" sz="2800" dirty="0" smtClean="0"/>
              <a:t> = Mac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(m’, t’) = 1?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’, t’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207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F be a block cipher</a:t>
            </a:r>
          </a:p>
          <a:p>
            <a:r>
              <a:rPr lang="en-US" dirty="0" smtClean="0"/>
              <a:t>Two general CPA-attacks on a scheme</a:t>
            </a:r>
          </a:p>
          <a:p>
            <a:pPr lvl="1"/>
            <a:r>
              <a:rPr lang="en-US" dirty="0" smtClean="0"/>
              <a:t>F not used correctly</a:t>
            </a:r>
          </a:p>
          <a:p>
            <a:pPr lvl="2"/>
            <a:r>
              <a:rPr lang="en-US" dirty="0" smtClean="0"/>
              <a:t>(Function of) plaintext directly leaked in </a:t>
            </a:r>
            <a:r>
              <a:rPr lang="en-US" dirty="0" err="1" smtClean="0"/>
              <a:t>ciphertext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E.g., &lt; m,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 &gt;</a:t>
            </a:r>
          </a:p>
          <a:p>
            <a:pPr lvl="2"/>
            <a:r>
              <a:rPr lang="en-US" dirty="0" smtClean="0"/>
              <a:t>F not used with a random, unknown key</a:t>
            </a:r>
            <a:br>
              <a:rPr lang="en-US" dirty="0" smtClean="0"/>
            </a:br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</a:t>
            </a:r>
            <a:r>
              <a:rPr lang="en-US" dirty="0" smtClean="0"/>
              <a:t>(m) &gt;</a:t>
            </a:r>
          </a:p>
          <a:p>
            <a:pPr lvl="1"/>
            <a:r>
              <a:rPr lang="en-US" dirty="0" smtClean="0"/>
              <a:t>Cause F to ever be evaluated </a:t>
            </a:r>
            <a:r>
              <a:rPr lang="en-US" smtClean="0"/>
              <a:t>on </a:t>
            </a:r>
            <a:r>
              <a:rPr lang="en-US" i="1" smtClean="0"/>
              <a:t>same</a:t>
            </a:r>
            <a:r>
              <a:rPr lang="en-US" smtClean="0"/>
              <a:t> </a:t>
            </a:r>
            <a:r>
              <a:rPr lang="en-US" dirty="0" smtClean="0"/>
              <a:t>input twice</a:t>
            </a:r>
            <a:endParaRPr lang="en-US" dirty="0"/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) = &lt; 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err="1" smtClean="0">
                <a:sym typeface="Symbol" panose="05050102010706020507" pitchFamily="18" charset="2"/>
              </a:rPr>
              <a:t>F</a:t>
            </a:r>
            <a:r>
              <a:rPr lang="en-US" baseline="-25000" dirty="0" err="1" smtClean="0">
                <a:sym typeface="Symbol" panose="05050102010706020507" pitchFamily="18" charset="2"/>
              </a:rPr>
              <a:t>k</a:t>
            </a:r>
            <a:r>
              <a:rPr lang="en-US" dirty="0" smtClean="0">
                <a:sym typeface="Symbol" panose="05050102010706020507" pitchFamily="18" charset="2"/>
              </a:rPr>
              <a:t>(m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)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&gt;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Any deterministic scheme</a:t>
            </a:r>
          </a:p>
        </p:txBody>
      </p:sp>
    </p:spTree>
    <p:extLst>
      <p:ext uri="{BB962C8B-B14F-4D97-AF65-F5344CB8AC3E}">
        <p14:creationId xmlns:p14="http://schemas.microsoft.com/office/powerpoint/2010/main" val="80821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a CPA-secure encryption scheme based on any block cipher/PRF</a:t>
            </a:r>
          </a:p>
          <a:p>
            <a:pPr lvl="1"/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 smtClean="0">
                <a:sym typeface="Symbol"/>
              </a:rPr>
              <a:t> m&gt;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Drawbacks?</a:t>
            </a:r>
          </a:p>
          <a:p>
            <a:pPr lvl="1"/>
            <a:r>
              <a:rPr lang="en-US" dirty="0" smtClean="0">
                <a:sym typeface="Symbol"/>
              </a:rPr>
              <a:t>A 1-block plaintext results in a 2-block </a:t>
            </a:r>
            <a:r>
              <a:rPr lang="en-US" dirty="0" err="1" smtClean="0">
                <a:sym typeface="Symbol"/>
              </a:rPr>
              <a:t>ciphertext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Only defined for encryption of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messages</a:t>
            </a:r>
          </a:p>
        </p:txBody>
      </p:sp>
    </p:spTree>
    <p:extLst>
      <p:ext uri="{BB962C8B-B14F-4D97-AF65-F5344CB8AC3E}">
        <p14:creationId xmlns:p14="http://schemas.microsoft.com/office/powerpoint/2010/main" val="9325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long messages?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CPA-security </a:t>
            </a:r>
            <a:r>
              <a:rPr lang="en-US" dirty="0" smtClean="0">
                <a:sym typeface="Symbol"/>
              </a:rPr>
              <a:t> security for the encryption of multiple messages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So, can encrypt the message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…, 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as </a:t>
            </a:r>
            <a:br>
              <a:rPr lang="en-US" dirty="0" smtClean="0">
                <a:sym typeface="Symbol"/>
              </a:rPr>
            </a:b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), …,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This is also CPA-secure!</a:t>
            </a:r>
          </a:p>
          <a:p>
            <a:pPr lvl="1"/>
            <a:endParaRPr lang="en-US" dirty="0"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0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 </a:t>
            </a:r>
            <a:r>
              <a:rPr lang="en-US" i="1" dirty="0" smtClean="0"/>
              <a:t>twice</a:t>
            </a:r>
            <a:r>
              <a:rPr lang="en-US" dirty="0" smtClean="0"/>
              <a:t> the length of the plaintext</a:t>
            </a:r>
          </a:p>
          <a:p>
            <a:pPr lvl="1"/>
            <a:r>
              <a:rPr lang="en-US" dirty="0" smtClean="0"/>
              <a:t>I.e., </a:t>
            </a:r>
            <a:r>
              <a:rPr lang="en-US" i="1" dirty="0" err="1" smtClean="0"/>
              <a:t>ciphertext</a:t>
            </a:r>
            <a:r>
              <a:rPr lang="en-US" i="1" dirty="0" smtClean="0"/>
              <a:t> expansion </a:t>
            </a:r>
            <a:r>
              <a:rPr lang="en-US" dirty="0" smtClean="0"/>
              <a:t>by a factor of two</a:t>
            </a:r>
          </a:p>
          <a:p>
            <a:endParaRPr lang="en-US" dirty="0"/>
          </a:p>
          <a:p>
            <a:r>
              <a:rPr lang="en-US" dirty="0" smtClean="0"/>
              <a:t>Can we do better?</a:t>
            </a:r>
          </a:p>
          <a:p>
            <a:endParaRPr lang="en-US" dirty="0"/>
          </a:p>
          <a:p>
            <a:r>
              <a:rPr lang="en-US" i="1" dirty="0" smtClean="0"/>
              <a:t>Modes of operation</a:t>
            </a:r>
            <a:endParaRPr lang="en-US" dirty="0" smtClean="0"/>
          </a:p>
          <a:p>
            <a:pPr lvl="1"/>
            <a:r>
              <a:rPr lang="en-US" dirty="0" smtClean="0"/>
              <a:t>Block-cipher modes of operation</a:t>
            </a:r>
          </a:p>
          <a:p>
            <a:pPr lvl="1"/>
            <a:r>
              <a:rPr lang="en-US" dirty="0" smtClean="0"/>
              <a:t>Stream-cipher modes of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0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 =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), …,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Deterministic</a:t>
            </a:r>
          </a:p>
          <a:p>
            <a:pPr lvl="1"/>
            <a:r>
              <a:rPr lang="en-US" dirty="0" smtClean="0"/>
              <a:t>Not CPA-secure!</a:t>
            </a:r>
          </a:p>
          <a:p>
            <a:pPr lvl="1"/>
            <a:endParaRPr lang="en-US" dirty="0"/>
          </a:p>
          <a:p>
            <a:r>
              <a:rPr lang="en-US" dirty="0" smtClean="0"/>
              <a:t>Can tell from the </a:t>
            </a:r>
            <a:r>
              <a:rPr lang="en-US" dirty="0" err="1" smtClean="0"/>
              <a:t>ciphertext</a:t>
            </a:r>
            <a:r>
              <a:rPr lang="en-US" dirty="0" smtClean="0"/>
              <a:t> whether m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 even EAV-secure!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1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just a theoretical problem!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4849" y="6059269"/>
            <a:ext cx="7016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(Taken from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en.wikipedia.org and </a:t>
            </a:r>
            <a:r>
              <a:rPr lang="en-US" dirty="0"/>
              <a:t>derived from images created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Larry </a:t>
            </a:r>
            <a:r>
              <a:rPr lang="en-US" dirty="0"/>
              <a:t>Ewing </a:t>
            </a:r>
            <a:r>
              <a:rPr lang="en-US" dirty="0" smtClean="0"/>
              <a:t>(lewing@isc.tamu.edu) </a:t>
            </a:r>
            <a:r>
              <a:rPr lang="en-US" dirty="0"/>
              <a:t>using The GIMP.)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8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5450" y="4419600"/>
            <a:ext cx="113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original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92688" y="4419600"/>
            <a:ext cx="354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encrypted using ECB mode</a:t>
            </a:r>
          </a:p>
        </p:txBody>
      </p:sp>
    </p:spTree>
    <p:extLst>
      <p:ext uri="{BB962C8B-B14F-4D97-AF65-F5344CB8AC3E}">
        <p14:creationId xmlns:p14="http://schemas.microsoft.com/office/powerpoint/2010/main" val="253625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5066</TotalTime>
  <Words>963</Words>
  <Application>Microsoft Office PowerPoint</Application>
  <PresentationFormat>On-screen Show (4:3)</PresentationFormat>
  <Paragraphs>243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Symbol</vt:lpstr>
      <vt:lpstr>Times New Roman</vt:lpstr>
      <vt:lpstr>Office Theme</vt:lpstr>
      <vt:lpstr>Cryptography</vt:lpstr>
      <vt:lpstr>CPA-secure encryption</vt:lpstr>
      <vt:lpstr>Proof of security (high level)</vt:lpstr>
      <vt:lpstr>Breaking encryption schemes</vt:lpstr>
      <vt:lpstr>CPA-secure encryption</vt:lpstr>
      <vt:lpstr>Encrypting long messages?</vt:lpstr>
      <vt:lpstr>Drawback</vt:lpstr>
      <vt:lpstr>ECB mode</vt:lpstr>
      <vt:lpstr>Not just a theoretical problem!</vt:lpstr>
      <vt:lpstr>CTR mode</vt:lpstr>
      <vt:lpstr>CTR mode</vt:lpstr>
      <vt:lpstr>CTR mode</vt:lpstr>
      <vt:lpstr>CBC mode</vt:lpstr>
      <vt:lpstr>CBC-mode encryption</vt:lpstr>
      <vt:lpstr>CBC mode</vt:lpstr>
      <vt:lpstr>PowerPoint Presentation</vt:lpstr>
      <vt:lpstr>Stream ciphers</vt:lpstr>
      <vt:lpstr>Stream ciphers</vt:lpstr>
      <vt:lpstr>Stream ciphers</vt:lpstr>
      <vt:lpstr>Stream ciphers</vt:lpstr>
      <vt:lpstr>Modes of operation</vt:lpstr>
      <vt:lpstr>Synchronized mode</vt:lpstr>
      <vt:lpstr>Synchronized mode</vt:lpstr>
      <vt:lpstr>Unsynchronized mode</vt:lpstr>
      <vt:lpstr>Unsynchronized mode</vt:lpstr>
      <vt:lpstr>PowerPoint Presentation</vt:lpstr>
      <vt:lpstr>Secrecy vs. integrity</vt:lpstr>
      <vt:lpstr>Passive attacks vs. active attacks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399</cp:revision>
  <dcterms:created xsi:type="dcterms:W3CDTF">2014-06-02T02:25:30Z</dcterms:created>
  <dcterms:modified xsi:type="dcterms:W3CDTF">2019-02-28T20:24:40Z</dcterms:modified>
</cp:coreProperties>
</file>