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739" r:id="rId3"/>
    <p:sldId id="740" r:id="rId4"/>
    <p:sldId id="570" r:id="rId5"/>
    <p:sldId id="737" r:id="rId6"/>
    <p:sldId id="714" r:id="rId7"/>
    <p:sldId id="715" r:id="rId8"/>
    <p:sldId id="716" r:id="rId9"/>
    <p:sldId id="717" r:id="rId10"/>
    <p:sldId id="718" r:id="rId11"/>
    <p:sldId id="719" r:id="rId12"/>
    <p:sldId id="720" r:id="rId13"/>
    <p:sldId id="721" r:id="rId14"/>
    <p:sldId id="723" r:id="rId15"/>
    <p:sldId id="724" r:id="rId16"/>
    <p:sldId id="725" r:id="rId17"/>
    <p:sldId id="726" r:id="rId18"/>
    <p:sldId id="727" r:id="rId19"/>
    <p:sldId id="728" r:id="rId20"/>
    <p:sldId id="738" r:id="rId21"/>
    <p:sldId id="734" r:id="rId22"/>
    <p:sldId id="730" r:id="rId23"/>
    <p:sldId id="731" r:id="rId24"/>
    <p:sldId id="732" r:id="rId25"/>
    <p:sldId id="309" r:id="rId26"/>
    <p:sldId id="310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245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BF7E19-5E58-4A0D-942E-F728F20487D2}" type="datetimeFigureOut">
              <a:rPr lang="en-US" smtClean="0"/>
              <a:t>3/10/2022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A42AE6-878C-46A5-A432-87C112332D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7675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3/10/2022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018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3/10/2022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38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3/10/2022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120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3/10/2022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126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3/10/2022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711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3/10/2022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466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3/10/2022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1558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3/10/2022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576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3/10/2022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207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3/10/2022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582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3/10/2022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04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2898CC-5660-44C1-B068-F179A9DC2F99}" type="datetimeFigureOut">
              <a:rPr lang="en-US" smtClean="0"/>
              <a:t>3/10/2022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517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/>
              <a:t>Cryptography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000" i="1" dirty="0">
                <a:solidFill>
                  <a:schemeClr val="tx1"/>
                </a:solidFill>
              </a:rPr>
              <a:t>Lecture 14</a:t>
            </a:r>
          </a:p>
        </p:txBody>
      </p:sp>
    </p:spTree>
    <p:extLst>
      <p:ext uri="{BB962C8B-B14F-4D97-AF65-F5344CB8AC3E}">
        <p14:creationId xmlns:p14="http://schemas.microsoft.com/office/powerpoint/2010/main" val="13296651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Outsourced storage</a:t>
            </a:r>
          </a:p>
        </p:txBody>
      </p:sp>
      <p:pic>
        <p:nvPicPr>
          <p:cNvPr id="5" name="Picture 4" descr="j02920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2" y="2747847"/>
            <a:ext cx="1527175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j019538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2" y="2747847"/>
            <a:ext cx="1418391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038600" y="4262735"/>
            <a:ext cx="11673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x</a:t>
            </a:r>
            <a:r>
              <a:rPr lang="en-US" sz="2400" baseline="-25000" dirty="0"/>
              <a:t>1</a:t>
            </a:r>
            <a:r>
              <a:rPr lang="en-US" sz="2400" dirty="0"/>
              <a:t>, …, </a:t>
            </a:r>
            <a:r>
              <a:rPr lang="en-US" sz="2400" dirty="0" err="1"/>
              <a:t>x</a:t>
            </a:r>
            <a:r>
              <a:rPr lang="en-US" sz="2400" baseline="-25000" dirty="0" err="1"/>
              <a:t>n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533400" y="4648200"/>
            <a:ext cx="19303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h =H(x</a:t>
            </a:r>
            <a:r>
              <a:rPr lang="en-US" sz="2400" baseline="-25000" dirty="0"/>
              <a:t>1</a:t>
            </a:r>
            <a:r>
              <a:rPr lang="en-US" sz="2400" dirty="0"/>
              <a:t>, …, </a:t>
            </a:r>
            <a:r>
              <a:rPr lang="en-US" sz="2400" dirty="0" err="1"/>
              <a:t>x</a:t>
            </a:r>
            <a:r>
              <a:rPr lang="en-US" sz="2400" baseline="-25000" dirty="0" err="1"/>
              <a:t>n</a:t>
            </a:r>
            <a:r>
              <a:rPr lang="en-US" sz="2400" dirty="0"/>
              <a:t>)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2743200" y="4724400"/>
            <a:ext cx="3810000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990600" y="4114800"/>
            <a:ext cx="11673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x</a:t>
            </a:r>
            <a:r>
              <a:rPr lang="en-US" sz="2400" baseline="-25000" dirty="0"/>
              <a:t>1</a:t>
            </a:r>
            <a:r>
              <a:rPr lang="en-US" sz="2400" dirty="0"/>
              <a:t>, …, </a:t>
            </a:r>
            <a:r>
              <a:rPr lang="en-US" sz="2400" dirty="0" err="1"/>
              <a:t>x</a:t>
            </a:r>
            <a:r>
              <a:rPr lang="en-US" sz="2400" baseline="-25000" dirty="0" err="1"/>
              <a:t>n</a:t>
            </a:r>
            <a:endParaRPr lang="en-US" sz="2400" dirty="0"/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2743200" y="5690175"/>
            <a:ext cx="3810000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090493" y="5253335"/>
            <a:ext cx="11673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x</a:t>
            </a:r>
            <a:r>
              <a:rPr lang="en-US" sz="2400" baseline="-25000" dirty="0"/>
              <a:t>1</a:t>
            </a:r>
            <a:r>
              <a:rPr lang="en-US" sz="2400" dirty="0"/>
              <a:t>, …, </a:t>
            </a:r>
            <a:r>
              <a:rPr lang="en-US" sz="2400" dirty="0" err="1"/>
              <a:t>x</a:t>
            </a:r>
            <a:r>
              <a:rPr lang="en-US" sz="2400" baseline="-25000" dirty="0" err="1"/>
              <a:t>n</a:t>
            </a:r>
            <a:endParaRPr lang="en-US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457200" y="5663625"/>
            <a:ext cx="20040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H(x</a:t>
            </a:r>
            <a:r>
              <a:rPr lang="en-US" sz="2400" baseline="-25000" dirty="0"/>
              <a:t>1</a:t>
            </a:r>
            <a:r>
              <a:rPr lang="en-US" sz="2400" dirty="0"/>
              <a:t>, …, </a:t>
            </a:r>
            <a:r>
              <a:rPr lang="en-US" sz="2400" dirty="0" err="1"/>
              <a:t>x</a:t>
            </a:r>
            <a:r>
              <a:rPr lang="en-US" sz="2400" baseline="-25000" dirty="0" err="1"/>
              <a:t>n</a:t>
            </a:r>
            <a:r>
              <a:rPr lang="en-US" sz="2400" dirty="0"/>
              <a:t>)=?h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246579" y="6091535"/>
            <a:ext cx="34951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33CC"/>
                </a:solidFill>
              </a:rPr>
              <a:t>O(n</a:t>
            </a:r>
            <a:r>
              <a:rPr lang="en-US" sz="2400" b="1" dirty="0">
                <a:solidFill>
                  <a:srgbClr val="0033CC"/>
                </a:solidFill>
                <a:sym typeface="Symbol" panose="05050102010706020507" pitchFamily="18" charset="2"/>
              </a:rPr>
              <a:t></a:t>
            </a:r>
            <a:r>
              <a:rPr lang="en-US" sz="2400" b="1" dirty="0">
                <a:solidFill>
                  <a:srgbClr val="0033CC"/>
                </a:solidFill>
              </a:rPr>
              <a:t>|x|) communication!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2743200" y="5181600"/>
            <a:ext cx="3810000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495800" y="4796135"/>
            <a:ext cx="2551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/>
              <a:t>i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86169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2" grpId="0"/>
      <p:bldP spid="13" grpId="0"/>
      <p:bldP spid="14" grpId="0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Outsourced storage</a:t>
            </a:r>
          </a:p>
        </p:txBody>
      </p:sp>
      <p:pic>
        <p:nvPicPr>
          <p:cNvPr id="5" name="Picture 4" descr="j02920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2" y="2747847"/>
            <a:ext cx="1527175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j019538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2" y="2747847"/>
            <a:ext cx="1418391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038600" y="4262735"/>
            <a:ext cx="11673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x</a:t>
            </a:r>
            <a:r>
              <a:rPr lang="en-US" sz="2400" baseline="-25000" dirty="0"/>
              <a:t>1</a:t>
            </a:r>
            <a:r>
              <a:rPr lang="en-US" sz="2400" dirty="0"/>
              <a:t>, …, </a:t>
            </a:r>
            <a:r>
              <a:rPr lang="en-US" sz="2400" dirty="0" err="1"/>
              <a:t>x</a:t>
            </a:r>
            <a:r>
              <a:rPr lang="en-US" sz="2400" baseline="-25000" dirty="0" err="1"/>
              <a:t>n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132446" y="4648200"/>
            <a:ext cx="26869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h =H(H(x</a:t>
            </a:r>
            <a:r>
              <a:rPr lang="en-US" sz="2400" baseline="-25000" dirty="0"/>
              <a:t>1</a:t>
            </a:r>
            <a:r>
              <a:rPr lang="en-US" sz="2400" dirty="0"/>
              <a:t>), …, H(</a:t>
            </a:r>
            <a:r>
              <a:rPr lang="en-US" sz="2400" dirty="0" err="1"/>
              <a:t>x</a:t>
            </a:r>
            <a:r>
              <a:rPr lang="en-US" sz="2400" baseline="-25000" dirty="0" err="1"/>
              <a:t>n</a:t>
            </a:r>
            <a:r>
              <a:rPr lang="en-US" sz="2400" dirty="0"/>
              <a:t>))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2743200" y="4724400"/>
            <a:ext cx="3810000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990600" y="4114800"/>
            <a:ext cx="11673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x</a:t>
            </a:r>
            <a:r>
              <a:rPr lang="en-US" sz="2400" baseline="-25000" dirty="0"/>
              <a:t>1</a:t>
            </a:r>
            <a:r>
              <a:rPr lang="en-US" sz="2400" dirty="0"/>
              <a:t>, …, </a:t>
            </a:r>
            <a:r>
              <a:rPr lang="en-US" sz="2400" dirty="0" err="1"/>
              <a:t>x</a:t>
            </a:r>
            <a:r>
              <a:rPr lang="en-US" sz="2400" baseline="-25000" dirty="0" err="1"/>
              <a:t>n</a:t>
            </a:r>
            <a:endParaRPr lang="en-US" sz="2400" dirty="0"/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2743200" y="5690175"/>
            <a:ext cx="3810000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090493" y="5253335"/>
            <a:ext cx="15504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x</a:t>
            </a:r>
            <a:r>
              <a:rPr lang="en-US" sz="2400" baseline="-25000" dirty="0"/>
              <a:t>i</a:t>
            </a:r>
            <a:r>
              <a:rPr lang="en-US" sz="2400" dirty="0"/>
              <a:t>, h</a:t>
            </a:r>
            <a:r>
              <a:rPr lang="en-US" sz="2400" baseline="-25000" dirty="0"/>
              <a:t>1</a:t>
            </a:r>
            <a:r>
              <a:rPr lang="en-US" sz="2400" dirty="0"/>
              <a:t>, …, </a:t>
            </a:r>
            <a:r>
              <a:rPr lang="en-US" sz="2400" dirty="0" err="1"/>
              <a:t>h</a:t>
            </a:r>
            <a:r>
              <a:rPr lang="en-US" sz="2400" baseline="-25000" dirty="0" err="1"/>
              <a:t>n</a:t>
            </a:r>
            <a:endParaRPr lang="en-US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76200" y="5663625"/>
            <a:ext cx="31245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H(h</a:t>
            </a:r>
            <a:r>
              <a:rPr lang="en-US" sz="2400" baseline="-25000" dirty="0"/>
              <a:t>1</a:t>
            </a:r>
            <a:r>
              <a:rPr lang="en-US" sz="2400" dirty="0"/>
              <a:t>, …, H(x</a:t>
            </a:r>
            <a:r>
              <a:rPr lang="en-US" sz="2400" baseline="-25000" dirty="0"/>
              <a:t>i</a:t>
            </a:r>
            <a:r>
              <a:rPr lang="en-US" sz="2400" dirty="0"/>
              <a:t>), …, </a:t>
            </a:r>
            <a:r>
              <a:rPr lang="en-US" sz="2400" dirty="0" err="1"/>
              <a:t>h</a:t>
            </a:r>
            <a:r>
              <a:rPr lang="en-US" sz="2400" baseline="-25000" dirty="0" err="1"/>
              <a:t>n</a:t>
            </a:r>
            <a:r>
              <a:rPr lang="en-US" sz="2400" dirty="0"/>
              <a:t>)=?h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257800" y="6091535"/>
            <a:ext cx="36810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33CC"/>
                </a:solidFill>
              </a:rPr>
              <a:t>|x</a:t>
            </a:r>
            <a:r>
              <a:rPr lang="en-US" sz="2400" b="1" baseline="-25000" dirty="0">
                <a:solidFill>
                  <a:srgbClr val="0033CC"/>
                </a:solidFill>
              </a:rPr>
              <a:t>i</a:t>
            </a:r>
            <a:r>
              <a:rPr lang="en-US" sz="2400" b="1" dirty="0">
                <a:solidFill>
                  <a:srgbClr val="0033CC"/>
                </a:solidFill>
              </a:rPr>
              <a:t>| + O(n) communication!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2743200" y="5181600"/>
            <a:ext cx="3810000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495800" y="4796135"/>
            <a:ext cx="2551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/>
              <a:t>i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68829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2" grpId="0"/>
      <p:bldP spid="13" grpId="0"/>
      <p:bldP spid="14" grpId="0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Merkle</a:t>
            </a:r>
            <a:r>
              <a:rPr lang="en-US" dirty="0"/>
              <a:t> tree</a:t>
            </a:r>
          </a:p>
        </p:txBody>
      </p:sp>
      <p:sp>
        <p:nvSpPr>
          <p:cNvPr id="6" name="Rectangle 5"/>
          <p:cNvSpPr/>
          <p:nvPr/>
        </p:nvSpPr>
        <p:spPr>
          <a:xfrm>
            <a:off x="1447800" y="1600200"/>
            <a:ext cx="9906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x</a:t>
            </a:r>
            <a:r>
              <a:rPr lang="en-US" baseline="-25000" dirty="0"/>
              <a:t>1</a:t>
            </a:r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1714500" y="2514600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1943100" y="1981200"/>
            <a:ext cx="0" cy="533400"/>
          </a:xfrm>
          <a:prstGeom prst="straightConnector1">
            <a:avLst/>
          </a:prstGeom>
          <a:ln w="190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3124200" y="1600200"/>
            <a:ext cx="9906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x</a:t>
            </a:r>
            <a:r>
              <a:rPr lang="en-US" baseline="-25000" dirty="0"/>
              <a:t>2</a:t>
            </a:r>
            <a:endParaRPr lang="en-US" dirty="0"/>
          </a:p>
        </p:txBody>
      </p:sp>
      <p:sp>
        <p:nvSpPr>
          <p:cNvPr id="23" name="Oval 22"/>
          <p:cNvSpPr/>
          <p:nvPr/>
        </p:nvSpPr>
        <p:spPr>
          <a:xfrm>
            <a:off x="3390900" y="2514600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3619500" y="1981200"/>
            <a:ext cx="0" cy="533400"/>
          </a:xfrm>
          <a:prstGeom prst="straightConnector1">
            <a:avLst/>
          </a:prstGeom>
          <a:ln w="190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4953000" y="1600200"/>
            <a:ext cx="9906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x</a:t>
            </a:r>
            <a:r>
              <a:rPr lang="en-US" baseline="-25000" dirty="0"/>
              <a:t>3</a:t>
            </a:r>
            <a:endParaRPr lang="en-US" dirty="0"/>
          </a:p>
        </p:txBody>
      </p:sp>
      <p:sp>
        <p:nvSpPr>
          <p:cNvPr id="26" name="Oval 25"/>
          <p:cNvSpPr/>
          <p:nvPr/>
        </p:nvSpPr>
        <p:spPr>
          <a:xfrm>
            <a:off x="5219700" y="2514600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5448300" y="1981200"/>
            <a:ext cx="0" cy="533400"/>
          </a:xfrm>
          <a:prstGeom prst="straightConnector1">
            <a:avLst/>
          </a:prstGeom>
          <a:ln w="190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6629400" y="1600200"/>
            <a:ext cx="9906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x</a:t>
            </a:r>
            <a:r>
              <a:rPr lang="en-US" baseline="-25000" dirty="0"/>
              <a:t>4</a:t>
            </a:r>
            <a:endParaRPr lang="en-US" dirty="0"/>
          </a:p>
        </p:txBody>
      </p:sp>
      <p:sp>
        <p:nvSpPr>
          <p:cNvPr id="29" name="Oval 28"/>
          <p:cNvSpPr/>
          <p:nvPr/>
        </p:nvSpPr>
        <p:spPr>
          <a:xfrm>
            <a:off x="6896100" y="2514600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7124700" y="1981200"/>
            <a:ext cx="0" cy="533400"/>
          </a:xfrm>
          <a:prstGeom prst="straightConnector1">
            <a:avLst/>
          </a:prstGeom>
          <a:ln w="190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Oval 30"/>
          <p:cNvSpPr/>
          <p:nvPr/>
        </p:nvSpPr>
        <p:spPr>
          <a:xfrm>
            <a:off x="2590800" y="3657600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6096000" y="3657600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4343400" y="5257800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Arrow Connector 34"/>
          <p:cNvCxnSpPr>
            <a:stCxn id="10" idx="4"/>
            <a:endCxn id="31" idx="0"/>
          </p:cNvCxnSpPr>
          <p:nvPr/>
        </p:nvCxnSpPr>
        <p:spPr>
          <a:xfrm>
            <a:off x="1943100" y="2971800"/>
            <a:ext cx="876300" cy="685800"/>
          </a:xfrm>
          <a:prstGeom prst="straightConnector1">
            <a:avLst/>
          </a:prstGeom>
          <a:ln w="190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23" idx="4"/>
            <a:endCxn id="31" idx="0"/>
          </p:cNvCxnSpPr>
          <p:nvPr/>
        </p:nvCxnSpPr>
        <p:spPr>
          <a:xfrm flipH="1">
            <a:off x="2819400" y="2971800"/>
            <a:ext cx="800100" cy="685800"/>
          </a:xfrm>
          <a:prstGeom prst="straightConnector1">
            <a:avLst/>
          </a:prstGeom>
          <a:ln w="190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26" idx="4"/>
            <a:endCxn id="32" idx="0"/>
          </p:cNvCxnSpPr>
          <p:nvPr/>
        </p:nvCxnSpPr>
        <p:spPr>
          <a:xfrm>
            <a:off x="5448300" y="2971800"/>
            <a:ext cx="876300" cy="685800"/>
          </a:xfrm>
          <a:prstGeom prst="straightConnector1">
            <a:avLst/>
          </a:prstGeom>
          <a:ln w="190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29" idx="4"/>
            <a:endCxn id="32" idx="0"/>
          </p:cNvCxnSpPr>
          <p:nvPr/>
        </p:nvCxnSpPr>
        <p:spPr>
          <a:xfrm flipH="1">
            <a:off x="6324600" y="2971800"/>
            <a:ext cx="800100" cy="685800"/>
          </a:xfrm>
          <a:prstGeom prst="straightConnector1">
            <a:avLst/>
          </a:prstGeom>
          <a:ln w="190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stCxn id="31" idx="4"/>
            <a:endCxn id="33" idx="0"/>
          </p:cNvCxnSpPr>
          <p:nvPr/>
        </p:nvCxnSpPr>
        <p:spPr>
          <a:xfrm>
            <a:off x="2819400" y="4114800"/>
            <a:ext cx="1752600" cy="1143000"/>
          </a:xfrm>
          <a:prstGeom prst="straightConnector1">
            <a:avLst/>
          </a:prstGeom>
          <a:ln w="190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stCxn id="32" idx="4"/>
            <a:endCxn id="33" idx="0"/>
          </p:cNvCxnSpPr>
          <p:nvPr/>
        </p:nvCxnSpPr>
        <p:spPr>
          <a:xfrm flipH="1">
            <a:off x="4572000" y="4114800"/>
            <a:ext cx="1752600" cy="1143000"/>
          </a:xfrm>
          <a:prstGeom prst="straightConnector1">
            <a:avLst/>
          </a:prstGeom>
          <a:ln w="190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5334000" y="5282625"/>
            <a:ext cx="26506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Only store the root!</a:t>
            </a:r>
          </a:p>
        </p:txBody>
      </p:sp>
      <p:sp>
        <p:nvSpPr>
          <p:cNvPr id="47" name="Rectangle 46"/>
          <p:cNvSpPr/>
          <p:nvPr/>
        </p:nvSpPr>
        <p:spPr>
          <a:xfrm>
            <a:off x="3124200" y="1600200"/>
            <a:ext cx="990600" cy="3810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x</a:t>
            </a:r>
            <a:r>
              <a:rPr lang="en-US" baseline="-25000" dirty="0"/>
              <a:t>2</a:t>
            </a:r>
            <a:endParaRPr lang="en-US" dirty="0"/>
          </a:p>
        </p:txBody>
      </p:sp>
      <p:sp>
        <p:nvSpPr>
          <p:cNvPr id="49" name="Oval 48"/>
          <p:cNvSpPr/>
          <p:nvPr/>
        </p:nvSpPr>
        <p:spPr>
          <a:xfrm>
            <a:off x="1714500" y="2514600"/>
            <a:ext cx="457200" cy="4572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/>
          <p:cNvSpPr/>
          <p:nvPr/>
        </p:nvSpPr>
        <p:spPr>
          <a:xfrm>
            <a:off x="6096000" y="3657600"/>
            <a:ext cx="457200" cy="4572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/>
          <p:cNvSpPr/>
          <p:nvPr/>
        </p:nvSpPr>
        <p:spPr>
          <a:xfrm>
            <a:off x="3390900" y="2514600"/>
            <a:ext cx="457200" cy="4572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/>
          <p:cNvSpPr/>
          <p:nvPr/>
        </p:nvSpPr>
        <p:spPr>
          <a:xfrm>
            <a:off x="2590800" y="3657600"/>
            <a:ext cx="457200" cy="4572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/>
          <p:cNvSpPr/>
          <p:nvPr/>
        </p:nvSpPr>
        <p:spPr>
          <a:xfrm>
            <a:off x="4343400" y="5257800"/>
            <a:ext cx="457200" cy="4572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/>
          <p:cNvSpPr txBox="1"/>
          <p:nvPr/>
        </p:nvSpPr>
        <p:spPr>
          <a:xfrm>
            <a:off x="5334000" y="5257800"/>
            <a:ext cx="11246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Verify…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3636468" y="6091535"/>
            <a:ext cx="51265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</a:rPr>
              <a:t>O(log n) communication/computation!</a:t>
            </a:r>
          </a:p>
        </p:txBody>
      </p:sp>
    </p:spTree>
    <p:extLst>
      <p:ext uri="{BB962C8B-B14F-4D97-AF65-F5344CB8AC3E}">
        <p14:creationId xmlns:p14="http://schemas.microsoft.com/office/powerpoint/2010/main" val="1474482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7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/>
      <p:bldP spid="5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Outsourced storage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Using a </a:t>
            </a:r>
            <a:r>
              <a:rPr lang="en-US" dirty="0" err="1"/>
              <a:t>Merkle</a:t>
            </a:r>
            <a:r>
              <a:rPr lang="en-US" dirty="0"/>
              <a:t> tree, we can solve the outsourcing problem with O(1) client storage and |x| + O(log n) communication</a:t>
            </a:r>
          </a:p>
        </p:txBody>
      </p:sp>
    </p:spTree>
    <p:extLst>
      <p:ext uri="{BB962C8B-B14F-4D97-AF65-F5344CB8AC3E}">
        <p14:creationId xmlns:p14="http://schemas.microsoft.com/office/powerpoint/2010/main" val="3524985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random-oracle (RO)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Treat H as a public, random function</a:t>
            </a:r>
          </a:p>
          <a:p>
            <a:endParaRPr lang="en-US" dirty="0"/>
          </a:p>
          <a:p>
            <a:r>
              <a:rPr lang="en-US" dirty="0"/>
              <a:t>Then H(x) is uniform for any x…</a:t>
            </a:r>
          </a:p>
          <a:p>
            <a:pPr lvl="1"/>
            <a:r>
              <a:rPr lang="en-US" dirty="0"/>
              <a:t>…unless the attacker computes H(x) explicitly</a:t>
            </a:r>
          </a:p>
          <a:p>
            <a:pPr lvl="1"/>
            <a:endParaRPr lang="en-US" dirty="0"/>
          </a:p>
          <a:p>
            <a:r>
              <a:rPr lang="en-US" dirty="0"/>
              <a:t>This implies collision resistance (if output is large enough)</a:t>
            </a:r>
          </a:p>
          <a:p>
            <a:pPr lvl="1"/>
            <a:r>
              <a:rPr lang="en-US" dirty="0"/>
              <a:t>Much stronger than collision resistance</a:t>
            </a:r>
          </a:p>
        </p:txBody>
      </p:sp>
    </p:spTree>
    <p:extLst>
      <p:ext uri="{BB962C8B-B14F-4D97-AF65-F5344CB8AC3E}">
        <p14:creationId xmlns:p14="http://schemas.microsoft.com/office/powerpoint/2010/main" val="9386874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RO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Intuitively</a:t>
            </a:r>
          </a:p>
          <a:p>
            <a:pPr lvl="1"/>
            <a:r>
              <a:rPr lang="en-US" dirty="0"/>
              <a:t>Assume the hash function “is random”</a:t>
            </a:r>
          </a:p>
          <a:p>
            <a:pPr lvl="1"/>
            <a:r>
              <a:rPr lang="en-US" dirty="0"/>
              <a:t>Models attacks that are agnostic to the specific hash function being used</a:t>
            </a:r>
          </a:p>
          <a:p>
            <a:pPr lvl="1"/>
            <a:r>
              <a:rPr lang="en-US" dirty="0"/>
              <a:t>Security in the real world as long as “no weaknesses found” in the hash function</a:t>
            </a:r>
          </a:p>
        </p:txBody>
      </p:sp>
    </p:spTree>
    <p:extLst>
      <p:ext uri="{BB962C8B-B14F-4D97-AF65-F5344CB8AC3E}">
        <p14:creationId xmlns:p14="http://schemas.microsoft.com/office/powerpoint/2010/main" val="21174116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RO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Formally</a:t>
            </a:r>
          </a:p>
          <a:p>
            <a:pPr lvl="1"/>
            <a:r>
              <a:rPr lang="en-US" dirty="0"/>
              <a:t>Choose a uniform hash function </a:t>
            </a:r>
            <a:r>
              <a:rPr lang="en-US" i="1" dirty="0"/>
              <a:t>as part of the security experiment</a:t>
            </a:r>
            <a:endParaRPr lang="en-US" dirty="0"/>
          </a:p>
          <a:p>
            <a:pPr lvl="1"/>
            <a:r>
              <a:rPr lang="en-US" dirty="0"/>
              <a:t>Attacker can only evaluate H via </a:t>
            </a:r>
            <a:r>
              <a:rPr lang="en-US" i="1" dirty="0"/>
              <a:t>explicit</a:t>
            </a:r>
            <a:r>
              <a:rPr lang="en-US" dirty="0"/>
              <a:t> queries to an oracle</a:t>
            </a:r>
          </a:p>
          <a:p>
            <a:pPr lvl="1"/>
            <a:r>
              <a:rPr lang="en-US" dirty="0"/>
              <a:t>Simulate H as part of the security proof</a:t>
            </a:r>
          </a:p>
          <a:p>
            <a:r>
              <a:rPr lang="en-US" dirty="0"/>
              <a:t>Different from a PRF</a:t>
            </a:r>
          </a:p>
          <a:p>
            <a:pPr lvl="1"/>
            <a:r>
              <a:rPr lang="en-US" dirty="0"/>
              <a:t>There is no key here</a:t>
            </a:r>
          </a:p>
        </p:txBody>
      </p:sp>
    </p:spTree>
    <p:extLst>
      <p:ext uri="{BB962C8B-B14F-4D97-AF65-F5344CB8AC3E}">
        <p14:creationId xmlns:p14="http://schemas.microsoft.com/office/powerpoint/2010/main" val="24899413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RO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In practice</a:t>
            </a:r>
          </a:p>
          <a:p>
            <a:pPr lvl="1">
              <a:defRPr/>
            </a:pPr>
            <a:r>
              <a:rPr lang="en-US" dirty="0"/>
              <a:t>Prove security in the RO model</a:t>
            </a:r>
          </a:p>
          <a:p>
            <a:pPr lvl="1">
              <a:defRPr/>
            </a:pPr>
            <a:r>
              <a:rPr lang="en-US" dirty="0"/>
              <a:t>Instantiate the RO with a “good” hash function</a:t>
            </a:r>
          </a:p>
          <a:p>
            <a:pPr lvl="1">
              <a:defRPr/>
            </a:pPr>
            <a:r>
              <a:rPr lang="en-US" dirty="0"/>
              <a:t>Hope for the best…</a:t>
            </a:r>
          </a:p>
        </p:txBody>
      </p:sp>
    </p:spTree>
    <p:extLst>
      <p:ext uri="{BB962C8B-B14F-4D97-AF65-F5344CB8AC3E}">
        <p14:creationId xmlns:p14="http://schemas.microsoft.com/office/powerpoint/2010/main" val="13834242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Pros and cons of the RO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Cons</a:t>
            </a:r>
          </a:p>
          <a:p>
            <a:pPr lvl="1"/>
            <a:r>
              <a:rPr lang="en-US" dirty="0"/>
              <a:t>There is no such thing as a public hash function that “is random”</a:t>
            </a:r>
          </a:p>
          <a:p>
            <a:pPr lvl="2"/>
            <a:r>
              <a:rPr lang="en-US" dirty="0"/>
              <a:t>Not even clear what this would mean, formally</a:t>
            </a:r>
          </a:p>
          <a:p>
            <a:pPr lvl="1"/>
            <a:r>
              <a:rPr lang="en-US" dirty="0"/>
              <a:t>Known counterexamples</a:t>
            </a:r>
          </a:p>
          <a:p>
            <a:pPr lvl="2"/>
            <a:r>
              <a:rPr lang="en-US" dirty="0"/>
              <a:t>There are (contrived) schemes secure in the RO model, but insecure when using </a:t>
            </a:r>
            <a:r>
              <a:rPr lang="en-US" i="1" dirty="0"/>
              <a:t>any</a:t>
            </a:r>
            <a:r>
              <a:rPr lang="en-US" dirty="0"/>
              <a:t> real-world hash function </a:t>
            </a:r>
          </a:p>
        </p:txBody>
      </p:sp>
    </p:spTree>
    <p:extLst>
      <p:ext uri="{BB962C8B-B14F-4D97-AF65-F5344CB8AC3E}">
        <p14:creationId xmlns:p14="http://schemas.microsoft.com/office/powerpoint/2010/main" val="11018478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Pros and cons of the RO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Pros</a:t>
            </a:r>
          </a:p>
          <a:p>
            <a:pPr lvl="1"/>
            <a:r>
              <a:rPr lang="en-US" dirty="0"/>
              <a:t>No known example of “natural” scheme secure in the RO model being attacked in the real world</a:t>
            </a:r>
          </a:p>
          <a:p>
            <a:pPr lvl="1"/>
            <a:r>
              <a:rPr lang="en-US" dirty="0"/>
              <a:t>If an attack </a:t>
            </a:r>
            <a:r>
              <a:rPr lang="en-US" i="1" dirty="0"/>
              <a:t>is</a:t>
            </a:r>
            <a:r>
              <a:rPr lang="en-US" dirty="0"/>
              <a:t> found, just replace the hash</a:t>
            </a:r>
          </a:p>
          <a:p>
            <a:pPr lvl="1"/>
            <a:r>
              <a:rPr lang="en-US" dirty="0"/>
              <a:t>Proof in the RO model better than no proof at all</a:t>
            </a:r>
          </a:p>
          <a:p>
            <a:pPr lvl="2"/>
            <a:r>
              <a:rPr lang="en-US" dirty="0"/>
              <a:t>Evidence that the basic design principles are sound</a:t>
            </a:r>
          </a:p>
        </p:txBody>
      </p:sp>
    </p:spTree>
    <p:extLst>
      <p:ext uri="{BB962C8B-B14F-4D97-AF65-F5344CB8AC3E}">
        <p14:creationId xmlns:p14="http://schemas.microsoft.com/office/powerpoint/2010/main" val="8584865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E6BC38-C3ED-4369-A69B-F3B3B6B102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Midterm logistics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911115-E84D-491B-9BFA-B1010A452E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Midterm next Thursday</a:t>
            </a:r>
          </a:p>
          <a:p>
            <a:pPr lvl="1"/>
            <a:r>
              <a:rPr lang="en-US" dirty="0"/>
              <a:t>No lecture next Thursday</a:t>
            </a:r>
          </a:p>
          <a:p>
            <a:r>
              <a:rPr lang="en-US" dirty="0"/>
              <a:t>Will cover material through today’s lecture</a:t>
            </a:r>
          </a:p>
          <a:p>
            <a:r>
              <a:rPr lang="en-US" dirty="0"/>
              <a:t>Will be taken online</a:t>
            </a:r>
          </a:p>
          <a:p>
            <a:pPr lvl="1"/>
            <a:r>
              <a:rPr lang="en-US" dirty="0"/>
              <a:t>Exam available on/submitted through </a:t>
            </a:r>
            <a:r>
              <a:rPr lang="en-US" dirty="0" err="1"/>
              <a:t>Gradescope</a:t>
            </a:r>
            <a:endParaRPr lang="en-US" dirty="0"/>
          </a:p>
          <a:p>
            <a:pPr lvl="1"/>
            <a:r>
              <a:rPr lang="en-US" dirty="0"/>
              <a:t>75 minutes for the exam</a:t>
            </a:r>
          </a:p>
          <a:p>
            <a:pPr lvl="2"/>
            <a:r>
              <a:rPr lang="en-US" dirty="0"/>
              <a:t>15 extra minutes given to print exam and scan solutions</a:t>
            </a:r>
          </a:p>
          <a:p>
            <a:pPr lvl="1"/>
            <a:r>
              <a:rPr lang="en-US" dirty="0"/>
              <a:t>Exam will be available starting at 8:30; must be submitted by 11</a:t>
            </a:r>
          </a:p>
          <a:p>
            <a:pPr lvl="1"/>
            <a:r>
              <a:rPr lang="en-US" dirty="0"/>
              <a:t>Students with approved accommodations should email me to make arrangements</a:t>
            </a:r>
          </a:p>
        </p:txBody>
      </p:sp>
    </p:spTree>
    <p:extLst>
      <p:ext uri="{BB962C8B-B14F-4D97-AF65-F5344CB8AC3E}">
        <p14:creationId xmlns:p14="http://schemas.microsoft.com/office/powerpoint/2010/main" val="3085045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Many applications of random oracles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Password hashing</a:t>
            </a:r>
          </a:p>
          <a:p>
            <a:r>
              <a:rPr lang="en-US" dirty="0"/>
              <a:t>Key derivation</a:t>
            </a:r>
          </a:p>
          <a:p>
            <a:r>
              <a:rPr lang="en-US" dirty="0"/>
              <a:t>Will see many more in the context of public-key cryptography</a:t>
            </a:r>
          </a:p>
        </p:txBody>
      </p:sp>
    </p:spTree>
    <p:extLst>
      <p:ext uri="{BB962C8B-B14F-4D97-AF65-F5344CB8AC3E}">
        <p14:creationId xmlns:p14="http://schemas.microsoft.com/office/powerpoint/2010/main" val="29687074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Password hashing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Server stores H(pw) instead of pw</a:t>
            </a:r>
          </a:p>
          <a:p>
            <a:pPr lvl="1"/>
            <a:r>
              <a:rPr lang="en-US" dirty="0"/>
              <a:t>(Ignore “salting” here)</a:t>
            </a:r>
          </a:p>
          <a:p>
            <a:endParaRPr lang="en-US" dirty="0"/>
          </a:p>
          <a:p>
            <a:r>
              <a:rPr lang="en-US" dirty="0"/>
              <a:t>Recovering pw from H(pw) in q tries should be as hard as guessing pw in q tries</a:t>
            </a:r>
          </a:p>
          <a:p>
            <a:pPr lvl="1"/>
            <a:r>
              <a:rPr lang="en-US" dirty="0"/>
              <a:t>Even if the distribution of pw is non-uniform</a:t>
            </a:r>
          </a:p>
        </p:txBody>
      </p:sp>
    </p:spTree>
    <p:extLst>
      <p:ext uri="{BB962C8B-B14F-4D97-AF65-F5344CB8AC3E}">
        <p14:creationId xmlns:p14="http://schemas.microsoft.com/office/powerpoint/2010/main" val="15984825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derivation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Consider deriving a (shared) key k from (shared) high-entropy information x</a:t>
            </a:r>
          </a:p>
          <a:p>
            <a:pPr lvl="1"/>
            <a:r>
              <a:rPr lang="en-US" dirty="0"/>
              <a:t>E.g., biometric data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Cryptographic keys must be </a:t>
            </a:r>
            <a:r>
              <a:rPr lang="en-US" i="1" dirty="0"/>
              <a:t>uniform</a:t>
            </a:r>
            <a:r>
              <a:rPr lang="en-US" dirty="0"/>
              <a:t>, but shared data is only </a:t>
            </a:r>
            <a:r>
              <a:rPr lang="en-US" i="1" dirty="0"/>
              <a:t>high-entropy</a:t>
            </a:r>
          </a:p>
        </p:txBody>
      </p:sp>
    </p:spTree>
    <p:extLst>
      <p:ext uri="{BB962C8B-B14F-4D97-AF65-F5344CB8AC3E}">
        <p14:creationId xmlns:p14="http://schemas.microsoft.com/office/powerpoint/2010/main" val="329447745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Min-entropy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Let X be a distribution</a:t>
            </a:r>
          </a:p>
          <a:p>
            <a:endParaRPr lang="en-US" dirty="0"/>
          </a:p>
          <a:p>
            <a:r>
              <a:rPr lang="en-US" dirty="0"/>
              <a:t>The min-entropy of X (measured in bits) </a:t>
            </a:r>
            <a:r>
              <a:rPr lang="en-US" dirty="0">
                <a:sym typeface="Symbol" panose="05050102010706020507" pitchFamily="18" charset="2"/>
              </a:rPr>
              <a:t>is</a:t>
            </a:r>
            <a:br>
              <a:rPr lang="en-US" dirty="0">
                <a:sym typeface="Symbol" panose="05050102010706020507" pitchFamily="18" charset="2"/>
              </a:rPr>
            </a:br>
            <a:r>
              <a:rPr lang="en-US" dirty="0">
                <a:sym typeface="Symbol" panose="05050102010706020507" pitchFamily="18" charset="2"/>
              </a:rPr>
              <a:t>       </a:t>
            </a:r>
            <a:r>
              <a:rPr lang="en-US" dirty="0"/>
              <a:t>H</a:t>
            </a:r>
            <a:r>
              <a:rPr lang="en-US" baseline="-25000" dirty="0">
                <a:sym typeface="Symbol" panose="05050102010706020507" pitchFamily="18" charset="2"/>
              </a:rPr>
              <a:t></a:t>
            </a:r>
            <a:r>
              <a:rPr lang="en-US" dirty="0">
                <a:sym typeface="Symbol" panose="05050102010706020507" pitchFamily="18" charset="2"/>
              </a:rPr>
              <a:t>(X) = - log </a:t>
            </a:r>
            <a:r>
              <a:rPr lang="en-US" dirty="0" err="1">
                <a:sym typeface="Symbol" panose="05050102010706020507" pitchFamily="18" charset="2"/>
              </a:rPr>
              <a:t>max</a:t>
            </a:r>
            <a:r>
              <a:rPr lang="en-US" baseline="-25000" dirty="0" err="1">
                <a:sym typeface="Symbol" panose="05050102010706020507" pitchFamily="18" charset="2"/>
              </a:rPr>
              <a:t>x</a:t>
            </a:r>
            <a:r>
              <a:rPr lang="en-US" dirty="0">
                <a:sym typeface="Symbol" panose="05050102010706020507" pitchFamily="18" charset="2"/>
              </a:rPr>
              <a:t> { </a:t>
            </a:r>
            <a:r>
              <a:rPr lang="en-US" dirty="0" err="1">
                <a:sym typeface="Symbol" panose="05050102010706020507" pitchFamily="18" charset="2"/>
              </a:rPr>
              <a:t>Pr</a:t>
            </a:r>
            <a:r>
              <a:rPr lang="en-US" dirty="0">
                <a:sym typeface="Symbol" panose="05050102010706020507" pitchFamily="18" charset="2"/>
              </a:rPr>
              <a:t>[X=x] }</a:t>
            </a:r>
          </a:p>
          <a:p>
            <a:pPr lvl="1"/>
            <a:r>
              <a:rPr lang="en-US" dirty="0">
                <a:sym typeface="Symbol" panose="05050102010706020507" pitchFamily="18" charset="2"/>
              </a:rPr>
              <a:t>I.e., if </a:t>
            </a:r>
            <a:r>
              <a:rPr lang="en-US" dirty="0"/>
              <a:t>H</a:t>
            </a:r>
            <a:r>
              <a:rPr lang="en-US" baseline="-25000" dirty="0">
                <a:sym typeface="Symbol" panose="05050102010706020507" pitchFamily="18" charset="2"/>
              </a:rPr>
              <a:t></a:t>
            </a:r>
            <a:r>
              <a:rPr lang="en-US" dirty="0">
                <a:sym typeface="Symbol" panose="05050102010706020507" pitchFamily="18" charset="2"/>
              </a:rPr>
              <a:t>(X) = n, then the probability of guessing x sampled from X is (at most) 2</a:t>
            </a:r>
            <a:r>
              <a:rPr lang="en-US" baseline="30000" dirty="0">
                <a:sym typeface="Symbol" panose="05050102010706020507" pitchFamily="18" charset="2"/>
              </a:rPr>
              <a:t>-n</a:t>
            </a:r>
            <a:endParaRPr lang="en-US" dirty="0">
              <a:sym typeface="Symbol" panose="05050102010706020507" pitchFamily="18" charset="2"/>
            </a:endParaRPr>
          </a:p>
          <a:p>
            <a:endParaRPr lang="en-US" dirty="0">
              <a:sym typeface="Symbol" panose="05050102010706020507" pitchFamily="18" charset="2"/>
            </a:endParaRPr>
          </a:p>
          <a:p>
            <a:r>
              <a:rPr lang="en-US" dirty="0">
                <a:sym typeface="Symbol" panose="05050102010706020507" pitchFamily="18" charset="2"/>
              </a:rPr>
              <a:t>Min-entropy is more suitable for crypto than standard (Shannon) entropy</a:t>
            </a:r>
          </a:p>
        </p:txBody>
      </p:sp>
    </p:spTree>
    <p:extLst>
      <p:ext uri="{BB962C8B-B14F-4D97-AF65-F5344CB8AC3E}">
        <p14:creationId xmlns:p14="http://schemas.microsoft.com/office/powerpoint/2010/main" val="32278121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derivation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Given shared information x (sampled from distribution X), derive shared key k=H(x)</a:t>
            </a:r>
          </a:p>
          <a:p>
            <a:pPr lvl="1"/>
            <a:r>
              <a:rPr lang="en-US" dirty="0"/>
              <a:t>In what sense can we claim that k is a good (i.e., uniform) cryptographic key?</a:t>
            </a:r>
          </a:p>
          <a:p>
            <a:endParaRPr lang="en-US" dirty="0"/>
          </a:p>
          <a:p>
            <a:r>
              <a:rPr lang="en-US" dirty="0"/>
              <a:t>If H is a random oracle, then H(x) is uniform as long as the attacker does not query x to H</a:t>
            </a:r>
          </a:p>
          <a:p>
            <a:pPr lvl="1"/>
            <a:r>
              <a:rPr lang="en-US" dirty="0"/>
              <a:t>…but the attacker cannot do that (with high probability) if X has high min-entropy!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578093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and review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We have finished our treatment of private-key schemes!</a:t>
            </a:r>
          </a:p>
          <a:p>
            <a:pPr lvl="1"/>
            <a:r>
              <a:rPr lang="en-US" dirty="0"/>
              <a:t>(Though they will come up again later)</a:t>
            </a:r>
          </a:p>
          <a:p>
            <a:pPr lvl="1"/>
            <a:endParaRPr lang="en-US" dirty="0"/>
          </a:p>
          <a:p>
            <a:r>
              <a:rPr lang="en-US" dirty="0"/>
              <a:t>Private-key crypto is used extensively in practice</a:t>
            </a:r>
          </a:p>
          <a:p>
            <a:pPr lvl="1"/>
            <a:r>
              <a:rPr lang="en-US" dirty="0"/>
              <a:t>Arguably more than public-key crypto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856493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838200"/>
            <a:ext cx="6324600" cy="536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cap="sq" algn="ctr">
                <a:solidFill>
                  <a:schemeClr val="tx1"/>
                </a:solidFill>
                <a:miter lim="800000"/>
                <a:headEnd type="none" w="lg" len="med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133" t="91261" r="4688" b="2501"/>
          <a:stretch>
            <a:fillRect/>
          </a:stretch>
        </p:blipFill>
        <p:spPr bwMode="auto">
          <a:xfrm>
            <a:off x="1676400" y="4953000"/>
            <a:ext cx="6364288" cy="801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cap="sq" algn="ctr">
                <a:solidFill>
                  <a:schemeClr val="tx1"/>
                </a:solidFill>
                <a:miter lim="800000"/>
                <a:headEnd type="none" w="lg" len="med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3658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EA8C71-1C9F-4904-8642-7E33531D14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Midterm logistics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06371D-0825-4453-ADE3-8217E5281C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Open book/open notes</a:t>
            </a:r>
          </a:p>
          <a:p>
            <a:r>
              <a:rPr lang="en-US" dirty="0"/>
              <a:t>No internet access during the exam</a:t>
            </a:r>
          </a:p>
          <a:p>
            <a:pPr lvl="1"/>
            <a:r>
              <a:rPr lang="en-US" dirty="0"/>
              <a:t>No opportunity to ask for clarifications; answer questions to the best of your ability</a:t>
            </a:r>
          </a:p>
          <a:p>
            <a:pPr lvl="1"/>
            <a:r>
              <a:rPr lang="en-US" dirty="0"/>
              <a:t>If something is unclear then explain your understanding of the question</a:t>
            </a:r>
          </a:p>
          <a:p>
            <a:r>
              <a:rPr lang="en-US" dirty="0"/>
              <a:t>No communication with other students about the exam until 11am on Thursday</a:t>
            </a:r>
          </a:p>
          <a:p>
            <a:r>
              <a:rPr lang="en-US" dirty="0"/>
              <a:t>DO NOT CHEAT!</a:t>
            </a:r>
          </a:p>
        </p:txBody>
      </p:sp>
    </p:spTree>
    <p:extLst>
      <p:ext uri="{BB962C8B-B14F-4D97-AF65-F5344CB8AC3E}">
        <p14:creationId xmlns:p14="http://schemas.microsoft.com/office/powerpoint/2010/main" val="364208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6DFFB3-57B1-4F2E-9EA3-624B53C6BB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Midterm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B42BED-70DE-4542-9CA8-FA38E5E4AB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Intended to be easy!</a:t>
            </a:r>
          </a:p>
          <a:p>
            <a:r>
              <a:rPr lang="en-US" dirty="0"/>
              <a:t>Suggestions</a:t>
            </a:r>
          </a:p>
          <a:p>
            <a:pPr lvl="1"/>
            <a:r>
              <a:rPr lang="en-US" dirty="0"/>
              <a:t>Write solutions for each problem on a separate piece of paper </a:t>
            </a:r>
          </a:p>
          <a:p>
            <a:pPr lvl="1"/>
            <a:r>
              <a:rPr lang="en-US" dirty="0"/>
              <a:t>Skim entire exam before starting</a:t>
            </a:r>
          </a:p>
          <a:p>
            <a:pPr lvl="1"/>
            <a:r>
              <a:rPr lang="en-US" dirty="0"/>
              <a:t>Maximize points if you are running out of time</a:t>
            </a:r>
          </a:p>
          <a:p>
            <a:pPr lvl="1"/>
            <a:r>
              <a:rPr lang="en-US" dirty="0"/>
              <a:t>It is not necessary to write long explanations, but you may show work for partial credit</a:t>
            </a:r>
          </a:p>
        </p:txBody>
      </p:sp>
    </p:spTree>
    <p:extLst>
      <p:ext uri="{BB962C8B-B14F-4D97-AF65-F5344CB8AC3E}">
        <p14:creationId xmlns:p14="http://schemas.microsoft.com/office/powerpoint/2010/main" val="2036586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743200"/>
            <a:ext cx="6400800" cy="1752600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tx1"/>
                </a:solidFill>
              </a:rPr>
              <a:t>Other applications of</a:t>
            </a:r>
            <a:br>
              <a:rPr lang="en-US" sz="4000" dirty="0">
                <a:solidFill>
                  <a:schemeClr val="tx1"/>
                </a:solidFill>
              </a:rPr>
            </a:br>
            <a:r>
              <a:rPr lang="en-US" sz="4000" dirty="0">
                <a:solidFill>
                  <a:schemeClr val="tx1"/>
                </a:solidFill>
              </a:rPr>
              <a:t>hash functions</a:t>
            </a:r>
          </a:p>
        </p:txBody>
      </p:sp>
    </p:spTree>
    <p:extLst>
      <p:ext uri="{BB962C8B-B14F-4D97-AF65-F5344CB8AC3E}">
        <p14:creationId xmlns:p14="http://schemas.microsoft.com/office/powerpoint/2010/main" val="5582237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Hash functions are ubiquitous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Collision-resistance </a:t>
            </a:r>
            <a:r>
              <a:rPr lang="en-US" dirty="0">
                <a:sym typeface="Symbol" panose="05050102010706020507" pitchFamily="18" charset="2"/>
              </a:rPr>
              <a:t> “fingerprinting”</a:t>
            </a:r>
          </a:p>
          <a:p>
            <a:r>
              <a:rPr lang="en-US" dirty="0">
                <a:sym typeface="Symbol" panose="05050102010706020507" pitchFamily="18" charset="2"/>
              </a:rPr>
              <a:t>Outsourced storage</a:t>
            </a:r>
          </a:p>
          <a:p>
            <a:r>
              <a:rPr lang="en-US" dirty="0">
                <a:sym typeface="Symbol" panose="05050102010706020507" pitchFamily="18" charset="2"/>
              </a:rPr>
              <a:t>Used as a “random oracle”</a:t>
            </a:r>
          </a:p>
          <a:p>
            <a:r>
              <a:rPr lang="en-US" dirty="0">
                <a:sym typeface="Symbol" panose="05050102010706020507" pitchFamily="18" charset="2"/>
              </a:rPr>
              <a:t>Used as a one-way function</a:t>
            </a:r>
          </a:p>
          <a:p>
            <a:pPr lvl="1"/>
            <a:r>
              <a:rPr lang="en-US" dirty="0">
                <a:sym typeface="Symbol" panose="05050102010706020507" pitchFamily="18" charset="2"/>
              </a:rPr>
              <a:t>Password hashing</a:t>
            </a:r>
          </a:p>
          <a:p>
            <a:r>
              <a:rPr lang="en-US" dirty="0">
                <a:sym typeface="Symbol" panose="05050102010706020507" pitchFamily="18" charset="2"/>
              </a:rPr>
              <a:t>Key derivation</a:t>
            </a:r>
          </a:p>
          <a:p>
            <a:endParaRPr lang="en-US" dirty="0"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7152482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Fingerprinting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E.g., hash-and-MAC</a:t>
            </a: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E.g., virus scanning</a:t>
            </a:r>
          </a:p>
          <a:p>
            <a:r>
              <a:rPr lang="en-US" dirty="0"/>
              <a:t>E.g., </a:t>
            </a:r>
            <a:r>
              <a:rPr lang="en-US" dirty="0" err="1"/>
              <a:t>deduplication</a:t>
            </a:r>
            <a:endParaRPr lang="en-US" dirty="0"/>
          </a:p>
          <a:p>
            <a:r>
              <a:rPr lang="en-US" dirty="0"/>
              <a:t>E.g., file integrity</a:t>
            </a:r>
          </a:p>
          <a:p>
            <a:pPr lvl="1"/>
            <a:r>
              <a:rPr lang="en-US" dirty="0"/>
              <a:t>Assuming it is possible to get a reliable copy of H(x) for file x</a:t>
            </a:r>
          </a:p>
          <a:p>
            <a:pPr lvl="1"/>
            <a:r>
              <a:rPr lang="en-US" dirty="0"/>
              <a:t>Note: different from integrity in the context of message-authentication codes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0048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Outsourced storage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914400"/>
          </a:xfrm>
        </p:spPr>
        <p:txBody>
          <a:bodyPr/>
          <a:lstStyle/>
          <a:p>
            <a:r>
              <a:rPr lang="en-US" dirty="0"/>
              <a:t>How to outsource files to an untrusted server?</a:t>
            </a:r>
          </a:p>
        </p:txBody>
      </p:sp>
      <p:pic>
        <p:nvPicPr>
          <p:cNvPr id="5" name="Picture 4" descr="j02920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2" y="2747847"/>
            <a:ext cx="1527175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j019538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2" y="2747847"/>
            <a:ext cx="1418391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443250" y="4262735"/>
            <a:ext cx="3177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x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08820" y="4547175"/>
            <a:ext cx="10118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h=H(x)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2743200" y="4724400"/>
            <a:ext cx="3810000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447800" y="4114800"/>
            <a:ext cx="3177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x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2743200" y="5537775"/>
            <a:ext cx="3810000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443250" y="5100935"/>
            <a:ext cx="3177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x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033104" y="5486400"/>
            <a:ext cx="11544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H(x)=?h</a:t>
            </a:r>
          </a:p>
        </p:txBody>
      </p:sp>
    </p:spTree>
    <p:extLst>
      <p:ext uri="{BB962C8B-B14F-4D97-AF65-F5344CB8AC3E}">
        <p14:creationId xmlns:p14="http://schemas.microsoft.com/office/powerpoint/2010/main" val="2350978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3" grpId="0"/>
      <p:bldP spid="16" grpId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Outsourced storage</a:t>
            </a:r>
          </a:p>
        </p:txBody>
      </p:sp>
      <p:pic>
        <p:nvPicPr>
          <p:cNvPr id="5" name="Picture 4" descr="j02920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2" y="2747847"/>
            <a:ext cx="1527175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j019538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2" y="2747847"/>
            <a:ext cx="1418391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014293" y="4215825"/>
            <a:ext cx="11673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x</a:t>
            </a:r>
            <a:r>
              <a:rPr lang="en-US" sz="2400" baseline="-25000" dirty="0"/>
              <a:t>1</a:t>
            </a:r>
            <a:r>
              <a:rPr lang="en-US" sz="2400" dirty="0"/>
              <a:t>, …, </a:t>
            </a:r>
            <a:r>
              <a:rPr lang="en-US" sz="2400" dirty="0" err="1"/>
              <a:t>x</a:t>
            </a:r>
            <a:r>
              <a:rPr lang="en-US" sz="2400" baseline="-25000" dirty="0" err="1"/>
              <a:t>n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990600" y="4673025"/>
            <a:ext cx="11737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h</a:t>
            </a:r>
            <a:r>
              <a:rPr lang="en-US" sz="2400" baseline="-25000" dirty="0"/>
              <a:t>i</a:t>
            </a:r>
            <a:r>
              <a:rPr lang="en-US" sz="2400" dirty="0"/>
              <a:t> =H(x</a:t>
            </a:r>
            <a:r>
              <a:rPr lang="en-US" sz="2400" baseline="-25000" dirty="0"/>
              <a:t>i</a:t>
            </a:r>
            <a:r>
              <a:rPr lang="en-US" sz="2400" dirty="0"/>
              <a:t>)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2743200" y="4724400"/>
            <a:ext cx="3810000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990600" y="4114800"/>
            <a:ext cx="11673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x</a:t>
            </a:r>
            <a:r>
              <a:rPr lang="en-US" sz="2400" baseline="-25000" dirty="0"/>
              <a:t>1</a:t>
            </a:r>
            <a:r>
              <a:rPr lang="en-US" sz="2400" dirty="0"/>
              <a:t>, …, </a:t>
            </a:r>
            <a:r>
              <a:rPr lang="en-US" sz="2400" dirty="0" err="1"/>
              <a:t>x</a:t>
            </a:r>
            <a:r>
              <a:rPr lang="en-US" sz="2400" baseline="-25000" dirty="0" err="1"/>
              <a:t>n</a:t>
            </a:r>
            <a:endParaRPr lang="en-US" sz="2400" dirty="0"/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2743200" y="5690175"/>
            <a:ext cx="3810000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443250" y="5253335"/>
            <a:ext cx="3642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x</a:t>
            </a:r>
            <a:r>
              <a:rPr lang="en-US" sz="2400" baseline="-25000" dirty="0"/>
              <a:t>i</a:t>
            </a:r>
            <a:endParaRPr lang="en-US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914400" y="5486400"/>
            <a:ext cx="12474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H(x</a:t>
            </a:r>
            <a:r>
              <a:rPr lang="en-US" sz="2400" baseline="-25000" dirty="0"/>
              <a:t>i</a:t>
            </a:r>
            <a:r>
              <a:rPr lang="en-US" sz="2400" dirty="0"/>
              <a:t>)=?h</a:t>
            </a:r>
            <a:r>
              <a:rPr lang="en-US" sz="2400" baseline="-25000" dirty="0"/>
              <a:t>i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5136935" y="6167735"/>
            <a:ext cx="26354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33CC"/>
                </a:solidFill>
              </a:rPr>
              <a:t>O(n) client storage!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2743200" y="5181600"/>
            <a:ext cx="3810000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495800" y="4796135"/>
            <a:ext cx="2551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/>
              <a:t>i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67380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2" grpId="0"/>
      <p:bldP spid="13" grpId="0"/>
      <p:bldP spid="14" grpId="0"/>
      <p:bldP spid="16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7182</TotalTime>
  <Words>1022</Words>
  <Application>Microsoft Office PowerPoint</Application>
  <PresentationFormat>On-screen Show (4:3)</PresentationFormat>
  <Paragraphs>154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9" baseType="lpstr">
      <vt:lpstr>Arial</vt:lpstr>
      <vt:lpstr>Calibri</vt:lpstr>
      <vt:lpstr>Office Theme</vt:lpstr>
      <vt:lpstr>Cryptography</vt:lpstr>
      <vt:lpstr>Midterm logistics</vt:lpstr>
      <vt:lpstr>Midterm logistics</vt:lpstr>
      <vt:lpstr>Midterm</vt:lpstr>
      <vt:lpstr>PowerPoint Presentation</vt:lpstr>
      <vt:lpstr>Hash functions are ubiquitous</vt:lpstr>
      <vt:lpstr>Fingerprinting</vt:lpstr>
      <vt:lpstr>Outsourced storage</vt:lpstr>
      <vt:lpstr>Outsourced storage</vt:lpstr>
      <vt:lpstr>Outsourced storage</vt:lpstr>
      <vt:lpstr>Outsourced storage</vt:lpstr>
      <vt:lpstr>Merkle tree</vt:lpstr>
      <vt:lpstr>Outsourced storage</vt:lpstr>
      <vt:lpstr>The random-oracle (RO) model</vt:lpstr>
      <vt:lpstr>The RO model</vt:lpstr>
      <vt:lpstr>The RO model</vt:lpstr>
      <vt:lpstr>The RO model</vt:lpstr>
      <vt:lpstr>Pros and cons of the RO model</vt:lpstr>
      <vt:lpstr>Pros and cons of the RO model</vt:lpstr>
      <vt:lpstr>Many applications of random oracles</vt:lpstr>
      <vt:lpstr>Password hashing</vt:lpstr>
      <vt:lpstr>Key derivation</vt:lpstr>
      <vt:lpstr>Min-entropy</vt:lpstr>
      <vt:lpstr>Key derivation</vt:lpstr>
      <vt:lpstr>Summary and review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Cryptography</dc:title>
  <dc:creator>katz</dc:creator>
  <cp:lastModifiedBy>jkatz</cp:lastModifiedBy>
  <cp:revision>564</cp:revision>
  <dcterms:created xsi:type="dcterms:W3CDTF">2014-06-02T02:25:30Z</dcterms:created>
  <dcterms:modified xsi:type="dcterms:W3CDTF">2022-03-10T14:08:05Z</dcterms:modified>
</cp:coreProperties>
</file>