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90" r:id="rId3"/>
    <p:sldId id="294" r:id="rId4"/>
    <p:sldId id="320" r:id="rId5"/>
    <p:sldId id="321" r:id="rId6"/>
    <p:sldId id="322" r:id="rId7"/>
    <p:sldId id="306" r:id="rId8"/>
    <p:sldId id="295" r:id="rId9"/>
    <p:sldId id="305" r:id="rId10"/>
    <p:sldId id="323" r:id="rId11"/>
    <p:sldId id="744" r:id="rId12"/>
    <p:sldId id="745" r:id="rId13"/>
    <p:sldId id="746" r:id="rId14"/>
    <p:sldId id="747" r:id="rId15"/>
    <p:sldId id="748" r:id="rId16"/>
    <p:sldId id="324" r:id="rId17"/>
    <p:sldId id="326" r:id="rId18"/>
    <p:sldId id="327" r:id="rId19"/>
    <p:sldId id="328" r:id="rId20"/>
    <p:sldId id="329" r:id="rId21"/>
    <p:sldId id="330" r:id="rId22"/>
    <p:sldId id="325" r:id="rId23"/>
    <p:sldId id="331" r:id="rId24"/>
    <p:sldId id="332" r:id="rId25"/>
    <p:sldId id="333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91" autoAdjust="0"/>
    <p:restoredTop sz="94660"/>
  </p:normalViewPr>
  <p:slideViewPr>
    <p:cSldViewPr>
      <p:cViewPr varScale="1">
        <p:scale>
          <a:sx n="80" d="100"/>
          <a:sy n="80" d="100"/>
        </p:scale>
        <p:origin x="67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D66149-A0B5-4322-A8AB-C0A88804300F}" type="datetimeFigureOut">
              <a:rPr lang="en-US" smtClean="0"/>
              <a:t>3/29/2022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3F35FA-B3A9-45EC-BC36-DDE85C569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092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4DE87-24B7-4FE6-8FA5-D89CE0F7B716}" type="datetime1">
              <a:rPr lang="en-US" smtClean="0"/>
              <a:t>3/29/2022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018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94C14-E5E2-4F8D-82E3-85BC10DDFAA6}" type="datetime1">
              <a:rPr lang="en-US" smtClean="0"/>
              <a:t>3/29/2022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3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6370-89F3-488D-99FE-EEBD8BF3FA85}" type="datetime1">
              <a:rPr lang="en-US" smtClean="0"/>
              <a:t>3/29/2022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120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8CE73-46AA-4832-9843-900C2210B121}" type="datetime1">
              <a:rPr lang="en-US" smtClean="0"/>
              <a:t>3/29/2022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126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9006B-0220-41F0-AD15-958A03D4D19D}" type="datetime1">
              <a:rPr lang="en-US" smtClean="0"/>
              <a:t>3/29/2022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711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45EA0-F02C-4ABB-B512-39FA12AE0302}" type="datetime1">
              <a:rPr lang="en-US" smtClean="0"/>
              <a:t>3/29/2022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466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69422-6FFC-4226-A3D0-FBE1F09B4FC3}" type="datetime1">
              <a:rPr lang="en-US" smtClean="0"/>
              <a:t>3/29/2022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155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44A93-9868-4F69-A258-EDA1E5BDA486}" type="datetime1">
              <a:rPr lang="en-US" smtClean="0"/>
              <a:t>3/29/2022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576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D2E2-EC6E-4E56-86D8-3F5596F833B9}" type="datetime1">
              <a:rPr lang="en-US" smtClean="0"/>
              <a:t>3/29/2022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207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DB7E6-5A2D-4B1D-894F-3F4B1ACFE506}" type="datetime1">
              <a:rPr lang="en-US" smtClean="0"/>
              <a:t>3/29/2022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582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3D45-704E-414F-9878-7DC947D6768A}" type="datetime1">
              <a:rPr lang="en-US" smtClean="0"/>
              <a:t>3/29/2022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04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CC22E-AD3E-4BC8-9686-2E5E619B7B42}" type="datetime1">
              <a:rPr lang="en-US" smtClean="0"/>
              <a:t>3/29/2022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517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mp"/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dirty="0"/>
              <a:t>Cryptography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705600" cy="1752600"/>
          </a:xfrm>
        </p:spPr>
        <p:txBody>
          <a:bodyPr>
            <a:normAutofit/>
          </a:bodyPr>
          <a:lstStyle/>
          <a:p>
            <a:r>
              <a:rPr lang="en-US" sz="4000" i="1" dirty="0">
                <a:solidFill>
                  <a:schemeClr val="tx1"/>
                </a:solidFill>
              </a:rPr>
              <a:t>Lecture 16</a:t>
            </a:r>
          </a:p>
        </p:txBody>
      </p:sp>
    </p:spTree>
    <p:extLst>
      <p:ext uri="{BB962C8B-B14F-4D97-AF65-F5344CB8AC3E}">
        <p14:creationId xmlns:p14="http://schemas.microsoft.com/office/powerpoint/2010/main" val="13296651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RC4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Designed in 1987</a:t>
            </a:r>
          </a:p>
          <a:p>
            <a:r>
              <a:rPr lang="en-US" dirty="0"/>
              <a:t>Designed to have good performance in software, rather than hardware</a:t>
            </a:r>
          </a:p>
          <a:p>
            <a:endParaRPr lang="en-US" dirty="0"/>
          </a:p>
          <a:p>
            <a:r>
              <a:rPr lang="en-US" i="1" dirty="0"/>
              <a:t>No longer considered secure</a:t>
            </a:r>
            <a:r>
              <a:rPr lang="en-US" dirty="0"/>
              <a:t>, but still interesting to study</a:t>
            </a:r>
          </a:p>
          <a:p>
            <a:pPr lvl="1"/>
            <a:r>
              <a:rPr lang="en-US" dirty="0"/>
              <a:t>Simple description; not LFSR-based</a:t>
            </a:r>
          </a:p>
          <a:p>
            <a:pPr lvl="1"/>
            <a:r>
              <a:rPr lang="en-US" dirty="0"/>
              <a:t>Still encountered in practice</a:t>
            </a:r>
          </a:p>
          <a:p>
            <a:pPr lvl="1"/>
            <a:r>
              <a:rPr lang="en-US" dirty="0"/>
              <a:t>Interesting attacks</a:t>
            </a:r>
          </a:p>
        </p:txBody>
      </p:sp>
    </p:spTree>
    <p:extLst>
      <p:ext uri="{BB962C8B-B14F-4D97-AF65-F5344CB8AC3E}">
        <p14:creationId xmlns:p14="http://schemas.microsoft.com/office/powerpoint/2010/main" val="965116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B5E51-17E6-4A2C-B416-528F7BC8F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RC4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626A79-27EA-4233-BCFE-5F4ADE3822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State consists of a 256-byte array S, which is always a permutation of {0,1}</a:t>
            </a:r>
            <a:r>
              <a:rPr lang="en-US" baseline="30000" dirty="0"/>
              <a:t>8</a:t>
            </a:r>
            <a:r>
              <a:rPr lang="en-US" dirty="0"/>
              <a:t>, along with integers 0 ≤ </a:t>
            </a:r>
            <a:r>
              <a:rPr lang="en-US" dirty="0" err="1"/>
              <a:t>i</a:t>
            </a:r>
            <a:r>
              <a:rPr lang="en-US" dirty="0"/>
              <a:t>, j ≤ 255</a:t>
            </a:r>
          </a:p>
          <a:p>
            <a:pPr lvl="1"/>
            <a:r>
              <a:rPr lang="en-US" dirty="0"/>
              <a:t>Note S can be viewed as a permutation of {0,1}</a:t>
            </a:r>
            <a:r>
              <a:rPr lang="en-US" baseline="30000" dirty="0"/>
              <a:t>8</a:t>
            </a:r>
            <a:r>
              <a:rPr lang="en-US" dirty="0"/>
              <a:t> that is constantly changing</a:t>
            </a:r>
          </a:p>
        </p:txBody>
      </p:sp>
    </p:spTree>
    <p:extLst>
      <p:ext uri="{BB962C8B-B14F-4D97-AF65-F5344CB8AC3E}">
        <p14:creationId xmlns:p14="http://schemas.microsoft.com/office/powerpoint/2010/main" val="129415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RC4</a:t>
            </a:r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50" y="2362200"/>
            <a:ext cx="3375053" cy="2971800"/>
          </a:xfrm>
          <a:prstGeom prst="rect">
            <a:avLst/>
          </a:prstGeo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9294" y="2331720"/>
            <a:ext cx="4747506" cy="304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0947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RC4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Not designed to take an IV, but often used with an IV anyway</a:t>
            </a:r>
          </a:p>
          <a:p>
            <a:pPr lvl="1"/>
            <a:r>
              <a:rPr lang="en-US" dirty="0"/>
              <a:t>E.g., prepend IV to the key</a:t>
            </a:r>
          </a:p>
        </p:txBody>
      </p:sp>
    </p:spTree>
    <p:extLst>
      <p:ext uri="{BB962C8B-B14F-4D97-AF65-F5344CB8AC3E}">
        <p14:creationId xmlns:p14="http://schemas.microsoft.com/office/powerpoint/2010/main" val="31067180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Attack: bias in 2</a:t>
            </a:r>
            <a:r>
              <a:rPr lang="en-US" baseline="30000" dirty="0"/>
              <a:t>nd</a:t>
            </a:r>
            <a:r>
              <a:rPr lang="en-US" dirty="0"/>
              <a:t> output byte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5105399"/>
          </a:xfrm>
        </p:spPr>
        <p:txBody>
          <a:bodyPr>
            <a:normAutofit/>
          </a:bodyPr>
          <a:lstStyle/>
          <a:p>
            <a:r>
              <a:rPr lang="en-US" dirty="0"/>
              <a:t>Let S</a:t>
            </a:r>
            <a:r>
              <a:rPr lang="en-US" baseline="-25000" dirty="0"/>
              <a:t>t</a:t>
            </a:r>
            <a:r>
              <a:rPr lang="en-US" dirty="0"/>
              <a:t> denote permutation S after t steps</a:t>
            </a:r>
          </a:p>
          <a:p>
            <a:pPr lvl="1"/>
            <a:r>
              <a:rPr lang="en-US" dirty="0"/>
              <a:t>Treat S</a:t>
            </a:r>
            <a:r>
              <a:rPr lang="en-US" baseline="-25000" dirty="0"/>
              <a:t>0</a:t>
            </a:r>
            <a:r>
              <a:rPr lang="en-US" dirty="0"/>
              <a:t> as uniform for simplicity</a:t>
            </a:r>
          </a:p>
          <a:p>
            <a:r>
              <a:rPr lang="en-US" dirty="0"/>
              <a:t>Say X = S</a:t>
            </a:r>
            <a:r>
              <a:rPr lang="en-US" baseline="-25000" dirty="0"/>
              <a:t>0</a:t>
            </a:r>
            <a:r>
              <a:rPr lang="en-US" dirty="0"/>
              <a:t>[1] </a:t>
            </a:r>
            <a:r>
              <a:rPr lang="en-US" dirty="0">
                <a:sym typeface="Symbol" panose="05050102010706020507" pitchFamily="18" charset="2"/>
              </a:rPr>
              <a:t> 2 and S</a:t>
            </a:r>
            <a:r>
              <a:rPr lang="en-US" baseline="-25000" dirty="0">
                <a:sym typeface="Symbol" panose="05050102010706020507" pitchFamily="18" charset="2"/>
              </a:rPr>
              <a:t>0</a:t>
            </a:r>
            <a:r>
              <a:rPr lang="en-US" dirty="0">
                <a:sym typeface="Symbol" panose="05050102010706020507" pitchFamily="18" charset="2"/>
              </a:rPr>
              <a:t>[2] = 0 </a:t>
            </a:r>
          </a:p>
          <a:p>
            <a:pPr lvl="1"/>
            <a:r>
              <a:rPr lang="en-US" dirty="0">
                <a:sym typeface="Symbol" panose="05050102010706020507" pitchFamily="18" charset="2"/>
              </a:rPr>
              <a:t>Occurs with probability 1/256</a:t>
            </a:r>
          </a:p>
          <a:p>
            <a:pPr lvl="1"/>
            <a:r>
              <a:rPr lang="en-US" dirty="0">
                <a:sym typeface="Symbol" panose="05050102010706020507" pitchFamily="18" charset="2"/>
              </a:rPr>
              <a:t>Then:</a:t>
            </a:r>
          </a:p>
          <a:p>
            <a:pPr lvl="2"/>
            <a:r>
              <a:rPr lang="en-US" dirty="0">
                <a:sym typeface="Symbol" panose="05050102010706020507" pitchFamily="18" charset="2"/>
              </a:rPr>
              <a:t>After 1 step, S</a:t>
            </a:r>
            <a:r>
              <a:rPr lang="en-US" baseline="-25000" dirty="0">
                <a:sym typeface="Symbol" panose="05050102010706020507" pitchFamily="18" charset="2"/>
              </a:rPr>
              <a:t>1</a:t>
            </a:r>
            <a:r>
              <a:rPr lang="en-US" dirty="0">
                <a:sym typeface="Symbol" panose="05050102010706020507" pitchFamily="18" charset="2"/>
              </a:rPr>
              <a:t>[X]=X, </a:t>
            </a:r>
            <a:r>
              <a:rPr lang="en-US" dirty="0" err="1">
                <a:sym typeface="Symbol" panose="05050102010706020507" pitchFamily="18" charset="2"/>
              </a:rPr>
              <a:t>i</a:t>
            </a:r>
            <a:r>
              <a:rPr lang="en-US" dirty="0">
                <a:sym typeface="Symbol" panose="05050102010706020507" pitchFamily="18" charset="2"/>
              </a:rPr>
              <a:t>=1, j=X</a:t>
            </a:r>
          </a:p>
          <a:p>
            <a:pPr lvl="2"/>
            <a:r>
              <a:rPr lang="en-US" dirty="0">
                <a:sym typeface="Symbol" panose="05050102010706020507" pitchFamily="18" charset="2"/>
              </a:rPr>
              <a:t>After 2 steps, j=X; output S</a:t>
            </a:r>
            <a:r>
              <a:rPr lang="en-US" baseline="-25000" dirty="0">
                <a:sym typeface="Symbol" panose="05050102010706020507" pitchFamily="18" charset="2"/>
              </a:rPr>
              <a:t>2</a:t>
            </a:r>
            <a:r>
              <a:rPr lang="en-US" dirty="0">
                <a:sym typeface="Symbol" panose="05050102010706020507" pitchFamily="18" charset="2"/>
              </a:rPr>
              <a:t>[X]=0</a:t>
            </a:r>
          </a:p>
          <a:p>
            <a:r>
              <a:rPr lang="en-US" dirty="0">
                <a:sym typeface="Symbol" panose="05050102010706020507" pitchFamily="18" charset="2"/>
              </a:rPr>
              <a:t>Otherwise, S</a:t>
            </a:r>
            <a:r>
              <a:rPr lang="en-US" baseline="-25000" dirty="0">
                <a:sym typeface="Symbol" panose="05050102010706020507" pitchFamily="18" charset="2"/>
              </a:rPr>
              <a:t>2</a:t>
            </a:r>
            <a:r>
              <a:rPr lang="en-US" dirty="0">
                <a:sym typeface="Symbol" panose="05050102010706020507" pitchFamily="18" charset="2"/>
              </a:rPr>
              <a:t>[X] is a uniform byte</a:t>
            </a:r>
          </a:p>
          <a:p>
            <a:r>
              <a:rPr lang="en-US" dirty="0" err="1">
                <a:sym typeface="Symbol" panose="05050102010706020507" pitchFamily="18" charset="2"/>
              </a:rPr>
              <a:t>Pr</a:t>
            </a:r>
            <a:r>
              <a:rPr lang="en-US" dirty="0">
                <a:sym typeface="Symbol" panose="05050102010706020507" pitchFamily="18" charset="2"/>
              </a:rPr>
              <a:t>[2</a:t>
            </a:r>
            <a:r>
              <a:rPr lang="en-US" baseline="30000" dirty="0">
                <a:sym typeface="Symbol" panose="05050102010706020507" pitchFamily="18" charset="2"/>
              </a:rPr>
              <a:t>nd</a:t>
            </a:r>
            <a:r>
              <a:rPr lang="en-US" dirty="0">
                <a:sym typeface="Symbol" panose="05050102010706020507" pitchFamily="18" charset="2"/>
              </a:rPr>
              <a:t> byte is 0] 2/256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04077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RC4 bias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Statistical bias in other output bytes was determined experimentally</a:t>
            </a:r>
          </a:p>
          <a:p>
            <a:endParaRPr lang="en-US" dirty="0"/>
          </a:p>
          <a:p>
            <a:r>
              <a:rPr lang="en-US" dirty="0"/>
              <a:t>Enough to break pseudo-OTP encryption based on RC4!</a:t>
            </a:r>
          </a:p>
          <a:p>
            <a:pPr lvl="1"/>
            <a:r>
              <a:rPr lang="en-US"/>
              <a:t>See http://www.isg.rhul.ac.uk/tls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18409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432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Block ciphers</a:t>
            </a:r>
          </a:p>
        </p:txBody>
      </p:sp>
    </p:spTree>
    <p:extLst>
      <p:ext uri="{BB962C8B-B14F-4D97-AF65-F5344CB8AC3E}">
        <p14:creationId xmlns:p14="http://schemas.microsoft.com/office/powerpoint/2010/main" val="24615921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Want keyed permutation </a:t>
            </a:r>
            <a:br>
              <a:rPr lang="en-US" dirty="0"/>
            </a:br>
            <a:r>
              <a:rPr lang="en-US" dirty="0"/>
              <a:t>            F: {0,1}</a:t>
            </a:r>
            <a:r>
              <a:rPr lang="en-US" baseline="30000" dirty="0"/>
              <a:t>n</a:t>
            </a:r>
            <a:r>
              <a:rPr lang="en-US" dirty="0"/>
              <a:t> x {0,1}</a:t>
            </a:r>
            <a:r>
              <a:rPr lang="en-US" altLang="en-US" baseline="30000" dirty="0">
                <a:latin typeface="Script MT Bold" panose="03040602040607080904" pitchFamily="66" charset="0"/>
              </a:rPr>
              <a:t>l</a:t>
            </a:r>
            <a:r>
              <a:rPr lang="en-US" altLang="en-US" dirty="0">
                <a:latin typeface="Script MT Bold" panose="03040602040607080904" pitchFamily="66" charset="0"/>
              </a:rPr>
              <a:t> </a:t>
            </a:r>
            <a:r>
              <a:rPr lang="en-US" altLang="en-US" dirty="0">
                <a:latin typeface="Script MT Bold" panose="03040602040607080904" pitchFamily="66" charset="0"/>
                <a:sym typeface="Symbol" panose="05050102010706020507" pitchFamily="18" charset="2"/>
              </a:rPr>
              <a:t> </a:t>
            </a:r>
            <a:r>
              <a:rPr lang="en-US" dirty="0"/>
              <a:t>{0,1}</a:t>
            </a:r>
            <a:r>
              <a:rPr lang="en-US" altLang="en-US" baseline="30000" dirty="0">
                <a:latin typeface="Script MT Bold" panose="03040602040607080904" pitchFamily="66" charset="0"/>
              </a:rPr>
              <a:t>l</a:t>
            </a:r>
            <a:endParaRPr lang="en-US" altLang="en-US" dirty="0">
              <a:latin typeface="Script MT Bold" panose="03040602040607080904" pitchFamily="66" charset="0"/>
            </a:endParaRPr>
          </a:p>
          <a:p>
            <a:pPr lvl="1"/>
            <a:r>
              <a:rPr lang="en-US" altLang="en-US" dirty="0"/>
              <a:t>n = key length, </a:t>
            </a:r>
            <a:r>
              <a:rPr lang="en-US" altLang="en-US" dirty="0">
                <a:latin typeface="Script MT Bold" panose="03040602040607080904" pitchFamily="66" charset="0"/>
              </a:rPr>
              <a:t>l</a:t>
            </a:r>
            <a:r>
              <a:rPr lang="en-US" altLang="en-US" baseline="30000" dirty="0">
                <a:latin typeface="Script MT Bold" panose="03040602040607080904" pitchFamily="66" charset="0"/>
              </a:rPr>
              <a:t> </a:t>
            </a:r>
            <a:r>
              <a:rPr lang="en-US" altLang="en-US" dirty="0"/>
              <a:t>= block length</a:t>
            </a:r>
          </a:p>
          <a:p>
            <a:endParaRPr lang="en-US" altLang="en-US" dirty="0"/>
          </a:p>
          <a:p>
            <a:r>
              <a:rPr lang="en-US" altLang="en-US" dirty="0"/>
              <a:t>Want </a:t>
            </a:r>
            <a:r>
              <a:rPr lang="en-US" altLang="en-US" dirty="0" err="1"/>
              <a:t>F</a:t>
            </a:r>
            <a:r>
              <a:rPr lang="en-US" altLang="en-US" baseline="-25000" dirty="0" err="1"/>
              <a:t>k</a:t>
            </a:r>
            <a:r>
              <a:rPr lang="en-US" altLang="en-US" dirty="0"/>
              <a:t> (for uniform, unknown key k) to be indistinguishable from a uniform permutation over </a:t>
            </a:r>
            <a:r>
              <a:rPr lang="en-US" dirty="0"/>
              <a:t>{0,1}</a:t>
            </a:r>
            <a:r>
              <a:rPr lang="en-US" altLang="en-US" baseline="30000" dirty="0">
                <a:latin typeface="Script MT Bold" panose="03040602040607080904" pitchFamily="66" charset="0"/>
              </a:rPr>
              <a:t>l</a:t>
            </a:r>
            <a:r>
              <a:rPr lang="en-US" altLang="en-US" dirty="0"/>
              <a:t>, for attacks running in time </a:t>
            </a:r>
            <a:r>
              <a:rPr lang="en-US" dirty="0">
                <a:sym typeface="Symbol" panose="05050102010706020507" pitchFamily="18" charset="2"/>
              </a:rPr>
              <a:t>2</a:t>
            </a:r>
            <a:r>
              <a:rPr lang="en-US" baseline="30000" dirty="0">
                <a:sym typeface="Symbol" panose="05050102010706020507" pitchFamily="18" charset="2"/>
              </a:rPr>
              <a:t>n</a:t>
            </a:r>
            <a:endParaRPr lang="en-US" altLang="en-US" dirty="0">
              <a:latin typeface="Script MT Bold" panose="030406020406070809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1343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Attack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block cipher is </a:t>
            </a:r>
            <a:r>
              <a:rPr lang="en-US" i="1" dirty="0"/>
              <a:t>not</a:t>
            </a:r>
            <a:r>
              <a:rPr lang="en-US" dirty="0"/>
              <a:t> an encryption scheme!!</a:t>
            </a:r>
          </a:p>
          <a:p>
            <a:r>
              <a:rPr lang="en-US" dirty="0"/>
              <a:t>Nevertheless, some of the terminology used is the same (for historical reasons)</a:t>
            </a:r>
          </a:p>
          <a:p>
            <a:pPr lvl="1"/>
            <a:r>
              <a:rPr lang="en-US" dirty="0"/>
              <a:t>“known-plaintext attack”: attacker given {(x, </a:t>
            </a:r>
            <a:r>
              <a:rPr lang="en-US" dirty="0" err="1"/>
              <a:t>F</a:t>
            </a:r>
            <a:r>
              <a:rPr lang="en-US" baseline="-25000" dirty="0" err="1"/>
              <a:t>k</a:t>
            </a:r>
            <a:r>
              <a:rPr lang="en-US" dirty="0"/>
              <a:t>(x)} for arbitrary x (outside control of the attacker)</a:t>
            </a:r>
          </a:p>
          <a:p>
            <a:pPr lvl="1"/>
            <a:r>
              <a:rPr lang="en-US" dirty="0"/>
              <a:t>“chosen-plaintext attack”: attacker can query </a:t>
            </a:r>
            <a:r>
              <a:rPr lang="en-US" dirty="0" err="1"/>
              <a:t>F</a:t>
            </a:r>
            <a:r>
              <a:rPr lang="en-US" baseline="-25000" dirty="0" err="1"/>
              <a:t>k</a:t>
            </a:r>
            <a:r>
              <a:rPr lang="en-US" dirty="0"/>
              <a:t>(</a:t>
            </a:r>
            <a:r>
              <a:rPr lang="en-US" baseline="30000" dirty="0"/>
              <a:t>.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“chosen-</a:t>
            </a:r>
            <a:r>
              <a:rPr lang="en-US" dirty="0" err="1"/>
              <a:t>ciphertext</a:t>
            </a:r>
            <a:r>
              <a:rPr lang="en-US" dirty="0"/>
              <a:t> attack”: attacker can query both </a:t>
            </a:r>
            <a:r>
              <a:rPr lang="en-US" dirty="0" err="1"/>
              <a:t>F</a:t>
            </a:r>
            <a:r>
              <a:rPr lang="en-US" baseline="-25000" dirty="0" err="1"/>
              <a:t>k</a:t>
            </a:r>
            <a:r>
              <a:rPr lang="en-US" dirty="0"/>
              <a:t>(</a:t>
            </a:r>
            <a:r>
              <a:rPr lang="en-US" baseline="30000" dirty="0"/>
              <a:t>.</a:t>
            </a:r>
            <a:r>
              <a:rPr lang="en-US" dirty="0"/>
              <a:t>) and F</a:t>
            </a:r>
            <a:r>
              <a:rPr lang="en-US" baseline="-25000" dirty="0"/>
              <a:t>k</a:t>
            </a:r>
            <a:r>
              <a:rPr lang="en-US" baseline="30000" dirty="0"/>
              <a:t>-1</a:t>
            </a:r>
            <a:r>
              <a:rPr lang="en-US" dirty="0"/>
              <a:t>(</a:t>
            </a:r>
            <a:r>
              <a:rPr lang="en-US" baseline="30000" dirty="0"/>
              <a:t>.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789165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Concrete security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As in the case of stream ciphers, we are interested in </a:t>
            </a:r>
            <a:r>
              <a:rPr lang="en-US" i="1" dirty="0"/>
              <a:t>concrete</a:t>
            </a:r>
            <a:r>
              <a:rPr lang="en-US" dirty="0"/>
              <a:t> security for a given key length n</a:t>
            </a:r>
          </a:p>
          <a:p>
            <a:pPr lvl="1"/>
            <a:r>
              <a:rPr lang="en-US" dirty="0"/>
              <a:t>Best attack should take time </a:t>
            </a:r>
            <a:r>
              <a:rPr lang="en-US" dirty="0">
                <a:sym typeface="Symbol" panose="05050102010706020507" pitchFamily="18" charset="2"/>
              </a:rPr>
              <a:t> 2</a:t>
            </a:r>
            <a:r>
              <a:rPr lang="en-US" baseline="30000" dirty="0">
                <a:sym typeface="Symbol" panose="05050102010706020507" pitchFamily="18" charset="2"/>
              </a:rPr>
              <a:t>n</a:t>
            </a:r>
            <a:endParaRPr lang="en-US" dirty="0">
              <a:sym typeface="Symbol" panose="05050102010706020507" pitchFamily="18" charset="2"/>
            </a:endParaRPr>
          </a:p>
          <a:p>
            <a:pPr lvl="1"/>
            <a:r>
              <a:rPr lang="en-US" dirty="0">
                <a:sym typeface="Symbol" panose="05050102010706020507" pitchFamily="18" charset="2"/>
              </a:rPr>
              <a:t>If there is an attack taking time 2</a:t>
            </a:r>
            <a:r>
              <a:rPr lang="en-US" baseline="30000" dirty="0">
                <a:sym typeface="Symbol" panose="05050102010706020507" pitchFamily="18" charset="2"/>
              </a:rPr>
              <a:t>n/2</a:t>
            </a:r>
            <a:r>
              <a:rPr lang="en-US" dirty="0">
                <a:sym typeface="Symbol" panose="05050102010706020507" pitchFamily="18" charset="2"/>
              </a:rPr>
              <a:t> then the cipher is considered insecure</a:t>
            </a:r>
          </a:p>
          <a:p>
            <a:pPr lvl="1"/>
            <a:endParaRPr lang="en-US" dirty="0">
              <a:sym typeface="Symbol" panose="05050102010706020507" pitchFamily="18" charset="2"/>
            </a:endParaRPr>
          </a:p>
          <a:p>
            <a:r>
              <a:rPr lang="en-US" dirty="0">
                <a:sym typeface="Symbol" panose="05050102010706020507" pitchFamily="18" charset="2"/>
              </a:rPr>
              <a:t>Look at both distinguishing attacks and key-recovery attacks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8659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LFSRs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Degree n </a:t>
            </a:r>
            <a:r>
              <a:rPr lang="en-US" dirty="0">
                <a:sym typeface="Symbol" panose="05050102010706020507" pitchFamily="18" charset="2"/>
              </a:rPr>
              <a:t> </a:t>
            </a:r>
            <a:r>
              <a:rPr lang="en-US" dirty="0"/>
              <a:t>n registers</a:t>
            </a:r>
          </a:p>
          <a:p>
            <a:r>
              <a:rPr lang="en-US" dirty="0"/>
              <a:t>State: bits s</a:t>
            </a:r>
            <a:r>
              <a:rPr lang="en-US" baseline="-25000" dirty="0"/>
              <a:t>n-1</a:t>
            </a:r>
            <a:r>
              <a:rPr lang="en-US" dirty="0"/>
              <a:t>, …, s</a:t>
            </a:r>
            <a:r>
              <a:rPr lang="en-US" baseline="-25000" dirty="0"/>
              <a:t>0</a:t>
            </a:r>
            <a:r>
              <a:rPr lang="en-US" dirty="0"/>
              <a:t> (contents of the registers)</a:t>
            </a:r>
          </a:p>
          <a:p>
            <a:r>
              <a:rPr lang="en-US" dirty="0"/>
              <a:t>Feedback coefficients c</a:t>
            </a:r>
            <a:r>
              <a:rPr lang="en-US" baseline="-25000" dirty="0"/>
              <a:t>n-1</a:t>
            </a:r>
            <a:r>
              <a:rPr lang="en-US" dirty="0"/>
              <a:t>, …, c</a:t>
            </a:r>
            <a:r>
              <a:rPr lang="en-US" baseline="-25000" dirty="0"/>
              <a:t>0</a:t>
            </a:r>
            <a:r>
              <a:rPr lang="en-US" dirty="0"/>
              <a:t> (do not change; part of the design, not the state)</a:t>
            </a:r>
          </a:p>
          <a:p>
            <a:r>
              <a:rPr lang="en-US" dirty="0"/>
              <a:t>Registers updated, and output generated, in each “clock tick”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368555-7247-4A0D-8B7A-9CAFAD3AA3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4629094"/>
            <a:ext cx="5057406" cy="195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3909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Designing block ciphers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Want </a:t>
            </a:r>
            <a:r>
              <a:rPr lang="en-US" altLang="en-US" dirty="0" err="1"/>
              <a:t>F</a:t>
            </a:r>
            <a:r>
              <a:rPr lang="en-US" altLang="en-US" baseline="-25000" dirty="0" err="1"/>
              <a:t>k</a:t>
            </a:r>
            <a:r>
              <a:rPr lang="en-US" altLang="en-US" dirty="0"/>
              <a:t> (for uniform, unknown key k) to be indistinguishable from a uniform permutation over </a:t>
            </a:r>
            <a:r>
              <a:rPr lang="en-US" dirty="0"/>
              <a:t>{0,1}</a:t>
            </a:r>
            <a:r>
              <a:rPr lang="en-US" altLang="en-US" baseline="30000" dirty="0">
                <a:latin typeface="Script MT Bold" panose="03040602040607080904" pitchFamily="66" charset="0"/>
              </a:rPr>
              <a:t>l</a:t>
            </a:r>
            <a:endParaRPr lang="en-US" altLang="en-US" dirty="0">
              <a:latin typeface="Script MT Bold" panose="03040602040607080904" pitchFamily="66" charset="0"/>
            </a:endParaRPr>
          </a:p>
          <a:p>
            <a:r>
              <a:rPr lang="en-US" dirty="0"/>
              <a:t>If x and x’ differ in one bit, what should the relation between </a:t>
            </a:r>
            <a:r>
              <a:rPr lang="en-US" dirty="0" err="1"/>
              <a:t>F</a:t>
            </a:r>
            <a:r>
              <a:rPr lang="en-US" baseline="-25000" dirty="0" err="1"/>
              <a:t>k</a:t>
            </a:r>
            <a:r>
              <a:rPr lang="en-US" dirty="0"/>
              <a:t>(x) and </a:t>
            </a:r>
            <a:r>
              <a:rPr lang="en-US" dirty="0" err="1"/>
              <a:t>F</a:t>
            </a:r>
            <a:r>
              <a:rPr lang="en-US" baseline="-25000" dirty="0" err="1"/>
              <a:t>k</a:t>
            </a:r>
            <a:r>
              <a:rPr lang="en-US" dirty="0"/>
              <a:t>(x’) be?</a:t>
            </a:r>
          </a:p>
          <a:p>
            <a:pPr lvl="1"/>
            <a:r>
              <a:rPr lang="en-US" dirty="0"/>
              <a:t>How many bits should change (on average)?</a:t>
            </a:r>
          </a:p>
          <a:p>
            <a:pPr lvl="1"/>
            <a:r>
              <a:rPr lang="en-US" dirty="0"/>
              <a:t>Which bits should change?</a:t>
            </a:r>
          </a:p>
          <a:p>
            <a:r>
              <a:rPr lang="en-US" dirty="0"/>
              <a:t>How to achieve this?</a:t>
            </a:r>
          </a:p>
        </p:txBody>
      </p:sp>
    </p:spTree>
    <p:extLst>
      <p:ext uri="{BB962C8B-B14F-4D97-AF65-F5344CB8AC3E}">
        <p14:creationId xmlns:p14="http://schemas.microsoft.com/office/powerpoint/2010/main" val="790586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Confusion/diffusion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Two types of steps</a:t>
            </a:r>
          </a:p>
          <a:p>
            <a:pPr lvl="1"/>
            <a:r>
              <a:rPr lang="en-US" dirty="0"/>
              <a:t>“Confusion”: Small change in input to the step yields small, “random” change in output of the step</a:t>
            </a:r>
          </a:p>
          <a:p>
            <a:endParaRPr lang="en-US" dirty="0"/>
          </a:p>
          <a:p>
            <a:pPr lvl="1"/>
            <a:r>
              <a:rPr lang="en-US" dirty="0"/>
              <a:t>“Diffusion”: Small change in input to the step should be propagated to affect entire output of the step</a:t>
            </a:r>
          </a:p>
        </p:txBody>
      </p:sp>
    </p:spTree>
    <p:extLst>
      <p:ext uri="{BB962C8B-B14F-4D97-AF65-F5344CB8AC3E}">
        <p14:creationId xmlns:p14="http://schemas.microsoft.com/office/powerpoint/2010/main" val="7384128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paradigms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Two design paradigms</a:t>
            </a:r>
          </a:p>
          <a:p>
            <a:pPr lvl="1"/>
            <a:r>
              <a:rPr lang="en-US" dirty="0"/>
              <a:t>Substitution-permutation networks (SPNs)</a:t>
            </a:r>
          </a:p>
          <a:p>
            <a:pPr lvl="1"/>
            <a:r>
              <a:rPr lang="en-US" dirty="0" err="1"/>
              <a:t>Feistel</a:t>
            </a:r>
            <a:r>
              <a:rPr lang="en-US" dirty="0"/>
              <a:t> networks</a:t>
            </a:r>
          </a:p>
        </p:txBody>
      </p:sp>
    </p:spTree>
    <p:extLst>
      <p:ext uri="{BB962C8B-B14F-4D97-AF65-F5344CB8AC3E}">
        <p14:creationId xmlns:p14="http://schemas.microsoft.com/office/powerpoint/2010/main" val="34573150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Build “random-looking” permutation on </a:t>
            </a:r>
            <a:r>
              <a:rPr lang="en-US" b="1" dirty="0"/>
              <a:t>long </a:t>
            </a:r>
            <a:r>
              <a:rPr lang="en-US" dirty="0"/>
              <a:t>input from random permutations on </a:t>
            </a:r>
            <a:r>
              <a:rPr lang="en-US" b="1" dirty="0"/>
              <a:t>short </a:t>
            </a:r>
            <a:r>
              <a:rPr lang="en-US" dirty="0"/>
              <a:t>input</a:t>
            </a:r>
          </a:p>
          <a:p>
            <a:pPr lvl="1"/>
            <a:r>
              <a:rPr lang="en-US" dirty="0"/>
              <a:t>What is the key length for a random permutation </a:t>
            </a:r>
            <a:br>
              <a:rPr lang="en-US" dirty="0"/>
            </a:br>
            <a:r>
              <a:rPr lang="en-US" dirty="0"/>
              <a:t>on {0,1}</a:t>
            </a:r>
            <a:r>
              <a:rPr lang="en-US" baseline="30000" dirty="0">
                <a:latin typeface="Brush Script MT" panose="03060802040406070304" pitchFamily="66" charset="0"/>
              </a:rPr>
              <a:t>l </a:t>
            </a:r>
            <a:r>
              <a:rPr lang="en-US" dirty="0"/>
              <a:t>?</a:t>
            </a:r>
          </a:p>
          <a:p>
            <a:endParaRPr lang="en-US" dirty="0"/>
          </a:p>
          <a:p>
            <a:r>
              <a:rPr lang="en-US" dirty="0"/>
              <a:t>E.g. (assuming 8-byte block length),</a:t>
            </a:r>
            <a:br>
              <a:rPr lang="en-US" dirty="0"/>
            </a:br>
            <a:r>
              <a:rPr lang="en-US" dirty="0"/>
              <a:t>             </a:t>
            </a:r>
            <a:r>
              <a:rPr lang="en-US" dirty="0" err="1"/>
              <a:t>F</a:t>
            </a:r>
            <a:r>
              <a:rPr lang="en-US" baseline="-25000" dirty="0" err="1"/>
              <a:t>k</a:t>
            </a:r>
            <a:r>
              <a:rPr lang="en-US" dirty="0"/>
              <a:t>(x) = f</a:t>
            </a:r>
            <a:r>
              <a:rPr lang="en-US" baseline="-25000" dirty="0"/>
              <a:t>k1</a:t>
            </a:r>
            <a:r>
              <a:rPr lang="en-US" dirty="0"/>
              <a:t>(x</a:t>
            </a:r>
            <a:r>
              <a:rPr lang="en-US" baseline="-25000" dirty="0"/>
              <a:t>1</a:t>
            </a:r>
            <a:r>
              <a:rPr lang="en-US" dirty="0"/>
              <a:t>) f</a:t>
            </a:r>
            <a:r>
              <a:rPr lang="en-US" baseline="-25000" dirty="0"/>
              <a:t>k2</a:t>
            </a:r>
            <a:r>
              <a:rPr lang="en-US" dirty="0"/>
              <a:t>(x</a:t>
            </a:r>
            <a:r>
              <a:rPr lang="en-US" baseline="-25000" dirty="0"/>
              <a:t>2</a:t>
            </a:r>
            <a:r>
              <a:rPr lang="en-US" dirty="0"/>
              <a:t>) … f</a:t>
            </a:r>
            <a:r>
              <a:rPr lang="en-US" baseline="-25000" dirty="0"/>
              <a:t>k8</a:t>
            </a:r>
            <a:r>
              <a:rPr lang="en-US" dirty="0"/>
              <a:t>(x</a:t>
            </a:r>
            <a:r>
              <a:rPr lang="en-US" baseline="-25000" dirty="0"/>
              <a:t>8</a:t>
            </a:r>
            <a:r>
              <a:rPr lang="en-US" dirty="0"/>
              <a:t>),</a:t>
            </a:r>
            <a:br>
              <a:rPr lang="en-US" dirty="0"/>
            </a:br>
            <a:r>
              <a:rPr lang="en-US" dirty="0"/>
              <a:t>where each f is a </a:t>
            </a:r>
            <a:r>
              <a:rPr lang="en-US"/>
              <a:t>random permutation </a:t>
            </a:r>
            <a:r>
              <a:rPr lang="en-US" dirty="0"/>
              <a:t>on {0,1}</a:t>
            </a:r>
            <a:r>
              <a:rPr lang="en-US" baseline="30000" dirty="0"/>
              <a:t>8</a:t>
            </a:r>
            <a:endParaRPr lang="en-US" dirty="0"/>
          </a:p>
          <a:p>
            <a:pPr lvl="1"/>
            <a:r>
              <a:rPr lang="en-US" dirty="0"/>
              <a:t>How long is the key for F?</a:t>
            </a:r>
          </a:p>
        </p:txBody>
      </p:sp>
    </p:spTree>
    <p:extLst>
      <p:ext uri="{BB962C8B-B14F-4D97-AF65-F5344CB8AC3E}">
        <p14:creationId xmlns:p14="http://schemas.microsoft.com/office/powerpoint/2010/main" val="579484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SPN</a:t>
            </a:r>
          </a:p>
        </p:txBody>
      </p:sp>
      <p:sp>
        <p:nvSpPr>
          <p:cNvPr id="4" name="Rectangle 3"/>
          <p:cNvSpPr/>
          <p:nvPr/>
        </p:nvSpPr>
        <p:spPr>
          <a:xfrm>
            <a:off x="2057400" y="1905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667000" y="1905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276600" y="1905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886200" y="1905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495800" y="1905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105400" y="1905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715000" y="1905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324600" y="1905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057400" y="44958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667000" y="44958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276600" y="44958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886200" y="44958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495800" y="44958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105400" y="44958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715000" y="44958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324600" y="44958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>
            <a:stCxn id="4" idx="2"/>
          </p:cNvCxnSpPr>
          <p:nvPr/>
        </p:nvCxnSpPr>
        <p:spPr>
          <a:xfrm>
            <a:off x="2362200" y="2514600"/>
            <a:ext cx="0" cy="6858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2057400" y="3200400"/>
            <a:ext cx="609600" cy="609600"/>
          </a:xfrm>
          <a:prstGeom prst="ellips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  <a:r>
              <a:rPr lang="en-US" baseline="-25000" dirty="0"/>
              <a:t>k1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>
          <a:xfrm>
            <a:off x="2667000" y="3200400"/>
            <a:ext cx="609600" cy="609600"/>
          </a:xfrm>
          <a:prstGeom prst="ellips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  <a:r>
              <a:rPr lang="en-US" baseline="-25000" dirty="0"/>
              <a:t>k2</a:t>
            </a:r>
            <a:endParaRPr lang="en-US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2971800" y="2514600"/>
            <a:ext cx="0" cy="6858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2362200" y="3810000"/>
            <a:ext cx="0" cy="6858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2971800" y="3810000"/>
            <a:ext cx="0" cy="6858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6629400" y="2514600"/>
            <a:ext cx="0" cy="6858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6629400" y="3810000"/>
            <a:ext cx="0" cy="6858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132171" y="2964359"/>
            <a:ext cx="11256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.  .  .</a:t>
            </a:r>
            <a:endParaRPr lang="en-US" sz="2400" dirty="0"/>
          </a:p>
        </p:txBody>
      </p:sp>
      <p:sp>
        <p:nvSpPr>
          <p:cNvPr id="31" name="TextBox 30"/>
          <p:cNvSpPr txBox="1"/>
          <p:nvPr/>
        </p:nvSpPr>
        <p:spPr>
          <a:xfrm>
            <a:off x="1676400" y="5867400"/>
            <a:ext cx="56629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Is this a pseudorandom permutation?</a:t>
            </a:r>
            <a:endParaRPr lang="en-US" sz="2000" dirty="0"/>
          </a:p>
        </p:txBody>
      </p:sp>
      <p:sp>
        <p:nvSpPr>
          <p:cNvPr id="32" name="Oval 31"/>
          <p:cNvSpPr/>
          <p:nvPr/>
        </p:nvSpPr>
        <p:spPr>
          <a:xfrm>
            <a:off x="6324600" y="3200400"/>
            <a:ext cx="609600" cy="609600"/>
          </a:xfrm>
          <a:prstGeom prst="ellips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  <a:r>
              <a:rPr lang="en-US" baseline="-25000" dirty="0"/>
              <a:t>k8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285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has confusion but no diffusion</a:t>
            </a:r>
          </a:p>
          <a:p>
            <a:pPr lvl="1"/>
            <a:r>
              <a:rPr lang="en-US" dirty="0"/>
              <a:t>Add a </a:t>
            </a:r>
            <a:r>
              <a:rPr lang="en-US" i="1" dirty="0"/>
              <a:t>mixing permutation</a:t>
            </a:r>
            <a:r>
              <a:rPr lang="en-US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4263596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Nonlinear</a:t>
            </a:r>
            <a:r>
              <a:rPr lang="en-US" dirty="0"/>
              <a:t> FSRs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Add </a:t>
            </a:r>
            <a:r>
              <a:rPr lang="en-US" i="1" dirty="0"/>
              <a:t>nonlinearity</a:t>
            </a:r>
            <a:r>
              <a:rPr lang="en-US" dirty="0"/>
              <a:t> to prevent attacks</a:t>
            </a:r>
          </a:p>
          <a:p>
            <a:pPr lvl="1"/>
            <a:r>
              <a:rPr lang="en-US" dirty="0"/>
              <a:t>Nonlinear feedback</a:t>
            </a:r>
          </a:p>
          <a:p>
            <a:pPr lvl="1"/>
            <a:r>
              <a:rPr lang="en-US" dirty="0"/>
              <a:t>Nonlinear output (nonlinear filter)</a:t>
            </a:r>
          </a:p>
          <a:p>
            <a:pPr lvl="1"/>
            <a:r>
              <a:rPr lang="en-US" dirty="0"/>
              <a:t>Multiple LFSRs (combination generator)</a:t>
            </a:r>
          </a:p>
          <a:p>
            <a:pPr lvl="1"/>
            <a:r>
              <a:rPr lang="en-US" dirty="0"/>
              <a:t>…or some combination of the above</a:t>
            </a:r>
          </a:p>
          <a:p>
            <a:r>
              <a:rPr lang="en-US" dirty="0"/>
              <a:t>Still want to preserve statistical properties of the output, and long cycle length</a:t>
            </a:r>
          </a:p>
          <a:p>
            <a:r>
              <a:rPr lang="en-US" dirty="0"/>
              <a:t>From now on, assume design (including feedback coefficients) is fixed</a:t>
            </a:r>
          </a:p>
          <a:p>
            <a:pPr lvl="1"/>
            <a:r>
              <a:rPr lang="en-US" dirty="0"/>
              <a:t>Key only determines the initial register contents</a:t>
            </a:r>
          </a:p>
        </p:txBody>
      </p:sp>
    </p:spTree>
    <p:extLst>
      <p:ext uri="{BB962C8B-B14F-4D97-AF65-F5344CB8AC3E}">
        <p14:creationId xmlns:p14="http://schemas.microsoft.com/office/powerpoint/2010/main" val="7918569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Combination generator</a:t>
            </a:r>
          </a:p>
        </p:txBody>
      </p:sp>
      <p:sp>
        <p:nvSpPr>
          <p:cNvPr id="5" name="Rectangle 4"/>
          <p:cNvSpPr/>
          <p:nvPr/>
        </p:nvSpPr>
        <p:spPr>
          <a:xfrm>
            <a:off x="1676400" y="2112497"/>
            <a:ext cx="914400" cy="9144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3600" dirty="0"/>
              <a:t>a</a:t>
            </a:r>
            <a:r>
              <a:rPr lang="en-US" sz="3600" baseline="-25000" dirty="0"/>
              <a:t>3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590800" y="2112497"/>
            <a:ext cx="914400" cy="9144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3600" dirty="0"/>
              <a:t>a</a:t>
            </a:r>
            <a:r>
              <a:rPr lang="en-US" sz="3600" baseline="-25000" dirty="0"/>
              <a:t>2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505200" y="2112497"/>
            <a:ext cx="914400" cy="9144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3600" dirty="0"/>
              <a:t>a</a:t>
            </a:r>
            <a:r>
              <a:rPr lang="en-US" sz="3600" baseline="-25000" dirty="0"/>
              <a:t>1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419600" y="2112497"/>
            <a:ext cx="914400" cy="9144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3600" dirty="0"/>
              <a:t>a</a:t>
            </a:r>
            <a:r>
              <a:rPr lang="en-US" sz="3600" baseline="-25000" dirty="0"/>
              <a:t>0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62000" y="2112497"/>
            <a:ext cx="914400" cy="9144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3600" dirty="0"/>
              <a:t>a</a:t>
            </a:r>
            <a:r>
              <a:rPr lang="en-US" sz="3600" baseline="-25000" dirty="0"/>
              <a:t>4</a:t>
            </a:r>
            <a:endParaRPr lang="en-US" dirty="0"/>
          </a:p>
        </p:txBody>
      </p:sp>
      <p:cxnSp>
        <p:nvCxnSpPr>
          <p:cNvPr id="11" name="Straight Connector 10"/>
          <p:cNvCxnSpPr>
            <a:stCxn id="9" idx="1"/>
          </p:cNvCxnSpPr>
          <p:nvPr/>
        </p:nvCxnSpPr>
        <p:spPr>
          <a:xfrm flipH="1">
            <a:off x="304800" y="2569697"/>
            <a:ext cx="457200" cy="0"/>
          </a:xfrm>
          <a:prstGeom prst="line">
            <a:avLst/>
          </a:prstGeom>
          <a:ln w="19050"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304800" y="1600200"/>
            <a:ext cx="0" cy="969497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949735" y="1295400"/>
            <a:ext cx="53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ym typeface="Symbol" panose="05050102010706020507" pitchFamily="18" charset="2"/>
              </a:rPr>
              <a:t>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304800" y="1600200"/>
            <a:ext cx="762000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692935" y="1295400"/>
            <a:ext cx="53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ym typeface="Symbol" panose="05050102010706020507" pitchFamily="18" charset="2"/>
              </a:rPr>
              <a:t>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4097133" y="1618566"/>
            <a:ext cx="779667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1371600" y="1618566"/>
            <a:ext cx="2420734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3962400" y="1789331"/>
            <a:ext cx="0" cy="34426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2514600" y="4038600"/>
            <a:ext cx="914400" cy="9144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3600" dirty="0"/>
              <a:t>b</a:t>
            </a:r>
            <a:r>
              <a:rPr lang="en-US" sz="3600" baseline="-25000" dirty="0"/>
              <a:t>2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3429000" y="4038600"/>
            <a:ext cx="914400" cy="9144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3600" dirty="0"/>
              <a:t>b</a:t>
            </a:r>
            <a:r>
              <a:rPr lang="en-US" sz="3600" baseline="-25000" dirty="0"/>
              <a:t>1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4343400" y="4038600"/>
            <a:ext cx="914400" cy="9144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3600" dirty="0"/>
              <a:t>b</a:t>
            </a:r>
            <a:r>
              <a:rPr lang="en-US" sz="3600" baseline="-25000" dirty="0"/>
              <a:t>0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1600200" y="4038600"/>
            <a:ext cx="914400" cy="9144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3600" dirty="0"/>
              <a:t>b</a:t>
            </a:r>
            <a:r>
              <a:rPr lang="en-US" sz="3600" baseline="-25000" dirty="0"/>
              <a:t>3</a:t>
            </a:r>
            <a:endParaRPr lang="en-US" dirty="0"/>
          </a:p>
        </p:txBody>
      </p:sp>
      <p:cxnSp>
        <p:nvCxnSpPr>
          <p:cNvPr id="37" name="Straight Connector 36"/>
          <p:cNvCxnSpPr>
            <a:stCxn id="35" idx="1"/>
          </p:cNvCxnSpPr>
          <p:nvPr/>
        </p:nvCxnSpPr>
        <p:spPr>
          <a:xfrm flipH="1">
            <a:off x="1143000" y="4495800"/>
            <a:ext cx="457200" cy="0"/>
          </a:xfrm>
          <a:prstGeom prst="line">
            <a:avLst/>
          </a:prstGeom>
          <a:ln w="19050"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1143000" y="3523565"/>
            <a:ext cx="0" cy="972235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787935" y="3200400"/>
            <a:ext cx="53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ym typeface="Symbol" panose="05050102010706020507" pitchFamily="18" charset="2"/>
              </a:rPr>
              <a:t></a:t>
            </a:r>
            <a:endParaRPr lang="en-US" dirty="0"/>
          </a:p>
        </p:txBody>
      </p:sp>
      <p:cxnSp>
        <p:nvCxnSpPr>
          <p:cNvPr id="40" name="Straight Connector 39"/>
          <p:cNvCxnSpPr/>
          <p:nvPr/>
        </p:nvCxnSpPr>
        <p:spPr>
          <a:xfrm flipH="1">
            <a:off x="1143000" y="3523565"/>
            <a:ext cx="762000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2209800" y="3541931"/>
            <a:ext cx="25908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4800600" y="3541931"/>
            <a:ext cx="0" cy="496670"/>
          </a:xfrm>
          <a:prstGeom prst="straightConnector1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2057400" y="3674281"/>
            <a:ext cx="0" cy="36431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V="1">
            <a:off x="4876800" y="1618488"/>
            <a:ext cx="0" cy="484632"/>
          </a:xfrm>
          <a:prstGeom prst="straightConnector1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flipV="1">
            <a:off x="1219200" y="1749862"/>
            <a:ext cx="0" cy="34426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2514600" y="5867400"/>
            <a:ext cx="914400" cy="9144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3600" dirty="0"/>
              <a:t>c</a:t>
            </a:r>
            <a:r>
              <a:rPr lang="en-US" sz="3600" baseline="-25000" dirty="0"/>
              <a:t>2</a:t>
            </a:r>
            <a:endParaRPr lang="en-US" dirty="0"/>
          </a:p>
        </p:txBody>
      </p:sp>
      <p:sp>
        <p:nvSpPr>
          <p:cNvPr id="74" name="Rectangle 73"/>
          <p:cNvSpPr/>
          <p:nvPr/>
        </p:nvSpPr>
        <p:spPr>
          <a:xfrm>
            <a:off x="3429000" y="5867400"/>
            <a:ext cx="914400" cy="9144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3600" dirty="0"/>
              <a:t>c</a:t>
            </a:r>
            <a:r>
              <a:rPr lang="en-US" sz="3600" baseline="-25000" dirty="0"/>
              <a:t>1</a:t>
            </a:r>
            <a:endParaRPr lang="en-US" dirty="0"/>
          </a:p>
        </p:txBody>
      </p:sp>
      <p:sp>
        <p:nvSpPr>
          <p:cNvPr id="75" name="Rectangle 74"/>
          <p:cNvSpPr/>
          <p:nvPr/>
        </p:nvSpPr>
        <p:spPr>
          <a:xfrm>
            <a:off x="4343400" y="5867400"/>
            <a:ext cx="914400" cy="9144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3600" dirty="0"/>
              <a:t>c</a:t>
            </a:r>
            <a:r>
              <a:rPr lang="en-US" sz="3600" baseline="-25000" dirty="0"/>
              <a:t>0</a:t>
            </a:r>
            <a:endParaRPr lang="en-US" dirty="0"/>
          </a:p>
        </p:txBody>
      </p:sp>
      <p:cxnSp>
        <p:nvCxnSpPr>
          <p:cNvPr id="77" name="Straight Connector 76"/>
          <p:cNvCxnSpPr/>
          <p:nvPr/>
        </p:nvCxnSpPr>
        <p:spPr>
          <a:xfrm flipH="1">
            <a:off x="2016535" y="6324600"/>
            <a:ext cx="457200" cy="0"/>
          </a:xfrm>
          <a:prstGeom prst="line">
            <a:avLst/>
          </a:prstGeom>
          <a:ln w="19050"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V="1">
            <a:off x="2016535" y="5352365"/>
            <a:ext cx="0" cy="972235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2661470" y="5029200"/>
            <a:ext cx="53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ym typeface="Symbol" panose="05050102010706020507" pitchFamily="18" charset="2"/>
              </a:rPr>
              <a:t></a:t>
            </a:r>
            <a:endParaRPr lang="en-US" dirty="0"/>
          </a:p>
        </p:txBody>
      </p:sp>
      <p:cxnSp>
        <p:nvCxnSpPr>
          <p:cNvPr id="80" name="Straight Connector 79"/>
          <p:cNvCxnSpPr/>
          <p:nvPr/>
        </p:nvCxnSpPr>
        <p:spPr>
          <a:xfrm flipH="1">
            <a:off x="2016535" y="5352365"/>
            <a:ext cx="762000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H="1">
            <a:off x="3048000" y="5370731"/>
            <a:ext cx="17526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V="1">
            <a:off x="4800600" y="5370731"/>
            <a:ext cx="0" cy="496670"/>
          </a:xfrm>
          <a:prstGeom prst="straightConnector1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flipV="1">
            <a:off x="2930935" y="5503081"/>
            <a:ext cx="0" cy="36431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>
            <a:stCxn id="8" idx="3"/>
          </p:cNvCxnSpPr>
          <p:nvPr/>
        </p:nvCxnSpPr>
        <p:spPr>
          <a:xfrm>
            <a:off x="5334000" y="2569697"/>
            <a:ext cx="1066800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6400800" y="2569697"/>
            <a:ext cx="0" cy="1697503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>
            <a:stCxn id="75" idx="3"/>
          </p:cNvCxnSpPr>
          <p:nvPr/>
        </p:nvCxnSpPr>
        <p:spPr>
          <a:xfrm>
            <a:off x="5257800" y="6324600"/>
            <a:ext cx="1143000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flipV="1">
            <a:off x="6400800" y="4724400"/>
            <a:ext cx="0" cy="160020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stCxn id="33" idx="3"/>
          </p:cNvCxnSpPr>
          <p:nvPr/>
        </p:nvCxnSpPr>
        <p:spPr>
          <a:xfrm>
            <a:off x="5257800" y="4495800"/>
            <a:ext cx="1447800" cy="0"/>
          </a:xfrm>
          <a:prstGeom prst="line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>
            <a:off x="6400800" y="4267200"/>
            <a:ext cx="3048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>
            <a:off x="6400800" y="4724400"/>
            <a:ext cx="3048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Flowchart: Alternate Process 103"/>
          <p:cNvSpPr/>
          <p:nvPr/>
        </p:nvSpPr>
        <p:spPr>
          <a:xfrm>
            <a:off x="6705600" y="3886200"/>
            <a:ext cx="685800" cy="1278719"/>
          </a:xfrm>
          <a:prstGeom prst="flowChartAlternateProcess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/>
              <a:t>MAJ</a:t>
            </a:r>
          </a:p>
        </p:txBody>
      </p:sp>
      <p:cxnSp>
        <p:nvCxnSpPr>
          <p:cNvPr id="107" name="Straight Connector 106"/>
          <p:cNvCxnSpPr/>
          <p:nvPr/>
        </p:nvCxnSpPr>
        <p:spPr>
          <a:xfrm>
            <a:off x="7391400" y="4495800"/>
            <a:ext cx="685800" cy="0"/>
          </a:xfrm>
          <a:prstGeom prst="line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89390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Correlation attacks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Consider previous example, and let A, B, and C be the output sequence generated by each LFSR</a:t>
            </a:r>
          </a:p>
          <a:p>
            <a:pPr lvl="1"/>
            <a:r>
              <a:rPr lang="en-US" sz="2400" dirty="0"/>
              <a:t>So the overall output is MAJ(A, B, C)</a:t>
            </a:r>
          </a:p>
          <a:p>
            <a:endParaRPr lang="en-US" sz="2800" dirty="0"/>
          </a:p>
          <a:p>
            <a:r>
              <a:rPr lang="en-US" sz="2800" dirty="0"/>
              <a:t>Let </a:t>
            </a:r>
            <a:r>
              <a:rPr lang="en-US" sz="2800" dirty="0">
                <a:sym typeface="Symbol" panose="05050102010706020507" pitchFamily="18" charset="2"/>
              </a:rPr>
              <a:t>, , </a:t>
            </a:r>
            <a:r>
              <a:rPr lang="en-US" sz="2800" dirty="0"/>
              <a:t> denote the degree of each LFSR</a:t>
            </a:r>
          </a:p>
          <a:p>
            <a:pPr lvl="1"/>
            <a:r>
              <a:rPr lang="en-US" sz="2400" dirty="0"/>
              <a:t>Key has length </a:t>
            </a:r>
            <a:r>
              <a:rPr lang="en-US" sz="2400" dirty="0">
                <a:sym typeface="Symbol" panose="05050102010706020507" pitchFamily="18" charset="2"/>
              </a:rPr>
              <a:t> +  + </a:t>
            </a:r>
          </a:p>
          <a:p>
            <a:pPr lvl="1"/>
            <a:r>
              <a:rPr lang="en-US" sz="2400" dirty="0">
                <a:sym typeface="Symbol" panose="05050102010706020507" pitchFamily="18" charset="2"/>
              </a:rPr>
              <a:t>Want security for attacks running in time 2</a:t>
            </a:r>
            <a:r>
              <a:rPr lang="en-US" sz="2400" baseline="30000" dirty="0">
                <a:sym typeface="Symbol" panose="05050102010706020507" pitchFamily="18" charset="2"/>
              </a:rPr>
              <a:t> +  + </a:t>
            </a:r>
            <a:endParaRPr lang="en-US" sz="2400" dirty="0"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799457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Correlation attacks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800" dirty="0">
                <a:sym typeface="Symbol" panose="05050102010706020507" pitchFamily="18" charset="2"/>
              </a:rPr>
              <a:t>Key observation: A</a:t>
            </a:r>
            <a:r>
              <a:rPr lang="en-US" sz="2800" dirty="0"/>
              <a:t>, B, and C are each highly </a:t>
            </a:r>
            <a:r>
              <a:rPr lang="en-US" sz="2800" i="1" dirty="0"/>
              <a:t>correlated</a:t>
            </a:r>
            <a:r>
              <a:rPr lang="en-US" sz="2800" dirty="0"/>
              <a:t> with the output</a:t>
            </a:r>
          </a:p>
          <a:p>
            <a:pPr lvl="1"/>
            <a:r>
              <a:rPr lang="en-US" sz="2400" dirty="0"/>
              <a:t>Assuming B, C are unbiased, </a:t>
            </a:r>
            <a:r>
              <a:rPr lang="en-US" sz="2400" dirty="0" err="1"/>
              <a:t>Pr</a:t>
            </a:r>
            <a:r>
              <a:rPr lang="en-US" sz="2400" dirty="0"/>
              <a:t>[A</a:t>
            </a:r>
            <a:r>
              <a:rPr lang="en-US" sz="2400" baseline="-25000" dirty="0"/>
              <a:t>i</a:t>
            </a:r>
            <a:r>
              <a:rPr lang="en-US" sz="2400" dirty="0"/>
              <a:t> = </a:t>
            </a:r>
            <a:r>
              <a:rPr lang="en-US" sz="2400" dirty="0" err="1"/>
              <a:t>output</a:t>
            </a:r>
            <a:r>
              <a:rPr lang="en-US" sz="2400" baseline="-25000" dirty="0" err="1"/>
              <a:t>i</a:t>
            </a:r>
            <a:r>
              <a:rPr lang="en-US" sz="2400" dirty="0"/>
              <a:t>] = ¾ for all </a:t>
            </a:r>
            <a:r>
              <a:rPr lang="en-US" sz="2400" dirty="0" err="1"/>
              <a:t>i</a:t>
            </a:r>
            <a:r>
              <a:rPr lang="en-US" sz="2400" dirty="0"/>
              <a:t> (and similarly for B, C)</a:t>
            </a:r>
          </a:p>
          <a:p>
            <a:pPr lvl="1"/>
            <a:r>
              <a:rPr lang="en-US" sz="2400" dirty="0"/>
              <a:t>Alternately, for large enough sequences, ¾ of the bits in R should be equal to the corresponding output bits</a:t>
            </a:r>
          </a:p>
          <a:p>
            <a:pPr lvl="1"/>
            <a:endParaRPr lang="en-US" sz="2400" dirty="0"/>
          </a:p>
          <a:p>
            <a:r>
              <a:rPr lang="en-US" dirty="0"/>
              <a:t>Can do a brute-force search over the state of each LFSR individually!</a:t>
            </a:r>
          </a:p>
          <a:p>
            <a:pPr lvl="1"/>
            <a:r>
              <a:rPr lang="en-US" dirty="0"/>
              <a:t>Key-recovery attack runs in time 2</a:t>
            </a:r>
            <a:r>
              <a:rPr lang="en-US" baseline="30000" dirty="0">
                <a:sym typeface="Symbol" panose="05050102010706020507" pitchFamily="18" charset="2"/>
              </a:rPr>
              <a:t></a:t>
            </a:r>
            <a:r>
              <a:rPr lang="en-US" dirty="0">
                <a:sym typeface="Symbol" panose="05050102010706020507" pitchFamily="18" charset="2"/>
              </a:rPr>
              <a:t> + 2</a:t>
            </a:r>
            <a:r>
              <a:rPr lang="en-US" baseline="30000" dirty="0">
                <a:sym typeface="Symbol" panose="05050102010706020507" pitchFamily="18" charset="2"/>
              </a:rPr>
              <a:t></a:t>
            </a:r>
            <a:r>
              <a:rPr lang="en-US" dirty="0">
                <a:sym typeface="Symbol" panose="05050102010706020507" pitchFamily="18" charset="2"/>
              </a:rPr>
              <a:t> + 2</a:t>
            </a:r>
            <a:r>
              <a:rPr lang="en-US" baseline="30000" dirty="0">
                <a:sym typeface="Symbol" panose="05050102010706020507" pitchFamily="18" charset="2"/>
              </a:rPr>
              <a:t></a:t>
            </a:r>
            <a:r>
              <a:rPr lang="en-US" dirty="0">
                <a:sym typeface="Symbol" panose="05050102010706020507" pitchFamily="18" charset="2"/>
              </a:rPr>
              <a:t> &lt; 2</a:t>
            </a:r>
            <a:r>
              <a:rPr lang="en-US" baseline="30000" dirty="0">
                <a:sym typeface="Symbol" panose="05050102010706020507" pitchFamily="18" charset="2"/>
              </a:rPr>
              <a:t> +  + </a:t>
            </a:r>
            <a:endParaRPr lang="en-US" dirty="0">
              <a:sym typeface="Symbol" panose="05050102010706020507" pitchFamily="18" charset="2"/>
            </a:endParaRP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268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Trivium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Designed by De </a:t>
            </a:r>
            <a:r>
              <a:rPr lang="en-US" dirty="0" err="1"/>
              <a:t>Canni</a:t>
            </a:r>
            <a:r>
              <a:rPr lang="en-US" dirty="0" err="1">
                <a:latin typeface="Calibri" panose="020F0502020204030204" pitchFamily="34" charset="0"/>
              </a:rPr>
              <a:t>è</a:t>
            </a:r>
            <a:r>
              <a:rPr lang="en-US" dirty="0" err="1"/>
              <a:t>re</a:t>
            </a:r>
            <a:r>
              <a:rPr lang="en-US" dirty="0"/>
              <a:t> and </a:t>
            </a:r>
            <a:r>
              <a:rPr lang="en-US" dirty="0" err="1"/>
              <a:t>Preneel</a:t>
            </a:r>
            <a:r>
              <a:rPr lang="en-US" dirty="0"/>
              <a:t> in 2006 as part of </a:t>
            </a:r>
            <a:r>
              <a:rPr lang="en-US" dirty="0" err="1"/>
              <a:t>eSTREAM</a:t>
            </a:r>
            <a:r>
              <a:rPr lang="en-US" dirty="0"/>
              <a:t> project</a:t>
            </a:r>
          </a:p>
          <a:p>
            <a:r>
              <a:rPr lang="en-US" dirty="0"/>
              <a:t>Intended to be simple and efficient (especially in hardware)</a:t>
            </a:r>
          </a:p>
          <a:p>
            <a:r>
              <a:rPr lang="en-US" dirty="0"/>
              <a:t>No attacks better than brute-force search are known!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7306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Trivium</a:t>
            </a:r>
            <a:endParaRPr lang="en-US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600200"/>
            <a:ext cx="7150930" cy="4567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9330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Trivium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Three coupled FSRs of degree 93, 84, and 111</a:t>
            </a:r>
          </a:p>
          <a:p>
            <a:pPr lvl="1"/>
            <a:r>
              <a:rPr lang="en-US" dirty="0"/>
              <a:t>288-bit state</a:t>
            </a:r>
          </a:p>
          <a:p>
            <a:r>
              <a:rPr lang="en-US" dirty="0"/>
              <a:t>Initialization:</a:t>
            </a:r>
          </a:p>
          <a:p>
            <a:pPr lvl="1"/>
            <a:r>
              <a:rPr lang="en-US" dirty="0"/>
              <a:t>80-bit key in left-most registers of first FSR</a:t>
            </a:r>
          </a:p>
          <a:p>
            <a:pPr lvl="1"/>
            <a:r>
              <a:rPr lang="en-US" dirty="0"/>
              <a:t>80-bit IV in left-most registers of second FSR</a:t>
            </a:r>
          </a:p>
          <a:p>
            <a:pPr lvl="1"/>
            <a:r>
              <a:rPr lang="en-US" dirty="0"/>
              <a:t>Remaining registers set to 0, except for three right-most registers of third FSR</a:t>
            </a:r>
          </a:p>
          <a:p>
            <a:pPr lvl="1"/>
            <a:r>
              <a:rPr lang="en-US" dirty="0"/>
              <a:t>Run for 4 x 288 clock ticks (output discarded)</a:t>
            </a:r>
          </a:p>
        </p:txBody>
      </p:sp>
    </p:spTree>
    <p:extLst>
      <p:ext uri="{BB962C8B-B14F-4D97-AF65-F5344CB8AC3E}">
        <p14:creationId xmlns:p14="http://schemas.microsoft.com/office/powerpoint/2010/main" val="35443422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9050">
          <a:solidFill>
            <a:schemeClr val="tx1"/>
          </a:solidFill>
          <a:tailEnd type="none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1905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12296</TotalTime>
  <Words>1046</Words>
  <Application>Microsoft Office PowerPoint</Application>
  <PresentationFormat>On-screen Show (4:3)</PresentationFormat>
  <Paragraphs>139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Brush Script MT</vt:lpstr>
      <vt:lpstr>Calibri</vt:lpstr>
      <vt:lpstr>Script MT Bold</vt:lpstr>
      <vt:lpstr>Office Theme</vt:lpstr>
      <vt:lpstr>Cryptography</vt:lpstr>
      <vt:lpstr>LFSRs</vt:lpstr>
      <vt:lpstr>Nonlinear FSRs</vt:lpstr>
      <vt:lpstr>Combination generator</vt:lpstr>
      <vt:lpstr>Correlation attacks</vt:lpstr>
      <vt:lpstr>Correlation attacks</vt:lpstr>
      <vt:lpstr>Trivium</vt:lpstr>
      <vt:lpstr>Trivium</vt:lpstr>
      <vt:lpstr>Trivium</vt:lpstr>
      <vt:lpstr>RC4</vt:lpstr>
      <vt:lpstr>RC4</vt:lpstr>
      <vt:lpstr>RC4</vt:lpstr>
      <vt:lpstr>RC4</vt:lpstr>
      <vt:lpstr>Attack: bias in 2nd output byte</vt:lpstr>
      <vt:lpstr>RC4 bias</vt:lpstr>
      <vt:lpstr>PowerPoint Presentation</vt:lpstr>
      <vt:lpstr>Recall…</vt:lpstr>
      <vt:lpstr>Attack models</vt:lpstr>
      <vt:lpstr>Concrete security</vt:lpstr>
      <vt:lpstr>Designing block ciphers</vt:lpstr>
      <vt:lpstr>Confusion/diffusion</vt:lpstr>
      <vt:lpstr>Design paradigms</vt:lpstr>
      <vt:lpstr>SPNs</vt:lpstr>
      <vt:lpstr>SPN</vt:lpstr>
      <vt:lpstr>SPN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Cryptography</dc:title>
  <dc:creator>katz</dc:creator>
  <cp:lastModifiedBy>jkatz</cp:lastModifiedBy>
  <cp:revision>910</cp:revision>
  <dcterms:created xsi:type="dcterms:W3CDTF">2014-06-02T02:25:30Z</dcterms:created>
  <dcterms:modified xsi:type="dcterms:W3CDTF">2022-03-29T15:01:29Z</dcterms:modified>
</cp:coreProperties>
</file>