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325" r:id="rId3"/>
    <p:sldId id="366" r:id="rId4"/>
    <p:sldId id="331" r:id="rId5"/>
    <p:sldId id="332" r:id="rId6"/>
    <p:sldId id="333" r:id="rId7"/>
    <p:sldId id="334" r:id="rId8"/>
    <p:sldId id="364" r:id="rId9"/>
    <p:sldId id="336" r:id="rId10"/>
    <p:sldId id="337" r:id="rId11"/>
    <p:sldId id="338" r:id="rId12"/>
    <p:sldId id="339" r:id="rId13"/>
    <p:sldId id="340" r:id="rId14"/>
    <p:sldId id="341" r:id="rId15"/>
    <p:sldId id="342" r:id="rId16"/>
    <p:sldId id="365" r:id="rId17"/>
    <p:sldId id="367" r:id="rId18"/>
    <p:sldId id="354" r:id="rId19"/>
    <p:sldId id="343" r:id="rId20"/>
    <p:sldId id="36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katz" initials="j" lastIdx="1" clrIdx="0">
    <p:extLst>
      <p:ext uri="{19B8F6BF-5375-455C-9EA6-DF929625EA0E}">
        <p15:presenceInfo xmlns:p15="http://schemas.microsoft.com/office/powerpoint/2012/main" userId="jkat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91" autoAdjust="0"/>
    <p:restoredTop sz="94660"/>
  </p:normalViewPr>
  <p:slideViewPr>
    <p:cSldViewPr>
      <p:cViewPr varScale="1">
        <p:scale>
          <a:sx n="80" d="100"/>
          <a:sy n="80" d="100"/>
        </p:scale>
        <p:origin x="67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66149-A0B5-4322-A8AB-C0A88804300F}" type="datetimeFigureOut">
              <a:rPr lang="en-US" smtClean="0"/>
              <a:t>3/31/2022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F35FA-B3A9-45EC-BC36-DDE85C569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92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4DE87-24B7-4FE6-8FA5-D89CE0F7B716}" type="datetime1">
              <a:rPr lang="en-US" smtClean="0"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4C14-E5E2-4F8D-82E3-85BC10DDFAA6}" type="datetime1">
              <a:rPr lang="en-US" smtClean="0"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6370-89F3-488D-99FE-EEBD8BF3FA85}" type="datetime1">
              <a:rPr lang="en-US" smtClean="0"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CE73-46AA-4832-9843-900C2210B121}" type="datetime1">
              <a:rPr lang="en-US" smtClean="0"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006B-0220-41F0-AD15-958A03D4D19D}" type="datetime1">
              <a:rPr lang="en-US" smtClean="0"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5EA0-F02C-4ABB-B512-39FA12AE0302}" type="datetime1">
              <a:rPr lang="en-US" smtClean="0"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9422-6FFC-4226-A3D0-FBE1F09B4FC3}" type="datetime1">
              <a:rPr lang="en-US" smtClean="0"/>
              <a:t>3/31/2022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44A93-9868-4F69-A258-EDA1E5BDA486}" type="datetime1">
              <a:rPr lang="en-US" smtClean="0"/>
              <a:t>3/31/2022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2E2-EC6E-4E56-86D8-3F5596F833B9}" type="datetime1">
              <a:rPr lang="en-US" smtClean="0"/>
              <a:t>3/31/2022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B7E6-5A2D-4B1D-894F-3F4B1ACFE506}" type="datetime1">
              <a:rPr lang="en-US" smtClean="0"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3D45-704E-414F-9878-7DC947D6768A}" type="datetime1">
              <a:rPr lang="en-US" smtClean="0"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CC22E-AD3E-4BC8-9686-2E5E619B7B42}" type="datetime1">
              <a:rPr lang="en-US" smtClean="0"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705600" cy="1752600"/>
          </a:xfrm>
        </p:spPr>
        <p:txBody>
          <a:bodyPr>
            <a:normAutofit/>
          </a:bodyPr>
          <a:lstStyle/>
          <a:p>
            <a:r>
              <a:rPr lang="en-US" sz="4000" i="1" dirty="0">
                <a:solidFill>
                  <a:schemeClr val="tx1"/>
                </a:solidFill>
              </a:rPr>
              <a:t>Lecture 17</a:t>
            </a:r>
          </a:p>
        </p:txBody>
      </p:sp>
    </p:spTree>
    <p:extLst>
      <p:ext uri="{BB962C8B-B14F-4D97-AF65-F5344CB8AC3E}">
        <p14:creationId xmlns:p14="http://schemas.microsoft.com/office/powerpoint/2010/main" val="1329665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Using random f’s is not practical</a:t>
            </a:r>
          </a:p>
          <a:p>
            <a:pPr lvl="1"/>
            <a:r>
              <a:rPr lang="en-US" dirty="0"/>
              <a:t>Key would be too large</a:t>
            </a:r>
          </a:p>
          <a:p>
            <a:pPr lvl="1"/>
            <a:endParaRPr lang="en-US" dirty="0"/>
          </a:p>
          <a:p>
            <a:r>
              <a:rPr lang="en-US" dirty="0"/>
              <a:t>Instead, use f’s of a particular form</a:t>
            </a:r>
          </a:p>
          <a:p>
            <a:pPr lvl="1"/>
            <a:r>
              <a:rPr lang="en-US" dirty="0" err="1"/>
              <a:t>f</a:t>
            </a:r>
            <a:r>
              <a:rPr lang="en-US" baseline="-25000" dirty="0" err="1"/>
              <a:t>ki</a:t>
            </a:r>
            <a:r>
              <a:rPr lang="en-US" dirty="0"/>
              <a:t>(x) = S</a:t>
            </a:r>
            <a:r>
              <a:rPr lang="en-US" baseline="-25000" dirty="0"/>
              <a:t>i</a:t>
            </a:r>
            <a:r>
              <a:rPr lang="en-US" dirty="0"/>
              <a:t>(</a:t>
            </a:r>
            <a:r>
              <a:rPr lang="en-US" dirty="0" err="1"/>
              <a:t>k</a:t>
            </a:r>
            <a:r>
              <a:rPr lang="en-US" baseline="-25000" dirty="0" err="1"/>
              <a:t>i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 x), where S</a:t>
            </a:r>
            <a:r>
              <a:rPr lang="en-US" baseline="-25000" dirty="0">
                <a:sym typeface="Symbol" panose="05050102010706020507" pitchFamily="18" charset="2"/>
              </a:rPr>
              <a:t>i</a:t>
            </a:r>
            <a:r>
              <a:rPr lang="en-US" dirty="0">
                <a:sym typeface="Symbol" panose="05050102010706020507" pitchFamily="18" charset="2"/>
              </a:rPr>
              <a:t> is a fixed (public) permutation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The {S</a:t>
            </a:r>
            <a:r>
              <a:rPr lang="en-US" baseline="-25000" dirty="0">
                <a:sym typeface="Symbol" panose="05050102010706020507" pitchFamily="18" charset="2"/>
              </a:rPr>
              <a:t>i</a:t>
            </a:r>
            <a:r>
              <a:rPr lang="en-US" dirty="0">
                <a:sym typeface="Symbol" panose="05050102010706020507" pitchFamily="18" charset="2"/>
              </a:rPr>
              <a:t>} are called “S-boxes” (substitution boxes)</a:t>
            </a:r>
          </a:p>
          <a:p>
            <a:pPr lvl="1"/>
            <a:r>
              <a:rPr lang="en-US" dirty="0" err="1">
                <a:sym typeface="Symbol" panose="05050102010706020507" pitchFamily="18" charset="2"/>
              </a:rPr>
              <a:t>XORing</a:t>
            </a:r>
            <a:r>
              <a:rPr lang="en-US" dirty="0">
                <a:sym typeface="Symbol" panose="05050102010706020507" pitchFamily="18" charset="2"/>
              </a:rPr>
              <a:t> the key is called “key mixing”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Note that this is still invertible (given the key)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883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09800" y="845641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819400" y="845641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429000" y="845641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038600" y="845641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648200" y="845641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257800" y="845641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67400" y="845641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477000" y="845641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09800" y="46482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819400" y="46482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429000" y="46482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038600" y="46482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648200" y="46482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257800" y="46482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867400" y="46482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477000" y="46482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2209800" y="3588841"/>
            <a:ext cx="609600" cy="609600"/>
          </a:xfrm>
          <a:prstGeom prst="ellips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2819400" y="3588841"/>
            <a:ext cx="609600" cy="609600"/>
          </a:xfrm>
          <a:prstGeom prst="ellips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  <a:r>
              <a:rPr lang="en-US" baseline="-25000" dirty="0"/>
              <a:t>2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4629754" y="1455241"/>
            <a:ext cx="0" cy="44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2514600" y="4198441"/>
            <a:ext cx="0" cy="44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124200" y="4198441"/>
            <a:ext cx="0" cy="44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6781800" y="4198441"/>
            <a:ext cx="0" cy="44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2209800" y="5867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819400" y="5867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429000" y="5867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4038600" y="5867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4648200" y="5867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5257800" y="5867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5867400" y="5867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477000" y="5867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2286000" y="5257800"/>
            <a:ext cx="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2438400" y="5257800"/>
            <a:ext cx="53340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endCxn id="39" idx="0"/>
          </p:cNvCxnSpPr>
          <p:nvPr/>
        </p:nvCxnSpPr>
        <p:spPr>
          <a:xfrm>
            <a:off x="2667000" y="5257800"/>
            <a:ext cx="106680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endCxn id="38" idx="0"/>
          </p:cNvCxnSpPr>
          <p:nvPr/>
        </p:nvCxnSpPr>
        <p:spPr>
          <a:xfrm>
            <a:off x="3124200" y="5257800"/>
            <a:ext cx="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3276600" y="5257800"/>
            <a:ext cx="30480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4419600" y="5257800"/>
            <a:ext cx="91440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5486400" y="5257800"/>
            <a:ext cx="53340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endCxn id="44" idx="0"/>
          </p:cNvCxnSpPr>
          <p:nvPr/>
        </p:nvCxnSpPr>
        <p:spPr>
          <a:xfrm>
            <a:off x="5715000" y="5257800"/>
            <a:ext cx="106680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endCxn id="43" idx="0"/>
          </p:cNvCxnSpPr>
          <p:nvPr/>
        </p:nvCxnSpPr>
        <p:spPr>
          <a:xfrm flipH="1">
            <a:off x="6172200" y="5257800"/>
            <a:ext cx="38100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41" idx="0"/>
          </p:cNvCxnSpPr>
          <p:nvPr/>
        </p:nvCxnSpPr>
        <p:spPr>
          <a:xfrm flipH="1">
            <a:off x="4953000" y="5257800"/>
            <a:ext cx="175260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endCxn id="42" idx="0"/>
          </p:cNvCxnSpPr>
          <p:nvPr/>
        </p:nvCxnSpPr>
        <p:spPr>
          <a:xfrm flipH="1">
            <a:off x="5562600" y="5257800"/>
            <a:ext cx="137160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419600" y="1760041"/>
            <a:ext cx="420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 panose="05050102010706020507" pitchFamily="18" charset="2"/>
              </a:rPr>
              <a:t></a:t>
            </a:r>
            <a:endParaRPr lang="en-US" dirty="0"/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1389888" y="1988641"/>
            <a:ext cx="3124200" cy="223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004192" y="1771709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</a:t>
            </a:r>
            <a:r>
              <a:rPr lang="en-US" baseline="-25000" dirty="0"/>
              <a:t>1</a:t>
            </a:r>
            <a:endParaRPr lang="en-US" dirty="0"/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4629754" y="2072282"/>
            <a:ext cx="0" cy="44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2209800" y="2522041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2819400" y="2522041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3429000" y="2522041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4038600" y="2522041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4648200" y="2522041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5257800" y="2522041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5867400" y="2522041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6477000" y="2522041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2514600" y="3131641"/>
            <a:ext cx="0" cy="44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4284571" y="3124200"/>
            <a:ext cx="11256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.  .  .</a:t>
            </a:r>
            <a:endParaRPr lang="en-US" sz="2400" dirty="0"/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3124200" y="3131641"/>
            <a:ext cx="0" cy="44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6781800" y="3131641"/>
            <a:ext cx="0" cy="44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/>
          <p:cNvSpPr/>
          <p:nvPr/>
        </p:nvSpPr>
        <p:spPr>
          <a:xfrm>
            <a:off x="6477000" y="3581400"/>
            <a:ext cx="609600" cy="609600"/>
          </a:xfrm>
          <a:prstGeom prst="ellips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  <a:r>
              <a:rPr lang="en-US" baseline="-25000" dirty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598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Avalanche effect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Design S-boxes and mixing permutation to ensure </a:t>
            </a:r>
            <a:r>
              <a:rPr lang="en-US" i="1" dirty="0"/>
              <a:t>avalanche effect</a:t>
            </a:r>
          </a:p>
          <a:p>
            <a:pPr lvl="1"/>
            <a:r>
              <a:rPr lang="en-US" dirty="0"/>
              <a:t>Small differences should eventually propagate to entire output</a:t>
            </a:r>
          </a:p>
          <a:p>
            <a:r>
              <a:rPr lang="en-US" dirty="0"/>
              <a:t>S-boxes: </a:t>
            </a:r>
            <a:r>
              <a:rPr lang="en-US" i="1" dirty="0"/>
              <a:t>any</a:t>
            </a:r>
            <a:r>
              <a:rPr lang="en-US" dirty="0"/>
              <a:t> 1-bit change in input causes ≥2-bit change in output (confusion)</a:t>
            </a:r>
          </a:p>
          <a:p>
            <a:pPr lvl="1"/>
            <a:r>
              <a:rPr lang="en-US" dirty="0"/>
              <a:t>Not so easy to ensure!</a:t>
            </a:r>
          </a:p>
          <a:p>
            <a:r>
              <a:rPr lang="en-US" dirty="0"/>
              <a:t>Mixing permutation</a:t>
            </a:r>
          </a:p>
          <a:p>
            <a:pPr lvl="1"/>
            <a:r>
              <a:rPr lang="en-US" dirty="0"/>
              <a:t>Each bit output from a given S-box should feed into a </a:t>
            </a:r>
            <a:r>
              <a:rPr lang="en-US" i="1" dirty="0"/>
              <a:t>different</a:t>
            </a:r>
            <a:r>
              <a:rPr lang="en-US" dirty="0"/>
              <a:t> S-box in the next round (diffusion)</a:t>
            </a:r>
          </a:p>
        </p:txBody>
      </p:sp>
    </p:spTree>
    <p:extLst>
      <p:ext uri="{BB962C8B-B14F-4D97-AF65-F5344CB8AC3E}">
        <p14:creationId xmlns:p14="http://schemas.microsoft.com/office/powerpoint/2010/main" val="220524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One round of an SPN involves</a:t>
            </a:r>
          </a:p>
          <a:p>
            <a:pPr lvl="1"/>
            <a:r>
              <a:rPr lang="en-US" dirty="0"/>
              <a:t>Key mixing</a:t>
            </a:r>
          </a:p>
          <a:p>
            <a:pPr lvl="2"/>
            <a:r>
              <a:rPr lang="en-US" dirty="0"/>
              <a:t>Round keys could be independent</a:t>
            </a:r>
          </a:p>
          <a:p>
            <a:pPr lvl="2"/>
            <a:r>
              <a:rPr lang="en-US" dirty="0"/>
              <a:t>In practice, derived from a master key via a </a:t>
            </a:r>
            <a:r>
              <a:rPr lang="en-US" i="1" dirty="0"/>
              <a:t>key schedule</a:t>
            </a:r>
            <a:endParaRPr lang="en-US" dirty="0"/>
          </a:p>
          <a:p>
            <a:pPr lvl="1"/>
            <a:r>
              <a:rPr lang="en-US" dirty="0"/>
              <a:t>Substitution (S-boxes)</a:t>
            </a:r>
          </a:p>
          <a:p>
            <a:pPr lvl="1"/>
            <a:r>
              <a:rPr lang="en-US" dirty="0"/>
              <a:t>Permutation (mixing permutation)</a:t>
            </a:r>
          </a:p>
          <a:p>
            <a:r>
              <a:rPr lang="en-US" dirty="0"/>
              <a:t>r-round SPN has r rounds as above, plus a final key-mixing step</a:t>
            </a:r>
          </a:p>
          <a:p>
            <a:pPr lvl="1"/>
            <a:r>
              <a:rPr lang="en-US" dirty="0"/>
              <a:t>Why?</a:t>
            </a:r>
          </a:p>
          <a:p>
            <a:r>
              <a:rPr lang="en-US" dirty="0"/>
              <a:t>Invertible regardless of how many rounds…</a:t>
            </a:r>
          </a:p>
        </p:txBody>
      </p:sp>
    </p:spTree>
    <p:extLst>
      <p:ext uri="{BB962C8B-B14F-4D97-AF65-F5344CB8AC3E}">
        <p14:creationId xmlns:p14="http://schemas.microsoft.com/office/powerpoint/2010/main" val="1551572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Key-recovery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Key-recovery attacks are even more damaging than distinguishing attacks</a:t>
            </a:r>
          </a:p>
          <a:p>
            <a:pPr lvl="1"/>
            <a:r>
              <a:rPr lang="en-US" dirty="0"/>
              <a:t>As before, a cipher is secure only if the best key-recovery attack takes time </a:t>
            </a:r>
            <a:r>
              <a:rPr lang="en-US" dirty="0">
                <a:sym typeface="Symbol" panose="05050102010706020507" pitchFamily="18" charset="2"/>
              </a:rPr>
              <a:t>2</a:t>
            </a:r>
            <a:r>
              <a:rPr lang="en-US" baseline="30000" dirty="0">
                <a:sym typeface="Symbol" panose="05050102010706020507" pitchFamily="18" charset="2"/>
              </a:rPr>
              <a:t>n</a:t>
            </a:r>
            <a:endParaRPr lang="en-US" baseline="-25000" dirty="0">
              <a:sym typeface="Symbol" panose="05050102010706020507" pitchFamily="18" charset="2"/>
            </a:endParaRPr>
          </a:p>
          <a:p>
            <a:pPr lvl="1"/>
            <a:r>
              <a:rPr lang="en-US" dirty="0">
                <a:sym typeface="Symbol" panose="05050102010706020507" pitchFamily="18" charset="2"/>
              </a:rPr>
              <a:t>A fast key-recovery attack represents a “complete break” of the cipher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8649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Key-recovery attack, 1-round SPN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5299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Consider first the case where there is no final key-mixing step</a:t>
            </a:r>
          </a:p>
          <a:p>
            <a:pPr lvl="1"/>
            <a:r>
              <a:rPr lang="en-US" dirty="0"/>
              <a:t>Possible to get the key immediately!</a:t>
            </a:r>
          </a:p>
          <a:p>
            <a:pPr lvl="1"/>
            <a:endParaRPr lang="en-US" dirty="0"/>
          </a:p>
          <a:p>
            <a:r>
              <a:rPr lang="en-US" dirty="0"/>
              <a:t>What about a full 1-round SPN (with independent round keys)? </a:t>
            </a:r>
          </a:p>
          <a:p>
            <a:pPr lvl="1"/>
            <a:r>
              <a:rPr lang="en-US" dirty="0"/>
              <a:t>Attack 1: for each possible 1</a:t>
            </a:r>
            <a:r>
              <a:rPr lang="en-US" baseline="30000" dirty="0"/>
              <a:t>st</a:t>
            </a:r>
            <a:r>
              <a:rPr lang="en-US" dirty="0"/>
              <a:t>-round key, get corresponding 2</a:t>
            </a:r>
            <a:r>
              <a:rPr lang="en-US" baseline="30000" dirty="0"/>
              <a:t>nd</a:t>
            </a:r>
            <a:r>
              <a:rPr lang="en-US" dirty="0"/>
              <a:t>-round key</a:t>
            </a:r>
          </a:p>
          <a:p>
            <a:pPr lvl="2"/>
            <a:r>
              <a:rPr lang="en-US" dirty="0"/>
              <a:t>Continue process of elimination using additional plaintext/</a:t>
            </a:r>
            <a:r>
              <a:rPr lang="en-US" dirty="0" err="1"/>
              <a:t>ciphertext</a:t>
            </a:r>
            <a:r>
              <a:rPr lang="en-US" dirty="0"/>
              <a:t> pairs</a:t>
            </a:r>
          </a:p>
          <a:p>
            <a:pPr lvl="2"/>
            <a:r>
              <a:rPr lang="en-US" dirty="0"/>
              <a:t>Complexity </a:t>
            </a:r>
            <a:r>
              <a:rPr lang="en-US" dirty="0">
                <a:sym typeface="Symbol" panose="05050102010706020507" pitchFamily="18" charset="2"/>
              </a:rPr>
              <a:t></a:t>
            </a:r>
            <a:r>
              <a:rPr lang="en-US" dirty="0"/>
              <a:t>2</a:t>
            </a:r>
            <a:r>
              <a:rPr lang="en-US" baseline="30000" dirty="0">
                <a:latin typeface="Brush Script MT" panose="03060802040406070304" pitchFamily="66" charset="0"/>
              </a:rPr>
              <a:t>l</a:t>
            </a:r>
            <a:r>
              <a:rPr lang="en-US" dirty="0"/>
              <a:t> for key of length 2</a:t>
            </a:r>
            <a:r>
              <a:rPr lang="en-US" dirty="0">
                <a:latin typeface="Brush Script MT" panose="03060802040406070304" pitchFamily="66" charset="0"/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14574346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Key-recovery attack, 1-round SPN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Better attack: work S-box-by-S-box</a:t>
            </a:r>
          </a:p>
          <a:p>
            <a:pPr lvl="1"/>
            <a:r>
              <a:rPr lang="en-US" dirty="0"/>
              <a:t>Assume 8-bit S-box</a:t>
            </a:r>
          </a:p>
          <a:p>
            <a:pPr lvl="1"/>
            <a:r>
              <a:rPr lang="en-US" dirty="0"/>
              <a:t>For each 8 bits of 1</a:t>
            </a:r>
            <a:r>
              <a:rPr lang="en-US" baseline="30000" dirty="0"/>
              <a:t>st</a:t>
            </a:r>
            <a:r>
              <a:rPr lang="en-US" dirty="0"/>
              <a:t>-round key, get corresponding 8 bits of 2</a:t>
            </a:r>
            <a:r>
              <a:rPr lang="en-US" baseline="30000" dirty="0"/>
              <a:t>nd</a:t>
            </a:r>
            <a:r>
              <a:rPr lang="en-US" dirty="0"/>
              <a:t>-round key</a:t>
            </a:r>
          </a:p>
          <a:p>
            <a:pPr lvl="2"/>
            <a:r>
              <a:rPr lang="en-US" dirty="0"/>
              <a:t>Continue process of elimination</a:t>
            </a:r>
          </a:p>
          <a:p>
            <a:pPr lvl="2"/>
            <a:r>
              <a:rPr lang="en-US" dirty="0"/>
              <a:t>Complexity?</a:t>
            </a:r>
          </a:p>
        </p:txBody>
      </p:sp>
    </p:spTree>
    <p:extLst>
      <p:ext uri="{BB962C8B-B14F-4D97-AF65-F5344CB8AC3E}">
        <p14:creationId xmlns:p14="http://schemas.microsoft.com/office/powerpoint/2010/main" val="1868046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F2D63-A373-4A24-B8FC-86F09FE02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Attacking more rounds?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147473-B42A-4DCE-941D-E76C1B6599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attacks become more and more difficult as the number of rounds increases</a:t>
            </a:r>
          </a:p>
          <a:p>
            <a:r>
              <a:rPr lang="en-US" dirty="0"/>
              <a:t>At some point, key-recovery attacks become impractical</a:t>
            </a:r>
          </a:p>
          <a:p>
            <a:pPr lvl="1"/>
            <a:r>
              <a:rPr lang="en-US" dirty="0"/>
              <a:t>Distinguishing attacks may still be possible, especially if S-boxes are poorly designed</a:t>
            </a:r>
          </a:p>
          <a:p>
            <a:r>
              <a:rPr lang="en-US" dirty="0"/>
              <a:t>3-round SPNs can be proven secure when S-boxes are modeled as random permutations</a:t>
            </a:r>
          </a:p>
        </p:txBody>
      </p:sp>
    </p:spTree>
    <p:extLst>
      <p:ext uri="{BB962C8B-B14F-4D97-AF65-F5344CB8AC3E}">
        <p14:creationId xmlns:p14="http://schemas.microsoft.com/office/powerpoint/2010/main" val="237986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 err="1">
                <a:solidFill>
                  <a:schemeClr val="tx1"/>
                </a:solidFill>
              </a:rPr>
              <a:t>Feistel</a:t>
            </a:r>
            <a:r>
              <a:rPr lang="en-US" sz="4000" dirty="0">
                <a:solidFill>
                  <a:schemeClr val="tx1"/>
                </a:solidFill>
              </a:rPr>
              <a:t> networks</a:t>
            </a:r>
          </a:p>
        </p:txBody>
      </p:sp>
    </p:spTree>
    <p:extLst>
      <p:ext uri="{BB962C8B-B14F-4D97-AF65-F5344CB8AC3E}">
        <p14:creationId xmlns:p14="http://schemas.microsoft.com/office/powerpoint/2010/main" val="21683311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Feistel</a:t>
            </a:r>
            <a:r>
              <a:rPr lang="en-US" dirty="0"/>
              <a:t> networks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Build (invertible) permutation from </a:t>
            </a:r>
            <a:r>
              <a:rPr lang="en-US" i="1" dirty="0"/>
              <a:t>non-invertible</a:t>
            </a:r>
            <a:r>
              <a:rPr lang="en-US" dirty="0"/>
              <a:t> components</a:t>
            </a:r>
          </a:p>
          <a:p>
            <a:endParaRPr lang="en-US" dirty="0"/>
          </a:p>
          <a:p>
            <a:r>
              <a:rPr lang="en-US" dirty="0"/>
              <a:t>One round:</a:t>
            </a:r>
          </a:p>
          <a:p>
            <a:pPr lvl="1"/>
            <a:r>
              <a:rPr lang="en-US" dirty="0"/>
              <a:t>Keyed round function f: {0,1}</a:t>
            </a:r>
            <a:r>
              <a:rPr lang="en-US" baseline="30000" dirty="0"/>
              <a:t>n</a:t>
            </a:r>
            <a:r>
              <a:rPr lang="en-US" dirty="0"/>
              <a:t> x {0,1}</a:t>
            </a:r>
            <a:r>
              <a:rPr lang="en-US" baseline="30000" dirty="0">
                <a:latin typeface="Brush Script MT" panose="03060802040406070304" pitchFamily="66" charset="0"/>
              </a:rPr>
              <a:t>l</a:t>
            </a:r>
            <a:r>
              <a:rPr lang="en-US" baseline="30000" dirty="0"/>
              <a:t>/2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{0,1}</a:t>
            </a:r>
            <a:r>
              <a:rPr lang="en-US" baseline="30000" dirty="0">
                <a:latin typeface="Brush Script MT" panose="03060802040406070304" pitchFamily="66" charset="0"/>
                <a:sym typeface="Symbol" panose="05050102010706020507" pitchFamily="18" charset="2"/>
              </a:rPr>
              <a:t>l</a:t>
            </a:r>
            <a:r>
              <a:rPr lang="en-US" baseline="30000" dirty="0">
                <a:sym typeface="Symbol" panose="05050102010706020507" pitchFamily="18" charset="2"/>
              </a:rPr>
              <a:t>/2</a:t>
            </a:r>
            <a:endParaRPr lang="en-US" dirty="0"/>
          </a:p>
          <a:p>
            <a:pPr lvl="1"/>
            <a:r>
              <a:rPr lang="en-US" dirty="0"/>
              <a:t>F</a:t>
            </a:r>
            <a:r>
              <a:rPr lang="en-US" baseline="-25000" dirty="0"/>
              <a:t>k1</a:t>
            </a:r>
            <a:r>
              <a:rPr lang="en-US" dirty="0"/>
              <a:t>(L</a:t>
            </a:r>
            <a:r>
              <a:rPr lang="en-US" baseline="-25000" dirty="0"/>
              <a:t>0</a:t>
            </a:r>
            <a:r>
              <a:rPr lang="en-US" dirty="0"/>
              <a:t>, R</a:t>
            </a:r>
            <a:r>
              <a:rPr lang="en-US" baseline="-25000" dirty="0"/>
              <a:t>0</a:t>
            </a:r>
            <a:r>
              <a:rPr lang="en-US" dirty="0"/>
              <a:t>) </a:t>
            </a:r>
            <a:r>
              <a:rPr lang="en-US" dirty="0">
                <a:sym typeface="Symbol" panose="05050102010706020507" pitchFamily="18" charset="2"/>
              </a:rPr>
              <a:t> (L</a:t>
            </a:r>
            <a:r>
              <a:rPr lang="en-US" baseline="-25000" dirty="0">
                <a:sym typeface="Symbol" panose="05050102010706020507" pitchFamily="18" charset="2"/>
              </a:rPr>
              <a:t>1</a:t>
            </a:r>
            <a:r>
              <a:rPr lang="en-US" dirty="0">
                <a:sym typeface="Symbol" panose="05050102010706020507" pitchFamily="18" charset="2"/>
              </a:rPr>
              <a:t>, R</a:t>
            </a:r>
            <a:r>
              <a:rPr lang="en-US" baseline="-25000" dirty="0">
                <a:sym typeface="Symbol" panose="05050102010706020507" pitchFamily="18" charset="2"/>
              </a:rPr>
              <a:t>1</a:t>
            </a:r>
            <a:r>
              <a:rPr lang="en-US" dirty="0">
                <a:sym typeface="Symbol" panose="05050102010706020507" pitchFamily="18" charset="2"/>
              </a:rPr>
              <a:t>) = (R</a:t>
            </a:r>
            <a:r>
              <a:rPr lang="en-US" baseline="-25000" dirty="0">
                <a:sym typeface="Symbol" panose="05050102010706020507" pitchFamily="18" charset="2"/>
              </a:rPr>
              <a:t>0</a:t>
            </a:r>
            <a:r>
              <a:rPr lang="en-US" dirty="0">
                <a:sym typeface="Symbol" panose="05050102010706020507" pitchFamily="18" charset="2"/>
              </a:rPr>
              <a:t>,   L</a:t>
            </a:r>
            <a:r>
              <a:rPr lang="en-US" baseline="-25000" dirty="0">
                <a:sym typeface="Symbol" panose="05050102010706020507" pitchFamily="18" charset="2"/>
              </a:rPr>
              <a:t>0</a:t>
            </a:r>
            <a:r>
              <a:rPr lang="en-US" dirty="0">
                <a:sym typeface="Symbol" panose="05050102010706020507" pitchFamily="18" charset="2"/>
              </a:rPr>
              <a:t>  f</a:t>
            </a:r>
            <a:r>
              <a:rPr lang="en-US" baseline="-25000" dirty="0">
                <a:sym typeface="Symbol" panose="05050102010706020507" pitchFamily="18" charset="2"/>
              </a:rPr>
              <a:t>k1</a:t>
            </a:r>
            <a:r>
              <a:rPr lang="en-US" dirty="0">
                <a:sym typeface="Symbol" panose="05050102010706020507" pitchFamily="18" charset="2"/>
              </a:rPr>
              <a:t>(R</a:t>
            </a:r>
            <a:r>
              <a:rPr lang="en-US" baseline="-25000" dirty="0">
                <a:sym typeface="Symbol" panose="05050102010706020507" pitchFamily="18" charset="2"/>
              </a:rPr>
              <a:t>0</a:t>
            </a:r>
            <a:r>
              <a:rPr lang="en-US" dirty="0">
                <a:sym typeface="Symbol" panose="05050102010706020507" pitchFamily="18" charset="2"/>
              </a:rPr>
              <a:t>))</a:t>
            </a:r>
          </a:p>
          <a:p>
            <a:pPr lvl="1"/>
            <a:endParaRPr lang="en-US" dirty="0">
              <a:sym typeface="Symbol" panose="05050102010706020507" pitchFamily="18" charset="2"/>
            </a:endParaRPr>
          </a:p>
          <a:p>
            <a:r>
              <a:rPr lang="en-US" dirty="0">
                <a:sym typeface="Symbol" panose="05050102010706020507" pitchFamily="18" charset="2"/>
              </a:rPr>
              <a:t>Always invertible!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336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paradigms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design paradigms</a:t>
            </a:r>
          </a:p>
          <a:p>
            <a:pPr lvl="1"/>
            <a:r>
              <a:rPr lang="en-US" dirty="0"/>
              <a:t>Substitution-permutation networks (SPNs)</a:t>
            </a:r>
          </a:p>
          <a:p>
            <a:pPr lvl="1"/>
            <a:r>
              <a:rPr lang="en-US" dirty="0" err="1"/>
              <a:t>Feistel</a:t>
            </a:r>
            <a:r>
              <a:rPr lang="en-US" dirty="0"/>
              <a:t> networks</a:t>
            </a:r>
          </a:p>
        </p:txBody>
      </p:sp>
    </p:spTree>
    <p:extLst>
      <p:ext uri="{BB962C8B-B14F-4D97-AF65-F5344CB8AC3E}">
        <p14:creationId xmlns:p14="http://schemas.microsoft.com/office/powerpoint/2010/main" val="34573150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Arrow Connector 22"/>
          <p:cNvCxnSpPr/>
          <p:nvPr/>
        </p:nvCxnSpPr>
        <p:spPr>
          <a:xfrm>
            <a:off x="3429000" y="3505200"/>
            <a:ext cx="7620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981200" y="1524000"/>
            <a:ext cx="2514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L</a:t>
            </a:r>
            <a:r>
              <a:rPr lang="en-US" sz="2800" baseline="-25000" dirty="0"/>
              <a:t>0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495800" y="1524000"/>
            <a:ext cx="2514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R</a:t>
            </a:r>
            <a:r>
              <a:rPr lang="en-US" sz="2800" baseline="-25000" dirty="0"/>
              <a:t>0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191000" y="3200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 err="1"/>
              <a:t>f</a:t>
            </a:r>
            <a:r>
              <a:rPr lang="en-US" sz="2800" baseline="-25000" dirty="0" err="1"/>
              <a:t>k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715000" y="2133600"/>
            <a:ext cx="0" cy="1371600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800600" y="3505200"/>
            <a:ext cx="9144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105912" y="3243590"/>
            <a:ext cx="460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ym typeface="Symbol" panose="05050102010706020507" pitchFamily="18" charset="2"/>
              </a:rPr>
              <a:t></a:t>
            </a:r>
            <a:endParaRPr lang="en-US" dirty="0"/>
          </a:p>
        </p:txBody>
      </p:sp>
      <p:cxnSp>
        <p:nvCxnSpPr>
          <p:cNvPr id="21" name="Straight Arrow Connector 20"/>
          <p:cNvCxnSpPr>
            <a:endCxn id="20" idx="0"/>
          </p:cNvCxnSpPr>
          <p:nvPr/>
        </p:nvCxnSpPr>
        <p:spPr>
          <a:xfrm flipH="1">
            <a:off x="3336103" y="2166610"/>
            <a:ext cx="796" cy="118872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1981200" y="5029200"/>
            <a:ext cx="2514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L</a:t>
            </a:r>
            <a:r>
              <a:rPr lang="en-US" sz="2800" baseline="-25000" dirty="0"/>
              <a:t>1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495800" y="5029200"/>
            <a:ext cx="2514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R</a:t>
            </a:r>
            <a:r>
              <a:rPr lang="en-US" sz="2800" baseline="-25000" dirty="0"/>
              <a:t>1</a:t>
            </a:r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3335307" y="3657600"/>
            <a:ext cx="0" cy="6858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335307" y="4343400"/>
            <a:ext cx="2379693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715000" y="43434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27" idx="0"/>
          </p:cNvCxnSpPr>
          <p:nvPr/>
        </p:nvCxnSpPr>
        <p:spPr>
          <a:xfrm flipH="1">
            <a:off x="3238500" y="3505200"/>
            <a:ext cx="2476500" cy="1524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9368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SPNs</a:t>
            </a:r>
          </a:p>
        </p:txBody>
      </p:sp>
    </p:spTree>
    <p:extLst>
      <p:ext uri="{BB962C8B-B14F-4D97-AF65-F5344CB8AC3E}">
        <p14:creationId xmlns:p14="http://schemas.microsoft.com/office/powerpoint/2010/main" val="2038409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Build “random-looking” permutation on </a:t>
            </a:r>
            <a:r>
              <a:rPr lang="en-US" b="1" dirty="0"/>
              <a:t>long </a:t>
            </a:r>
            <a:r>
              <a:rPr lang="en-US" dirty="0"/>
              <a:t>input from random permutations on </a:t>
            </a:r>
            <a:r>
              <a:rPr lang="en-US" b="1" dirty="0"/>
              <a:t>short </a:t>
            </a:r>
            <a:r>
              <a:rPr lang="en-US" dirty="0"/>
              <a:t>input</a:t>
            </a:r>
          </a:p>
          <a:p>
            <a:pPr lvl="1"/>
            <a:r>
              <a:rPr lang="en-US" dirty="0"/>
              <a:t>What is the key length for a random permutation </a:t>
            </a:r>
            <a:br>
              <a:rPr lang="en-US" dirty="0"/>
            </a:br>
            <a:r>
              <a:rPr lang="en-US" dirty="0"/>
              <a:t>on {0,1}</a:t>
            </a:r>
            <a:r>
              <a:rPr lang="en-US" baseline="30000" dirty="0">
                <a:latin typeface="Brush Script MT" panose="03060802040406070304" pitchFamily="66" charset="0"/>
              </a:rPr>
              <a:t>l </a:t>
            </a:r>
            <a:r>
              <a:rPr lang="en-US" dirty="0"/>
              <a:t>?</a:t>
            </a:r>
          </a:p>
          <a:p>
            <a:endParaRPr lang="en-US" dirty="0"/>
          </a:p>
          <a:p>
            <a:r>
              <a:rPr lang="en-US" dirty="0"/>
              <a:t>E.g. (assuming 8-byte block length),</a:t>
            </a:r>
            <a:br>
              <a:rPr lang="en-US" dirty="0"/>
            </a:br>
            <a:r>
              <a:rPr lang="en-US" dirty="0"/>
              <a:t>            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(x) = f</a:t>
            </a:r>
            <a:r>
              <a:rPr lang="en-US" baseline="-25000" dirty="0"/>
              <a:t>k1</a:t>
            </a:r>
            <a:r>
              <a:rPr lang="en-US" dirty="0"/>
              <a:t>(x</a:t>
            </a:r>
            <a:r>
              <a:rPr lang="en-US" baseline="-25000" dirty="0"/>
              <a:t>1</a:t>
            </a:r>
            <a:r>
              <a:rPr lang="en-US" dirty="0"/>
              <a:t>) f</a:t>
            </a:r>
            <a:r>
              <a:rPr lang="en-US" baseline="-25000" dirty="0"/>
              <a:t>k2</a:t>
            </a:r>
            <a:r>
              <a:rPr lang="en-US" dirty="0"/>
              <a:t>(x</a:t>
            </a:r>
            <a:r>
              <a:rPr lang="en-US" baseline="-25000" dirty="0"/>
              <a:t>2</a:t>
            </a:r>
            <a:r>
              <a:rPr lang="en-US" dirty="0"/>
              <a:t>) … f</a:t>
            </a:r>
            <a:r>
              <a:rPr lang="en-US" baseline="-25000" dirty="0"/>
              <a:t>k8</a:t>
            </a:r>
            <a:r>
              <a:rPr lang="en-US" dirty="0"/>
              <a:t>(x</a:t>
            </a:r>
            <a:r>
              <a:rPr lang="en-US" baseline="-25000" dirty="0"/>
              <a:t>8</a:t>
            </a:r>
            <a:r>
              <a:rPr lang="en-US" dirty="0"/>
              <a:t>),</a:t>
            </a:r>
            <a:br>
              <a:rPr lang="en-US" dirty="0"/>
            </a:br>
            <a:r>
              <a:rPr lang="en-US" dirty="0"/>
              <a:t>where each f is a </a:t>
            </a:r>
            <a:r>
              <a:rPr lang="en-US"/>
              <a:t>random permutation </a:t>
            </a:r>
            <a:r>
              <a:rPr lang="en-US" dirty="0"/>
              <a:t>on {0,1}</a:t>
            </a:r>
            <a:r>
              <a:rPr lang="en-US" baseline="30000" dirty="0"/>
              <a:t>8</a:t>
            </a:r>
            <a:endParaRPr lang="en-US" dirty="0"/>
          </a:p>
          <a:p>
            <a:pPr lvl="1"/>
            <a:r>
              <a:rPr lang="en-US" dirty="0"/>
              <a:t>How long is the key for F?</a:t>
            </a:r>
          </a:p>
        </p:txBody>
      </p:sp>
    </p:spTree>
    <p:extLst>
      <p:ext uri="{BB962C8B-B14F-4D97-AF65-F5344CB8AC3E}">
        <p14:creationId xmlns:p14="http://schemas.microsoft.com/office/powerpoint/2010/main" val="579484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SPN</a:t>
            </a:r>
          </a:p>
        </p:txBody>
      </p:sp>
      <p:sp>
        <p:nvSpPr>
          <p:cNvPr id="4" name="Rectangle 3"/>
          <p:cNvSpPr/>
          <p:nvPr/>
        </p:nvSpPr>
        <p:spPr>
          <a:xfrm>
            <a:off x="20574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6670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766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862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4958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1054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7150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3246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057400" y="44958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667000" y="44958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276600" y="44958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886200" y="44958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495800" y="44958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105400" y="44958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715000" y="44958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324600" y="44958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stCxn id="4" idx="2"/>
          </p:cNvCxnSpPr>
          <p:nvPr/>
        </p:nvCxnSpPr>
        <p:spPr>
          <a:xfrm>
            <a:off x="2362200" y="25146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2057400" y="3200400"/>
            <a:ext cx="609600" cy="609600"/>
          </a:xfrm>
          <a:prstGeom prst="ellips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  <a:r>
              <a:rPr lang="en-US" baseline="-25000" dirty="0"/>
              <a:t>k1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2667000" y="3200400"/>
            <a:ext cx="609600" cy="609600"/>
          </a:xfrm>
          <a:prstGeom prst="ellips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  <a:r>
              <a:rPr lang="en-US" baseline="-25000" dirty="0"/>
              <a:t>k2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971800" y="25146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362200" y="38100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971800" y="38100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629400" y="25146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629400" y="38100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132171" y="2964359"/>
            <a:ext cx="11256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.  .  .</a:t>
            </a:r>
            <a:endParaRPr lang="en-US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1676400" y="5867400"/>
            <a:ext cx="5662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Is this a pseudorandom permutation?</a:t>
            </a:r>
            <a:endParaRPr lang="en-US" sz="2000" dirty="0"/>
          </a:p>
        </p:txBody>
      </p:sp>
      <p:sp>
        <p:nvSpPr>
          <p:cNvPr id="32" name="Oval 31"/>
          <p:cNvSpPr/>
          <p:nvPr/>
        </p:nvSpPr>
        <p:spPr>
          <a:xfrm>
            <a:off x="6324600" y="3200400"/>
            <a:ext cx="609600" cy="609600"/>
          </a:xfrm>
          <a:prstGeom prst="ellips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  <a:r>
              <a:rPr lang="en-US" baseline="-25000" dirty="0"/>
              <a:t>k8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28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has confusion but no diffusion</a:t>
            </a:r>
          </a:p>
          <a:p>
            <a:pPr lvl="1"/>
            <a:r>
              <a:rPr lang="en-US" dirty="0"/>
              <a:t>Add a </a:t>
            </a:r>
            <a:r>
              <a:rPr lang="en-US" i="1" dirty="0"/>
              <a:t>mixing permutation</a:t>
            </a:r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263596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SPN</a:t>
            </a:r>
          </a:p>
        </p:txBody>
      </p:sp>
      <p:sp>
        <p:nvSpPr>
          <p:cNvPr id="4" name="Rectangle 3"/>
          <p:cNvSpPr/>
          <p:nvPr/>
        </p:nvSpPr>
        <p:spPr>
          <a:xfrm>
            <a:off x="2209800" y="1524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819400" y="1524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429000" y="1524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038600" y="1524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648200" y="1524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257800" y="1524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67400" y="1524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477000" y="1524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09800" y="3657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819400" y="3657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429000" y="3657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038600" y="3657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648200" y="3657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257800" y="3657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867400" y="3657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477000" y="3657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stCxn id="4" idx="2"/>
          </p:cNvCxnSpPr>
          <p:nvPr/>
        </p:nvCxnSpPr>
        <p:spPr>
          <a:xfrm>
            <a:off x="2514600" y="2133600"/>
            <a:ext cx="0" cy="44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2209800" y="2598241"/>
            <a:ext cx="609600" cy="609600"/>
          </a:xfrm>
          <a:prstGeom prst="ellips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  <a:r>
              <a:rPr lang="en-US" baseline="-25000" dirty="0"/>
              <a:t>k1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2819400" y="2598241"/>
            <a:ext cx="609600" cy="609600"/>
          </a:xfrm>
          <a:prstGeom prst="ellips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  <a:r>
              <a:rPr lang="en-US" baseline="-25000" dirty="0"/>
              <a:t>k2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284571" y="2362200"/>
            <a:ext cx="11256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.  .  .</a:t>
            </a:r>
            <a:endParaRPr lang="en-US" sz="2400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3124200" y="2133600"/>
            <a:ext cx="0" cy="44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781800" y="2133600"/>
            <a:ext cx="0" cy="44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2514600" y="3207841"/>
            <a:ext cx="0" cy="44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124200" y="3207841"/>
            <a:ext cx="0" cy="44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6781800" y="3207841"/>
            <a:ext cx="0" cy="44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2209800" y="5334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819400" y="5334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429000" y="5334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4038600" y="5334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4648200" y="5334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5257800" y="5334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5867400" y="5334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477000" y="5334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2286000" y="4267200"/>
            <a:ext cx="0" cy="1066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2438400" y="4267200"/>
            <a:ext cx="533400" cy="1066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endCxn id="39" idx="0"/>
          </p:cNvCxnSpPr>
          <p:nvPr/>
        </p:nvCxnSpPr>
        <p:spPr>
          <a:xfrm>
            <a:off x="2667000" y="4267200"/>
            <a:ext cx="1066800" cy="1066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3124200" y="4267200"/>
            <a:ext cx="0" cy="1066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3276600" y="4267200"/>
            <a:ext cx="533400" cy="1066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3505200" y="4267200"/>
            <a:ext cx="1066800" cy="1066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5334000" y="4267200"/>
            <a:ext cx="0" cy="1066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5486400" y="4267200"/>
            <a:ext cx="533400" cy="1066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5715000" y="4267200"/>
            <a:ext cx="1066800" cy="1066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6553200" y="4267200"/>
            <a:ext cx="0" cy="1066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40" idx="0"/>
          </p:cNvCxnSpPr>
          <p:nvPr/>
        </p:nvCxnSpPr>
        <p:spPr>
          <a:xfrm flipH="1">
            <a:off x="4343400" y="4267200"/>
            <a:ext cx="2362200" cy="1066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endCxn id="41" idx="0"/>
          </p:cNvCxnSpPr>
          <p:nvPr/>
        </p:nvCxnSpPr>
        <p:spPr>
          <a:xfrm flipH="1">
            <a:off x="4953000" y="4267200"/>
            <a:ext cx="1981200" cy="1066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114800" y="4183559"/>
            <a:ext cx="11256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.  .  .</a:t>
            </a:r>
            <a:endParaRPr lang="en-US" sz="2400" dirty="0"/>
          </a:p>
        </p:txBody>
      </p:sp>
      <p:sp>
        <p:nvSpPr>
          <p:cNvPr id="59" name="Oval 58"/>
          <p:cNvSpPr/>
          <p:nvPr/>
        </p:nvSpPr>
        <p:spPr>
          <a:xfrm>
            <a:off x="6477000" y="2590800"/>
            <a:ext cx="609600" cy="609600"/>
          </a:xfrm>
          <a:prstGeom prst="ellips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  <a:r>
              <a:rPr lang="en-US" baseline="-25000" dirty="0"/>
              <a:t>k8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924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Mixing permutation is public/known to the attacker </a:t>
            </a:r>
          </a:p>
          <a:p>
            <a:pPr lvl="1"/>
            <a:r>
              <a:rPr lang="en-US" dirty="0"/>
              <a:t>Chosen to ensure good diffusion </a:t>
            </a:r>
          </a:p>
          <a:p>
            <a:pPr lvl="1"/>
            <a:r>
              <a:rPr lang="en-US" dirty="0"/>
              <a:t>(This will be more clear later)</a:t>
            </a:r>
          </a:p>
          <a:p>
            <a:pPr lvl="1"/>
            <a:endParaRPr lang="en-US" dirty="0"/>
          </a:p>
          <a:p>
            <a:r>
              <a:rPr lang="en-US" dirty="0"/>
              <a:t>Note that the entire structure is invertible (given the key) since the f’s are permutations and the mixing permutation is invertible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264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24399"/>
          </a:xfrm>
        </p:spPr>
        <p:txBody>
          <a:bodyPr>
            <a:normAutofit/>
          </a:bodyPr>
          <a:lstStyle/>
          <a:p>
            <a:r>
              <a:rPr lang="en-US" dirty="0"/>
              <a:t>Does this give a pseudorandom permutation?</a:t>
            </a:r>
          </a:p>
          <a:p>
            <a:endParaRPr lang="en-US" dirty="0"/>
          </a:p>
          <a:p>
            <a:r>
              <a:rPr lang="en-US" dirty="0"/>
              <a:t>What if we repeat for another round (with independent, random functions)?</a:t>
            </a:r>
          </a:p>
          <a:p>
            <a:pPr lvl="1"/>
            <a:r>
              <a:rPr lang="en-US" dirty="0"/>
              <a:t>What is the minimal # of rounds we need?</a:t>
            </a:r>
          </a:p>
          <a:p>
            <a:pPr lvl="1"/>
            <a:r>
              <a:rPr lang="en-US" i="1" dirty="0"/>
              <a:t>Avalanche effect</a:t>
            </a:r>
            <a:endParaRPr lang="en-US" dirty="0"/>
          </a:p>
          <a:p>
            <a:pPr lvl="1"/>
            <a:r>
              <a:rPr lang="en-US" dirty="0"/>
              <a:t>Judicious choice of mixing permutation</a:t>
            </a:r>
          </a:p>
        </p:txBody>
      </p:sp>
    </p:spTree>
    <p:extLst>
      <p:ext uri="{BB962C8B-B14F-4D97-AF65-F5344CB8AC3E}">
        <p14:creationId xmlns:p14="http://schemas.microsoft.com/office/powerpoint/2010/main" val="2205863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12766</TotalTime>
  <Words>678</Words>
  <Application>Microsoft Office PowerPoint</Application>
  <PresentationFormat>On-screen Show (4:3)</PresentationFormat>
  <Paragraphs>111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Brush Script MT</vt:lpstr>
      <vt:lpstr>Calibri</vt:lpstr>
      <vt:lpstr>Office Theme</vt:lpstr>
      <vt:lpstr>Cryptography</vt:lpstr>
      <vt:lpstr>Design paradigms</vt:lpstr>
      <vt:lpstr>PowerPoint Presentation</vt:lpstr>
      <vt:lpstr>SPNs</vt:lpstr>
      <vt:lpstr>SPN</vt:lpstr>
      <vt:lpstr>SPN</vt:lpstr>
      <vt:lpstr>SPN</vt:lpstr>
      <vt:lpstr>SPN</vt:lpstr>
      <vt:lpstr>SPN</vt:lpstr>
      <vt:lpstr>SPNs</vt:lpstr>
      <vt:lpstr>PowerPoint Presentation</vt:lpstr>
      <vt:lpstr>Avalanche effect</vt:lpstr>
      <vt:lpstr>SPN</vt:lpstr>
      <vt:lpstr>Key-recovery attacks</vt:lpstr>
      <vt:lpstr>Key-recovery attack, 1-round SPN</vt:lpstr>
      <vt:lpstr>Key-recovery attack, 1-round SPN</vt:lpstr>
      <vt:lpstr>Attacking more rounds?</vt:lpstr>
      <vt:lpstr>PowerPoint Presentation</vt:lpstr>
      <vt:lpstr>Feistel networks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943</cp:revision>
  <dcterms:created xsi:type="dcterms:W3CDTF">2014-06-02T02:25:30Z</dcterms:created>
  <dcterms:modified xsi:type="dcterms:W3CDTF">2022-03-31T14:59:44Z</dcterms:modified>
</cp:coreProperties>
</file>