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592" r:id="rId3"/>
    <p:sldId id="673" r:id="rId4"/>
    <p:sldId id="674" r:id="rId5"/>
    <p:sldId id="675" r:id="rId6"/>
    <p:sldId id="676" r:id="rId7"/>
    <p:sldId id="677" r:id="rId8"/>
    <p:sldId id="678" r:id="rId9"/>
    <p:sldId id="679" r:id="rId10"/>
    <p:sldId id="680" r:id="rId11"/>
    <p:sldId id="681" r:id="rId12"/>
    <p:sldId id="682" r:id="rId13"/>
    <p:sldId id="683" r:id="rId14"/>
    <p:sldId id="684" r:id="rId15"/>
    <p:sldId id="685" r:id="rId16"/>
    <p:sldId id="702" r:id="rId17"/>
    <p:sldId id="686" r:id="rId18"/>
    <p:sldId id="687" r:id="rId19"/>
    <p:sldId id="688" r:id="rId20"/>
    <p:sldId id="689" r:id="rId21"/>
    <p:sldId id="690" r:id="rId22"/>
    <p:sldId id="691" r:id="rId23"/>
    <p:sldId id="692" r:id="rId24"/>
    <p:sldId id="693" r:id="rId25"/>
    <p:sldId id="694" r:id="rId26"/>
    <p:sldId id="695" r:id="rId27"/>
    <p:sldId id="696" r:id="rId28"/>
    <p:sldId id="697" r:id="rId29"/>
    <p:sldId id="698" r:id="rId30"/>
    <p:sldId id="699" r:id="rId31"/>
    <p:sldId id="700" r:id="rId32"/>
    <p:sldId id="701" r:id="rId33"/>
    <p:sldId id="671" r:id="rId34"/>
    <p:sldId id="672" r:id="rId35"/>
    <p:sldId id="703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24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F7E19-5E58-4A0D-942E-F728F20487D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42AE6-878C-46A5-A432-87C112332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67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898CC-5660-44C1-B068-F179A9DC2F99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9</a:t>
            </a:r>
          </a:p>
        </p:txBody>
      </p:sp>
    </p:spTree>
    <p:extLst>
      <p:ext uri="{BB962C8B-B14F-4D97-AF65-F5344CB8AC3E}">
        <p14:creationId xmlns:p14="http://schemas.microsoft.com/office/powerpoint/2010/main" val="13296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Stream ciphers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Pair of efficient, deterministic algorithms </a:t>
            </a:r>
            <a:br>
              <a:rPr lang="en-US" dirty="0"/>
            </a:br>
            <a:r>
              <a:rPr lang="en-US" dirty="0"/>
              <a:t>(Init, Next)</a:t>
            </a:r>
          </a:p>
          <a:p>
            <a:pPr lvl="1"/>
            <a:r>
              <a:rPr lang="en-US" dirty="0"/>
              <a:t>Init takes a seed s (and optional IV), and outputs initial state </a:t>
            </a:r>
            <a:r>
              <a:rPr lang="en-US" dirty="0" err="1"/>
              <a:t>st</a:t>
            </a:r>
            <a:endParaRPr lang="en-US" dirty="0"/>
          </a:p>
          <a:p>
            <a:pPr lvl="1"/>
            <a:r>
              <a:rPr lang="en-US" dirty="0"/>
              <a:t>Next takes the current state </a:t>
            </a:r>
            <a:r>
              <a:rPr lang="en-US" dirty="0" err="1"/>
              <a:t>st</a:t>
            </a:r>
            <a:r>
              <a:rPr lang="en-US" dirty="0"/>
              <a:t> and outputs a </a:t>
            </a:r>
            <a:br>
              <a:rPr lang="en-US" dirty="0"/>
            </a:br>
            <a:r>
              <a:rPr lang="en-US" dirty="0"/>
              <a:t>bit y along with updated state </a:t>
            </a:r>
            <a:r>
              <a:rPr lang="en-US" dirty="0" err="1"/>
              <a:t>st</a:t>
            </a:r>
            <a:r>
              <a:rPr lang="en-US" dirty="0"/>
              <a:t>’</a:t>
            </a:r>
          </a:p>
          <a:p>
            <a:pPr lvl="2"/>
            <a:r>
              <a:rPr lang="en-US" dirty="0"/>
              <a:t>(In practice, y would be a block rather than a bit)</a:t>
            </a:r>
          </a:p>
        </p:txBody>
      </p:sp>
    </p:spTree>
    <p:extLst>
      <p:ext uri="{BB962C8B-B14F-4D97-AF65-F5344CB8AC3E}">
        <p14:creationId xmlns:p14="http://schemas.microsoft.com/office/powerpoint/2010/main" val="4040136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Stream ciphers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use (Init, Next) to generate any desired number of output bits from an initial seed/IV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3886200"/>
            <a:ext cx="609600" cy="5418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Init</a:t>
            </a:r>
            <a:endParaRPr lang="en-US" sz="24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14400" y="35052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62000" y="3124200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066800" y="44196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8200" y="4666134"/>
            <a:ext cx="508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</a:t>
            </a:r>
            <a:r>
              <a:rPr lang="en-US" sz="2400" baseline="-25000" dirty="0"/>
              <a:t>0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2286000" y="4419600"/>
            <a:ext cx="1143000" cy="99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/>
              <a:t>Next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346416" y="4914900"/>
            <a:ext cx="939584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429000" y="4914900"/>
            <a:ext cx="558584" cy="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87584" y="4666134"/>
            <a:ext cx="508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</a:t>
            </a:r>
            <a:r>
              <a:rPr lang="en-US" sz="2400" baseline="-25000" dirty="0"/>
              <a:t>1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6705600" y="4666134"/>
            <a:ext cx="508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</a:t>
            </a:r>
            <a:r>
              <a:rPr lang="en-US" sz="2400" baseline="-25000" dirty="0"/>
              <a:t>2</a:t>
            </a:r>
            <a:endParaRPr lang="en-US" sz="2400" dirty="0"/>
          </a:p>
        </p:txBody>
      </p:sp>
      <p:sp>
        <p:nvSpPr>
          <p:cNvPr id="22" name="Rectangle 21"/>
          <p:cNvSpPr/>
          <p:nvPr/>
        </p:nvSpPr>
        <p:spPr>
          <a:xfrm>
            <a:off x="4953000" y="4419600"/>
            <a:ext cx="1143000" cy="99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/>
              <a:t>Next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470292" y="4914900"/>
            <a:ext cx="482708" cy="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147016" y="4914900"/>
            <a:ext cx="558584" cy="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4" idx="2"/>
          </p:cNvCxnSpPr>
          <p:nvPr/>
        </p:nvCxnSpPr>
        <p:spPr>
          <a:xfrm>
            <a:off x="2857500" y="5410200"/>
            <a:ext cx="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537416" y="5410200"/>
            <a:ext cx="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667000" y="5943600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y</a:t>
            </a:r>
            <a:r>
              <a:rPr lang="en-US" sz="2400" baseline="-25000" dirty="0"/>
              <a:t>1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385016" y="5943600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y</a:t>
            </a:r>
            <a:r>
              <a:rPr lang="en-US" sz="2400" baseline="-25000" dirty="0"/>
              <a:t>2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219108" y="35052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90600" y="3124200"/>
            <a:ext cx="436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IV</a:t>
            </a:r>
          </a:p>
        </p:txBody>
      </p:sp>
      <p:sp>
        <p:nvSpPr>
          <p:cNvPr id="12" name="Oval 11"/>
          <p:cNvSpPr/>
          <p:nvPr/>
        </p:nvSpPr>
        <p:spPr>
          <a:xfrm>
            <a:off x="7391400" y="48768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658100" y="48768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924800" y="48768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25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9" grpId="0"/>
      <p:bldP spid="14" grpId="0" animBg="1"/>
      <p:bldP spid="20" grpId="0"/>
      <p:bldP spid="21" grpId="0"/>
      <p:bldP spid="22" grpId="0" animBg="1"/>
      <p:bldP spid="28" grpId="0"/>
      <p:bldP spid="29" grpId="0"/>
      <p:bldP spid="30" grpId="0"/>
      <p:bldP spid="12" grpId="0" animBg="1"/>
      <p:bldP spid="31" grpId="0" animBg="1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Stream ciphers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stream cipher is </a:t>
            </a:r>
            <a:r>
              <a:rPr lang="en-US" i="1" dirty="0"/>
              <a:t>secure</a:t>
            </a:r>
            <a:r>
              <a:rPr lang="en-US" dirty="0"/>
              <a:t> if the output stream (from a uniform seed) is pseudorandom</a:t>
            </a:r>
          </a:p>
          <a:p>
            <a:pPr lvl="1"/>
            <a:r>
              <a:rPr lang="en-US" dirty="0"/>
              <a:t>I.e., regardless of how long the output stream is (as long as it is polynomial)</a:t>
            </a:r>
          </a:p>
          <a:p>
            <a:pPr lvl="1"/>
            <a:r>
              <a:rPr lang="en-US" dirty="0"/>
              <a:t>See book for formal definition</a:t>
            </a:r>
          </a:p>
          <a:p>
            <a:pPr lvl="1"/>
            <a:endParaRPr lang="en-US" dirty="0"/>
          </a:p>
          <a:p>
            <a:r>
              <a:rPr lang="en-US" dirty="0"/>
              <a:t>Easy to construct from a block cipher (see book)</a:t>
            </a:r>
          </a:p>
        </p:txBody>
      </p:sp>
    </p:spTree>
    <p:extLst>
      <p:ext uri="{BB962C8B-B14F-4D97-AF65-F5344CB8AC3E}">
        <p14:creationId xmlns:p14="http://schemas.microsoft.com/office/powerpoint/2010/main" val="3088748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of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Stream-cipher modes of operation</a:t>
            </a:r>
          </a:p>
          <a:p>
            <a:pPr lvl="1"/>
            <a:r>
              <a:rPr lang="en-US" dirty="0"/>
              <a:t>Synchronized</a:t>
            </a:r>
          </a:p>
          <a:p>
            <a:pPr lvl="1"/>
            <a:r>
              <a:rPr lang="en-US" dirty="0"/>
              <a:t>Unsynchronized</a:t>
            </a:r>
          </a:p>
        </p:txBody>
      </p:sp>
    </p:spTree>
    <p:extLst>
      <p:ext uri="{BB962C8B-B14F-4D97-AF65-F5344CB8AC3E}">
        <p14:creationId xmlns:p14="http://schemas.microsoft.com/office/powerpoint/2010/main" val="3868549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Synchronized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Sender and receiver maintain state (i.e., they are </a:t>
            </a:r>
            <a:r>
              <a:rPr lang="en-US" dirty="0" err="1"/>
              <a:t>stateful</a:t>
            </a:r>
            <a:r>
              <a:rPr lang="en-US" dirty="0"/>
              <a:t>), and must be </a:t>
            </a:r>
            <a:r>
              <a:rPr lang="en-US" i="1" dirty="0"/>
              <a:t>synchronized</a:t>
            </a:r>
            <a:endParaRPr lang="en-US" dirty="0"/>
          </a:p>
          <a:p>
            <a:endParaRPr lang="en-US" dirty="0"/>
          </a:p>
          <a:p>
            <a:r>
              <a:rPr lang="en-US" dirty="0"/>
              <a:t>Makes sense in the context of a limited-time </a:t>
            </a:r>
            <a:r>
              <a:rPr lang="en-US" i="1" dirty="0"/>
              <a:t>communication session </a:t>
            </a:r>
            <a:r>
              <a:rPr lang="en-US" dirty="0"/>
              <a:t>where both parties are online and messages are received in order, without being dropped</a:t>
            </a:r>
          </a:p>
        </p:txBody>
      </p:sp>
    </p:spTree>
    <p:extLst>
      <p:ext uri="{BB962C8B-B14F-4D97-AF65-F5344CB8AC3E}">
        <p14:creationId xmlns:p14="http://schemas.microsoft.com/office/powerpoint/2010/main" val="21913841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Synchronized mode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2209800"/>
            <a:ext cx="609600" cy="5418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Init</a:t>
            </a:r>
            <a:endParaRPr lang="en-US" sz="2400" dirty="0"/>
          </a:p>
        </p:txBody>
      </p:sp>
      <p:cxnSp>
        <p:nvCxnSpPr>
          <p:cNvPr id="5" name="Straight Arrow Connector 4"/>
          <p:cNvCxnSpPr>
            <a:endCxn id="4" idx="0"/>
          </p:cNvCxnSpPr>
          <p:nvPr/>
        </p:nvCxnSpPr>
        <p:spPr>
          <a:xfrm>
            <a:off x="1066800" y="18288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14400" y="1447800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066800" y="27432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8200" y="3007668"/>
            <a:ext cx="508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</a:t>
            </a:r>
            <a:r>
              <a:rPr lang="en-US" sz="2400" baseline="-25000" dirty="0"/>
              <a:t>0</a:t>
            </a:r>
            <a:endParaRPr lang="en-US" sz="24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066800" y="34290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33400" y="3807767"/>
            <a:ext cx="11430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/>
              <a:t>Next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066800" y="43434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38200" y="4607868"/>
            <a:ext cx="508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</a:t>
            </a:r>
            <a:r>
              <a:rPr lang="en-US" sz="2400" baseline="-25000" dirty="0"/>
              <a:t>1</a:t>
            </a:r>
            <a:endParaRPr lang="en-US" sz="2400" dirty="0"/>
          </a:p>
        </p:txBody>
      </p:sp>
      <p:cxnSp>
        <p:nvCxnSpPr>
          <p:cNvPr id="17" name="Straight Arrow Connector 16"/>
          <p:cNvCxnSpPr>
            <a:stCxn id="10" idx="3"/>
          </p:cNvCxnSpPr>
          <p:nvPr/>
        </p:nvCxnSpPr>
        <p:spPr>
          <a:xfrm>
            <a:off x="1676400" y="4074467"/>
            <a:ext cx="1371600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33600" y="3581400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y</a:t>
            </a:r>
            <a:r>
              <a:rPr lang="en-US" sz="2400" baseline="-25000" dirty="0"/>
              <a:t>1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2971800" y="3843635"/>
            <a:ext cx="420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</a:t>
            </a:r>
            <a:endParaRPr lang="en-US" sz="24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181954" y="35052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947779" y="3124200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</a:t>
            </a:r>
            <a:r>
              <a:rPr lang="en-US" sz="2400" baseline="-25000" dirty="0"/>
              <a:t>1</a:t>
            </a:r>
            <a:endParaRPr lang="en-US" sz="2400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3352800" y="4074467"/>
            <a:ext cx="2743200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381896" y="3581400"/>
            <a:ext cx="418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  <a:r>
              <a:rPr lang="en-US" sz="2400" baseline="-25000" dirty="0"/>
              <a:t>1</a:t>
            </a:r>
            <a:endParaRPr lang="en-US" sz="2400" dirty="0"/>
          </a:p>
        </p:txBody>
      </p:sp>
      <p:sp>
        <p:nvSpPr>
          <p:cNvPr id="27" name="Rectangle 26"/>
          <p:cNvSpPr/>
          <p:nvPr/>
        </p:nvSpPr>
        <p:spPr>
          <a:xfrm>
            <a:off x="7648878" y="2209800"/>
            <a:ext cx="609600" cy="5418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Init</a:t>
            </a:r>
            <a:endParaRPr lang="en-US" sz="2400" dirty="0"/>
          </a:p>
        </p:txBody>
      </p:sp>
      <p:cxnSp>
        <p:nvCxnSpPr>
          <p:cNvPr id="28" name="Straight Arrow Connector 27"/>
          <p:cNvCxnSpPr>
            <a:endCxn id="27" idx="0"/>
          </p:cNvCxnSpPr>
          <p:nvPr/>
        </p:nvCxnSpPr>
        <p:spPr>
          <a:xfrm>
            <a:off x="7953678" y="18288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801278" y="1447800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7953678" y="27432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725078" y="3007668"/>
            <a:ext cx="508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</a:t>
            </a:r>
            <a:r>
              <a:rPr lang="en-US" sz="2400" baseline="-25000" dirty="0"/>
              <a:t>0</a:t>
            </a:r>
            <a:endParaRPr lang="en-US" sz="24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7953678" y="34290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420278" y="3807767"/>
            <a:ext cx="11430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/>
              <a:t>Next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953678" y="43434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725078" y="4607868"/>
            <a:ext cx="508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</a:t>
            </a:r>
            <a:r>
              <a:rPr lang="en-US" sz="2400" baseline="-25000" dirty="0"/>
              <a:t>1</a:t>
            </a:r>
            <a:endParaRPr lang="en-US" sz="2400" dirty="0"/>
          </a:p>
        </p:txBody>
      </p:sp>
      <p:cxnSp>
        <p:nvCxnSpPr>
          <p:cNvPr id="37" name="Straight Arrow Connector 36"/>
          <p:cNvCxnSpPr>
            <a:endCxn id="33" idx="1"/>
          </p:cNvCxnSpPr>
          <p:nvPr/>
        </p:nvCxnSpPr>
        <p:spPr>
          <a:xfrm flipV="1">
            <a:off x="6324600" y="4074467"/>
            <a:ext cx="1095678" cy="2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019800" y="3843635"/>
            <a:ext cx="420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</a:t>
            </a:r>
            <a:endParaRPr lang="en-US" sz="2400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6229954" y="41910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019079" y="4415135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</a:t>
            </a:r>
            <a:r>
              <a:rPr lang="en-US" sz="2400" baseline="-25000" dirty="0"/>
              <a:t>1</a:t>
            </a:r>
            <a:endParaRPr lang="en-US" sz="2400" dirty="0"/>
          </a:p>
        </p:txBody>
      </p:sp>
      <p:sp>
        <p:nvSpPr>
          <p:cNvPr id="49" name="TextBox 48"/>
          <p:cNvSpPr txBox="1"/>
          <p:nvPr/>
        </p:nvSpPr>
        <p:spPr>
          <a:xfrm>
            <a:off x="6705600" y="3581400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y</a:t>
            </a:r>
            <a:r>
              <a:rPr lang="en-US" sz="2400" baseline="-25000" dirty="0"/>
              <a:t>1</a:t>
            </a:r>
            <a:endParaRPr lang="en-US" sz="2400" dirty="0"/>
          </a:p>
        </p:txBody>
      </p:sp>
      <p:pic>
        <p:nvPicPr>
          <p:cNvPr id="36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30" y="609600"/>
            <a:ext cx="1070070" cy="101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279" y="638221"/>
            <a:ext cx="937796" cy="95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3" name="Straight Arrow Connector 62"/>
          <p:cNvCxnSpPr/>
          <p:nvPr/>
        </p:nvCxnSpPr>
        <p:spPr>
          <a:xfrm>
            <a:off x="1066800" y="50292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533400" y="5407967"/>
            <a:ext cx="11430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/>
              <a:t>Next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1066800" y="59436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838200" y="6208068"/>
            <a:ext cx="508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</a:t>
            </a:r>
            <a:r>
              <a:rPr lang="en-US" sz="2400" baseline="-25000" dirty="0"/>
              <a:t>2</a:t>
            </a:r>
            <a:endParaRPr lang="en-US" sz="2400" dirty="0"/>
          </a:p>
        </p:txBody>
      </p:sp>
      <p:cxnSp>
        <p:nvCxnSpPr>
          <p:cNvPr id="67" name="Straight Arrow Connector 66"/>
          <p:cNvCxnSpPr>
            <a:stCxn id="64" idx="3"/>
          </p:cNvCxnSpPr>
          <p:nvPr/>
        </p:nvCxnSpPr>
        <p:spPr>
          <a:xfrm>
            <a:off x="1676400" y="5674667"/>
            <a:ext cx="1371600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133600" y="5181600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y</a:t>
            </a:r>
            <a:r>
              <a:rPr lang="en-US" sz="2400" baseline="-25000" dirty="0"/>
              <a:t>2</a:t>
            </a:r>
            <a:endParaRPr lang="en-US" sz="2400" dirty="0"/>
          </a:p>
        </p:txBody>
      </p:sp>
      <p:sp>
        <p:nvSpPr>
          <p:cNvPr id="69" name="TextBox 68"/>
          <p:cNvSpPr txBox="1"/>
          <p:nvPr/>
        </p:nvSpPr>
        <p:spPr>
          <a:xfrm>
            <a:off x="2971800" y="5443835"/>
            <a:ext cx="420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</a:t>
            </a:r>
            <a:endParaRPr lang="en-US" sz="2400" dirty="0"/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3181954" y="51054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3352800" y="5674667"/>
            <a:ext cx="2743200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4381896" y="5181600"/>
            <a:ext cx="418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  <a:r>
              <a:rPr lang="en-US" sz="2400" baseline="-25000" dirty="0"/>
              <a:t>2</a:t>
            </a:r>
            <a:endParaRPr lang="en-US" sz="2400" dirty="0"/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7953678" y="50292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7420278" y="5407967"/>
            <a:ext cx="11430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/>
              <a:t>Next</a:t>
            </a: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7953678" y="59436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725078" y="6208068"/>
            <a:ext cx="508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</a:t>
            </a:r>
            <a:r>
              <a:rPr lang="en-US" sz="2400" baseline="-25000" dirty="0"/>
              <a:t>2</a:t>
            </a:r>
            <a:endParaRPr lang="en-US" sz="2400" dirty="0"/>
          </a:p>
        </p:txBody>
      </p:sp>
      <p:cxnSp>
        <p:nvCxnSpPr>
          <p:cNvPr id="77" name="Straight Arrow Connector 76"/>
          <p:cNvCxnSpPr>
            <a:endCxn id="74" idx="1"/>
          </p:cNvCxnSpPr>
          <p:nvPr/>
        </p:nvCxnSpPr>
        <p:spPr>
          <a:xfrm flipV="1">
            <a:off x="6324600" y="5674667"/>
            <a:ext cx="1095678" cy="2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019800" y="5443835"/>
            <a:ext cx="420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</a:t>
            </a:r>
            <a:endParaRPr lang="en-US" sz="2400" dirty="0"/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6229954" y="57912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6019079" y="6015335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</a:t>
            </a:r>
            <a:r>
              <a:rPr lang="en-US" sz="2400" baseline="-25000" dirty="0"/>
              <a:t>2</a:t>
            </a:r>
            <a:endParaRPr lang="en-US" sz="2400" dirty="0"/>
          </a:p>
        </p:txBody>
      </p:sp>
      <p:sp>
        <p:nvSpPr>
          <p:cNvPr id="81" name="TextBox 80"/>
          <p:cNvSpPr txBox="1"/>
          <p:nvPr/>
        </p:nvSpPr>
        <p:spPr>
          <a:xfrm>
            <a:off x="6705600" y="5181600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y</a:t>
            </a:r>
            <a:r>
              <a:rPr lang="en-US" sz="2400" baseline="-25000" dirty="0"/>
              <a:t>2</a:t>
            </a:r>
            <a:endParaRPr lang="en-US" sz="2400" dirty="0"/>
          </a:p>
        </p:txBody>
      </p:sp>
      <p:sp>
        <p:nvSpPr>
          <p:cNvPr id="82" name="TextBox 81"/>
          <p:cNvSpPr txBox="1"/>
          <p:nvPr/>
        </p:nvSpPr>
        <p:spPr>
          <a:xfrm>
            <a:off x="2947779" y="4719935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</a:t>
            </a:r>
            <a:r>
              <a:rPr lang="en-US" sz="2400" baseline="-25000" dirty="0"/>
              <a:t>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61738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/>
      <p:bldP spid="10" grpId="0" animBg="1"/>
      <p:bldP spid="12" grpId="0"/>
      <p:bldP spid="18" grpId="0"/>
      <p:bldP spid="19" grpId="0"/>
      <p:bldP spid="23" grpId="0"/>
      <p:bldP spid="25" grpId="0"/>
      <p:bldP spid="27" grpId="0" animBg="1"/>
      <p:bldP spid="29" grpId="0"/>
      <p:bldP spid="31" grpId="0"/>
      <p:bldP spid="33" grpId="0" animBg="1"/>
      <p:bldP spid="35" grpId="0"/>
      <p:bldP spid="39" grpId="0"/>
      <p:bldP spid="48" grpId="0"/>
      <p:bldP spid="49" grpId="0"/>
      <p:bldP spid="64" grpId="0" animBg="1"/>
      <p:bldP spid="66" grpId="0"/>
      <p:bldP spid="68" grpId="0"/>
      <p:bldP spid="69" grpId="0"/>
      <p:bldP spid="72" grpId="0"/>
      <p:bldP spid="74" grpId="0" animBg="1"/>
      <p:bldP spid="76" grpId="0"/>
      <p:bldP spid="78" grpId="0"/>
      <p:bldP spid="80" grpId="0"/>
      <p:bldP spid="81" grpId="0"/>
      <p:bldP spid="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85592-28FB-48D2-A984-1DB82041D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Synchronized mode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F5E87-34E6-4447-8C59-E4BC32B261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Advantages</a:t>
            </a:r>
          </a:p>
          <a:p>
            <a:pPr lvl="1"/>
            <a:r>
              <a:rPr lang="en-US" dirty="0"/>
              <a:t>Stream cipher does not need to support an IV</a:t>
            </a:r>
          </a:p>
          <a:p>
            <a:pPr lvl="1"/>
            <a:r>
              <a:rPr lang="en-US" i="1" dirty="0"/>
              <a:t>No</a:t>
            </a:r>
            <a:r>
              <a:rPr lang="en-US" dirty="0"/>
              <a:t> ciphertext expansion</a:t>
            </a:r>
          </a:p>
          <a:p>
            <a:pPr lvl="1"/>
            <a:endParaRPr lang="en-US" dirty="0"/>
          </a:p>
          <a:p>
            <a:r>
              <a:rPr lang="en-US" dirty="0"/>
              <a:t>Disadvantages</a:t>
            </a:r>
          </a:p>
          <a:p>
            <a:pPr lvl="1"/>
            <a:r>
              <a:rPr lang="en-US" dirty="0"/>
              <a:t>Stateful</a:t>
            </a:r>
          </a:p>
          <a:p>
            <a:pPr lvl="1"/>
            <a:r>
              <a:rPr lang="en-US" dirty="0"/>
              <a:t>Assumes messages arrive in order; never dropped</a:t>
            </a:r>
          </a:p>
        </p:txBody>
      </p:sp>
    </p:spTree>
    <p:extLst>
      <p:ext uri="{BB962C8B-B14F-4D97-AF65-F5344CB8AC3E}">
        <p14:creationId xmlns:p14="http://schemas.microsoft.com/office/powerpoint/2010/main" val="2308836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Unsynchronized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Choose random IV to encrypt next message</a:t>
            </a:r>
          </a:p>
          <a:p>
            <a:endParaRPr lang="en-US" dirty="0"/>
          </a:p>
          <a:p>
            <a:r>
              <a:rPr lang="en-US" dirty="0"/>
              <a:t>Similar to the first CPA-secure scheme we saw</a:t>
            </a:r>
          </a:p>
          <a:p>
            <a:pPr lvl="1"/>
            <a:r>
              <a:rPr lang="en-US" dirty="0"/>
              <a:t>But “natively” handles arbitrary-length messages with better </a:t>
            </a:r>
            <a:r>
              <a:rPr lang="en-US" dirty="0" err="1"/>
              <a:t>ciphertext</a:t>
            </a:r>
            <a:r>
              <a:rPr lang="en-US" dirty="0"/>
              <a:t> expansion</a:t>
            </a:r>
          </a:p>
        </p:txBody>
      </p:sp>
    </p:spTree>
    <p:extLst>
      <p:ext uri="{BB962C8B-B14F-4D97-AF65-F5344CB8AC3E}">
        <p14:creationId xmlns:p14="http://schemas.microsoft.com/office/powerpoint/2010/main" val="14979458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Unsynchronized mode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3429000"/>
            <a:ext cx="609600" cy="5418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Init</a:t>
            </a:r>
            <a:endParaRPr lang="en-US" sz="24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14400" y="30480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2667000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066800" y="39624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8200" y="4226868"/>
            <a:ext cx="508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</a:t>
            </a:r>
            <a:r>
              <a:rPr lang="en-US" sz="2400" baseline="-25000" dirty="0"/>
              <a:t>0</a:t>
            </a:r>
            <a:endParaRPr lang="en-US" sz="24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066800" y="46482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33400" y="5026967"/>
            <a:ext cx="11430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/>
              <a:t>Next</a:t>
            </a:r>
          </a:p>
        </p:txBody>
      </p:sp>
      <p:cxnSp>
        <p:nvCxnSpPr>
          <p:cNvPr id="17" name="Straight Arrow Connector 16"/>
          <p:cNvCxnSpPr>
            <a:stCxn id="10" idx="3"/>
          </p:cNvCxnSpPr>
          <p:nvPr/>
        </p:nvCxnSpPr>
        <p:spPr>
          <a:xfrm>
            <a:off x="1676400" y="5293667"/>
            <a:ext cx="1371600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805981" y="4800600"/>
            <a:ext cx="1176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y</a:t>
            </a:r>
            <a:r>
              <a:rPr lang="en-US" sz="2400" baseline="-25000" dirty="0"/>
              <a:t>1</a:t>
            </a:r>
            <a:r>
              <a:rPr lang="en-US" sz="2400" dirty="0"/>
              <a:t>, y</a:t>
            </a:r>
            <a:r>
              <a:rPr lang="en-US" sz="2400" baseline="-25000" dirty="0"/>
              <a:t>2</a:t>
            </a:r>
            <a:r>
              <a:rPr lang="en-US" sz="2400" dirty="0"/>
              <a:t>, …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71800" y="5062835"/>
            <a:ext cx="420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</a:t>
            </a:r>
            <a:endParaRPr lang="en-US" sz="24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181954" y="47244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514600" y="4343400"/>
            <a:ext cx="1406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</a:t>
            </a:r>
            <a:r>
              <a:rPr lang="en-US" sz="2400" baseline="-25000" dirty="0"/>
              <a:t>1</a:t>
            </a:r>
            <a:r>
              <a:rPr lang="en-US" sz="2400" dirty="0"/>
              <a:t>, m</a:t>
            </a:r>
            <a:r>
              <a:rPr lang="en-US" sz="2400" baseline="-25000" dirty="0"/>
              <a:t>2</a:t>
            </a:r>
            <a:r>
              <a:rPr lang="en-US" sz="2400" dirty="0"/>
              <a:t>, …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3352800" y="5293667"/>
            <a:ext cx="2743200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886200" y="4876800"/>
            <a:ext cx="1157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  <a:r>
              <a:rPr lang="en-US" sz="2400" baseline="-25000" dirty="0"/>
              <a:t>1</a:t>
            </a:r>
            <a:r>
              <a:rPr lang="en-US" sz="2400" dirty="0"/>
              <a:t>, c</a:t>
            </a:r>
            <a:r>
              <a:rPr lang="en-US" sz="2400" baseline="-25000" dirty="0"/>
              <a:t>2</a:t>
            </a:r>
            <a:r>
              <a:rPr lang="en-US" sz="2400" dirty="0"/>
              <a:t>, …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648878" y="3429000"/>
            <a:ext cx="609600" cy="5418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Init</a:t>
            </a:r>
            <a:endParaRPr lang="en-US" sz="2400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8077108" y="30480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924708" y="2667000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7953678" y="39624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725078" y="4226868"/>
            <a:ext cx="508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</a:t>
            </a:r>
            <a:r>
              <a:rPr lang="en-US" sz="2400" baseline="-25000" dirty="0"/>
              <a:t>0</a:t>
            </a:r>
            <a:endParaRPr lang="en-US" sz="24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7953678" y="46482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420278" y="5026967"/>
            <a:ext cx="11430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/>
              <a:t>Next</a:t>
            </a:r>
          </a:p>
        </p:txBody>
      </p:sp>
      <p:cxnSp>
        <p:nvCxnSpPr>
          <p:cNvPr id="37" name="Straight Arrow Connector 36"/>
          <p:cNvCxnSpPr>
            <a:endCxn id="33" idx="1"/>
          </p:cNvCxnSpPr>
          <p:nvPr/>
        </p:nvCxnSpPr>
        <p:spPr>
          <a:xfrm flipV="1">
            <a:off x="6324600" y="5293667"/>
            <a:ext cx="1095678" cy="2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019800" y="5062835"/>
            <a:ext cx="420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</a:t>
            </a:r>
            <a:endParaRPr lang="en-US" sz="2400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6229954" y="54102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638800" y="5634335"/>
            <a:ext cx="1388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</a:t>
            </a:r>
            <a:r>
              <a:rPr lang="en-US" sz="2400" baseline="-25000" dirty="0"/>
              <a:t>1</a:t>
            </a:r>
            <a:r>
              <a:rPr lang="en-US" sz="2400" dirty="0"/>
              <a:t>, m</a:t>
            </a:r>
            <a:r>
              <a:rPr lang="en-US" sz="2400" baseline="-25000" dirty="0"/>
              <a:t>2</a:t>
            </a:r>
            <a:r>
              <a:rPr lang="en-US" sz="2400" dirty="0"/>
              <a:t>, …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324600" y="4800600"/>
            <a:ext cx="1176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y</a:t>
            </a:r>
            <a:r>
              <a:rPr lang="en-US" sz="2400" baseline="-25000" dirty="0"/>
              <a:t>1</a:t>
            </a:r>
            <a:r>
              <a:rPr lang="en-US" sz="2400" dirty="0"/>
              <a:t>, y</a:t>
            </a:r>
            <a:r>
              <a:rPr lang="en-US" sz="2400" baseline="-25000" dirty="0"/>
              <a:t>2</a:t>
            </a:r>
            <a:r>
              <a:rPr lang="en-US" sz="2400" dirty="0"/>
              <a:t>, …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219108" y="30480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990600" y="2667000"/>
            <a:ext cx="436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IV</a:t>
            </a:r>
          </a:p>
        </p:txBody>
      </p:sp>
      <p:sp>
        <p:nvSpPr>
          <p:cNvPr id="3" name="Curved Right Arrow 2"/>
          <p:cNvSpPr/>
          <p:nvPr/>
        </p:nvSpPr>
        <p:spPr>
          <a:xfrm flipV="1">
            <a:off x="76200" y="4724400"/>
            <a:ext cx="533400" cy="1026468"/>
          </a:xfrm>
          <a:prstGeom prst="curvedRightArrow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1371600" y="2971801"/>
            <a:ext cx="6172200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772308" y="30480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543800" y="2667000"/>
            <a:ext cx="436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IV</a:t>
            </a:r>
          </a:p>
        </p:txBody>
      </p:sp>
      <p:sp>
        <p:nvSpPr>
          <p:cNvPr id="43" name="Curved Right Arrow 42"/>
          <p:cNvSpPr/>
          <p:nvPr/>
        </p:nvSpPr>
        <p:spPr>
          <a:xfrm flipH="1" flipV="1">
            <a:off x="8458200" y="4724400"/>
            <a:ext cx="533400" cy="1026468"/>
          </a:xfrm>
          <a:prstGeom prst="curvedRightArrow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4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30" y="1447800"/>
            <a:ext cx="1070070" cy="101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279" y="1476421"/>
            <a:ext cx="937796" cy="95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22CB5AD5-77C9-4F31-9B31-EF776F1DB3CB}"/>
              </a:ext>
            </a:extLst>
          </p:cNvPr>
          <p:cNvSpPr txBox="1"/>
          <p:nvPr/>
        </p:nvSpPr>
        <p:spPr>
          <a:xfrm>
            <a:off x="4267200" y="2586335"/>
            <a:ext cx="436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IV</a:t>
            </a:r>
          </a:p>
        </p:txBody>
      </p:sp>
    </p:spTree>
    <p:extLst>
      <p:ext uri="{BB962C8B-B14F-4D97-AF65-F5344CB8AC3E}">
        <p14:creationId xmlns:p14="http://schemas.microsoft.com/office/powerpoint/2010/main" val="182615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/>
      <p:bldP spid="8" grpId="1"/>
      <p:bldP spid="10" grpId="0" animBg="1"/>
      <p:bldP spid="10" grpId="1" animBg="1"/>
      <p:bldP spid="18" grpId="0"/>
      <p:bldP spid="18" grpId="1"/>
      <p:bldP spid="19" grpId="0"/>
      <p:bldP spid="19" grpId="1"/>
      <p:bldP spid="23" grpId="0"/>
      <p:bldP spid="23" grpId="1"/>
      <p:bldP spid="25" grpId="0"/>
      <p:bldP spid="25" grpId="1"/>
      <p:bldP spid="27" grpId="0" animBg="1"/>
      <p:bldP spid="27" grpId="1" animBg="1"/>
      <p:bldP spid="31" grpId="0"/>
      <p:bldP spid="31" grpId="1"/>
      <p:bldP spid="33" grpId="0" animBg="1"/>
      <p:bldP spid="33" grpId="1" animBg="1"/>
      <p:bldP spid="39" grpId="0"/>
      <p:bldP spid="39" grpId="1"/>
      <p:bldP spid="48" grpId="0"/>
      <p:bldP spid="48" grpId="1"/>
      <p:bldP spid="49" grpId="0"/>
      <p:bldP spid="49" grpId="1"/>
      <p:bldP spid="38" grpId="0"/>
      <p:bldP spid="38" grpId="1"/>
      <p:bldP spid="3" grpId="0" animBg="1"/>
      <p:bldP spid="3" grpId="1" animBg="1"/>
      <p:bldP spid="42" grpId="0"/>
      <p:bldP spid="42" grpId="1"/>
      <p:bldP spid="43" grpId="0" animBg="1"/>
      <p:bldP spid="43" grpId="1" animBg="1"/>
      <p:bldP spid="46" grpId="0"/>
      <p:bldP spid="46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Block-cipher modes </a:t>
            </a:r>
            <a:br>
              <a:rPr lang="en-US" sz="4000" dirty="0">
                <a:solidFill>
                  <a:schemeClr val="tx1"/>
                </a:solidFill>
              </a:rPr>
            </a:br>
            <a:r>
              <a:rPr lang="en-US" sz="4000" dirty="0">
                <a:solidFill>
                  <a:schemeClr val="tx1"/>
                </a:solidFill>
              </a:rPr>
              <a:t>of operation</a:t>
            </a:r>
          </a:p>
        </p:txBody>
      </p:sp>
    </p:spTree>
    <p:extLst>
      <p:ext uri="{BB962C8B-B14F-4D97-AF65-F5344CB8AC3E}">
        <p14:creationId xmlns:p14="http://schemas.microsoft.com/office/powerpoint/2010/main" val="1108645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CPA-secure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Let F be a length-preserving, keyed function</a:t>
            </a:r>
          </a:p>
          <a:p>
            <a:endParaRPr lang="en-US" dirty="0"/>
          </a:p>
          <a:p>
            <a:r>
              <a:rPr lang="en-US" dirty="0"/>
              <a:t>Gen(1</a:t>
            </a:r>
            <a:r>
              <a:rPr lang="en-US" baseline="30000" dirty="0"/>
              <a:t>n</a:t>
            </a:r>
            <a:r>
              <a:rPr lang="en-US" dirty="0"/>
              <a:t>): choose a uniform key k </a:t>
            </a:r>
            <a:r>
              <a:rPr lang="en-US" dirty="0">
                <a:sym typeface="Symbol"/>
              </a:rPr>
              <a:t> {0, 1}</a:t>
            </a:r>
            <a:r>
              <a:rPr lang="en-US" baseline="30000" dirty="0">
                <a:sym typeface="Symbol"/>
              </a:rPr>
              <a:t>n</a:t>
            </a:r>
            <a:endParaRPr lang="en-US" dirty="0">
              <a:sym typeface="Symbol"/>
            </a:endParaRPr>
          </a:p>
          <a:p>
            <a:r>
              <a:rPr lang="en-US" dirty="0" err="1"/>
              <a:t>Enc</a:t>
            </a:r>
            <a:r>
              <a:rPr lang="en-US" baseline="-25000" dirty="0" err="1"/>
              <a:t>k</a:t>
            </a:r>
            <a:r>
              <a:rPr lang="en-US" dirty="0"/>
              <a:t>(m), </a:t>
            </a:r>
            <a:r>
              <a:rPr lang="en-US" dirty="0" err="1"/>
              <a:t>where|m</a:t>
            </a:r>
            <a:r>
              <a:rPr lang="en-US" dirty="0"/>
              <a:t>| = |k| = n: </a:t>
            </a:r>
          </a:p>
          <a:p>
            <a:pPr lvl="1"/>
            <a:r>
              <a:rPr lang="en-US" dirty="0"/>
              <a:t>Choose uniform r </a:t>
            </a:r>
            <a:r>
              <a:rPr lang="en-US" dirty="0">
                <a:sym typeface="Symbol"/>
              </a:rPr>
              <a:t> {0, 1}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 (nonce/initialization vector)</a:t>
            </a:r>
          </a:p>
          <a:p>
            <a:pPr lvl="1"/>
            <a:r>
              <a:rPr lang="en-US" dirty="0">
                <a:sym typeface="Symbol"/>
              </a:rPr>
              <a:t>Output </a:t>
            </a:r>
            <a:r>
              <a:rPr lang="en-US" dirty="0" err="1">
                <a:sym typeface="Symbol"/>
              </a:rPr>
              <a:t>ciphertext</a:t>
            </a:r>
            <a:r>
              <a:rPr lang="en-US" dirty="0">
                <a:sym typeface="Symbol"/>
              </a:rPr>
              <a:t> &lt; r, </a:t>
            </a:r>
            <a:r>
              <a:rPr lang="en-US" dirty="0" err="1">
                <a:sym typeface="Symbol"/>
              </a:rPr>
              <a:t>F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(r)  m &gt;</a:t>
            </a:r>
          </a:p>
          <a:p>
            <a:r>
              <a:rPr lang="en-US" dirty="0">
                <a:sym typeface="Symbol"/>
              </a:rPr>
              <a:t>Dec</a:t>
            </a:r>
            <a:r>
              <a:rPr lang="en-US" baseline="-25000" dirty="0">
                <a:sym typeface="Symbol"/>
              </a:rPr>
              <a:t>k</a:t>
            </a:r>
            <a:r>
              <a:rPr lang="en-US" dirty="0">
                <a:sym typeface="Symbol"/>
              </a:rPr>
              <a:t>(c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, c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): output c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  </a:t>
            </a:r>
            <a:r>
              <a:rPr lang="en-US" dirty="0" err="1">
                <a:sym typeface="Symbol"/>
              </a:rPr>
              <a:t>F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(c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)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Correctness is immediate</a:t>
            </a:r>
          </a:p>
          <a:p>
            <a:r>
              <a:rPr lang="en-US" dirty="0">
                <a:sym typeface="Symbol"/>
              </a:rPr>
              <a:t>Theorem: If F is a pseudorandom function, this scheme is CPA-secure</a:t>
            </a:r>
          </a:p>
        </p:txBody>
      </p:sp>
    </p:spTree>
    <p:extLst>
      <p:ext uri="{BB962C8B-B14F-4D97-AF65-F5344CB8AC3E}">
        <p14:creationId xmlns:p14="http://schemas.microsoft.com/office/powerpoint/2010/main" val="22379018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ECB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Enc</a:t>
            </a:r>
            <a:r>
              <a:rPr lang="en-US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1</a:t>
            </a:r>
            <a:r>
              <a:rPr lang="en-US" sz="2800" dirty="0"/>
              <a:t>, …, m</a:t>
            </a:r>
            <a:r>
              <a:rPr lang="en-US" sz="2800" baseline="-25000" dirty="0"/>
              <a:t>t</a:t>
            </a:r>
            <a:r>
              <a:rPr lang="en-US" sz="2800" dirty="0"/>
              <a:t>) = </a:t>
            </a:r>
            <a:r>
              <a:rPr lang="en-US" sz="2800" dirty="0" err="1"/>
              <a:t>F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1</a:t>
            </a:r>
            <a:r>
              <a:rPr lang="en-US" sz="2800" dirty="0"/>
              <a:t>), …, </a:t>
            </a:r>
            <a:r>
              <a:rPr lang="en-US" sz="2800" dirty="0" err="1"/>
              <a:t>F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t</a:t>
            </a:r>
            <a:r>
              <a:rPr lang="en-US" sz="2800" dirty="0"/>
              <a:t>)</a:t>
            </a:r>
          </a:p>
          <a:p>
            <a:endParaRPr lang="en-US" sz="2800" dirty="0"/>
          </a:p>
          <a:p>
            <a:r>
              <a:rPr lang="en-US" sz="2800" dirty="0"/>
              <a:t>Deterministic</a:t>
            </a:r>
          </a:p>
          <a:p>
            <a:pPr lvl="1"/>
            <a:r>
              <a:rPr lang="en-US" dirty="0"/>
              <a:t>Not CPA-secure!</a:t>
            </a:r>
          </a:p>
          <a:p>
            <a:pPr lvl="1"/>
            <a:endParaRPr lang="en-US" dirty="0"/>
          </a:p>
          <a:p>
            <a:r>
              <a:rPr lang="en-US" dirty="0"/>
              <a:t>Can tell from the </a:t>
            </a:r>
            <a:r>
              <a:rPr lang="en-US" dirty="0" err="1"/>
              <a:t>ciphertext</a:t>
            </a:r>
            <a:r>
              <a:rPr lang="en-US" dirty="0"/>
              <a:t> whether m</a:t>
            </a:r>
            <a:r>
              <a:rPr lang="en-US" baseline="-25000" dirty="0"/>
              <a:t>i</a:t>
            </a:r>
            <a:r>
              <a:rPr lang="en-US" dirty="0"/>
              <a:t> = </a:t>
            </a:r>
            <a:r>
              <a:rPr lang="en-US" dirty="0" err="1"/>
              <a:t>m</a:t>
            </a:r>
            <a:r>
              <a:rPr lang="en-US" baseline="-25000" dirty="0" err="1"/>
              <a:t>j</a:t>
            </a:r>
            <a:endParaRPr lang="en-US" dirty="0"/>
          </a:p>
          <a:p>
            <a:pPr lvl="1"/>
            <a:r>
              <a:rPr lang="en-US" dirty="0"/>
              <a:t>Not even EAV-secure!</a:t>
            </a:r>
          </a:p>
        </p:txBody>
      </p:sp>
    </p:spTree>
    <p:extLst>
      <p:ext uri="{BB962C8B-B14F-4D97-AF65-F5344CB8AC3E}">
        <p14:creationId xmlns:p14="http://schemas.microsoft.com/office/powerpoint/2010/main" val="21621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just a theoretical problem!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84849" y="6059269"/>
            <a:ext cx="7016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(Taken from http://en.wikipedia.org and derived from images created by </a:t>
            </a:r>
            <a:br>
              <a:rPr lang="en-US" dirty="0"/>
            </a:br>
            <a:r>
              <a:rPr lang="en-US" dirty="0"/>
              <a:t>Larry Ewing (lewing@isc.tamu.edu) using The GIMP.)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850" y="2362200"/>
            <a:ext cx="18669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sq" algn="ctr">
                <a:solidFill>
                  <a:schemeClr val="tx1"/>
                </a:solidFill>
                <a:miter lim="800000"/>
                <a:headEnd type="none" w="lg" len="med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0" y="2362200"/>
            <a:ext cx="18669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sq" algn="ctr">
                <a:solidFill>
                  <a:schemeClr val="tx1"/>
                </a:solidFill>
                <a:miter lim="800000"/>
                <a:headEnd type="none" w="lg" len="med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695450" y="4419600"/>
            <a:ext cx="1130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sq" algn="ctr">
                <a:solidFill>
                  <a:schemeClr val="tx1"/>
                </a:solidFill>
                <a:miter lim="800000"/>
                <a:headEnd type="none" w="lg" len="med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en-US"/>
              <a:t>original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992688" y="4419600"/>
            <a:ext cx="35417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sq" algn="ctr">
                <a:solidFill>
                  <a:schemeClr val="tx1"/>
                </a:solidFill>
                <a:miter lim="800000"/>
                <a:headEnd type="none" w="lg" len="med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altLang="en-US"/>
              <a:t>encrypted using ECB mode</a:t>
            </a:r>
          </a:p>
        </p:txBody>
      </p:sp>
    </p:spTree>
    <p:extLst>
      <p:ext uri="{BB962C8B-B14F-4D97-AF65-F5344CB8AC3E}">
        <p14:creationId xmlns:p14="http://schemas.microsoft.com/office/powerpoint/2010/main" val="3716749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CTR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en-US" dirty="0" err="1"/>
              <a:t>Enc</a:t>
            </a:r>
            <a:r>
              <a:rPr lang="en-US" altLang="en-US" baseline="-25000" dirty="0" err="1"/>
              <a:t>k</a:t>
            </a:r>
            <a:r>
              <a:rPr lang="en-US" altLang="en-US" dirty="0"/>
              <a:t>(m</a:t>
            </a:r>
            <a:r>
              <a:rPr lang="en-US" altLang="en-US" baseline="-25000" dirty="0"/>
              <a:t>1</a:t>
            </a:r>
            <a:r>
              <a:rPr lang="en-US" altLang="en-US" dirty="0"/>
              <a:t>, …, </a:t>
            </a:r>
            <a:r>
              <a:rPr lang="en-US" altLang="en-US" dirty="0" err="1"/>
              <a:t>m</a:t>
            </a:r>
            <a:r>
              <a:rPr lang="en-US" altLang="en-US" baseline="-25000" dirty="0" err="1"/>
              <a:t>t</a:t>
            </a:r>
            <a:r>
              <a:rPr lang="en-US" altLang="en-US" dirty="0"/>
              <a:t>)    // note: t is arbitrary</a:t>
            </a:r>
          </a:p>
          <a:p>
            <a:pPr lvl="1"/>
            <a:r>
              <a:rPr lang="en-US" altLang="en-US" dirty="0"/>
              <a:t>Choose ctr </a:t>
            </a:r>
            <a:r>
              <a:rPr lang="en-US" altLang="en-US" dirty="0">
                <a:sym typeface="Symbol" pitchFamily="18" charset="2"/>
              </a:rPr>
              <a:t> {0,1}</a:t>
            </a:r>
            <a:r>
              <a:rPr lang="en-US" altLang="en-US" baseline="30000" dirty="0">
                <a:sym typeface="Symbol" pitchFamily="18" charset="2"/>
              </a:rPr>
              <a:t>3n/4</a:t>
            </a:r>
            <a:r>
              <a:rPr lang="en-US" altLang="en-US" dirty="0">
                <a:sym typeface="Symbol" pitchFamily="18" charset="2"/>
              </a:rPr>
              <a:t>, set c</a:t>
            </a:r>
            <a:r>
              <a:rPr lang="en-US" altLang="en-US" baseline="-25000" dirty="0">
                <a:sym typeface="Symbol" pitchFamily="18" charset="2"/>
              </a:rPr>
              <a:t>0</a:t>
            </a:r>
            <a:r>
              <a:rPr lang="en-US" altLang="en-US" dirty="0">
                <a:sym typeface="Symbol" pitchFamily="18" charset="2"/>
              </a:rPr>
              <a:t> = ctr</a:t>
            </a:r>
          </a:p>
          <a:p>
            <a:pPr lvl="1"/>
            <a:r>
              <a:rPr lang="en-US" altLang="en-US" dirty="0">
                <a:sym typeface="Symbol" pitchFamily="18" charset="2"/>
              </a:rPr>
              <a:t>For </a:t>
            </a:r>
            <a:r>
              <a:rPr lang="en-US" altLang="en-US" dirty="0" err="1">
                <a:sym typeface="Symbol" pitchFamily="18" charset="2"/>
              </a:rPr>
              <a:t>i</a:t>
            </a:r>
            <a:r>
              <a:rPr lang="en-US" altLang="en-US" dirty="0">
                <a:sym typeface="Symbol" pitchFamily="18" charset="2"/>
              </a:rPr>
              <a:t>=1 to t:</a:t>
            </a:r>
          </a:p>
          <a:p>
            <a:pPr lvl="2"/>
            <a:r>
              <a:rPr lang="en-US" altLang="en-US" dirty="0">
                <a:sym typeface="Symbol" pitchFamily="18" charset="2"/>
              </a:rPr>
              <a:t>c</a:t>
            </a:r>
            <a:r>
              <a:rPr lang="en-US" altLang="en-US" baseline="-25000" dirty="0">
                <a:sym typeface="Symbol" pitchFamily="18" charset="2"/>
              </a:rPr>
              <a:t>i</a:t>
            </a:r>
            <a:r>
              <a:rPr lang="en-US" altLang="en-US" dirty="0">
                <a:sym typeface="Symbol" pitchFamily="18" charset="2"/>
              </a:rPr>
              <a:t> = m</a:t>
            </a:r>
            <a:r>
              <a:rPr lang="en-US" altLang="en-US" baseline="-25000" dirty="0">
                <a:sym typeface="Symbol" pitchFamily="18" charset="2"/>
              </a:rPr>
              <a:t>i</a:t>
            </a:r>
            <a:r>
              <a:rPr lang="en-US" altLang="en-US" dirty="0">
                <a:sym typeface="Symbol" pitchFamily="18" charset="2"/>
              </a:rPr>
              <a:t>  </a:t>
            </a:r>
            <a:r>
              <a:rPr lang="en-US" altLang="en-US" dirty="0" err="1">
                <a:sym typeface="Symbol" pitchFamily="18" charset="2"/>
              </a:rPr>
              <a:t>F</a:t>
            </a:r>
            <a:r>
              <a:rPr lang="en-US" altLang="en-US" baseline="-25000" dirty="0" err="1">
                <a:sym typeface="Symbol" pitchFamily="18" charset="2"/>
              </a:rPr>
              <a:t>k</a:t>
            </a:r>
            <a:r>
              <a:rPr lang="en-US" altLang="en-US" dirty="0">
                <a:sym typeface="Symbol" pitchFamily="18" charset="2"/>
              </a:rPr>
              <a:t>(ctr | </a:t>
            </a:r>
            <a:r>
              <a:rPr lang="en-US" altLang="en-US" dirty="0" err="1">
                <a:sym typeface="Symbol" pitchFamily="18" charset="2"/>
              </a:rPr>
              <a:t>i</a:t>
            </a:r>
            <a:r>
              <a:rPr lang="en-US" altLang="en-US" dirty="0">
                <a:sym typeface="Symbol" pitchFamily="18" charset="2"/>
              </a:rPr>
              <a:t>)</a:t>
            </a:r>
          </a:p>
          <a:p>
            <a:pPr lvl="1"/>
            <a:r>
              <a:rPr lang="en-US" altLang="en-US" dirty="0">
                <a:sym typeface="Symbol" pitchFamily="18" charset="2"/>
              </a:rPr>
              <a:t>Output c</a:t>
            </a:r>
            <a:r>
              <a:rPr lang="en-US" altLang="en-US" baseline="-25000" dirty="0">
                <a:sym typeface="Symbol" pitchFamily="18" charset="2"/>
              </a:rPr>
              <a:t>0</a:t>
            </a:r>
            <a:r>
              <a:rPr lang="en-US" altLang="en-US" dirty="0">
                <a:sym typeface="Symbol" pitchFamily="18" charset="2"/>
              </a:rPr>
              <a:t>, c</a:t>
            </a:r>
            <a:r>
              <a:rPr lang="en-US" altLang="en-US" baseline="-25000" dirty="0">
                <a:sym typeface="Symbol" pitchFamily="18" charset="2"/>
              </a:rPr>
              <a:t>1</a:t>
            </a:r>
            <a:r>
              <a:rPr lang="en-US" altLang="en-US" dirty="0">
                <a:sym typeface="Symbol" pitchFamily="18" charset="2"/>
              </a:rPr>
              <a:t>, …, </a:t>
            </a:r>
            <a:r>
              <a:rPr lang="en-US" altLang="en-US" dirty="0" err="1">
                <a:sym typeface="Symbol" pitchFamily="18" charset="2"/>
              </a:rPr>
              <a:t>c</a:t>
            </a:r>
            <a:r>
              <a:rPr lang="en-US" altLang="en-US" baseline="-25000" dirty="0" err="1">
                <a:sym typeface="Symbol" pitchFamily="18" charset="2"/>
              </a:rPr>
              <a:t>t</a:t>
            </a:r>
            <a:endParaRPr lang="en-US" altLang="en-US" dirty="0">
              <a:sym typeface="Symbol" pitchFamily="18" charset="2"/>
            </a:endParaRPr>
          </a:p>
          <a:p>
            <a:endParaRPr lang="en-US" altLang="en-US" dirty="0">
              <a:sym typeface="Symbol" pitchFamily="18" charset="2"/>
            </a:endParaRPr>
          </a:p>
          <a:p>
            <a:r>
              <a:rPr lang="en-US" altLang="en-US" dirty="0">
                <a:sym typeface="Symbol" pitchFamily="18" charset="2"/>
              </a:rPr>
              <a:t>Decryption?</a:t>
            </a:r>
          </a:p>
          <a:p>
            <a:pPr lvl="1"/>
            <a:r>
              <a:rPr lang="en-US" altLang="en-US" dirty="0">
                <a:sym typeface="Symbol" pitchFamily="18" charset="2"/>
              </a:rPr>
              <a:t>Note that F need not be invertible</a:t>
            </a:r>
          </a:p>
          <a:p>
            <a:endParaRPr lang="en-US" altLang="en-US" dirty="0">
              <a:sym typeface="Symbol" pitchFamily="18" charset="2"/>
            </a:endParaRPr>
          </a:p>
          <a:p>
            <a:r>
              <a:rPr lang="en-US" altLang="en-US" dirty="0">
                <a:sym typeface="Symbol" pitchFamily="18" charset="2"/>
              </a:rPr>
              <a:t>Ciphertext expansion is &lt;1 block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099229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CTR mode</a:t>
            </a:r>
          </a:p>
        </p:txBody>
      </p:sp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2325688" y="2971800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82863" y="3236912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sp>
        <p:nvSpPr>
          <p:cNvPr id="6" name="Rounded Rectangle 5"/>
          <p:cNvSpPr>
            <a:spLocks noChangeArrowheads="1"/>
          </p:cNvSpPr>
          <p:nvPr/>
        </p:nvSpPr>
        <p:spPr bwMode="auto">
          <a:xfrm>
            <a:off x="4154488" y="2971800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411663" y="3236912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6781800" y="2971800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038975" y="3236912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526088" y="2971800"/>
            <a:ext cx="6461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3600" b="1"/>
              <a:t>…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954088" y="1991380"/>
            <a:ext cx="5822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ctr</a:t>
            </a:r>
            <a:endParaRPr lang="en-US" altLang="en-US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639888" y="4267200"/>
            <a:ext cx="593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+mn-lt"/>
              </a:rPr>
              <a:t>1</a:t>
            </a:r>
            <a:endParaRPr lang="en-US" altLang="en-US" sz="2800" dirty="0">
              <a:latin typeface="+mn-lt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468688" y="4267200"/>
            <a:ext cx="593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+mn-lt"/>
              </a:rPr>
              <a:t>2</a:t>
            </a:r>
            <a:endParaRPr lang="en-US" altLang="en-US" sz="2800" dirty="0">
              <a:latin typeface="+mn-lt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172200" y="4267200"/>
            <a:ext cx="5501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m</a:t>
            </a:r>
            <a:r>
              <a:rPr lang="en-US" altLang="en-US" sz="2800" baseline="-25000" dirty="0" err="1">
                <a:latin typeface="+mn-lt"/>
              </a:rPr>
              <a:t>t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15" name="Straight Arrow Connector 15"/>
          <p:cNvCxnSpPr>
            <a:cxnSpLocks noChangeShapeType="1"/>
          </p:cNvCxnSpPr>
          <p:nvPr/>
        </p:nvCxnSpPr>
        <p:spPr bwMode="auto">
          <a:xfrm>
            <a:off x="2801938" y="2443162"/>
            <a:ext cx="0" cy="5318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6"/>
          <p:cNvCxnSpPr>
            <a:cxnSpLocks noChangeShapeType="1"/>
          </p:cNvCxnSpPr>
          <p:nvPr/>
        </p:nvCxnSpPr>
        <p:spPr bwMode="auto">
          <a:xfrm>
            <a:off x="2801938" y="3968750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7"/>
          <p:cNvSpPr txBox="1">
            <a:spLocks noChangeArrowheads="1"/>
          </p:cNvSpPr>
          <p:nvPr/>
        </p:nvSpPr>
        <p:spPr bwMode="auto">
          <a:xfrm>
            <a:off x="2362201" y="1991380"/>
            <a:ext cx="9300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ctr|1</a:t>
            </a:r>
          </a:p>
        </p:txBody>
      </p:sp>
      <p:sp>
        <p:nvSpPr>
          <p:cNvPr id="18" name="TextBox 20"/>
          <p:cNvSpPr txBox="1">
            <a:spLocks noChangeArrowheads="1"/>
          </p:cNvSpPr>
          <p:nvPr/>
        </p:nvSpPr>
        <p:spPr bwMode="auto">
          <a:xfrm>
            <a:off x="4191001" y="1991380"/>
            <a:ext cx="9300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ctr|2</a:t>
            </a: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6858000" y="1991380"/>
            <a:ext cx="8675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ctr|t</a:t>
            </a:r>
            <a:endParaRPr lang="en-US" altLang="en-US" sz="2800" dirty="0">
              <a:latin typeface="+mn-lt"/>
            </a:endParaRP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2590801" y="4348162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>
                <a:sym typeface="Symbol" pitchFamily="18" charset="2"/>
              </a:rPr>
              <a:t></a:t>
            </a:r>
            <a:endParaRPr lang="en-US" altLang="en-US"/>
          </a:p>
        </p:txBody>
      </p:sp>
      <p:cxnSp>
        <p:nvCxnSpPr>
          <p:cNvPr id="21" name="Straight Arrow Connector 26"/>
          <p:cNvCxnSpPr>
            <a:cxnSpLocks noChangeShapeType="1"/>
          </p:cNvCxnSpPr>
          <p:nvPr/>
        </p:nvCxnSpPr>
        <p:spPr bwMode="auto">
          <a:xfrm>
            <a:off x="2185988" y="4576762"/>
            <a:ext cx="520700" cy="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35"/>
          <p:cNvCxnSpPr>
            <a:cxnSpLocks noChangeShapeType="1"/>
          </p:cNvCxnSpPr>
          <p:nvPr/>
        </p:nvCxnSpPr>
        <p:spPr bwMode="auto">
          <a:xfrm>
            <a:off x="2801938" y="4652962"/>
            <a:ext cx="0" cy="5826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40"/>
          <p:cNvCxnSpPr>
            <a:cxnSpLocks noChangeShapeType="1"/>
          </p:cNvCxnSpPr>
          <p:nvPr/>
        </p:nvCxnSpPr>
        <p:spPr bwMode="auto">
          <a:xfrm>
            <a:off x="4630738" y="2443162"/>
            <a:ext cx="0" cy="5318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41"/>
          <p:cNvCxnSpPr>
            <a:cxnSpLocks noChangeShapeType="1"/>
          </p:cNvCxnSpPr>
          <p:nvPr/>
        </p:nvCxnSpPr>
        <p:spPr bwMode="auto">
          <a:xfrm>
            <a:off x="4630738" y="3968750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Box 42"/>
          <p:cNvSpPr txBox="1">
            <a:spLocks noChangeArrowheads="1"/>
          </p:cNvSpPr>
          <p:nvPr/>
        </p:nvSpPr>
        <p:spPr bwMode="auto">
          <a:xfrm>
            <a:off x="4419601" y="4348162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>
                <a:sym typeface="Symbol" pitchFamily="18" charset="2"/>
              </a:rPr>
              <a:t></a:t>
            </a:r>
            <a:endParaRPr lang="en-US" altLang="en-US"/>
          </a:p>
        </p:txBody>
      </p:sp>
      <p:cxnSp>
        <p:nvCxnSpPr>
          <p:cNvPr id="26" name="Straight Arrow Connector 43"/>
          <p:cNvCxnSpPr>
            <a:cxnSpLocks noChangeShapeType="1"/>
          </p:cNvCxnSpPr>
          <p:nvPr/>
        </p:nvCxnSpPr>
        <p:spPr bwMode="auto">
          <a:xfrm>
            <a:off x="4014788" y="4576762"/>
            <a:ext cx="520700" cy="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44"/>
          <p:cNvCxnSpPr>
            <a:cxnSpLocks noChangeShapeType="1"/>
          </p:cNvCxnSpPr>
          <p:nvPr/>
        </p:nvCxnSpPr>
        <p:spPr bwMode="auto">
          <a:xfrm>
            <a:off x="4630738" y="4652962"/>
            <a:ext cx="0" cy="5826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Arrow Connector 45"/>
          <p:cNvCxnSpPr>
            <a:cxnSpLocks noChangeShapeType="1"/>
          </p:cNvCxnSpPr>
          <p:nvPr/>
        </p:nvCxnSpPr>
        <p:spPr bwMode="auto">
          <a:xfrm>
            <a:off x="7258050" y="2443162"/>
            <a:ext cx="0" cy="5318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Arrow Connector 46"/>
          <p:cNvCxnSpPr>
            <a:cxnSpLocks noChangeShapeType="1"/>
          </p:cNvCxnSpPr>
          <p:nvPr/>
        </p:nvCxnSpPr>
        <p:spPr bwMode="auto">
          <a:xfrm>
            <a:off x="7258050" y="3968750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47"/>
          <p:cNvSpPr txBox="1">
            <a:spLocks noChangeArrowheads="1"/>
          </p:cNvSpPr>
          <p:nvPr/>
        </p:nvSpPr>
        <p:spPr bwMode="auto">
          <a:xfrm>
            <a:off x="7046913" y="4348162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>
                <a:sym typeface="Symbol" pitchFamily="18" charset="2"/>
              </a:rPr>
              <a:t></a:t>
            </a:r>
            <a:endParaRPr lang="en-US" altLang="en-US"/>
          </a:p>
        </p:txBody>
      </p:sp>
      <p:cxnSp>
        <p:nvCxnSpPr>
          <p:cNvPr id="31" name="Straight Arrow Connector 48"/>
          <p:cNvCxnSpPr>
            <a:cxnSpLocks noChangeShapeType="1"/>
          </p:cNvCxnSpPr>
          <p:nvPr/>
        </p:nvCxnSpPr>
        <p:spPr bwMode="auto">
          <a:xfrm>
            <a:off x="6642100" y="4576762"/>
            <a:ext cx="520700" cy="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Arrow Connector 49"/>
          <p:cNvCxnSpPr>
            <a:cxnSpLocks noChangeShapeType="1"/>
          </p:cNvCxnSpPr>
          <p:nvPr/>
        </p:nvCxnSpPr>
        <p:spPr bwMode="auto">
          <a:xfrm>
            <a:off x="7258050" y="4652962"/>
            <a:ext cx="0" cy="5826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Arrow Connector 51"/>
          <p:cNvCxnSpPr>
            <a:cxnSpLocks noChangeShapeType="1"/>
          </p:cNvCxnSpPr>
          <p:nvPr/>
        </p:nvCxnSpPr>
        <p:spPr bwMode="auto">
          <a:xfrm>
            <a:off x="1293813" y="2474912"/>
            <a:ext cx="0" cy="278765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55"/>
          <p:cNvSpPr txBox="1">
            <a:spLocks noChangeArrowheads="1"/>
          </p:cNvSpPr>
          <p:nvPr/>
        </p:nvSpPr>
        <p:spPr bwMode="auto">
          <a:xfrm>
            <a:off x="1104908" y="5186362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c</a:t>
            </a:r>
            <a:r>
              <a:rPr lang="en-US" altLang="en-US" sz="2800" baseline="-25000" dirty="0">
                <a:latin typeface="+mn-lt"/>
              </a:rPr>
              <a:t>0</a:t>
            </a:r>
            <a:endParaRPr lang="en-US" altLang="en-US" sz="2800" dirty="0">
              <a:latin typeface="+mn-lt"/>
            </a:endParaRPr>
          </a:p>
        </p:txBody>
      </p:sp>
      <p:sp>
        <p:nvSpPr>
          <p:cNvPr id="35" name="TextBox 56"/>
          <p:cNvSpPr txBox="1">
            <a:spLocks noChangeArrowheads="1"/>
          </p:cNvSpPr>
          <p:nvPr/>
        </p:nvSpPr>
        <p:spPr bwMode="auto">
          <a:xfrm>
            <a:off x="2628908" y="5186362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c</a:t>
            </a:r>
            <a:r>
              <a:rPr lang="en-US" altLang="en-US" sz="2800" baseline="-25000" dirty="0">
                <a:latin typeface="+mn-lt"/>
              </a:rPr>
              <a:t>1</a:t>
            </a:r>
            <a:endParaRPr lang="en-US" altLang="en-US" sz="2800" dirty="0">
              <a:latin typeface="+mn-lt"/>
            </a:endParaRPr>
          </a:p>
        </p:txBody>
      </p:sp>
      <p:sp>
        <p:nvSpPr>
          <p:cNvPr id="36" name="TextBox 57"/>
          <p:cNvSpPr txBox="1">
            <a:spLocks noChangeArrowheads="1"/>
          </p:cNvSpPr>
          <p:nvPr/>
        </p:nvSpPr>
        <p:spPr bwMode="auto">
          <a:xfrm>
            <a:off x="4410362" y="5186362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c</a:t>
            </a:r>
            <a:r>
              <a:rPr lang="en-US" altLang="en-US" sz="2800" baseline="-25000" dirty="0">
                <a:latin typeface="+mn-lt"/>
              </a:rPr>
              <a:t>2</a:t>
            </a:r>
            <a:endParaRPr lang="en-US" altLang="en-US" sz="2800" dirty="0">
              <a:latin typeface="+mn-lt"/>
            </a:endParaRPr>
          </a:p>
        </p:txBody>
      </p:sp>
      <p:sp>
        <p:nvSpPr>
          <p:cNvPr id="37" name="TextBox 58"/>
          <p:cNvSpPr txBox="1">
            <a:spLocks noChangeArrowheads="1"/>
          </p:cNvSpPr>
          <p:nvPr/>
        </p:nvSpPr>
        <p:spPr bwMode="auto">
          <a:xfrm>
            <a:off x="7113874" y="5186362"/>
            <a:ext cx="4299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c</a:t>
            </a:r>
            <a:r>
              <a:rPr lang="en-US" altLang="en-US" sz="2800" baseline="-25000" dirty="0" err="1">
                <a:latin typeface="+mn-lt"/>
              </a:rPr>
              <a:t>t</a:t>
            </a:r>
            <a:endParaRPr lang="en-US" alt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53877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CTR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Theorem: If F is a pseudorandom function, then CTR mode is CPA-secure</a:t>
            </a:r>
          </a:p>
          <a:p>
            <a:endParaRPr lang="en-US" dirty="0"/>
          </a:p>
          <a:p>
            <a:r>
              <a:rPr lang="en-US" dirty="0"/>
              <a:t>Proof sketch:</a:t>
            </a:r>
          </a:p>
          <a:p>
            <a:pPr marL="0" indent="0">
              <a:buNone/>
            </a:pPr>
            <a:r>
              <a:rPr lang="en-US" dirty="0"/>
              <a:t>The sequence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(ctr | 1), …,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(ctr | t) used for the challenge ciphertext is pseudorandom</a:t>
            </a:r>
          </a:p>
          <a:p>
            <a:pPr lvl="1"/>
            <a:r>
              <a:rPr lang="en-US" dirty="0"/>
              <a:t>Moreover, it is independent of every other such sequence unless ctr | j = </a:t>
            </a:r>
            <a:r>
              <a:rPr lang="en-US" dirty="0" err="1"/>
              <a:t>ctr</a:t>
            </a:r>
            <a:r>
              <a:rPr lang="en-US" baseline="-25000" dirty="0" err="1"/>
              <a:t>i</a:t>
            </a:r>
            <a:r>
              <a:rPr lang="en-US" baseline="-25000" dirty="0"/>
              <a:t>’</a:t>
            </a:r>
            <a:r>
              <a:rPr lang="en-US" dirty="0"/>
              <a:t> | j’ for some </a:t>
            </a:r>
            <a:r>
              <a:rPr lang="en-US" dirty="0" err="1"/>
              <a:t>i</a:t>
            </a:r>
            <a:r>
              <a:rPr lang="en-US" dirty="0"/>
              <a:t>’, j’</a:t>
            </a:r>
          </a:p>
          <a:p>
            <a:pPr lvl="2"/>
            <a:r>
              <a:rPr lang="en-US" dirty="0"/>
              <a:t>Just need to bound the probability of that event</a:t>
            </a:r>
          </a:p>
        </p:txBody>
      </p:sp>
    </p:spTree>
    <p:extLst>
      <p:ext uri="{BB962C8B-B14F-4D97-AF65-F5344CB8AC3E}">
        <p14:creationId xmlns:p14="http://schemas.microsoft.com/office/powerpoint/2010/main" val="29597288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CBC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en-US" sz="3500" dirty="0" err="1"/>
              <a:t>Enc</a:t>
            </a:r>
            <a:r>
              <a:rPr lang="en-US" altLang="en-US" sz="3500" baseline="-25000" dirty="0" err="1"/>
              <a:t>k</a:t>
            </a:r>
            <a:r>
              <a:rPr lang="en-US" altLang="en-US" sz="3500" dirty="0"/>
              <a:t>(m</a:t>
            </a:r>
            <a:r>
              <a:rPr lang="en-US" altLang="en-US" sz="3500" baseline="-25000" dirty="0"/>
              <a:t>1</a:t>
            </a:r>
            <a:r>
              <a:rPr lang="en-US" altLang="en-US" sz="3500" dirty="0"/>
              <a:t>, …, </a:t>
            </a:r>
            <a:r>
              <a:rPr lang="en-US" altLang="en-US" sz="3500" dirty="0" err="1"/>
              <a:t>m</a:t>
            </a:r>
            <a:r>
              <a:rPr lang="en-US" altLang="en-US" sz="3500" baseline="-25000" dirty="0" err="1"/>
              <a:t>t</a:t>
            </a:r>
            <a:r>
              <a:rPr lang="en-US" altLang="en-US" sz="3500" dirty="0"/>
              <a:t>)       // note: t is arbitrary</a:t>
            </a:r>
          </a:p>
          <a:p>
            <a:pPr lvl="1"/>
            <a:r>
              <a:rPr lang="en-US" altLang="en-US" sz="3000" dirty="0"/>
              <a:t>Choose random c</a:t>
            </a:r>
            <a:r>
              <a:rPr lang="en-US" altLang="en-US" sz="3000" baseline="-25000" dirty="0"/>
              <a:t>0</a:t>
            </a:r>
            <a:r>
              <a:rPr lang="en-US" altLang="en-US" sz="3000" dirty="0"/>
              <a:t> </a:t>
            </a:r>
            <a:r>
              <a:rPr lang="en-US" altLang="en-US" sz="3000" dirty="0">
                <a:sym typeface="Symbol" pitchFamily="18" charset="2"/>
              </a:rPr>
              <a:t> {0,1}</a:t>
            </a:r>
            <a:r>
              <a:rPr lang="en-US" altLang="en-US" sz="3000" baseline="30000" dirty="0">
                <a:sym typeface="Symbol" pitchFamily="18" charset="2"/>
              </a:rPr>
              <a:t>n</a:t>
            </a:r>
            <a:r>
              <a:rPr lang="en-US" altLang="en-US" sz="3000" dirty="0">
                <a:sym typeface="Symbol" pitchFamily="18" charset="2"/>
              </a:rPr>
              <a:t> (also called the IV)</a:t>
            </a:r>
          </a:p>
          <a:p>
            <a:pPr lvl="1"/>
            <a:r>
              <a:rPr lang="en-US" altLang="en-US" sz="3000" dirty="0">
                <a:sym typeface="Symbol" pitchFamily="18" charset="2"/>
              </a:rPr>
              <a:t>For </a:t>
            </a:r>
            <a:r>
              <a:rPr lang="en-US" altLang="en-US" sz="3000" dirty="0" err="1">
                <a:sym typeface="Symbol" pitchFamily="18" charset="2"/>
              </a:rPr>
              <a:t>i</a:t>
            </a:r>
            <a:r>
              <a:rPr lang="en-US" altLang="en-US" sz="3000" dirty="0">
                <a:sym typeface="Symbol" pitchFamily="18" charset="2"/>
              </a:rPr>
              <a:t>=1 to t:</a:t>
            </a:r>
          </a:p>
          <a:p>
            <a:pPr lvl="2"/>
            <a:r>
              <a:rPr lang="en-US" altLang="en-US" sz="2600" dirty="0">
                <a:sym typeface="Symbol" pitchFamily="18" charset="2"/>
              </a:rPr>
              <a:t>c</a:t>
            </a:r>
            <a:r>
              <a:rPr lang="en-US" altLang="en-US" sz="2600" baseline="-25000" dirty="0">
                <a:sym typeface="Symbol" pitchFamily="18" charset="2"/>
              </a:rPr>
              <a:t>i</a:t>
            </a:r>
            <a:r>
              <a:rPr lang="en-US" altLang="en-US" sz="2600" dirty="0">
                <a:sym typeface="Symbol" pitchFamily="18" charset="2"/>
              </a:rPr>
              <a:t> = </a:t>
            </a:r>
            <a:r>
              <a:rPr lang="en-US" altLang="en-US" sz="2600" dirty="0" err="1">
                <a:sym typeface="Symbol" pitchFamily="18" charset="2"/>
              </a:rPr>
              <a:t>F</a:t>
            </a:r>
            <a:r>
              <a:rPr lang="en-US" altLang="en-US" sz="2600" baseline="-25000" dirty="0" err="1">
                <a:sym typeface="Symbol" pitchFamily="18" charset="2"/>
              </a:rPr>
              <a:t>k</a:t>
            </a:r>
            <a:r>
              <a:rPr lang="en-US" altLang="en-US" sz="2600" dirty="0">
                <a:sym typeface="Symbol" pitchFamily="18" charset="2"/>
              </a:rPr>
              <a:t>(m</a:t>
            </a:r>
            <a:r>
              <a:rPr lang="en-US" altLang="en-US" sz="2600" baseline="-25000" dirty="0">
                <a:sym typeface="Symbol" pitchFamily="18" charset="2"/>
              </a:rPr>
              <a:t>i</a:t>
            </a:r>
            <a:r>
              <a:rPr lang="en-US" altLang="en-US" sz="2600" dirty="0">
                <a:sym typeface="Symbol" pitchFamily="18" charset="2"/>
              </a:rPr>
              <a:t>  c</a:t>
            </a:r>
            <a:r>
              <a:rPr lang="en-US" altLang="en-US" sz="2600" baseline="-25000" dirty="0">
                <a:sym typeface="Symbol" pitchFamily="18" charset="2"/>
              </a:rPr>
              <a:t>i-1</a:t>
            </a:r>
            <a:r>
              <a:rPr lang="en-US" altLang="en-US" sz="2600" dirty="0">
                <a:sym typeface="Symbol" pitchFamily="18" charset="2"/>
              </a:rPr>
              <a:t>)</a:t>
            </a:r>
          </a:p>
          <a:p>
            <a:pPr lvl="1"/>
            <a:r>
              <a:rPr lang="en-US" altLang="en-US" sz="3000" dirty="0"/>
              <a:t>Output c</a:t>
            </a:r>
            <a:r>
              <a:rPr lang="en-US" altLang="en-US" sz="3000" baseline="-25000" dirty="0"/>
              <a:t>0</a:t>
            </a:r>
            <a:r>
              <a:rPr lang="en-US" altLang="en-US" sz="3000" dirty="0"/>
              <a:t>, c</a:t>
            </a:r>
            <a:r>
              <a:rPr lang="en-US" altLang="en-US" sz="3000" baseline="-25000" dirty="0"/>
              <a:t>1</a:t>
            </a:r>
            <a:r>
              <a:rPr lang="en-US" altLang="en-US" sz="3000" dirty="0"/>
              <a:t>, …, </a:t>
            </a:r>
            <a:r>
              <a:rPr lang="en-US" altLang="en-US" sz="3000" dirty="0" err="1"/>
              <a:t>c</a:t>
            </a:r>
            <a:r>
              <a:rPr lang="en-US" altLang="en-US" sz="3000" baseline="-25000" dirty="0" err="1"/>
              <a:t>t</a:t>
            </a:r>
            <a:endParaRPr lang="en-US" altLang="en-US" sz="3000" dirty="0"/>
          </a:p>
          <a:p>
            <a:pPr lvl="1"/>
            <a:endParaRPr lang="en-US" altLang="en-US" dirty="0"/>
          </a:p>
          <a:p>
            <a:r>
              <a:rPr lang="en-US" altLang="en-US" sz="3500" dirty="0"/>
              <a:t>Decryption?</a:t>
            </a:r>
          </a:p>
          <a:p>
            <a:pPr lvl="1"/>
            <a:r>
              <a:rPr lang="en-US" altLang="en-US" sz="3000" dirty="0"/>
              <a:t> Requires F to be invertible, i.e., a permutation</a:t>
            </a:r>
          </a:p>
          <a:p>
            <a:endParaRPr lang="en-US" altLang="en-US" sz="3500" dirty="0"/>
          </a:p>
          <a:p>
            <a:r>
              <a:rPr lang="en-US" altLang="en-US" sz="3500" dirty="0" err="1"/>
              <a:t>Ciphertext</a:t>
            </a:r>
            <a:r>
              <a:rPr lang="en-US" altLang="en-US" sz="3500" dirty="0"/>
              <a:t> expansion is just 1 block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885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CBC-mode encryption</a:t>
            </a:r>
          </a:p>
        </p:txBody>
      </p:sp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2362200" y="320581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28110" y="347093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143000" y="2225398"/>
            <a:ext cx="4780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IV</a:t>
            </a:r>
            <a:endParaRPr lang="en-US" altLang="en-US" dirty="0">
              <a:latin typeface="+mn-lt"/>
            </a:endParaRPr>
          </a:p>
        </p:txBody>
      </p:sp>
      <p:cxnSp>
        <p:nvCxnSpPr>
          <p:cNvPr id="16" name="Straight Arrow Connector 16"/>
          <p:cNvCxnSpPr>
            <a:cxnSpLocks noChangeShapeType="1"/>
          </p:cNvCxnSpPr>
          <p:nvPr/>
        </p:nvCxnSpPr>
        <p:spPr bwMode="auto">
          <a:xfrm>
            <a:off x="2857500" y="4202768"/>
            <a:ext cx="0" cy="1293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7"/>
          <p:cNvSpPr txBox="1">
            <a:spLocks noChangeArrowheads="1"/>
          </p:cNvSpPr>
          <p:nvPr/>
        </p:nvSpPr>
        <p:spPr bwMode="auto">
          <a:xfrm>
            <a:off x="2560784" y="1539598"/>
            <a:ext cx="593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+mn-lt"/>
              </a:rPr>
              <a:t>1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33" name="Straight Arrow Connector 51"/>
          <p:cNvCxnSpPr>
            <a:cxnSpLocks noChangeShapeType="1"/>
          </p:cNvCxnSpPr>
          <p:nvPr/>
        </p:nvCxnSpPr>
        <p:spPr bwMode="auto">
          <a:xfrm>
            <a:off x="1390829" y="2708930"/>
            <a:ext cx="0" cy="278765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55"/>
          <p:cNvSpPr txBox="1">
            <a:spLocks noChangeArrowheads="1"/>
          </p:cNvSpPr>
          <p:nvPr/>
        </p:nvSpPr>
        <p:spPr bwMode="auto">
          <a:xfrm>
            <a:off x="1201924" y="542038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c</a:t>
            </a:r>
            <a:r>
              <a:rPr lang="en-US" altLang="en-US" sz="2800" baseline="-25000" dirty="0">
                <a:latin typeface="+mn-lt"/>
              </a:rPr>
              <a:t>0</a:t>
            </a:r>
            <a:endParaRPr lang="en-US" altLang="en-US" sz="2800" dirty="0">
              <a:latin typeface="+mn-lt"/>
            </a:endParaRPr>
          </a:p>
        </p:txBody>
      </p:sp>
      <p:sp>
        <p:nvSpPr>
          <p:cNvPr id="35" name="TextBox 56"/>
          <p:cNvSpPr txBox="1">
            <a:spLocks noChangeArrowheads="1"/>
          </p:cNvSpPr>
          <p:nvPr/>
        </p:nvSpPr>
        <p:spPr bwMode="auto">
          <a:xfrm>
            <a:off x="2667000" y="542038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c</a:t>
            </a:r>
            <a:r>
              <a:rPr lang="en-US" altLang="en-US" sz="2800" baseline="-25000" dirty="0">
                <a:latin typeface="+mn-lt"/>
              </a:rPr>
              <a:t>1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39" name="Straight Arrow Connector 16"/>
          <p:cNvCxnSpPr>
            <a:cxnSpLocks noChangeShapeType="1"/>
          </p:cNvCxnSpPr>
          <p:nvPr/>
        </p:nvCxnSpPr>
        <p:spPr bwMode="auto">
          <a:xfrm>
            <a:off x="2857500" y="1938993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TextBox 24"/>
          <p:cNvSpPr txBox="1">
            <a:spLocks noChangeArrowheads="1"/>
          </p:cNvSpPr>
          <p:nvPr/>
        </p:nvSpPr>
        <p:spPr bwMode="auto">
          <a:xfrm>
            <a:off x="2647157" y="2318405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ym typeface="Symbol" pitchFamily="18" charset="2"/>
              </a:rPr>
              <a:t></a:t>
            </a:r>
            <a:endParaRPr lang="en-US" altLang="en-US" dirty="0"/>
          </a:p>
        </p:txBody>
      </p:sp>
      <p:cxnSp>
        <p:nvCxnSpPr>
          <p:cNvPr id="42" name="Straight Arrow Connector 35"/>
          <p:cNvCxnSpPr>
            <a:cxnSpLocks noChangeShapeType="1"/>
          </p:cNvCxnSpPr>
          <p:nvPr/>
        </p:nvCxnSpPr>
        <p:spPr bwMode="auto">
          <a:xfrm>
            <a:off x="2857500" y="2623205"/>
            <a:ext cx="0" cy="5826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/>
          <p:nvPr/>
        </p:nvCxnSpPr>
        <p:spPr>
          <a:xfrm>
            <a:off x="1390829" y="4501218"/>
            <a:ext cx="668158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2058986" y="2549387"/>
            <a:ext cx="690708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2058986" y="2549387"/>
            <a:ext cx="1" cy="195183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ounded Rectangle 55"/>
          <p:cNvSpPr>
            <a:spLocks noChangeArrowheads="1"/>
          </p:cNvSpPr>
          <p:nvPr/>
        </p:nvSpPr>
        <p:spPr bwMode="auto">
          <a:xfrm>
            <a:off x="3962400" y="319563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4228310" y="346075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58" name="Straight Arrow Connector 16"/>
          <p:cNvCxnSpPr>
            <a:cxnSpLocks noChangeShapeType="1"/>
          </p:cNvCxnSpPr>
          <p:nvPr/>
        </p:nvCxnSpPr>
        <p:spPr bwMode="auto">
          <a:xfrm>
            <a:off x="4457700" y="4192588"/>
            <a:ext cx="0" cy="1293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TextBox 17"/>
          <p:cNvSpPr txBox="1">
            <a:spLocks noChangeArrowheads="1"/>
          </p:cNvSpPr>
          <p:nvPr/>
        </p:nvSpPr>
        <p:spPr bwMode="auto">
          <a:xfrm>
            <a:off x="4160984" y="1529418"/>
            <a:ext cx="593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+mn-lt"/>
              </a:rPr>
              <a:t>2</a:t>
            </a:r>
            <a:endParaRPr lang="en-US" altLang="en-US" sz="2800" dirty="0">
              <a:latin typeface="+mn-lt"/>
            </a:endParaRPr>
          </a:p>
        </p:txBody>
      </p:sp>
      <p:sp>
        <p:nvSpPr>
          <p:cNvPr id="60" name="TextBox 56"/>
          <p:cNvSpPr txBox="1">
            <a:spLocks noChangeArrowheads="1"/>
          </p:cNvSpPr>
          <p:nvPr/>
        </p:nvSpPr>
        <p:spPr bwMode="auto">
          <a:xfrm>
            <a:off x="4267200" y="541020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c</a:t>
            </a:r>
            <a:r>
              <a:rPr lang="en-US" altLang="en-US" sz="2800" baseline="-25000" dirty="0">
                <a:latin typeface="+mn-lt"/>
              </a:rPr>
              <a:t>2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61" name="Straight Arrow Connector 16"/>
          <p:cNvCxnSpPr>
            <a:cxnSpLocks noChangeShapeType="1"/>
          </p:cNvCxnSpPr>
          <p:nvPr/>
        </p:nvCxnSpPr>
        <p:spPr bwMode="auto">
          <a:xfrm>
            <a:off x="4457700" y="1928813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" name="TextBox 24"/>
          <p:cNvSpPr txBox="1">
            <a:spLocks noChangeArrowheads="1"/>
          </p:cNvSpPr>
          <p:nvPr/>
        </p:nvSpPr>
        <p:spPr bwMode="auto">
          <a:xfrm>
            <a:off x="4247357" y="2308225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ym typeface="Symbol" pitchFamily="18" charset="2"/>
              </a:rPr>
              <a:t></a:t>
            </a:r>
            <a:endParaRPr lang="en-US" altLang="en-US" dirty="0"/>
          </a:p>
        </p:txBody>
      </p:sp>
      <p:cxnSp>
        <p:nvCxnSpPr>
          <p:cNvPr id="63" name="Straight Arrow Connector 35"/>
          <p:cNvCxnSpPr>
            <a:cxnSpLocks noChangeShapeType="1"/>
          </p:cNvCxnSpPr>
          <p:nvPr/>
        </p:nvCxnSpPr>
        <p:spPr bwMode="auto">
          <a:xfrm>
            <a:off x="4457700" y="2613025"/>
            <a:ext cx="0" cy="5826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Straight Connector 63"/>
          <p:cNvCxnSpPr/>
          <p:nvPr/>
        </p:nvCxnSpPr>
        <p:spPr>
          <a:xfrm>
            <a:off x="2857500" y="4491038"/>
            <a:ext cx="8016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3659186" y="2539207"/>
            <a:ext cx="690708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3659186" y="2539207"/>
            <a:ext cx="1" cy="195183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>
            <a:spLocks noChangeArrowheads="1"/>
          </p:cNvSpPr>
          <p:nvPr/>
        </p:nvSpPr>
        <p:spPr bwMode="auto">
          <a:xfrm>
            <a:off x="6781800" y="319563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7047710" y="346075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69" name="Straight Arrow Connector 16"/>
          <p:cNvCxnSpPr>
            <a:cxnSpLocks noChangeShapeType="1"/>
          </p:cNvCxnSpPr>
          <p:nvPr/>
        </p:nvCxnSpPr>
        <p:spPr bwMode="auto">
          <a:xfrm>
            <a:off x="7277100" y="4192588"/>
            <a:ext cx="0" cy="1293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0" name="TextBox 17"/>
          <p:cNvSpPr txBox="1">
            <a:spLocks noChangeArrowheads="1"/>
          </p:cNvSpPr>
          <p:nvPr/>
        </p:nvSpPr>
        <p:spPr bwMode="auto">
          <a:xfrm>
            <a:off x="6980384" y="1529418"/>
            <a:ext cx="5484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m</a:t>
            </a:r>
            <a:r>
              <a:rPr lang="en-US" altLang="en-US" sz="2800" baseline="-25000" dirty="0" err="1">
                <a:latin typeface="+mn-lt"/>
              </a:rPr>
              <a:t>t</a:t>
            </a:r>
            <a:endParaRPr lang="en-US" altLang="en-US" sz="2800" dirty="0">
              <a:latin typeface="+mn-lt"/>
            </a:endParaRPr>
          </a:p>
        </p:txBody>
      </p:sp>
      <p:sp>
        <p:nvSpPr>
          <p:cNvPr id="71" name="TextBox 56"/>
          <p:cNvSpPr txBox="1">
            <a:spLocks noChangeArrowheads="1"/>
          </p:cNvSpPr>
          <p:nvPr/>
        </p:nvSpPr>
        <p:spPr bwMode="auto">
          <a:xfrm>
            <a:off x="7086600" y="5410200"/>
            <a:ext cx="4171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c</a:t>
            </a:r>
            <a:r>
              <a:rPr lang="en-US" altLang="en-US" sz="2800" baseline="-25000" dirty="0" err="1">
                <a:latin typeface="+mn-lt"/>
              </a:rPr>
              <a:t>t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72" name="Straight Arrow Connector 16"/>
          <p:cNvCxnSpPr>
            <a:cxnSpLocks noChangeShapeType="1"/>
          </p:cNvCxnSpPr>
          <p:nvPr/>
        </p:nvCxnSpPr>
        <p:spPr bwMode="auto">
          <a:xfrm>
            <a:off x="7277100" y="1928813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" name="TextBox 24"/>
          <p:cNvSpPr txBox="1">
            <a:spLocks noChangeArrowheads="1"/>
          </p:cNvSpPr>
          <p:nvPr/>
        </p:nvSpPr>
        <p:spPr bwMode="auto">
          <a:xfrm>
            <a:off x="7066757" y="2308225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ym typeface="Symbol" pitchFamily="18" charset="2"/>
              </a:rPr>
              <a:t></a:t>
            </a:r>
            <a:endParaRPr lang="en-US" altLang="en-US" dirty="0"/>
          </a:p>
        </p:txBody>
      </p:sp>
      <p:cxnSp>
        <p:nvCxnSpPr>
          <p:cNvPr id="74" name="Straight Arrow Connector 35"/>
          <p:cNvCxnSpPr>
            <a:cxnSpLocks noChangeShapeType="1"/>
          </p:cNvCxnSpPr>
          <p:nvPr/>
        </p:nvCxnSpPr>
        <p:spPr bwMode="auto">
          <a:xfrm>
            <a:off x="7277100" y="2613025"/>
            <a:ext cx="0" cy="5826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Straight Connector 74"/>
          <p:cNvCxnSpPr/>
          <p:nvPr/>
        </p:nvCxnSpPr>
        <p:spPr>
          <a:xfrm>
            <a:off x="5943600" y="4491038"/>
            <a:ext cx="5349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>
            <a:off x="6478586" y="2539207"/>
            <a:ext cx="690708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6478586" y="2539207"/>
            <a:ext cx="1" cy="195183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5334000" y="3205818"/>
            <a:ext cx="6461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3600" b="1"/>
              <a:t>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8170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CBC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Theorem: If F is a pseudorandom permutation, then CBC mode is CPA-secure</a:t>
            </a:r>
          </a:p>
          <a:p>
            <a:endParaRPr lang="en-US" dirty="0"/>
          </a:p>
          <a:p>
            <a:r>
              <a:rPr lang="en-US" dirty="0"/>
              <a:t>Proof is more complicated than for CTR mode </a:t>
            </a:r>
          </a:p>
        </p:txBody>
      </p:sp>
    </p:spTree>
    <p:extLst>
      <p:ext uri="{BB962C8B-B14F-4D97-AF65-F5344CB8AC3E}">
        <p14:creationId xmlns:p14="http://schemas.microsoft.com/office/powerpoint/2010/main" val="40176056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Message integrity</a:t>
            </a:r>
          </a:p>
        </p:txBody>
      </p:sp>
    </p:spTree>
    <p:extLst>
      <p:ext uri="{BB962C8B-B14F-4D97-AF65-F5344CB8AC3E}">
        <p14:creationId xmlns:p14="http://schemas.microsoft.com/office/powerpoint/2010/main" val="30267526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Secrecy vs. integrity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So far we have been concerned with ensuring </a:t>
            </a:r>
            <a:r>
              <a:rPr lang="en-US" i="1" dirty="0"/>
              <a:t>secrecy</a:t>
            </a:r>
            <a:r>
              <a:rPr lang="en-US" dirty="0"/>
              <a:t> of communication</a:t>
            </a:r>
          </a:p>
          <a:p>
            <a:endParaRPr lang="en-US" dirty="0"/>
          </a:p>
          <a:p>
            <a:r>
              <a:rPr lang="en-US" dirty="0"/>
              <a:t>What about </a:t>
            </a:r>
            <a:r>
              <a:rPr lang="en-US" i="1" dirty="0"/>
              <a:t>integrity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I.e., ensuring that a received message originated from the intended party, and was not modified</a:t>
            </a:r>
          </a:p>
          <a:p>
            <a:endParaRPr lang="en-US" dirty="0"/>
          </a:p>
          <a:p>
            <a:r>
              <a:rPr lang="en-US" dirty="0"/>
              <a:t>Standard error-correction not enough!</a:t>
            </a:r>
          </a:p>
          <a:p>
            <a:pPr lvl="1"/>
            <a:r>
              <a:rPr lang="en-US" dirty="0"/>
              <a:t>The right tool is a </a:t>
            </a:r>
            <a:r>
              <a:rPr lang="en-US" i="1" dirty="0"/>
              <a:t>message authentication code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58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Proof of security (high level)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Replace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 with a random function f</a:t>
            </a:r>
          </a:p>
          <a:p>
            <a:r>
              <a:rPr lang="en-US" dirty="0"/>
              <a:t>When f is evaluated on a </a:t>
            </a:r>
            <a:r>
              <a:rPr lang="en-US" b="1" dirty="0"/>
              <a:t>new</a:t>
            </a:r>
            <a:r>
              <a:rPr lang="en-US" dirty="0"/>
              <a:t> input, the result is uniform and independent of everything else</a:t>
            </a:r>
          </a:p>
          <a:p>
            <a:r>
              <a:rPr lang="en-US" dirty="0"/>
              <a:t>Bound the adversary’s success probability assuming that the input to f when computing the challenge ciphertext is not used elsewhere</a:t>
            </a:r>
          </a:p>
          <a:p>
            <a:r>
              <a:rPr lang="en-US" dirty="0"/>
              <a:t>Argue that the input to f when computing the challenge ciphertext is not used elsewhere except with negligible probability</a:t>
            </a:r>
          </a:p>
        </p:txBody>
      </p:sp>
    </p:spTree>
    <p:extLst>
      <p:ext uri="{BB962C8B-B14F-4D97-AF65-F5344CB8AC3E}">
        <p14:creationId xmlns:p14="http://schemas.microsoft.com/office/powerpoint/2010/main" val="351915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attacks vs. active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far we have been considered only </a:t>
            </a:r>
            <a:r>
              <a:rPr lang="en-US" i="1" dirty="0"/>
              <a:t>passive</a:t>
            </a:r>
            <a:r>
              <a:rPr lang="en-US" dirty="0"/>
              <a:t> (i.e., eavesdropping) attacks</a:t>
            </a:r>
          </a:p>
          <a:p>
            <a:pPr lvl="1"/>
            <a:r>
              <a:rPr lang="en-US" dirty="0"/>
              <a:t>Attacker simply observes the channel (even if it might also carry out a chosen-plaintext attack)</a:t>
            </a:r>
          </a:p>
          <a:p>
            <a:pPr lvl="1"/>
            <a:endParaRPr lang="en-US" dirty="0"/>
          </a:p>
          <a:p>
            <a:r>
              <a:rPr lang="en-US" dirty="0"/>
              <a:t>In the setting of integrity, we explicitly consider </a:t>
            </a:r>
            <a:r>
              <a:rPr lang="en-US" i="1" dirty="0"/>
              <a:t>active</a:t>
            </a:r>
            <a:r>
              <a:rPr lang="en-US" dirty="0"/>
              <a:t> attacks</a:t>
            </a:r>
          </a:p>
          <a:p>
            <a:pPr lvl="1"/>
            <a:r>
              <a:rPr lang="en-US" dirty="0"/>
              <a:t>Attacker has full control over the channel</a:t>
            </a:r>
          </a:p>
        </p:txBody>
      </p:sp>
    </p:spTree>
    <p:extLst>
      <p:ext uri="{BB962C8B-B14F-4D97-AF65-F5344CB8AC3E}">
        <p14:creationId xmlns:p14="http://schemas.microsoft.com/office/powerpoint/2010/main" val="3634446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47847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747847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07451" y="4124980"/>
            <a:ext cx="471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2590800" y="3429000"/>
            <a:ext cx="1447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09796" y="2895600"/>
            <a:ext cx="4716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4648200" y="3416083"/>
            <a:ext cx="1447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153628" y="2882683"/>
            <a:ext cx="561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m’</a:t>
            </a:r>
          </a:p>
        </p:txBody>
      </p:sp>
    </p:spTree>
    <p:extLst>
      <p:ext uri="{BB962C8B-B14F-4D97-AF65-F5344CB8AC3E}">
        <p14:creationId xmlns:p14="http://schemas.microsoft.com/office/powerpoint/2010/main" val="16113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/>
      <p:bldP spid="17" grpId="0" animBg="1"/>
      <p:bldP spid="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47847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747847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077200" y="3210522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6522" y="4124980"/>
            <a:ext cx="189346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</a:p>
          <a:p>
            <a:pPr algn="ctr"/>
            <a:r>
              <a:rPr lang="en-US" sz="2800" dirty="0"/>
              <a:t>t = Mac</a:t>
            </a:r>
            <a:r>
              <a:rPr lang="en-US" sz="2800" baseline="-25000" dirty="0"/>
              <a:t>k</a:t>
            </a:r>
            <a:r>
              <a:rPr lang="en-US" sz="2800" dirty="0"/>
              <a:t>(m)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66228" y="3210522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2590800" y="3429000"/>
            <a:ext cx="1447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933025" y="2895600"/>
            <a:ext cx="763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m, 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52110" y="4201180"/>
            <a:ext cx="2532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/>
              <a:t>Vrfy</a:t>
            </a:r>
            <a:r>
              <a:rPr lang="en-US" sz="2800" baseline="-25000" dirty="0" err="1"/>
              <a:t>k</a:t>
            </a:r>
            <a:r>
              <a:rPr lang="en-US" sz="2800" dirty="0"/>
              <a:t>(m’, t’) = 1?</a:t>
            </a: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4648200" y="3416083"/>
            <a:ext cx="1447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911782" y="2882683"/>
            <a:ext cx="9206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m’, t’</a:t>
            </a:r>
          </a:p>
        </p:txBody>
      </p:sp>
    </p:spTree>
    <p:extLst>
      <p:ext uri="{BB962C8B-B14F-4D97-AF65-F5344CB8AC3E}">
        <p14:creationId xmlns:p14="http://schemas.microsoft.com/office/powerpoint/2010/main" val="208808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/>
      <p:bldP spid="16" grpId="0"/>
      <p:bldP spid="17" grpId="0" animBg="1"/>
      <p:bldP spid="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47848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6" name="Line 8"/>
          <p:cNvSpPr>
            <a:spLocks noChangeShapeType="1"/>
          </p:cNvSpPr>
          <p:nvPr/>
        </p:nvSpPr>
        <p:spPr bwMode="auto">
          <a:xfrm>
            <a:off x="2667000" y="3472133"/>
            <a:ext cx="381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76137" name="Text Box 9"/>
          <p:cNvSpPr txBox="1">
            <a:spLocks noChangeArrowheads="1"/>
          </p:cNvSpPr>
          <p:nvPr/>
        </p:nvSpPr>
        <p:spPr bwMode="auto">
          <a:xfrm>
            <a:off x="4114800" y="2880380"/>
            <a:ext cx="8645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/>
              <a:t>m, t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7453" y="4201180"/>
            <a:ext cx="471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</a:p>
        </p:txBody>
      </p:sp>
      <p:pic>
        <p:nvPicPr>
          <p:cNvPr id="1028" name="Picture 4" descr="https://openclipart.org/image/300px/svg_to_png/170059/ban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435855"/>
            <a:ext cx="1935490" cy="193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8262428" y="3373102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566228" y="3210522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32389395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2.gstatic.com/images?q=tbn:ANd9GcRtTxSbFhZTNqgfopfz6NFQmA0oJvh8YbZl7qN0FGOb7T1LXaX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734" y="2834620"/>
            <a:ext cx="1671866" cy="1671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288" y="1600200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566228" y="2062875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76136" name="Line 8"/>
          <p:cNvSpPr>
            <a:spLocks noChangeShapeType="1"/>
          </p:cNvSpPr>
          <p:nvPr/>
        </p:nvSpPr>
        <p:spPr bwMode="auto">
          <a:xfrm>
            <a:off x="2696402" y="2585268"/>
            <a:ext cx="3704399" cy="72428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76137" name="Text Box 9"/>
          <p:cNvSpPr txBox="1">
            <a:spLocks noChangeArrowheads="1"/>
          </p:cNvSpPr>
          <p:nvPr/>
        </p:nvSpPr>
        <p:spPr bwMode="auto">
          <a:xfrm>
            <a:off x="4303813" y="2311400"/>
            <a:ext cx="10433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/>
              <a:t>m, t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1582" y="2977334"/>
            <a:ext cx="763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m, t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19714" y="6029980"/>
            <a:ext cx="2211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/>
              <a:t>Vrfy</a:t>
            </a:r>
            <a:r>
              <a:rPr lang="en-US" sz="2800" baseline="-25000" dirty="0" err="1"/>
              <a:t>k</a:t>
            </a:r>
            <a:r>
              <a:rPr lang="en-US" sz="2800" dirty="0"/>
              <a:t>(m, t)=1?</a:t>
            </a:r>
          </a:p>
        </p:txBody>
      </p:sp>
      <p:pic>
        <p:nvPicPr>
          <p:cNvPr id="31" name="Picture 4" descr="j02920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288" y="4657609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609600" y="5120285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36" name="Line 8"/>
          <p:cNvSpPr>
            <a:spLocks noChangeShapeType="1"/>
          </p:cNvSpPr>
          <p:nvPr/>
        </p:nvSpPr>
        <p:spPr bwMode="auto">
          <a:xfrm flipV="1">
            <a:off x="2696403" y="4152516"/>
            <a:ext cx="3704399" cy="72428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4303813" y="3937000"/>
            <a:ext cx="8777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/>
              <a:t>m, t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7086602" y="4582180"/>
            <a:ext cx="91439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/>
              <a:t>m, t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754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4" grpId="0"/>
      <p:bldP spid="176136" grpId="0" animBg="1"/>
      <p:bldP spid="176136" grpId="1" animBg="1"/>
      <p:bldP spid="176137" grpId="0"/>
      <p:bldP spid="176137" grpId="1"/>
      <p:bldP spid="5" grpId="0" build="allAtOnce"/>
      <p:bldP spid="33" grpId="0"/>
      <p:bldP spid="35" grpId="0"/>
      <p:bldP spid="36" grpId="0" animBg="1"/>
      <p:bldP spid="40" grpId="0"/>
      <p:bldP spid="4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6" name="Line 8"/>
          <p:cNvSpPr>
            <a:spLocks noChangeShapeType="1"/>
          </p:cNvSpPr>
          <p:nvPr/>
        </p:nvSpPr>
        <p:spPr bwMode="auto">
          <a:xfrm>
            <a:off x="2696402" y="2585268"/>
            <a:ext cx="3704399" cy="72428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76137" name="Text Box 9"/>
          <p:cNvSpPr txBox="1">
            <a:spLocks noChangeArrowheads="1"/>
          </p:cNvSpPr>
          <p:nvPr/>
        </p:nvSpPr>
        <p:spPr bwMode="auto">
          <a:xfrm>
            <a:off x="3810000" y="2372380"/>
            <a:ext cx="1676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/>
              <a:t>cookie, t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5503" y="2977334"/>
            <a:ext cx="1135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cookie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157872" y="6029980"/>
            <a:ext cx="1135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cookie</a:t>
            </a:r>
          </a:p>
        </p:txBody>
      </p:sp>
      <p:sp>
        <p:nvSpPr>
          <p:cNvPr id="36" name="Line 8"/>
          <p:cNvSpPr>
            <a:spLocks noChangeShapeType="1"/>
          </p:cNvSpPr>
          <p:nvPr/>
        </p:nvSpPr>
        <p:spPr bwMode="auto">
          <a:xfrm flipV="1">
            <a:off x="2696403" y="4152516"/>
            <a:ext cx="3704399" cy="72428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3886200" y="3886200"/>
            <a:ext cx="165734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/>
              <a:t>cookie, t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s://openclipart.org/image/300px/svg_to_png/21256/buggi_server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98" y="1143000"/>
            <a:ext cx="1390650" cy="1913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265" y="2977334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s://openclipart.org/image/300px/svg_to_png/21256/buggi_server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98" y="4253589"/>
            <a:ext cx="1390650" cy="1913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Callout 2"/>
          <p:cNvSpPr/>
          <p:nvPr/>
        </p:nvSpPr>
        <p:spPr>
          <a:xfrm>
            <a:off x="4572000" y="838200"/>
            <a:ext cx="2419350" cy="1295400"/>
          </a:xfrm>
          <a:prstGeom prst="wedgeEllipseCallout">
            <a:avLst>
              <a:gd name="adj1" fmla="val -36628"/>
              <a:gd name="adj2" fmla="val 78303"/>
            </a:avLst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/>
              <a:t>…price=10…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566228" y="4948848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566228" y="1981200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260993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Breaking encryption schemes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Let F be a block cipher</a:t>
            </a:r>
          </a:p>
          <a:p>
            <a:r>
              <a:rPr lang="en-US" dirty="0"/>
              <a:t>Two general CPA-attacks on a scheme</a:t>
            </a:r>
          </a:p>
          <a:p>
            <a:pPr lvl="1"/>
            <a:r>
              <a:rPr lang="en-US" dirty="0"/>
              <a:t>F not used correctly</a:t>
            </a:r>
          </a:p>
          <a:p>
            <a:pPr lvl="2"/>
            <a:r>
              <a:rPr lang="en-US" dirty="0"/>
              <a:t>(Function of) plaintext directly leaked in </a:t>
            </a:r>
            <a:r>
              <a:rPr lang="en-US" dirty="0" err="1"/>
              <a:t>ciphertext</a:t>
            </a:r>
            <a:br>
              <a:rPr lang="en-US" dirty="0"/>
            </a:br>
            <a:r>
              <a:rPr lang="en-US" dirty="0"/>
              <a:t>E.g., &lt; m,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(m) &gt;</a:t>
            </a:r>
          </a:p>
          <a:p>
            <a:pPr lvl="2"/>
            <a:r>
              <a:rPr lang="en-US" dirty="0"/>
              <a:t>F not used with a random, unknown key</a:t>
            </a:r>
            <a:br>
              <a:rPr lang="en-US" dirty="0"/>
            </a:br>
            <a:r>
              <a:rPr lang="en-US" dirty="0"/>
              <a:t>E.g., </a:t>
            </a:r>
            <a:r>
              <a:rPr lang="en-US" dirty="0" err="1"/>
              <a:t>Enc</a:t>
            </a:r>
            <a:r>
              <a:rPr lang="en-US" baseline="-25000" dirty="0" err="1"/>
              <a:t>k</a:t>
            </a:r>
            <a:r>
              <a:rPr lang="en-US" dirty="0"/>
              <a:t>(m) = &lt; r, </a:t>
            </a:r>
            <a:r>
              <a:rPr lang="en-US" dirty="0" err="1"/>
              <a:t>F</a:t>
            </a:r>
            <a:r>
              <a:rPr lang="en-US" baseline="-25000" dirty="0" err="1"/>
              <a:t>r</a:t>
            </a:r>
            <a:r>
              <a:rPr lang="en-US" dirty="0"/>
              <a:t>(m) &gt;</a:t>
            </a:r>
          </a:p>
          <a:p>
            <a:pPr lvl="1"/>
            <a:r>
              <a:rPr lang="en-US" dirty="0"/>
              <a:t>Cause F to be evaluated on the </a:t>
            </a:r>
            <a:r>
              <a:rPr lang="en-US" i="1" dirty="0"/>
              <a:t>same</a:t>
            </a:r>
            <a:r>
              <a:rPr lang="en-US" dirty="0"/>
              <a:t> input twice</a:t>
            </a:r>
          </a:p>
          <a:p>
            <a:pPr lvl="2"/>
            <a:r>
              <a:rPr lang="en-US" dirty="0"/>
              <a:t>E.g., </a:t>
            </a:r>
            <a:r>
              <a:rPr lang="en-US" dirty="0" err="1"/>
              <a:t>Enc</a:t>
            </a:r>
            <a:r>
              <a:rPr lang="en-US" baseline="-25000" dirty="0" err="1"/>
              <a:t>k</a:t>
            </a:r>
            <a:r>
              <a:rPr lang="en-US" dirty="0"/>
              <a:t>(m</a:t>
            </a:r>
            <a:r>
              <a:rPr lang="en-US" baseline="-25000" dirty="0"/>
              <a:t>1</a:t>
            </a:r>
            <a:r>
              <a:rPr lang="en-US" dirty="0"/>
              <a:t>, m</a:t>
            </a:r>
            <a:r>
              <a:rPr lang="en-US" baseline="-25000" dirty="0"/>
              <a:t>2</a:t>
            </a:r>
            <a:r>
              <a:rPr lang="en-US" dirty="0"/>
              <a:t>) = &lt; r,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(r) </a:t>
            </a:r>
            <a:r>
              <a:rPr lang="en-US" dirty="0">
                <a:sym typeface="Symbol" panose="05050102010706020507" pitchFamily="18" charset="2"/>
              </a:rPr>
              <a:t> m</a:t>
            </a:r>
            <a:r>
              <a:rPr lang="en-US" baseline="-25000" dirty="0">
                <a:sym typeface="Symbol" panose="05050102010706020507" pitchFamily="18" charset="2"/>
              </a:rPr>
              <a:t>1</a:t>
            </a:r>
            <a:r>
              <a:rPr lang="en-US" dirty="0">
                <a:sym typeface="Symbol" panose="05050102010706020507" pitchFamily="18" charset="2"/>
              </a:rPr>
              <a:t>, </a:t>
            </a:r>
            <a:r>
              <a:rPr lang="en-US" dirty="0" err="1">
                <a:sym typeface="Symbol" panose="05050102010706020507" pitchFamily="18" charset="2"/>
              </a:rPr>
              <a:t>F</a:t>
            </a:r>
            <a:r>
              <a:rPr lang="en-US" baseline="-25000" dirty="0" err="1">
                <a:sym typeface="Symbol" panose="05050102010706020507" pitchFamily="18" charset="2"/>
              </a:rPr>
              <a:t>k</a:t>
            </a:r>
            <a:r>
              <a:rPr lang="en-US" dirty="0">
                <a:sym typeface="Symbol" panose="05050102010706020507" pitchFamily="18" charset="2"/>
              </a:rPr>
              <a:t>(m</a:t>
            </a:r>
            <a:r>
              <a:rPr lang="en-US" baseline="-25000" dirty="0">
                <a:sym typeface="Symbol" panose="05050102010706020507" pitchFamily="18" charset="2"/>
              </a:rPr>
              <a:t>1</a:t>
            </a:r>
            <a:r>
              <a:rPr lang="en-US" dirty="0">
                <a:sym typeface="Symbol" panose="05050102010706020507" pitchFamily="18" charset="2"/>
              </a:rPr>
              <a:t>)  m</a:t>
            </a:r>
            <a:r>
              <a:rPr lang="en-US" baseline="-25000" dirty="0">
                <a:sym typeface="Symbol" panose="05050102010706020507" pitchFamily="18" charset="2"/>
              </a:rPr>
              <a:t>2</a:t>
            </a:r>
            <a:r>
              <a:rPr lang="en-US" dirty="0">
                <a:sym typeface="Symbol" panose="05050102010706020507" pitchFamily="18" charset="2"/>
              </a:rPr>
              <a:t> &gt;</a:t>
            </a:r>
          </a:p>
          <a:p>
            <a:pPr lvl="2"/>
            <a:r>
              <a:rPr lang="en-US" dirty="0">
                <a:sym typeface="Symbol" panose="05050102010706020507" pitchFamily="18" charset="2"/>
              </a:rPr>
              <a:t>Any deterministic scheme</a:t>
            </a:r>
          </a:p>
        </p:txBody>
      </p:sp>
    </p:spTree>
    <p:extLst>
      <p:ext uri="{BB962C8B-B14F-4D97-AF65-F5344CB8AC3E}">
        <p14:creationId xmlns:p14="http://schemas.microsoft.com/office/powerpoint/2010/main" val="2264683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CPA-secure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shown a CPA-secure encryption scheme based on any block cipher/PRF</a:t>
            </a:r>
          </a:p>
          <a:p>
            <a:pPr lvl="1"/>
            <a:r>
              <a:rPr lang="en-US" dirty="0" err="1"/>
              <a:t>Enc</a:t>
            </a:r>
            <a:r>
              <a:rPr lang="en-US" baseline="-25000" dirty="0" err="1"/>
              <a:t>k</a:t>
            </a:r>
            <a:r>
              <a:rPr lang="en-US" dirty="0"/>
              <a:t>(m) = &lt;r,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(r) </a:t>
            </a:r>
            <a:r>
              <a:rPr lang="en-US" dirty="0">
                <a:sym typeface="Symbol"/>
              </a:rPr>
              <a:t> m&gt;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Drawbacks?</a:t>
            </a:r>
          </a:p>
          <a:p>
            <a:pPr lvl="1"/>
            <a:r>
              <a:rPr lang="en-US" dirty="0">
                <a:sym typeface="Symbol"/>
              </a:rPr>
              <a:t>Only defined for encryption of </a:t>
            </a:r>
            <a:r>
              <a:rPr lang="en-US" i="1" dirty="0">
                <a:sym typeface="Symbol"/>
              </a:rPr>
              <a:t>n</a:t>
            </a:r>
            <a:r>
              <a:rPr lang="en-US" dirty="0">
                <a:sym typeface="Symbol"/>
              </a:rPr>
              <a:t>-bit messages</a:t>
            </a:r>
          </a:p>
          <a:p>
            <a:pPr lvl="1"/>
            <a:r>
              <a:rPr lang="en-US" dirty="0">
                <a:sym typeface="Symbol"/>
              </a:rPr>
              <a:t>A 1-block plaintext results in a 2-block ciphertext</a:t>
            </a:r>
          </a:p>
        </p:txBody>
      </p:sp>
    </p:spTree>
    <p:extLst>
      <p:ext uri="{BB962C8B-B14F-4D97-AF65-F5344CB8AC3E}">
        <p14:creationId xmlns:p14="http://schemas.microsoft.com/office/powerpoint/2010/main" val="3952763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Encrypting long messages?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Recall that CPA-security </a:t>
            </a:r>
            <a:r>
              <a:rPr lang="en-US" dirty="0">
                <a:sym typeface="Symbol"/>
              </a:rPr>
              <a:t> security for the encryption of multiple messages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So, can encrypt the message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, …, </a:t>
            </a:r>
            <a:r>
              <a:rPr lang="en-US" dirty="0" err="1">
                <a:sym typeface="Symbol"/>
              </a:rPr>
              <a:t>m</a:t>
            </a:r>
            <a:r>
              <a:rPr lang="en-US" baseline="-25000" dirty="0" err="1">
                <a:sym typeface="Symbol"/>
              </a:rPr>
              <a:t>t</a:t>
            </a:r>
            <a:r>
              <a:rPr lang="en-US" dirty="0">
                <a:sym typeface="Symbol"/>
              </a:rPr>
              <a:t> as </a:t>
            </a:r>
            <a:br>
              <a:rPr lang="en-US" dirty="0">
                <a:sym typeface="Symbol"/>
              </a:rPr>
            </a:b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),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(m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), …,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</a:t>
            </a:r>
            <a:r>
              <a:rPr lang="en-US" dirty="0" err="1">
                <a:sym typeface="Symbol"/>
              </a:rPr>
              <a:t>m</a:t>
            </a:r>
            <a:r>
              <a:rPr lang="en-US" baseline="-25000" dirty="0" err="1">
                <a:sym typeface="Symbol"/>
              </a:rPr>
              <a:t>t</a:t>
            </a:r>
            <a:r>
              <a:rPr lang="en-US" dirty="0">
                <a:sym typeface="Symbol"/>
              </a:rPr>
              <a:t>)</a:t>
            </a:r>
          </a:p>
          <a:p>
            <a:pPr lvl="1"/>
            <a:r>
              <a:rPr lang="en-US" dirty="0">
                <a:sym typeface="Symbol"/>
              </a:rPr>
              <a:t>This is also CPA-secure!</a:t>
            </a:r>
          </a:p>
          <a:p>
            <a:pPr lvl="1"/>
            <a:endParaRPr lang="en-US" dirty="0">
              <a:sym typeface="Symbo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313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Drawback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ciphertext in that case is </a:t>
            </a:r>
            <a:r>
              <a:rPr lang="en-US" i="1" dirty="0"/>
              <a:t>twice</a:t>
            </a:r>
            <a:r>
              <a:rPr lang="en-US" dirty="0"/>
              <a:t> the length of the plaintext</a:t>
            </a:r>
          </a:p>
          <a:p>
            <a:pPr lvl="1"/>
            <a:r>
              <a:rPr lang="en-US" dirty="0"/>
              <a:t>I.e., </a:t>
            </a:r>
            <a:r>
              <a:rPr lang="en-US" i="1" dirty="0" err="1"/>
              <a:t>ciphertext</a:t>
            </a:r>
            <a:r>
              <a:rPr lang="en-US" i="1" dirty="0"/>
              <a:t> expansion </a:t>
            </a:r>
            <a:r>
              <a:rPr lang="en-US" dirty="0"/>
              <a:t>by a factor of two</a:t>
            </a:r>
          </a:p>
          <a:p>
            <a:endParaRPr lang="en-US" dirty="0"/>
          </a:p>
          <a:p>
            <a:r>
              <a:rPr lang="en-US" dirty="0"/>
              <a:t>Can we do better?</a:t>
            </a:r>
          </a:p>
          <a:p>
            <a:endParaRPr lang="en-US" dirty="0"/>
          </a:p>
          <a:p>
            <a:r>
              <a:rPr lang="en-US" i="1" dirty="0"/>
              <a:t>Modes of operation</a:t>
            </a:r>
            <a:endParaRPr lang="en-US" dirty="0"/>
          </a:p>
          <a:p>
            <a:pPr lvl="1"/>
            <a:r>
              <a:rPr lang="en-US" dirty="0"/>
              <a:t>Stream-cipher modes of operation</a:t>
            </a:r>
          </a:p>
          <a:p>
            <a:pPr lvl="1"/>
            <a:r>
              <a:rPr lang="en-US" dirty="0"/>
              <a:t>Block-cipher modes of operation</a:t>
            </a:r>
          </a:p>
        </p:txBody>
      </p:sp>
    </p:spTree>
    <p:extLst>
      <p:ext uri="{BB962C8B-B14F-4D97-AF65-F5344CB8AC3E}">
        <p14:creationId xmlns:p14="http://schemas.microsoft.com/office/powerpoint/2010/main" val="90289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Stream ciphers</a:t>
            </a:r>
          </a:p>
        </p:txBody>
      </p:sp>
    </p:spTree>
    <p:extLst>
      <p:ext uri="{BB962C8B-B14F-4D97-AF65-F5344CB8AC3E}">
        <p14:creationId xmlns:p14="http://schemas.microsoft.com/office/powerpoint/2010/main" val="1212107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Stream ciphers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we defined them, PRGs are limited</a:t>
            </a:r>
          </a:p>
          <a:p>
            <a:pPr lvl="1"/>
            <a:r>
              <a:rPr lang="en-US" dirty="0"/>
              <a:t>They have fixed-length output</a:t>
            </a:r>
          </a:p>
          <a:p>
            <a:pPr lvl="1"/>
            <a:r>
              <a:rPr lang="en-US" dirty="0"/>
              <a:t>They produce output in “one shot”</a:t>
            </a:r>
          </a:p>
          <a:p>
            <a:endParaRPr lang="en-US" dirty="0"/>
          </a:p>
          <a:p>
            <a:r>
              <a:rPr lang="en-US" dirty="0"/>
              <a:t>In practice, </a:t>
            </a:r>
            <a:r>
              <a:rPr lang="en-US" i="1" dirty="0"/>
              <a:t>stream ciphers</a:t>
            </a:r>
            <a:r>
              <a:rPr lang="en-US" dirty="0"/>
              <a:t> are used </a:t>
            </a:r>
            <a:endParaRPr lang="en-US" i="1" dirty="0"/>
          </a:p>
          <a:p>
            <a:pPr lvl="1"/>
            <a:r>
              <a:rPr lang="en-US" dirty="0"/>
              <a:t>Can be viewed as producing an “infinite” stream of pseudorandom bits, on demand</a:t>
            </a:r>
          </a:p>
          <a:p>
            <a:pPr lvl="1"/>
            <a:r>
              <a:rPr lang="en-US" dirty="0"/>
              <a:t>More flexible, more efficient</a:t>
            </a:r>
          </a:p>
        </p:txBody>
      </p:sp>
    </p:spTree>
    <p:extLst>
      <p:ext uri="{BB962C8B-B14F-4D97-AF65-F5344CB8AC3E}">
        <p14:creationId xmlns:p14="http://schemas.microsoft.com/office/powerpoint/2010/main" val="3748806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5105</TotalTime>
  <Words>1340</Words>
  <Application>Microsoft Office PowerPoint</Application>
  <PresentationFormat>On-screen Show (4:3)</PresentationFormat>
  <Paragraphs>274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Times New Roman</vt:lpstr>
      <vt:lpstr>Office Theme</vt:lpstr>
      <vt:lpstr>Cryptography</vt:lpstr>
      <vt:lpstr>CPA-secure encryption</vt:lpstr>
      <vt:lpstr>Proof of security (high level)</vt:lpstr>
      <vt:lpstr>Breaking encryption schemes</vt:lpstr>
      <vt:lpstr>CPA-secure encryption</vt:lpstr>
      <vt:lpstr>Encrypting long messages?</vt:lpstr>
      <vt:lpstr>Drawback</vt:lpstr>
      <vt:lpstr>PowerPoint Presentation</vt:lpstr>
      <vt:lpstr>Stream ciphers</vt:lpstr>
      <vt:lpstr>Stream ciphers</vt:lpstr>
      <vt:lpstr>Stream ciphers</vt:lpstr>
      <vt:lpstr>Stream ciphers</vt:lpstr>
      <vt:lpstr>Modes of operation</vt:lpstr>
      <vt:lpstr>Synchronized mode</vt:lpstr>
      <vt:lpstr>Synchronized mode</vt:lpstr>
      <vt:lpstr>Synchronized mode</vt:lpstr>
      <vt:lpstr>Unsynchronized mode</vt:lpstr>
      <vt:lpstr>Unsynchronized mode</vt:lpstr>
      <vt:lpstr>PowerPoint Presentation</vt:lpstr>
      <vt:lpstr>ECB mode</vt:lpstr>
      <vt:lpstr>Not just a theoretical problem!</vt:lpstr>
      <vt:lpstr>CTR mode</vt:lpstr>
      <vt:lpstr>CTR mode</vt:lpstr>
      <vt:lpstr>CTR mode</vt:lpstr>
      <vt:lpstr>CBC mode</vt:lpstr>
      <vt:lpstr>CBC-mode encryption</vt:lpstr>
      <vt:lpstr>CBC mode</vt:lpstr>
      <vt:lpstr>PowerPoint Presentation</vt:lpstr>
      <vt:lpstr>Secrecy vs. integrity</vt:lpstr>
      <vt:lpstr>Passive attacks vs. active attacks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409</cp:revision>
  <dcterms:created xsi:type="dcterms:W3CDTF">2014-06-02T02:25:30Z</dcterms:created>
  <dcterms:modified xsi:type="dcterms:W3CDTF">2022-02-22T16:12:37Z</dcterms:modified>
</cp:coreProperties>
</file>