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1857" r:id="rId2"/>
    <p:sldId id="1848" r:id="rId3"/>
    <p:sldId id="634" r:id="rId4"/>
    <p:sldId id="1858" r:id="rId5"/>
    <p:sldId id="260" r:id="rId6"/>
    <p:sldId id="185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1852" r:id="rId15"/>
    <p:sldId id="271" r:id="rId16"/>
    <p:sldId id="282" r:id="rId17"/>
    <p:sldId id="275" r:id="rId18"/>
    <p:sldId id="273" r:id="rId19"/>
    <p:sldId id="272" r:id="rId20"/>
    <p:sldId id="276" r:id="rId21"/>
    <p:sldId id="1855" r:id="rId22"/>
    <p:sldId id="280" r:id="rId23"/>
    <p:sldId id="1876" r:id="rId24"/>
    <p:sldId id="1877" r:id="rId25"/>
    <p:sldId id="1878" r:id="rId26"/>
    <p:sldId id="1879" r:id="rId27"/>
    <p:sldId id="1880" r:id="rId28"/>
    <p:sldId id="1881" r:id="rId29"/>
    <p:sldId id="1882" r:id="rId30"/>
    <p:sldId id="645" r:id="rId31"/>
    <p:sldId id="646" r:id="rId32"/>
    <p:sldId id="1888" r:id="rId33"/>
    <p:sldId id="1883" r:id="rId34"/>
    <p:sldId id="1884" r:id="rId35"/>
    <p:sldId id="1885" r:id="rId36"/>
    <p:sldId id="1889" r:id="rId37"/>
    <p:sldId id="1886" r:id="rId38"/>
    <p:sldId id="18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1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/>
    <p:restoredTop sz="94640"/>
  </p:normalViewPr>
  <p:slideViewPr>
    <p:cSldViewPr snapToGrid="0" snapToObjects="1" showGuides="1">
      <p:cViewPr varScale="1">
        <p:scale>
          <a:sx n="286" d="100"/>
          <a:sy n="286" d="100"/>
        </p:scale>
        <p:origin x="1008" y="200"/>
      </p:cViewPr>
      <p:guideLst>
        <p:guide orient="horz" pos="1656"/>
        <p:guide pos="1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B41C-803F-5441-AB37-1EEE94483012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2E1C4-014D-AA41-A0D1-BEE57F9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3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E88-D41F-CF48-8B21-3D5449B66720}" type="datetime1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3B86-979D-9D4C-AFEF-566F13401899}" type="datetime1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1E32-A8F8-4546-97B4-EDB2D976F728}" type="datetime1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4EEE-9399-E845-955F-FF1B4F005891}" type="datetime1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D483-E03C-3240-8686-71E97C2A2C11}" type="datetime1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CE40-636D-3E4A-AB6B-9710E10A2FDC}" type="datetime1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D800-0979-394D-A02A-9D090B3F1B54}" type="datetime1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559C-9603-984F-A160-CC340DE85B1B}" type="datetime1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DB58-BF82-9B44-905D-FFD0A0E43764}" type="datetime1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2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1F48-7BF9-0F46-81AC-F08415645955}" type="datetime1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1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EE98-80A3-C343-82A4-1FDB6A1F44E5}" type="datetime1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59E2-4BF4-F243-AF77-08BD5AEB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D0CE-0AF0-C043-8EB3-62A9A1D5EF5E}" type="datetime1">
              <a:rPr lang="en-US" smtClean="0"/>
              <a:t>5/5/21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8613-4D60-774A-80E4-2370E86C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FB7F-B05B-0F43-85C7-42EC10F66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Synchronous Byzantine Fault Tolerance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C1DF5-46B7-8B49-B99B-E65E676CB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9889"/>
            <a:ext cx="9144000" cy="1655762"/>
          </a:xfrm>
        </p:spPr>
        <p:txBody>
          <a:bodyPr/>
          <a:lstStyle/>
          <a:p>
            <a:r>
              <a:rPr lang="en-US" sz="3000" dirty="0"/>
              <a:t>Kartik Nayak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2B8CA-AED0-5D4A-BB12-D719412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9BE7E-8AB5-464C-8848-45BCAE5A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74" y="5679648"/>
            <a:ext cx="1772006" cy="7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94517" y="5744191"/>
            <a:ext cx="12128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61400" y="5741709"/>
            <a:ext cx="73314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vote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968441" y="2666990"/>
            <a:ext cx="6764373" cy="3212611"/>
            <a:chOff x="2024415" y="2543663"/>
            <a:chExt cx="6764373" cy="3212611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2024415" y="3454056"/>
              <a:ext cx="6764373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2024415" y="4131442"/>
              <a:ext cx="67643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2024415" y="4808829"/>
              <a:ext cx="6764373" cy="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2024415" y="5484723"/>
              <a:ext cx="67643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376992" y="2543663"/>
              <a:ext cx="0" cy="321261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4729568" y="2543663"/>
              <a:ext cx="0" cy="321261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6062408" y="2543663"/>
              <a:ext cx="19736" cy="321261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7402887" y="2543663"/>
              <a:ext cx="0" cy="321261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1354773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2030667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6" name="Line 37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50814" y="5783021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44069" y="4030421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4069" y="4656356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44069" y="5342156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60100" y="3344621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485" y="1352813"/>
            <a:ext cx="8229600" cy="147732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New leader needs to collect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status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attach status reports when proposing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87" y="3729425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2932472" y="2899751"/>
            <a:ext cx="6764373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382884" y="2897822"/>
            <a:ext cx="1313960" cy="2711038"/>
            <a:chOff x="1775728" y="2925018"/>
            <a:chExt cx="695385" cy="2711038"/>
          </a:xfrm>
        </p:grpSpPr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1777217" y="2925018"/>
              <a:ext cx="693896" cy="136074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76494" y="2927248"/>
              <a:ext cx="694618" cy="2029932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1775728" y="2925018"/>
              <a:ext cx="695384" cy="2711038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30308" y="2897823"/>
            <a:ext cx="1330100" cy="2704331"/>
            <a:chOff x="2465944" y="2927251"/>
            <a:chExt cx="649729" cy="2704331"/>
          </a:xfrm>
        </p:grpSpPr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2471110" y="2927252"/>
              <a:ext cx="644563" cy="270433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ln>
                  <a:solidFill>
                    <a:srgbClr val="7030A0"/>
                  </a:solidFill>
                </a:ln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131" y="2666990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7030A0"/>
                </a:solidFill>
                <a:latin typeface="Gill Sans" charset="0"/>
                <a:ea typeface="Gill Sans" charset="0"/>
                <a:cs typeface="Gill Sans" charset="0"/>
              </a:rPr>
              <a:t>Leader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26099" y="5749695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69" name="TextBox 68"/>
          <p:cNvSpPr txBox="1"/>
          <p:nvPr/>
        </p:nvSpPr>
        <p:spPr>
          <a:xfrm rot="2700000">
            <a:off x="8427727" y="3119925"/>
            <a:ext cx="1741439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( v, status 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9021" y="5165477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/>
              <a:t>Protocol: Leader Change</a:t>
            </a:r>
          </a:p>
        </p:txBody>
      </p:sp>
    </p:spTree>
    <p:extLst>
      <p:ext uri="{BB962C8B-B14F-4D97-AF65-F5344CB8AC3E}">
        <p14:creationId xmlns:p14="http://schemas.microsoft.com/office/powerpoint/2010/main" val="7462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11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50803" y="3344632"/>
            <a:ext cx="8382000" cy="2964698"/>
            <a:chOff x="533400" y="3449894"/>
            <a:chExt cx="8382000" cy="2964698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682656"/>
              <a:ext cx="6764373" cy="2030667"/>
              <a:chOff x="2024415" y="3454056"/>
              <a:chExt cx="6764373" cy="2030667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55" y="4135694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55" y="54474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61380"/>
            <a:ext cx="8229600" cy="6474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Run (status, propose, commit) for different views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2932461" y="2899762"/>
            <a:ext cx="6764373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382873" y="2897833"/>
            <a:ext cx="1313960" cy="2711038"/>
            <a:chOff x="1775728" y="2925018"/>
            <a:chExt cx="695385" cy="2711038"/>
          </a:xfrm>
        </p:grpSpPr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1777217" y="2925018"/>
              <a:ext cx="693896" cy="136074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76494" y="2927248"/>
              <a:ext cx="694618" cy="2029932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1775728" y="2925018"/>
              <a:ext cx="695384" cy="2711038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>
                <a:solidFill>
                  <a:srgbClr val="0070C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120" y="2667001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7030A0"/>
                </a:solidFill>
                <a:latin typeface="Gill Sans" charset="0"/>
                <a:ea typeface="Gill Sans" charset="0"/>
                <a:cs typeface="Gill Sans" charset="0"/>
              </a:rPr>
              <a:t>Leader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26088" y="5749706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965448" y="3577395"/>
            <a:ext cx="1343246" cy="2028435"/>
            <a:chOff x="2465944" y="2927251"/>
            <a:chExt cx="649729" cy="2028435"/>
          </a:xfrm>
        </p:grpSpPr>
        <p:sp>
          <p:nvSpPr>
            <p:cNvPr id="70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30298" y="2897833"/>
            <a:ext cx="1336127" cy="2714711"/>
            <a:chOff x="2469388" y="2927250"/>
            <a:chExt cx="646285" cy="2028436"/>
          </a:xfrm>
        </p:grpSpPr>
        <p:sp>
          <p:nvSpPr>
            <p:cNvPr id="74" name="Line 27"/>
            <p:cNvSpPr>
              <a:spLocks noChangeShapeType="1"/>
            </p:cNvSpPr>
            <p:nvPr/>
          </p:nvSpPr>
          <p:spPr bwMode="auto">
            <a:xfrm flipV="1">
              <a:off x="2469389" y="2933965"/>
              <a:ext cx="646284" cy="1003302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 flipV="1">
              <a:off x="2469388" y="2927250"/>
              <a:ext cx="646285" cy="151671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287488" y="5749706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80364" y="5715001"/>
            <a:ext cx="12128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/>
              <a:t>Protocol: Second Try</a:t>
            </a: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4321018" y="2666990"/>
            <a:ext cx="0" cy="321261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673594" y="2666990"/>
            <a:ext cx="0" cy="321261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7006434" y="2666990"/>
            <a:ext cx="19736" cy="321261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8346913" y="2666990"/>
            <a:ext cx="0" cy="321261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50816" y="3171331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0800" y="4135694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800" y="5447429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00523" y="3577388"/>
            <a:ext cx="1308184" cy="2028435"/>
            <a:chOff x="2465944" y="2927251"/>
            <a:chExt cx="649729" cy="2028435"/>
          </a:xfrm>
        </p:grpSpPr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256874" y="5749699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58072"/>
            <a:ext cx="8229600" cy="238013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Leader can still cheat</a:t>
            </a:r>
          </a:p>
          <a:p>
            <a:pPr marL="457200" lvl="1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Group 1 includes f faulty replicas</a:t>
            </a:r>
          </a:p>
          <a:p>
            <a:pPr marL="457200" lvl="1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Make replica 2 commit on v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265035" y="4419593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50835" y="4151929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00837" y="4507459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79" y="4067916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Protocol: Faulty Leader (3)</a:t>
            </a:r>
          </a:p>
        </p:txBody>
      </p:sp>
    </p:spTree>
    <p:extLst>
      <p:ext uri="{BB962C8B-B14F-4D97-AF65-F5344CB8AC3E}">
        <p14:creationId xmlns:p14="http://schemas.microsoft.com/office/powerpoint/2010/main" val="273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13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36964" y="3171329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0800" y="4135694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800" y="5447429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9023" y="3449894"/>
              <a:ext cx="1346844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7030A0"/>
                  </a:solidFill>
                  <a:latin typeface="Gill Sans" charset="0"/>
                  <a:ea typeface="Gill Sans" charset="0"/>
                  <a:cs typeface="Gill Sans" charset="0"/>
                </a:rPr>
                <a:t>Leader 1’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70949" y="3577386"/>
            <a:ext cx="1323906" cy="2028435"/>
            <a:chOff x="2465944" y="2927251"/>
            <a:chExt cx="649729" cy="2028435"/>
          </a:xfrm>
        </p:grpSpPr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243022" y="5749697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72" name="TextBox 71"/>
          <p:cNvSpPr txBox="1"/>
          <p:nvPr/>
        </p:nvSpPr>
        <p:spPr>
          <a:xfrm rot="3600000">
            <a:off x="4811877" y="4727124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v’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14609" y="5126100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v’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17583" y="4304327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54827" y="4802521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8071"/>
            <a:ext cx="8229600" cy="163121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Replica 2 committed on v, and vouches for it</a:t>
            </a: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New leader: “Replica 2 didn’t send status”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7" y="4067914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980920" y="4990512"/>
            <a:ext cx="521297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nil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Protocol: Faulty Leader (3)</a:t>
            </a:r>
          </a:p>
        </p:txBody>
      </p:sp>
    </p:spTree>
    <p:extLst>
      <p:ext uri="{BB962C8B-B14F-4D97-AF65-F5344CB8AC3E}">
        <p14:creationId xmlns:p14="http://schemas.microsoft.com/office/powerpoint/2010/main" val="14294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14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36964" y="3171329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0800" y="4135694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800" y="5447429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9023" y="3449894"/>
              <a:ext cx="1346844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7030A0"/>
                  </a:solidFill>
                  <a:latin typeface="Gill Sans" charset="0"/>
                  <a:ea typeface="Gill Sans" charset="0"/>
                  <a:cs typeface="Gill Sans" charset="0"/>
                </a:rPr>
                <a:t>Leader 1’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70949" y="3577386"/>
            <a:ext cx="1323906" cy="2028435"/>
            <a:chOff x="2465944" y="2927251"/>
            <a:chExt cx="649729" cy="2028435"/>
          </a:xfrm>
        </p:grpSpPr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243022" y="5749697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72" name="TextBox 71"/>
          <p:cNvSpPr txBox="1"/>
          <p:nvPr/>
        </p:nvSpPr>
        <p:spPr>
          <a:xfrm rot="3600000">
            <a:off x="4200652" y="4727124"/>
            <a:ext cx="1642757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(v’, status)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14609" y="5126100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v’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17583" y="4304327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54827" y="4802521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8071"/>
            <a:ext cx="8229600" cy="163121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Replica 2 committed on v, and vouches for it</a:t>
            </a:r>
          </a:p>
          <a:p>
            <a:pPr marL="0" indent="0">
              <a:buNone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New leader: “Replica 2 didn’t send status”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7" y="4067914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980920" y="4990512"/>
            <a:ext cx="521297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nil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Protocol: Faulty Leader (3)</a:t>
            </a:r>
          </a:p>
        </p:txBody>
      </p:sp>
    </p:spTree>
    <p:extLst>
      <p:ext uri="{BB962C8B-B14F-4D97-AF65-F5344CB8AC3E}">
        <p14:creationId xmlns:p14="http://schemas.microsoft.com/office/powerpoint/2010/main" val="96497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50813" y="3171332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5" y="5849464"/>
              <a:ext cx="1212833" cy="5170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0800" y="4135694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800" y="5447429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02904" y="3577389"/>
            <a:ext cx="1305800" cy="2028435"/>
            <a:chOff x="2465944" y="2927251"/>
            <a:chExt cx="649729" cy="2028435"/>
          </a:xfrm>
        </p:grpSpPr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256871" y="5749700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248234" y="4419594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34034" y="415193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00834" y="453293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7036168" y="4247413"/>
            <a:ext cx="1352576" cy="1353281"/>
            <a:chOff x="6183762" y="2150242"/>
            <a:chExt cx="1352576" cy="1353281"/>
          </a:xfrm>
        </p:grpSpPr>
        <p:sp>
          <p:nvSpPr>
            <p:cNvPr id="103" name="Line 43"/>
            <p:cNvSpPr>
              <a:spLocks noChangeShapeType="1"/>
            </p:cNvSpPr>
            <p:nvPr/>
          </p:nvSpPr>
          <p:spPr bwMode="auto">
            <a:xfrm>
              <a:off x="6183762" y="21502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4" name="Line 44"/>
            <p:cNvSpPr>
              <a:spLocks noChangeShapeType="1"/>
            </p:cNvSpPr>
            <p:nvPr/>
          </p:nvSpPr>
          <p:spPr bwMode="auto">
            <a:xfrm>
              <a:off x="6183762" y="21502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 flipV="1">
              <a:off x="6183762" y="21502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8" name="Line 47"/>
            <p:cNvSpPr>
              <a:spLocks noChangeShapeType="1"/>
            </p:cNvSpPr>
            <p:nvPr/>
          </p:nvSpPr>
          <p:spPr bwMode="auto">
            <a:xfrm>
              <a:off x="6183762" y="28276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14" name="Line 49"/>
            <p:cNvSpPr>
              <a:spLocks noChangeShapeType="1"/>
            </p:cNvSpPr>
            <p:nvPr/>
          </p:nvSpPr>
          <p:spPr bwMode="auto">
            <a:xfrm flipV="1">
              <a:off x="6183762" y="21502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0" name="Line 50"/>
            <p:cNvSpPr>
              <a:spLocks noChangeShapeType="1"/>
            </p:cNvSpPr>
            <p:nvPr/>
          </p:nvSpPr>
          <p:spPr bwMode="auto">
            <a:xfrm flipV="1">
              <a:off x="6183762" y="28276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348123" y="5739602"/>
            <a:ext cx="88998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notify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317229" y="457891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339703" y="5189277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655581" y="5751932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8377251" y="2897828"/>
            <a:ext cx="1344071" cy="2704331"/>
            <a:chOff x="2465944" y="2927251"/>
            <a:chExt cx="649729" cy="2704331"/>
          </a:xfrm>
        </p:grpSpPr>
        <p:sp>
          <p:nvSpPr>
            <p:cNvPr id="138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139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140" name="Line 36"/>
            <p:cNvSpPr>
              <a:spLocks noChangeShapeType="1"/>
            </p:cNvSpPr>
            <p:nvPr/>
          </p:nvSpPr>
          <p:spPr bwMode="auto">
            <a:xfrm flipV="1">
              <a:off x="2471110" y="2927252"/>
              <a:ext cx="644563" cy="270433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8071"/>
            <a:ext cx="8229600" cy="16312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Want: 1 honest commit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= f + 1 honest vouch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An accept/notify round after commit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/>
              <a:t>Cause and Solution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7" y="4067914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  <p:bldP spid="123" grpId="0"/>
      <p:bldP spid="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719" y="1662876"/>
            <a:ext cx="8229600" cy="6350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(status, propose, commit, notify) in different views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Core Protocol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89210" y="5965875"/>
            <a:ext cx="1212833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56091" y="5963393"/>
            <a:ext cx="73314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vote</a:t>
            </a:r>
          </a:p>
        </p:txBody>
      </p:sp>
      <p:sp>
        <p:nvSpPr>
          <p:cNvPr id="77" name="Line 5"/>
          <p:cNvSpPr>
            <a:spLocks noChangeShapeType="1"/>
          </p:cNvSpPr>
          <p:nvPr/>
        </p:nvSpPr>
        <p:spPr bwMode="auto">
          <a:xfrm>
            <a:off x="1978326" y="3854487"/>
            <a:ext cx="8102695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1979554" y="4531873"/>
            <a:ext cx="8101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1979554" y="5210752"/>
            <a:ext cx="8101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>
            <a:off x="1954878" y="5885154"/>
            <a:ext cx="81261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3330762" y="2905264"/>
            <a:ext cx="0" cy="325144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4683338" y="2905264"/>
            <a:ext cx="0" cy="325144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6035913" y="2867896"/>
            <a:ext cx="0" cy="3288809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>
            <a:off x="7388490" y="2905264"/>
            <a:ext cx="0" cy="325144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>
            <a:off x="3330762" y="3854487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7" name="Line 28"/>
          <p:cNvSpPr>
            <a:spLocks noChangeShapeType="1"/>
          </p:cNvSpPr>
          <p:nvPr/>
        </p:nvSpPr>
        <p:spPr bwMode="auto">
          <a:xfrm>
            <a:off x="3330762" y="3854487"/>
            <a:ext cx="1352576" cy="1354773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8" name="Line 29"/>
          <p:cNvSpPr>
            <a:spLocks noChangeShapeType="1"/>
          </p:cNvSpPr>
          <p:nvPr/>
        </p:nvSpPr>
        <p:spPr bwMode="auto">
          <a:xfrm>
            <a:off x="3330762" y="3854487"/>
            <a:ext cx="1352576" cy="203066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4683338" y="4531873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4683338" y="4531873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 flipV="1">
            <a:off x="4683338" y="4531873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4683338" y="5209260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 flipV="1">
            <a:off x="4683338" y="4531873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V="1">
            <a:off x="4683338" y="5209260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0488" y="6169456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0221" y="4307525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76076" y="4933460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0221" y="5619260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2109" y="3621725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251563" y="5971379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02" name="Line 43"/>
          <p:cNvSpPr>
            <a:spLocks noChangeShapeType="1"/>
          </p:cNvSpPr>
          <p:nvPr/>
        </p:nvSpPr>
        <p:spPr bwMode="auto">
          <a:xfrm>
            <a:off x="6072418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6072418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6" name="Line 46"/>
          <p:cNvSpPr>
            <a:spLocks noChangeShapeType="1"/>
          </p:cNvSpPr>
          <p:nvPr/>
        </p:nvSpPr>
        <p:spPr bwMode="auto">
          <a:xfrm flipV="1">
            <a:off x="6072418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9" name="Line 47"/>
          <p:cNvSpPr>
            <a:spLocks noChangeShapeType="1"/>
          </p:cNvSpPr>
          <p:nvPr/>
        </p:nvSpPr>
        <p:spPr bwMode="auto">
          <a:xfrm>
            <a:off x="6072418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/>
        </p:nvSpPr>
        <p:spPr bwMode="auto">
          <a:xfrm flipV="1">
            <a:off x="6072418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1" name="Line 50"/>
          <p:cNvSpPr>
            <a:spLocks noChangeShapeType="1"/>
          </p:cNvSpPr>
          <p:nvPr/>
        </p:nvSpPr>
        <p:spPr bwMode="auto">
          <a:xfrm flipV="1">
            <a:off x="6072418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291215" y="5963392"/>
            <a:ext cx="88998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notify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600300" y="5965508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19" name="Line 30"/>
          <p:cNvSpPr>
            <a:spLocks noChangeShapeType="1"/>
          </p:cNvSpPr>
          <p:nvPr/>
        </p:nvSpPr>
        <p:spPr bwMode="auto">
          <a:xfrm flipV="1">
            <a:off x="7413501" y="3174927"/>
            <a:ext cx="1344071" cy="1357760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24" name="Line 33"/>
          <p:cNvSpPr>
            <a:spLocks noChangeShapeType="1"/>
          </p:cNvSpPr>
          <p:nvPr/>
        </p:nvSpPr>
        <p:spPr bwMode="auto">
          <a:xfrm flipV="1">
            <a:off x="7421110" y="3174929"/>
            <a:ext cx="1336462" cy="2028433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25" name="Line 36"/>
          <p:cNvSpPr>
            <a:spLocks noChangeShapeType="1"/>
          </p:cNvSpPr>
          <p:nvPr/>
        </p:nvSpPr>
        <p:spPr bwMode="auto">
          <a:xfrm flipV="1">
            <a:off x="7424188" y="3174928"/>
            <a:ext cx="1333384" cy="2704330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26" name="Line 5"/>
          <p:cNvSpPr>
            <a:spLocks noChangeShapeType="1"/>
          </p:cNvSpPr>
          <p:nvPr/>
        </p:nvSpPr>
        <p:spPr bwMode="auto">
          <a:xfrm>
            <a:off x="1978326" y="3176847"/>
            <a:ext cx="8091205" cy="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987" y="2944086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Leader 2</a:t>
            </a:r>
          </a:p>
        </p:txBody>
      </p:sp>
      <p:sp>
        <p:nvSpPr>
          <p:cNvPr id="131" name="Line 14"/>
          <p:cNvSpPr>
            <a:spLocks noChangeShapeType="1"/>
          </p:cNvSpPr>
          <p:nvPr/>
        </p:nvSpPr>
        <p:spPr bwMode="auto">
          <a:xfrm>
            <a:off x="1998719" y="2944087"/>
            <a:ext cx="1372" cy="3333258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2038781" y="3840581"/>
            <a:ext cx="1305800" cy="2028435"/>
            <a:chOff x="2465944" y="2927251"/>
            <a:chExt cx="649729" cy="2028435"/>
          </a:xfrm>
        </p:grpSpPr>
        <p:sp>
          <p:nvSpPr>
            <p:cNvPr id="134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136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932807" y="5959912"/>
            <a:ext cx="12128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984905" y="2988932"/>
            <a:ext cx="5417106" cy="297446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441661" y="2994978"/>
            <a:ext cx="5417106" cy="297446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>
            <a:off x="8763736" y="3174926"/>
            <a:ext cx="1311146" cy="1360740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>
            <a:off x="8762369" y="3177156"/>
            <a:ext cx="1312511" cy="2029932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8760922" y="3174926"/>
            <a:ext cx="1313958" cy="2711038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150" name="Line 17"/>
          <p:cNvSpPr>
            <a:spLocks noChangeShapeType="1"/>
          </p:cNvSpPr>
          <p:nvPr/>
        </p:nvSpPr>
        <p:spPr bwMode="auto">
          <a:xfrm>
            <a:off x="8757572" y="2884884"/>
            <a:ext cx="0" cy="325144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45640" y="2676939"/>
            <a:ext cx="3358325" cy="355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Safety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223534" y="1370547"/>
            <a:ext cx="8950036" cy="601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Suppose h is the first honest replica to commit on a value v* in view k*, 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193348" y="5148553"/>
            <a:ext cx="8950036" cy="601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 honest commit = f + 1 honest accept [Ensured by the Notify round]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Byzantine replicas cannot commit on v’’ != v* in view k*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736152" y="4657937"/>
            <a:ext cx="8950036" cy="601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 No other value v’ can be proposed in view k’ ≥ k*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736152" y="2323395"/>
            <a:ext cx="8950036" cy="601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replica h’ cannot commit on v’’ != v* in view k*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h’ must received f+1 commit messages on v’’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least one of the f+1 messages is from an honest replica, say h’’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h’’ would have sent v’’ to h and h would detect equivocation, a contradiction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9246168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Liveness/Termination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7832" y="1452873"/>
            <a:ext cx="10155044" cy="601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Liveness/Termination: Honest leader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/>
              </a:rPr>
              <a:t>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termination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ensure termination for all parties, send f+1 notification messages to all parties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6964" y="3171329"/>
            <a:ext cx="8382000" cy="3137992"/>
            <a:chOff x="533400" y="3276600"/>
            <a:chExt cx="8382000" cy="3137992"/>
          </a:xfrm>
        </p:grpSpPr>
        <p:sp>
          <p:nvSpPr>
            <p:cNvPr id="5" name="TextBox 4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098" y="5846982"/>
              <a:ext cx="1176925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commit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7030A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0800" y="4135694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0800" y="5447429"/>
              <a:ext cx="124328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Group 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7030A0"/>
                  </a:solidFill>
                  <a:latin typeface="Gill Sans" charset="0"/>
                  <a:ea typeface="Gill Sans" charset="0"/>
                  <a:cs typeface="Gill Sans" charset="0"/>
                </a:rPr>
                <a:t>Leader 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70949" y="3577386"/>
            <a:ext cx="1323906" cy="2028435"/>
            <a:chOff x="2465944" y="2927251"/>
            <a:chExt cx="649729" cy="2028435"/>
          </a:xfrm>
        </p:grpSpPr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7030A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43022" y="5749697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35" name="TextBox 34"/>
          <p:cNvSpPr txBox="1"/>
          <p:nvPr/>
        </p:nvSpPr>
        <p:spPr>
          <a:xfrm rot="3600000">
            <a:off x="4250697" y="4727124"/>
            <a:ext cx="1542666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(v, status)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53883" y="512610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7583" y="4304327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4101" y="4802521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7" y="4067914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980920" y="4990512"/>
            <a:ext cx="521297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nil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3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55315" y="5965875"/>
            <a:ext cx="1212833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00308" y="5963393"/>
            <a:ext cx="1176925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909024" y="2867896"/>
            <a:ext cx="8126144" cy="3288809"/>
            <a:chOff x="662645" y="2467465"/>
            <a:chExt cx="8126144" cy="3288809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686093" y="3454056"/>
              <a:ext cx="810269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687321" y="4131442"/>
              <a:ext cx="810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687321" y="4810321"/>
              <a:ext cx="810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662645" y="5484723"/>
              <a:ext cx="8126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376992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4729568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6082143" y="2467465"/>
              <a:ext cx="0" cy="3288809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7434720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1354773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2030667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6" name="Line 37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4634" y="6169456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4367" y="4307525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0222" y="4933460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64367" y="5619260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255" y="3621725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17668" y="5971379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03" name="Line 43"/>
          <p:cNvSpPr>
            <a:spLocks noChangeShapeType="1"/>
          </p:cNvSpPr>
          <p:nvPr/>
        </p:nvSpPr>
        <p:spPr bwMode="auto">
          <a:xfrm>
            <a:off x="8338523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" name="Line 44"/>
          <p:cNvSpPr>
            <a:spLocks noChangeShapeType="1"/>
          </p:cNvSpPr>
          <p:nvPr/>
        </p:nvSpPr>
        <p:spPr bwMode="auto">
          <a:xfrm>
            <a:off x="8338523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7" name="Line 46"/>
          <p:cNvSpPr>
            <a:spLocks noChangeShapeType="1"/>
          </p:cNvSpPr>
          <p:nvPr/>
        </p:nvSpPr>
        <p:spPr bwMode="auto">
          <a:xfrm flipV="1">
            <a:off x="8338523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8" name="Line 47"/>
          <p:cNvSpPr>
            <a:spLocks noChangeShapeType="1"/>
          </p:cNvSpPr>
          <p:nvPr/>
        </p:nvSpPr>
        <p:spPr bwMode="auto">
          <a:xfrm>
            <a:off x="8338523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V="1">
            <a:off x="8338523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 flipV="1">
            <a:off x="8338523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557320" y="5963392"/>
            <a:ext cx="88998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notify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866405" y="5965508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38" name="Line 30"/>
          <p:cNvSpPr>
            <a:spLocks noChangeShapeType="1"/>
          </p:cNvSpPr>
          <p:nvPr/>
        </p:nvSpPr>
        <p:spPr bwMode="auto">
          <a:xfrm flipV="1">
            <a:off x="9679606" y="3174927"/>
            <a:ext cx="1344071" cy="1357760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39" name="Line 33"/>
          <p:cNvSpPr>
            <a:spLocks noChangeShapeType="1"/>
          </p:cNvSpPr>
          <p:nvPr/>
        </p:nvSpPr>
        <p:spPr bwMode="auto">
          <a:xfrm flipV="1">
            <a:off x="9687215" y="3174929"/>
            <a:ext cx="1336462" cy="2028433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40" name="Line 36"/>
          <p:cNvSpPr>
            <a:spLocks noChangeShapeType="1"/>
          </p:cNvSpPr>
          <p:nvPr/>
        </p:nvSpPr>
        <p:spPr bwMode="auto">
          <a:xfrm flipV="1">
            <a:off x="9690293" y="3174928"/>
            <a:ext cx="1333384" cy="2704330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8071"/>
            <a:ext cx="8229600" cy="163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Designated sender s with value v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Validity? Agreement, termination are satisfied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Introduce a pre-round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5467" y="263188"/>
            <a:ext cx="9731077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Byzantine Broadcast</a:t>
            </a:r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>
            <a:off x="2932472" y="3176847"/>
            <a:ext cx="8091205" cy="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3012347" y="3188136"/>
            <a:ext cx="1311146" cy="1360740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3010980" y="3190366"/>
            <a:ext cx="1312511" cy="2029932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7" name="Line 29"/>
          <p:cNvSpPr>
            <a:spLocks noChangeShapeType="1"/>
          </p:cNvSpPr>
          <p:nvPr/>
        </p:nvSpPr>
        <p:spPr bwMode="auto">
          <a:xfrm>
            <a:off x="3009533" y="3188136"/>
            <a:ext cx="1313958" cy="2711038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35353" y="2944086"/>
            <a:ext cx="1257075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Sender 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304886" y="3840581"/>
            <a:ext cx="1305800" cy="2028435"/>
            <a:chOff x="2465944" y="2927251"/>
            <a:chExt cx="649729" cy="2028435"/>
          </a:xfrm>
        </p:grpSpPr>
        <p:sp>
          <p:nvSpPr>
            <p:cNvPr id="82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77076" y="5971379"/>
            <a:ext cx="14503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pre-round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60550" y="3552492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39549" y="4083018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69205" y="462454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>
            <a:off x="4323491" y="2944086"/>
            <a:ext cx="0" cy="3251441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85" grpId="0" animBg="1"/>
      <p:bldP spid="86" grpId="0"/>
      <p:bldP spid="87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90" y="4382738"/>
            <a:ext cx="8644045" cy="51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Today’s class: Two protocols in the synchronous setting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5C1BD4E-63B0-754F-A159-D0AB71DEC20B}"/>
              </a:ext>
            </a:extLst>
          </p:cNvPr>
          <p:cNvSpPr txBox="1">
            <a:spLocks/>
          </p:cNvSpPr>
          <p:nvPr/>
        </p:nvSpPr>
        <p:spPr>
          <a:xfrm>
            <a:off x="1009247" y="5018921"/>
            <a:ext cx="10440826" cy="1078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 O(1) round Byzantine Broadcast/Agreement protocol, f &lt; n/2 faults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Concerns with synchrony, and making protocols practical in this setting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432B60-743F-1C41-8A28-48304CE454AA}"/>
              </a:ext>
            </a:extLst>
          </p:cNvPr>
          <p:cNvSpPr txBox="1">
            <a:spLocks/>
          </p:cNvSpPr>
          <p:nvPr/>
        </p:nvSpPr>
        <p:spPr>
          <a:xfrm>
            <a:off x="1103741" y="1479509"/>
            <a:ext cx="10087623" cy="1879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Prior classes: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Dolev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-Strong protocol: synchronous, O(n) rounds, tolerates f &lt; n faults</a:t>
            </a:r>
            <a:b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Asynchronous protocol: tolerates f &lt; n/3 faults</a:t>
            </a:r>
          </a:p>
        </p:txBody>
      </p:sp>
    </p:spTree>
    <p:extLst>
      <p:ext uri="{BB962C8B-B14F-4D97-AF65-F5344CB8AC3E}">
        <p14:creationId xmlns:p14="http://schemas.microsoft.com/office/powerpoint/2010/main" val="22589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23"/>
    </mc:Choice>
    <mc:Fallback xmlns="">
      <p:transition spd="slow" advTm="33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55315" y="5965875"/>
            <a:ext cx="1212833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00308" y="5963393"/>
            <a:ext cx="1176925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909024" y="2867896"/>
            <a:ext cx="8126144" cy="3288809"/>
            <a:chOff x="662645" y="2467465"/>
            <a:chExt cx="8126144" cy="3288809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686093" y="3454056"/>
              <a:ext cx="810269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687321" y="4131442"/>
              <a:ext cx="810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687321" y="4810321"/>
              <a:ext cx="8101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662645" y="5484723"/>
              <a:ext cx="8126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376992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4729568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6082143" y="2467465"/>
              <a:ext cx="0" cy="3288809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7434720" y="2504833"/>
              <a:ext cx="0" cy="3251441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1354773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3376992" y="3454056"/>
              <a:ext cx="1352576" cy="2030667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677386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6" name="Line 37"/>
            <p:cNvSpPr>
              <a:spLocks noChangeShapeType="1"/>
            </p:cNvSpPr>
            <p:nvPr/>
          </p:nvSpPr>
          <p:spPr bwMode="auto">
            <a:xfrm flipV="1">
              <a:off x="4729568" y="4131442"/>
              <a:ext cx="1352576" cy="1353281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auto">
            <a:xfrm flipV="1">
              <a:off x="4729568" y="4808829"/>
              <a:ext cx="1352576" cy="675894"/>
            </a:xfrm>
            <a:prstGeom prst="line">
              <a:avLst/>
            </a:prstGeom>
            <a:noFill/>
            <a:ln w="15875">
              <a:solidFill>
                <a:srgbClr val="B91003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4634" y="6169456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4367" y="4307525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0222" y="4933460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64367" y="5619260"/>
            <a:ext cx="124328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Group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255" y="3621725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17668" y="5971379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03" name="Line 43"/>
          <p:cNvSpPr>
            <a:spLocks noChangeShapeType="1"/>
          </p:cNvSpPr>
          <p:nvPr/>
        </p:nvSpPr>
        <p:spPr bwMode="auto">
          <a:xfrm>
            <a:off x="8338523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4" name="Line 44"/>
          <p:cNvSpPr>
            <a:spLocks noChangeShapeType="1"/>
          </p:cNvSpPr>
          <p:nvPr/>
        </p:nvSpPr>
        <p:spPr bwMode="auto">
          <a:xfrm>
            <a:off x="8338523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7" name="Line 46"/>
          <p:cNvSpPr>
            <a:spLocks noChangeShapeType="1"/>
          </p:cNvSpPr>
          <p:nvPr/>
        </p:nvSpPr>
        <p:spPr bwMode="auto">
          <a:xfrm flipV="1">
            <a:off x="8338523" y="4524512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8" name="Line 47"/>
          <p:cNvSpPr>
            <a:spLocks noChangeShapeType="1"/>
          </p:cNvSpPr>
          <p:nvPr/>
        </p:nvSpPr>
        <p:spPr bwMode="auto">
          <a:xfrm>
            <a:off x="8338523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V="1">
            <a:off x="8338523" y="4524512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 flipV="1">
            <a:off x="8338523" y="5201899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557320" y="5963392"/>
            <a:ext cx="88998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notify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866405" y="5965508"/>
            <a:ext cx="91242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status</a:t>
            </a:r>
          </a:p>
        </p:txBody>
      </p:sp>
      <p:sp>
        <p:nvSpPr>
          <p:cNvPr id="138" name="Line 30"/>
          <p:cNvSpPr>
            <a:spLocks noChangeShapeType="1"/>
          </p:cNvSpPr>
          <p:nvPr/>
        </p:nvSpPr>
        <p:spPr bwMode="auto">
          <a:xfrm flipV="1">
            <a:off x="9679606" y="2301071"/>
            <a:ext cx="1401642" cy="2231616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39" name="Line 33"/>
          <p:cNvSpPr>
            <a:spLocks noChangeShapeType="1"/>
          </p:cNvSpPr>
          <p:nvPr/>
        </p:nvSpPr>
        <p:spPr bwMode="auto">
          <a:xfrm flipV="1">
            <a:off x="9687214" y="2301070"/>
            <a:ext cx="1394033" cy="2902291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140" name="Line 36"/>
          <p:cNvSpPr>
            <a:spLocks noChangeShapeType="1"/>
          </p:cNvSpPr>
          <p:nvPr/>
        </p:nvSpPr>
        <p:spPr bwMode="auto">
          <a:xfrm flipV="1">
            <a:off x="9690292" y="2301070"/>
            <a:ext cx="1390955" cy="3578188"/>
          </a:xfrm>
          <a:prstGeom prst="line">
            <a:avLst/>
          </a:prstGeom>
          <a:noFill/>
          <a:ln w="15875">
            <a:solidFill>
              <a:srgbClr val="7030A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945" y="1158071"/>
            <a:ext cx="9220221" cy="16312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Pre-round, (status, propose, commit, notify), </a:t>
            </a:r>
            <a:r>
              <a:rPr lang="mr-I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Assuming random leaders*, 2 iterations (8 rounds) in expectation. 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5467" y="263188"/>
            <a:ext cx="9731077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Byzantine Broadcast</a:t>
            </a:r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>
            <a:off x="2932472" y="3176847"/>
            <a:ext cx="8091205" cy="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3012347" y="3188136"/>
            <a:ext cx="1311146" cy="1360740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3010980" y="3190366"/>
            <a:ext cx="1312511" cy="2029932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7" name="Line 29"/>
          <p:cNvSpPr>
            <a:spLocks noChangeShapeType="1"/>
          </p:cNvSpPr>
          <p:nvPr/>
        </p:nvSpPr>
        <p:spPr bwMode="auto">
          <a:xfrm>
            <a:off x="3009533" y="3188136"/>
            <a:ext cx="1313958" cy="2711038"/>
          </a:xfrm>
          <a:prstGeom prst="line">
            <a:avLst/>
          </a:prstGeom>
          <a:noFill/>
          <a:ln w="15875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35353" y="2944086"/>
            <a:ext cx="1257075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Sender s</a:t>
            </a:r>
          </a:p>
        </p:txBody>
      </p:sp>
      <p:sp>
        <p:nvSpPr>
          <p:cNvPr id="80" name="Line 14"/>
          <p:cNvSpPr>
            <a:spLocks noChangeShapeType="1"/>
          </p:cNvSpPr>
          <p:nvPr/>
        </p:nvSpPr>
        <p:spPr bwMode="auto">
          <a:xfrm>
            <a:off x="4301400" y="2944087"/>
            <a:ext cx="1372" cy="3333258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4886" y="3840581"/>
            <a:ext cx="1305800" cy="2028435"/>
            <a:chOff x="2465944" y="2927251"/>
            <a:chExt cx="649729" cy="2028435"/>
          </a:xfrm>
        </p:grpSpPr>
        <p:sp>
          <p:nvSpPr>
            <p:cNvPr id="82" name="Line 27"/>
            <p:cNvSpPr>
              <a:spLocks noChangeShapeType="1"/>
            </p:cNvSpPr>
            <p:nvPr/>
          </p:nvSpPr>
          <p:spPr bwMode="auto">
            <a:xfrm flipV="1">
              <a:off x="2471111" y="2933965"/>
              <a:ext cx="644562" cy="665457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 flipV="1">
              <a:off x="2465944" y="2927251"/>
              <a:ext cx="649729" cy="135776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 flipV="1">
              <a:off x="2469622" y="2927253"/>
              <a:ext cx="646051" cy="2028433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 anchorCtr="0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77076" y="5971379"/>
            <a:ext cx="14503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Gill Sans" charset="0"/>
                <a:ea typeface="Gill Sans" charset="0"/>
                <a:cs typeface="Gill Sans" charset="0"/>
              </a:rPr>
              <a:t>pre-round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60550" y="3552492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39549" y="4083018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69205" y="4624540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7503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8010762" y="4119141"/>
            <a:ext cx="1614842" cy="349665"/>
          </a:xfrm>
          <a:custGeom>
            <a:avLst/>
            <a:gdLst>
              <a:gd name="connsiteX0" fmla="*/ 1602101 w 1614842"/>
              <a:gd name="connsiteY0" fmla="*/ 76266 h 349665"/>
              <a:gd name="connsiteX1" fmla="*/ 1523592 w 1614842"/>
              <a:gd name="connsiteY1" fmla="*/ 6993 h 349665"/>
              <a:gd name="connsiteX2" fmla="*/ 1329628 w 1614842"/>
              <a:gd name="connsiteY2" fmla="*/ 2375 h 349665"/>
              <a:gd name="connsiteX3" fmla="*/ 950937 w 1614842"/>
              <a:gd name="connsiteY3" fmla="*/ 2375 h 349665"/>
              <a:gd name="connsiteX4" fmla="*/ 244355 w 1614842"/>
              <a:gd name="connsiteY4" fmla="*/ 20848 h 349665"/>
              <a:gd name="connsiteX5" fmla="*/ 82719 w 1614842"/>
              <a:gd name="connsiteY5" fmla="*/ 34702 h 349665"/>
              <a:gd name="connsiteX6" fmla="*/ 27301 w 1614842"/>
              <a:gd name="connsiteY6" fmla="*/ 117829 h 349665"/>
              <a:gd name="connsiteX7" fmla="*/ 13446 w 1614842"/>
              <a:gd name="connsiteY7" fmla="*/ 233284 h 349665"/>
              <a:gd name="connsiteX8" fmla="*/ 221264 w 1614842"/>
              <a:gd name="connsiteY8" fmla="*/ 339502 h 349665"/>
              <a:gd name="connsiteX9" fmla="*/ 433701 w 1614842"/>
              <a:gd name="connsiteY9" fmla="*/ 334884 h 349665"/>
              <a:gd name="connsiteX10" fmla="*/ 747737 w 1614842"/>
              <a:gd name="connsiteY10" fmla="*/ 344120 h 349665"/>
              <a:gd name="connsiteX11" fmla="*/ 1103337 w 1614842"/>
              <a:gd name="connsiteY11" fmla="*/ 348739 h 349665"/>
              <a:gd name="connsiteX12" fmla="*/ 1412755 w 1614842"/>
              <a:gd name="connsiteY12" fmla="*/ 325648 h 349665"/>
              <a:gd name="connsiteX13" fmla="*/ 1592864 w 1614842"/>
              <a:gd name="connsiteY13" fmla="*/ 307175 h 349665"/>
              <a:gd name="connsiteX14" fmla="*/ 1602101 w 1614842"/>
              <a:gd name="connsiteY14" fmla="*/ 76266 h 34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4842" h="349665">
                <a:moveTo>
                  <a:pt x="1602101" y="76266"/>
                </a:moveTo>
                <a:cubicBezTo>
                  <a:pt x="1590556" y="26236"/>
                  <a:pt x="1569004" y="19308"/>
                  <a:pt x="1523592" y="6993"/>
                </a:cubicBezTo>
                <a:cubicBezTo>
                  <a:pt x="1478180" y="-5322"/>
                  <a:pt x="1329628" y="2375"/>
                  <a:pt x="1329628" y="2375"/>
                </a:cubicBezTo>
                <a:lnTo>
                  <a:pt x="950937" y="2375"/>
                </a:lnTo>
                <a:lnTo>
                  <a:pt x="244355" y="20848"/>
                </a:lnTo>
                <a:cubicBezTo>
                  <a:pt x="99652" y="26236"/>
                  <a:pt x="118895" y="18539"/>
                  <a:pt x="82719" y="34702"/>
                </a:cubicBezTo>
                <a:cubicBezTo>
                  <a:pt x="46543" y="50865"/>
                  <a:pt x="38846" y="84732"/>
                  <a:pt x="27301" y="117829"/>
                </a:cubicBezTo>
                <a:cubicBezTo>
                  <a:pt x="15756" y="150926"/>
                  <a:pt x="-18881" y="196339"/>
                  <a:pt x="13446" y="233284"/>
                </a:cubicBezTo>
                <a:cubicBezTo>
                  <a:pt x="45773" y="270230"/>
                  <a:pt x="151222" y="322569"/>
                  <a:pt x="221264" y="339502"/>
                </a:cubicBezTo>
                <a:cubicBezTo>
                  <a:pt x="291306" y="356435"/>
                  <a:pt x="345956" y="334114"/>
                  <a:pt x="433701" y="334884"/>
                </a:cubicBezTo>
                <a:cubicBezTo>
                  <a:pt x="521446" y="335654"/>
                  <a:pt x="747737" y="344120"/>
                  <a:pt x="747737" y="344120"/>
                </a:cubicBezTo>
                <a:cubicBezTo>
                  <a:pt x="859343" y="346429"/>
                  <a:pt x="992501" y="351818"/>
                  <a:pt x="1103337" y="348739"/>
                </a:cubicBezTo>
                <a:cubicBezTo>
                  <a:pt x="1214173" y="345660"/>
                  <a:pt x="1331167" y="332575"/>
                  <a:pt x="1412755" y="325648"/>
                </a:cubicBezTo>
                <a:cubicBezTo>
                  <a:pt x="1494343" y="318721"/>
                  <a:pt x="1558228" y="351048"/>
                  <a:pt x="1592864" y="307175"/>
                </a:cubicBezTo>
                <a:cubicBezTo>
                  <a:pt x="1627500" y="263302"/>
                  <a:pt x="1613646" y="126296"/>
                  <a:pt x="1602101" y="762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BFE89-7251-9B4D-ACB6-18D1DAB095AD}"/>
              </a:ext>
            </a:extLst>
          </p:cNvPr>
          <p:cNvGrpSpPr/>
          <p:nvPr/>
        </p:nvGrpSpPr>
        <p:grpSpPr>
          <a:xfrm>
            <a:off x="8241120" y="4240948"/>
            <a:ext cx="2551404" cy="126028"/>
            <a:chOff x="7052400" y="4240948"/>
            <a:chExt cx="2551404" cy="126028"/>
          </a:xfrm>
        </p:grpSpPr>
        <p:sp>
          <p:nvSpPr>
            <p:cNvPr id="90" name="Oval 89"/>
            <p:cNvSpPr/>
            <p:nvPr/>
          </p:nvSpPr>
          <p:spPr>
            <a:xfrm>
              <a:off x="7052400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9477776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8664900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7865276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7458838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8258462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9084590" y="424094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820477" y="1116076"/>
            <a:ext cx="2850453" cy="20604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165631" y="1126893"/>
            <a:ext cx="2853506" cy="2060498"/>
          </a:xfrm>
          <a:prstGeom prst="roundRect">
            <a:avLst/>
          </a:prstGeom>
          <a:ln>
            <a:noFill/>
          </a:ln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7279" y="1177407"/>
            <a:ext cx="2497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Paxos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Byzantine, 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asynchronous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n/2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803741" y="4876164"/>
            <a:ext cx="2564656" cy="155972"/>
            <a:chOff x="543002" y="4921884"/>
            <a:chExt cx="2564656" cy="155972"/>
          </a:xfrm>
        </p:grpSpPr>
        <p:sp>
          <p:nvSpPr>
            <p:cNvPr id="5" name="Oval 4"/>
            <p:cNvSpPr/>
            <p:nvPr/>
          </p:nvSpPr>
          <p:spPr>
            <a:xfrm>
              <a:off x="543002" y="495182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81630" y="4921884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68754" y="494929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5878" y="494741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49440" y="495182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62316" y="4949623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75192" y="4921884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356834" y="1188224"/>
            <a:ext cx="24422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Today’s Protocol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Byzantine, 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synchronous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n/2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81402" y="4759432"/>
            <a:ext cx="1614842" cy="349665"/>
          </a:xfrm>
          <a:custGeom>
            <a:avLst/>
            <a:gdLst>
              <a:gd name="connsiteX0" fmla="*/ 1602101 w 1614842"/>
              <a:gd name="connsiteY0" fmla="*/ 76266 h 349665"/>
              <a:gd name="connsiteX1" fmla="*/ 1523592 w 1614842"/>
              <a:gd name="connsiteY1" fmla="*/ 6993 h 349665"/>
              <a:gd name="connsiteX2" fmla="*/ 1329628 w 1614842"/>
              <a:gd name="connsiteY2" fmla="*/ 2375 h 349665"/>
              <a:gd name="connsiteX3" fmla="*/ 950937 w 1614842"/>
              <a:gd name="connsiteY3" fmla="*/ 2375 h 349665"/>
              <a:gd name="connsiteX4" fmla="*/ 244355 w 1614842"/>
              <a:gd name="connsiteY4" fmla="*/ 20848 h 349665"/>
              <a:gd name="connsiteX5" fmla="*/ 82719 w 1614842"/>
              <a:gd name="connsiteY5" fmla="*/ 34702 h 349665"/>
              <a:gd name="connsiteX6" fmla="*/ 27301 w 1614842"/>
              <a:gd name="connsiteY6" fmla="*/ 117829 h 349665"/>
              <a:gd name="connsiteX7" fmla="*/ 13446 w 1614842"/>
              <a:gd name="connsiteY7" fmla="*/ 233284 h 349665"/>
              <a:gd name="connsiteX8" fmla="*/ 221264 w 1614842"/>
              <a:gd name="connsiteY8" fmla="*/ 339502 h 349665"/>
              <a:gd name="connsiteX9" fmla="*/ 433701 w 1614842"/>
              <a:gd name="connsiteY9" fmla="*/ 334884 h 349665"/>
              <a:gd name="connsiteX10" fmla="*/ 747737 w 1614842"/>
              <a:gd name="connsiteY10" fmla="*/ 344120 h 349665"/>
              <a:gd name="connsiteX11" fmla="*/ 1103337 w 1614842"/>
              <a:gd name="connsiteY11" fmla="*/ 348739 h 349665"/>
              <a:gd name="connsiteX12" fmla="*/ 1412755 w 1614842"/>
              <a:gd name="connsiteY12" fmla="*/ 325648 h 349665"/>
              <a:gd name="connsiteX13" fmla="*/ 1592864 w 1614842"/>
              <a:gd name="connsiteY13" fmla="*/ 307175 h 349665"/>
              <a:gd name="connsiteX14" fmla="*/ 1602101 w 1614842"/>
              <a:gd name="connsiteY14" fmla="*/ 76266 h 34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4842" h="349665">
                <a:moveTo>
                  <a:pt x="1602101" y="76266"/>
                </a:moveTo>
                <a:cubicBezTo>
                  <a:pt x="1590556" y="26236"/>
                  <a:pt x="1569004" y="19308"/>
                  <a:pt x="1523592" y="6993"/>
                </a:cubicBezTo>
                <a:cubicBezTo>
                  <a:pt x="1478180" y="-5322"/>
                  <a:pt x="1329628" y="2375"/>
                  <a:pt x="1329628" y="2375"/>
                </a:cubicBezTo>
                <a:lnTo>
                  <a:pt x="950937" y="2375"/>
                </a:lnTo>
                <a:lnTo>
                  <a:pt x="244355" y="20848"/>
                </a:lnTo>
                <a:cubicBezTo>
                  <a:pt x="99652" y="26236"/>
                  <a:pt x="118895" y="18539"/>
                  <a:pt x="82719" y="34702"/>
                </a:cubicBezTo>
                <a:cubicBezTo>
                  <a:pt x="46543" y="50865"/>
                  <a:pt x="38846" y="84732"/>
                  <a:pt x="27301" y="117829"/>
                </a:cubicBezTo>
                <a:cubicBezTo>
                  <a:pt x="15756" y="150926"/>
                  <a:pt x="-18881" y="196339"/>
                  <a:pt x="13446" y="233284"/>
                </a:cubicBezTo>
                <a:cubicBezTo>
                  <a:pt x="45773" y="270230"/>
                  <a:pt x="151222" y="322569"/>
                  <a:pt x="221264" y="339502"/>
                </a:cubicBezTo>
                <a:cubicBezTo>
                  <a:pt x="291306" y="356435"/>
                  <a:pt x="345956" y="334114"/>
                  <a:pt x="433701" y="334884"/>
                </a:cubicBezTo>
                <a:cubicBezTo>
                  <a:pt x="521446" y="335654"/>
                  <a:pt x="747737" y="344120"/>
                  <a:pt x="747737" y="344120"/>
                </a:cubicBezTo>
                <a:cubicBezTo>
                  <a:pt x="859343" y="346429"/>
                  <a:pt x="992501" y="351818"/>
                  <a:pt x="1103337" y="348739"/>
                </a:cubicBezTo>
                <a:cubicBezTo>
                  <a:pt x="1214173" y="345660"/>
                  <a:pt x="1331167" y="332575"/>
                  <a:pt x="1412755" y="325648"/>
                </a:cubicBezTo>
                <a:cubicBezTo>
                  <a:pt x="1494343" y="318721"/>
                  <a:pt x="1558228" y="351048"/>
                  <a:pt x="1592864" y="307175"/>
                </a:cubicBezTo>
                <a:cubicBezTo>
                  <a:pt x="1627500" y="263302"/>
                  <a:pt x="1613646" y="126296"/>
                  <a:pt x="1602101" y="762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941758" y="4677373"/>
            <a:ext cx="1586672" cy="490984"/>
          </a:xfrm>
          <a:custGeom>
            <a:avLst/>
            <a:gdLst>
              <a:gd name="connsiteX0" fmla="*/ 133926 w 1586672"/>
              <a:gd name="connsiteY0" fmla="*/ 10543 h 490984"/>
              <a:gd name="connsiteX1" fmla="*/ 13854 w 1586672"/>
              <a:gd name="connsiteY1" fmla="*/ 172179 h 490984"/>
              <a:gd name="connsiteX2" fmla="*/ 4617 w 1586672"/>
              <a:gd name="connsiteY2" fmla="*/ 292252 h 490984"/>
              <a:gd name="connsiteX3" fmla="*/ 32326 w 1586672"/>
              <a:gd name="connsiteY3" fmla="*/ 412325 h 490984"/>
              <a:gd name="connsiteX4" fmla="*/ 138545 w 1586672"/>
              <a:gd name="connsiteY4" fmla="*/ 472361 h 490984"/>
              <a:gd name="connsiteX5" fmla="*/ 438726 w 1586672"/>
              <a:gd name="connsiteY5" fmla="*/ 490834 h 490984"/>
              <a:gd name="connsiteX6" fmla="*/ 729672 w 1586672"/>
              <a:gd name="connsiteY6" fmla="*/ 481598 h 490984"/>
              <a:gd name="connsiteX7" fmla="*/ 1039090 w 1586672"/>
              <a:gd name="connsiteY7" fmla="*/ 476979 h 490984"/>
              <a:gd name="connsiteX8" fmla="*/ 1306945 w 1586672"/>
              <a:gd name="connsiteY8" fmla="*/ 467743 h 490984"/>
              <a:gd name="connsiteX9" fmla="*/ 1510145 w 1586672"/>
              <a:gd name="connsiteY9" fmla="*/ 444652 h 490984"/>
              <a:gd name="connsiteX10" fmla="*/ 1584036 w 1586672"/>
              <a:gd name="connsiteY10" fmla="*/ 278398 h 490984"/>
              <a:gd name="connsiteX11" fmla="*/ 1551708 w 1586672"/>
              <a:gd name="connsiteY11" fmla="*/ 135234 h 490984"/>
              <a:gd name="connsiteX12" fmla="*/ 1380836 w 1586672"/>
              <a:gd name="connsiteY12" fmla="*/ 79816 h 490984"/>
              <a:gd name="connsiteX13" fmla="*/ 1020617 w 1586672"/>
              <a:gd name="connsiteY13" fmla="*/ 47488 h 490984"/>
              <a:gd name="connsiteX14" fmla="*/ 678872 w 1586672"/>
              <a:gd name="connsiteY14" fmla="*/ 19779 h 490984"/>
              <a:gd name="connsiteX15" fmla="*/ 337126 w 1586672"/>
              <a:gd name="connsiteY15" fmla="*/ 19779 h 490984"/>
              <a:gd name="connsiteX16" fmla="*/ 226290 w 1586672"/>
              <a:gd name="connsiteY16" fmla="*/ 15161 h 490984"/>
              <a:gd name="connsiteX17" fmla="*/ 133926 w 1586672"/>
              <a:gd name="connsiteY17" fmla="*/ 10543 h 4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6672" h="490984">
                <a:moveTo>
                  <a:pt x="133926" y="10543"/>
                </a:moveTo>
                <a:cubicBezTo>
                  <a:pt x="98520" y="36713"/>
                  <a:pt x="35405" y="125228"/>
                  <a:pt x="13854" y="172179"/>
                </a:cubicBezTo>
                <a:cubicBezTo>
                  <a:pt x="-7697" y="219130"/>
                  <a:pt x="1538" y="252228"/>
                  <a:pt x="4617" y="292252"/>
                </a:cubicBezTo>
                <a:cubicBezTo>
                  <a:pt x="7696" y="332276"/>
                  <a:pt x="10005" y="382307"/>
                  <a:pt x="32326" y="412325"/>
                </a:cubicBezTo>
                <a:cubicBezTo>
                  <a:pt x="54647" y="442343"/>
                  <a:pt x="70812" y="459276"/>
                  <a:pt x="138545" y="472361"/>
                </a:cubicBezTo>
                <a:cubicBezTo>
                  <a:pt x="206278" y="485446"/>
                  <a:pt x="340205" y="489295"/>
                  <a:pt x="438726" y="490834"/>
                </a:cubicBezTo>
                <a:cubicBezTo>
                  <a:pt x="537247" y="492373"/>
                  <a:pt x="729672" y="481598"/>
                  <a:pt x="729672" y="481598"/>
                </a:cubicBezTo>
                <a:lnTo>
                  <a:pt x="1039090" y="476979"/>
                </a:lnTo>
                <a:cubicBezTo>
                  <a:pt x="1135302" y="474670"/>
                  <a:pt x="1228436" y="473131"/>
                  <a:pt x="1306945" y="467743"/>
                </a:cubicBezTo>
                <a:cubicBezTo>
                  <a:pt x="1385454" y="462355"/>
                  <a:pt x="1463963" y="476210"/>
                  <a:pt x="1510145" y="444652"/>
                </a:cubicBezTo>
                <a:cubicBezTo>
                  <a:pt x="1556327" y="413094"/>
                  <a:pt x="1577109" y="329968"/>
                  <a:pt x="1584036" y="278398"/>
                </a:cubicBezTo>
                <a:cubicBezTo>
                  <a:pt x="1590963" y="226828"/>
                  <a:pt x="1585575" y="168331"/>
                  <a:pt x="1551708" y="135234"/>
                </a:cubicBezTo>
                <a:cubicBezTo>
                  <a:pt x="1517841" y="102137"/>
                  <a:pt x="1469351" y="94440"/>
                  <a:pt x="1380836" y="79816"/>
                </a:cubicBezTo>
                <a:cubicBezTo>
                  <a:pt x="1292321" y="65192"/>
                  <a:pt x="1020617" y="47488"/>
                  <a:pt x="1020617" y="47488"/>
                </a:cubicBezTo>
                <a:cubicBezTo>
                  <a:pt x="903623" y="37482"/>
                  <a:pt x="792787" y="24397"/>
                  <a:pt x="678872" y="19779"/>
                </a:cubicBezTo>
                <a:cubicBezTo>
                  <a:pt x="564957" y="15161"/>
                  <a:pt x="412556" y="20549"/>
                  <a:pt x="337126" y="19779"/>
                </a:cubicBezTo>
                <a:cubicBezTo>
                  <a:pt x="261696" y="19009"/>
                  <a:pt x="257847" y="15161"/>
                  <a:pt x="226290" y="15161"/>
                </a:cubicBezTo>
                <a:cubicBezTo>
                  <a:pt x="194733" y="15161"/>
                  <a:pt x="169332" y="-15627"/>
                  <a:pt x="133926" y="105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19733" y="5226968"/>
            <a:ext cx="200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sending history/status to new leader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8221285" y="5470141"/>
            <a:ext cx="2564656" cy="130438"/>
            <a:chOff x="8333331" y="6178479"/>
            <a:chExt cx="2564656" cy="130438"/>
          </a:xfrm>
        </p:grpSpPr>
        <p:sp>
          <p:nvSpPr>
            <p:cNvPr id="67" name="Oval 66"/>
            <p:cNvSpPr/>
            <p:nvPr/>
          </p:nvSpPr>
          <p:spPr>
            <a:xfrm>
              <a:off x="8333331" y="618288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0771959" y="617847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959083" y="618035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146207" y="617847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739769" y="618288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552645" y="6180684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365521" y="6178479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reeform 75"/>
          <p:cNvSpPr/>
          <p:nvPr/>
        </p:nvSpPr>
        <p:spPr>
          <a:xfrm>
            <a:off x="8099383" y="5278843"/>
            <a:ext cx="2871285" cy="486280"/>
          </a:xfrm>
          <a:custGeom>
            <a:avLst/>
            <a:gdLst>
              <a:gd name="connsiteX0" fmla="*/ 2868947 w 2871285"/>
              <a:gd name="connsiteY0" fmla="*/ 225360 h 486280"/>
              <a:gd name="connsiteX1" fmla="*/ 2743442 w 2871285"/>
              <a:gd name="connsiteY1" fmla="*/ 46066 h 486280"/>
              <a:gd name="connsiteX2" fmla="*/ 2089018 w 2871285"/>
              <a:gd name="connsiteY2" fmla="*/ 55031 h 486280"/>
              <a:gd name="connsiteX3" fmla="*/ 1318053 w 2871285"/>
              <a:gd name="connsiteY3" fmla="*/ 28137 h 486280"/>
              <a:gd name="connsiteX4" fmla="*/ 565018 w 2871285"/>
              <a:gd name="connsiteY4" fmla="*/ 37101 h 486280"/>
              <a:gd name="connsiteX5" fmla="*/ 152642 w 2871285"/>
              <a:gd name="connsiteY5" fmla="*/ 10207 h 486280"/>
              <a:gd name="connsiteX6" fmla="*/ 242 w 2871285"/>
              <a:gd name="connsiteY6" fmla="*/ 234325 h 486280"/>
              <a:gd name="connsiteX7" fmla="*/ 125747 w 2871285"/>
              <a:gd name="connsiteY7" fmla="*/ 440513 h 486280"/>
              <a:gd name="connsiteX8" fmla="*/ 430547 w 2871285"/>
              <a:gd name="connsiteY8" fmla="*/ 467407 h 486280"/>
              <a:gd name="connsiteX9" fmla="*/ 1344947 w 2871285"/>
              <a:gd name="connsiteY9" fmla="*/ 476372 h 486280"/>
              <a:gd name="connsiteX10" fmla="*/ 2151771 w 2871285"/>
              <a:gd name="connsiteY10" fmla="*/ 476372 h 486280"/>
              <a:gd name="connsiteX11" fmla="*/ 2698618 w 2871285"/>
              <a:gd name="connsiteY11" fmla="*/ 467407 h 486280"/>
              <a:gd name="connsiteX12" fmla="*/ 2868947 w 2871285"/>
              <a:gd name="connsiteY12" fmla="*/ 225360 h 4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1285" h="486280">
                <a:moveTo>
                  <a:pt x="2868947" y="225360"/>
                </a:moveTo>
                <a:cubicBezTo>
                  <a:pt x="2876418" y="155136"/>
                  <a:pt x="2873430" y="74454"/>
                  <a:pt x="2743442" y="46066"/>
                </a:cubicBezTo>
                <a:cubicBezTo>
                  <a:pt x="2613454" y="17678"/>
                  <a:pt x="2326583" y="58019"/>
                  <a:pt x="2089018" y="55031"/>
                </a:cubicBezTo>
                <a:cubicBezTo>
                  <a:pt x="1851453" y="52043"/>
                  <a:pt x="1318053" y="28137"/>
                  <a:pt x="1318053" y="28137"/>
                </a:cubicBezTo>
                <a:lnTo>
                  <a:pt x="565018" y="37101"/>
                </a:lnTo>
                <a:cubicBezTo>
                  <a:pt x="370783" y="34113"/>
                  <a:pt x="246771" y="-22664"/>
                  <a:pt x="152642" y="10207"/>
                </a:cubicBezTo>
                <a:cubicBezTo>
                  <a:pt x="58513" y="43078"/>
                  <a:pt x="4725" y="162607"/>
                  <a:pt x="242" y="234325"/>
                </a:cubicBezTo>
                <a:cubicBezTo>
                  <a:pt x="-4241" y="306043"/>
                  <a:pt x="54029" y="401666"/>
                  <a:pt x="125747" y="440513"/>
                </a:cubicBezTo>
                <a:cubicBezTo>
                  <a:pt x="197464" y="479360"/>
                  <a:pt x="227347" y="461431"/>
                  <a:pt x="430547" y="467407"/>
                </a:cubicBezTo>
                <a:cubicBezTo>
                  <a:pt x="633747" y="473383"/>
                  <a:pt x="1344947" y="476372"/>
                  <a:pt x="1344947" y="476372"/>
                </a:cubicBezTo>
                <a:lnTo>
                  <a:pt x="2151771" y="476372"/>
                </a:lnTo>
                <a:cubicBezTo>
                  <a:pt x="2377383" y="474878"/>
                  <a:pt x="2579089" y="504760"/>
                  <a:pt x="2698618" y="467407"/>
                </a:cubicBezTo>
                <a:cubicBezTo>
                  <a:pt x="2818147" y="430054"/>
                  <a:pt x="2861476" y="295584"/>
                  <a:pt x="2868947" y="2253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284299" y="3603367"/>
            <a:ext cx="3217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Voting quorum of f+1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637399" y="4858177"/>
            <a:ext cx="3217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Notify quorum of 2f+1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8556178" y="4550754"/>
            <a:ext cx="0" cy="666427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8599995" y="4446479"/>
            <a:ext cx="3217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Synchrony!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81676" y="3945772"/>
            <a:ext cx="3147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= f + 1</a:t>
            </a:r>
            <a:endParaRPr lang="en-US" sz="3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21</a:t>
            </a:fld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34E865-D8F0-4947-8E4A-FADEB3816EDC}"/>
              </a:ext>
            </a:extLst>
          </p:cNvPr>
          <p:cNvSpPr/>
          <p:nvPr/>
        </p:nvSpPr>
        <p:spPr>
          <a:xfrm>
            <a:off x="260740" y="5238924"/>
            <a:ext cx="180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Voting quorum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7A39EF9B-8AF5-7F46-8E99-D5FEF94FD8F2}"/>
              </a:ext>
            </a:extLst>
          </p:cNvPr>
          <p:cNvSpPr/>
          <p:nvPr/>
        </p:nvSpPr>
        <p:spPr>
          <a:xfrm>
            <a:off x="8459376" y="5379124"/>
            <a:ext cx="1602888" cy="467884"/>
          </a:xfrm>
          <a:custGeom>
            <a:avLst/>
            <a:gdLst>
              <a:gd name="connsiteX0" fmla="*/ 1602101 w 1614842"/>
              <a:gd name="connsiteY0" fmla="*/ 76266 h 349665"/>
              <a:gd name="connsiteX1" fmla="*/ 1523592 w 1614842"/>
              <a:gd name="connsiteY1" fmla="*/ 6993 h 349665"/>
              <a:gd name="connsiteX2" fmla="*/ 1329628 w 1614842"/>
              <a:gd name="connsiteY2" fmla="*/ 2375 h 349665"/>
              <a:gd name="connsiteX3" fmla="*/ 950937 w 1614842"/>
              <a:gd name="connsiteY3" fmla="*/ 2375 h 349665"/>
              <a:gd name="connsiteX4" fmla="*/ 244355 w 1614842"/>
              <a:gd name="connsiteY4" fmla="*/ 20848 h 349665"/>
              <a:gd name="connsiteX5" fmla="*/ 82719 w 1614842"/>
              <a:gd name="connsiteY5" fmla="*/ 34702 h 349665"/>
              <a:gd name="connsiteX6" fmla="*/ 27301 w 1614842"/>
              <a:gd name="connsiteY6" fmla="*/ 117829 h 349665"/>
              <a:gd name="connsiteX7" fmla="*/ 13446 w 1614842"/>
              <a:gd name="connsiteY7" fmla="*/ 233284 h 349665"/>
              <a:gd name="connsiteX8" fmla="*/ 221264 w 1614842"/>
              <a:gd name="connsiteY8" fmla="*/ 339502 h 349665"/>
              <a:gd name="connsiteX9" fmla="*/ 433701 w 1614842"/>
              <a:gd name="connsiteY9" fmla="*/ 334884 h 349665"/>
              <a:gd name="connsiteX10" fmla="*/ 747737 w 1614842"/>
              <a:gd name="connsiteY10" fmla="*/ 344120 h 349665"/>
              <a:gd name="connsiteX11" fmla="*/ 1103337 w 1614842"/>
              <a:gd name="connsiteY11" fmla="*/ 348739 h 349665"/>
              <a:gd name="connsiteX12" fmla="*/ 1412755 w 1614842"/>
              <a:gd name="connsiteY12" fmla="*/ 325648 h 349665"/>
              <a:gd name="connsiteX13" fmla="*/ 1592864 w 1614842"/>
              <a:gd name="connsiteY13" fmla="*/ 307175 h 349665"/>
              <a:gd name="connsiteX14" fmla="*/ 1602101 w 1614842"/>
              <a:gd name="connsiteY14" fmla="*/ 76266 h 34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4842" h="349665">
                <a:moveTo>
                  <a:pt x="1602101" y="76266"/>
                </a:moveTo>
                <a:cubicBezTo>
                  <a:pt x="1590556" y="26236"/>
                  <a:pt x="1569004" y="19308"/>
                  <a:pt x="1523592" y="6993"/>
                </a:cubicBezTo>
                <a:cubicBezTo>
                  <a:pt x="1478180" y="-5322"/>
                  <a:pt x="1329628" y="2375"/>
                  <a:pt x="1329628" y="2375"/>
                </a:cubicBezTo>
                <a:lnTo>
                  <a:pt x="950937" y="2375"/>
                </a:lnTo>
                <a:lnTo>
                  <a:pt x="244355" y="20848"/>
                </a:lnTo>
                <a:cubicBezTo>
                  <a:pt x="99652" y="26236"/>
                  <a:pt x="118895" y="18539"/>
                  <a:pt x="82719" y="34702"/>
                </a:cubicBezTo>
                <a:cubicBezTo>
                  <a:pt x="46543" y="50865"/>
                  <a:pt x="38846" y="84732"/>
                  <a:pt x="27301" y="117829"/>
                </a:cubicBezTo>
                <a:cubicBezTo>
                  <a:pt x="15756" y="150926"/>
                  <a:pt x="-18881" y="196339"/>
                  <a:pt x="13446" y="233284"/>
                </a:cubicBezTo>
                <a:cubicBezTo>
                  <a:pt x="45773" y="270230"/>
                  <a:pt x="151222" y="322569"/>
                  <a:pt x="221264" y="339502"/>
                </a:cubicBezTo>
                <a:cubicBezTo>
                  <a:pt x="291306" y="356435"/>
                  <a:pt x="345956" y="334114"/>
                  <a:pt x="433701" y="334884"/>
                </a:cubicBezTo>
                <a:cubicBezTo>
                  <a:pt x="521446" y="335654"/>
                  <a:pt x="747737" y="344120"/>
                  <a:pt x="747737" y="344120"/>
                </a:cubicBezTo>
                <a:cubicBezTo>
                  <a:pt x="859343" y="346429"/>
                  <a:pt x="992501" y="351818"/>
                  <a:pt x="1103337" y="348739"/>
                </a:cubicBezTo>
                <a:cubicBezTo>
                  <a:pt x="1214173" y="345660"/>
                  <a:pt x="1331167" y="332575"/>
                  <a:pt x="1412755" y="325648"/>
                </a:cubicBezTo>
                <a:cubicBezTo>
                  <a:pt x="1494343" y="318721"/>
                  <a:pt x="1558228" y="351048"/>
                  <a:pt x="1592864" y="307175"/>
                </a:cubicBezTo>
                <a:cubicBezTo>
                  <a:pt x="1627500" y="263302"/>
                  <a:pt x="1613646" y="126296"/>
                  <a:pt x="1602101" y="762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8398C9-7D04-8D48-AC14-D3A2B9D39BE7}"/>
              </a:ext>
            </a:extLst>
          </p:cNvPr>
          <p:cNvSpPr/>
          <p:nvPr/>
        </p:nvSpPr>
        <p:spPr>
          <a:xfrm>
            <a:off x="8501093" y="5945175"/>
            <a:ext cx="4252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Intersects status cert quorum at 1 honest replica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DD4230D-0D10-2340-90A0-D82A8A1EE882}"/>
              </a:ext>
            </a:extLst>
          </p:cNvPr>
          <p:cNvSpPr/>
          <p:nvPr/>
        </p:nvSpPr>
        <p:spPr>
          <a:xfrm>
            <a:off x="4486758" y="1148306"/>
            <a:ext cx="2850453" cy="2065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6546AF-150D-6640-953C-96D625F99C49}"/>
              </a:ext>
            </a:extLst>
          </p:cNvPr>
          <p:cNvSpPr/>
          <p:nvPr/>
        </p:nvSpPr>
        <p:spPr>
          <a:xfrm>
            <a:off x="4711315" y="1211666"/>
            <a:ext cx="2358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PBFT </a:t>
            </a:r>
          </a:p>
          <a:p>
            <a:pPr algn="ctr"/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Byzantine, </a:t>
            </a:r>
          </a:p>
          <a:p>
            <a:pPr algn="ctr"/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asynchronous</a:t>
            </a:r>
          </a:p>
          <a:p>
            <a:pPr algn="ctr"/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n/3</a:t>
            </a:r>
            <a:endParaRPr lang="en-US" sz="3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97AD37-0A15-FC43-A24F-DD8324B22F45}"/>
              </a:ext>
            </a:extLst>
          </p:cNvPr>
          <p:cNvSpPr/>
          <p:nvPr/>
        </p:nvSpPr>
        <p:spPr>
          <a:xfrm>
            <a:off x="4697032" y="3922451"/>
            <a:ext cx="3147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= 2f + 1</a:t>
            </a:r>
            <a:endParaRPr lang="en-US" sz="300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CC3B38-BAE7-654D-9BBB-DB55ED98115A}"/>
              </a:ext>
            </a:extLst>
          </p:cNvPr>
          <p:cNvGrpSpPr/>
          <p:nvPr/>
        </p:nvGrpSpPr>
        <p:grpSpPr>
          <a:xfrm>
            <a:off x="4743510" y="4870605"/>
            <a:ext cx="2564656" cy="130438"/>
            <a:chOff x="4487478" y="4943757"/>
            <a:chExt cx="2564656" cy="13043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18D6FD-8A74-9C45-88AB-4F6F2A1A7A8A}"/>
                </a:ext>
              </a:extLst>
            </p:cNvPr>
            <p:cNvSpPr/>
            <p:nvPr/>
          </p:nvSpPr>
          <p:spPr>
            <a:xfrm>
              <a:off x="4487478" y="494816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FE4F4D-BC46-DB46-9D37-FB466054917B}"/>
                </a:ext>
              </a:extLst>
            </p:cNvPr>
            <p:cNvSpPr/>
            <p:nvPr/>
          </p:nvSpPr>
          <p:spPr>
            <a:xfrm>
              <a:off x="6926106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D701D6E-382F-6743-B66C-3ADF5CCB0FC8}"/>
                </a:ext>
              </a:extLst>
            </p:cNvPr>
            <p:cNvSpPr/>
            <p:nvPr/>
          </p:nvSpPr>
          <p:spPr>
            <a:xfrm>
              <a:off x="6113230" y="494563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5E307D5-5F40-D740-BB6D-46E0774AFEDB}"/>
                </a:ext>
              </a:extLst>
            </p:cNvPr>
            <p:cNvSpPr/>
            <p:nvPr/>
          </p:nvSpPr>
          <p:spPr>
            <a:xfrm>
              <a:off x="5300354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C0C954-2AC1-0246-92FE-413EEDBCC330}"/>
                </a:ext>
              </a:extLst>
            </p:cNvPr>
            <p:cNvSpPr/>
            <p:nvPr/>
          </p:nvSpPr>
          <p:spPr>
            <a:xfrm>
              <a:off x="4893916" y="494816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DA8B988-DAD5-5C4E-983B-C4FFFBD309A6}"/>
                </a:ext>
              </a:extLst>
            </p:cNvPr>
            <p:cNvSpPr/>
            <p:nvPr/>
          </p:nvSpPr>
          <p:spPr>
            <a:xfrm>
              <a:off x="5706792" y="4945962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AA3FDF6-E220-8243-9A57-C5DEA834CF38}"/>
                </a:ext>
              </a:extLst>
            </p:cNvPr>
            <p:cNvSpPr/>
            <p:nvPr/>
          </p:nvSpPr>
          <p:spPr>
            <a:xfrm>
              <a:off x="6519668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AAF7234A-9254-D44F-8158-2B4D4E775E74}"/>
              </a:ext>
            </a:extLst>
          </p:cNvPr>
          <p:cNvSpPr/>
          <p:nvPr/>
        </p:nvSpPr>
        <p:spPr>
          <a:xfrm>
            <a:off x="4620702" y="4738582"/>
            <a:ext cx="2033632" cy="393122"/>
          </a:xfrm>
          <a:custGeom>
            <a:avLst/>
            <a:gdLst>
              <a:gd name="connsiteX0" fmla="*/ 1973382 w 2033632"/>
              <a:gd name="connsiteY0" fmla="*/ 82995 h 393122"/>
              <a:gd name="connsiteX1" fmla="*/ 1767194 w 2033632"/>
              <a:gd name="connsiteY1" fmla="*/ 2313 h 393122"/>
              <a:gd name="connsiteX2" fmla="*/ 1157594 w 2033632"/>
              <a:gd name="connsiteY2" fmla="*/ 20242 h 393122"/>
              <a:gd name="connsiteX3" fmla="*/ 637641 w 2033632"/>
              <a:gd name="connsiteY3" fmla="*/ 2313 h 393122"/>
              <a:gd name="connsiteX4" fmla="*/ 350770 w 2033632"/>
              <a:gd name="connsiteY4" fmla="*/ 29207 h 393122"/>
              <a:gd name="connsiteX5" fmla="*/ 54935 w 2033632"/>
              <a:gd name="connsiteY5" fmla="*/ 65066 h 393122"/>
              <a:gd name="connsiteX6" fmla="*/ 1147 w 2033632"/>
              <a:gd name="connsiteY6" fmla="*/ 244360 h 393122"/>
              <a:gd name="connsiteX7" fmla="*/ 72864 w 2033632"/>
              <a:gd name="connsiteY7" fmla="*/ 378831 h 393122"/>
              <a:gd name="connsiteX8" fmla="*/ 404559 w 2033632"/>
              <a:gd name="connsiteY8" fmla="*/ 378831 h 393122"/>
              <a:gd name="connsiteX9" fmla="*/ 772111 w 2033632"/>
              <a:gd name="connsiteY9" fmla="*/ 369866 h 393122"/>
              <a:gd name="connsiteX10" fmla="*/ 1381711 w 2033632"/>
              <a:gd name="connsiteY10" fmla="*/ 378831 h 393122"/>
              <a:gd name="connsiteX11" fmla="*/ 1767194 w 2033632"/>
              <a:gd name="connsiteY11" fmla="*/ 387795 h 393122"/>
              <a:gd name="connsiteX12" fmla="*/ 2018206 w 2033632"/>
              <a:gd name="connsiteY12" fmla="*/ 289184 h 393122"/>
              <a:gd name="connsiteX13" fmla="*/ 1973382 w 2033632"/>
              <a:gd name="connsiteY13" fmla="*/ 82995 h 3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3632" h="393122">
                <a:moveTo>
                  <a:pt x="1973382" y="82995"/>
                </a:moveTo>
                <a:cubicBezTo>
                  <a:pt x="1931547" y="35183"/>
                  <a:pt x="1903159" y="12772"/>
                  <a:pt x="1767194" y="2313"/>
                </a:cubicBezTo>
                <a:cubicBezTo>
                  <a:pt x="1631229" y="-8146"/>
                  <a:pt x="1345853" y="20242"/>
                  <a:pt x="1157594" y="20242"/>
                </a:cubicBezTo>
                <a:cubicBezTo>
                  <a:pt x="969335" y="20242"/>
                  <a:pt x="772112" y="819"/>
                  <a:pt x="637641" y="2313"/>
                </a:cubicBezTo>
                <a:cubicBezTo>
                  <a:pt x="503170" y="3807"/>
                  <a:pt x="447888" y="18748"/>
                  <a:pt x="350770" y="29207"/>
                </a:cubicBezTo>
                <a:cubicBezTo>
                  <a:pt x="253652" y="39666"/>
                  <a:pt x="113205" y="29207"/>
                  <a:pt x="54935" y="65066"/>
                </a:cubicBezTo>
                <a:cubicBezTo>
                  <a:pt x="-3335" y="100925"/>
                  <a:pt x="-1841" y="192066"/>
                  <a:pt x="1147" y="244360"/>
                </a:cubicBezTo>
                <a:cubicBezTo>
                  <a:pt x="4135" y="296654"/>
                  <a:pt x="5629" y="356419"/>
                  <a:pt x="72864" y="378831"/>
                </a:cubicBezTo>
                <a:cubicBezTo>
                  <a:pt x="140099" y="401243"/>
                  <a:pt x="288018" y="380325"/>
                  <a:pt x="404559" y="378831"/>
                </a:cubicBezTo>
                <a:cubicBezTo>
                  <a:pt x="521100" y="377337"/>
                  <a:pt x="609252" y="369866"/>
                  <a:pt x="772111" y="369866"/>
                </a:cubicBezTo>
                <a:cubicBezTo>
                  <a:pt x="934970" y="369866"/>
                  <a:pt x="1381711" y="378831"/>
                  <a:pt x="1381711" y="378831"/>
                </a:cubicBezTo>
                <a:cubicBezTo>
                  <a:pt x="1547558" y="381819"/>
                  <a:pt x="1661112" y="402736"/>
                  <a:pt x="1767194" y="387795"/>
                </a:cubicBezTo>
                <a:cubicBezTo>
                  <a:pt x="1873276" y="372854"/>
                  <a:pt x="1979359" y="334007"/>
                  <a:pt x="2018206" y="289184"/>
                </a:cubicBezTo>
                <a:cubicBezTo>
                  <a:pt x="2057053" y="244361"/>
                  <a:pt x="2015217" y="130807"/>
                  <a:pt x="1973382" y="8299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E2D6F054-C205-A943-90D8-5AA2A79F02A3}"/>
              </a:ext>
            </a:extLst>
          </p:cNvPr>
          <p:cNvSpPr/>
          <p:nvPr/>
        </p:nvSpPr>
        <p:spPr>
          <a:xfrm>
            <a:off x="5448538" y="4606424"/>
            <a:ext cx="2085848" cy="655483"/>
          </a:xfrm>
          <a:custGeom>
            <a:avLst/>
            <a:gdLst>
              <a:gd name="connsiteX0" fmla="*/ 1782040 w 2085848"/>
              <a:gd name="connsiteY0" fmla="*/ 0 h 655483"/>
              <a:gd name="connsiteX1" fmla="*/ 1091758 w 2085848"/>
              <a:gd name="connsiteY1" fmla="*/ 17930 h 655483"/>
              <a:gd name="connsiteX2" fmla="*/ 535946 w 2085848"/>
              <a:gd name="connsiteY2" fmla="*/ 35859 h 655483"/>
              <a:gd name="connsiteX3" fmla="*/ 168393 w 2085848"/>
              <a:gd name="connsiteY3" fmla="*/ 53789 h 655483"/>
              <a:gd name="connsiteX4" fmla="*/ 7028 w 2085848"/>
              <a:gd name="connsiteY4" fmla="*/ 259977 h 655483"/>
              <a:gd name="connsiteX5" fmla="*/ 42887 w 2085848"/>
              <a:gd name="connsiteY5" fmla="*/ 475130 h 655483"/>
              <a:gd name="connsiteX6" fmla="*/ 168393 w 2085848"/>
              <a:gd name="connsiteY6" fmla="*/ 582706 h 655483"/>
              <a:gd name="connsiteX7" fmla="*/ 643523 w 2085848"/>
              <a:gd name="connsiteY7" fmla="*/ 636495 h 655483"/>
              <a:gd name="connsiteX8" fmla="*/ 1002111 w 2085848"/>
              <a:gd name="connsiteY8" fmla="*/ 654424 h 655483"/>
              <a:gd name="connsiteX9" fmla="*/ 1297946 w 2085848"/>
              <a:gd name="connsiteY9" fmla="*/ 609600 h 655483"/>
              <a:gd name="connsiteX10" fmla="*/ 1979264 w 2085848"/>
              <a:gd name="connsiteY10" fmla="*/ 537883 h 655483"/>
              <a:gd name="connsiteX11" fmla="*/ 2077875 w 2085848"/>
              <a:gd name="connsiteY11" fmla="*/ 197224 h 655483"/>
              <a:gd name="connsiteX12" fmla="*/ 1916511 w 2085848"/>
              <a:gd name="connsiteY12" fmla="*/ 26895 h 655483"/>
              <a:gd name="connsiteX13" fmla="*/ 1782040 w 2085848"/>
              <a:gd name="connsiteY13" fmla="*/ 0 h 65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5848" h="655483">
                <a:moveTo>
                  <a:pt x="1782040" y="0"/>
                </a:moveTo>
                <a:lnTo>
                  <a:pt x="1091758" y="17930"/>
                </a:lnTo>
                <a:lnTo>
                  <a:pt x="535946" y="35859"/>
                </a:lnTo>
                <a:cubicBezTo>
                  <a:pt x="382052" y="41836"/>
                  <a:pt x="256546" y="16436"/>
                  <a:pt x="168393" y="53789"/>
                </a:cubicBezTo>
                <a:cubicBezTo>
                  <a:pt x="80240" y="91142"/>
                  <a:pt x="27946" y="189753"/>
                  <a:pt x="7028" y="259977"/>
                </a:cubicBezTo>
                <a:cubicBezTo>
                  <a:pt x="-13890" y="330201"/>
                  <a:pt x="15993" y="421342"/>
                  <a:pt x="42887" y="475130"/>
                </a:cubicBezTo>
                <a:cubicBezTo>
                  <a:pt x="69781" y="528918"/>
                  <a:pt x="68287" y="555812"/>
                  <a:pt x="168393" y="582706"/>
                </a:cubicBezTo>
                <a:cubicBezTo>
                  <a:pt x="268499" y="609600"/>
                  <a:pt x="504570" y="624542"/>
                  <a:pt x="643523" y="636495"/>
                </a:cubicBezTo>
                <a:cubicBezTo>
                  <a:pt x="782476" y="648448"/>
                  <a:pt x="893041" y="658906"/>
                  <a:pt x="1002111" y="654424"/>
                </a:cubicBezTo>
                <a:cubicBezTo>
                  <a:pt x="1111181" y="649942"/>
                  <a:pt x="1135087" y="629023"/>
                  <a:pt x="1297946" y="609600"/>
                </a:cubicBezTo>
                <a:cubicBezTo>
                  <a:pt x="1460805" y="590177"/>
                  <a:pt x="1849276" y="606612"/>
                  <a:pt x="1979264" y="537883"/>
                </a:cubicBezTo>
                <a:cubicBezTo>
                  <a:pt x="2109252" y="469154"/>
                  <a:pt x="2088334" y="282389"/>
                  <a:pt x="2077875" y="197224"/>
                </a:cubicBezTo>
                <a:cubicBezTo>
                  <a:pt x="2067416" y="112059"/>
                  <a:pt x="1965817" y="58272"/>
                  <a:pt x="1916511" y="26895"/>
                </a:cubicBezTo>
                <a:cubicBezTo>
                  <a:pt x="1867205" y="-4482"/>
                  <a:pt x="1824622" y="2241"/>
                  <a:pt x="1782040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9E7C81-C90C-A044-9C3F-FF09E52A971A}"/>
              </a:ext>
            </a:extLst>
          </p:cNvPr>
          <p:cNvSpPr/>
          <p:nvPr/>
        </p:nvSpPr>
        <p:spPr>
          <a:xfrm>
            <a:off x="5448538" y="5304141"/>
            <a:ext cx="153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intersection </a:t>
            </a:r>
          </a:p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f+1 nodes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2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"/>
    </mc:Choice>
    <mc:Fallback xmlns="">
      <p:transition spd="slow" advTm="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85" grpId="0" animBg="1"/>
      <p:bldP spid="84" grpId="0" animBg="1"/>
      <p:bldP spid="3" grpId="0"/>
      <p:bldP spid="30" grpId="0"/>
      <p:bldP spid="42" grpId="0" animBg="1"/>
      <p:bldP spid="43" grpId="0" animBg="1"/>
      <p:bldP spid="44" grpId="0"/>
      <p:bldP spid="76" grpId="0" animBg="1"/>
      <p:bldP spid="77" grpId="0"/>
      <p:bldP spid="78" grpId="0"/>
      <p:bldP spid="83" grpId="0"/>
      <p:bldP spid="88" grpId="0"/>
      <p:bldP spid="66" grpId="0"/>
      <p:bldP spid="74" grpId="0" animBg="1"/>
      <p:bldP spid="75" grpId="0"/>
      <p:bldP spid="45" grpId="0" animBg="1"/>
      <p:bldP spid="46" grpId="0"/>
      <p:bldP spid="47" grpId="0"/>
      <p:bldP spid="56" grpId="0" animBg="1"/>
      <p:bldP spid="57" grpId="0" animBg="1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813" y="1562154"/>
            <a:ext cx="8351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Setting: Synchronous, digital signatures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D263B-3BB2-3E48-B3A0-0E41517C6E2F}"/>
              </a:ext>
            </a:extLst>
          </p:cNvPr>
          <p:cNvSpPr/>
          <p:nvPr/>
        </p:nvSpPr>
        <p:spPr>
          <a:xfrm>
            <a:off x="832157" y="2246745"/>
            <a:ext cx="25465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Tolerate f &lt; n/2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0AB01B-9E05-2644-8231-D0432A7136CE}"/>
              </a:ext>
            </a:extLst>
          </p:cNvPr>
          <p:cNvSpPr/>
          <p:nvPr/>
        </p:nvSpPr>
        <p:spPr>
          <a:xfrm>
            <a:off x="847397" y="2998077"/>
            <a:ext cx="54619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Communication complexity: O(n</a:t>
            </a:r>
            <a:r>
              <a:rPr lang="en-US" sz="3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2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"/>
    </mc:Choice>
    <mc:Fallback xmlns="">
      <p:transition spd="slow" advTm="14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1CA26D-B152-2445-8091-ACC11959A8E2}"/>
              </a:ext>
            </a:extLst>
          </p:cNvPr>
          <p:cNvGrpSpPr/>
          <p:nvPr/>
        </p:nvGrpSpPr>
        <p:grpSpPr>
          <a:xfrm>
            <a:off x="4915789" y="1178665"/>
            <a:ext cx="2273672" cy="5438035"/>
            <a:chOff x="4915789" y="1587607"/>
            <a:chExt cx="2273672" cy="6530892"/>
          </a:xfrm>
        </p:grpSpPr>
        <p:pic>
          <p:nvPicPr>
            <p:cNvPr id="5" name="Picture 4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C3AD5C83-9D63-634C-B47B-8F150280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594879" y="1908517"/>
              <a:ext cx="2908460" cy="2266639"/>
            </a:xfrm>
            <a:prstGeom prst="rect">
              <a:avLst/>
            </a:prstGeom>
          </p:spPr>
        </p:pic>
        <p:pic>
          <p:nvPicPr>
            <p:cNvPr id="6" name="Picture 5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9501AE0B-7423-664B-A2A1-D3BF18AC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597223" y="3734971"/>
              <a:ext cx="2908460" cy="2266639"/>
            </a:xfrm>
            <a:prstGeom prst="rect">
              <a:avLst/>
            </a:prstGeom>
          </p:spPr>
        </p:pic>
        <p:pic>
          <p:nvPicPr>
            <p:cNvPr id="7" name="Picture 6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628CAF82-E8CB-944D-97EA-26A9ECF83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01912" y="5530949"/>
              <a:ext cx="2908460" cy="226663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50470B-3AA8-9744-99DF-E37E6F78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119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Concerns with Synchrony?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AC51B4D-3741-824E-84CA-312B8A98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8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Need for lock-step execution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Latency depends on bounded delay </a:t>
            </a:r>
            <a:r>
              <a:rPr lang="en-US" dirty="0" err="1"/>
              <a:t>Δ</a:t>
            </a:r>
            <a:r>
              <a:rPr lang="en-US" dirty="0"/>
              <a:t>, making protocols slow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Synchrony assumption is too strong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AC2D437A-FBF8-C24D-9821-F28E7E372977}"/>
              </a:ext>
            </a:extLst>
          </p:cNvPr>
          <p:cNvSpPr txBox="1">
            <a:spLocks/>
          </p:cNvSpPr>
          <p:nvPr/>
        </p:nvSpPr>
        <p:spPr>
          <a:xfrm>
            <a:off x="6575475" y="2974902"/>
            <a:ext cx="5339861" cy="90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Aren’t </a:t>
            </a:r>
            <a:r>
              <a:rPr lang="en-US" dirty="0" err="1"/>
              <a:t>PoW</a:t>
            </a:r>
            <a:r>
              <a:rPr lang="en-US" dirty="0"/>
              <a:t>-based and </a:t>
            </a:r>
            <a:r>
              <a:rPr lang="en-US" dirty="0" err="1"/>
              <a:t>PoS</a:t>
            </a:r>
            <a:r>
              <a:rPr lang="en-US" dirty="0"/>
              <a:t>-based protocols inherently synchronous?</a:t>
            </a:r>
          </a:p>
        </p:txBody>
      </p:sp>
    </p:spTree>
    <p:extLst>
      <p:ext uri="{BB962C8B-B14F-4D97-AF65-F5344CB8AC3E}">
        <p14:creationId xmlns:p14="http://schemas.microsoft.com/office/powerpoint/2010/main" val="28559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255B-61A2-494C-B117-D9437DAB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76AFA-CEE6-4040-8900-31424A8C99C4}"/>
              </a:ext>
            </a:extLst>
          </p:cNvPr>
          <p:cNvSpPr txBox="1"/>
          <p:nvPr/>
        </p:nvSpPr>
        <p:spPr>
          <a:xfrm>
            <a:off x="4283166" y="1708873"/>
            <a:ext cx="669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group of servers provide the same interface as a single non-faulty server even if some of the servers are faulty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8E523-F534-274F-A1BB-57379B11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8" y="1746331"/>
            <a:ext cx="788569" cy="788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2E394A-DF65-F444-8C64-F263FF40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58" y="5072380"/>
            <a:ext cx="1270000" cy="127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8BF00-4771-2443-B80A-DA3CB8FD0E95}"/>
              </a:ext>
            </a:extLst>
          </p:cNvPr>
          <p:cNvSpPr txBox="1"/>
          <p:nvPr/>
        </p:nvSpPr>
        <p:spPr>
          <a:xfrm>
            <a:off x="4269098" y="3619216"/>
            <a:ext cx="744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(Safety)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two non-faulty servers learn the same sequence of values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5AFDF-B537-7F48-9D64-C21D5534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8" y="3467100"/>
            <a:ext cx="788569" cy="788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9440F-9A0C-5640-9E53-2AB323B6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3467100"/>
            <a:ext cx="788569" cy="788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20DC0-3112-4F47-9380-1033330C7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1746331"/>
            <a:ext cx="788569" cy="78856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2ACE7A-36DF-2844-88F4-24D09FC5EBB2}"/>
              </a:ext>
            </a:extLst>
          </p:cNvPr>
          <p:cNvCxnSpPr>
            <a:cxnSpLocks/>
          </p:cNvCxnSpPr>
          <p:nvPr/>
        </p:nvCxnSpPr>
        <p:spPr>
          <a:xfrm>
            <a:off x="1549400" y="2140616"/>
            <a:ext cx="147320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AB40CF-49AC-A048-899C-01D7717710CC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1335853" y="2534900"/>
            <a:ext cx="0" cy="93220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D1CB36-091A-F244-984C-D54D91AE8599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3226385" y="2534900"/>
            <a:ext cx="0" cy="93220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623565-960B-BA4D-91B1-B2525D4FB333}"/>
              </a:ext>
            </a:extLst>
          </p:cNvPr>
          <p:cNvCxnSpPr>
            <a:cxnSpLocks/>
          </p:cNvCxnSpPr>
          <p:nvPr/>
        </p:nvCxnSpPr>
        <p:spPr>
          <a:xfrm>
            <a:off x="1536700" y="3842416"/>
            <a:ext cx="147320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8BC4B3-D854-AB45-B722-FE257CCF199D}"/>
              </a:ext>
            </a:extLst>
          </p:cNvPr>
          <p:cNvCxnSpPr>
            <a:cxnSpLocks/>
          </p:cNvCxnSpPr>
          <p:nvPr/>
        </p:nvCxnSpPr>
        <p:spPr>
          <a:xfrm>
            <a:off x="1562100" y="2400300"/>
            <a:ext cx="1447800" cy="115570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F07548-807B-E44E-A701-0D1AEFCEDCB0}"/>
              </a:ext>
            </a:extLst>
          </p:cNvPr>
          <p:cNvCxnSpPr>
            <a:cxnSpLocks/>
          </p:cNvCxnSpPr>
          <p:nvPr/>
        </p:nvCxnSpPr>
        <p:spPr>
          <a:xfrm flipV="1">
            <a:off x="1511300" y="2387600"/>
            <a:ext cx="1485900" cy="121920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3D1D910-DB17-C94D-A467-1506FA21A998}"/>
              </a:ext>
            </a:extLst>
          </p:cNvPr>
          <p:cNvSpPr/>
          <p:nvPr/>
        </p:nvSpPr>
        <p:spPr>
          <a:xfrm>
            <a:off x="939800" y="1574800"/>
            <a:ext cx="27559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7F8F39-ADE7-A145-9AD7-6F498FFA18A4}"/>
              </a:ext>
            </a:extLst>
          </p:cNvPr>
          <p:cNvCxnSpPr>
            <a:cxnSpLocks/>
          </p:cNvCxnSpPr>
          <p:nvPr/>
        </p:nvCxnSpPr>
        <p:spPr>
          <a:xfrm flipV="1">
            <a:off x="1731958" y="4457701"/>
            <a:ext cx="0" cy="61944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B4EC9E-410C-9B40-B1EF-D3E6366C1E0C}"/>
              </a:ext>
            </a:extLst>
          </p:cNvPr>
          <p:cNvSpPr txBox="1"/>
          <p:nvPr/>
        </p:nvSpPr>
        <p:spPr>
          <a:xfrm>
            <a:off x="965276" y="4513263"/>
            <a:ext cx="817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cmd</a:t>
            </a:r>
            <a:r>
              <a:rPr lang="en-US" sz="2600" baseline="-25000" dirty="0" err="1"/>
              <a:t>i</a:t>
            </a:r>
            <a:endParaRPr lang="en-US" sz="2600" baseline="-25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FB6687-9EE8-EA4D-9A8C-EFDE71E2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0786" y="3941325"/>
            <a:ext cx="537585" cy="5375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4139AE-2E5F-584F-A734-BCFE73127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302" y="5280371"/>
            <a:ext cx="716881" cy="71688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445EF1-55B0-6347-B533-05FFC7BF24EA}"/>
              </a:ext>
            </a:extLst>
          </p:cNvPr>
          <p:cNvCxnSpPr>
            <a:cxnSpLocks/>
          </p:cNvCxnSpPr>
          <p:nvPr/>
        </p:nvCxnSpPr>
        <p:spPr>
          <a:xfrm flipV="1">
            <a:off x="2881308" y="4457702"/>
            <a:ext cx="1" cy="633411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EAAD15-A480-8D40-ACB6-C1D94F85C363}"/>
              </a:ext>
            </a:extLst>
          </p:cNvPr>
          <p:cNvSpPr txBox="1"/>
          <p:nvPr/>
        </p:nvSpPr>
        <p:spPr>
          <a:xfrm>
            <a:off x="2846464" y="4503738"/>
            <a:ext cx="8194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cmd</a:t>
            </a:r>
            <a:r>
              <a:rPr lang="en-US" sz="2600" baseline="-25000" dirty="0" err="1"/>
              <a:t>j</a:t>
            </a:r>
            <a:endParaRPr lang="en-US" sz="26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A6B51-C484-F048-8637-B379DF615E48}"/>
              </a:ext>
            </a:extLst>
          </p:cNvPr>
          <p:cNvSpPr txBox="1"/>
          <p:nvPr/>
        </p:nvSpPr>
        <p:spPr>
          <a:xfrm>
            <a:off x="4269098" y="4483608"/>
            <a:ext cx="754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(Liveness)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value proposed by a client will be eventually executed by every non-faulty server</a:t>
            </a:r>
          </a:p>
        </p:txBody>
      </p:sp>
    </p:spTree>
    <p:extLst>
      <p:ext uri="{BB962C8B-B14F-4D97-AF65-F5344CB8AC3E}">
        <p14:creationId xmlns:p14="http://schemas.microsoft.com/office/powerpoint/2010/main" val="1850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F573-F8D2-FD43-86CA-ED37F429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FC’19 Protocol in the SMR Setting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18B7C-80CB-7D47-BDDC-71D4401EE03A}"/>
              </a:ext>
            </a:extLst>
          </p:cNvPr>
          <p:cNvSpPr/>
          <p:nvPr/>
        </p:nvSpPr>
        <p:spPr>
          <a:xfrm>
            <a:off x="3205053" y="2448870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D24E8C-2015-374D-A91A-F29BAC0B9753}"/>
              </a:ext>
            </a:extLst>
          </p:cNvPr>
          <p:cNvSpPr/>
          <p:nvPr/>
        </p:nvSpPr>
        <p:spPr>
          <a:xfrm>
            <a:off x="6125083" y="2448870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8AE500-9BCF-A64A-99B0-BBBC6C4EDD83}"/>
              </a:ext>
            </a:extLst>
          </p:cNvPr>
          <p:cNvSpPr/>
          <p:nvPr/>
        </p:nvSpPr>
        <p:spPr>
          <a:xfrm>
            <a:off x="9045114" y="2448870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13110A-2597-C14E-A869-23F3911AC159}"/>
              </a:ext>
            </a:extLst>
          </p:cNvPr>
          <p:cNvSpPr/>
          <p:nvPr/>
        </p:nvSpPr>
        <p:spPr>
          <a:xfrm>
            <a:off x="285023" y="2448870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0499A872-2DE6-2C48-8007-2807BE24C173}"/>
              </a:ext>
            </a:extLst>
          </p:cNvPr>
          <p:cNvSpPr/>
          <p:nvPr/>
        </p:nvSpPr>
        <p:spPr>
          <a:xfrm rot="16200000">
            <a:off x="4551259" y="1619196"/>
            <a:ext cx="161633" cy="28144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0FAD635-CE73-1C4D-BEE7-E324AD10EFD7}"/>
              </a:ext>
            </a:extLst>
          </p:cNvPr>
          <p:cNvSpPr txBox="1">
            <a:spLocks/>
          </p:cNvSpPr>
          <p:nvPr/>
        </p:nvSpPr>
        <p:spPr>
          <a:xfrm>
            <a:off x="3798790" y="3106758"/>
            <a:ext cx="1700160" cy="90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Iteration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(4 rounds)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8A467B-81AC-2548-AB5C-2E58E63A1AC4}"/>
              </a:ext>
            </a:extLst>
          </p:cNvPr>
          <p:cNvSpPr/>
          <p:nvPr/>
        </p:nvSpPr>
        <p:spPr>
          <a:xfrm>
            <a:off x="11975615" y="2454687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D04035-56EF-0C4B-9D44-CA998F2E8089}"/>
              </a:ext>
            </a:extLst>
          </p:cNvPr>
          <p:cNvSpPr/>
          <p:nvPr/>
        </p:nvSpPr>
        <p:spPr>
          <a:xfrm>
            <a:off x="-2640825" y="2454687"/>
            <a:ext cx="2854882" cy="3420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7669EBD0-1B40-0B49-AB13-65AFF5464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3356" y="2814572"/>
            <a:ext cx="0" cy="154104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374DA02-5F84-1D41-A625-D37FFCEBEF80}"/>
              </a:ext>
            </a:extLst>
          </p:cNvPr>
          <p:cNvSpPr txBox="1">
            <a:spLocks/>
          </p:cNvSpPr>
          <p:nvPr/>
        </p:nvSpPr>
        <p:spPr>
          <a:xfrm>
            <a:off x="789182" y="4410883"/>
            <a:ext cx="1700160" cy="90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Client request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063E21D9-F40C-DC4D-83C5-4A43825BB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2294" y="2806428"/>
            <a:ext cx="1162" cy="205175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B73D3D0-AD55-814E-84B1-6B4DFCA6655F}"/>
              </a:ext>
            </a:extLst>
          </p:cNvPr>
          <p:cNvSpPr txBox="1">
            <a:spLocks/>
          </p:cNvSpPr>
          <p:nvPr/>
        </p:nvSpPr>
        <p:spPr>
          <a:xfrm>
            <a:off x="8152080" y="4793627"/>
            <a:ext cx="1700160" cy="90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Response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C66E26A4-116F-8643-94F2-D97734D9D0BC}"/>
              </a:ext>
            </a:extLst>
          </p:cNvPr>
          <p:cNvSpPr/>
          <p:nvPr/>
        </p:nvSpPr>
        <p:spPr>
          <a:xfrm rot="16200000">
            <a:off x="5110698" y="1804306"/>
            <a:ext cx="422175" cy="73512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7765B5E-F8FB-924E-A53A-EC2077DD4824}"/>
              </a:ext>
            </a:extLst>
          </p:cNvPr>
          <p:cNvSpPr txBox="1">
            <a:spLocks/>
          </p:cNvSpPr>
          <p:nvPr/>
        </p:nvSpPr>
        <p:spPr>
          <a:xfrm>
            <a:off x="2957928" y="5751073"/>
            <a:ext cx="4699299" cy="49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10 rounds = 20Δ time 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4128CF9-AF35-D84A-B22E-7D6E5506B5C3}"/>
              </a:ext>
            </a:extLst>
          </p:cNvPr>
          <p:cNvSpPr txBox="1">
            <a:spLocks/>
          </p:cNvSpPr>
          <p:nvPr/>
        </p:nvSpPr>
        <p:spPr>
          <a:xfrm>
            <a:off x="6272336" y="5749909"/>
            <a:ext cx="4699299" cy="49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+mj-lt"/>
              </a:rPr>
              <a:t>(clock synchronization)</a:t>
            </a:r>
          </a:p>
        </p:txBody>
      </p:sp>
    </p:spTree>
    <p:extLst>
      <p:ext uri="{BB962C8B-B14F-4D97-AF65-F5344CB8AC3E}">
        <p14:creationId xmlns:p14="http://schemas.microsoft.com/office/powerpoint/2010/main" val="3334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F318-2C8A-6E47-91DB-C9867910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</a:t>
            </a:r>
            <a:r>
              <a:rPr lang="en-US" dirty="0" err="1"/>
              <a:t>HotStuff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4630-58CF-7947-82D2-CBFFB3BC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Non-lock-step synchrony: can execute at “network speed”</a:t>
            </a:r>
          </a:p>
          <a:p>
            <a:pPr>
              <a:buFontTx/>
              <a:buChar char="-"/>
            </a:pPr>
            <a:r>
              <a:rPr lang="en-US" dirty="0"/>
              <a:t>Commit with 2Δ + ẟ latency in the good case (honest leader)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4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44F7-D3C6-1046-9C44-5B427438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</a:t>
            </a:r>
            <a:r>
              <a:rPr lang="en-US" dirty="0" err="1"/>
              <a:t>HotStuff</a:t>
            </a:r>
            <a:r>
              <a:rPr lang="en-US" dirty="0"/>
              <a:t>: Key Idea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A68400-EEA2-004A-A93F-619FD1D3AB3F}"/>
              </a:ext>
            </a:extLst>
          </p:cNvPr>
          <p:cNvSpPr txBox="1">
            <a:spLocks/>
          </p:cNvSpPr>
          <p:nvPr/>
        </p:nvSpPr>
        <p:spPr>
          <a:xfrm>
            <a:off x="586561" y="1713042"/>
            <a:ext cx="9535339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Propose: Leader proposes a value v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7F55B4-82C9-274C-AA1C-8AC95B532CD4}"/>
              </a:ext>
            </a:extLst>
          </p:cNvPr>
          <p:cNvSpPr txBox="1">
            <a:spLocks/>
          </p:cNvSpPr>
          <p:nvPr/>
        </p:nvSpPr>
        <p:spPr>
          <a:xfrm>
            <a:off x="579472" y="2247919"/>
            <a:ext cx="11511541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Vote: Each replica broadcasts vote for the first valid value it hears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(also acts as re-proposal)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4385A6-6224-974D-9836-DDFEB238AF08}"/>
              </a:ext>
            </a:extLst>
          </p:cNvPr>
          <p:cNvSpPr txBox="1">
            <a:spLocks/>
          </p:cNvSpPr>
          <p:nvPr/>
        </p:nvSpPr>
        <p:spPr>
          <a:xfrm>
            <a:off x="604559" y="3195674"/>
            <a:ext cx="9136341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Commit: Commit 2Δ time after vote if no equivocation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21F75-9981-BA46-BF41-E9ED99509B87}"/>
              </a:ext>
            </a:extLst>
          </p:cNvPr>
          <p:cNvSpPr txBox="1"/>
          <p:nvPr/>
        </p:nvSpPr>
        <p:spPr>
          <a:xfrm>
            <a:off x="2680399" y="6271592"/>
            <a:ext cx="12128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638D3-BE88-944C-AD3B-D390C9A297D8}"/>
              </a:ext>
            </a:extLst>
          </p:cNvPr>
          <p:cNvSpPr txBox="1"/>
          <p:nvPr/>
        </p:nvSpPr>
        <p:spPr>
          <a:xfrm>
            <a:off x="3941656" y="6271125"/>
            <a:ext cx="73314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vote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602B84FF-17F9-B240-922A-511A082DA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4218321"/>
            <a:ext cx="676437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E10AA64D-6D34-8346-A43C-EF3881C80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4895707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13ED870F-CF56-2946-A6BE-CEEEAED45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5573094"/>
            <a:ext cx="6764373" cy="1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971769E-2311-294F-8E8B-2D1F32992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6248988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96CC55CF-F83B-3344-AF5E-EDAB6A3C5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750972" cy="682093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CE1EFE9F-4795-9049-B5FA-7835E8A66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565777" cy="1341850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" name="Line 29">
            <a:extLst>
              <a:ext uri="{FF2B5EF4-FFF2-40B4-BE49-F238E27FC236}">
                <a16:creationId xmlns:a16="http://schemas.microsoft.com/office/drawing/2014/main" id="{F8AFE91B-A74B-014B-8518-D4F91F63A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149088" cy="2059480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6" name="Line 31">
            <a:extLst>
              <a:ext uri="{FF2B5EF4-FFF2-40B4-BE49-F238E27FC236}">
                <a16:creationId xmlns:a16="http://schemas.microsoft.com/office/drawing/2014/main" id="{58BE3351-C704-6D45-B912-B9EF00A97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179" y="4907282"/>
            <a:ext cx="914680" cy="134736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" name="Line 34">
            <a:extLst>
              <a:ext uri="{FF2B5EF4-FFF2-40B4-BE49-F238E27FC236}">
                <a16:creationId xmlns:a16="http://schemas.microsoft.com/office/drawing/2014/main" id="{6A4CD35D-35D6-EB4F-825B-3B1A598D6F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557" y="4911987"/>
            <a:ext cx="1223338" cy="661105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id="{318CCA7A-1F0C-4C44-B92F-A547D01A5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411" y="5583321"/>
            <a:ext cx="949125" cy="682905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13E63C4F-7344-6C46-B58A-A7E7E1EEB6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998" y="4888839"/>
            <a:ext cx="1296365" cy="137738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0" name="Line 38">
            <a:extLst>
              <a:ext uri="{FF2B5EF4-FFF2-40B4-BE49-F238E27FC236}">
                <a16:creationId xmlns:a16="http://schemas.microsoft.com/office/drawing/2014/main" id="{1793F81B-CFD8-B34B-BEBF-58B00D8AA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719" y="5584668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54572-1EDB-F740-B182-3B17E0EA9534}"/>
              </a:ext>
            </a:extLst>
          </p:cNvPr>
          <p:cNvSpPr txBox="1"/>
          <p:nvPr/>
        </p:nvSpPr>
        <p:spPr>
          <a:xfrm>
            <a:off x="1472344" y="4671359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C8C43-A1A6-A24B-9095-5D7B8649ACA7}"/>
              </a:ext>
            </a:extLst>
          </p:cNvPr>
          <p:cNvSpPr txBox="1"/>
          <p:nvPr/>
        </p:nvSpPr>
        <p:spPr>
          <a:xfrm>
            <a:off x="1472342" y="529729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D88F8A-A217-7240-AC57-05AAC636DC3C}"/>
              </a:ext>
            </a:extLst>
          </p:cNvPr>
          <p:cNvSpPr txBox="1"/>
          <p:nvPr/>
        </p:nvSpPr>
        <p:spPr>
          <a:xfrm>
            <a:off x="1472342" y="598309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282B1-22F4-C34B-A260-CF59AD5EE911}"/>
              </a:ext>
            </a:extLst>
          </p:cNvPr>
          <p:cNvSpPr txBox="1"/>
          <p:nvPr/>
        </p:nvSpPr>
        <p:spPr>
          <a:xfrm>
            <a:off x="1607796" y="3985559"/>
            <a:ext cx="1040670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E1F20DD-5EF3-E547-B272-2062DB1547EE}"/>
              </a:ext>
            </a:extLst>
          </p:cNvPr>
          <p:cNvSpPr txBox="1">
            <a:spLocks/>
          </p:cNvSpPr>
          <p:nvPr/>
        </p:nvSpPr>
        <p:spPr>
          <a:xfrm>
            <a:off x="3663809" y="4190649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06F80EF-0093-B94F-8CB7-0389952CDA74}"/>
              </a:ext>
            </a:extLst>
          </p:cNvPr>
          <p:cNvSpPr txBox="1">
            <a:spLocks/>
          </p:cNvSpPr>
          <p:nvPr/>
        </p:nvSpPr>
        <p:spPr>
          <a:xfrm>
            <a:off x="3700462" y="4690290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091A987-E015-6146-B6D9-1773F266AF36}"/>
              </a:ext>
            </a:extLst>
          </p:cNvPr>
          <p:cNvSpPr txBox="1">
            <a:spLocks/>
          </p:cNvSpPr>
          <p:nvPr/>
        </p:nvSpPr>
        <p:spPr>
          <a:xfrm>
            <a:off x="3468969" y="5164851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D545A51C-CCB3-074D-8B9F-CAC657BA3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9864" y="4751734"/>
            <a:ext cx="2048535" cy="1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DDE138-0C69-F346-AD6A-2C5F2B4E4CB7}"/>
              </a:ext>
            </a:extLst>
          </p:cNvPr>
          <p:cNvSpPr txBox="1">
            <a:spLocks/>
          </p:cNvSpPr>
          <p:nvPr/>
        </p:nvSpPr>
        <p:spPr>
          <a:xfrm>
            <a:off x="4615659" y="4375323"/>
            <a:ext cx="3105942" cy="51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Commit 2Δ time after vote</a:t>
            </a: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0C2EC878-D0FA-BD4A-8B3C-2026AAC96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319" y="4416204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AF46D380-F827-2447-BECE-DD3F5D55C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419" y="4436460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D5097A14-D26A-1C4C-9C88-71045F522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753" y="4907283"/>
            <a:ext cx="763247" cy="65947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DB89-BED3-BA4C-A410-C12EC975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Does 2Δ Wait After Vote Suffice to Commit?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1CCA-6294-424A-8FED-96786798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no equivocation within 2Δ time after vote,</a:t>
            </a:r>
          </a:p>
          <a:p>
            <a:pPr>
              <a:buFontTx/>
              <a:buChar char="-"/>
            </a:pPr>
            <a:r>
              <a:rPr lang="en-US" dirty="0"/>
              <a:t>Value v will be certified (certificate: &gt; ½ signatures)</a:t>
            </a:r>
          </a:p>
          <a:p>
            <a:pPr>
              <a:buFontTx/>
              <a:buChar char="-"/>
            </a:pPr>
            <a:r>
              <a:rPr lang="en-US" dirty="0"/>
              <a:t>No conflicting value will be certified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6C304-D192-9848-84AC-8EDBC8E91E2F}"/>
              </a:ext>
            </a:extLst>
          </p:cNvPr>
          <p:cNvSpPr txBox="1"/>
          <p:nvPr/>
        </p:nvSpPr>
        <p:spPr>
          <a:xfrm>
            <a:off x="2680399" y="6271592"/>
            <a:ext cx="1212833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DAA88-992F-4B4A-A074-CEBF631ECAFF}"/>
              </a:ext>
            </a:extLst>
          </p:cNvPr>
          <p:cNvSpPr txBox="1"/>
          <p:nvPr/>
        </p:nvSpPr>
        <p:spPr>
          <a:xfrm>
            <a:off x="3941656" y="6271125"/>
            <a:ext cx="733149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vote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B8CFD79C-6257-E148-BE75-66A7BFB17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4218321"/>
            <a:ext cx="676437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5858E58-F1BE-504F-9492-A1E1FCE1B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4895707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F81DC2A-D7AE-0C46-AF63-412E71279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5573094"/>
            <a:ext cx="6764373" cy="1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A853D23-7FDE-FC41-8159-A6139E4E0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714" y="6248988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F7074637-9D1B-1A43-AB0A-4034FFD77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750972" cy="682093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4890FB52-61CD-F547-BE58-8D06C193A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565777" cy="1341850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E1A29B08-2725-314D-93F1-5945FADE5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060" y="4218321"/>
            <a:ext cx="149088" cy="2059480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3" name="Line 31">
            <a:extLst>
              <a:ext uri="{FF2B5EF4-FFF2-40B4-BE49-F238E27FC236}">
                <a16:creationId xmlns:a16="http://schemas.microsoft.com/office/drawing/2014/main" id="{64C3EEDB-5C5D-6849-BD44-11310AFE7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179" y="4907282"/>
            <a:ext cx="914680" cy="134736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4" name="Line 34">
            <a:extLst>
              <a:ext uri="{FF2B5EF4-FFF2-40B4-BE49-F238E27FC236}">
                <a16:creationId xmlns:a16="http://schemas.microsoft.com/office/drawing/2014/main" id="{A5D7A131-4643-D443-8953-34C1E1CAD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557" y="4911987"/>
            <a:ext cx="1223338" cy="661105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0D2AEF55-1492-0F47-83ED-13767F8AA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411" y="5583321"/>
            <a:ext cx="949125" cy="682905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6" name="Line 37">
            <a:extLst>
              <a:ext uri="{FF2B5EF4-FFF2-40B4-BE49-F238E27FC236}">
                <a16:creationId xmlns:a16="http://schemas.microsoft.com/office/drawing/2014/main" id="{123DB348-2278-F440-9AD2-553660D203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998" y="4888839"/>
            <a:ext cx="1296365" cy="137738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" name="Line 38">
            <a:extLst>
              <a:ext uri="{FF2B5EF4-FFF2-40B4-BE49-F238E27FC236}">
                <a16:creationId xmlns:a16="http://schemas.microsoft.com/office/drawing/2014/main" id="{0E90BA98-433F-8347-BB01-0C14301D16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4719" y="5584668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0A9A4-A69F-2645-BCA5-17368F81528C}"/>
              </a:ext>
            </a:extLst>
          </p:cNvPr>
          <p:cNvSpPr txBox="1"/>
          <p:nvPr/>
        </p:nvSpPr>
        <p:spPr>
          <a:xfrm>
            <a:off x="1472344" y="4671359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79246-D601-AC46-A0EE-1DCB1AC7C007}"/>
              </a:ext>
            </a:extLst>
          </p:cNvPr>
          <p:cNvSpPr txBox="1"/>
          <p:nvPr/>
        </p:nvSpPr>
        <p:spPr>
          <a:xfrm>
            <a:off x="1472342" y="529729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87850-2EA5-0943-8E39-61D51C1242EC}"/>
              </a:ext>
            </a:extLst>
          </p:cNvPr>
          <p:cNvSpPr txBox="1"/>
          <p:nvPr/>
        </p:nvSpPr>
        <p:spPr>
          <a:xfrm>
            <a:off x="1472342" y="598309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E6A1A3-436B-ED44-993F-5B1CCE7145F8}"/>
              </a:ext>
            </a:extLst>
          </p:cNvPr>
          <p:cNvSpPr txBox="1"/>
          <p:nvPr/>
        </p:nvSpPr>
        <p:spPr>
          <a:xfrm>
            <a:off x="1607796" y="3985559"/>
            <a:ext cx="1040670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2EB1340-620D-6E4B-ADEF-E2ECA0A97164}"/>
              </a:ext>
            </a:extLst>
          </p:cNvPr>
          <p:cNvSpPr txBox="1">
            <a:spLocks/>
          </p:cNvSpPr>
          <p:nvPr/>
        </p:nvSpPr>
        <p:spPr>
          <a:xfrm>
            <a:off x="3663809" y="4190649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9945F9-4E98-1444-92C3-CBE858A3A923}"/>
              </a:ext>
            </a:extLst>
          </p:cNvPr>
          <p:cNvSpPr txBox="1">
            <a:spLocks/>
          </p:cNvSpPr>
          <p:nvPr/>
        </p:nvSpPr>
        <p:spPr>
          <a:xfrm>
            <a:off x="3700462" y="4690290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D9CA26D-4804-9C40-A928-D9D5F20E4B16}"/>
              </a:ext>
            </a:extLst>
          </p:cNvPr>
          <p:cNvSpPr txBox="1">
            <a:spLocks/>
          </p:cNvSpPr>
          <p:nvPr/>
        </p:nvSpPr>
        <p:spPr>
          <a:xfrm>
            <a:off x="3468969" y="5164851"/>
            <a:ext cx="364177" cy="470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v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D0D36A8E-D6B6-EC41-8A41-F93E1AEA0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9864" y="4751734"/>
            <a:ext cx="2048535" cy="1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434FDF2-0A95-AC4B-B565-EB69246DA08F}"/>
              </a:ext>
            </a:extLst>
          </p:cNvPr>
          <p:cNvSpPr txBox="1">
            <a:spLocks/>
          </p:cNvSpPr>
          <p:nvPr/>
        </p:nvSpPr>
        <p:spPr>
          <a:xfrm>
            <a:off x="4615659" y="4375323"/>
            <a:ext cx="3105942" cy="51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Commit 2Δ time after vote</a:t>
            </a:r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D4D3C7F4-150E-2549-AFAA-C3BC0FB2B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319" y="4416204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AC565A7A-E9E5-0E4A-B276-085D62CDC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419" y="4436460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539EEE8E-86CE-4B4E-B755-A0313D64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753" y="4907283"/>
            <a:ext cx="763247" cy="65947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DB89-BED3-BA4C-A410-C12EC975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Does 2Δ Wait After Vote Suffice to Commit?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1CCA-6294-424A-8FED-96786798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no equivocation within 2Δ time after vote,</a:t>
            </a:r>
          </a:p>
          <a:p>
            <a:pPr>
              <a:buFontTx/>
              <a:buChar char="-"/>
            </a:pPr>
            <a:r>
              <a:rPr lang="en-US" dirty="0"/>
              <a:t>Value v will be certified (certificate: &gt; ½ signatures)</a:t>
            </a:r>
          </a:p>
          <a:p>
            <a:pPr>
              <a:buFontTx/>
              <a:buChar char="-"/>
            </a:pPr>
            <a:r>
              <a:rPr lang="en-US" dirty="0"/>
              <a:t>No conflicting value will be certified</a:t>
            </a: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785174E0-44E1-9743-B9F6-FA0067588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08" y="5234581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" name="Line 6">
            <a:extLst>
              <a:ext uri="{FF2B5EF4-FFF2-40B4-BE49-F238E27FC236}">
                <a16:creationId xmlns:a16="http://schemas.microsoft.com/office/drawing/2014/main" id="{11863F90-5322-4A4A-93AC-C227F2F8F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5953" y="5570111"/>
            <a:ext cx="75730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EDC0C55C-AAD1-5C43-9D75-A877C642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9708" y="5234581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B8E2DD-5AFD-604D-8732-924405F50B5D}"/>
              </a:ext>
            </a:extLst>
          </p:cNvPr>
          <p:cNvSpPr txBox="1"/>
          <p:nvPr/>
        </p:nvSpPr>
        <p:spPr>
          <a:xfrm>
            <a:off x="1810089" y="5801037"/>
            <a:ext cx="2936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>
                <a:latin typeface="+mj-lt"/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7F1EA9-E203-E74F-8E7F-C165FC53B75C}"/>
              </a:ext>
            </a:extLst>
          </p:cNvPr>
          <p:cNvSpPr txBox="1"/>
          <p:nvPr/>
        </p:nvSpPr>
        <p:spPr>
          <a:xfrm>
            <a:off x="9341189" y="5801037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>
                <a:latin typeface="+mj-lt"/>
              </a:rPr>
              <a:t>t + 2Δ</a:t>
            </a:r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D2FA861F-5808-384A-B322-059C136E3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808" y="5234581"/>
            <a:ext cx="0" cy="685800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CB82C9-D4D3-144B-AAF0-AEAA789FCD2F}"/>
              </a:ext>
            </a:extLst>
          </p:cNvPr>
          <p:cNvSpPr txBox="1"/>
          <p:nvPr/>
        </p:nvSpPr>
        <p:spPr>
          <a:xfrm>
            <a:off x="5112089" y="5801037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>
                <a:latin typeface="+mj-lt"/>
              </a:rPr>
              <a:t>t + </a:t>
            </a:r>
            <a:r>
              <a:rPr lang="en-US" sz="2600" dirty="0" err="1">
                <a:latin typeface="+mj-lt"/>
              </a:rPr>
              <a:t>Δ</a:t>
            </a:r>
            <a:endParaRPr lang="en-US" sz="26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B891AE-ABB7-C24D-BFC9-E47CF4A5F4B8}"/>
              </a:ext>
            </a:extLst>
          </p:cNvPr>
          <p:cNvSpPr txBox="1"/>
          <p:nvPr/>
        </p:nvSpPr>
        <p:spPr>
          <a:xfrm>
            <a:off x="1670389" y="4683337"/>
            <a:ext cx="7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>
                <a:latin typeface="+mj-lt"/>
              </a:rPr>
              <a:t>vote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0CDB6C-9334-B74D-A689-D2C2ED5CCD06}"/>
              </a:ext>
            </a:extLst>
          </p:cNvPr>
          <p:cNvSpPr txBox="1"/>
          <p:nvPr/>
        </p:nvSpPr>
        <p:spPr>
          <a:xfrm>
            <a:off x="4388189" y="4416637"/>
            <a:ext cx="2247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Everyone hears re-proposal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D87B9-A23C-E542-8B54-ACC7C32D42CC}"/>
              </a:ext>
            </a:extLst>
          </p:cNvPr>
          <p:cNvSpPr txBox="1"/>
          <p:nvPr/>
        </p:nvSpPr>
        <p:spPr>
          <a:xfrm>
            <a:off x="8191839" y="4353137"/>
            <a:ext cx="270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Certified, if no equivocation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D6A0A8-F4A8-8C4F-8355-EF5363282AD8}"/>
              </a:ext>
            </a:extLst>
          </p:cNvPr>
          <p:cNvSpPr txBox="1"/>
          <p:nvPr/>
        </p:nvSpPr>
        <p:spPr>
          <a:xfrm>
            <a:off x="2305389" y="6274817"/>
            <a:ext cx="7150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2Δ-period from the </a:t>
            </a:r>
            <a:r>
              <a:rPr lang="en-US" sz="2600" dirty="0" err="1">
                <a:latin typeface="+mj-lt"/>
              </a:rPr>
              <a:t>PoV</a:t>
            </a:r>
            <a:r>
              <a:rPr lang="en-US" sz="2600" dirty="0">
                <a:latin typeface="+mj-lt"/>
              </a:rPr>
              <a:t> of Replica 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919F44-1AE1-6F4A-A788-3D914010E7A2}"/>
              </a:ext>
            </a:extLst>
          </p:cNvPr>
          <p:cNvGrpSpPr/>
          <p:nvPr/>
        </p:nvGrpSpPr>
        <p:grpSpPr>
          <a:xfrm>
            <a:off x="5715339" y="3651401"/>
            <a:ext cx="3181350" cy="1918761"/>
            <a:chOff x="5289550" y="3020824"/>
            <a:chExt cx="3181350" cy="191876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5B1682-221B-E54A-9A7E-75C0A04B362D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949700"/>
              <a:ext cx="0" cy="989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FDAF7D-79C3-EC4D-9BFC-D6D1DCAD8E89}"/>
                </a:ext>
              </a:extLst>
            </p:cNvPr>
            <p:cNvSpPr txBox="1"/>
            <p:nvPr/>
          </p:nvSpPr>
          <p:spPr>
            <a:xfrm>
              <a:off x="5289550" y="3020824"/>
              <a:ext cx="31813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Some replica receives equivocation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FCFFC3-2BC0-5F41-BA99-2DF96771807E}"/>
              </a:ext>
            </a:extLst>
          </p:cNvPr>
          <p:cNvGrpSpPr/>
          <p:nvPr/>
        </p:nvGrpSpPr>
        <p:grpSpPr>
          <a:xfrm>
            <a:off x="1879939" y="3651401"/>
            <a:ext cx="3181350" cy="1932718"/>
            <a:chOff x="5289550" y="3020824"/>
            <a:chExt cx="3181350" cy="1932718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AB66CBC-942D-E24A-B281-8D240D458209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949700"/>
              <a:ext cx="0" cy="10038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43EAE0-DDF8-D646-A4ED-CCEC6DC27EF0}"/>
                </a:ext>
              </a:extLst>
            </p:cNvPr>
            <p:cNvSpPr txBox="1"/>
            <p:nvPr/>
          </p:nvSpPr>
          <p:spPr>
            <a:xfrm>
              <a:off x="5289550" y="3020824"/>
              <a:ext cx="31813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Some replica receives equivocation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5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6ED9-6E2D-F740-9358-437A07AE6AB7}"/>
              </a:ext>
            </a:extLst>
          </p:cNvPr>
          <p:cNvSpPr txBox="1">
            <a:spLocks/>
          </p:cNvSpPr>
          <p:nvPr/>
        </p:nvSpPr>
        <p:spPr>
          <a:xfrm>
            <a:off x="827124" y="159880"/>
            <a:ext cx="1055168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25000"/>
            </a:pPr>
            <a:r>
              <a:rPr lang="en-US" sz="4000" spc="-50" dirty="0">
                <a:cs typeface="Adobe Hebrew"/>
              </a:rPr>
              <a:t>Byzantine General’s Problem (Byzantine Agreement)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52E6E-8E6E-4443-A1F1-CB4E735D1593}"/>
              </a:ext>
            </a:extLst>
          </p:cNvPr>
          <p:cNvSpPr/>
          <p:nvPr/>
        </p:nvSpPr>
        <p:spPr>
          <a:xfrm>
            <a:off x="167919" y="1960065"/>
            <a:ext cx="5814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 generals (</a:t>
            </a:r>
            <a:r>
              <a:rPr lang="en-US" sz="2800" dirty="0"/>
              <a:t>≤</a:t>
            </a:r>
            <a:r>
              <a:rPr lang="en-US" sz="2800" dirty="0">
                <a:latin typeface="+mj-lt"/>
              </a:rPr>
              <a:t> f Byzantine) need to agree on a battle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FF342-2D5E-5843-A9B4-6C1BEF2F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5291" y="4641888"/>
            <a:ext cx="846043" cy="1120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BA0B24-517F-AC4F-9FDF-DA272B96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99341" y="2723707"/>
            <a:ext cx="846043" cy="1120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1E217-5ABF-C348-885E-DA6016EF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29124" y="3296433"/>
            <a:ext cx="846043" cy="1120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3D0B3-3A00-354B-AA85-147624F2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98506" y="4641888"/>
            <a:ext cx="846043" cy="1120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FA179-281E-F946-ABB4-7DE31D9C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821" y="1280040"/>
            <a:ext cx="2000713" cy="231415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0A985-4074-F348-A826-523CADBE17B0}"/>
              </a:ext>
            </a:extLst>
          </p:cNvPr>
          <p:cNvCxnSpPr/>
          <p:nvPr/>
        </p:nvCxnSpPr>
        <p:spPr>
          <a:xfrm flipV="1">
            <a:off x="7476161" y="3112248"/>
            <a:ext cx="678260" cy="158784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0448A2-E2F9-6248-A751-F85D1B0A3D63}"/>
              </a:ext>
            </a:extLst>
          </p:cNvPr>
          <p:cNvCxnSpPr/>
          <p:nvPr/>
        </p:nvCxnSpPr>
        <p:spPr>
          <a:xfrm flipV="1">
            <a:off x="7873106" y="3665939"/>
            <a:ext cx="485430" cy="879867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8F15B-D62D-484A-90C7-58E249E11271}"/>
              </a:ext>
            </a:extLst>
          </p:cNvPr>
          <p:cNvCxnSpPr/>
          <p:nvPr/>
        </p:nvCxnSpPr>
        <p:spPr>
          <a:xfrm flipH="1" flipV="1">
            <a:off x="9590076" y="3665939"/>
            <a:ext cx="331451" cy="879867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3C429D-E5C0-F64A-A461-A33FB74533CA}"/>
              </a:ext>
            </a:extLst>
          </p:cNvPr>
          <p:cNvCxnSpPr/>
          <p:nvPr/>
        </p:nvCxnSpPr>
        <p:spPr>
          <a:xfrm>
            <a:off x="11265865" y="4527436"/>
            <a:ext cx="438302" cy="450740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E726A-1324-0C44-A716-373AD0D684BD}"/>
              </a:ext>
            </a:extLst>
          </p:cNvPr>
          <p:cNvSpPr/>
          <p:nvPr/>
        </p:nvSpPr>
        <p:spPr>
          <a:xfrm>
            <a:off x="7338557" y="3255731"/>
            <a:ext cx="875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Attack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E2122C-8CEC-6441-B19A-E607D68F4032}"/>
              </a:ext>
            </a:extLst>
          </p:cNvPr>
          <p:cNvSpPr/>
          <p:nvPr/>
        </p:nvSpPr>
        <p:spPr>
          <a:xfrm>
            <a:off x="8033676" y="4066049"/>
            <a:ext cx="875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Attack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31A89C-63BC-B043-9810-30AEE8445E33}"/>
              </a:ext>
            </a:extLst>
          </p:cNvPr>
          <p:cNvSpPr/>
          <p:nvPr/>
        </p:nvSpPr>
        <p:spPr>
          <a:xfrm>
            <a:off x="9022138" y="4066049"/>
            <a:ext cx="875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Attack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1FA47-B8AA-3C4B-8392-97B9909A7E33}"/>
              </a:ext>
            </a:extLst>
          </p:cNvPr>
          <p:cNvSpPr/>
          <p:nvPr/>
        </p:nvSpPr>
        <p:spPr>
          <a:xfrm>
            <a:off x="10545268" y="4670655"/>
            <a:ext cx="1044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Retreat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432BC-FCC3-B74F-9412-27234E593DEB}"/>
              </a:ext>
            </a:extLst>
          </p:cNvPr>
          <p:cNvSpPr/>
          <p:nvPr/>
        </p:nvSpPr>
        <p:spPr>
          <a:xfrm>
            <a:off x="6181376" y="3905817"/>
            <a:ext cx="96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Retreat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DCA415-2967-F644-9D20-08F78E84A216}"/>
              </a:ext>
            </a:extLst>
          </p:cNvPr>
          <p:cNvCxnSpPr/>
          <p:nvPr/>
        </p:nvCxnSpPr>
        <p:spPr>
          <a:xfrm flipH="1">
            <a:off x="5910448" y="3862449"/>
            <a:ext cx="492739" cy="358548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21CF725-176F-BA4F-91C0-0FDD53ACFE95}"/>
              </a:ext>
            </a:extLst>
          </p:cNvPr>
          <p:cNvSpPr/>
          <p:nvPr/>
        </p:nvSpPr>
        <p:spPr>
          <a:xfrm>
            <a:off x="6852391" y="5956245"/>
            <a:ext cx="96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Retreat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37EE8A-6A3C-5546-94AF-DFB8B0D34AF5}"/>
              </a:ext>
            </a:extLst>
          </p:cNvPr>
          <p:cNvCxnSpPr/>
          <p:nvPr/>
        </p:nvCxnSpPr>
        <p:spPr>
          <a:xfrm flipH="1">
            <a:off x="7818059" y="5844156"/>
            <a:ext cx="9083" cy="629796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93ED340-47D0-A54F-B125-3FA8EDE8D789}"/>
              </a:ext>
            </a:extLst>
          </p:cNvPr>
          <p:cNvSpPr/>
          <p:nvPr/>
        </p:nvSpPr>
        <p:spPr>
          <a:xfrm>
            <a:off x="9990356" y="5956245"/>
            <a:ext cx="96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Retreat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9FF214-3326-CC40-89FE-5854A77CC276}"/>
              </a:ext>
            </a:extLst>
          </p:cNvPr>
          <p:cNvCxnSpPr/>
          <p:nvPr/>
        </p:nvCxnSpPr>
        <p:spPr>
          <a:xfrm flipH="1">
            <a:off x="9990356" y="5881584"/>
            <a:ext cx="1" cy="592368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A3323F5-48BB-9E4C-96C0-717051DEA487}"/>
              </a:ext>
            </a:extLst>
          </p:cNvPr>
          <p:cNvSpPr/>
          <p:nvPr/>
        </p:nvSpPr>
        <p:spPr>
          <a:xfrm>
            <a:off x="9955119" y="2970990"/>
            <a:ext cx="96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Attack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863BC4-3CED-994A-BFC7-FC643A0F798C}"/>
              </a:ext>
            </a:extLst>
          </p:cNvPr>
          <p:cNvCxnSpPr/>
          <p:nvPr/>
        </p:nvCxnSpPr>
        <p:spPr>
          <a:xfrm flipH="1" flipV="1">
            <a:off x="10007320" y="3371097"/>
            <a:ext cx="599445" cy="377158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82D89034-7351-B244-AD76-AB5DDC2D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071678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F129B8-0ECC-504B-A2F2-8BB81EC01FA1}"/>
              </a:ext>
            </a:extLst>
          </p:cNvPr>
          <p:cNvSpPr/>
          <p:nvPr/>
        </p:nvSpPr>
        <p:spPr>
          <a:xfrm>
            <a:off x="283316" y="3220926"/>
            <a:ext cx="61130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Requirements:</a:t>
            </a:r>
            <a:b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- Agreement: </a:t>
            </a:r>
            <a:r>
              <a:rPr lang="en-US" sz="2400" dirty="0">
                <a:latin typeface="Calibri Light" panose="020F0502020204030204" pitchFamily="34" charset="0"/>
                <a:cs typeface="Calibri Light" panose="020F0502020204030204" pitchFamily="34" charset="0"/>
              </a:rPr>
              <a:t>no two honest generals disagree</a:t>
            </a:r>
            <a:b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- Validity: </a:t>
            </a:r>
            <a:r>
              <a:rPr lang="en-US" sz="2400" dirty="0">
                <a:latin typeface="Calibri Light" panose="020F0502020204030204" pitchFamily="34" charset="0"/>
                <a:cs typeface="Calibri Light" panose="020F0502020204030204" pitchFamily="34" charset="0"/>
              </a:rPr>
              <a:t>if all generals start with same input, they commit that input</a:t>
            </a:r>
          </a:p>
          <a:p>
            <a: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- Termination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AFB25AC-1B6B-E84C-B431-F66A51B0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79CA-18D0-124B-9127-37B985F3CAB3}" type="slidenum">
              <a:rPr lang="en-US" smtClean="0"/>
              <a:t>3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12A6B3-4EB1-6246-B18F-F29D99F86A5D}"/>
              </a:ext>
            </a:extLst>
          </p:cNvPr>
          <p:cNvSpPr/>
          <p:nvPr/>
        </p:nvSpPr>
        <p:spPr>
          <a:xfrm>
            <a:off x="324203" y="5906883"/>
            <a:ext cx="611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 Light" panose="020F0502020204030204" pitchFamily="34" charset="0"/>
                <a:cs typeface="Calibri Light" panose="020F0502020204030204" pitchFamily="34" charset="0"/>
              </a:rPr>
              <a:t>BB: A designated sender has an input</a:t>
            </a:r>
          </a:p>
        </p:txBody>
      </p:sp>
    </p:spTree>
    <p:extLst>
      <p:ext uri="{BB962C8B-B14F-4D97-AF65-F5344CB8AC3E}">
        <p14:creationId xmlns:p14="http://schemas.microsoft.com/office/powerpoint/2010/main" val="17963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20" grpId="0"/>
      <p:bldP spid="22" grpId="0"/>
      <p:bldP spid="24" grpId="0"/>
      <p:bldP spid="28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603034" y="5803362"/>
            <a:ext cx="1176925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33392" y="5528442"/>
            <a:ext cx="1212833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2954588" y="3577391"/>
            <a:ext cx="676437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954588" y="4254777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2954588" y="4932164"/>
            <a:ext cx="6764373" cy="1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2954588" y="5608058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4302687" y="3171335"/>
            <a:ext cx="4478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5903335" y="3191883"/>
            <a:ext cx="2986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7503983" y="3171334"/>
            <a:ext cx="1493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4307165" y="3577391"/>
            <a:ext cx="244287" cy="6966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4307165" y="3577391"/>
            <a:ext cx="234013" cy="138502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4307165" y="3577391"/>
            <a:ext cx="254561" cy="203229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4560420" y="4254777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>
            <a:off x="4560420" y="4254777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V="1">
            <a:off x="4560420" y="4254777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4560420" y="4932164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 flipV="1">
            <a:off x="4560420" y="4254777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 flipV="1">
            <a:off x="4560420" y="4932164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336961" y="5783029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30218" y="4030429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0216" y="465636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30216" y="534216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247" y="3344629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2F2DB02-8F76-914C-B5C4-F242023E323D}"/>
              </a:ext>
            </a:extLst>
          </p:cNvPr>
          <p:cNvSpPr txBox="1">
            <a:spLocks/>
          </p:cNvSpPr>
          <p:nvPr/>
        </p:nvSpPr>
        <p:spPr>
          <a:xfrm>
            <a:off x="827124" y="159880"/>
            <a:ext cx="1055168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25000"/>
            </a:pPr>
            <a:r>
              <a:rPr lang="en-US" sz="4800" spc="-50" dirty="0">
                <a:cs typeface="Adobe Hebrew"/>
              </a:rPr>
              <a:t>Send Next Proposal After Commit</a:t>
            </a: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B2193CE7-1CE2-C541-8AC3-3BE2758E3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7349" y="3543300"/>
            <a:ext cx="244287" cy="6966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3F7D6104-F785-7841-9ECB-6FE901D0D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7349" y="3543300"/>
            <a:ext cx="234013" cy="138502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59E136D6-869E-754F-A083-6A3ADE6D4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7349" y="3543300"/>
            <a:ext cx="257420" cy="208693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E02EED84-1DCD-6D40-9DA7-6558C2CB8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750" y="4253065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F7F53E81-E535-6746-AB6E-9656E7DBD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750" y="4253065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E83B4B47-AC5A-3447-BEF8-B832BB89E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1750" y="4253065"/>
            <a:ext cx="1352576" cy="677386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0CBEFE4-3396-594E-BEC0-D42F90A8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1750" y="4930452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880053D1-0F9B-8546-852C-7830382A1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1750" y="4253065"/>
            <a:ext cx="1352576" cy="1353281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FCC9685A-DDE2-224D-8F94-FBDC4B70E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1750" y="4930452"/>
            <a:ext cx="1352576" cy="675894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7E6C65-8B91-6741-A5CD-C29DDAE36B4D}"/>
              </a:ext>
            </a:extLst>
          </p:cNvPr>
          <p:cNvSpPr txBox="1"/>
          <p:nvPr/>
        </p:nvSpPr>
        <p:spPr>
          <a:xfrm>
            <a:off x="6378751" y="5781101"/>
            <a:ext cx="1176925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0E797D-2BD3-6A4D-893C-0C0D99C51513}"/>
              </a:ext>
            </a:extLst>
          </p:cNvPr>
          <p:cNvSpPr txBox="1"/>
          <p:nvPr/>
        </p:nvSpPr>
        <p:spPr>
          <a:xfrm>
            <a:off x="5609109" y="5506181"/>
            <a:ext cx="1212833" cy="517065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propose</a:t>
            </a:r>
          </a:p>
        </p:txBody>
      </p:sp>
      <p:sp>
        <p:nvSpPr>
          <p:cNvPr id="69" name="Line 6">
            <a:extLst>
              <a:ext uri="{FF2B5EF4-FFF2-40B4-BE49-F238E27FC236}">
                <a16:creationId xmlns:a16="http://schemas.microsoft.com/office/drawing/2014/main" id="{0C9D7FFB-402E-9C41-AFF9-73AD193B1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687" y="6298755"/>
            <a:ext cx="16255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8E90CE7-FCD1-A04B-846C-85F1B5B82162}"/>
              </a:ext>
            </a:extLst>
          </p:cNvPr>
          <p:cNvSpPr txBox="1">
            <a:spLocks/>
          </p:cNvSpPr>
          <p:nvPr/>
        </p:nvSpPr>
        <p:spPr>
          <a:xfrm>
            <a:off x="4767283" y="6386534"/>
            <a:ext cx="945147" cy="51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2Δ+ẟ</a:t>
            </a:r>
          </a:p>
        </p:txBody>
      </p:sp>
    </p:spTree>
    <p:extLst>
      <p:ext uri="{BB962C8B-B14F-4D97-AF65-F5344CB8AC3E}">
        <p14:creationId xmlns:p14="http://schemas.microsoft.com/office/powerpoint/2010/main" val="11440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23"/>
    </mc:Choice>
    <mc:Fallback xmlns="">
      <p:transition spd="slow" advTm="33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31</a:t>
            </a:fld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2954588" y="3577391"/>
            <a:ext cx="676437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954588" y="4254777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2954588" y="4932164"/>
            <a:ext cx="6764373" cy="1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2954588" y="5608058"/>
            <a:ext cx="6764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4302687" y="3171335"/>
            <a:ext cx="4478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4876800" y="3202515"/>
            <a:ext cx="2986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5462532" y="3203227"/>
            <a:ext cx="1493" cy="2708274"/>
          </a:xfrm>
          <a:prstGeom prst="line">
            <a:avLst/>
          </a:prstGeom>
          <a:noFill/>
          <a:ln w="9525">
            <a:solidFill>
              <a:srgbClr val="635E5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>
            <a:off x="4307165" y="3577391"/>
            <a:ext cx="244287" cy="6966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4307165" y="3577391"/>
            <a:ext cx="234013" cy="138502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4307165" y="3577391"/>
            <a:ext cx="254561" cy="203229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4560420" y="4254777"/>
            <a:ext cx="316380" cy="67603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>
            <a:off x="4560420" y="4254778"/>
            <a:ext cx="316380" cy="1341582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V="1">
            <a:off x="4560420" y="4236334"/>
            <a:ext cx="316380" cy="69582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4560420" y="4932164"/>
            <a:ext cx="316380" cy="6815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 flipV="1">
            <a:off x="4560420" y="4247908"/>
            <a:ext cx="316380" cy="136014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 flipV="1">
            <a:off x="4560420" y="4919241"/>
            <a:ext cx="316380" cy="68881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336961" y="5783029"/>
            <a:ext cx="1758815" cy="5262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latin typeface="Lucida Sans Unicode" panose="020B0602030504020204" pitchFamily="34" charset="0"/>
                <a:ea typeface="Gill Sans" charset="0"/>
                <a:cs typeface="Lucida Sans Unicode" panose="020B0602030504020204" pitchFamily="34" charset="0"/>
              </a:rPr>
              <a:t>n = 2f + 1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30218" y="4030429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0216" y="465636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30216" y="5342164"/>
            <a:ext cx="1311578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Replica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247" y="3344629"/>
            <a:ext cx="1279517" cy="5170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Leader 1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2F2DB02-8F76-914C-B5C4-F242023E323D}"/>
              </a:ext>
            </a:extLst>
          </p:cNvPr>
          <p:cNvSpPr txBox="1">
            <a:spLocks/>
          </p:cNvSpPr>
          <p:nvPr/>
        </p:nvSpPr>
        <p:spPr>
          <a:xfrm>
            <a:off x="827124" y="159880"/>
            <a:ext cx="1055168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25000"/>
            </a:pPr>
            <a:r>
              <a:rPr lang="en-US" sz="4800" spc="-50" dirty="0">
                <a:cs typeface="Adobe Hebrew"/>
              </a:rPr>
              <a:t>Send Next Proposal After Certificate</a:t>
            </a: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B2193CE7-1CE2-C541-8AC3-3BE2758E3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359" y="3543300"/>
            <a:ext cx="244287" cy="6966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3F7D6104-F785-7841-9ECB-6FE901D0D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359" y="3543300"/>
            <a:ext cx="234013" cy="138502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59E136D6-869E-754F-A083-6A3ADE6D4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359" y="3543300"/>
            <a:ext cx="257420" cy="208693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425D8193-0E45-7B43-B904-55872257E55A}"/>
              </a:ext>
            </a:extLst>
          </p:cNvPr>
          <p:cNvSpPr txBox="1">
            <a:spLocks/>
          </p:cNvSpPr>
          <p:nvPr/>
        </p:nvSpPr>
        <p:spPr>
          <a:xfrm>
            <a:off x="1531064" y="1655866"/>
            <a:ext cx="9556036" cy="607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j-lt"/>
              </a:rPr>
              <a:t>Send next proposal early (proposals every 2δ time)</a:t>
            </a:r>
          </a:p>
        </p:txBody>
      </p:sp>
      <p:sp>
        <p:nvSpPr>
          <p:cNvPr id="58" name="Line 6">
            <a:extLst>
              <a:ext uri="{FF2B5EF4-FFF2-40B4-BE49-F238E27FC236}">
                <a16:creationId xmlns:a16="http://schemas.microsoft.com/office/drawing/2014/main" id="{F7C9423A-B621-7B46-85F7-9020C0C9B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6563" y="3313945"/>
            <a:ext cx="1349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69F3B768-D08C-EA40-857A-6826515D0271}"/>
              </a:ext>
            </a:extLst>
          </p:cNvPr>
          <p:cNvSpPr txBox="1">
            <a:spLocks/>
          </p:cNvSpPr>
          <p:nvPr/>
        </p:nvSpPr>
        <p:spPr>
          <a:xfrm>
            <a:off x="4723756" y="3001033"/>
            <a:ext cx="4234591" cy="517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Commit within 2Δ time after proposal</a:t>
            </a:r>
          </a:p>
        </p:txBody>
      </p:sp>
      <p:sp>
        <p:nvSpPr>
          <p:cNvPr id="69" name="Line 31">
            <a:extLst>
              <a:ext uri="{FF2B5EF4-FFF2-40B4-BE49-F238E27FC236}">
                <a16:creationId xmlns:a16="http://schemas.microsoft.com/office/drawing/2014/main" id="{29A4C9E6-D286-F741-8359-33124D6FF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756" y="4258321"/>
            <a:ext cx="316380" cy="67603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0" name="Line 32">
            <a:extLst>
              <a:ext uri="{FF2B5EF4-FFF2-40B4-BE49-F238E27FC236}">
                <a16:creationId xmlns:a16="http://schemas.microsoft.com/office/drawing/2014/main" id="{E8A6EC62-CA5C-6344-85DA-B2767E861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756" y="4258322"/>
            <a:ext cx="316380" cy="1341582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1" name="Line 34">
            <a:extLst>
              <a:ext uri="{FF2B5EF4-FFF2-40B4-BE49-F238E27FC236}">
                <a16:creationId xmlns:a16="http://schemas.microsoft.com/office/drawing/2014/main" id="{60B6D8F2-E820-8C4C-B960-C0651AD14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756" y="4239878"/>
            <a:ext cx="316380" cy="69582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2" name="Line 35">
            <a:extLst>
              <a:ext uri="{FF2B5EF4-FFF2-40B4-BE49-F238E27FC236}">
                <a16:creationId xmlns:a16="http://schemas.microsoft.com/office/drawing/2014/main" id="{2E5DB6D8-F4F2-A742-A000-9D3D3E0C1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756" y="4935708"/>
            <a:ext cx="316380" cy="681558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3" name="Line 37">
            <a:extLst>
              <a:ext uri="{FF2B5EF4-FFF2-40B4-BE49-F238E27FC236}">
                <a16:creationId xmlns:a16="http://schemas.microsoft.com/office/drawing/2014/main" id="{2B9B4505-8BE5-8545-9FE7-16AE933BC8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756" y="4251452"/>
            <a:ext cx="316380" cy="1360149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4" name="Line 38">
            <a:extLst>
              <a:ext uri="{FF2B5EF4-FFF2-40B4-BE49-F238E27FC236}">
                <a16:creationId xmlns:a16="http://schemas.microsoft.com/office/drawing/2014/main" id="{2E1849DF-B08A-C64F-9AA1-75624FFC0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756" y="4922785"/>
            <a:ext cx="316380" cy="688817"/>
          </a:xfrm>
          <a:prstGeom prst="line">
            <a:avLst/>
          </a:prstGeom>
          <a:noFill/>
          <a:ln w="15875">
            <a:solidFill>
              <a:srgbClr val="B91003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37102DE-A2DD-D842-9C34-54430BE60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265" y="3795075"/>
            <a:ext cx="1349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3939B9E-C305-044B-B83B-20C4D9B9CD01}"/>
              </a:ext>
            </a:extLst>
          </p:cNvPr>
          <p:cNvSpPr txBox="1">
            <a:spLocks/>
          </p:cNvSpPr>
          <p:nvPr/>
        </p:nvSpPr>
        <p:spPr>
          <a:xfrm>
            <a:off x="5301458" y="3482163"/>
            <a:ext cx="4234591" cy="517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Commit within 2Δ time after proposal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478573F-737F-0A48-80A7-72FEFB195CE9}"/>
              </a:ext>
            </a:extLst>
          </p:cNvPr>
          <p:cNvSpPr txBox="1">
            <a:spLocks/>
          </p:cNvSpPr>
          <p:nvPr/>
        </p:nvSpPr>
        <p:spPr>
          <a:xfrm>
            <a:off x="6512177" y="6340934"/>
            <a:ext cx="3998286" cy="51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+mj-lt"/>
              </a:rPr>
              <a:t>ẟ: actual network delay</a:t>
            </a:r>
          </a:p>
        </p:txBody>
      </p:sp>
    </p:spTree>
    <p:extLst>
      <p:ext uri="{BB962C8B-B14F-4D97-AF65-F5344CB8AC3E}">
        <p14:creationId xmlns:p14="http://schemas.microsoft.com/office/powerpoint/2010/main" val="2803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23"/>
    </mc:Choice>
    <mc:Fallback xmlns="">
      <p:transition spd="slow" advTm="33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E13F-E195-584B-AF93-430E5A3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171F-3A0F-5046-8C27-4426368E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A795B-B61A-8A42-B15F-535CFA3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6C800-BFD1-8943-9A6D-A750B738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5" y="1725954"/>
            <a:ext cx="4917000" cy="3871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450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0CE7-2017-8442-BEF3-53379B79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Synchrony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8175-032B-8846-999D-F76FA230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synchrony does not hold?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Some replicas can be “sluggish”</a:t>
            </a:r>
          </a:p>
          <a:p>
            <a:pPr lvl="1">
              <a:buFontTx/>
              <a:buChar char="-"/>
            </a:pPr>
            <a:r>
              <a:rPr lang="en-US" dirty="0"/>
              <a:t>Temporary loss of connection</a:t>
            </a:r>
          </a:p>
          <a:p>
            <a:pPr>
              <a:buFontTx/>
              <a:buChar char="-"/>
            </a:pPr>
            <a:r>
              <a:rPr lang="en-US" dirty="0"/>
              <a:t>All replicas can be sluggish over time</a:t>
            </a:r>
          </a:p>
        </p:txBody>
      </p:sp>
    </p:spTree>
    <p:extLst>
      <p:ext uri="{BB962C8B-B14F-4D97-AF65-F5344CB8AC3E}">
        <p14:creationId xmlns:p14="http://schemas.microsoft.com/office/powerpoint/2010/main" val="30398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0CE7-2017-8442-BEF3-53379B79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Sluggish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8175-032B-8846-999D-F76FA230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Concern: what if synchrony does not hold?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Some replicas can be “sluggish”</a:t>
            </a:r>
          </a:p>
          <a:p>
            <a:pPr lvl="1">
              <a:buFontTx/>
              <a:buChar char="-"/>
            </a:pPr>
            <a:r>
              <a:rPr lang="en-US" dirty="0"/>
              <a:t>Temporary loss of connection</a:t>
            </a:r>
          </a:p>
          <a:p>
            <a:pPr>
              <a:buFontTx/>
              <a:buChar char="-"/>
            </a:pPr>
            <a:r>
              <a:rPr lang="en-US" dirty="0"/>
              <a:t>All replicas can be sluggish over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96A5E-BC20-924D-B718-2B16AD028B83}"/>
              </a:ext>
            </a:extLst>
          </p:cNvPr>
          <p:cNvSpPr/>
          <p:nvPr/>
        </p:nvSpPr>
        <p:spPr>
          <a:xfrm>
            <a:off x="-383908" y="-300147"/>
            <a:ext cx="13101746" cy="7761930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C27F2-A6D1-BA4B-B624-F28C01A6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50" y="1412056"/>
            <a:ext cx="8327300" cy="44666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203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0CE7-2017-8442-BEF3-53379B79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Weaker Synchrony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8175-032B-8846-999D-F76FA230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Solution: “Use the honest and </a:t>
            </a:r>
            <a:r>
              <a:rPr lang="en-US" i="1" dirty="0"/>
              <a:t>prompt</a:t>
            </a:r>
            <a:r>
              <a:rPr lang="en-US" dirty="0"/>
              <a:t> replicas to indirectly communicate with everyone”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Requirement: Majority of replicas should be honest and “prompt” at any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with 2Δ + O(ẟ) latency, best prior work required 65Δ [CPS’19]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Ideas are generalizable and they apply to many existing synchronous protocols</a:t>
            </a:r>
          </a:p>
        </p:txBody>
      </p:sp>
    </p:spTree>
    <p:extLst>
      <p:ext uri="{BB962C8B-B14F-4D97-AF65-F5344CB8AC3E}">
        <p14:creationId xmlns:p14="http://schemas.microsoft.com/office/powerpoint/2010/main" val="3834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E13F-E195-584B-AF93-430E5A3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171F-3A0F-5046-8C27-4426368EC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Discussed two protocols in the authenticated synchronous setting tolerating minority corruption</a:t>
            </a:r>
          </a:p>
          <a:p>
            <a:pPr>
              <a:buFontTx/>
              <a:buChar char="-"/>
            </a:pPr>
            <a:r>
              <a:rPr lang="en-US" dirty="0"/>
              <a:t>BB/BA with ~10 round latency</a:t>
            </a:r>
          </a:p>
          <a:p>
            <a:pPr>
              <a:buFontTx/>
              <a:buChar char="-"/>
            </a:pPr>
            <a:r>
              <a:rPr lang="en-US" dirty="0"/>
              <a:t>SMR protocol with 2Δ latency under an honest leader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Concerns with synchrony and how to address them:</a:t>
            </a:r>
          </a:p>
          <a:p>
            <a:pPr>
              <a:buFontTx/>
              <a:buChar char="-"/>
            </a:pPr>
            <a:r>
              <a:rPr lang="en-US" dirty="0"/>
              <a:t>Lock-step execution </a:t>
            </a:r>
            <a:r>
              <a:rPr lang="en-US" dirty="0">
                <a:sym typeface="Wingdings" pitchFamily="2" charset="2"/>
              </a:rPr>
              <a:t> non-lock step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Poor latency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dirty="0"/>
              <a:t>Δ latency</a:t>
            </a:r>
          </a:p>
          <a:p>
            <a:pPr>
              <a:buFontTx/>
              <a:buChar char="-"/>
            </a:pPr>
            <a:r>
              <a:rPr lang="en-US" dirty="0"/>
              <a:t>Strong assumption </a:t>
            </a:r>
            <a:r>
              <a:rPr lang="en-US" dirty="0">
                <a:sym typeface="Wingdings" pitchFamily="2" charset="2"/>
              </a:rPr>
              <a:t> tolerating a weaker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A795B-B61A-8A42-B15F-535CFA3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0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6523-012C-C24E-B5E5-0C2C3AE3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Conjecture: 2Δ is a 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6104-2D48-1C4D-A275-31304170A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39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Sync </a:t>
            </a:r>
            <a:r>
              <a:rPr lang="en-US" dirty="0" err="1"/>
              <a:t>HotStuff</a:t>
            </a:r>
            <a:r>
              <a:rPr lang="en-US" dirty="0"/>
              <a:t>: If any honest replica votes, all replicas detect equivocation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“Need both h and h’ to detect equivocation”: wait for </a:t>
            </a:r>
            <a:r>
              <a:rPr lang="en-US" dirty="0" err="1"/>
              <a:t>Δ</a:t>
            </a:r>
            <a:r>
              <a:rPr lang="en-US" dirty="0"/>
              <a:t> lag and </a:t>
            </a:r>
            <a:r>
              <a:rPr lang="en-US" dirty="0" err="1"/>
              <a:t>Δ</a:t>
            </a:r>
            <a:r>
              <a:rPr lang="en-US" dirty="0"/>
              <a:t> delay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06A65-8D1D-AB4E-A11D-CF36E91588D1}"/>
              </a:ext>
            </a:extLst>
          </p:cNvPr>
          <p:cNvSpPr txBox="1"/>
          <p:nvPr/>
        </p:nvSpPr>
        <p:spPr>
          <a:xfrm>
            <a:off x="2457789" y="3502237"/>
            <a:ext cx="95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vote v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438BAB-C495-3842-AE20-4BE03D0FED01}"/>
              </a:ext>
            </a:extLst>
          </p:cNvPr>
          <p:cNvGrpSpPr/>
          <p:nvPr/>
        </p:nvGrpSpPr>
        <p:grpSpPr>
          <a:xfrm>
            <a:off x="445946" y="2554881"/>
            <a:ext cx="10317304" cy="2644340"/>
            <a:chOff x="445946" y="2554881"/>
            <a:chExt cx="10317304" cy="2644340"/>
          </a:xfrm>
        </p:grpSpPr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8C789422-CF0F-BC41-820F-76CA32F98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908" y="407253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B6D592D1-D2A7-7E4A-8359-0E1752722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550" y="4400551"/>
              <a:ext cx="915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/>
              <a:tailEnd type="stealth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16ED63AC-9B31-6D44-99EC-0105F1B1C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8808" y="407253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B96B41-CEFA-F24B-A5EB-3CD74EB327AB}"/>
                </a:ext>
              </a:extLst>
            </p:cNvPr>
            <p:cNvSpPr txBox="1"/>
            <p:nvPr/>
          </p:nvSpPr>
          <p:spPr>
            <a:xfrm>
              <a:off x="2186833" y="4706778"/>
              <a:ext cx="3529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BC2948-C02D-7741-BDA5-FC65C9DCF05C}"/>
                </a:ext>
              </a:extLst>
            </p:cNvPr>
            <p:cNvSpPr txBox="1"/>
            <p:nvPr/>
          </p:nvSpPr>
          <p:spPr>
            <a:xfrm>
              <a:off x="9675039" y="4706778"/>
              <a:ext cx="5389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2Δ</a:t>
              </a:r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476E40FB-CFF9-5947-A371-2477E9980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2908" y="407253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5E5F14-CA94-F349-8A20-768EB4073C5E}"/>
                </a:ext>
              </a:extLst>
            </p:cNvPr>
            <p:cNvSpPr txBox="1"/>
            <p:nvPr/>
          </p:nvSpPr>
          <p:spPr>
            <a:xfrm>
              <a:off x="5744436" y="4706778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00" dirty="0" err="1">
                  <a:latin typeface="+mj-lt"/>
                </a:rPr>
                <a:t>Δ</a:t>
              </a:r>
              <a:endParaRPr lang="en-US" sz="26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91B223-ADBB-6744-A50E-B9BB11581644}"/>
                </a:ext>
              </a:extLst>
            </p:cNvPr>
            <p:cNvSpPr txBox="1"/>
            <p:nvPr/>
          </p:nvSpPr>
          <p:spPr>
            <a:xfrm>
              <a:off x="445946" y="4130298"/>
              <a:ext cx="135646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h’</a:t>
              </a:r>
              <a:br>
                <a:rPr lang="en-US" sz="2600" dirty="0">
                  <a:latin typeface="+mj-lt"/>
                </a:rPr>
              </a:br>
              <a:r>
                <a:rPr lang="en-US" sz="2600" dirty="0">
                  <a:latin typeface="+mj-lt"/>
                </a:rPr>
                <a:t>(leading)</a:t>
              </a: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9D0736C-CD49-BA47-998A-19DAFE52A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9608" y="255488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470C1881-496B-4349-BC78-D7DDCFE39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550" y="2882901"/>
              <a:ext cx="915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/>
              <a:tailEnd type="stealth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6817191F-5A87-4342-A30A-653A95B94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1508" y="255488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E6B4C109-9719-D14B-9873-ED21AB52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5608" y="2554881"/>
              <a:ext cx="0" cy="685800"/>
            </a:xfrm>
            <a:prstGeom prst="line">
              <a:avLst/>
            </a:prstGeom>
            <a:noFill/>
            <a:ln w="9525">
              <a:solidFill>
                <a:srgbClr val="635E5D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4BFE0-DEC2-1146-8F39-12ED939956F5}"/>
                </a:ext>
              </a:extLst>
            </p:cNvPr>
            <p:cNvSpPr txBox="1"/>
            <p:nvPr/>
          </p:nvSpPr>
          <p:spPr>
            <a:xfrm>
              <a:off x="469034" y="2612648"/>
              <a:ext cx="133568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h</a:t>
              </a:r>
              <a:br>
                <a:rPr lang="en-US" sz="2600" dirty="0">
                  <a:latin typeface="+mj-lt"/>
                </a:rPr>
              </a:br>
              <a:r>
                <a:rPr lang="en-US" sz="2600" dirty="0">
                  <a:latin typeface="+mj-lt"/>
                </a:rPr>
                <a:t>(lagging)</a:t>
              </a:r>
            </a:p>
          </p:txBody>
        </p:sp>
      </p:grpSp>
      <p:sp>
        <p:nvSpPr>
          <p:cNvPr id="32" name="Line 33">
            <a:extLst>
              <a:ext uri="{FF2B5EF4-FFF2-40B4-BE49-F238E27FC236}">
                <a16:creationId xmlns:a16="http://schemas.microsoft.com/office/drawing/2014/main" id="{D0911865-3538-2F47-B0EA-791CF749B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8550" y="3600450"/>
            <a:ext cx="1441450" cy="78105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3EFC1-88C2-F941-B42A-F130C850B75E}"/>
              </a:ext>
            </a:extLst>
          </p:cNvPr>
          <p:cNvSpPr txBox="1"/>
          <p:nvPr/>
        </p:nvSpPr>
        <p:spPr>
          <a:xfrm>
            <a:off x="2432389" y="4372187"/>
            <a:ext cx="142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receives 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12F026-06D5-0E40-BB8E-A09B566CDC70}"/>
              </a:ext>
            </a:extLst>
          </p:cNvPr>
          <p:cNvSpPr txBox="1"/>
          <p:nvPr/>
        </p:nvSpPr>
        <p:spPr>
          <a:xfrm>
            <a:off x="5969339" y="2390987"/>
            <a:ext cx="14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receives v’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DB9D3983-7D36-9148-A176-0E2367ABBF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37250" y="2889250"/>
            <a:ext cx="4006850" cy="149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 anchorCtr="0">
            <a:spAutoFit/>
          </a:bodyPr>
          <a:lstStyle/>
          <a:p>
            <a:endParaRPr lang="en-US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9503A2-7D67-5144-B3F2-EB29C1CC173D}"/>
              </a:ext>
            </a:extLst>
          </p:cNvPr>
          <p:cNvSpPr txBox="1"/>
          <p:nvPr/>
        </p:nvSpPr>
        <p:spPr>
          <a:xfrm>
            <a:off x="7607639" y="3133937"/>
            <a:ext cx="101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vote v’</a:t>
            </a:r>
          </a:p>
        </p:txBody>
      </p:sp>
    </p:spTree>
    <p:extLst>
      <p:ext uri="{BB962C8B-B14F-4D97-AF65-F5344CB8AC3E}">
        <p14:creationId xmlns:p14="http://schemas.microsoft.com/office/powerpoint/2010/main" val="25041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4E2F-3371-144F-8E87-6D4E5B5E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Protocol with 1Δ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E3E6-8339-2C47-8518-0A9CE6B7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Idea: What if equivocation detection is asymmetric?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 detects equivocation, but h’ does not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Result: A protocol with </a:t>
            </a:r>
            <a:r>
              <a:rPr lang="en-US" dirty="0" err="1"/>
              <a:t>Δ</a:t>
            </a:r>
            <a:r>
              <a:rPr lang="en-US" dirty="0"/>
              <a:t> + 2ẟ latency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C7EBD7-82DB-C849-B8AF-4056CD6C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42" y="5200650"/>
            <a:ext cx="5687658" cy="14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1830889" y="1152652"/>
            <a:ext cx="2850453" cy="20604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 err="1"/>
              <a:t>Paxos</a:t>
            </a:r>
            <a:r>
              <a:rPr lang="en-US" dirty="0"/>
              <a:t> and PBFT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691" y="1213983"/>
            <a:ext cx="2497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Paxos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Byzantine, 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asynchronous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n/2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4073" y="4921884"/>
            <a:ext cx="2564656" cy="155972"/>
            <a:chOff x="543002" y="4921884"/>
            <a:chExt cx="2564656" cy="155972"/>
          </a:xfrm>
        </p:grpSpPr>
        <p:sp>
          <p:nvSpPr>
            <p:cNvPr id="5" name="Oval 4"/>
            <p:cNvSpPr/>
            <p:nvPr/>
          </p:nvSpPr>
          <p:spPr>
            <a:xfrm>
              <a:off x="543002" y="495182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81630" y="4921884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168754" y="494929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5878" y="494741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49440" y="4951828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62316" y="4949623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75192" y="4921884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1051734" y="4805152"/>
            <a:ext cx="1614842" cy="349665"/>
          </a:xfrm>
          <a:custGeom>
            <a:avLst/>
            <a:gdLst>
              <a:gd name="connsiteX0" fmla="*/ 1602101 w 1614842"/>
              <a:gd name="connsiteY0" fmla="*/ 76266 h 349665"/>
              <a:gd name="connsiteX1" fmla="*/ 1523592 w 1614842"/>
              <a:gd name="connsiteY1" fmla="*/ 6993 h 349665"/>
              <a:gd name="connsiteX2" fmla="*/ 1329628 w 1614842"/>
              <a:gd name="connsiteY2" fmla="*/ 2375 h 349665"/>
              <a:gd name="connsiteX3" fmla="*/ 950937 w 1614842"/>
              <a:gd name="connsiteY3" fmla="*/ 2375 h 349665"/>
              <a:gd name="connsiteX4" fmla="*/ 244355 w 1614842"/>
              <a:gd name="connsiteY4" fmla="*/ 20848 h 349665"/>
              <a:gd name="connsiteX5" fmla="*/ 82719 w 1614842"/>
              <a:gd name="connsiteY5" fmla="*/ 34702 h 349665"/>
              <a:gd name="connsiteX6" fmla="*/ 27301 w 1614842"/>
              <a:gd name="connsiteY6" fmla="*/ 117829 h 349665"/>
              <a:gd name="connsiteX7" fmla="*/ 13446 w 1614842"/>
              <a:gd name="connsiteY7" fmla="*/ 233284 h 349665"/>
              <a:gd name="connsiteX8" fmla="*/ 221264 w 1614842"/>
              <a:gd name="connsiteY8" fmla="*/ 339502 h 349665"/>
              <a:gd name="connsiteX9" fmla="*/ 433701 w 1614842"/>
              <a:gd name="connsiteY9" fmla="*/ 334884 h 349665"/>
              <a:gd name="connsiteX10" fmla="*/ 747737 w 1614842"/>
              <a:gd name="connsiteY10" fmla="*/ 344120 h 349665"/>
              <a:gd name="connsiteX11" fmla="*/ 1103337 w 1614842"/>
              <a:gd name="connsiteY11" fmla="*/ 348739 h 349665"/>
              <a:gd name="connsiteX12" fmla="*/ 1412755 w 1614842"/>
              <a:gd name="connsiteY12" fmla="*/ 325648 h 349665"/>
              <a:gd name="connsiteX13" fmla="*/ 1592864 w 1614842"/>
              <a:gd name="connsiteY13" fmla="*/ 307175 h 349665"/>
              <a:gd name="connsiteX14" fmla="*/ 1602101 w 1614842"/>
              <a:gd name="connsiteY14" fmla="*/ 76266 h 34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4842" h="349665">
                <a:moveTo>
                  <a:pt x="1602101" y="76266"/>
                </a:moveTo>
                <a:cubicBezTo>
                  <a:pt x="1590556" y="26236"/>
                  <a:pt x="1569004" y="19308"/>
                  <a:pt x="1523592" y="6993"/>
                </a:cubicBezTo>
                <a:cubicBezTo>
                  <a:pt x="1478180" y="-5322"/>
                  <a:pt x="1329628" y="2375"/>
                  <a:pt x="1329628" y="2375"/>
                </a:cubicBezTo>
                <a:lnTo>
                  <a:pt x="950937" y="2375"/>
                </a:lnTo>
                <a:lnTo>
                  <a:pt x="244355" y="20848"/>
                </a:lnTo>
                <a:cubicBezTo>
                  <a:pt x="99652" y="26236"/>
                  <a:pt x="118895" y="18539"/>
                  <a:pt x="82719" y="34702"/>
                </a:cubicBezTo>
                <a:cubicBezTo>
                  <a:pt x="46543" y="50865"/>
                  <a:pt x="38846" y="84732"/>
                  <a:pt x="27301" y="117829"/>
                </a:cubicBezTo>
                <a:cubicBezTo>
                  <a:pt x="15756" y="150926"/>
                  <a:pt x="-18881" y="196339"/>
                  <a:pt x="13446" y="233284"/>
                </a:cubicBezTo>
                <a:cubicBezTo>
                  <a:pt x="45773" y="270230"/>
                  <a:pt x="151222" y="322569"/>
                  <a:pt x="221264" y="339502"/>
                </a:cubicBezTo>
                <a:cubicBezTo>
                  <a:pt x="291306" y="356435"/>
                  <a:pt x="345956" y="334114"/>
                  <a:pt x="433701" y="334884"/>
                </a:cubicBezTo>
                <a:cubicBezTo>
                  <a:pt x="521446" y="335654"/>
                  <a:pt x="747737" y="344120"/>
                  <a:pt x="747737" y="344120"/>
                </a:cubicBezTo>
                <a:cubicBezTo>
                  <a:pt x="859343" y="346429"/>
                  <a:pt x="992501" y="351818"/>
                  <a:pt x="1103337" y="348739"/>
                </a:cubicBezTo>
                <a:cubicBezTo>
                  <a:pt x="1214173" y="345660"/>
                  <a:pt x="1331167" y="332575"/>
                  <a:pt x="1412755" y="325648"/>
                </a:cubicBezTo>
                <a:cubicBezTo>
                  <a:pt x="1494343" y="318721"/>
                  <a:pt x="1558228" y="351048"/>
                  <a:pt x="1592864" y="307175"/>
                </a:cubicBezTo>
                <a:cubicBezTo>
                  <a:pt x="1627500" y="263302"/>
                  <a:pt x="1613646" y="126296"/>
                  <a:pt x="1602101" y="7626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312090" y="4723093"/>
            <a:ext cx="1586672" cy="490984"/>
          </a:xfrm>
          <a:custGeom>
            <a:avLst/>
            <a:gdLst>
              <a:gd name="connsiteX0" fmla="*/ 133926 w 1586672"/>
              <a:gd name="connsiteY0" fmla="*/ 10543 h 490984"/>
              <a:gd name="connsiteX1" fmla="*/ 13854 w 1586672"/>
              <a:gd name="connsiteY1" fmla="*/ 172179 h 490984"/>
              <a:gd name="connsiteX2" fmla="*/ 4617 w 1586672"/>
              <a:gd name="connsiteY2" fmla="*/ 292252 h 490984"/>
              <a:gd name="connsiteX3" fmla="*/ 32326 w 1586672"/>
              <a:gd name="connsiteY3" fmla="*/ 412325 h 490984"/>
              <a:gd name="connsiteX4" fmla="*/ 138545 w 1586672"/>
              <a:gd name="connsiteY4" fmla="*/ 472361 h 490984"/>
              <a:gd name="connsiteX5" fmla="*/ 438726 w 1586672"/>
              <a:gd name="connsiteY5" fmla="*/ 490834 h 490984"/>
              <a:gd name="connsiteX6" fmla="*/ 729672 w 1586672"/>
              <a:gd name="connsiteY6" fmla="*/ 481598 h 490984"/>
              <a:gd name="connsiteX7" fmla="*/ 1039090 w 1586672"/>
              <a:gd name="connsiteY7" fmla="*/ 476979 h 490984"/>
              <a:gd name="connsiteX8" fmla="*/ 1306945 w 1586672"/>
              <a:gd name="connsiteY8" fmla="*/ 467743 h 490984"/>
              <a:gd name="connsiteX9" fmla="*/ 1510145 w 1586672"/>
              <a:gd name="connsiteY9" fmla="*/ 444652 h 490984"/>
              <a:gd name="connsiteX10" fmla="*/ 1584036 w 1586672"/>
              <a:gd name="connsiteY10" fmla="*/ 278398 h 490984"/>
              <a:gd name="connsiteX11" fmla="*/ 1551708 w 1586672"/>
              <a:gd name="connsiteY11" fmla="*/ 135234 h 490984"/>
              <a:gd name="connsiteX12" fmla="*/ 1380836 w 1586672"/>
              <a:gd name="connsiteY12" fmla="*/ 79816 h 490984"/>
              <a:gd name="connsiteX13" fmla="*/ 1020617 w 1586672"/>
              <a:gd name="connsiteY13" fmla="*/ 47488 h 490984"/>
              <a:gd name="connsiteX14" fmla="*/ 678872 w 1586672"/>
              <a:gd name="connsiteY14" fmla="*/ 19779 h 490984"/>
              <a:gd name="connsiteX15" fmla="*/ 337126 w 1586672"/>
              <a:gd name="connsiteY15" fmla="*/ 19779 h 490984"/>
              <a:gd name="connsiteX16" fmla="*/ 226290 w 1586672"/>
              <a:gd name="connsiteY16" fmla="*/ 15161 h 490984"/>
              <a:gd name="connsiteX17" fmla="*/ 133926 w 1586672"/>
              <a:gd name="connsiteY17" fmla="*/ 10543 h 4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6672" h="490984">
                <a:moveTo>
                  <a:pt x="133926" y="10543"/>
                </a:moveTo>
                <a:cubicBezTo>
                  <a:pt x="98520" y="36713"/>
                  <a:pt x="35405" y="125228"/>
                  <a:pt x="13854" y="172179"/>
                </a:cubicBezTo>
                <a:cubicBezTo>
                  <a:pt x="-7697" y="219130"/>
                  <a:pt x="1538" y="252228"/>
                  <a:pt x="4617" y="292252"/>
                </a:cubicBezTo>
                <a:cubicBezTo>
                  <a:pt x="7696" y="332276"/>
                  <a:pt x="10005" y="382307"/>
                  <a:pt x="32326" y="412325"/>
                </a:cubicBezTo>
                <a:cubicBezTo>
                  <a:pt x="54647" y="442343"/>
                  <a:pt x="70812" y="459276"/>
                  <a:pt x="138545" y="472361"/>
                </a:cubicBezTo>
                <a:cubicBezTo>
                  <a:pt x="206278" y="485446"/>
                  <a:pt x="340205" y="489295"/>
                  <a:pt x="438726" y="490834"/>
                </a:cubicBezTo>
                <a:cubicBezTo>
                  <a:pt x="537247" y="492373"/>
                  <a:pt x="729672" y="481598"/>
                  <a:pt x="729672" y="481598"/>
                </a:cubicBezTo>
                <a:lnTo>
                  <a:pt x="1039090" y="476979"/>
                </a:lnTo>
                <a:cubicBezTo>
                  <a:pt x="1135302" y="474670"/>
                  <a:pt x="1228436" y="473131"/>
                  <a:pt x="1306945" y="467743"/>
                </a:cubicBezTo>
                <a:cubicBezTo>
                  <a:pt x="1385454" y="462355"/>
                  <a:pt x="1463963" y="476210"/>
                  <a:pt x="1510145" y="444652"/>
                </a:cubicBezTo>
                <a:cubicBezTo>
                  <a:pt x="1556327" y="413094"/>
                  <a:pt x="1577109" y="329968"/>
                  <a:pt x="1584036" y="278398"/>
                </a:cubicBezTo>
                <a:cubicBezTo>
                  <a:pt x="1590963" y="226828"/>
                  <a:pt x="1585575" y="168331"/>
                  <a:pt x="1551708" y="135234"/>
                </a:cubicBezTo>
                <a:cubicBezTo>
                  <a:pt x="1517841" y="102137"/>
                  <a:pt x="1469351" y="94440"/>
                  <a:pt x="1380836" y="79816"/>
                </a:cubicBezTo>
                <a:cubicBezTo>
                  <a:pt x="1292321" y="65192"/>
                  <a:pt x="1020617" y="47488"/>
                  <a:pt x="1020617" y="47488"/>
                </a:cubicBezTo>
                <a:cubicBezTo>
                  <a:pt x="903623" y="37482"/>
                  <a:pt x="792787" y="24397"/>
                  <a:pt x="678872" y="19779"/>
                </a:cubicBezTo>
                <a:cubicBezTo>
                  <a:pt x="564957" y="15161"/>
                  <a:pt x="412556" y="20549"/>
                  <a:pt x="337126" y="19779"/>
                </a:cubicBezTo>
                <a:cubicBezTo>
                  <a:pt x="261696" y="19009"/>
                  <a:pt x="257847" y="15161"/>
                  <a:pt x="226290" y="15161"/>
                </a:cubicBezTo>
                <a:cubicBezTo>
                  <a:pt x="194733" y="15161"/>
                  <a:pt x="169332" y="-15627"/>
                  <a:pt x="133926" y="105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9520" y="5222396"/>
            <a:ext cx="3281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sending history/status to new leader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352008" y="3991492"/>
            <a:ext cx="3147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= f + 1</a:t>
            </a:r>
            <a:endParaRPr lang="en-US" sz="3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4</a:t>
            </a:fld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34E865-D8F0-4947-8E4A-FADEB3816EDC}"/>
              </a:ext>
            </a:extLst>
          </p:cNvPr>
          <p:cNvSpPr/>
          <p:nvPr/>
        </p:nvSpPr>
        <p:spPr>
          <a:xfrm>
            <a:off x="631072" y="5284644"/>
            <a:ext cx="180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Voting quorum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409B478-19E9-7F4F-B5E3-7245975DE255}"/>
              </a:ext>
            </a:extLst>
          </p:cNvPr>
          <p:cNvSpPr/>
          <p:nvPr/>
        </p:nvSpPr>
        <p:spPr>
          <a:xfrm>
            <a:off x="7344146" y="1230379"/>
            <a:ext cx="2850453" cy="20657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27EEBA-ED5B-6746-B9BB-CC7AB27D4B66}"/>
              </a:ext>
            </a:extLst>
          </p:cNvPr>
          <p:cNvSpPr/>
          <p:nvPr/>
        </p:nvSpPr>
        <p:spPr>
          <a:xfrm>
            <a:off x="7568703" y="1293739"/>
            <a:ext cx="2358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PBFT 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Byzantine, </a:t>
            </a:r>
          </a:p>
          <a:p>
            <a:pPr algn="ctr"/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psync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n/3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62E73A-565A-6349-98C5-EF7287065A5B}"/>
              </a:ext>
            </a:extLst>
          </p:cNvPr>
          <p:cNvGrpSpPr/>
          <p:nvPr/>
        </p:nvGrpSpPr>
        <p:grpSpPr>
          <a:xfrm>
            <a:off x="7600898" y="4952678"/>
            <a:ext cx="2564656" cy="130438"/>
            <a:chOff x="4487478" y="4943757"/>
            <a:chExt cx="2564656" cy="1304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9F0FE6-6981-1946-A725-96D26D50106D}"/>
                </a:ext>
              </a:extLst>
            </p:cNvPr>
            <p:cNvSpPr/>
            <p:nvPr/>
          </p:nvSpPr>
          <p:spPr>
            <a:xfrm>
              <a:off x="4487478" y="494816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458C318-62BD-F249-BEF5-A5E5BA752BB0}"/>
                </a:ext>
              </a:extLst>
            </p:cNvPr>
            <p:cNvSpPr/>
            <p:nvPr/>
          </p:nvSpPr>
          <p:spPr>
            <a:xfrm>
              <a:off x="6926106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B5C431-DB07-E04E-97E3-1D19E3CD8459}"/>
                </a:ext>
              </a:extLst>
            </p:cNvPr>
            <p:cNvSpPr/>
            <p:nvPr/>
          </p:nvSpPr>
          <p:spPr>
            <a:xfrm>
              <a:off x="6113230" y="494563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304AF1-39A3-AC45-9B76-2BED7C0E8BBC}"/>
                </a:ext>
              </a:extLst>
            </p:cNvPr>
            <p:cNvSpPr/>
            <p:nvPr/>
          </p:nvSpPr>
          <p:spPr>
            <a:xfrm>
              <a:off x="5300354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7EBB992-5D82-E84B-9E9D-343A86C5A10D}"/>
                </a:ext>
              </a:extLst>
            </p:cNvPr>
            <p:cNvSpPr/>
            <p:nvPr/>
          </p:nvSpPr>
          <p:spPr>
            <a:xfrm>
              <a:off x="4893916" y="494816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3F50A84-D142-BF42-B877-755F585370E1}"/>
                </a:ext>
              </a:extLst>
            </p:cNvPr>
            <p:cNvSpPr/>
            <p:nvPr/>
          </p:nvSpPr>
          <p:spPr>
            <a:xfrm>
              <a:off x="5706792" y="4945962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39EC97-9B0A-BC4E-9315-1A3381463FC7}"/>
                </a:ext>
              </a:extLst>
            </p:cNvPr>
            <p:cNvSpPr/>
            <p:nvPr/>
          </p:nvSpPr>
          <p:spPr>
            <a:xfrm>
              <a:off x="6519668" y="4943757"/>
              <a:ext cx="126028" cy="126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>
            <a:extLst>
              <a:ext uri="{FF2B5EF4-FFF2-40B4-BE49-F238E27FC236}">
                <a16:creationId xmlns:a16="http://schemas.microsoft.com/office/drawing/2014/main" id="{7F1A4E4A-D0DF-494E-B256-AA196FFAAE37}"/>
              </a:ext>
            </a:extLst>
          </p:cNvPr>
          <p:cNvSpPr/>
          <p:nvPr/>
        </p:nvSpPr>
        <p:spPr>
          <a:xfrm>
            <a:off x="7478090" y="4820655"/>
            <a:ext cx="2033632" cy="393122"/>
          </a:xfrm>
          <a:custGeom>
            <a:avLst/>
            <a:gdLst>
              <a:gd name="connsiteX0" fmla="*/ 1973382 w 2033632"/>
              <a:gd name="connsiteY0" fmla="*/ 82995 h 393122"/>
              <a:gd name="connsiteX1" fmla="*/ 1767194 w 2033632"/>
              <a:gd name="connsiteY1" fmla="*/ 2313 h 393122"/>
              <a:gd name="connsiteX2" fmla="*/ 1157594 w 2033632"/>
              <a:gd name="connsiteY2" fmla="*/ 20242 h 393122"/>
              <a:gd name="connsiteX3" fmla="*/ 637641 w 2033632"/>
              <a:gd name="connsiteY3" fmla="*/ 2313 h 393122"/>
              <a:gd name="connsiteX4" fmla="*/ 350770 w 2033632"/>
              <a:gd name="connsiteY4" fmla="*/ 29207 h 393122"/>
              <a:gd name="connsiteX5" fmla="*/ 54935 w 2033632"/>
              <a:gd name="connsiteY5" fmla="*/ 65066 h 393122"/>
              <a:gd name="connsiteX6" fmla="*/ 1147 w 2033632"/>
              <a:gd name="connsiteY6" fmla="*/ 244360 h 393122"/>
              <a:gd name="connsiteX7" fmla="*/ 72864 w 2033632"/>
              <a:gd name="connsiteY7" fmla="*/ 378831 h 393122"/>
              <a:gd name="connsiteX8" fmla="*/ 404559 w 2033632"/>
              <a:gd name="connsiteY8" fmla="*/ 378831 h 393122"/>
              <a:gd name="connsiteX9" fmla="*/ 772111 w 2033632"/>
              <a:gd name="connsiteY9" fmla="*/ 369866 h 393122"/>
              <a:gd name="connsiteX10" fmla="*/ 1381711 w 2033632"/>
              <a:gd name="connsiteY10" fmla="*/ 378831 h 393122"/>
              <a:gd name="connsiteX11" fmla="*/ 1767194 w 2033632"/>
              <a:gd name="connsiteY11" fmla="*/ 387795 h 393122"/>
              <a:gd name="connsiteX12" fmla="*/ 2018206 w 2033632"/>
              <a:gd name="connsiteY12" fmla="*/ 289184 h 393122"/>
              <a:gd name="connsiteX13" fmla="*/ 1973382 w 2033632"/>
              <a:gd name="connsiteY13" fmla="*/ 82995 h 3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3632" h="393122">
                <a:moveTo>
                  <a:pt x="1973382" y="82995"/>
                </a:moveTo>
                <a:cubicBezTo>
                  <a:pt x="1931547" y="35183"/>
                  <a:pt x="1903159" y="12772"/>
                  <a:pt x="1767194" y="2313"/>
                </a:cubicBezTo>
                <a:cubicBezTo>
                  <a:pt x="1631229" y="-8146"/>
                  <a:pt x="1345853" y="20242"/>
                  <a:pt x="1157594" y="20242"/>
                </a:cubicBezTo>
                <a:cubicBezTo>
                  <a:pt x="969335" y="20242"/>
                  <a:pt x="772112" y="819"/>
                  <a:pt x="637641" y="2313"/>
                </a:cubicBezTo>
                <a:cubicBezTo>
                  <a:pt x="503170" y="3807"/>
                  <a:pt x="447888" y="18748"/>
                  <a:pt x="350770" y="29207"/>
                </a:cubicBezTo>
                <a:cubicBezTo>
                  <a:pt x="253652" y="39666"/>
                  <a:pt x="113205" y="29207"/>
                  <a:pt x="54935" y="65066"/>
                </a:cubicBezTo>
                <a:cubicBezTo>
                  <a:pt x="-3335" y="100925"/>
                  <a:pt x="-1841" y="192066"/>
                  <a:pt x="1147" y="244360"/>
                </a:cubicBezTo>
                <a:cubicBezTo>
                  <a:pt x="4135" y="296654"/>
                  <a:pt x="5629" y="356419"/>
                  <a:pt x="72864" y="378831"/>
                </a:cubicBezTo>
                <a:cubicBezTo>
                  <a:pt x="140099" y="401243"/>
                  <a:pt x="288018" y="380325"/>
                  <a:pt x="404559" y="378831"/>
                </a:cubicBezTo>
                <a:cubicBezTo>
                  <a:pt x="521100" y="377337"/>
                  <a:pt x="609252" y="369866"/>
                  <a:pt x="772111" y="369866"/>
                </a:cubicBezTo>
                <a:cubicBezTo>
                  <a:pt x="934970" y="369866"/>
                  <a:pt x="1381711" y="378831"/>
                  <a:pt x="1381711" y="378831"/>
                </a:cubicBezTo>
                <a:cubicBezTo>
                  <a:pt x="1547558" y="381819"/>
                  <a:pt x="1661112" y="402736"/>
                  <a:pt x="1767194" y="387795"/>
                </a:cubicBezTo>
                <a:cubicBezTo>
                  <a:pt x="1873276" y="372854"/>
                  <a:pt x="1979359" y="334007"/>
                  <a:pt x="2018206" y="289184"/>
                </a:cubicBezTo>
                <a:cubicBezTo>
                  <a:pt x="2057053" y="244361"/>
                  <a:pt x="2015217" y="130807"/>
                  <a:pt x="1973382" y="8299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69B14F06-9525-3F4C-9B4C-E5152CE80C15}"/>
              </a:ext>
            </a:extLst>
          </p:cNvPr>
          <p:cNvSpPr/>
          <p:nvPr/>
        </p:nvSpPr>
        <p:spPr>
          <a:xfrm>
            <a:off x="8305926" y="4688497"/>
            <a:ext cx="2085848" cy="655483"/>
          </a:xfrm>
          <a:custGeom>
            <a:avLst/>
            <a:gdLst>
              <a:gd name="connsiteX0" fmla="*/ 1782040 w 2085848"/>
              <a:gd name="connsiteY0" fmla="*/ 0 h 655483"/>
              <a:gd name="connsiteX1" fmla="*/ 1091758 w 2085848"/>
              <a:gd name="connsiteY1" fmla="*/ 17930 h 655483"/>
              <a:gd name="connsiteX2" fmla="*/ 535946 w 2085848"/>
              <a:gd name="connsiteY2" fmla="*/ 35859 h 655483"/>
              <a:gd name="connsiteX3" fmla="*/ 168393 w 2085848"/>
              <a:gd name="connsiteY3" fmla="*/ 53789 h 655483"/>
              <a:gd name="connsiteX4" fmla="*/ 7028 w 2085848"/>
              <a:gd name="connsiteY4" fmla="*/ 259977 h 655483"/>
              <a:gd name="connsiteX5" fmla="*/ 42887 w 2085848"/>
              <a:gd name="connsiteY5" fmla="*/ 475130 h 655483"/>
              <a:gd name="connsiteX6" fmla="*/ 168393 w 2085848"/>
              <a:gd name="connsiteY6" fmla="*/ 582706 h 655483"/>
              <a:gd name="connsiteX7" fmla="*/ 643523 w 2085848"/>
              <a:gd name="connsiteY7" fmla="*/ 636495 h 655483"/>
              <a:gd name="connsiteX8" fmla="*/ 1002111 w 2085848"/>
              <a:gd name="connsiteY8" fmla="*/ 654424 h 655483"/>
              <a:gd name="connsiteX9" fmla="*/ 1297946 w 2085848"/>
              <a:gd name="connsiteY9" fmla="*/ 609600 h 655483"/>
              <a:gd name="connsiteX10" fmla="*/ 1979264 w 2085848"/>
              <a:gd name="connsiteY10" fmla="*/ 537883 h 655483"/>
              <a:gd name="connsiteX11" fmla="*/ 2077875 w 2085848"/>
              <a:gd name="connsiteY11" fmla="*/ 197224 h 655483"/>
              <a:gd name="connsiteX12" fmla="*/ 1916511 w 2085848"/>
              <a:gd name="connsiteY12" fmla="*/ 26895 h 655483"/>
              <a:gd name="connsiteX13" fmla="*/ 1782040 w 2085848"/>
              <a:gd name="connsiteY13" fmla="*/ 0 h 65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5848" h="655483">
                <a:moveTo>
                  <a:pt x="1782040" y="0"/>
                </a:moveTo>
                <a:lnTo>
                  <a:pt x="1091758" y="17930"/>
                </a:lnTo>
                <a:lnTo>
                  <a:pt x="535946" y="35859"/>
                </a:lnTo>
                <a:cubicBezTo>
                  <a:pt x="382052" y="41836"/>
                  <a:pt x="256546" y="16436"/>
                  <a:pt x="168393" y="53789"/>
                </a:cubicBezTo>
                <a:cubicBezTo>
                  <a:pt x="80240" y="91142"/>
                  <a:pt x="27946" y="189753"/>
                  <a:pt x="7028" y="259977"/>
                </a:cubicBezTo>
                <a:cubicBezTo>
                  <a:pt x="-13890" y="330201"/>
                  <a:pt x="15993" y="421342"/>
                  <a:pt x="42887" y="475130"/>
                </a:cubicBezTo>
                <a:cubicBezTo>
                  <a:pt x="69781" y="528918"/>
                  <a:pt x="68287" y="555812"/>
                  <a:pt x="168393" y="582706"/>
                </a:cubicBezTo>
                <a:cubicBezTo>
                  <a:pt x="268499" y="609600"/>
                  <a:pt x="504570" y="624542"/>
                  <a:pt x="643523" y="636495"/>
                </a:cubicBezTo>
                <a:cubicBezTo>
                  <a:pt x="782476" y="648448"/>
                  <a:pt x="893041" y="658906"/>
                  <a:pt x="1002111" y="654424"/>
                </a:cubicBezTo>
                <a:cubicBezTo>
                  <a:pt x="1111181" y="649942"/>
                  <a:pt x="1135087" y="629023"/>
                  <a:pt x="1297946" y="609600"/>
                </a:cubicBezTo>
                <a:cubicBezTo>
                  <a:pt x="1460805" y="590177"/>
                  <a:pt x="1849276" y="606612"/>
                  <a:pt x="1979264" y="537883"/>
                </a:cubicBezTo>
                <a:cubicBezTo>
                  <a:pt x="2109252" y="469154"/>
                  <a:pt x="2088334" y="282389"/>
                  <a:pt x="2077875" y="197224"/>
                </a:cubicBezTo>
                <a:cubicBezTo>
                  <a:pt x="2067416" y="112059"/>
                  <a:pt x="1965817" y="58272"/>
                  <a:pt x="1916511" y="26895"/>
                </a:cubicBezTo>
                <a:cubicBezTo>
                  <a:pt x="1867205" y="-4482"/>
                  <a:pt x="1824622" y="2241"/>
                  <a:pt x="1782040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0B723A3-DF95-3D4D-87F6-9C3C82533ABE}"/>
              </a:ext>
            </a:extLst>
          </p:cNvPr>
          <p:cNvSpPr/>
          <p:nvPr/>
        </p:nvSpPr>
        <p:spPr>
          <a:xfrm>
            <a:off x="8305926" y="5386214"/>
            <a:ext cx="153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intersection </a:t>
            </a:r>
          </a:p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f+1 nodes</a:t>
            </a:r>
            <a:endParaRPr lang="en-US" sz="2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1AFB83-BD34-CF43-9619-3DB385654FBB}"/>
              </a:ext>
            </a:extLst>
          </p:cNvPr>
          <p:cNvSpPr/>
          <p:nvPr/>
        </p:nvSpPr>
        <p:spPr>
          <a:xfrm>
            <a:off x="7630249" y="4008984"/>
            <a:ext cx="3147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quorum = 2f + 1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1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"/>
    </mc:Choice>
    <mc:Fallback xmlns="">
      <p:transition spd="slow" advTm="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" grpId="0"/>
      <p:bldP spid="42" grpId="0" animBg="1"/>
      <p:bldP spid="43" grpId="0" animBg="1"/>
      <p:bldP spid="44" grpId="0"/>
      <p:bldP spid="88" grpId="0"/>
      <p:bldP spid="66" grpId="0"/>
      <p:bldP spid="45" grpId="0" animBg="1"/>
      <p:bldP spid="46" grpId="0"/>
      <p:bldP spid="55" grpId="0" animBg="1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468" y="263188"/>
            <a:ext cx="969215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Bound on Fault Tolerance for BA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32093"/>
              </p:ext>
            </p:extLst>
          </p:nvPr>
        </p:nvGraphicFramePr>
        <p:xfrm>
          <a:off x="3323064" y="3181113"/>
          <a:ext cx="6985124" cy="21823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8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synchrony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async/</a:t>
                      </a:r>
                      <a:r>
                        <a:rPr lang="en-US" sz="2800" b="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psync</a:t>
                      </a:r>
                      <a:endParaRPr 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Crash faults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 &lt;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 &lt; n/2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48"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Byzantine faults</a:t>
                      </a:r>
                      <a:endParaRPr lang="en-US" sz="2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 &lt; n/2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f &lt; n/3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98234" y="2495512"/>
            <a:ext cx="51236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Timing assumptions</a:t>
            </a:r>
            <a:endParaRPr lang="en-US" sz="30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468" y="4049921"/>
            <a:ext cx="2377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Fault Types</a:t>
            </a:r>
            <a:endParaRPr lang="en-US" sz="3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8118" y="4732545"/>
            <a:ext cx="1344168" cy="530352"/>
          </a:xfrm>
          <a:prstGeom prst="rect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0108" y="4007121"/>
            <a:ext cx="1285769" cy="530352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4569" y="4741499"/>
            <a:ext cx="1298003" cy="521398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38ED5-C93D-9F42-8E44-7881E606EE68}"/>
              </a:ext>
            </a:extLst>
          </p:cNvPr>
          <p:cNvSpPr/>
          <p:nvPr/>
        </p:nvSpPr>
        <p:spPr>
          <a:xfrm>
            <a:off x="10279107" y="4075852"/>
            <a:ext cx="765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Paxos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CE1D-1491-6D4D-B77F-4422BF097C60}"/>
              </a:ext>
            </a:extLst>
          </p:cNvPr>
          <p:cNvSpPr/>
          <p:nvPr/>
        </p:nvSpPr>
        <p:spPr>
          <a:xfrm>
            <a:off x="10266469" y="4834878"/>
            <a:ext cx="765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PBFT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6CE018-604F-D047-A209-326A8139F07C}"/>
              </a:ext>
            </a:extLst>
          </p:cNvPr>
          <p:cNvSpPr txBox="1">
            <a:spLocks/>
          </p:cNvSpPr>
          <p:nvPr/>
        </p:nvSpPr>
        <p:spPr>
          <a:xfrm>
            <a:off x="1119963" y="1780954"/>
            <a:ext cx="8555128" cy="5156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Synchrony: a message sent at time t will arrive by time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t+Δ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0087C1-109E-0A49-A2E5-A030E8335DAB}"/>
              </a:ext>
            </a:extLst>
          </p:cNvPr>
          <p:cNvSpPr txBox="1">
            <a:spLocks/>
          </p:cNvSpPr>
          <p:nvPr/>
        </p:nvSpPr>
        <p:spPr>
          <a:xfrm>
            <a:off x="1196533" y="5836281"/>
            <a:ext cx="9013523" cy="5156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Dolev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-Strong is a BB, and for BB under synchrony, the bound is f &lt; n.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172DE9-A29B-5C4E-A2A9-3EEE59ECCF2F}"/>
              </a:ext>
            </a:extLst>
          </p:cNvPr>
          <p:cNvSpPr txBox="1">
            <a:spLocks/>
          </p:cNvSpPr>
          <p:nvPr/>
        </p:nvSpPr>
        <p:spPr>
          <a:xfrm>
            <a:off x="1166053" y="6260771"/>
            <a:ext cx="9231344" cy="5156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**Assuming digital signatures. Otherwise sync Byzantine bound is f &lt; n/3.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0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"/>
    </mc:Choice>
    <mc:Fallback xmlns="">
      <p:transition spd="slow" advTm="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153E-074F-6544-81F9-1909C65A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 replicas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&lt; n/2 replicas can be Byzantine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Messages will arrive within a bounded-time delay (as against asynchrony)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 network partitions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Digital signatures: If I receive a message signed by X, I know it was created by X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simplify: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consensus on a single value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(ii) randomly elected leaders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3809-8287-B648-AF69-E9C7B217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59E2-4BF4-F243-AF77-08BD5AEBF911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42C912-D9B5-4C4C-AEBA-D45D4505661A}"/>
              </a:ext>
            </a:extLst>
          </p:cNvPr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7657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7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36961" y="3171335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55" y="4135694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55" y="54474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245927" cy="2026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Round 1: leader proposes to all</a:t>
            </a:r>
          </a:p>
          <a:p>
            <a:pPr marL="0" indent="0">
              <a:buNone/>
            </a:pP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Round 2: all-to-all, commit upon f + 1 votes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First Try</a:t>
            </a:r>
          </a:p>
        </p:txBody>
      </p:sp>
    </p:spTree>
    <p:extLst>
      <p:ext uri="{BB962C8B-B14F-4D97-AF65-F5344CB8AC3E}">
        <p14:creationId xmlns:p14="http://schemas.microsoft.com/office/powerpoint/2010/main" val="4644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23"/>
    </mc:Choice>
    <mc:Fallback xmlns="">
      <p:transition spd="slow" advTm="3324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8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50814" y="3171334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55" y="4135694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55" y="54474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324435" y="4380532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25236" y="5029196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>
                <a:latin typeface="Gill Sans" charset="0"/>
                <a:ea typeface="Gill Sans" charset="0"/>
                <a:cs typeface="Gill Sans" charset="0"/>
              </a:rPr>
              <a:t>v’</a:t>
            </a:r>
            <a:endParaRPr lang="en-US" sz="28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934035" y="4151932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15836" y="4761532"/>
            <a:ext cx="420308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800">
                <a:latin typeface="Gill Sans" charset="0"/>
                <a:ea typeface="Gill Sans" charset="0"/>
                <a:cs typeface="Gill Sans" charset="0"/>
              </a:rPr>
              <a:t>v</a:t>
            </a:r>
            <a:r>
              <a:rPr lang="zh-CN" altLang="en-US" sz="2800">
                <a:latin typeface="Gill Sans" charset="0"/>
                <a:ea typeface="Gill Sans" charset="0"/>
                <a:cs typeface="Gill Sans" charset="0"/>
              </a:rPr>
              <a:t>’</a:t>
            </a:r>
            <a:endParaRPr lang="en-US" sz="28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680" y="1284708"/>
            <a:ext cx="8229600" cy="1631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Leader may equivocate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Check for equivocation before committing,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i.e., commit = f + 1 votes and no equivocation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87" y="3729432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/>
              <a:t>Protocol: Faulty Leader (1)</a:t>
            </a:r>
          </a:p>
        </p:txBody>
      </p:sp>
    </p:spTree>
    <p:extLst>
      <p:ext uri="{BB962C8B-B14F-4D97-AF65-F5344CB8AC3E}">
        <p14:creationId xmlns:p14="http://schemas.microsoft.com/office/powerpoint/2010/main" val="18278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8" grpId="0"/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9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50809" y="3171330"/>
            <a:ext cx="8382000" cy="3137992"/>
            <a:chOff x="533400" y="3276600"/>
            <a:chExt cx="8382000" cy="3137992"/>
          </a:xfrm>
        </p:grpSpPr>
        <p:sp>
          <p:nvSpPr>
            <p:cNvPr id="43" name="TextBox 42"/>
            <p:cNvSpPr txBox="1"/>
            <p:nvPr/>
          </p:nvSpPr>
          <p:spPr>
            <a:xfrm>
              <a:off x="3677103" y="5849464"/>
              <a:ext cx="1212833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propose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3986" y="5846982"/>
              <a:ext cx="733149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vote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51027" y="3276600"/>
              <a:ext cx="6764373" cy="2708274"/>
              <a:chOff x="2024415" y="3048000"/>
              <a:chExt cx="6764373" cy="2708274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2024415" y="3454056"/>
                <a:ext cx="676437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24415" y="4131442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2024415" y="4808829"/>
                <a:ext cx="6764373" cy="1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2024415" y="5484723"/>
                <a:ext cx="67643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3372514" y="3048000"/>
                <a:ext cx="4478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>
                <a:off x="4726582" y="3048000"/>
                <a:ext cx="2986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>
                <a:off x="6080650" y="3048000"/>
                <a:ext cx="1493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7"/>
              <p:cNvSpPr>
                <a:spLocks noChangeShapeType="1"/>
              </p:cNvSpPr>
              <p:nvPr/>
            </p:nvSpPr>
            <p:spPr bwMode="auto">
              <a:xfrm>
                <a:off x="7434719" y="3048000"/>
                <a:ext cx="1" cy="2708274"/>
              </a:xfrm>
              <a:prstGeom prst="line">
                <a:avLst/>
              </a:prstGeom>
              <a:noFill/>
              <a:ln w="9525">
                <a:solidFill>
                  <a:srgbClr val="635E5D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28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1354773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3376992" y="3454056"/>
                <a:ext cx="1352576" cy="2030667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677386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 flipV="1">
                <a:off x="4729568" y="4131442"/>
                <a:ext cx="1352576" cy="1353281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V="1">
                <a:off x="4729568" y="4808829"/>
                <a:ext cx="1352576" cy="675894"/>
              </a:xfrm>
              <a:prstGeom prst="line">
                <a:avLst/>
              </a:prstGeom>
              <a:noFill/>
              <a:ln w="15875">
                <a:solidFill>
                  <a:srgbClr val="B91003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400" y="5888294"/>
              <a:ext cx="1758815" cy="5262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Lucida Sans Unicode" panose="020B0602030504020204" pitchFamily="34" charset="0"/>
                  <a:ea typeface="Gill Sans" charset="0"/>
                  <a:cs typeface="Lucida Sans Unicode" panose="020B0602030504020204" pitchFamily="34" charset="0"/>
                </a:rPr>
                <a:t>n = 2f + 1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55" y="4135694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655" y="47616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55" y="5447429"/>
              <a:ext cx="1311578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latin typeface="Gill Sans" charset="0"/>
                  <a:ea typeface="Gill Sans" charset="0"/>
                  <a:cs typeface="Gill Sans" charset="0"/>
                </a:rPr>
                <a:t>Replica 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686" y="3449894"/>
              <a:ext cx="1279517" cy="5170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91440" tIns="91440" rIns="91440" bIns="91440" rtlCol="0" anchor="ctr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40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Leader 1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01" y="1293994"/>
            <a:ext cx="8229600" cy="1504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Cannot violate consistency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But can hurt progress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82" y="3729428"/>
            <a:ext cx="472469" cy="4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48230" y="4990128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31828" y="4761528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1504" y="5142528"/>
            <a:ext cx="341760" cy="572464"/>
          </a:xfrm>
          <a:prstGeom prst="rect">
            <a:avLst/>
          </a:prstGeom>
          <a:noFill/>
          <a:ln w="12700">
            <a:noFill/>
          </a:ln>
        </p:spPr>
        <p:txBody>
          <a:bodyPr wrap="none" lIns="91440" tIns="91440" rIns="91440" bIns="9144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Gill Sans" charset="0"/>
                <a:ea typeface="Gill Sans" charset="0"/>
                <a:cs typeface="Gill Sans" charset="0"/>
              </a:rPr>
              <a:t>v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75468" y="263188"/>
            <a:ext cx="8902786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000">
                <a:solidFill>
                  <a:schemeClr val="accent5">
                    <a:lumMod val="7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/>
              <a:t>Protocol: Faulty Leader (2)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158908" y="2231081"/>
            <a:ext cx="5875799" cy="50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 cause replicas to progress differently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1|0.1|0.3|0.2|0.2|0.1|0.2|0.2|0.1|0.2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1|0.1|0.3|0.2|0.2|0.1|0.2|0.2|0.1|0.2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22005</TotalTime>
  <Words>1860</Words>
  <Application>Microsoft Macintosh PowerPoint</Application>
  <PresentationFormat>Widescreen</PresentationFormat>
  <Paragraphs>482</Paragraphs>
  <Slides>38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Gill Sans</vt:lpstr>
      <vt:lpstr>Lucida Sans Unicode</vt:lpstr>
      <vt:lpstr>Rockwell</vt:lpstr>
      <vt:lpstr>Office Theme</vt:lpstr>
      <vt:lpstr>Synchronous Byzantine Fault Tolerance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Concerns with Synchrony?</vt:lpstr>
      <vt:lpstr>State Machine Replication</vt:lpstr>
      <vt:lpstr>Our FC’19 Protocol in the SMR Setting</vt:lpstr>
      <vt:lpstr>Sync HotStuff</vt:lpstr>
      <vt:lpstr>Sync HotStuff: Key Idea</vt:lpstr>
      <vt:lpstr>Why Does 2Δ Wait After Vote Suffice to Commit?</vt:lpstr>
      <vt:lpstr>Why Does 2Δ Wait After Vote Suffice to Commit?</vt:lpstr>
      <vt:lpstr>PowerPoint Presentation</vt:lpstr>
      <vt:lpstr>PowerPoint Presentation</vt:lpstr>
      <vt:lpstr>PowerPoint Presentation</vt:lpstr>
      <vt:lpstr>Weaker Synchrony Model</vt:lpstr>
      <vt:lpstr>Mobile Sluggish Faults</vt:lpstr>
      <vt:lpstr>Weaker Synchrony Model</vt:lpstr>
      <vt:lpstr>Summary</vt:lpstr>
      <vt:lpstr>Conjecture: 2Δ is a Lower Bound</vt:lpstr>
      <vt:lpstr>A Protocol with 1Δ Latency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Synchronous Byzantine Consensus</dc:title>
  <dc:creator>Kartik Ravidas Nayak</dc:creator>
  <cp:lastModifiedBy>Kartik Nayak</cp:lastModifiedBy>
  <cp:revision>341</cp:revision>
  <dcterms:created xsi:type="dcterms:W3CDTF">2017-12-05T18:56:37Z</dcterms:created>
  <dcterms:modified xsi:type="dcterms:W3CDTF">2021-05-07T14:46:37Z</dcterms:modified>
</cp:coreProperties>
</file>