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24.xml" ContentType="application/vnd.openxmlformats-officedocument.presentationml.notesSlide+xml"/>
  <Override PartName="/ppt/tags/tag17.xml" ContentType="application/vnd.openxmlformats-officedocument.presentationml.tags+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27.xml" ContentType="application/vnd.openxmlformats-officedocument.presentationml.notesSlide+xml"/>
  <Override PartName="/ppt/tags/tag20.xml" ContentType="application/vnd.openxmlformats-officedocument.presentationml.tags+xml"/>
  <Override PartName="/ppt/notesSlides/notesSlide28.xml" ContentType="application/vnd.openxmlformats-officedocument.presentationml.notesSlide+xml"/>
  <Override PartName="/ppt/tags/tag2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2.xml" ContentType="application/vnd.openxmlformats-officedocument.presentationml.tags+xml"/>
  <Override PartName="/ppt/notesSlides/notesSlide31.xml" ContentType="application/vnd.openxmlformats-officedocument.presentationml.notesSlide+xml"/>
  <Override PartName="/ppt/tags/tag23.xml" ContentType="application/vnd.openxmlformats-officedocument.presentationml.tags+xml"/>
  <Override PartName="/ppt/notesSlides/notesSlide32.xml" ContentType="application/vnd.openxmlformats-officedocument.presentationml.notesSlide+xml"/>
  <Override PartName="/ppt/tags/tag24.xml" ContentType="application/vnd.openxmlformats-officedocument.presentationml.tags+xml"/>
  <Override PartName="/ppt/notesSlides/notesSlide33.xml" ContentType="application/vnd.openxmlformats-officedocument.presentationml.notesSlide+xml"/>
  <Override PartName="/ppt/tags/tag25.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6.xml" ContentType="application/vnd.openxmlformats-officedocument.presentationml.tags+xml"/>
  <Override PartName="/ppt/notesSlides/notesSlide38.xml" ContentType="application/vnd.openxmlformats-officedocument.presentationml.notesSlide+xml"/>
  <Override PartName="/ppt/tags/tag27.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8.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9.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1679" r:id="rId2"/>
    <p:sldId id="1680" r:id="rId3"/>
    <p:sldId id="1681" r:id="rId4"/>
    <p:sldId id="1682" r:id="rId5"/>
    <p:sldId id="1683" r:id="rId6"/>
    <p:sldId id="1725" r:id="rId7"/>
    <p:sldId id="1684" r:id="rId8"/>
    <p:sldId id="1693" r:id="rId9"/>
    <p:sldId id="1685" r:id="rId10"/>
    <p:sldId id="1686" r:id="rId11"/>
    <p:sldId id="1662" r:id="rId12"/>
    <p:sldId id="1711" r:id="rId13"/>
    <p:sldId id="1712" r:id="rId14"/>
    <p:sldId id="1713" r:id="rId15"/>
    <p:sldId id="1714" r:id="rId16"/>
    <p:sldId id="1667" r:id="rId17"/>
    <p:sldId id="1658" r:id="rId18"/>
    <p:sldId id="1663" r:id="rId19"/>
    <p:sldId id="1666" r:id="rId20"/>
    <p:sldId id="1694" r:id="rId21"/>
    <p:sldId id="1691" r:id="rId22"/>
    <p:sldId id="1715" r:id="rId23"/>
    <p:sldId id="1672" r:id="rId24"/>
    <p:sldId id="1704" r:id="rId25"/>
    <p:sldId id="1703" r:id="rId26"/>
    <p:sldId id="1695" r:id="rId27"/>
    <p:sldId id="1700" r:id="rId28"/>
    <p:sldId id="1699" r:id="rId29"/>
    <p:sldId id="1723" r:id="rId30"/>
    <p:sldId id="1716" r:id="rId31"/>
    <p:sldId id="1673" r:id="rId32"/>
    <p:sldId id="1707" r:id="rId33"/>
    <p:sldId id="1706" r:id="rId34"/>
    <p:sldId id="962" r:id="rId35"/>
    <p:sldId id="264" r:id="rId36"/>
    <p:sldId id="1708" r:id="rId37"/>
    <p:sldId id="1717" r:id="rId38"/>
    <p:sldId id="266" r:id="rId39"/>
    <p:sldId id="256" r:id="rId40"/>
    <p:sldId id="1724" r:id="rId41"/>
    <p:sldId id="268" r:id="rId42"/>
    <p:sldId id="903" r:id="rId43"/>
    <p:sldId id="1720" r:id="rId44"/>
    <p:sldId id="1721" r:id="rId45"/>
    <p:sldId id="272" r:id="rId46"/>
    <p:sldId id="273" r:id="rId47"/>
    <p:sldId id="274" r:id="rId48"/>
    <p:sldId id="270" r:id="rId49"/>
    <p:sldId id="275" r:id="rId50"/>
    <p:sldId id="902" r:id="rId51"/>
    <p:sldId id="1709" r:id="rId52"/>
    <p:sldId id="169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4E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59"/>
    <p:restoredTop sz="82680"/>
  </p:normalViewPr>
  <p:slideViewPr>
    <p:cSldViewPr snapToGrid="0" snapToObjects="1">
      <p:cViewPr varScale="1">
        <p:scale>
          <a:sx n="90" d="100"/>
          <a:sy n="90" d="100"/>
        </p:scale>
        <p:origin x="1232"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4268B1-6BE8-104B-9757-35F76BD6F1E5}" type="datetimeFigureOut">
              <a:rPr lang="en-US" smtClean="0"/>
              <a:t>8/29/22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13E3CD-F2AD-4845-9C24-5AE9D5539E14}" type="slidenum">
              <a:rPr lang="en-US" smtClean="0"/>
              <a:t>‹#›</a:t>
            </a:fld>
            <a:endParaRPr lang="en-US"/>
          </a:p>
        </p:txBody>
      </p:sp>
    </p:spTree>
    <p:extLst>
      <p:ext uri="{BB962C8B-B14F-4D97-AF65-F5344CB8AC3E}">
        <p14:creationId xmlns:p14="http://schemas.microsoft.com/office/powerpoint/2010/main" val="1897831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I am Yang Bai. Today I am going to present our paper called “SPiDR: ultra-low-power acoustic spatial sensing for micro-robot navigation”. This is a joint work with my colleague Nakul Garg and my advisor Nirupam Roy. We are from the University of Maryland, College Park.</a:t>
            </a:r>
          </a:p>
        </p:txBody>
      </p:sp>
      <p:sp>
        <p:nvSpPr>
          <p:cNvPr id="4" name="Slide Number Placeholder 3"/>
          <p:cNvSpPr>
            <a:spLocks noGrp="1"/>
          </p:cNvSpPr>
          <p:nvPr>
            <p:ph type="sldNum" sz="quarter" idx="5"/>
          </p:nvPr>
        </p:nvSpPr>
        <p:spPr/>
        <p:txBody>
          <a:bodyPr/>
          <a:lstStyle/>
          <a:p>
            <a:fld id="{B94159F7-C666-DF46-8976-0E8D7DC6E50C}" type="slidenum">
              <a:rPr lang="en-US" smtClean="0"/>
              <a:t>1</a:t>
            </a:fld>
            <a:endParaRPr lang="en-US"/>
          </a:p>
        </p:txBody>
      </p:sp>
    </p:spTree>
    <p:extLst>
      <p:ext uri="{BB962C8B-B14F-4D97-AF65-F5344CB8AC3E}">
        <p14:creationId xmlns:p14="http://schemas.microsoft.com/office/powerpoint/2010/main" val="708653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automatic driving cars can build a huge power supply on board. But in our case, we are targeting small robotic systems with only 25mA h battery available. </a:t>
            </a:r>
          </a:p>
          <a:p>
            <a:endParaRPr lang="en-US" dirty="0"/>
          </a:p>
          <a:p>
            <a:endParaRPr lang="en-US" dirty="0"/>
          </a:p>
          <a:p>
            <a:endParaRPr lang="en-US" dirty="0"/>
          </a:p>
          <a:p>
            <a:endParaRPr lang="en-US" dirty="0"/>
          </a:p>
          <a:p>
            <a:endParaRPr lang="en-US" dirty="0"/>
          </a:p>
          <a:p>
            <a:r>
              <a:rPr lang="en-US" dirty="0"/>
              <a:t>Add the robot figure</a:t>
            </a:r>
          </a:p>
        </p:txBody>
      </p:sp>
      <p:sp>
        <p:nvSpPr>
          <p:cNvPr id="4" name="Slide Number Placeholder 3"/>
          <p:cNvSpPr>
            <a:spLocks noGrp="1"/>
          </p:cNvSpPr>
          <p:nvPr>
            <p:ph type="sldNum" sz="quarter" idx="5"/>
          </p:nvPr>
        </p:nvSpPr>
        <p:spPr/>
        <p:txBody>
          <a:bodyPr/>
          <a:lstStyle/>
          <a:p>
            <a:fld id="{9056404A-B697-F948-8C00-0DD35885B0EA}" type="slidenum">
              <a:rPr lang="en-US" smtClean="0"/>
              <a:t>10</a:t>
            </a:fld>
            <a:endParaRPr lang="en-US"/>
          </a:p>
        </p:txBody>
      </p:sp>
    </p:spTree>
    <p:extLst>
      <p:ext uri="{BB962C8B-B14F-4D97-AF65-F5344CB8AC3E}">
        <p14:creationId xmlns:p14="http://schemas.microsoft.com/office/powerpoint/2010/main" val="462267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Let's first take a look at the power consumption break down of a typical tiny robot.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total power consumption of the tiny robot is 300-400mW.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most power-hungry part is the actuators, they consume 60% of the power. (click)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energy source, computational power, size, and the manufacturing cost of tiny robots are constraint.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Tiny robots only have power budget of </a:t>
            </a:r>
            <a:r>
              <a:rPr lang="en-US" sz="1200" b="1" dirty="0">
                <a:solidFill>
                  <a:srgbClr val="7030A0"/>
                </a:solidFill>
              </a:rPr>
              <a:t>10-30mW </a:t>
            </a:r>
            <a:r>
              <a:rPr lang="en-US" sz="1200" dirty="0"/>
              <a:t>for sensing and computation.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3013E3CD-F2AD-4845-9C24-5AE9D5539E14}" type="slidenum">
              <a:rPr lang="en-US" smtClean="0"/>
              <a:t>11</a:t>
            </a:fld>
            <a:endParaRPr lang="en-US"/>
          </a:p>
        </p:txBody>
      </p:sp>
    </p:spTree>
    <p:extLst>
      <p:ext uri="{BB962C8B-B14F-4D97-AF65-F5344CB8AC3E}">
        <p14:creationId xmlns:p14="http://schemas.microsoft.com/office/powerpoint/2010/main" val="1034134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Within the remain power, tiny robots only have power budget of </a:t>
            </a:r>
            <a:r>
              <a:rPr lang="en-US" sz="1200" b="1" dirty="0">
                <a:solidFill>
                  <a:srgbClr val="7030A0"/>
                </a:solidFill>
              </a:rPr>
              <a:t>10-30mW</a:t>
            </a:r>
            <a:r>
              <a:rPr lang="en-US" sz="1200" dirty="0"/>
              <a:t> for sensing and its computation. If we go over the existing navigation solutions for robots, we find the power consumptions are too high for tiny robots. Another factor is the space, none of them can be applied on tiny robots in this size.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3013E3CD-F2AD-4845-9C24-5AE9D5539E14}" type="slidenum">
              <a:rPr lang="en-US" smtClean="0"/>
              <a:t>12</a:t>
            </a:fld>
            <a:endParaRPr lang="en-US"/>
          </a:p>
        </p:txBody>
      </p:sp>
    </p:spTree>
    <p:extLst>
      <p:ext uri="{BB962C8B-B14F-4D97-AF65-F5344CB8AC3E}">
        <p14:creationId xmlns:p14="http://schemas.microsoft.com/office/powerpoint/2010/main" val="1932285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project, we challenge ourself with the question: can we enable navigation for these super low power  tiny robots and fit in the size of only a few inches. </a:t>
            </a:r>
          </a:p>
          <a:p>
            <a:endParaRPr lang="en-US" dirty="0"/>
          </a:p>
        </p:txBody>
      </p:sp>
      <p:sp>
        <p:nvSpPr>
          <p:cNvPr id="4" name="Slide Number Placeholder 3"/>
          <p:cNvSpPr>
            <a:spLocks noGrp="1"/>
          </p:cNvSpPr>
          <p:nvPr>
            <p:ph type="sldNum" sz="quarter" idx="5"/>
          </p:nvPr>
        </p:nvSpPr>
        <p:spPr/>
        <p:txBody>
          <a:bodyPr/>
          <a:lstStyle/>
          <a:p>
            <a:fld id="{3013E3CD-F2AD-4845-9C24-5AE9D5539E14}" type="slidenum">
              <a:rPr lang="en-US" smtClean="0"/>
              <a:t>13</a:t>
            </a:fld>
            <a:endParaRPr lang="en-US"/>
          </a:p>
        </p:txBody>
      </p:sp>
    </p:spTree>
    <p:extLst>
      <p:ext uri="{BB962C8B-B14F-4D97-AF65-F5344CB8AC3E}">
        <p14:creationId xmlns:p14="http://schemas.microsoft.com/office/powerpoint/2010/main" val="420350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is yes. Our system only consumes 10mW of power with one pair of speaker and microphone.</a:t>
            </a:r>
          </a:p>
          <a:p>
            <a:r>
              <a:rPr lang="en-US" dirty="0"/>
              <a:t>Before I tell you the intuition, let me explain where lies the core technical challenge. </a:t>
            </a:r>
          </a:p>
        </p:txBody>
      </p:sp>
      <p:sp>
        <p:nvSpPr>
          <p:cNvPr id="4" name="Slide Number Placeholder 3"/>
          <p:cNvSpPr>
            <a:spLocks noGrp="1"/>
          </p:cNvSpPr>
          <p:nvPr>
            <p:ph type="sldNum" sz="quarter" idx="5"/>
          </p:nvPr>
        </p:nvSpPr>
        <p:spPr/>
        <p:txBody>
          <a:bodyPr/>
          <a:lstStyle/>
          <a:p>
            <a:fld id="{3013E3CD-F2AD-4845-9C24-5AE9D5539E14}" type="slidenum">
              <a:rPr lang="en-US" smtClean="0"/>
              <a:t>14</a:t>
            </a:fld>
            <a:endParaRPr lang="en-US"/>
          </a:p>
        </p:txBody>
      </p:sp>
    </p:spTree>
    <p:extLst>
      <p:ext uri="{BB962C8B-B14F-4D97-AF65-F5344CB8AC3E}">
        <p14:creationId xmlns:p14="http://schemas.microsoft.com/office/powerpoint/2010/main" val="1270801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navigation sensor basically tries to produce a cross sectional depth map of the scene, so that it can identify the location of nearby objects.</a:t>
            </a:r>
          </a:p>
        </p:txBody>
      </p:sp>
      <p:sp>
        <p:nvSpPr>
          <p:cNvPr id="4" name="Slide Number Placeholder 3"/>
          <p:cNvSpPr>
            <a:spLocks noGrp="1"/>
          </p:cNvSpPr>
          <p:nvPr>
            <p:ph type="sldNum" sz="quarter" idx="5"/>
          </p:nvPr>
        </p:nvSpPr>
        <p:spPr/>
        <p:txBody>
          <a:bodyPr/>
          <a:lstStyle/>
          <a:p>
            <a:fld id="{3013E3CD-F2AD-4845-9C24-5AE9D5539E14}" type="slidenum">
              <a:rPr lang="en-US" smtClean="0"/>
              <a:t>15</a:t>
            </a:fld>
            <a:endParaRPr lang="en-US"/>
          </a:p>
        </p:txBody>
      </p:sp>
    </p:spTree>
    <p:extLst>
      <p:ext uri="{BB962C8B-B14F-4D97-AF65-F5344CB8AC3E}">
        <p14:creationId xmlns:p14="http://schemas.microsoft.com/office/powerpoint/2010/main" val="2168241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us rethink about the navigation problem. Basically what navigation sensors do is to search which direction we are getting the reflected signal.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Existing sensors scan the scene one angle at a time.</a:t>
            </a:r>
          </a:p>
        </p:txBody>
      </p:sp>
      <p:sp>
        <p:nvSpPr>
          <p:cNvPr id="4" name="Slide Number Placeholder 3"/>
          <p:cNvSpPr>
            <a:spLocks noGrp="1"/>
          </p:cNvSpPr>
          <p:nvPr>
            <p:ph type="sldNum" sz="quarter" idx="5"/>
          </p:nvPr>
        </p:nvSpPr>
        <p:spPr/>
        <p:txBody>
          <a:bodyPr/>
          <a:lstStyle/>
          <a:p>
            <a:fld id="{3013E3CD-F2AD-4845-9C24-5AE9D5539E14}" type="slidenum">
              <a:rPr lang="en-US" smtClean="0"/>
              <a:t>16</a:t>
            </a:fld>
            <a:endParaRPr lang="en-US"/>
          </a:p>
        </p:txBody>
      </p:sp>
    </p:spTree>
    <p:extLst>
      <p:ext uri="{BB962C8B-B14F-4D97-AF65-F5344CB8AC3E}">
        <p14:creationId xmlns:p14="http://schemas.microsoft.com/office/powerpoint/2010/main" val="2849990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two kinds of scanning, one is mechanical scanning. Power consumption of mechanical scanning is high, since it requires a motor to keep rotating the transducers.</a:t>
            </a:r>
          </a:p>
        </p:txBody>
      </p:sp>
      <p:sp>
        <p:nvSpPr>
          <p:cNvPr id="4" name="Slide Number Placeholder 3"/>
          <p:cNvSpPr>
            <a:spLocks noGrp="1"/>
          </p:cNvSpPr>
          <p:nvPr>
            <p:ph type="sldNum" sz="quarter" idx="5"/>
          </p:nvPr>
        </p:nvSpPr>
        <p:spPr/>
        <p:txBody>
          <a:bodyPr/>
          <a:lstStyle/>
          <a:p>
            <a:fld id="{3013E3CD-F2AD-4845-9C24-5AE9D5539E14}" type="slidenum">
              <a:rPr lang="en-US" smtClean="0"/>
              <a:t>17</a:t>
            </a:fld>
            <a:endParaRPr lang="en-US"/>
          </a:p>
        </p:txBody>
      </p:sp>
    </p:spTree>
    <p:extLst>
      <p:ext uri="{BB962C8B-B14F-4D97-AF65-F5344CB8AC3E}">
        <p14:creationId xmlns:p14="http://schemas.microsoft.com/office/powerpoint/2010/main" val="860579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kind of scanning is beamforming. While beamforming does not require a motor, a fine angular resolution of the beam requires a large number of transducers to transmit the signal simultaneously. This architecture needs parallel transmit/receive hardware chains and processing, leading to higher computational complexity and power budget.</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013E3CD-F2AD-4845-9C24-5AE9D5539E14}" type="slidenum">
              <a:rPr lang="en-US" smtClean="0"/>
              <a:t>18</a:t>
            </a:fld>
            <a:endParaRPr lang="en-US"/>
          </a:p>
        </p:txBody>
      </p:sp>
    </p:spTree>
    <p:extLst>
      <p:ext uri="{BB962C8B-B14F-4D97-AF65-F5344CB8AC3E}">
        <p14:creationId xmlns:p14="http://schemas.microsoft.com/office/powerpoint/2010/main" val="2117293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Scanning fundamentally add a power barrier. Our approach to meet this low-power, small size, and light weight requirements in certain low-power platform is to break away from scanning based navigation. Next I will introduce the core intuition of our approach, called coded signal projection.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013E3CD-F2AD-4845-9C24-5AE9D5539E14}" type="slidenum">
              <a:rPr lang="en-US" smtClean="0"/>
              <a:t>19</a:t>
            </a:fld>
            <a:endParaRPr lang="en-US"/>
          </a:p>
        </p:txBody>
      </p:sp>
    </p:spTree>
    <p:extLst>
      <p:ext uri="{BB962C8B-B14F-4D97-AF65-F5344CB8AC3E}">
        <p14:creationId xmlns:p14="http://schemas.microsoft.com/office/powerpoint/2010/main" val="2363401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Autonomous tiny robots become more and more promising in the last several years. These tiny robots have many capabilities. They not only can walk, they can also fly as insects, navigate through apertures, take turns and so on. </a:t>
            </a:r>
            <a:r>
              <a:rPr lang="en-US" sz="1200" b="0" i="0" kern="1200" dirty="0">
                <a:solidFill>
                  <a:schemeClr val="tx1"/>
                </a:solidFill>
                <a:effectLst/>
                <a:latin typeface="+mn-lt"/>
                <a:ea typeface="+mn-ea"/>
                <a:cs typeface="+mn-cs"/>
              </a:rPr>
              <a:t>These small robotic systems, when paired with autonomous navigation, can create new possibilities in a wide range of applications. (click)</a:t>
            </a:r>
            <a:endParaRPr lang="en-US" dirty="0"/>
          </a:p>
          <a:p>
            <a:endParaRPr lang="en-US" dirty="0"/>
          </a:p>
          <a:p>
            <a:endParaRPr lang="en-US" dirty="0"/>
          </a:p>
          <a:p>
            <a:r>
              <a:rPr lang="en-US" dirty="0"/>
              <a:t>Autonomous robots are promising.</a:t>
            </a:r>
          </a:p>
        </p:txBody>
      </p:sp>
      <p:sp>
        <p:nvSpPr>
          <p:cNvPr id="4" name="Slide Number Placeholder 3"/>
          <p:cNvSpPr>
            <a:spLocks noGrp="1"/>
          </p:cNvSpPr>
          <p:nvPr>
            <p:ph type="sldNum" sz="quarter" idx="5"/>
          </p:nvPr>
        </p:nvSpPr>
        <p:spPr/>
        <p:txBody>
          <a:bodyPr/>
          <a:lstStyle/>
          <a:p>
            <a:fld id="{3013E3CD-F2AD-4845-9C24-5AE9D5539E14}" type="slidenum">
              <a:rPr lang="en-US" smtClean="0"/>
              <a:t>2</a:t>
            </a:fld>
            <a:endParaRPr lang="en-US"/>
          </a:p>
        </p:txBody>
      </p:sp>
    </p:spTree>
    <p:extLst>
      <p:ext uri="{BB962C8B-B14F-4D97-AF65-F5344CB8AC3E}">
        <p14:creationId xmlns:p14="http://schemas.microsoft.com/office/powerpoint/2010/main" val="2746027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envision a concept called coded signal projection. Let’s first review what is the signal propagation process in real world. (click)When the signal is transmitted, it propagates to an omni direction. If there are two objects in the scene, we cannot differentiate the reflected signals from them. This is the reason why previous approach scan one direction at a time so that they can identify which direction the reflection is coming from. </a:t>
            </a:r>
          </a:p>
          <a:p>
            <a:endParaRPr lang="en-US" dirty="0"/>
          </a:p>
          <a:p>
            <a:endParaRPr lang="en-US" dirty="0"/>
          </a:p>
          <a:p>
            <a:endParaRPr lang="en-US" dirty="0"/>
          </a:p>
          <a:p>
            <a:endParaRPr lang="en-US" dirty="0"/>
          </a:p>
          <a:p>
            <a:endParaRPr lang="en-US" dirty="0"/>
          </a:p>
          <a:p>
            <a:r>
              <a:rPr lang="en-US" dirty="0"/>
              <a:t>Coded signal projection</a:t>
            </a:r>
          </a:p>
          <a:p>
            <a:endParaRPr lang="en-US" dirty="0"/>
          </a:p>
          <a:p>
            <a:r>
              <a:rPr lang="en-US" dirty="0"/>
              <a:t>Show beamforming. Breaking away from scanning based imaging, we are showing coded signal projection. We want to know which direction we are getting. Instead of sensing to direction, spatially coded </a:t>
            </a:r>
            <a:r>
              <a:rPr lang="en-US" dirty="0" err="1"/>
              <a:t>signal.unwraval</a:t>
            </a:r>
            <a:r>
              <a:rPr lang="en-US" dirty="0"/>
              <a:t>. Convert to a depth map. While idea is easy</a:t>
            </a:r>
          </a:p>
          <a:p>
            <a:endParaRPr lang="en-US" dirty="0"/>
          </a:p>
        </p:txBody>
      </p:sp>
      <p:sp>
        <p:nvSpPr>
          <p:cNvPr id="4" name="Slide Number Placeholder 3"/>
          <p:cNvSpPr>
            <a:spLocks noGrp="1"/>
          </p:cNvSpPr>
          <p:nvPr>
            <p:ph type="sldNum" sz="quarter" idx="5"/>
          </p:nvPr>
        </p:nvSpPr>
        <p:spPr/>
        <p:txBody>
          <a:bodyPr/>
          <a:lstStyle/>
          <a:p>
            <a:fld id="{3013E3CD-F2AD-4845-9C24-5AE9D5539E14}" type="slidenum">
              <a:rPr lang="en-US" smtClean="0"/>
              <a:t>20</a:t>
            </a:fld>
            <a:endParaRPr lang="en-US"/>
          </a:p>
        </p:txBody>
      </p:sp>
    </p:spTree>
    <p:extLst>
      <p:ext uri="{BB962C8B-B14F-4D97-AF65-F5344CB8AC3E}">
        <p14:creationId xmlns:p14="http://schemas.microsoft.com/office/powerpoint/2010/main" val="2083985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plan to transmit direction coded signals. The transmit signals have different patterns in each direction. In this case, the reflected signals will also have the pattern of direction.</a:t>
            </a:r>
          </a:p>
          <a:p>
            <a:endParaRPr lang="en-US" dirty="0"/>
          </a:p>
          <a:p>
            <a:endParaRPr lang="en-US" dirty="0"/>
          </a:p>
          <a:p>
            <a:endParaRPr lang="en-US" dirty="0"/>
          </a:p>
          <a:p>
            <a:endParaRPr lang="en-US" dirty="0"/>
          </a:p>
          <a:p>
            <a:r>
              <a:rPr lang="en-US" dirty="0"/>
              <a:t>Coded signal projection</a:t>
            </a:r>
          </a:p>
          <a:p>
            <a:endParaRPr lang="en-US" dirty="0"/>
          </a:p>
          <a:p>
            <a:r>
              <a:rPr lang="en-US" dirty="0"/>
              <a:t>Show beamforming. Breaking away from scanning based imaging, we are showing coded signal projection. We want to know which direction we are getting. Instead of sensing to direction, spatially coded </a:t>
            </a:r>
            <a:r>
              <a:rPr lang="en-US" dirty="0" err="1"/>
              <a:t>signal.unwraval</a:t>
            </a:r>
            <a:r>
              <a:rPr lang="en-US" dirty="0"/>
              <a:t>. Convert to a depth map. While idea is easy</a:t>
            </a:r>
          </a:p>
          <a:p>
            <a:endParaRPr lang="en-US" dirty="0"/>
          </a:p>
        </p:txBody>
      </p:sp>
      <p:sp>
        <p:nvSpPr>
          <p:cNvPr id="4" name="Slide Number Placeholder 3"/>
          <p:cNvSpPr>
            <a:spLocks noGrp="1"/>
          </p:cNvSpPr>
          <p:nvPr>
            <p:ph type="sldNum" sz="quarter" idx="5"/>
          </p:nvPr>
        </p:nvSpPr>
        <p:spPr/>
        <p:txBody>
          <a:bodyPr/>
          <a:lstStyle/>
          <a:p>
            <a:fld id="{3013E3CD-F2AD-4845-9C24-5AE9D5539E14}" type="slidenum">
              <a:rPr lang="en-US" smtClean="0"/>
              <a:t>21</a:t>
            </a:fld>
            <a:endParaRPr lang="en-US"/>
          </a:p>
        </p:txBody>
      </p:sp>
    </p:spTree>
    <p:extLst>
      <p:ext uri="{BB962C8B-B14F-4D97-AF65-F5344CB8AC3E}">
        <p14:creationId xmlns:p14="http://schemas.microsoft.com/office/powerpoint/2010/main" val="2960856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if we successfully unravel these reflections, we will be able to find out which direction the reflections are coming from, and how far the objects are. These are the information we need to create a depth map of the scene. While the idea is clean in theory, there are several practical challenges we need to solve in practice.</a:t>
            </a:r>
          </a:p>
          <a:p>
            <a:endParaRPr lang="en-US" dirty="0"/>
          </a:p>
          <a:p>
            <a:endParaRPr lang="en-US" dirty="0"/>
          </a:p>
          <a:p>
            <a:endParaRPr lang="en-US" dirty="0"/>
          </a:p>
          <a:p>
            <a:endParaRPr lang="en-US" dirty="0"/>
          </a:p>
          <a:p>
            <a:endParaRPr lang="en-US" dirty="0"/>
          </a:p>
          <a:p>
            <a:r>
              <a:rPr lang="en-US" dirty="0"/>
              <a:t>Coded signal projection</a:t>
            </a:r>
          </a:p>
          <a:p>
            <a:endParaRPr lang="en-US" dirty="0"/>
          </a:p>
          <a:p>
            <a:r>
              <a:rPr lang="en-US" dirty="0"/>
              <a:t>Show beamforming. Breaking away from scanning based imaging, we are showing coded signal projection. We want to know which direction we are getting. Instead of sensing to direction, spatially coded </a:t>
            </a:r>
            <a:r>
              <a:rPr lang="en-US" dirty="0" err="1"/>
              <a:t>signal.unwraval</a:t>
            </a:r>
            <a:r>
              <a:rPr lang="en-US" dirty="0"/>
              <a:t>. Convert to a depth map. While idea is easy</a:t>
            </a:r>
          </a:p>
          <a:p>
            <a:endParaRPr lang="en-US" dirty="0"/>
          </a:p>
        </p:txBody>
      </p:sp>
      <p:sp>
        <p:nvSpPr>
          <p:cNvPr id="4" name="Slide Number Placeholder 3"/>
          <p:cNvSpPr>
            <a:spLocks noGrp="1"/>
          </p:cNvSpPr>
          <p:nvPr>
            <p:ph type="sldNum" sz="quarter" idx="5"/>
          </p:nvPr>
        </p:nvSpPr>
        <p:spPr/>
        <p:txBody>
          <a:bodyPr/>
          <a:lstStyle/>
          <a:p>
            <a:fld id="{3013E3CD-F2AD-4845-9C24-5AE9D5539E14}" type="slidenum">
              <a:rPr lang="en-US" smtClean="0"/>
              <a:t>22</a:t>
            </a:fld>
            <a:endParaRPr lang="en-US"/>
          </a:p>
        </p:txBody>
      </p:sp>
    </p:spTree>
    <p:extLst>
      <p:ext uri="{BB962C8B-B14F-4D97-AF65-F5344CB8AC3E}">
        <p14:creationId xmlns:p14="http://schemas.microsoft.com/office/powerpoint/2010/main" val="1117691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idea is sensor array, for each transmitter, we have a specific phase delay, so that we can project direction coded signal. (click) But the problem is an array is still power hungry since it utilizes an array of transducers, similar to the beamforming approach.</a:t>
            </a:r>
          </a:p>
          <a:p>
            <a:endParaRPr lang="en-US" dirty="0"/>
          </a:p>
          <a:p>
            <a:endParaRPr lang="en-US" dirty="0"/>
          </a:p>
          <a:p>
            <a:endParaRPr lang="en-US" dirty="0"/>
          </a:p>
          <a:p>
            <a:endParaRPr lang="en-US" dirty="0"/>
          </a:p>
          <a:p>
            <a:r>
              <a:rPr lang="en-US" dirty="0"/>
              <a:t>Controlled multipath</a:t>
            </a:r>
          </a:p>
          <a:p>
            <a:endParaRPr lang="en-US" dirty="0"/>
          </a:p>
          <a:p>
            <a:r>
              <a:rPr lang="en-US" dirty="0" err="1"/>
              <a:t>Mimo</a:t>
            </a:r>
            <a:r>
              <a:rPr lang="en-US" dirty="0"/>
              <a:t>, </a:t>
            </a:r>
            <a:r>
              <a:rPr lang="en-US" dirty="0" err="1"/>
              <a:t>gogin</a:t>
            </a:r>
            <a:r>
              <a:rPr lang="en-US" dirty="0"/>
              <a:t> to power hungry.</a:t>
            </a:r>
          </a:p>
          <a:p>
            <a:endParaRPr lang="en-US" dirty="0"/>
          </a:p>
        </p:txBody>
      </p:sp>
      <p:sp>
        <p:nvSpPr>
          <p:cNvPr id="4" name="Slide Number Placeholder 3"/>
          <p:cNvSpPr>
            <a:spLocks noGrp="1"/>
          </p:cNvSpPr>
          <p:nvPr>
            <p:ph type="sldNum" sz="quarter" idx="5"/>
          </p:nvPr>
        </p:nvSpPr>
        <p:spPr/>
        <p:txBody>
          <a:bodyPr/>
          <a:lstStyle/>
          <a:p>
            <a:fld id="{3013E3CD-F2AD-4845-9C24-5AE9D5539E14}" type="slidenum">
              <a:rPr lang="en-US" smtClean="0"/>
              <a:t>23</a:t>
            </a:fld>
            <a:endParaRPr lang="en-US"/>
          </a:p>
        </p:txBody>
      </p:sp>
    </p:spTree>
    <p:extLst>
      <p:ext uri="{BB962C8B-B14F-4D97-AF65-F5344CB8AC3E}">
        <p14:creationId xmlns:p14="http://schemas.microsoft.com/office/powerpoint/2010/main" val="4079254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design a 3D printed acoustic structure, called stencil, that can help us emulate multiple sound sources. This is the internal view of stencil. It has many paths inside with different lengths. </a:t>
            </a:r>
          </a:p>
          <a:p>
            <a:endParaRPr lang="en-US" dirty="0"/>
          </a:p>
          <a:p>
            <a:endParaRPr lang="en-US" dirty="0"/>
          </a:p>
          <a:p>
            <a:endParaRPr lang="en-US" dirty="0"/>
          </a:p>
          <a:p>
            <a:r>
              <a:rPr lang="en-US" dirty="0"/>
              <a:t>Controlled multipath</a:t>
            </a:r>
          </a:p>
          <a:p>
            <a:endParaRPr lang="en-US" dirty="0"/>
          </a:p>
          <a:p>
            <a:r>
              <a:rPr lang="en-US" dirty="0" err="1"/>
              <a:t>Mimo</a:t>
            </a:r>
            <a:r>
              <a:rPr lang="en-US" dirty="0"/>
              <a:t>, </a:t>
            </a:r>
            <a:r>
              <a:rPr lang="en-US" dirty="0" err="1"/>
              <a:t>gogin</a:t>
            </a:r>
            <a:r>
              <a:rPr lang="en-US" dirty="0"/>
              <a:t> to power hungry.</a:t>
            </a:r>
          </a:p>
          <a:p>
            <a:endParaRPr lang="en-US" dirty="0"/>
          </a:p>
        </p:txBody>
      </p:sp>
      <p:sp>
        <p:nvSpPr>
          <p:cNvPr id="4" name="Slide Number Placeholder 3"/>
          <p:cNvSpPr>
            <a:spLocks noGrp="1"/>
          </p:cNvSpPr>
          <p:nvPr>
            <p:ph type="sldNum" sz="quarter" idx="5"/>
          </p:nvPr>
        </p:nvSpPr>
        <p:spPr/>
        <p:txBody>
          <a:bodyPr/>
          <a:lstStyle/>
          <a:p>
            <a:fld id="{3013E3CD-F2AD-4845-9C24-5AE9D5539E14}" type="slidenum">
              <a:rPr lang="en-US" smtClean="0"/>
              <a:t>24</a:t>
            </a:fld>
            <a:endParaRPr lang="en-US"/>
          </a:p>
        </p:txBody>
      </p:sp>
    </p:spTree>
    <p:extLst>
      <p:ext uri="{BB962C8B-B14F-4D97-AF65-F5344CB8AC3E}">
        <p14:creationId xmlns:p14="http://schemas.microsoft.com/office/powerpoint/2010/main" val="2510918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These tubes will delay the signal with different phase values when coming out. In this way, we emulate the speaker array with only one speaker. No scanning or multiple speakers is needed.</a:t>
            </a:r>
          </a:p>
          <a:p>
            <a:endParaRPr lang="en-US" dirty="0"/>
          </a:p>
          <a:p>
            <a:endParaRPr lang="en-US" dirty="0"/>
          </a:p>
          <a:p>
            <a:endParaRPr lang="en-US" dirty="0"/>
          </a:p>
          <a:p>
            <a:endParaRPr lang="en-US" dirty="0"/>
          </a:p>
          <a:p>
            <a:r>
              <a:rPr lang="en-US" dirty="0"/>
              <a:t>Controlled multipath</a:t>
            </a:r>
          </a:p>
          <a:p>
            <a:endParaRPr lang="en-US" dirty="0"/>
          </a:p>
          <a:p>
            <a:r>
              <a:rPr lang="en-US" dirty="0" err="1"/>
              <a:t>Mimo</a:t>
            </a:r>
            <a:r>
              <a:rPr lang="en-US" dirty="0"/>
              <a:t>, </a:t>
            </a:r>
            <a:r>
              <a:rPr lang="en-US" dirty="0" err="1"/>
              <a:t>gogin</a:t>
            </a:r>
            <a:r>
              <a:rPr lang="en-US" dirty="0"/>
              <a:t> to power hungry.</a:t>
            </a:r>
          </a:p>
          <a:p>
            <a:endParaRPr lang="en-US" dirty="0"/>
          </a:p>
        </p:txBody>
      </p:sp>
      <p:sp>
        <p:nvSpPr>
          <p:cNvPr id="4" name="Slide Number Placeholder 3"/>
          <p:cNvSpPr>
            <a:spLocks noGrp="1"/>
          </p:cNvSpPr>
          <p:nvPr>
            <p:ph type="sldNum" sz="quarter" idx="5"/>
          </p:nvPr>
        </p:nvSpPr>
        <p:spPr/>
        <p:txBody>
          <a:bodyPr/>
          <a:lstStyle/>
          <a:p>
            <a:fld id="{3013E3CD-F2AD-4845-9C24-5AE9D5539E14}" type="slidenum">
              <a:rPr lang="en-US" smtClean="0"/>
              <a:t>25</a:t>
            </a:fld>
            <a:endParaRPr lang="en-US"/>
          </a:p>
        </p:txBody>
      </p:sp>
    </p:spTree>
    <p:extLst>
      <p:ext uri="{BB962C8B-B14F-4D97-AF65-F5344CB8AC3E}">
        <p14:creationId xmlns:p14="http://schemas.microsoft.com/office/powerpoint/2010/main" val="89874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signal propagate through different paths, a controlled multipath is formed in the scene. With the multipath, the received signals at each pixels in the object plane are unique. More importantly, since the structure of stencil is stable, the multipath is also static. We only need to calibrate the received signal once.</a:t>
            </a:r>
          </a:p>
        </p:txBody>
      </p:sp>
      <p:sp>
        <p:nvSpPr>
          <p:cNvPr id="4" name="Slide Number Placeholder 3"/>
          <p:cNvSpPr>
            <a:spLocks noGrp="1"/>
          </p:cNvSpPr>
          <p:nvPr>
            <p:ph type="sldNum" sz="quarter" idx="5"/>
          </p:nvPr>
        </p:nvSpPr>
        <p:spPr/>
        <p:txBody>
          <a:bodyPr/>
          <a:lstStyle/>
          <a:p>
            <a:fld id="{3013E3CD-F2AD-4845-9C24-5AE9D5539E14}" type="slidenum">
              <a:rPr lang="en-US" smtClean="0"/>
              <a:t>26</a:t>
            </a:fld>
            <a:endParaRPr lang="en-US"/>
          </a:p>
        </p:txBody>
      </p:sp>
    </p:spTree>
    <p:extLst>
      <p:ext uri="{BB962C8B-B14F-4D97-AF65-F5344CB8AC3E}">
        <p14:creationId xmlns:p14="http://schemas.microsoft.com/office/powerpoint/2010/main" val="2504869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top, we give an example of the 3D model of the stencil. Of course we need a complex internal structure to induce enough diversity at each location in the scene.  </a:t>
            </a:r>
          </a:p>
          <a:p>
            <a:r>
              <a:rPr lang="en-US" dirty="0"/>
              <a:t>We achieve this with helical structures to induce enough diversity.</a:t>
            </a:r>
          </a:p>
        </p:txBody>
      </p:sp>
      <p:sp>
        <p:nvSpPr>
          <p:cNvPr id="4" name="Slide Number Placeholder 3"/>
          <p:cNvSpPr>
            <a:spLocks noGrp="1"/>
          </p:cNvSpPr>
          <p:nvPr>
            <p:ph type="sldNum" sz="quarter" idx="5"/>
          </p:nvPr>
        </p:nvSpPr>
        <p:spPr/>
        <p:txBody>
          <a:bodyPr/>
          <a:lstStyle/>
          <a:p>
            <a:fld id="{3013E3CD-F2AD-4845-9C24-5AE9D5539E14}" type="slidenum">
              <a:rPr lang="en-US" smtClean="0"/>
              <a:t>27</a:t>
            </a:fld>
            <a:endParaRPr lang="en-US"/>
          </a:p>
        </p:txBody>
      </p:sp>
    </p:spTree>
    <p:extLst>
      <p:ext uri="{BB962C8B-B14F-4D97-AF65-F5344CB8AC3E}">
        <p14:creationId xmlns:p14="http://schemas.microsoft.com/office/powerpoint/2010/main" val="2522554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interestingly, it does not consume any power, it is just a 3D printed metamaterial. But it can achieve similar diversity like a 10 element array.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013E3CD-F2AD-4845-9C24-5AE9D5539E14}" type="slidenum">
              <a:rPr lang="en-US" smtClean="0"/>
              <a:t>28</a:t>
            </a:fld>
            <a:endParaRPr lang="en-US"/>
          </a:p>
        </p:txBody>
      </p:sp>
    </p:spTree>
    <p:extLst>
      <p:ext uri="{BB962C8B-B14F-4D97-AF65-F5344CB8AC3E}">
        <p14:creationId xmlns:p14="http://schemas.microsoft.com/office/powerpoint/2010/main" val="451398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core theory that we have developed behind this stencil is the sound interaction with the microstructure with desired code, relying on our idea of controlled multipath. Just to give an overview, on the left hand side,  the signals in all directions are almost the same. But after we add the stencil, the energy is diversified to all the directions.</a:t>
            </a:r>
          </a:p>
          <a:p>
            <a:endParaRPr lang="en-US" dirty="0"/>
          </a:p>
          <a:p>
            <a:endParaRPr lang="en-US" dirty="0"/>
          </a:p>
          <a:p>
            <a:endParaRPr lang="en-US" dirty="0"/>
          </a:p>
          <a:p>
            <a:endParaRPr lang="en-US" dirty="0"/>
          </a:p>
          <a:p>
            <a:endParaRPr lang="en-US" dirty="0"/>
          </a:p>
          <a:p>
            <a:r>
              <a:rPr lang="en-US" dirty="0"/>
              <a:t>How we project direction code: stencil. Add two animations of </a:t>
            </a:r>
            <a:r>
              <a:rPr lang="en-US" dirty="0" err="1"/>
              <a:t>comsol</a:t>
            </a:r>
            <a:r>
              <a:rPr lang="en-US" dirty="0"/>
              <a:t>, with and without stencil.</a:t>
            </a:r>
          </a:p>
        </p:txBody>
      </p:sp>
      <p:sp>
        <p:nvSpPr>
          <p:cNvPr id="4" name="Slide Number Placeholder 3"/>
          <p:cNvSpPr>
            <a:spLocks noGrp="1"/>
          </p:cNvSpPr>
          <p:nvPr>
            <p:ph type="sldNum" sz="quarter" idx="5"/>
          </p:nvPr>
        </p:nvSpPr>
        <p:spPr/>
        <p:txBody>
          <a:bodyPr/>
          <a:lstStyle/>
          <a:p>
            <a:fld id="{3013E3CD-F2AD-4845-9C24-5AE9D5539E14}" type="slidenum">
              <a:rPr lang="en-US" smtClean="0"/>
              <a:t>29</a:t>
            </a:fld>
            <a:endParaRPr lang="en-US"/>
          </a:p>
        </p:txBody>
      </p:sp>
    </p:spTree>
    <p:extLst>
      <p:ext uri="{BB962C8B-B14F-4D97-AF65-F5344CB8AC3E}">
        <p14:creationId xmlns:p14="http://schemas.microsoft.com/office/powerpoint/2010/main" val="908210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revolutionize the way we do farming. </a:t>
            </a:r>
          </a:p>
        </p:txBody>
      </p:sp>
      <p:sp>
        <p:nvSpPr>
          <p:cNvPr id="4" name="Slide Number Placeholder 3"/>
          <p:cNvSpPr>
            <a:spLocks noGrp="1"/>
          </p:cNvSpPr>
          <p:nvPr>
            <p:ph type="sldNum" sz="quarter" idx="5"/>
          </p:nvPr>
        </p:nvSpPr>
        <p:spPr/>
        <p:txBody>
          <a:bodyPr/>
          <a:lstStyle/>
          <a:p>
            <a:fld id="{3013E3CD-F2AD-4845-9C24-5AE9D5539E14}" type="slidenum">
              <a:rPr lang="en-US" smtClean="0"/>
              <a:t>3</a:t>
            </a:fld>
            <a:endParaRPr lang="en-US"/>
          </a:p>
        </p:txBody>
      </p:sp>
    </p:spTree>
    <p:extLst>
      <p:ext uri="{BB962C8B-B14F-4D97-AF65-F5344CB8AC3E}">
        <p14:creationId xmlns:p14="http://schemas.microsoft.com/office/powerpoint/2010/main" val="1585614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amplitudes of the cross section of the image plane without and with stencil. We can see that</a:t>
            </a:r>
            <a:r>
              <a:rPr lang="en-US" sz="1200" kern="1200" dirty="0">
                <a:solidFill>
                  <a:schemeClr val="tx1"/>
                </a:solidFill>
                <a:effectLst/>
                <a:latin typeface="+mn-lt"/>
                <a:ea typeface="+mn-ea"/>
                <a:cs typeface="+mn-cs"/>
              </a:rPr>
              <a:t> in each angle, the patterns of signal amplitudes are not the same.</a:t>
            </a:r>
          </a:p>
          <a:p>
            <a:r>
              <a:rPr lang="en-US" sz="1200" kern="1200" dirty="0">
                <a:solidFill>
                  <a:schemeClr val="tx1"/>
                </a:solidFill>
                <a:effectLst/>
                <a:latin typeface="+mn-lt"/>
                <a:ea typeface="+mn-ea"/>
                <a:cs typeface="+mn-cs"/>
              </a:rPr>
              <a:t>the internal micro-structure of the stencil diversifies the signal amplitude, forming the direction code as we need.</a:t>
            </a:r>
          </a:p>
          <a:p>
            <a:endParaRPr lang="en-US" dirty="0"/>
          </a:p>
        </p:txBody>
      </p:sp>
      <p:sp>
        <p:nvSpPr>
          <p:cNvPr id="4" name="Slide Number Placeholder 3"/>
          <p:cNvSpPr>
            <a:spLocks noGrp="1"/>
          </p:cNvSpPr>
          <p:nvPr>
            <p:ph type="sldNum" sz="quarter" idx="5"/>
          </p:nvPr>
        </p:nvSpPr>
        <p:spPr/>
        <p:txBody>
          <a:bodyPr/>
          <a:lstStyle/>
          <a:p>
            <a:fld id="{3013E3CD-F2AD-4845-9C24-5AE9D5539E14}" type="slidenum">
              <a:rPr lang="en-US" smtClean="0"/>
              <a:t>30</a:t>
            </a:fld>
            <a:endParaRPr lang="en-US"/>
          </a:p>
        </p:txBody>
      </p:sp>
    </p:spTree>
    <p:extLst>
      <p:ext uri="{BB962C8B-B14F-4D97-AF65-F5344CB8AC3E}">
        <p14:creationId xmlns:p14="http://schemas.microsoft.com/office/powerpoint/2010/main" val="4119340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process we reconstruct the scene. Since we only use one microphone as receiver, the time-domain received signal is a vector. The received signal is the combination of all the reflected signals in the scene. Therefore, the received signal can be unraveled as multiplying a H matrix with a vector x.</a:t>
            </a:r>
          </a:p>
          <a:p>
            <a:endParaRPr lang="en-US" dirty="0"/>
          </a:p>
          <a:p>
            <a:r>
              <a:rPr lang="en-US" dirty="0"/>
              <a:t> </a:t>
            </a:r>
          </a:p>
        </p:txBody>
      </p:sp>
      <p:sp>
        <p:nvSpPr>
          <p:cNvPr id="4" name="Slide Number Placeholder 3"/>
          <p:cNvSpPr>
            <a:spLocks noGrp="1"/>
          </p:cNvSpPr>
          <p:nvPr>
            <p:ph type="sldNum" sz="quarter" idx="5"/>
          </p:nvPr>
        </p:nvSpPr>
        <p:spPr/>
        <p:txBody>
          <a:bodyPr/>
          <a:lstStyle/>
          <a:p>
            <a:fld id="{3013E3CD-F2AD-4845-9C24-5AE9D5539E14}" type="slidenum">
              <a:rPr lang="en-US" smtClean="0"/>
              <a:t>31</a:t>
            </a:fld>
            <a:endParaRPr lang="en-US"/>
          </a:p>
        </p:txBody>
      </p:sp>
    </p:spTree>
    <p:extLst>
      <p:ext uri="{BB962C8B-B14F-4D97-AF65-F5344CB8AC3E}">
        <p14:creationId xmlns:p14="http://schemas.microsoft.com/office/powerpoint/2010/main" val="202815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column in H matrix is the received signal when there is an object at the location. The x vector represents the scene, that is if there is an object at each of the locations. </a:t>
            </a:r>
          </a:p>
        </p:txBody>
      </p:sp>
      <p:sp>
        <p:nvSpPr>
          <p:cNvPr id="4" name="Slide Number Placeholder 3"/>
          <p:cNvSpPr>
            <a:spLocks noGrp="1"/>
          </p:cNvSpPr>
          <p:nvPr>
            <p:ph type="sldNum" sz="quarter" idx="5"/>
          </p:nvPr>
        </p:nvSpPr>
        <p:spPr/>
        <p:txBody>
          <a:bodyPr/>
          <a:lstStyle/>
          <a:p>
            <a:fld id="{3013E3CD-F2AD-4845-9C24-5AE9D5539E14}" type="slidenum">
              <a:rPr lang="en-US" smtClean="0"/>
              <a:t>32</a:t>
            </a:fld>
            <a:endParaRPr lang="en-US"/>
          </a:p>
        </p:txBody>
      </p:sp>
    </p:spTree>
    <p:extLst>
      <p:ext uri="{BB962C8B-B14F-4D97-AF65-F5344CB8AC3E}">
        <p14:creationId xmlns:p14="http://schemas.microsoft.com/office/powerpoint/2010/main" val="41572495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getting the received signal y and the H matrix from calibration, we can get the scene x as H-1y. We used compressed sensing algorithm least absolute deviations to solve this equation.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at this stage, the it is still power hungry due to the matrix inversion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the scene reconstruction has boiled down to solving this equation, where y is the received signal, and H is the matrix of calibrated received signal. As you can see, if H matrix is bigger, it is more computationally heavy, depending on how big the scene we want to reconstruct and how fine the resolution is. </a:t>
            </a:r>
          </a:p>
        </p:txBody>
      </p:sp>
      <p:sp>
        <p:nvSpPr>
          <p:cNvPr id="4" name="Slide Number Placeholder 3"/>
          <p:cNvSpPr>
            <a:spLocks noGrp="1"/>
          </p:cNvSpPr>
          <p:nvPr>
            <p:ph type="sldNum" sz="quarter" idx="5"/>
          </p:nvPr>
        </p:nvSpPr>
        <p:spPr/>
        <p:txBody>
          <a:bodyPr/>
          <a:lstStyle/>
          <a:p>
            <a:fld id="{3013E3CD-F2AD-4845-9C24-5AE9D5539E14}" type="slidenum">
              <a:rPr lang="en-US" smtClean="0"/>
              <a:t>33</a:t>
            </a:fld>
            <a:endParaRPr lang="en-US"/>
          </a:p>
        </p:txBody>
      </p:sp>
    </p:spTree>
    <p:extLst>
      <p:ext uri="{BB962C8B-B14F-4D97-AF65-F5344CB8AC3E}">
        <p14:creationId xmlns:p14="http://schemas.microsoft.com/office/powerpoint/2010/main" val="2948948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inverse problem can be computationally heavy, it is proportional to the number of columns we consider in the H matrix. We attempt to reduce the power consumption as well. And the key intuition here is we do not need to invert the entire H matrix at a time. Rather, we can iteratively reconstruct the scene. First we try to get a coarse-grained reconstruction of the image, by sparsely sampling some of the elements of H. Once we highlighted certain region of interest, we apply a smaller but denser channel matrix to increase the resolution.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Instead of including all the pixels in H matrix, we define meta-pixels that can cover a cluster of pixels based on correlation channels. This approximate scene </a:t>
            </a:r>
            <a:r>
              <a:rPr lang="en-US" dirty="0" err="1"/>
              <a:t>xmeta</a:t>
            </a:r>
            <a:r>
              <a:rPr lang="en-US" dirty="0"/>
              <a:t> lacks usable resolution for perception, but provided the possible locations of the objects. After that, we select a smaller region to further reconstruct the scene to improve resolution, with a smaller subset of the columns of H. In this way, the column number in H is exponentially reduced, saving more power for scene reconstruction.  </a:t>
            </a:r>
          </a:p>
        </p:txBody>
      </p:sp>
      <p:sp>
        <p:nvSpPr>
          <p:cNvPr id="4" name="Slide Number Placeholder 3"/>
          <p:cNvSpPr>
            <a:spLocks noGrp="1"/>
          </p:cNvSpPr>
          <p:nvPr>
            <p:ph type="sldNum" sz="quarter" idx="5"/>
          </p:nvPr>
        </p:nvSpPr>
        <p:spPr/>
        <p:txBody>
          <a:bodyPr/>
          <a:lstStyle/>
          <a:p>
            <a:fld id="{44B99891-6590-FA4D-8EA1-C617C6DAFDFA}" type="slidenum">
              <a:rPr lang="en-US" smtClean="0"/>
              <a:t>34</a:t>
            </a:fld>
            <a:endParaRPr lang="en-US"/>
          </a:p>
        </p:txBody>
      </p:sp>
    </p:spTree>
    <p:extLst>
      <p:ext uri="{BB962C8B-B14F-4D97-AF65-F5344CB8AC3E}">
        <p14:creationId xmlns:p14="http://schemas.microsoft.com/office/powerpoint/2010/main" val="1460348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consumed energy with numbers of columns in H. The more columns, the higher the power consumption. </a:t>
            </a:r>
          </a:p>
        </p:txBody>
      </p:sp>
      <p:sp>
        <p:nvSpPr>
          <p:cNvPr id="4" name="Slide Number Placeholder 3"/>
          <p:cNvSpPr>
            <a:spLocks noGrp="1"/>
          </p:cNvSpPr>
          <p:nvPr>
            <p:ph type="sldNum" sz="quarter" idx="5"/>
          </p:nvPr>
        </p:nvSpPr>
        <p:spPr/>
        <p:txBody>
          <a:bodyPr/>
          <a:lstStyle/>
          <a:p>
            <a:fld id="{44B99891-6590-FA4D-8EA1-C617C6DAFDFA}" type="slidenum">
              <a:rPr lang="en-US" smtClean="0"/>
              <a:t>35</a:t>
            </a:fld>
            <a:endParaRPr lang="en-US"/>
          </a:p>
        </p:txBody>
      </p:sp>
    </p:spTree>
    <p:extLst>
      <p:ext uri="{BB962C8B-B14F-4D97-AF65-F5344CB8AC3E}">
        <p14:creationId xmlns:p14="http://schemas.microsoft.com/office/powerpoint/2010/main" val="28521032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can we find the level of sub resolution used for the first reconstruction of the scene? We find that the correlation of locations within 3cm is larger than 0.5. Therefore one column in the coarse grained H represents a 3cm square.</a:t>
            </a:r>
          </a:p>
        </p:txBody>
      </p:sp>
      <p:sp>
        <p:nvSpPr>
          <p:cNvPr id="4" name="Slide Number Placeholder 3"/>
          <p:cNvSpPr>
            <a:spLocks noGrp="1"/>
          </p:cNvSpPr>
          <p:nvPr>
            <p:ph type="sldNum" sz="quarter" idx="5"/>
          </p:nvPr>
        </p:nvSpPr>
        <p:spPr/>
        <p:txBody>
          <a:bodyPr/>
          <a:lstStyle/>
          <a:p>
            <a:fld id="{44B99891-6590-FA4D-8EA1-C617C6DAFDFA}" type="slidenum">
              <a:rPr lang="en-US" smtClean="0"/>
              <a:t>36</a:t>
            </a:fld>
            <a:endParaRPr lang="en-US"/>
          </a:p>
        </p:txBody>
      </p:sp>
    </p:spTree>
    <p:extLst>
      <p:ext uri="{BB962C8B-B14F-4D97-AF65-F5344CB8AC3E}">
        <p14:creationId xmlns:p14="http://schemas.microsoft.com/office/powerpoint/2010/main" val="16479030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Until here we can reconstruct our scene using low power. We introduce some practical improvements to further improve the imaging performance.</a:t>
            </a:r>
          </a:p>
        </p:txBody>
      </p:sp>
      <p:sp>
        <p:nvSpPr>
          <p:cNvPr id="4" name="Slide Number Placeholder 3"/>
          <p:cNvSpPr>
            <a:spLocks noGrp="1"/>
          </p:cNvSpPr>
          <p:nvPr>
            <p:ph type="sldNum" sz="quarter" idx="5"/>
          </p:nvPr>
        </p:nvSpPr>
        <p:spPr/>
        <p:txBody>
          <a:bodyPr/>
          <a:lstStyle/>
          <a:p>
            <a:fld id="{3013E3CD-F2AD-4845-9C24-5AE9D5539E14}" type="slidenum">
              <a:rPr lang="en-US" smtClean="0"/>
              <a:t>37</a:t>
            </a:fld>
            <a:endParaRPr lang="en-US"/>
          </a:p>
        </p:txBody>
      </p:sp>
    </p:spTree>
    <p:extLst>
      <p:ext uri="{BB962C8B-B14F-4D97-AF65-F5344CB8AC3E}">
        <p14:creationId xmlns:p14="http://schemas.microsoft.com/office/powerpoint/2010/main" val="30502881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improve this image is to take the snapshot of the same scene with different channel matrices. Which seems impossible with only one acoustic structure. But it is possible if we transmit different frequencies, and we use this as an intuition to improve our image accuracy. The core observation here, the same internal structure when passed by different frequencies, they can have different phase and amplitude at the same location. We can see that with frequency f1, the signal strength is zero after two paths encountered together. (click) But for frequency f2, the strength is enlarged.</a:t>
            </a:r>
          </a:p>
          <a:p>
            <a:endParaRPr lang="en-US" dirty="0"/>
          </a:p>
          <a:p>
            <a:endParaRPr lang="en-US" dirty="0"/>
          </a:p>
        </p:txBody>
      </p:sp>
      <p:sp>
        <p:nvSpPr>
          <p:cNvPr id="4" name="Slide Number Placeholder 3"/>
          <p:cNvSpPr>
            <a:spLocks noGrp="1"/>
          </p:cNvSpPr>
          <p:nvPr>
            <p:ph type="sldNum" sz="quarter" idx="5"/>
          </p:nvPr>
        </p:nvSpPr>
        <p:spPr/>
        <p:txBody>
          <a:bodyPr/>
          <a:lstStyle/>
          <a:p>
            <a:fld id="{3013E3CD-F2AD-4845-9C24-5AE9D5539E14}" type="slidenum">
              <a:rPr lang="en-US" smtClean="0"/>
              <a:t>38</a:t>
            </a:fld>
            <a:endParaRPr lang="en-US"/>
          </a:p>
        </p:txBody>
      </p:sp>
    </p:spTree>
    <p:extLst>
      <p:ext uri="{BB962C8B-B14F-4D97-AF65-F5344CB8AC3E}">
        <p14:creationId xmlns:p14="http://schemas.microsoft.com/office/powerpoint/2010/main" val="3060604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far in our processing, we did not consider the movement of the robot that provides an opportunity for further improving the quality of the generated map. Robots require continuous mapping of the scene during navigation. Therefore, it provides multiple snapshots where certain parts of the scene are in common. It is possible to reorient the snapshots and superimpose them to generate a robust and high-resolution reconstruction of the scene. The concept of superimposition or stacking maps is a popular approach in robot navigation. We use the knowledge about the robot’s movement to compensate for the translational changes between consecutive maps before superimposition.</a:t>
            </a:r>
          </a:p>
          <a:p>
            <a:endParaRPr lang="en-US" sz="1200" kern="1200" dirty="0">
              <a:solidFill>
                <a:schemeClr val="tx1"/>
              </a:solidFill>
              <a:effectLst/>
              <a:latin typeface="+mn-lt"/>
              <a:ea typeface="+mn-ea"/>
              <a:cs typeface="+mn-cs"/>
            </a:endParaRPr>
          </a:p>
          <a:p>
            <a:endParaRPr lang="en-US" dirty="0"/>
          </a:p>
          <a:p>
            <a:endParaRPr lang="en-US" dirty="0"/>
          </a:p>
          <a:p>
            <a:endParaRPr lang="en-US" dirty="0"/>
          </a:p>
          <a:p>
            <a:endParaRPr lang="en-US" dirty="0"/>
          </a:p>
          <a:p>
            <a:r>
              <a:rPr lang="en-US" dirty="0"/>
              <a:t>animation</a:t>
            </a:r>
          </a:p>
        </p:txBody>
      </p:sp>
      <p:sp>
        <p:nvSpPr>
          <p:cNvPr id="4" name="Slide Number Placeholder 3"/>
          <p:cNvSpPr>
            <a:spLocks noGrp="1"/>
          </p:cNvSpPr>
          <p:nvPr>
            <p:ph type="sldNum" sz="quarter" idx="5"/>
          </p:nvPr>
        </p:nvSpPr>
        <p:spPr/>
        <p:txBody>
          <a:bodyPr/>
          <a:lstStyle/>
          <a:p>
            <a:fld id="{3013E3CD-F2AD-4845-9C24-5AE9D5539E14}" type="slidenum">
              <a:rPr lang="en-US" smtClean="0"/>
              <a:t>39</a:t>
            </a:fld>
            <a:endParaRPr lang="en-US"/>
          </a:p>
        </p:txBody>
      </p:sp>
    </p:spTree>
    <p:extLst>
      <p:ext uri="{BB962C8B-B14F-4D97-AF65-F5344CB8AC3E}">
        <p14:creationId xmlns:p14="http://schemas.microsoft.com/office/powerpoint/2010/main" val="4248866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it can be used in autonomous exploration in the deep sea, where human cannot go.</a:t>
            </a:r>
          </a:p>
        </p:txBody>
      </p:sp>
      <p:sp>
        <p:nvSpPr>
          <p:cNvPr id="4" name="Slide Number Placeholder 3"/>
          <p:cNvSpPr>
            <a:spLocks noGrp="1"/>
          </p:cNvSpPr>
          <p:nvPr>
            <p:ph type="sldNum" sz="quarter" idx="5"/>
          </p:nvPr>
        </p:nvSpPr>
        <p:spPr/>
        <p:txBody>
          <a:bodyPr/>
          <a:lstStyle/>
          <a:p>
            <a:fld id="{3013E3CD-F2AD-4845-9C24-5AE9D5539E14}" type="slidenum">
              <a:rPr lang="en-US" smtClean="0"/>
              <a:t>4</a:t>
            </a:fld>
            <a:endParaRPr lang="en-US"/>
          </a:p>
        </p:txBody>
      </p:sp>
    </p:spTree>
    <p:extLst>
      <p:ext uri="{BB962C8B-B14F-4D97-AF65-F5344CB8AC3E}">
        <p14:creationId xmlns:p14="http://schemas.microsoft.com/office/powerpoint/2010/main" val="38131846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Until here we can reconstruct our scene using low power. We introduce some practical improvements to further improve the imaging performance.</a:t>
            </a:r>
          </a:p>
        </p:txBody>
      </p:sp>
      <p:sp>
        <p:nvSpPr>
          <p:cNvPr id="4" name="Slide Number Placeholder 3"/>
          <p:cNvSpPr>
            <a:spLocks noGrp="1"/>
          </p:cNvSpPr>
          <p:nvPr>
            <p:ph type="sldNum" sz="quarter" idx="5"/>
          </p:nvPr>
        </p:nvSpPr>
        <p:spPr/>
        <p:txBody>
          <a:bodyPr/>
          <a:lstStyle/>
          <a:p>
            <a:fld id="{3013E3CD-F2AD-4845-9C24-5AE9D5539E14}" type="slidenum">
              <a:rPr lang="en-US" smtClean="0"/>
              <a:t>40</a:t>
            </a:fld>
            <a:endParaRPr lang="en-US"/>
          </a:p>
        </p:txBody>
      </p:sp>
    </p:spTree>
    <p:extLst>
      <p:ext uri="{BB962C8B-B14F-4D97-AF65-F5344CB8AC3E}">
        <p14:creationId xmlns:p14="http://schemas.microsoft.com/office/powerpoint/2010/main" val="4543634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evaluate the power consumptions and accuracy of Lidar, distance sensor with servo motor, and SPiDR.</a:t>
            </a:r>
          </a:p>
          <a:p>
            <a:endParaRPr lang="en-US" dirty="0"/>
          </a:p>
          <a:p>
            <a:endParaRPr lang="en-US" dirty="0"/>
          </a:p>
          <a:p>
            <a:endParaRPr lang="en-US" dirty="0"/>
          </a:p>
          <a:p>
            <a:endParaRPr lang="en-US" dirty="0"/>
          </a:p>
          <a:p>
            <a:endParaRPr lang="en-US" dirty="0"/>
          </a:p>
          <a:p>
            <a:r>
              <a:rPr lang="en-US" dirty="0"/>
              <a:t>Picture for lidar</a:t>
            </a:r>
          </a:p>
          <a:p>
            <a:r>
              <a:rPr lang="en-US" dirty="0"/>
              <a:t>Picture for distance sensor with steering motor</a:t>
            </a:r>
          </a:p>
          <a:p>
            <a:r>
              <a:rPr lang="en-US" dirty="0"/>
              <a:t>Picture for SPiDR</a:t>
            </a:r>
          </a:p>
          <a:p>
            <a:endParaRPr lang="en-US" dirty="0"/>
          </a:p>
        </p:txBody>
      </p:sp>
      <p:sp>
        <p:nvSpPr>
          <p:cNvPr id="4" name="Slide Number Placeholder 3"/>
          <p:cNvSpPr>
            <a:spLocks noGrp="1"/>
          </p:cNvSpPr>
          <p:nvPr>
            <p:ph type="sldNum" sz="quarter" idx="5"/>
          </p:nvPr>
        </p:nvSpPr>
        <p:spPr/>
        <p:txBody>
          <a:bodyPr/>
          <a:lstStyle/>
          <a:p>
            <a:fld id="{44B99891-6590-FA4D-8EA1-C617C6DAFDFA}" type="slidenum">
              <a:rPr lang="en-US" smtClean="0"/>
              <a:t>41</a:t>
            </a:fld>
            <a:endParaRPr lang="en-US"/>
          </a:p>
        </p:txBody>
      </p:sp>
    </p:spTree>
    <p:extLst>
      <p:ext uri="{BB962C8B-B14F-4D97-AF65-F5344CB8AC3E}">
        <p14:creationId xmlns:p14="http://schemas.microsoft.com/office/powerpoint/2010/main" val="17330929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this picture, we show the accuracy and energy tradeoff for lidar and distance sensor with servo motor compare to our design. The x dimension is the accuracy (click), and the y dimension is the energy consumption (click). </a:t>
            </a:r>
          </a:p>
          <a:p>
            <a:endParaRPr lang="en-US" dirty="0"/>
          </a:p>
        </p:txBody>
      </p:sp>
      <p:sp>
        <p:nvSpPr>
          <p:cNvPr id="4" name="Slide Number Placeholder 3"/>
          <p:cNvSpPr>
            <a:spLocks noGrp="1"/>
          </p:cNvSpPr>
          <p:nvPr>
            <p:ph type="sldNum" sz="quarter" idx="5"/>
          </p:nvPr>
        </p:nvSpPr>
        <p:spPr/>
        <p:txBody>
          <a:bodyPr/>
          <a:lstStyle/>
          <a:p>
            <a:fld id="{44B99891-6590-FA4D-8EA1-C617C6DAFDFA}" type="slidenum">
              <a:rPr lang="en-US" smtClean="0"/>
              <a:t>42</a:t>
            </a:fld>
            <a:endParaRPr lang="en-US"/>
          </a:p>
        </p:txBody>
      </p:sp>
    </p:spTree>
    <p:extLst>
      <p:ext uri="{BB962C8B-B14F-4D97-AF65-F5344CB8AC3E}">
        <p14:creationId xmlns:p14="http://schemas.microsoft.com/office/powerpoint/2010/main" val="3630447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see that the accuracy of SPiDR is comparable with Lidar, but with 400 times less power consumption. </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4B99891-6590-FA4D-8EA1-C617C6DAFDFA}" type="slidenum">
              <a:rPr lang="en-US" smtClean="0"/>
              <a:t>43</a:t>
            </a:fld>
            <a:endParaRPr lang="en-US"/>
          </a:p>
        </p:txBody>
      </p:sp>
    </p:spTree>
    <p:extLst>
      <p:ext uri="{BB962C8B-B14F-4D97-AF65-F5344CB8AC3E}">
        <p14:creationId xmlns:p14="http://schemas.microsoft.com/office/powerpoint/2010/main" val="5597491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the accuracy of SPiDR is much higher than distance sensor with around 300 times of less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4B99891-6590-FA4D-8EA1-C617C6DAFDFA}" type="slidenum">
              <a:rPr lang="en-US" smtClean="0"/>
              <a:t>44</a:t>
            </a:fld>
            <a:endParaRPr lang="en-US"/>
          </a:p>
        </p:txBody>
      </p:sp>
    </p:spTree>
    <p:extLst>
      <p:ext uri="{BB962C8B-B14F-4D97-AF65-F5344CB8AC3E}">
        <p14:creationId xmlns:p14="http://schemas.microsoft.com/office/powerpoint/2010/main" val="15215401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evaluated the performance under varying proximity. This result shows that we can successfully detect the open space between two blocks.</a:t>
            </a:r>
          </a:p>
          <a:p>
            <a:endParaRPr lang="en-US" dirty="0"/>
          </a:p>
        </p:txBody>
      </p:sp>
      <p:sp>
        <p:nvSpPr>
          <p:cNvPr id="4" name="Slide Number Placeholder 3"/>
          <p:cNvSpPr>
            <a:spLocks noGrp="1"/>
          </p:cNvSpPr>
          <p:nvPr>
            <p:ph type="sldNum" sz="quarter" idx="5"/>
          </p:nvPr>
        </p:nvSpPr>
        <p:spPr/>
        <p:txBody>
          <a:bodyPr/>
          <a:lstStyle/>
          <a:p>
            <a:fld id="{44B99891-6590-FA4D-8EA1-C617C6DAFDFA}" type="slidenum">
              <a:rPr lang="en-US" smtClean="0"/>
              <a:t>45</a:t>
            </a:fld>
            <a:endParaRPr lang="en-US"/>
          </a:p>
        </p:txBody>
      </p:sp>
    </p:spTree>
    <p:extLst>
      <p:ext uri="{BB962C8B-B14F-4D97-AF65-F5344CB8AC3E}">
        <p14:creationId xmlns:p14="http://schemas.microsoft.com/office/powerpoint/2010/main" val="29358698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we evaluate if we can have an accurate estimate of the depth of the obstacle. We find that the system is also sensitive to the depth change.</a:t>
            </a:r>
          </a:p>
        </p:txBody>
      </p:sp>
      <p:sp>
        <p:nvSpPr>
          <p:cNvPr id="4" name="Slide Number Placeholder 3"/>
          <p:cNvSpPr>
            <a:spLocks noGrp="1"/>
          </p:cNvSpPr>
          <p:nvPr>
            <p:ph type="sldNum" sz="quarter" idx="5"/>
          </p:nvPr>
        </p:nvSpPr>
        <p:spPr/>
        <p:txBody>
          <a:bodyPr/>
          <a:lstStyle/>
          <a:p>
            <a:fld id="{44B99891-6590-FA4D-8EA1-C617C6DAFDFA}" type="slidenum">
              <a:rPr lang="en-US" smtClean="0"/>
              <a:t>46</a:t>
            </a:fld>
            <a:endParaRPr lang="en-US"/>
          </a:p>
        </p:txBody>
      </p:sp>
    </p:spTree>
    <p:extLst>
      <p:ext uri="{BB962C8B-B14F-4D97-AF65-F5344CB8AC3E}">
        <p14:creationId xmlns:p14="http://schemas.microsoft.com/office/powerpoint/2010/main" val="7486402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result shows how frequency stacking and motion stacking improves the imaging performance. The raw output is blurred, but after motion stacking and frequency stacking, the scene is very clear.</a:t>
            </a:r>
          </a:p>
        </p:txBody>
      </p:sp>
      <p:sp>
        <p:nvSpPr>
          <p:cNvPr id="4" name="Slide Number Placeholder 3"/>
          <p:cNvSpPr>
            <a:spLocks noGrp="1"/>
          </p:cNvSpPr>
          <p:nvPr>
            <p:ph type="sldNum" sz="quarter" idx="5"/>
          </p:nvPr>
        </p:nvSpPr>
        <p:spPr/>
        <p:txBody>
          <a:bodyPr/>
          <a:lstStyle/>
          <a:p>
            <a:fld id="{44B99891-6590-FA4D-8EA1-C617C6DAFDFA}" type="slidenum">
              <a:rPr lang="en-US" smtClean="0"/>
              <a:t>47</a:t>
            </a:fld>
            <a:endParaRPr lang="en-US"/>
          </a:p>
        </p:txBody>
      </p:sp>
    </p:spTree>
    <p:extLst>
      <p:ext uri="{BB962C8B-B14F-4D97-AF65-F5344CB8AC3E}">
        <p14:creationId xmlns:p14="http://schemas.microsoft.com/office/powerpoint/2010/main" val="38199955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several real-world scenes we constructed. As you can see, the detected scenes match with the ground truth.</a:t>
            </a:r>
          </a:p>
        </p:txBody>
      </p:sp>
      <p:sp>
        <p:nvSpPr>
          <p:cNvPr id="4" name="Slide Number Placeholder 3"/>
          <p:cNvSpPr>
            <a:spLocks noGrp="1"/>
          </p:cNvSpPr>
          <p:nvPr>
            <p:ph type="sldNum" sz="quarter" idx="5"/>
          </p:nvPr>
        </p:nvSpPr>
        <p:spPr/>
        <p:txBody>
          <a:bodyPr/>
          <a:lstStyle/>
          <a:p>
            <a:fld id="{44B99891-6590-FA4D-8EA1-C617C6DAFDFA}" type="slidenum">
              <a:rPr lang="en-US" smtClean="0"/>
              <a:t>48</a:t>
            </a:fld>
            <a:endParaRPr lang="en-US"/>
          </a:p>
        </p:txBody>
      </p:sp>
    </p:spTree>
    <p:extLst>
      <p:ext uri="{BB962C8B-B14F-4D97-AF65-F5344CB8AC3E}">
        <p14:creationId xmlns:p14="http://schemas.microsoft.com/office/powerpoint/2010/main" val="24032791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break down the power consumption into submodules. The total energy consumption is 0.83mJ for constructing one image. The power consumption is 10mW.  (click) This is the power consumption variation during the imaging process. We can see that the power consumption of microphone is as high as 30mW, so we only power up the microphone during sampling, which further reduces the power consumption.</a:t>
            </a:r>
          </a:p>
        </p:txBody>
      </p:sp>
      <p:sp>
        <p:nvSpPr>
          <p:cNvPr id="4" name="Slide Number Placeholder 3"/>
          <p:cNvSpPr>
            <a:spLocks noGrp="1"/>
          </p:cNvSpPr>
          <p:nvPr>
            <p:ph type="sldNum" sz="quarter" idx="5"/>
          </p:nvPr>
        </p:nvSpPr>
        <p:spPr/>
        <p:txBody>
          <a:bodyPr/>
          <a:lstStyle/>
          <a:p>
            <a:fld id="{44B99891-6590-FA4D-8EA1-C617C6DAFDFA}" type="slidenum">
              <a:rPr lang="en-US" smtClean="0"/>
              <a:t>49</a:t>
            </a:fld>
            <a:endParaRPr lang="en-US"/>
          </a:p>
        </p:txBody>
      </p:sp>
    </p:spTree>
    <p:extLst>
      <p:ext uri="{BB962C8B-B14F-4D97-AF65-F5344CB8AC3E}">
        <p14:creationId xmlns:p14="http://schemas.microsoft.com/office/powerpoint/2010/main" val="3355267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robots can be the first responders in the disasters and help with rescue. Many more applications are possible when these tiny robots can be fully operated.</a:t>
            </a:r>
          </a:p>
        </p:txBody>
      </p:sp>
      <p:sp>
        <p:nvSpPr>
          <p:cNvPr id="4" name="Slide Number Placeholder 3"/>
          <p:cNvSpPr>
            <a:spLocks noGrp="1"/>
          </p:cNvSpPr>
          <p:nvPr>
            <p:ph type="sldNum" sz="quarter" idx="5"/>
          </p:nvPr>
        </p:nvSpPr>
        <p:spPr/>
        <p:txBody>
          <a:bodyPr/>
          <a:lstStyle/>
          <a:p>
            <a:fld id="{3013E3CD-F2AD-4845-9C24-5AE9D5539E14}" type="slidenum">
              <a:rPr lang="en-US" smtClean="0"/>
              <a:t>5</a:t>
            </a:fld>
            <a:endParaRPr lang="en-US"/>
          </a:p>
        </p:txBody>
      </p:sp>
    </p:spTree>
    <p:extLst>
      <p:ext uri="{BB962C8B-B14F-4D97-AF65-F5344CB8AC3E}">
        <p14:creationId xmlns:p14="http://schemas.microsoft.com/office/powerpoint/2010/main" val="9045563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As a summary, we introduce the usage of acoustic microstructure for miniaturized spatial sensing. </a:t>
            </a:r>
          </a:p>
          <a:p>
            <a:pPr rtl="0"/>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That is all we have for our presentation today.</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As a summary, we introduce the usage of acoustic microstructure for miniaturized spatial sensing.</a:t>
            </a:r>
          </a:p>
          <a:p>
            <a:pPr rtl="0"/>
            <a:r>
              <a:rPr lang="en-US" sz="1200" b="0" i="0" u="none" strike="noStrike" kern="1200" dirty="0">
                <a:solidFill>
                  <a:schemeClr val="tx1"/>
                </a:solidFill>
                <a:effectLst/>
                <a:latin typeface="+mn-lt"/>
                <a:ea typeface="+mn-ea"/>
                <a:cs typeface="+mn-cs"/>
              </a:rPr>
              <a:t>We believe that owlet will open up many applications, including on-body sensing and insect-scale navigation. Thank you for listening in.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3E73A8-B8D2-514A-91DB-7AAEE514BE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0598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believe that microstructures will bring low power to many applications, such as hand gesture recognition and on body sensing. With ultra low power, these applications can be paired with wireless charging to be battery free.</a:t>
            </a:r>
          </a:p>
          <a:p>
            <a:endParaRPr lang="en-US" dirty="0"/>
          </a:p>
        </p:txBody>
      </p:sp>
      <p:sp>
        <p:nvSpPr>
          <p:cNvPr id="4" name="Slide Number Placeholder 3"/>
          <p:cNvSpPr>
            <a:spLocks noGrp="1"/>
          </p:cNvSpPr>
          <p:nvPr>
            <p:ph type="sldNum" sz="quarter" idx="5"/>
          </p:nvPr>
        </p:nvSpPr>
        <p:spPr/>
        <p:txBody>
          <a:bodyPr/>
          <a:lstStyle/>
          <a:p>
            <a:fld id="{3013E3CD-F2AD-4845-9C24-5AE9D5539E14}" type="slidenum">
              <a:rPr lang="en-US" smtClean="0"/>
              <a:t>51</a:t>
            </a:fld>
            <a:endParaRPr lang="en-US"/>
          </a:p>
        </p:txBody>
      </p:sp>
    </p:spTree>
    <p:extLst>
      <p:ext uri="{BB962C8B-B14F-4D97-AF65-F5344CB8AC3E}">
        <p14:creationId xmlns:p14="http://schemas.microsoft.com/office/powerpoint/2010/main" val="22115866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Thank you. Please feel free to raise questions.</a:t>
            </a:r>
            <a:endParaRPr lang="en-US" dirty="0"/>
          </a:p>
        </p:txBody>
      </p:sp>
      <p:sp>
        <p:nvSpPr>
          <p:cNvPr id="4" name="Slide Number Placeholder 3"/>
          <p:cNvSpPr>
            <a:spLocks noGrp="1"/>
          </p:cNvSpPr>
          <p:nvPr>
            <p:ph type="sldNum" sz="quarter" idx="5"/>
          </p:nvPr>
        </p:nvSpPr>
        <p:spPr/>
        <p:txBody>
          <a:bodyPr/>
          <a:lstStyle/>
          <a:p>
            <a:fld id="{B94159F7-C666-DF46-8976-0E8D7DC6E50C}" type="slidenum">
              <a:rPr lang="en-US" smtClean="0"/>
              <a:t>52</a:t>
            </a:fld>
            <a:endParaRPr lang="en-US"/>
          </a:p>
        </p:txBody>
      </p:sp>
    </p:spTree>
    <p:extLst>
      <p:ext uri="{BB962C8B-B14F-4D97-AF65-F5344CB8AC3E}">
        <p14:creationId xmlns:p14="http://schemas.microsoft.com/office/powerpoint/2010/main" val="3471809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apply tiny robots in real world scenarios, we still have to solve many problems, locomotion, communication, navigation. </a:t>
            </a:r>
          </a:p>
        </p:txBody>
      </p:sp>
      <p:sp>
        <p:nvSpPr>
          <p:cNvPr id="4" name="Slide Number Placeholder 3"/>
          <p:cNvSpPr>
            <a:spLocks noGrp="1"/>
          </p:cNvSpPr>
          <p:nvPr>
            <p:ph type="sldNum" sz="quarter" idx="5"/>
          </p:nvPr>
        </p:nvSpPr>
        <p:spPr/>
        <p:txBody>
          <a:bodyPr/>
          <a:lstStyle/>
          <a:p>
            <a:fld id="{3013E3CD-F2AD-4845-9C24-5AE9D5539E14}" type="slidenum">
              <a:rPr lang="en-US" smtClean="0"/>
              <a:t>6</a:t>
            </a:fld>
            <a:endParaRPr lang="en-US"/>
          </a:p>
        </p:txBody>
      </p:sp>
    </p:spTree>
    <p:extLst>
      <p:ext uri="{BB962C8B-B14F-4D97-AF65-F5344CB8AC3E}">
        <p14:creationId xmlns:p14="http://schemas.microsoft.com/office/powerpoint/2010/main" val="3271728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key challenge is the sensor for navigation.</a:t>
            </a:r>
          </a:p>
          <a:p>
            <a:endParaRPr lang="en-US" dirty="0"/>
          </a:p>
        </p:txBody>
      </p:sp>
      <p:sp>
        <p:nvSpPr>
          <p:cNvPr id="4" name="Slide Number Placeholder 3"/>
          <p:cNvSpPr>
            <a:spLocks noGrp="1"/>
          </p:cNvSpPr>
          <p:nvPr>
            <p:ph type="sldNum" sz="quarter" idx="5"/>
          </p:nvPr>
        </p:nvSpPr>
        <p:spPr/>
        <p:txBody>
          <a:bodyPr/>
          <a:lstStyle/>
          <a:p>
            <a:fld id="{3013E3CD-F2AD-4845-9C24-5AE9D5539E14}" type="slidenum">
              <a:rPr lang="en-US" smtClean="0"/>
              <a:t>7</a:t>
            </a:fld>
            <a:endParaRPr lang="en-US"/>
          </a:p>
        </p:txBody>
      </p:sp>
    </p:spTree>
    <p:extLst>
      <p:ext uri="{BB962C8B-B14F-4D97-AF65-F5344CB8AC3E}">
        <p14:creationId xmlns:p14="http://schemas.microsoft.com/office/powerpoint/2010/main" val="199021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Interestingly, we have almost solved this navigation problem in autonomous cars with existing techniques. Now they already can navigate in a busy road. (click) Unfortunately, these techniques cannot be applied on the tiny robots we are talking about, because they are too power hungry.</a:t>
            </a:r>
          </a:p>
        </p:txBody>
      </p:sp>
      <p:sp>
        <p:nvSpPr>
          <p:cNvPr id="4" name="Slide Number Placeholder 3"/>
          <p:cNvSpPr>
            <a:spLocks noGrp="1"/>
          </p:cNvSpPr>
          <p:nvPr>
            <p:ph type="sldNum" sz="quarter" idx="5"/>
          </p:nvPr>
        </p:nvSpPr>
        <p:spPr/>
        <p:txBody>
          <a:bodyPr/>
          <a:lstStyle/>
          <a:p>
            <a:fld id="{3013E3CD-F2AD-4845-9C24-5AE9D5539E14}" type="slidenum">
              <a:rPr lang="en-US" smtClean="0"/>
              <a:t>8</a:t>
            </a:fld>
            <a:endParaRPr lang="en-US"/>
          </a:p>
        </p:txBody>
      </p:sp>
    </p:spTree>
    <p:extLst>
      <p:ext uri="{BB962C8B-B14F-4D97-AF65-F5344CB8AC3E}">
        <p14:creationId xmlns:p14="http://schemas.microsoft.com/office/powerpoint/2010/main" val="3851271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Lidar, the most prominent solution, consumes tens watts of power to create the 3D map of the region. Radar requires watt-level power because it needs an array of power hungry transducers for beamforming. That sets a fundamental limit on the smallest size. Depth camera also consumes watts of power.</a:t>
            </a:r>
          </a:p>
        </p:txBody>
      </p:sp>
      <p:sp>
        <p:nvSpPr>
          <p:cNvPr id="4" name="Slide Number Placeholder 3"/>
          <p:cNvSpPr>
            <a:spLocks noGrp="1"/>
          </p:cNvSpPr>
          <p:nvPr>
            <p:ph type="sldNum" sz="quarter" idx="5"/>
          </p:nvPr>
        </p:nvSpPr>
        <p:spPr/>
        <p:txBody>
          <a:bodyPr/>
          <a:lstStyle/>
          <a:p>
            <a:fld id="{9056404A-B697-F948-8C00-0DD35885B0EA}" type="slidenum">
              <a:rPr lang="en-US" smtClean="0"/>
              <a:t>9</a:t>
            </a:fld>
            <a:endParaRPr lang="en-US"/>
          </a:p>
        </p:txBody>
      </p:sp>
    </p:spTree>
    <p:extLst>
      <p:ext uri="{BB962C8B-B14F-4D97-AF65-F5344CB8AC3E}">
        <p14:creationId xmlns:p14="http://schemas.microsoft.com/office/powerpoint/2010/main" val="2472075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25FD4-CA0F-1B1F-CB64-E583D78D6B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6EE320-A47F-9273-C449-1247CE737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7B0F03-0347-3FE5-56BC-18972AC96DFC}"/>
              </a:ext>
            </a:extLst>
          </p:cNvPr>
          <p:cNvSpPr>
            <a:spLocks noGrp="1"/>
          </p:cNvSpPr>
          <p:nvPr>
            <p:ph type="dt" sz="half" idx="10"/>
          </p:nvPr>
        </p:nvSpPr>
        <p:spPr/>
        <p:txBody>
          <a:bodyPr/>
          <a:lstStyle/>
          <a:p>
            <a:fld id="{BBC71794-3A9F-B049-AF29-FB85F5ADFFEC}" type="datetimeFigureOut">
              <a:rPr lang="en-US" smtClean="0"/>
              <a:t>8/29/22</a:t>
            </a:fld>
            <a:endParaRPr lang="en-US"/>
          </a:p>
        </p:txBody>
      </p:sp>
      <p:sp>
        <p:nvSpPr>
          <p:cNvPr id="5" name="Footer Placeholder 4">
            <a:extLst>
              <a:ext uri="{FF2B5EF4-FFF2-40B4-BE49-F238E27FC236}">
                <a16:creationId xmlns:a16="http://schemas.microsoft.com/office/drawing/2014/main" id="{7D178FF6-4A3C-F803-A35C-AB65EC2102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5C509-2B1C-ED24-9412-182817084781}"/>
              </a:ext>
            </a:extLst>
          </p:cNvPr>
          <p:cNvSpPr>
            <a:spLocks noGrp="1"/>
          </p:cNvSpPr>
          <p:nvPr>
            <p:ph type="sldNum" sz="quarter" idx="12"/>
          </p:nvPr>
        </p:nvSpPr>
        <p:spPr/>
        <p:txBody>
          <a:bodyPr/>
          <a:lstStyle/>
          <a:p>
            <a:fld id="{883ABDE5-3D62-8D43-9CFC-E7CD8F6BFCB4}" type="slidenum">
              <a:rPr lang="en-US" smtClean="0"/>
              <a:t>‹#›</a:t>
            </a:fld>
            <a:endParaRPr lang="en-US"/>
          </a:p>
        </p:txBody>
      </p:sp>
    </p:spTree>
    <p:extLst>
      <p:ext uri="{BB962C8B-B14F-4D97-AF65-F5344CB8AC3E}">
        <p14:creationId xmlns:p14="http://schemas.microsoft.com/office/powerpoint/2010/main" val="3598574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C5AF5-C557-D34E-0FCB-D1F11CF58D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2EE5A5-3FA0-DFF6-C7BF-5F8D4AF8C3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D87E7-0FBF-45D2-B359-5E17E9C85B32}"/>
              </a:ext>
            </a:extLst>
          </p:cNvPr>
          <p:cNvSpPr>
            <a:spLocks noGrp="1"/>
          </p:cNvSpPr>
          <p:nvPr>
            <p:ph type="dt" sz="half" idx="10"/>
          </p:nvPr>
        </p:nvSpPr>
        <p:spPr/>
        <p:txBody>
          <a:bodyPr/>
          <a:lstStyle/>
          <a:p>
            <a:fld id="{BBC71794-3A9F-B049-AF29-FB85F5ADFFEC}" type="datetimeFigureOut">
              <a:rPr lang="en-US" smtClean="0"/>
              <a:t>8/29/22</a:t>
            </a:fld>
            <a:endParaRPr lang="en-US"/>
          </a:p>
        </p:txBody>
      </p:sp>
      <p:sp>
        <p:nvSpPr>
          <p:cNvPr id="5" name="Footer Placeholder 4">
            <a:extLst>
              <a:ext uri="{FF2B5EF4-FFF2-40B4-BE49-F238E27FC236}">
                <a16:creationId xmlns:a16="http://schemas.microsoft.com/office/drawing/2014/main" id="{039FA61E-3C79-DC88-8B35-96862B59CD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283A7-26D0-B4BF-3589-6EDFBD780068}"/>
              </a:ext>
            </a:extLst>
          </p:cNvPr>
          <p:cNvSpPr>
            <a:spLocks noGrp="1"/>
          </p:cNvSpPr>
          <p:nvPr>
            <p:ph type="sldNum" sz="quarter" idx="12"/>
          </p:nvPr>
        </p:nvSpPr>
        <p:spPr/>
        <p:txBody>
          <a:bodyPr/>
          <a:lstStyle/>
          <a:p>
            <a:fld id="{883ABDE5-3D62-8D43-9CFC-E7CD8F6BFCB4}" type="slidenum">
              <a:rPr lang="en-US" smtClean="0"/>
              <a:t>‹#›</a:t>
            </a:fld>
            <a:endParaRPr lang="en-US"/>
          </a:p>
        </p:txBody>
      </p:sp>
    </p:spTree>
    <p:extLst>
      <p:ext uri="{BB962C8B-B14F-4D97-AF65-F5344CB8AC3E}">
        <p14:creationId xmlns:p14="http://schemas.microsoft.com/office/powerpoint/2010/main" val="908873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DB77CF-F452-3FA3-8542-8A1B5FD730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7B1819-43E7-EF9D-CD8F-DBADC16CFC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BF641-F578-EE50-9BB6-1CEB647E7BD9}"/>
              </a:ext>
            </a:extLst>
          </p:cNvPr>
          <p:cNvSpPr>
            <a:spLocks noGrp="1"/>
          </p:cNvSpPr>
          <p:nvPr>
            <p:ph type="dt" sz="half" idx="10"/>
          </p:nvPr>
        </p:nvSpPr>
        <p:spPr/>
        <p:txBody>
          <a:bodyPr/>
          <a:lstStyle/>
          <a:p>
            <a:fld id="{BBC71794-3A9F-B049-AF29-FB85F5ADFFEC}" type="datetimeFigureOut">
              <a:rPr lang="en-US" smtClean="0"/>
              <a:t>8/29/22</a:t>
            </a:fld>
            <a:endParaRPr lang="en-US"/>
          </a:p>
        </p:txBody>
      </p:sp>
      <p:sp>
        <p:nvSpPr>
          <p:cNvPr id="5" name="Footer Placeholder 4">
            <a:extLst>
              <a:ext uri="{FF2B5EF4-FFF2-40B4-BE49-F238E27FC236}">
                <a16:creationId xmlns:a16="http://schemas.microsoft.com/office/drawing/2014/main" id="{BBDE0F9C-0880-73FD-8DC4-E5FAC1807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0039CA-2B10-A6BF-9548-6E0B66CBFBAC}"/>
              </a:ext>
            </a:extLst>
          </p:cNvPr>
          <p:cNvSpPr>
            <a:spLocks noGrp="1"/>
          </p:cNvSpPr>
          <p:nvPr>
            <p:ph type="sldNum" sz="quarter" idx="12"/>
          </p:nvPr>
        </p:nvSpPr>
        <p:spPr/>
        <p:txBody>
          <a:bodyPr/>
          <a:lstStyle/>
          <a:p>
            <a:fld id="{883ABDE5-3D62-8D43-9CFC-E7CD8F6BFCB4}" type="slidenum">
              <a:rPr lang="en-US" smtClean="0"/>
              <a:t>‹#›</a:t>
            </a:fld>
            <a:endParaRPr lang="en-US"/>
          </a:p>
        </p:txBody>
      </p:sp>
    </p:spTree>
    <p:extLst>
      <p:ext uri="{BB962C8B-B14F-4D97-AF65-F5344CB8AC3E}">
        <p14:creationId xmlns:p14="http://schemas.microsoft.com/office/powerpoint/2010/main" val="230607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90AC9-4539-EC8F-4BF4-C23F20ABA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AB5D5E-0F1A-6C61-93E7-B373387E5F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120BE-130B-838F-4827-83AE30F4EB3F}"/>
              </a:ext>
            </a:extLst>
          </p:cNvPr>
          <p:cNvSpPr>
            <a:spLocks noGrp="1"/>
          </p:cNvSpPr>
          <p:nvPr>
            <p:ph type="dt" sz="half" idx="10"/>
          </p:nvPr>
        </p:nvSpPr>
        <p:spPr/>
        <p:txBody>
          <a:bodyPr/>
          <a:lstStyle/>
          <a:p>
            <a:fld id="{BBC71794-3A9F-B049-AF29-FB85F5ADFFEC}" type="datetimeFigureOut">
              <a:rPr lang="en-US" smtClean="0"/>
              <a:t>8/29/22</a:t>
            </a:fld>
            <a:endParaRPr lang="en-US"/>
          </a:p>
        </p:txBody>
      </p:sp>
      <p:sp>
        <p:nvSpPr>
          <p:cNvPr id="5" name="Footer Placeholder 4">
            <a:extLst>
              <a:ext uri="{FF2B5EF4-FFF2-40B4-BE49-F238E27FC236}">
                <a16:creationId xmlns:a16="http://schemas.microsoft.com/office/drawing/2014/main" id="{F374824D-FCD6-03AE-4269-1078DAE94A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5BF716-D86B-DE76-E958-E5AC763FD5CF}"/>
              </a:ext>
            </a:extLst>
          </p:cNvPr>
          <p:cNvSpPr>
            <a:spLocks noGrp="1"/>
          </p:cNvSpPr>
          <p:nvPr>
            <p:ph type="sldNum" sz="quarter" idx="12"/>
          </p:nvPr>
        </p:nvSpPr>
        <p:spPr/>
        <p:txBody>
          <a:bodyPr/>
          <a:lstStyle/>
          <a:p>
            <a:fld id="{883ABDE5-3D62-8D43-9CFC-E7CD8F6BFCB4}" type="slidenum">
              <a:rPr lang="en-US" smtClean="0"/>
              <a:t>‹#›</a:t>
            </a:fld>
            <a:endParaRPr lang="en-US"/>
          </a:p>
        </p:txBody>
      </p:sp>
    </p:spTree>
    <p:extLst>
      <p:ext uri="{BB962C8B-B14F-4D97-AF65-F5344CB8AC3E}">
        <p14:creationId xmlns:p14="http://schemas.microsoft.com/office/powerpoint/2010/main" val="2923907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1B66E-5D4E-53C3-E2EC-48AAD35C45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E345C3-9547-6207-E67C-D2440BAE5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66A04F-4983-251E-197F-9E01FA95F7A8}"/>
              </a:ext>
            </a:extLst>
          </p:cNvPr>
          <p:cNvSpPr>
            <a:spLocks noGrp="1"/>
          </p:cNvSpPr>
          <p:nvPr>
            <p:ph type="dt" sz="half" idx="10"/>
          </p:nvPr>
        </p:nvSpPr>
        <p:spPr/>
        <p:txBody>
          <a:bodyPr/>
          <a:lstStyle/>
          <a:p>
            <a:fld id="{BBC71794-3A9F-B049-AF29-FB85F5ADFFEC}" type="datetimeFigureOut">
              <a:rPr lang="en-US" smtClean="0"/>
              <a:t>8/29/22</a:t>
            </a:fld>
            <a:endParaRPr lang="en-US"/>
          </a:p>
        </p:txBody>
      </p:sp>
      <p:sp>
        <p:nvSpPr>
          <p:cNvPr id="5" name="Footer Placeholder 4">
            <a:extLst>
              <a:ext uri="{FF2B5EF4-FFF2-40B4-BE49-F238E27FC236}">
                <a16:creationId xmlns:a16="http://schemas.microsoft.com/office/drawing/2014/main" id="{529AEFDF-56C0-014D-26B0-BE2AB9FFFD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7C144-4679-5647-AB40-E15705A1AE99}"/>
              </a:ext>
            </a:extLst>
          </p:cNvPr>
          <p:cNvSpPr>
            <a:spLocks noGrp="1"/>
          </p:cNvSpPr>
          <p:nvPr>
            <p:ph type="sldNum" sz="quarter" idx="12"/>
          </p:nvPr>
        </p:nvSpPr>
        <p:spPr/>
        <p:txBody>
          <a:bodyPr/>
          <a:lstStyle/>
          <a:p>
            <a:fld id="{883ABDE5-3D62-8D43-9CFC-E7CD8F6BFCB4}" type="slidenum">
              <a:rPr lang="en-US" smtClean="0"/>
              <a:t>‹#›</a:t>
            </a:fld>
            <a:endParaRPr lang="en-US"/>
          </a:p>
        </p:txBody>
      </p:sp>
    </p:spTree>
    <p:extLst>
      <p:ext uri="{BB962C8B-B14F-4D97-AF65-F5344CB8AC3E}">
        <p14:creationId xmlns:p14="http://schemas.microsoft.com/office/powerpoint/2010/main" val="1309622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A016A-CB98-55C5-0680-D5F780B417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EB7A98-4060-3086-E437-035ED63952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70E222-CCF1-62A5-707B-4E7C566A63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9C5A86-9F90-EB0D-3AF9-A22D5ED6BF82}"/>
              </a:ext>
            </a:extLst>
          </p:cNvPr>
          <p:cNvSpPr>
            <a:spLocks noGrp="1"/>
          </p:cNvSpPr>
          <p:nvPr>
            <p:ph type="dt" sz="half" idx="10"/>
          </p:nvPr>
        </p:nvSpPr>
        <p:spPr/>
        <p:txBody>
          <a:bodyPr/>
          <a:lstStyle/>
          <a:p>
            <a:fld id="{BBC71794-3A9F-B049-AF29-FB85F5ADFFEC}" type="datetimeFigureOut">
              <a:rPr lang="en-US" smtClean="0"/>
              <a:t>8/29/22</a:t>
            </a:fld>
            <a:endParaRPr lang="en-US"/>
          </a:p>
        </p:txBody>
      </p:sp>
      <p:sp>
        <p:nvSpPr>
          <p:cNvPr id="6" name="Footer Placeholder 5">
            <a:extLst>
              <a:ext uri="{FF2B5EF4-FFF2-40B4-BE49-F238E27FC236}">
                <a16:creationId xmlns:a16="http://schemas.microsoft.com/office/drawing/2014/main" id="{A4395AD4-04D9-8654-A75F-CB682737CD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18B11-D7BD-A0AF-59EB-629C3C272689}"/>
              </a:ext>
            </a:extLst>
          </p:cNvPr>
          <p:cNvSpPr>
            <a:spLocks noGrp="1"/>
          </p:cNvSpPr>
          <p:nvPr>
            <p:ph type="sldNum" sz="quarter" idx="12"/>
          </p:nvPr>
        </p:nvSpPr>
        <p:spPr/>
        <p:txBody>
          <a:bodyPr/>
          <a:lstStyle/>
          <a:p>
            <a:fld id="{883ABDE5-3D62-8D43-9CFC-E7CD8F6BFCB4}" type="slidenum">
              <a:rPr lang="en-US" smtClean="0"/>
              <a:t>‹#›</a:t>
            </a:fld>
            <a:endParaRPr lang="en-US"/>
          </a:p>
        </p:txBody>
      </p:sp>
    </p:spTree>
    <p:extLst>
      <p:ext uri="{BB962C8B-B14F-4D97-AF65-F5344CB8AC3E}">
        <p14:creationId xmlns:p14="http://schemas.microsoft.com/office/powerpoint/2010/main" val="3170348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CA3AE-DFCA-57D5-4158-580ACBA029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BCE64D-ED56-E5A3-7188-F7927FE687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2EA519-82D4-8F0D-7535-60962C8A7C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1340A3-F622-EB63-715A-C0DC2521DA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A58FFF-9A9A-695A-824B-E22EB8331E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FBC2F3-F96D-302A-5AF1-57823C050A36}"/>
              </a:ext>
            </a:extLst>
          </p:cNvPr>
          <p:cNvSpPr>
            <a:spLocks noGrp="1"/>
          </p:cNvSpPr>
          <p:nvPr>
            <p:ph type="dt" sz="half" idx="10"/>
          </p:nvPr>
        </p:nvSpPr>
        <p:spPr/>
        <p:txBody>
          <a:bodyPr/>
          <a:lstStyle/>
          <a:p>
            <a:fld id="{BBC71794-3A9F-B049-AF29-FB85F5ADFFEC}" type="datetimeFigureOut">
              <a:rPr lang="en-US" smtClean="0"/>
              <a:t>8/29/22</a:t>
            </a:fld>
            <a:endParaRPr lang="en-US"/>
          </a:p>
        </p:txBody>
      </p:sp>
      <p:sp>
        <p:nvSpPr>
          <p:cNvPr id="8" name="Footer Placeholder 7">
            <a:extLst>
              <a:ext uri="{FF2B5EF4-FFF2-40B4-BE49-F238E27FC236}">
                <a16:creationId xmlns:a16="http://schemas.microsoft.com/office/drawing/2014/main" id="{E49C61AB-B639-B657-25D4-6EB4692AB3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00A47D-23F6-F8FF-039B-CA2513898059}"/>
              </a:ext>
            </a:extLst>
          </p:cNvPr>
          <p:cNvSpPr>
            <a:spLocks noGrp="1"/>
          </p:cNvSpPr>
          <p:nvPr>
            <p:ph type="sldNum" sz="quarter" idx="12"/>
          </p:nvPr>
        </p:nvSpPr>
        <p:spPr/>
        <p:txBody>
          <a:bodyPr/>
          <a:lstStyle/>
          <a:p>
            <a:fld id="{883ABDE5-3D62-8D43-9CFC-E7CD8F6BFCB4}" type="slidenum">
              <a:rPr lang="en-US" smtClean="0"/>
              <a:t>‹#›</a:t>
            </a:fld>
            <a:endParaRPr lang="en-US"/>
          </a:p>
        </p:txBody>
      </p:sp>
    </p:spTree>
    <p:extLst>
      <p:ext uri="{BB962C8B-B14F-4D97-AF65-F5344CB8AC3E}">
        <p14:creationId xmlns:p14="http://schemas.microsoft.com/office/powerpoint/2010/main" val="2802279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CBE88-B567-5ACD-EBC1-8DC32D9DE8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3E9FE1-C03D-80F7-00A4-92E63D1BDE9A}"/>
              </a:ext>
            </a:extLst>
          </p:cNvPr>
          <p:cNvSpPr>
            <a:spLocks noGrp="1"/>
          </p:cNvSpPr>
          <p:nvPr>
            <p:ph type="dt" sz="half" idx="10"/>
          </p:nvPr>
        </p:nvSpPr>
        <p:spPr/>
        <p:txBody>
          <a:bodyPr/>
          <a:lstStyle/>
          <a:p>
            <a:fld id="{BBC71794-3A9F-B049-AF29-FB85F5ADFFEC}" type="datetimeFigureOut">
              <a:rPr lang="en-US" smtClean="0"/>
              <a:t>8/29/22</a:t>
            </a:fld>
            <a:endParaRPr lang="en-US"/>
          </a:p>
        </p:txBody>
      </p:sp>
      <p:sp>
        <p:nvSpPr>
          <p:cNvPr id="4" name="Footer Placeholder 3">
            <a:extLst>
              <a:ext uri="{FF2B5EF4-FFF2-40B4-BE49-F238E27FC236}">
                <a16:creationId xmlns:a16="http://schemas.microsoft.com/office/drawing/2014/main" id="{71C5132F-5646-07C7-851B-9BC51060F0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B69D75-DAB7-4652-B1C4-35D04D0A5F5C}"/>
              </a:ext>
            </a:extLst>
          </p:cNvPr>
          <p:cNvSpPr>
            <a:spLocks noGrp="1"/>
          </p:cNvSpPr>
          <p:nvPr>
            <p:ph type="sldNum" sz="quarter" idx="12"/>
          </p:nvPr>
        </p:nvSpPr>
        <p:spPr/>
        <p:txBody>
          <a:bodyPr/>
          <a:lstStyle/>
          <a:p>
            <a:fld id="{883ABDE5-3D62-8D43-9CFC-E7CD8F6BFCB4}" type="slidenum">
              <a:rPr lang="en-US" smtClean="0"/>
              <a:t>‹#›</a:t>
            </a:fld>
            <a:endParaRPr lang="en-US"/>
          </a:p>
        </p:txBody>
      </p:sp>
    </p:spTree>
    <p:extLst>
      <p:ext uri="{BB962C8B-B14F-4D97-AF65-F5344CB8AC3E}">
        <p14:creationId xmlns:p14="http://schemas.microsoft.com/office/powerpoint/2010/main" val="3488944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E9EA5F-7C5F-3AD0-B34C-6150B454A815}"/>
              </a:ext>
            </a:extLst>
          </p:cNvPr>
          <p:cNvSpPr>
            <a:spLocks noGrp="1"/>
          </p:cNvSpPr>
          <p:nvPr>
            <p:ph type="dt" sz="half" idx="10"/>
          </p:nvPr>
        </p:nvSpPr>
        <p:spPr/>
        <p:txBody>
          <a:bodyPr/>
          <a:lstStyle/>
          <a:p>
            <a:fld id="{BBC71794-3A9F-B049-AF29-FB85F5ADFFEC}" type="datetimeFigureOut">
              <a:rPr lang="en-US" smtClean="0"/>
              <a:t>8/29/22</a:t>
            </a:fld>
            <a:endParaRPr lang="en-US"/>
          </a:p>
        </p:txBody>
      </p:sp>
      <p:sp>
        <p:nvSpPr>
          <p:cNvPr id="3" name="Footer Placeholder 2">
            <a:extLst>
              <a:ext uri="{FF2B5EF4-FFF2-40B4-BE49-F238E27FC236}">
                <a16:creationId xmlns:a16="http://schemas.microsoft.com/office/drawing/2014/main" id="{36DB5DA8-C657-0DED-3A38-8B14D111E6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812AA5-99AC-27F2-6865-BAA5ED05442A}"/>
              </a:ext>
            </a:extLst>
          </p:cNvPr>
          <p:cNvSpPr>
            <a:spLocks noGrp="1"/>
          </p:cNvSpPr>
          <p:nvPr>
            <p:ph type="sldNum" sz="quarter" idx="12"/>
          </p:nvPr>
        </p:nvSpPr>
        <p:spPr/>
        <p:txBody>
          <a:bodyPr/>
          <a:lstStyle/>
          <a:p>
            <a:fld id="{883ABDE5-3D62-8D43-9CFC-E7CD8F6BFCB4}" type="slidenum">
              <a:rPr lang="en-US" smtClean="0"/>
              <a:t>‹#›</a:t>
            </a:fld>
            <a:endParaRPr lang="en-US"/>
          </a:p>
        </p:txBody>
      </p:sp>
    </p:spTree>
    <p:extLst>
      <p:ext uri="{BB962C8B-B14F-4D97-AF65-F5344CB8AC3E}">
        <p14:creationId xmlns:p14="http://schemas.microsoft.com/office/powerpoint/2010/main" val="2380461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FF24-B226-0804-8CCD-CEF0E78BFA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974FBF-04B9-C40E-544C-BC461793A4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83536F-DC09-09EC-F266-38799E649A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F7769-CE38-4401-C13A-0AEB4DF55E29}"/>
              </a:ext>
            </a:extLst>
          </p:cNvPr>
          <p:cNvSpPr>
            <a:spLocks noGrp="1"/>
          </p:cNvSpPr>
          <p:nvPr>
            <p:ph type="dt" sz="half" idx="10"/>
          </p:nvPr>
        </p:nvSpPr>
        <p:spPr/>
        <p:txBody>
          <a:bodyPr/>
          <a:lstStyle/>
          <a:p>
            <a:fld id="{BBC71794-3A9F-B049-AF29-FB85F5ADFFEC}" type="datetimeFigureOut">
              <a:rPr lang="en-US" smtClean="0"/>
              <a:t>8/29/22</a:t>
            </a:fld>
            <a:endParaRPr lang="en-US"/>
          </a:p>
        </p:txBody>
      </p:sp>
      <p:sp>
        <p:nvSpPr>
          <p:cNvPr id="6" name="Footer Placeholder 5">
            <a:extLst>
              <a:ext uri="{FF2B5EF4-FFF2-40B4-BE49-F238E27FC236}">
                <a16:creationId xmlns:a16="http://schemas.microsoft.com/office/drawing/2014/main" id="{D782B5B5-49F9-91B0-69EF-509EF304CB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16B48B-0467-7802-F232-4FD45D5864E3}"/>
              </a:ext>
            </a:extLst>
          </p:cNvPr>
          <p:cNvSpPr>
            <a:spLocks noGrp="1"/>
          </p:cNvSpPr>
          <p:nvPr>
            <p:ph type="sldNum" sz="quarter" idx="12"/>
          </p:nvPr>
        </p:nvSpPr>
        <p:spPr/>
        <p:txBody>
          <a:bodyPr/>
          <a:lstStyle/>
          <a:p>
            <a:fld id="{883ABDE5-3D62-8D43-9CFC-E7CD8F6BFCB4}" type="slidenum">
              <a:rPr lang="en-US" smtClean="0"/>
              <a:t>‹#›</a:t>
            </a:fld>
            <a:endParaRPr lang="en-US"/>
          </a:p>
        </p:txBody>
      </p:sp>
    </p:spTree>
    <p:extLst>
      <p:ext uri="{BB962C8B-B14F-4D97-AF65-F5344CB8AC3E}">
        <p14:creationId xmlns:p14="http://schemas.microsoft.com/office/powerpoint/2010/main" val="2791983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17DCB-7AB3-8B5C-38F8-54F32E1FA7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25A1AC-09DD-8458-C51C-F01A6B6216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2E631F-733A-B1CB-365B-F164B8430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3DE0DE-B9B3-104D-4D8C-51CBD526C3F7}"/>
              </a:ext>
            </a:extLst>
          </p:cNvPr>
          <p:cNvSpPr>
            <a:spLocks noGrp="1"/>
          </p:cNvSpPr>
          <p:nvPr>
            <p:ph type="dt" sz="half" idx="10"/>
          </p:nvPr>
        </p:nvSpPr>
        <p:spPr/>
        <p:txBody>
          <a:bodyPr/>
          <a:lstStyle/>
          <a:p>
            <a:fld id="{BBC71794-3A9F-B049-AF29-FB85F5ADFFEC}" type="datetimeFigureOut">
              <a:rPr lang="en-US" smtClean="0"/>
              <a:t>8/29/22</a:t>
            </a:fld>
            <a:endParaRPr lang="en-US"/>
          </a:p>
        </p:txBody>
      </p:sp>
      <p:sp>
        <p:nvSpPr>
          <p:cNvPr id="6" name="Footer Placeholder 5">
            <a:extLst>
              <a:ext uri="{FF2B5EF4-FFF2-40B4-BE49-F238E27FC236}">
                <a16:creationId xmlns:a16="http://schemas.microsoft.com/office/drawing/2014/main" id="{A79F151A-07A5-E379-A1D4-373B7FB5A3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2BAE2-8323-D280-5CB9-14C8161F7514}"/>
              </a:ext>
            </a:extLst>
          </p:cNvPr>
          <p:cNvSpPr>
            <a:spLocks noGrp="1"/>
          </p:cNvSpPr>
          <p:nvPr>
            <p:ph type="sldNum" sz="quarter" idx="12"/>
          </p:nvPr>
        </p:nvSpPr>
        <p:spPr/>
        <p:txBody>
          <a:bodyPr/>
          <a:lstStyle/>
          <a:p>
            <a:fld id="{883ABDE5-3D62-8D43-9CFC-E7CD8F6BFCB4}" type="slidenum">
              <a:rPr lang="en-US" smtClean="0"/>
              <a:t>‹#›</a:t>
            </a:fld>
            <a:endParaRPr lang="en-US"/>
          </a:p>
        </p:txBody>
      </p:sp>
    </p:spTree>
    <p:extLst>
      <p:ext uri="{BB962C8B-B14F-4D97-AF65-F5344CB8AC3E}">
        <p14:creationId xmlns:p14="http://schemas.microsoft.com/office/powerpoint/2010/main" val="2816788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A5A007-6F76-1B7F-EDAA-BFFFD401F4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B00DFD-3335-9F6B-B517-94DB970FEB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69E692-6F64-7856-34CF-CB4AABEB74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71794-3A9F-B049-AF29-FB85F5ADFFEC}" type="datetimeFigureOut">
              <a:rPr lang="en-US" smtClean="0"/>
              <a:t>8/29/22</a:t>
            </a:fld>
            <a:endParaRPr lang="en-US"/>
          </a:p>
        </p:txBody>
      </p:sp>
      <p:sp>
        <p:nvSpPr>
          <p:cNvPr id="5" name="Footer Placeholder 4">
            <a:extLst>
              <a:ext uri="{FF2B5EF4-FFF2-40B4-BE49-F238E27FC236}">
                <a16:creationId xmlns:a16="http://schemas.microsoft.com/office/drawing/2014/main" id="{6A52CC91-B90D-8D13-8A4C-A8498AF01D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2A428C-C2A4-4A17-BE0D-7C95A5DC4D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3ABDE5-3D62-8D43-9CFC-E7CD8F6BFCB4}" type="slidenum">
              <a:rPr lang="en-US" smtClean="0"/>
              <a:t>‹#›</a:t>
            </a:fld>
            <a:endParaRPr lang="en-US"/>
          </a:p>
        </p:txBody>
      </p:sp>
    </p:spTree>
    <p:extLst>
      <p:ext uri="{BB962C8B-B14F-4D97-AF65-F5344CB8AC3E}">
        <p14:creationId xmlns:p14="http://schemas.microsoft.com/office/powerpoint/2010/main" val="2172955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27.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6.xml"/><Relationship Id="rId7" Type="http://schemas.openxmlformats.org/officeDocument/2006/relationships/image" Target="../media/image23.png"/><Relationship Id="rId12" Type="http://schemas.openxmlformats.org/officeDocument/2006/relationships/image" Target="../media/image280.png"/><Relationship Id="rId2" Type="http://schemas.openxmlformats.org/officeDocument/2006/relationships/slideLayout" Target="../slideLayouts/slideLayout2.xml"/><Relationship Id="rId1" Type="http://schemas.openxmlformats.org/officeDocument/2006/relationships/tags" Target="../tags/tag10.xml"/><Relationship Id="rId11" Type="http://schemas.openxmlformats.org/officeDocument/2006/relationships/image" Target="../media/image270.png"/><Relationship Id="rId10" Type="http://schemas.openxmlformats.org/officeDocument/2006/relationships/image" Target="../media/image26.png"/><Relationship Id="rId4" Type="http://schemas.openxmlformats.org/officeDocument/2006/relationships/image" Target="../media/image30.gif"/><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1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9.gi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23.xml"/><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00.png"/><Relationship Id="rId11" Type="http://schemas.openxmlformats.org/officeDocument/2006/relationships/image" Target="../media/image35.png"/><Relationship Id="rId10" Type="http://schemas.openxmlformats.org/officeDocument/2006/relationships/image" Target="../media/image34.pn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38.emf"/><Relationship Id="rId5" Type="http://schemas.openxmlformats.org/officeDocument/2006/relationships/image" Target="../media/image41.emf"/><Relationship Id="rId4" Type="http://schemas.openxmlformats.org/officeDocument/2006/relationships/image" Target="../media/image40.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34.xml"/><Relationship Id="rId7" Type="http://schemas.openxmlformats.org/officeDocument/2006/relationships/image" Target="../media/image450.png"/><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44.jpeg"/><Relationship Id="rId9"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9.xml"/><Relationship Id="rId7"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51.png"/><Relationship Id="rId5" Type="http://schemas.openxmlformats.org/officeDocument/2006/relationships/image" Target="../media/image48.png"/><Relationship Id="rId10" Type="http://schemas.openxmlformats.org/officeDocument/2006/relationships/image" Target="../media/image55.png"/><Relationship Id="rId4" Type="http://schemas.openxmlformats.org/officeDocument/2006/relationships/image" Target="../media/image47.jpe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8.png"/><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60.emf"/><Relationship Id="rId4" Type="http://schemas.openxmlformats.org/officeDocument/2006/relationships/image" Target="../media/image59.emf"/></Relationships>
</file>

<file path=ppt/slides/_rels/slide4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4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4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The University of Maryland | A Preeminent Public Research University">
            <a:extLst>
              <a:ext uri="{FF2B5EF4-FFF2-40B4-BE49-F238E27FC236}">
                <a16:creationId xmlns:a16="http://schemas.microsoft.com/office/drawing/2014/main" id="{838C0280-B8AC-2E4C-A9FD-537861600B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043" b="25486"/>
          <a:stretch/>
        </p:blipFill>
        <p:spPr bwMode="auto">
          <a:xfrm>
            <a:off x="8315295" y="5900626"/>
            <a:ext cx="3876706" cy="92017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A4D2955-C235-3D4C-82EE-02F951B31843}"/>
              </a:ext>
            </a:extLst>
          </p:cNvPr>
          <p:cNvSpPr txBox="1"/>
          <p:nvPr/>
        </p:nvSpPr>
        <p:spPr>
          <a:xfrm>
            <a:off x="0" y="1552334"/>
            <a:ext cx="12191999" cy="1200329"/>
          </a:xfrm>
          <a:prstGeom prst="rect">
            <a:avLst/>
          </a:prstGeom>
          <a:solidFill>
            <a:srgbClr val="C00000"/>
          </a:solidFill>
          <a:ln>
            <a:solidFill>
              <a:schemeClr val="bg1"/>
            </a:solidFill>
          </a:ln>
        </p:spPr>
        <p:txBody>
          <a:bodyPr wrap="square" rtlCol="0">
            <a:spAutoFit/>
          </a:bodyPr>
          <a:lstStyle/>
          <a:p>
            <a:pPr algn="ctr"/>
            <a:r>
              <a:rPr lang="en-US" sz="3600" b="1" i="1" dirty="0">
                <a:solidFill>
                  <a:schemeClr val="bg1"/>
                </a:solidFill>
                <a:latin typeface="Candara" panose="020E0502030303020204" pitchFamily="34" charset="0"/>
              </a:rPr>
              <a:t>SPiDR: Ultra-low-power Acoustic Spatial Sensing </a:t>
            </a:r>
          </a:p>
          <a:p>
            <a:pPr algn="ctr"/>
            <a:r>
              <a:rPr lang="en-US" sz="3600" b="1" i="1" dirty="0">
                <a:solidFill>
                  <a:schemeClr val="bg1"/>
                </a:solidFill>
                <a:latin typeface="Candara" panose="020E0502030303020204" pitchFamily="34" charset="0"/>
              </a:rPr>
              <a:t>for Micro-robot Navigation</a:t>
            </a:r>
            <a:endParaRPr lang="en-US" sz="3200" b="1" i="1" dirty="0">
              <a:solidFill>
                <a:schemeClr val="bg1"/>
              </a:solidFill>
              <a:latin typeface="Candara" panose="020E0502030303020204" pitchFamily="34" charset="0"/>
              <a:cs typeface="Futura Medium" panose="020B0602020204020303" pitchFamily="34" charset="-79"/>
            </a:endParaRPr>
          </a:p>
        </p:txBody>
      </p:sp>
      <p:sp>
        <p:nvSpPr>
          <p:cNvPr id="13" name="TextBox 12">
            <a:extLst>
              <a:ext uri="{FF2B5EF4-FFF2-40B4-BE49-F238E27FC236}">
                <a16:creationId xmlns:a16="http://schemas.microsoft.com/office/drawing/2014/main" id="{D56D3DC1-9E18-4841-A23E-86FB83AD4454}"/>
              </a:ext>
            </a:extLst>
          </p:cNvPr>
          <p:cNvSpPr txBox="1"/>
          <p:nvPr/>
        </p:nvSpPr>
        <p:spPr>
          <a:xfrm>
            <a:off x="7746633" y="4617902"/>
            <a:ext cx="2123577" cy="430887"/>
          </a:xfrm>
          <a:prstGeom prst="rect">
            <a:avLst/>
          </a:prstGeom>
          <a:noFill/>
        </p:spPr>
        <p:txBody>
          <a:bodyPr wrap="square" rtlCol="0">
            <a:spAutoFit/>
          </a:bodyPr>
          <a:lstStyle/>
          <a:p>
            <a:pPr algn="ctr"/>
            <a:r>
              <a:rPr lang="en-US" sz="2200" dirty="0">
                <a:latin typeface=""/>
                <a:cs typeface="Avenir Book"/>
              </a:rPr>
              <a:t>Nirupam Roy</a:t>
            </a:r>
          </a:p>
        </p:txBody>
      </p:sp>
      <p:pic>
        <p:nvPicPr>
          <p:cNvPr id="14" name="Picture 13">
            <a:extLst>
              <a:ext uri="{FF2B5EF4-FFF2-40B4-BE49-F238E27FC236}">
                <a16:creationId xmlns:a16="http://schemas.microsoft.com/office/drawing/2014/main" id="{C5BF466F-44F3-8349-8F4F-0A587D24892B}"/>
              </a:ext>
            </a:extLst>
          </p:cNvPr>
          <p:cNvPicPr>
            <a:picLocks noChangeAspect="1"/>
          </p:cNvPicPr>
          <p:nvPr/>
        </p:nvPicPr>
        <p:blipFill rotWithShape="1">
          <a:blip r:embed="rId4"/>
          <a:srcRect l="34129" t="6039" r="30323" b="31909"/>
          <a:stretch/>
        </p:blipFill>
        <p:spPr>
          <a:xfrm>
            <a:off x="8122036" y="3084764"/>
            <a:ext cx="1372771" cy="1372772"/>
          </a:xfrm>
          <a:prstGeom prst="ellipse">
            <a:avLst/>
          </a:prstGeom>
          <a:ln w="28575">
            <a:solidFill>
              <a:schemeClr val="tx1">
                <a:lumMod val="65000"/>
                <a:lumOff val="35000"/>
              </a:schemeClr>
            </a:solidFill>
          </a:ln>
        </p:spPr>
      </p:pic>
      <p:sp>
        <p:nvSpPr>
          <p:cNvPr id="9" name="TextBox 8">
            <a:extLst>
              <a:ext uri="{FF2B5EF4-FFF2-40B4-BE49-F238E27FC236}">
                <a16:creationId xmlns:a16="http://schemas.microsoft.com/office/drawing/2014/main" id="{30A7C048-2F56-FD42-8E2E-B626ECE8558C}"/>
              </a:ext>
            </a:extLst>
          </p:cNvPr>
          <p:cNvSpPr txBox="1"/>
          <p:nvPr/>
        </p:nvSpPr>
        <p:spPr>
          <a:xfrm>
            <a:off x="7653956" y="5035320"/>
            <a:ext cx="2308931" cy="369332"/>
          </a:xfrm>
          <a:prstGeom prst="rect">
            <a:avLst/>
          </a:prstGeom>
          <a:noFill/>
        </p:spPr>
        <p:txBody>
          <a:bodyPr wrap="square" rtlCol="0">
            <a:spAutoFit/>
          </a:bodyPr>
          <a:lstStyle/>
          <a:p>
            <a:pPr algn="ctr"/>
            <a:r>
              <a:rPr lang="en-US" dirty="0" err="1"/>
              <a:t>niruroy@umd.edu</a:t>
            </a:r>
            <a:endParaRPr lang="en-US" dirty="0"/>
          </a:p>
        </p:txBody>
      </p:sp>
      <p:sp>
        <p:nvSpPr>
          <p:cNvPr id="17" name="TextBox 16">
            <a:extLst>
              <a:ext uri="{FF2B5EF4-FFF2-40B4-BE49-F238E27FC236}">
                <a16:creationId xmlns:a16="http://schemas.microsoft.com/office/drawing/2014/main" id="{ABC6055D-1107-0A8E-6375-AB4F7D18A667}"/>
              </a:ext>
            </a:extLst>
          </p:cNvPr>
          <p:cNvSpPr txBox="1"/>
          <p:nvPr/>
        </p:nvSpPr>
        <p:spPr>
          <a:xfrm>
            <a:off x="4761405" y="5459417"/>
            <a:ext cx="2669188" cy="369332"/>
          </a:xfrm>
          <a:prstGeom prst="rect">
            <a:avLst/>
          </a:prstGeom>
          <a:noFill/>
        </p:spPr>
        <p:txBody>
          <a:bodyPr wrap="square" rtlCol="0">
            <a:spAutoFit/>
          </a:bodyPr>
          <a:lstStyle/>
          <a:p>
            <a:pPr algn="ctr"/>
            <a:r>
              <a:rPr lang="en-US" dirty="0">
                <a:latin typeface=""/>
                <a:cs typeface="Futura Medium" panose="020B0602020204020303" pitchFamily="34" charset="-79"/>
              </a:rPr>
              <a:t>(*Equal contribution)</a:t>
            </a:r>
          </a:p>
        </p:txBody>
      </p:sp>
      <p:sp>
        <p:nvSpPr>
          <p:cNvPr id="15" name="TextBox 14">
            <a:extLst>
              <a:ext uri="{FF2B5EF4-FFF2-40B4-BE49-F238E27FC236}">
                <a16:creationId xmlns:a16="http://schemas.microsoft.com/office/drawing/2014/main" id="{FCA1AB02-7659-5241-926D-E47C627ED5E6}"/>
              </a:ext>
            </a:extLst>
          </p:cNvPr>
          <p:cNvSpPr txBox="1"/>
          <p:nvPr/>
        </p:nvSpPr>
        <p:spPr>
          <a:xfrm>
            <a:off x="2644112" y="4586312"/>
            <a:ext cx="1628905" cy="430887"/>
          </a:xfrm>
          <a:prstGeom prst="rect">
            <a:avLst/>
          </a:prstGeom>
          <a:noFill/>
        </p:spPr>
        <p:txBody>
          <a:bodyPr wrap="square" rtlCol="0">
            <a:spAutoFit/>
          </a:bodyPr>
          <a:lstStyle/>
          <a:p>
            <a:pPr algn="ctr"/>
            <a:r>
              <a:rPr lang="en-US" sz="2200" dirty="0">
                <a:latin typeface=""/>
                <a:cs typeface="Avenir Book"/>
              </a:rPr>
              <a:t>Yang Bai*</a:t>
            </a:r>
          </a:p>
        </p:txBody>
      </p:sp>
      <p:sp>
        <p:nvSpPr>
          <p:cNvPr id="5" name="TextBox 4">
            <a:extLst>
              <a:ext uri="{FF2B5EF4-FFF2-40B4-BE49-F238E27FC236}">
                <a16:creationId xmlns:a16="http://schemas.microsoft.com/office/drawing/2014/main" id="{C823D6CB-DA35-F044-BF01-816602983AAD}"/>
              </a:ext>
            </a:extLst>
          </p:cNvPr>
          <p:cNvSpPr txBox="1"/>
          <p:nvPr/>
        </p:nvSpPr>
        <p:spPr>
          <a:xfrm>
            <a:off x="2343602" y="5021165"/>
            <a:ext cx="2229925" cy="369332"/>
          </a:xfrm>
          <a:prstGeom prst="rect">
            <a:avLst/>
          </a:prstGeom>
          <a:noFill/>
        </p:spPr>
        <p:txBody>
          <a:bodyPr wrap="square" rtlCol="0">
            <a:spAutoFit/>
          </a:bodyPr>
          <a:lstStyle/>
          <a:p>
            <a:pPr algn="ctr"/>
            <a:r>
              <a:rPr lang="en-US" dirty="0"/>
              <a:t>yangbai8@umd.edu</a:t>
            </a:r>
          </a:p>
        </p:txBody>
      </p:sp>
      <p:pic>
        <p:nvPicPr>
          <p:cNvPr id="8194" name="Picture 2" descr="Yang Bai">
            <a:extLst>
              <a:ext uri="{FF2B5EF4-FFF2-40B4-BE49-F238E27FC236}">
                <a16:creationId xmlns:a16="http://schemas.microsoft.com/office/drawing/2014/main" id="{ADEC2B55-8742-22C4-F515-ADA6C9061E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2764" y="3081605"/>
            <a:ext cx="1371600" cy="1371600"/>
          </a:xfrm>
          <a:prstGeom prst="ellipse">
            <a:avLst/>
          </a:prstGeom>
          <a:noFill/>
          <a:ln w="28575">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ADE0C90-2A30-3B43-9E14-31EAC90961E8}"/>
              </a:ext>
            </a:extLst>
          </p:cNvPr>
          <p:cNvSpPr txBox="1"/>
          <p:nvPr/>
        </p:nvSpPr>
        <p:spPr>
          <a:xfrm>
            <a:off x="5130809" y="4614155"/>
            <a:ext cx="1991039" cy="430887"/>
          </a:xfrm>
          <a:prstGeom prst="rect">
            <a:avLst/>
          </a:prstGeom>
          <a:noFill/>
        </p:spPr>
        <p:txBody>
          <a:bodyPr wrap="square" rtlCol="0">
            <a:spAutoFit/>
          </a:bodyPr>
          <a:lstStyle/>
          <a:p>
            <a:pPr algn="ctr"/>
            <a:r>
              <a:rPr lang="en-US" sz="2200" dirty="0">
                <a:latin typeface=""/>
                <a:cs typeface="Avenir Book"/>
              </a:rPr>
              <a:t>Nakul Garg*</a:t>
            </a:r>
          </a:p>
        </p:txBody>
      </p:sp>
      <p:sp>
        <p:nvSpPr>
          <p:cNvPr id="4" name="TextBox 3">
            <a:extLst>
              <a:ext uri="{FF2B5EF4-FFF2-40B4-BE49-F238E27FC236}">
                <a16:creationId xmlns:a16="http://schemas.microsoft.com/office/drawing/2014/main" id="{CA43DF9F-CDBA-3348-ADF0-7DCCFA9EBBD7}"/>
              </a:ext>
            </a:extLst>
          </p:cNvPr>
          <p:cNvSpPr txBox="1"/>
          <p:nvPr/>
        </p:nvSpPr>
        <p:spPr>
          <a:xfrm>
            <a:off x="4598701" y="5035320"/>
            <a:ext cx="3055255" cy="369332"/>
          </a:xfrm>
          <a:prstGeom prst="rect">
            <a:avLst/>
          </a:prstGeom>
          <a:noFill/>
        </p:spPr>
        <p:txBody>
          <a:bodyPr wrap="square" rtlCol="0">
            <a:spAutoFit/>
          </a:bodyPr>
          <a:lstStyle/>
          <a:p>
            <a:pPr algn="ctr"/>
            <a:r>
              <a:rPr lang="en-US" dirty="0"/>
              <a:t>nakul22@umd.edu</a:t>
            </a:r>
          </a:p>
        </p:txBody>
      </p:sp>
      <p:pic>
        <p:nvPicPr>
          <p:cNvPr id="8196" name="Picture 4">
            <a:extLst>
              <a:ext uri="{FF2B5EF4-FFF2-40B4-BE49-F238E27FC236}">
                <a16:creationId xmlns:a16="http://schemas.microsoft.com/office/drawing/2014/main" id="{79570E1E-939D-BBDF-DAAA-AA8825155B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0528" y="3081605"/>
            <a:ext cx="1371600" cy="1371600"/>
          </a:xfrm>
          <a:prstGeom prst="ellipse">
            <a:avLst/>
          </a:prstGeom>
          <a:noFill/>
          <a:ln w="28575">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6" name="Picture 5" descr="A picture containing text, light&#10;&#10;Description automatically generated">
            <a:extLst>
              <a:ext uri="{FF2B5EF4-FFF2-40B4-BE49-F238E27FC236}">
                <a16:creationId xmlns:a16="http://schemas.microsoft.com/office/drawing/2014/main" id="{D09B5267-8A57-1944-B570-57BB4F8006A6}"/>
              </a:ext>
            </a:extLst>
          </p:cNvPr>
          <p:cNvPicPr>
            <a:picLocks noChangeAspect="1"/>
          </p:cNvPicPr>
          <p:nvPr/>
        </p:nvPicPr>
        <p:blipFill>
          <a:blip r:embed="rId7"/>
          <a:stretch>
            <a:fillRect/>
          </a:stretch>
        </p:blipFill>
        <p:spPr>
          <a:xfrm>
            <a:off x="106657" y="5961919"/>
            <a:ext cx="2946509" cy="817823"/>
          </a:xfrm>
          <a:prstGeom prst="rect">
            <a:avLst/>
          </a:prstGeom>
        </p:spPr>
      </p:pic>
      <p:sp>
        <p:nvSpPr>
          <p:cNvPr id="7" name="TextBox 6">
            <a:extLst>
              <a:ext uri="{FF2B5EF4-FFF2-40B4-BE49-F238E27FC236}">
                <a16:creationId xmlns:a16="http://schemas.microsoft.com/office/drawing/2014/main" id="{054AAD77-594C-5C2A-027B-1BE607CD4305}"/>
              </a:ext>
            </a:extLst>
          </p:cNvPr>
          <p:cNvSpPr txBox="1"/>
          <p:nvPr/>
        </p:nvSpPr>
        <p:spPr>
          <a:xfrm>
            <a:off x="5130809" y="6083864"/>
            <a:ext cx="2225609" cy="523220"/>
          </a:xfrm>
          <a:prstGeom prst="rect">
            <a:avLst/>
          </a:prstGeom>
          <a:noFill/>
        </p:spPr>
        <p:txBody>
          <a:bodyPr wrap="none" rtlCol="0">
            <a:spAutoFit/>
          </a:bodyPr>
          <a:lstStyle/>
          <a:p>
            <a:r>
              <a:rPr lang="en-US" sz="2800" dirty="0" err="1"/>
              <a:t>MobiSys</a:t>
            </a:r>
            <a:r>
              <a:rPr lang="en-US" sz="2800" dirty="0"/>
              <a:t> 2022</a:t>
            </a:r>
          </a:p>
        </p:txBody>
      </p:sp>
    </p:spTree>
    <p:extLst>
      <p:ext uri="{BB962C8B-B14F-4D97-AF65-F5344CB8AC3E}">
        <p14:creationId xmlns:p14="http://schemas.microsoft.com/office/powerpoint/2010/main" val="4211163733"/>
      </p:ext>
    </p:extLst>
  </p:cSld>
  <p:clrMapOvr>
    <a:masterClrMapping/>
  </p:clrMapOvr>
  <mc:AlternateContent xmlns:mc="http://schemas.openxmlformats.org/markup-compatibility/2006" xmlns:p14="http://schemas.microsoft.com/office/powerpoint/2010/main">
    <mc:Choice Requires="p14">
      <p:transition spd="slow" p14:dur="2000" advTm="24373"/>
    </mc:Choice>
    <mc:Fallback xmlns="">
      <p:transition spd="slow" advTm="2437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ymo's Jaguar I-Pace looks less bulky 'painted black' - 9to5Google">
            <a:extLst>
              <a:ext uri="{FF2B5EF4-FFF2-40B4-BE49-F238E27FC236}">
                <a16:creationId xmlns:a16="http://schemas.microsoft.com/office/drawing/2014/main" id="{C60EC5B5-9DFB-0439-250D-EA10218E32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12" r="14560"/>
          <a:stretch/>
        </p:blipFill>
        <p:spPr bwMode="auto">
          <a:xfrm>
            <a:off x="271463" y="1611129"/>
            <a:ext cx="4954271" cy="30426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up of a machine&#10;&#10;Description automatically generated with low confidence">
            <a:extLst>
              <a:ext uri="{FF2B5EF4-FFF2-40B4-BE49-F238E27FC236}">
                <a16:creationId xmlns:a16="http://schemas.microsoft.com/office/drawing/2014/main" id="{9141B20A-186C-C856-B044-2CCA1D27A02D}"/>
              </a:ext>
            </a:extLst>
          </p:cNvPr>
          <p:cNvPicPr>
            <a:picLocks noChangeAspect="1"/>
          </p:cNvPicPr>
          <p:nvPr/>
        </p:nvPicPr>
        <p:blipFill>
          <a:blip r:embed="rId5"/>
          <a:stretch>
            <a:fillRect/>
          </a:stretch>
        </p:blipFill>
        <p:spPr>
          <a:xfrm>
            <a:off x="6966268" y="1494433"/>
            <a:ext cx="3073853" cy="3042647"/>
          </a:xfrm>
          <a:prstGeom prst="rect">
            <a:avLst/>
          </a:prstGeom>
        </p:spPr>
      </p:pic>
      <p:sp>
        <p:nvSpPr>
          <p:cNvPr id="6" name="TextBox 5">
            <a:extLst>
              <a:ext uri="{FF2B5EF4-FFF2-40B4-BE49-F238E27FC236}">
                <a16:creationId xmlns:a16="http://schemas.microsoft.com/office/drawing/2014/main" id="{05449D6B-479C-B670-6206-EC865BBA79AA}"/>
              </a:ext>
            </a:extLst>
          </p:cNvPr>
          <p:cNvSpPr txBox="1"/>
          <p:nvPr/>
        </p:nvSpPr>
        <p:spPr>
          <a:xfrm>
            <a:off x="7289900" y="4762182"/>
            <a:ext cx="3241466" cy="646331"/>
          </a:xfrm>
          <a:prstGeom prst="rect">
            <a:avLst/>
          </a:prstGeom>
          <a:noFill/>
        </p:spPr>
        <p:txBody>
          <a:bodyPr wrap="square" rtlCol="0">
            <a:spAutoFit/>
          </a:bodyPr>
          <a:lstStyle/>
          <a:p>
            <a:r>
              <a:rPr lang="en-US" sz="3600" b="1" dirty="0">
                <a:latin typeface="Candara" panose="020E0502030303020204" pitchFamily="34" charset="0"/>
              </a:rPr>
              <a:t>25mA h battery  </a:t>
            </a:r>
          </a:p>
        </p:txBody>
      </p:sp>
      <p:sp>
        <p:nvSpPr>
          <p:cNvPr id="8" name="TextBox 7">
            <a:extLst>
              <a:ext uri="{FF2B5EF4-FFF2-40B4-BE49-F238E27FC236}">
                <a16:creationId xmlns:a16="http://schemas.microsoft.com/office/drawing/2014/main" id="{0FADBF58-C238-274A-2D0F-E64246CCA806}"/>
              </a:ext>
            </a:extLst>
          </p:cNvPr>
          <p:cNvSpPr txBox="1"/>
          <p:nvPr/>
        </p:nvSpPr>
        <p:spPr>
          <a:xfrm>
            <a:off x="1272217" y="4762182"/>
            <a:ext cx="2952762" cy="646331"/>
          </a:xfrm>
          <a:prstGeom prst="rect">
            <a:avLst/>
          </a:prstGeom>
          <a:noFill/>
        </p:spPr>
        <p:txBody>
          <a:bodyPr wrap="square" rtlCol="0">
            <a:spAutoFit/>
          </a:bodyPr>
          <a:lstStyle/>
          <a:p>
            <a:r>
              <a:rPr lang="en-US" sz="3600" b="1" dirty="0">
                <a:latin typeface="Candara" panose="020E0502030303020204" pitchFamily="34" charset="0"/>
              </a:rPr>
              <a:t>60A h battery  </a:t>
            </a:r>
          </a:p>
        </p:txBody>
      </p:sp>
      <p:sp>
        <p:nvSpPr>
          <p:cNvPr id="2" name="TextBox 1">
            <a:extLst>
              <a:ext uri="{FF2B5EF4-FFF2-40B4-BE49-F238E27FC236}">
                <a16:creationId xmlns:a16="http://schemas.microsoft.com/office/drawing/2014/main" id="{F67A3140-66DA-38DE-E1F5-28F0BD6F264A}"/>
              </a:ext>
            </a:extLst>
          </p:cNvPr>
          <p:cNvSpPr txBox="1"/>
          <p:nvPr/>
        </p:nvSpPr>
        <p:spPr>
          <a:xfrm>
            <a:off x="5666234" y="2716953"/>
            <a:ext cx="859531" cy="830997"/>
          </a:xfrm>
          <a:prstGeom prst="rect">
            <a:avLst/>
          </a:prstGeom>
          <a:noFill/>
        </p:spPr>
        <p:txBody>
          <a:bodyPr wrap="none" rtlCol="0">
            <a:spAutoFit/>
          </a:bodyPr>
          <a:lstStyle/>
          <a:p>
            <a:r>
              <a:rPr lang="en-US" sz="4800" b="1" dirty="0">
                <a:latin typeface="Candara" panose="020E0502030303020204" pitchFamily="34" charset="0"/>
              </a:rPr>
              <a:t>VS</a:t>
            </a:r>
          </a:p>
        </p:txBody>
      </p:sp>
    </p:spTree>
    <p:custDataLst>
      <p:tags r:id="rId1"/>
    </p:custDataLst>
    <p:extLst>
      <p:ext uri="{BB962C8B-B14F-4D97-AF65-F5344CB8AC3E}">
        <p14:creationId xmlns:p14="http://schemas.microsoft.com/office/powerpoint/2010/main" val="1111931706"/>
      </p:ext>
    </p:extLst>
  </p:cSld>
  <p:clrMapOvr>
    <a:masterClrMapping/>
  </p:clrMapOvr>
  <mc:AlternateContent xmlns:mc="http://schemas.openxmlformats.org/markup-compatibility/2006" xmlns:p14="http://schemas.microsoft.com/office/powerpoint/2010/main">
    <mc:Choice Requires="p14">
      <p:transition spd="slow" p14:dur="2000" advTm="13504"/>
    </mc:Choice>
    <mc:Fallback xmlns="">
      <p:transition spd="slow" advTm="135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ntrol Your Robot's Speed | CurieBot: Arduino 101 Mini Robot Rover |  Adafruit Learning System">
            <a:extLst>
              <a:ext uri="{FF2B5EF4-FFF2-40B4-BE49-F238E27FC236}">
                <a16:creationId xmlns:a16="http://schemas.microsoft.com/office/drawing/2014/main" id="{B839EB42-5F23-3E67-B198-9C182BDA04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2698" y="1634074"/>
            <a:ext cx="5422680" cy="406701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urved Connector 10">
            <a:extLst>
              <a:ext uri="{FF2B5EF4-FFF2-40B4-BE49-F238E27FC236}">
                <a16:creationId xmlns:a16="http://schemas.microsoft.com/office/drawing/2014/main" id="{906E94C4-FAFC-08A2-D3DE-AFE9CB22F9A0}"/>
              </a:ext>
            </a:extLst>
          </p:cNvPr>
          <p:cNvCxnSpPr>
            <a:cxnSpLocks/>
          </p:cNvCxnSpPr>
          <p:nvPr/>
        </p:nvCxnSpPr>
        <p:spPr>
          <a:xfrm rot="10800000">
            <a:off x="2812463" y="2011877"/>
            <a:ext cx="1713043" cy="331449"/>
          </a:xfrm>
          <a:prstGeom prst="curvedConnector3">
            <a:avLst>
              <a:gd name="adj1" fmla="val 50000"/>
            </a:avLst>
          </a:prstGeom>
          <a:ln w="38100">
            <a:solidFill>
              <a:schemeClr val="accent5"/>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20DDACA-40E8-E9D5-24EA-4CFB38BF0326}"/>
              </a:ext>
            </a:extLst>
          </p:cNvPr>
          <p:cNvSpPr txBox="1"/>
          <p:nvPr/>
        </p:nvSpPr>
        <p:spPr>
          <a:xfrm>
            <a:off x="1288069" y="1630648"/>
            <a:ext cx="1969257" cy="461665"/>
          </a:xfrm>
          <a:prstGeom prst="rect">
            <a:avLst/>
          </a:prstGeom>
          <a:noFill/>
        </p:spPr>
        <p:txBody>
          <a:bodyPr wrap="none" rtlCol="0">
            <a:spAutoFit/>
          </a:bodyPr>
          <a:lstStyle/>
          <a:p>
            <a:r>
              <a:rPr lang="en-US" sz="2400" dirty="0"/>
              <a:t>RF transmitter</a:t>
            </a:r>
          </a:p>
        </p:txBody>
      </p:sp>
      <p:cxnSp>
        <p:nvCxnSpPr>
          <p:cNvPr id="14" name="Curved Connector 13">
            <a:extLst>
              <a:ext uri="{FF2B5EF4-FFF2-40B4-BE49-F238E27FC236}">
                <a16:creationId xmlns:a16="http://schemas.microsoft.com/office/drawing/2014/main" id="{D4A13E49-49BD-5B22-10E7-A8CB5F05ECFB}"/>
              </a:ext>
            </a:extLst>
          </p:cNvPr>
          <p:cNvCxnSpPr>
            <a:cxnSpLocks/>
          </p:cNvCxnSpPr>
          <p:nvPr/>
        </p:nvCxnSpPr>
        <p:spPr>
          <a:xfrm flipV="1">
            <a:off x="5176362" y="1761632"/>
            <a:ext cx="1540862" cy="1131709"/>
          </a:xfrm>
          <a:prstGeom prst="curvedConnector3">
            <a:avLst/>
          </a:prstGeom>
          <a:ln w="38100">
            <a:solidFill>
              <a:schemeClr val="accent5"/>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0B8FDA5-749F-B216-AC1F-02F0CB7297E3}"/>
              </a:ext>
            </a:extLst>
          </p:cNvPr>
          <p:cNvSpPr txBox="1"/>
          <p:nvPr/>
        </p:nvSpPr>
        <p:spPr>
          <a:xfrm>
            <a:off x="6687072" y="1630648"/>
            <a:ext cx="1835054" cy="461665"/>
          </a:xfrm>
          <a:prstGeom prst="rect">
            <a:avLst/>
          </a:prstGeom>
          <a:noFill/>
        </p:spPr>
        <p:txBody>
          <a:bodyPr wrap="none" rtlCol="0">
            <a:spAutoFit/>
          </a:bodyPr>
          <a:lstStyle/>
          <a:p>
            <a:r>
              <a:rPr lang="en-US" sz="2400" dirty="0" err="1"/>
              <a:t>Atmega</a:t>
            </a:r>
            <a:r>
              <a:rPr lang="en-US" sz="2400" dirty="0"/>
              <a:t> MCU</a:t>
            </a:r>
          </a:p>
        </p:txBody>
      </p:sp>
      <p:cxnSp>
        <p:nvCxnSpPr>
          <p:cNvPr id="23" name="Curved Connector 22">
            <a:extLst>
              <a:ext uri="{FF2B5EF4-FFF2-40B4-BE49-F238E27FC236}">
                <a16:creationId xmlns:a16="http://schemas.microsoft.com/office/drawing/2014/main" id="{9B65DFCB-694A-F0F8-68FA-D65C80456CAA}"/>
              </a:ext>
            </a:extLst>
          </p:cNvPr>
          <p:cNvCxnSpPr/>
          <p:nvPr/>
        </p:nvCxnSpPr>
        <p:spPr>
          <a:xfrm>
            <a:off x="4959459" y="4695986"/>
            <a:ext cx="1757765" cy="480448"/>
          </a:xfrm>
          <a:prstGeom prst="curvedConnector3">
            <a:avLst/>
          </a:prstGeom>
          <a:ln w="38100">
            <a:solidFill>
              <a:schemeClr val="accent5"/>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EF50E74-5FBD-79FC-99F0-8A0CE0863021}"/>
              </a:ext>
            </a:extLst>
          </p:cNvPr>
          <p:cNvSpPr txBox="1"/>
          <p:nvPr/>
        </p:nvSpPr>
        <p:spPr>
          <a:xfrm>
            <a:off x="6717224" y="4945601"/>
            <a:ext cx="1385379" cy="461665"/>
          </a:xfrm>
          <a:prstGeom prst="rect">
            <a:avLst/>
          </a:prstGeom>
          <a:noFill/>
        </p:spPr>
        <p:txBody>
          <a:bodyPr wrap="none" rtlCol="0">
            <a:spAutoFit/>
          </a:bodyPr>
          <a:lstStyle/>
          <a:p>
            <a:r>
              <a:rPr lang="en-US" sz="2400" dirty="0"/>
              <a:t>Actuators</a:t>
            </a:r>
          </a:p>
        </p:txBody>
      </p:sp>
      <p:sp>
        <p:nvSpPr>
          <p:cNvPr id="27" name="TextBox 26">
            <a:extLst>
              <a:ext uri="{FF2B5EF4-FFF2-40B4-BE49-F238E27FC236}">
                <a16:creationId xmlns:a16="http://schemas.microsoft.com/office/drawing/2014/main" id="{5DE5F6BB-C422-27AB-5488-3393744BE4BB}"/>
              </a:ext>
            </a:extLst>
          </p:cNvPr>
          <p:cNvSpPr txBox="1"/>
          <p:nvPr/>
        </p:nvSpPr>
        <p:spPr>
          <a:xfrm>
            <a:off x="155005" y="1630648"/>
            <a:ext cx="1220206" cy="461665"/>
          </a:xfrm>
          <a:prstGeom prst="rect">
            <a:avLst/>
          </a:prstGeom>
          <a:noFill/>
        </p:spPr>
        <p:txBody>
          <a:bodyPr wrap="none" rtlCol="0">
            <a:spAutoFit/>
          </a:bodyPr>
          <a:lstStyle/>
          <a:p>
            <a:r>
              <a:rPr lang="en-US" sz="2400" b="1" i="1" dirty="0">
                <a:solidFill>
                  <a:schemeClr val="accent2">
                    <a:lumMod val="75000"/>
                  </a:schemeClr>
                </a:solidFill>
              </a:rPr>
              <a:t>[45mW]</a:t>
            </a:r>
          </a:p>
        </p:txBody>
      </p:sp>
      <p:sp>
        <p:nvSpPr>
          <p:cNvPr id="28" name="TextBox 27">
            <a:extLst>
              <a:ext uri="{FF2B5EF4-FFF2-40B4-BE49-F238E27FC236}">
                <a16:creationId xmlns:a16="http://schemas.microsoft.com/office/drawing/2014/main" id="{3D69068B-615C-01C4-545C-A0EAAF893077}"/>
              </a:ext>
            </a:extLst>
          </p:cNvPr>
          <p:cNvSpPr txBox="1"/>
          <p:nvPr/>
        </p:nvSpPr>
        <p:spPr>
          <a:xfrm>
            <a:off x="8035525" y="4936210"/>
            <a:ext cx="1375698" cy="461665"/>
          </a:xfrm>
          <a:prstGeom prst="rect">
            <a:avLst/>
          </a:prstGeom>
          <a:noFill/>
        </p:spPr>
        <p:txBody>
          <a:bodyPr wrap="none" rtlCol="0">
            <a:spAutoFit/>
          </a:bodyPr>
          <a:lstStyle/>
          <a:p>
            <a:r>
              <a:rPr lang="en-US" sz="2400" b="1" i="1" dirty="0">
                <a:solidFill>
                  <a:schemeClr val="accent2">
                    <a:lumMod val="75000"/>
                  </a:schemeClr>
                </a:solidFill>
              </a:rPr>
              <a:t>[200mW]</a:t>
            </a:r>
          </a:p>
        </p:txBody>
      </p:sp>
      <p:sp>
        <p:nvSpPr>
          <p:cNvPr id="30" name="TextBox 29">
            <a:extLst>
              <a:ext uri="{FF2B5EF4-FFF2-40B4-BE49-F238E27FC236}">
                <a16:creationId xmlns:a16="http://schemas.microsoft.com/office/drawing/2014/main" id="{BC0B861D-B43A-4BB9-9B36-1DFE1E0F6369}"/>
              </a:ext>
            </a:extLst>
          </p:cNvPr>
          <p:cNvSpPr txBox="1"/>
          <p:nvPr/>
        </p:nvSpPr>
        <p:spPr>
          <a:xfrm>
            <a:off x="7648882" y="5660696"/>
            <a:ext cx="4052337" cy="830997"/>
          </a:xfrm>
          <a:prstGeom prst="rect">
            <a:avLst/>
          </a:prstGeom>
          <a:noFill/>
        </p:spPr>
        <p:txBody>
          <a:bodyPr wrap="square" rtlCol="0">
            <a:spAutoFit/>
          </a:bodyPr>
          <a:lstStyle/>
          <a:p>
            <a:r>
              <a:rPr lang="en-US" sz="2400" dirty="0"/>
              <a:t>Total power consumption of the tiny robot: </a:t>
            </a:r>
            <a:r>
              <a:rPr lang="en-US" sz="2400" b="1" i="1" dirty="0">
                <a:solidFill>
                  <a:schemeClr val="accent2">
                    <a:lumMod val="75000"/>
                  </a:schemeClr>
                </a:solidFill>
              </a:rPr>
              <a:t>[307-395mW]</a:t>
            </a:r>
          </a:p>
        </p:txBody>
      </p:sp>
      <p:sp>
        <p:nvSpPr>
          <p:cNvPr id="31" name="TextBox 30">
            <a:extLst>
              <a:ext uri="{FF2B5EF4-FFF2-40B4-BE49-F238E27FC236}">
                <a16:creationId xmlns:a16="http://schemas.microsoft.com/office/drawing/2014/main" id="{CEA28359-BCC5-8A24-975B-2A859F417520}"/>
              </a:ext>
            </a:extLst>
          </p:cNvPr>
          <p:cNvSpPr txBox="1"/>
          <p:nvPr/>
        </p:nvSpPr>
        <p:spPr>
          <a:xfrm>
            <a:off x="6981464" y="1299967"/>
            <a:ext cx="1223412" cy="461665"/>
          </a:xfrm>
          <a:prstGeom prst="rect">
            <a:avLst/>
          </a:prstGeom>
          <a:noFill/>
        </p:spPr>
        <p:txBody>
          <a:bodyPr wrap="none" rtlCol="0">
            <a:spAutoFit/>
          </a:bodyPr>
          <a:lstStyle/>
          <a:p>
            <a:r>
              <a:rPr lang="en-US" sz="2400" b="1" i="1" dirty="0">
                <a:solidFill>
                  <a:schemeClr val="accent2">
                    <a:lumMod val="75000"/>
                  </a:schemeClr>
                </a:solidFill>
              </a:rPr>
              <a:t>[40mW]</a:t>
            </a:r>
          </a:p>
        </p:txBody>
      </p:sp>
      <p:sp>
        <p:nvSpPr>
          <p:cNvPr id="35" name="TextBox 34">
            <a:extLst>
              <a:ext uri="{FF2B5EF4-FFF2-40B4-BE49-F238E27FC236}">
                <a16:creationId xmlns:a16="http://schemas.microsoft.com/office/drawing/2014/main" id="{C7B2BC28-FEAE-E623-10CD-7566ADDEFD27}"/>
              </a:ext>
            </a:extLst>
          </p:cNvPr>
          <p:cNvSpPr txBox="1"/>
          <p:nvPr/>
        </p:nvSpPr>
        <p:spPr>
          <a:xfrm>
            <a:off x="580541" y="110441"/>
            <a:ext cx="10515599" cy="646331"/>
          </a:xfrm>
          <a:prstGeom prst="rect">
            <a:avLst/>
          </a:prstGeom>
          <a:noFill/>
        </p:spPr>
        <p:txBody>
          <a:bodyPr wrap="square" rtlCol="0">
            <a:spAutoFit/>
          </a:bodyPr>
          <a:lstStyle/>
          <a:p>
            <a:r>
              <a:rPr lang="en-US" sz="3600" b="1" i="1" dirty="0">
                <a:solidFill>
                  <a:schemeClr val="tx1">
                    <a:lumMod val="85000"/>
                    <a:lumOff val="15000"/>
                  </a:schemeClr>
                </a:solidFill>
                <a:latin typeface="Candara" panose="020E0502030303020204" pitchFamily="34" charset="0"/>
              </a:rPr>
              <a:t>Power consumption breakdown of tiny robot</a:t>
            </a:r>
          </a:p>
        </p:txBody>
      </p:sp>
    </p:spTree>
    <p:custDataLst>
      <p:tags r:id="rId1"/>
    </p:custDataLst>
    <p:extLst>
      <p:ext uri="{BB962C8B-B14F-4D97-AF65-F5344CB8AC3E}">
        <p14:creationId xmlns:p14="http://schemas.microsoft.com/office/powerpoint/2010/main" val="2890713576"/>
      </p:ext>
    </p:extLst>
  </p:cSld>
  <p:clrMapOvr>
    <a:masterClrMapping/>
  </p:clrMapOvr>
  <mc:AlternateContent xmlns:mc="http://schemas.openxmlformats.org/markup-compatibility/2006" xmlns:p14="http://schemas.microsoft.com/office/powerpoint/2010/main">
    <mc:Choice Requires="p14">
      <p:transition spd="slow" p14:dur="2000" advTm="37984"/>
    </mc:Choice>
    <mc:Fallback xmlns="">
      <p:transition spd="slow" advTm="379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24" grpId="0"/>
      <p:bldP spid="27" grpId="0"/>
      <p:bldP spid="28"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ntrol Your Robot's Speed | CurieBot: Arduino 101 Mini Robot Rover |  Adafruit Learning System">
            <a:extLst>
              <a:ext uri="{FF2B5EF4-FFF2-40B4-BE49-F238E27FC236}">
                <a16:creationId xmlns:a16="http://schemas.microsoft.com/office/drawing/2014/main" id="{B839EB42-5F23-3E67-B198-9C182BDA04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2698" y="1634074"/>
            <a:ext cx="5422680" cy="406701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urved Connector 10">
            <a:extLst>
              <a:ext uri="{FF2B5EF4-FFF2-40B4-BE49-F238E27FC236}">
                <a16:creationId xmlns:a16="http://schemas.microsoft.com/office/drawing/2014/main" id="{906E94C4-FAFC-08A2-D3DE-AFE9CB22F9A0}"/>
              </a:ext>
            </a:extLst>
          </p:cNvPr>
          <p:cNvCxnSpPr>
            <a:cxnSpLocks/>
          </p:cNvCxnSpPr>
          <p:nvPr/>
        </p:nvCxnSpPr>
        <p:spPr>
          <a:xfrm rot="10800000">
            <a:off x="2812463" y="2011877"/>
            <a:ext cx="1713043" cy="331449"/>
          </a:xfrm>
          <a:prstGeom prst="curvedConnector3">
            <a:avLst>
              <a:gd name="adj1" fmla="val 50000"/>
            </a:avLst>
          </a:prstGeom>
          <a:ln w="38100">
            <a:solidFill>
              <a:schemeClr val="accent5"/>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20DDACA-40E8-E9D5-24EA-4CFB38BF0326}"/>
              </a:ext>
            </a:extLst>
          </p:cNvPr>
          <p:cNvSpPr txBox="1"/>
          <p:nvPr/>
        </p:nvSpPr>
        <p:spPr>
          <a:xfrm>
            <a:off x="1288069" y="1630648"/>
            <a:ext cx="1969257" cy="461665"/>
          </a:xfrm>
          <a:prstGeom prst="rect">
            <a:avLst/>
          </a:prstGeom>
          <a:noFill/>
        </p:spPr>
        <p:txBody>
          <a:bodyPr wrap="none" rtlCol="0">
            <a:spAutoFit/>
          </a:bodyPr>
          <a:lstStyle/>
          <a:p>
            <a:r>
              <a:rPr lang="en-US" sz="2400" dirty="0"/>
              <a:t>RF transmitter</a:t>
            </a:r>
          </a:p>
        </p:txBody>
      </p:sp>
      <p:cxnSp>
        <p:nvCxnSpPr>
          <p:cNvPr id="14" name="Curved Connector 13">
            <a:extLst>
              <a:ext uri="{FF2B5EF4-FFF2-40B4-BE49-F238E27FC236}">
                <a16:creationId xmlns:a16="http://schemas.microsoft.com/office/drawing/2014/main" id="{D4A13E49-49BD-5B22-10E7-A8CB5F05ECFB}"/>
              </a:ext>
            </a:extLst>
          </p:cNvPr>
          <p:cNvCxnSpPr>
            <a:cxnSpLocks/>
          </p:cNvCxnSpPr>
          <p:nvPr/>
        </p:nvCxnSpPr>
        <p:spPr>
          <a:xfrm flipV="1">
            <a:off x="5176362" y="1761632"/>
            <a:ext cx="1540862" cy="1131709"/>
          </a:xfrm>
          <a:prstGeom prst="curvedConnector3">
            <a:avLst/>
          </a:prstGeom>
          <a:ln w="38100">
            <a:solidFill>
              <a:schemeClr val="accent5"/>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0B8FDA5-749F-B216-AC1F-02F0CB7297E3}"/>
              </a:ext>
            </a:extLst>
          </p:cNvPr>
          <p:cNvSpPr txBox="1"/>
          <p:nvPr/>
        </p:nvSpPr>
        <p:spPr>
          <a:xfrm>
            <a:off x="6687072" y="1630648"/>
            <a:ext cx="1835054" cy="461665"/>
          </a:xfrm>
          <a:prstGeom prst="rect">
            <a:avLst/>
          </a:prstGeom>
          <a:noFill/>
        </p:spPr>
        <p:txBody>
          <a:bodyPr wrap="none" rtlCol="0">
            <a:spAutoFit/>
          </a:bodyPr>
          <a:lstStyle/>
          <a:p>
            <a:r>
              <a:rPr lang="en-US" sz="2400" dirty="0" err="1"/>
              <a:t>Atmega</a:t>
            </a:r>
            <a:r>
              <a:rPr lang="en-US" sz="2400" dirty="0"/>
              <a:t> MCU</a:t>
            </a:r>
          </a:p>
        </p:txBody>
      </p:sp>
      <p:cxnSp>
        <p:nvCxnSpPr>
          <p:cNvPr id="23" name="Curved Connector 22">
            <a:extLst>
              <a:ext uri="{FF2B5EF4-FFF2-40B4-BE49-F238E27FC236}">
                <a16:creationId xmlns:a16="http://schemas.microsoft.com/office/drawing/2014/main" id="{9B65DFCB-694A-F0F8-68FA-D65C80456CAA}"/>
              </a:ext>
            </a:extLst>
          </p:cNvPr>
          <p:cNvCxnSpPr/>
          <p:nvPr/>
        </p:nvCxnSpPr>
        <p:spPr>
          <a:xfrm>
            <a:off x="4959459" y="4695986"/>
            <a:ext cx="1757765" cy="480448"/>
          </a:xfrm>
          <a:prstGeom prst="curvedConnector3">
            <a:avLst/>
          </a:prstGeom>
          <a:ln w="38100">
            <a:solidFill>
              <a:schemeClr val="accent5"/>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EF50E74-5FBD-79FC-99F0-8A0CE0863021}"/>
              </a:ext>
            </a:extLst>
          </p:cNvPr>
          <p:cNvSpPr txBox="1"/>
          <p:nvPr/>
        </p:nvSpPr>
        <p:spPr>
          <a:xfrm>
            <a:off x="6717224" y="4945601"/>
            <a:ext cx="1385379" cy="461665"/>
          </a:xfrm>
          <a:prstGeom prst="rect">
            <a:avLst/>
          </a:prstGeom>
          <a:noFill/>
        </p:spPr>
        <p:txBody>
          <a:bodyPr wrap="none" rtlCol="0">
            <a:spAutoFit/>
          </a:bodyPr>
          <a:lstStyle/>
          <a:p>
            <a:r>
              <a:rPr lang="en-US" sz="2400" dirty="0"/>
              <a:t>Actuators</a:t>
            </a:r>
          </a:p>
        </p:txBody>
      </p:sp>
      <p:sp>
        <p:nvSpPr>
          <p:cNvPr id="27" name="TextBox 26">
            <a:extLst>
              <a:ext uri="{FF2B5EF4-FFF2-40B4-BE49-F238E27FC236}">
                <a16:creationId xmlns:a16="http://schemas.microsoft.com/office/drawing/2014/main" id="{5DE5F6BB-C422-27AB-5488-3393744BE4BB}"/>
              </a:ext>
            </a:extLst>
          </p:cNvPr>
          <p:cNvSpPr txBox="1"/>
          <p:nvPr/>
        </p:nvSpPr>
        <p:spPr>
          <a:xfrm>
            <a:off x="155005" y="1630648"/>
            <a:ext cx="1220206" cy="461665"/>
          </a:xfrm>
          <a:prstGeom prst="rect">
            <a:avLst/>
          </a:prstGeom>
          <a:noFill/>
        </p:spPr>
        <p:txBody>
          <a:bodyPr wrap="none" rtlCol="0">
            <a:spAutoFit/>
          </a:bodyPr>
          <a:lstStyle/>
          <a:p>
            <a:r>
              <a:rPr lang="en-US" sz="2400" b="1" i="1" dirty="0">
                <a:solidFill>
                  <a:schemeClr val="accent2">
                    <a:lumMod val="75000"/>
                  </a:schemeClr>
                </a:solidFill>
              </a:rPr>
              <a:t>[45mW]</a:t>
            </a:r>
          </a:p>
        </p:txBody>
      </p:sp>
      <p:sp>
        <p:nvSpPr>
          <p:cNvPr id="28" name="TextBox 27">
            <a:extLst>
              <a:ext uri="{FF2B5EF4-FFF2-40B4-BE49-F238E27FC236}">
                <a16:creationId xmlns:a16="http://schemas.microsoft.com/office/drawing/2014/main" id="{3D69068B-615C-01C4-545C-A0EAAF893077}"/>
              </a:ext>
            </a:extLst>
          </p:cNvPr>
          <p:cNvSpPr txBox="1"/>
          <p:nvPr/>
        </p:nvSpPr>
        <p:spPr>
          <a:xfrm>
            <a:off x="8035525" y="4936210"/>
            <a:ext cx="1375698" cy="461665"/>
          </a:xfrm>
          <a:prstGeom prst="rect">
            <a:avLst/>
          </a:prstGeom>
          <a:noFill/>
        </p:spPr>
        <p:txBody>
          <a:bodyPr wrap="none" rtlCol="0">
            <a:spAutoFit/>
          </a:bodyPr>
          <a:lstStyle/>
          <a:p>
            <a:r>
              <a:rPr lang="en-US" sz="2400" b="1" i="1" dirty="0">
                <a:solidFill>
                  <a:schemeClr val="accent2">
                    <a:lumMod val="75000"/>
                  </a:schemeClr>
                </a:solidFill>
              </a:rPr>
              <a:t>[200mW]</a:t>
            </a:r>
          </a:p>
        </p:txBody>
      </p:sp>
      <p:sp>
        <p:nvSpPr>
          <p:cNvPr id="30" name="TextBox 29">
            <a:extLst>
              <a:ext uri="{FF2B5EF4-FFF2-40B4-BE49-F238E27FC236}">
                <a16:creationId xmlns:a16="http://schemas.microsoft.com/office/drawing/2014/main" id="{BC0B861D-B43A-4BB9-9B36-1DFE1E0F6369}"/>
              </a:ext>
            </a:extLst>
          </p:cNvPr>
          <p:cNvSpPr txBox="1"/>
          <p:nvPr/>
        </p:nvSpPr>
        <p:spPr>
          <a:xfrm>
            <a:off x="7648882" y="5660696"/>
            <a:ext cx="4052337" cy="830997"/>
          </a:xfrm>
          <a:prstGeom prst="rect">
            <a:avLst/>
          </a:prstGeom>
          <a:noFill/>
        </p:spPr>
        <p:txBody>
          <a:bodyPr wrap="square" rtlCol="0">
            <a:spAutoFit/>
          </a:bodyPr>
          <a:lstStyle/>
          <a:p>
            <a:r>
              <a:rPr lang="en-US" sz="2400" dirty="0"/>
              <a:t>Total power consumption of the tiny robot: </a:t>
            </a:r>
            <a:r>
              <a:rPr lang="en-US" sz="2400" b="1" i="1" dirty="0">
                <a:solidFill>
                  <a:schemeClr val="accent2">
                    <a:lumMod val="75000"/>
                  </a:schemeClr>
                </a:solidFill>
              </a:rPr>
              <a:t>[307-395mW]</a:t>
            </a:r>
          </a:p>
        </p:txBody>
      </p:sp>
      <p:sp>
        <p:nvSpPr>
          <p:cNvPr id="31" name="TextBox 30">
            <a:extLst>
              <a:ext uri="{FF2B5EF4-FFF2-40B4-BE49-F238E27FC236}">
                <a16:creationId xmlns:a16="http://schemas.microsoft.com/office/drawing/2014/main" id="{CEA28359-BCC5-8A24-975B-2A859F417520}"/>
              </a:ext>
            </a:extLst>
          </p:cNvPr>
          <p:cNvSpPr txBox="1"/>
          <p:nvPr/>
        </p:nvSpPr>
        <p:spPr>
          <a:xfrm>
            <a:off x="6981464" y="1299967"/>
            <a:ext cx="1223412" cy="461665"/>
          </a:xfrm>
          <a:prstGeom prst="rect">
            <a:avLst/>
          </a:prstGeom>
          <a:noFill/>
        </p:spPr>
        <p:txBody>
          <a:bodyPr wrap="none" rtlCol="0">
            <a:spAutoFit/>
          </a:bodyPr>
          <a:lstStyle/>
          <a:p>
            <a:r>
              <a:rPr lang="en-US" sz="2400" b="1" i="1" dirty="0">
                <a:solidFill>
                  <a:schemeClr val="accent2">
                    <a:lumMod val="75000"/>
                  </a:schemeClr>
                </a:solidFill>
              </a:rPr>
              <a:t>[40mW]</a:t>
            </a:r>
          </a:p>
        </p:txBody>
      </p:sp>
      <p:sp>
        <p:nvSpPr>
          <p:cNvPr id="35" name="TextBox 34">
            <a:extLst>
              <a:ext uri="{FF2B5EF4-FFF2-40B4-BE49-F238E27FC236}">
                <a16:creationId xmlns:a16="http://schemas.microsoft.com/office/drawing/2014/main" id="{C7B2BC28-FEAE-E623-10CD-7566ADDEFD27}"/>
              </a:ext>
            </a:extLst>
          </p:cNvPr>
          <p:cNvSpPr txBox="1"/>
          <p:nvPr/>
        </p:nvSpPr>
        <p:spPr>
          <a:xfrm>
            <a:off x="580541" y="110441"/>
            <a:ext cx="10515599" cy="646331"/>
          </a:xfrm>
          <a:prstGeom prst="rect">
            <a:avLst/>
          </a:prstGeom>
          <a:noFill/>
        </p:spPr>
        <p:txBody>
          <a:bodyPr wrap="square" rtlCol="0">
            <a:spAutoFit/>
          </a:bodyPr>
          <a:lstStyle/>
          <a:p>
            <a:r>
              <a:rPr lang="en-US" sz="3600" b="1" i="1" dirty="0">
                <a:solidFill>
                  <a:schemeClr val="tx1">
                    <a:lumMod val="85000"/>
                    <a:lumOff val="15000"/>
                  </a:schemeClr>
                </a:solidFill>
                <a:latin typeface="Candara" panose="020E0502030303020204" pitchFamily="34" charset="0"/>
              </a:rPr>
              <a:t>Power consumption breakdown of tiny robot</a:t>
            </a:r>
          </a:p>
        </p:txBody>
      </p:sp>
      <p:sp>
        <p:nvSpPr>
          <p:cNvPr id="16" name="TextBox 15">
            <a:extLst>
              <a:ext uri="{FF2B5EF4-FFF2-40B4-BE49-F238E27FC236}">
                <a16:creationId xmlns:a16="http://schemas.microsoft.com/office/drawing/2014/main" id="{9C799118-98ED-2ACD-0632-32A2897362E9}"/>
              </a:ext>
            </a:extLst>
          </p:cNvPr>
          <p:cNvSpPr txBox="1"/>
          <p:nvPr/>
        </p:nvSpPr>
        <p:spPr>
          <a:xfrm>
            <a:off x="0" y="5333496"/>
            <a:ext cx="12192000" cy="523220"/>
          </a:xfrm>
          <a:prstGeom prst="rect">
            <a:avLst/>
          </a:prstGeom>
          <a:solidFill>
            <a:srgbClr val="C00000"/>
          </a:solidFill>
        </p:spPr>
        <p:txBody>
          <a:bodyPr wrap="square" rtlCol="0">
            <a:spAutoFit/>
          </a:bodyPr>
          <a:lstStyle/>
          <a:p>
            <a:pPr lvl="0">
              <a:defRPr/>
            </a:pPr>
            <a:r>
              <a:rPr lang="en-US" sz="2800" dirty="0">
                <a:solidFill>
                  <a:schemeClr val="bg1"/>
                </a:solidFill>
              </a:rPr>
              <a:t>Tiny robots only have power budget of </a:t>
            </a:r>
            <a:r>
              <a:rPr lang="en-US" sz="2800" b="1" dirty="0">
                <a:solidFill>
                  <a:schemeClr val="bg1"/>
                </a:solidFill>
              </a:rPr>
              <a:t>10-30mW </a:t>
            </a:r>
            <a:r>
              <a:rPr lang="en-US" sz="2800" dirty="0">
                <a:solidFill>
                  <a:schemeClr val="bg1"/>
                </a:solidFill>
              </a:rPr>
              <a:t>for sensing and computation.</a:t>
            </a:r>
          </a:p>
        </p:txBody>
      </p:sp>
    </p:spTree>
    <p:custDataLst>
      <p:tags r:id="rId1"/>
    </p:custDataLst>
    <p:extLst>
      <p:ext uri="{BB962C8B-B14F-4D97-AF65-F5344CB8AC3E}">
        <p14:creationId xmlns:p14="http://schemas.microsoft.com/office/powerpoint/2010/main" val="3664434589"/>
      </p:ext>
    </p:extLst>
  </p:cSld>
  <p:clrMapOvr>
    <a:masterClrMapping/>
  </p:clrMapOvr>
  <mc:AlternateContent xmlns:mc="http://schemas.openxmlformats.org/markup-compatibility/2006" xmlns:p14="http://schemas.microsoft.com/office/powerpoint/2010/main">
    <mc:Choice Requires="p14">
      <p:transition spd="slow" p14:dur="2000" advTm="21952"/>
    </mc:Choice>
    <mc:Fallback xmlns="">
      <p:transition spd="slow" advTm="2195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260AB4-EDBC-5692-F980-A02456A79AF8}"/>
              </a:ext>
            </a:extLst>
          </p:cNvPr>
          <p:cNvSpPr txBox="1"/>
          <p:nvPr/>
        </p:nvSpPr>
        <p:spPr>
          <a:xfrm>
            <a:off x="0" y="2725542"/>
            <a:ext cx="12192000" cy="1077218"/>
          </a:xfrm>
          <a:prstGeom prst="rect">
            <a:avLst/>
          </a:prstGeom>
          <a:solidFill>
            <a:srgbClr val="C00000"/>
          </a:solidFill>
        </p:spPr>
        <p:txBody>
          <a:bodyPr wrap="square" rtlCol="0">
            <a:spAutoFit/>
          </a:bodyPr>
          <a:lstStyle/>
          <a:p>
            <a:pPr algn="ctr"/>
            <a:r>
              <a:rPr lang="en-US" sz="3200" b="1" i="1" dirty="0">
                <a:solidFill>
                  <a:schemeClr val="bg1"/>
                </a:solidFill>
                <a:latin typeface="Candara" panose="020E0502030303020204" pitchFamily="34" charset="0"/>
              </a:rPr>
              <a:t>Can we enable ultra-low-power navigation for tiny robots and fit in the size of only a few inches?</a:t>
            </a:r>
          </a:p>
        </p:txBody>
      </p:sp>
    </p:spTree>
    <p:extLst>
      <p:ext uri="{BB962C8B-B14F-4D97-AF65-F5344CB8AC3E}">
        <p14:creationId xmlns:p14="http://schemas.microsoft.com/office/powerpoint/2010/main" val="1823119588"/>
      </p:ext>
    </p:extLst>
  </p:cSld>
  <p:clrMapOvr>
    <a:masterClrMapping/>
  </p:clrMapOvr>
  <mc:AlternateContent xmlns:mc="http://schemas.openxmlformats.org/markup-compatibility/2006" xmlns:p14="http://schemas.microsoft.com/office/powerpoint/2010/main">
    <mc:Choice Requires="p14">
      <p:transition spd="slow" p14:dur="2000" advTm="13877"/>
    </mc:Choice>
    <mc:Fallback xmlns="">
      <p:transition spd="slow" advTm="1387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C47F0E-FEB0-4911-8037-89F062DA09E6}"/>
              </a:ext>
            </a:extLst>
          </p:cNvPr>
          <p:cNvSpPr txBox="1"/>
          <p:nvPr/>
        </p:nvSpPr>
        <p:spPr>
          <a:xfrm>
            <a:off x="0" y="2710044"/>
            <a:ext cx="12192000" cy="1077218"/>
          </a:xfrm>
          <a:prstGeom prst="rect">
            <a:avLst/>
          </a:prstGeom>
          <a:solidFill>
            <a:srgbClr val="C00000"/>
          </a:solidFill>
        </p:spPr>
        <p:txBody>
          <a:bodyPr wrap="square" rtlCol="0">
            <a:spAutoFit/>
          </a:bodyPr>
          <a:lstStyle/>
          <a:p>
            <a:pPr algn="ctr"/>
            <a:r>
              <a:rPr lang="en-US" sz="3200" b="1" i="1" dirty="0">
                <a:solidFill>
                  <a:schemeClr val="bg1"/>
                </a:solidFill>
                <a:latin typeface="Candara" panose="020E0502030303020204" pitchFamily="34" charset="0"/>
              </a:rPr>
              <a:t>Our system consumes only 10mW of power with one pair of speaker/microphone!</a:t>
            </a:r>
          </a:p>
        </p:txBody>
      </p:sp>
    </p:spTree>
    <p:extLst>
      <p:ext uri="{BB962C8B-B14F-4D97-AF65-F5344CB8AC3E}">
        <p14:creationId xmlns:p14="http://schemas.microsoft.com/office/powerpoint/2010/main" val="3076447429"/>
      </p:ext>
    </p:extLst>
  </p:cSld>
  <p:clrMapOvr>
    <a:masterClrMapping/>
  </p:clrMapOvr>
  <mc:AlternateContent xmlns:mc="http://schemas.openxmlformats.org/markup-compatibility/2006" xmlns:p14="http://schemas.microsoft.com/office/powerpoint/2010/main">
    <mc:Choice Requires="p14">
      <p:transition spd="slow" p14:dur="2000" advTm="30816"/>
    </mc:Choice>
    <mc:Fallback xmlns="">
      <p:transition spd="slow" advTm="3081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CF2BDE-4AD9-5E56-BEC2-290EF2EBAE54}"/>
              </a:ext>
            </a:extLst>
          </p:cNvPr>
          <p:cNvSpPr txBox="1"/>
          <p:nvPr/>
        </p:nvSpPr>
        <p:spPr>
          <a:xfrm>
            <a:off x="565042" y="327417"/>
            <a:ext cx="12050578" cy="646331"/>
          </a:xfrm>
          <a:prstGeom prst="rect">
            <a:avLst/>
          </a:prstGeom>
          <a:noFill/>
        </p:spPr>
        <p:txBody>
          <a:bodyPr wrap="square" rtlCol="0">
            <a:spAutoFit/>
          </a:bodyPr>
          <a:lstStyle/>
          <a:p>
            <a:r>
              <a:rPr lang="en-US" sz="3600" b="1" i="1" dirty="0">
                <a:solidFill>
                  <a:schemeClr val="tx1">
                    <a:lumMod val="85000"/>
                    <a:lumOff val="15000"/>
                  </a:schemeClr>
                </a:solidFill>
                <a:latin typeface="Candara" panose="020E0502030303020204" pitchFamily="34" charset="0"/>
              </a:rPr>
              <a:t>Cross sectional depth map</a:t>
            </a:r>
          </a:p>
        </p:txBody>
      </p:sp>
      <p:pic>
        <p:nvPicPr>
          <p:cNvPr id="7" name="Picture 6">
            <a:extLst>
              <a:ext uri="{FF2B5EF4-FFF2-40B4-BE49-F238E27FC236}">
                <a16:creationId xmlns:a16="http://schemas.microsoft.com/office/drawing/2014/main" id="{B3397DD0-C052-2416-02F1-53803E81DF18}"/>
              </a:ext>
            </a:extLst>
          </p:cNvPr>
          <p:cNvPicPr>
            <a:picLocks noChangeAspect="1"/>
          </p:cNvPicPr>
          <p:nvPr/>
        </p:nvPicPr>
        <p:blipFill>
          <a:blip r:embed="rId3"/>
          <a:stretch>
            <a:fillRect/>
          </a:stretch>
        </p:blipFill>
        <p:spPr>
          <a:xfrm>
            <a:off x="1996918" y="1737193"/>
            <a:ext cx="7988300" cy="4013200"/>
          </a:xfrm>
          <a:prstGeom prst="rect">
            <a:avLst/>
          </a:prstGeom>
        </p:spPr>
      </p:pic>
    </p:spTree>
    <p:extLst>
      <p:ext uri="{BB962C8B-B14F-4D97-AF65-F5344CB8AC3E}">
        <p14:creationId xmlns:p14="http://schemas.microsoft.com/office/powerpoint/2010/main" val="119782791"/>
      </p:ext>
    </p:extLst>
  </p:cSld>
  <p:clrMapOvr>
    <a:masterClrMapping/>
  </p:clrMapOvr>
  <mc:AlternateContent xmlns:mc="http://schemas.openxmlformats.org/markup-compatibility/2006" xmlns:p14="http://schemas.microsoft.com/office/powerpoint/2010/main">
    <mc:Choice Requires="p14">
      <p:transition spd="slow" p14:dur="2000" advTm="10592"/>
    </mc:Choice>
    <mc:Fallback xmlns="">
      <p:transition spd="slow" advTm="1059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A2FB99-8CED-A97F-C1FA-F15DCBCE5796}"/>
              </a:ext>
            </a:extLst>
          </p:cNvPr>
          <p:cNvSpPr/>
          <p:nvPr/>
        </p:nvSpPr>
        <p:spPr>
          <a:xfrm>
            <a:off x="1834634" y="1915903"/>
            <a:ext cx="772595" cy="836570"/>
          </a:xfrm>
          <a:prstGeom prst="rect">
            <a:avLst/>
          </a:prstGeom>
          <a:solidFill>
            <a:schemeClr val="tx1">
              <a:lumMod val="75000"/>
              <a:lumOff val="25000"/>
            </a:schemeClr>
          </a:solidFill>
          <a:ln w="6350">
            <a:solidFill>
              <a:schemeClr val="tx1">
                <a:lumMod val="85000"/>
                <a:lumOff val="15000"/>
              </a:schemeClr>
            </a:solidFill>
          </a:ln>
          <a:scene3d>
            <a:camera prst="isometricOffAxis2Top"/>
            <a:lightRig rig="brightRoom" dir="t">
              <a:rot lat="0" lon="0" rev="0"/>
            </a:lightRig>
          </a:scene3d>
          <a:sp3d extrusionH="508000"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023C64B-05BC-589E-532D-40AE578C5AD5}"/>
              </a:ext>
            </a:extLst>
          </p:cNvPr>
          <p:cNvSpPr/>
          <p:nvPr/>
        </p:nvSpPr>
        <p:spPr>
          <a:xfrm>
            <a:off x="1838904" y="1922243"/>
            <a:ext cx="772595" cy="836570"/>
          </a:xfrm>
          <a:prstGeom prst="rect">
            <a:avLst/>
          </a:prstGeom>
          <a:solidFill>
            <a:schemeClr val="accent2">
              <a:lumMod val="75000"/>
            </a:schemeClr>
          </a:solidFill>
          <a:ln w="6350">
            <a:solidFill>
              <a:schemeClr val="accent2">
                <a:lumMod val="75000"/>
              </a:schemeClr>
            </a:solidFill>
          </a:ln>
          <a:scene3d>
            <a:camera prst="isometricOffAxis2Top"/>
            <a:lightRig rig="brightRoom" dir="t">
              <a:rot lat="0" lon="0" rev="0"/>
            </a:lightRig>
          </a:scene3d>
          <a:sp3d extrusionH="508000" prstMaterial="legacyWirefram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7059343-30B3-2DF0-BE37-354F6EF8BD4D}"/>
              </a:ext>
            </a:extLst>
          </p:cNvPr>
          <p:cNvSpPr/>
          <p:nvPr/>
        </p:nvSpPr>
        <p:spPr>
          <a:xfrm rot="371053">
            <a:off x="1545186" y="4872033"/>
            <a:ext cx="772595" cy="836570"/>
          </a:xfrm>
          <a:prstGeom prst="rect">
            <a:avLst/>
          </a:prstGeom>
          <a:solidFill>
            <a:schemeClr val="tx1">
              <a:lumMod val="75000"/>
              <a:lumOff val="25000"/>
            </a:schemeClr>
          </a:solidFill>
          <a:ln w="6350">
            <a:solidFill>
              <a:schemeClr val="tx1">
                <a:lumMod val="85000"/>
                <a:lumOff val="15000"/>
              </a:schemeClr>
            </a:solidFill>
          </a:ln>
          <a:scene3d>
            <a:camera prst="isometricOffAxis2Top">
              <a:rot lat="17565834" lon="2857111" rev="19011093"/>
            </a:camera>
            <a:lightRig rig="brightRoom" dir="t">
              <a:rot lat="0" lon="0" rev="0"/>
            </a:lightRig>
          </a:scene3d>
          <a:sp3d extrusionH="508000"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E1FCAB88-98A8-3618-255A-EE1B70FEE9D0}"/>
              </a:ext>
            </a:extLst>
          </p:cNvPr>
          <p:cNvSpPr/>
          <p:nvPr/>
        </p:nvSpPr>
        <p:spPr>
          <a:xfrm rot="371053">
            <a:off x="1549456" y="4878373"/>
            <a:ext cx="772595" cy="836570"/>
          </a:xfrm>
          <a:prstGeom prst="rect">
            <a:avLst/>
          </a:prstGeom>
          <a:solidFill>
            <a:schemeClr val="accent2">
              <a:lumMod val="75000"/>
            </a:schemeClr>
          </a:solidFill>
          <a:ln w="6350">
            <a:solidFill>
              <a:schemeClr val="accent2">
                <a:lumMod val="75000"/>
              </a:schemeClr>
            </a:solidFill>
          </a:ln>
          <a:scene3d>
            <a:camera prst="isometricOffAxis2Top">
              <a:rot lat="17565834" lon="2857111" rev="19011093"/>
            </a:camera>
            <a:lightRig rig="brightRoom" dir="t">
              <a:rot lat="0" lon="0" rev="0"/>
            </a:lightRig>
          </a:scene3d>
          <a:sp3d extrusionH="508000" prstMaterial="legacyWirefram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a:extLst>
              <a:ext uri="{FF2B5EF4-FFF2-40B4-BE49-F238E27FC236}">
                <a16:creationId xmlns:a16="http://schemas.microsoft.com/office/drawing/2014/main" id="{9F7115FF-F3DD-FE75-52D0-02A49D5795EA}"/>
              </a:ext>
            </a:extLst>
          </p:cNvPr>
          <p:cNvSpPr txBox="1"/>
          <p:nvPr/>
        </p:nvSpPr>
        <p:spPr>
          <a:xfrm>
            <a:off x="588937" y="6052057"/>
            <a:ext cx="1518847" cy="495573"/>
          </a:xfrm>
          <a:prstGeom prst="rect">
            <a:avLst/>
          </a:prstGeom>
          <a:noFill/>
        </p:spPr>
        <p:txBody>
          <a:bodyPr wrap="square" rtlCol="0">
            <a:spAutoFit/>
          </a:bodyPr>
          <a:lstStyle/>
          <a:p>
            <a:pPr algn="ctr" defTabSz="457200"/>
            <a:r>
              <a:rPr lang="en-US" dirty="0">
                <a:solidFill>
                  <a:prstClr val="black"/>
                </a:solidFill>
                <a:latin typeface="Calibri" panose="020F0502020204030204"/>
              </a:rPr>
              <a:t>Object</a:t>
            </a:r>
          </a:p>
        </p:txBody>
      </p:sp>
      <p:sp>
        <p:nvSpPr>
          <p:cNvPr id="134" name="TextBox 133">
            <a:extLst>
              <a:ext uri="{FF2B5EF4-FFF2-40B4-BE49-F238E27FC236}">
                <a16:creationId xmlns:a16="http://schemas.microsoft.com/office/drawing/2014/main" id="{6AE28420-E4A0-1EC6-2CC9-0C6A0A48144E}"/>
              </a:ext>
            </a:extLst>
          </p:cNvPr>
          <p:cNvSpPr txBox="1"/>
          <p:nvPr/>
        </p:nvSpPr>
        <p:spPr>
          <a:xfrm>
            <a:off x="697606" y="2993755"/>
            <a:ext cx="1518847" cy="495573"/>
          </a:xfrm>
          <a:prstGeom prst="rect">
            <a:avLst/>
          </a:prstGeom>
          <a:noFill/>
        </p:spPr>
        <p:txBody>
          <a:bodyPr wrap="square" rtlCol="0">
            <a:spAutoFit/>
          </a:bodyPr>
          <a:lstStyle/>
          <a:p>
            <a:pPr algn="ctr" defTabSz="457200"/>
            <a:r>
              <a:rPr lang="en-US" dirty="0">
                <a:solidFill>
                  <a:prstClr val="black"/>
                </a:solidFill>
                <a:latin typeface="Calibri" panose="020F0502020204030204"/>
              </a:rPr>
              <a:t>Object</a:t>
            </a:r>
          </a:p>
        </p:txBody>
      </p:sp>
      <p:sp>
        <p:nvSpPr>
          <p:cNvPr id="142" name="TextBox 141">
            <a:extLst>
              <a:ext uri="{FF2B5EF4-FFF2-40B4-BE49-F238E27FC236}">
                <a16:creationId xmlns:a16="http://schemas.microsoft.com/office/drawing/2014/main" id="{F7C442AE-DB90-3D4D-8F7D-3B041676E941}"/>
              </a:ext>
            </a:extLst>
          </p:cNvPr>
          <p:cNvSpPr txBox="1"/>
          <p:nvPr/>
        </p:nvSpPr>
        <p:spPr>
          <a:xfrm>
            <a:off x="5124965" y="5250611"/>
            <a:ext cx="2607494" cy="400110"/>
          </a:xfrm>
          <a:prstGeom prst="rect">
            <a:avLst/>
          </a:prstGeom>
          <a:noFill/>
        </p:spPr>
        <p:txBody>
          <a:bodyPr wrap="square" rtlCol="0">
            <a:spAutoFit/>
          </a:bodyPr>
          <a:lstStyle/>
          <a:p>
            <a:pPr algn="ctr" defTabSz="457200"/>
            <a:r>
              <a:rPr lang="en-US" sz="2000" dirty="0">
                <a:solidFill>
                  <a:prstClr val="black"/>
                </a:solidFill>
                <a:latin typeface="Calibri" panose="020F0502020204030204"/>
              </a:rPr>
              <a:t>Transducers</a:t>
            </a:r>
          </a:p>
        </p:txBody>
      </p:sp>
      <p:sp>
        <p:nvSpPr>
          <p:cNvPr id="149" name="TextBox 148">
            <a:extLst>
              <a:ext uri="{FF2B5EF4-FFF2-40B4-BE49-F238E27FC236}">
                <a16:creationId xmlns:a16="http://schemas.microsoft.com/office/drawing/2014/main" id="{B1E4D618-799A-A855-1785-47136D1C549C}"/>
              </a:ext>
            </a:extLst>
          </p:cNvPr>
          <p:cNvSpPr txBox="1"/>
          <p:nvPr/>
        </p:nvSpPr>
        <p:spPr>
          <a:xfrm>
            <a:off x="704527" y="191869"/>
            <a:ext cx="12050578" cy="646331"/>
          </a:xfrm>
          <a:prstGeom prst="rect">
            <a:avLst/>
          </a:prstGeom>
          <a:noFill/>
        </p:spPr>
        <p:txBody>
          <a:bodyPr wrap="square" rtlCol="0">
            <a:spAutoFit/>
          </a:bodyPr>
          <a:lstStyle/>
          <a:p>
            <a:r>
              <a:rPr lang="en-US" sz="3600" b="1" i="1" dirty="0">
                <a:solidFill>
                  <a:schemeClr val="tx1">
                    <a:lumMod val="85000"/>
                    <a:lumOff val="15000"/>
                  </a:schemeClr>
                </a:solidFill>
                <a:latin typeface="Candara" panose="020E0502030303020204" pitchFamily="34" charset="0"/>
              </a:rPr>
              <a:t>Traditional navigation sensors</a:t>
            </a:r>
          </a:p>
        </p:txBody>
      </p:sp>
      <p:pic>
        <p:nvPicPr>
          <p:cNvPr id="150" name="Picture 149">
            <a:extLst>
              <a:ext uri="{FF2B5EF4-FFF2-40B4-BE49-F238E27FC236}">
                <a16:creationId xmlns:a16="http://schemas.microsoft.com/office/drawing/2014/main" id="{039FCF73-E0DB-B936-21CD-ABC143C7D1BA}"/>
              </a:ext>
            </a:extLst>
          </p:cNvPr>
          <p:cNvPicPr>
            <a:picLocks noChangeAspect="1"/>
          </p:cNvPicPr>
          <p:nvPr/>
        </p:nvPicPr>
        <p:blipFill rotWithShape="1">
          <a:blip r:embed="rId4"/>
          <a:srcRect l="61104"/>
          <a:stretch/>
        </p:blipFill>
        <p:spPr>
          <a:xfrm rot="10502129">
            <a:off x="3055898" y="2511144"/>
            <a:ext cx="2769029" cy="2914205"/>
          </a:xfrm>
          <a:prstGeom prst="rect">
            <a:avLst/>
          </a:prstGeom>
        </p:spPr>
      </p:pic>
      <p:grpSp>
        <p:nvGrpSpPr>
          <p:cNvPr id="159" name="Group 158">
            <a:extLst>
              <a:ext uri="{FF2B5EF4-FFF2-40B4-BE49-F238E27FC236}">
                <a16:creationId xmlns:a16="http://schemas.microsoft.com/office/drawing/2014/main" id="{4853743E-C5E8-AC74-9DC5-CF59C0D65DE8}"/>
              </a:ext>
            </a:extLst>
          </p:cNvPr>
          <p:cNvGrpSpPr/>
          <p:nvPr/>
        </p:nvGrpSpPr>
        <p:grpSpPr>
          <a:xfrm flipH="1">
            <a:off x="5988683" y="2829489"/>
            <a:ext cx="818289" cy="320359"/>
            <a:chOff x="5863022" y="2959095"/>
            <a:chExt cx="913819" cy="323344"/>
          </a:xfrm>
        </p:grpSpPr>
        <p:cxnSp>
          <p:nvCxnSpPr>
            <p:cNvPr id="160" name="Straight Connector 159">
              <a:extLst>
                <a:ext uri="{FF2B5EF4-FFF2-40B4-BE49-F238E27FC236}">
                  <a16:creationId xmlns:a16="http://schemas.microsoft.com/office/drawing/2014/main" id="{4BBC0241-B593-8024-B61B-2CE6352502AD}"/>
                </a:ext>
              </a:extLst>
            </p:cNvPr>
            <p:cNvCxnSpPr>
              <a:cxnSpLocks/>
            </p:cNvCxnSpPr>
            <p:nvPr/>
          </p:nvCxnSpPr>
          <p:spPr>
            <a:xfrm flipV="1">
              <a:off x="5863022" y="3082281"/>
              <a:ext cx="752062" cy="200158"/>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1" name="Can 160">
              <a:extLst>
                <a:ext uri="{FF2B5EF4-FFF2-40B4-BE49-F238E27FC236}">
                  <a16:creationId xmlns:a16="http://schemas.microsoft.com/office/drawing/2014/main" id="{85BC7C96-F9D5-2FFF-D2AB-5AD861FE69CB}"/>
                </a:ext>
              </a:extLst>
            </p:cNvPr>
            <p:cNvSpPr/>
            <p:nvPr/>
          </p:nvSpPr>
          <p:spPr>
            <a:xfrm rot="4564477">
              <a:off x="6474624" y="2920350"/>
              <a:ext cx="263472" cy="340962"/>
            </a:xfrm>
            <a:prstGeom prst="ca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a:extLst>
              <a:ext uri="{FF2B5EF4-FFF2-40B4-BE49-F238E27FC236}">
                <a16:creationId xmlns:a16="http://schemas.microsoft.com/office/drawing/2014/main" id="{30A707A8-A682-18F3-4B82-0B7BC2825DAA}"/>
              </a:ext>
            </a:extLst>
          </p:cNvPr>
          <p:cNvGrpSpPr/>
          <p:nvPr/>
        </p:nvGrpSpPr>
        <p:grpSpPr>
          <a:xfrm>
            <a:off x="6794609" y="2913519"/>
            <a:ext cx="359168" cy="419825"/>
            <a:chOff x="7559412" y="2896623"/>
            <a:chExt cx="577198" cy="532377"/>
          </a:xfrm>
        </p:grpSpPr>
        <p:sp>
          <p:nvSpPr>
            <p:cNvPr id="165" name="Rectangle 164">
              <a:extLst>
                <a:ext uri="{FF2B5EF4-FFF2-40B4-BE49-F238E27FC236}">
                  <a16:creationId xmlns:a16="http://schemas.microsoft.com/office/drawing/2014/main" id="{22408663-5BCF-6248-672D-1DDB533137C1}"/>
                </a:ext>
              </a:extLst>
            </p:cNvPr>
            <p:cNvSpPr/>
            <p:nvPr/>
          </p:nvSpPr>
          <p:spPr>
            <a:xfrm>
              <a:off x="7609668" y="2970019"/>
              <a:ext cx="526942" cy="458981"/>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8FDD69FC-2AC4-AF8F-A1D7-CDC74E0EA022}"/>
                    </a:ext>
                  </a:extLst>
                </p:cNvPr>
                <p:cNvSpPr txBox="1"/>
                <p:nvPr/>
              </p:nvSpPr>
              <p:spPr>
                <a:xfrm>
                  <a:off x="7559412" y="2896623"/>
                  <a:ext cx="46859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𝜑</m:t>
                        </m:r>
                      </m:oMath>
                    </m:oMathPara>
                  </a14:m>
                  <a:endParaRPr lang="en-US" sz="2400" dirty="0"/>
                </a:p>
              </p:txBody>
            </p:sp>
          </mc:Choice>
          <mc:Fallback xmlns="">
            <p:sp>
              <p:nvSpPr>
                <p:cNvPr id="166" name="TextBox 165">
                  <a:extLst>
                    <a:ext uri="{FF2B5EF4-FFF2-40B4-BE49-F238E27FC236}">
                      <a16:creationId xmlns:a16="http://schemas.microsoft.com/office/drawing/2014/main" id="{8FDD69FC-2AC4-AF8F-A1D7-CDC74E0EA022}"/>
                    </a:ext>
                  </a:extLst>
                </p:cNvPr>
                <p:cNvSpPr txBox="1">
                  <a:spLocks noRot="1" noChangeAspect="1" noMove="1" noResize="1" noEditPoints="1" noAdjustHandles="1" noChangeArrowheads="1" noChangeShapeType="1" noTextEdit="1"/>
                </p:cNvSpPr>
                <p:nvPr/>
              </p:nvSpPr>
              <p:spPr>
                <a:xfrm>
                  <a:off x="7559412" y="2896623"/>
                  <a:ext cx="468590" cy="461665"/>
                </a:xfrm>
                <a:prstGeom prst="rect">
                  <a:avLst/>
                </a:prstGeom>
                <a:blipFill>
                  <a:blip r:embed="rId7"/>
                  <a:stretch>
                    <a:fillRect l="-8696" r="-39130" b="-36667"/>
                  </a:stretch>
                </a:blipFill>
              </p:spPr>
              <p:txBody>
                <a:bodyPr/>
                <a:lstStyle/>
                <a:p>
                  <a:r>
                    <a:rPr lang="en-US">
                      <a:noFill/>
                    </a:rPr>
                    <a:t> </a:t>
                  </a:r>
                </a:p>
              </p:txBody>
            </p:sp>
          </mc:Fallback>
        </mc:AlternateContent>
      </p:grpSp>
      <p:grpSp>
        <p:nvGrpSpPr>
          <p:cNvPr id="177" name="Group 176">
            <a:extLst>
              <a:ext uri="{FF2B5EF4-FFF2-40B4-BE49-F238E27FC236}">
                <a16:creationId xmlns:a16="http://schemas.microsoft.com/office/drawing/2014/main" id="{293652F7-E33D-0795-8F4F-03E809BF1566}"/>
              </a:ext>
            </a:extLst>
          </p:cNvPr>
          <p:cNvGrpSpPr/>
          <p:nvPr/>
        </p:nvGrpSpPr>
        <p:grpSpPr>
          <a:xfrm>
            <a:off x="8079417" y="3894359"/>
            <a:ext cx="642612" cy="469976"/>
            <a:chOff x="7567550" y="2970019"/>
            <a:chExt cx="642612" cy="469976"/>
          </a:xfrm>
        </p:grpSpPr>
        <p:sp>
          <p:nvSpPr>
            <p:cNvPr id="178" name="Rectangle 177">
              <a:extLst>
                <a:ext uri="{FF2B5EF4-FFF2-40B4-BE49-F238E27FC236}">
                  <a16:creationId xmlns:a16="http://schemas.microsoft.com/office/drawing/2014/main" id="{E21098E3-DDDB-7FF1-D450-B00BE080F7BD}"/>
                </a:ext>
              </a:extLst>
            </p:cNvPr>
            <p:cNvSpPr/>
            <p:nvPr/>
          </p:nvSpPr>
          <p:spPr>
            <a:xfrm>
              <a:off x="7609668" y="2970019"/>
              <a:ext cx="526942" cy="458981"/>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1915ECBB-E365-80C3-0285-1FC6C42E2A5D}"/>
                    </a:ext>
                  </a:extLst>
                </p:cNvPr>
                <p:cNvSpPr txBox="1"/>
                <p:nvPr/>
              </p:nvSpPr>
              <p:spPr>
                <a:xfrm>
                  <a:off x="7567550" y="2978330"/>
                  <a:ext cx="64261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𝑇𝑋</m:t>
                        </m:r>
                      </m:oMath>
                    </m:oMathPara>
                  </a14:m>
                  <a:endParaRPr lang="en-US" sz="2400" dirty="0"/>
                </a:p>
              </p:txBody>
            </p:sp>
          </mc:Choice>
          <mc:Fallback xmlns="">
            <p:sp>
              <p:nvSpPr>
                <p:cNvPr id="179" name="TextBox 178">
                  <a:extLst>
                    <a:ext uri="{FF2B5EF4-FFF2-40B4-BE49-F238E27FC236}">
                      <a16:creationId xmlns:a16="http://schemas.microsoft.com/office/drawing/2014/main" id="{1915ECBB-E365-80C3-0285-1FC6C42E2A5D}"/>
                    </a:ext>
                  </a:extLst>
                </p:cNvPr>
                <p:cNvSpPr txBox="1">
                  <a:spLocks noRot="1" noChangeAspect="1" noMove="1" noResize="1" noEditPoints="1" noAdjustHandles="1" noChangeArrowheads="1" noChangeShapeType="1" noTextEdit="1"/>
                </p:cNvSpPr>
                <p:nvPr/>
              </p:nvSpPr>
              <p:spPr>
                <a:xfrm>
                  <a:off x="7567550" y="2978330"/>
                  <a:ext cx="642612" cy="461665"/>
                </a:xfrm>
                <a:prstGeom prst="rect">
                  <a:avLst/>
                </a:prstGeom>
                <a:blipFill>
                  <a:blip r:embed="rId8"/>
                  <a:stretch>
                    <a:fillRect/>
                  </a:stretch>
                </a:blipFill>
              </p:spPr>
              <p:txBody>
                <a:bodyPr/>
                <a:lstStyle/>
                <a:p>
                  <a:r>
                    <a:rPr lang="en-US">
                      <a:noFill/>
                    </a:rPr>
                    <a:t> </a:t>
                  </a:r>
                </a:p>
              </p:txBody>
            </p:sp>
          </mc:Fallback>
        </mc:AlternateContent>
      </p:grpSp>
      <p:cxnSp>
        <p:nvCxnSpPr>
          <p:cNvPr id="180" name="Straight Connector 179">
            <a:extLst>
              <a:ext uri="{FF2B5EF4-FFF2-40B4-BE49-F238E27FC236}">
                <a16:creationId xmlns:a16="http://schemas.microsoft.com/office/drawing/2014/main" id="{00050746-3E5E-EE26-447A-D0B7916381FD}"/>
              </a:ext>
            </a:extLst>
          </p:cNvPr>
          <p:cNvCxnSpPr>
            <a:cxnSpLocks/>
            <a:stCxn id="179" idx="1"/>
            <a:endCxn id="165" idx="3"/>
          </p:cNvCxnSpPr>
          <p:nvPr/>
        </p:nvCxnSpPr>
        <p:spPr>
          <a:xfrm flipH="1" flipV="1">
            <a:off x="7153777" y="3152371"/>
            <a:ext cx="925640" cy="981132"/>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61CC67EC-7DFB-62EE-B1B5-D189E379C696}"/>
              </a:ext>
            </a:extLst>
          </p:cNvPr>
          <p:cNvCxnSpPr>
            <a:cxnSpLocks/>
            <a:stCxn id="179" idx="1"/>
          </p:cNvCxnSpPr>
          <p:nvPr/>
        </p:nvCxnSpPr>
        <p:spPr>
          <a:xfrm flipH="1" flipV="1">
            <a:off x="7148975" y="3561874"/>
            <a:ext cx="930442" cy="571629"/>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97BA3B8C-D4B4-5582-2C31-D96D1909FB06}"/>
              </a:ext>
            </a:extLst>
          </p:cNvPr>
          <p:cNvCxnSpPr>
            <a:cxnSpLocks/>
            <a:stCxn id="179" idx="1"/>
            <a:endCxn id="217" idx="3"/>
          </p:cNvCxnSpPr>
          <p:nvPr/>
        </p:nvCxnSpPr>
        <p:spPr>
          <a:xfrm flipH="1" flipV="1">
            <a:off x="7151376" y="3894359"/>
            <a:ext cx="928041" cy="239144"/>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FE441833-252D-F83D-C91A-499EECF3B9D7}"/>
              </a:ext>
            </a:extLst>
          </p:cNvPr>
          <p:cNvCxnSpPr>
            <a:cxnSpLocks/>
            <a:stCxn id="179" idx="1"/>
            <a:endCxn id="220" idx="3"/>
          </p:cNvCxnSpPr>
          <p:nvPr/>
        </p:nvCxnSpPr>
        <p:spPr>
          <a:xfrm flipH="1">
            <a:off x="7151376" y="4133503"/>
            <a:ext cx="928041" cy="134643"/>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94" name="Group 193">
            <a:extLst>
              <a:ext uri="{FF2B5EF4-FFF2-40B4-BE49-F238E27FC236}">
                <a16:creationId xmlns:a16="http://schemas.microsoft.com/office/drawing/2014/main" id="{27C5359F-0C53-7547-6015-3DF8DDCB9CC1}"/>
              </a:ext>
            </a:extLst>
          </p:cNvPr>
          <p:cNvGrpSpPr/>
          <p:nvPr/>
        </p:nvGrpSpPr>
        <p:grpSpPr>
          <a:xfrm flipH="1">
            <a:off x="5976320" y="3196421"/>
            <a:ext cx="818289" cy="320359"/>
            <a:chOff x="5863022" y="2959095"/>
            <a:chExt cx="913819" cy="323344"/>
          </a:xfrm>
        </p:grpSpPr>
        <p:cxnSp>
          <p:nvCxnSpPr>
            <p:cNvPr id="195" name="Straight Connector 194">
              <a:extLst>
                <a:ext uri="{FF2B5EF4-FFF2-40B4-BE49-F238E27FC236}">
                  <a16:creationId xmlns:a16="http://schemas.microsoft.com/office/drawing/2014/main" id="{80C02742-F009-85F1-1165-CA8E1A7E2C99}"/>
                </a:ext>
              </a:extLst>
            </p:cNvPr>
            <p:cNvCxnSpPr>
              <a:cxnSpLocks/>
            </p:cNvCxnSpPr>
            <p:nvPr/>
          </p:nvCxnSpPr>
          <p:spPr>
            <a:xfrm flipV="1">
              <a:off x="5863022" y="3082281"/>
              <a:ext cx="752062" cy="200158"/>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6" name="Can 195">
              <a:extLst>
                <a:ext uri="{FF2B5EF4-FFF2-40B4-BE49-F238E27FC236}">
                  <a16:creationId xmlns:a16="http://schemas.microsoft.com/office/drawing/2014/main" id="{7DD1164D-EF3F-E975-9A5C-C8024754ED13}"/>
                </a:ext>
              </a:extLst>
            </p:cNvPr>
            <p:cNvSpPr/>
            <p:nvPr/>
          </p:nvSpPr>
          <p:spPr>
            <a:xfrm rot="4564477">
              <a:off x="6474624" y="2920350"/>
              <a:ext cx="263472" cy="340962"/>
            </a:xfrm>
            <a:prstGeom prst="ca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7" name="Group 196">
            <a:extLst>
              <a:ext uri="{FF2B5EF4-FFF2-40B4-BE49-F238E27FC236}">
                <a16:creationId xmlns:a16="http://schemas.microsoft.com/office/drawing/2014/main" id="{B8D84BF3-6CA7-44A2-F656-99C717EAD3B7}"/>
              </a:ext>
            </a:extLst>
          </p:cNvPr>
          <p:cNvGrpSpPr/>
          <p:nvPr/>
        </p:nvGrpSpPr>
        <p:grpSpPr>
          <a:xfrm flipH="1">
            <a:off x="5961758" y="3553281"/>
            <a:ext cx="818289" cy="320359"/>
            <a:chOff x="5863022" y="2959095"/>
            <a:chExt cx="913819" cy="323344"/>
          </a:xfrm>
        </p:grpSpPr>
        <p:cxnSp>
          <p:nvCxnSpPr>
            <p:cNvPr id="198" name="Straight Connector 197">
              <a:extLst>
                <a:ext uri="{FF2B5EF4-FFF2-40B4-BE49-F238E27FC236}">
                  <a16:creationId xmlns:a16="http://schemas.microsoft.com/office/drawing/2014/main" id="{657F6A4A-65E8-A8A6-756F-FB77630C2FF2}"/>
                </a:ext>
              </a:extLst>
            </p:cNvPr>
            <p:cNvCxnSpPr>
              <a:cxnSpLocks/>
            </p:cNvCxnSpPr>
            <p:nvPr/>
          </p:nvCxnSpPr>
          <p:spPr>
            <a:xfrm flipV="1">
              <a:off x="5863022" y="3082281"/>
              <a:ext cx="752062" cy="200158"/>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9" name="Can 198">
              <a:extLst>
                <a:ext uri="{FF2B5EF4-FFF2-40B4-BE49-F238E27FC236}">
                  <a16:creationId xmlns:a16="http://schemas.microsoft.com/office/drawing/2014/main" id="{25019765-CF2E-F4CB-997F-7892E3EDEA39}"/>
                </a:ext>
              </a:extLst>
            </p:cNvPr>
            <p:cNvSpPr/>
            <p:nvPr/>
          </p:nvSpPr>
          <p:spPr>
            <a:xfrm rot="4564477">
              <a:off x="6474624" y="2920350"/>
              <a:ext cx="263472" cy="340962"/>
            </a:xfrm>
            <a:prstGeom prst="ca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199">
            <a:extLst>
              <a:ext uri="{FF2B5EF4-FFF2-40B4-BE49-F238E27FC236}">
                <a16:creationId xmlns:a16="http://schemas.microsoft.com/office/drawing/2014/main" id="{05168527-0B72-935D-675A-B497C3187B6E}"/>
              </a:ext>
            </a:extLst>
          </p:cNvPr>
          <p:cNvGrpSpPr/>
          <p:nvPr/>
        </p:nvGrpSpPr>
        <p:grpSpPr>
          <a:xfrm flipH="1">
            <a:off x="5959507" y="3929408"/>
            <a:ext cx="818289" cy="320359"/>
            <a:chOff x="5863022" y="2959095"/>
            <a:chExt cx="913819" cy="323344"/>
          </a:xfrm>
        </p:grpSpPr>
        <p:cxnSp>
          <p:nvCxnSpPr>
            <p:cNvPr id="201" name="Straight Connector 200">
              <a:extLst>
                <a:ext uri="{FF2B5EF4-FFF2-40B4-BE49-F238E27FC236}">
                  <a16:creationId xmlns:a16="http://schemas.microsoft.com/office/drawing/2014/main" id="{4FBCEBE2-73FD-2A09-AEDB-0B2062E236BB}"/>
                </a:ext>
              </a:extLst>
            </p:cNvPr>
            <p:cNvCxnSpPr>
              <a:cxnSpLocks/>
            </p:cNvCxnSpPr>
            <p:nvPr/>
          </p:nvCxnSpPr>
          <p:spPr>
            <a:xfrm flipV="1">
              <a:off x="5863022" y="3082281"/>
              <a:ext cx="752062" cy="200158"/>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2" name="Can 201">
              <a:extLst>
                <a:ext uri="{FF2B5EF4-FFF2-40B4-BE49-F238E27FC236}">
                  <a16:creationId xmlns:a16="http://schemas.microsoft.com/office/drawing/2014/main" id="{BA6FBB0A-78B4-711A-C43D-93731CEE560A}"/>
                </a:ext>
              </a:extLst>
            </p:cNvPr>
            <p:cNvSpPr/>
            <p:nvPr/>
          </p:nvSpPr>
          <p:spPr>
            <a:xfrm rot="4564477">
              <a:off x="6474624" y="2920350"/>
              <a:ext cx="263472" cy="340962"/>
            </a:xfrm>
            <a:prstGeom prst="ca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3" name="Group 202">
            <a:extLst>
              <a:ext uri="{FF2B5EF4-FFF2-40B4-BE49-F238E27FC236}">
                <a16:creationId xmlns:a16="http://schemas.microsoft.com/office/drawing/2014/main" id="{5EF4B248-8441-B48A-D72E-5AA644EC3DF7}"/>
              </a:ext>
            </a:extLst>
          </p:cNvPr>
          <p:cNvGrpSpPr/>
          <p:nvPr/>
        </p:nvGrpSpPr>
        <p:grpSpPr>
          <a:xfrm flipH="1">
            <a:off x="5947144" y="4296340"/>
            <a:ext cx="818289" cy="320359"/>
            <a:chOff x="5863022" y="2959095"/>
            <a:chExt cx="913819" cy="323344"/>
          </a:xfrm>
        </p:grpSpPr>
        <p:cxnSp>
          <p:nvCxnSpPr>
            <p:cNvPr id="204" name="Straight Connector 203">
              <a:extLst>
                <a:ext uri="{FF2B5EF4-FFF2-40B4-BE49-F238E27FC236}">
                  <a16:creationId xmlns:a16="http://schemas.microsoft.com/office/drawing/2014/main" id="{0D3A857E-AA7D-7D77-56FF-3E2D98A362DB}"/>
                </a:ext>
              </a:extLst>
            </p:cNvPr>
            <p:cNvCxnSpPr>
              <a:cxnSpLocks/>
            </p:cNvCxnSpPr>
            <p:nvPr/>
          </p:nvCxnSpPr>
          <p:spPr>
            <a:xfrm flipV="1">
              <a:off x="5863022" y="3082281"/>
              <a:ext cx="752062" cy="200158"/>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5" name="Can 204">
              <a:extLst>
                <a:ext uri="{FF2B5EF4-FFF2-40B4-BE49-F238E27FC236}">
                  <a16:creationId xmlns:a16="http://schemas.microsoft.com/office/drawing/2014/main" id="{C65D82B4-AB1D-9AD7-B531-6E17BA58AE8E}"/>
                </a:ext>
              </a:extLst>
            </p:cNvPr>
            <p:cNvSpPr/>
            <p:nvPr/>
          </p:nvSpPr>
          <p:spPr>
            <a:xfrm rot="4564477">
              <a:off x="6474624" y="2920350"/>
              <a:ext cx="263472" cy="340962"/>
            </a:xfrm>
            <a:prstGeom prst="ca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oup 205">
            <a:extLst>
              <a:ext uri="{FF2B5EF4-FFF2-40B4-BE49-F238E27FC236}">
                <a16:creationId xmlns:a16="http://schemas.microsoft.com/office/drawing/2014/main" id="{33FAC557-CCF4-11AD-8FC3-BEA2677FACCE}"/>
              </a:ext>
            </a:extLst>
          </p:cNvPr>
          <p:cNvGrpSpPr/>
          <p:nvPr/>
        </p:nvGrpSpPr>
        <p:grpSpPr>
          <a:xfrm flipH="1">
            <a:off x="5932582" y="4653200"/>
            <a:ext cx="818289" cy="320359"/>
            <a:chOff x="5863022" y="2959095"/>
            <a:chExt cx="913819" cy="323344"/>
          </a:xfrm>
        </p:grpSpPr>
        <p:cxnSp>
          <p:nvCxnSpPr>
            <p:cNvPr id="207" name="Straight Connector 206">
              <a:extLst>
                <a:ext uri="{FF2B5EF4-FFF2-40B4-BE49-F238E27FC236}">
                  <a16:creationId xmlns:a16="http://schemas.microsoft.com/office/drawing/2014/main" id="{BF155B68-9776-B50E-C006-0773EC631929}"/>
                </a:ext>
              </a:extLst>
            </p:cNvPr>
            <p:cNvCxnSpPr>
              <a:cxnSpLocks/>
            </p:cNvCxnSpPr>
            <p:nvPr/>
          </p:nvCxnSpPr>
          <p:spPr>
            <a:xfrm flipV="1">
              <a:off x="5863022" y="3082281"/>
              <a:ext cx="752062" cy="200158"/>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8" name="Can 207">
              <a:extLst>
                <a:ext uri="{FF2B5EF4-FFF2-40B4-BE49-F238E27FC236}">
                  <a16:creationId xmlns:a16="http://schemas.microsoft.com/office/drawing/2014/main" id="{CF27F6EA-44D2-222D-FFB4-5127F580AD6B}"/>
                </a:ext>
              </a:extLst>
            </p:cNvPr>
            <p:cNvSpPr/>
            <p:nvPr/>
          </p:nvSpPr>
          <p:spPr>
            <a:xfrm rot="4564477">
              <a:off x="6474624" y="2920350"/>
              <a:ext cx="263472" cy="340962"/>
            </a:xfrm>
            <a:prstGeom prst="ca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212">
            <a:extLst>
              <a:ext uri="{FF2B5EF4-FFF2-40B4-BE49-F238E27FC236}">
                <a16:creationId xmlns:a16="http://schemas.microsoft.com/office/drawing/2014/main" id="{9861371E-AB87-0278-60DA-79868D830342}"/>
              </a:ext>
            </a:extLst>
          </p:cNvPr>
          <p:cNvGrpSpPr/>
          <p:nvPr/>
        </p:nvGrpSpPr>
        <p:grpSpPr>
          <a:xfrm>
            <a:off x="6792208" y="3281720"/>
            <a:ext cx="359168" cy="419825"/>
            <a:chOff x="7559412" y="2896623"/>
            <a:chExt cx="577198" cy="532377"/>
          </a:xfrm>
        </p:grpSpPr>
        <p:sp>
          <p:nvSpPr>
            <p:cNvPr id="214" name="Rectangle 213">
              <a:extLst>
                <a:ext uri="{FF2B5EF4-FFF2-40B4-BE49-F238E27FC236}">
                  <a16:creationId xmlns:a16="http://schemas.microsoft.com/office/drawing/2014/main" id="{67B45962-1C75-7A1F-8511-ED65215DB056}"/>
                </a:ext>
              </a:extLst>
            </p:cNvPr>
            <p:cNvSpPr/>
            <p:nvPr/>
          </p:nvSpPr>
          <p:spPr>
            <a:xfrm>
              <a:off x="7609668" y="2970019"/>
              <a:ext cx="526942" cy="458981"/>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5" name="TextBox 214">
                  <a:extLst>
                    <a:ext uri="{FF2B5EF4-FFF2-40B4-BE49-F238E27FC236}">
                      <a16:creationId xmlns:a16="http://schemas.microsoft.com/office/drawing/2014/main" id="{61867624-0816-79ED-3A1C-187255D345F9}"/>
                    </a:ext>
                  </a:extLst>
                </p:cNvPr>
                <p:cNvSpPr txBox="1"/>
                <p:nvPr/>
              </p:nvSpPr>
              <p:spPr>
                <a:xfrm>
                  <a:off x="7559412" y="2896623"/>
                  <a:ext cx="468589" cy="4616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𝜑</m:t>
                        </m:r>
                      </m:oMath>
                    </m:oMathPara>
                  </a14:m>
                  <a:endParaRPr lang="en-US" sz="2400" dirty="0"/>
                </a:p>
              </p:txBody>
            </p:sp>
          </mc:Choice>
          <mc:Fallback xmlns="">
            <p:sp>
              <p:nvSpPr>
                <p:cNvPr id="215" name="TextBox 214">
                  <a:extLst>
                    <a:ext uri="{FF2B5EF4-FFF2-40B4-BE49-F238E27FC236}">
                      <a16:creationId xmlns:a16="http://schemas.microsoft.com/office/drawing/2014/main" id="{61867624-0816-79ED-3A1C-187255D345F9}"/>
                    </a:ext>
                  </a:extLst>
                </p:cNvPr>
                <p:cNvSpPr txBox="1">
                  <a:spLocks noRot="1" noChangeAspect="1" noMove="1" noResize="1" noEditPoints="1" noAdjustHandles="1" noChangeArrowheads="1" noChangeShapeType="1" noTextEdit="1"/>
                </p:cNvSpPr>
                <p:nvPr/>
              </p:nvSpPr>
              <p:spPr>
                <a:xfrm>
                  <a:off x="7559412" y="2896623"/>
                  <a:ext cx="468589" cy="461666"/>
                </a:xfrm>
                <a:prstGeom prst="rect">
                  <a:avLst/>
                </a:prstGeom>
                <a:blipFill>
                  <a:blip r:embed="rId9"/>
                  <a:stretch>
                    <a:fillRect l="-4167" r="-37500" b="-36667"/>
                  </a:stretch>
                </a:blipFill>
              </p:spPr>
              <p:txBody>
                <a:bodyPr/>
                <a:lstStyle/>
                <a:p>
                  <a:r>
                    <a:rPr lang="en-US">
                      <a:noFill/>
                    </a:rPr>
                    <a:t> </a:t>
                  </a:r>
                </a:p>
              </p:txBody>
            </p:sp>
          </mc:Fallback>
        </mc:AlternateContent>
      </p:grpSp>
      <p:grpSp>
        <p:nvGrpSpPr>
          <p:cNvPr id="216" name="Group 215">
            <a:extLst>
              <a:ext uri="{FF2B5EF4-FFF2-40B4-BE49-F238E27FC236}">
                <a16:creationId xmlns:a16="http://schemas.microsoft.com/office/drawing/2014/main" id="{B1EED0BF-E482-D2EB-A035-C88E16670DB0}"/>
              </a:ext>
            </a:extLst>
          </p:cNvPr>
          <p:cNvGrpSpPr/>
          <p:nvPr/>
        </p:nvGrpSpPr>
        <p:grpSpPr>
          <a:xfrm>
            <a:off x="6792208" y="3655507"/>
            <a:ext cx="359168" cy="419825"/>
            <a:chOff x="7559412" y="2896623"/>
            <a:chExt cx="577198" cy="532377"/>
          </a:xfrm>
        </p:grpSpPr>
        <p:sp>
          <p:nvSpPr>
            <p:cNvPr id="217" name="Rectangle 216">
              <a:extLst>
                <a:ext uri="{FF2B5EF4-FFF2-40B4-BE49-F238E27FC236}">
                  <a16:creationId xmlns:a16="http://schemas.microsoft.com/office/drawing/2014/main" id="{3DECFE34-EA65-CA0D-2AF1-B2D381564C42}"/>
                </a:ext>
              </a:extLst>
            </p:cNvPr>
            <p:cNvSpPr/>
            <p:nvPr/>
          </p:nvSpPr>
          <p:spPr>
            <a:xfrm>
              <a:off x="7609668" y="2970019"/>
              <a:ext cx="526942" cy="458981"/>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8" name="TextBox 217">
                  <a:extLst>
                    <a:ext uri="{FF2B5EF4-FFF2-40B4-BE49-F238E27FC236}">
                      <a16:creationId xmlns:a16="http://schemas.microsoft.com/office/drawing/2014/main" id="{F93FA532-514B-4B0A-8001-3430F05A5B8E}"/>
                    </a:ext>
                  </a:extLst>
                </p:cNvPr>
                <p:cNvSpPr txBox="1"/>
                <p:nvPr/>
              </p:nvSpPr>
              <p:spPr>
                <a:xfrm>
                  <a:off x="7559412" y="2896623"/>
                  <a:ext cx="46859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𝜑</m:t>
                        </m:r>
                      </m:oMath>
                    </m:oMathPara>
                  </a14:m>
                  <a:endParaRPr lang="en-US" sz="2400" dirty="0"/>
                </a:p>
              </p:txBody>
            </p:sp>
          </mc:Choice>
          <mc:Fallback xmlns="">
            <p:sp>
              <p:nvSpPr>
                <p:cNvPr id="218" name="TextBox 217">
                  <a:extLst>
                    <a:ext uri="{FF2B5EF4-FFF2-40B4-BE49-F238E27FC236}">
                      <a16:creationId xmlns:a16="http://schemas.microsoft.com/office/drawing/2014/main" id="{F93FA532-514B-4B0A-8001-3430F05A5B8E}"/>
                    </a:ext>
                  </a:extLst>
                </p:cNvPr>
                <p:cNvSpPr txBox="1">
                  <a:spLocks noRot="1" noChangeAspect="1" noMove="1" noResize="1" noEditPoints="1" noAdjustHandles="1" noChangeArrowheads="1" noChangeShapeType="1" noTextEdit="1"/>
                </p:cNvSpPr>
                <p:nvPr/>
              </p:nvSpPr>
              <p:spPr>
                <a:xfrm>
                  <a:off x="7559412" y="2896623"/>
                  <a:ext cx="468590" cy="461665"/>
                </a:xfrm>
                <a:prstGeom prst="rect">
                  <a:avLst/>
                </a:prstGeom>
                <a:blipFill>
                  <a:blip r:embed="rId10"/>
                  <a:stretch>
                    <a:fillRect l="-4167" r="-37500" b="-37931"/>
                  </a:stretch>
                </a:blipFill>
              </p:spPr>
              <p:txBody>
                <a:bodyPr/>
                <a:lstStyle/>
                <a:p>
                  <a:r>
                    <a:rPr lang="en-US">
                      <a:noFill/>
                    </a:rPr>
                    <a:t> </a:t>
                  </a:r>
                </a:p>
              </p:txBody>
            </p:sp>
          </mc:Fallback>
        </mc:AlternateContent>
      </p:grpSp>
      <p:grpSp>
        <p:nvGrpSpPr>
          <p:cNvPr id="219" name="Group 218">
            <a:extLst>
              <a:ext uri="{FF2B5EF4-FFF2-40B4-BE49-F238E27FC236}">
                <a16:creationId xmlns:a16="http://schemas.microsoft.com/office/drawing/2014/main" id="{A0CF4FE3-FB8C-FEC1-10ED-C123488A2680}"/>
              </a:ext>
            </a:extLst>
          </p:cNvPr>
          <p:cNvGrpSpPr/>
          <p:nvPr/>
        </p:nvGrpSpPr>
        <p:grpSpPr>
          <a:xfrm>
            <a:off x="6792208" y="4029294"/>
            <a:ext cx="359168" cy="419825"/>
            <a:chOff x="7559412" y="2896623"/>
            <a:chExt cx="577198" cy="532377"/>
          </a:xfrm>
        </p:grpSpPr>
        <p:sp>
          <p:nvSpPr>
            <p:cNvPr id="220" name="Rectangle 219">
              <a:extLst>
                <a:ext uri="{FF2B5EF4-FFF2-40B4-BE49-F238E27FC236}">
                  <a16:creationId xmlns:a16="http://schemas.microsoft.com/office/drawing/2014/main" id="{D6B21ABE-4830-709A-ADF4-E27CE8CE00E1}"/>
                </a:ext>
              </a:extLst>
            </p:cNvPr>
            <p:cNvSpPr/>
            <p:nvPr/>
          </p:nvSpPr>
          <p:spPr>
            <a:xfrm>
              <a:off x="7609668" y="2970019"/>
              <a:ext cx="526942" cy="458981"/>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1" name="TextBox 220">
                  <a:extLst>
                    <a:ext uri="{FF2B5EF4-FFF2-40B4-BE49-F238E27FC236}">
                      <a16:creationId xmlns:a16="http://schemas.microsoft.com/office/drawing/2014/main" id="{83762818-F033-10A6-EBEF-52F1763DB4EE}"/>
                    </a:ext>
                  </a:extLst>
                </p:cNvPr>
                <p:cNvSpPr txBox="1"/>
                <p:nvPr/>
              </p:nvSpPr>
              <p:spPr>
                <a:xfrm>
                  <a:off x="7559412" y="2896623"/>
                  <a:ext cx="46859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𝜑</m:t>
                        </m:r>
                      </m:oMath>
                    </m:oMathPara>
                  </a14:m>
                  <a:endParaRPr lang="en-US" sz="2400" dirty="0"/>
                </a:p>
              </p:txBody>
            </p:sp>
          </mc:Choice>
          <mc:Fallback xmlns="">
            <p:sp>
              <p:nvSpPr>
                <p:cNvPr id="221" name="TextBox 220">
                  <a:extLst>
                    <a:ext uri="{FF2B5EF4-FFF2-40B4-BE49-F238E27FC236}">
                      <a16:creationId xmlns:a16="http://schemas.microsoft.com/office/drawing/2014/main" id="{83762818-F033-10A6-EBEF-52F1763DB4EE}"/>
                    </a:ext>
                  </a:extLst>
                </p:cNvPr>
                <p:cNvSpPr txBox="1">
                  <a:spLocks noRot="1" noChangeAspect="1" noMove="1" noResize="1" noEditPoints="1" noAdjustHandles="1" noChangeArrowheads="1" noChangeShapeType="1" noTextEdit="1"/>
                </p:cNvSpPr>
                <p:nvPr/>
              </p:nvSpPr>
              <p:spPr>
                <a:xfrm>
                  <a:off x="7559412" y="2896623"/>
                  <a:ext cx="468590" cy="461665"/>
                </a:xfrm>
                <a:prstGeom prst="rect">
                  <a:avLst/>
                </a:prstGeom>
                <a:blipFill>
                  <a:blip r:embed="rId9"/>
                  <a:stretch>
                    <a:fillRect l="-4167" r="-37500" b="-36667"/>
                  </a:stretch>
                </a:blipFill>
              </p:spPr>
              <p:txBody>
                <a:bodyPr/>
                <a:lstStyle/>
                <a:p>
                  <a:r>
                    <a:rPr lang="en-US">
                      <a:noFill/>
                    </a:rPr>
                    <a:t> </a:t>
                  </a:r>
                </a:p>
              </p:txBody>
            </p:sp>
          </mc:Fallback>
        </mc:AlternateContent>
      </p:grpSp>
      <p:grpSp>
        <p:nvGrpSpPr>
          <p:cNvPr id="222" name="Group 221">
            <a:extLst>
              <a:ext uri="{FF2B5EF4-FFF2-40B4-BE49-F238E27FC236}">
                <a16:creationId xmlns:a16="http://schemas.microsoft.com/office/drawing/2014/main" id="{1945EA08-12DA-743D-9DD3-E7708604C44A}"/>
              </a:ext>
            </a:extLst>
          </p:cNvPr>
          <p:cNvGrpSpPr/>
          <p:nvPr/>
        </p:nvGrpSpPr>
        <p:grpSpPr>
          <a:xfrm>
            <a:off x="6789807" y="4397495"/>
            <a:ext cx="359168" cy="419825"/>
            <a:chOff x="7559412" y="2896623"/>
            <a:chExt cx="577198" cy="532377"/>
          </a:xfrm>
        </p:grpSpPr>
        <p:sp>
          <p:nvSpPr>
            <p:cNvPr id="223" name="Rectangle 222">
              <a:extLst>
                <a:ext uri="{FF2B5EF4-FFF2-40B4-BE49-F238E27FC236}">
                  <a16:creationId xmlns:a16="http://schemas.microsoft.com/office/drawing/2014/main" id="{8B2CACCD-4416-D44A-1312-E31B57AF1152}"/>
                </a:ext>
              </a:extLst>
            </p:cNvPr>
            <p:cNvSpPr/>
            <p:nvPr/>
          </p:nvSpPr>
          <p:spPr>
            <a:xfrm>
              <a:off x="7609668" y="2970019"/>
              <a:ext cx="526942" cy="458981"/>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4" name="TextBox 223">
                  <a:extLst>
                    <a:ext uri="{FF2B5EF4-FFF2-40B4-BE49-F238E27FC236}">
                      <a16:creationId xmlns:a16="http://schemas.microsoft.com/office/drawing/2014/main" id="{D0C8E9D2-CAF7-2E35-CCC5-88676EBE38D9}"/>
                    </a:ext>
                  </a:extLst>
                </p:cNvPr>
                <p:cNvSpPr txBox="1"/>
                <p:nvPr/>
              </p:nvSpPr>
              <p:spPr>
                <a:xfrm>
                  <a:off x="7559412" y="2896623"/>
                  <a:ext cx="468589" cy="4616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𝜑</m:t>
                        </m:r>
                      </m:oMath>
                    </m:oMathPara>
                  </a14:m>
                  <a:endParaRPr lang="en-US" sz="2400" dirty="0"/>
                </a:p>
              </p:txBody>
            </p:sp>
          </mc:Choice>
          <mc:Fallback xmlns="">
            <p:sp>
              <p:nvSpPr>
                <p:cNvPr id="224" name="TextBox 223">
                  <a:extLst>
                    <a:ext uri="{FF2B5EF4-FFF2-40B4-BE49-F238E27FC236}">
                      <a16:creationId xmlns:a16="http://schemas.microsoft.com/office/drawing/2014/main" id="{D0C8E9D2-CAF7-2E35-CCC5-88676EBE38D9}"/>
                    </a:ext>
                  </a:extLst>
                </p:cNvPr>
                <p:cNvSpPr txBox="1">
                  <a:spLocks noRot="1" noChangeAspect="1" noMove="1" noResize="1" noEditPoints="1" noAdjustHandles="1" noChangeArrowheads="1" noChangeShapeType="1" noTextEdit="1"/>
                </p:cNvSpPr>
                <p:nvPr/>
              </p:nvSpPr>
              <p:spPr>
                <a:xfrm>
                  <a:off x="7559412" y="2896623"/>
                  <a:ext cx="468589" cy="461666"/>
                </a:xfrm>
                <a:prstGeom prst="rect">
                  <a:avLst/>
                </a:prstGeom>
                <a:blipFill>
                  <a:blip r:embed="rId11"/>
                  <a:stretch>
                    <a:fillRect l="-4167" r="-37500" b="-37931"/>
                  </a:stretch>
                </a:blipFill>
              </p:spPr>
              <p:txBody>
                <a:bodyPr/>
                <a:lstStyle/>
                <a:p>
                  <a:r>
                    <a:rPr lang="en-US">
                      <a:noFill/>
                    </a:rPr>
                    <a:t> </a:t>
                  </a:r>
                </a:p>
              </p:txBody>
            </p:sp>
          </mc:Fallback>
        </mc:AlternateContent>
      </p:grpSp>
      <p:grpSp>
        <p:nvGrpSpPr>
          <p:cNvPr id="225" name="Group 224">
            <a:extLst>
              <a:ext uri="{FF2B5EF4-FFF2-40B4-BE49-F238E27FC236}">
                <a16:creationId xmlns:a16="http://schemas.microsoft.com/office/drawing/2014/main" id="{A4EA2EED-B463-56BF-4D27-147B71FD701C}"/>
              </a:ext>
            </a:extLst>
          </p:cNvPr>
          <p:cNvGrpSpPr/>
          <p:nvPr/>
        </p:nvGrpSpPr>
        <p:grpSpPr>
          <a:xfrm>
            <a:off x="6789807" y="4771282"/>
            <a:ext cx="359168" cy="419825"/>
            <a:chOff x="7559412" y="2896623"/>
            <a:chExt cx="577198" cy="532377"/>
          </a:xfrm>
        </p:grpSpPr>
        <p:sp>
          <p:nvSpPr>
            <p:cNvPr id="226" name="Rectangle 225">
              <a:extLst>
                <a:ext uri="{FF2B5EF4-FFF2-40B4-BE49-F238E27FC236}">
                  <a16:creationId xmlns:a16="http://schemas.microsoft.com/office/drawing/2014/main" id="{1D7AE53A-8B72-D3FC-B9C1-A4E67B2506B2}"/>
                </a:ext>
              </a:extLst>
            </p:cNvPr>
            <p:cNvSpPr/>
            <p:nvPr/>
          </p:nvSpPr>
          <p:spPr>
            <a:xfrm>
              <a:off x="7609668" y="2970019"/>
              <a:ext cx="526942" cy="458981"/>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7" name="TextBox 226">
                  <a:extLst>
                    <a:ext uri="{FF2B5EF4-FFF2-40B4-BE49-F238E27FC236}">
                      <a16:creationId xmlns:a16="http://schemas.microsoft.com/office/drawing/2014/main" id="{00ED1727-B09E-6A35-938E-B0F9CB89856A}"/>
                    </a:ext>
                  </a:extLst>
                </p:cNvPr>
                <p:cNvSpPr txBox="1"/>
                <p:nvPr/>
              </p:nvSpPr>
              <p:spPr>
                <a:xfrm>
                  <a:off x="7559412" y="2896623"/>
                  <a:ext cx="46859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𝜑</m:t>
                        </m:r>
                      </m:oMath>
                    </m:oMathPara>
                  </a14:m>
                  <a:endParaRPr lang="en-US" sz="2400" dirty="0"/>
                </a:p>
              </p:txBody>
            </p:sp>
          </mc:Choice>
          <mc:Fallback xmlns="">
            <p:sp>
              <p:nvSpPr>
                <p:cNvPr id="227" name="TextBox 226">
                  <a:extLst>
                    <a:ext uri="{FF2B5EF4-FFF2-40B4-BE49-F238E27FC236}">
                      <a16:creationId xmlns:a16="http://schemas.microsoft.com/office/drawing/2014/main" id="{00ED1727-B09E-6A35-938E-B0F9CB89856A}"/>
                    </a:ext>
                  </a:extLst>
                </p:cNvPr>
                <p:cNvSpPr txBox="1">
                  <a:spLocks noRot="1" noChangeAspect="1" noMove="1" noResize="1" noEditPoints="1" noAdjustHandles="1" noChangeArrowheads="1" noChangeShapeType="1" noTextEdit="1"/>
                </p:cNvSpPr>
                <p:nvPr/>
              </p:nvSpPr>
              <p:spPr>
                <a:xfrm>
                  <a:off x="7559412" y="2896623"/>
                  <a:ext cx="468590" cy="461665"/>
                </a:xfrm>
                <a:prstGeom prst="rect">
                  <a:avLst/>
                </a:prstGeom>
                <a:blipFill>
                  <a:blip r:embed="rId12"/>
                  <a:stretch>
                    <a:fillRect l="-4167" r="-37500" b="-36667"/>
                  </a:stretch>
                </a:blipFill>
              </p:spPr>
              <p:txBody>
                <a:bodyPr/>
                <a:lstStyle/>
                <a:p>
                  <a:r>
                    <a:rPr lang="en-US">
                      <a:noFill/>
                    </a:rPr>
                    <a:t> </a:t>
                  </a:r>
                </a:p>
              </p:txBody>
            </p:sp>
          </mc:Fallback>
        </mc:AlternateContent>
      </p:grpSp>
      <p:cxnSp>
        <p:nvCxnSpPr>
          <p:cNvPr id="235" name="Straight Connector 234">
            <a:extLst>
              <a:ext uri="{FF2B5EF4-FFF2-40B4-BE49-F238E27FC236}">
                <a16:creationId xmlns:a16="http://schemas.microsoft.com/office/drawing/2014/main" id="{33D3F0E7-7A91-5E59-C81C-AB09E950FC59}"/>
              </a:ext>
            </a:extLst>
          </p:cNvPr>
          <p:cNvCxnSpPr>
            <a:cxnSpLocks/>
            <a:stCxn id="179" idx="1"/>
            <a:endCxn id="223" idx="3"/>
          </p:cNvCxnSpPr>
          <p:nvPr/>
        </p:nvCxnSpPr>
        <p:spPr>
          <a:xfrm flipH="1">
            <a:off x="7148975" y="4133503"/>
            <a:ext cx="930442" cy="502844"/>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29B4502A-E1CC-6267-520F-803036A2E282}"/>
              </a:ext>
            </a:extLst>
          </p:cNvPr>
          <p:cNvCxnSpPr>
            <a:cxnSpLocks/>
            <a:stCxn id="179" idx="1"/>
            <a:endCxn id="226" idx="3"/>
          </p:cNvCxnSpPr>
          <p:nvPr/>
        </p:nvCxnSpPr>
        <p:spPr>
          <a:xfrm flipH="1">
            <a:off x="7148975" y="4133503"/>
            <a:ext cx="930442" cy="876631"/>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68587145"/>
      </p:ext>
    </p:extLst>
  </p:cSld>
  <p:clrMapOvr>
    <a:masterClrMapping/>
  </p:clrMapOvr>
  <mc:AlternateContent xmlns:mc="http://schemas.openxmlformats.org/markup-compatibility/2006" xmlns:p14="http://schemas.microsoft.com/office/powerpoint/2010/main">
    <mc:Choice Requires="p14">
      <p:transition spd="slow" p14:dur="2000" advTm="16405"/>
    </mc:Choice>
    <mc:Fallback xmlns="">
      <p:transition spd="slow" advTm="1640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293CAD-BFED-D8FF-B7BA-E774781D5BF8}"/>
              </a:ext>
            </a:extLst>
          </p:cNvPr>
          <p:cNvSpPr txBox="1"/>
          <p:nvPr/>
        </p:nvSpPr>
        <p:spPr>
          <a:xfrm>
            <a:off x="255076" y="110441"/>
            <a:ext cx="12050578" cy="646331"/>
          </a:xfrm>
          <a:prstGeom prst="rect">
            <a:avLst/>
          </a:prstGeom>
          <a:noFill/>
        </p:spPr>
        <p:txBody>
          <a:bodyPr wrap="square" rtlCol="0">
            <a:spAutoFit/>
          </a:bodyPr>
          <a:lstStyle/>
          <a:p>
            <a:r>
              <a:rPr lang="en-US" sz="3600" b="1" i="1" dirty="0">
                <a:solidFill>
                  <a:schemeClr val="tx1">
                    <a:lumMod val="85000"/>
                    <a:lumOff val="15000"/>
                  </a:schemeClr>
                </a:solidFill>
                <a:latin typeface="Candara" panose="020E0502030303020204" pitchFamily="34" charset="0"/>
              </a:rPr>
              <a:t>Scanning is power consuming: mechanical rotation</a:t>
            </a:r>
          </a:p>
        </p:txBody>
      </p:sp>
      <p:pic>
        <p:nvPicPr>
          <p:cNvPr id="15364" name="Picture 4">
            <a:extLst>
              <a:ext uri="{FF2B5EF4-FFF2-40B4-BE49-F238E27FC236}">
                <a16:creationId xmlns:a16="http://schemas.microsoft.com/office/drawing/2014/main" id="{5570EC6A-0CAA-226A-90C4-CF02536C49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130"/>
          <a:stretch/>
        </p:blipFill>
        <p:spPr bwMode="auto">
          <a:xfrm rot="16200000">
            <a:off x="7101279" y="813450"/>
            <a:ext cx="2966074" cy="577914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IDAR sensor in slow motion on Google self-driving car on Make a GIF">
            <a:extLst>
              <a:ext uri="{FF2B5EF4-FFF2-40B4-BE49-F238E27FC236}">
                <a16:creationId xmlns:a16="http://schemas.microsoft.com/office/drawing/2014/main" id="{1214B095-6EFC-45CD-42AC-D4C5179414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492"/>
          <a:stretch/>
        </p:blipFill>
        <p:spPr bwMode="auto">
          <a:xfrm>
            <a:off x="255076" y="2679943"/>
            <a:ext cx="4064000" cy="2046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613249"/>
      </p:ext>
    </p:extLst>
  </p:cSld>
  <p:clrMapOvr>
    <a:masterClrMapping/>
  </p:clrMapOvr>
  <mc:AlternateContent xmlns:mc="http://schemas.openxmlformats.org/markup-compatibility/2006" xmlns:p14="http://schemas.microsoft.com/office/powerpoint/2010/main">
    <mc:Choice Requires="p14">
      <p:transition spd="slow" p14:dur="2000" advTm="24362"/>
    </mc:Choice>
    <mc:Fallback xmlns="">
      <p:transition spd="slow" advTm="2436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293CAD-BFED-D8FF-B7BA-E774781D5BF8}"/>
              </a:ext>
            </a:extLst>
          </p:cNvPr>
          <p:cNvSpPr txBox="1"/>
          <p:nvPr/>
        </p:nvSpPr>
        <p:spPr>
          <a:xfrm>
            <a:off x="255076" y="110441"/>
            <a:ext cx="12050578" cy="646331"/>
          </a:xfrm>
          <a:prstGeom prst="rect">
            <a:avLst/>
          </a:prstGeom>
          <a:noFill/>
        </p:spPr>
        <p:txBody>
          <a:bodyPr wrap="square" rtlCol="0">
            <a:spAutoFit/>
          </a:bodyPr>
          <a:lstStyle/>
          <a:p>
            <a:r>
              <a:rPr lang="en-US" sz="3600" b="1" i="1" dirty="0">
                <a:solidFill>
                  <a:schemeClr val="tx1">
                    <a:lumMod val="85000"/>
                    <a:lumOff val="15000"/>
                  </a:schemeClr>
                </a:solidFill>
                <a:latin typeface="Candara" panose="020E0502030303020204" pitchFamily="34" charset="0"/>
              </a:rPr>
              <a:t>Scanning is power consuming: beamforming</a:t>
            </a:r>
          </a:p>
        </p:txBody>
      </p:sp>
      <p:pic>
        <p:nvPicPr>
          <p:cNvPr id="6" name="Picture 5">
            <a:extLst>
              <a:ext uri="{FF2B5EF4-FFF2-40B4-BE49-F238E27FC236}">
                <a16:creationId xmlns:a16="http://schemas.microsoft.com/office/drawing/2014/main" id="{09591805-DBCF-2A3D-90BE-4631AAC5B446}"/>
              </a:ext>
            </a:extLst>
          </p:cNvPr>
          <p:cNvPicPr>
            <a:picLocks noChangeAspect="1"/>
          </p:cNvPicPr>
          <p:nvPr/>
        </p:nvPicPr>
        <p:blipFill>
          <a:blip r:embed="rId3"/>
          <a:stretch>
            <a:fillRect/>
          </a:stretch>
        </p:blipFill>
        <p:spPr>
          <a:xfrm>
            <a:off x="5821622" y="2750211"/>
            <a:ext cx="4655233" cy="1905651"/>
          </a:xfrm>
          <a:prstGeom prst="rect">
            <a:avLst/>
          </a:prstGeom>
        </p:spPr>
      </p:pic>
      <p:pic>
        <p:nvPicPr>
          <p:cNvPr id="16386" name="Picture 2">
            <a:extLst>
              <a:ext uri="{FF2B5EF4-FFF2-40B4-BE49-F238E27FC236}">
                <a16:creationId xmlns:a16="http://schemas.microsoft.com/office/drawing/2014/main" id="{87A6148B-8A5D-B935-6411-260E6D8F10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06349" y="1635312"/>
            <a:ext cx="4341678" cy="413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656166"/>
      </p:ext>
    </p:extLst>
  </p:cSld>
  <p:clrMapOvr>
    <a:masterClrMapping/>
  </p:clrMapOvr>
  <mc:AlternateContent xmlns:mc="http://schemas.openxmlformats.org/markup-compatibility/2006" xmlns:p14="http://schemas.microsoft.com/office/powerpoint/2010/main">
    <mc:Choice Requires="p14">
      <p:transition spd="slow" p14:dur="2000" advTm="24341"/>
    </mc:Choice>
    <mc:Fallback xmlns="">
      <p:transition spd="slow" advTm="2434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F3D0A4-3DEC-9992-7C63-6953ED8FB12F}"/>
              </a:ext>
            </a:extLst>
          </p:cNvPr>
          <p:cNvSpPr txBox="1"/>
          <p:nvPr/>
        </p:nvSpPr>
        <p:spPr>
          <a:xfrm>
            <a:off x="704527" y="191869"/>
            <a:ext cx="11725114" cy="646331"/>
          </a:xfrm>
          <a:prstGeom prst="rect">
            <a:avLst/>
          </a:prstGeom>
          <a:noFill/>
        </p:spPr>
        <p:txBody>
          <a:bodyPr wrap="square" rtlCol="0">
            <a:spAutoFit/>
          </a:bodyPr>
          <a:lstStyle/>
          <a:p>
            <a:r>
              <a:rPr lang="en-US" sz="3600" b="1" i="1" dirty="0">
                <a:solidFill>
                  <a:schemeClr val="tx1">
                    <a:lumMod val="85000"/>
                    <a:lumOff val="15000"/>
                  </a:schemeClr>
                </a:solidFill>
                <a:latin typeface="Candara" panose="020E0502030303020204" pitchFamily="34" charset="0"/>
              </a:rPr>
              <a:t>Scanning fundamentally add a power barrier</a:t>
            </a:r>
          </a:p>
        </p:txBody>
      </p:sp>
      <p:pic>
        <p:nvPicPr>
          <p:cNvPr id="7" name="Picture 6" descr="A close-up of a machine&#10;&#10;Description automatically generated with low confidence">
            <a:extLst>
              <a:ext uri="{FF2B5EF4-FFF2-40B4-BE49-F238E27FC236}">
                <a16:creationId xmlns:a16="http://schemas.microsoft.com/office/drawing/2014/main" id="{2086D112-7C21-F82B-BE0B-8C64E9C1D3ED}"/>
              </a:ext>
            </a:extLst>
          </p:cNvPr>
          <p:cNvPicPr>
            <a:picLocks noChangeAspect="1"/>
          </p:cNvPicPr>
          <p:nvPr/>
        </p:nvPicPr>
        <p:blipFill>
          <a:blip r:embed="rId4"/>
          <a:stretch>
            <a:fillRect/>
          </a:stretch>
        </p:blipFill>
        <p:spPr>
          <a:xfrm>
            <a:off x="1595572" y="1728572"/>
            <a:ext cx="4500428" cy="4454739"/>
          </a:xfrm>
          <a:prstGeom prst="rect">
            <a:avLst/>
          </a:prstGeom>
        </p:spPr>
      </p:pic>
      <p:sp>
        <p:nvSpPr>
          <p:cNvPr id="8" name="Oval Callout 7">
            <a:extLst>
              <a:ext uri="{FF2B5EF4-FFF2-40B4-BE49-F238E27FC236}">
                <a16:creationId xmlns:a16="http://schemas.microsoft.com/office/drawing/2014/main" id="{7D9E6DEF-B1A8-15D7-8689-8C1F49E9533F}"/>
              </a:ext>
            </a:extLst>
          </p:cNvPr>
          <p:cNvSpPr/>
          <p:nvPr/>
        </p:nvSpPr>
        <p:spPr>
          <a:xfrm>
            <a:off x="5873858" y="1038385"/>
            <a:ext cx="4324027" cy="2774197"/>
          </a:xfrm>
          <a:prstGeom prst="wedgeEllipseCallout">
            <a:avLst>
              <a:gd name="adj1" fmla="val -53282"/>
              <a:gd name="adj2" fmla="val 3341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6C88588-E5A0-E208-665C-DFE0C759C892}"/>
              </a:ext>
            </a:extLst>
          </p:cNvPr>
          <p:cNvSpPr txBox="1"/>
          <p:nvPr/>
        </p:nvSpPr>
        <p:spPr>
          <a:xfrm>
            <a:off x="6270356" y="1517542"/>
            <a:ext cx="3753173" cy="1815882"/>
          </a:xfrm>
          <a:prstGeom prst="rect">
            <a:avLst/>
          </a:prstGeom>
          <a:noFill/>
        </p:spPr>
        <p:txBody>
          <a:bodyPr wrap="square" rtlCol="0">
            <a:spAutoFit/>
          </a:bodyPr>
          <a:lstStyle/>
          <a:p>
            <a:pPr algn="ctr"/>
            <a:r>
              <a:rPr lang="en-US" sz="2800" dirty="0"/>
              <a:t>I need a </a:t>
            </a:r>
            <a:r>
              <a:rPr lang="en-US" sz="2800" b="1" i="1" dirty="0">
                <a:solidFill>
                  <a:srgbClr val="C00000"/>
                </a:solidFill>
              </a:rPr>
              <a:t>low-power</a:t>
            </a:r>
            <a:r>
              <a:rPr lang="en-US" sz="2800" dirty="0">
                <a:solidFill>
                  <a:srgbClr val="C00000"/>
                </a:solidFill>
              </a:rPr>
              <a:t>, </a:t>
            </a:r>
            <a:r>
              <a:rPr lang="en-US" sz="2800" b="1" i="1" dirty="0">
                <a:solidFill>
                  <a:srgbClr val="C00000"/>
                </a:solidFill>
              </a:rPr>
              <a:t>small-size</a:t>
            </a:r>
            <a:r>
              <a:rPr lang="en-US" sz="2800" dirty="0"/>
              <a:t>, and a </a:t>
            </a:r>
            <a:r>
              <a:rPr lang="en-US" sz="2800" b="1" i="1" dirty="0">
                <a:solidFill>
                  <a:srgbClr val="C00000"/>
                </a:solidFill>
              </a:rPr>
              <a:t>light-weight </a:t>
            </a:r>
            <a:r>
              <a:rPr lang="en-US" sz="2800" dirty="0"/>
              <a:t>navigation solution!</a:t>
            </a:r>
          </a:p>
        </p:txBody>
      </p:sp>
      <p:sp>
        <p:nvSpPr>
          <p:cNvPr id="11" name="TextBox 10">
            <a:extLst>
              <a:ext uri="{FF2B5EF4-FFF2-40B4-BE49-F238E27FC236}">
                <a16:creationId xmlns:a16="http://schemas.microsoft.com/office/drawing/2014/main" id="{A50B97DC-94C5-4491-1171-4B96724B16A9}"/>
              </a:ext>
            </a:extLst>
          </p:cNvPr>
          <p:cNvSpPr txBox="1"/>
          <p:nvPr/>
        </p:nvSpPr>
        <p:spPr>
          <a:xfrm>
            <a:off x="0" y="5189773"/>
            <a:ext cx="12192000" cy="1077218"/>
          </a:xfrm>
          <a:prstGeom prst="rect">
            <a:avLst/>
          </a:prstGeom>
          <a:solidFill>
            <a:srgbClr val="C00000"/>
          </a:solidFill>
        </p:spPr>
        <p:txBody>
          <a:bodyPr wrap="square" rtlCol="0">
            <a:spAutoFit/>
          </a:bodyPr>
          <a:lstStyle/>
          <a:p>
            <a:pPr algn="ctr"/>
            <a:r>
              <a:rPr lang="en-US" sz="3200" dirty="0">
                <a:solidFill>
                  <a:schemeClr val="bg1"/>
                </a:solidFill>
                <a:latin typeface="Candara" panose="020E0502030303020204" pitchFamily="34" charset="0"/>
              </a:rPr>
              <a:t>We develop </a:t>
            </a:r>
            <a:r>
              <a:rPr lang="en-US" sz="3200" b="1" dirty="0">
                <a:solidFill>
                  <a:schemeClr val="bg1"/>
                </a:solidFill>
                <a:latin typeface="Candara" panose="020E0502030303020204" pitchFamily="34" charset="0"/>
              </a:rPr>
              <a:t>SPiDR</a:t>
            </a:r>
            <a:r>
              <a:rPr lang="en-US" sz="3200" dirty="0">
                <a:solidFill>
                  <a:schemeClr val="bg1"/>
                </a:solidFill>
                <a:latin typeface="Candara" panose="020E0502030303020204" pitchFamily="34" charset="0"/>
              </a:rPr>
              <a:t>, a navigation solution for ultra-low-power tiny robots!</a:t>
            </a:r>
          </a:p>
        </p:txBody>
      </p:sp>
    </p:spTree>
    <p:custDataLst>
      <p:tags r:id="rId1"/>
    </p:custDataLst>
    <p:extLst>
      <p:ext uri="{BB962C8B-B14F-4D97-AF65-F5344CB8AC3E}">
        <p14:creationId xmlns:p14="http://schemas.microsoft.com/office/powerpoint/2010/main" val="2562572330"/>
      </p:ext>
    </p:extLst>
  </p:cSld>
  <p:clrMapOvr>
    <a:masterClrMapping/>
  </p:clrMapOvr>
  <mc:AlternateContent xmlns:mc="http://schemas.openxmlformats.org/markup-compatibility/2006" xmlns:p14="http://schemas.microsoft.com/office/powerpoint/2010/main">
    <mc:Choice Requires="p14">
      <p:transition spd="slow" p14:dur="2000" advTm="21258"/>
    </mc:Choice>
    <mc:Fallback xmlns="">
      <p:transition spd="slow" advTm="212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161457-9287-0173-2764-CB671A4ECE66}"/>
              </a:ext>
            </a:extLst>
          </p:cNvPr>
          <p:cNvSpPr txBox="1"/>
          <p:nvPr/>
        </p:nvSpPr>
        <p:spPr>
          <a:xfrm>
            <a:off x="4461" y="3075057"/>
            <a:ext cx="12173247" cy="707886"/>
          </a:xfrm>
          <a:prstGeom prst="rect">
            <a:avLst/>
          </a:prstGeom>
          <a:solidFill>
            <a:srgbClr val="C00000"/>
          </a:solidFill>
        </p:spPr>
        <p:txBody>
          <a:bodyPr wrap="square" rtlCol="0">
            <a:spAutoFit/>
          </a:bodyPr>
          <a:lstStyle/>
          <a:p>
            <a:pPr algn="ctr"/>
            <a:r>
              <a:rPr lang="en-US" sz="4000" b="1" i="1" dirty="0">
                <a:solidFill>
                  <a:schemeClr val="bg1"/>
                </a:solidFill>
                <a:latin typeface="Candara" panose="020E0502030303020204" pitchFamily="34" charset="0"/>
              </a:rPr>
              <a:t>Tiny robots are emerging…</a:t>
            </a:r>
          </a:p>
        </p:txBody>
      </p:sp>
      <p:pic>
        <p:nvPicPr>
          <p:cNvPr id="1028" name="Picture 4" descr="This tiny, soft robo-bug scoots with smarts and survives swats | TechCrunch">
            <a:extLst>
              <a:ext uri="{FF2B5EF4-FFF2-40B4-BE49-F238E27FC236}">
                <a16:creationId xmlns:a16="http://schemas.microsoft.com/office/drawing/2014/main" id="{AB748769-FB37-6161-0029-2EF7CBE3D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78" y="3782943"/>
            <a:ext cx="5721036" cy="30750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T develops tiny 'walking' motor that helps more complex robots  self-assemble | TechCrunch">
            <a:extLst>
              <a:ext uri="{FF2B5EF4-FFF2-40B4-BE49-F238E27FC236}">
                <a16:creationId xmlns:a16="http://schemas.microsoft.com/office/drawing/2014/main" id="{AC0BB713-055B-89EF-D4EC-C9375BCF0B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4699" b="4232"/>
          <a:stretch/>
        </p:blipFill>
        <p:spPr bwMode="auto">
          <a:xfrm>
            <a:off x="14292" y="0"/>
            <a:ext cx="5721034" cy="30750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iny swarm robots could become first responders after earthquakes">
            <a:extLst>
              <a:ext uri="{FF2B5EF4-FFF2-40B4-BE49-F238E27FC236}">
                <a16:creationId xmlns:a16="http://schemas.microsoft.com/office/drawing/2014/main" id="{295D27CE-ACA3-22B1-1414-198868510E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725"/>
          <a:stretch/>
        </p:blipFill>
        <p:spPr bwMode="auto">
          <a:xfrm>
            <a:off x="6435187" y="3782943"/>
            <a:ext cx="5756810" cy="30750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est Flying Robot GIFs | Gfycat">
            <a:extLst>
              <a:ext uri="{FF2B5EF4-FFF2-40B4-BE49-F238E27FC236}">
                <a16:creationId xmlns:a16="http://schemas.microsoft.com/office/drawing/2014/main" id="{1B80E9FA-9883-5B24-2A70-22B6DB4EA9F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448" b="10312"/>
          <a:stretch/>
        </p:blipFill>
        <p:spPr bwMode="auto">
          <a:xfrm>
            <a:off x="6489708" y="2"/>
            <a:ext cx="5702292" cy="30750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A1D59F8-6FEE-B162-640E-77C958CBCE48}"/>
              </a:ext>
            </a:extLst>
          </p:cNvPr>
          <p:cNvSpPr txBox="1"/>
          <p:nvPr/>
        </p:nvSpPr>
        <p:spPr>
          <a:xfrm>
            <a:off x="18753" y="5213419"/>
            <a:ext cx="12173247" cy="707886"/>
          </a:xfrm>
          <a:prstGeom prst="rect">
            <a:avLst/>
          </a:prstGeom>
          <a:solidFill>
            <a:srgbClr val="C00000"/>
          </a:solidFill>
        </p:spPr>
        <p:txBody>
          <a:bodyPr wrap="square" rtlCol="0">
            <a:spAutoFit/>
          </a:bodyPr>
          <a:lstStyle/>
          <a:p>
            <a:pPr algn="ctr"/>
            <a:r>
              <a:rPr lang="en-US" sz="4000" b="1" i="1" dirty="0">
                <a:solidFill>
                  <a:schemeClr val="bg1"/>
                </a:solidFill>
                <a:latin typeface="Candara" panose="020E0502030303020204" pitchFamily="34" charset="0"/>
              </a:rPr>
              <a:t>…with many applications</a:t>
            </a:r>
          </a:p>
        </p:txBody>
      </p:sp>
    </p:spTree>
    <p:custDataLst>
      <p:tags r:id="rId1"/>
    </p:custDataLst>
    <p:extLst>
      <p:ext uri="{BB962C8B-B14F-4D97-AF65-F5344CB8AC3E}">
        <p14:creationId xmlns:p14="http://schemas.microsoft.com/office/powerpoint/2010/main" val="1056194986"/>
      </p:ext>
    </p:extLst>
  </p:cSld>
  <p:clrMapOvr>
    <a:masterClrMapping/>
  </p:clrMapOvr>
  <mc:AlternateContent xmlns:mc="http://schemas.openxmlformats.org/markup-compatibility/2006" xmlns:p14="http://schemas.microsoft.com/office/powerpoint/2010/main">
    <mc:Choice Requires="p14">
      <p:transition spd="slow" p14:dur="2000" advTm="28938"/>
    </mc:Choice>
    <mc:Fallback xmlns="">
      <p:transition spd="slow" advTm="289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5E163B0-7BBF-8072-8E2E-04A5466F5EDC}"/>
              </a:ext>
            </a:extLst>
          </p:cNvPr>
          <p:cNvGrpSpPr/>
          <p:nvPr/>
        </p:nvGrpSpPr>
        <p:grpSpPr>
          <a:xfrm rot="13202977">
            <a:off x="2476064" y="2983315"/>
            <a:ext cx="2859043" cy="860024"/>
            <a:chOff x="2943176" y="1268674"/>
            <a:chExt cx="2765053" cy="768143"/>
          </a:xfrm>
        </p:grpSpPr>
        <p:sp>
          <p:nvSpPr>
            <p:cNvPr id="12" name="Freeform 11">
              <a:extLst>
                <a:ext uri="{FF2B5EF4-FFF2-40B4-BE49-F238E27FC236}">
                  <a16:creationId xmlns:a16="http://schemas.microsoft.com/office/drawing/2014/main" id="{1FDE5E60-F3BC-053A-E20E-1602EC031217}"/>
                </a:ext>
              </a:extLst>
            </p:cNvPr>
            <p:cNvSpPr/>
            <p:nvPr/>
          </p:nvSpPr>
          <p:spPr>
            <a:xfrm rot="20792446">
              <a:off x="2943176" y="1830722"/>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3" name="Freeform 12">
              <a:extLst>
                <a:ext uri="{FF2B5EF4-FFF2-40B4-BE49-F238E27FC236}">
                  <a16:creationId xmlns:a16="http://schemas.microsoft.com/office/drawing/2014/main" id="{F8DBD135-46D0-4723-ECE6-2FE5EC75A0A1}"/>
                </a:ext>
              </a:extLst>
            </p:cNvPr>
            <p:cNvSpPr/>
            <p:nvPr/>
          </p:nvSpPr>
          <p:spPr>
            <a:xfrm rot="20792446" flipV="1">
              <a:off x="3177716" y="1906898"/>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4" name="Freeform 13">
              <a:extLst>
                <a:ext uri="{FF2B5EF4-FFF2-40B4-BE49-F238E27FC236}">
                  <a16:creationId xmlns:a16="http://schemas.microsoft.com/office/drawing/2014/main" id="{4E69D487-58AA-7863-5C7E-9082A760B761}"/>
                </a:ext>
              </a:extLst>
            </p:cNvPr>
            <p:cNvSpPr/>
            <p:nvPr/>
          </p:nvSpPr>
          <p:spPr>
            <a:xfrm rot="20792446">
              <a:off x="3352502" y="1733400"/>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5" name="Freeform 14">
              <a:extLst>
                <a:ext uri="{FF2B5EF4-FFF2-40B4-BE49-F238E27FC236}">
                  <a16:creationId xmlns:a16="http://schemas.microsoft.com/office/drawing/2014/main" id="{482EFF12-2071-3F0E-1B49-9743AFCE68D2}"/>
                </a:ext>
              </a:extLst>
            </p:cNvPr>
            <p:cNvSpPr/>
            <p:nvPr/>
          </p:nvSpPr>
          <p:spPr>
            <a:xfrm rot="20792446" flipV="1">
              <a:off x="3587042" y="1809576"/>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6" name="Freeform 15">
              <a:extLst>
                <a:ext uri="{FF2B5EF4-FFF2-40B4-BE49-F238E27FC236}">
                  <a16:creationId xmlns:a16="http://schemas.microsoft.com/office/drawing/2014/main" id="{8E5E5D8E-FD98-60A1-4C35-6674513624C8}"/>
                </a:ext>
              </a:extLst>
            </p:cNvPr>
            <p:cNvSpPr/>
            <p:nvPr/>
          </p:nvSpPr>
          <p:spPr>
            <a:xfrm rot="20792446">
              <a:off x="3761683" y="1635472"/>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7" name="Freeform 16">
              <a:extLst>
                <a:ext uri="{FF2B5EF4-FFF2-40B4-BE49-F238E27FC236}">
                  <a16:creationId xmlns:a16="http://schemas.microsoft.com/office/drawing/2014/main" id="{B383CE42-A3EF-EBB5-8D8A-472442A921C7}"/>
                </a:ext>
              </a:extLst>
            </p:cNvPr>
            <p:cNvSpPr/>
            <p:nvPr/>
          </p:nvSpPr>
          <p:spPr>
            <a:xfrm rot="20792446" flipV="1">
              <a:off x="3996223" y="1711648"/>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8" name="Freeform 17">
              <a:extLst>
                <a:ext uri="{FF2B5EF4-FFF2-40B4-BE49-F238E27FC236}">
                  <a16:creationId xmlns:a16="http://schemas.microsoft.com/office/drawing/2014/main" id="{A609F95F-4845-A913-CEF8-100D0A890E92}"/>
                </a:ext>
              </a:extLst>
            </p:cNvPr>
            <p:cNvSpPr/>
            <p:nvPr/>
          </p:nvSpPr>
          <p:spPr>
            <a:xfrm rot="20792446">
              <a:off x="4166247" y="154472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9" name="Freeform 18">
              <a:extLst>
                <a:ext uri="{FF2B5EF4-FFF2-40B4-BE49-F238E27FC236}">
                  <a16:creationId xmlns:a16="http://schemas.microsoft.com/office/drawing/2014/main" id="{AD794FB7-0CD2-ABBC-5D72-42D89DA3F237}"/>
                </a:ext>
              </a:extLst>
            </p:cNvPr>
            <p:cNvSpPr/>
            <p:nvPr/>
          </p:nvSpPr>
          <p:spPr>
            <a:xfrm rot="20792446" flipV="1">
              <a:off x="4400787" y="162090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0" name="Freeform 19">
              <a:extLst>
                <a:ext uri="{FF2B5EF4-FFF2-40B4-BE49-F238E27FC236}">
                  <a16:creationId xmlns:a16="http://schemas.microsoft.com/office/drawing/2014/main" id="{DF5532AD-38A3-F003-45A2-0E7437DA3987}"/>
                </a:ext>
              </a:extLst>
            </p:cNvPr>
            <p:cNvSpPr/>
            <p:nvPr/>
          </p:nvSpPr>
          <p:spPr>
            <a:xfrm rot="20792446">
              <a:off x="4575573" y="1447405"/>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1" name="Freeform 20">
              <a:extLst>
                <a:ext uri="{FF2B5EF4-FFF2-40B4-BE49-F238E27FC236}">
                  <a16:creationId xmlns:a16="http://schemas.microsoft.com/office/drawing/2014/main" id="{085E5D73-2ACD-87AF-5F0E-03AAA9E3CBE3}"/>
                </a:ext>
              </a:extLst>
            </p:cNvPr>
            <p:cNvSpPr/>
            <p:nvPr/>
          </p:nvSpPr>
          <p:spPr>
            <a:xfrm rot="20792446" flipV="1">
              <a:off x="4810113" y="1523581"/>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2" name="Freeform 21">
              <a:extLst>
                <a:ext uri="{FF2B5EF4-FFF2-40B4-BE49-F238E27FC236}">
                  <a16:creationId xmlns:a16="http://schemas.microsoft.com/office/drawing/2014/main" id="{EBA2FE41-8F8A-B041-2E0E-35C5688116EA}"/>
                </a:ext>
              </a:extLst>
            </p:cNvPr>
            <p:cNvSpPr/>
            <p:nvPr/>
          </p:nvSpPr>
          <p:spPr>
            <a:xfrm rot="20792446">
              <a:off x="4984754" y="134947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3" name="Freeform 22">
              <a:extLst>
                <a:ext uri="{FF2B5EF4-FFF2-40B4-BE49-F238E27FC236}">
                  <a16:creationId xmlns:a16="http://schemas.microsoft.com/office/drawing/2014/main" id="{FE5276BD-689F-C2F0-F89F-10DA8D04D982}"/>
                </a:ext>
              </a:extLst>
            </p:cNvPr>
            <p:cNvSpPr/>
            <p:nvPr/>
          </p:nvSpPr>
          <p:spPr>
            <a:xfrm rot="20792446" flipV="1">
              <a:off x="5219294" y="142565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4" name="Freeform 23">
              <a:extLst>
                <a:ext uri="{FF2B5EF4-FFF2-40B4-BE49-F238E27FC236}">
                  <a16:creationId xmlns:a16="http://schemas.microsoft.com/office/drawing/2014/main" id="{A75C3BCF-EA9E-5D81-9A49-F9A09C172020}"/>
                </a:ext>
              </a:extLst>
            </p:cNvPr>
            <p:cNvSpPr/>
            <p:nvPr/>
          </p:nvSpPr>
          <p:spPr>
            <a:xfrm rot="184118">
              <a:off x="5402268" y="1268674"/>
              <a:ext cx="305961" cy="192389"/>
            </a:xfrm>
            <a:custGeom>
              <a:avLst/>
              <a:gdLst>
                <a:gd name="connsiteX0" fmla="*/ 0 w 625032"/>
                <a:gd name="connsiteY0" fmla="*/ 763929 h 763929"/>
                <a:gd name="connsiteX1" fmla="*/ 185195 w 625032"/>
                <a:gd name="connsiteY1" fmla="*/ 219919 h 763929"/>
                <a:gd name="connsiteX2" fmla="*/ 625032 w 625032"/>
                <a:gd name="connsiteY2" fmla="*/ 0 h 763929"/>
                <a:gd name="connsiteX0" fmla="*/ 0 w 625032"/>
                <a:gd name="connsiteY0" fmla="*/ 763929 h 763929"/>
                <a:gd name="connsiteX1" fmla="*/ 185195 w 625032"/>
                <a:gd name="connsiteY1" fmla="*/ 219919 h 763929"/>
                <a:gd name="connsiteX2" fmla="*/ 625032 w 625032"/>
                <a:gd name="connsiteY2" fmla="*/ 0 h 763929"/>
              </a:gdLst>
              <a:ahLst/>
              <a:cxnLst>
                <a:cxn ang="0">
                  <a:pos x="connsiteX0" y="connsiteY0"/>
                </a:cxn>
                <a:cxn ang="0">
                  <a:pos x="connsiteX1" y="connsiteY1"/>
                </a:cxn>
                <a:cxn ang="0">
                  <a:pos x="connsiteX2" y="connsiteY2"/>
                </a:cxn>
              </a:cxnLst>
              <a:rect l="l" t="t" r="r" b="b"/>
              <a:pathLst>
                <a:path w="625032" h="763929">
                  <a:moveTo>
                    <a:pt x="0" y="763929"/>
                  </a:moveTo>
                  <a:cubicBezTo>
                    <a:pt x="56662" y="469820"/>
                    <a:pt x="81023" y="347240"/>
                    <a:pt x="185195" y="219919"/>
                  </a:cubicBezTo>
                  <a:cubicBezTo>
                    <a:pt x="289367" y="92598"/>
                    <a:pt x="457199" y="46299"/>
                    <a:pt x="625032" y="0"/>
                  </a:cubicBezTo>
                </a:path>
              </a:pathLst>
            </a:custGeom>
            <a:noFill/>
            <a:ln w="28575">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grpSp>
      <p:sp>
        <p:nvSpPr>
          <p:cNvPr id="149" name="TextBox 148">
            <a:extLst>
              <a:ext uri="{FF2B5EF4-FFF2-40B4-BE49-F238E27FC236}">
                <a16:creationId xmlns:a16="http://schemas.microsoft.com/office/drawing/2014/main" id="{B1E4D618-799A-A855-1785-47136D1C549C}"/>
              </a:ext>
            </a:extLst>
          </p:cNvPr>
          <p:cNvSpPr txBox="1"/>
          <p:nvPr/>
        </p:nvSpPr>
        <p:spPr>
          <a:xfrm>
            <a:off x="704527" y="191869"/>
            <a:ext cx="12050578" cy="646331"/>
          </a:xfrm>
          <a:prstGeom prst="rect">
            <a:avLst/>
          </a:prstGeom>
          <a:noFill/>
        </p:spPr>
        <p:txBody>
          <a:bodyPr wrap="square" rtlCol="0">
            <a:spAutoFit/>
          </a:bodyPr>
          <a:lstStyle/>
          <a:p>
            <a:r>
              <a:rPr lang="en-US" sz="3600" b="1" i="1" dirty="0">
                <a:solidFill>
                  <a:schemeClr val="tx1">
                    <a:lumMod val="85000"/>
                    <a:lumOff val="15000"/>
                  </a:schemeClr>
                </a:solidFill>
                <a:latin typeface="Candara" panose="020E0502030303020204" pitchFamily="34" charset="0"/>
              </a:rPr>
              <a:t>Our project: coded signal projection</a:t>
            </a:r>
          </a:p>
        </p:txBody>
      </p:sp>
      <p:sp>
        <p:nvSpPr>
          <p:cNvPr id="148" name="Rectangle 147">
            <a:extLst>
              <a:ext uri="{FF2B5EF4-FFF2-40B4-BE49-F238E27FC236}">
                <a16:creationId xmlns:a16="http://schemas.microsoft.com/office/drawing/2014/main" id="{EB5D939B-7DDD-EECE-648A-4C5582DEE0E0}"/>
              </a:ext>
            </a:extLst>
          </p:cNvPr>
          <p:cNvSpPr/>
          <p:nvPr/>
        </p:nvSpPr>
        <p:spPr>
          <a:xfrm>
            <a:off x="1834634" y="1915903"/>
            <a:ext cx="772595" cy="836570"/>
          </a:xfrm>
          <a:prstGeom prst="rect">
            <a:avLst/>
          </a:prstGeom>
          <a:solidFill>
            <a:schemeClr val="tx1">
              <a:lumMod val="75000"/>
              <a:lumOff val="25000"/>
            </a:schemeClr>
          </a:solidFill>
          <a:ln w="6350">
            <a:solidFill>
              <a:schemeClr val="tx1">
                <a:lumMod val="85000"/>
                <a:lumOff val="15000"/>
              </a:schemeClr>
            </a:solidFill>
          </a:ln>
          <a:scene3d>
            <a:camera prst="isometricOffAxis2Top"/>
            <a:lightRig rig="brightRoom" dir="t">
              <a:rot lat="0" lon="0" rev="0"/>
            </a:lightRig>
          </a:scene3d>
          <a:sp3d extrusionH="508000"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0A190AA7-B4B2-1998-72E3-5424E72D1AE9}"/>
              </a:ext>
            </a:extLst>
          </p:cNvPr>
          <p:cNvSpPr/>
          <p:nvPr/>
        </p:nvSpPr>
        <p:spPr>
          <a:xfrm>
            <a:off x="1838904" y="1922243"/>
            <a:ext cx="772595" cy="836570"/>
          </a:xfrm>
          <a:prstGeom prst="rect">
            <a:avLst/>
          </a:prstGeom>
          <a:solidFill>
            <a:schemeClr val="accent2">
              <a:lumMod val="75000"/>
            </a:schemeClr>
          </a:solidFill>
          <a:ln w="6350">
            <a:solidFill>
              <a:schemeClr val="accent2">
                <a:lumMod val="75000"/>
              </a:schemeClr>
            </a:solidFill>
          </a:ln>
          <a:scene3d>
            <a:camera prst="isometricOffAxis2Top"/>
            <a:lightRig rig="brightRoom" dir="t">
              <a:rot lat="0" lon="0" rev="0"/>
            </a:lightRig>
          </a:scene3d>
          <a:sp3d extrusionH="508000" prstMaterial="legacyWirefram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41339E7A-11D2-7375-EB3F-D1E967335158}"/>
              </a:ext>
            </a:extLst>
          </p:cNvPr>
          <p:cNvSpPr/>
          <p:nvPr/>
        </p:nvSpPr>
        <p:spPr>
          <a:xfrm rot="371053">
            <a:off x="1695086" y="4707143"/>
            <a:ext cx="772595" cy="836570"/>
          </a:xfrm>
          <a:prstGeom prst="rect">
            <a:avLst/>
          </a:prstGeom>
          <a:solidFill>
            <a:schemeClr val="tx1">
              <a:lumMod val="75000"/>
              <a:lumOff val="25000"/>
            </a:schemeClr>
          </a:solidFill>
          <a:ln w="6350">
            <a:solidFill>
              <a:schemeClr val="tx1">
                <a:lumMod val="85000"/>
                <a:lumOff val="15000"/>
              </a:schemeClr>
            </a:solidFill>
          </a:ln>
          <a:scene3d>
            <a:camera prst="isometricOffAxis2Top">
              <a:rot lat="17565834" lon="2857111" rev="19011093"/>
            </a:camera>
            <a:lightRig rig="brightRoom" dir="t">
              <a:rot lat="0" lon="0" rev="0"/>
            </a:lightRig>
          </a:scene3d>
          <a:sp3d extrusionH="508000"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3224C83F-6910-1234-F54B-98490E4ABAE6}"/>
              </a:ext>
            </a:extLst>
          </p:cNvPr>
          <p:cNvSpPr/>
          <p:nvPr/>
        </p:nvSpPr>
        <p:spPr>
          <a:xfrm rot="371053">
            <a:off x="1699356" y="4713483"/>
            <a:ext cx="772595" cy="836570"/>
          </a:xfrm>
          <a:prstGeom prst="rect">
            <a:avLst/>
          </a:prstGeom>
          <a:solidFill>
            <a:schemeClr val="accent2">
              <a:lumMod val="75000"/>
            </a:schemeClr>
          </a:solidFill>
          <a:ln w="6350">
            <a:solidFill>
              <a:schemeClr val="accent2">
                <a:lumMod val="75000"/>
              </a:schemeClr>
            </a:solidFill>
          </a:ln>
          <a:scene3d>
            <a:camera prst="isometricOffAxis2Top">
              <a:rot lat="17565834" lon="2857111" rev="19011093"/>
            </a:camera>
            <a:lightRig rig="brightRoom" dir="t">
              <a:rot lat="0" lon="0" rev="0"/>
            </a:lightRig>
          </a:scene3d>
          <a:sp3d extrusionH="508000" prstMaterial="legacyWirefram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a:extLst>
              <a:ext uri="{FF2B5EF4-FFF2-40B4-BE49-F238E27FC236}">
                <a16:creationId xmlns:a16="http://schemas.microsoft.com/office/drawing/2014/main" id="{15CF1237-617B-34D8-95E8-4EEBEBEE3E50}"/>
              </a:ext>
            </a:extLst>
          </p:cNvPr>
          <p:cNvGrpSpPr/>
          <p:nvPr/>
        </p:nvGrpSpPr>
        <p:grpSpPr>
          <a:xfrm rot="2330460">
            <a:off x="2660338" y="2472138"/>
            <a:ext cx="1209070" cy="438096"/>
            <a:chOff x="3996223" y="1268674"/>
            <a:chExt cx="1712006" cy="572893"/>
          </a:xfrm>
        </p:grpSpPr>
        <p:sp>
          <p:nvSpPr>
            <p:cNvPr id="154" name="Freeform 153">
              <a:extLst>
                <a:ext uri="{FF2B5EF4-FFF2-40B4-BE49-F238E27FC236}">
                  <a16:creationId xmlns:a16="http://schemas.microsoft.com/office/drawing/2014/main" id="{8B8C3332-B0D7-D4D3-0FAC-97CE7F49151F}"/>
                </a:ext>
              </a:extLst>
            </p:cNvPr>
            <p:cNvSpPr/>
            <p:nvPr/>
          </p:nvSpPr>
          <p:spPr>
            <a:xfrm rot="20792446" flipV="1">
              <a:off x="3996223" y="1711648"/>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55" name="Freeform 154">
              <a:extLst>
                <a:ext uri="{FF2B5EF4-FFF2-40B4-BE49-F238E27FC236}">
                  <a16:creationId xmlns:a16="http://schemas.microsoft.com/office/drawing/2014/main" id="{2E54FB11-DC66-A710-91EA-0378DD3FC4CC}"/>
                </a:ext>
              </a:extLst>
            </p:cNvPr>
            <p:cNvSpPr/>
            <p:nvPr/>
          </p:nvSpPr>
          <p:spPr>
            <a:xfrm rot="20792446">
              <a:off x="4166247" y="154472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56" name="Freeform 155">
              <a:extLst>
                <a:ext uri="{FF2B5EF4-FFF2-40B4-BE49-F238E27FC236}">
                  <a16:creationId xmlns:a16="http://schemas.microsoft.com/office/drawing/2014/main" id="{76623726-FA91-9EEC-8AE4-71AA3D42A28C}"/>
                </a:ext>
              </a:extLst>
            </p:cNvPr>
            <p:cNvSpPr/>
            <p:nvPr/>
          </p:nvSpPr>
          <p:spPr>
            <a:xfrm rot="20792446" flipV="1">
              <a:off x="4400787" y="162090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57" name="Freeform 156">
              <a:extLst>
                <a:ext uri="{FF2B5EF4-FFF2-40B4-BE49-F238E27FC236}">
                  <a16:creationId xmlns:a16="http://schemas.microsoft.com/office/drawing/2014/main" id="{F169C770-E1AC-E6F5-6566-52618C0E1E07}"/>
                </a:ext>
              </a:extLst>
            </p:cNvPr>
            <p:cNvSpPr/>
            <p:nvPr/>
          </p:nvSpPr>
          <p:spPr>
            <a:xfrm rot="20792446">
              <a:off x="4575573" y="1447405"/>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58" name="Freeform 157">
              <a:extLst>
                <a:ext uri="{FF2B5EF4-FFF2-40B4-BE49-F238E27FC236}">
                  <a16:creationId xmlns:a16="http://schemas.microsoft.com/office/drawing/2014/main" id="{44DB2CF2-881C-10DD-1896-1398BE11F6DC}"/>
                </a:ext>
              </a:extLst>
            </p:cNvPr>
            <p:cNvSpPr/>
            <p:nvPr/>
          </p:nvSpPr>
          <p:spPr>
            <a:xfrm rot="20792446" flipV="1">
              <a:off x="4810113" y="1523581"/>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59" name="Freeform 158">
              <a:extLst>
                <a:ext uri="{FF2B5EF4-FFF2-40B4-BE49-F238E27FC236}">
                  <a16:creationId xmlns:a16="http://schemas.microsoft.com/office/drawing/2014/main" id="{9198A927-94D9-716B-0C39-CEA9532A01D4}"/>
                </a:ext>
              </a:extLst>
            </p:cNvPr>
            <p:cNvSpPr/>
            <p:nvPr/>
          </p:nvSpPr>
          <p:spPr>
            <a:xfrm rot="20792446">
              <a:off x="4984754" y="134947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60" name="Freeform 159">
              <a:extLst>
                <a:ext uri="{FF2B5EF4-FFF2-40B4-BE49-F238E27FC236}">
                  <a16:creationId xmlns:a16="http://schemas.microsoft.com/office/drawing/2014/main" id="{D9B5B428-EB3C-60F9-4C63-F7DDF20626EA}"/>
                </a:ext>
              </a:extLst>
            </p:cNvPr>
            <p:cNvSpPr/>
            <p:nvPr/>
          </p:nvSpPr>
          <p:spPr>
            <a:xfrm rot="20792446" flipV="1">
              <a:off x="5219294" y="142565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61" name="Freeform 160">
              <a:extLst>
                <a:ext uri="{FF2B5EF4-FFF2-40B4-BE49-F238E27FC236}">
                  <a16:creationId xmlns:a16="http://schemas.microsoft.com/office/drawing/2014/main" id="{7DBA841F-ED15-F1E9-EF14-0C37171071D7}"/>
                </a:ext>
              </a:extLst>
            </p:cNvPr>
            <p:cNvSpPr/>
            <p:nvPr/>
          </p:nvSpPr>
          <p:spPr>
            <a:xfrm rot="184118">
              <a:off x="5402268" y="1268674"/>
              <a:ext cx="305961" cy="192389"/>
            </a:xfrm>
            <a:custGeom>
              <a:avLst/>
              <a:gdLst>
                <a:gd name="connsiteX0" fmla="*/ 0 w 625032"/>
                <a:gd name="connsiteY0" fmla="*/ 763929 h 763929"/>
                <a:gd name="connsiteX1" fmla="*/ 185195 w 625032"/>
                <a:gd name="connsiteY1" fmla="*/ 219919 h 763929"/>
                <a:gd name="connsiteX2" fmla="*/ 625032 w 625032"/>
                <a:gd name="connsiteY2" fmla="*/ 0 h 763929"/>
                <a:gd name="connsiteX0" fmla="*/ 0 w 625032"/>
                <a:gd name="connsiteY0" fmla="*/ 763929 h 763929"/>
                <a:gd name="connsiteX1" fmla="*/ 185195 w 625032"/>
                <a:gd name="connsiteY1" fmla="*/ 219919 h 763929"/>
                <a:gd name="connsiteX2" fmla="*/ 625032 w 625032"/>
                <a:gd name="connsiteY2" fmla="*/ 0 h 763929"/>
              </a:gdLst>
              <a:ahLst/>
              <a:cxnLst>
                <a:cxn ang="0">
                  <a:pos x="connsiteX0" y="connsiteY0"/>
                </a:cxn>
                <a:cxn ang="0">
                  <a:pos x="connsiteX1" y="connsiteY1"/>
                </a:cxn>
                <a:cxn ang="0">
                  <a:pos x="connsiteX2" y="connsiteY2"/>
                </a:cxn>
              </a:cxnLst>
              <a:rect l="l" t="t" r="r" b="b"/>
              <a:pathLst>
                <a:path w="625032" h="763929">
                  <a:moveTo>
                    <a:pt x="0" y="763929"/>
                  </a:moveTo>
                  <a:cubicBezTo>
                    <a:pt x="56662" y="469820"/>
                    <a:pt x="81023" y="347240"/>
                    <a:pt x="185195" y="219919"/>
                  </a:cubicBezTo>
                  <a:cubicBezTo>
                    <a:pt x="289367" y="92598"/>
                    <a:pt x="457199" y="46299"/>
                    <a:pt x="625032" y="0"/>
                  </a:cubicBezTo>
                </a:path>
              </a:pathLst>
            </a:custGeom>
            <a:noFill/>
            <a:ln w="28575">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grpSp>
      <p:sp>
        <p:nvSpPr>
          <p:cNvPr id="171" name="TextBox 170">
            <a:extLst>
              <a:ext uri="{FF2B5EF4-FFF2-40B4-BE49-F238E27FC236}">
                <a16:creationId xmlns:a16="http://schemas.microsoft.com/office/drawing/2014/main" id="{652B3B1B-C454-FF7B-8C30-DBAE5D31C7FE}"/>
              </a:ext>
            </a:extLst>
          </p:cNvPr>
          <p:cNvSpPr txBox="1"/>
          <p:nvPr/>
        </p:nvSpPr>
        <p:spPr>
          <a:xfrm>
            <a:off x="697606" y="2993755"/>
            <a:ext cx="1518847" cy="495573"/>
          </a:xfrm>
          <a:prstGeom prst="rect">
            <a:avLst/>
          </a:prstGeom>
          <a:noFill/>
        </p:spPr>
        <p:txBody>
          <a:bodyPr wrap="square" rtlCol="0">
            <a:spAutoFit/>
          </a:bodyPr>
          <a:lstStyle/>
          <a:p>
            <a:pPr algn="ctr" defTabSz="457200"/>
            <a:r>
              <a:rPr lang="en-US" dirty="0">
                <a:solidFill>
                  <a:prstClr val="black"/>
                </a:solidFill>
                <a:latin typeface="Calibri" panose="020F0502020204030204"/>
              </a:rPr>
              <a:t>Object</a:t>
            </a:r>
          </a:p>
        </p:txBody>
      </p:sp>
      <p:grpSp>
        <p:nvGrpSpPr>
          <p:cNvPr id="5" name="Group 4">
            <a:extLst>
              <a:ext uri="{FF2B5EF4-FFF2-40B4-BE49-F238E27FC236}">
                <a16:creationId xmlns:a16="http://schemas.microsoft.com/office/drawing/2014/main" id="{4A425B83-583F-89CA-983B-62FC6E1630DF}"/>
              </a:ext>
            </a:extLst>
          </p:cNvPr>
          <p:cNvGrpSpPr/>
          <p:nvPr/>
        </p:nvGrpSpPr>
        <p:grpSpPr>
          <a:xfrm>
            <a:off x="5664110" y="3705399"/>
            <a:ext cx="2607494" cy="2300837"/>
            <a:chOff x="5596413" y="3718074"/>
            <a:chExt cx="2607494" cy="2300837"/>
          </a:xfrm>
        </p:grpSpPr>
        <p:grpSp>
          <p:nvGrpSpPr>
            <p:cNvPr id="138" name="Group 137">
              <a:extLst>
                <a:ext uri="{FF2B5EF4-FFF2-40B4-BE49-F238E27FC236}">
                  <a16:creationId xmlns:a16="http://schemas.microsoft.com/office/drawing/2014/main" id="{C21D130E-5EBB-2B1E-3866-C28EA077993B}"/>
                </a:ext>
              </a:extLst>
            </p:cNvPr>
            <p:cNvGrpSpPr/>
            <p:nvPr/>
          </p:nvGrpSpPr>
          <p:grpSpPr>
            <a:xfrm flipH="1">
              <a:off x="5848230" y="4523627"/>
              <a:ext cx="1143307" cy="1009295"/>
              <a:chOff x="5863022" y="2959095"/>
              <a:chExt cx="913819" cy="745015"/>
            </a:xfrm>
          </p:grpSpPr>
          <p:cxnSp>
            <p:nvCxnSpPr>
              <p:cNvPr id="139" name="Straight Connector 138">
                <a:extLst>
                  <a:ext uri="{FF2B5EF4-FFF2-40B4-BE49-F238E27FC236}">
                    <a16:creationId xmlns:a16="http://schemas.microsoft.com/office/drawing/2014/main" id="{0CA23FA8-8E1F-7AC9-F20B-A869032AD7D5}"/>
                  </a:ext>
                </a:extLst>
              </p:cNvPr>
              <p:cNvCxnSpPr>
                <a:cxnSpLocks/>
              </p:cNvCxnSpPr>
              <p:nvPr/>
            </p:nvCxnSpPr>
            <p:spPr>
              <a:xfrm flipV="1">
                <a:off x="5863022" y="3082281"/>
                <a:ext cx="752062" cy="200158"/>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40" name="Can 139">
                <a:extLst>
                  <a:ext uri="{FF2B5EF4-FFF2-40B4-BE49-F238E27FC236}">
                    <a16:creationId xmlns:a16="http://schemas.microsoft.com/office/drawing/2014/main" id="{6F74EBA7-46B7-D491-9B15-0B090F193E50}"/>
                  </a:ext>
                </a:extLst>
              </p:cNvPr>
              <p:cNvSpPr/>
              <p:nvPr/>
            </p:nvSpPr>
            <p:spPr>
              <a:xfrm rot="4564477">
                <a:off x="6474624" y="2920350"/>
                <a:ext cx="263472" cy="340962"/>
              </a:xfrm>
              <a:prstGeom prst="ca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Connector 140">
                <a:extLst>
                  <a:ext uri="{FF2B5EF4-FFF2-40B4-BE49-F238E27FC236}">
                    <a16:creationId xmlns:a16="http://schemas.microsoft.com/office/drawing/2014/main" id="{A7C84D4B-0BE8-E586-9CE0-8BAF836E8971}"/>
                  </a:ext>
                </a:extLst>
              </p:cNvPr>
              <p:cNvCxnSpPr>
                <a:cxnSpLocks/>
              </p:cNvCxnSpPr>
              <p:nvPr/>
            </p:nvCxnSpPr>
            <p:spPr>
              <a:xfrm flipH="1" flipV="1">
                <a:off x="5876596" y="3271351"/>
                <a:ext cx="0" cy="432759"/>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2" name="TextBox 141">
              <a:extLst>
                <a:ext uri="{FF2B5EF4-FFF2-40B4-BE49-F238E27FC236}">
                  <a16:creationId xmlns:a16="http://schemas.microsoft.com/office/drawing/2014/main" id="{F7C442AE-DB90-3D4D-8F7D-3B041676E941}"/>
                </a:ext>
              </a:extLst>
            </p:cNvPr>
            <p:cNvSpPr txBox="1"/>
            <p:nvPr/>
          </p:nvSpPr>
          <p:spPr>
            <a:xfrm>
              <a:off x="5596413" y="5518565"/>
              <a:ext cx="2607494" cy="500346"/>
            </a:xfrm>
            <a:prstGeom prst="rect">
              <a:avLst/>
            </a:prstGeom>
            <a:noFill/>
          </p:spPr>
          <p:txBody>
            <a:bodyPr wrap="square" rtlCol="0">
              <a:spAutoFit/>
            </a:bodyPr>
            <a:lstStyle/>
            <a:p>
              <a:pPr algn="ctr" defTabSz="457200"/>
              <a:r>
                <a:rPr lang="en-US" dirty="0">
                  <a:solidFill>
                    <a:prstClr val="black"/>
                  </a:solidFill>
                  <a:latin typeface="Calibri" panose="020F0502020204030204"/>
                </a:rPr>
                <a:t>Ultrasound speaker</a:t>
              </a:r>
            </a:p>
          </p:txBody>
        </p:sp>
        <p:pic>
          <p:nvPicPr>
            <p:cNvPr id="143" name="Picture 2" descr="Free Microphone Icon. SVG, EPS, JPG, PNG. Download Microphone Icon.">
              <a:extLst>
                <a:ext uri="{FF2B5EF4-FFF2-40B4-BE49-F238E27FC236}">
                  <a16:creationId xmlns:a16="http://schemas.microsoft.com/office/drawing/2014/main" id="{15B54901-4F70-EAFB-B6ED-CD35E1CC3E14}"/>
                </a:ext>
              </a:extLst>
            </p:cNvPr>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33077" t="24405" r="32448" b="29039"/>
            <a:stretch/>
          </p:blipFill>
          <p:spPr bwMode="auto">
            <a:xfrm rot="17091441" flipH="1">
              <a:off x="6013461" y="4117408"/>
              <a:ext cx="298776" cy="372630"/>
            </a:xfrm>
            <a:prstGeom prst="rect">
              <a:avLst/>
            </a:prstGeom>
            <a:noFill/>
            <a:extLst>
              <a:ext uri="{909E8E84-426E-40DD-AFC4-6F175D3DCCD1}">
                <a14:hiddenFill xmlns:a14="http://schemas.microsoft.com/office/drawing/2010/main">
                  <a:solidFill>
                    <a:srgbClr val="FFFFFF"/>
                  </a:solidFill>
                </a14:hiddenFill>
              </a:ext>
            </a:extLst>
          </p:spPr>
        </p:pic>
        <p:cxnSp>
          <p:nvCxnSpPr>
            <p:cNvPr id="145" name="Straight Connector 144">
              <a:extLst>
                <a:ext uri="{FF2B5EF4-FFF2-40B4-BE49-F238E27FC236}">
                  <a16:creationId xmlns:a16="http://schemas.microsoft.com/office/drawing/2014/main" id="{64C5BCEF-0D86-EA0A-2949-CEB56EAEF4CC}"/>
                </a:ext>
              </a:extLst>
            </p:cNvPr>
            <p:cNvCxnSpPr>
              <a:cxnSpLocks/>
            </p:cNvCxnSpPr>
            <p:nvPr/>
          </p:nvCxnSpPr>
          <p:spPr>
            <a:xfrm flipV="1">
              <a:off x="7290250" y="4607957"/>
              <a:ext cx="0" cy="808270"/>
            </a:xfrm>
            <a:prstGeom prst="line">
              <a:avLst/>
            </a:prstGeom>
            <a:ln w="222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757C2C23-472D-FF42-4C6B-FB71FA100D63}"/>
                </a:ext>
              </a:extLst>
            </p:cNvPr>
            <p:cNvSpPr txBox="1"/>
            <p:nvPr/>
          </p:nvSpPr>
          <p:spPr>
            <a:xfrm>
              <a:off x="5896853" y="3718074"/>
              <a:ext cx="1857204" cy="500346"/>
            </a:xfrm>
            <a:prstGeom prst="rect">
              <a:avLst/>
            </a:prstGeom>
            <a:noFill/>
          </p:spPr>
          <p:txBody>
            <a:bodyPr wrap="square" rtlCol="0">
              <a:spAutoFit/>
            </a:bodyPr>
            <a:lstStyle/>
            <a:p>
              <a:pPr algn="ctr" defTabSz="457200"/>
              <a:r>
                <a:rPr lang="en-US" dirty="0">
                  <a:solidFill>
                    <a:prstClr val="black"/>
                  </a:solidFill>
                  <a:latin typeface="Calibri" panose="020F0502020204030204"/>
                </a:rPr>
                <a:t>Microphone</a:t>
              </a:r>
            </a:p>
          </p:txBody>
        </p:sp>
        <p:cxnSp>
          <p:nvCxnSpPr>
            <p:cNvPr id="144" name="Straight Connector 143">
              <a:extLst>
                <a:ext uri="{FF2B5EF4-FFF2-40B4-BE49-F238E27FC236}">
                  <a16:creationId xmlns:a16="http://schemas.microsoft.com/office/drawing/2014/main" id="{177CBE68-B2AE-1447-D73B-80BB3016AAAE}"/>
                </a:ext>
              </a:extLst>
            </p:cNvPr>
            <p:cNvCxnSpPr>
              <a:cxnSpLocks/>
            </p:cNvCxnSpPr>
            <p:nvPr/>
          </p:nvCxnSpPr>
          <p:spPr>
            <a:xfrm flipH="1" flipV="1">
              <a:off x="6331934" y="4349498"/>
              <a:ext cx="958317" cy="258459"/>
            </a:xfrm>
            <a:prstGeom prst="line">
              <a:avLst/>
            </a:prstGeom>
            <a:ln w="222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oup 178">
            <a:extLst>
              <a:ext uri="{FF2B5EF4-FFF2-40B4-BE49-F238E27FC236}">
                <a16:creationId xmlns:a16="http://schemas.microsoft.com/office/drawing/2014/main" id="{816C9C05-6AD5-FA81-458C-6D910DF3EFDF}"/>
              </a:ext>
            </a:extLst>
          </p:cNvPr>
          <p:cNvGrpSpPr/>
          <p:nvPr/>
        </p:nvGrpSpPr>
        <p:grpSpPr>
          <a:xfrm rot="10247139">
            <a:off x="2586332" y="4420475"/>
            <a:ext cx="2859043" cy="860024"/>
            <a:chOff x="2943176" y="1268674"/>
            <a:chExt cx="2765053" cy="768143"/>
          </a:xfrm>
        </p:grpSpPr>
        <p:sp>
          <p:nvSpPr>
            <p:cNvPr id="186" name="Freeform 185">
              <a:extLst>
                <a:ext uri="{FF2B5EF4-FFF2-40B4-BE49-F238E27FC236}">
                  <a16:creationId xmlns:a16="http://schemas.microsoft.com/office/drawing/2014/main" id="{BA55C324-0362-C011-9C4B-1CE1275F676C}"/>
                </a:ext>
              </a:extLst>
            </p:cNvPr>
            <p:cNvSpPr/>
            <p:nvPr/>
          </p:nvSpPr>
          <p:spPr>
            <a:xfrm rot="20792446">
              <a:off x="2943176" y="1830722"/>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87" name="Freeform 186">
              <a:extLst>
                <a:ext uri="{FF2B5EF4-FFF2-40B4-BE49-F238E27FC236}">
                  <a16:creationId xmlns:a16="http://schemas.microsoft.com/office/drawing/2014/main" id="{DB8B66DF-50C4-F1FB-5820-460D2A07E540}"/>
                </a:ext>
              </a:extLst>
            </p:cNvPr>
            <p:cNvSpPr/>
            <p:nvPr/>
          </p:nvSpPr>
          <p:spPr>
            <a:xfrm rot="20792446" flipV="1">
              <a:off x="3177716" y="1906898"/>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88" name="Freeform 187">
              <a:extLst>
                <a:ext uri="{FF2B5EF4-FFF2-40B4-BE49-F238E27FC236}">
                  <a16:creationId xmlns:a16="http://schemas.microsoft.com/office/drawing/2014/main" id="{275C108F-B9AE-C676-520D-F50DD12B2BFF}"/>
                </a:ext>
              </a:extLst>
            </p:cNvPr>
            <p:cNvSpPr/>
            <p:nvPr/>
          </p:nvSpPr>
          <p:spPr>
            <a:xfrm rot="20792446">
              <a:off x="3352502" y="1733400"/>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25" name="Freeform 224">
              <a:extLst>
                <a:ext uri="{FF2B5EF4-FFF2-40B4-BE49-F238E27FC236}">
                  <a16:creationId xmlns:a16="http://schemas.microsoft.com/office/drawing/2014/main" id="{13CB497E-A4EF-18C8-D32E-2E60DEBB8BE3}"/>
                </a:ext>
              </a:extLst>
            </p:cNvPr>
            <p:cNvSpPr/>
            <p:nvPr/>
          </p:nvSpPr>
          <p:spPr>
            <a:xfrm rot="20792446" flipV="1">
              <a:off x="3587042" y="1809576"/>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26" name="Freeform 225">
              <a:extLst>
                <a:ext uri="{FF2B5EF4-FFF2-40B4-BE49-F238E27FC236}">
                  <a16:creationId xmlns:a16="http://schemas.microsoft.com/office/drawing/2014/main" id="{CF0D0A16-AEA0-328D-0EEE-3DFF7A915447}"/>
                </a:ext>
              </a:extLst>
            </p:cNvPr>
            <p:cNvSpPr/>
            <p:nvPr/>
          </p:nvSpPr>
          <p:spPr>
            <a:xfrm rot="20792446">
              <a:off x="3761683" y="1635472"/>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27" name="Freeform 226">
              <a:extLst>
                <a:ext uri="{FF2B5EF4-FFF2-40B4-BE49-F238E27FC236}">
                  <a16:creationId xmlns:a16="http://schemas.microsoft.com/office/drawing/2014/main" id="{3702218E-5C42-DF59-1ED0-AFFBEF032716}"/>
                </a:ext>
              </a:extLst>
            </p:cNvPr>
            <p:cNvSpPr/>
            <p:nvPr/>
          </p:nvSpPr>
          <p:spPr>
            <a:xfrm rot="20792446" flipV="1">
              <a:off x="3996223" y="1711648"/>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28" name="Freeform 227">
              <a:extLst>
                <a:ext uri="{FF2B5EF4-FFF2-40B4-BE49-F238E27FC236}">
                  <a16:creationId xmlns:a16="http://schemas.microsoft.com/office/drawing/2014/main" id="{B7CF67BF-1701-74AF-94A0-7D6D735B4F55}"/>
                </a:ext>
              </a:extLst>
            </p:cNvPr>
            <p:cNvSpPr/>
            <p:nvPr/>
          </p:nvSpPr>
          <p:spPr>
            <a:xfrm rot="20792446">
              <a:off x="4166247" y="154472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29" name="Freeform 228">
              <a:extLst>
                <a:ext uri="{FF2B5EF4-FFF2-40B4-BE49-F238E27FC236}">
                  <a16:creationId xmlns:a16="http://schemas.microsoft.com/office/drawing/2014/main" id="{4AD1AB52-C83A-8902-F4CD-0439DCF549DE}"/>
                </a:ext>
              </a:extLst>
            </p:cNvPr>
            <p:cNvSpPr/>
            <p:nvPr/>
          </p:nvSpPr>
          <p:spPr>
            <a:xfrm rot="20792446" flipV="1">
              <a:off x="4400787" y="162090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30" name="Freeform 229">
              <a:extLst>
                <a:ext uri="{FF2B5EF4-FFF2-40B4-BE49-F238E27FC236}">
                  <a16:creationId xmlns:a16="http://schemas.microsoft.com/office/drawing/2014/main" id="{DB6388A7-A140-202B-F51A-02916EFF82B6}"/>
                </a:ext>
              </a:extLst>
            </p:cNvPr>
            <p:cNvSpPr/>
            <p:nvPr/>
          </p:nvSpPr>
          <p:spPr>
            <a:xfrm rot="20792446">
              <a:off x="4575573" y="1447405"/>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31" name="Freeform 230">
              <a:extLst>
                <a:ext uri="{FF2B5EF4-FFF2-40B4-BE49-F238E27FC236}">
                  <a16:creationId xmlns:a16="http://schemas.microsoft.com/office/drawing/2014/main" id="{198C4094-3CC1-2F9C-D84A-6A4CD970D93C}"/>
                </a:ext>
              </a:extLst>
            </p:cNvPr>
            <p:cNvSpPr/>
            <p:nvPr/>
          </p:nvSpPr>
          <p:spPr>
            <a:xfrm rot="20792446" flipV="1">
              <a:off x="4810113" y="1523581"/>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32" name="Freeform 231">
              <a:extLst>
                <a:ext uri="{FF2B5EF4-FFF2-40B4-BE49-F238E27FC236}">
                  <a16:creationId xmlns:a16="http://schemas.microsoft.com/office/drawing/2014/main" id="{F88B39C6-BE4C-DC28-A491-AC2FDC7ECB98}"/>
                </a:ext>
              </a:extLst>
            </p:cNvPr>
            <p:cNvSpPr/>
            <p:nvPr/>
          </p:nvSpPr>
          <p:spPr>
            <a:xfrm rot="20792446">
              <a:off x="4984754" y="134947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33" name="Freeform 232">
              <a:extLst>
                <a:ext uri="{FF2B5EF4-FFF2-40B4-BE49-F238E27FC236}">
                  <a16:creationId xmlns:a16="http://schemas.microsoft.com/office/drawing/2014/main" id="{747B6E67-9B2B-2EDD-9146-12D0BB78E678}"/>
                </a:ext>
              </a:extLst>
            </p:cNvPr>
            <p:cNvSpPr/>
            <p:nvPr/>
          </p:nvSpPr>
          <p:spPr>
            <a:xfrm rot="20792446" flipV="1">
              <a:off x="5219294" y="142565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34" name="Freeform 233">
              <a:extLst>
                <a:ext uri="{FF2B5EF4-FFF2-40B4-BE49-F238E27FC236}">
                  <a16:creationId xmlns:a16="http://schemas.microsoft.com/office/drawing/2014/main" id="{61151376-E887-AC07-9DD1-62CAF9EF8126}"/>
                </a:ext>
              </a:extLst>
            </p:cNvPr>
            <p:cNvSpPr/>
            <p:nvPr/>
          </p:nvSpPr>
          <p:spPr>
            <a:xfrm rot="184118">
              <a:off x="5402268" y="1268674"/>
              <a:ext cx="305961" cy="192389"/>
            </a:xfrm>
            <a:custGeom>
              <a:avLst/>
              <a:gdLst>
                <a:gd name="connsiteX0" fmla="*/ 0 w 625032"/>
                <a:gd name="connsiteY0" fmla="*/ 763929 h 763929"/>
                <a:gd name="connsiteX1" fmla="*/ 185195 w 625032"/>
                <a:gd name="connsiteY1" fmla="*/ 219919 h 763929"/>
                <a:gd name="connsiteX2" fmla="*/ 625032 w 625032"/>
                <a:gd name="connsiteY2" fmla="*/ 0 h 763929"/>
                <a:gd name="connsiteX0" fmla="*/ 0 w 625032"/>
                <a:gd name="connsiteY0" fmla="*/ 763929 h 763929"/>
                <a:gd name="connsiteX1" fmla="*/ 185195 w 625032"/>
                <a:gd name="connsiteY1" fmla="*/ 219919 h 763929"/>
                <a:gd name="connsiteX2" fmla="*/ 625032 w 625032"/>
                <a:gd name="connsiteY2" fmla="*/ 0 h 763929"/>
              </a:gdLst>
              <a:ahLst/>
              <a:cxnLst>
                <a:cxn ang="0">
                  <a:pos x="connsiteX0" y="connsiteY0"/>
                </a:cxn>
                <a:cxn ang="0">
                  <a:pos x="connsiteX1" y="connsiteY1"/>
                </a:cxn>
                <a:cxn ang="0">
                  <a:pos x="connsiteX2" y="connsiteY2"/>
                </a:cxn>
              </a:cxnLst>
              <a:rect l="l" t="t" r="r" b="b"/>
              <a:pathLst>
                <a:path w="625032" h="763929">
                  <a:moveTo>
                    <a:pt x="0" y="763929"/>
                  </a:moveTo>
                  <a:cubicBezTo>
                    <a:pt x="56662" y="469820"/>
                    <a:pt x="81023" y="347240"/>
                    <a:pt x="185195" y="219919"/>
                  </a:cubicBezTo>
                  <a:cubicBezTo>
                    <a:pt x="289367" y="92598"/>
                    <a:pt x="457199" y="46299"/>
                    <a:pt x="625032" y="0"/>
                  </a:cubicBezTo>
                </a:path>
              </a:pathLst>
            </a:custGeom>
            <a:noFill/>
            <a:ln w="28575">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grpSp>
      <p:grpSp>
        <p:nvGrpSpPr>
          <p:cNvPr id="235" name="Group 234">
            <a:extLst>
              <a:ext uri="{FF2B5EF4-FFF2-40B4-BE49-F238E27FC236}">
                <a16:creationId xmlns:a16="http://schemas.microsoft.com/office/drawing/2014/main" id="{33CD5BA8-EE1B-8CF6-DD71-F0F8D5CD022A}"/>
              </a:ext>
            </a:extLst>
          </p:cNvPr>
          <p:cNvGrpSpPr/>
          <p:nvPr/>
        </p:nvGrpSpPr>
        <p:grpSpPr>
          <a:xfrm rot="20927133">
            <a:off x="2529801" y="4721441"/>
            <a:ext cx="1209070" cy="438096"/>
            <a:chOff x="3996223" y="1268674"/>
            <a:chExt cx="1712006" cy="572893"/>
          </a:xfrm>
        </p:grpSpPr>
        <p:sp>
          <p:nvSpPr>
            <p:cNvPr id="236" name="Freeform 235">
              <a:extLst>
                <a:ext uri="{FF2B5EF4-FFF2-40B4-BE49-F238E27FC236}">
                  <a16:creationId xmlns:a16="http://schemas.microsoft.com/office/drawing/2014/main" id="{34F42829-D7F4-A959-0FD5-C47410C4BA11}"/>
                </a:ext>
              </a:extLst>
            </p:cNvPr>
            <p:cNvSpPr/>
            <p:nvPr/>
          </p:nvSpPr>
          <p:spPr>
            <a:xfrm rot="20792446" flipV="1">
              <a:off x="3996223" y="1711648"/>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37" name="Freeform 236">
              <a:extLst>
                <a:ext uri="{FF2B5EF4-FFF2-40B4-BE49-F238E27FC236}">
                  <a16:creationId xmlns:a16="http://schemas.microsoft.com/office/drawing/2014/main" id="{0EFE5035-6312-4FAC-944E-C753B2968BDF}"/>
                </a:ext>
              </a:extLst>
            </p:cNvPr>
            <p:cNvSpPr/>
            <p:nvPr/>
          </p:nvSpPr>
          <p:spPr>
            <a:xfrm rot="20792446">
              <a:off x="4166247" y="154472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38" name="Freeform 237">
              <a:extLst>
                <a:ext uri="{FF2B5EF4-FFF2-40B4-BE49-F238E27FC236}">
                  <a16:creationId xmlns:a16="http://schemas.microsoft.com/office/drawing/2014/main" id="{CEC57DD6-DF14-2562-F727-628076492041}"/>
                </a:ext>
              </a:extLst>
            </p:cNvPr>
            <p:cNvSpPr/>
            <p:nvPr/>
          </p:nvSpPr>
          <p:spPr>
            <a:xfrm rot="20792446" flipV="1">
              <a:off x="4400787" y="162090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39" name="Freeform 238">
              <a:extLst>
                <a:ext uri="{FF2B5EF4-FFF2-40B4-BE49-F238E27FC236}">
                  <a16:creationId xmlns:a16="http://schemas.microsoft.com/office/drawing/2014/main" id="{6E214CB0-E430-ACE0-5458-25BC9A801E8E}"/>
                </a:ext>
              </a:extLst>
            </p:cNvPr>
            <p:cNvSpPr/>
            <p:nvPr/>
          </p:nvSpPr>
          <p:spPr>
            <a:xfrm rot="20792446">
              <a:off x="4575573" y="1447405"/>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40" name="Freeform 239">
              <a:extLst>
                <a:ext uri="{FF2B5EF4-FFF2-40B4-BE49-F238E27FC236}">
                  <a16:creationId xmlns:a16="http://schemas.microsoft.com/office/drawing/2014/main" id="{7E375FCC-C878-1EB2-3711-AA3F207F2B53}"/>
                </a:ext>
              </a:extLst>
            </p:cNvPr>
            <p:cNvSpPr/>
            <p:nvPr/>
          </p:nvSpPr>
          <p:spPr>
            <a:xfrm rot="20792446" flipV="1">
              <a:off x="4810113" y="1523581"/>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41" name="Freeform 240">
              <a:extLst>
                <a:ext uri="{FF2B5EF4-FFF2-40B4-BE49-F238E27FC236}">
                  <a16:creationId xmlns:a16="http://schemas.microsoft.com/office/drawing/2014/main" id="{9D6FFD52-2562-D8AB-2270-52F2DDB09305}"/>
                </a:ext>
              </a:extLst>
            </p:cNvPr>
            <p:cNvSpPr/>
            <p:nvPr/>
          </p:nvSpPr>
          <p:spPr>
            <a:xfrm rot="20792446">
              <a:off x="4984754" y="134947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42" name="Freeform 241">
              <a:extLst>
                <a:ext uri="{FF2B5EF4-FFF2-40B4-BE49-F238E27FC236}">
                  <a16:creationId xmlns:a16="http://schemas.microsoft.com/office/drawing/2014/main" id="{EAEE4040-6C9E-7E92-2960-064010C5AA91}"/>
                </a:ext>
              </a:extLst>
            </p:cNvPr>
            <p:cNvSpPr/>
            <p:nvPr/>
          </p:nvSpPr>
          <p:spPr>
            <a:xfrm rot="20792446" flipV="1">
              <a:off x="5219294" y="142565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43" name="Freeform 242">
              <a:extLst>
                <a:ext uri="{FF2B5EF4-FFF2-40B4-BE49-F238E27FC236}">
                  <a16:creationId xmlns:a16="http://schemas.microsoft.com/office/drawing/2014/main" id="{29994615-9F05-59DA-137E-2DF2D1BD87A0}"/>
                </a:ext>
              </a:extLst>
            </p:cNvPr>
            <p:cNvSpPr/>
            <p:nvPr/>
          </p:nvSpPr>
          <p:spPr>
            <a:xfrm rot="184118">
              <a:off x="5402268" y="1268674"/>
              <a:ext cx="305961" cy="192389"/>
            </a:xfrm>
            <a:custGeom>
              <a:avLst/>
              <a:gdLst>
                <a:gd name="connsiteX0" fmla="*/ 0 w 625032"/>
                <a:gd name="connsiteY0" fmla="*/ 763929 h 763929"/>
                <a:gd name="connsiteX1" fmla="*/ 185195 w 625032"/>
                <a:gd name="connsiteY1" fmla="*/ 219919 h 763929"/>
                <a:gd name="connsiteX2" fmla="*/ 625032 w 625032"/>
                <a:gd name="connsiteY2" fmla="*/ 0 h 763929"/>
                <a:gd name="connsiteX0" fmla="*/ 0 w 625032"/>
                <a:gd name="connsiteY0" fmla="*/ 763929 h 763929"/>
                <a:gd name="connsiteX1" fmla="*/ 185195 w 625032"/>
                <a:gd name="connsiteY1" fmla="*/ 219919 h 763929"/>
                <a:gd name="connsiteX2" fmla="*/ 625032 w 625032"/>
                <a:gd name="connsiteY2" fmla="*/ 0 h 763929"/>
              </a:gdLst>
              <a:ahLst/>
              <a:cxnLst>
                <a:cxn ang="0">
                  <a:pos x="connsiteX0" y="connsiteY0"/>
                </a:cxn>
                <a:cxn ang="0">
                  <a:pos x="connsiteX1" y="connsiteY1"/>
                </a:cxn>
                <a:cxn ang="0">
                  <a:pos x="connsiteX2" y="connsiteY2"/>
                </a:cxn>
              </a:cxnLst>
              <a:rect l="l" t="t" r="r" b="b"/>
              <a:pathLst>
                <a:path w="625032" h="763929">
                  <a:moveTo>
                    <a:pt x="0" y="763929"/>
                  </a:moveTo>
                  <a:cubicBezTo>
                    <a:pt x="56662" y="469820"/>
                    <a:pt x="81023" y="347240"/>
                    <a:pt x="185195" y="219919"/>
                  </a:cubicBezTo>
                  <a:cubicBezTo>
                    <a:pt x="289367" y="92598"/>
                    <a:pt x="457199" y="46299"/>
                    <a:pt x="625032" y="0"/>
                  </a:cubicBezTo>
                </a:path>
              </a:pathLst>
            </a:custGeom>
            <a:noFill/>
            <a:ln w="28575">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grpSp>
      <p:sp>
        <p:nvSpPr>
          <p:cNvPr id="66" name="TextBox 65">
            <a:extLst>
              <a:ext uri="{FF2B5EF4-FFF2-40B4-BE49-F238E27FC236}">
                <a16:creationId xmlns:a16="http://schemas.microsoft.com/office/drawing/2014/main" id="{3525D082-BE1F-3363-5887-9EAFEAFAB923}"/>
              </a:ext>
            </a:extLst>
          </p:cNvPr>
          <p:cNvSpPr txBox="1"/>
          <p:nvPr/>
        </p:nvSpPr>
        <p:spPr>
          <a:xfrm>
            <a:off x="892850" y="5758449"/>
            <a:ext cx="1518847" cy="495573"/>
          </a:xfrm>
          <a:prstGeom prst="rect">
            <a:avLst/>
          </a:prstGeom>
          <a:noFill/>
        </p:spPr>
        <p:txBody>
          <a:bodyPr wrap="square" rtlCol="0">
            <a:spAutoFit/>
          </a:bodyPr>
          <a:lstStyle/>
          <a:p>
            <a:pPr algn="ctr" defTabSz="457200"/>
            <a:r>
              <a:rPr lang="en-US" dirty="0">
                <a:solidFill>
                  <a:prstClr val="black"/>
                </a:solidFill>
                <a:latin typeface="Calibri" panose="020F0502020204030204"/>
              </a:rPr>
              <a:t>Object</a:t>
            </a:r>
          </a:p>
        </p:txBody>
      </p:sp>
    </p:spTree>
    <p:custDataLst>
      <p:tags r:id="rId1"/>
    </p:custDataLst>
    <p:extLst>
      <p:ext uri="{BB962C8B-B14F-4D97-AF65-F5344CB8AC3E}">
        <p14:creationId xmlns:p14="http://schemas.microsoft.com/office/powerpoint/2010/main" val="1679284418"/>
      </p:ext>
    </p:extLst>
  </p:cSld>
  <p:clrMapOvr>
    <a:masterClrMapping/>
  </p:clrMapOvr>
  <mc:AlternateContent xmlns:mc="http://schemas.openxmlformats.org/markup-compatibility/2006" xmlns:p14="http://schemas.microsoft.com/office/powerpoint/2010/main">
    <mc:Choice Requires="p14">
      <p:transition spd="slow" p14:dur="2000" advTm="32469"/>
    </mc:Choice>
    <mc:Fallback xmlns="">
      <p:transition spd="slow" advTm="324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wipe(right)">
                                      <p:cBhvr>
                                        <p:cTn id="7" dur="500"/>
                                        <p:tgtEl>
                                          <p:spTgt spid="179"/>
                                        </p:tgtEl>
                                      </p:cBhvr>
                                    </p:animEffect>
                                  </p:childTnLst>
                                </p:cTn>
                              </p:par>
                              <p:par>
                                <p:cTn id="8" presetID="2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3"/>
                                        </p:tgtEl>
                                        <p:attrNameLst>
                                          <p:attrName>style.visibility</p:attrName>
                                        </p:attrNameLst>
                                      </p:cBhvr>
                                      <p:to>
                                        <p:strVal val="visible"/>
                                      </p:to>
                                    </p:set>
                                    <p:animEffect transition="in" filter="wipe(left)">
                                      <p:cBhvr>
                                        <p:cTn id="14" dur="2000"/>
                                        <p:tgtEl>
                                          <p:spTgt spid="153"/>
                                        </p:tgtEl>
                                      </p:cBhvr>
                                    </p:animEffect>
                                  </p:childTnLst>
                                </p:cTn>
                              </p:par>
                              <p:par>
                                <p:cTn id="15" presetID="22" presetClass="entr" presetSubtype="8" fill="hold" nodeType="withEffect">
                                  <p:stCondLst>
                                    <p:cond delay="0"/>
                                  </p:stCondLst>
                                  <p:childTnLst>
                                    <p:set>
                                      <p:cBhvr>
                                        <p:cTn id="16" dur="1" fill="hold">
                                          <p:stCondLst>
                                            <p:cond delay="0"/>
                                          </p:stCondLst>
                                        </p:cTn>
                                        <p:tgtEl>
                                          <p:spTgt spid="235"/>
                                        </p:tgtEl>
                                        <p:attrNameLst>
                                          <p:attrName>style.visibility</p:attrName>
                                        </p:attrNameLst>
                                      </p:cBhvr>
                                      <p:to>
                                        <p:strVal val="visible"/>
                                      </p:to>
                                    </p:set>
                                    <p:animEffect transition="in" filter="wipe(left)">
                                      <p:cBhvr>
                                        <p:cTn id="17" dur="20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e 5">
            <a:extLst>
              <a:ext uri="{FF2B5EF4-FFF2-40B4-BE49-F238E27FC236}">
                <a16:creationId xmlns:a16="http://schemas.microsoft.com/office/drawing/2014/main" id="{467F8D36-6A75-3EC2-2A91-3F71BF1B97D2}"/>
              </a:ext>
            </a:extLst>
          </p:cNvPr>
          <p:cNvSpPr/>
          <p:nvPr/>
        </p:nvSpPr>
        <p:spPr>
          <a:xfrm>
            <a:off x="2877604" y="2731124"/>
            <a:ext cx="5824172" cy="3494289"/>
          </a:xfrm>
          <a:prstGeom prst="pie">
            <a:avLst>
              <a:gd name="adj1" fmla="val 11719996"/>
              <a:gd name="adj2" fmla="val 13201739"/>
            </a:avLst>
          </a:prstGeom>
          <a:gradFill flip="none" rotWithShape="1">
            <a:gsLst>
              <a:gs pos="0">
                <a:schemeClr val="accent5">
                  <a:lumMod val="75000"/>
                  <a:alpha val="0"/>
                </a:schemeClr>
              </a:gs>
              <a:gs pos="20000">
                <a:schemeClr val="accent5">
                  <a:lumMod val="75000"/>
                  <a:alpha val="0"/>
                </a:schemeClr>
              </a:gs>
              <a:gs pos="40000">
                <a:schemeClr val="accent5">
                  <a:lumMod val="75000"/>
                  <a:alpha val="20000"/>
                </a:schemeClr>
              </a:gs>
              <a:gs pos="80000">
                <a:schemeClr val="accent5">
                  <a:lumMod val="75000"/>
                  <a:alpha val="80000"/>
                </a:schemeClr>
              </a:gs>
              <a:gs pos="60000">
                <a:schemeClr val="accent5">
                  <a:lumMod val="75000"/>
                  <a:alpha val="60000"/>
                </a:schemeClr>
              </a:gs>
              <a:gs pos="100000">
                <a:schemeClr val="accent5">
                  <a:lumMod val="75000"/>
                </a:scheme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Pie 6">
            <a:extLst>
              <a:ext uri="{FF2B5EF4-FFF2-40B4-BE49-F238E27FC236}">
                <a16:creationId xmlns:a16="http://schemas.microsoft.com/office/drawing/2014/main" id="{1590C1A1-ADE7-17FA-D981-A11839B6DD04}"/>
              </a:ext>
            </a:extLst>
          </p:cNvPr>
          <p:cNvSpPr/>
          <p:nvPr/>
        </p:nvSpPr>
        <p:spPr>
          <a:xfrm>
            <a:off x="2877604" y="2731124"/>
            <a:ext cx="5824172" cy="3494289"/>
          </a:xfrm>
          <a:prstGeom prst="pie">
            <a:avLst>
              <a:gd name="adj1" fmla="val 10539990"/>
              <a:gd name="adj2" fmla="val 11701009"/>
            </a:avLst>
          </a:prstGeom>
          <a:gradFill flip="none" rotWithShape="1">
            <a:gsLst>
              <a:gs pos="0">
                <a:schemeClr val="accent4">
                  <a:lumMod val="75000"/>
                  <a:alpha val="0"/>
                </a:schemeClr>
              </a:gs>
              <a:gs pos="20000">
                <a:schemeClr val="accent4">
                  <a:lumMod val="75000"/>
                  <a:alpha val="0"/>
                </a:schemeClr>
              </a:gs>
              <a:gs pos="40000">
                <a:schemeClr val="accent4">
                  <a:lumMod val="75000"/>
                  <a:alpha val="39570"/>
                </a:schemeClr>
              </a:gs>
              <a:gs pos="80000">
                <a:srgbClr val="BF9000">
                  <a:alpha val="80238"/>
                </a:srgbClr>
              </a:gs>
              <a:gs pos="60000">
                <a:srgbClr val="BF9000">
                  <a:alpha val="59867"/>
                </a:srgbClr>
              </a:gs>
              <a:gs pos="100000">
                <a:schemeClr val="accent4">
                  <a:lumMod val="75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Pie 7">
            <a:extLst>
              <a:ext uri="{FF2B5EF4-FFF2-40B4-BE49-F238E27FC236}">
                <a16:creationId xmlns:a16="http://schemas.microsoft.com/office/drawing/2014/main" id="{E9B13B33-B585-43CA-FA0E-DC37599B9AD1}"/>
              </a:ext>
            </a:extLst>
          </p:cNvPr>
          <p:cNvSpPr/>
          <p:nvPr/>
        </p:nvSpPr>
        <p:spPr>
          <a:xfrm>
            <a:off x="2877604" y="2731124"/>
            <a:ext cx="5824172" cy="3494289"/>
          </a:xfrm>
          <a:prstGeom prst="pie">
            <a:avLst>
              <a:gd name="adj1" fmla="val 9169620"/>
              <a:gd name="adj2" fmla="val 10528266"/>
            </a:avLst>
          </a:prstGeom>
          <a:gradFill flip="none" rotWithShape="1">
            <a:gsLst>
              <a:gs pos="0">
                <a:srgbClr val="EC6C85">
                  <a:alpha val="0"/>
                </a:srgbClr>
              </a:gs>
              <a:gs pos="20000">
                <a:srgbClr val="EC6C85">
                  <a:alpha val="0"/>
                </a:srgbClr>
              </a:gs>
              <a:gs pos="40000">
                <a:srgbClr val="EC6C85">
                  <a:alpha val="40000"/>
                </a:srgbClr>
              </a:gs>
              <a:gs pos="80000">
                <a:srgbClr val="EC6C85">
                  <a:alpha val="80000"/>
                </a:srgbClr>
              </a:gs>
              <a:gs pos="60000">
                <a:srgbClr val="EC6C85">
                  <a:alpha val="60000"/>
                </a:srgbClr>
              </a:gs>
              <a:gs pos="100000">
                <a:srgbClr val="EC6C85"/>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Pie 8">
            <a:extLst>
              <a:ext uri="{FF2B5EF4-FFF2-40B4-BE49-F238E27FC236}">
                <a16:creationId xmlns:a16="http://schemas.microsoft.com/office/drawing/2014/main" id="{EFF7DCBA-B123-110A-D654-149C546BE8F5}"/>
              </a:ext>
            </a:extLst>
          </p:cNvPr>
          <p:cNvSpPr/>
          <p:nvPr/>
        </p:nvSpPr>
        <p:spPr>
          <a:xfrm>
            <a:off x="2877604" y="2731124"/>
            <a:ext cx="5824172" cy="3494289"/>
          </a:xfrm>
          <a:prstGeom prst="pie">
            <a:avLst>
              <a:gd name="adj1" fmla="val 13179675"/>
              <a:gd name="adj2" fmla="val 15143521"/>
            </a:avLst>
          </a:prstGeom>
          <a:gradFill flip="none" rotWithShape="1">
            <a:gsLst>
              <a:gs pos="0">
                <a:srgbClr val="127585">
                  <a:alpha val="0"/>
                </a:srgbClr>
              </a:gs>
              <a:gs pos="20000">
                <a:srgbClr val="127585">
                  <a:alpha val="0"/>
                </a:srgbClr>
              </a:gs>
              <a:gs pos="40000">
                <a:srgbClr val="127585">
                  <a:alpha val="40000"/>
                </a:srgbClr>
              </a:gs>
              <a:gs pos="80000">
                <a:srgbClr val="127585">
                  <a:alpha val="80000"/>
                </a:srgbClr>
              </a:gs>
              <a:gs pos="60000">
                <a:srgbClr val="127585">
                  <a:alpha val="60000"/>
                </a:srgbClr>
              </a:gs>
              <a:gs pos="100000">
                <a:srgbClr val="127585"/>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 name="Group 10">
            <a:extLst>
              <a:ext uri="{FF2B5EF4-FFF2-40B4-BE49-F238E27FC236}">
                <a16:creationId xmlns:a16="http://schemas.microsoft.com/office/drawing/2014/main" id="{25E163B0-7BBF-8072-8E2E-04A5466F5EDC}"/>
              </a:ext>
            </a:extLst>
          </p:cNvPr>
          <p:cNvGrpSpPr/>
          <p:nvPr/>
        </p:nvGrpSpPr>
        <p:grpSpPr>
          <a:xfrm rot="13202977">
            <a:off x="2476064" y="2983315"/>
            <a:ext cx="2859043" cy="860024"/>
            <a:chOff x="2943176" y="1268674"/>
            <a:chExt cx="2765053" cy="768143"/>
          </a:xfrm>
        </p:grpSpPr>
        <p:sp>
          <p:nvSpPr>
            <p:cNvPr id="12" name="Freeform 11">
              <a:extLst>
                <a:ext uri="{FF2B5EF4-FFF2-40B4-BE49-F238E27FC236}">
                  <a16:creationId xmlns:a16="http://schemas.microsoft.com/office/drawing/2014/main" id="{1FDE5E60-F3BC-053A-E20E-1602EC031217}"/>
                </a:ext>
              </a:extLst>
            </p:cNvPr>
            <p:cNvSpPr/>
            <p:nvPr/>
          </p:nvSpPr>
          <p:spPr>
            <a:xfrm rot="20792446">
              <a:off x="2943176" y="1830722"/>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3" name="Freeform 12">
              <a:extLst>
                <a:ext uri="{FF2B5EF4-FFF2-40B4-BE49-F238E27FC236}">
                  <a16:creationId xmlns:a16="http://schemas.microsoft.com/office/drawing/2014/main" id="{F8DBD135-46D0-4723-ECE6-2FE5EC75A0A1}"/>
                </a:ext>
              </a:extLst>
            </p:cNvPr>
            <p:cNvSpPr/>
            <p:nvPr/>
          </p:nvSpPr>
          <p:spPr>
            <a:xfrm rot="20792446" flipV="1">
              <a:off x="3177716" y="1906898"/>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4" name="Freeform 13">
              <a:extLst>
                <a:ext uri="{FF2B5EF4-FFF2-40B4-BE49-F238E27FC236}">
                  <a16:creationId xmlns:a16="http://schemas.microsoft.com/office/drawing/2014/main" id="{4E69D487-58AA-7863-5C7E-9082A760B761}"/>
                </a:ext>
              </a:extLst>
            </p:cNvPr>
            <p:cNvSpPr/>
            <p:nvPr/>
          </p:nvSpPr>
          <p:spPr>
            <a:xfrm rot="20792446">
              <a:off x="3352502" y="1733400"/>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5" name="Freeform 14">
              <a:extLst>
                <a:ext uri="{FF2B5EF4-FFF2-40B4-BE49-F238E27FC236}">
                  <a16:creationId xmlns:a16="http://schemas.microsoft.com/office/drawing/2014/main" id="{482EFF12-2071-3F0E-1B49-9743AFCE68D2}"/>
                </a:ext>
              </a:extLst>
            </p:cNvPr>
            <p:cNvSpPr/>
            <p:nvPr/>
          </p:nvSpPr>
          <p:spPr>
            <a:xfrm rot="20792446" flipV="1">
              <a:off x="3587042" y="1809576"/>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6" name="Freeform 15">
              <a:extLst>
                <a:ext uri="{FF2B5EF4-FFF2-40B4-BE49-F238E27FC236}">
                  <a16:creationId xmlns:a16="http://schemas.microsoft.com/office/drawing/2014/main" id="{8E5E5D8E-FD98-60A1-4C35-6674513624C8}"/>
                </a:ext>
              </a:extLst>
            </p:cNvPr>
            <p:cNvSpPr/>
            <p:nvPr/>
          </p:nvSpPr>
          <p:spPr>
            <a:xfrm rot="20792446">
              <a:off x="3761683" y="1635472"/>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7" name="Freeform 16">
              <a:extLst>
                <a:ext uri="{FF2B5EF4-FFF2-40B4-BE49-F238E27FC236}">
                  <a16:creationId xmlns:a16="http://schemas.microsoft.com/office/drawing/2014/main" id="{B383CE42-A3EF-EBB5-8D8A-472442A921C7}"/>
                </a:ext>
              </a:extLst>
            </p:cNvPr>
            <p:cNvSpPr/>
            <p:nvPr/>
          </p:nvSpPr>
          <p:spPr>
            <a:xfrm rot="20792446" flipV="1">
              <a:off x="3996223" y="1711648"/>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8" name="Freeform 17">
              <a:extLst>
                <a:ext uri="{FF2B5EF4-FFF2-40B4-BE49-F238E27FC236}">
                  <a16:creationId xmlns:a16="http://schemas.microsoft.com/office/drawing/2014/main" id="{A609F95F-4845-A913-CEF8-100D0A890E92}"/>
                </a:ext>
              </a:extLst>
            </p:cNvPr>
            <p:cNvSpPr/>
            <p:nvPr/>
          </p:nvSpPr>
          <p:spPr>
            <a:xfrm rot="20792446">
              <a:off x="4166247" y="154472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9" name="Freeform 18">
              <a:extLst>
                <a:ext uri="{FF2B5EF4-FFF2-40B4-BE49-F238E27FC236}">
                  <a16:creationId xmlns:a16="http://schemas.microsoft.com/office/drawing/2014/main" id="{AD794FB7-0CD2-ABBC-5D72-42D89DA3F237}"/>
                </a:ext>
              </a:extLst>
            </p:cNvPr>
            <p:cNvSpPr/>
            <p:nvPr/>
          </p:nvSpPr>
          <p:spPr>
            <a:xfrm rot="20792446" flipV="1">
              <a:off x="4400787" y="162090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0" name="Freeform 19">
              <a:extLst>
                <a:ext uri="{FF2B5EF4-FFF2-40B4-BE49-F238E27FC236}">
                  <a16:creationId xmlns:a16="http://schemas.microsoft.com/office/drawing/2014/main" id="{DF5532AD-38A3-F003-45A2-0E7437DA3987}"/>
                </a:ext>
              </a:extLst>
            </p:cNvPr>
            <p:cNvSpPr/>
            <p:nvPr/>
          </p:nvSpPr>
          <p:spPr>
            <a:xfrm rot="20792446">
              <a:off x="4575573" y="1447405"/>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1" name="Freeform 20">
              <a:extLst>
                <a:ext uri="{FF2B5EF4-FFF2-40B4-BE49-F238E27FC236}">
                  <a16:creationId xmlns:a16="http://schemas.microsoft.com/office/drawing/2014/main" id="{085E5D73-2ACD-87AF-5F0E-03AAA9E3CBE3}"/>
                </a:ext>
              </a:extLst>
            </p:cNvPr>
            <p:cNvSpPr/>
            <p:nvPr/>
          </p:nvSpPr>
          <p:spPr>
            <a:xfrm rot="20792446" flipV="1">
              <a:off x="4810113" y="1523581"/>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2" name="Freeform 21">
              <a:extLst>
                <a:ext uri="{FF2B5EF4-FFF2-40B4-BE49-F238E27FC236}">
                  <a16:creationId xmlns:a16="http://schemas.microsoft.com/office/drawing/2014/main" id="{EBA2FE41-8F8A-B041-2E0E-35C5688116EA}"/>
                </a:ext>
              </a:extLst>
            </p:cNvPr>
            <p:cNvSpPr/>
            <p:nvPr/>
          </p:nvSpPr>
          <p:spPr>
            <a:xfrm rot="20792446">
              <a:off x="4984754" y="134947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3" name="Freeform 22">
              <a:extLst>
                <a:ext uri="{FF2B5EF4-FFF2-40B4-BE49-F238E27FC236}">
                  <a16:creationId xmlns:a16="http://schemas.microsoft.com/office/drawing/2014/main" id="{FE5276BD-689F-C2F0-F89F-10DA8D04D982}"/>
                </a:ext>
              </a:extLst>
            </p:cNvPr>
            <p:cNvSpPr/>
            <p:nvPr/>
          </p:nvSpPr>
          <p:spPr>
            <a:xfrm rot="20792446" flipV="1">
              <a:off x="5219294" y="142565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4" name="Freeform 23">
              <a:extLst>
                <a:ext uri="{FF2B5EF4-FFF2-40B4-BE49-F238E27FC236}">
                  <a16:creationId xmlns:a16="http://schemas.microsoft.com/office/drawing/2014/main" id="{A75C3BCF-EA9E-5D81-9A49-F9A09C172020}"/>
                </a:ext>
              </a:extLst>
            </p:cNvPr>
            <p:cNvSpPr/>
            <p:nvPr/>
          </p:nvSpPr>
          <p:spPr>
            <a:xfrm rot="184118">
              <a:off x="5402268" y="1268674"/>
              <a:ext cx="305961" cy="192389"/>
            </a:xfrm>
            <a:custGeom>
              <a:avLst/>
              <a:gdLst>
                <a:gd name="connsiteX0" fmla="*/ 0 w 625032"/>
                <a:gd name="connsiteY0" fmla="*/ 763929 h 763929"/>
                <a:gd name="connsiteX1" fmla="*/ 185195 w 625032"/>
                <a:gd name="connsiteY1" fmla="*/ 219919 h 763929"/>
                <a:gd name="connsiteX2" fmla="*/ 625032 w 625032"/>
                <a:gd name="connsiteY2" fmla="*/ 0 h 763929"/>
                <a:gd name="connsiteX0" fmla="*/ 0 w 625032"/>
                <a:gd name="connsiteY0" fmla="*/ 763929 h 763929"/>
                <a:gd name="connsiteX1" fmla="*/ 185195 w 625032"/>
                <a:gd name="connsiteY1" fmla="*/ 219919 h 763929"/>
                <a:gd name="connsiteX2" fmla="*/ 625032 w 625032"/>
                <a:gd name="connsiteY2" fmla="*/ 0 h 763929"/>
              </a:gdLst>
              <a:ahLst/>
              <a:cxnLst>
                <a:cxn ang="0">
                  <a:pos x="connsiteX0" y="connsiteY0"/>
                </a:cxn>
                <a:cxn ang="0">
                  <a:pos x="connsiteX1" y="connsiteY1"/>
                </a:cxn>
                <a:cxn ang="0">
                  <a:pos x="connsiteX2" y="connsiteY2"/>
                </a:cxn>
              </a:cxnLst>
              <a:rect l="l" t="t" r="r" b="b"/>
              <a:pathLst>
                <a:path w="625032" h="763929">
                  <a:moveTo>
                    <a:pt x="0" y="763929"/>
                  </a:moveTo>
                  <a:cubicBezTo>
                    <a:pt x="56662" y="469820"/>
                    <a:pt x="81023" y="347240"/>
                    <a:pt x="185195" y="219919"/>
                  </a:cubicBezTo>
                  <a:cubicBezTo>
                    <a:pt x="289367" y="92598"/>
                    <a:pt x="457199" y="46299"/>
                    <a:pt x="625032" y="0"/>
                  </a:cubicBezTo>
                </a:path>
              </a:pathLst>
            </a:custGeom>
            <a:noFill/>
            <a:ln w="28575">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grpSp>
      <p:grpSp>
        <p:nvGrpSpPr>
          <p:cNvPr id="25" name="Group 24">
            <a:extLst>
              <a:ext uri="{FF2B5EF4-FFF2-40B4-BE49-F238E27FC236}">
                <a16:creationId xmlns:a16="http://schemas.microsoft.com/office/drawing/2014/main" id="{B380C128-9E99-2BE0-BFCC-E63DB88F07ED}"/>
              </a:ext>
            </a:extLst>
          </p:cNvPr>
          <p:cNvGrpSpPr/>
          <p:nvPr/>
        </p:nvGrpSpPr>
        <p:grpSpPr>
          <a:xfrm rot="11981276">
            <a:off x="2120233" y="3793976"/>
            <a:ext cx="2859043" cy="860024"/>
            <a:chOff x="2943176" y="1268674"/>
            <a:chExt cx="2765053" cy="768143"/>
          </a:xfrm>
        </p:grpSpPr>
        <p:sp>
          <p:nvSpPr>
            <p:cNvPr id="26" name="Freeform 25">
              <a:extLst>
                <a:ext uri="{FF2B5EF4-FFF2-40B4-BE49-F238E27FC236}">
                  <a16:creationId xmlns:a16="http://schemas.microsoft.com/office/drawing/2014/main" id="{387B24DE-0805-FDD7-A580-83778D01B93F}"/>
                </a:ext>
              </a:extLst>
            </p:cNvPr>
            <p:cNvSpPr/>
            <p:nvPr/>
          </p:nvSpPr>
          <p:spPr>
            <a:xfrm rot="20792446">
              <a:off x="2943176" y="1830722"/>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7" name="Freeform 26">
              <a:extLst>
                <a:ext uri="{FF2B5EF4-FFF2-40B4-BE49-F238E27FC236}">
                  <a16:creationId xmlns:a16="http://schemas.microsoft.com/office/drawing/2014/main" id="{C5E6832D-C4FC-C406-0D4A-23648D7CDC1E}"/>
                </a:ext>
              </a:extLst>
            </p:cNvPr>
            <p:cNvSpPr/>
            <p:nvPr/>
          </p:nvSpPr>
          <p:spPr>
            <a:xfrm rot="20792446" flipV="1">
              <a:off x="3177716" y="1906898"/>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8" name="Freeform 27">
              <a:extLst>
                <a:ext uri="{FF2B5EF4-FFF2-40B4-BE49-F238E27FC236}">
                  <a16:creationId xmlns:a16="http://schemas.microsoft.com/office/drawing/2014/main" id="{69B76CA2-9B14-4F5E-B252-2DB490F0277D}"/>
                </a:ext>
              </a:extLst>
            </p:cNvPr>
            <p:cNvSpPr/>
            <p:nvPr/>
          </p:nvSpPr>
          <p:spPr>
            <a:xfrm rot="20792446">
              <a:off x="3352502" y="1733400"/>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9" name="Freeform 28">
              <a:extLst>
                <a:ext uri="{FF2B5EF4-FFF2-40B4-BE49-F238E27FC236}">
                  <a16:creationId xmlns:a16="http://schemas.microsoft.com/office/drawing/2014/main" id="{CA18CF02-3772-CED1-F6C7-6901666886D6}"/>
                </a:ext>
              </a:extLst>
            </p:cNvPr>
            <p:cNvSpPr/>
            <p:nvPr/>
          </p:nvSpPr>
          <p:spPr>
            <a:xfrm rot="20792446" flipV="1">
              <a:off x="3587042" y="1809576"/>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30" name="Freeform 29">
              <a:extLst>
                <a:ext uri="{FF2B5EF4-FFF2-40B4-BE49-F238E27FC236}">
                  <a16:creationId xmlns:a16="http://schemas.microsoft.com/office/drawing/2014/main" id="{44FC08DB-C884-7283-BCFA-7D6967FD9594}"/>
                </a:ext>
              </a:extLst>
            </p:cNvPr>
            <p:cNvSpPr/>
            <p:nvPr/>
          </p:nvSpPr>
          <p:spPr>
            <a:xfrm rot="20792446">
              <a:off x="3761683" y="1635472"/>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31" name="Freeform 30">
              <a:extLst>
                <a:ext uri="{FF2B5EF4-FFF2-40B4-BE49-F238E27FC236}">
                  <a16:creationId xmlns:a16="http://schemas.microsoft.com/office/drawing/2014/main" id="{003C5A57-FD21-37F7-A4E1-7CA7BC23527C}"/>
                </a:ext>
              </a:extLst>
            </p:cNvPr>
            <p:cNvSpPr/>
            <p:nvPr/>
          </p:nvSpPr>
          <p:spPr>
            <a:xfrm rot="20792446" flipV="1">
              <a:off x="3996223" y="1711648"/>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32" name="Freeform 31">
              <a:extLst>
                <a:ext uri="{FF2B5EF4-FFF2-40B4-BE49-F238E27FC236}">
                  <a16:creationId xmlns:a16="http://schemas.microsoft.com/office/drawing/2014/main" id="{8BCBEBF0-0A18-4E12-E37C-480EBAB51227}"/>
                </a:ext>
              </a:extLst>
            </p:cNvPr>
            <p:cNvSpPr/>
            <p:nvPr/>
          </p:nvSpPr>
          <p:spPr>
            <a:xfrm rot="20792446">
              <a:off x="4166247" y="154472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33" name="Freeform 32">
              <a:extLst>
                <a:ext uri="{FF2B5EF4-FFF2-40B4-BE49-F238E27FC236}">
                  <a16:creationId xmlns:a16="http://schemas.microsoft.com/office/drawing/2014/main" id="{65A2EE70-7F50-158F-87D6-96DFF22936D1}"/>
                </a:ext>
              </a:extLst>
            </p:cNvPr>
            <p:cNvSpPr/>
            <p:nvPr/>
          </p:nvSpPr>
          <p:spPr>
            <a:xfrm rot="20792446" flipV="1">
              <a:off x="4400787" y="162090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34" name="Freeform 33">
              <a:extLst>
                <a:ext uri="{FF2B5EF4-FFF2-40B4-BE49-F238E27FC236}">
                  <a16:creationId xmlns:a16="http://schemas.microsoft.com/office/drawing/2014/main" id="{222D4781-80E1-B977-CB0B-92891BD85DDE}"/>
                </a:ext>
              </a:extLst>
            </p:cNvPr>
            <p:cNvSpPr/>
            <p:nvPr/>
          </p:nvSpPr>
          <p:spPr>
            <a:xfrm rot="20792446">
              <a:off x="4575573" y="1447405"/>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35" name="Freeform 34">
              <a:extLst>
                <a:ext uri="{FF2B5EF4-FFF2-40B4-BE49-F238E27FC236}">
                  <a16:creationId xmlns:a16="http://schemas.microsoft.com/office/drawing/2014/main" id="{398AEF5E-AD57-7CE2-0F1B-AD8B995CF48A}"/>
                </a:ext>
              </a:extLst>
            </p:cNvPr>
            <p:cNvSpPr/>
            <p:nvPr/>
          </p:nvSpPr>
          <p:spPr>
            <a:xfrm rot="20792446" flipV="1">
              <a:off x="4810113" y="1523581"/>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36" name="Freeform 35">
              <a:extLst>
                <a:ext uri="{FF2B5EF4-FFF2-40B4-BE49-F238E27FC236}">
                  <a16:creationId xmlns:a16="http://schemas.microsoft.com/office/drawing/2014/main" id="{813963B2-85C9-B44B-15FE-5A38BD742F50}"/>
                </a:ext>
              </a:extLst>
            </p:cNvPr>
            <p:cNvSpPr/>
            <p:nvPr/>
          </p:nvSpPr>
          <p:spPr>
            <a:xfrm rot="20792446">
              <a:off x="4984754" y="134947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37" name="Freeform 36">
              <a:extLst>
                <a:ext uri="{FF2B5EF4-FFF2-40B4-BE49-F238E27FC236}">
                  <a16:creationId xmlns:a16="http://schemas.microsoft.com/office/drawing/2014/main" id="{C681AAE2-6B36-BEAA-69FB-9095F5FD7E4E}"/>
                </a:ext>
              </a:extLst>
            </p:cNvPr>
            <p:cNvSpPr/>
            <p:nvPr/>
          </p:nvSpPr>
          <p:spPr>
            <a:xfrm rot="20792446" flipV="1">
              <a:off x="5219294" y="142565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38" name="Freeform 37">
              <a:extLst>
                <a:ext uri="{FF2B5EF4-FFF2-40B4-BE49-F238E27FC236}">
                  <a16:creationId xmlns:a16="http://schemas.microsoft.com/office/drawing/2014/main" id="{5B043E1F-AA59-3C79-328B-63C331A87869}"/>
                </a:ext>
              </a:extLst>
            </p:cNvPr>
            <p:cNvSpPr/>
            <p:nvPr/>
          </p:nvSpPr>
          <p:spPr>
            <a:xfrm rot="184118">
              <a:off x="5402268" y="1268674"/>
              <a:ext cx="305961" cy="192389"/>
            </a:xfrm>
            <a:custGeom>
              <a:avLst/>
              <a:gdLst>
                <a:gd name="connsiteX0" fmla="*/ 0 w 625032"/>
                <a:gd name="connsiteY0" fmla="*/ 763929 h 763929"/>
                <a:gd name="connsiteX1" fmla="*/ 185195 w 625032"/>
                <a:gd name="connsiteY1" fmla="*/ 219919 h 763929"/>
                <a:gd name="connsiteX2" fmla="*/ 625032 w 625032"/>
                <a:gd name="connsiteY2" fmla="*/ 0 h 763929"/>
                <a:gd name="connsiteX0" fmla="*/ 0 w 625032"/>
                <a:gd name="connsiteY0" fmla="*/ 763929 h 763929"/>
                <a:gd name="connsiteX1" fmla="*/ 185195 w 625032"/>
                <a:gd name="connsiteY1" fmla="*/ 219919 h 763929"/>
                <a:gd name="connsiteX2" fmla="*/ 625032 w 625032"/>
                <a:gd name="connsiteY2" fmla="*/ 0 h 763929"/>
              </a:gdLst>
              <a:ahLst/>
              <a:cxnLst>
                <a:cxn ang="0">
                  <a:pos x="connsiteX0" y="connsiteY0"/>
                </a:cxn>
                <a:cxn ang="0">
                  <a:pos x="connsiteX1" y="connsiteY1"/>
                </a:cxn>
                <a:cxn ang="0">
                  <a:pos x="connsiteX2" y="connsiteY2"/>
                </a:cxn>
              </a:cxnLst>
              <a:rect l="l" t="t" r="r" b="b"/>
              <a:pathLst>
                <a:path w="625032" h="763929">
                  <a:moveTo>
                    <a:pt x="0" y="763929"/>
                  </a:moveTo>
                  <a:cubicBezTo>
                    <a:pt x="56662" y="469820"/>
                    <a:pt x="81023" y="347240"/>
                    <a:pt x="185195" y="219919"/>
                  </a:cubicBezTo>
                  <a:cubicBezTo>
                    <a:pt x="289367" y="92598"/>
                    <a:pt x="457199" y="46299"/>
                    <a:pt x="625032" y="0"/>
                  </a:cubicBezTo>
                </a:path>
              </a:pathLst>
            </a:custGeom>
            <a:noFill/>
            <a:ln w="28575">
              <a:solidFill>
                <a:schemeClr val="accent4">
                  <a:lumMod val="75000"/>
                </a:schemeClr>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grpSp>
      <p:grpSp>
        <p:nvGrpSpPr>
          <p:cNvPr id="39" name="Group 38">
            <a:extLst>
              <a:ext uri="{FF2B5EF4-FFF2-40B4-BE49-F238E27FC236}">
                <a16:creationId xmlns:a16="http://schemas.microsoft.com/office/drawing/2014/main" id="{2514F22C-82DB-88CC-E0F1-D8B9ED766EDF}"/>
              </a:ext>
            </a:extLst>
          </p:cNvPr>
          <p:cNvGrpSpPr/>
          <p:nvPr/>
        </p:nvGrpSpPr>
        <p:grpSpPr>
          <a:xfrm rot="14930537">
            <a:off x="3725657" y="2728759"/>
            <a:ext cx="2332843" cy="619924"/>
            <a:chOff x="2943176" y="1268674"/>
            <a:chExt cx="2765053" cy="768143"/>
          </a:xfrm>
        </p:grpSpPr>
        <p:sp>
          <p:nvSpPr>
            <p:cNvPr id="40" name="Freeform 39">
              <a:extLst>
                <a:ext uri="{FF2B5EF4-FFF2-40B4-BE49-F238E27FC236}">
                  <a16:creationId xmlns:a16="http://schemas.microsoft.com/office/drawing/2014/main" id="{C4660053-AF00-C6FB-BA1F-89B53A5AA640}"/>
                </a:ext>
              </a:extLst>
            </p:cNvPr>
            <p:cNvSpPr/>
            <p:nvPr/>
          </p:nvSpPr>
          <p:spPr>
            <a:xfrm rot="20792446">
              <a:off x="2943176" y="1830722"/>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127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41" name="Freeform 40">
              <a:extLst>
                <a:ext uri="{FF2B5EF4-FFF2-40B4-BE49-F238E27FC236}">
                  <a16:creationId xmlns:a16="http://schemas.microsoft.com/office/drawing/2014/main" id="{378808B2-EECE-3922-5838-2E2EB2A970EF}"/>
                </a:ext>
              </a:extLst>
            </p:cNvPr>
            <p:cNvSpPr/>
            <p:nvPr/>
          </p:nvSpPr>
          <p:spPr>
            <a:xfrm rot="20792446" flipV="1">
              <a:off x="3177716" y="1906898"/>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127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42" name="Freeform 41">
              <a:extLst>
                <a:ext uri="{FF2B5EF4-FFF2-40B4-BE49-F238E27FC236}">
                  <a16:creationId xmlns:a16="http://schemas.microsoft.com/office/drawing/2014/main" id="{C4A98916-D4F8-6520-9684-BDBF2DDF82BC}"/>
                </a:ext>
              </a:extLst>
            </p:cNvPr>
            <p:cNvSpPr/>
            <p:nvPr/>
          </p:nvSpPr>
          <p:spPr>
            <a:xfrm rot="20792446">
              <a:off x="3352502" y="1733400"/>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127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43" name="Freeform 42">
              <a:extLst>
                <a:ext uri="{FF2B5EF4-FFF2-40B4-BE49-F238E27FC236}">
                  <a16:creationId xmlns:a16="http://schemas.microsoft.com/office/drawing/2014/main" id="{5C3FF99B-1117-E2DF-588F-421039D0B707}"/>
                </a:ext>
              </a:extLst>
            </p:cNvPr>
            <p:cNvSpPr/>
            <p:nvPr/>
          </p:nvSpPr>
          <p:spPr>
            <a:xfrm rot="20792446" flipV="1">
              <a:off x="3587042" y="1809576"/>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127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44" name="Freeform 43">
              <a:extLst>
                <a:ext uri="{FF2B5EF4-FFF2-40B4-BE49-F238E27FC236}">
                  <a16:creationId xmlns:a16="http://schemas.microsoft.com/office/drawing/2014/main" id="{8B5967CD-8795-1839-23B6-FAA2D4416918}"/>
                </a:ext>
              </a:extLst>
            </p:cNvPr>
            <p:cNvSpPr/>
            <p:nvPr/>
          </p:nvSpPr>
          <p:spPr>
            <a:xfrm rot="20792446">
              <a:off x="3761683" y="1635472"/>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127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45" name="Freeform 44">
              <a:extLst>
                <a:ext uri="{FF2B5EF4-FFF2-40B4-BE49-F238E27FC236}">
                  <a16:creationId xmlns:a16="http://schemas.microsoft.com/office/drawing/2014/main" id="{0C8E94CF-562B-64DB-39FA-B4DB07E58166}"/>
                </a:ext>
              </a:extLst>
            </p:cNvPr>
            <p:cNvSpPr/>
            <p:nvPr/>
          </p:nvSpPr>
          <p:spPr>
            <a:xfrm rot="20792446" flipV="1">
              <a:off x="3996223" y="1711648"/>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127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46" name="Freeform 45">
              <a:extLst>
                <a:ext uri="{FF2B5EF4-FFF2-40B4-BE49-F238E27FC236}">
                  <a16:creationId xmlns:a16="http://schemas.microsoft.com/office/drawing/2014/main" id="{E79C60B0-D722-DA7B-BABF-29B92AB25471}"/>
                </a:ext>
              </a:extLst>
            </p:cNvPr>
            <p:cNvSpPr/>
            <p:nvPr/>
          </p:nvSpPr>
          <p:spPr>
            <a:xfrm rot="20792446">
              <a:off x="4166247" y="154472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127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47" name="Freeform 46">
              <a:extLst>
                <a:ext uri="{FF2B5EF4-FFF2-40B4-BE49-F238E27FC236}">
                  <a16:creationId xmlns:a16="http://schemas.microsoft.com/office/drawing/2014/main" id="{0C433898-CE75-750F-39F7-7E17E0951CB0}"/>
                </a:ext>
              </a:extLst>
            </p:cNvPr>
            <p:cNvSpPr/>
            <p:nvPr/>
          </p:nvSpPr>
          <p:spPr>
            <a:xfrm rot="20792446" flipV="1">
              <a:off x="4400787" y="162090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127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48" name="Freeform 47">
              <a:extLst>
                <a:ext uri="{FF2B5EF4-FFF2-40B4-BE49-F238E27FC236}">
                  <a16:creationId xmlns:a16="http://schemas.microsoft.com/office/drawing/2014/main" id="{2F7C753E-1233-C248-4C84-29A49FDB6E98}"/>
                </a:ext>
              </a:extLst>
            </p:cNvPr>
            <p:cNvSpPr/>
            <p:nvPr/>
          </p:nvSpPr>
          <p:spPr>
            <a:xfrm rot="20792446">
              <a:off x="4575573" y="1447405"/>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127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49" name="Freeform 48">
              <a:extLst>
                <a:ext uri="{FF2B5EF4-FFF2-40B4-BE49-F238E27FC236}">
                  <a16:creationId xmlns:a16="http://schemas.microsoft.com/office/drawing/2014/main" id="{4EBDC18A-9A41-EA41-7E94-21A27C1E3E01}"/>
                </a:ext>
              </a:extLst>
            </p:cNvPr>
            <p:cNvSpPr/>
            <p:nvPr/>
          </p:nvSpPr>
          <p:spPr>
            <a:xfrm rot="20792446" flipV="1">
              <a:off x="4810113" y="1523581"/>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127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50" name="Freeform 49">
              <a:extLst>
                <a:ext uri="{FF2B5EF4-FFF2-40B4-BE49-F238E27FC236}">
                  <a16:creationId xmlns:a16="http://schemas.microsoft.com/office/drawing/2014/main" id="{AC58A1A6-E9AB-608A-28D0-E982C2DC70A2}"/>
                </a:ext>
              </a:extLst>
            </p:cNvPr>
            <p:cNvSpPr/>
            <p:nvPr/>
          </p:nvSpPr>
          <p:spPr>
            <a:xfrm rot="20792446">
              <a:off x="4984754" y="134947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127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51" name="Freeform 50">
              <a:extLst>
                <a:ext uri="{FF2B5EF4-FFF2-40B4-BE49-F238E27FC236}">
                  <a16:creationId xmlns:a16="http://schemas.microsoft.com/office/drawing/2014/main" id="{D039AC53-8ECC-F27E-B6C9-A614B1E9DB13}"/>
                </a:ext>
              </a:extLst>
            </p:cNvPr>
            <p:cNvSpPr/>
            <p:nvPr/>
          </p:nvSpPr>
          <p:spPr>
            <a:xfrm rot="20792446" flipV="1">
              <a:off x="5219294" y="142565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127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52" name="Freeform 51">
              <a:extLst>
                <a:ext uri="{FF2B5EF4-FFF2-40B4-BE49-F238E27FC236}">
                  <a16:creationId xmlns:a16="http://schemas.microsoft.com/office/drawing/2014/main" id="{FC3647FB-9B98-F8DC-7F41-8BF5D934D9D7}"/>
                </a:ext>
              </a:extLst>
            </p:cNvPr>
            <p:cNvSpPr/>
            <p:nvPr/>
          </p:nvSpPr>
          <p:spPr>
            <a:xfrm rot="184118">
              <a:off x="5402268" y="1268674"/>
              <a:ext cx="305961" cy="192389"/>
            </a:xfrm>
            <a:custGeom>
              <a:avLst/>
              <a:gdLst>
                <a:gd name="connsiteX0" fmla="*/ 0 w 625032"/>
                <a:gd name="connsiteY0" fmla="*/ 763929 h 763929"/>
                <a:gd name="connsiteX1" fmla="*/ 185195 w 625032"/>
                <a:gd name="connsiteY1" fmla="*/ 219919 h 763929"/>
                <a:gd name="connsiteX2" fmla="*/ 625032 w 625032"/>
                <a:gd name="connsiteY2" fmla="*/ 0 h 763929"/>
                <a:gd name="connsiteX0" fmla="*/ 0 w 625032"/>
                <a:gd name="connsiteY0" fmla="*/ 763929 h 763929"/>
                <a:gd name="connsiteX1" fmla="*/ 185195 w 625032"/>
                <a:gd name="connsiteY1" fmla="*/ 219919 h 763929"/>
                <a:gd name="connsiteX2" fmla="*/ 625032 w 625032"/>
                <a:gd name="connsiteY2" fmla="*/ 0 h 763929"/>
              </a:gdLst>
              <a:ahLst/>
              <a:cxnLst>
                <a:cxn ang="0">
                  <a:pos x="connsiteX0" y="connsiteY0"/>
                </a:cxn>
                <a:cxn ang="0">
                  <a:pos x="connsiteX1" y="connsiteY1"/>
                </a:cxn>
                <a:cxn ang="0">
                  <a:pos x="connsiteX2" y="connsiteY2"/>
                </a:cxn>
              </a:cxnLst>
              <a:rect l="l" t="t" r="r" b="b"/>
              <a:pathLst>
                <a:path w="625032" h="763929">
                  <a:moveTo>
                    <a:pt x="0" y="763929"/>
                  </a:moveTo>
                  <a:cubicBezTo>
                    <a:pt x="56662" y="469820"/>
                    <a:pt x="81023" y="347240"/>
                    <a:pt x="185195" y="219919"/>
                  </a:cubicBezTo>
                  <a:cubicBezTo>
                    <a:pt x="289367" y="92598"/>
                    <a:pt x="457199" y="46299"/>
                    <a:pt x="625032" y="0"/>
                  </a:cubicBezTo>
                </a:path>
              </a:pathLst>
            </a:custGeom>
            <a:noFill/>
            <a:ln w="28575">
              <a:solidFill>
                <a:srgbClr val="127585"/>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grpSp>
      <p:grpSp>
        <p:nvGrpSpPr>
          <p:cNvPr id="53" name="Group 52">
            <a:extLst>
              <a:ext uri="{FF2B5EF4-FFF2-40B4-BE49-F238E27FC236}">
                <a16:creationId xmlns:a16="http://schemas.microsoft.com/office/drawing/2014/main" id="{AB05E9EA-09E0-E7FC-B4D5-F4848060CD1E}"/>
              </a:ext>
            </a:extLst>
          </p:cNvPr>
          <p:cNvGrpSpPr/>
          <p:nvPr/>
        </p:nvGrpSpPr>
        <p:grpSpPr>
          <a:xfrm rot="10406897">
            <a:off x="2264474" y="4787697"/>
            <a:ext cx="2859043" cy="860024"/>
            <a:chOff x="2943176" y="1268674"/>
            <a:chExt cx="2765053" cy="768143"/>
          </a:xfrm>
        </p:grpSpPr>
        <p:sp>
          <p:nvSpPr>
            <p:cNvPr id="54" name="Freeform 53">
              <a:extLst>
                <a:ext uri="{FF2B5EF4-FFF2-40B4-BE49-F238E27FC236}">
                  <a16:creationId xmlns:a16="http://schemas.microsoft.com/office/drawing/2014/main" id="{BAF8EB46-B2DC-7CCA-34C7-403ECD2E9A51}"/>
                </a:ext>
              </a:extLst>
            </p:cNvPr>
            <p:cNvSpPr/>
            <p:nvPr/>
          </p:nvSpPr>
          <p:spPr>
            <a:xfrm rot="20792446">
              <a:off x="2943176" y="1830722"/>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55" name="Freeform 54">
              <a:extLst>
                <a:ext uri="{FF2B5EF4-FFF2-40B4-BE49-F238E27FC236}">
                  <a16:creationId xmlns:a16="http://schemas.microsoft.com/office/drawing/2014/main" id="{D20650B3-9375-168A-E580-C03E5FFFF5DF}"/>
                </a:ext>
              </a:extLst>
            </p:cNvPr>
            <p:cNvSpPr/>
            <p:nvPr/>
          </p:nvSpPr>
          <p:spPr>
            <a:xfrm rot="20792446" flipV="1">
              <a:off x="3177716" y="1906898"/>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56" name="Freeform 55">
              <a:extLst>
                <a:ext uri="{FF2B5EF4-FFF2-40B4-BE49-F238E27FC236}">
                  <a16:creationId xmlns:a16="http://schemas.microsoft.com/office/drawing/2014/main" id="{01DF3569-A649-A614-4440-A97CFC347E25}"/>
                </a:ext>
              </a:extLst>
            </p:cNvPr>
            <p:cNvSpPr/>
            <p:nvPr/>
          </p:nvSpPr>
          <p:spPr>
            <a:xfrm rot="20792446">
              <a:off x="3352502" y="1733400"/>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57" name="Freeform 56">
              <a:extLst>
                <a:ext uri="{FF2B5EF4-FFF2-40B4-BE49-F238E27FC236}">
                  <a16:creationId xmlns:a16="http://schemas.microsoft.com/office/drawing/2014/main" id="{16D9B9FD-AFFF-AF06-B61A-BD838982873B}"/>
                </a:ext>
              </a:extLst>
            </p:cNvPr>
            <p:cNvSpPr/>
            <p:nvPr/>
          </p:nvSpPr>
          <p:spPr>
            <a:xfrm rot="20792446" flipV="1">
              <a:off x="3587042" y="1809576"/>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58" name="Freeform 57">
              <a:extLst>
                <a:ext uri="{FF2B5EF4-FFF2-40B4-BE49-F238E27FC236}">
                  <a16:creationId xmlns:a16="http://schemas.microsoft.com/office/drawing/2014/main" id="{0496E6C6-7C40-AD09-1F9C-16A3614C2CD4}"/>
                </a:ext>
              </a:extLst>
            </p:cNvPr>
            <p:cNvSpPr/>
            <p:nvPr/>
          </p:nvSpPr>
          <p:spPr>
            <a:xfrm rot="20792446">
              <a:off x="3761683" y="1635472"/>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59" name="Freeform 58">
              <a:extLst>
                <a:ext uri="{FF2B5EF4-FFF2-40B4-BE49-F238E27FC236}">
                  <a16:creationId xmlns:a16="http://schemas.microsoft.com/office/drawing/2014/main" id="{43309E61-B706-BE9E-3154-44FB3DD3276A}"/>
                </a:ext>
              </a:extLst>
            </p:cNvPr>
            <p:cNvSpPr/>
            <p:nvPr/>
          </p:nvSpPr>
          <p:spPr>
            <a:xfrm rot="20792446" flipV="1">
              <a:off x="3996223" y="1711648"/>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60" name="Freeform 59">
              <a:extLst>
                <a:ext uri="{FF2B5EF4-FFF2-40B4-BE49-F238E27FC236}">
                  <a16:creationId xmlns:a16="http://schemas.microsoft.com/office/drawing/2014/main" id="{C8725304-3624-5AC0-E296-45B035956E5E}"/>
                </a:ext>
              </a:extLst>
            </p:cNvPr>
            <p:cNvSpPr/>
            <p:nvPr/>
          </p:nvSpPr>
          <p:spPr>
            <a:xfrm rot="20792446">
              <a:off x="4166247" y="154472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61" name="Freeform 60">
              <a:extLst>
                <a:ext uri="{FF2B5EF4-FFF2-40B4-BE49-F238E27FC236}">
                  <a16:creationId xmlns:a16="http://schemas.microsoft.com/office/drawing/2014/main" id="{1DA3158E-2410-60E1-4A85-414B36B3A3D9}"/>
                </a:ext>
              </a:extLst>
            </p:cNvPr>
            <p:cNvSpPr/>
            <p:nvPr/>
          </p:nvSpPr>
          <p:spPr>
            <a:xfrm rot="20792446" flipV="1">
              <a:off x="4400787" y="162090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62" name="Freeform 61">
              <a:extLst>
                <a:ext uri="{FF2B5EF4-FFF2-40B4-BE49-F238E27FC236}">
                  <a16:creationId xmlns:a16="http://schemas.microsoft.com/office/drawing/2014/main" id="{3C34A80B-C96C-3A92-9CC5-E69B7BB1A600}"/>
                </a:ext>
              </a:extLst>
            </p:cNvPr>
            <p:cNvSpPr/>
            <p:nvPr/>
          </p:nvSpPr>
          <p:spPr>
            <a:xfrm rot="20792446">
              <a:off x="4575573" y="1447405"/>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63" name="Freeform 62">
              <a:extLst>
                <a:ext uri="{FF2B5EF4-FFF2-40B4-BE49-F238E27FC236}">
                  <a16:creationId xmlns:a16="http://schemas.microsoft.com/office/drawing/2014/main" id="{BC8DBDDB-6A07-940D-3A31-9EB2099E6596}"/>
                </a:ext>
              </a:extLst>
            </p:cNvPr>
            <p:cNvSpPr/>
            <p:nvPr/>
          </p:nvSpPr>
          <p:spPr>
            <a:xfrm rot="20792446" flipV="1">
              <a:off x="4810113" y="1523581"/>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64" name="Freeform 63">
              <a:extLst>
                <a:ext uri="{FF2B5EF4-FFF2-40B4-BE49-F238E27FC236}">
                  <a16:creationId xmlns:a16="http://schemas.microsoft.com/office/drawing/2014/main" id="{12E9F24B-FADA-1AF6-E06F-EB1B8D919F8F}"/>
                </a:ext>
              </a:extLst>
            </p:cNvPr>
            <p:cNvSpPr/>
            <p:nvPr/>
          </p:nvSpPr>
          <p:spPr>
            <a:xfrm rot="20792446">
              <a:off x="4984754" y="134947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65" name="Freeform 64">
              <a:extLst>
                <a:ext uri="{FF2B5EF4-FFF2-40B4-BE49-F238E27FC236}">
                  <a16:creationId xmlns:a16="http://schemas.microsoft.com/office/drawing/2014/main" id="{57761730-0690-7CFD-7FBC-F255B47AE749}"/>
                </a:ext>
              </a:extLst>
            </p:cNvPr>
            <p:cNvSpPr/>
            <p:nvPr/>
          </p:nvSpPr>
          <p:spPr>
            <a:xfrm rot="20792446" flipV="1">
              <a:off x="5219294" y="142565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66" name="Freeform 65">
              <a:extLst>
                <a:ext uri="{FF2B5EF4-FFF2-40B4-BE49-F238E27FC236}">
                  <a16:creationId xmlns:a16="http://schemas.microsoft.com/office/drawing/2014/main" id="{BDD63922-F214-92D3-A9EB-E19FDD3E2DCB}"/>
                </a:ext>
              </a:extLst>
            </p:cNvPr>
            <p:cNvSpPr/>
            <p:nvPr/>
          </p:nvSpPr>
          <p:spPr>
            <a:xfrm rot="184118">
              <a:off x="5402268" y="1268674"/>
              <a:ext cx="305961" cy="192389"/>
            </a:xfrm>
            <a:custGeom>
              <a:avLst/>
              <a:gdLst>
                <a:gd name="connsiteX0" fmla="*/ 0 w 625032"/>
                <a:gd name="connsiteY0" fmla="*/ 763929 h 763929"/>
                <a:gd name="connsiteX1" fmla="*/ 185195 w 625032"/>
                <a:gd name="connsiteY1" fmla="*/ 219919 h 763929"/>
                <a:gd name="connsiteX2" fmla="*/ 625032 w 625032"/>
                <a:gd name="connsiteY2" fmla="*/ 0 h 763929"/>
                <a:gd name="connsiteX0" fmla="*/ 0 w 625032"/>
                <a:gd name="connsiteY0" fmla="*/ 763929 h 763929"/>
                <a:gd name="connsiteX1" fmla="*/ 185195 w 625032"/>
                <a:gd name="connsiteY1" fmla="*/ 219919 h 763929"/>
                <a:gd name="connsiteX2" fmla="*/ 625032 w 625032"/>
                <a:gd name="connsiteY2" fmla="*/ 0 h 763929"/>
              </a:gdLst>
              <a:ahLst/>
              <a:cxnLst>
                <a:cxn ang="0">
                  <a:pos x="connsiteX0" y="connsiteY0"/>
                </a:cxn>
                <a:cxn ang="0">
                  <a:pos x="connsiteX1" y="connsiteY1"/>
                </a:cxn>
                <a:cxn ang="0">
                  <a:pos x="connsiteX2" y="connsiteY2"/>
                </a:cxn>
              </a:cxnLst>
              <a:rect l="l" t="t" r="r" b="b"/>
              <a:pathLst>
                <a:path w="625032" h="763929">
                  <a:moveTo>
                    <a:pt x="0" y="763929"/>
                  </a:moveTo>
                  <a:cubicBezTo>
                    <a:pt x="56662" y="469820"/>
                    <a:pt x="81023" y="347240"/>
                    <a:pt x="185195" y="219919"/>
                  </a:cubicBezTo>
                  <a:cubicBezTo>
                    <a:pt x="289367" y="92598"/>
                    <a:pt x="457199" y="46299"/>
                    <a:pt x="625032" y="0"/>
                  </a:cubicBezTo>
                </a:path>
              </a:pathLst>
            </a:custGeom>
            <a:noFill/>
            <a:ln w="28575">
              <a:solidFill>
                <a:srgbClr val="EC6C85"/>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grpSp>
      <p:sp>
        <p:nvSpPr>
          <p:cNvPr id="10" name="Pie 9">
            <a:extLst>
              <a:ext uri="{FF2B5EF4-FFF2-40B4-BE49-F238E27FC236}">
                <a16:creationId xmlns:a16="http://schemas.microsoft.com/office/drawing/2014/main" id="{2553346A-6466-5FB0-DDD8-F9214CC3C018}"/>
              </a:ext>
            </a:extLst>
          </p:cNvPr>
          <p:cNvSpPr/>
          <p:nvPr/>
        </p:nvSpPr>
        <p:spPr>
          <a:xfrm>
            <a:off x="2856806" y="2731124"/>
            <a:ext cx="5824172" cy="3494289"/>
          </a:xfrm>
          <a:prstGeom prst="pie">
            <a:avLst>
              <a:gd name="adj1" fmla="val 6457816"/>
              <a:gd name="adj2" fmla="val 9161298"/>
            </a:avLst>
          </a:prstGeom>
          <a:gradFill flip="none" rotWithShape="1">
            <a:gsLst>
              <a:gs pos="0">
                <a:srgbClr val="45A1C8">
                  <a:alpha val="0"/>
                </a:srgbClr>
              </a:gs>
              <a:gs pos="20000">
                <a:srgbClr val="45A1C8">
                  <a:alpha val="0"/>
                </a:srgbClr>
              </a:gs>
              <a:gs pos="40000">
                <a:srgbClr val="45A1C8">
                  <a:alpha val="40000"/>
                </a:srgbClr>
              </a:gs>
              <a:gs pos="80000">
                <a:srgbClr val="45A1C8">
                  <a:alpha val="80000"/>
                </a:srgbClr>
              </a:gs>
              <a:gs pos="60000">
                <a:srgbClr val="45A1C8">
                  <a:alpha val="60000"/>
                </a:srgbClr>
              </a:gs>
              <a:gs pos="100000">
                <a:srgbClr val="45A1C8"/>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7" name="Group 66">
            <a:extLst>
              <a:ext uri="{FF2B5EF4-FFF2-40B4-BE49-F238E27FC236}">
                <a16:creationId xmlns:a16="http://schemas.microsoft.com/office/drawing/2014/main" id="{84830611-1D95-73FE-B05E-2C931228EA56}"/>
              </a:ext>
            </a:extLst>
          </p:cNvPr>
          <p:cNvGrpSpPr/>
          <p:nvPr/>
        </p:nvGrpSpPr>
        <p:grpSpPr>
          <a:xfrm rot="8936426">
            <a:off x="3589405" y="5411739"/>
            <a:ext cx="2154442" cy="671257"/>
            <a:chOff x="2943176" y="1268674"/>
            <a:chExt cx="2765053" cy="768143"/>
          </a:xfrm>
        </p:grpSpPr>
        <p:sp>
          <p:nvSpPr>
            <p:cNvPr id="68" name="Freeform 67">
              <a:extLst>
                <a:ext uri="{FF2B5EF4-FFF2-40B4-BE49-F238E27FC236}">
                  <a16:creationId xmlns:a16="http://schemas.microsoft.com/office/drawing/2014/main" id="{317B1E65-A799-F8CD-720B-150C00F8DD75}"/>
                </a:ext>
              </a:extLst>
            </p:cNvPr>
            <p:cNvSpPr/>
            <p:nvPr/>
          </p:nvSpPr>
          <p:spPr>
            <a:xfrm rot="20792446">
              <a:off x="2943176" y="1830722"/>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45A1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69" name="Freeform 68">
              <a:extLst>
                <a:ext uri="{FF2B5EF4-FFF2-40B4-BE49-F238E27FC236}">
                  <a16:creationId xmlns:a16="http://schemas.microsoft.com/office/drawing/2014/main" id="{3C1E5889-C36F-8992-CC22-2233A5BD05C2}"/>
                </a:ext>
              </a:extLst>
            </p:cNvPr>
            <p:cNvSpPr/>
            <p:nvPr/>
          </p:nvSpPr>
          <p:spPr>
            <a:xfrm rot="20792446" flipV="1">
              <a:off x="3177716" y="1906898"/>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45A1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70" name="Freeform 69">
              <a:extLst>
                <a:ext uri="{FF2B5EF4-FFF2-40B4-BE49-F238E27FC236}">
                  <a16:creationId xmlns:a16="http://schemas.microsoft.com/office/drawing/2014/main" id="{583BCB04-2707-5724-3C7C-673CB3ADA6A3}"/>
                </a:ext>
              </a:extLst>
            </p:cNvPr>
            <p:cNvSpPr/>
            <p:nvPr/>
          </p:nvSpPr>
          <p:spPr>
            <a:xfrm rot="20792446">
              <a:off x="3352502" y="1733400"/>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45A1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71" name="Freeform 70">
              <a:extLst>
                <a:ext uri="{FF2B5EF4-FFF2-40B4-BE49-F238E27FC236}">
                  <a16:creationId xmlns:a16="http://schemas.microsoft.com/office/drawing/2014/main" id="{715FDF40-03B3-6BA2-0412-B0696B2C9509}"/>
                </a:ext>
              </a:extLst>
            </p:cNvPr>
            <p:cNvSpPr/>
            <p:nvPr/>
          </p:nvSpPr>
          <p:spPr>
            <a:xfrm rot="20792446" flipV="1">
              <a:off x="3587042" y="1809576"/>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45A1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72" name="Freeform 71">
              <a:extLst>
                <a:ext uri="{FF2B5EF4-FFF2-40B4-BE49-F238E27FC236}">
                  <a16:creationId xmlns:a16="http://schemas.microsoft.com/office/drawing/2014/main" id="{06EDA366-9ECC-85EA-5EF2-D3F866C58007}"/>
                </a:ext>
              </a:extLst>
            </p:cNvPr>
            <p:cNvSpPr/>
            <p:nvPr/>
          </p:nvSpPr>
          <p:spPr>
            <a:xfrm rot="20792446">
              <a:off x="3761683" y="1635472"/>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45A1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73" name="Freeform 72">
              <a:extLst>
                <a:ext uri="{FF2B5EF4-FFF2-40B4-BE49-F238E27FC236}">
                  <a16:creationId xmlns:a16="http://schemas.microsoft.com/office/drawing/2014/main" id="{4002B2B2-C0BC-A0B2-7176-E47F7D6C652B}"/>
                </a:ext>
              </a:extLst>
            </p:cNvPr>
            <p:cNvSpPr/>
            <p:nvPr/>
          </p:nvSpPr>
          <p:spPr>
            <a:xfrm rot="20792446" flipV="1">
              <a:off x="3996223" y="1711648"/>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45A1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74" name="Freeform 73">
              <a:extLst>
                <a:ext uri="{FF2B5EF4-FFF2-40B4-BE49-F238E27FC236}">
                  <a16:creationId xmlns:a16="http://schemas.microsoft.com/office/drawing/2014/main" id="{DCD6E325-06C8-726A-47D7-6C434AABBBB0}"/>
                </a:ext>
              </a:extLst>
            </p:cNvPr>
            <p:cNvSpPr/>
            <p:nvPr/>
          </p:nvSpPr>
          <p:spPr>
            <a:xfrm rot="20792446">
              <a:off x="4166247" y="154472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45A1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75" name="Freeform 74">
              <a:extLst>
                <a:ext uri="{FF2B5EF4-FFF2-40B4-BE49-F238E27FC236}">
                  <a16:creationId xmlns:a16="http://schemas.microsoft.com/office/drawing/2014/main" id="{759B1AB6-E8B0-BACB-1CEE-2D58EAA6D912}"/>
                </a:ext>
              </a:extLst>
            </p:cNvPr>
            <p:cNvSpPr/>
            <p:nvPr/>
          </p:nvSpPr>
          <p:spPr>
            <a:xfrm rot="20792446" flipV="1">
              <a:off x="4400787" y="162090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45A1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76" name="Freeform 75">
              <a:extLst>
                <a:ext uri="{FF2B5EF4-FFF2-40B4-BE49-F238E27FC236}">
                  <a16:creationId xmlns:a16="http://schemas.microsoft.com/office/drawing/2014/main" id="{39BCD88F-5775-E918-7FD6-97FF04E0BD87}"/>
                </a:ext>
              </a:extLst>
            </p:cNvPr>
            <p:cNvSpPr/>
            <p:nvPr/>
          </p:nvSpPr>
          <p:spPr>
            <a:xfrm rot="20792446">
              <a:off x="4575573" y="1447405"/>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45A1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77" name="Freeform 76">
              <a:extLst>
                <a:ext uri="{FF2B5EF4-FFF2-40B4-BE49-F238E27FC236}">
                  <a16:creationId xmlns:a16="http://schemas.microsoft.com/office/drawing/2014/main" id="{4423C9B8-0B9A-D97D-B9EE-D0AC68F6445C}"/>
                </a:ext>
              </a:extLst>
            </p:cNvPr>
            <p:cNvSpPr/>
            <p:nvPr/>
          </p:nvSpPr>
          <p:spPr>
            <a:xfrm rot="20792446" flipV="1">
              <a:off x="4810113" y="1523581"/>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45A1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78" name="Freeform 77">
              <a:extLst>
                <a:ext uri="{FF2B5EF4-FFF2-40B4-BE49-F238E27FC236}">
                  <a16:creationId xmlns:a16="http://schemas.microsoft.com/office/drawing/2014/main" id="{6385D708-014B-CA07-4ACA-8E7E751E786B}"/>
                </a:ext>
              </a:extLst>
            </p:cNvPr>
            <p:cNvSpPr/>
            <p:nvPr/>
          </p:nvSpPr>
          <p:spPr>
            <a:xfrm rot="20792446">
              <a:off x="4984754" y="134947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45A1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79" name="Freeform 78">
              <a:extLst>
                <a:ext uri="{FF2B5EF4-FFF2-40B4-BE49-F238E27FC236}">
                  <a16:creationId xmlns:a16="http://schemas.microsoft.com/office/drawing/2014/main" id="{2267068B-E18D-35E0-D98A-7493A0D43B56}"/>
                </a:ext>
              </a:extLst>
            </p:cNvPr>
            <p:cNvSpPr/>
            <p:nvPr/>
          </p:nvSpPr>
          <p:spPr>
            <a:xfrm rot="20792446" flipV="1">
              <a:off x="5219294" y="142565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45A1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80" name="Freeform 79">
              <a:extLst>
                <a:ext uri="{FF2B5EF4-FFF2-40B4-BE49-F238E27FC236}">
                  <a16:creationId xmlns:a16="http://schemas.microsoft.com/office/drawing/2014/main" id="{938D3D39-C8B8-57E2-248B-09F1B75F1317}"/>
                </a:ext>
              </a:extLst>
            </p:cNvPr>
            <p:cNvSpPr/>
            <p:nvPr/>
          </p:nvSpPr>
          <p:spPr>
            <a:xfrm rot="184118">
              <a:off x="5402268" y="1268674"/>
              <a:ext cx="305961" cy="192389"/>
            </a:xfrm>
            <a:custGeom>
              <a:avLst/>
              <a:gdLst>
                <a:gd name="connsiteX0" fmla="*/ 0 w 625032"/>
                <a:gd name="connsiteY0" fmla="*/ 763929 h 763929"/>
                <a:gd name="connsiteX1" fmla="*/ 185195 w 625032"/>
                <a:gd name="connsiteY1" fmla="*/ 219919 h 763929"/>
                <a:gd name="connsiteX2" fmla="*/ 625032 w 625032"/>
                <a:gd name="connsiteY2" fmla="*/ 0 h 763929"/>
                <a:gd name="connsiteX0" fmla="*/ 0 w 625032"/>
                <a:gd name="connsiteY0" fmla="*/ 763929 h 763929"/>
                <a:gd name="connsiteX1" fmla="*/ 185195 w 625032"/>
                <a:gd name="connsiteY1" fmla="*/ 219919 h 763929"/>
                <a:gd name="connsiteX2" fmla="*/ 625032 w 625032"/>
                <a:gd name="connsiteY2" fmla="*/ 0 h 763929"/>
              </a:gdLst>
              <a:ahLst/>
              <a:cxnLst>
                <a:cxn ang="0">
                  <a:pos x="connsiteX0" y="connsiteY0"/>
                </a:cxn>
                <a:cxn ang="0">
                  <a:pos x="connsiteX1" y="connsiteY1"/>
                </a:cxn>
                <a:cxn ang="0">
                  <a:pos x="connsiteX2" y="connsiteY2"/>
                </a:cxn>
              </a:cxnLst>
              <a:rect l="l" t="t" r="r" b="b"/>
              <a:pathLst>
                <a:path w="625032" h="763929">
                  <a:moveTo>
                    <a:pt x="0" y="763929"/>
                  </a:moveTo>
                  <a:cubicBezTo>
                    <a:pt x="56662" y="469820"/>
                    <a:pt x="81023" y="347240"/>
                    <a:pt x="185195" y="219919"/>
                  </a:cubicBezTo>
                  <a:cubicBezTo>
                    <a:pt x="289367" y="92598"/>
                    <a:pt x="457199" y="46299"/>
                    <a:pt x="625032" y="0"/>
                  </a:cubicBezTo>
                </a:path>
              </a:pathLst>
            </a:custGeom>
            <a:noFill/>
            <a:ln w="28575">
              <a:solidFill>
                <a:srgbClr val="45A1C8"/>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grpSp>
      <p:sp>
        <p:nvSpPr>
          <p:cNvPr id="149" name="TextBox 148">
            <a:extLst>
              <a:ext uri="{FF2B5EF4-FFF2-40B4-BE49-F238E27FC236}">
                <a16:creationId xmlns:a16="http://schemas.microsoft.com/office/drawing/2014/main" id="{B1E4D618-799A-A855-1785-47136D1C549C}"/>
              </a:ext>
            </a:extLst>
          </p:cNvPr>
          <p:cNvSpPr txBox="1"/>
          <p:nvPr/>
        </p:nvSpPr>
        <p:spPr>
          <a:xfrm>
            <a:off x="704527" y="191869"/>
            <a:ext cx="12050578" cy="646331"/>
          </a:xfrm>
          <a:prstGeom prst="rect">
            <a:avLst/>
          </a:prstGeom>
          <a:noFill/>
        </p:spPr>
        <p:txBody>
          <a:bodyPr wrap="square" rtlCol="0">
            <a:spAutoFit/>
          </a:bodyPr>
          <a:lstStyle/>
          <a:p>
            <a:r>
              <a:rPr lang="en-US" sz="3600" b="1" i="1" dirty="0">
                <a:solidFill>
                  <a:schemeClr val="tx1">
                    <a:lumMod val="85000"/>
                    <a:lumOff val="15000"/>
                  </a:schemeClr>
                </a:solidFill>
                <a:latin typeface="Candara" panose="020E0502030303020204" pitchFamily="34" charset="0"/>
              </a:rPr>
              <a:t>Our project: coded signal projection</a:t>
            </a:r>
          </a:p>
        </p:txBody>
      </p:sp>
      <p:grpSp>
        <p:nvGrpSpPr>
          <p:cNvPr id="153" name="Group 152">
            <a:extLst>
              <a:ext uri="{FF2B5EF4-FFF2-40B4-BE49-F238E27FC236}">
                <a16:creationId xmlns:a16="http://schemas.microsoft.com/office/drawing/2014/main" id="{15CF1237-617B-34D8-95E8-4EEBEBEE3E50}"/>
              </a:ext>
            </a:extLst>
          </p:cNvPr>
          <p:cNvGrpSpPr/>
          <p:nvPr/>
        </p:nvGrpSpPr>
        <p:grpSpPr>
          <a:xfrm rot="2330460">
            <a:off x="2660338" y="2472138"/>
            <a:ext cx="1209070" cy="438096"/>
            <a:chOff x="3996223" y="1268674"/>
            <a:chExt cx="1712006" cy="572893"/>
          </a:xfrm>
        </p:grpSpPr>
        <p:sp>
          <p:nvSpPr>
            <p:cNvPr id="154" name="Freeform 153">
              <a:extLst>
                <a:ext uri="{FF2B5EF4-FFF2-40B4-BE49-F238E27FC236}">
                  <a16:creationId xmlns:a16="http://schemas.microsoft.com/office/drawing/2014/main" id="{8B8C3332-B0D7-D4D3-0FAC-97CE7F49151F}"/>
                </a:ext>
              </a:extLst>
            </p:cNvPr>
            <p:cNvSpPr/>
            <p:nvPr/>
          </p:nvSpPr>
          <p:spPr>
            <a:xfrm rot="20792446" flipV="1">
              <a:off x="3996223" y="1711648"/>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55" name="Freeform 154">
              <a:extLst>
                <a:ext uri="{FF2B5EF4-FFF2-40B4-BE49-F238E27FC236}">
                  <a16:creationId xmlns:a16="http://schemas.microsoft.com/office/drawing/2014/main" id="{2E54FB11-DC66-A710-91EA-0378DD3FC4CC}"/>
                </a:ext>
              </a:extLst>
            </p:cNvPr>
            <p:cNvSpPr/>
            <p:nvPr/>
          </p:nvSpPr>
          <p:spPr>
            <a:xfrm rot="20792446">
              <a:off x="4166247" y="154472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56" name="Freeform 155">
              <a:extLst>
                <a:ext uri="{FF2B5EF4-FFF2-40B4-BE49-F238E27FC236}">
                  <a16:creationId xmlns:a16="http://schemas.microsoft.com/office/drawing/2014/main" id="{76623726-FA91-9EEC-8AE4-71AA3D42A28C}"/>
                </a:ext>
              </a:extLst>
            </p:cNvPr>
            <p:cNvSpPr/>
            <p:nvPr/>
          </p:nvSpPr>
          <p:spPr>
            <a:xfrm rot="20792446" flipV="1">
              <a:off x="4400787" y="162090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57" name="Freeform 156">
              <a:extLst>
                <a:ext uri="{FF2B5EF4-FFF2-40B4-BE49-F238E27FC236}">
                  <a16:creationId xmlns:a16="http://schemas.microsoft.com/office/drawing/2014/main" id="{F169C770-E1AC-E6F5-6566-52618C0E1E07}"/>
                </a:ext>
              </a:extLst>
            </p:cNvPr>
            <p:cNvSpPr/>
            <p:nvPr/>
          </p:nvSpPr>
          <p:spPr>
            <a:xfrm rot="20792446">
              <a:off x="4575573" y="1447405"/>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58" name="Freeform 157">
              <a:extLst>
                <a:ext uri="{FF2B5EF4-FFF2-40B4-BE49-F238E27FC236}">
                  <a16:creationId xmlns:a16="http://schemas.microsoft.com/office/drawing/2014/main" id="{44DB2CF2-881C-10DD-1896-1398BE11F6DC}"/>
                </a:ext>
              </a:extLst>
            </p:cNvPr>
            <p:cNvSpPr/>
            <p:nvPr/>
          </p:nvSpPr>
          <p:spPr>
            <a:xfrm rot="20792446" flipV="1">
              <a:off x="4810113" y="1523581"/>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59" name="Freeform 158">
              <a:extLst>
                <a:ext uri="{FF2B5EF4-FFF2-40B4-BE49-F238E27FC236}">
                  <a16:creationId xmlns:a16="http://schemas.microsoft.com/office/drawing/2014/main" id="{9198A927-94D9-716B-0C39-CEA9532A01D4}"/>
                </a:ext>
              </a:extLst>
            </p:cNvPr>
            <p:cNvSpPr/>
            <p:nvPr/>
          </p:nvSpPr>
          <p:spPr>
            <a:xfrm rot="20792446">
              <a:off x="4984754" y="134947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60" name="Freeform 159">
              <a:extLst>
                <a:ext uri="{FF2B5EF4-FFF2-40B4-BE49-F238E27FC236}">
                  <a16:creationId xmlns:a16="http://schemas.microsoft.com/office/drawing/2014/main" id="{D9B5B428-EB3C-60F9-4C63-F7DDF20626EA}"/>
                </a:ext>
              </a:extLst>
            </p:cNvPr>
            <p:cNvSpPr/>
            <p:nvPr/>
          </p:nvSpPr>
          <p:spPr>
            <a:xfrm rot="20792446" flipV="1">
              <a:off x="5219294" y="142565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61" name="Freeform 160">
              <a:extLst>
                <a:ext uri="{FF2B5EF4-FFF2-40B4-BE49-F238E27FC236}">
                  <a16:creationId xmlns:a16="http://schemas.microsoft.com/office/drawing/2014/main" id="{7DBA841F-ED15-F1E9-EF14-0C37171071D7}"/>
                </a:ext>
              </a:extLst>
            </p:cNvPr>
            <p:cNvSpPr/>
            <p:nvPr/>
          </p:nvSpPr>
          <p:spPr>
            <a:xfrm rot="184118">
              <a:off x="5402268" y="1268674"/>
              <a:ext cx="305961" cy="192389"/>
            </a:xfrm>
            <a:custGeom>
              <a:avLst/>
              <a:gdLst>
                <a:gd name="connsiteX0" fmla="*/ 0 w 625032"/>
                <a:gd name="connsiteY0" fmla="*/ 763929 h 763929"/>
                <a:gd name="connsiteX1" fmla="*/ 185195 w 625032"/>
                <a:gd name="connsiteY1" fmla="*/ 219919 h 763929"/>
                <a:gd name="connsiteX2" fmla="*/ 625032 w 625032"/>
                <a:gd name="connsiteY2" fmla="*/ 0 h 763929"/>
                <a:gd name="connsiteX0" fmla="*/ 0 w 625032"/>
                <a:gd name="connsiteY0" fmla="*/ 763929 h 763929"/>
                <a:gd name="connsiteX1" fmla="*/ 185195 w 625032"/>
                <a:gd name="connsiteY1" fmla="*/ 219919 h 763929"/>
                <a:gd name="connsiteX2" fmla="*/ 625032 w 625032"/>
                <a:gd name="connsiteY2" fmla="*/ 0 h 763929"/>
              </a:gdLst>
              <a:ahLst/>
              <a:cxnLst>
                <a:cxn ang="0">
                  <a:pos x="connsiteX0" y="connsiteY0"/>
                </a:cxn>
                <a:cxn ang="0">
                  <a:pos x="connsiteX1" y="connsiteY1"/>
                </a:cxn>
                <a:cxn ang="0">
                  <a:pos x="connsiteX2" y="connsiteY2"/>
                </a:cxn>
              </a:cxnLst>
              <a:rect l="l" t="t" r="r" b="b"/>
              <a:pathLst>
                <a:path w="625032" h="763929">
                  <a:moveTo>
                    <a:pt x="0" y="763929"/>
                  </a:moveTo>
                  <a:cubicBezTo>
                    <a:pt x="56662" y="469820"/>
                    <a:pt x="81023" y="347240"/>
                    <a:pt x="185195" y="219919"/>
                  </a:cubicBezTo>
                  <a:cubicBezTo>
                    <a:pt x="289367" y="92598"/>
                    <a:pt x="457199" y="46299"/>
                    <a:pt x="625032" y="0"/>
                  </a:cubicBezTo>
                </a:path>
              </a:pathLst>
            </a:custGeom>
            <a:noFill/>
            <a:ln w="28575">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grpSp>
      <p:grpSp>
        <p:nvGrpSpPr>
          <p:cNvPr id="162" name="Group 161">
            <a:extLst>
              <a:ext uri="{FF2B5EF4-FFF2-40B4-BE49-F238E27FC236}">
                <a16:creationId xmlns:a16="http://schemas.microsoft.com/office/drawing/2014/main" id="{72921C48-EA51-06E2-1F56-EEF0F8DF684B}"/>
              </a:ext>
            </a:extLst>
          </p:cNvPr>
          <p:cNvGrpSpPr/>
          <p:nvPr/>
        </p:nvGrpSpPr>
        <p:grpSpPr>
          <a:xfrm rot="21278134">
            <a:off x="2352092" y="4975650"/>
            <a:ext cx="1209070" cy="438096"/>
            <a:chOff x="3996223" y="1268674"/>
            <a:chExt cx="1712006" cy="572893"/>
          </a:xfrm>
        </p:grpSpPr>
        <p:sp>
          <p:nvSpPr>
            <p:cNvPr id="163" name="Freeform 162">
              <a:extLst>
                <a:ext uri="{FF2B5EF4-FFF2-40B4-BE49-F238E27FC236}">
                  <a16:creationId xmlns:a16="http://schemas.microsoft.com/office/drawing/2014/main" id="{F44A933B-88D9-D774-FFC8-8942232E2F5E}"/>
                </a:ext>
              </a:extLst>
            </p:cNvPr>
            <p:cNvSpPr/>
            <p:nvPr/>
          </p:nvSpPr>
          <p:spPr>
            <a:xfrm rot="20792446" flipV="1">
              <a:off x="3996223" y="1711648"/>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64" name="Freeform 163">
              <a:extLst>
                <a:ext uri="{FF2B5EF4-FFF2-40B4-BE49-F238E27FC236}">
                  <a16:creationId xmlns:a16="http://schemas.microsoft.com/office/drawing/2014/main" id="{E8A483A7-F02A-E5F1-B047-61384F3AE08C}"/>
                </a:ext>
              </a:extLst>
            </p:cNvPr>
            <p:cNvSpPr/>
            <p:nvPr/>
          </p:nvSpPr>
          <p:spPr>
            <a:xfrm rot="20792446">
              <a:off x="4166247" y="154472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65" name="Freeform 164">
              <a:extLst>
                <a:ext uri="{FF2B5EF4-FFF2-40B4-BE49-F238E27FC236}">
                  <a16:creationId xmlns:a16="http://schemas.microsoft.com/office/drawing/2014/main" id="{08C7FF6B-FB97-FDA5-18F8-A8DD03ACFCCF}"/>
                </a:ext>
              </a:extLst>
            </p:cNvPr>
            <p:cNvSpPr/>
            <p:nvPr/>
          </p:nvSpPr>
          <p:spPr>
            <a:xfrm rot="20792446" flipV="1">
              <a:off x="4400787" y="162090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66" name="Freeform 165">
              <a:extLst>
                <a:ext uri="{FF2B5EF4-FFF2-40B4-BE49-F238E27FC236}">
                  <a16:creationId xmlns:a16="http://schemas.microsoft.com/office/drawing/2014/main" id="{1D0F51ED-7C84-911D-A695-7D7BCD5BF466}"/>
                </a:ext>
              </a:extLst>
            </p:cNvPr>
            <p:cNvSpPr/>
            <p:nvPr/>
          </p:nvSpPr>
          <p:spPr>
            <a:xfrm rot="20792446">
              <a:off x="4575573" y="1447405"/>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67" name="Freeform 166">
              <a:extLst>
                <a:ext uri="{FF2B5EF4-FFF2-40B4-BE49-F238E27FC236}">
                  <a16:creationId xmlns:a16="http://schemas.microsoft.com/office/drawing/2014/main" id="{06A69A46-2F23-1E46-1B8E-58365894C720}"/>
                </a:ext>
              </a:extLst>
            </p:cNvPr>
            <p:cNvSpPr/>
            <p:nvPr/>
          </p:nvSpPr>
          <p:spPr>
            <a:xfrm rot="20792446" flipV="1">
              <a:off x="4810113" y="1523581"/>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68" name="Freeform 167">
              <a:extLst>
                <a:ext uri="{FF2B5EF4-FFF2-40B4-BE49-F238E27FC236}">
                  <a16:creationId xmlns:a16="http://schemas.microsoft.com/office/drawing/2014/main" id="{CD9A1D8D-DF49-BF7A-D71D-832AA44AAB73}"/>
                </a:ext>
              </a:extLst>
            </p:cNvPr>
            <p:cNvSpPr/>
            <p:nvPr/>
          </p:nvSpPr>
          <p:spPr>
            <a:xfrm rot="20792446">
              <a:off x="4984754" y="134947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69" name="Freeform 168">
              <a:extLst>
                <a:ext uri="{FF2B5EF4-FFF2-40B4-BE49-F238E27FC236}">
                  <a16:creationId xmlns:a16="http://schemas.microsoft.com/office/drawing/2014/main" id="{98374D2C-AD05-3F22-4AC9-8B118480E0F7}"/>
                </a:ext>
              </a:extLst>
            </p:cNvPr>
            <p:cNvSpPr/>
            <p:nvPr/>
          </p:nvSpPr>
          <p:spPr>
            <a:xfrm rot="20792446" flipV="1">
              <a:off x="5219294" y="142565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70" name="Freeform 169">
              <a:extLst>
                <a:ext uri="{FF2B5EF4-FFF2-40B4-BE49-F238E27FC236}">
                  <a16:creationId xmlns:a16="http://schemas.microsoft.com/office/drawing/2014/main" id="{4F279717-CEE5-E412-B245-FC28BCC0B93B}"/>
                </a:ext>
              </a:extLst>
            </p:cNvPr>
            <p:cNvSpPr/>
            <p:nvPr/>
          </p:nvSpPr>
          <p:spPr>
            <a:xfrm rot="184118">
              <a:off x="5402268" y="1268674"/>
              <a:ext cx="305961" cy="192389"/>
            </a:xfrm>
            <a:custGeom>
              <a:avLst/>
              <a:gdLst>
                <a:gd name="connsiteX0" fmla="*/ 0 w 625032"/>
                <a:gd name="connsiteY0" fmla="*/ 763929 h 763929"/>
                <a:gd name="connsiteX1" fmla="*/ 185195 w 625032"/>
                <a:gd name="connsiteY1" fmla="*/ 219919 h 763929"/>
                <a:gd name="connsiteX2" fmla="*/ 625032 w 625032"/>
                <a:gd name="connsiteY2" fmla="*/ 0 h 763929"/>
                <a:gd name="connsiteX0" fmla="*/ 0 w 625032"/>
                <a:gd name="connsiteY0" fmla="*/ 763929 h 763929"/>
                <a:gd name="connsiteX1" fmla="*/ 185195 w 625032"/>
                <a:gd name="connsiteY1" fmla="*/ 219919 h 763929"/>
                <a:gd name="connsiteX2" fmla="*/ 625032 w 625032"/>
                <a:gd name="connsiteY2" fmla="*/ 0 h 763929"/>
              </a:gdLst>
              <a:ahLst/>
              <a:cxnLst>
                <a:cxn ang="0">
                  <a:pos x="connsiteX0" y="connsiteY0"/>
                </a:cxn>
                <a:cxn ang="0">
                  <a:pos x="connsiteX1" y="connsiteY1"/>
                </a:cxn>
                <a:cxn ang="0">
                  <a:pos x="connsiteX2" y="connsiteY2"/>
                </a:cxn>
              </a:cxnLst>
              <a:rect l="l" t="t" r="r" b="b"/>
              <a:pathLst>
                <a:path w="625032" h="763929">
                  <a:moveTo>
                    <a:pt x="0" y="763929"/>
                  </a:moveTo>
                  <a:cubicBezTo>
                    <a:pt x="56662" y="469820"/>
                    <a:pt x="81023" y="347240"/>
                    <a:pt x="185195" y="219919"/>
                  </a:cubicBezTo>
                  <a:cubicBezTo>
                    <a:pt x="289367" y="92598"/>
                    <a:pt x="457199" y="46299"/>
                    <a:pt x="625032" y="0"/>
                  </a:cubicBezTo>
                </a:path>
              </a:pathLst>
            </a:custGeom>
            <a:noFill/>
            <a:ln w="28575">
              <a:solidFill>
                <a:srgbClr val="EC6C85"/>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grpSp>
      <p:grpSp>
        <p:nvGrpSpPr>
          <p:cNvPr id="256" name="Group 255">
            <a:extLst>
              <a:ext uri="{FF2B5EF4-FFF2-40B4-BE49-F238E27FC236}">
                <a16:creationId xmlns:a16="http://schemas.microsoft.com/office/drawing/2014/main" id="{289E1A4F-5E5D-6311-4C96-8942B298B9CC}"/>
              </a:ext>
            </a:extLst>
          </p:cNvPr>
          <p:cNvGrpSpPr/>
          <p:nvPr/>
        </p:nvGrpSpPr>
        <p:grpSpPr>
          <a:xfrm>
            <a:off x="5664110" y="3705399"/>
            <a:ext cx="2607494" cy="2300837"/>
            <a:chOff x="5596413" y="3718074"/>
            <a:chExt cx="2607494" cy="2300837"/>
          </a:xfrm>
        </p:grpSpPr>
        <p:grpSp>
          <p:nvGrpSpPr>
            <p:cNvPr id="257" name="Group 256">
              <a:extLst>
                <a:ext uri="{FF2B5EF4-FFF2-40B4-BE49-F238E27FC236}">
                  <a16:creationId xmlns:a16="http://schemas.microsoft.com/office/drawing/2014/main" id="{D9ED5099-062B-C014-67DB-5670B6030F20}"/>
                </a:ext>
              </a:extLst>
            </p:cNvPr>
            <p:cNvGrpSpPr/>
            <p:nvPr/>
          </p:nvGrpSpPr>
          <p:grpSpPr>
            <a:xfrm flipH="1">
              <a:off x="5848230" y="4523627"/>
              <a:ext cx="1143307" cy="1009295"/>
              <a:chOff x="5863022" y="2959095"/>
              <a:chExt cx="913819" cy="745015"/>
            </a:xfrm>
          </p:grpSpPr>
          <p:cxnSp>
            <p:nvCxnSpPr>
              <p:cNvPr id="263" name="Straight Connector 262">
                <a:extLst>
                  <a:ext uri="{FF2B5EF4-FFF2-40B4-BE49-F238E27FC236}">
                    <a16:creationId xmlns:a16="http://schemas.microsoft.com/office/drawing/2014/main" id="{C7A959EB-8991-79B4-09E9-12710CB81E8C}"/>
                  </a:ext>
                </a:extLst>
              </p:cNvPr>
              <p:cNvCxnSpPr>
                <a:cxnSpLocks/>
              </p:cNvCxnSpPr>
              <p:nvPr/>
            </p:nvCxnSpPr>
            <p:spPr>
              <a:xfrm flipV="1">
                <a:off x="5863022" y="3082281"/>
                <a:ext cx="752062" cy="200158"/>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64" name="Can 263">
                <a:extLst>
                  <a:ext uri="{FF2B5EF4-FFF2-40B4-BE49-F238E27FC236}">
                    <a16:creationId xmlns:a16="http://schemas.microsoft.com/office/drawing/2014/main" id="{1B6DAC1F-5513-C585-0725-FAC85D274896}"/>
                  </a:ext>
                </a:extLst>
              </p:cNvPr>
              <p:cNvSpPr/>
              <p:nvPr/>
            </p:nvSpPr>
            <p:spPr>
              <a:xfrm rot="4564477">
                <a:off x="6474624" y="2920350"/>
                <a:ext cx="263472" cy="340962"/>
              </a:xfrm>
              <a:prstGeom prst="ca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5" name="Straight Connector 264">
                <a:extLst>
                  <a:ext uri="{FF2B5EF4-FFF2-40B4-BE49-F238E27FC236}">
                    <a16:creationId xmlns:a16="http://schemas.microsoft.com/office/drawing/2014/main" id="{36F55951-9689-4E3E-6BF8-60A5F77B503D}"/>
                  </a:ext>
                </a:extLst>
              </p:cNvPr>
              <p:cNvCxnSpPr>
                <a:cxnSpLocks/>
              </p:cNvCxnSpPr>
              <p:nvPr/>
            </p:nvCxnSpPr>
            <p:spPr>
              <a:xfrm flipH="1" flipV="1">
                <a:off x="5876596" y="3271351"/>
                <a:ext cx="0" cy="432759"/>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58" name="TextBox 257">
              <a:extLst>
                <a:ext uri="{FF2B5EF4-FFF2-40B4-BE49-F238E27FC236}">
                  <a16:creationId xmlns:a16="http://schemas.microsoft.com/office/drawing/2014/main" id="{2F000BDD-63C7-B6A6-9A47-465C83333B02}"/>
                </a:ext>
              </a:extLst>
            </p:cNvPr>
            <p:cNvSpPr txBox="1"/>
            <p:nvPr/>
          </p:nvSpPr>
          <p:spPr>
            <a:xfrm>
              <a:off x="5596413" y="5518565"/>
              <a:ext cx="2607494" cy="500346"/>
            </a:xfrm>
            <a:prstGeom prst="rect">
              <a:avLst/>
            </a:prstGeom>
            <a:noFill/>
          </p:spPr>
          <p:txBody>
            <a:bodyPr wrap="square" rtlCol="0">
              <a:spAutoFit/>
            </a:bodyPr>
            <a:lstStyle/>
            <a:p>
              <a:pPr algn="ctr" defTabSz="457200"/>
              <a:r>
                <a:rPr lang="en-US" dirty="0">
                  <a:solidFill>
                    <a:prstClr val="black"/>
                  </a:solidFill>
                  <a:latin typeface="Calibri" panose="020F0502020204030204"/>
                </a:rPr>
                <a:t>Ultrasound speaker</a:t>
              </a:r>
            </a:p>
          </p:txBody>
        </p:sp>
        <p:pic>
          <p:nvPicPr>
            <p:cNvPr id="259" name="Picture 2" descr="Free Microphone Icon. SVG, EPS, JPG, PNG. Download Microphone Icon.">
              <a:extLst>
                <a:ext uri="{FF2B5EF4-FFF2-40B4-BE49-F238E27FC236}">
                  <a16:creationId xmlns:a16="http://schemas.microsoft.com/office/drawing/2014/main" id="{91607824-7AA4-5558-48AD-3357544992B1}"/>
                </a:ext>
              </a:extLst>
            </p:cNvPr>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33077" t="24405" r="32448" b="29039"/>
            <a:stretch/>
          </p:blipFill>
          <p:spPr bwMode="auto">
            <a:xfrm rot="17091441" flipH="1">
              <a:off x="6013461" y="4117408"/>
              <a:ext cx="298776" cy="372630"/>
            </a:xfrm>
            <a:prstGeom prst="rect">
              <a:avLst/>
            </a:prstGeom>
            <a:noFill/>
            <a:extLst>
              <a:ext uri="{909E8E84-426E-40DD-AFC4-6F175D3DCCD1}">
                <a14:hiddenFill xmlns:a14="http://schemas.microsoft.com/office/drawing/2010/main">
                  <a:solidFill>
                    <a:srgbClr val="FFFFFF"/>
                  </a:solidFill>
                </a14:hiddenFill>
              </a:ext>
            </a:extLst>
          </p:spPr>
        </p:pic>
        <p:cxnSp>
          <p:nvCxnSpPr>
            <p:cNvPr id="260" name="Straight Connector 259">
              <a:extLst>
                <a:ext uri="{FF2B5EF4-FFF2-40B4-BE49-F238E27FC236}">
                  <a16:creationId xmlns:a16="http://schemas.microsoft.com/office/drawing/2014/main" id="{7633E46F-45D0-FEEC-A5CB-E6AF4086121E}"/>
                </a:ext>
              </a:extLst>
            </p:cNvPr>
            <p:cNvCxnSpPr>
              <a:cxnSpLocks/>
            </p:cNvCxnSpPr>
            <p:nvPr/>
          </p:nvCxnSpPr>
          <p:spPr>
            <a:xfrm flipV="1">
              <a:off x="7290250" y="4607957"/>
              <a:ext cx="0" cy="808270"/>
            </a:xfrm>
            <a:prstGeom prst="line">
              <a:avLst/>
            </a:prstGeom>
            <a:ln w="222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61" name="TextBox 260">
              <a:extLst>
                <a:ext uri="{FF2B5EF4-FFF2-40B4-BE49-F238E27FC236}">
                  <a16:creationId xmlns:a16="http://schemas.microsoft.com/office/drawing/2014/main" id="{6D27F179-CDD2-B985-26EB-A66FCA526FCC}"/>
                </a:ext>
              </a:extLst>
            </p:cNvPr>
            <p:cNvSpPr txBox="1"/>
            <p:nvPr/>
          </p:nvSpPr>
          <p:spPr>
            <a:xfrm>
              <a:off x="5896853" y="3718074"/>
              <a:ext cx="1857204" cy="500346"/>
            </a:xfrm>
            <a:prstGeom prst="rect">
              <a:avLst/>
            </a:prstGeom>
            <a:noFill/>
          </p:spPr>
          <p:txBody>
            <a:bodyPr wrap="square" rtlCol="0">
              <a:spAutoFit/>
            </a:bodyPr>
            <a:lstStyle/>
            <a:p>
              <a:pPr algn="ctr" defTabSz="457200"/>
              <a:r>
                <a:rPr lang="en-US" dirty="0">
                  <a:solidFill>
                    <a:prstClr val="black"/>
                  </a:solidFill>
                  <a:latin typeface="Calibri" panose="020F0502020204030204"/>
                </a:rPr>
                <a:t>Microphone</a:t>
              </a:r>
            </a:p>
          </p:txBody>
        </p:sp>
        <p:cxnSp>
          <p:nvCxnSpPr>
            <p:cNvPr id="262" name="Straight Connector 261">
              <a:extLst>
                <a:ext uri="{FF2B5EF4-FFF2-40B4-BE49-F238E27FC236}">
                  <a16:creationId xmlns:a16="http://schemas.microsoft.com/office/drawing/2014/main" id="{F8D67567-A440-B26C-DD88-615B14F0C51D}"/>
                </a:ext>
              </a:extLst>
            </p:cNvPr>
            <p:cNvCxnSpPr>
              <a:cxnSpLocks/>
            </p:cNvCxnSpPr>
            <p:nvPr/>
          </p:nvCxnSpPr>
          <p:spPr>
            <a:xfrm flipH="1" flipV="1">
              <a:off x="6331934" y="4349498"/>
              <a:ext cx="958317" cy="258459"/>
            </a:xfrm>
            <a:prstGeom prst="line">
              <a:avLst/>
            </a:prstGeom>
            <a:ln w="222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66" name="Rectangle 265">
            <a:extLst>
              <a:ext uri="{FF2B5EF4-FFF2-40B4-BE49-F238E27FC236}">
                <a16:creationId xmlns:a16="http://schemas.microsoft.com/office/drawing/2014/main" id="{13B58D6B-6D2E-8C43-4118-E850861D9860}"/>
              </a:ext>
            </a:extLst>
          </p:cNvPr>
          <p:cNvSpPr/>
          <p:nvPr/>
        </p:nvSpPr>
        <p:spPr>
          <a:xfrm>
            <a:off x="1834634" y="1915903"/>
            <a:ext cx="772595" cy="836570"/>
          </a:xfrm>
          <a:prstGeom prst="rect">
            <a:avLst/>
          </a:prstGeom>
          <a:solidFill>
            <a:schemeClr val="tx1">
              <a:lumMod val="75000"/>
              <a:lumOff val="25000"/>
            </a:schemeClr>
          </a:solidFill>
          <a:ln w="6350">
            <a:solidFill>
              <a:schemeClr val="tx1">
                <a:lumMod val="85000"/>
                <a:lumOff val="15000"/>
              </a:schemeClr>
            </a:solidFill>
          </a:ln>
          <a:scene3d>
            <a:camera prst="isometricOffAxis2Top"/>
            <a:lightRig rig="brightRoom" dir="t">
              <a:rot lat="0" lon="0" rev="0"/>
            </a:lightRig>
          </a:scene3d>
          <a:sp3d extrusionH="508000"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CBC5E8EE-6523-B9CB-9E02-6EF4427A745E}"/>
              </a:ext>
            </a:extLst>
          </p:cNvPr>
          <p:cNvSpPr/>
          <p:nvPr/>
        </p:nvSpPr>
        <p:spPr>
          <a:xfrm>
            <a:off x="1838904" y="1922243"/>
            <a:ext cx="772595" cy="836570"/>
          </a:xfrm>
          <a:prstGeom prst="rect">
            <a:avLst/>
          </a:prstGeom>
          <a:solidFill>
            <a:schemeClr val="accent2">
              <a:lumMod val="75000"/>
            </a:schemeClr>
          </a:solidFill>
          <a:ln w="6350">
            <a:solidFill>
              <a:schemeClr val="accent2">
                <a:lumMod val="75000"/>
              </a:schemeClr>
            </a:solidFill>
          </a:ln>
          <a:scene3d>
            <a:camera prst="isometricOffAxis2Top"/>
            <a:lightRig rig="brightRoom" dir="t">
              <a:rot lat="0" lon="0" rev="0"/>
            </a:lightRig>
          </a:scene3d>
          <a:sp3d extrusionH="508000" prstMaterial="legacyWirefram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9A2F6F74-1EA2-06DC-E46D-742AAA9552F5}"/>
              </a:ext>
            </a:extLst>
          </p:cNvPr>
          <p:cNvSpPr/>
          <p:nvPr/>
        </p:nvSpPr>
        <p:spPr>
          <a:xfrm rot="371053">
            <a:off x="1545186" y="4872033"/>
            <a:ext cx="772595" cy="836570"/>
          </a:xfrm>
          <a:prstGeom prst="rect">
            <a:avLst/>
          </a:prstGeom>
          <a:solidFill>
            <a:schemeClr val="tx1">
              <a:lumMod val="75000"/>
              <a:lumOff val="25000"/>
            </a:schemeClr>
          </a:solidFill>
          <a:ln w="6350">
            <a:solidFill>
              <a:schemeClr val="tx1">
                <a:lumMod val="85000"/>
                <a:lumOff val="15000"/>
              </a:schemeClr>
            </a:solidFill>
          </a:ln>
          <a:scene3d>
            <a:camera prst="isometricOffAxis2Top">
              <a:rot lat="17565834" lon="2857111" rev="19011093"/>
            </a:camera>
            <a:lightRig rig="brightRoom" dir="t">
              <a:rot lat="0" lon="0" rev="0"/>
            </a:lightRig>
          </a:scene3d>
          <a:sp3d extrusionH="508000"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4368C377-B02B-D509-FA6D-FF3A0A6EE51F}"/>
              </a:ext>
            </a:extLst>
          </p:cNvPr>
          <p:cNvSpPr/>
          <p:nvPr/>
        </p:nvSpPr>
        <p:spPr>
          <a:xfrm rot="371053">
            <a:off x="1549456" y="4878373"/>
            <a:ext cx="772595" cy="836570"/>
          </a:xfrm>
          <a:prstGeom prst="rect">
            <a:avLst/>
          </a:prstGeom>
          <a:solidFill>
            <a:schemeClr val="accent2">
              <a:lumMod val="75000"/>
            </a:schemeClr>
          </a:solidFill>
          <a:ln w="6350">
            <a:solidFill>
              <a:schemeClr val="accent2">
                <a:lumMod val="75000"/>
              </a:schemeClr>
            </a:solidFill>
          </a:ln>
          <a:scene3d>
            <a:camera prst="isometricOffAxis2Top">
              <a:rot lat="17565834" lon="2857111" rev="19011093"/>
            </a:camera>
            <a:lightRig rig="brightRoom" dir="t">
              <a:rot lat="0" lon="0" rev="0"/>
            </a:lightRig>
          </a:scene3d>
          <a:sp3d extrusionH="508000" prstMaterial="legacyWirefram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extBox 269">
            <a:extLst>
              <a:ext uri="{FF2B5EF4-FFF2-40B4-BE49-F238E27FC236}">
                <a16:creationId xmlns:a16="http://schemas.microsoft.com/office/drawing/2014/main" id="{F91177B0-1F79-CD3A-0B7B-75524B6341EB}"/>
              </a:ext>
            </a:extLst>
          </p:cNvPr>
          <p:cNvSpPr txBox="1"/>
          <p:nvPr/>
        </p:nvSpPr>
        <p:spPr>
          <a:xfrm>
            <a:off x="697606" y="2993755"/>
            <a:ext cx="1518847" cy="495573"/>
          </a:xfrm>
          <a:prstGeom prst="rect">
            <a:avLst/>
          </a:prstGeom>
          <a:noFill/>
        </p:spPr>
        <p:txBody>
          <a:bodyPr wrap="square" rtlCol="0">
            <a:spAutoFit/>
          </a:bodyPr>
          <a:lstStyle/>
          <a:p>
            <a:pPr algn="ctr" defTabSz="457200"/>
            <a:r>
              <a:rPr lang="en-US" dirty="0">
                <a:solidFill>
                  <a:prstClr val="black"/>
                </a:solidFill>
                <a:latin typeface="Calibri" panose="020F0502020204030204"/>
              </a:rPr>
              <a:t>Object</a:t>
            </a:r>
          </a:p>
        </p:txBody>
      </p:sp>
      <p:sp>
        <p:nvSpPr>
          <p:cNvPr id="114" name="TextBox 113">
            <a:extLst>
              <a:ext uri="{FF2B5EF4-FFF2-40B4-BE49-F238E27FC236}">
                <a16:creationId xmlns:a16="http://schemas.microsoft.com/office/drawing/2014/main" id="{FEFF29AC-C6A7-E5A0-3BFD-B518A8BBD526}"/>
              </a:ext>
            </a:extLst>
          </p:cNvPr>
          <p:cNvSpPr txBox="1"/>
          <p:nvPr/>
        </p:nvSpPr>
        <p:spPr>
          <a:xfrm>
            <a:off x="631814" y="5934506"/>
            <a:ext cx="1518847" cy="495573"/>
          </a:xfrm>
          <a:prstGeom prst="rect">
            <a:avLst/>
          </a:prstGeom>
          <a:noFill/>
        </p:spPr>
        <p:txBody>
          <a:bodyPr wrap="square" rtlCol="0">
            <a:spAutoFit/>
          </a:bodyPr>
          <a:lstStyle/>
          <a:p>
            <a:pPr algn="ctr" defTabSz="457200"/>
            <a:r>
              <a:rPr lang="en-US" dirty="0">
                <a:solidFill>
                  <a:prstClr val="black"/>
                </a:solidFill>
                <a:latin typeface="Calibri" panose="020F0502020204030204"/>
              </a:rPr>
              <a:t>Object</a:t>
            </a:r>
          </a:p>
        </p:txBody>
      </p:sp>
    </p:spTree>
    <p:custDataLst>
      <p:tags r:id="rId1"/>
    </p:custDataLst>
    <p:extLst>
      <p:ext uri="{BB962C8B-B14F-4D97-AF65-F5344CB8AC3E}">
        <p14:creationId xmlns:p14="http://schemas.microsoft.com/office/powerpoint/2010/main" val="3499937978"/>
      </p:ext>
    </p:extLst>
  </p:cSld>
  <p:clrMapOvr>
    <a:masterClrMapping/>
  </p:clrMapOvr>
  <mc:AlternateContent xmlns:mc="http://schemas.openxmlformats.org/markup-compatibility/2006" xmlns:p14="http://schemas.microsoft.com/office/powerpoint/2010/main">
    <mc:Choice Requires="p14">
      <p:transition spd="slow" p14:dur="2000" advTm="14048"/>
    </mc:Choice>
    <mc:Fallback xmlns="">
      <p:transition spd="slow" advTm="1404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e 5">
            <a:extLst>
              <a:ext uri="{FF2B5EF4-FFF2-40B4-BE49-F238E27FC236}">
                <a16:creationId xmlns:a16="http://schemas.microsoft.com/office/drawing/2014/main" id="{467F8D36-6A75-3EC2-2A91-3F71BF1B97D2}"/>
              </a:ext>
            </a:extLst>
          </p:cNvPr>
          <p:cNvSpPr/>
          <p:nvPr/>
        </p:nvSpPr>
        <p:spPr>
          <a:xfrm>
            <a:off x="2877604" y="2731124"/>
            <a:ext cx="5824172" cy="3494289"/>
          </a:xfrm>
          <a:prstGeom prst="pie">
            <a:avLst>
              <a:gd name="adj1" fmla="val 11719996"/>
              <a:gd name="adj2" fmla="val 13201739"/>
            </a:avLst>
          </a:prstGeom>
          <a:gradFill flip="none" rotWithShape="1">
            <a:gsLst>
              <a:gs pos="0">
                <a:schemeClr val="accent5">
                  <a:lumMod val="75000"/>
                  <a:alpha val="0"/>
                </a:schemeClr>
              </a:gs>
              <a:gs pos="20000">
                <a:schemeClr val="accent5">
                  <a:lumMod val="75000"/>
                  <a:alpha val="0"/>
                </a:schemeClr>
              </a:gs>
              <a:gs pos="40000">
                <a:schemeClr val="accent5">
                  <a:lumMod val="75000"/>
                  <a:alpha val="20000"/>
                </a:schemeClr>
              </a:gs>
              <a:gs pos="80000">
                <a:schemeClr val="accent5">
                  <a:lumMod val="75000"/>
                  <a:alpha val="80000"/>
                </a:schemeClr>
              </a:gs>
              <a:gs pos="60000">
                <a:schemeClr val="accent5">
                  <a:lumMod val="75000"/>
                  <a:alpha val="60000"/>
                </a:schemeClr>
              </a:gs>
              <a:gs pos="100000">
                <a:schemeClr val="accent5">
                  <a:lumMod val="75000"/>
                </a:schemeClr>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Pie 7">
            <a:extLst>
              <a:ext uri="{FF2B5EF4-FFF2-40B4-BE49-F238E27FC236}">
                <a16:creationId xmlns:a16="http://schemas.microsoft.com/office/drawing/2014/main" id="{E9B13B33-B585-43CA-FA0E-DC37599B9AD1}"/>
              </a:ext>
            </a:extLst>
          </p:cNvPr>
          <p:cNvSpPr/>
          <p:nvPr/>
        </p:nvSpPr>
        <p:spPr>
          <a:xfrm>
            <a:off x="2877604" y="2731124"/>
            <a:ext cx="5824172" cy="3494289"/>
          </a:xfrm>
          <a:prstGeom prst="pie">
            <a:avLst>
              <a:gd name="adj1" fmla="val 9169620"/>
              <a:gd name="adj2" fmla="val 10528266"/>
            </a:avLst>
          </a:prstGeom>
          <a:gradFill flip="none" rotWithShape="1">
            <a:gsLst>
              <a:gs pos="0">
                <a:srgbClr val="EC6C85">
                  <a:alpha val="0"/>
                </a:srgbClr>
              </a:gs>
              <a:gs pos="20000">
                <a:srgbClr val="EC6C85">
                  <a:alpha val="0"/>
                </a:srgbClr>
              </a:gs>
              <a:gs pos="40000">
                <a:srgbClr val="EC6C85">
                  <a:alpha val="40000"/>
                </a:srgbClr>
              </a:gs>
              <a:gs pos="80000">
                <a:srgbClr val="EC6C85">
                  <a:alpha val="80000"/>
                </a:srgbClr>
              </a:gs>
              <a:gs pos="60000">
                <a:srgbClr val="EC6C85">
                  <a:alpha val="60000"/>
                </a:srgbClr>
              </a:gs>
              <a:gs pos="100000">
                <a:srgbClr val="EC6C85"/>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 name="Group 10">
            <a:extLst>
              <a:ext uri="{FF2B5EF4-FFF2-40B4-BE49-F238E27FC236}">
                <a16:creationId xmlns:a16="http://schemas.microsoft.com/office/drawing/2014/main" id="{25E163B0-7BBF-8072-8E2E-04A5466F5EDC}"/>
              </a:ext>
            </a:extLst>
          </p:cNvPr>
          <p:cNvGrpSpPr/>
          <p:nvPr/>
        </p:nvGrpSpPr>
        <p:grpSpPr>
          <a:xfrm rot="13202977">
            <a:off x="2476064" y="2983315"/>
            <a:ext cx="2859043" cy="860024"/>
            <a:chOff x="2943176" y="1268674"/>
            <a:chExt cx="2765053" cy="768143"/>
          </a:xfrm>
        </p:grpSpPr>
        <p:sp>
          <p:nvSpPr>
            <p:cNvPr id="12" name="Freeform 11">
              <a:extLst>
                <a:ext uri="{FF2B5EF4-FFF2-40B4-BE49-F238E27FC236}">
                  <a16:creationId xmlns:a16="http://schemas.microsoft.com/office/drawing/2014/main" id="{1FDE5E60-F3BC-053A-E20E-1602EC031217}"/>
                </a:ext>
              </a:extLst>
            </p:cNvPr>
            <p:cNvSpPr/>
            <p:nvPr/>
          </p:nvSpPr>
          <p:spPr>
            <a:xfrm rot="20792446">
              <a:off x="2943176" y="1830722"/>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3" name="Freeform 12">
              <a:extLst>
                <a:ext uri="{FF2B5EF4-FFF2-40B4-BE49-F238E27FC236}">
                  <a16:creationId xmlns:a16="http://schemas.microsoft.com/office/drawing/2014/main" id="{F8DBD135-46D0-4723-ECE6-2FE5EC75A0A1}"/>
                </a:ext>
              </a:extLst>
            </p:cNvPr>
            <p:cNvSpPr/>
            <p:nvPr/>
          </p:nvSpPr>
          <p:spPr>
            <a:xfrm rot="20792446" flipV="1">
              <a:off x="3177716" y="1906898"/>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4" name="Freeform 13">
              <a:extLst>
                <a:ext uri="{FF2B5EF4-FFF2-40B4-BE49-F238E27FC236}">
                  <a16:creationId xmlns:a16="http://schemas.microsoft.com/office/drawing/2014/main" id="{4E69D487-58AA-7863-5C7E-9082A760B761}"/>
                </a:ext>
              </a:extLst>
            </p:cNvPr>
            <p:cNvSpPr/>
            <p:nvPr/>
          </p:nvSpPr>
          <p:spPr>
            <a:xfrm rot="20792446">
              <a:off x="3352502" y="1733400"/>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5" name="Freeform 14">
              <a:extLst>
                <a:ext uri="{FF2B5EF4-FFF2-40B4-BE49-F238E27FC236}">
                  <a16:creationId xmlns:a16="http://schemas.microsoft.com/office/drawing/2014/main" id="{482EFF12-2071-3F0E-1B49-9743AFCE68D2}"/>
                </a:ext>
              </a:extLst>
            </p:cNvPr>
            <p:cNvSpPr/>
            <p:nvPr/>
          </p:nvSpPr>
          <p:spPr>
            <a:xfrm rot="20792446" flipV="1">
              <a:off x="3587042" y="1809576"/>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6" name="Freeform 15">
              <a:extLst>
                <a:ext uri="{FF2B5EF4-FFF2-40B4-BE49-F238E27FC236}">
                  <a16:creationId xmlns:a16="http://schemas.microsoft.com/office/drawing/2014/main" id="{8E5E5D8E-FD98-60A1-4C35-6674513624C8}"/>
                </a:ext>
              </a:extLst>
            </p:cNvPr>
            <p:cNvSpPr/>
            <p:nvPr/>
          </p:nvSpPr>
          <p:spPr>
            <a:xfrm rot="20792446">
              <a:off x="3761683" y="1635472"/>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7" name="Freeform 16">
              <a:extLst>
                <a:ext uri="{FF2B5EF4-FFF2-40B4-BE49-F238E27FC236}">
                  <a16:creationId xmlns:a16="http://schemas.microsoft.com/office/drawing/2014/main" id="{B383CE42-A3EF-EBB5-8D8A-472442A921C7}"/>
                </a:ext>
              </a:extLst>
            </p:cNvPr>
            <p:cNvSpPr/>
            <p:nvPr/>
          </p:nvSpPr>
          <p:spPr>
            <a:xfrm rot="20792446" flipV="1">
              <a:off x="3996223" y="1711648"/>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8" name="Freeform 17">
              <a:extLst>
                <a:ext uri="{FF2B5EF4-FFF2-40B4-BE49-F238E27FC236}">
                  <a16:creationId xmlns:a16="http://schemas.microsoft.com/office/drawing/2014/main" id="{A609F95F-4845-A913-CEF8-100D0A890E92}"/>
                </a:ext>
              </a:extLst>
            </p:cNvPr>
            <p:cNvSpPr/>
            <p:nvPr/>
          </p:nvSpPr>
          <p:spPr>
            <a:xfrm rot="20792446">
              <a:off x="4166247" y="154472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9" name="Freeform 18">
              <a:extLst>
                <a:ext uri="{FF2B5EF4-FFF2-40B4-BE49-F238E27FC236}">
                  <a16:creationId xmlns:a16="http://schemas.microsoft.com/office/drawing/2014/main" id="{AD794FB7-0CD2-ABBC-5D72-42D89DA3F237}"/>
                </a:ext>
              </a:extLst>
            </p:cNvPr>
            <p:cNvSpPr/>
            <p:nvPr/>
          </p:nvSpPr>
          <p:spPr>
            <a:xfrm rot="20792446" flipV="1">
              <a:off x="4400787" y="162090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0" name="Freeform 19">
              <a:extLst>
                <a:ext uri="{FF2B5EF4-FFF2-40B4-BE49-F238E27FC236}">
                  <a16:creationId xmlns:a16="http://schemas.microsoft.com/office/drawing/2014/main" id="{DF5532AD-38A3-F003-45A2-0E7437DA3987}"/>
                </a:ext>
              </a:extLst>
            </p:cNvPr>
            <p:cNvSpPr/>
            <p:nvPr/>
          </p:nvSpPr>
          <p:spPr>
            <a:xfrm rot="20792446">
              <a:off x="4575573" y="1447405"/>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1" name="Freeform 20">
              <a:extLst>
                <a:ext uri="{FF2B5EF4-FFF2-40B4-BE49-F238E27FC236}">
                  <a16:creationId xmlns:a16="http://schemas.microsoft.com/office/drawing/2014/main" id="{085E5D73-2ACD-87AF-5F0E-03AAA9E3CBE3}"/>
                </a:ext>
              </a:extLst>
            </p:cNvPr>
            <p:cNvSpPr/>
            <p:nvPr/>
          </p:nvSpPr>
          <p:spPr>
            <a:xfrm rot="20792446" flipV="1">
              <a:off x="4810113" y="1523581"/>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2" name="Freeform 21">
              <a:extLst>
                <a:ext uri="{FF2B5EF4-FFF2-40B4-BE49-F238E27FC236}">
                  <a16:creationId xmlns:a16="http://schemas.microsoft.com/office/drawing/2014/main" id="{EBA2FE41-8F8A-B041-2E0E-35C5688116EA}"/>
                </a:ext>
              </a:extLst>
            </p:cNvPr>
            <p:cNvSpPr/>
            <p:nvPr/>
          </p:nvSpPr>
          <p:spPr>
            <a:xfrm rot="20792446">
              <a:off x="4984754" y="134947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3" name="Freeform 22">
              <a:extLst>
                <a:ext uri="{FF2B5EF4-FFF2-40B4-BE49-F238E27FC236}">
                  <a16:creationId xmlns:a16="http://schemas.microsoft.com/office/drawing/2014/main" id="{FE5276BD-689F-C2F0-F89F-10DA8D04D982}"/>
                </a:ext>
              </a:extLst>
            </p:cNvPr>
            <p:cNvSpPr/>
            <p:nvPr/>
          </p:nvSpPr>
          <p:spPr>
            <a:xfrm rot="20792446" flipV="1">
              <a:off x="5219294" y="142565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24" name="Freeform 23">
              <a:extLst>
                <a:ext uri="{FF2B5EF4-FFF2-40B4-BE49-F238E27FC236}">
                  <a16:creationId xmlns:a16="http://schemas.microsoft.com/office/drawing/2014/main" id="{A75C3BCF-EA9E-5D81-9A49-F9A09C172020}"/>
                </a:ext>
              </a:extLst>
            </p:cNvPr>
            <p:cNvSpPr/>
            <p:nvPr/>
          </p:nvSpPr>
          <p:spPr>
            <a:xfrm rot="184118">
              <a:off x="5402268" y="1268674"/>
              <a:ext cx="305961" cy="192389"/>
            </a:xfrm>
            <a:custGeom>
              <a:avLst/>
              <a:gdLst>
                <a:gd name="connsiteX0" fmla="*/ 0 w 625032"/>
                <a:gd name="connsiteY0" fmla="*/ 763929 h 763929"/>
                <a:gd name="connsiteX1" fmla="*/ 185195 w 625032"/>
                <a:gd name="connsiteY1" fmla="*/ 219919 h 763929"/>
                <a:gd name="connsiteX2" fmla="*/ 625032 w 625032"/>
                <a:gd name="connsiteY2" fmla="*/ 0 h 763929"/>
                <a:gd name="connsiteX0" fmla="*/ 0 w 625032"/>
                <a:gd name="connsiteY0" fmla="*/ 763929 h 763929"/>
                <a:gd name="connsiteX1" fmla="*/ 185195 w 625032"/>
                <a:gd name="connsiteY1" fmla="*/ 219919 h 763929"/>
                <a:gd name="connsiteX2" fmla="*/ 625032 w 625032"/>
                <a:gd name="connsiteY2" fmla="*/ 0 h 763929"/>
              </a:gdLst>
              <a:ahLst/>
              <a:cxnLst>
                <a:cxn ang="0">
                  <a:pos x="connsiteX0" y="connsiteY0"/>
                </a:cxn>
                <a:cxn ang="0">
                  <a:pos x="connsiteX1" y="connsiteY1"/>
                </a:cxn>
                <a:cxn ang="0">
                  <a:pos x="connsiteX2" y="connsiteY2"/>
                </a:cxn>
              </a:cxnLst>
              <a:rect l="l" t="t" r="r" b="b"/>
              <a:pathLst>
                <a:path w="625032" h="763929">
                  <a:moveTo>
                    <a:pt x="0" y="763929"/>
                  </a:moveTo>
                  <a:cubicBezTo>
                    <a:pt x="56662" y="469820"/>
                    <a:pt x="81023" y="347240"/>
                    <a:pt x="185195" y="219919"/>
                  </a:cubicBezTo>
                  <a:cubicBezTo>
                    <a:pt x="289367" y="92598"/>
                    <a:pt x="457199" y="46299"/>
                    <a:pt x="625032" y="0"/>
                  </a:cubicBezTo>
                </a:path>
              </a:pathLst>
            </a:custGeom>
            <a:noFill/>
            <a:ln w="28575">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grpSp>
      <p:grpSp>
        <p:nvGrpSpPr>
          <p:cNvPr id="53" name="Group 52">
            <a:extLst>
              <a:ext uri="{FF2B5EF4-FFF2-40B4-BE49-F238E27FC236}">
                <a16:creationId xmlns:a16="http://schemas.microsoft.com/office/drawing/2014/main" id="{AB05E9EA-09E0-E7FC-B4D5-F4848060CD1E}"/>
              </a:ext>
            </a:extLst>
          </p:cNvPr>
          <p:cNvGrpSpPr/>
          <p:nvPr/>
        </p:nvGrpSpPr>
        <p:grpSpPr>
          <a:xfrm rot="10406897">
            <a:off x="2264474" y="4787697"/>
            <a:ext cx="2859043" cy="860024"/>
            <a:chOff x="2943176" y="1268674"/>
            <a:chExt cx="2765053" cy="768143"/>
          </a:xfrm>
        </p:grpSpPr>
        <p:sp>
          <p:nvSpPr>
            <p:cNvPr id="54" name="Freeform 53">
              <a:extLst>
                <a:ext uri="{FF2B5EF4-FFF2-40B4-BE49-F238E27FC236}">
                  <a16:creationId xmlns:a16="http://schemas.microsoft.com/office/drawing/2014/main" id="{BAF8EB46-B2DC-7CCA-34C7-403ECD2E9A51}"/>
                </a:ext>
              </a:extLst>
            </p:cNvPr>
            <p:cNvSpPr/>
            <p:nvPr/>
          </p:nvSpPr>
          <p:spPr>
            <a:xfrm rot="20792446">
              <a:off x="2943176" y="1830722"/>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55" name="Freeform 54">
              <a:extLst>
                <a:ext uri="{FF2B5EF4-FFF2-40B4-BE49-F238E27FC236}">
                  <a16:creationId xmlns:a16="http://schemas.microsoft.com/office/drawing/2014/main" id="{D20650B3-9375-168A-E580-C03E5FFFF5DF}"/>
                </a:ext>
              </a:extLst>
            </p:cNvPr>
            <p:cNvSpPr/>
            <p:nvPr/>
          </p:nvSpPr>
          <p:spPr>
            <a:xfrm rot="20792446" flipV="1">
              <a:off x="3177716" y="1906898"/>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56" name="Freeform 55">
              <a:extLst>
                <a:ext uri="{FF2B5EF4-FFF2-40B4-BE49-F238E27FC236}">
                  <a16:creationId xmlns:a16="http://schemas.microsoft.com/office/drawing/2014/main" id="{01DF3569-A649-A614-4440-A97CFC347E25}"/>
                </a:ext>
              </a:extLst>
            </p:cNvPr>
            <p:cNvSpPr/>
            <p:nvPr/>
          </p:nvSpPr>
          <p:spPr>
            <a:xfrm rot="20792446">
              <a:off x="3352502" y="1733400"/>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57" name="Freeform 56">
              <a:extLst>
                <a:ext uri="{FF2B5EF4-FFF2-40B4-BE49-F238E27FC236}">
                  <a16:creationId xmlns:a16="http://schemas.microsoft.com/office/drawing/2014/main" id="{16D9B9FD-AFFF-AF06-B61A-BD838982873B}"/>
                </a:ext>
              </a:extLst>
            </p:cNvPr>
            <p:cNvSpPr/>
            <p:nvPr/>
          </p:nvSpPr>
          <p:spPr>
            <a:xfrm rot="20792446" flipV="1">
              <a:off x="3587042" y="1809576"/>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58" name="Freeform 57">
              <a:extLst>
                <a:ext uri="{FF2B5EF4-FFF2-40B4-BE49-F238E27FC236}">
                  <a16:creationId xmlns:a16="http://schemas.microsoft.com/office/drawing/2014/main" id="{0496E6C6-7C40-AD09-1F9C-16A3614C2CD4}"/>
                </a:ext>
              </a:extLst>
            </p:cNvPr>
            <p:cNvSpPr/>
            <p:nvPr/>
          </p:nvSpPr>
          <p:spPr>
            <a:xfrm rot="20792446">
              <a:off x="3761683" y="1635472"/>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59" name="Freeform 58">
              <a:extLst>
                <a:ext uri="{FF2B5EF4-FFF2-40B4-BE49-F238E27FC236}">
                  <a16:creationId xmlns:a16="http://schemas.microsoft.com/office/drawing/2014/main" id="{43309E61-B706-BE9E-3154-44FB3DD3276A}"/>
                </a:ext>
              </a:extLst>
            </p:cNvPr>
            <p:cNvSpPr/>
            <p:nvPr/>
          </p:nvSpPr>
          <p:spPr>
            <a:xfrm rot="20792446" flipV="1">
              <a:off x="3996223" y="1711648"/>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60" name="Freeform 59">
              <a:extLst>
                <a:ext uri="{FF2B5EF4-FFF2-40B4-BE49-F238E27FC236}">
                  <a16:creationId xmlns:a16="http://schemas.microsoft.com/office/drawing/2014/main" id="{C8725304-3624-5AC0-E296-45B035956E5E}"/>
                </a:ext>
              </a:extLst>
            </p:cNvPr>
            <p:cNvSpPr/>
            <p:nvPr/>
          </p:nvSpPr>
          <p:spPr>
            <a:xfrm rot="20792446">
              <a:off x="4166247" y="154472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61" name="Freeform 60">
              <a:extLst>
                <a:ext uri="{FF2B5EF4-FFF2-40B4-BE49-F238E27FC236}">
                  <a16:creationId xmlns:a16="http://schemas.microsoft.com/office/drawing/2014/main" id="{1DA3158E-2410-60E1-4A85-414B36B3A3D9}"/>
                </a:ext>
              </a:extLst>
            </p:cNvPr>
            <p:cNvSpPr/>
            <p:nvPr/>
          </p:nvSpPr>
          <p:spPr>
            <a:xfrm rot="20792446" flipV="1">
              <a:off x="4400787" y="162090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62" name="Freeform 61">
              <a:extLst>
                <a:ext uri="{FF2B5EF4-FFF2-40B4-BE49-F238E27FC236}">
                  <a16:creationId xmlns:a16="http://schemas.microsoft.com/office/drawing/2014/main" id="{3C34A80B-C96C-3A92-9CC5-E69B7BB1A600}"/>
                </a:ext>
              </a:extLst>
            </p:cNvPr>
            <p:cNvSpPr/>
            <p:nvPr/>
          </p:nvSpPr>
          <p:spPr>
            <a:xfrm rot="20792446">
              <a:off x="4575573" y="1447405"/>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63" name="Freeform 62">
              <a:extLst>
                <a:ext uri="{FF2B5EF4-FFF2-40B4-BE49-F238E27FC236}">
                  <a16:creationId xmlns:a16="http://schemas.microsoft.com/office/drawing/2014/main" id="{BC8DBDDB-6A07-940D-3A31-9EB2099E6596}"/>
                </a:ext>
              </a:extLst>
            </p:cNvPr>
            <p:cNvSpPr/>
            <p:nvPr/>
          </p:nvSpPr>
          <p:spPr>
            <a:xfrm rot="20792446" flipV="1">
              <a:off x="4810113" y="1523581"/>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64" name="Freeform 63">
              <a:extLst>
                <a:ext uri="{FF2B5EF4-FFF2-40B4-BE49-F238E27FC236}">
                  <a16:creationId xmlns:a16="http://schemas.microsoft.com/office/drawing/2014/main" id="{12E9F24B-FADA-1AF6-E06F-EB1B8D919F8F}"/>
                </a:ext>
              </a:extLst>
            </p:cNvPr>
            <p:cNvSpPr/>
            <p:nvPr/>
          </p:nvSpPr>
          <p:spPr>
            <a:xfrm rot="20792446">
              <a:off x="4984754" y="134947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65" name="Freeform 64">
              <a:extLst>
                <a:ext uri="{FF2B5EF4-FFF2-40B4-BE49-F238E27FC236}">
                  <a16:creationId xmlns:a16="http://schemas.microsoft.com/office/drawing/2014/main" id="{57761730-0690-7CFD-7FBC-F255B47AE749}"/>
                </a:ext>
              </a:extLst>
            </p:cNvPr>
            <p:cNvSpPr/>
            <p:nvPr/>
          </p:nvSpPr>
          <p:spPr>
            <a:xfrm rot="20792446" flipV="1">
              <a:off x="5219294" y="142565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66" name="Freeform 65">
              <a:extLst>
                <a:ext uri="{FF2B5EF4-FFF2-40B4-BE49-F238E27FC236}">
                  <a16:creationId xmlns:a16="http://schemas.microsoft.com/office/drawing/2014/main" id="{BDD63922-F214-92D3-A9EB-E19FDD3E2DCB}"/>
                </a:ext>
              </a:extLst>
            </p:cNvPr>
            <p:cNvSpPr/>
            <p:nvPr/>
          </p:nvSpPr>
          <p:spPr>
            <a:xfrm rot="184118">
              <a:off x="5402268" y="1268674"/>
              <a:ext cx="305961" cy="192389"/>
            </a:xfrm>
            <a:custGeom>
              <a:avLst/>
              <a:gdLst>
                <a:gd name="connsiteX0" fmla="*/ 0 w 625032"/>
                <a:gd name="connsiteY0" fmla="*/ 763929 h 763929"/>
                <a:gd name="connsiteX1" fmla="*/ 185195 w 625032"/>
                <a:gd name="connsiteY1" fmla="*/ 219919 h 763929"/>
                <a:gd name="connsiteX2" fmla="*/ 625032 w 625032"/>
                <a:gd name="connsiteY2" fmla="*/ 0 h 763929"/>
                <a:gd name="connsiteX0" fmla="*/ 0 w 625032"/>
                <a:gd name="connsiteY0" fmla="*/ 763929 h 763929"/>
                <a:gd name="connsiteX1" fmla="*/ 185195 w 625032"/>
                <a:gd name="connsiteY1" fmla="*/ 219919 h 763929"/>
                <a:gd name="connsiteX2" fmla="*/ 625032 w 625032"/>
                <a:gd name="connsiteY2" fmla="*/ 0 h 763929"/>
              </a:gdLst>
              <a:ahLst/>
              <a:cxnLst>
                <a:cxn ang="0">
                  <a:pos x="connsiteX0" y="connsiteY0"/>
                </a:cxn>
                <a:cxn ang="0">
                  <a:pos x="connsiteX1" y="connsiteY1"/>
                </a:cxn>
                <a:cxn ang="0">
                  <a:pos x="connsiteX2" y="connsiteY2"/>
                </a:cxn>
              </a:cxnLst>
              <a:rect l="l" t="t" r="r" b="b"/>
              <a:pathLst>
                <a:path w="625032" h="763929">
                  <a:moveTo>
                    <a:pt x="0" y="763929"/>
                  </a:moveTo>
                  <a:cubicBezTo>
                    <a:pt x="56662" y="469820"/>
                    <a:pt x="81023" y="347240"/>
                    <a:pt x="185195" y="219919"/>
                  </a:cubicBezTo>
                  <a:cubicBezTo>
                    <a:pt x="289367" y="92598"/>
                    <a:pt x="457199" y="46299"/>
                    <a:pt x="625032" y="0"/>
                  </a:cubicBezTo>
                </a:path>
              </a:pathLst>
            </a:custGeom>
            <a:noFill/>
            <a:ln w="28575">
              <a:solidFill>
                <a:srgbClr val="EC6C85"/>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grpSp>
      <p:sp>
        <p:nvSpPr>
          <p:cNvPr id="149" name="TextBox 148">
            <a:extLst>
              <a:ext uri="{FF2B5EF4-FFF2-40B4-BE49-F238E27FC236}">
                <a16:creationId xmlns:a16="http://schemas.microsoft.com/office/drawing/2014/main" id="{B1E4D618-799A-A855-1785-47136D1C549C}"/>
              </a:ext>
            </a:extLst>
          </p:cNvPr>
          <p:cNvSpPr txBox="1"/>
          <p:nvPr/>
        </p:nvSpPr>
        <p:spPr>
          <a:xfrm>
            <a:off x="704527" y="191869"/>
            <a:ext cx="12050578" cy="646331"/>
          </a:xfrm>
          <a:prstGeom prst="rect">
            <a:avLst/>
          </a:prstGeom>
          <a:noFill/>
        </p:spPr>
        <p:txBody>
          <a:bodyPr wrap="square" rtlCol="0">
            <a:spAutoFit/>
          </a:bodyPr>
          <a:lstStyle/>
          <a:p>
            <a:r>
              <a:rPr lang="en-US" sz="3600" b="1" i="1" dirty="0">
                <a:solidFill>
                  <a:schemeClr val="tx1">
                    <a:lumMod val="85000"/>
                    <a:lumOff val="15000"/>
                  </a:schemeClr>
                </a:solidFill>
                <a:latin typeface="Candara" panose="020E0502030303020204" pitchFamily="34" charset="0"/>
              </a:rPr>
              <a:t>Our project: coded signal projection</a:t>
            </a:r>
          </a:p>
        </p:txBody>
      </p:sp>
      <p:grpSp>
        <p:nvGrpSpPr>
          <p:cNvPr id="153" name="Group 152">
            <a:extLst>
              <a:ext uri="{FF2B5EF4-FFF2-40B4-BE49-F238E27FC236}">
                <a16:creationId xmlns:a16="http://schemas.microsoft.com/office/drawing/2014/main" id="{15CF1237-617B-34D8-95E8-4EEBEBEE3E50}"/>
              </a:ext>
            </a:extLst>
          </p:cNvPr>
          <p:cNvGrpSpPr/>
          <p:nvPr/>
        </p:nvGrpSpPr>
        <p:grpSpPr>
          <a:xfrm rot="2330460">
            <a:off x="2660338" y="2472138"/>
            <a:ext cx="1209070" cy="438096"/>
            <a:chOff x="3996223" y="1268674"/>
            <a:chExt cx="1712006" cy="572893"/>
          </a:xfrm>
        </p:grpSpPr>
        <p:sp>
          <p:nvSpPr>
            <p:cNvPr id="154" name="Freeform 153">
              <a:extLst>
                <a:ext uri="{FF2B5EF4-FFF2-40B4-BE49-F238E27FC236}">
                  <a16:creationId xmlns:a16="http://schemas.microsoft.com/office/drawing/2014/main" id="{8B8C3332-B0D7-D4D3-0FAC-97CE7F49151F}"/>
                </a:ext>
              </a:extLst>
            </p:cNvPr>
            <p:cNvSpPr/>
            <p:nvPr/>
          </p:nvSpPr>
          <p:spPr>
            <a:xfrm rot="20792446" flipV="1">
              <a:off x="3996223" y="1711648"/>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55" name="Freeform 154">
              <a:extLst>
                <a:ext uri="{FF2B5EF4-FFF2-40B4-BE49-F238E27FC236}">
                  <a16:creationId xmlns:a16="http://schemas.microsoft.com/office/drawing/2014/main" id="{2E54FB11-DC66-A710-91EA-0378DD3FC4CC}"/>
                </a:ext>
              </a:extLst>
            </p:cNvPr>
            <p:cNvSpPr/>
            <p:nvPr/>
          </p:nvSpPr>
          <p:spPr>
            <a:xfrm rot="20792446">
              <a:off x="4166247" y="154472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56" name="Freeform 155">
              <a:extLst>
                <a:ext uri="{FF2B5EF4-FFF2-40B4-BE49-F238E27FC236}">
                  <a16:creationId xmlns:a16="http://schemas.microsoft.com/office/drawing/2014/main" id="{76623726-FA91-9EEC-8AE4-71AA3D42A28C}"/>
                </a:ext>
              </a:extLst>
            </p:cNvPr>
            <p:cNvSpPr/>
            <p:nvPr/>
          </p:nvSpPr>
          <p:spPr>
            <a:xfrm rot="20792446" flipV="1">
              <a:off x="4400787" y="162090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57" name="Freeform 156">
              <a:extLst>
                <a:ext uri="{FF2B5EF4-FFF2-40B4-BE49-F238E27FC236}">
                  <a16:creationId xmlns:a16="http://schemas.microsoft.com/office/drawing/2014/main" id="{F169C770-E1AC-E6F5-6566-52618C0E1E07}"/>
                </a:ext>
              </a:extLst>
            </p:cNvPr>
            <p:cNvSpPr/>
            <p:nvPr/>
          </p:nvSpPr>
          <p:spPr>
            <a:xfrm rot="20792446">
              <a:off x="4575573" y="1447405"/>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58" name="Freeform 157">
              <a:extLst>
                <a:ext uri="{FF2B5EF4-FFF2-40B4-BE49-F238E27FC236}">
                  <a16:creationId xmlns:a16="http://schemas.microsoft.com/office/drawing/2014/main" id="{44DB2CF2-881C-10DD-1896-1398BE11F6DC}"/>
                </a:ext>
              </a:extLst>
            </p:cNvPr>
            <p:cNvSpPr/>
            <p:nvPr/>
          </p:nvSpPr>
          <p:spPr>
            <a:xfrm rot="20792446" flipV="1">
              <a:off x="4810113" y="1523581"/>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59" name="Freeform 158">
              <a:extLst>
                <a:ext uri="{FF2B5EF4-FFF2-40B4-BE49-F238E27FC236}">
                  <a16:creationId xmlns:a16="http://schemas.microsoft.com/office/drawing/2014/main" id="{9198A927-94D9-716B-0C39-CEA9532A01D4}"/>
                </a:ext>
              </a:extLst>
            </p:cNvPr>
            <p:cNvSpPr/>
            <p:nvPr/>
          </p:nvSpPr>
          <p:spPr>
            <a:xfrm rot="20792446">
              <a:off x="4984754" y="134947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60" name="Freeform 159">
              <a:extLst>
                <a:ext uri="{FF2B5EF4-FFF2-40B4-BE49-F238E27FC236}">
                  <a16:creationId xmlns:a16="http://schemas.microsoft.com/office/drawing/2014/main" id="{D9B5B428-EB3C-60F9-4C63-F7DDF20626EA}"/>
                </a:ext>
              </a:extLst>
            </p:cNvPr>
            <p:cNvSpPr/>
            <p:nvPr/>
          </p:nvSpPr>
          <p:spPr>
            <a:xfrm rot="20792446" flipV="1">
              <a:off x="5219294" y="142565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61" name="Freeform 160">
              <a:extLst>
                <a:ext uri="{FF2B5EF4-FFF2-40B4-BE49-F238E27FC236}">
                  <a16:creationId xmlns:a16="http://schemas.microsoft.com/office/drawing/2014/main" id="{7DBA841F-ED15-F1E9-EF14-0C37171071D7}"/>
                </a:ext>
              </a:extLst>
            </p:cNvPr>
            <p:cNvSpPr/>
            <p:nvPr/>
          </p:nvSpPr>
          <p:spPr>
            <a:xfrm rot="184118">
              <a:off x="5402268" y="1268674"/>
              <a:ext cx="305961" cy="192389"/>
            </a:xfrm>
            <a:custGeom>
              <a:avLst/>
              <a:gdLst>
                <a:gd name="connsiteX0" fmla="*/ 0 w 625032"/>
                <a:gd name="connsiteY0" fmla="*/ 763929 h 763929"/>
                <a:gd name="connsiteX1" fmla="*/ 185195 w 625032"/>
                <a:gd name="connsiteY1" fmla="*/ 219919 h 763929"/>
                <a:gd name="connsiteX2" fmla="*/ 625032 w 625032"/>
                <a:gd name="connsiteY2" fmla="*/ 0 h 763929"/>
                <a:gd name="connsiteX0" fmla="*/ 0 w 625032"/>
                <a:gd name="connsiteY0" fmla="*/ 763929 h 763929"/>
                <a:gd name="connsiteX1" fmla="*/ 185195 w 625032"/>
                <a:gd name="connsiteY1" fmla="*/ 219919 h 763929"/>
                <a:gd name="connsiteX2" fmla="*/ 625032 w 625032"/>
                <a:gd name="connsiteY2" fmla="*/ 0 h 763929"/>
              </a:gdLst>
              <a:ahLst/>
              <a:cxnLst>
                <a:cxn ang="0">
                  <a:pos x="connsiteX0" y="connsiteY0"/>
                </a:cxn>
                <a:cxn ang="0">
                  <a:pos x="connsiteX1" y="connsiteY1"/>
                </a:cxn>
                <a:cxn ang="0">
                  <a:pos x="connsiteX2" y="connsiteY2"/>
                </a:cxn>
              </a:cxnLst>
              <a:rect l="l" t="t" r="r" b="b"/>
              <a:pathLst>
                <a:path w="625032" h="763929">
                  <a:moveTo>
                    <a:pt x="0" y="763929"/>
                  </a:moveTo>
                  <a:cubicBezTo>
                    <a:pt x="56662" y="469820"/>
                    <a:pt x="81023" y="347240"/>
                    <a:pt x="185195" y="219919"/>
                  </a:cubicBezTo>
                  <a:cubicBezTo>
                    <a:pt x="289367" y="92598"/>
                    <a:pt x="457199" y="46299"/>
                    <a:pt x="625032" y="0"/>
                  </a:cubicBezTo>
                </a:path>
              </a:pathLst>
            </a:custGeom>
            <a:noFill/>
            <a:ln w="28575">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grpSp>
      <p:grpSp>
        <p:nvGrpSpPr>
          <p:cNvPr id="162" name="Group 161">
            <a:extLst>
              <a:ext uri="{FF2B5EF4-FFF2-40B4-BE49-F238E27FC236}">
                <a16:creationId xmlns:a16="http://schemas.microsoft.com/office/drawing/2014/main" id="{72921C48-EA51-06E2-1F56-EEF0F8DF684B}"/>
              </a:ext>
            </a:extLst>
          </p:cNvPr>
          <p:cNvGrpSpPr/>
          <p:nvPr/>
        </p:nvGrpSpPr>
        <p:grpSpPr>
          <a:xfrm rot="21278134">
            <a:off x="2352092" y="4975650"/>
            <a:ext cx="1209070" cy="438096"/>
            <a:chOff x="3996223" y="1268674"/>
            <a:chExt cx="1712006" cy="572893"/>
          </a:xfrm>
        </p:grpSpPr>
        <p:sp>
          <p:nvSpPr>
            <p:cNvPr id="163" name="Freeform 162">
              <a:extLst>
                <a:ext uri="{FF2B5EF4-FFF2-40B4-BE49-F238E27FC236}">
                  <a16:creationId xmlns:a16="http://schemas.microsoft.com/office/drawing/2014/main" id="{F44A933B-88D9-D774-FFC8-8942232E2F5E}"/>
                </a:ext>
              </a:extLst>
            </p:cNvPr>
            <p:cNvSpPr/>
            <p:nvPr/>
          </p:nvSpPr>
          <p:spPr>
            <a:xfrm rot="20792446" flipV="1">
              <a:off x="3996223" y="1711648"/>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64" name="Freeform 163">
              <a:extLst>
                <a:ext uri="{FF2B5EF4-FFF2-40B4-BE49-F238E27FC236}">
                  <a16:creationId xmlns:a16="http://schemas.microsoft.com/office/drawing/2014/main" id="{E8A483A7-F02A-E5F1-B047-61384F3AE08C}"/>
                </a:ext>
              </a:extLst>
            </p:cNvPr>
            <p:cNvSpPr/>
            <p:nvPr/>
          </p:nvSpPr>
          <p:spPr>
            <a:xfrm rot="20792446">
              <a:off x="4166247" y="154472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65" name="Freeform 164">
              <a:extLst>
                <a:ext uri="{FF2B5EF4-FFF2-40B4-BE49-F238E27FC236}">
                  <a16:creationId xmlns:a16="http://schemas.microsoft.com/office/drawing/2014/main" id="{08C7FF6B-FB97-FDA5-18F8-A8DD03ACFCCF}"/>
                </a:ext>
              </a:extLst>
            </p:cNvPr>
            <p:cNvSpPr/>
            <p:nvPr/>
          </p:nvSpPr>
          <p:spPr>
            <a:xfrm rot="20792446" flipV="1">
              <a:off x="4400787" y="162090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66" name="Freeform 165">
              <a:extLst>
                <a:ext uri="{FF2B5EF4-FFF2-40B4-BE49-F238E27FC236}">
                  <a16:creationId xmlns:a16="http://schemas.microsoft.com/office/drawing/2014/main" id="{1D0F51ED-7C84-911D-A695-7D7BCD5BF466}"/>
                </a:ext>
              </a:extLst>
            </p:cNvPr>
            <p:cNvSpPr/>
            <p:nvPr/>
          </p:nvSpPr>
          <p:spPr>
            <a:xfrm rot="20792446">
              <a:off x="4575573" y="1447405"/>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67" name="Freeform 166">
              <a:extLst>
                <a:ext uri="{FF2B5EF4-FFF2-40B4-BE49-F238E27FC236}">
                  <a16:creationId xmlns:a16="http://schemas.microsoft.com/office/drawing/2014/main" id="{06A69A46-2F23-1E46-1B8E-58365894C720}"/>
                </a:ext>
              </a:extLst>
            </p:cNvPr>
            <p:cNvSpPr/>
            <p:nvPr/>
          </p:nvSpPr>
          <p:spPr>
            <a:xfrm rot="20792446" flipV="1">
              <a:off x="4810113" y="1523581"/>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68" name="Freeform 167">
              <a:extLst>
                <a:ext uri="{FF2B5EF4-FFF2-40B4-BE49-F238E27FC236}">
                  <a16:creationId xmlns:a16="http://schemas.microsoft.com/office/drawing/2014/main" id="{CD9A1D8D-DF49-BF7A-D71D-832AA44AAB73}"/>
                </a:ext>
              </a:extLst>
            </p:cNvPr>
            <p:cNvSpPr/>
            <p:nvPr/>
          </p:nvSpPr>
          <p:spPr>
            <a:xfrm rot="20792446">
              <a:off x="4984754" y="134947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69" name="Freeform 168">
              <a:extLst>
                <a:ext uri="{FF2B5EF4-FFF2-40B4-BE49-F238E27FC236}">
                  <a16:creationId xmlns:a16="http://schemas.microsoft.com/office/drawing/2014/main" id="{98374D2C-AD05-3F22-4AC9-8B118480E0F7}"/>
                </a:ext>
              </a:extLst>
            </p:cNvPr>
            <p:cNvSpPr/>
            <p:nvPr/>
          </p:nvSpPr>
          <p:spPr>
            <a:xfrm rot="20792446" flipV="1">
              <a:off x="5219294" y="142565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70" name="Freeform 169">
              <a:extLst>
                <a:ext uri="{FF2B5EF4-FFF2-40B4-BE49-F238E27FC236}">
                  <a16:creationId xmlns:a16="http://schemas.microsoft.com/office/drawing/2014/main" id="{4F279717-CEE5-E412-B245-FC28BCC0B93B}"/>
                </a:ext>
              </a:extLst>
            </p:cNvPr>
            <p:cNvSpPr/>
            <p:nvPr/>
          </p:nvSpPr>
          <p:spPr>
            <a:xfrm rot="184118">
              <a:off x="5402268" y="1268674"/>
              <a:ext cx="305961" cy="192389"/>
            </a:xfrm>
            <a:custGeom>
              <a:avLst/>
              <a:gdLst>
                <a:gd name="connsiteX0" fmla="*/ 0 w 625032"/>
                <a:gd name="connsiteY0" fmla="*/ 763929 h 763929"/>
                <a:gd name="connsiteX1" fmla="*/ 185195 w 625032"/>
                <a:gd name="connsiteY1" fmla="*/ 219919 h 763929"/>
                <a:gd name="connsiteX2" fmla="*/ 625032 w 625032"/>
                <a:gd name="connsiteY2" fmla="*/ 0 h 763929"/>
                <a:gd name="connsiteX0" fmla="*/ 0 w 625032"/>
                <a:gd name="connsiteY0" fmla="*/ 763929 h 763929"/>
                <a:gd name="connsiteX1" fmla="*/ 185195 w 625032"/>
                <a:gd name="connsiteY1" fmla="*/ 219919 h 763929"/>
                <a:gd name="connsiteX2" fmla="*/ 625032 w 625032"/>
                <a:gd name="connsiteY2" fmla="*/ 0 h 763929"/>
              </a:gdLst>
              <a:ahLst/>
              <a:cxnLst>
                <a:cxn ang="0">
                  <a:pos x="connsiteX0" y="connsiteY0"/>
                </a:cxn>
                <a:cxn ang="0">
                  <a:pos x="connsiteX1" y="connsiteY1"/>
                </a:cxn>
                <a:cxn ang="0">
                  <a:pos x="connsiteX2" y="connsiteY2"/>
                </a:cxn>
              </a:cxnLst>
              <a:rect l="l" t="t" r="r" b="b"/>
              <a:pathLst>
                <a:path w="625032" h="763929">
                  <a:moveTo>
                    <a:pt x="0" y="763929"/>
                  </a:moveTo>
                  <a:cubicBezTo>
                    <a:pt x="56662" y="469820"/>
                    <a:pt x="81023" y="347240"/>
                    <a:pt x="185195" y="219919"/>
                  </a:cubicBezTo>
                  <a:cubicBezTo>
                    <a:pt x="289367" y="92598"/>
                    <a:pt x="457199" y="46299"/>
                    <a:pt x="625032" y="0"/>
                  </a:cubicBezTo>
                </a:path>
              </a:pathLst>
            </a:custGeom>
            <a:noFill/>
            <a:ln w="28575">
              <a:solidFill>
                <a:srgbClr val="EC6C85"/>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grpSp>
      <p:grpSp>
        <p:nvGrpSpPr>
          <p:cNvPr id="256" name="Group 255">
            <a:extLst>
              <a:ext uri="{FF2B5EF4-FFF2-40B4-BE49-F238E27FC236}">
                <a16:creationId xmlns:a16="http://schemas.microsoft.com/office/drawing/2014/main" id="{289E1A4F-5E5D-6311-4C96-8942B298B9CC}"/>
              </a:ext>
            </a:extLst>
          </p:cNvPr>
          <p:cNvGrpSpPr/>
          <p:nvPr/>
        </p:nvGrpSpPr>
        <p:grpSpPr>
          <a:xfrm>
            <a:off x="5664110" y="3705399"/>
            <a:ext cx="2607494" cy="2300837"/>
            <a:chOff x="5596413" y="3718074"/>
            <a:chExt cx="2607494" cy="2300837"/>
          </a:xfrm>
        </p:grpSpPr>
        <p:grpSp>
          <p:nvGrpSpPr>
            <p:cNvPr id="257" name="Group 256">
              <a:extLst>
                <a:ext uri="{FF2B5EF4-FFF2-40B4-BE49-F238E27FC236}">
                  <a16:creationId xmlns:a16="http://schemas.microsoft.com/office/drawing/2014/main" id="{D9ED5099-062B-C014-67DB-5670B6030F20}"/>
                </a:ext>
              </a:extLst>
            </p:cNvPr>
            <p:cNvGrpSpPr/>
            <p:nvPr/>
          </p:nvGrpSpPr>
          <p:grpSpPr>
            <a:xfrm flipH="1">
              <a:off x="5848230" y="4523627"/>
              <a:ext cx="1143307" cy="1009295"/>
              <a:chOff x="5863022" y="2959095"/>
              <a:chExt cx="913819" cy="745015"/>
            </a:xfrm>
          </p:grpSpPr>
          <p:cxnSp>
            <p:nvCxnSpPr>
              <p:cNvPr id="263" name="Straight Connector 262">
                <a:extLst>
                  <a:ext uri="{FF2B5EF4-FFF2-40B4-BE49-F238E27FC236}">
                    <a16:creationId xmlns:a16="http://schemas.microsoft.com/office/drawing/2014/main" id="{C7A959EB-8991-79B4-09E9-12710CB81E8C}"/>
                  </a:ext>
                </a:extLst>
              </p:cNvPr>
              <p:cNvCxnSpPr>
                <a:cxnSpLocks/>
              </p:cNvCxnSpPr>
              <p:nvPr/>
            </p:nvCxnSpPr>
            <p:spPr>
              <a:xfrm flipV="1">
                <a:off x="5863022" y="3082281"/>
                <a:ext cx="752062" cy="200158"/>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64" name="Can 263">
                <a:extLst>
                  <a:ext uri="{FF2B5EF4-FFF2-40B4-BE49-F238E27FC236}">
                    <a16:creationId xmlns:a16="http://schemas.microsoft.com/office/drawing/2014/main" id="{1B6DAC1F-5513-C585-0725-FAC85D274896}"/>
                  </a:ext>
                </a:extLst>
              </p:cNvPr>
              <p:cNvSpPr/>
              <p:nvPr/>
            </p:nvSpPr>
            <p:spPr>
              <a:xfrm rot="4564477">
                <a:off x="6474624" y="2920350"/>
                <a:ext cx="263472" cy="340962"/>
              </a:xfrm>
              <a:prstGeom prst="ca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5" name="Straight Connector 264">
                <a:extLst>
                  <a:ext uri="{FF2B5EF4-FFF2-40B4-BE49-F238E27FC236}">
                    <a16:creationId xmlns:a16="http://schemas.microsoft.com/office/drawing/2014/main" id="{36F55951-9689-4E3E-6BF8-60A5F77B503D}"/>
                  </a:ext>
                </a:extLst>
              </p:cNvPr>
              <p:cNvCxnSpPr>
                <a:cxnSpLocks/>
              </p:cNvCxnSpPr>
              <p:nvPr/>
            </p:nvCxnSpPr>
            <p:spPr>
              <a:xfrm flipH="1" flipV="1">
                <a:off x="5876596" y="3271351"/>
                <a:ext cx="0" cy="432759"/>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58" name="TextBox 257">
              <a:extLst>
                <a:ext uri="{FF2B5EF4-FFF2-40B4-BE49-F238E27FC236}">
                  <a16:creationId xmlns:a16="http://schemas.microsoft.com/office/drawing/2014/main" id="{2F000BDD-63C7-B6A6-9A47-465C83333B02}"/>
                </a:ext>
              </a:extLst>
            </p:cNvPr>
            <p:cNvSpPr txBox="1"/>
            <p:nvPr/>
          </p:nvSpPr>
          <p:spPr>
            <a:xfrm>
              <a:off x="5596413" y="5518565"/>
              <a:ext cx="2607494" cy="500346"/>
            </a:xfrm>
            <a:prstGeom prst="rect">
              <a:avLst/>
            </a:prstGeom>
            <a:noFill/>
          </p:spPr>
          <p:txBody>
            <a:bodyPr wrap="square" rtlCol="0">
              <a:spAutoFit/>
            </a:bodyPr>
            <a:lstStyle/>
            <a:p>
              <a:pPr algn="ctr" defTabSz="457200"/>
              <a:r>
                <a:rPr lang="en-US" dirty="0">
                  <a:solidFill>
                    <a:prstClr val="black"/>
                  </a:solidFill>
                  <a:latin typeface="Calibri" panose="020F0502020204030204"/>
                </a:rPr>
                <a:t>Ultrasound speaker</a:t>
              </a:r>
            </a:p>
          </p:txBody>
        </p:sp>
        <p:pic>
          <p:nvPicPr>
            <p:cNvPr id="259" name="Picture 2" descr="Free Microphone Icon. SVG, EPS, JPG, PNG. Download Microphone Icon.">
              <a:extLst>
                <a:ext uri="{FF2B5EF4-FFF2-40B4-BE49-F238E27FC236}">
                  <a16:creationId xmlns:a16="http://schemas.microsoft.com/office/drawing/2014/main" id="{91607824-7AA4-5558-48AD-3357544992B1}"/>
                </a:ext>
              </a:extLst>
            </p:cNvPr>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33077" t="24405" r="32448" b="29039"/>
            <a:stretch/>
          </p:blipFill>
          <p:spPr bwMode="auto">
            <a:xfrm rot="17091441" flipH="1">
              <a:off x="6013461" y="4117408"/>
              <a:ext cx="298776" cy="372630"/>
            </a:xfrm>
            <a:prstGeom prst="rect">
              <a:avLst/>
            </a:prstGeom>
            <a:noFill/>
            <a:extLst>
              <a:ext uri="{909E8E84-426E-40DD-AFC4-6F175D3DCCD1}">
                <a14:hiddenFill xmlns:a14="http://schemas.microsoft.com/office/drawing/2010/main">
                  <a:solidFill>
                    <a:srgbClr val="FFFFFF"/>
                  </a:solidFill>
                </a14:hiddenFill>
              </a:ext>
            </a:extLst>
          </p:spPr>
        </p:pic>
        <p:cxnSp>
          <p:nvCxnSpPr>
            <p:cNvPr id="260" name="Straight Connector 259">
              <a:extLst>
                <a:ext uri="{FF2B5EF4-FFF2-40B4-BE49-F238E27FC236}">
                  <a16:creationId xmlns:a16="http://schemas.microsoft.com/office/drawing/2014/main" id="{7633E46F-45D0-FEEC-A5CB-E6AF4086121E}"/>
                </a:ext>
              </a:extLst>
            </p:cNvPr>
            <p:cNvCxnSpPr>
              <a:cxnSpLocks/>
            </p:cNvCxnSpPr>
            <p:nvPr/>
          </p:nvCxnSpPr>
          <p:spPr>
            <a:xfrm flipV="1">
              <a:off x="7290250" y="4607957"/>
              <a:ext cx="0" cy="808270"/>
            </a:xfrm>
            <a:prstGeom prst="line">
              <a:avLst/>
            </a:prstGeom>
            <a:ln w="222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61" name="TextBox 260">
              <a:extLst>
                <a:ext uri="{FF2B5EF4-FFF2-40B4-BE49-F238E27FC236}">
                  <a16:creationId xmlns:a16="http://schemas.microsoft.com/office/drawing/2014/main" id="{6D27F179-CDD2-B985-26EB-A66FCA526FCC}"/>
                </a:ext>
              </a:extLst>
            </p:cNvPr>
            <p:cNvSpPr txBox="1"/>
            <p:nvPr/>
          </p:nvSpPr>
          <p:spPr>
            <a:xfrm>
              <a:off x="5896853" y="3718074"/>
              <a:ext cx="1857204" cy="500346"/>
            </a:xfrm>
            <a:prstGeom prst="rect">
              <a:avLst/>
            </a:prstGeom>
            <a:noFill/>
          </p:spPr>
          <p:txBody>
            <a:bodyPr wrap="square" rtlCol="0">
              <a:spAutoFit/>
            </a:bodyPr>
            <a:lstStyle/>
            <a:p>
              <a:pPr algn="ctr" defTabSz="457200"/>
              <a:r>
                <a:rPr lang="en-US" dirty="0">
                  <a:solidFill>
                    <a:prstClr val="black"/>
                  </a:solidFill>
                  <a:latin typeface="Calibri" panose="020F0502020204030204"/>
                </a:rPr>
                <a:t>Microphone</a:t>
              </a:r>
            </a:p>
          </p:txBody>
        </p:sp>
        <p:cxnSp>
          <p:nvCxnSpPr>
            <p:cNvPr id="262" name="Straight Connector 261">
              <a:extLst>
                <a:ext uri="{FF2B5EF4-FFF2-40B4-BE49-F238E27FC236}">
                  <a16:creationId xmlns:a16="http://schemas.microsoft.com/office/drawing/2014/main" id="{F8D67567-A440-B26C-DD88-615B14F0C51D}"/>
                </a:ext>
              </a:extLst>
            </p:cNvPr>
            <p:cNvCxnSpPr>
              <a:cxnSpLocks/>
            </p:cNvCxnSpPr>
            <p:nvPr/>
          </p:nvCxnSpPr>
          <p:spPr>
            <a:xfrm flipH="1" flipV="1">
              <a:off x="6331934" y="4349498"/>
              <a:ext cx="958317" cy="258459"/>
            </a:xfrm>
            <a:prstGeom prst="line">
              <a:avLst/>
            </a:prstGeom>
            <a:ln w="222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66" name="Rectangle 265">
            <a:extLst>
              <a:ext uri="{FF2B5EF4-FFF2-40B4-BE49-F238E27FC236}">
                <a16:creationId xmlns:a16="http://schemas.microsoft.com/office/drawing/2014/main" id="{13B58D6B-6D2E-8C43-4118-E850861D9860}"/>
              </a:ext>
            </a:extLst>
          </p:cNvPr>
          <p:cNvSpPr/>
          <p:nvPr/>
        </p:nvSpPr>
        <p:spPr>
          <a:xfrm>
            <a:off x="1834634" y="1915903"/>
            <a:ext cx="772595" cy="836570"/>
          </a:xfrm>
          <a:prstGeom prst="rect">
            <a:avLst/>
          </a:prstGeom>
          <a:solidFill>
            <a:schemeClr val="tx1">
              <a:lumMod val="75000"/>
              <a:lumOff val="25000"/>
            </a:schemeClr>
          </a:solidFill>
          <a:ln w="6350">
            <a:solidFill>
              <a:schemeClr val="tx1">
                <a:lumMod val="85000"/>
                <a:lumOff val="15000"/>
              </a:schemeClr>
            </a:solidFill>
          </a:ln>
          <a:scene3d>
            <a:camera prst="isometricOffAxis2Top"/>
            <a:lightRig rig="brightRoom" dir="t">
              <a:rot lat="0" lon="0" rev="0"/>
            </a:lightRig>
          </a:scene3d>
          <a:sp3d extrusionH="508000"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CBC5E8EE-6523-B9CB-9E02-6EF4427A745E}"/>
              </a:ext>
            </a:extLst>
          </p:cNvPr>
          <p:cNvSpPr/>
          <p:nvPr/>
        </p:nvSpPr>
        <p:spPr>
          <a:xfrm>
            <a:off x="1838904" y="1922243"/>
            <a:ext cx="772595" cy="836570"/>
          </a:xfrm>
          <a:prstGeom prst="rect">
            <a:avLst/>
          </a:prstGeom>
          <a:solidFill>
            <a:schemeClr val="accent2">
              <a:lumMod val="75000"/>
            </a:schemeClr>
          </a:solidFill>
          <a:ln w="6350">
            <a:solidFill>
              <a:schemeClr val="accent2">
                <a:lumMod val="75000"/>
              </a:schemeClr>
            </a:solidFill>
          </a:ln>
          <a:scene3d>
            <a:camera prst="isometricOffAxis2Top"/>
            <a:lightRig rig="brightRoom" dir="t">
              <a:rot lat="0" lon="0" rev="0"/>
            </a:lightRig>
          </a:scene3d>
          <a:sp3d extrusionH="508000" prstMaterial="legacyWirefram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9A2F6F74-1EA2-06DC-E46D-742AAA9552F5}"/>
              </a:ext>
            </a:extLst>
          </p:cNvPr>
          <p:cNvSpPr/>
          <p:nvPr/>
        </p:nvSpPr>
        <p:spPr>
          <a:xfrm rot="371053">
            <a:off x="1545186" y="4872033"/>
            <a:ext cx="772595" cy="836570"/>
          </a:xfrm>
          <a:prstGeom prst="rect">
            <a:avLst/>
          </a:prstGeom>
          <a:solidFill>
            <a:schemeClr val="tx1">
              <a:lumMod val="75000"/>
              <a:lumOff val="25000"/>
            </a:schemeClr>
          </a:solidFill>
          <a:ln w="6350">
            <a:solidFill>
              <a:schemeClr val="tx1">
                <a:lumMod val="85000"/>
                <a:lumOff val="15000"/>
              </a:schemeClr>
            </a:solidFill>
          </a:ln>
          <a:scene3d>
            <a:camera prst="isometricOffAxis2Top">
              <a:rot lat="17565834" lon="2857111" rev="19011093"/>
            </a:camera>
            <a:lightRig rig="brightRoom" dir="t">
              <a:rot lat="0" lon="0" rev="0"/>
            </a:lightRig>
          </a:scene3d>
          <a:sp3d extrusionH="508000"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4368C377-B02B-D509-FA6D-FF3A0A6EE51F}"/>
              </a:ext>
            </a:extLst>
          </p:cNvPr>
          <p:cNvSpPr/>
          <p:nvPr/>
        </p:nvSpPr>
        <p:spPr>
          <a:xfrm rot="371053">
            <a:off x="1549456" y="4878373"/>
            <a:ext cx="772595" cy="836570"/>
          </a:xfrm>
          <a:prstGeom prst="rect">
            <a:avLst/>
          </a:prstGeom>
          <a:solidFill>
            <a:schemeClr val="accent2">
              <a:lumMod val="75000"/>
            </a:schemeClr>
          </a:solidFill>
          <a:ln w="6350">
            <a:solidFill>
              <a:schemeClr val="accent2">
                <a:lumMod val="75000"/>
              </a:schemeClr>
            </a:solidFill>
          </a:ln>
          <a:scene3d>
            <a:camera prst="isometricOffAxis2Top">
              <a:rot lat="17565834" lon="2857111" rev="19011093"/>
            </a:camera>
            <a:lightRig rig="brightRoom" dir="t">
              <a:rot lat="0" lon="0" rev="0"/>
            </a:lightRig>
          </a:scene3d>
          <a:sp3d extrusionH="508000" prstMaterial="legacyWirefram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extBox 269">
            <a:extLst>
              <a:ext uri="{FF2B5EF4-FFF2-40B4-BE49-F238E27FC236}">
                <a16:creationId xmlns:a16="http://schemas.microsoft.com/office/drawing/2014/main" id="{F91177B0-1F79-CD3A-0B7B-75524B6341EB}"/>
              </a:ext>
            </a:extLst>
          </p:cNvPr>
          <p:cNvSpPr txBox="1"/>
          <p:nvPr/>
        </p:nvSpPr>
        <p:spPr>
          <a:xfrm>
            <a:off x="697606" y="2993755"/>
            <a:ext cx="1518847" cy="495573"/>
          </a:xfrm>
          <a:prstGeom prst="rect">
            <a:avLst/>
          </a:prstGeom>
          <a:noFill/>
        </p:spPr>
        <p:txBody>
          <a:bodyPr wrap="square" rtlCol="0">
            <a:spAutoFit/>
          </a:bodyPr>
          <a:lstStyle/>
          <a:p>
            <a:pPr algn="ctr" defTabSz="457200"/>
            <a:r>
              <a:rPr lang="en-US" dirty="0">
                <a:solidFill>
                  <a:prstClr val="black"/>
                </a:solidFill>
                <a:latin typeface="Calibri" panose="020F0502020204030204"/>
              </a:rPr>
              <a:t>Object</a:t>
            </a:r>
          </a:p>
        </p:txBody>
      </p:sp>
      <p:grpSp>
        <p:nvGrpSpPr>
          <p:cNvPr id="111" name="Group 110">
            <a:extLst>
              <a:ext uri="{FF2B5EF4-FFF2-40B4-BE49-F238E27FC236}">
                <a16:creationId xmlns:a16="http://schemas.microsoft.com/office/drawing/2014/main" id="{4562041B-D0B3-B9E4-8A1F-B949B29C456E}"/>
              </a:ext>
            </a:extLst>
          </p:cNvPr>
          <p:cNvGrpSpPr/>
          <p:nvPr/>
        </p:nvGrpSpPr>
        <p:grpSpPr>
          <a:xfrm>
            <a:off x="8903332" y="2498756"/>
            <a:ext cx="431904" cy="1372166"/>
            <a:chOff x="5822834" y="2412747"/>
            <a:chExt cx="345211" cy="1012869"/>
          </a:xfrm>
        </p:grpSpPr>
        <p:grpSp>
          <p:nvGrpSpPr>
            <p:cNvPr id="112" name="Group 111">
              <a:extLst>
                <a:ext uri="{FF2B5EF4-FFF2-40B4-BE49-F238E27FC236}">
                  <a16:creationId xmlns:a16="http://schemas.microsoft.com/office/drawing/2014/main" id="{6436ACED-294F-1312-5C68-A4C298C9BCBB}"/>
                </a:ext>
              </a:extLst>
            </p:cNvPr>
            <p:cNvGrpSpPr/>
            <p:nvPr/>
          </p:nvGrpSpPr>
          <p:grpSpPr>
            <a:xfrm rot="6295510">
              <a:off x="5557150" y="2804866"/>
              <a:ext cx="809139" cy="277771"/>
              <a:chOff x="3996223" y="1349477"/>
              <a:chExt cx="1433440" cy="492090"/>
            </a:xfrm>
          </p:grpSpPr>
          <p:sp>
            <p:nvSpPr>
              <p:cNvPr id="114" name="Freeform 113">
                <a:extLst>
                  <a:ext uri="{FF2B5EF4-FFF2-40B4-BE49-F238E27FC236}">
                    <a16:creationId xmlns:a16="http://schemas.microsoft.com/office/drawing/2014/main" id="{9EDB10FE-1FAA-DBCE-5BCF-987ECB784A41}"/>
                  </a:ext>
                </a:extLst>
              </p:cNvPr>
              <p:cNvSpPr/>
              <p:nvPr/>
            </p:nvSpPr>
            <p:spPr>
              <a:xfrm rot="20792446" flipV="1">
                <a:off x="3996223" y="1711648"/>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15" name="Freeform 114">
                <a:extLst>
                  <a:ext uri="{FF2B5EF4-FFF2-40B4-BE49-F238E27FC236}">
                    <a16:creationId xmlns:a16="http://schemas.microsoft.com/office/drawing/2014/main" id="{2E757E45-45D8-85F2-65AA-8838DFD3619E}"/>
                  </a:ext>
                </a:extLst>
              </p:cNvPr>
              <p:cNvSpPr/>
              <p:nvPr/>
            </p:nvSpPr>
            <p:spPr>
              <a:xfrm rot="20792446">
                <a:off x="4166247" y="154472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16" name="Freeform 115">
                <a:extLst>
                  <a:ext uri="{FF2B5EF4-FFF2-40B4-BE49-F238E27FC236}">
                    <a16:creationId xmlns:a16="http://schemas.microsoft.com/office/drawing/2014/main" id="{CE7F7672-F6D3-716D-53F6-7CE916FBEC9D}"/>
                  </a:ext>
                </a:extLst>
              </p:cNvPr>
              <p:cNvSpPr/>
              <p:nvPr/>
            </p:nvSpPr>
            <p:spPr>
              <a:xfrm rot="20792446" flipV="1">
                <a:off x="4400787" y="162090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17" name="Freeform 116">
                <a:extLst>
                  <a:ext uri="{FF2B5EF4-FFF2-40B4-BE49-F238E27FC236}">
                    <a16:creationId xmlns:a16="http://schemas.microsoft.com/office/drawing/2014/main" id="{E479AD92-372B-FD0B-7814-75F907A885CB}"/>
                  </a:ext>
                </a:extLst>
              </p:cNvPr>
              <p:cNvSpPr/>
              <p:nvPr/>
            </p:nvSpPr>
            <p:spPr>
              <a:xfrm rot="20792446">
                <a:off x="4575573" y="1447405"/>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18" name="Freeform 117">
                <a:extLst>
                  <a:ext uri="{FF2B5EF4-FFF2-40B4-BE49-F238E27FC236}">
                    <a16:creationId xmlns:a16="http://schemas.microsoft.com/office/drawing/2014/main" id="{04C44988-8A8C-5600-1FBB-D124B0FC1402}"/>
                  </a:ext>
                </a:extLst>
              </p:cNvPr>
              <p:cNvSpPr/>
              <p:nvPr/>
            </p:nvSpPr>
            <p:spPr>
              <a:xfrm rot="20792446" flipV="1">
                <a:off x="4810113" y="1523581"/>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19" name="Freeform 118">
                <a:extLst>
                  <a:ext uri="{FF2B5EF4-FFF2-40B4-BE49-F238E27FC236}">
                    <a16:creationId xmlns:a16="http://schemas.microsoft.com/office/drawing/2014/main" id="{AAE0336E-20CA-EC7F-022F-939978EB7E40}"/>
                  </a:ext>
                </a:extLst>
              </p:cNvPr>
              <p:cNvSpPr/>
              <p:nvPr/>
            </p:nvSpPr>
            <p:spPr>
              <a:xfrm rot="20792446">
                <a:off x="4984754" y="1349477"/>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20" name="Freeform 119">
                <a:extLst>
                  <a:ext uri="{FF2B5EF4-FFF2-40B4-BE49-F238E27FC236}">
                    <a16:creationId xmlns:a16="http://schemas.microsoft.com/office/drawing/2014/main" id="{8D9177B7-23B2-C305-2238-4B5E4F2D04AA}"/>
                  </a:ext>
                </a:extLst>
              </p:cNvPr>
              <p:cNvSpPr/>
              <p:nvPr/>
            </p:nvSpPr>
            <p:spPr>
              <a:xfrm rot="20792446" flipV="1">
                <a:off x="5219294" y="1425653"/>
                <a:ext cx="210369" cy="12991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grpSp>
        <p:sp>
          <p:nvSpPr>
            <p:cNvPr id="113" name="Rectangle 112">
              <a:extLst>
                <a:ext uri="{FF2B5EF4-FFF2-40B4-BE49-F238E27FC236}">
                  <a16:creationId xmlns:a16="http://schemas.microsoft.com/office/drawing/2014/main" id="{8C8E22D7-417F-D439-5866-485150E2CDB5}"/>
                </a:ext>
              </a:extLst>
            </p:cNvPr>
            <p:cNvSpPr/>
            <p:nvPr/>
          </p:nvSpPr>
          <p:spPr>
            <a:xfrm>
              <a:off x="5841983" y="2412747"/>
              <a:ext cx="326062" cy="1012869"/>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TextBox 120">
            <a:extLst>
              <a:ext uri="{FF2B5EF4-FFF2-40B4-BE49-F238E27FC236}">
                <a16:creationId xmlns:a16="http://schemas.microsoft.com/office/drawing/2014/main" id="{382975E6-7228-1B82-7BA7-FC90596422A9}"/>
              </a:ext>
            </a:extLst>
          </p:cNvPr>
          <p:cNvSpPr txBox="1"/>
          <p:nvPr/>
        </p:nvSpPr>
        <p:spPr>
          <a:xfrm>
            <a:off x="8095355" y="2739790"/>
            <a:ext cx="832025" cy="708823"/>
          </a:xfrm>
          <a:prstGeom prst="rect">
            <a:avLst/>
          </a:prstGeom>
          <a:noFill/>
        </p:spPr>
        <p:txBody>
          <a:bodyPr wrap="square" rtlCol="0">
            <a:spAutoFit/>
          </a:bodyPr>
          <a:lstStyle/>
          <a:p>
            <a:r>
              <a:rPr lang="en-US" sz="2800" dirty="0">
                <a:solidFill>
                  <a:schemeClr val="accent1">
                    <a:lumMod val="75000"/>
                  </a:schemeClr>
                </a:solidFill>
              </a:rPr>
              <a:t>⍺</a:t>
            </a:r>
            <a:r>
              <a:rPr lang="en-US" sz="2800" baseline="-25000" dirty="0">
                <a:solidFill>
                  <a:schemeClr val="accent1">
                    <a:lumMod val="75000"/>
                  </a:schemeClr>
                </a:solidFill>
              </a:rPr>
              <a:t>1</a:t>
            </a:r>
          </a:p>
        </p:txBody>
      </p:sp>
      <p:sp>
        <p:nvSpPr>
          <p:cNvPr id="122" name="TextBox 121">
            <a:extLst>
              <a:ext uri="{FF2B5EF4-FFF2-40B4-BE49-F238E27FC236}">
                <a16:creationId xmlns:a16="http://schemas.microsoft.com/office/drawing/2014/main" id="{0954BDEF-3A70-F409-19E6-78C13147FD76}"/>
              </a:ext>
            </a:extLst>
          </p:cNvPr>
          <p:cNvSpPr txBox="1"/>
          <p:nvPr/>
        </p:nvSpPr>
        <p:spPr>
          <a:xfrm>
            <a:off x="8516759" y="2927353"/>
            <a:ext cx="832025" cy="458650"/>
          </a:xfrm>
          <a:prstGeom prst="rect">
            <a:avLst/>
          </a:prstGeom>
          <a:noFill/>
        </p:spPr>
        <p:txBody>
          <a:bodyPr wrap="square" rtlCol="0">
            <a:spAutoFit/>
          </a:bodyPr>
          <a:lstStyle/>
          <a:p>
            <a:r>
              <a:rPr lang="en-US" sz="1600" dirty="0">
                <a:solidFill>
                  <a:schemeClr val="accent1">
                    <a:lumMod val="75000"/>
                  </a:schemeClr>
                </a:solidFill>
              </a:rPr>
              <a:t>✶</a:t>
            </a:r>
            <a:endParaRPr lang="en-US" sz="1600" baseline="-25000" dirty="0">
              <a:solidFill>
                <a:schemeClr val="accent1">
                  <a:lumMod val="75000"/>
                </a:schemeClr>
              </a:solidFill>
            </a:endParaRPr>
          </a:p>
        </p:txBody>
      </p:sp>
      <p:sp>
        <p:nvSpPr>
          <p:cNvPr id="123" name="TextBox 122">
            <a:extLst>
              <a:ext uri="{FF2B5EF4-FFF2-40B4-BE49-F238E27FC236}">
                <a16:creationId xmlns:a16="http://schemas.microsoft.com/office/drawing/2014/main" id="{FE5FFB18-91F5-70D8-87F4-5D570DCB151E}"/>
              </a:ext>
            </a:extLst>
          </p:cNvPr>
          <p:cNvSpPr txBox="1"/>
          <p:nvPr/>
        </p:nvSpPr>
        <p:spPr>
          <a:xfrm>
            <a:off x="9386981" y="2913928"/>
            <a:ext cx="832025" cy="625432"/>
          </a:xfrm>
          <a:prstGeom prst="rect">
            <a:avLst/>
          </a:prstGeom>
          <a:noFill/>
        </p:spPr>
        <p:txBody>
          <a:bodyPr wrap="square" rtlCol="0">
            <a:spAutoFit/>
          </a:bodyPr>
          <a:lstStyle/>
          <a:p>
            <a:r>
              <a:rPr lang="en-US" sz="2400" dirty="0"/>
              <a:t>➕</a:t>
            </a:r>
            <a:endParaRPr lang="en-US" sz="2400" baseline="-25000" dirty="0"/>
          </a:p>
        </p:txBody>
      </p:sp>
      <p:grpSp>
        <p:nvGrpSpPr>
          <p:cNvPr id="124" name="Group 123">
            <a:extLst>
              <a:ext uri="{FF2B5EF4-FFF2-40B4-BE49-F238E27FC236}">
                <a16:creationId xmlns:a16="http://schemas.microsoft.com/office/drawing/2014/main" id="{B4F0BDA6-D3AB-0C40-9BA3-7C74CA1B9F21}"/>
              </a:ext>
            </a:extLst>
          </p:cNvPr>
          <p:cNvGrpSpPr/>
          <p:nvPr/>
        </p:nvGrpSpPr>
        <p:grpSpPr>
          <a:xfrm>
            <a:off x="9893139" y="2504680"/>
            <a:ext cx="1253428" cy="1372166"/>
            <a:chOff x="6780148" y="2454273"/>
            <a:chExt cx="1001837" cy="1012869"/>
          </a:xfrm>
        </p:grpSpPr>
        <p:grpSp>
          <p:nvGrpSpPr>
            <p:cNvPr id="125" name="Group 124">
              <a:extLst>
                <a:ext uri="{FF2B5EF4-FFF2-40B4-BE49-F238E27FC236}">
                  <a16:creationId xmlns:a16="http://schemas.microsoft.com/office/drawing/2014/main" id="{4D9783C5-BC80-1938-33FD-8D3E91369731}"/>
                </a:ext>
              </a:extLst>
            </p:cNvPr>
            <p:cNvGrpSpPr/>
            <p:nvPr/>
          </p:nvGrpSpPr>
          <p:grpSpPr>
            <a:xfrm>
              <a:off x="7496477" y="2566027"/>
              <a:ext cx="161486" cy="827427"/>
              <a:chOff x="7496477" y="2566027"/>
              <a:chExt cx="161486" cy="827427"/>
            </a:xfrm>
          </p:grpSpPr>
          <p:sp>
            <p:nvSpPr>
              <p:cNvPr id="129" name="Freeform 128">
                <a:extLst>
                  <a:ext uri="{FF2B5EF4-FFF2-40B4-BE49-F238E27FC236}">
                    <a16:creationId xmlns:a16="http://schemas.microsoft.com/office/drawing/2014/main" id="{9C6165EB-F7EF-8208-F084-0F0B42C58717}"/>
                  </a:ext>
                </a:extLst>
              </p:cNvPr>
              <p:cNvSpPr/>
              <p:nvPr/>
            </p:nvSpPr>
            <p:spPr>
              <a:xfrm rot="5487956" flipV="1">
                <a:off x="7495596" y="2588733"/>
                <a:ext cx="118748" cy="73336"/>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30" name="Freeform 129">
                <a:extLst>
                  <a:ext uri="{FF2B5EF4-FFF2-40B4-BE49-F238E27FC236}">
                    <a16:creationId xmlns:a16="http://schemas.microsoft.com/office/drawing/2014/main" id="{E567E92E-7A78-31F4-2F37-116377EFD12C}"/>
                  </a:ext>
                </a:extLst>
              </p:cNvPr>
              <p:cNvSpPr/>
              <p:nvPr/>
            </p:nvSpPr>
            <p:spPr>
              <a:xfrm rot="5487956">
                <a:off x="7561921" y="2705737"/>
                <a:ext cx="118748" cy="73336"/>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31" name="Freeform 130">
                <a:extLst>
                  <a:ext uri="{FF2B5EF4-FFF2-40B4-BE49-F238E27FC236}">
                    <a16:creationId xmlns:a16="http://schemas.microsoft.com/office/drawing/2014/main" id="{445DAB6B-2F81-B701-95B1-3775B7A00715}"/>
                  </a:ext>
                </a:extLst>
              </p:cNvPr>
              <p:cNvSpPr/>
              <p:nvPr/>
            </p:nvSpPr>
            <p:spPr>
              <a:xfrm rot="5487956" flipV="1">
                <a:off x="7486274" y="2822587"/>
                <a:ext cx="118748" cy="73336"/>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32" name="Freeform 131">
                <a:extLst>
                  <a:ext uri="{FF2B5EF4-FFF2-40B4-BE49-F238E27FC236}">
                    <a16:creationId xmlns:a16="http://schemas.microsoft.com/office/drawing/2014/main" id="{9F548B0B-F8BD-1D86-A0B2-FEAC1F818C3C}"/>
                  </a:ext>
                </a:extLst>
              </p:cNvPr>
              <p:cNvSpPr/>
              <p:nvPr/>
            </p:nvSpPr>
            <p:spPr>
              <a:xfrm rot="5487956">
                <a:off x="7555493" y="2943145"/>
                <a:ext cx="118748" cy="73336"/>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33" name="Freeform 132">
                <a:extLst>
                  <a:ext uri="{FF2B5EF4-FFF2-40B4-BE49-F238E27FC236}">
                    <a16:creationId xmlns:a16="http://schemas.microsoft.com/office/drawing/2014/main" id="{89D0DEC0-17B9-E44F-6F9E-E408E121E600}"/>
                  </a:ext>
                </a:extLst>
              </p:cNvPr>
              <p:cNvSpPr/>
              <p:nvPr/>
            </p:nvSpPr>
            <p:spPr>
              <a:xfrm rot="5487956" flipV="1">
                <a:off x="7479846" y="3059995"/>
                <a:ext cx="118748" cy="73336"/>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34" name="Freeform 133">
                <a:extLst>
                  <a:ext uri="{FF2B5EF4-FFF2-40B4-BE49-F238E27FC236}">
                    <a16:creationId xmlns:a16="http://schemas.microsoft.com/office/drawing/2014/main" id="{5C89AAC3-9108-DCA6-23E3-EC083929ABC6}"/>
                  </a:ext>
                </a:extLst>
              </p:cNvPr>
              <p:cNvSpPr/>
              <p:nvPr/>
            </p:nvSpPr>
            <p:spPr>
              <a:xfrm rot="5487956">
                <a:off x="7549418" y="3180561"/>
                <a:ext cx="118748" cy="73336"/>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sp>
            <p:nvSpPr>
              <p:cNvPr id="135" name="Freeform 134">
                <a:extLst>
                  <a:ext uri="{FF2B5EF4-FFF2-40B4-BE49-F238E27FC236}">
                    <a16:creationId xmlns:a16="http://schemas.microsoft.com/office/drawing/2014/main" id="{7770EFAE-0DA5-65A7-D38E-954CFF8C922C}"/>
                  </a:ext>
                </a:extLst>
              </p:cNvPr>
              <p:cNvSpPr/>
              <p:nvPr/>
            </p:nvSpPr>
            <p:spPr>
              <a:xfrm rot="5487956" flipV="1">
                <a:off x="7473771" y="3297412"/>
                <a:ext cx="118748" cy="73336"/>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EC6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en-US">
                  <a:solidFill>
                    <a:prstClr val="white"/>
                  </a:solidFill>
                  <a:latin typeface="Calibri" panose="020F0502020204030204"/>
                </a:endParaRPr>
              </a:p>
            </p:txBody>
          </p:sp>
        </p:grpSp>
        <p:sp>
          <p:nvSpPr>
            <p:cNvPr id="126" name="Rectangle 125">
              <a:extLst>
                <a:ext uri="{FF2B5EF4-FFF2-40B4-BE49-F238E27FC236}">
                  <a16:creationId xmlns:a16="http://schemas.microsoft.com/office/drawing/2014/main" id="{2A832AC2-A132-AC94-9C04-6A2863609E64}"/>
                </a:ext>
              </a:extLst>
            </p:cNvPr>
            <p:cNvSpPr/>
            <p:nvPr/>
          </p:nvSpPr>
          <p:spPr>
            <a:xfrm>
              <a:off x="7445095" y="2454273"/>
              <a:ext cx="326062" cy="1012869"/>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746F16C6-2D80-4C9A-70C8-2FC0F29090A3}"/>
                </a:ext>
              </a:extLst>
            </p:cNvPr>
            <p:cNvSpPr txBox="1"/>
            <p:nvPr/>
          </p:nvSpPr>
          <p:spPr>
            <a:xfrm>
              <a:off x="6780148" y="2632194"/>
              <a:ext cx="665018" cy="523220"/>
            </a:xfrm>
            <a:prstGeom prst="rect">
              <a:avLst/>
            </a:prstGeom>
            <a:noFill/>
          </p:spPr>
          <p:txBody>
            <a:bodyPr wrap="square" rtlCol="0">
              <a:spAutoFit/>
            </a:bodyPr>
            <a:lstStyle/>
            <a:p>
              <a:r>
                <a:rPr lang="en-US" sz="2800" dirty="0">
                  <a:solidFill>
                    <a:srgbClr val="EC6C85"/>
                  </a:solidFill>
                </a:rPr>
                <a:t>⍺</a:t>
              </a:r>
              <a:r>
                <a:rPr lang="en-US" sz="2800" baseline="-25000" dirty="0">
                  <a:solidFill>
                    <a:srgbClr val="EC6C85"/>
                  </a:solidFill>
                </a:rPr>
                <a:t>2</a:t>
              </a:r>
            </a:p>
          </p:txBody>
        </p:sp>
        <p:sp>
          <p:nvSpPr>
            <p:cNvPr id="128" name="TextBox 127">
              <a:extLst>
                <a:ext uri="{FF2B5EF4-FFF2-40B4-BE49-F238E27FC236}">
                  <a16:creationId xmlns:a16="http://schemas.microsoft.com/office/drawing/2014/main" id="{6AA677E4-F48D-5777-177A-A63DBD139BC9}"/>
                </a:ext>
              </a:extLst>
            </p:cNvPr>
            <p:cNvSpPr txBox="1"/>
            <p:nvPr/>
          </p:nvSpPr>
          <p:spPr>
            <a:xfrm>
              <a:off x="7116967" y="2770643"/>
              <a:ext cx="665018" cy="338554"/>
            </a:xfrm>
            <a:prstGeom prst="rect">
              <a:avLst/>
            </a:prstGeom>
            <a:noFill/>
          </p:spPr>
          <p:txBody>
            <a:bodyPr wrap="square" rtlCol="0">
              <a:spAutoFit/>
            </a:bodyPr>
            <a:lstStyle/>
            <a:p>
              <a:r>
                <a:rPr lang="en-US" sz="1600" dirty="0">
                  <a:solidFill>
                    <a:srgbClr val="EC6C85"/>
                  </a:solidFill>
                </a:rPr>
                <a:t>✶</a:t>
              </a:r>
              <a:endParaRPr lang="en-US" sz="1600" baseline="-25000" dirty="0">
                <a:solidFill>
                  <a:srgbClr val="EC6C85"/>
                </a:solidFill>
              </a:endParaRPr>
            </a:p>
          </p:txBody>
        </p:sp>
      </p:grpSp>
      <p:sp>
        <p:nvSpPr>
          <p:cNvPr id="142" name="TextBox 141">
            <a:extLst>
              <a:ext uri="{FF2B5EF4-FFF2-40B4-BE49-F238E27FC236}">
                <a16:creationId xmlns:a16="http://schemas.microsoft.com/office/drawing/2014/main" id="{455B37E5-6E5D-7FAB-E7B3-3197CE4E17CB}"/>
              </a:ext>
            </a:extLst>
          </p:cNvPr>
          <p:cNvSpPr txBox="1"/>
          <p:nvPr/>
        </p:nvSpPr>
        <p:spPr>
          <a:xfrm>
            <a:off x="7645910" y="2625960"/>
            <a:ext cx="832025" cy="958996"/>
          </a:xfrm>
          <a:prstGeom prst="rect">
            <a:avLst/>
          </a:prstGeom>
          <a:noFill/>
        </p:spPr>
        <p:txBody>
          <a:bodyPr wrap="square" rtlCol="0">
            <a:spAutoFit/>
          </a:bodyPr>
          <a:lstStyle/>
          <a:p>
            <a:r>
              <a:rPr lang="en-US" sz="4000" dirty="0">
                <a:solidFill>
                  <a:schemeClr val="bg2">
                    <a:lumMod val="25000"/>
                  </a:schemeClr>
                </a:solidFill>
              </a:rPr>
              <a:t>=</a:t>
            </a:r>
            <a:endParaRPr lang="en-US" sz="4000" baseline="-25000" dirty="0">
              <a:solidFill>
                <a:schemeClr val="bg2">
                  <a:lumMod val="25000"/>
                </a:schemeClr>
              </a:solidFill>
            </a:endParaRPr>
          </a:p>
        </p:txBody>
      </p:sp>
      <p:sp>
        <p:nvSpPr>
          <p:cNvPr id="143" name="TextBox 142">
            <a:extLst>
              <a:ext uri="{FF2B5EF4-FFF2-40B4-BE49-F238E27FC236}">
                <a16:creationId xmlns:a16="http://schemas.microsoft.com/office/drawing/2014/main" id="{6B693B43-66DF-C6D5-1E4D-FC7C8056CC26}"/>
              </a:ext>
            </a:extLst>
          </p:cNvPr>
          <p:cNvSpPr txBox="1"/>
          <p:nvPr/>
        </p:nvSpPr>
        <p:spPr>
          <a:xfrm>
            <a:off x="6789971" y="2625960"/>
            <a:ext cx="1634227" cy="958996"/>
          </a:xfrm>
          <a:prstGeom prst="rect">
            <a:avLst/>
          </a:prstGeom>
          <a:noFill/>
        </p:spPr>
        <p:txBody>
          <a:bodyPr wrap="square" rtlCol="0">
            <a:spAutoFit/>
          </a:bodyPr>
          <a:lstStyle/>
          <a:p>
            <a:r>
              <a:rPr lang="en-US" sz="4000" dirty="0" err="1">
                <a:latin typeface="Geeza Pro" panose="02000400000000000000" pitchFamily="2" charset="-78"/>
                <a:cs typeface="Geeza Pro" panose="02000400000000000000" pitchFamily="2" charset="-78"/>
              </a:rPr>
              <a:t>y</a:t>
            </a:r>
            <a:r>
              <a:rPr lang="en-US" sz="3200" baseline="-25000" dirty="0" err="1">
                <a:latin typeface="Geeza Pro" panose="02000400000000000000" pitchFamily="2" charset="-78"/>
                <a:cs typeface="Geeza Pro" panose="02000400000000000000" pitchFamily="2" charset="-78"/>
              </a:rPr>
              <a:t>rcv</a:t>
            </a:r>
            <a:endParaRPr lang="en-US" sz="3200" baseline="-25000" dirty="0">
              <a:latin typeface="Geeza Pro" panose="02000400000000000000" pitchFamily="2" charset="-78"/>
              <a:cs typeface="Geeza Pro" panose="02000400000000000000" pitchFamily="2" charset="-78"/>
            </a:endParaRPr>
          </a:p>
        </p:txBody>
      </p:sp>
      <p:sp>
        <p:nvSpPr>
          <p:cNvPr id="146" name="TextBox 145">
            <a:extLst>
              <a:ext uri="{FF2B5EF4-FFF2-40B4-BE49-F238E27FC236}">
                <a16:creationId xmlns:a16="http://schemas.microsoft.com/office/drawing/2014/main" id="{B7AB0D53-F086-9B41-B7FE-F1E406802722}"/>
              </a:ext>
            </a:extLst>
          </p:cNvPr>
          <p:cNvSpPr txBox="1"/>
          <p:nvPr/>
        </p:nvSpPr>
        <p:spPr>
          <a:xfrm>
            <a:off x="839347" y="5955625"/>
            <a:ext cx="1518847" cy="495573"/>
          </a:xfrm>
          <a:prstGeom prst="rect">
            <a:avLst/>
          </a:prstGeom>
          <a:noFill/>
        </p:spPr>
        <p:txBody>
          <a:bodyPr wrap="square" rtlCol="0">
            <a:spAutoFit/>
          </a:bodyPr>
          <a:lstStyle/>
          <a:p>
            <a:pPr algn="ctr" defTabSz="457200"/>
            <a:r>
              <a:rPr lang="en-US" dirty="0">
                <a:solidFill>
                  <a:prstClr val="black"/>
                </a:solidFill>
                <a:latin typeface="Calibri" panose="020F0502020204030204"/>
              </a:rPr>
              <a:t>Object</a:t>
            </a:r>
          </a:p>
        </p:txBody>
      </p:sp>
    </p:spTree>
    <p:custDataLst>
      <p:tags r:id="rId1"/>
    </p:custDataLst>
    <p:extLst>
      <p:ext uri="{BB962C8B-B14F-4D97-AF65-F5344CB8AC3E}">
        <p14:creationId xmlns:p14="http://schemas.microsoft.com/office/powerpoint/2010/main" val="2898525978"/>
      </p:ext>
    </p:extLst>
  </p:cSld>
  <p:clrMapOvr>
    <a:masterClrMapping/>
  </p:clrMapOvr>
  <mc:AlternateContent xmlns:mc="http://schemas.openxmlformats.org/markup-compatibility/2006" xmlns:p14="http://schemas.microsoft.com/office/powerpoint/2010/main">
    <mc:Choice Requires="p14">
      <p:transition spd="slow" p14:dur="2000" advTm="23210"/>
    </mc:Choice>
    <mc:Fallback xmlns="">
      <p:transition spd="slow" advTm="2321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B79E2C-8462-C26E-16C0-E0B945B8CD30}"/>
              </a:ext>
            </a:extLst>
          </p:cNvPr>
          <p:cNvSpPr txBox="1"/>
          <p:nvPr/>
        </p:nvSpPr>
        <p:spPr>
          <a:xfrm>
            <a:off x="704527" y="191869"/>
            <a:ext cx="12050578" cy="646331"/>
          </a:xfrm>
          <a:prstGeom prst="rect">
            <a:avLst/>
          </a:prstGeom>
          <a:noFill/>
        </p:spPr>
        <p:txBody>
          <a:bodyPr wrap="square" rtlCol="0">
            <a:spAutoFit/>
          </a:bodyPr>
          <a:lstStyle/>
          <a:p>
            <a:r>
              <a:rPr lang="en-US" sz="3600" b="1" i="1" dirty="0">
                <a:solidFill>
                  <a:schemeClr val="tx1">
                    <a:lumMod val="85000"/>
                    <a:lumOff val="15000"/>
                  </a:schemeClr>
                </a:solidFill>
                <a:latin typeface="Candara" panose="020E0502030303020204" pitchFamily="34" charset="0"/>
              </a:rPr>
              <a:t>How to project direction coded signal?</a:t>
            </a:r>
          </a:p>
        </p:txBody>
      </p:sp>
      <p:cxnSp>
        <p:nvCxnSpPr>
          <p:cNvPr id="5" name="Straight Connector 4">
            <a:extLst>
              <a:ext uri="{FF2B5EF4-FFF2-40B4-BE49-F238E27FC236}">
                <a16:creationId xmlns:a16="http://schemas.microsoft.com/office/drawing/2014/main" id="{EF654C4A-C7DC-65D1-DC1A-5AC2930DE5BD}"/>
              </a:ext>
            </a:extLst>
          </p:cNvPr>
          <p:cNvCxnSpPr>
            <a:cxnSpLocks/>
          </p:cNvCxnSpPr>
          <p:nvPr/>
        </p:nvCxnSpPr>
        <p:spPr>
          <a:xfrm>
            <a:off x="8936802" y="1363309"/>
            <a:ext cx="0" cy="29248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6DCA686E-C89B-8D3F-1D95-79032EB5944B}"/>
              </a:ext>
            </a:extLst>
          </p:cNvPr>
          <p:cNvSpPr/>
          <p:nvPr/>
        </p:nvSpPr>
        <p:spPr>
          <a:xfrm rot="3968577">
            <a:off x="8865605" y="1609733"/>
            <a:ext cx="135060" cy="150297"/>
          </a:xfrm>
          <a:prstGeom prst="ellipse">
            <a:avLst/>
          </a:prstGeom>
          <a:solidFill>
            <a:schemeClr val="accent6">
              <a:lumMod val="75000"/>
              <a:alpha val="52797"/>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CD62563-423E-5165-CE4A-72F243DC795E}"/>
              </a:ext>
            </a:extLst>
          </p:cNvPr>
          <p:cNvSpPr/>
          <p:nvPr/>
        </p:nvSpPr>
        <p:spPr>
          <a:xfrm rot="3968577">
            <a:off x="8865605" y="1808860"/>
            <a:ext cx="135060" cy="150297"/>
          </a:xfrm>
          <a:prstGeom prst="ellipse">
            <a:avLst/>
          </a:prstGeom>
          <a:solidFill>
            <a:schemeClr val="accent4">
              <a:lumMod val="75000"/>
              <a:alpha val="52797"/>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8DD9E9C-FF6B-E5BA-5006-6274BAAD5981}"/>
              </a:ext>
            </a:extLst>
          </p:cNvPr>
          <p:cNvSpPr/>
          <p:nvPr/>
        </p:nvSpPr>
        <p:spPr>
          <a:xfrm rot="3968577">
            <a:off x="8865605" y="2008326"/>
            <a:ext cx="135060" cy="150297"/>
          </a:xfrm>
          <a:prstGeom prst="ellipse">
            <a:avLst/>
          </a:prstGeom>
          <a:solidFill>
            <a:schemeClr val="accent2">
              <a:lumMod val="75000"/>
              <a:alpha val="52797"/>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8347CE-C0E6-B710-3E8A-74CEAB9EDCA5}"/>
              </a:ext>
            </a:extLst>
          </p:cNvPr>
          <p:cNvSpPr/>
          <p:nvPr/>
        </p:nvSpPr>
        <p:spPr>
          <a:xfrm rot="3968577">
            <a:off x="8865605" y="3558940"/>
            <a:ext cx="135060" cy="150297"/>
          </a:xfrm>
          <a:prstGeom prst="ellipse">
            <a:avLst/>
          </a:prstGeom>
          <a:solidFill>
            <a:srgbClr val="FFFD78">
              <a:alpha val="48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DD83E88-165B-94F3-ED92-6929D37F63F0}"/>
              </a:ext>
            </a:extLst>
          </p:cNvPr>
          <p:cNvSpPr/>
          <p:nvPr/>
        </p:nvSpPr>
        <p:spPr>
          <a:xfrm rot="3968577">
            <a:off x="8865605" y="3757892"/>
            <a:ext cx="135060" cy="150297"/>
          </a:xfrm>
          <a:prstGeom prst="ellipse">
            <a:avLst/>
          </a:prstGeom>
          <a:solidFill>
            <a:srgbClr val="AB7942">
              <a:alpha val="4991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50F703A4-7580-44BA-EA13-83B05F23158B}"/>
              </a:ext>
            </a:extLst>
          </p:cNvPr>
          <p:cNvCxnSpPr>
            <a:cxnSpLocks/>
          </p:cNvCxnSpPr>
          <p:nvPr/>
        </p:nvCxnSpPr>
        <p:spPr>
          <a:xfrm flipV="1">
            <a:off x="4387610" y="1682989"/>
            <a:ext cx="4550555" cy="9591"/>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CB99DCA-ACAC-7E36-D75B-E3E24281356C}"/>
              </a:ext>
            </a:extLst>
          </p:cNvPr>
          <p:cNvCxnSpPr>
            <a:cxnSpLocks/>
          </p:cNvCxnSpPr>
          <p:nvPr/>
        </p:nvCxnSpPr>
        <p:spPr>
          <a:xfrm flipV="1">
            <a:off x="4448066" y="1684881"/>
            <a:ext cx="4490099" cy="1833652"/>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0ED37AB-0E1D-4566-9152-253CDC1B2EC0}"/>
              </a:ext>
            </a:extLst>
          </p:cNvPr>
          <p:cNvCxnSpPr>
            <a:cxnSpLocks/>
            <a:endCxn id="19" idx="4"/>
          </p:cNvCxnSpPr>
          <p:nvPr/>
        </p:nvCxnSpPr>
        <p:spPr>
          <a:xfrm>
            <a:off x="4448296" y="3518533"/>
            <a:ext cx="4416111" cy="145950"/>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A7BD002-5409-A77E-9AA6-AD6718126726}"/>
              </a:ext>
            </a:extLst>
          </p:cNvPr>
          <p:cNvCxnSpPr>
            <a:cxnSpLocks/>
            <a:endCxn id="19" idx="2"/>
          </p:cNvCxnSpPr>
          <p:nvPr/>
        </p:nvCxnSpPr>
        <p:spPr>
          <a:xfrm>
            <a:off x="4387610" y="1692580"/>
            <a:ext cx="4518212" cy="1879749"/>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F5DC9CE-36A7-88DB-811B-1808C29AE242}"/>
              </a:ext>
            </a:extLst>
          </p:cNvPr>
          <p:cNvSpPr txBox="1"/>
          <p:nvPr/>
        </p:nvSpPr>
        <p:spPr>
          <a:xfrm rot="5400000">
            <a:off x="7856139" y="2204520"/>
            <a:ext cx="843438" cy="939985"/>
          </a:xfrm>
          <a:prstGeom prst="rect">
            <a:avLst/>
          </a:prstGeom>
          <a:noFill/>
        </p:spPr>
        <p:txBody>
          <a:bodyPr wrap="square" rtlCol="0">
            <a:spAutoFit/>
          </a:bodyPr>
          <a:lstStyle/>
          <a:p>
            <a:r>
              <a:rPr lang="en-US" sz="6000" dirty="0"/>
              <a:t>…</a:t>
            </a:r>
          </a:p>
        </p:txBody>
      </p:sp>
      <p:sp>
        <p:nvSpPr>
          <p:cNvPr id="26" name="TextBox 25">
            <a:extLst>
              <a:ext uri="{FF2B5EF4-FFF2-40B4-BE49-F238E27FC236}">
                <a16:creationId xmlns:a16="http://schemas.microsoft.com/office/drawing/2014/main" id="{6D18ADA3-D933-C42A-3B24-2BD1E4971F40}"/>
              </a:ext>
            </a:extLst>
          </p:cNvPr>
          <p:cNvSpPr txBox="1"/>
          <p:nvPr/>
        </p:nvSpPr>
        <p:spPr>
          <a:xfrm>
            <a:off x="8778085" y="1525184"/>
            <a:ext cx="1103898" cy="307162"/>
          </a:xfrm>
          <a:prstGeom prst="rect">
            <a:avLst/>
          </a:prstGeom>
          <a:noFill/>
        </p:spPr>
        <p:txBody>
          <a:bodyPr wrap="square" rtlCol="0">
            <a:spAutoFit/>
          </a:bodyPr>
          <a:lstStyle/>
          <a:p>
            <a:pPr algn="ctr" defTabSz="457200"/>
            <a:r>
              <a:rPr lang="en-US" dirty="0">
                <a:solidFill>
                  <a:prstClr val="black"/>
                </a:solidFill>
                <a:latin typeface="Calibri" panose="020F0502020204030204"/>
              </a:rPr>
              <a:t>Pixel-1</a:t>
            </a:r>
          </a:p>
        </p:txBody>
      </p:sp>
      <p:sp>
        <p:nvSpPr>
          <p:cNvPr id="27" name="TextBox 26">
            <a:extLst>
              <a:ext uri="{FF2B5EF4-FFF2-40B4-BE49-F238E27FC236}">
                <a16:creationId xmlns:a16="http://schemas.microsoft.com/office/drawing/2014/main" id="{0CD82214-BB10-9EB2-9487-76A536611565}"/>
              </a:ext>
            </a:extLst>
          </p:cNvPr>
          <p:cNvSpPr txBox="1"/>
          <p:nvPr/>
        </p:nvSpPr>
        <p:spPr>
          <a:xfrm>
            <a:off x="8778085" y="1734534"/>
            <a:ext cx="1103898" cy="307162"/>
          </a:xfrm>
          <a:prstGeom prst="rect">
            <a:avLst/>
          </a:prstGeom>
          <a:noFill/>
        </p:spPr>
        <p:txBody>
          <a:bodyPr wrap="square" rtlCol="0">
            <a:spAutoFit/>
          </a:bodyPr>
          <a:lstStyle/>
          <a:p>
            <a:pPr algn="ctr" defTabSz="457200"/>
            <a:r>
              <a:rPr lang="en-US" dirty="0">
                <a:solidFill>
                  <a:prstClr val="black"/>
                </a:solidFill>
                <a:latin typeface="Calibri" panose="020F0502020204030204"/>
              </a:rPr>
              <a:t>Pixel-2</a:t>
            </a:r>
          </a:p>
        </p:txBody>
      </p:sp>
      <p:sp>
        <p:nvSpPr>
          <p:cNvPr id="28" name="TextBox 27">
            <a:extLst>
              <a:ext uri="{FF2B5EF4-FFF2-40B4-BE49-F238E27FC236}">
                <a16:creationId xmlns:a16="http://schemas.microsoft.com/office/drawing/2014/main" id="{0FADBA11-A8ED-0E9F-7A88-E9C509FC90B3}"/>
              </a:ext>
            </a:extLst>
          </p:cNvPr>
          <p:cNvSpPr txBox="1"/>
          <p:nvPr/>
        </p:nvSpPr>
        <p:spPr>
          <a:xfrm>
            <a:off x="8803365" y="3684216"/>
            <a:ext cx="1103898" cy="307162"/>
          </a:xfrm>
          <a:prstGeom prst="rect">
            <a:avLst/>
          </a:prstGeom>
          <a:noFill/>
        </p:spPr>
        <p:txBody>
          <a:bodyPr wrap="square" rtlCol="0">
            <a:spAutoFit/>
          </a:bodyPr>
          <a:lstStyle/>
          <a:p>
            <a:pPr algn="ctr" defTabSz="457200"/>
            <a:r>
              <a:rPr lang="en-US" dirty="0">
                <a:solidFill>
                  <a:prstClr val="black"/>
                </a:solidFill>
                <a:latin typeface="Calibri" panose="020F0502020204030204"/>
              </a:rPr>
              <a:t>Pixel-m</a:t>
            </a:r>
          </a:p>
        </p:txBody>
      </p:sp>
      <p:sp>
        <p:nvSpPr>
          <p:cNvPr id="29" name="TextBox 28">
            <a:extLst>
              <a:ext uri="{FF2B5EF4-FFF2-40B4-BE49-F238E27FC236}">
                <a16:creationId xmlns:a16="http://schemas.microsoft.com/office/drawing/2014/main" id="{462F2254-A1AD-F83A-B7FF-EF9B4DC7C9D0}"/>
              </a:ext>
            </a:extLst>
          </p:cNvPr>
          <p:cNvSpPr txBox="1"/>
          <p:nvPr/>
        </p:nvSpPr>
        <p:spPr>
          <a:xfrm rot="5400000">
            <a:off x="9026319" y="2033640"/>
            <a:ext cx="843438" cy="655141"/>
          </a:xfrm>
          <a:prstGeom prst="rect">
            <a:avLst/>
          </a:prstGeom>
          <a:noFill/>
        </p:spPr>
        <p:txBody>
          <a:bodyPr wrap="square" rtlCol="0">
            <a:spAutoFit/>
          </a:bodyPr>
          <a:lstStyle/>
          <a:p>
            <a:r>
              <a:rPr lang="en-US" sz="4000" dirty="0"/>
              <a:t>…</a:t>
            </a:r>
          </a:p>
        </p:txBody>
      </p:sp>
      <p:sp>
        <p:nvSpPr>
          <p:cNvPr id="31" name="Freeform 30">
            <a:extLst>
              <a:ext uri="{FF2B5EF4-FFF2-40B4-BE49-F238E27FC236}">
                <a16:creationId xmlns:a16="http://schemas.microsoft.com/office/drawing/2014/main" id="{66120702-6B3B-781F-045F-BD6B0FEA405B}"/>
              </a:ext>
            </a:extLst>
          </p:cNvPr>
          <p:cNvSpPr/>
          <p:nvPr/>
        </p:nvSpPr>
        <p:spPr>
          <a:xfrm rot="20904525" flipH="1" flipV="1">
            <a:off x="8939058" y="1298463"/>
            <a:ext cx="621601" cy="124813"/>
          </a:xfrm>
          <a:custGeom>
            <a:avLst/>
            <a:gdLst>
              <a:gd name="connsiteX0" fmla="*/ 0 w 1088021"/>
              <a:gd name="connsiteY0" fmla="*/ 301013 h 324326"/>
              <a:gd name="connsiteX1" fmla="*/ 462988 w 1088021"/>
              <a:gd name="connsiteY1" fmla="*/ 71 h 324326"/>
              <a:gd name="connsiteX2" fmla="*/ 520861 w 1088021"/>
              <a:gd name="connsiteY2" fmla="*/ 324162 h 324326"/>
              <a:gd name="connsiteX3" fmla="*/ 1088021 w 1088021"/>
              <a:gd name="connsiteY3" fmla="*/ 34795 h 324326"/>
            </a:gdLst>
            <a:ahLst/>
            <a:cxnLst>
              <a:cxn ang="0">
                <a:pos x="connsiteX0" y="connsiteY0"/>
              </a:cxn>
              <a:cxn ang="0">
                <a:pos x="connsiteX1" y="connsiteY1"/>
              </a:cxn>
              <a:cxn ang="0">
                <a:pos x="connsiteX2" y="connsiteY2"/>
              </a:cxn>
              <a:cxn ang="0">
                <a:pos x="connsiteX3" y="connsiteY3"/>
              </a:cxn>
            </a:cxnLst>
            <a:rect l="l" t="t" r="r" b="b"/>
            <a:pathLst>
              <a:path w="1088021" h="324326">
                <a:moveTo>
                  <a:pt x="0" y="301013"/>
                </a:moveTo>
                <a:cubicBezTo>
                  <a:pt x="188089" y="148613"/>
                  <a:pt x="376178" y="-3787"/>
                  <a:pt x="462988" y="71"/>
                </a:cubicBezTo>
                <a:cubicBezTo>
                  <a:pt x="549798" y="3929"/>
                  <a:pt x="416689" y="318375"/>
                  <a:pt x="520861" y="324162"/>
                </a:cubicBezTo>
                <a:cubicBezTo>
                  <a:pt x="625033" y="329949"/>
                  <a:pt x="856527" y="182372"/>
                  <a:pt x="1088021" y="34795"/>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2" name="TextBox 31">
            <a:extLst>
              <a:ext uri="{FF2B5EF4-FFF2-40B4-BE49-F238E27FC236}">
                <a16:creationId xmlns:a16="http://schemas.microsoft.com/office/drawing/2014/main" id="{1A72DC1D-64FE-E4E3-B125-A3D809916915}"/>
              </a:ext>
            </a:extLst>
          </p:cNvPr>
          <p:cNvSpPr txBox="1"/>
          <p:nvPr/>
        </p:nvSpPr>
        <p:spPr>
          <a:xfrm>
            <a:off x="5543407" y="1460730"/>
            <a:ext cx="337065" cy="435145"/>
          </a:xfrm>
          <a:prstGeom prst="rect">
            <a:avLst/>
          </a:prstGeom>
          <a:noFill/>
        </p:spPr>
        <p:txBody>
          <a:bodyPr wrap="none" rtlCol="0">
            <a:spAutoFit/>
          </a:bodyPr>
          <a:lstStyle/>
          <a:p>
            <a:r>
              <a:rPr lang="en-US" sz="2800" dirty="0">
                <a:solidFill>
                  <a:schemeClr val="tx1">
                    <a:lumMod val="65000"/>
                    <a:lumOff val="35000"/>
                  </a:schemeClr>
                </a:solidFill>
              </a:rPr>
              <a:t>&gt;</a:t>
            </a:r>
          </a:p>
        </p:txBody>
      </p:sp>
      <p:sp>
        <p:nvSpPr>
          <p:cNvPr id="33" name="TextBox 32">
            <a:extLst>
              <a:ext uri="{FF2B5EF4-FFF2-40B4-BE49-F238E27FC236}">
                <a16:creationId xmlns:a16="http://schemas.microsoft.com/office/drawing/2014/main" id="{1316BF43-F09A-FA3F-0E46-81F316D6AEDE}"/>
              </a:ext>
            </a:extLst>
          </p:cNvPr>
          <p:cNvSpPr txBox="1"/>
          <p:nvPr/>
        </p:nvSpPr>
        <p:spPr>
          <a:xfrm rot="1566368">
            <a:off x="5557187" y="1934123"/>
            <a:ext cx="337065" cy="435145"/>
          </a:xfrm>
          <a:prstGeom prst="rect">
            <a:avLst/>
          </a:prstGeom>
          <a:noFill/>
        </p:spPr>
        <p:txBody>
          <a:bodyPr wrap="none" rtlCol="0">
            <a:spAutoFit/>
          </a:bodyPr>
          <a:lstStyle/>
          <a:p>
            <a:r>
              <a:rPr lang="en-US" sz="2800" dirty="0">
                <a:solidFill>
                  <a:schemeClr val="tx1">
                    <a:lumMod val="65000"/>
                    <a:lumOff val="35000"/>
                  </a:schemeClr>
                </a:solidFill>
              </a:rPr>
              <a:t>&gt;</a:t>
            </a:r>
          </a:p>
        </p:txBody>
      </p:sp>
      <p:sp>
        <p:nvSpPr>
          <p:cNvPr id="34" name="TextBox 33">
            <a:extLst>
              <a:ext uri="{FF2B5EF4-FFF2-40B4-BE49-F238E27FC236}">
                <a16:creationId xmlns:a16="http://schemas.microsoft.com/office/drawing/2014/main" id="{6EDD247E-6AD6-E53B-A78C-4D521F3CA83C}"/>
              </a:ext>
            </a:extLst>
          </p:cNvPr>
          <p:cNvSpPr txBox="1"/>
          <p:nvPr/>
        </p:nvSpPr>
        <p:spPr>
          <a:xfrm rot="20297235">
            <a:off x="5587023" y="2729092"/>
            <a:ext cx="337065" cy="435145"/>
          </a:xfrm>
          <a:prstGeom prst="rect">
            <a:avLst/>
          </a:prstGeom>
          <a:noFill/>
        </p:spPr>
        <p:txBody>
          <a:bodyPr wrap="none" rtlCol="0">
            <a:spAutoFit/>
          </a:bodyPr>
          <a:lstStyle/>
          <a:p>
            <a:r>
              <a:rPr lang="en-US" sz="2800" dirty="0">
                <a:solidFill>
                  <a:schemeClr val="tx1">
                    <a:lumMod val="65000"/>
                    <a:lumOff val="35000"/>
                  </a:schemeClr>
                </a:solidFill>
              </a:rPr>
              <a:t>&gt;</a:t>
            </a:r>
          </a:p>
        </p:txBody>
      </p:sp>
      <p:sp>
        <p:nvSpPr>
          <p:cNvPr id="35" name="TextBox 34">
            <a:extLst>
              <a:ext uri="{FF2B5EF4-FFF2-40B4-BE49-F238E27FC236}">
                <a16:creationId xmlns:a16="http://schemas.microsoft.com/office/drawing/2014/main" id="{473E4F3D-F090-B843-30E0-33683AE6A3D1}"/>
              </a:ext>
            </a:extLst>
          </p:cNvPr>
          <p:cNvSpPr txBox="1"/>
          <p:nvPr/>
        </p:nvSpPr>
        <p:spPr>
          <a:xfrm>
            <a:off x="5613939" y="3236687"/>
            <a:ext cx="337065" cy="435145"/>
          </a:xfrm>
          <a:prstGeom prst="rect">
            <a:avLst/>
          </a:prstGeom>
          <a:noFill/>
        </p:spPr>
        <p:txBody>
          <a:bodyPr wrap="none" rtlCol="0">
            <a:spAutoFit/>
          </a:bodyPr>
          <a:lstStyle/>
          <a:p>
            <a:r>
              <a:rPr lang="en-US" sz="2800" dirty="0">
                <a:solidFill>
                  <a:schemeClr val="tx1">
                    <a:lumMod val="65000"/>
                    <a:lumOff val="35000"/>
                  </a:schemeClr>
                </a:solidFill>
              </a:rPr>
              <a:t>&gt;</a:t>
            </a:r>
          </a:p>
        </p:txBody>
      </p:sp>
      <p:grpSp>
        <p:nvGrpSpPr>
          <p:cNvPr id="81" name="Group 80">
            <a:extLst>
              <a:ext uri="{FF2B5EF4-FFF2-40B4-BE49-F238E27FC236}">
                <a16:creationId xmlns:a16="http://schemas.microsoft.com/office/drawing/2014/main" id="{F14F60C3-69DC-C406-BB05-14E4A7876192}"/>
              </a:ext>
            </a:extLst>
          </p:cNvPr>
          <p:cNvGrpSpPr/>
          <p:nvPr/>
        </p:nvGrpSpPr>
        <p:grpSpPr>
          <a:xfrm flipH="1">
            <a:off x="1334359" y="1543867"/>
            <a:ext cx="3003395" cy="2972047"/>
            <a:chOff x="1066114" y="4146846"/>
            <a:chExt cx="2789447" cy="2361618"/>
          </a:xfrm>
        </p:grpSpPr>
        <p:grpSp>
          <p:nvGrpSpPr>
            <p:cNvPr id="36" name="Group 35">
              <a:extLst>
                <a:ext uri="{FF2B5EF4-FFF2-40B4-BE49-F238E27FC236}">
                  <a16:creationId xmlns:a16="http://schemas.microsoft.com/office/drawing/2014/main" id="{3C701FE1-B602-51AA-EDDC-22C325FCBB0E}"/>
                </a:ext>
              </a:extLst>
            </p:cNvPr>
            <p:cNvGrpSpPr/>
            <p:nvPr/>
          </p:nvGrpSpPr>
          <p:grpSpPr>
            <a:xfrm flipH="1">
              <a:off x="1122215" y="4146846"/>
              <a:ext cx="818289" cy="320359"/>
              <a:chOff x="5863022" y="2959095"/>
              <a:chExt cx="913819" cy="323344"/>
            </a:xfrm>
          </p:grpSpPr>
          <p:cxnSp>
            <p:nvCxnSpPr>
              <p:cNvPr id="37" name="Straight Connector 36">
                <a:extLst>
                  <a:ext uri="{FF2B5EF4-FFF2-40B4-BE49-F238E27FC236}">
                    <a16:creationId xmlns:a16="http://schemas.microsoft.com/office/drawing/2014/main" id="{701044DC-26F2-C4AE-3C10-78C8FCC9219A}"/>
                  </a:ext>
                </a:extLst>
              </p:cNvPr>
              <p:cNvCxnSpPr>
                <a:cxnSpLocks/>
              </p:cNvCxnSpPr>
              <p:nvPr/>
            </p:nvCxnSpPr>
            <p:spPr>
              <a:xfrm flipV="1">
                <a:off x="5863022" y="3082281"/>
                <a:ext cx="752062" cy="200158"/>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Can 37">
                <a:extLst>
                  <a:ext uri="{FF2B5EF4-FFF2-40B4-BE49-F238E27FC236}">
                    <a16:creationId xmlns:a16="http://schemas.microsoft.com/office/drawing/2014/main" id="{B3FB86FE-DD00-AE93-32BA-EA23284A84B8}"/>
                  </a:ext>
                </a:extLst>
              </p:cNvPr>
              <p:cNvSpPr/>
              <p:nvPr/>
            </p:nvSpPr>
            <p:spPr>
              <a:xfrm rot="4564477">
                <a:off x="6474624" y="2920350"/>
                <a:ext cx="263472" cy="340962"/>
              </a:xfrm>
              <a:prstGeom prst="ca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A9CAA794-E46A-72C9-5F0C-8C31F89D9F98}"/>
                </a:ext>
              </a:extLst>
            </p:cNvPr>
            <p:cNvGrpSpPr/>
            <p:nvPr/>
          </p:nvGrpSpPr>
          <p:grpSpPr>
            <a:xfrm>
              <a:off x="1821395" y="4232234"/>
              <a:ext cx="554910" cy="418469"/>
              <a:chOff x="7387862" y="2898343"/>
              <a:chExt cx="891763" cy="530657"/>
            </a:xfrm>
          </p:grpSpPr>
          <p:sp>
            <p:nvSpPr>
              <p:cNvPr id="40" name="Rectangle 39">
                <a:extLst>
                  <a:ext uri="{FF2B5EF4-FFF2-40B4-BE49-F238E27FC236}">
                    <a16:creationId xmlns:a16="http://schemas.microsoft.com/office/drawing/2014/main" id="{4F61B92E-9B84-2729-32E2-635DF64C81E1}"/>
                  </a:ext>
                </a:extLst>
              </p:cNvPr>
              <p:cNvSpPr/>
              <p:nvPr/>
            </p:nvSpPr>
            <p:spPr>
              <a:xfrm>
                <a:off x="7609668" y="2970019"/>
                <a:ext cx="526942" cy="458981"/>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CF68331-62DA-B39A-ACB8-8ACA03B6730F}"/>
                      </a:ext>
                    </a:extLst>
                  </p:cNvPr>
                  <p:cNvSpPr txBox="1"/>
                  <p:nvPr/>
                </p:nvSpPr>
                <p:spPr>
                  <a:xfrm>
                    <a:off x="7387862" y="2898343"/>
                    <a:ext cx="891763" cy="4651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𝜑</m:t>
                              </m:r>
                            </m:e>
                            <m:sub>
                              <m:r>
                                <a:rPr lang="en-US" sz="2400" b="0" i="1" smtClean="0">
                                  <a:latin typeface="Cambria Math" panose="02040503050406030204" pitchFamily="18" charset="0"/>
                                  <a:ea typeface="Cambria Math" panose="02040503050406030204" pitchFamily="18" charset="0"/>
                                </a:rPr>
                                <m:t>1</m:t>
                              </m:r>
                            </m:sub>
                          </m:sSub>
                        </m:oMath>
                      </m:oMathPara>
                    </a14:m>
                    <a:endParaRPr lang="en-US" sz="2400" dirty="0"/>
                  </a:p>
                </p:txBody>
              </p:sp>
            </mc:Choice>
            <mc:Fallback xmlns="">
              <p:sp>
                <p:nvSpPr>
                  <p:cNvPr id="41" name="TextBox 40">
                    <a:extLst>
                      <a:ext uri="{FF2B5EF4-FFF2-40B4-BE49-F238E27FC236}">
                        <a16:creationId xmlns:a16="http://schemas.microsoft.com/office/drawing/2014/main" id="{7CF68331-62DA-B39A-ACB8-8ACA03B6730F}"/>
                      </a:ext>
                    </a:extLst>
                  </p:cNvPr>
                  <p:cNvSpPr txBox="1">
                    <a:spLocks noRot="1" noChangeAspect="1" noMove="1" noResize="1" noEditPoints="1" noAdjustHandles="1" noChangeArrowheads="1" noChangeShapeType="1" noTextEdit="1"/>
                  </p:cNvSpPr>
                  <p:nvPr/>
                </p:nvSpPr>
                <p:spPr>
                  <a:xfrm>
                    <a:off x="7387862" y="2898343"/>
                    <a:ext cx="891763" cy="465192"/>
                  </a:xfrm>
                  <a:prstGeom prst="rect">
                    <a:avLst/>
                  </a:prstGeom>
                  <a:blipFill>
                    <a:blip r:embed="rId6"/>
                    <a:stretch>
                      <a:fillRect b="-8108"/>
                    </a:stretch>
                  </a:blipFill>
                </p:spPr>
                <p:txBody>
                  <a:bodyPr/>
                  <a:lstStyle/>
                  <a:p>
                    <a:r>
                      <a:rPr lang="en-US">
                        <a:noFill/>
                      </a:rPr>
                      <a:t> </a:t>
                    </a:r>
                  </a:p>
                </p:txBody>
              </p:sp>
            </mc:Fallback>
          </mc:AlternateContent>
        </p:grpSp>
        <p:grpSp>
          <p:nvGrpSpPr>
            <p:cNvPr id="42" name="Group 41">
              <a:extLst>
                <a:ext uri="{FF2B5EF4-FFF2-40B4-BE49-F238E27FC236}">
                  <a16:creationId xmlns:a16="http://schemas.microsoft.com/office/drawing/2014/main" id="{230865C2-BA0F-2485-66C5-F90A54FCB515}"/>
                </a:ext>
              </a:extLst>
            </p:cNvPr>
            <p:cNvGrpSpPr/>
            <p:nvPr/>
          </p:nvGrpSpPr>
          <p:grpSpPr>
            <a:xfrm>
              <a:off x="3212949" y="5211716"/>
              <a:ext cx="642612" cy="469976"/>
              <a:chOff x="7567550" y="2970019"/>
              <a:chExt cx="642612" cy="469976"/>
            </a:xfrm>
          </p:grpSpPr>
          <p:sp>
            <p:nvSpPr>
              <p:cNvPr id="43" name="Rectangle 42">
                <a:extLst>
                  <a:ext uri="{FF2B5EF4-FFF2-40B4-BE49-F238E27FC236}">
                    <a16:creationId xmlns:a16="http://schemas.microsoft.com/office/drawing/2014/main" id="{5254A05F-25D0-E418-EE31-E991516919E6}"/>
                  </a:ext>
                </a:extLst>
              </p:cNvPr>
              <p:cNvSpPr/>
              <p:nvPr/>
            </p:nvSpPr>
            <p:spPr>
              <a:xfrm>
                <a:off x="7609668" y="2970019"/>
                <a:ext cx="526942" cy="458981"/>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A7315140-1C72-79D5-825E-CC1B8C8522BD}"/>
                      </a:ext>
                    </a:extLst>
                  </p:cNvPr>
                  <p:cNvSpPr txBox="1"/>
                  <p:nvPr/>
                </p:nvSpPr>
                <p:spPr>
                  <a:xfrm>
                    <a:off x="7567550" y="2978330"/>
                    <a:ext cx="64261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𝑇𝑋</m:t>
                          </m:r>
                        </m:oMath>
                      </m:oMathPara>
                    </a14:m>
                    <a:endParaRPr lang="en-US" sz="2400" dirty="0"/>
                  </a:p>
                </p:txBody>
              </p:sp>
            </mc:Choice>
            <mc:Fallback xmlns="">
              <p:sp>
                <p:nvSpPr>
                  <p:cNvPr id="44" name="TextBox 43">
                    <a:extLst>
                      <a:ext uri="{FF2B5EF4-FFF2-40B4-BE49-F238E27FC236}">
                        <a16:creationId xmlns:a16="http://schemas.microsoft.com/office/drawing/2014/main" id="{A7315140-1C72-79D5-825E-CC1B8C8522BD}"/>
                      </a:ext>
                    </a:extLst>
                  </p:cNvPr>
                  <p:cNvSpPr txBox="1">
                    <a:spLocks noRot="1" noChangeAspect="1" noMove="1" noResize="1" noEditPoints="1" noAdjustHandles="1" noChangeArrowheads="1" noChangeShapeType="1" noTextEdit="1"/>
                  </p:cNvSpPr>
                  <p:nvPr/>
                </p:nvSpPr>
                <p:spPr>
                  <a:xfrm>
                    <a:off x="7567550" y="2978330"/>
                    <a:ext cx="642612" cy="461665"/>
                  </a:xfrm>
                  <a:prstGeom prst="rect">
                    <a:avLst/>
                  </a:prstGeom>
                  <a:blipFill>
                    <a:blip r:embed="rId7"/>
                    <a:stretch>
                      <a:fillRect/>
                    </a:stretch>
                  </a:blipFill>
                </p:spPr>
                <p:txBody>
                  <a:bodyPr/>
                  <a:lstStyle/>
                  <a:p>
                    <a:r>
                      <a:rPr lang="en-US">
                        <a:noFill/>
                      </a:rPr>
                      <a:t> </a:t>
                    </a:r>
                  </a:p>
                </p:txBody>
              </p:sp>
            </mc:Fallback>
          </mc:AlternateContent>
        </p:grpSp>
        <p:cxnSp>
          <p:nvCxnSpPr>
            <p:cNvPr id="45" name="Straight Connector 44">
              <a:extLst>
                <a:ext uri="{FF2B5EF4-FFF2-40B4-BE49-F238E27FC236}">
                  <a16:creationId xmlns:a16="http://schemas.microsoft.com/office/drawing/2014/main" id="{454DF80B-5412-EEA6-5FAB-82B595347088}"/>
                </a:ext>
              </a:extLst>
            </p:cNvPr>
            <p:cNvCxnSpPr>
              <a:cxnSpLocks/>
              <a:stCxn id="44" idx="1"/>
              <a:endCxn id="40" idx="3"/>
            </p:cNvCxnSpPr>
            <p:nvPr/>
          </p:nvCxnSpPr>
          <p:spPr>
            <a:xfrm flipH="1" flipV="1">
              <a:off x="2287309" y="4469728"/>
              <a:ext cx="925640" cy="981132"/>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960DFB7-7212-D4E1-4B4A-F0E4C08E1C96}"/>
                </a:ext>
              </a:extLst>
            </p:cNvPr>
            <p:cNvCxnSpPr>
              <a:cxnSpLocks/>
              <a:stCxn id="44" idx="1"/>
            </p:cNvCxnSpPr>
            <p:nvPr/>
          </p:nvCxnSpPr>
          <p:spPr>
            <a:xfrm flipH="1" flipV="1">
              <a:off x="2282507" y="4879231"/>
              <a:ext cx="930442" cy="571629"/>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28DBE12-E106-6F2E-2DBF-5F3DFC01FEEF}"/>
                </a:ext>
              </a:extLst>
            </p:cNvPr>
            <p:cNvCxnSpPr>
              <a:cxnSpLocks/>
              <a:stCxn id="44" idx="1"/>
              <a:endCxn id="68" idx="3"/>
            </p:cNvCxnSpPr>
            <p:nvPr/>
          </p:nvCxnSpPr>
          <p:spPr>
            <a:xfrm flipH="1" flipV="1">
              <a:off x="2284908" y="5211716"/>
              <a:ext cx="928041" cy="239144"/>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8505D6B-8CA8-95B5-64B1-CE8569701536}"/>
                </a:ext>
              </a:extLst>
            </p:cNvPr>
            <p:cNvCxnSpPr>
              <a:cxnSpLocks/>
              <a:stCxn id="44" idx="1"/>
              <a:endCxn id="71" idx="3"/>
            </p:cNvCxnSpPr>
            <p:nvPr/>
          </p:nvCxnSpPr>
          <p:spPr>
            <a:xfrm flipH="1">
              <a:off x="2284908" y="5450860"/>
              <a:ext cx="928041" cy="134643"/>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D4708342-DCE3-23FC-DDEF-3C6AFAA4A14E}"/>
                </a:ext>
              </a:extLst>
            </p:cNvPr>
            <p:cNvGrpSpPr/>
            <p:nvPr/>
          </p:nvGrpSpPr>
          <p:grpSpPr>
            <a:xfrm flipH="1">
              <a:off x="1109852" y="4513778"/>
              <a:ext cx="818289" cy="320359"/>
              <a:chOff x="5863022" y="2959095"/>
              <a:chExt cx="913819" cy="323344"/>
            </a:xfrm>
          </p:grpSpPr>
          <p:cxnSp>
            <p:nvCxnSpPr>
              <p:cNvPr id="50" name="Straight Connector 49">
                <a:extLst>
                  <a:ext uri="{FF2B5EF4-FFF2-40B4-BE49-F238E27FC236}">
                    <a16:creationId xmlns:a16="http://schemas.microsoft.com/office/drawing/2014/main" id="{06CBFAB3-565E-21A3-2E75-B0636F88ED78}"/>
                  </a:ext>
                </a:extLst>
              </p:cNvPr>
              <p:cNvCxnSpPr>
                <a:cxnSpLocks/>
              </p:cNvCxnSpPr>
              <p:nvPr/>
            </p:nvCxnSpPr>
            <p:spPr>
              <a:xfrm flipV="1">
                <a:off x="5863022" y="3082281"/>
                <a:ext cx="752062" cy="200158"/>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Can 50">
                <a:extLst>
                  <a:ext uri="{FF2B5EF4-FFF2-40B4-BE49-F238E27FC236}">
                    <a16:creationId xmlns:a16="http://schemas.microsoft.com/office/drawing/2014/main" id="{BBDEEDC2-5B71-2F14-2AC0-32470F87F365}"/>
                  </a:ext>
                </a:extLst>
              </p:cNvPr>
              <p:cNvSpPr/>
              <p:nvPr/>
            </p:nvSpPr>
            <p:spPr>
              <a:xfrm rot="4564477">
                <a:off x="6474624" y="2920350"/>
                <a:ext cx="263472" cy="340962"/>
              </a:xfrm>
              <a:prstGeom prst="ca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1DD88054-ED95-189C-DA28-9D1C43FC6475}"/>
                </a:ext>
              </a:extLst>
            </p:cNvPr>
            <p:cNvGrpSpPr/>
            <p:nvPr/>
          </p:nvGrpSpPr>
          <p:grpSpPr>
            <a:xfrm flipH="1">
              <a:off x="1095290" y="4870638"/>
              <a:ext cx="818289" cy="320359"/>
              <a:chOff x="5863022" y="2959095"/>
              <a:chExt cx="913819" cy="323344"/>
            </a:xfrm>
          </p:grpSpPr>
          <p:cxnSp>
            <p:nvCxnSpPr>
              <p:cNvPr id="53" name="Straight Connector 52">
                <a:extLst>
                  <a:ext uri="{FF2B5EF4-FFF2-40B4-BE49-F238E27FC236}">
                    <a16:creationId xmlns:a16="http://schemas.microsoft.com/office/drawing/2014/main" id="{B4ADE7AA-3806-C313-7C93-A6E343337A64}"/>
                  </a:ext>
                </a:extLst>
              </p:cNvPr>
              <p:cNvCxnSpPr>
                <a:cxnSpLocks/>
              </p:cNvCxnSpPr>
              <p:nvPr/>
            </p:nvCxnSpPr>
            <p:spPr>
              <a:xfrm flipV="1">
                <a:off x="5863022" y="3082281"/>
                <a:ext cx="752062" cy="200158"/>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Can 53">
                <a:extLst>
                  <a:ext uri="{FF2B5EF4-FFF2-40B4-BE49-F238E27FC236}">
                    <a16:creationId xmlns:a16="http://schemas.microsoft.com/office/drawing/2014/main" id="{3E92CAFE-8E94-5145-57A1-B7E35B68C9DF}"/>
                  </a:ext>
                </a:extLst>
              </p:cNvPr>
              <p:cNvSpPr/>
              <p:nvPr/>
            </p:nvSpPr>
            <p:spPr>
              <a:xfrm rot="4564477">
                <a:off x="6474624" y="2920350"/>
                <a:ext cx="263472" cy="340962"/>
              </a:xfrm>
              <a:prstGeom prst="ca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E75176F7-B411-39A2-0BD1-0619DC98F6A0}"/>
                </a:ext>
              </a:extLst>
            </p:cNvPr>
            <p:cNvGrpSpPr/>
            <p:nvPr/>
          </p:nvGrpSpPr>
          <p:grpSpPr>
            <a:xfrm flipH="1">
              <a:off x="1093039" y="5246765"/>
              <a:ext cx="818289" cy="320359"/>
              <a:chOff x="5863022" y="2959095"/>
              <a:chExt cx="913819" cy="323344"/>
            </a:xfrm>
          </p:grpSpPr>
          <p:cxnSp>
            <p:nvCxnSpPr>
              <p:cNvPr id="56" name="Straight Connector 55">
                <a:extLst>
                  <a:ext uri="{FF2B5EF4-FFF2-40B4-BE49-F238E27FC236}">
                    <a16:creationId xmlns:a16="http://schemas.microsoft.com/office/drawing/2014/main" id="{6FA85954-DAAE-481F-ACE3-9E79E93AD02F}"/>
                  </a:ext>
                </a:extLst>
              </p:cNvPr>
              <p:cNvCxnSpPr>
                <a:cxnSpLocks/>
              </p:cNvCxnSpPr>
              <p:nvPr/>
            </p:nvCxnSpPr>
            <p:spPr>
              <a:xfrm flipV="1">
                <a:off x="5863022" y="3082281"/>
                <a:ext cx="752062" cy="200158"/>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Can 56">
                <a:extLst>
                  <a:ext uri="{FF2B5EF4-FFF2-40B4-BE49-F238E27FC236}">
                    <a16:creationId xmlns:a16="http://schemas.microsoft.com/office/drawing/2014/main" id="{0585B8ED-CA4E-23F5-EC3D-827A81290A92}"/>
                  </a:ext>
                </a:extLst>
              </p:cNvPr>
              <p:cNvSpPr/>
              <p:nvPr/>
            </p:nvSpPr>
            <p:spPr>
              <a:xfrm rot="4564477">
                <a:off x="6474624" y="2920350"/>
                <a:ext cx="263472" cy="340962"/>
              </a:xfrm>
              <a:prstGeom prst="ca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3B7C8E7-E561-253C-EB32-BB10ED343124}"/>
                </a:ext>
              </a:extLst>
            </p:cNvPr>
            <p:cNvGrpSpPr/>
            <p:nvPr/>
          </p:nvGrpSpPr>
          <p:grpSpPr>
            <a:xfrm flipH="1">
              <a:off x="1080676" y="5613697"/>
              <a:ext cx="818289" cy="320359"/>
              <a:chOff x="5863022" y="2959095"/>
              <a:chExt cx="913819" cy="323344"/>
            </a:xfrm>
          </p:grpSpPr>
          <p:cxnSp>
            <p:nvCxnSpPr>
              <p:cNvPr id="59" name="Straight Connector 58">
                <a:extLst>
                  <a:ext uri="{FF2B5EF4-FFF2-40B4-BE49-F238E27FC236}">
                    <a16:creationId xmlns:a16="http://schemas.microsoft.com/office/drawing/2014/main" id="{37DAEFB6-FEBE-494D-97AF-44620589DEE5}"/>
                  </a:ext>
                </a:extLst>
              </p:cNvPr>
              <p:cNvCxnSpPr>
                <a:cxnSpLocks/>
              </p:cNvCxnSpPr>
              <p:nvPr/>
            </p:nvCxnSpPr>
            <p:spPr>
              <a:xfrm flipV="1">
                <a:off x="5863022" y="3082281"/>
                <a:ext cx="752062" cy="200158"/>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0" name="Can 59">
                <a:extLst>
                  <a:ext uri="{FF2B5EF4-FFF2-40B4-BE49-F238E27FC236}">
                    <a16:creationId xmlns:a16="http://schemas.microsoft.com/office/drawing/2014/main" id="{5FF7C058-B94F-8F06-912B-225EC13D9239}"/>
                  </a:ext>
                </a:extLst>
              </p:cNvPr>
              <p:cNvSpPr/>
              <p:nvPr/>
            </p:nvSpPr>
            <p:spPr>
              <a:xfrm rot="4564477">
                <a:off x="6474624" y="2920350"/>
                <a:ext cx="263472" cy="340962"/>
              </a:xfrm>
              <a:prstGeom prst="ca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438E9E3B-CC9A-DACC-BFE0-7D0CDB313CD4}"/>
                </a:ext>
              </a:extLst>
            </p:cNvPr>
            <p:cNvGrpSpPr/>
            <p:nvPr/>
          </p:nvGrpSpPr>
          <p:grpSpPr>
            <a:xfrm flipH="1">
              <a:off x="1066114" y="5970557"/>
              <a:ext cx="818289" cy="320359"/>
              <a:chOff x="5863022" y="2959095"/>
              <a:chExt cx="913819" cy="323344"/>
            </a:xfrm>
          </p:grpSpPr>
          <p:cxnSp>
            <p:nvCxnSpPr>
              <p:cNvPr id="62" name="Straight Connector 61">
                <a:extLst>
                  <a:ext uri="{FF2B5EF4-FFF2-40B4-BE49-F238E27FC236}">
                    <a16:creationId xmlns:a16="http://schemas.microsoft.com/office/drawing/2014/main" id="{70EFC3C7-7B6B-99CD-9626-71B075960FEC}"/>
                  </a:ext>
                </a:extLst>
              </p:cNvPr>
              <p:cNvCxnSpPr>
                <a:cxnSpLocks/>
              </p:cNvCxnSpPr>
              <p:nvPr/>
            </p:nvCxnSpPr>
            <p:spPr>
              <a:xfrm flipV="1">
                <a:off x="5863022" y="3082281"/>
                <a:ext cx="752062" cy="200158"/>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3" name="Can 62">
                <a:extLst>
                  <a:ext uri="{FF2B5EF4-FFF2-40B4-BE49-F238E27FC236}">
                    <a16:creationId xmlns:a16="http://schemas.microsoft.com/office/drawing/2014/main" id="{8067B476-13E1-A5CE-BC94-1140318F19B8}"/>
                  </a:ext>
                </a:extLst>
              </p:cNvPr>
              <p:cNvSpPr/>
              <p:nvPr/>
            </p:nvSpPr>
            <p:spPr>
              <a:xfrm rot="4564477">
                <a:off x="6474624" y="2920350"/>
                <a:ext cx="263472" cy="340962"/>
              </a:xfrm>
              <a:prstGeom prst="ca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Rectangle 64">
              <a:extLst>
                <a:ext uri="{FF2B5EF4-FFF2-40B4-BE49-F238E27FC236}">
                  <a16:creationId xmlns:a16="http://schemas.microsoft.com/office/drawing/2014/main" id="{92A01C3F-3787-5AA2-9036-A3A0432692F8}"/>
                </a:ext>
              </a:extLst>
            </p:cNvPr>
            <p:cNvSpPr/>
            <p:nvPr/>
          </p:nvSpPr>
          <p:spPr>
            <a:xfrm>
              <a:off x="1957012" y="4656956"/>
              <a:ext cx="327896" cy="361946"/>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AB60408C-F248-0DF2-3959-C8BD940913D5}"/>
                </a:ext>
              </a:extLst>
            </p:cNvPr>
            <p:cNvSpPr/>
            <p:nvPr/>
          </p:nvSpPr>
          <p:spPr>
            <a:xfrm>
              <a:off x="1957012" y="5030743"/>
              <a:ext cx="327896" cy="361946"/>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329681A9-507B-C332-611B-11CD94C390B5}"/>
                </a:ext>
              </a:extLst>
            </p:cNvPr>
            <p:cNvSpPr/>
            <p:nvPr/>
          </p:nvSpPr>
          <p:spPr>
            <a:xfrm>
              <a:off x="1957012" y="5404531"/>
              <a:ext cx="327896" cy="361946"/>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8280C034-2B0F-6347-A87B-D79749E1D7EB}"/>
                </a:ext>
              </a:extLst>
            </p:cNvPr>
            <p:cNvSpPr/>
            <p:nvPr/>
          </p:nvSpPr>
          <p:spPr>
            <a:xfrm>
              <a:off x="1954611" y="5772732"/>
              <a:ext cx="327896" cy="361946"/>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599F1EF-E528-5160-99D1-BB28F9AF104B}"/>
                </a:ext>
              </a:extLst>
            </p:cNvPr>
            <p:cNvSpPr/>
            <p:nvPr/>
          </p:nvSpPr>
          <p:spPr>
            <a:xfrm>
              <a:off x="1954611" y="6146518"/>
              <a:ext cx="327896" cy="361946"/>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0856104C-E6DD-A79A-8F6D-8E9C5234AF93}"/>
                </a:ext>
              </a:extLst>
            </p:cNvPr>
            <p:cNvCxnSpPr>
              <a:cxnSpLocks/>
              <a:stCxn id="44" idx="1"/>
              <a:endCxn id="74" idx="3"/>
            </p:cNvCxnSpPr>
            <p:nvPr/>
          </p:nvCxnSpPr>
          <p:spPr>
            <a:xfrm flipH="1">
              <a:off x="2282507" y="5450860"/>
              <a:ext cx="930442" cy="502844"/>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DDE6B4D-D14A-312A-BA71-EB87AB0D2FCF}"/>
                </a:ext>
              </a:extLst>
            </p:cNvPr>
            <p:cNvCxnSpPr>
              <a:cxnSpLocks/>
              <a:stCxn id="44" idx="1"/>
              <a:endCxn id="77" idx="3"/>
            </p:cNvCxnSpPr>
            <p:nvPr/>
          </p:nvCxnSpPr>
          <p:spPr>
            <a:xfrm flipH="1">
              <a:off x="2282507" y="5450860"/>
              <a:ext cx="930442" cy="876631"/>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98BBFE0E-D111-EBF0-6104-C1D014504A91}"/>
                  </a:ext>
                </a:extLst>
              </p:cNvPr>
              <p:cNvSpPr txBox="1"/>
              <p:nvPr/>
            </p:nvSpPr>
            <p:spPr>
              <a:xfrm flipH="1">
                <a:off x="2909078" y="2129604"/>
                <a:ext cx="60458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𝜑</m:t>
                          </m:r>
                        </m:e>
                        <m:sub>
                          <m:r>
                            <a:rPr lang="en-US" sz="2400" b="0" i="1" smtClean="0">
                              <a:latin typeface="Cambria Math" panose="02040503050406030204" pitchFamily="18" charset="0"/>
                              <a:ea typeface="Cambria Math" panose="02040503050406030204" pitchFamily="18" charset="0"/>
                            </a:rPr>
                            <m:t>2</m:t>
                          </m:r>
                        </m:sub>
                      </m:sSub>
                    </m:oMath>
                  </m:oMathPara>
                </a14:m>
                <a:endParaRPr lang="en-US" sz="2400" dirty="0"/>
              </a:p>
            </p:txBody>
          </p:sp>
        </mc:Choice>
        <mc:Fallback xmlns="">
          <p:sp>
            <p:nvSpPr>
              <p:cNvPr id="83" name="TextBox 82">
                <a:extLst>
                  <a:ext uri="{FF2B5EF4-FFF2-40B4-BE49-F238E27FC236}">
                    <a16:creationId xmlns:a16="http://schemas.microsoft.com/office/drawing/2014/main" id="{98BBFE0E-D111-EBF0-6104-C1D014504A91}"/>
                  </a:ext>
                </a:extLst>
              </p:cNvPr>
              <p:cNvSpPr txBox="1">
                <a:spLocks noRot="1" noChangeAspect="1" noMove="1" noResize="1" noEditPoints="1" noAdjustHandles="1" noChangeArrowheads="1" noChangeShapeType="1" noTextEdit="1"/>
              </p:cNvSpPr>
              <p:nvPr/>
            </p:nvSpPr>
            <p:spPr>
              <a:xfrm flipH="1">
                <a:off x="2909078" y="2129604"/>
                <a:ext cx="604589" cy="461665"/>
              </a:xfrm>
              <a:prstGeom prst="rect">
                <a:avLst/>
              </a:prstGeom>
              <a:blipFill>
                <a:blip r:embed="rId8"/>
                <a:stretch>
                  <a:fillRect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C07F928D-7321-A913-9232-32A897CDC559}"/>
                  </a:ext>
                </a:extLst>
              </p:cNvPr>
              <p:cNvSpPr txBox="1"/>
              <p:nvPr/>
            </p:nvSpPr>
            <p:spPr>
              <a:xfrm flipH="1">
                <a:off x="2923513" y="2598823"/>
                <a:ext cx="60458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𝜑</m:t>
                          </m:r>
                        </m:e>
                        <m:sub>
                          <m:r>
                            <a:rPr lang="en-US" sz="2400" b="0" i="1" smtClean="0">
                              <a:latin typeface="Cambria Math" panose="02040503050406030204" pitchFamily="18" charset="0"/>
                              <a:ea typeface="Cambria Math" panose="02040503050406030204" pitchFamily="18" charset="0"/>
                            </a:rPr>
                            <m:t>3</m:t>
                          </m:r>
                        </m:sub>
                      </m:sSub>
                    </m:oMath>
                  </m:oMathPara>
                </a14:m>
                <a:endParaRPr lang="en-US" sz="2400" dirty="0"/>
              </a:p>
            </p:txBody>
          </p:sp>
        </mc:Choice>
        <mc:Fallback xmlns="">
          <p:sp>
            <p:nvSpPr>
              <p:cNvPr id="84" name="TextBox 83">
                <a:extLst>
                  <a:ext uri="{FF2B5EF4-FFF2-40B4-BE49-F238E27FC236}">
                    <a16:creationId xmlns:a16="http://schemas.microsoft.com/office/drawing/2014/main" id="{C07F928D-7321-A913-9232-32A897CDC559}"/>
                  </a:ext>
                </a:extLst>
              </p:cNvPr>
              <p:cNvSpPr txBox="1">
                <a:spLocks noRot="1" noChangeAspect="1" noMove="1" noResize="1" noEditPoints="1" noAdjustHandles="1" noChangeArrowheads="1" noChangeShapeType="1" noTextEdit="1"/>
              </p:cNvSpPr>
              <p:nvPr/>
            </p:nvSpPr>
            <p:spPr>
              <a:xfrm flipH="1">
                <a:off x="2923513" y="2598823"/>
                <a:ext cx="604589" cy="461665"/>
              </a:xfrm>
              <a:prstGeom prst="rect">
                <a:avLst/>
              </a:prstGeom>
              <a:blipFill>
                <a:blip r:embed="rId9"/>
                <a:stretch>
                  <a:fillRect b="-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3B16A0AC-9AA6-BD47-D223-C77F6DEA7099}"/>
                  </a:ext>
                </a:extLst>
              </p:cNvPr>
              <p:cNvSpPr txBox="1"/>
              <p:nvPr/>
            </p:nvSpPr>
            <p:spPr>
              <a:xfrm flipH="1">
                <a:off x="2929979" y="3077009"/>
                <a:ext cx="59259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𝜑</m:t>
                          </m:r>
                        </m:e>
                        <m:sub>
                          <m:r>
                            <a:rPr lang="en-US" sz="2400" b="0" i="1" smtClean="0">
                              <a:latin typeface="Cambria Math" panose="02040503050406030204" pitchFamily="18" charset="0"/>
                              <a:ea typeface="Cambria Math" panose="02040503050406030204" pitchFamily="18" charset="0"/>
                            </a:rPr>
                            <m:t>4</m:t>
                          </m:r>
                        </m:sub>
                      </m:sSub>
                    </m:oMath>
                  </m:oMathPara>
                </a14:m>
                <a:endParaRPr lang="en-US" sz="2400" dirty="0"/>
              </a:p>
            </p:txBody>
          </p:sp>
        </mc:Choice>
        <mc:Fallback xmlns="">
          <p:sp>
            <p:nvSpPr>
              <p:cNvPr id="85" name="TextBox 84">
                <a:extLst>
                  <a:ext uri="{FF2B5EF4-FFF2-40B4-BE49-F238E27FC236}">
                    <a16:creationId xmlns:a16="http://schemas.microsoft.com/office/drawing/2014/main" id="{3B16A0AC-9AA6-BD47-D223-C77F6DEA7099}"/>
                  </a:ext>
                </a:extLst>
              </p:cNvPr>
              <p:cNvSpPr txBox="1">
                <a:spLocks noRot="1" noChangeAspect="1" noMove="1" noResize="1" noEditPoints="1" noAdjustHandles="1" noChangeArrowheads="1" noChangeShapeType="1" noTextEdit="1"/>
              </p:cNvSpPr>
              <p:nvPr/>
            </p:nvSpPr>
            <p:spPr>
              <a:xfrm flipH="1">
                <a:off x="2929979" y="3077009"/>
                <a:ext cx="592598" cy="461665"/>
              </a:xfrm>
              <a:prstGeom prst="rect">
                <a:avLst/>
              </a:prstGeom>
              <a:blipFill>
                <a:blip r:embed="rId10"/>
                <a:stretch>
                  <a:fillRect b="-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99A83741-CB4B-42C9-C2A0-DEA85C3258FE}"/>
                  </a:ext>
                </a:extLst>
              </p:cNvPr>
              <p:cNvSpPr txBox="1"/>
              <p:nvPr/>
            </p:nvSpPr>
            <p:spPr>
              <a:xfrm flipH="1">
                <a:off x="2919647" y="3531620"/>
                <a:ext cx="60458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𝜑</m:t>
                          </m:r>
                        </m:e>
                        <m:sub>
                          <m:r>
                            <a:rPr lang="en-US" sz="2400" b="0" i="1" smtClean="0">
                              <a:latin typeface="Cambria Math" panose="02040503050406030204" pitchFamily="18" charset="0"/>
                              <a:ea typeface="Cambria Math" panose="02040503050406030204" pitchFamily="18" charset="0"/>
                            </a:rPr>
                            <m:t>5</m:t>
                          </m:r>
                        </m:sub>
                      </m:sSub>
                    </m:oMath>
                  </m:oMathPara>
                </a14:m>
                <a:endParaRPr lang="en-US" sz="2400" dirty="0"/>
              </a:p>
            </p:txBody>
          </p:sp>
        </mc:Choice>
        <mc:Fallback xmlns="">
          <p:sp>
            <p:nvSpPr>
              <p:cNvPr id="86" name="TextBox 85">
                <a:extLst>
                  <a:ext uri="{FF2B5EF4-FFF2-40B4-BE49-F238E27FC236}">
                    <a16:creationId xmlns:a16="http://schemas.microsoft.com/office/drawing/2014/main" id="{99A83741-CB4B-42C9-C2A0-DEA85C3258FE}"/>
                  </a:ext>
                </a:extLst>
              </p:cNvPr>
              <p:cNvSpPr txBox="1">
                <a:spLocks noRot="1" noChangeAspect="1" noMove="1" noResize="1" noEditPoints="1" noAdjustHandles="1" noChangeArrowheads="1" noChangeShapeType="1" noTextEdit="1"/>
              </p:cNvSpPr>
              <p:nvPr/>
            </p:nvSpPr>
            <p:spPr>
              <a:xfrm flipH="1">
                <a:off x="2919647" y="3531620"/>
                <a:ext cx="604589" cy="461665"/>
              </a:xfrm>
              <a:prstGeom prst="rect">
                <a:avLst/>
              </a:prstGeom>
              <a:blipFill>
                <a:blip r:embed="rId11"/>
                <a:stretch>
                  <a:fillRect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0FC39345-A366-8155-A836-7639A649C01C}"/>
                  </a:ext>
                </a:extLst>
              </p:cNvPr>
              <p:cNvSpPr txBox="1"/>
              <p:nvPr/>
            </p:nvSpPr>
            <p:spPr>
              <a:xfrm flipH="1">
                <a:off x="2917988" y="4001158"/>
                <a:ext cx="60458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𝜑</m:t>
                          </m:r>
                        </m:e>
                        <m:sub>
                          <m:r>
                            <a:rPr lang="en-US" sz="2400" b="0" i="1" smtClean="0">
                              <a:latin typeface="Cambria Math" panose="02040503050406030204" pitchFamily="18" charset="0"/>
                              <a:ea typeface="Cambria Math" panose="02040503050406030204" pitchFamily="18" charset="0"/>
                            </a:rPr>
                            <m:t>6</m:t>
                          </m:r>
                        </m:sub>
                      </m:sSub>
                    </m:oMath>
                  </m:oMathPara>
                </a14:m>
                <a:endParaRPr lang="en-US" sz="2400" dirty="0"/>
              </a:p>
            </p:txBody>
          </p:sp>
        </mc:Choice>
        <mc:Fallback xmlns="">
          <p:sp>
            <p:nvSpPr>
              <p:cNvPr id="87" name="TextBox 86">
                <a:extLst>
                  <a:ext uri="{FF2B5EF4-FFF2-40B4-BE49-F238E27FC236}">
                    <a16:creationId xmlns:a16="http://schemas.microsoft.com/office/drawing/2014/main" id="{0FC39345-A366-8155-A836-7639A649C01C}"/>
                  </a:ext>
                </a:extLst>
              </p:cNvPr>
              <p:cNvSpPr txBox="1">
                <a:spLocks noRot="1" noChangeAspect="1" noMove="1" noResize="1" noEditPoints="1" noAdjustHandles="1" noChangeArrowheads="1" noChangeShapeType="1" noTextEdit="1"/>
              </p:cNvSpPr>
              <p:nvPr/>
            </p:nvSpPr>
            <p:spPr>
              <a:xfrm flipH="1">
                <a:off x="2917988" y="4001158"/>
                <a:ext cx="604589" cy="461665"/>
              </a:xfrm>
              <a:prstGeom prst="rect">
                <a:avLst/>
              </a:prstGeom>
              <a:blipFill>
                <a:blip r:embed="rId12"/>
                <a:stretch>
                  <a:fillRect b="-7895"/>
                </a:stretch>
              </a:blipFill>
            </p:spPr>
            <p:txBody>
              <a:bodyPr/>
              <a:lstStyle/>
              <a:p>
                <a:r>
                  <a:rPr lang="en-US">
                    <a:noFill/>
                  </a:rPr>
                  <a:t> </a:t>
                </a:r>
              </a:p>
            </p:txBody>
          </p:sp>
        </mc:Fallback>
      </mc:AlternateContent>
      <p:sp>
        <p:nvSpPr>
          <p:cNvPr id="91" name="TextBox 90">
            <a:extLst>
              <a:ext uri="{FF2B5EF4-FFF2-40B4-BE49-F238E27FC236}">
                <a16:creationId xmlns:a16="http://schemas.microsoft.com/office/drawing/2014/main" id="{10203E0E-E394-6E13-4D5F-ED464F127734}"/>
              </a:ext>
            </a:extLst>
          </p:cNvPr>
          <p:cNvSpPr txBox="1"/>
          <p:nvPr/>
        </p:nvSpPr>
        <p:spPr>
          <a:xfrm>
            <a:off x="9448038" y="1044137"/>
            <a:ext cx="1627257" cy="400110"/>
          </a:xfrm>
          <a:prstGeom prst="rect">
            <a:avLst/>
          </a:prstGeom>
          <a:noFill/>
        </p:spPr>
        <p:txBody>
          <a:bodyPr wrap="square" rtlCol="0">
            <a:spAutoFit/>
          </a:bodyPr>
          <a:lstStyle/>
          <a:p>
            <a:pPr algn="ctr" defTabSz="457200"/>
            <a:r>
              <a:rPr lang="en-US" sz="2000" dirty="0">
                <a:solidFill>
                  <a:prstClr val="black"/>
                </a:solidFill>
                <a:latin typeface="Calibri" panose="020F0502020204030204"/>
              </a:rPr>
              <a:t>Object plane</a:t>
            </a:r>
          </a:p>
        </p:txBody>
      </p:sp>
      <p:sp>
        <p:nvSpPr>
          <p:cNvPr id="97" name="TextBox 96">
            <a:extLst>
              <a:ext uri="{FF2B5EF4-FFF2-40B4-BE49-F238E27FC236}">
                <a16:creationId xmlns:a16="http://schemas.microsoft.com/office/drawing/2014/main" id="{88E21E36-7B2F-694D-1233-7E0DC6BE1B74}"/>
              </a:ext>
            </a:extLst>
          </p:cNvPr>
          <p:cNvSpPr txBox="1"/>
          <p:nvPr/>
        </p:nvSpPr>
        <p:spPr>
          <a:xfrm>
            <a:off x="0" y="5189773"/>
            <a:ext cx="12192000" cy="584775"/>
          </a:xfrm>
          <a:prstGeom prst="rect">
            <a:avLst/>
          </a:prstGeom>
          <a:solidFill>
            <a:srgbClr val="C00000"/>
          </a:solidFill>
        </p:spPr>
        <p:txBody>
          <a:bodyPr wrap="square" rtlCol="0">
            <a:spAutoFit/>
          </a:bodyPr>
          <a:lstStyle/>
          <a:p>
            <a:pPr algn="ctr"/>
            <a:r>
              <a:rPr lang="en-US" sz="3200" i="1" dirty="0">
                <a:solidFill>
                  <a:schemeClr val="bg1"/>
                </a:solidFill>
                <a:latin typeface="Candara" panose="020E0502030303020204" pitchFamily="34" charset="0"/>
              </a:rPr>
              <a:t>Sensor array is still power hungry</a:t>
            </a:r>
            <a:r>
              <a:rPr lang="en-US" sz="3200" dirty="0">
                <a:solidFill>
                  <a:schemeClr val="bg1"/>
                </a:solidFill>
                <a:latin typeface="Candara" panose="020E0502030303020204" pitchFamily="34" charset="0"/>
              </a:rPr>
              <a:t>.</a:t>
            </a:r>
          </a:p>
        </p:txBody>
      </p:sp>
    </p:spTree>
    <p:custDataLst>
      <p:tags r:id="rId1"/>
    </p:custDataLst>
    <p:extLst>
      <p:ext uri="{BB962C8B-B14F-4D97-AF65-F5344CB8AC3E}">
        <p14:creationId xmlns:p14="http://schemas.microsoft.com/office/powerpoint/2010/main" val="3432072838"/>
      </p:ext>
    </p:extLst>
  </p:cSld>
  <p:clrMapOvr>
    <a:masterClrMapping/>
  </p:clrMapOvr>
  <mc:AlternateContent xmlns:mc="http://schemas.openxmlformats.org/markup-compatibility/2006" xmlns:p14="http://schemas.microsoft.com/office/powerpoint/2010/main">
    <mc:Choice Requires="p14">
      <p:transition spd="slow" p14:dur="2000" advTm="19466"/>
    </mc:Choice>
    <mc:Fallback xmlns="">
      <p:transition spd="slow" advTm="194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8BE922D4-82D2-24AB-3936-BF2E0E4C8F43}"/>
              </a:ext>
            </a:extLst>
          </p:cNvPr>
          <p:cNvSpPr/>
          <p:nvPr/>
        </p:nvSpPr>
        <p:spPr>
          <a:xfrm rot="21413818">
            <a:off x="2632058" y="3653901"/>
            <a:ext cx="1998507" cy="2579684"/>
          </a:xfrm>
          <a:custGeom>
            <a:avLst/>
            <a:gdLst>
              <a:gd name="connsiteX0" fmla="*/ 169106 w 2375347"/>
              <a:gd name="connsiteY0" fmla="*/ 2098561 h 3412003"/>
              <a:gd name="connsiteX1" fmla="*/ 2244287 w 2375347"/>
              <a:gd name="connsiteY1" fmla="*/ 2546203 h 3412003"/>
              <a:gd name="connsiteX2" fmla="*/ 2212537 w 2375347"/>
              <a:gd name="connsiteY2" fmla="*/ 2633704 h 3412003"/>
              <a:gd name="connsiteX3" fmla="*/ 1698783 w 2375347"/>
              <a:gd name="connsiteY3" fmla="*/ 3412003 h 3412003"/>
              <a:gd name="connsiteX4" fmla="*/ 55201 w 2375347"/>
              <a:gd name="connsiteY4" fmla="*/ 2330737 h 3412003"/>
              <a:gd name="connsiteX5" fmla="*/ 108513 w 2375347"/>
              <a:gd name="connsiteY5" fmla="*/ 2249566 h 3412003"/>
              <a:gd name="connsiteX6" fmla="*/ 154270 w 2375347"/>
              <a:gd name="connsiteY6" fmla="*/ 2146245 h 3412003"/>
              <a:gd name="connsiteX7" fmla="*/ 2059318 w 2375347"/>
              <a:gd name="connsiteY7" fmla="*/ 688158 h 3412003"/>
              <a:gd name="connsiteX8" fmla="*/ 2114026 w 2375347"/>
              <a:gd name="connsiteY8" fmla="*/ 779739 h 3412003"/>
              <a:gd name="connsiteX9" fmla="*/ 2272989 w 2375347"/>
              <a:gd name="connsiteY9" fmla="*/ 2467102 h 3412003"/>
              <a:gd name="connsiteX10" fmla="*/ 2270720 w 2375347"/>
              <a:gd name="connsiteY10" fmla="*/ 2473355 h 3412003"/>
              <a:gd name="connsiteX11" fmla="*/ 190363 w 2375347"/>
              <a:gd name="connsiteY11" fmla="*/ 2024596 h 3412003"/>
              <a:gd name="connsiteX12" fmla="*/ 208420 w 2375347"/>
              <a:gd name="connsiteY12" fmla="*/ 1926813 h 3412003"/>
              <a:gd name="connsiteX13" fmla="*/ 215445 w 2375347"/>
              <a:gd name="connsiteY13" fmla="*/ 1811832 h 3412003"/>
              <a:gd name="connsiteX14" fmla="*/ 208420 w 2375347"/>
              <a:gd name="connsiteY14" fmla="*/ 1696852 h 3412003"/>
              <a:gd name="connsiteX15" fmla="*/ 192139 w 2375347"/>
              <a:gd name="connsiteY15" fmla="*/ 1608689 h 3412003"/>
              <a:gd name="connsiteX16" fmla="*/ 248459 w 2375347"/>
              <a:gd name="connsiteY16" fmla="*/ 1580647 h 3412003"/>
              <a:gd name="connsiteX17" fmla="*/ 248459 w 2375347"/>
              <a:gd name="connsiteY17" fmla="*/ 1580648 h 3412003"/>
              <a:gd name="connsiteX18" fmla="*/ 307161 w 2375347"/>
              <a:gd name="connsiteY18" fmla="*/ 1551420 h 3412003"/>
              <a:gd name="connsiteX19" fmla="*/ 275149 w 2375347"/>
              <a:gd name="connsiteY19" fmla="*/ 1304914 h 3412003"/>
              <a:gd name="connsiteX20" fmla="*/ 498105 w 2375347"/>
              <a:gd name="connsiteY20" fmla="*/ 1200095 h 3412003"/>
              <a:gd name="connsiteX21" fmla="*/ 671331 w 2375347"/>
              <a:gd name="connsiteY21" fmla="*/ 1377025 h 3412003"/>
              <a:gd name="connsiteX22" fmla="*/ 673861 w 2375347"/>
              <a:gd name="connsiteY22" fmla="*/ 1375861 h 3412003"/>
              <a:gd name="connsiteX23" fmla="*/ 712097 w 2375347"/>
              <a:gd name="connsiteY23" fmla="*/ 1438147 h 3412003"/>
              <a:gd name="connsiteX24" fmla="*/ 901443 w 2375347"/>
              <a:gd name="connsiteY24" fmla="*/ 1580311 h 3412003"/>
              <a:gd name="connsiteX25" fmla="*/ 1179389 w 2375347"/>
              <a:gd name="connsiteY25" fmla="*/ 1434631 h 3412003"/>
              <a:gd name="connsiteX26" fmla="*/ 1174509 w 2375347"/>
              <a:gd name="connsiteY26" fmla="*/ 1198168 h 3412003"/>
              <a:gd name="connsiteX27" fmla="*/ 1144498 w 2375347"/>
              <a:gd name="connsiteY27" fmla="*/ 1125301 h 3412003"/>
              <a:gd name="connsiteX28" fmla="*/ 1146379 w 2375347"/>
              <a:gd name="connsiteY28" fmla="*/ 1124364 h 3412003"/>
              <a:gd name="connsiteX29" fmla="*/ 1114367 w 2375347"/>
              <a:gd name="connsiteY29" fmla="*/ 877859 h 3412003"/>
              <a:gd name="connsiteX30" fmla="*/ 1337323 w 2375347"/>
              <a:gd name="connsiteY30" fmla="*/ 773040 h 3412003"/>
              <a:gd name="connsiteX31" fmla="*/ 1510549 w 2375347"/>
              <a:gd name="connsiteY31" fmla="*/ 949969 h 3412003"/>
              <a:gd name="connsiteX32" fmla="*/ 1513079 w 2375347"/>
              <a:gd name="connsiteY32" fmla="*/ 948805 h 3412003"/>
              <a:gd name="connsiteX33" fmla="*/ 1551315 w 2375347"/>
              <a:gd name="connsiteY33" fmla="*/ 1011091 h 3412003"/>
              <a:gd name="connsiteX34" fmla="*/ 1740661 w 2375347"/>
              <a:gd name="connsiteY34" fmla="*/ 1153255 h 3412003"/>
              <a:gd name="connsiteX35" fmla="*/ 2018607 w 2375347"/>
              <a:gd name="connsiteY35" fmla="*/ 1007576 h 3412003"/>
              <a:gd name="connsiteX36" fmla="*/ 2013727 w 2375347"/>
              <a:gd name="connsiteY36" fmla="*/ 771112 h 3412003"/>
              <a:gd name="connsiteX37" fmla="*/ 1993134 w 2375347"/>
              <a:gd name="connsiteY37" fmla="*/ 721111 h 3412003"/>
              <a:gd name="connsiteX38" fmla="*/ 1470736 w 2375347"/>
              <a:gd name="connsiteY38" fmla="*/ 0 h 3412003"/>
              <a:gd name="connsiteX39" fmla="*/ 1989217 w 2375347"/>
              <a:gd name="connsiteY39" fmla="*/ 570809 h 3412003"/>
              <a:gd name="connsiteX40" fmla="*/ 2015876 w 2375347"/>
              <a:gd name="connsiteY40" fmla="*/ 615435 h 3412003"/>
              <a:gd name="connsiteX41" fmla="*/ 1900243 w 2375347"/>
              <a:gd name="connsiteY41" fmla="*/ 673009 h 3412003"/>
              <a:gd name="connsiteX42" fmla="*/ 1924111 w 2375347"/>
              <a:gd name="connsiteY42" fmla="*/ 720946 h 3412003"/>
              <a:gd name="connsiteX43" fmla="*/ 1922794 w 2375347"/>
              <a:gd name="connsiteY43" fmla="*/ 721652 h 3412003"/>
              <a:gd name="connsiteX44" fmla="*/ 1959579 w 2375347"/>
              <a:gd name="connsiteY44" fmla="*/ 966516 h 3412003"/>
              <a:gd name="connsiteX45" fmla="*/ 1741563 w 2375347"/>
              <a:gd name="connsiteY45" fmla="*/ 1081257 h 3412003"/>
              <a:gd name="connsiteX46" fmla="*/ 1564151 w 2375347"/>
              <a:gd name="connsiteY46" fmla="*/ 907146 h 3412003"/>
              <a:gd name="connsiteX47" fmla="*/ 1561742 w 2375347"/>
              <a:gd name="connsiteY47" fmla="*/ 908345 h 3412003"/>
              <a:gd name="connsiteX48" fmla="*/ 1525885 w 2375347"/>
              <a:gd name="connsiteY48" fmla="*/ 847599 h 3412003"/>
              <a:gd name="connsiteX49" fmla="*/ 1340134 w 2375347"/>
              <a:gd name="connsiteY49" fmla="*/ 701191 h 3412003"/>
              <a:gd name="connsiteX50" fmla="*/ 1168005 w 2375347"/>
              <a:gd name="connsiteY50" fmla="*/ 705703 h 3412003"/>
              <a:gd name="connsiteX51" fmla="*/ 1056370 w 2375347"/>
              <a:gd name="connsiteY51" fmla="*/ 835186 h 3412003"/>
              <a:gd name="connsiteX52" fmla="*/ 1055697 w 2375347"/>
              <a:gd name="connsiteY52" fmla="*/ 1071961 h 3412003"/>
              <a:gd name="connsiteX53" fmla="*/ 1085383 w 2375347"/>
              <a:gd name="connsiteY53" fmla="*/ 1147738 h 3412003"/>
              <a:gd name="connsiteX54" fmla="*/ 1083576 w 2375347"/>
              <a:gd name="connsiteY54" fmla="*/ 1148708 h 3412003"/>
              <a:gd name="connsiteX55" fmla="*/ 1120361 w 2375347"/>
              <a:gd name="connsiteY55" fmla="*/ 1393571 h 3412003"/>
              <a:gd name="connsiteX56" fmla="*/ 902345 w 2375347"/>
              <a:gd name="connsiteY56" fmla="*/ 1508312 h 3412003"/>
              <a:gd name="connsiteX57" fmla="*/ 724933 w 2375347"/>
              <a:gd name="connsiteY57" fmla="*/ 1334202 h 3412003"/>
              <a:gd name="connsiteX58" fmla="*/ 722524 w 2375347"/>
              <a:gd name="connsiteY58" fmla="*/ 1335401 h 3412003"/>
              <a:gd name="connsiteX59" fmla="*/ 686667 w 2375347"/>
              <a:gd name="connsiteY59" fmla="*/ 1274654 h 3412003"/>
              <a:gd name="connsiteX60" fmla="*/ 500916 w 2375347"/>
              <a:gd name="connsiteY60" fmla="*/ 1128246 h 3412003"/>
              <a:gd name="connsiteX61" fmla="*/ 328787 w 2375347"/>
              <a:gd name="connsiteY61" fmla="*/ 1132758 h 3412003"/>
              <a:gd name="connsiteX62" fmla="*/ 217152 w 2375347"/>
              <a:gd name="connsiteY62" fmla="*/ 1262242 h 3412003"/>
              <a:gd name="connsiteX63" fmla="*/ 200368 w 2375347"/>
              <a:gd name="connsiteY63" fmla="*/ 1416359 h 3412003"/>
              <a:gd name="connsiteX64" fmla="*/ 215372 w 2375347"/>
              <a:gd name="connsiteY64" fmla="*/ 1493333 h 3412003"/>
              <a:gd name="connsiteX65" fmla="*/ 166752 w 2375347"/>
              <a:gd name="connsiteY65" fmla="*/ 1517541 h 3412003"/>
              <a:gd name="connsiteX66" fmla="*/ 154270 w 2375347"/>
              <a:gd name="connsiteY66" fmla="*/ 1477421 h 3412003"/>
              <a:gd name="connsiteX67" fmla="*/ 108513 w 2375347"/>
              <a:gd name="connsiteY67" fmla="*/ 1374100 h 3412003"/>
              <a:gd name="connsiteX68" fmla="*/ 0 w 2375347"/>
              <a:gd name="connsiteY68" fmla="*/ 1208880 h 341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375347" h="3412003">
                <a:moveTo>
                  <a:pt x="169106" y="2098561"/>
                </a:moveTo>
                <a:lnTo>
                  <a:pt x="2244287" y="2546203"/>
                </a:lnTo>
                <a:lnTo>
                  <a:pt x="2212537" y="2633704"/>
                </a:lnTo>
                <a:cubicBezTo>
                  <a:pt x="2100090" y="2909184"/>
                  <a:pt x="1929122" y="3172861"/>
                  <a:pt x="1698783" y="3412003"/>
                </a:cubicBezTo>
                <a:lnTo>
                  <a:pt x="55201" y="2330737"/>
                </a:lnTo>
                <a:lnTo>
                  <a:pt x="108513" y="2249566"/>
                </a:lnTo>
                <a:cubicBezTo>
                  <a:pt x="125727" y="2215930"/>
                  <a:pt x="141018" y="2181459"/>
                  <a:pt x="154270" y="2146245"/>
                </a:cubicBezTo>
                <a:close/>
                <a:moveTo>
                  <a:pt x="2059318" y="688158"/>
                </a:moveTo>
                <a:lnTo>
                  <a:pt x="2114026" y="779739"/>
                </a:lnTo>
                <a:cubicBezTo>
                  <a:pt x="2395877" y="1311312"/>
                  <a:pt x="2451134" y="1907719"/>
                  <a:pt x="2272989" y="2467102"/>
                </a:cubicBezTo>
                <a:lnTo>
                  <a:pt x="2270720" y="2473355"/>
                </a:lnTo>
                <a:lnTo>
                  <a:pt x="190363" y="2024596"/>
                </a:lnTo>
                <a:lnTo>
                  <a:pt x="208420" y="1926813"/>
                </a:lnTo>
                <a:cubicBezTo>
                  <a:pt x="213066" y="1889008"/>
                  <a:pt x="215445" y="1850650"/>
                  <a:pt x="215445" y="1811832"/>
                </a:cubicBezTo>
                <a:cubicBezTo>
                  <a:pt x="215445" y="1773015"/>
                  <a:pt x="213065" y="1734657"/>
                  <a:pt x="208420" y="1696852"/>
                </a:cubicBezTo>
                <a:lnTo>
                  <a:pt x="192139" y="1608689"/>
                </a:lnTo>
                <a:lnTo>
                  <a:pt x="248459" y="1580647"/>
                </a:lnTo>
                <a:lnTo>
                  <a:pt x="248459" y="1580648"/>
                </a:lnTo>
                <a:lnTo>
                  <a:pt x="307161" y="1551420"/>
                </a:lnTo>
                <a:cubicBezTo>
                  <a:pt x="265919" y="1468588"/>
                  <a:pt x="254052" y="1377204"/>
                  <a:pt x="275149" y="1304914"/>
                </a:cubicBezTo>
                <a:cubicBezTo>
                  <a:pt x="305473" y="1201011"/>
                  <a:pt x="397013" y="1157975"/>
                  <a:pt x="498105" y="1200095"/>
                </a:cubicBezTo>
                <a:cubicBezTo>
                  <a:pt x="567667" y="1229078"/>
                  <a:pt x="631745" y="1294525"/>
                  <a:pt x="671331" y="1377025"/>
                </a:cubicBezTo>
                <a:lnTo>
                  <a:pt x="673861" y="1375861"/>
                </a:lnTo>
                <a:lnTo>
                  <a:pt x="712097" y="1438147"/>
                </a:lnTo>
                <a:cubicBezTo>
                  <a:pt x="763593" y="1507247"/>
                  <a:pt x="830663" y="1558281"/>
                  <a:pt x="901443" y="1580311"/>
                </a:cubicBezTo>
                <a:cubicBezTo>
                  <a:pt x="1026537" y="1619245"/>
                  <a:pt x="1138649" y="1560484"/>
                  <a:pt x="1179389" y="1434631"/>
                </a:cubicBezTo>
                <a:cubicBezTo>
                  <a:pt x="1202241" y="1364038"/>
                  <a:pt x="1199986" y="1279979"/>
                  <a:pt x="1174509" y="1198168"/>
                </a:cubicBezTo>
                <a:lnTo>
                  <a:pt x="1144498" y="1125301"/>
                </a:lnTo>
                <a:lnTo>
                  <a:pt x="1146379" y="1124364"/>
                </a:lnTo>
                <a:cubicBezTo>
                  <a:pt x="1105137" y="1041533"/>
                  <a:pt x="1093270" y="950148"/>
                  <a:pt x="1114367" y="877859"/>
                </a:cubicBezTo>
                <a:cubicBezTo>
                  <a:pt x="1144691" y="773956"/>
                  <a:pt x="1236231" y="730920"/>
                  <a:pt x="1337323" y="773040"/>
                </a:cubicBezTo>
                <a:cubicBezTo>
                  <a:pt x="1406885" y="802023"/>
                  <a:pt x="1470963" y="867470"/>
                  <a:pt x="1510549" y="949969"/>
                </a:cubicBezTo>
                <a:lnTo>
                  <a:pt x="1513079" y="948805"/>
                </a:lnTo>
                <a:lnTo>
                  <a:pt x="1551315" y="1011091"/>
                </a:lnTo>
                <a:cubicBezTo>
                  <a:pt x="1602811" y="1080192"/>
                  <a:pt x="1669881" y="1131226"/>
                  <a:pt x="1740661" y="1153255"/>
                </a:cubicBezTo>
                <a:cubicBezTo>
                  <a:pt x="1865755" y="1192190"/>
                  <a:pt x="1977867" y="1133429"/>
                  <a:pt x="2018607" y="1007576"/>
                </a:cubicBezTo>
                <a:cubicBezTo>
                  <a:pt x="2041459" y="936983"/>
                  <a:pt x="2039204" y="852924"/>
                  <a:pt x="2013727" y="771112"/>
                </a:cubicBezTo>
                <a:lnTo>
                  <a:pt x="1993134" y="721111"/>
                </a:lnTo>
                <a:close/>
                <a:moveTo>
                  <a:pt x="1470736" y="0"/>
                </a:moveTo>
                <a:cubicBezTo>
                  <a:pt x="1679382" y="173377"/>
                  <a:pt x="1852355" y="365820"/>
                  <a:pt x="1989217" y="570809"/>
                </a:cubicBezTo>
                <a:lnTo>
                  <a:pt x="2015876" y="615435"/>
                </a:lnTo>
                <a:lnTo>
                  <a:pt x="1900243" y="673009"/>
                </a:lnTo>
                <a:lnTo>
                  <a:pt x="1924111" y="720946"/>
                </a:lnTo>
                <a:lnTo>
                  <a:pt x="1922794" y="721652"/>
                </a:lnTo>
                <a:cubicBezTo>
                  <a:pt x="1964769" y="802963"/>
                  <a:pt x="1978376" y="893540"/>
                  <a:pt x="1959579" y="966516"/>
                </a:cubicBezTo>
                <a:cubicBezTo>
                  <a:pt x="1932263" y="1072571"/>
                  <a:pt x="1842751" y="1119681"/>
                  <a:pt x="1741563" y="1081257"/>
                </a:cubicBezTo>
                <a:cubicBezTo>
                  <a:pt x="1671163" y="1054524"/>
                  <a:pt x="1605392" y="989978"/>
                  <a:pt x="1564151" y="907146"/>
                </a:cubicBezTo>
                <a:lnTo>
                  <a:pt x="1561742" y="908345"/>
                </a:lnTo>
                <a:lnTo>
                  <a:pt x="1525885" y="847599"/>
                </a:lnTo>
                <a:cubicBezTo>
                  <a:pt x="1475956" y="777962"/>
                  <a:pt x="1410238" y="725501"/>
                  <a:pt x="1340134" y="701191"/>
                </a:cubicBezTo>
                <a:cubicBezTo>
                  <a:pt x="1277643" y="679521"/>
                  <a:pt x="1217783" y="682198"/>
                  <a:pt x="1168005" y="705703"/>
                </a:cubicBezTo>
                <a:cubicBezTo>
                  <a:pt x="1118227" y="729208"/>
                  <a:pt x="1078531" y="773542"/>
                  <a:pt x="1056370" y="835186"/>
                </a:cubicBezTo>
                <a:cubicBezTo>
                  <a:pt x="1031291" y="904943"/>
                  <a:pt x="1031593" y="989222"/>
                  <a:pt x="1055697" y="1071961"/>
                </a:cubicBezTo>
                <a:lnTo>
                  <a:pt x="1085383" y="1147738"/>
                </a:lnTo>
                <a:lnTo>
                  <a:pt x="1083576" y="1148708"/>
                </a:lnTo>
                <a:cubicBezTo>
                  <a:pt x="1125551" y="1230018"/>
                  <a:pt x="1139158" y="1320595"/>
                  <a:pt x="1120361" y="1393571"/>
                </a:cubicBezTo>
                <a:cubicBezTo>
                  <a:pt x="1093045" y="1499626"/>
                  <a:pt x="1003533" y="1546736"/>
                  <a:pt x="902345" y="1508312"/>
                </a:cubicBezTo>
                <a:cubicBezTo>
                  <a:pt x="831945" y="1481579"/>
                  <a:pt x="766174" y="1417033"/>
                  <a:pt x="724933" y="1334202"/>
                </a:cubicBezTo>
                <a:lnTo>
                  <a:pt x="722524" y="1335401"/>
                </a:lnTo>
                <a:lnTo>
                  <a:pt x="686667" y="1274654"/>
                </a:lnTo>
                <a:cubicBezTo>
                  <a:pt x="636738" y="1205017"/>
                  <a:pt x="571020" y="1152557"/>
                  <a:pt x="500916" y="1128246"/>
                </a:cubicBezTo>
                <a:cubicBezTo>
                  <a:pt x="438425" y="1106576"/>
                  <a:pt x="378565" y="1109253"/>
                  <a:pt x="328787" y="1132758"/>
                </a:cubicBezTo>
                <a:cubicBezTo>
                  <a:pt x="279009" y="1156264"/>
                  <a:pt x="239313" y="1200598"/>
                  <a:pt x="217152" y="1262242"/>
                </a:cubicBezTo>
                <a:cubicBezTo>
                  <a:pt x="200433" y="1308747"/>
                  <a:pt x="194994" y="1361705"/>
                  <a:pt x="200368" y="1416359"/>
                </a:cubicBezTo>
                <a:lnTo>
                  <a:pt x="215372" y="1493333"/>
                </a:lnTo>
                <a:lnTo>
                  <a:pt x="166752" y="1517541"/>
                </a:lnTo>
                <a:lnTo>
                  <a:pt x="154270" y="1477421"/>
                </a:lnTo>
                <a:cubicBezTo>
                  <a:pt x="141017" y="1442207"/>
                  <a:pt x="125727" y="1407736"/>
                  <a:pt x="108513" y="1374100"/>
                </a:cubicBezTo>
                <a:lnTo>
                  <a:pt x="0" y="1208880"/>
                </a:lnTo>
                <a:close/>
              </a:path>
            </a:pathLst>
          </a:custGeom>
          <a:pattFill prst="pct50">
            <a:fgClr>
              <a:schemeClr val="accent1">
                <a:lumMod val="75000"/>
              </a:schemeClr>
            </a:fgClr>
            <a:bgClr>
              <a:schemeClr val="bg1"/>
            </a:bgClr>
          </a:patt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15" name="Picture 14">
            <a:extLst>
              <a:ext uri="{FF2B5EF4-FFF2-40B4-BE49-F238E27FC236}">
                <a16:creationId xmlns:a16="http://schemas.microsoft.com/office/drawing/2014/main" id="{7BC5BE02-1BAC-08A8-DAE1-53E2500172FD}"/>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76817" y="4689132"/>
            <a:ext cx="857674" cy="770727"/>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2FD52B95-61F7-F73A-08BC-924AAA3DF5A7}"/>
              </a:ext>
            </a:extLst>
          </p:cNvPr>
          <p:cNvSpPr txBox="1"/>
          <p:nvPr/>
        </p:nvSpPr>
        <p:spPr>
          <a:xfrm>
            <a:off x="1948211" y="6460995"/>
            <a:ext cx="4776925" cy="400110"/>
          </a:xfrm>
          <a:prstGeom prst="rect">
            <a:avLst/>
          </a:prstGeom>
          <a:noFill/>
        </p:spPr>
        <p:txBody>
          <a:bodyPr wrap="square" rtlCol="0">
            <a:spAutoFit/>
          </a:bodyPr>
          <a:lstStyle/>
          <a:p>
            <a:pPr algn="ctr" defTabSz="457200"/>
            <a:r>
              <a:rPr lang="en-US" sz="2000" dirty="0">
                <a:solidFill>
                  <a:prstClr val="black"/>
                </a:solidFill>
                <a:latin typeface="Calibri" panose="020F0502020204030204"/>
              </a:rPr>
              <a:t>Acoustic structure (model internal view)</a:t>
            </a:r>
          </a:p>
        </p:txBody>
      </p:sp>
      <p:sp>
        <p:nvSpPr>
          <p:cNvPr id="8" name="TextBox 7">
            <a:extLst>
              <a:ext uri="{FF2B5EF4-FFF2-40B4-BE49-F238E27FC236}">
                <a16:creationId xmlns:a16="http://schemas.microsoft.com/office/drawing/2014/main" id="{34D40299-BA2E-9797-EC40-92545BEC5A4B}"/>
              </a:ext>
            </a:extLst>
          </p:cNvPr>
          <p:cNvSpPr txBox="1"/>
          <p:nvPr/>
        </p:nvSpPr>
        <p:spPr>
          <a:xfrm>
            <a:off x="704527" y="191869"/>
            <a:ext cx="12050578" cy="646331"/>
          </a:xfrm>
          <a:prstGeom prst="rect">
            <a:avLst/>
          </a:prstGeom>
          <a:noFill/>
        </p:spPr>
        <p:txBody>
          <a:bodyPr wrap="square" rtlCol="0">
            <a:spAutoFit/>
          </a:bodyPr>
          <a:lstStyle/>
          <a:p>
            <a:r>
              <a:rPr lang="en-US" sz="3600" b="1" i="1" dirty="0">
                <a:solidFill>
                  <a:schemeClr val="tx1">
                    <a:lumMod val="85000"/>
                    <a:lumOff val="15000"/>
                  </a:schemeClr>
                </a:solidFill>
                <a:latin typeface="Candara" panose="020E0502030303020204" pitchFamily="34" charset="0"/>
              </a:rPr>
              <a:t>Acoustic micro-structure for code projection</a:t>
            </a:r>
          </a:p>
        </p:txBody>
      </p:sp>
    </p:spTree>
    <p:custDataLst>
      <p:tags r:id="rId1"/>
    </p:custDataLst>
    <p:extLst>
      <p:ext uri="{BB962C8B-B14F-4D97-AF65-F5344CB8AC3E}">
        <p14:creationId xmlns:p14="http://schemas.microsoft.com/office/powerpoint/2010/main" val="1456900175"/>
      </p:ext>
    </p:extLst>
  </p:cSld>
  <p:clrMapOvr>
    <a:masterClrMapping/>
  </p:clrMapOvr>
  <mc:AlternateContent xmlns:mc="http://schemas.openxmlformats.org/markup-compatibility/2006" xmlns:p14="http://schemas.microsoft.com/office/powerpoint/2010/main">
    <mc:Choice Requires="p14">
      <p:transition spd="slow" p14:dur="2000" advTm="13898"/>
    </mc:Choice>
    <mc:Fallback xmlns="">
      <p:transition spd="slow" advTm="1389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8BE922D4-82D2-24AB-3936-BF2E0E4C8F43}"/>
              </a:ext>
            </a:extLst>
          </p:cNvPr>
          <p:cNvSpPr/>
          <p:nvPr/>
        </p:nvSpPr>
        <p:spPr>
          <a:xfrm rot="21413818">
            <a:off x="2632058" y="3653901"/>
            <a:ext cx="1998507" cy="2579684"/>
          </a:xfrm>
          <a:custGeom>
            <a:avLst/>
            <a:gdLst>
              <a:gd name="connsiteX0" fmla="*/ 169106 w 2375347"/>
              <a:gd name="connsiteY0" fmla="*/ 2098561 h 3412003"/>
              <a:gd name="connsiteX1" fmla="*/ 2244287 w 2375347"/>
              <a:gd name="connsiteY1" fmla="*/ 2546203 h 3412003"/>
              <a:gd name="connsiteX2" fmla="*/ 2212537 w 2375347"/>
              <a:gd name="connsiteY2" fmla="*/ 2633704 h 3412003"/>
              <a:gd name="connsiteX3" fmla="*/ 1698783 w 2375347"/>
              <a:gd name="connsiteY3" fmla="*/ 3412003 h 3412003"/>
              <a:gd name="connsiteX4" fmla="*/ 55201 w 2375347"/>
              <a:gd name="connsiteY4" fmla="*/ 2330737 h 3412003"/>
              <a:gd name="connsiteX5" fmla="*/ 108513 w 2375347"/>
              <a:gd name="connsiteY5" fmla="*/ 2249566 h 3412003"/>
              <a:gd name="connsiteX6" fmla="*/ 154270 w 2375347"/>
              <a:gd name="connsiteY6" fmla="*/ 2146245 h 3412003"/>
              <a:gd name="connsiteX7" fmla="*/ 2059318 w 2375347"/>
              <a:gd name="connsiteY7" fmla="*/ 688158 h 3412003"/>
              <a:gd name="connsiteX8" fmla="*/ 2114026 w 2375347"/>
              <a:gd name="connsiteY8" fmla="*/ 779739 h 3412003"/>
              <a:gd name="connsiteX9" fmla="*/ 2272989 w 2375347"/>
              <a:gd name="connsiteY9" fmla="*/ 2467102 h 3412003"/>
              <a:gd name="connsiteX10" fmla="*/ 2270720 w 2375347"/>
              <a:gd name="connsiteY10" fmla="*/ 2473355 h 3412003"/>
              <a:gd name="connsiteX11" fmla="*/ 190363 w 2375347"/>
              <a:gd name="connsiteY11" fmla="*/ 2024596 h 3412003"/>
              <a:gd name="connsiteX12" fmla="*/ 208420 w 2375347"/>
              <a:gd name="connsiteY12" fmla="*/ 1926813 h 3412003"/>
              <a:gd name="connsiteX13" fmla="*/ 215445 w 2375347"/>
              <a:gd name="connsiteY13" fmla="*/ 1811832 h 3412003"/>
              <a:gd name="connsiteX14" fmla="*/ 208420 w 2375347"/>
              <a:gd name="connsiteY14" fmla="*/ 1696852 h 3412003"/>
              <a:gd name="connsiteX15" fmla="*/ 192139 w 2375347"/>
              <a:gd name="connsiteY15" fmla="*/ 1608689 h 3412003"/>
              <a:gd name="connsiteX16" fmla="*/ 248459 w 2375347"/>
              <a:gd name="connsiteY16" fmla="*/ 1580647 h 3412003"/>
              <a:gd name="connsiteX17" fmla="*/ 248459 w 2375347"/>
              <a:gd name="connsiteY17" fmla="*/ 1580648 h 3412003"/>
              <a:gd name="connsiteX18" fmla="*/ 307161 w 2375347"/>
              <a:gd name="connsiteY18" fmla="*/ 1551420 h 3412003"/>
              <a:gd name="connsiteX19" fmla="*/ 275149 w 2375347"/>
              <a:gd name="connsiteY19" fmla="*/ 1304914 h 3412003"/>
              <a:gd name="connsiteX20" fmla="*/ 498105 w 2375347"/>
              <a:gd name="connsiteY20" fmla="*/ 1200095 h 3412003"/>
              <a:gd name="connsiteX21" fmla="*/ 671331 w 2375347"/>
              <a:gd name="connsiteY21" fmla="*/ 1377025 h 3412003"/>
              <a:gd name="connsiteX22" fmla="*/ 673861 w 2375347"/>
              <a:gd name="connsiteY22" fmla="*/ 1375861 h 3412003"/>
              <a:gd name="connsiteX23" fmla="*/ 712097 w 2375347"/>
              <a:gd name="connsiteY23" fmla="*/ 1438147 h 3412003"/>
              <a:gd name="connsiteX24" fmla="*/ 901443 w 2375347"/>
              <a:gd name="connsiteY24" fmla="*/ 1580311 h 3412003"/>
              <a:gd name="connsiteX25" fmla="*/ 1179389 w 2375347"/>
              <a:gd name="connsiteY25" fmla="*/ 1434631 h 3412003"/>
              <a:gd name="connsiteX26" fmla="*/ 1174509 w 2375347"/>
              <a:gd name="connsiteY26" fmla="*/ 1198168 h 3412003"/>
              <a:gd name="connsiteX27" fmla="*/ 1144498 w 2375347"/>
              <a:gd name="connsiteY27" fmla="*/ 1125301 h 3412003"/>
              <a:gd name="connsiteX28" fmla="*/ 1146379 w 2375347"/>
              <a:gd name="connsiteY28" fmla="*/ 1124364 h 3412003"/>
              <a:gd name="connsiteX29" fmla="*/ 1114367 w 2375347"/>
              <a:gd name="connsiteY29" fmla="*/ 877859 h 3412003"/>
              <a:gd name="connsiteX30" fmla="*/ 1337323 w 2375347"/>
              <a:gd name="connsiteY30" fmla="*/ 773040 h 3412003"/>
              <a:gd name="connsiteX31" fmla="*/ 1510549 w 2375347"/>
              <a:gd name="connsiteY31" fmla="*/ 949969 h 3412003"/>
              <a:gd name="connsiteX32" fmla="*/ 1513079 w 2375347"/>
              <a:gd name="connsiteY32" fmla="*/ 948805 h 3412003"/>
              <a:gd name="connsiteX33" fmla="*/ 1551315 w 2375347"/>
              <a:gd name="connsiteY33" fmla="*/ 1011091 h 3412003"/>
              <a:gd name="connsiteX34" fmla="*/ 1740661 w 2375347"/>
              <a:gd name="connsiteY34" fmla="*/ 1153255 h 3412003"/>
              <a:gd name="connsiteX35" fmla="*/ 2018607 w 2375347"/>
              <a:gd name="connsiteY35" fmla="*/ 1007576 h 3412003"/>
              <a:gd name="connsiteX36" fmla="*/ 2013727 w 2375347"/>
              <a:gd name="connsiteY36" fmla="*/ 771112 h 3412003"/>
              <a:gd name="connsiteX37" fmla="*/ 1993134 w 2375347"/>
              <a:gd name="connsiteY37" fmla="*/ 721111 h 3412003"/>
              <a:gd name="connsiteX38" fmla="*/ 1470736 w 2375347"/>
              <a:gd name="connsiteY38" fmla="*/ 0 h 3412003"/>
              <a:gd name="connsiteX39" fmla="*/ 1989217 w 2375347"/>
              <a:gd name="connsiteY39" fmla="*/ 570809 h 3412003"/>
              <a:gd name="connsiteX40" fmla="*/ 2015876 w 2375347"/>
              <a:gd name="connsiteY40" fmla="*/ 615435 h 3412003"/>
              <a:gd name="connsiteX41" fmla="*/ 1900243 w 2375347"/>
              <a:gd name="connsiteY41" fmla="*/ 673009 h 3412003"/>
              <a:gd name="connsiteX42" fmla="*/ 1924111 w 2375347"/>
              <a:gd name="connsiteY42" fmla="*/ 720946 h 3412003"/>
              <a:gd name="connsiteX43" fmla="*/ 1922794 w 2375347"/>
              <a:gd name="connsiteY43" fmla="*/ 721652 h 3412003"/>
              <a:gd name="connsiteX44" fmla="*/ 1959579 w 2375347"/>
              <a:gd name="connsiteY44" fmla="*/ 966516 h 3412003"/>
              <a:gd name="connsiteX45" fmla="*/ 1741563 w 2375347"/>
              <a:gd name="connsiteY45" fmla="*/ 1081257 h 3412003"/>
              <a:gd name="connsiteX46" fmla="*/ 1564151 w 2375347"/>
              <a:gd name="connsiteY46" fmla="*/ 907146 h 3412003"/>
              <a:gd name="connsiteX47" fmla="*/ 1561742 w 2375347"/>
              <a:gd name="connsiteY47" fmla="*/ 908345 h 3412003"/>
              <a:gd name="connsiteX48" fmla="*/ 1525885 w 2375347"/>
              <a:gd name="connsiteY48" fmla="*/ 847599 h 3412003"/>
              <a:gd name="connsiteX49" fmla="*/ 1340134 w 2375347"/>
              <a:gd name="connsiteY49" fmla="*/ 701191 h 3412003"/>
              <a:gd name="connsiteX50" fmla="*/ 1168005 w 2375347"/>
              <a:gd name="connsiteY50" fmla="*/ 705703 h 3412003"/>
              <a:gd name="connsiteX51" fmla="*/ 1056370 w 2375347"/>
              <a:gd name="connsiteY51" fmla="*/ 835186 h 3412003"/>
              <a:gd name="connsiteX52" fmla="*/ 1055697 w 2375347"/>
              <a:gd name="connsiteY52" fmla="*/ 1071961 h 3412003"/>
              <a:gd name="connsiteX53" fmla="*/ 1085383 w 2375347"/>
              <a:gd name="connsiteY53" fmla="*/ 1147738 h 3412003"/>
              <a:gd name="connsiteX54" fmla="*/ 1083576 w 2375347"/>
              <a:gd name="connsiteY54" fmla="*/ 1148708 h 3412003"/>
              <a:gd name="connsiteX55" fmla="*/ 1120361 w 2375347"/>
              <a:gd name="connsiteY55" fmla="*/ 1393571 h 3412003"/>
              <a:gd name="connsiteX56" fmla="*/ 902345 w 2375347"/>
              <a:gd name="connsiteY56" fmla="*/ 1508312 h 3412003"/>
              <a:gd name="connsiteX57" fmla="*/ 724933 w 2375347"/>
              <a:gd name="connsiteY57" fmla="*/ 1334202 h 3412003"/>
              <a:gd name="connsiteX58" fmla="*/ 722524 w 2375347"/>
              <a:gd name="connsiteY58" fmla="*/ 1335401 h 3412003"/>
              <a:gd name="connsiteX59" fmla="*/ 686667 w 2375347"/>
              <a:gd name="connsiteY59" fmla="*/ 1274654 h 3412003"/>
              <a:gd name="connsiteX60" fmla="*/ 500916 w 2375347"/>
              <a:gd name="connsiteY60" fmla="*/ 1128246 h 3412003"/>
              <a:gd name="connsiteX61" fmla="*/ 328787 w 2375347"/>
              <a:gd name="connsiteY61" fmla="*/ 1132758 h 3412003"/>
              <a:gd name="connsiteX62" fmla="*/ 217152 w 2375347"/>
              <a:gd name="connsiteY62" fmla="*/ 1262242 h 3412003"/>
              <a:gd name="connsiteX63" fmla="*/ 200368 w 2375347"/>
              <a:gd name="connsiteY63" fmla="*/ 1416359 h 3412003"/>
              <a:gd name="connsiteX64" fmla="*/ 215372 w 2375347"/>
              <a:gd name="connsiteY64" fmla="*/ 1493333 h 3412003"/>
              <a:gd name="connsiteX65" fmla="*/ 166752 w 2375347"/>
              <a:gd name="connsiteY65" fmla="*/ 1517541 h 3412003"/>
              <a:gd name="connsiteX66" fmla="*/ 154270 w 2375347"/>
              <a:gd name="connsiteY66" fmla="*/ 1477421 h 3412003"/>
              <a:gd name="connsiteX67" fmla="*/ 108513 w 2375347"/>
              <a:gd name="connsiteY67" fmla="*/ 1374100 h 3412003"/>
              <a:gd name="connsiteX68" fmla="*/ 0 w 2375347"/>
              <a:gd name="connsiteY68" fmla="*/ 1208880 h 341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375347" h="3412003">
                <a:moveTo>
                  <a:pt x="169106" y="2098561"/>
                </a:moveTo>
                <a:lnTo>
                  <a:pt x="2244287" y="2546203"/>
                </a:lnTo>
                <a:lnTo>
                  <a:pt x="2212537" y="2633704"/>
                </a:lnTo>
                <a:cubicBezTo>
                  <a:pt x="2100090" y="2909184"/>
                  <a:pt x="1929122" y="3172861"/>
                  <a:pt x="1698783" y="3412003"/>
                </a:cubicBezTo>
                <a:lnTo>
                  <a:pt x="55201" y="2330737"/>
                </a:lnTo>
                <a:lnTo>
                  <a:pt x="108513" y="2249566"/>
                </a:lnTo>
                <a:cubicBezTo>
                  <a:pt x="125727" y="2215930"/>
                  <a:pt x="141018" y="2181459"/>
                  <a:pt x="154270" y="2146245"/>
                </a:cubicBezTo>
                <a:close/>
                <a:moveTo>
                  <a:pt x="2059318" y="688158"/>
                </a:moveTo>
                <a:lnTo>
                  <a:pt x="2114026" y="779739"/>
                </a:lnTo>
                <a:cubicBezTo>
                  <a:pt x="2395877" y="1311312"/>
                  <a:pt x="2451134" y="1907719"/>
                  <a:pt x="2272989" y="2467102"/>
                </a:cubicBezTo>
                <a:lnTo>
                  <a:pt x="2270720" y="2473355"/>
                </a:lnTo>
                <a:lnTo>
                  <a:pt x="190363" y="2024596"/>
                </a:lnTo>
                <a:lnTo>
                  <a:pt x="208420" y="1926813"/>
                </a:lnTo>
                <a:cubicBezTo>
                  <a:pt x="213066" y="1889008"/>
                  <a:pt x="215445" y="1850650"/>
                  <a:pt x="215445" y="1811832"/>
                </a:cubicBezTo>
                <a:cubicBezTo>
                  <a:pt x="215445" y="1773015"/>
                  <a:pt x="213065" y="1734657"/>
                  <a:pt x="208420" y="1696852"/>
                </a:cubicBezTo>
                <a:lnTo>
                  <a:pt x="192139" y="1608689"/>
                </a:lnTo>
                <a:lnTo>
                  <a:pt x="248459" y="1580647"/>
                </a:lnTo>
                <a:lnTo>
                  <a:pt x="248459" y="1580648"/>
                </a:lnTo>
                <a:lnTo>
                  <a:pt x="307161" y="1551420"/>
                </a:lnTo>
                <a:cubicBezTo>
                  <a:pt x="265919" y="1468588"/>
                  <a:pt x="254052" y="1377204"/>
                  <a:pt x="275149" y="1304914"/>
                </a:cubicBezTo>
                <a:cubicBezTo>
                  <a:pt x="305473" y="1201011"/>
                  <a:pt x="397013" y="1157975"/>
                  <a:pt x="498105" y="1200095"/>
                </a:cubicBezTo>
                <a:cubicBezTo>
                  <a:pt x="567667" y="1229078"/>
                  <a:pt x="631745" y="1294525"/>
                  <a:pt x="671331" y="1377025"/>
                </a:cubicBezTo>
                <a:lnTo>
                  <a:pt x="673861" y="1375861"/>
                </a:lnTo>
                <a:lnTo>
                  <a:pt x="712097" y="1438147"/>
                </a:lnTo>
                <a:cubicBezTo>
                  <a:pt x="763593" y="1507247"/>
                  <a:pt x="830663" y="1558281"/>
                  <a:pt x="901443" y="1580311"/>
                </a:cubicBezTo>
                <a:cubicBezTo>
                  <a:pt x="1026537" y="1619245"/>
                  <a:pt x="1138649" y="1560484"/>
                  <a:pt x="1179389" y="1434631"/>
                </a:cubicBezTo>
                <a:cubicBezTo>
                  <a:pt x="1202241" y="1364038"/>
                  <a:pt x="1199986" y="1279979"/>
                  <a:pt x="1174509" y="1198168"/>
                </a:cubicBezTo>
                <a:lnTo>
                  <a:pt x="1144498" y="1125301"/>
                </a:lnTo>
                <a:lnTo>
                  <a:pt x="1146379" y="1124364"/>
                </a:lnTo>
                <a:cubicBezTo>
                  <a:pt x="1105137" y="1041533"/>
                  <a:pt x="1093270" y="950148"/>
                  <a:pt x="1114367" y="877859"/>
                </a:cubicBezTo>
                <a:cubicBezTo>
                  <a:pt x="1144691" y="773956"/>
                  <a:pt x="1236231" y="730920"/>
                  <a:pt x="1337323" y="773040"/>
                </a:cubicBezTo>
                <a:cubicBezTo>
                  <a:pt x="1406885" y="802023"/>
                  <a:pt x="1470963" y="867470"/>
                  <a:pt x="1510549" y="949969"/>
                </a:cubicBezTo>
                <a:lnTo>
                  <a:pt x="1513079" y="948805"/>
                </a:lnTo>
                <a:lnTo>
                  <a:pt x="1551315" y="1011091"/>
                </a:lnTo>
                <a:cubicBezTo>
                  <a:pt x="1602811" y="1080192"/>
                  <a:pt x="1669881" y="1131226"/>
                  <a:pt x="1740661" y="1153255"/>
                </a:cubicBezTo>
                <a:cubicBezTo>
                  <a:pt x="1865755" y="1192190"/>
                  <a:pt x="1977867" y="1133429"/>
                  <a:pt x="2018607" y="1007576"/>
                </a:cubicBezTo>
                <a:cubicBezTo>
                  <a:pt x="2041459" y="936983"/>
                  <a:pt x="2039204" y="852924"/>
                  <a:pt x="2013727" y="771112"/>
                </a:cubicBezTo>
                <a:lnTo>
                  <a:pt x="1993134" y="721111"/>
                </a:lnTo>
                <a:close/>
                <a:moveTo>
                  <a:pt x="1470736" y="0"/>
                </a:moveTo>
                <a:cubicBezTo>
                  <a:pt x="1679382" y="173377"/>
                  <a:pt x="1852355" y="365820"/>
                  <a:pt x="1989217" y="570809"/>
                </a:cubicBezTo>
                <a:lnTo>
                  <a:pt x="2015876" y="615435"/>
                </a:lnTo>
                <a:lnTo>
                  <a:pt x="1900243" y="673009"/>
                </a:lnTo>
                <a:lnTo>
                  <a:pt x="1924111" y="720946"/>
                </a:lnTo>
                <a:lnTo>
                  <a:pt x="1922794" y="721652"/>
                </a:lnTo>
                <a:cubicBezTo>
                  <a:pt x="1964769" y="802963"/>
                  <a:pt x="1978376" y="893540"/>
                  <a:pt x="1959579" y="966516"/>
                </a:cubicBezTo>
                <a:cubicBezTo>
                  <a:pt x="1932263" y="1072571"/>
                  <a:pt x="1842751" y="1119681"/>
                  <a:pt x="1741563" y="1081257"/>
                </a:cubicBezTo>
                <a:cubicBezTo>
                  <a:pt x="1671163" y="1054524"/>
                  <a:pt x="1605392" y="989978"/>
                  <a:pt x="1564151" y="907146"/>
                </a:cubicBezTo>
                <a:lnTo>
                  <a:pt x="1561742" y="908345"/>
                </a:lnTo>
                <a:lnTo>
                  <a:pt x="1525885" y="847599"/>
                </a:lnTo>
                <a:cubicBezTo>
                  <a:pt x="1475956" y="777962"/>
                  <a:pt x="1410238" y="725501"/>
                  <a:pt x="1340134" y="701191"/>
                </a:cubicBezTo>
                <a:cubicBezTo>
                  <a:pt x="1277643" y="679521"/>
                  <a:pt x="1217783" y="682198"/>
                  <a:pt x="1168005" y="705703"/>
                </a:cubicBezTo>
                <a:cubicBezTo>
                  <a:pt x="1118227" y="729208"/>
                  <a:pt x="1078531" y="773542"/>
                  <a:pt x="1056370" y="835186"/>
                </a:cubicBezTo>
                <a:cubicBezTo>
                  <a:pt x="1031291" y="904943"/>
                  <a:pt x="1031593" y="989222"/>
                  <a:pt x="1055697" y="1071961"/>
                </a:cubicBezTo>
                <a:lnTo>
                  <a:pt x="1085383" y="1147738"/>
                </a:lnTo>
                <a:lnTo>
                  <a:pt x="1083576" y="1148708"/>
                </a:lnTo>
                <a:cubicBezTo>
                  <a:pt x="1125551" y="1230018"/>
                  <a:pt x="1139158" y="1320595"/>
                  <a:pt x="1120361" y="1393571"/>
                </a:cubicBezTo>
                <a:cubicBezTo>
                  <a:pt x="1093045" y="1499626"/>
                  <a:pt x="1003533" y="1546736"/>
                  <a:pt x="902345" y="1508312"/>
                </a:cubicBezTo>
                <a:cubicBezTo>
                  <a:pt x="831945" y="1481579"/>
                  <a:pt x="766174" y="1417033"/>
                  <a:pt x="724933" y="1334202"/>
                </a:cubicBezTo>
                <a:lnTo>
                  <a:pt x="722524" y="1335401"/>
                </a:lnTo>
                <a:lnTo>
                  <a:pt x="686667" y="1274654"/>
                </a:lnTo>
                <a:cubicBezTo>
                  <a:pt x="636738" y="1205017"/>
                  <a:pt x="571020" y="1152557"/>
                  <a:pt x="500916" y="1128246"/>
                </a:cubicBezTo>
                <a:cubicBezTo>
                  <a:pt x="438425" y="1106576"/>
                  <a:pt x="378565" y="1109253"/>
                  <a:pt x="328787" y="1132758"/>
                </a:cubicBezTo>
                <a:cubicBezTo>
                  <a:pt x="279009" y="1156264"/>
                  <a:pt x="239313" y="1200598"/>
                  <a:pt x="217152" y="1262242"/>
                </a:cubicBezTo>
                <a:cubicBezTo>
                  <a:pt x="200433" y="1308747"/>
                  <a:pt x="194994" y="1361705"/>
                  <a:pt x="200368" y="1416359"/>
                </a:cubicBezTo>
                <a:lnTo>
                  <a:pt x="215372" y="1493333"/>
                </a:lnTo>
                <a:lnTo>
                  <a:pt x="166752" y="1517541"/>
                </a:lnTo>
                <a:lnTo>
                  <a:pt x="154270" y="1477421"/>
                </a:lnTo>
                <a:cubicBezTo>
                  <a:pt x="141017" y="1442207"/>
                  <a:pt x="125727" y="1407736"/>
                  <a:pt x="108513" y="1374100"/>
                </a:cubicBezTo>
                <a:lnTo>
                  <a:pt x="0" y="1208880"/>
                </a:lnTo>
                <a:close/>
              </a:path>
            </a:pathLst>
          </a:custGeom>
          <a:pattFill prst="pct50">
            <a:fgClr>
              <a:schemeClr val="accent1">
                <a:lumMod val="75000"/>
              </a:schemeClr>
            </a:fgClr>
            <a:bgClr>
              <a:schemeClr val="bg1"/>
            </a:bgClr>
          </a:patt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15" name="Picture 14">
            <a:extLst>
              <a:ext uri="{FF2B5EF4-FFF2-40B4-BE49-F238E27FC236}">
                <a16:creationId xmlns:a16="http://schemas.microsoft.com/office/drawing/2014/main" id="{7BC5BE02-1BAC-08A8-DAE1-53E2500172FD}"/>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76817" y="4689132"/>
            <a:ext cx="857674" cy="7707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44A0A51B-5FA4-6A34-9CD4-E53578D6A5D5}"/>
              </a:ext>
            </a:extLst>
          </p:cNvPr>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59012"/>
          <a:stretch/>
        </p:blipFill>
        <p:spPr bwMode="auto">
          <a:xfrm rot="19760488">
            <a:off x="4335620" y="3717631"/>
            <a:ext cx="290531" cy="6369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5EF39F3F-9959-855B-821D-4877FCC3B4CB}"/>
              </a:ext>
            </a:extLst>
          </p:cNvPr>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59012"/>
          <a:stretch/>
        </p:blipFill>
        <p:spPr bwMode="auto">
          <a:xfrm rot="993100">
            <a:off x="4608341" y="5254322"/>
            <a:ext cx="290531" cy="6369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9E9529B-631B-8017-DED2-C80873537794}"/>
              </a:ext>
            </a:extLst>
          </p:cNvPr>
          <p:cNvSpPr txBox="1"/>
          <p:nvPr/>
        </p:nvSpPr>
        <p:spPr>
          <a:xfrm>
            <a:off x="1224470" y="3506797"/>
            <a:ext cx="2098649" cy="332759"/>
          </a:xfrm>
          <a:prstGeom prst="rect">
            <a:avLst/>
          </a:prstGeom>
          <a:noFill/>
        </p:spPr>
        <p:txBody>
          <a:bodyPr wrap="square" rtlCol="0">
            <a:spAutoFit/>
          </a:bodyPr>
          <a:lstStyle/>
          <a:p>
            <a:pPr algn="ctr" defTabSz="457200"/>
            <a:r>
              <a:rPr lang="en-US" sz="2000" dirty="0">
                <a:solidFill>
                  <a:prstClr val="black"/>
                </a:solidFill>
                <a:latin typeface="Calibri" panose="020F0502020204030204"/>
              </a:rPr>
              <a:t>Path-1, length d1</a:t>
            </a:r>
          </a:p>
        </p:txBody>
      </p:sp>
      <p:sp>
        <p:nvSpPr>
          <p:cNvPr id="19" name="TextBox 18">
            <a:extLst>
              <a:ext uri="{FF2B5EF4-FFF2-40B4-BE49-F238E27FC236}">
                <a16:creationId xmlns:a16="http://schemas.microsoft.com/office/drawing/2014/main" id="{F3458399-0290-5FD1-2D54-8C38C9F18412}"/>
              </a:ext>
            </a:extLst>
          </p:cNvPr>
          <p:cNvSpPr txBox="1"/>
          <p:nvPr/>
        </p:nvSpPr>
        <p:spPr>
          <a:xfrm>
            <a:off x="1160513" y="5872423"/>
            <a:ext cx="2098649" cy="332759"/>
          </a:xfrm>
          <a:prstGeom prst="rect">
            <a:avLst/>
          </a:prstGeom>
          <a:noFill/>
        </p:spPr>
        <p:txBody>
          <a:bodyPr wrap="square" rtlCol="0">
            <a:spAutoFit/>
          </a:bodyPr>
          <a:lstStyle/>
          <a:p>
            <a:pPr algn="ctr" defTabSz="457200"/>
            <a:r>
              <a:rPr lang="en-US" sz="2000" dirty="0">
                <a:solidFill>
                  <a:prstClr val="black"/>
                </a:solidFill>
                <a:latin typeface="Calibri" panose="020F0502020204030204"/>
              </a:rPr>
              <a:t>Path-n, length </a:t>
            </a:r>
            <a:r>
              <a:rPr lang="en-US" sz="2000" dirty="0" err="1">
                <a:solidFill>
                  <a:prstClr val="black"/>
                </a:solidFill>
                <a:latin typeface="Calibri" panose="020F0502020204030204"/>
              </a:rPr>
              <a:t>dn</a:t>
            </a:r>
            <a:endParaRPr lang="en-US" sz="2000" dirty="0">
              <a:solidFill>
                <a:prstClr val="black"/>
              </a:solidFill>
              <a:latin typeface="Calibri" panose="020F0502020204030204"/>
            </a:endParaRPr>
          </a:p>
        </p:txBody>
      </p:sp>
      <p:sp>
        <p:nvSpPr>
          <p:cNvPr id="20" name="Freeform 19">
            <a:extLst>
              <a:ext uri="{FF2B5EF4-FFF2-40B4-BE49-F238E27FC236}">
                <a16:creationId xmlns:a16="http://schemas.microsoft.com/office/drawing/2014/main" id="{2D30D575-46BB-3D02-D40D-91297192763A}"/>
              </a:ext>
            </a:extLst>
          </p:cNvPr>
          <p:cNvSpPr/>
          <p:nvPr/>
        </p:nvSpPr>
        <p:spPr>
          <a:xfrm rot="695475" flipH="1">
            <a:off x="2538590" y="3928767"/>
            <a:ext cx="902082" cy="155621"/>
          </a:xfrm>
          <a:custGeom>
            <a:avLst/>
            <a:gdLst>
              <a:gd name="connsiteX0" fmla="*/ 0 w 1088021"/>
              <a:gd name="connsiteY0" fmla="*/ 301013 h 324326"/>
              <a:gd name="connsiteX1" fmla="*/ 462988 w 1088021"/>
              <a:gd name="connsiteY1" fmla="*/ 71 h 324326"/>
              <a:gd name="connsiteX2" fmla="*/ 520861 w 1088021"/>
              <a:gd name="connsiteY2" fmla="*/ 324162 h 324326"/>
              <a:gd name="connsiteX3" fmla="*/ 1088021 w 1088021"/>
              <a:gd name="connsiteY3" fmla="*/ 34795 h 324326"/>
            </a:gdLst>
            <a:ahLst/>
            <a:cxnLst>
              <a:cxn ang="0">
                <a:pos x="connsiteX0" y="connsiteY0"/>
              </a:cxn>
              <a:cxn ang="0">
                <a:pos x="connsiteX1" y="connsiteY1"/>
              </a:cxn>
              <a:cxn ang="0">
                <a:pos x="connsiteX2" y="connsiteY2"/>
              </a:cxn>
              <a:cxn ang="0">
                <a:pos x="connsiteX3" y="connsiteY3"/>
              </a:cxn>
            </a:cxnLst>
            <a:rect l="l" t="t" r="r" b="b"/>
            <a:pathLst>
              <a:path w="1088021" h="324326">
                <a:moveTo>
                  <a:pt x="0" y="301013"/>
                </a:moveTo>
                <a:cubicBezTo>
                  <a:pt x="188089" y="148613"/>
                  <a:pt x="376178" y="-3787"/>
                  <a:pt x="462988" y="71"/>
                </a:cubicBezTo>
                <a:cubicBezTo>
                  <a:pt x="549798" y="3929"/>
                  <a:pt x="416689" y="318375"/>
                  <a:pt x="520861" y="324162"/>
                </a:cubicBezTo>
                <a:cubicBezTo>
                  <a:pt x="625033" y="329949"/>
                  <a:pt x="856527" y="182372"/>
                  <a:pt x="1088021" y="34795"/>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1" name="Freeform 20">
            <a:extLst>
              <a:ext uri="{FF2B5EF4-FFF2-40B4-BE49-F238E27FC236}">
                <a16:creationId xmlns:a16="http://schemas.microsoft.com/office/drawing/2014/main" id="{56732815-1854-2EB3-97E6-A014A15E9E96}"/>
              </a:ext>
            </a:extLst>
          </p:cNvPr>
          <p:cNvSpPr/>
          <p:nvPr/>
        </p:nvSpPr>
        <p:spPr>
          <a:xfrm rot="19716876" flipH="1" flipV="1">
            <a:off x="2208961" y="5596591"/>
            <a:ext cx="902082" cy="155621"/>
          </a:xfrm>
          <a:custGeom>
            <a:avLst/>
            <a:gdLst>
              <a:gd name="connsiteX0" fmla="*/ 0 w 1088021"/>
              <a:gd name="connsiteY0" fmla="*/ 301013 h 324326"/>
              <a:gd name="connsiteX1" fmla="*/ 462988 w 1088021"/>
              <a:gd name="connsiteY1" fmla="*/ 71 h 324326"/>
              <a:gd name="connsiteX2" fmla="*/ 520861 w 1088021"/>
              <a:gd name="connsiteY2" fmla="*/ 324162 h 324326"/>
              <a:gd name="connsiteX3" fmla="*/ 1088021 w 1088021"/>
              <a:gd name="connsiteY3" fmla="*/ 34795 h 324326"/>
            </a:gdLst>
            <a:ahLst/>
            <a:cxnLst>
              <a:cxn ang="0">
                <a:pos x="connsiteX0" y="connsiteY0"/>
              </a:cxn>
              <a:cxn ang="0">
                <a:pos x="connsiteX1" y="connsiteY1"/>
              </a:cxn>
              <a:cxn ang="0">
                <a:pos x="connsiteX2" y="connsiteY2"/>
              </a:cxn>
              <a:cxn ang="0">
                <a:pos x="connsiteX3" y="connsiteY3"/>
              </a:cxn>
            </a:cxnLst>
            <a:rect l="l" t="t" r="r" b="b"/>
            <a:pathLst>
              <a:path w="1088021" h="324326">
                <a:moveTo>
                  <a:pt x="0" y="301013"/>
                </a:moveTo>
                <a:cubicBezTo>
                  <a:pt x="188089" y="148613"/>
                  <a:pt x="376178" y="-3787"/>
                  <a:pt x="462988" y="71"/>
                </a:cubicBezTo>
                <a:cubicBezTo>
                  <a:pt x="549798" y="3929"/>
                  <a:pt x="416689" y="318375"/>
                  <a:pt x="520861" y="324162"/>
                </a:cubicBezTo>
                <a:cubicBezTo>
                  <a:pt x="625033" y="329949"/>
                  <a:pt x="856527" y="182372"/>
                  <a:pt x="1088021" y="34795"/>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2" name="TextBox 21">
            <a:extLst>
              <a:ext uri="{FF2B5EF4-FFF2-40B4-BE49-F238E27FC236}">
                <a16:creationId xmlns:a16="http://schemas.microsoft.com/office/drawing/2014/main" id="{47790B04-A406-E254-69AD-0732770DC808}"/>
              </a:ext>
            </a:extLst>
          </p:cNvPr>
          <p:cNvSpPr txBox="1"/>
          <p:nvPr/>
        </p:nvSpPr>
        <p:spPr>
          <a:xfrm>
            <a:off x="3903617" y="3410429"/>
            <a:ext cx="1154536" cy="435145"/>
          </a:xfrm>
          <a:prstGeom prst="rect">
            <a:avLst/>
          </a:prstGeom>
          <a:noFill/>
        </p:spPr>
        <p:txBody>
          <a:bodyPr wrap="square" rtlCol="0">
            <a:spAutoFit/>
          </a:bodyPr>
          <a:lstStyle/>
          <a:p>
            <a:pPr algn="ctr" defTabSz="457200"/>
            <a:r>
              <a:rPr lang="en-US" sz="2000" dirty="0">
                <a:solidFill>
                  <a:prstClr val="black"/>
                </a:solidFill>
                <a:latin typeface="Geeza Pro" panose="02000400000000000000" pitchFamily="2" charset="-78"/>
                <a:cs typeface="Geeza Pro" panose="02000400000000000000" pitchFamily="2" charset="-78"/>
              </a:rPr>
              <a:t>Gain </a:t>
            </a:r>
            <a:r>
              <a:rPr lang="en-US" sz="2800" dirty="0">
                <a:solidFill>
                  <a:prstClr val="black"/>
                </a:solidFill>
                <a:latin typeface="Geeza Pro" panose="02000400000000000000" pitchFamily="2" charset="-78"/>
                <a:cs typeface="Geeza Pro" panose="02000400000000000000" pitchFamily="2" charset="-78"/>
              </a:rPr>
              <a:t>𝑔</a:t>
            </a:r>
            <a:r>
              <a:rPr lang="en-US" sz="2800" baseline="-25000" dirty="0">
                <a:solidFill>
                  <a:prstClr val="black"/>
                </a:solidFill>
                <a:latin typeface="Calibri" panose="020F0502020204030204"/>
              </a:rPr>
              <a:t>1</a:t>
            </a:r>
          </a:p>
        </p:txBody>
      </p:sp>
      <p:sp>
        <p:nvSpPr>
          <p:cNvPr id="23" name="TextBox 22">
            <a:extLst>
              <a:ext uri="{FF2B5EF4-FFF2-40B4-BE49-F238E27FC236}">
                <a16:creationId xmlns:a16="http://schemas.microsoft.com/office/drawing/2014/main" id="{15BA0EA4-3C6F-1976-36E1-989A56505C14}"/>
              </a:ext>
            </a:extLst>
          </p:cNvPr>
          <p:cNvSpPr txBox="1"/>
          <p:nvPr/>
        </p:nvSpPr>
        <p:spPr>
          <a:xfrm>
            <a:off x="4345139" y="5795150"/>
            <a:ext cx="1154536" cy="435145"/>
          </a:xfrm>
          <a:prstGeom prst="rect">
            <a:avLst/>
          </a:prstGeom>
          <a:noFill/>
        </p:spPr>
        <p:txBody>
          <a:bodyPr wrap="square" rtlCol="0">
            <a:spAutoFit/>
          </a:bodyPr>
          <a:lstStyle/>
          <a:p>
            <a:pPr algn="ctr" defTabSz="457200"/>
            <a:r>
              <a:rPr lang="en-US" sz="2000" dirty="0">
                <a:solidFill>
                  <a:prstClr val="black"/>
                </a:solidFill>
                <a:latin typeface="Geeza Pro" panose="02000400000000000000" pitchFamily="2" charset="-78"/>
                <a:cs typeface="Geeza Pro" panose="02000400000000000000" pitchFamily="2" charset="-78"/>
              </a:rPr>
              <a:t>Gain </a:t>
            </a:r>
            <a:r>
              <a:rPr lang="en-US" sz="2800" dirty="0">
                <a:solidFill>
                  <a:prstClr val="black"/>
                </a:solidFill>
                <a:latin typeface="Geeza Pro" panose="02000400000000000000" pitchFamily="2" charset="-78"/>
                <a:cs typeface="Geeza Pro" panose="02000400000000000000" pitchFamily="2" charset="-78"/>
              </a:rPr>
              <a:t>𝑔</a:t>
            </a:r>
            <a:r>
              <a:rPr lang="en-US" sz="2800" baseline="-25000" dirty="0">
                <a:solidFill>
                  <a:prstClr val="black"/>
                </a:solidFill>
                <a:latin typeface="Calibri" panose="020F0502020204030204"/>
                <a:cs typeface="Geeza Pro" panose="02000400000000000000" pitchFamily="2" charset="-78"/>
              </a:rPr>
              <a:t>n</a:t>
            </a:r>
            <a:endParaRPr lang="en-US" sz="2800" baseline="-25000" dirty="0">
              <a:solidFill>
                <a:prstClr val="black"/>
              </a:solidFill>
              <a:latin typeface="Calibri" panose="020F0502020204030204"/>
            </a:endParaRPr>
          </a:p>
        </p:txBody>
      </p:sp>
      <p:sp>
        <p:nvSpPr>
          <p:cNvPr id="70" name="TextBox 69">
            <a:extLst>
              <a:ext uri="{FF2B5EF4-FFF2-40B4-BE49-F238E27FC236}">
                <a16:creationId xmlns:a16="http://schemas.microsoft.com/office/drawing/2014/main" id="{2FD52B95-61F7-F73A-08BC-924AAA3DF5A7}"/>
              </a:ext>
            </a:extLst>
          </p:cNvPr>
          <p:cNvSpPr txBox="1"/>
          <p:nvPr/>
        </p:nvSpPr>
        <p:spPr>
          <a:xfrm>
            <a:off x="1948211" y="6460995"/>
            <a:ext cx="4776925" cy="400110"/>
          </a:xfrm>
          <a:prstGeom prst="rect">
            <a:avLst/>
          </a:prstGeom>
          <a:noFill/>
        </p:spPr>
        <p:txBody>
          <a:bodyPr wrap="square" rtlCol="0">
            <a:spAutoFit/>
          </a:bodyPr>
          <a:lstStyle/>
          <a:p>
            <a:pPr algn="ctr" defTabSz="457200"/>
            <a:r>
              <a:rPr lang="en-US" sz="2000" dirty="0">
                <a:solidFill>
                  <a:prstClr val="black"/>
                </a:solidFill>
                <a:latin typeface="Calibri" panose="020F0502020204030204"/>
              </a:rPr>
              <a:t>Acoustic structure (model internal view)</a:t>
            </a:r>
          </a:p>
        </p:txBody>
      </p:sp>
      <p:sp>
        <p:nvSpPr>
          <p:cNvPr id="80" name="TextBox 79">
            <a:extLst>
              <a:ext uri="{FF2B5EF4-FFF2-40B4-BE49-F238E27FC236}">
                <a16:creationId xmlns:a16="http://schemas.microsoft.com/office/drawing/2014/main" id="{A11E00CE-5167-4F4B-57A5-AD1E44EB87D3}"/>
              </a:ext>
            </a:extLst>
          </p:cNvPr>
          <p:cNvSpPr txBox="1"/>
          <p:nvPr/>
        </p:nvSpPr>
        <p:spPr>
          <a:xfrm>
            <a:off x="704527" y="191869"/>
            <a:ext cx="12050578" cy="646331"/>
          </a:xfrm>
          <a:prstGeom prst="rect">
            <a:avLst/>
          </a:prstGeom>
          <a:noFill/>
        </p:spPr>
        <p:txBody>
          <a:bodyPr wrap="square" rtlCol="0">
            <a:spAutoFit/>
          </a:bodyPr>
          <a:lstStyle/>
          <a:p>
            <a:r>
              <a:rPr lang="en-US" sz="3600" b="1" i="1" dirty="0">
                <a:solidFill>
                  <a:schemeClr val="tx1">
                    <a:lumMod val="85000"/>
                    <a:lumOff val="15000"/>
                  </a:schemeClr>
                </a:solidFill>
                <a:latin typeface="Candara" panose="020E0502030303020204" pitchFamily="34" charset="0"/>
              </a:rPr>
              <a:t>Acoustic micro-structure for code projection</a:t>
            </a:r>
          </a:p>
        </p:txBody>
      </p:sp>
    </p:spTree>
    <p:custDataLst>
      <p:tags r:id="rId1"/>
    </p:custDataLst>
    <p:extLst>
      <p:ext uri="{BB962C8B-B14F-4D97-AF65-F5344CB8AC3E}">
        <p14:creationId xmlns:p14="http://schemas.microsoft.com/office/powerpoint/2010/main" val="1427434512"/>
      </p:ext>
    </p:extLst>
  </p:cSld>
  <p:clrMapOvr>
    <a:masterClrMapping/>
  </p:clrMapOvr>
  <mc:AlternateContent xmlns:mc="http://schemas.openxmlformats.org/markup-compatibility/2006" xmlns:p14="http://schemas.microsoft.com/office/powerpoint/2010/main">
    <mc:Choice Requires="p14">
      <p:transition spd="slow" p14:dur="2000" advTm="14752"/>
    </mc:Choice>
    <mc:Fallback xmlns="">
      <p:transition spd="slow" advTm="1475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49AD91D-ED8E-CC79-97B6-0D1CB85C63A3}"/>
              </a:ext>
            </a:extLst>
          </p:cNvPr>
          <p:cNvSpPr txBox="1"/>
          <p:nvPr/>
        </p:nvSpPr>
        <p:spPr>
          <a:xfrm>
            <a:off x="9454225" y="2875435"/>
            <a:ext cx="1394783" cy="332759"/>
          </a:xfrm>
          <a:prstGeom prst="rect">
            <a:avLst/>
          </a:prstGeom>
          <a:noFill/>
        </p:spPr>
        <p:txBody>
          <a:bodyPr wrap="square" rtlCol="0">
            <a:spAutoFit/>
          </a:bodyPr>
          <a:lstStyle/>
          <a:p>
            <a:pPr algn="ctr" defTabSz="457200"/>
            <a:r>
              <a:rPr lang="en-US" sz="2000" dirty="0">
                <a:solidFill>
                  <a:prstClr val="black"/>
                </a:solidFill>
                <a:latin typeface="Calibri" panose="020F0502020204030204"/>
              </a:rPr>
              <a:t>Object plane</a:t>
            </a:r>
          </a:p>
        </p:txBody>
      </p:sp>
      <p:cxnSp>
        <p:nvCxnSpPr>
          <p:cNvPr id="12" name="Straight Connector 11">
            <a:extLst>
              <a:ext uri="{FF2B5EF4-FFF2-40B4-BE49-F238E27FC236}">
                <a16:creationId xmlns:a16="http://schemas.microsoft.com/office/drawing/2014/main" id="{CFA9B9F7-9AAE-824C-A399-96F4E5920E9B}"/>
              </a:ext>
            </a:extLst>
          </p:cNvPr>
          <p:cNvCxnSpPr>
            <a:cxnSpLocks/>
          </p:cNvCxnSpPr>
          <p:nvPr/>
        </p:nvCxnSpPr>
        <p:spPr>
          <a:xfrm>
            <a:off x="9155038" y="3640277"/>
            <a:ext cx="0" cy="2362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reeform 13">
            <a:extLst>
              <a:ext uri="{FF2B5EF4-FFF2-40B4-BE49-F238E27FC236}">
                <a16:creationId xmlns:a16="http://schemas.microsoft.com/office/drawing/2014/main" id="{8BE922D4-82D2-24AB-3936-BF2E0E4C8F43}"/>
              </a:ext>
            </a:extLst>
          </p:cNvPr>
          <p:cNvSpPr/>
          <p:nvPr/>
        </p:nvSpPr>
        <p:spPr>
          <a:xfrm rot="21413818">
            <a:off x="2632058" y="3653901"/>
            <a:ext cx="1998507" cy="2579684"/>
          </a:xfrm>
          <a:custGeom>
            <a:avLst/>
            <a:gdLst>
              <a:gd name="connsiteX0" fmla="*/ 169106 w 2375347"/>
              <a:gd name="connsiteY0" fmla="*/ 2098561 h 3412003"/>
              <a:gd name="connsiteX1" fmla="*/ 2244287 w 2375347"/>
              <a:gd name="connsiteY1" fmla="*/ 2546203 h 3412003"/>
              <a:gd name="connsiteX2" fmla="*/ 2212537 w 2375347"/>
              <a:gd name="connsiteY2" fmla="*/ 2633704 h 3412003"/>
              <a:gd name="connsiteX3" fmla="*/ 1698783 w 2375347"/>
              <a:gd name="connsiteY3" fmla="*/ 3412003 h 3412003"/>
              <a:gd name="connsiteX4" fmla="*/ 55201 w 2375347"/>
              <a:gd name="connsiteY4" fmla="*/ 2330737 h 3412003"/>
              <a:gd name="connsiteX5" fmla="*/ 108513 w 2375347"/>
              <a:gd name="connsiteY5" fmla="*/ 2249566 h 3412003"/>
              <a:gd name="connsiteX6" fmla="*/ 154270 w 2375347"/>
              <a:gd name="connsiteY6" fmla="*/ 2146245 h 3412003"/>
              <a:gd name="connsiteX7" fmla="*/ 2059318 w 2375347"/>
              <a:gd name="connsiteY7" fmla="*/ 688158 h 3412003"/>
              <a:gd name="connsiteX8" fmla="*/ 2114026 w 2375347"/>
              <a:gd name="connsiteY8" fmla="*/ 779739 h 3412003"/>
              <a:gd name="connsiteX9" fmla="*/ 2272989 w 2375347"/>
              <a:gd name="connsiteY9" fmla="*/ 2467102 h 3412003"/>
              <a:gd name="connsiteX10" fmla="*/ 2270720 w 2375347"/>
              <a:gd name="connsiteY10" fmla="*/ 2473355 h 3412003"/>
              <a:gd name="connsiteX11" fmla="*/ 190363 w 2375347"/>
              <a:gd name="connsiteY11" fmla="*/ 2024596 h 3412003"/>
              <a:gd name="connsiteX12" fmla="*/ 208420 w 2375347"/>
              <a:gd name="connsiteY12" fmla="*/ 1926813 h 3412003"/>
              <a:gd name="connsiteX13" fmla="*/ 215445 w 2375347"/>
              <a:gd name="connsiteY13" fmla="*/ 1811832 h 3412003"/>
              <a:gd name="connsiteX14" fmla="*/ 208420 w 2375347"/>
              <a:gd name="connsiteY14" fmla="*/ 1696852 h 3412003"/>
              <a:gd name="connsiteX15" fmla="*/ 192139 w 2375347"/>
              <a:gd name="connsiteY15" fmla="*/ 1608689 h 3412003"/>
              <a:gd name="connsiteX16" fmla="*/ 248459 w 2375347"/>
              <a:gd name="connsiteY16" fmla="*/ 1580647 h 3412003"/>
              <a:gd name="connsiteX17" fmla="*/ 248459 w 2375347"/>
              <a:gd name="connsiteY17" fmla="*/ 1580648 h 3412003"/>
              <a:gd name="connsiteX18" fmla="*/ 307161 w 2375347"/>
              <a:gd name="connsiteY18" fmla="*/ 1551420 h 3412003"/>
              <a:gd name="connsiteX19" fmla="*/ 275149 w 2375347"/>
              <a:gd name="connsiteY19" fmla="*/ 1304914 h 3412003"/>
              <a:gd name="connsiteX20" fmla="*/ 498105 w 2375347"/>
              <a:gd name="connsiteY20" fmla="*/ 1200095 h 3412003"/>
              <a:gd name="connsiteX21" fmla="*/ 671331 w 2375347"/>
              <a:gd name="connsiteY21" fmla="*/ 1377025 h 3412003"/>
              <a:gd name="connsiteX22" fmla="*/ 673861 w 2375347"/>
              <a:gd name="connsiteY22" fmla="*/ 1375861 h 3412003"/>
              <a:gd name="connsiteX23" fmla="*/ 712097 w 2375347"/>
              <a:gd name="connsiteY23" fmla="*/ 1438147 h 3412003"/>
              <a:gd name="connsiteX24" fmla="*/ 901443 w 2375347"/>
              <a:gd name="connsiteY24" fmla="*/ 1580311 h 3412003"/>
              <a:gd name="connsiteX25" fmla="*/ 1179389 w 2375347"/>
              <a:gd name="connsiteY25" fmla="*/ 1434631 h 3412003"/>
              <a:gd name="connsiteX26" fmla="*/ 1174509 w 2375347"/>
              <a:gd name="connsiteY26" fmla="*/ 1198168 h 3412003"/>
              <a:gd name="connsiteX27" fmla="*/ 1144498 w 2375347"/>
              <a:gd name="connsiteY27" fmla="*/ 1125301 h 3412003"/>
              <a:gd name="connsiteX28" fmla="*/ 1146379 w 2375347"/>
              <a:gd name="connsiteY28" fmla="*/ 1124364 h 3412003"/>
              <a:gd name="connsiteX29" fmla="*/ 1114367 w 2375347"/>
              <a:gd name="connsiteY29" fmla="*/ 877859 h 3412003"/>
              <a:gd name="connsiteX30" fmla="*/ 1337323 w 2375347"/>
              <a:gd name="connsiteY30" fmla="*/ 773040 h 3412003"/>
              <a:gd name="connsiteX31" fmla="*/ 1510549 w 2375347"/>
              <a:gd name="connsiteY31" fmla="*/ 949969 h 3412003"/>
              <a:gd name="connsiteX32" fmla="*/ 1513079 w 2375347"/>
              <a:gd name="connsiteY32" fmla="*/ 948805 h 3412003"/>
              <a:gd name="connsiteX33" fmla="*/ 1551315 w 2375347"/>
              <a:gd name="connsiteY33" fmla="*/ 1011091 h 3412003"/>
              <a:gd name="connsiteX34" fmla="*/ 1740661 w 2375347"/>
              <a:gd name="connsiteY34" fmla="*/ 1153255 h 3412003"/>
              <a:gd name="connsiteX35" fmla="*/ 2018607 w 2375347"/>
              <a:gd name="connsiteY35" fmla="*/ 1007576 h 3412003"/>
              <a:gd name="connsiteX36" fmla="*/ 2013727 w 2375347"/>
              <a:gd name="connsiteY36" fmla="*/ 771112 h 3412003"/>
              <a:gd name="connsiteX37" fmla="*/ 1993134 w 2375347"/>
              <a:gd name="connsiteY37" fmla="*/ 721111 h 3412003"/>
              <a:gd name="connsiteX38" fmla="*/ 1470736 w 2375347"/>
              <a:gd name="connsiteY38" fmla="*/ 0 h 3412003"/>
              <a:gd name="connsiteX39" fmla="*/ 1989217 w 2375347"/>
              <a:gd name="connsiteY39" fmla="*/ 570809 h 3412003"/>
              <a:gd name="connsiteX40" fmla="*/ 2015876 w 2375347"/>
              <a:gd name="connsiteY40" fmla="*/ 615435 h 3412003"/>
              <a:gd name="connsiteX41" fmla="*/ 1900243 w 2375347"/>
              <a:gd name="connsiteY41" fmla="*/ 673009 h 3412003"/>
              <a:gd name="connsiteX42" fmla="*/ 1924111 w 2375347"/>
              <a:gd name="connsiteY42" fmla="*/ 720946 h 3412003"/>
              <a:gd name="connsiteX43" fmla="*/ 1922794 w 2375347"/>
              <a:gd name="connsiteY43" fmla="*/ 721652 h 3412003"/>
              <a:gd name="connsiteX44" fmla="*/ 1959579 w 2375347"/>
              <a:gd name="connsiteY44" fmla="*/ 966516 h 3412003"/>
              <a:gd name="connsiteX45" fmla="*/ 1741563 w 2375347"/>
              <a:gd name="connsiteY45" fmla="*/ 1081257 h 3412003"/>
              <a:gd name="connsiteX46" fmla="*/ 1564151 w 2375347"/>
              <a:gd name="connsiteY46" fmla="*/ 907146 h 3412003"/>
              <a:gd name="connsiteX47" fmla="*/ 1561742 w 2375347"/>
              <a:gd name="connsiteY47" fmla="*/ 908345 h 3412003"/>
              <a:gd name="connsiteX48" fmla="*/ 1525885 w 2375347"/>
              <a:gd name="connsiteY48" fmla="*/ 847599 h 3412003"/>
              <a:gd name="connsiteX49" fmla="*/ 1340134 w 2375347"/>
              <a:gd name="connsiteY49" fmla="*/ 701191 h 3412003"/>
              <a:gd name="connsiteX50" fmla="*/ 1168005 w 2375347"/>
              <a:gd name="connsiteY50" fmla="*/ 705703 h 3412003"/>
              <a:gd name="connsiteX51" fmla="*/ 1056370 w 2375347"/>
              <a:gd name="connsiteY51" fmla="*/ 835186 h 3412003"/>
              <a:gd name="connsiteX52" fmla="*/ 1055697 w 2375347"/>
              <a:gd name="connsiteY52" fmla="*/ 1071961 h 3412003"/>
              <a:gd name="connsiteX53" fmla="*/ 1085383 w 2375347"/>
              <a:gd name="connsiteY53" fmla="*/ 1147738 h 3412003"/>
              <a:gd name="connsiteX54" fmla="*/ 1083576 w 2375347"/>
              <a:gd name="connsiteY54" fmla="*/ 1148708 h 3412003"/>
              <a:gd name="connsiteX55" fmla="*/ 1120361 w 2375347"/>
              <a:gd name="connsiteY55" fmla="*/ 1393571 h 3412003"/>
              <a:gd name="connsiteX56" fmla="*/ 902345 w 2375347"/>
              <a:gd name="connsiteY56" fmla="*/ 1508312 h 3412003"/>
              <a:gd name="connsiteX57" fmla="*/ 724933 w 2375347"/>
              <a:gd name="connsiteY57" fmla="*/ 1334202 h 3412003"/>
              <a:gd name="connsiteX58" fmla="*/ 722524 w 2375347"/>
              <a:gd name="connsiteY58" fmla="*/ 1335401 h 3412003"/>
              <a:gd name="connsiteX59" fmla="*/ 686667 w 2375347"/>
              <a:gd name="connsiteY59" fmla="*/ 1274654 h 3412003"/>
              <a:gd name="connsiteX60" fmla="*/ 500916 w 2375347"/>
              <a:gd name="connsiteY60" fmla="*/ 1128246 h 3412003"/>
              <a:gd name="connsiteX61" fmla="*/ 328787 w 2375347"/>
              <a:gd name="connsiteY61" fmla="*/ 1132758 h 3412003"/>
              <a:gd name="connsiteX62" fmla="*/ 217152 w 2375347"/>
              <a:gd name="connsiteY62" fmla="*/ 1262242 h 3412003"/>
              <a:gd name="connsiteX63" fmla="*/ 200368 w 2375347"/>
              <a:gd name="connsiteY63" fmla="*/ 1416359 h 3412003"/>
              <a:gd name="connsiteX64" fmla="*/ 215372 w 2375347"/>
              <a:gd name="connsiteY64" fmla="*/ 1493333 h 3412003"/>
              <a:gd name="connsiteX65" fmla="*/ 166752 w 2375347"/>
              <a:gd name="connsiteY65" fmla="*/ 1517541 h 3412003"/>
              <a:gd name="connsiteX66" fmla="*/ 154270 w 2375347"/>
              <a:gd name="connsiteY66" fmla="*/ 1477421 h 3412003"/>
              <a:gd name="connsiteX67" fmla="*/ 108513 w 2375347"/>
              <a:gd name="connsiteY67" fmla="*/ 1374100 h 3412003"/>
              <a:gd name="connsiteX68" fmla="*/ 0 w 2375347"/>
              <a:gd name="connsiteY68" fmla="*/ 1208880 h 341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375347" h="3412003">
                <a:moveTo>
                  <a:pt x="169106" y="2098561"/>
                </a:moveTo>
                <a:lnTo>
                  <a:pt x="2244287" y="2546203"/>
                </a:lnTo>
                <a:lnTo>
                  <a:pt x="2212537" y="2633704"/>
                </a:lnTo>
                <a:cubicBezTo>
                  <a:pt x="2100090" y="2909184"/>
                  <a:pt x="1929122" y="3172861"/>
                  <a:pt x="1698783" y="3412003"/>
                </a:cubicBezTo>
                <a:lnTo>
                  <a:pt x="55201" y="2330737"/>
                </a:lnTo>
                <a:lnTo>
                  <a:pt x="108513" y="2249566"/>
                </a:lnTo>
                <a:cubicBezTo>
                  <a:pt x="125727" y="2215930"/>
                  <a:pt x="141018" y="2181459"/>
                  <a:pt x="154270" y="2146245"/>
                </a:cubicBezTo>
                <a:close/>
                <a:moveTo>
                  <a:pt x="2059318" y="688158"/>
                </a:moveTo>
                <a:lnTo>
                  <a:pt x="2114026" y="779739"/>
                </a:lnTo>
                <a:cubicBezTo>
                  <a:pt x="2395877" y="1311312"/>
                  <a:pt x="2451134" y="1907719"/>
                  <a:pt x="2272989" y="2467102"/>
                </a:cubicBezTo>
                <a:lnTo>
                  <a:pt x="2270720" y="2473355"/>
                </a:lnTo>
                <a:lnTo>
                  <a:pt x="190363" y="2024596"/>
                </a:lnTo>
                <a:lnTo>
                  <a:pt x="208420" y="1926813"/>
                </a:lnTo>
                <a:cubicBezTo>
                  <a:pt x="213066" y="1889008"/>
                  <a:pt x="215445" y="1850650"/>
                  <a:pt x="215445" y="1811832"/>
                </a:cubicBezTo>
                <a:cubicBezTo>
                  <a:pt x="215445" y="1773015"/>
                  <a:pt x="213065" y="1734657"/>
                  <a:pt x="208420" y="1696852"/>
                </a:cubicBezTo>
                <a:lnTo>
                  <a:pt x="192139" y="1608689"/>
                </a:lnTo>
                <a:lnTo>
                  <a:pt x="248459" y="1580647"/>
                </a:lnTo>
                <a:lnTo>
                  <a:pt x="248459" y="1580648"/>
                </a:lnTo>
                <a:lnTo>
                  <a:pt x="307161" y="1551420"/>
                </a:lnTo>
                <a:cubicBezTo>
                  <a:pt x="265919" y="1468588"/>
                  <a:pt x="254052" y="1377204"/>
                  <a:pt x="275149" y="1304914"/>
                </a:cubicBezTo>
                <a:cubicBezTo>
                  <a:pt x="305473" y="1201011"/>
                  <a:pt x="397013" y="1157975"/>
                  <a:pt x="498105" y="1200095"/>
                </a:cubicBezTo>
                <a:cubicBezTo>
                  <a:pt x="567667" y="1229078"/>
                  <a:pt x="631745" y="1294525"/>
                  <a:pt x="671331" y="1377025"/>
                </a:cubicBezTo>
                <a:lnTo>
                  <a:pt x="673861" y="1375861"/>
                </a:lnTo>
                <a:lnTo>
                  <a:pt x="712097" y="1438147"/>
                </a:lnTo>
                <a:cubicBezTo>
                  <a:pt x="763593" y="1507247"/>
                  <a:pt x="830663" y="1558281"/>
                  <a:pt x="901443" y="1580311"/>
                </a:cubicBezTo>
                <a:cubicBezTo>
                  <a:pt x="1026537" y="1619245"/>
                  <a:pt x="1138649" y="1560484"/>
                  <a:pt x="1179389" y="1434631"/>
                </a:cubicBezTo>
                <a:cubicBezTo>
                  <a:pt x="1202241" y="1364038"/>
                  <a:pt x="1199986" y="1279979"/>
                  <a:pt x="1174509" y="1198168"/>
                </a:cubicBezTo>
                <a:lnTo>
                  <a:pt x="1144498" y="1125301"/>
                </a:lnTo>
                <a:lnTo>
                  <a:pt x="1146379" y="1124364"/>
                </a:lnTo>
                <a:cubicBezTo>
                  <a:pt x="1105137" y="1041533"/>
                  <a:pt x="1093270" y="950148"/>
                  <a:pt x="1114367" y="877859"/>
                </a:cubicBezTo>
                <a:cubicBezTo>
                  <a:pt x="1144691" y="773956"/>
                  <a:pt x="1236231" y="730920"/>
                  <a:pt x="1337323" y="773040"/>
                </a:cubicBezTo>
                <a:cubicBezTo>
                  <a:pt x="1406885" y="802023"/>
                  <a:pt x="1470963" y="867470"/>
                  <a:pt x="1510549" y="949969"/>
                </a:cubicBezTo>
                <a:lnTo>
                  <a:pt x="1513079" y="948805"/>
                </a:lnTo>
                <a:lnTo>
                  <a:pt x="1551315" y="1011091"/>
                </a:lnTo>
                <a:cubicBezTo>
                  <a:pt x="1602811" y="1080192"/>
                  <a:pt x="1669881" y="1131226"/>
                  <a:pt x="1740661" y="1153255"/>
                </a:cubicBezTo>
                <a:cubicBezTo>
                  <a:pt x="1865755" y="1192190"/>
                  <a:pt x="1977867" y="1133429"/>
                  <a:pt x="2018607" y="1007576"/>
                </a:cubicBezTo>
                <a:cubicBezTo>
                  <a:pt x="2041459" y="936983"/>
                  <a:pt x="2039204" y="852924"/>
                  <a:pt x="2013727" y="771112"/>
                </a:cubicBezTo>
                <a:lnTo>
                  <a:pt x="1993134" y="721111"/>
                </a:lnTo>
                <a:close/>
                <a:moveTo>
                  <a:pt x="1470736" y="0"/>
                </a:moveTo>
                <a:cubicBezTo>
                  <a:pt x="1679382" y="173377"/>
                  <a:pt x="1852355" y="365820"/>
                  <a:pt x="1989217" y="570809"/>
                </a:cubicBezTo>
                <a:lnTo>
                  <a:pt x="2015876" y="615435"/>
                </a:lnTo>
                <a:lnTo>
                  <a:pt x="1900243" y="673009"/>
                </a:lnTo>
                <a:lnTo>
                  <a:pt x="1924111" y="720946"/>
                </a:lnTo>
                <a:lnTo>
                  <a:pt x="1922794" y="721652"/>
                </a:lnTo>
                <a:cubicBezTo>
                  <a:pt x="1964769" y="802963"/>
                  <a:pt x="1978376" y="893540"/>
                  <a:pt x="1959579" y="966516"/>
                </a:cubicBezTo>
                <a:cubicBezTo>
                  <a:pt x="1932263" y="1072571"/>
                  <a:pt x="1842751" y="1119681"/>
                  <a:pt x="1741563" y="1081257"/>
                </a:cubicBezTo>
                <a:cubicBezTo>
                  <a:pt x="1671163" y="1054524"/>
                  <a:pt x="1605392" y="989978"/>
                  <a:pt x="1564151" y="907146"/>
                </a:cubicBezTo>
                <a:lnTo>
                  <a:pt x="1561742" y="908345"/>
                </a:lnTo>
                <a:lnTo>
                  <a:pt x="1525885" y="847599"/>
                </a:lnTo>
                <a:cubicBezTo>
                  <a:pt x="1475956" y="777962"/>
                  <a:pt x="1410238" y="725501"/>
                  <a:pt x="1340134" y="701191"/>
                </a:cubicBezTo>
                <a:cubicBezTo>
                  <a:pt x="1277643" y="679521"/>
                  <a:pt x="1217783" y="682198"/>
                  <a:pt x="1168005" y="705703"/>
                </a:cubicBezTo>
                <a:cubicBezTo>
                  <a:pt x="1118227" y="729208"/>
                  <a:pt x="1078531" y="773542"/>
                  <a:pt x="1056370" y="835186"/>
                </a:cubicBezTo>
                <a:cubicBezTo>
                  <a:pt x="1031291" y="904943"/>
                  <a:pt x="1031593" y="989222"/>
                  <a:pt x="1055697" y="1071961"/>
                </a:cubicBezTo>
                <a:lnTo>
                  <a:pt x="1085383" y="1147738"/>
                </a:lnTo>
                <a:lnTo>
                  <a:pt x="1083576" y="1148708"/>
                </a:lnTo>
                <a:cubicBezTo>
                  <a:pt x="1125551" y="1230018"/>
                  <a:pt x="1139158" y="1320595"/>
                  <a:pt x="1120361" y="1393571"/>
                </a:cubicBezTo>
                <a:cubicBezTo>
                  <a:pt x="1093045" y="1499626"/>
                  <a:pt x="1003533" y="1546736"/>
                  <a:pt x="902345" y="1508312"/>
                </a:cubicBezTo>
                <a:cubicBezTo>
                  <a:pt x="831945" y="1481579"/>
                  <a:pt x="766174" y="1417033"/>
                  <a:pt x="724933" y="1334202"/>
                </a:cubicBezTo>
                <a:lnTo>
                  <a:pt x="722524" y="1335401"/>
                </a:lnTo>
                <a:lnTo>
                  <a:pt x="686667" y="1274654"/>
                </a:lnTo>
                <a:cubicBezTo>
                  <a:pt x="636738" y="1205017"/>
                  <a:pt x="571020" y="1152557"/>
                  <a:pt x="500916" y="1128246"/>
                </a:cubicBezTo>
                <a:cubicBezTo>
                  <a:pt x="438425" y="1106576"/>
                  <a:pt x="378565" y="1109253"/>
                  <a:pt x="328787" y="1132758"/>
                </a:cubicBezTo>
                <a:cubicBezTo>
                  <a:pt x="279009" y="1156264"/>
                  <a:pt x="239313" y="1200598"/>
                  <a:pt x="217152" y="1262242"/>
                </a:cubicBezTo>
                <a:cubicBezTo>
                  <a:pt x="200433" y="1308747"/>
                  <a:pt x="194994" y="1361705"/>
                  <a:pt x="200368" y="1416359"/>
                </a:cubicBezTo>
                <a:lnTo>
                  <a:pt x="215372" y="1493333"/>
                </a:lnTo>
                <a:lnTo>
                  <a:pt x="166752" y="1517541"/>
                </a:lnTo>
                <a:lnTo>
                  <a:pt x="154270" y="1477421"/>
                </a:lnTo>
                <a:cubicBezTo>
                  <a:pt x="141017" y="1442207"/>
                  <a:pt x="125727" y="1407736"/>
                  <a:pt x="108513" y="1374100"/>
                </a:cubicBezTo>
                <a:lnTo>
                  <a:pt x="0" y="1208880"/>
                </a:lnTo>
                <a:close/>
              </a:path>
            </a:pathLst>
          </a:custGeom>
          <a:pattFill prst="pct50">
            <a:fgClr>
              <a:schemeClr val="accent1">
                <a:lumMod val="75000"/>
              </a:schemeClr>
            </a:fgClr>
            <a:bgClr>
              <a:schemeClr val="bg1"/>
            </a:bgClr>
          </a:patt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15" name="Picture 14">
            <a:extLst>
              <a:ext uri="{FF2B5EF4-FFF2-40B4-BE49-F238E27FC236}">
                <a16:creationId xmlns:a16="http://schemas.microsoft.com/office/drawing/2014/main" id="{7BC5BE02-1BAC-08A8-DAE1-53E2500172FD}"/>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76817" y="4689132"/>
            <a:ext cx="857674" cy="7707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44A0A51B-5FA4-6A34-9CD4-E53578D6A5D5}"/>
              </a:ext>
            </a:extLst>
          </p:cNvPr>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59012"/>
          <a:stretch/>
        </p:blipFill>
        <p:spPr bwMode="auto">
          <a:xfrm rot="19760488">
            <a:off x="4335620" y="3717631"/>
            <a:ext cx="290531" cy="6369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5EF39F3F-9959-855B-821D-4877FCC3B4CB}"/>
              </a:ext>
            </a:extLst>
          </p:cNvPr>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59012"/>
          <a:stretch/>
        </p:blipFill>
        <p:spPr bwMode="auto">
          <a:xfrm rot="993100">
            <a:off x="4608341" y="5254322"/>
            <a:ext cx="290531" cy="6369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9E9529B-631B-8017-DED2-C80873537794}"/>
              </a:ext>
            </a:extLst>
          </p:cNvPr>
          <p:cNvSpPr txBox="1"/>
          <p:nvPr/>
        </p:nvSpPr>
        <p:spPr>
          <a:xfrm>
            <a:off x="1224470" y="3506797"/>
            <a:ext cx="2098649" cy="332759"/>
          </a:xfrm>
          <a:prstGeom prst="rect">
            <a:avLst/>
          </a:prstGeom>
          <a:noFill/>
        </p:spPr>
        <p:txBody>
          <a:bodyPr wrap="square" rtlCol="0">
            <a:spAutoFit/>
          </a:bodyPr>
          <a:lstStyle/>
          <a:p>
            <a:pPr algn="ctr" defTabSz="457200"/>
            <a:r>
              <a:rPr lang="en-US" sz="2000" dirty="0">
                <a:solidFill>
                  <a:prstClr val="black"/>
                </a:solidFill>
                <a:latin typeface="Calibri" panose="020F0502020204030204"/>
              </a:rPr>
              <a:t>Path-1, length d1</a:t>
            </a:r>
          </a:p>
        </p:txBody>
      </p:sp>
      <p:sp>
        <p:nvSpPr>
          <p:cNvPr id="19" name="TextBox 18">
            <a:extLst>
              <a:ext uri="{FF2B5EF4-FFF2-40B4-BE49-F238E27FC236}">
                <a16:creationId xmlns:a16="http://schemas.microsoft.com/office/drawing/2014/main" id="{F3458399-0290-5FD1-2D54-8C38C9F18412}"/>
              </a:ext>
            </a:extLst>
          </p:cNvPr>
          <p:cNvSpPr txBox="1"/>
          <p:nvPr/>
        </p:nvSpPr>
        <p:spPr>
          <a:xfrm>
            <a:off x="1160513" y="5872423"/>
            <a:ext cx="2098649" cy="332759"/>
          </a:xfrm>
          <a:prstGeom prst="rect">
            <a:avLst/>
          </a:prstGeom>
          <a:noFill/>
        </p:spPr>
        <p:txBody>
          <a:bodyPr wrap="square" rtlCol="0">
            <a:spAutoFit/>
          </a:bodyPr>
          <a:lstStyle/>
          <a:p>
            <a:pPr algn="ctr" defTabSz="457200"/>
            <a:r>
              <a:rPr lang="en-US" sz="2000" dirty="0">
                <a:solidFill>
                  <a:prstClr val="black"/>
                </a:solidFill>
                <a:latin typeface="Calibri" panose="020F0502020204030204"/>
              </a:rPr>
              <a:t>Path-n, length </a:t>
            </a:r>
            <a:r>
              <a:rPr lang="en-US" sz="2000" dirty="0" err="1">
                <a:solidFill>
                  <a:prstClr val="black"/>
                </a:solidFill>
                <a:latin typeface="Calibri" panose="020F0502020204030204"/>
              </a:rPr>
              <a:t>dn</a:t>
            </a:r>
            <a:endParaRPr lang="en-US" sz="2000" dirty="0">
              <a:solidFill>
                <a:prstClr val="black"/>
              </a:solidFill>
              <a:latin typeface="Calibri" panose="020F0502020204030204"/>
            </a:endParaRPr>
          </a:p>
        </p:txBody>
      </p:sp>
      <p:sp>
        <p:nvSpPr>
          <p:cNvPr id="20" name="Freeform 19">
            <a:extLst>
              <a:ext uri="{FF2B5EF4-FFF2-40B4-BE49-F238E27FC236}">
                <a16:creationId xmlns:a16="http://schemas.microsoft.com/office/drawing/2014/main" id="{2D30D575-46BB-3D02-D40D-91297192763A}"/>
              </a:ext>
            </a:extLst>
          </p:cNvPr>
          <p:cNvSpPr/>
          <p:nvPr/>
        </p:nvSpPr>
        <p:spPr>
          <a:xfrm rot="695475" flipH="1">
            <a:off x="2538590" y="3928767"/>
            <a:ext cx="902082" cy="155621"/>
          </a:xfrm>
          <a:custGeom>
            <a:avLst/>
            <a:gdLst>
              <a:gd name="connsiteX0" fmla="*/ 0 w 1088021"/>
              <a:gd name="connsiteY0" fmla="*/ 301013 h 324326"/>
              <a:gd name="connsiteX1" fmla="*/ 462988 w 1088021"/>
              <a:gd name="connsiteY1" fmla="*/ 71 h 324326"/>
              <a:gd name="connsiteX2" fmla="*/ 520861 w 1088021"/>
              <a:gd name="connsiteY2" fmla="*/ 324162 h 324326"/>
              <a:gd name="connsiteX3" fmla="*/ 1088021 w 1088021"/>
              <a:gd name="connsiteY3" fmla="*/ 34795 h 324326"/>
            </a:gdLst>
            <a:ahLst/>
            <a:cxnLst>
              <a:cxn ang="0">
                <a:pos x="connsiteX0" y="connsiteY0"/>
              </a:cxn>
              <a:cxn ang="0">
                <a:pos x="connsiteX1" y="connsiteY1"/>
              </a:cxn>
              <a:cxn ang="0">
                <a:pos x="connsiteX2" y="connsiteY2"/>
              </a:cxn>
              <a:cxn ang="0">
                <a:pos x="connsiteX3" y="connsiteY3"/>
              </a:cxn>
            </a:cxnLst>
            <a:rect l="l" t="t" r="r" b="b"/>
            <a:pathLst>
              <a:path w="1088021" h="324326">
                <a:moveTo>
                  <a:pt x="0" y="301013"/>
                </a:moveTo>
                <a:cubicBezTo>
                  <a:pt x="188089" y="148613"/>
                  <a:pt x="376178" y="-3787"/>
                  <a:pt x="462988" y="71"/>
                </a:cubicBezTo>
                <a:cubicBezTo>
                  <a:pt x="549798" y="3929"/>
                  <a:pt x="416689" y="318375"/>
                  <a:pt x="520861" y="324162"/>
                </a:cubicBezTo>
                <a:cubicBezTo>
                  <a:pt x="625033" y="329949"/>
                  <a:pt x="856527" y="182372"/>
                  <a:pt x="1088021" y="34795"/>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1" name="Freeform 20">
            <a:extLst>
              <a:ext uri="{FF2B5EF4-FFF2-40B4-BE49-F238E27FC236}">
                <a16:creationId xmlns:a16="http://schemas.microsoft.com/office/drawing/2014/main" id="{56732815-1854-2EB3-97E6-A014A15E9E96}"/>
              </a:ext>
            </a:extLst>
          </p:cNvPr>
          <p:cNvSpPr/>
          <p:nvPr/>
        </p:nvSpPr>
        <p:spPr>
          <a:xfrm rot="19716876" flipH="1" flipV="1">
            <a:off x="2208961" y="5596591"/>
            <a:ext cx="902082" cy="155621"/>
          </a:xfrm>
          <a:custGeom>
            <a:avLst/>
            <a:gdLst>
              <a:gd name="connsiteX0" fmla="*/ 0 w 1088021"/>
              <a:gd name="connsiteY0" fmla="*/ 301013 h 324326"/>
              <a:gd name="connsiteX1" fmla="*/ 462988 w 1088021"/>
              <a:gd name="connsiteY1" fmla="*/ 71 h 324326"/>
              <a:gd name="connsiteX2" fmla="*/ 520861 w 1088021"/>
              <a:gd name="connsiteY2" fmla="*/ 324162 h 324326"/>
              <a:gd name="connsiteX3" fmla="*/ 1088021 w 1088021"/>
              <a:gd name="connsiteY3" fmla="*/ 34795 h 324326"/>
            </a:gdLst>
            <a:ahLst/>
            <a:cxnLst>
              <a:cxn ang="0">
                <a:pos x="connsiteX0" y="connsiteY0"/>
              </a:cxn>
              <a:cxn ang="0">
                <a:pos x="connsiteX1" y="connsiteY1"/>
              </a:cxn>
              <a:cxn ang="0">
                <a:pos x="connsiteX2" y="connsiteY2"/>
              </a:cxn>
              <a:cxn ang="0">
                <a:pos x="connsiteX3" y="connsiteY3"/>
              </a:cxn>
            </a:cxnLst>
            <a:rect l="l" t="t" r="r" b="b"/>
            <a:pathLst>
              <a:path w="1088021" h="324326">
                <a:moveTo>
                  <a:pt x="0" y="301013"/>
                </a:moveTo>
                <a:cubicBezTo>
                  <a:pt x="188089" y="148613"/>
                  <a:pt x="376178" y="-3787"/>
                  <a:pt x="462988" y="71"/>
                </a:cubicBezTo>
                <a:cubicBezTo>
                  <a:pt x="549798" y="3929"/>
                  <a:pt x="416689" y="318375"/>
                  <a:pt x="520861" y="324162"/>
                </a:cubicBezTo>
                <a:cubicBezTo>
                  <a:pt x="625033" y="329949"/>
                  <a:pt x="856527" y="182372"/>
                  <a:pt x="1088021" y="34795"/>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2" name="TextBox 21">
            <a:extLst>
              <a:ext uri="{FF2B5EF4-FFF2-40B4-BE49-F238E27FC236}">
                <a16:creationId xmlns:a16="http://schemas.microsoft.com/office/drawing/2014/main" id="{47790B04-A406-E254-69AD-0732770DC808}"/>
              </a:ext>
            </a:extLst>
          </p:cNvPr>
          <p:cNvSpPr txBox="1"/>
          <p:nvPr/>
        </p:nvSpPr>
        <p:spPr>
          <a:xfrm>
            <a:off x="3903617" y="3410429"/>
            <a:ext cx="1154536" cy="435145"/>
          </a:xfrm>
          <a:prstGeom prst="rect">
            <a:avLst/>
          </a:prstGeom>
          <a:noFill/>
        </p:spPr>
        <p:txBody>
          <a:bodyPr wrap="square" rtlCol="0">
            <a:spAutoFit/>
          </a:bodyPr>
          <a:lstStyle/>
          <a:p>
            <a:pPr algn="ctr" defTabSz="457200"/>
            <a:r>
              <a:rPr lang="en-US" sz="2000" dirty="0">
                <a:solidFill>
                  <a:prstClr val="black"/>
                </a:solidFill>
                <a:latin typeface="Geeza Pro" panose="02000400000000000000" pitchFamily="2" charset="-78"/>
                <a:cs typeface="Geeza Pro" panose="02000400000000000000" pitchFamily="2" charset="-78"/>
              </a:rPr>
              <a:t>Gain </a:t>
            </a:r>
            <a:r>
              <a:rPr lang="en-US" sz="2800" dirty="0">
                <a:solidFill>
                  <a:prstClr val="black"/>
                </a:solidFill>
                <a:latin typeface="Geeza Pro" panose="02000400000000000000" pitchFamily="2" charset="-78"/>
                <a:cs typeface="Geeza Pro" panose="02000400000000000000" pitchFamily="2" charset="-78"/>
              </a:rPr>
              <a:t>𝑔</a:t>
            </a:r>
            <a:r>
              <a:rPr lang="en-US" sz="2800" baseline="-25000" dirty="0">
                <a:solidFill>
                  <a:prstClr val="black"/>
                </a:solidFill>
                <a:latin typeface="Calibri" panose="020F0502020204030204"/>
              </a:rPr>
              <a:t>1</a:t>
            </a:r>
          </a:p>
        </p:txBody>
      </p:sp>
      <p:sp>
        <p:nvSpPr>
          <p:cNvPr id="23" name="TextBox 22">
            <a:extLst>
              <a:ext uri="{FF2B5EF4-FFF2-40B4-BE49-F238E27FC236}">
                <a16:creationId xmlns:a16="http://schemas.microsoft.com/office/drawing/2014/main" id="{15BA0EA4-3C6F-1976-36E1-989A56505C14}"/>
              </a:ext>
            </a:extLst>
          </p:cNvPr>
          <p:cNvSpPr txBox="1"/>
          <p:nvPr/>
        </p:nvSpPr>
        <p:spPr>
          <a:xfrm>
            <a:off x="4345139" y="5795150"/>
            <a:ext cx="1154536" cy="435145"/>
          </a:xfrm>
          <a:prstGeom prst="rect">
            <a:avLst/>
          </a:prstGeom>
          <a:noFill/>
        </p:spPr>
        <p:txBody>
          <a:bodyPr wrap="square" rtlCol="0">
            <a:spAutoFit/>
          </a:bodyPr>
          <a:lstStyle/>
          <a:p>
            <a:pPr algn="ctr" defTabSz="457200"/>
            <a:r>
              <a:rPr lang="en-US" sz="2000" dirty="0">
                <a:solidFill>
                  <a:prstClr val="black"/>
                </a:solidFill>
                <a:latin typeface="Geeza Pro" panose="02000400000000000000" pitchFamily="2" charset="-78"/>
                <a:cs typeface="Geeza Pro" panose="02000400000000000000" pitchFamily="2" charset="-78"/>
              </a:rPr>
              <a:t>Gain </a:t>
            </a:r>
            <a:r>
              <a:rPr lang="en-US" sz="2800" dirty="0">
                <a:solidFill>
                  <a:prstClr val="black"/>
                </a:solidFill>
                <a:latin typeface="Geeza Pro" panose="02000400000000000000" pitchFamily="2" charset="-78"/>
                <a:cs typeface="Geeza Pro" panose="02000400000000000000" pitchFamily="2" charset="-78"/>
              </a:rPr>
              <a:t>𝑔</a:t>
            </a:r>
            <a:r>
              <a:rPr lang="en-US" sz="2800" baseline="-25000" dirty="0">
                <a:solidFill>
                  <a:prstClr val="black"/>
                </a:solidFill>
                <a:latin typeface="Calibri" panose="020F0502020204030204"/>
                <a:cs typeface="Geeza Pro" panose="02000400000000000000" pitchFamily="2" charset="-78"/>
              </a:rPr>
              <a:t>n</a:t>
            </a:r>
            <a:endParaRPr lang="en-US" sz="2800" baseline="-25000" dirty="0">
              <a:solidFill>
                <a:prstClr val="black"/>
              </a:solidFill>
              <a:latin typeface="Calibri" panose="020F0502020204030204"/>
            </a:endParaRPr>
          </a:p>
        </p:txBody>
      </p:sp>
      <p:sp>
        <p:nvSpPr>
          <p:cNvPr id="50" name="Oval 49">
            <a:extLst>
              <a:ext uri="{FF2B5EF4-FFF2-40B4-BE49-F238E27FC236}">
                <a16:creationId xmlns:a16="http://schemas.microsoft.com/office/drawing/2014/main" id="{1AF2C1E9-96F1-1024-96E8-C58ECB8B0674}"/>
              </a:ext>
            </a:extLst>
          </p:cNvPr>
          <p:cNvSpPr/>
          <p:nvPr/>
        </p:nvSpPr>
        <p:spPr>
          <a:xfrm rot="3968577">
            <a:off x="9083841" y="3886701"/>
            <a:ext cx="135060" cy="150297"/>
          </a:xfrm>
          <a:prstGeom prst="ellipse">
            <a:avLst/>
          </a:prstGeom>
          <a:solidFill>
            <a:schemeClr val="accent6">
              <a:lumMod val="75000"/>
              <a:alpha val="52797"/>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2FE1B8E-FBEE-8A7E-03F9-6D33ADA3B550}"/>
              </a:ext>
            </a:extLst>
          </p:cNvPr>
          <p:cNvSpPr/>
          <p:nvPr/>
        </p:nvSpPr>
        <p:spPr>
          <a:xfrm rot="3968577">
            <a:off x="9083841" y="4085828"/>
            <a:ext cx="135060" cy="150297"/>
          </a:xfrm>
          <a:prstGeom prst="ellipse">
            <a:avLst/>
          </a:prstGeom>
          <a:solidFill>
            <a:schemeClr val="accent4">
              <a:lumMod val="75000"/>
              <a:alpha val="52797"/>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43F72D00-378C-8301-28FD-F460761591BE}"/>
              </a:ext>
            </a:extLst>
          </p:cNvPr>
          <p:cNvSpPr/>
          <p:nvPr/>
        </p:nvSpPr>
        <p:spPr>
          <a:xfrm rot="3968577">
            <a:off x="9083841" y="4285294"/>
            <a:ext cx="135060" cy="150297"/>
          </a:xfrm>
          <a:prstGeom prst="ellipse">
            <a:avLst/>
          </a:prstGeom>
          <a:solidFill>
            <a:schemeClr val="accent2">
              <a:lumMod val="75000"/>
              <a:alpha val="52797"/>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9F557551-0E8A-1C9B-77E0-DBCFA2D55543}"/>
              </a:ext>
            </a:extLst>
          </p:cNvPr>
          <p:cNvSpPr/>
          <p:nvPr/>
        </p:nvSpPr>
        <p:spPr>
          <a:xfrm rot="3968577">
            <a:off x="9083841" y="5479447"/>
            <a:ext cx="135060" cy="150297"/>
          </a:xfrm>
          <a:prstGeom prst="ellipse">
            <a:avLst/>
          </a:prstGeom>
          <a:solidFill>
            <a:srgbClr val="FFFD78">
              <a:alpha val="48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9CFAC1D8-7A9C-6349-A4F3-AB2947F5521B}"/>
              </a:ext>
            </a:extLst>
          </p:cNvPr>
          <p:cNvSpPr/>
          <p:nvPr/>
        </p:nvSpPr>
        <p:spPr>
          <a:xfrm rot="3968577">
            <a:off x="9083841" y="5678399"/>
            <a:ext cx="135060" cy="150297"/>
          </a:xfrm>
          <a:prstGeom prst="ellipse">
            <a:avLst/>
          </a:prstGeom>
          <a:solidFill>
            <a:srgbClr val="AB7942">
              <a:alpha val="4991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F97EB287-70B2-4514-308A-EEEC4A9D434E}"/>
              </a:ext>
            </a:extLst>
          </p:cNvPr>
          <p:cNvCxnSpPr>
            <a:cxnSpLocks/>
            <a:stCxn id="16" idx="3"/>
          </p:cNvCxnSpPr>
          <p:nvPr/>
        </p:nvCxnSpPr>
        <p:spPr>
          <a:xfrm flipV="1">
            <a:off x="4605846" y="3959957"/>
            <a:ext cx="4550555" cy="9591"/>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91F48C8-999B-3F51-4491-3C5BF1CE09EB}"/>
              </a:ext>
            </a:extLst>
          </p:cNvPr>
          <p:cNvCxnSpPr>
            <a:cxnSpLocks/>
            <a:stCxn id="17" idx="3"/>
          </p:cNvCxnSpPr>
          <p:nvPr/>
        </p:nvCxnSpPr>
        <p:spPr>
          <a:xfrm flipV="1">
            <a:off x="4892853" y="3961849"/>
            <a:ext cx="4263548" cy="1648143"/>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9DC8741-1077-3710-85F6-BA627255FC99}"/>
              </a:ext>
            </a:extLst>
          </p:cNvPr>
          <p:cNvCxnSpPr>
            <a:cxnSpLocks/>
            <a:stCxn id="17" idx="3"/>
          </p:cNvCxnSpPr>
          <p:nvPr/>
        </p:nvCxnSpPr>
        <p:spPr>
          <a:xfrm>
            <a:off x="4892853" y="5609993"/>
            <a:ext cx="4263548" cy="143554"/>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7B73DBA-AF94-F084-CD09-5E33E5CF6FA4}"/>
              </a:ext>
            </a:extLst>
          </p:cNvPr>
          <p:cNvCxnSpPr>
            <a:cxnSpLocks/>
            <a:stCxn id="16" idx="3"/>
          </p:cNvCxnSpPr>
          <p:nvPr/>
        </p:nvCxnSpPr>
        <p:spPr>
          <a:xfrm>
            <a:off x="4605846" y="3969548"/>
            <a:ext cx="4550555" cy="1783999"/>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6F6CFD4B-B092-9834-54E7-0D311C5E0397}"/>
              </a:ext>
            </a:extLst>
          </p:cNvPr>
          <p:cNvSpPr txBox="1"/>
          <p:nvPr/>
        </p:nvSpPr>
        <p:spPr>
          <a:xfrm rot="5400000">
            <a:off x="8074375" y="4481488"/>
            <a:ext cx="843438" cy="939985"/>
          </a:xfrm>
          <a:prstGeom prst="rect">
            <a:avLst/>
          </a:prstGeom>
          <a:noFill/>
        </p:spPr>
        <p:txBody>
          <a:bodyPr wrap="square" rtlCol="0">
            <a:spAutoFit/>
          </a:bodyPr>
          <a:lstStyle/>
          <a:p>
            <a:r>
              <a:rPr lang="en-US" sz="6000" dirty="0"/>
              <a:t>…</a:t>
            </a:r>
          </a:p>
        </p:txBody>
      </p:sp>
      <p:sp>
        <p:nvSpPr>
          <p:cNvPr id="61" name="TextBox 60">
            <a:extLst>
              <a:ext uri="{FF2B5EF4-FFF2-40B4-BE49-F238E27FC236}">
                <a16:creationId xmlns:a16="http://schemas.microsoft.com/office/drawing/2014/main" id="{57A76743-8277-E222-5644-CFD044F00D1F}"/>
              </a:ext>
            </a:extLst>
          </p:cNvPr>
          <p:cNvSpPr txBox="1"/>
          <p:nvPr/>
        </p:nvSpPr>
        <p:spPr>
          <a:xfrm>
            <a:off x="8996321" y="3802152"/>
            <a:ext cx="1103898" cy="307162"/>
          </a:xfrm>
          <a:prstGeom prst="rect">
            <a:avLst/>
          </a:prstGeom>
          <a:noFill/>
        </p:spPr>
        <p:txBody>
          <a:bodyPr wrap="square" rtlCol="0">
            <a:spAutoFit/>
          </a:bodyPr>
          <a:lstStyle/>
          <a:p>
            <a:pPr algn="ctr" defTabSz="457200"/>
            <a:r>
              <a:rPr lang="en-US" dirty="0">
                <a:solidFill>
                  <a:prstClr val="black"/>
                </a:solidFill>
                <a:latin typeface="Calibri" panose="020F0502020204030204"/>
              </a:rPr>
              <a:t>Pixel-1</a:t>
            </a:r>
          </a:p>
        </p:txBody>
      </p:sp>
      <p:sp>
        <p:nvSpPr>
          <p:cNvPr id="62" name="TextBox 61">
            <a:extLst>
              <a:ext uri="{FF2B5EF4-FFF2-40B4-BE49-F238E27FC236}">
                <a16:creationId xmlns:a16="http://schemas.microsoft.com/office/drawing/2014/main" id="{DE91690A-1790-F06E-A631-76814FECB71A}"/>
              </a:ext>
            </a:extLst>
          </p:cNvPr>
          <p:cNvSpPr txBox="1"/>
          <p:nvPr/>
        </p:nvSpPr>
        <p:spPr>
          <a:xfrm>
            <a:off x="8996321" y="4011502"/>
            <a:ext cx="1103898" cy="307162"/>
          </a:xfrm>
          <a:prstGeom prst="rect">
            <a:avLst/>
          </a:prstGeom>
          <a:noFill/>
        </p:spPr>
        <p:txBody>
          <a:bodyPr wrap="square" rtlCol="0">
            <a:spAutoFit/>
          </a:bodyPr>
          <a:lstStyle/>
          <a:p>
            <a:pPr algn="ctr" defTabSz="457200"/>
            <a:r>
              <a:rPr lang="en-US" dirty="0">
                <a:solidFill>
                  <a:prstClr val="black"/>
                </a:solidFill>
                <a:latin typeface="Calibri" panose="020F0502020204030204"/>
              </a:rPr>
              <a:t>Pixel-2</a:t>
            </a:r>
          </a:p>
        </p:txBody>
      </p:sp>
      <p:sp>
        <p:nvSpPr>
          <p:cNvPr id="63" name="TextBox 62">
            <a:extLst>
              <a:ext uri="{FF2B5EF4-FFF2-40B4-BE49-F238E27FC236}">
                <a16:creationId xmlns:a16="http://schemas.microsoft.com/office/drawing/2014/main" id="{34D06C44-5CA2-12D3-904C-C981AC5D5489}"/>
              </a:ext>
            </a:extLst>
          </p:cNvPr>
          <p:cNvSpPr txBox="1"/>
          <p:nvPr/>
        </p:nvSpPr>
        <p:spPr>
          <a:xfrm>
            <a:off x="9021601" y="5604723"/>
            <a:ext cx="1103898" cy="307162"/>
          </a:xfrm>
          <a:prstGeom prst="rect">
            <a:avLst/>
          </a:prstGeom>
          <a:noFill/>
        </p:spPr>
        <p:txBody>
          <a:bodyPr wrap="square" rtlCol="0">
            <a:spAutoFit/>
          </a:bodyPr>
          <a:lstStyle/>
          <a:p>
            <a:pPr algn="ctr" defTabSz="457200"/>
            <a:r>
              <a:rPr lang="en-US" dirty="0">
                <a:solidFill>
                  <a:prstClr val="black"/>
                </a:solidFill>
                <a:latin typeface="Calibri" panose="020F0502020204030204"/>
              </a:rPr>
              <a:t>Pixel-m</a:t>
            </a:r>
          </a:p>
        </p:txBody>
      </p:sp>
      <p:sp>
        <p:nvSpPr>
          <p:cNvPr id="64" name="TextBox 63">
            <a:extLst>
              <a:ext uri="{FF2B5EF4-FFF2-40B4-BE49-F238E27FC236}">
                <a16:creationId xmlns:a16="http://schemas.microsoft.com/office/drawing/2014/main" id="{2472959A-2B37-3943-79B3-D35DEEA716B6}"/>
              </a:ext>
            </a:extLst>
          </p:cNvPr>
          <p:cNvSpPr txBox="1"/>
          <p:nvPr/>
        </p:nvSpPr>
        <p:spPr>
          <a:xfrm rot="5400000">
            <a:off x="9244555" y="4310608"/>
            <a:ext cx="843438" cy="655141"/>
          </a:xfrm>
          <a:prstGeom prst="rect">
            <a:avLst/>
          </a:prstGeom>
          <a:noFill/>
        </p:spPr>
        <p:txBody>
          <a:bodyPr wrap="square" rtlCol="0">
            <a:spAutoFit/>
          </a:bodyPr>
          <a:lstStyle/>
          <a:p>
            <a:r>
              <a:rPr lang="en-US" sz="4000" dirty="0"/>
              <a:t>…</a:t>
            </a:r>
          </a:p>
        </p:txBody>
      </p:sp>
      <p:sp>
        <p:nvSpPr>
          <p:cNvPr id="70" name="TextBox 69">
            <a:extLst>
              <a:ext uri="{FF2B5EF4-FFF2-40B4-BE49-F238E27FC236}">
                <a16:creationId xmlns:a16="http://schemas.microsoft.com/office/drawing/2014/main" id="{2FD52B95-61F7-F73A-08BC-924AAA3DF5A7}"/>
              </a:ext>
            </a:extLst>
          </p:cNvPr>
          <p:cNvSpPr txBox="1"/>
          <p:nvPr/>
        </p:nvSpPr>
        <p:spPr>
          <a:xfrm>
            <a:off x="1948211" y="6460995"/>
            <a:ext cx="4776925" cy="400110"/>
          </a:xfrm>
          <a:prstGeom prst="rect">
            <a:avLst/>
          </a:prstGeom>
          <a:noFill/>
        </p:spPr>
        <p:txBody>
          <a:bodyPr wrap="square" rtlCol="0">
            <a:spAutoFit/>
          </a:bodyPr>
          <a:lstStyle/>
          <a:p>
            <a:pPr algn="ctr" defTabSz="457200"/>
            <a:r>
              <a:rPr lang="en-US" sz="2000" dirty="0">
                <a:solidFill>
                  <a:prstClr val="black"/>
                </a:solidFill>
                <a:latin typeface="Calibri" panose="020F0502020204030204"/>
              </a:rPr>
              <a:t>Acoustic structure (model internal view)</a:t>
            </a:r>
          </a:p>
        </p:txBody>
      </p:sp>
      <p:sp>
        <p:nvSpPr>
          <p:cNvPr id="72" name="Freeform 71">
            <a:extLst>
              <a:ext uri="{FF2B5EF4-FFF2-40B4-BE49-F238E27FC236}">
                <a16:creationId xmlns:a16="http://schemas.microsoft.com/office/drawing/2014/main" id="{DB10C0C7-C500-6AB1-4846-B0340E356806}"/>
              </a:ext>
            </a:extLst>
          </p:cNvPr>
          <p:cNvSpPr/>
          <p:nvPr/>
        </p:nvSpPr>
        <p:spPr>
          <a:xfrm rot="20904525" flipH="1" flipV="1">
            <a:off x="9157294" y="3575431"/>
            <a:ext cx="621601" cy="124813"/>
          </a:xfrm>
          <a:custGeom>
            <a:avLst/>
            <a:gdLst>
              <a:gd name="connsiteX0" fmla="*/ 0 w 1088021"/>
              <a:gd name="connsiteY0" fmla="*/ 301013 h 324326"/>
              <a:gd name="connsiteX1" fmla="*/ 462988 w 1088021"/>
              <a:gd name="connsiteY1" fmla="*/ 71 h 324326"/>
              <a:gd name="connsiteX2" fmla="*/ 520861 w 1088021"/>
              <a:gd name="connsiteY2" fmla="*/ 324162 h 324326"/>
              <a:gd name="connsiteX3" fmla="*/ 1088021 w 1088021"/>
              <a:gd name="connsiteY3" fmla="*/ 34795 h 324326"/>
            </a:gdLst>
            <a:ahLst/>
            <a:cxnLst>
              <a:cxn ang="0">
                <a:pos x="connsiteX0" y="connsiteY0"/>
              </a:cxn>
              <a:cxn ang="0">
                <a:pos x="connsiteX1" y="connsiteY1"/>
              </a:cxn>
              <a:cxn ang="0">
                <a:pos x="connsiteX2" y="connsiteY2"/>
              </a:cxn>
              <a:cxn ang="0">
                <a:pos x="connsiteX3" y="connsiteY3"/>
              </a:cxn>
            </a:cxnLst>
            <a:rect l="l" t="t" r="r" b="b"/>
            <a:pathLst>
              <a:path w="1088021" h="324326">
                <a:moveTo>
                  <a:pt x="0" y="301013"/>
                </a:moveTo>
                <a:cubicBezTo>
                  <a:pt x="188089" y="148613"/>
                  <a:pt x="376178" y="-3787"/>
                  <a:pt x="462988" y="71"/>
                </a:cubicBezTo>
                <a:cubicBezTo>
                  <a:pt x="549798" y="3929"/>
                  <a:pt x="416689" y="318375"/>
                  <a:pt x="520861" y="324162"/>
                </a:cubicBezTo>
                <a:cubicBezTo>
                  <a:pt x="625033" y="329949"/>
                  <a:pt x="856527" y="182372"/>
                  <a:pt x="1088021" y="34795"/>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75" name="TextBox 74">
            <a:extLst>
              <a:ext uri="{FF2B5EF4-FFF2-40B4-BE49-F238E27FC236}">
                <a16:creationId xmlns:a16="http://schemas.microsoft.com/office/drawing/2014/main" id="{C0221C74-97F3-9B64-7BF6-499B487DC3A3}"/>
              </a:ext>
            </a:extLst>
          </p:cNvPr>
          <p:cNvSpPr txBox="1"/>
          <p:nvPr/>
        </p:nvSpPr>
        <p:spPr>
          <a:xfrm>
            <a:off x="5761643" y="3737698"/>
            <a:ext cx="337065" cy="435145"/>
          </a:xfrm>
          <a:prstGeom prst="rect">
            <a:avLst/>
          </a:prstGeom>
          <a:noFill/>
        </p:spPr>
        <p:txBody>
          <a:bodyPr wrap="none" rtlCol="0">
            <a:spAutoFit/>
          </a:bodyPr>
          <a:lstStyle/>
          <a:p>
            <a:r>
              <a:rPr lang="en-US" sz="2800" dirty="0">
                <a:solidFill>
                  <a:schemeClr val="tx1">
                    <a:lumMod val="65000"/>
                    <a:lumOff val="35000"/>
                  </a:schemeClr>
                </a:solidFill>
              </a:rPr>
              <a:t>&gt;</a:t>
            </a:r>
          </a:p>
        </p:txBody>
      </p:sp>
      <p:sp>
        <p:nvSpPr>
          <p:cNvPr id="76" name="TextBox 75">
            <a:extLst>
              <a:ext uri="{FF2B5EF4-FFF2-40B4-BE49-F238E27FC236}">
                <a16:creationId xmlns:a16="http://schemas.microsoft.com/office/drawing/2014/main" id="{A918ABDB-1CBF-19C0-D828-19D62C6EF9FD}"/>
              </a:ext>
            </a:extLst>
          </p:cNvPr>
          <p:cNvSpPr txBox="1"/>
          <p:nvPr/>
        </p:nvSpPr>
        <p:spPr>
          <a:xfrm rot="1566368">
            <a:off x="5702576" y="4226235"/>
            <a:ext cx="337065" cy="435145"/>
          </a:xfrm>
          <a:prstGeom prst="rect">
            <a:avLst/>
          </a:prstGeom>
          <a:noFill/>
        </p:spPr>
        <p:txBody>
          <a:bodyPr wrap="none" rtlCol="0">
            <a:spAutoFit/>
          </a:bodyPr>
          <a:lstStyle/>
          <a:p>
            <a:r>
              <a:rPr lang="en-US" sz="2800" dirty="0">
                <a:solidFill>
                  <a:schemeClr val="tx1">
                    <a:lumMod val="65000"/>
                    <a:lumOff val="35000"/>
                  </a:schemeClr>
                </a:solidFill>
              </a:rPr>
              <a:t>&gt;</a:t>
            </a:r>
          </a:p>
        </p:txBody>
      </p:sp>
      <p:sp>
        <p:nvSpPr>
          <p:cNvPr id="77" name="TextBox 76">
            <a:extLst>
              <a:ext uri="{FF2B5EF4-FFF2-40B4-BE49-F238E27FC236}">
                <a16:creationId xmlns:a16="http://schemas.microsoft.com/office/drawing/2014/main" id="{D2122420-7899-E27D-BF28-C0AD6426EC8C}"/>
              </a:ext>
            </a:extLst>
          </p:cNvPr>
          <p:cNvSpPr txBox="1"/>
          <p:nvPr/>
        </p:nvSpPr>
        <p:spPr>
          <a:xfrm rot="20297235">
            <a:off x="5763757" y="4975029"/>
            <a:ext cx="337065" cy="435145"/>
          </a:xfrm>
          <a:prstGeom prst="rect">
            <a:avLst/>
          </a:prstGeom>
          <a:noFill/>
        </p:spPr>
        <p:txBody>
          <a:bodyPr wrap="none" rtlCol="0">
            <a:spAutoFit/>
          </a:bodyPr>
          <a:lstStyle/>
          <a:p>
            <a:r>
              <a:rPr lang="en-US" sz="2800" dirty="0">
                <a:solidFill>
                  <a:schemeClr val="tx1">
                    <a:lumMod val="65000"/>
                    <a:lumOff val="35000"/>
                  </a:schemeClr>
                </a:solidFill>
              </a:rPr>
              <a:t>&gt;</a:t>
            </a:r>
          </a:p>
        </p:txBody>
      </p:sp>
      <p:sp>
        <p:nvSpPr>
          <p:cNvPr id="78" name="TextBox 77">
            <a:extLst>
              <a:ext uri="{FF2B5EF4-FFF2-40B4-BE49-F238E27FC236}">
                <a16:creationId xmlns:a16="http://schemas.microsoft.com/office/drawing/2014/main" id="{24A8F68C-ED96-BC1C-7E86-463BBFFCDEA8}"/>
              </a:ext>
            </a:extLst>
          </p:cNvPr>
          <p:cNvSpPr txBox="1"/>
          <p:nvPr/>
        </p:nvSpPr>
        <p:spPr>
          <a:xfrm>
            <a:off x="5824937" y="5419631"/>
            <a:ext cx="337065" cy="435145"/>
          </a:xfrm>
          <a:prstGeom prst="rect">
            <a:avLst/>
          </a:prstGeom>
          <a:noFill/>
        </p:spPr>
        <p:txBody>
          <a:bodyPr wrap="none" rtlCol="0">
            <a:spAutoFit/>
          </a:bodyPr>
          <a:lstStyle/>
          <a:p>
            <a:r>
              <a:rPr lang="en-US" sz="2800" dirty="0">
                <a:solidFill>
                  <a:schemeClr val="tx1">
                    <a:lumMod val="65000"/>
                    <a:lumOff val="35000"/>
                  </a:schemeClr>
                </a:solidFill>
              </a:rPr>
              <a:t>&gt;</a:t>
            </a:r>
          </a:p>
        </p:txBody>
      </p:sp>
      <p:sp>
        <p:nvSpPr>
          <p:cNvPr id="37" name="TextBox 36">
            <a:extLst>
              <a:ext uri="{FF2B5EF4-FFF2-40B4-BE49-F238E27FC236}">
                <a16:creationId xmlns:a16="http://schemas.microsoft.com/office/drawing/2014/main" id="{3643D113-9D92-9EDE-BBC2-EFF3E7F858D6}"/>
              </a:ext>
            </a:extLst>
          </p:cNvPr>
          <p:cNvSpPr txBox="1"/>
          <p:nvPr/>
        </p:nvSpPr>
        <p:spPr>
          <a:xfrm>
            <a:off x="704527" y="191869"/>
            <a:ext cx="12050578" cy="646331"/>
          </a:xfrm>
          <a:prstGeom prst="rect">
            <a:avLst/>
          </a:prstGeom>
          <a:noFill/>
        </p:spPr>
        <p:txBody>
          <a:bodyPr wrap="square" rtlCol="0">
            <a:spAutoFit/>
          </a:bodyPr>
          <a:lstStyle/>
          <a:p>
            <a:r>
              <a:rPr lang="en-US" sz="3600" b="1" i="1" dirty="0">
                <a:solidFill>
                  <a:schemeClr val="tx1">
                    <a:lumMod val="85000"/>
                    <a:lumOff val="15000"/>
                  </a:schemeClr>
                </a:solidFill>
                <a:latin typeface="Candara" panose="020E0502030303020204" pitchFamily="34" charset="0"/>
              </a:rPr>
              <a:t>Acoustic micro-structure for code projection</a:t>
            </a:r>
          </a:p>
        </p:txBody>
      </p:sp>
    </p:spTree>
    <p:custDataLst>
      <p:tags r:id="rId1"/>
    </p:custDataLst>
    <p:extLst>
      <p:ext uri="{BB962C8B-B14F-4D97-AF65-F5344CB8AC3E}">
        <p14:creationId xmlns:p14="http://schemas.microsoft.com/office/powerpoint/2010/main" val="3375264495"/>
      </p:ext>
    </p:extLst>
  </p:cSld>
  <p:clrMapOvr>
    <a:masterClrMapping/>
  </p:clrMapOvr>
  <mc:AlternateContent xmlns:mc="http://schemas.openxmlformats.org/markup-compatibility/2006" xmlns:p14="http://schemas.microsoft.com/office/powerpoint/2010/main">
    <mc:Choice Requires="p14">
      <p:transition spd="slow" p14:dur="2000" advTm="23893"/>
    </mc:Choice>
    <mc:Fallback xmlns="">
      <p:transition spd="slow" advTm="23893"/>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49AD91D-ED8E-CC79-97B6-0D1CB85C63A3}"/>
              </a:ext>
            </a:extLst>
          </p:cNvPr>
          <p:cNvSpPr txBox="1"/>
          <p:nvPr/>
        </p:nvSpPr>
        <p:spPr>
          <a:xfrm>
            <a:off x="9454225" y="2875435"/>
            <a:ext cx="1394783" cy="332759"/>
          </a:xfrm>
          <a:prstGeom prst="rect">
            <a:avLst/>
          </a:prstGeom>
          <a:noFill/>
        </p:spPr>
        <p:txBody>
          <a:bodyPr wrap="square" rtlCol="0">
            <a:spAutoFit/>
          </a:bodyPr>
          <a:lstStyle/>
          <a:p>
            <a:pPr algn="ctr" defTabSz="457200"/>
            <a:r>
              <a:rPr lang="en-US" sz="2000" dirty="0">
                <a:solidFill>
                  <a:prstClr val="black"/>
                </a:solidFill>
                <a:latin typeface="Calibri" panose="020F0502020204030204"/>
              </a:rPr>
              <a:t>Object plane</a:t>
            </a:r>
          </a:p>
        </p:txBody>
      </p:sp>
      <p:cxnSp>
        <p:nvCxnSpPr>
          <p:cNvPr id="12" name="Straight Connector 11">
            <a:extLst>
              <a:ext uri="{FF2B5EF4-FFF2-40B4-BE49-F238E27FC236}">
                <a16:creationId xmlns:a16="http://schemas.microsoft.com/office/drawing/2014/main" id="{CFA9B9F7-9AAE-824C-A399-96F4E5920E9B}"/>
              </a:ext>
            </a:extLst>
          </p:cNvPr>
          <p:cNvCxnSpPr>
            <a:cxnSpLocks/>
          </p:cNvCxnSpPr>
          <p:nvPr/>
        </p:nvCxnSpPr>
        <p:spPr>
          <a:xfrm>
            <a:off x="9155038" y="3640277"/>
            <a:ext cx="0" cy="2362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reeform 13">
            <a:extLst>
              <a:ext uri="{FF2B5EF4-FFF2-40B4-BE49-F238E27FC236}">
                <a16:creationId xmlns:a16="http://schemas.microsoft.com/office/drawing/2014/main" id="{8BE922D4-82D2-24AB-3936-BF2E0E4C8F43}"/>
              </a:ext>
            </a:extLst>
          </p:cNvPr>
          <p:cNvSpPr/>
          <p:nvPr/>
        </p:nvSpPr>
        <p:spPr>
          <a:xfrm rot="21413818">
            <a:off x="2632058" y="3653901"/>
            <a:ext cx="1998507" cy="2579684"/>
          </a:xfrm>
          <a:custGeom>
            <a:avLst/>
            <a:gdLst>
              <a:gd name="connsiteX0" fmla="*/ 169106 w 2375347"/>
              <a:gd name="connsiteY0" fmla="*/ 2098561 h 3412003"/>
              <a:gd name="connsiteX1" fmla="*/ 2244287 w 2375347"/>
              <a:gd name="connsiteY1" fmla="*/ 2546203 h 3412003"/>
              <a:gd name="connsiteX2" fmla="*/ 2212537 w 2375347"/>
              <a:gd name="connsiteY2" fmla="*/ 2633704 h 3412003"/>
              <a:gd name="connsiteX3" fmla="*/ 1698783 w 2375347"/>
              <a:gd name="connsiteY3" fmla="*/ 3412003 h 3412003"/>
              <a:gd name="connsiteX4" fmla="*/ 55201 w 2375347"/>
              <a:gd name="connsiteY4" fmla="*/ 2330737 h 3412003"/>
              <a:gd name="connsiteX5" fmla="*/ 108513 w 2375347"/>
              <a:gd name="connsiteY5" fmla="*/ 2249566 h 3412003"/>
              <a:gd name="connsiteX6" fmla="*/ 154270 w 2375347"/>
              <a:gd name="connsiteY6" fmla="*/ 2146245 h 3412003"/>
              <a:gd name="connsiteX7" fmla="*/ 2059318 w 2375347"/>
              <a:gd name="connsiteY7" fmla="*/ 688158 h 3412003"/>
              <a:gd name="connsiteX8" fmla="*/ 2114026 w 2375347"/>
              <a:gd name="connsiteY8" fmla="*/ 779739 h 3412003"/>
              <a:gd name="connsiteX9" fmla="*/ 2272989 w 2375347"/>
              <a:gd name="connsiteY9" fmla="*/ 2467102 h 3412003"/>
              <a:gd name="connsiteX10" fmla="*/ 2270720 w 2375347"/>
              <a:gd name="connsiteY10" fmla="*/ 2473355 h 3412003"/>
              <a:gd name="connsiteX11" fmla="*/ 190363 w 2375347"/>
              <a:gd name="connsiteY11" fmla="*/ 2024596 h 3412003"/>
              <a:gd name="connsiteX12" fmla="*/ 208420 w 2375347"/>
              <a:gd name="connsiteY12" fmla="*/ 1926813 h 3412003"/>
              <a:gd name="connsiteX13" fmla="*/ 215445 w 2375347"/>
              <a:gd name="connsiteY13" fmla="*/ 1811832 h 3412003"/>
              <a:gd name="connsiteX14" fmla="*/ 208420 w 2375347"/>
              <a:gd name="connsiteY14" fmla="*/ 1696852 h 3412003"/>
              <a:gd name="connsiteX15" fmla="*/ 192139 w 2375347"/>
              <a:gd name="connsiteY15" fmla="*/ 1608689 h 3412003"/>
              <a:gd name="connsiteX16" fmla="*/ 248459 w 2375347"/>
              <a:gd name="connsiteY16" fmla="*/ 1580647 h 3412003"/>
              <a:gd name="connsiteX17" fmla="*/ 248459 w 2375347"/>
              <a:gd name="connsiteY17" fmla="*/ 1580648 h 3412003"/>
              <a:gd name="connsiteX18" fmla="*/ 307161 w 2375347"/>
              <a:gd name="connsiteY18" fmla="*/ 1551420 h 3412003"/>
              <a:gd name="connsiteX19" fmla="*/ 275149 w 2375347"/>
              <a:gd name="connsiteY19" fmla="*/ 1304914 h 3412003"/>
              <a:gd name="connsiteX20" fmla="*/ 498105 w 2375347"/>
              <a:gd name="connsiteY20" fmla="*/ 1200095 h 3412003"/>
              <a:gd name="connsiteX21" fmla="*/ 671331 w 2375347"/>
              <a:gd name="connsiteY21" fmla="*/ 1377025 h 3412003"/>
              <a:gd name="connsiteX22" fmla="*/ 673861 w 2375347"/>
              <a:gd name="connsiteY22" fmla="*/ 1375861 h 3412003"/>
              <a:gd name="connsiteX23" fmla="*/ 712097 w 2375347"/>
              <a:gd name="connsiteY23" fmla="*/ 1438147 h 3412003"/>
              <a:gd name="connsiteX24" fmla="*/ 901443 w 2375347"/>
              <a:gd name="connsiteY24" fmla="*/ 1580311 h 3412003"/>
              <a:gd name="connsiteX25" fmla="*/ 1179389 w 2375347"/>
              <a:gd name="connsiteY25" fmla="*/ 1434631 h 3412003"/>
              <a:gd name="connsiteX26" fmla="*/ 1174509 w 2375347"/>
              <a:gd name="connsiteY26" fmla="*/ 1198168 h 3412003"/>
              <a:gd name="connsiteX27" fmla="*/ 1144498 w 2375347"/>
              <a:gd name="connsiteY27" fmla="*/ 1125301 h 3412003"/>
              <a:gd name="connsiteX28" fmla="*/ 1146379 w 2375347"/>
              <a:gd name="connsiteY28" fmla="*/ 1124364 h 3412003"/>
              <a:gd name="connsiteX29" fmla="*/ 1114367 w 2375347"/>
              <a:gd name="connsiteY29" fmla="*/ 877859 h 3412003"/>
              <a:gd name="connsiteX30" fmla="*/ 1337323 w 2375347"/>
              <a:gd name="connsiteY30" fmla="*/ 773040 h 3412003"/>
              <a:gd name="connsiteX31" fmla="*/ 1510549 w 2375347"/>
              <a:gd name="connsiteY31" fmla="*/ 949969 h 3412003"/>
              <a:gd name="connsiteX32" fmla="*/ 1513079 w 2375347"/>
              <a:gd name="connsiteY32" fmla="*/ 948805 h 3412003"/>
              <a:gd name="connsiteX33" fmla="*/ 1551315 w 2375347"/>
              <a:gd name="connsiteY33" fmla="*/ 1011091 h 3412003"/>
              <a:gd name="connsiteX34" fmla="*/ 1740661 w 2375347"/>
              <a:gd name="connsiteY34" fmla="*/ 1153255 h 3412003"/>
              <a:gd name="connsiteX35" fmla="*/ 2018607 w 2375347"/>
              <a:gd name="connsiteY35" fmla="*/ 1007576 h 3412003"/>
              <a:gd name="connsiteX36" fmla="*/ 2013727 w 2375347"/>
              <a:gd name="connsiteY36" fmla="*/ 771112 h 3412003"/>
              <a:gd name="connsiteX37" fmla="*/ 1993134 w 2375347"/>
              <a:gd name="connsiteY37" fmla="*/ 721111 h 3412003"/>
              <a:gd name="connsiteX38" fmla="*/ 1470736 w 2375347"/>
              <a:gd name="connsiteY38" fmla="*/ 0 h 3412003"/>
              <a:gd name="connsiteX39" fmla="*/ 1989217 w 2375347"/>
              <a:gd name="connsiteY39" fmla="*/ 570809 h 3412003"/>
              <a:gd name="connsiteX40" fmla="*/ 2015876 w 2375347"/>
              <a:gd name="connsiteY40" fmla="*/ 615435 h 3412003"/>
              <a:gd name="connsiteX41" fmla="*/ 1900243 w 2375347"/>
              <a:gd name="connsiteY41" fmla="*/ 673009 h 3412003"/>
              <a:gd name="connsiteX42" fmla="*/ 1924111 w 2375347"/>
              <a:gd name="connsiteY42" fmla="*/ 720946 h 3412003"/>
              <a:gd name="connsiteX43" fmla="*/ 1922794 w 2375347"/>
              <a:gd name="connsiteY43" fmla="*/ 721652 h 3412003"/>
              <a:gd name="connsiteX44" fmla="*/ 1959579 w 2375347"/>
              <a:gd name="connsiteY44" fmla="*/ 966516 h 3412003"/>
              <a:gd name="connsiteX45" fmla="*/ 1741563 w 2375347"/>
              <a:gd name="connsiteY45" fmla="*/ 1081257 h 3412003"/>
              <a:gd name="connsiteX46" fmla="*/ 1564151 w 2375347"/>
              <a:gd name="connsiteY46" fmla="*/ 907146 h 3412003"/>
              <a:gd name="connsiteX47" fmla="*/ 1561742 w 2375347"/>
              <a:gd name="connsiteY47" fmla="*/ 908345 h 3412003"/>
              <a:gd name="connsiteX48" fmla="*/ 1525885 w 2375347"/>
              <a:gd name="connsiteY48" fmla="*/ 847599 h 3412003"/>
              <a:gd name="connsiteX49" fmla="*/ 1340134 w 2375347"/>
              <a:gd name="connsiteY49" fmla="*/ 701191 h 3412003"/>
              <a:gd name="connsiteX50" fmla="*/ 1168005 w 2375347"/>
              <a:gd name="connsiteY50" fmla="*/ 705703 h 3412003"/>
              <a:gd name="connsiteX51" fmla="*/ 1056370 w 2375347"/>
              <a:gd name="connsiteY51" fmla="*/ 835186 h 3412003"/>
              <a:gd name="connsiteX52" fmla="*/ 1055697 w 2375347"/>
              <a:gd name="connsiteY52" fmla="*/ 1071961 h 3412003"/>
              <a:gd name="connsiteX53" fmla="*/ 1085383 w 2375347"/>
              <a:gd name="connsiteY53" fmla="*/ 1147738 h 3412003"/>
              <a:gd name="connsiteX54" fmla="*/ 1083576 w 2375347"/>
              <a:gd name="connsiteY54" fmla="*/ 1148708 h 3412003"/>
              <a:gd name="connsiteX55" fmla="*/ 1120361 w 2375347"/>
              <a:gd name="connsiteY55" fmla="*/ 1393571 h 3412003"/>
              <a:gd name="connsiteX56" fmla="*/ 902345 w 2375347"/>
              <a:gd name="connsiteY56" fmla="*/ 1508312 h 3412003"/>
              <a:gd name="connsiteX57" fmla="*/ 724933 w 2375347"/>
              <a:gd name="connsiteY57" fmla="*/ 1334202 h 3412003"/>
              <a:gd name="connsiteX58" fmla="*/ 722524 w 2375347"/>
              <a:gd name="connsiteY58" fmla="*/ 1335401 h 3412003"/>
              <a:gd name="connsiteX59" fmla="*/ 686667 w 2375347"/>
              <a:gd name="connsiteY59" fmla="*/ 1274654 h 3412003"/>
              <a:gd name="connsiteX60" fmla="*/ 500916 w 2375347"/>
              <a:gd name="connsiteY60" fmla="*/ 1128246 h 3412003"/>
              <a:gd name="connsiteX61" fmla="*/ 328787 w 2375347"/>
              <a:gd name="connsiteY61" fmla="*/ 1132758 h 3412003"/>
              <a:gd name="connsiteX62" fmla="*/ 217152 w 2375347"/>
              <a:gd name="connsiteY62" fmla="*/ 1262242 h 3412003"/>
              <a:gd name="connsiteX63" fmla="*/ 200368 w 2375347"/>
              <a:gd name="connsiteY63" fmla="*/ 1416359 h 3412003"/>
              <a:gd name="connsiteX64" fmla="*/ 215372 w 2375347"/>
              <a:gd name="connsiteY64" fmla="*/ 1493333 h 3412003"/>
              <a:gd name="connsiteX65" fmla="*/ 166752 w 2375347"/>
              <a:gd name="connsiteY65" fmla="*/ 1517541 h 3412003"/>
              <a:gd name="connsiteX66" fmla="*/ 154270 w 2375347"/>
              <a:gd name="connsiteY66" fmla="*/ 1477421 h 3412003"/>
              <a:gd name="connsiteX67" fmla="*/ 108513 w 2375347"/>
              <a:gd name="connsiteY67" fmla="*/ 1374100 h 3412003"/>
              <a:gd name="connsiteX68" fmla="*/ 0 w 2375347"/>
              <a:gd name="connsiteY68" fmla="*/ 1208880 h 341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375347" h="3412003">
                <a:moveTo>
                  <a:pt x="169106" y="2098561"/>
                </a:moveTo>
                <a:lnTo>
                  <a:pt x="2244287" y="2546203"/>
                </a:lnTo>
                <a:lnTo>
                  <a:pt x="2212537" y="2633704"/>
                </a:lnTo>
                <a:cubicBezTo>
                  <a:pt x="2100090" y="2909184"/>
                  <a:pt x="1929122" y="3172861"/>
                  <a:pt x="1698783" y="3412003"/>
                </a:cubicBezTo>
                <a:lnTo>
                  <a:pt x="55201" y="2330737"/>
                </a:lnTo>
                <a:lnTo>
                  <a:pt x="108513" y="2249566"/>
                </a:lnTo>
                <a:cubicBezTo>
                  <a:pt x="125727" y="2215930"/>
                  <a:pt x="141018" y="2181459"/>
                  <a:pt x="154270" y="2146245"/>
                </a:cubicBezTo>
                <a:close/>
                <a:moveTo>
                  <a:pt x="2059318" y="688158"/>
                </a:moveTo>
                <a:lnTo>
                  <a:pt x="2114026" y="779739"/>
                </a:lnTo>
                <a:cubicBezTo>
                  <a:pt x="2395877" y="1311312"/>
                  <a:pt x="2451134" y="1907719"/>
                  <a:pt x="2272989" y="2467102"/>
                </a:cubicBezTo>
                <a:lnTo>
                  <a:pt x="2270720" y="2473355"/>
                </a:lnTo>
                <a:lnTo>
                  <a:pt x="190363" y="2024596"/>
                </a:lnTo>
                <a:lnTo>
                  <a:pt x="208420" y="1926813"/>
                </a:lnTo>
                <a:cubicBezTo>
                  <a:pt x="213066" y="1889008"/>
                  <a:pt x="215445" y="1850650"/>
                  <a:pt x="215445" y="1811832"/>
                </a:cubicBezTo>
                <a:cubicBezTo>
                  <a:pt x="215445" y="1773015"/>
                  <a:pt x="213065" y="1734657"/>
                  <a:pt x="208420" y="1696852"/>
                </a:cubicBezTo>
                <a:lnTo>
                  <a:pt x="192139" y="1608689"/>
                </a:lnTo>
                <a:lnTo>
                  <a:pt x="248459" y="1580647"/>
                </a:lnTo>
                <a:lnTo>
                  <a:pt x="248459" y="1580648"/>
                </a:lnTo>
                <a:lnTo>
                  <a:pt x="307161" y="1551420"/>
                </a:lnTo>
                <a:cubicBezTo>
                  <a:pt x="265919" y="1468588"/>
                  <a:pt x="254052" y="1377204"/>
                  <a:pt x="275149" y="1304914"/>
                </a:cubicBezTo>
                <a:cubicBezTo>
                  <a:pt x="305473" y="1201011"/>
                  <a:pt x="397013" y="1157975"/>
                  <a:pt x="498105" y="1200095"/>
                </a:cubicBezTo>
                <a:cubicBezTo>
                  <a:pt x="567667" y="1229078"/>
                  <a:pt x="631745" y="1294525"/>
                  <a:pt x="671331" y="1377025"/>
                </a:cubicBezTo>
                <a:lnTo>
                  <a:pt x="673861" y="1375861"/>
                </a:lnTo>
                <a:lnTo>
                  <a:pt x="712097" y="1438147"/>
                </a:lnTo>
                <a:cubicBezTo>
                  <a:pt x="763593" y="1507247"/>
                  <a:pt x="830663" y="1558281"/>
                  <a:pt x="901443" y="1580311"/>
                </a:cubicBezTo>
                <a:cubicBezTo>
                  <a:pt x="1026537" y="1619245"/>
                  <a:pt x="1138649" y="1560484"/>
                  <a:pt x="1179389" y="1434631"/>
                </a:cubicBezTo>
                <a:cubicBezTo>
                  <a:pt x="1202241" y="1364038"/>
                  <a:pt x="1199986" y="1279979"/>
                  <a:pt x="1174509" y="1198168"/>
                </a:cubicBezTo>
                <a:lnTo>
                  <a:pt x="1144498" y="1125301"/>
                </a:lnTo>
                <a:lnTo>
                  <a:pt x="1146379" y="1124364"/>
                </a:lnTo>
                <a:cubicBezTo>
                  <a:pt x="1105137" y="1041533"/>
                  <a:pt x="1093270" y="950148"/>
                  <a:pt x="1114367" y="877859"/>
                </a:cubicBezTo>
                <a:cubicBezTo>
                  <a:pt x="1144691" y="773956"/>
                  <a:pt x="1236231" y="730920"/>
                  <a:pt x="1337323" y="773040"/>
                </a:cubicBezTo>
                <a:cubicBezTo>
                  <a:pt x="1406885" y="802023"/>
                  <a:pt x="1470963" y="867470"/>
                  <a:pt x="1510549" y="949969"/>
                </a:cubicBezTo>
                <a:lnTo>
                  <a:pt x="1513079" y="948805"/>
                </a:lnTo>
                <a:lnTo>
                  <a:pt x="1551315" y="1011091"/>
                </a:lnTo>
                <a:cubicBezTo>
                  <a:pt x="1602811" y="1080192"/>
                  <a:pt x="1669881" y="1131226"/>
                  <a:pt x="1740661" y="1153255"/>
                </a:cubicBezTo>
                <a:cubicBezTo>
                  <a:pt x="1865755" y="1192190"/>
                  <a:pt x="1977867" y="1133429"/>
                  <a:pt x="2018607" y="1007576"/>
                </a:cubicBezTo>
                <a:cubicBezTo>
                  <a:pt x="2041459" y="936983"/>
                  <a:pt x="2039204" y="852924"/>
                  <a:pt x="2013727" y="771112"/>
                </a:cubicBezTo>
                <a:lnTo>
                  <a:pt x="1993134" y="721111"/>
                </a:lnTo>
                <a:close/>
                <a:moveTo>
                  <a:pt x="1470736" y="0"/>
                </a:moveTo>
                <a:cubicBezTo>
                  <a:pt x="1679382" y="173377"/>
                  <a:pt x="1852355" y="365820"/>
                  <a:pt x="1989217" y="570809"/>
                </a:cubicBezTo>
                <a:lnTo>
                  <a:pt x="2015876" y="615435"/>
                </a:lnTo>
                <a:lnTo>
                  <a:pt x="1900243" y="673009"/>
                </a:lnTo>
                <a:lnTo>
                  <a:pt x="1924111" y="720946"/>
                </a:lnTo>
                <a:lnTo>
                  <a:pt x="1922794" y="721652"/>
                </a:lnTo>
                <a:cubicBezTo>
                  <a:pt x="1964769" y="802963"/>
                  <a:pt x="1978376" y="893540"/>
                  <a:pt x="1959579" y="966516"/>
                </a:cubicBezTo>
                <a:cubicBezTo>
                  <a:pt x="1932263" y="1072571"/>
                  <a:pt x="1842751" y="1119681"/>
                  <a:pt x="1741563" y="1081257"/>
                </a:cubicBezTo>
                <a:cubicBezTo>
                  <a:pt x="1671163" y="1054524"/>
                  <a:pt x="1605392" y="989978"/>
                  <a:pt x="1564151" y="907146"/>
                </a:cubicBezTo>
                <a:lnTo>
                  <a:pt x="1561742" y="908345"/>
                </a:lnTo>
                <a:lnTo>
                  <a:pt x="1525885" y="847599"/>
                </a:lnTo>
                <a:cubicBezTo>
                  <a:pt x="1475956" y="777962"/>
                  <a:pt x="1410238" y="725501"/>
                  <a:pt x="1340134" y="701191"/>
                </a:cubicBezTo>
                <a:cubicBezTo>
                  <a:pt x="1277643" y="679521"/>
                  <a:pt x="1217783" y="682198"/>
                  <a:pt x="1168005" y="705703"/>
                </a:cubicBezTo>
                <a:cubicBezTo>
                  <a:pt x="1118227" y="729208"/>
                  <a:pt x="1078531" y="773542"/>
                  <a:pt x="1056370" y="835186"/>
                </a:cubicBezTo>
                <a:cubicBezTo>
                  <a:pt x="1031291" y="904943"/>
                  <a:pt x="1031593" y="989222"/>
                  <a:pt x="1055697" y="1071961"/>
                </a:cubicBezTo>
                <a:lnTo>
                  <a:pt x="1085383" y="1147738"/>
                </a:lnTo>
                <a:lnTo>
                  <a:pt x="1083576" y="1148708"/>
                </a:lnTo>
                <a:cubicBezTo>
                  <a:pt x="1125551" y="1230018"/>
                  <a:pt x="1139158" y="1320595"/>
                  <a:pt x="1120361" y="1393571"/>
                </a:cubicBezTo>
                <a:cubicBezTo>
                  <a:pt x="1093045" y="1499626"/>
                  <a:pt x="1003533" y="1546736"/>
                  <a:pt x="902345" y="1508312"/>
                </a:cubicBezTo>
                <a:cubicBezTo>
                  <a:pt x="831945" y="1481579"/>
                  <a:pt x="766174" y="1417033"/>
                  <a:pt x="724933" y="1334202"/>
                </a:cubicBezTo>
                <a:lnTo>
                  <a:pt x="722524" y="1335401"/>
                </a:lnTo>
                <a:lnTo>
                  <a:pt x="686667" y="1274654"/>
                </a:lnTo>
                <a:cubicBezTo>
                  <a:pt x="636738" y="1205017"/>
                  <a:pt x="571020" y="1152557"/>
                  <a:pt x="500916" y="1128246"/>
                </a:cubicBezTo>
                <a:cubicBezTo>
                  <a:pt x="438425" y="1106576"/>
                  <a:pt x="378565" y="1109253"/>
                  <a:pt x="328787" y="1132758"/>
                </a:cubicBezTo>
                <a:cubicBezTo>
                  <a:pt x="279009" y="1156264"/>
                  <a:pt x="239313" y="1200598"/>
                  <a:pt x="217152" y="1262242"/>
                </a:cubicBezTo>
                <a:cubicBezTo>
                  <a:pt x="200433" y="1308747"/>
                  <a:pt x="194994" y="1361705"/>
                  <a:pt x="200368" y="1416359"/>
                </a:cubicBezTo>
                <a:lnTo>
                  <a:pt x="215372" y="1493333"/>
                </a:lnTo>
                <a:lnTo>
                  <a:pt x="166752" y="1517541"/>
                </a:lnTo>
                <a:lnTo>
                  <a:pt x="154270" y="1477421"/>
                </a:lnTo>
                <a:cubicBezTo>
                  <a:pt x="141017" y="1442207"/>
                  <a:pt x="125727" y="1407736"/>
                  <a:pt x="108513" y="1374100"/>
                </a:cubicBezTo>
                <a:lnTo>
                  <a:pt x="0" y="1208880"/>
                </a:lnTo>
                <a:close/>
              </a:path>
            </a:pathLst>
          </a:custGeom>
          <a:pattFill prst="pct50">
            <a:fgClr>
              <a:schemeClr val="accent1">
                <a:lumMod val="75000"/>
              </a:schemeClr>
            </a:fgClr>
            <a:bgClr>
              <a:schemeClr val="bg1"/>
            </a:bgClr>
          </a:patt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15" name="Picture 14">
            <a:extLst>
              <a:ext uri="{FF2B5EF4-FFF2-40B4-BE49-F238E27FC236}">
                <a16:creationId xmlns:a16="http://schemas.microsoft.com/office/drawing/2014/main" id="{7BC5BE02-1BAC-08A8-DAE1-53E2500172FD}"/>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76817" y="4689132"/>
            <a:ext cx="857674" cy="7707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44A0A51B-5FA4-6A34-9CD4-E53578D6A5D5}"/>
              </a:ext>
            </a:extLst>
          </p:cNvPr>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59012"/>
          <a:stretch/>
        </p:blipFill>
        <p:spPr bwMode="auto">
          <a:xfrm rot="19760488">
            <a:off x="4335620" y="3717631"/>
            <a:ext cx="290531" cy="6369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5EF39F3F-9959-855B-821D-4877FCC3B4CB}"/>
              </a:ext>
            </a:extLst>
          </p:cNvPr>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59012"/>
          <a:stretch/>
        </p:blipFill>
        <p:spPr bwMode="auto">
          <a:xfrm rot="993100">
            <a:off x="4608341" y="5254322"/>
            <a:ext cx="290531" cy="6369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9E9529B-631B-8017-DED2-C80873537794}"/>
              </a:ext>
            </a:extLst>
          </p:cNvPr>
          <p:cNvSpPr txBox="1"/>
          <p:nvPr/>
        </p:nvSpPr>
        <p:spPr>
          <a:xfrm>
            <a:off x="1224470" y="3506797"/>
            <a:ext cx="2098649" cy="332759"/>
          </a:xfrm>
          <a:prstGeom prst="rect">
            <a:avLst/>
          </a:prstGeom>
          <a:noFill/>
        </p:spPr>
        <p:txBody>
          <a:bodyPr wrap="square" rtlCol="0">
            <a:spAutoFit/>
          </a:bodyPr>
          <a:lstStyle/>
          <a:p>
            <a:pPr algn="ctr" defTabSz="457200"/>
            <a:r>
              <a:rPr lang="en-US" sz="2000" dirty="0">
                <a:solidFill>
                  <a:prstClr val="black"/>
                </a:solidFill>
                <a:latin typeface="Calibri" panose="020F0502020204030204"/>
              </a:rPr>
              <a:t>Path-1, length d1</a:t>
            </a:r>
          </a:p>
        </p:txBody>
      </p:sp>
      <p:sp>
        <p:nvSpPr>
          <p:cNvPr id="19" name="TextBox 18">
            <a:extLst>
              <a:ext uri="{FF2B5EF4-FFF2-40B4-BE49-F238E27FC236}">
                <a16:creationId xmlns:a16="http://schemas.microsoft.com/office/drawing/2014/main" id="{F3458399-0290-5FD1-2D54-8C38C9F18412}"/>
              </a:ext>
            </a:extLst>
          </p:cNvPr>
          <p:cNvSpPr txBox="1"/>
          <p:nvPr/>
        </p:nvSpPr>
        <p:spPr>
          <a:xfrm>
            <a:off x="1160513" y="5872423"/>
            <a:ext cx="2098649" cy="332759"/>
          </a:xfrm>
          <a:prstGeom prst="rect">
            <a:avLst/>
          </a:prstGeom>
          <a:noFill/>
        </p:spPr>
        <p:txBody>
          <a:bodyPr wrap="square" rtlCol="0">
            <a:spAutoFit/>
          </a:bodyPr>
          <a:lstStyle/>
          <a:p>
            <a:pPr algn="ctr" defTabSz="457200"/>
            <a:r>
              <a:rPr lang="en-US" sz="2000" dirty="0">
                <a:solidFill>
                  <a:prstClr val="black"/>
                </a:solidFill>
                <a:latin typeface="Calibri" panose="020F0502020204030204"/>
              </a:rPr>
              <a:t>Path-n, length </a:t>
            </a:r>
            <a:r>
              <a:rPr lang="en-US" sz="2000" dirty="0" err="1">
                <a:solidFill>
                  <a:prstClr val="black"/>
                </a:solidFill>
                <a:latin typeface="Calibri" panose="020F0502020204030204"/>
              </a:rPr>
              <a:t>dn</a:t>
            </a:r>
            <a:endParaRPr lang="en-US" sz="2000" dirty="0">
              <a:solidFill>
                <a:prstClr val="black"/>
              </a:solidFill>
              <a:latin typeface="Calibri" panose="020F0502020204030204"/>
            </a:endParaRPr>
          </a:p>
        </p:txBody>
      </p:sp>
      <p:sp>
        <p:nvSpPr>
          <p:cNvPr id="20" name="Freeform 19">
            <a:extLst>
              <a:ext uri="{FF2B5EF4-FFF2-40B4-BE49-F238E27FC236}">
                <a16:creationId xmlns:a16="http://schemas.microsoft.com/office/drawing/2014/main" id="{2D30D575-46BB-3D02-D40D-91297192763A}"/>
              </a:ext>
            </a:extLst>
          </p:cNvPr>
          <p:cNvSpPr/>
          <p:nvPr/>
        </p:nvSpPr>
        <p:spPr>
          <a:xfrm rot="695475" flipH="1">
            <a:off x="2538590" y="3928767"/>
            <a:ext cx="902082" cy="155621"/>
          </a:xfrm>
          <a:custGeom>
            <a:avLst/>
            <a:gdLst>
              <a:gd name="connsiteX0" fmla="*/ 0 w 1088021"/>
              <a:gd name="connsiteY0" fmla="*/ 301013 h 324326"/>
              <a:gd name="connsiteX1" fmla="*/ 462988 w 1088021"/>
              <a:gd name="connsiteY1" fmla="*/ 71 h 324326"/>
              <a:gd name="connsiteX2" fmla="*/ 520861 w 1088021"/>
              <a:gd name="connsiteY2" fmla="*/ 324162 h 324326"/>
              <a:gd name="connsiteX3" fmla="*/ 1088021 w 1088021"/>
              <a:gd name="connsiteY3" fmla="*/ 34795 h 324326"/>
            </a:gdLst>
            <a:ahLst/>
            <a:cxnLst>
              <a:cxn ang="0">
                <a:pos x="connsiteX0" y="connsiteY0"/>
              </a:cxn>
              <a:cxn ang="0">
                <a:pos x="connsiteX1" y="connsiteY1"/>
              </a:cxn>
              <a:cxn ang="0">
                <a:pos x="connsiteX2" y="connsiteY2"/>
              </a:cxn>
              <a:cxn ang="0">
                <a:pos x="connsiteX3" y="connsiteY3"/>
              </a:cxn>
            </a:cxnLst>
            <a:rect l="l" t="t" r="r" b="b"/>
            <a:pathLst>
              <a:path w="1088021" h="324326">
                <a:moveTo>
                  <a:pt x="0" y="301013"/>
                </a:moveTo>
                <a:cubicBezTo>
                  <a:pt x="188089" y="148613"/>
                  <a:pt x="376178" y="-3787"/>
                  <a:pt x="462988" y="71"/>
                </a:cubicBezTo>
                <a:cubicBezTo>
                  <a:pt x="549798" y="3929"/>
                  <a:pt x="416689" y="318375"/>
                  <a:pt x="520861" y="324162"/>
                </a:cubicBezTo>
                <a:cubicBezTo>
                  <a:pt x="625033" y="329949"/>
                  <a:pt x="856527" y="182372"/>
                  <a:pt x="1088021" y="34795"/>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1" name="Freeform 20">
            <a:extLst>
              <a:ext uri="{FF2B5EF4-FFF2-40B4-BE49-F238E27FC236}">
                <a16:creationId xmlns:a16="http://schemas.microsoft.com/office/drawing/2014/main" id="{56732815-1854-2EB3-97E6-A014A15E9E96}"/>
              </a:ext>
            </a:extLst>
          </p:cNvPr>
          <p:cNvSpPr/>
          <p:nvPr/>
        </p:nvSpPr>
        <p:spPr>
          <a:xfrm rot="19716876" flipH="1" flipV="1">
            <a:off x="2208961" y="5596591"/>
            <a:ext cx="902082" cy="155621"/>
          </a:xfrm>
          <a:custGeom>
            <a:avLst/>
            <a:gdLst>
              <a:gd name="connsiteX0" fmla="*/ 0 w 1088021"/>
              <a:gd name="connsiteY0" fmla="*/ 301013 h 324326"/>
              <a:gd name="connsiteX1" fmla="*/ 462988 w 1088021"/>
              <a:gd name="connsiteY1" fmla="*/ 71 h 324326"/>
              <a:gd name="connsiteX2" fmla="*/ 520861 w 1088021"/>
              <a:gd name="connsiteY2" fmla="*/ 324162 h 324326"/>
              <a:gd name="connsiteX3" fmla="*/ 1088021 w 1088021"/>
              <a:gd name="connsiteY3" fmla="*/ 34795 h 324326"/>
            </a:gdLst>
            <a:ahLst/>
            <a:cxnLst>
              <a:cxn ang="0">
                <a:pos x="connsiteX0" y="connsiteY0"/>
              </a:cxn>
              <a:cxn ang="0">
                <a:pos x="connsiteX1" y="connsiteY1"/>
              </a:cxn>
              <a:cxn ang="0">
                <a:pos x="connsiteX2" y="connsiteY2"/>
              </a:cxn>
              <a:cxn ang="0">
                <a:pos x="connsiteX3" y="connsiteY3"/>
              </a:cxn>
            </a:cxnLst>
            <a:rect l="l" t="t" r="r" b="b"/>
            <a:pathLst>
              <a:path w="1088021" h="324326">
                <a:moveTo>
                  <a:pt x="0" y="301013"/>
                </a:moveTo>
                <a:cubicBezTo>
                  <a:pt x="188089" y="148613"/>
                  <a:pt x="376178" y="-3787"/>
                  <a:pt x="462988" y="71"/>
                </a:cubicBezTo>
                <a:cubicBezTo>
                  <a:pt x="549798" y="3929"/>
                  <a:pt x="416689" y="318375"/>
                  <a:pt x="520861" y="324162"/>
                </a:cubicBezTo>
                <a:cubicBezTo>
                  <a:pt x="625033" y="329949"/>
                  <a:pt x="856527" y="182372"/>
                  <a:pt x="1088021" y="34795"/>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2" name="TextBox 21">
            <a:extLst>
              <a:ext uri="{FF2B5EF4-FFF2-40B4-BE49-F238E27FC236}">
                <a16:creationId xmlns:a16="http://schemas.microsoft.com/office/drawing/2014/main" id="{47790B04-A406-E254-69AD-0732770DC808}"/>
              </a:ext>
            </a:extLst>
          </p:cNvPr>
          <p:cNvSpPr txBox="1"/>
          <p:nvPr/>
        </p:nvSpPr>
        <p:spPr>
          <a:xfrm>
            <a:off x="3903617" y="3410429"/>
            <a:ext cx="1154536" cy="435145"/>
          </a:xfrm>
          <a:prstGeom prst="rect">
            <a:avLst/>
          </a:prstGeom>
          <a:noFill/>
        </p:spPr>
        <p:txBody>
          <a:bodyPr wrap="square" rtlCol="0">
            <a:spAutoFit/>
          </a:bodyPr>
          <a:lstStyle/>
          <a:p>
            <a:pPr algn="ctr" defTabSz="457200"/>
            <a:r>
              <a:rPr lang="en-US" sz="2000" dirty="0">
                <a:solidFill>
                  <a:prstClr val="black"/>
                </a:solidFill>
                <a:latin typeface="Geeza Pro" panose="02000400000000000000" pitchFamily="2" charset="-78"/>
                <a:cs typeface="Geeza Pro" panose="02000400000000000000" pitchFamily="2" charset="-78"/>
              </a:rPr>
              <a:t>Gain </a:t>
            </a:r>
            <a:r>
              <a:rPr lang="en-US" sz="2800" dirty="0">
                <a:solidFill>
                  <a:prstClr val="black"/>
                </a:solidFill>
                <a:latin typeface="Geeza Pro" panose="02000400000000000000" pitchFamily="2" charset="-78"/>
                <a:cs typeface="Geeza Pro" panose="02000400000000000000" pitchFamily="2" charset="-78"/>
              </a:rPr>
              <a:t>𝑔</a:t>
            </a:r>
            <a:r>
              <a:rPr lang="en-US" sz="2800" baseline="-25000" dirty="0">
                <a:solidFill>
                  <a:prstClr val="black"/>
                </a:solidFill>
                <a:latin typeface="Calibri" panose="020F0502020204030204"/>
              </a:rPr>
              <a:t>1</a:t>
            </a:r>
          </a:p>
        </p:txBody>
      </p:sp>
      <p:sp>
        <p:nvSpPr>
          <p:cNvPr id="23" name="TextBox 22">
            <a:extLst>
              <a:ext uri="{FF2B5EF4-FFF2-40B4-BE49-F238E27FC236}">
                <a16:creationId xmlns:a16="http://schemas.microsoft.com/office/drawing/2014/main" id="{15BA0EA4-3C6F-1976-36E1-989A56505C14}"/>
              </a:ext>
            </a:extLst>
          </p:cNvPr>
          <p:cNvSpPr txBox="1"/>
          <p:nvPr/>
        </p:nvSpPr>
        <p:spPr>
          <a:xfrm>
            <a:off x="4345139" y="5795150"/>
            <a:ext cx="1154536" cy="435145"/>
          </a:xfrm>
          <a:prstGeom prst="rect">
            <a:avLst/>
          </a:prstGeom>
          <a:noFill/>
        </p:spPr>
        <p:txBody>
          <a:bodyPr wrap="square" rtlCol="0">
            <a:spAutoFit/>
          </a:bodyPr>
          <a:lstStyle/>
          <a:p>
            <a:pPr algn="ctr" defTabSz="457200"/>
            <a:r>
              <a:rPr lang="en-US" sz="2000" dirty="0">
                <a:solidFill>
                  <a:prstClr val="black"/>
                </a:solidFill>
                <a:latin typeface="Geeza Pro" panose="02000400000000000000" pitchFamily="2" charset="-78"/>
                <a:cs typeface="Geeza Pro" panose="02000400000000000000" pitchFamily="2" charset="-78"/>
              </a:rPr>
              <a:t>Gain </a:t>
            </a:r>
            <a:r>
              <a:rPr lang="en-US" sz="2800" dirty="0">
                <a:solidFill>
                  <a:prstClr val="black"/>
                </a:solidFill>
                <a:latin typeface="Geeza Pro" panose="02000400000000000000" pitchFamily="2" charset="-78"/>
                <a:cs typeface="Geeza Pro" panose="02000400000000000000" pitchFamily="2" charset="-78"/>
              </a:rPr>
              <a:t>𝑔</a:t>
            </a:r>
            <a:r>
              <a:rPr lang="en-US" sz="2800" baseline="-25000" dirty="0">
                <a:solidFill>
                  <a:prstClr val="black"/>
                </a:solidFill>
                <a:latin typeface="Calibri" panose="020F0502020204030204"/>
                <a:cs typeface="Geeza Pro" panose="02000400000000000000" pitchFamily="2" charset="-78"/>
              </a:rPr>
              <a:t>n</a:t>
            </a:r>
            <a:endParaRPr lang="en-US" sz="2800" baseline="-25000" dirty="0">
              <a:solidFill>
                <a:prstClr val="black"/>
              </a:solidFill>
              <a:latin typeface="Calibri" panose="020F0502020204030204"/>
            </a:endParaRPr>
          </a:p>
        </p:txBody>
      </p:sp>
      <p:sp>
        <p:nvSpPr>
          <p:cNvPr id="50" name="Oval 49">
            <a:extLst>
              <a:ext uri="{FF2B5EF4-FFF2-40B4-BE49-F238E27FC236}">
                <a16:creationId xmlns:a16="http://schemas.microsoft.com/office/drawing/2014/main" id="{1AF2C1E9-96F1-1024-96E8-C58ECB8B0674}"/>
              </a:ext>
            </a:extLst>
          </p:cNvPr>
          <p:cNvSpPr/>
          <p:nvPr/>
        </p:nvSpPr>
        <p:spPr>
          <a:xfrm rot="3968577">
            <a:off x="9083841" y="3886701"/>
            <a:ext cx="135060" cy="150297"/>
          </a:xfrm>
          <a:prstGeom prst="ellipse">
            <a:avLst/>
          </a:prstGeom>
          <a:solidFill>
            <a:schemeClr val="accent6">
              <a:lumMod val="75000"/>
              <a:alpha val="52797"/>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2FE1B8E-FBEE-8A7E-03F9-6D33ADA3B550}"/>
              </a:ext>
            </a:extLst>
          </p:cNvPr>
          <p:cNvSpPr/>
          <p:nvPr/>
        </p:nvSpPr>
        <p:spPr>
          <a:xfrm rot="3968577">
            <a:off x="9083841" y="4085828"/>
            <a:ext cx="135060" cy="150297"/>
          </a:xfrm>
          <a:prstGeom prst="ellipse">
            <a:avLst/>
          </a:prstGeom>
          <a:solidFill>
            <a:schemeClr val="accent4">
              <a:lumMod val="75000"/>
              <a:alpha val="52797"/>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43F72D00-378C-8301-28FD-F460761591BE}"/>
              </a:ext>
            </a:extLst>
          </p:cNvPr>
          <p:cNvSpPr/>
          <p:nvPr/>
        </p:nvSpPr>
        <p:spPr>
          <a:xfrm rot="3968577">
            <a:off x="9083841" y="4285294"/>
            <a:ext cx="135060" cy="150297"/>
          </a:xfrm>
          <a:prstGeom prst="ellipse">
            <a:avLst/>
          </a:prstGeom>
          <a:solidFill>
            <a:schemeClr val="accent2">
              <a:lumMod val="75000"/>
              <a:alpha val="52797"/>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9F557551-0E8A-1C9B-77E0-DBCFA2D55543}"/>
              </a:ext>
            </a:extLst>
          </p:cNvPr>
          <p:cNvSpPr/>
          <p:nvPr/>
        </p:nvSpPr>
        <p:spPr>
          <a:xfrm rot="3968577">
            <a:off x="9083841" y="5479447"/>
            <a:ext cx="135060" cy="150297"/>
          </a:xfrm>
          <a:prstGeom prst="ellipse">
            <a:avLst/>
          </a:prstGeom>
          <a:solidFill>
            <a:srgbClr val="FFFD78">
              <a:alpha val="48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9CFAC1D8-7A9C-6349-A4F3-AB2947F5521B}"/>
              </a:ext>
            </a:extLst>
          </p:cNvPr>
          <p:cNvSpPr/>
          <p:nvPr/>
        </p:nvSpPr>
        <p:spPr>
          <a:xfrm rot="3968577">
            <a:off x="9083841" y="5678399"/>
            <a:ext cx="135060" cy="150297"/>
          </a:xfrm>
          <a:prstGeom prst="ellipse">
            <a:avLst/>
          </a:prstGeom>
          <a:solidFill>
            <a:srgbClr val="AB7942">
              <a:alpha val="4991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F97EB287-70B2-4514-308A-EEEC4A9D434E}"/>
              </a:ext>
            </a:extLst>
          </p:cNvPr>
          <p:cNvCxnSpPr>
            <a:cxnSpLocks/>
            <a:stCxn id="16" idx="3"/>
          </p:cNvCxnSpPr>
          <p:nvPr/>
        </p:nvCxnSpPr>
        <p:spPr>
          <a:xfrm flipV="1">
            <a:off x="4605846" y="3959957"/>
            <a:ext cx="4550555" cy="9591"/>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91F48C8-999B-3F51-4491-3C5BF1CE09EB}"/>
              </a:ext>
            </a:extLst>
          </p:cNvPr>
          <p:cNvCxnSpPr>
            <a:cxnSpLocks/>
            <a:stCxn id="17" idx="3"/>
          </p:cNvCxnSpPr>
          <p:nvPr/>
        </p:nvCxnSpPr>
        <p:spPr>
          <a:xfrm flipV="1">
            <a:off x="4892853" y="3961849"/>
            <a:ext cx="4263548" cy="1648143"/>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9DC8741-1077-3710-85F6-BA627255FC99}"/>
              </a:ext>
            </a:extLst>
          </p:cNvPr>
          <p:cNvCxnSpPr>
            <a:cxnSpLocks/>
            <a:stCxn id="17" idx="3"/>
          </p:cNvCxnSpPr>
          <p:nvPr/>
        </p:nvCxnSpPr>
        <p:spPr>
          <a:xfrm>
            <a:off x="4892853" y="5609993"/>
            <a:ext cx="4263548" cy="143554"/>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7B73DBA-AF94-F084-CD09-5E33E5CF6FA4}"/>
              </a:ext>
            </a:extLst>
          </p:cNvPr>
          <p:cNvCxnSpPr>
            <a:cxnSpLocks/>
            <a:stCxn id="16" idx="3"/>
          </p:cNvCxnSpPr>
          <p:nvPr/>
        </p:nvCxnSpPr>
        <p:spPr>
          <a:xfrm>
            <a:off x="4605846" y="3969548"/>
            <a:ext cx="4550555" cy="1783999"/>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6F6CFD4B-B092-9834-54E7-0D311C5E0397}"/>
              </a:ext>
            </a:extLst>
          </p:cNvPr>
          <p:cNvSpPr txBox="1"/>
          <p:nvPr/>
        </p:nvSpPr>
        <p:spPr>
          <a:xfrm rot="5400000">
            <a:off x="8074375" y="4481488"/>
            <a:ext cx="843438" cy="939985"/>
          </a:xfrm>
          <a:prstGeom prst="rect">
            <a:avLst/>
          </a:prstGeom>
          <a:noFill/>
        </p:spPr>
        <p:txBody>
          <a:bodyPr wrap="square" rtlCol="0">
            <a:spAutoFit/>
          </a:bodyPr>
          <a:lstStyle/>
          <a:p>
            <a:r>
              <a:rPr lang="en-US" sz="6000" dirty="0"/>
              <a:t>…</a:t>
            </a:r>
          </a:p>
        </p:txBody>
      </p:sp>
      <p:sp>
        <p:nvSpPr>
          <p:cNvPr id="61" name="TextBox 60">
            <a:extLst>
              <a:ext uri="{FF2B5EF4-FFF2-40B4-BE49-F238E27FC236}">
                <a16:creationId xmlns:a16="http://schemas.microsoft.com/office/drawing/2014/main" id="{57A76743-8277-E222-5644-CFD044F00D1F}"/>
              </a:ext>
            </a:extLst>
          </p:cNvPr>
          <p:cNvSpPr txBox="1"/>
          <p:nvPr/>
        </p:nvSpPr>
        <p:spPr>
          <a:xfrm>
            <a:off x="8996321" y="3802152"/>
            <a:ext cx="1103898" cy="307162"/>
          </a:xfrm>
          <a:prstGeom prst="rect">
            <a:avLst/>
          </a:prstGeom>
          <a:noFill/>
        </p:spPr>
        <p:txBody>
          <a:bodyPr wrap="square" rtlCol="0">
            <a:spAutoFit/>
          </a:bodyPr>
          <a:lstStyle/>
          <a:p>
            <a:pPr algn="ctr" defTabSz="457200"/>
            <a:r>
              <a:rPr lang="en-US" dirty="0">
                <a:solidFill>
                  <a:prstClr val="black"/>
                </a:solidFill>
                <a:latin typeface="Calibri" panose="020F0502020204030204"/>
              </a:rPr>
              <a:t>Pixel-1</a:t>
            </a:r>
          </a:p>
        </p:txBody>
      </p:sp>
      <p:sp>
        <p:nvSpPr>
          <p:cNvPr id="62" name="TextBox 61">
            <a:extLst>
              <a:ext uri="{FF2B5EF4-FFF2-40B4-BE49-F238E27FC236}">
                <a16:creationId xmlns:a16="http://schemas.microsoft.com/office/drawing/2014/main" id="{DE91690A-1790-F06E-A631-76814FECB71A}"/>
              </a:ext>
            </a:extLst>
          </p:cNvPr>
          <p:cNvSpPr txBox="1"/>
          <p:nvPr/>
        </p:nvSpPr>
        <p:spPr>
          <a:xfrm>
            <a:off x="8996321" y="4011502"/>
            <a:ext cx="1103898" cy="307162"/>
          </a:xfrm>
          <a:prstGeom prst="rect">
            <a:avLst/>
          </a:prstGeom>
          <a:noFill/>
        </p:spPr>
        <p:txBody>
          <a:bodyPr wrap="square" rtlCol="0">
            <a:spAutoFit/>
          </a:bodyPr>
          <a:lstStyle/>
          <a:p>
            <a:pPr algn="ctr" defTabSz="457200"/>
            <a:r>
              <a:rPr lang="en-US" dirty="0">
                <a:solidFill>
                  <a:prstClr val="black"/>
                </a:solidFill>
                <a:latin typeface="Calibri" panose="020F0502020204030204"/>
              </a:rPr>
              <a:t>Pixel-2</a:t>
            </a:r>
          </a:p>
        </p:txBody>
      </p:sp>
      <p:sp>
        <p:nvSpPr>
          <p:cNvPr id="63" name="TextBox 62">
            <a:extLst>
              <a:ext uri="{FF2B5EF4-FFF2-40B4-BE49-F238E27FC236}">
                <a16:creationId xmlns:a16="http://schemas.microsoft.com/office/drawing/2014/main" id="{34D06C44-5CA2-12D3-904C-C981AC5D5489}"/>
              </a:ext>
            </a:extLst>
          </p:cNvPr>
          <p:cNvSpPr txBox="1"/>
          <p:nvPr/>
        </p:nvSpPr>
        <p:spPr>
          <a:xfrm>
            <a:off x="9021601" y="5604723"/>
            <a:ext cx="1103898" cy="307162"/>
          </a:xfrm>
          <a:prstGeom prst="rect">
            <a:avLst/>
          </a:prstGeom>
          <a:noFill/>
        </p:spPr>
        <p:txBody>
          <a:bodyPr wrap="square" rtlCol="0">
            <a:spAutoFit/>
          </a:bodyPr>
          <a:lstStyle/>
          <a:p>
            <a:pPr algn="ctr" defTabSz="457200"/>
            <a:r>
              <a:rPr lang="en-US" dirty="0">
                <a:solidFill>
                  <a:prstClr val="black"/>
                </a:solidFill>
                <a:latin typeface="Calibri" panose="020F0502020204030204"/>
              </a:rPr>
              <a:t>Pixel-m</a:t>
            </a:r>
          </a:p>
        </p:txBody>
      </p:sp>
      <p:sp>
        <p:nvSpPr>
          <p:cNvPr id="64" name="TextBox 63">
            <a:extLst>
              <a:ext uri="{FF2B5EF4-FFF2-40B4-BE49-F238E27FC236}">
                <a16:creationId xmlns:a16="http://schemas.microsoft.com/office/drawing/2014/main" id="{2472959A-2B37-3943-79B3-D35DEEA716B6}"/>
              </a:ext>
            </a:extLst>
          </p:cNvPr>
          <p:cNvSpPr txBox="1"/>
          <p:nvPr/>
        </p:nvSpPr>
        <p:spPr>
          <a:xfrm rot="5400000">
            <a:off x="9244555" y="4310608"/>
            <a:ext cx="843438" cy="655141"/>
          </a:xfrm>
          <a:prstGeom prst="rect">
            <a:avLst/>
          </a:prstGeom>
          <a:noFill/>
        </p:spPr>
        <p:txBody>
          <a:bodyPr wrap="square" rtlCol="0">
            <a:spAutoFit/>
          </a:bodyPr>
          <a:lstStyle/>
          <a:p>
            <a:r>
              <a:rPr lang="en-US" sz="4000" dirty="0"/>
              <a:t>…</a:t>
            </a:r>
          </a:p>
        </p:txBody>
      </p:sp>
      <p:sp>
        <p:nvSpPr>
          <p:cNvPr id="70" name="TextBox 69">
            <a:extLst>
              <a:ext uri="{FF2B5EF4-FFF2-40B4-BE49-F238E27FC236}">
                <a16:creationId xmlns:a16="http://schemas.microsoft.com/office/drawing/2014/main" id="{2FD52B95-61F7-F73A-08BC-924AAA3DF5A7}"/>
              </a:ext>
            </a:extLst>
          </p:cNvPr>
          <p:cNvSpPr txBox="1"/>
          <p:nvPr/>
        </p:nvSpPr>
        <p:spPr>
          <a:xfrm>
            <a:off x="1948211" y="6460995"/>
            <a:ext cx="4776925" cy="400110"/>
          </a:xfrm>
          <a:prstGeom prst="rect">
            <a:avLst/>
          </a:prstGeom>
          <a:noFill/>
        </p:spPr>
        <p:txBody>
          <a:bodyPr wrap="square" rtlCol="0">
            <a:spAutoFit/>
          </a:bodyPr>
          <a:lstStyle/>
          <a:p>
            <a:pPr algn="ctr" defTabSz="457200"/>
            <a:r>
              <a:rPr lang="en-US" sz="2000" dirty="0">
                <a:solidFill>
                  <a:prstClr val="black"/>
                </a:solidFill>
                <a:latin typeface="Calibri" panose="020F0502020204030204"/>
              </a:rPr>
              <a:t>Acoustic structure (model internal view)</a:t>
            </a:r>
          </a:p>
        </p:txBody>
      </p:sp>
      <p:sp>
        <p:nvSpPr>
          <p:cNvPr id="72" name="Freeform 71">
            <a:extLst>
              <a:ext uri="{FF2B5EF4-FFF2-40B4-BE49-F238E27FC236}">
                <a16:creationId xmlns:a16="http://schemas.microsoft.com/office/drawing/2014/main" id="{DB10C0C7-C500-6AB1-4846-B0340E356806}"/>
              </a:ext>
            </a:extLst>
          </p:cNvPr>
          <p:cNvSpPr/>
          <p:nvPr/>
        </p:nvSpPr>
        <p:spPr>
          <a:xfrm rot="20904525" flipH="1" flipV="1">
            <a:off x="9157294" y="3575431"/>
            <a:ext cx="621601" cy="124813"/>
          </a:xfrm>
          <a:custGeom>
            <a:avLst/>
            <a:gdLst>
              <a:gd name="connsiteX0" fmla="*/ 0 w 1088021"/>
              <a:gd name="connsiteY0" fmla="*/ 301013 h 324326"/>
              <a:gd name="connsiteX1" fmla="*/ 462988 w 1088021"/>
              <a:gd name="connsiteY1" fmla="*/ 71 h 324326"/>
              <a:gd name="connsiteX2" fmla="*/ 520861 w 1088021"/>
              <a:gd name="connsiteY2" fmla="*/ 324162 h 324326"/>
              <a:gd name="connsiteX3" fmla="*/ 1088021 w 1088021"/>
              <a:gd name="connsiteY3" fmla="*/ 34795 h 324326"/>
            </a:gdLst>
            <a:ahLst/>
            <a:cxnLst>
              <a:cxn ang="0">
                <a:pos x="connsiteX0" y="connsiteY0"/>
              </a:cxn>
              <a:cxn ang="0">
                <a:pos x="connsiteX1" y="connsiteY1"/>
              </a:cxn>
              <a:cxn ang="0">
                <a:pos x="connsiteX2" y="connsiteY2"/>
              </a:cxn>
              <a:cxn ang="0">
                <a:pos x="connsiteX3" y="connsiteY3"/>
              </a:cxn>
            </a:cxnLst>
            <a:rect l="l" t="t" r="r" b="b"/>
            <a:pathLst>
              <a:path w="1088021" h="324326">
                <a:moveTo>
                  <a:pt x="0" y="301013"/>
                </a:moveTo>
                <a:cubicBezTo>
                  <a:pt x="188089" y="148613"/>
                  <a:pt x="376178" y="-3787"/>
                  <a:pt x="462988" y="71"/>
                </a:cubicBezTo>
                <a:cubicBezTo>
                  <a:pt x="549798" y="3929"/>
                  <a:pt x="416689" y="318375"/>
                  <a:pt x="520861" y="324162"/>
                </a:cubicBezTo>
                <a:cubicBezTo>
                  <a:pt x="625033" y="329949"/>
                  <a:pt x="856527" y="182372"/>
                  <a:pt x="1088021" y="34795"/>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75" name="TextBox 74">
            <a:extLst>
              <a:ext uri="{FF2B5EF4-FFF2-40B4-BE49-F238E27FC236}">
                <a16:creationId xmlns:a16="http://schemas.microsoft.com/office/drawing/2014/main" id="{C0221C74-97F3-9B64-7BF6-499B487DC3A3}"/>
              </a:ext>
            </a:extLst>
          </p:cNvPr>
          <p:cNvSpPr txBox="1"/>
          <p:nvPr/>
        </p:nvSpPr>
        <p:spPr>
          <a:xfrm>
            <a:off x="5761643" y="3737698"/>
            <a:ext cx="337065" cy="435145"/>
          </a:xfrm>
          <a:prstGeom prst="rect">
            <a:avLst/>
          </a:prstGeom>
          <a:noFill/>
        </p:spPr>
        <p:txBody>
          <a:bodyPr wrap="none" rtlCol="0">
            <a:spAutoFit/>
          </a:bodyPr>
          <a:lstStyle/>
          <a:p>
            <a:r>
              <a:rPr lang="en-US" sz="2800" dirty="0">
                <a:solidFill>
                  <a:schemeClr val="tx1">
                    <a:lumMod val="65000"/>
                    <a:lumOff val="35000"/>
                  </a:schemeClr>
                </a:solidFill>
              </a:rPr>
              <a:t>&gt;</a:t>
            </a:r>
          </a:p>
        </p:txBody>
      </p:sp>
      <p:sp>
        <p:nvSpPr>
          <p:cNvPr id="76" name="TextBox 75">
            <a:extLst>
              <a:ext uri="{FF2B5EF4-FFF2-40B4-BE49-F238E27FC236}">
                <a16:creationId xmlns:a16="http://schemas.microsoft.com/office/drawing/2014/main" id="{A918ABDB-1CBF-19C0-D828-19D62C6EF9FD}"/>
              </a:ext>
            </a:extLst>
          </p:cNvPr>
          <p:cNvSpPr txBox="1"/>
          <p:nvPr/>
        </p:nvSpPr>
        <p:spPr>
          <a:xfrm rot="1566368">
            <a:off x="5702576" y="4226235"/>
            <a:ext cx="337065" cy="435145"/>
          </a:xfrm>
          <a:prstGeom prst="rect">
            <a:avLst/>
          </a:prstGeom>
          <a:noFill/>
        </p:spPr>
        <p:txBody>
          <a:bodyPr wrap="none" rtlCol="0">
            <a:spAutoFit/>
          </a:bodyPr>
          <a:lstStyle/>
          <a:p>
            <a:r>
              <a:rPr lang="en-US" sz="2800" dirty="0">
                <a:solidFill>
                  <a:schemeClr val="tx1">
                    <a:lumMod val="65000"/>
                    <a:lumOff val="35000"/>
                  </a:schemeClr>
                </a:solidFill>
              </a:rPr>
              <a:t>&gt;</a:t>
            </a:r>
          </a:p>
        </p:txBody>
      </p:sp>
      <p:sp>
        <p:nvSpPr>
          <p:cNvPr id="77" name="TextBox 76">
            <a:extLst>
              <a:ext uri="{FF2B5EF4-FFF2-40B4-BE49-F238E27FC236}">
                <a16:creationId xmlns:a16="http://schemas.microsoft.com/office/drawing/2014/main" id="{D2122420-7899-E27D-BF28-C0AD6426EC8C}"/>
              </a:ext>
            </a:extLst>
          </p:cNvPr>
          <p:cNvSpPr txBox="1"/>
          <p:nvPr/>
        </p:nvSpPr>
        <p:spPr>
          <a:xfrm rot="20297235">
            <a:off x="5763757" y="4975029"/>
            <a:ext cx="337065" cy="435145"/>
          </a:xfrm>
          <a:prstGeom prst="rect">
            <a:avLst/>
          </a:prstGeom>
          <a:noFill/>
        </p:spPr>
        <p:txBody>
          <a:bodyPr wrap="none" rtlCol="0">
            <a:spAutoFit/>
          </a:bodyPr>
          <a:lstStyle/>
          <a:p>
            <a:r>
              <a:rPr lang="en-US" sz="2800" dirty="0">
                <a:solidFill>
                  <a:schemeClr val="tx1">
                    <a:lumMod val="65000"/>
                    <a:lumOff val="35000"/>
                  </a:schemeClr>
                </a:solidFill>
              </a:rPr>
              <a:t>&gt;</a:t>
            </a:r>
          </a:p>
        </p:txBody>
      </p:sp>
      <p:sp>
        <p:nvSpPr>
          <p:cNvPr id="78" name="TextBox 77">
            <a:extLst>
              <a:ext uri="{FF2B5EF4-FFF2-40B4-BE49-F238E27FC236}">
                <a16:creationId xmlns:a16="http://schemas.microsoft.com/office/drawing/2014/main" id="{24A8F68C-ED96-BC1C-7E86-463BBFFCDEA8}"/>
              </a:ext>
            </a:extLst>
          </p:cNvPr>
          <p:cNvSpPr txBox="1"/>
          <p:nvPr/>
        </p:nvSpPr>
        <p:spPr>
          <a:xfrm>
            <a:off x="5824937" y="5419631"/>
            <a:ext cx="337065" cy="435145"/>
          </a:xfrm>
          <a:prstGeom prst="rect">
            <a:avLst/>
          </a:prstGeom>
          <a:noFill/>
        </p:spPr>
        <p:txBody>
          <a:bodyPr wrap="none" rtlCol="0">
            <a:spAutoFit/>
          </a:bodyPr>
          <a:lstStyle/>
          <a:p>
            <a:r>
              <a:rPr lang="en-US" sz="2800" dirty="0">
                <a:solidFill>
                  <a:schemeClr val="tx1">
                    <a:lumMod val="65000"/>
                    <a:lumOff val="35000"/>
                  </a:schemeClr>
                </a:solidFill>
              </a:rPr>
              <a:t>&gt;</a:t>
            </a:r>
          </a:p>
        </p:txBody>
      </p:sp>
      <p:sp>
        <p:nvSpPr>
          <p:cNvPr id="81" name="Freeform 80">
            <a:extLst>
              <a:ext uri="{FF2B5EF4-FFF2-40B4-BE49-F238E27FC236}">
                <a16:creationId xmlns:a16="http://schemas.microsoft.com/office/drawing/2014/main" id="{FE925767-B504-A96D-B5BC-5F4B731AC8D7}"/>
              </a:ext>
            </a:extLst>
          </p:cNvPr>
          <p:cNvSpPr/>
          <p:nvPr/>
        </p:nvSpPr>
        <p:spPr>
          <a:xfrm rot="5400000" flipH="1">
            <a:off x="3445732" y="3050653"/>
            <a:ext cx="902082" cy="155621"/>
          </a:xfrm>
          <a:custGeom>
            <a:avLst/>
            <a:gdLst>
              <a:gd name="connsiteX0" fmla="*/ 0 w 1088021"/>
              <a:gd name="connsiteY0" fmla="*/ 301013 h 324326"/>
              <a:gd name="connsiteX1" fmla="*/ 462988 w 1088021"/>
              <a:gd name="connsiteY1" fmla="*/ 71 h 324326"/>
              <a:gd name="connsiteX2" fmla="*/ 520861 w 1088021"/>
              <a:gd name="connsiteY2" fmla="*/ 324162 h 324326"/>
              <a:gd name="connsiteX3" fmla="*/ 1088021 w 1088021"/>
              <a:gd name="connsiteY3" fmla="*/ 34795 h 324326"/>
            </a:gdLst>
            <a:ahLst/>
            <a:cxnLst>
              <a:cxn ang="0">
                <a:pos x="connsiteX0" y="connsiteY0"/>
              </a:cxn>
              <a:cxn ang="0">
                <a:pos x="connsiteX1" y="connsiteY1"/>
              </a:cxn>
              <a:cxn ang="0">
                <a:pos x="connsiteX2" y="connsiteY2"/>
              </a:cxn>
              <a:cxn ang="0">
                <a:pos x="connsiteX3" y="connsiteY3"/>
              </a:cxn>
            </a:cxnLst>
            <a:rect l="l" t="t" r="r" b="b"/>
            <a:pathLst>
              <a:path w="1088021" h="324326">
                <a:moveTo>
                  <a:pt x="0" y="301013"/>
                </a:moveTo>
                <a:cubicBezTo>
                  <a:pt x="188089" y="148613"/>
                  <a:pt x="376178" y="-3787"/>
                  <a:pt x="462988" y="71"/>
                </a:cubicBezTo>
                <a:cubicBezTo>
                  <a:pt x="549798" y="3929"/>
                  <a:pt x="416689" y="318375"/>
                  <a:pt x="520861" y="324162"/>
                </a:cubicBezTo>
                <a:cubicBezTo>
                  <a:pt x="625033" y="329949"/>
                  <a:pt x="856527" y="182372"/>
                  <a:pt x="1088021" y="34795"/>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pic>
        <p:nvPicPr>
          <p:cNvPr id="83" name="Picture 82">
            <a:extLst>
              <a:ext uri="{FF2B5EF4-FFF2-40B4-BE49-F238E27FC236}">
                <a16:creationId xmlns:a16="http://schemas.microsoft.com/office/drawing/2014/main" id="{100B186C-BA43-6628-BAB2-C36A2AAA7016}"/>
              </a:ext>
            </a:extLst>
          </p:cNvPr>
          <p:cNvPicPr>
            <a:picLocks noChangeAspect="1"/>
          </p:cNvPicPr>
          <p:nvPr/>
        </p:nvPicPr>
        <p:blipFill rotWithShape="1">
          <a:blip r:embed="rId5"/>
          <a:srcRect b="9053"/>
          <a:stretch/>
        </p:blipFill>
        <p:spPr>
          <a:xfrm>
            <a:off x="3323119" y="750346"/>
            <a:ext cx="1546626" cy="1542899"/>
          </a:xfrm>
          <a:prstGeom prst="rect">
            <a:avLst/>
          </a:prstGeom>
        </p:spPr>
      </p:pic>
      <p:pic>
        <p:nvPicPr>
          <p:cNvPr id="84" name="Picture 83">
            <a:extLst>
              <a:ext uri="{FF2B5EF4-FFF2-40B4-BE49-F238E27FC236}">
                <a16:creationId xmlns:a16="http://schemas.microsoft.com/office/drawing/2014/main" id="{08A25E6E-E390-E54A-17B1-ADC5E710E370}"/>
              </a:ext>
            </a:extLst>
          </p:cNvPr>
          <p:cNvPicPr>
            <a:picLocks noChangeAspect="1"/>
          </p:cNvPicPr>
          <p:nvPr/>
        </p:nvPicPr>
        <p:blipFill rotWithShape="1">
          <a:blip r:embed="rId6"/>
          <a:srcRect b="19427"/>
          <a:stretch/>
        </p:blipFill>
        <p:spPr>
          <a:xfrm>
            <a:off x="5468854" y="861259"/>
            <a:ext cx="1472756" cy="1383699"/>
          </a:xfrm>
          <a:prstGeom prst="rect">
            <a:avLst/>
          </a:prstGeom>
        </p:spPr>
      </p:pic>
      <p:sp>
        <p:nvSpPr>
          <p:cNvPr id="85" name="TextBox 84">
            <a:extLst>
              <a:ext uri="{FF2B5EF4-FFF2-40B4-BE49-F238E27FC236}">
                <a16:creationId xmlns:a16="http://schemas.microsoft.com/office/drawing/2014/main" id="{D3162ECD-A164-34E8-5343-DEAD9440B873}"/>
              </a:ext>
            </a:extLst>
          </p:cNvPr>
          <p:cNvSpPr txBox="1"/>
          <p:nvPr/>
        </p:nvSpPr>
        <p:spPr>
          <a:xfrm>
            <a:off x="3259162" y="2117846"/>
            <a:ext cx="2298017" cy="646331"/>
          </a:xfrm>
          <a:prstGeom prst="rect">
            <a:avLst/>
          </a:prstGeom>
          <a:noFill/>
        </p:spPr>
        <p:txBody>
          <a:bodyPr wrap="square" rtlCol="0">
            <a:spAutoFit/>
          </a:bodyPr>
          <a:lstStyle/>
          <a:p>
            <a:r>
              <a:rPr lang="en-US" b="1" dirty="0">
                <a:latin typeface="Candara" panose="020E0502030303020204" pitchFamily="34" charset="0"/>
              </a:rPr>
              <a:t>3D model of the acoustic structure</a:t>
            </a:r>
          </a:p>
        </p:txBody>
      </p:sp>
      <p:sp>
        <p:nvSpPr>
          <p:cNvPr id="86" name="TextBox 85">
            <a:extLst>
              <a:ext uri="{FF2B5EF4-FFF2-40B4-BE49-F238E27FC236}">
                <a16:creationId xmlns:a16="http://schemas.microsoft.com/office/drawing/2014/main" id="{BCCB5721-DF9D-31E9-288F-D4F5A4A3CCB1}"/>
              </a:ext>
            </a:extLst>
          </p:cNvPr>
          <p:cNvSpPr txBox="1"/>
          <p:nvPr/>
        </p:nvSpPr>
        <p:spPr>
          <a:xfrm>
            <a:off x="5221793" y="2117845"/>
            <a:ext cx="2100464" cy="646331"/>
          </a:xfrm>
          <a:prstGeom prst="rect">
            <a:avLst/>
          </a:prstGeom>
          <a:noFill/>
        </p:spPr>
        <p:txBody>
          <a:bodyPr wrap="square" rtlCol="0">
            <a:spAutoFit/>
          </a:bodyPr>
          <a:lstStyle/>
          <a:p>
            <a:r>
              <a:rPr lang="en-US" b="1" dirty="0">
                <a:latin typeface="Candara" panose="020E0502030303020204" pitchFamily="34" charset="0"/>
              </a:rPr>
              <a:t>Internal structure for the signal paths</a:t>
            </a:r>
          </a:p>
        </p:txBody>
      </p:sp>
      <p:sp>
        <p:nvSpPr>
          <p:cNvPr id="42" name="TextBox 41">
            <a:extLst>
              <a:ext uri="{FF2B5EF4-FFF2-40B4-BE49-F238E27FC236}">
                <a16:creationId xmlns:a16="http://schemas.microsoft.com/office/drawing/2014/main" id="{F3CCBD6E-0D71-32C6-DB17-71A087555BF4}"/>
              </a:ext>
            </a:extLst>
          </p:cNvPr>
          <p:cNvSpPr txBox="1"/>
          <p:nvPr/>
        </p:nvSpPr>
        <p:spPr>
          <a:xfrm>
            <a:off x="704527" y="191869"/>
            <a:ext cx="12050578" cy="646331"/>
          </a:xfrm>
          <a:prstGeom prst="rect">
            <a:avLst/>
          </a:prstGeom>
          <a:noFill/>
        </p:spPr>
        <p:txBody>
          <a:bodyPr wrap="square" rtlCol="0">
            <a:spAutoFit/>
          </a:bodyPr>
          <a:lstStyle/>
          <a:p>
            <a:r>
              <a:rPr lang="en-US" sz="3600" b="1" i="1" dirty="0">
                <a:solidFill>
                  <a:schemeClr val="tx1">
                    <a:lumMod val="85000"/>
                    <a:lumOff val="15000"/>
                  </a:schemeClr>
                </a:solidFill>
                <a:latin typeface="Candara" panose="020E0502030303020204" pitchFamily="34" charset="0"/>
              </a:rPr>
              <a:t>Acoustic micro-structure for code projection</a:t>
            </a:r>
          </a:p>
        </p:txBody>
      </p:sp>
    </p:spTree>
    <p:custDataLst>
      <p:tags r:id="rId1"/>
    </p:custDataLst>
    <p:extLst>
      <p:ext uri="{BB962C8B-B14F-4D97-AF65-F5344CB8AC3E}">
        <p14:creationId xmlns:p14="http://schemas.microsoft.com/office/powerpoint/2010/main" val="1205522108"/>
      </p:ext>
    </p:extLst>
  </p:cSld>
  <p:clrMapOvr>
    <a:masterClrMapping/>
  </p:clrMapOvr>
  <mc:AlternateContent xmlns:mc="http://schemas.openxmlformats.org/markup-compatibility/2006" xmlns:p14="http://schemas.microsoft.com/office/powerpoint/2010/main">
    <mc:Choice Requires="p14">
      <p:transition spd="slow" p14:dur="2000" advTm="19658"/>
    </mc:Choice>
    <mc:Fallback xmlns="">
      <p:transition spd="slow" advTm="1965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49AD91D-ED8E-CC79-97B6-0D1CB85C63A3}"/>
              </a:ext>
            </a:extLst>
          </p:cNvPr>
          <p:cNvSpPr txBox="1"/>
          <p:nvPr/>
        </p:nvSpPr>
        <p:spPr>
          <a:xfrm>
            <a:off x="9454225" y="2875435"/>
            <a:ext cx="1394783" cy="332759"/>
          </a:xfrm>
          <a:prstGeom prst="rect">
            <a:avLst/>
          </a:prstGeom>
          <a:noFill/>
        </p:spPr>
        <p:txBody>
          <a:bodyPr wrap="square" rtlCol="0">
            <a:spAutoFit/>
          </a:bodyPr>
          <a:lstStyle/>
          <a:p>
            <a:pPr algn="ctr" defTabSz="457200"/>
            <a:r>
              <a:rPr lang="en-US" sz="2000" dirty="0">
                <a:solidFill>
                  <a:prstClr val="black"/>
                </a:solidFill>
                <a:latin typeface="Calibri" panose="020F0502020204030204"/>
              </a:rPr>
              <a:t>Object plane</a:t>
            </a:r>
          </a:p>
        </p:txBody>
      </p:sp>
      <p:cxnSp>
        <p:nvCxnSpPr>
          <p:cNvPr id="12" name="Straight Connector 11">
            <a:extLst>
              <a:ext uri="{FF2B5EF4-FFF2-40B4-BE49-F238E27FC236}">
                <a16:creationId xmlns:a16="http://schemas.microsoft.com/office/drawing/2014/main" id="{CFA9B9F7-9AAE-824C-A399-96F4E5920E9B}"/>
              </a:ext>
            </a:extLst>
          </p:cNvPr>
          <p:cNvCxnSpPr>
            <a:cxnSpLocks/>
          </p:cNvCxnSpPr>
          <p:nvPr/>
        </p:nvCxnSpPr>
        <p:spPr>
          <a:xfrm>
            <a:off x="9155038" y="3640277"/>
            <a:ext cx="0" cy="2362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reeform 13">
            <a:extLst>
              <a:ext uri="{FF2B5EF4-FFF2-40B4-BE49-F238E27FC236}">
                <a16:creationId xmlns:a16="http://schemas.microsoft.com/office/drawing/2014/main" id="{8BE922D4-82D2-24AB-3936-BF2E0E4C8F43}"/>
              </a:ext>
            </a:extLst>
          </p:cNvPr>
          <p:cNvSpPr/>
          <p:nvPr/>
        </p:nvSpPr>
        <p:spPr>
          <a:xfrm rot="21413818">
            <a:off x="2632058" y="3653901"/>
            <a:ext cx="1998507" cy="2579684"/>
          </a:xfrm>
          <a:custGeom>
            <a:avLst/>
            <a:gdLst>
              <a:gd name="connsiteX0" fmla="*/ 169106 w 2375347"/>
              <a:gd name="connsiteY0" fmla="*/ 2098561 h 3412003"/>
              <a:gd name="connsiteX1" fmla="*/ 2244287 w 2375347"/>
              <a:gd name="connsiteY1" fmla="*/ 2546203 h 3412003"/>
              <a:gd name="connsiteX2" fmla="*/ 2212537 w 2375347"/>
              <a:gd name="connsiteY2" fmla="*/ 2633704 h 3412003"/>
              <a:gd name="connsiteX3" fmla="*/ 1698783 w 2375347"/>
              <a:gd name="connsiteY3" fmla="*/ 3412003 h 3412003"/>
              <a:gd name="connsiteX4" fmla="*/ 55201 w 2375347"/>
              <a:gd name="connsiteY4" fmla="*/ 2330737 h 3412003"/>
              <a:gd name="connsiteX5" fmla="*/ 108513 w 2375347"/>
              <a:gd name="connsiteY5" fmla="*/ 2249566 h 3412003"/>
              <a:gd name="connsiteX6" fmla="*/ 154270 w 2375347"/>
              <a:gd name="connsiteY6" fmla="*/ 2146245 h 3412003"/>
              <a:gd name="connsiteX7" fmla="*/ 2059318 w 2375347"/>
              <a:gd name="connsiteY7" fmla="*/ 688158 h 3412003"/>
              <a:gd name="connsiteX8" fmla="*/ 2114026 w 2375347"/>
              <a:gd name="connsiteY8" fmla="*/ 779739 h 3412003"/>
              <a:gd name="connsiteX9" fmla="*/ 2272989 w 2375347"/>
              <a:gd name="connsiteY9" fmla="*/ 2467102 h 3412003"/>
              <a:gd name="connsiteX10" fmla="*/ 2270720 w 2375347"/>
              <a:gd name="connsiteY10" fmla="*/ 2473355 h 3412003"/>
              <a:gd name="connsiteX11" fmla="*/ 190363 w 2375347"/>
              <a:gd name="connsiteY11" fmla="*/ 2024596 h 3412003"/>
              <a:gd name="connsiteX12" fmla="*/ 208420 w 2375347"/>
              <a:gd name="connsiteY12" fmla="*/ 1926813 h 3412003"/>
              <a:gd name="connsiteX13" fmla="*/ 215445 w 2375347"/>
              <a:gd name="connsiteY13" fmla="*/ 1811832 h 3412003"/>
              <a:gd name="connsiteX14" fmla="*/ 208420 w 2375347"/>
              <a:gd name="connsiteY14" fmla="*/ 1696852 h 3412003"/>
              <a:gd name="connsiteX15" fmla="*/ 192139 w 2375347"/>
              <a:gd name="connsiteY15" fmla="*/ 1608689 h 3412003"/>
              <a:gd name="connsiteX16" fmla="*/ 248459 w 2375347"/>
              <a:gd name="connsiteY16" fmla="*/ 1580647 h 3412003"/>
              <a:gd name="connsiteX17" fmla="*/ 248459 w 2375347"/>
              <a:gd name="connsiteY17" fmla="*/ 1580648 h 3412003"/>
              <a:gd name="connsiteX18" fmla="*/ 307161 w 2375347"/>
              <a:gd name="connsiteY18" fmla="*/ 1551420 h 3412003"/>
              <a:gd name="connsiteX19" fmla="*/ 275149 w 2375347"/>
              <a:gd name="connsiteY19" fmla="*/ 1304914 h 3412003"/>
              <a:gd name="connsiteX20" fmla="*/ 498105 w 2375347"/>
              <a:gd name="connsiteY20" fmla="*/ 1200095 h 3412003"/>
              <a:gd name="connsiteX21" fmla="*/ 671331 w 2375347"/>
              <a:gd name="connsiteY21" fmla="*/ 1377025 h 3412003"/>
              <a:gd name="connsiteX22" fmla="*/ 673861 w 2375347"/>
              <a:gd name="connsiteY22" fmla="*/ 1375861 h 3412003"/>
              <a:gd name="connsiteX23" fmla="*/ 712097 w 2375347"/>
              <a:gd name="connsiteY23" fmla="*/ 1438147 h 3412003"/>
              <a:gd name="connsiteX24" fmla="*/ 901443 w 2375347"/>
              <a:gd name="connsiteY24" fmla="*/ 1580311 h 3412003"/>
              <a:gd name="connsiteX25" fmla="*/ 1179389 w 2375347"/>
              <a:gd name="connsiteY25" fmla="*/ 1434631 h 3412003"/>
              <a:gd name="connsiteX26" fmla="*/ 1174509 w 2375347"/>
              <a:gd name="connsiteY26" fmla="*/ 1198168 h 3412003"/>
              <a:gd name="connsiteX27" fmla="*/ 1144498 w 2375347"/>
              <a:gd name="connsiteY27" fmla="*/ 1125301 h 3412003"/>
              <a:gd name="connsiteX28" fmla="*/ 1146379 w 2375347"/>
              <a:gd name="connsiteY28" fmla="*/ 1124364 h 3412003"/>
              <a:gd name="connsiteX29" fmla="*/ 1114367 w 2375347"/>
              <a:gd name="connsiteY29" fmla="*/ 877859 h 3412003"/>
              <a:gd name="connsiteX30" fmla="*/ 1337323 w 2375347"/>
              <a:gd name="connsiteY30" fmla="*/ 773040 h 3412003"/>
              <a:gd name="connsiteX31" fmla="*/ 1510549 w 2375347"/>
              <a:gd name="connsiteY31" fmla="*/ 949969 h 3412003"/>
              <a:gd name="connsiteX32" fmla="*/ 1513079 w 2375347"/>
              <a:gd name="connsiteY32" fmla="*/ 948805 h 3412003"/>
              <a:gd name="connsiteX33" fmla="*/ 1551315 w 2375347"/>
              <a:gd name="connsiteY33" fmla="*/ 1011091 h 3412003"/>
              <a:gd name="connsiteX34" fmla="*/ 1740661 w 2375347"/>
              <a:gd name="connsiteY34" fmla="*/ 1153255 h 3412003"/>
              <a:gd name="connsiteX35" fmla="*/ 2018607 w 2375347"/>
              <a:gd name="connsiteY35" fmla="*/ 1007576 h 3412003"/>
              <a:gd name="connsiteX36" fmla="*/ 2013727 w 2375347"/>
              <a:gd name="connsiteY36" fmla="*/ 771112 h 3412003"/>
              <a:gd name="connsiteX37" fmla="*/ 1993134 w 2375347"/>
              <a:gd name="connsiteY37" fmla="*/ 721111 h 3412003"/>
              <a:gd name="connsiteX38" fmla="*/ 1470736 w 2375347"/>
              <a:gd name="connsiteY38" fmla="*/ 0 h 3412003"/>
              <a:gd name="connsiteX39" fmla="*/ 1989217 w 2375347"/>
              <a:gd name="connsiteY39" fmla="*/ 570809 h 3412003"/>
              <a:gd name="connsiteX40" fmla="*/ 2015876 w 2375347"/>
              <a:gd name="connsiteY40" fmla="*/ 615435 h 3412003"/>
              <a:gd name="connsiteX41" fmla="*/ 1900243 w 2375347"/>
              <a:gd name="connsiteY41" fmla="*/ 673009 h 3412003"/>
              <a:gd name="connsiteX42" fmla="*/ 1924111 w 2375347"/>
              <a:gd name="connsiteY42" fmla="*/ 720946 h 3412003"/>
              <a:gd name="connsiteX43" fmla="*/ 1922794 w 2375347"/>
              <a:gd name="connsiteY43" fmla="*/ 721652 h 3412003"/>
              <a:gd name="connsiteX44" fmla="*/ 1959579 w 2375347"/>
              <a:gd name="connsiteY44" fmla="*/ 966516 h 3412003"/>
              <a:gd name="connsiteX45" fmla="*/ 1741563 w 2375347"/>
              <a:gd name="connsiteY45" fmla="*/ 1081257 h 3412003"/>
              <a:gd name="connsiteX46" fmla="*/ 1564151 w 2375347"/>
              <a:gd name="connsiteY46" fmla="*/ 907146 h 3412003"/>
              <a:gd name="connsiteX47" fmla="*/ 1561742 w 2375347"/>
              <a:gd name="connsiteY47" fmla="*/ 908345 h 3412003"/>
              <a:gd name="connsiteX48" fmla="*/ 1525885 w 2375347"/>
              <a:gd name="connsiteY48" fmla="*/ 847599 h 3412003"/>
              <a:gd name="connsiteX49" fmla="*/ 1340134 w 2375347"/>
              <a:gd name="connsiteY49" fmla="*/ 701191 h 3412003"/>
              <a:gd name="connsiteX50" fmla="*/ 1168005 w 2375347"/>
              <a:gd name="connsiteY50" fmla="*/ 705703 h 3412003"/>
              <a:gd name="connsiteX51" fmla="*/ 1056370 w 2375347"/>
              <a:gd name="connsiteY51" fmla="*/ 835186 h 3412003"/>
              <a:gd name="connsiteX52" fmla="*/ 1055697 w 2375347"/>
              <a:gd name="connsiteY52" fmla="*/ 1071961 h 3412003"/>
              <a:gd name="connsiteX53" fmla="*/ 1085383 w 2375347"/>
              <a:gd name="connsiteY53" fmla="*/ 1147738 h 3412003"/>
              <a:gd name="connsiteX54" fmla="*/ 1083576 w 2375347"/>
              <a:gd name="connsiteY54" fmla="*/ 1148708 h 3412003"/>
              <a:gd name="connsiteX55" fmla="*/ 1120361 w 2375347"/>
              <a:gd name="connsiteY55" fmla="*/ 1393571 h 3412003"/>
              <a:gd name="connsiteX56" fmla="*/ 902345 w 2375347"/>
              <a:gd name="connsiteY56" fmla="*/ 1508312 h 3412003"/>
              <a:gd name="connsiteX57" fmla="*/ 724933 w 2375347"/>
              <a:gd name="connsiteY57" fmla="*/ 1334202 h 3412003"/>
              <a:gd name="connsiteX58" fmla="*/ 722524 w 2375347"/>
              <a:gd name="connsiteY58" fmla="*/ 1335401 h 3412003"/>
              <a:gd name="connsiteX59" fmla="*/ 686667 w 2375347"/>
              <a:gd name="connsiteY59" fmla="*/ 1274654 h 3412003"/>
              <a:gd name="connsiteX60" fmla="*/ 500916 w 2375347"/>
              <a:gd name="connsiteY60" fmla="*/ 1128246 h 3412003"/>
              <a:gd name="connsiteX61" fmla="*/ 328787 w 2375347"/>
              <a:gd name="connsiteY61" fmla="*/ 1132758 h 3412003"/>
              <a:gd name="connsiteX62" fmla="*/ 217152 w 2375347"/>
              <a:gd name="connsiteY62" fmla="*/ 1262242 h 3412003"/>
              <a:gd name="connsiteX63" fmla="*/ 200368 w 2375347"/>
              <a:gd name="connsiteY63" fmla="*/ 1416359 h 3412003"/>
              <a:gd name="connsiteX64" fmla="*/ 215372 w 2375347"/>
              <a:gd name="connsiteY64" fmla="*/ 1493333 h 3412003"/>
              <a:gd name="connsiteX65" fmla="*/ 166752 w 2375347"/>
              <a:gd name="connsiteY65" fmla="*/ 1517541 h 3412003"/>
              <a:gd name="connsiteX66" fmla="*/ 154270 w 2375347"/>
              <a:gd name="connsiteY66" fmla="*/ 1477421 h 3412003"/>
              <a:gd name="connsiteX67" fmla="*/ 108513 w 2375347"/>
              <a:gd name="connsiteY67" fmla="*/ 1374100 h 3412003"/>
              <a:gd name="connsiteX68" fmla="*/ 0 w 2375347"/>
              <a:gd name="connsiteY68" fmla="*/ 1208880 h 341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375347" h="3412003">
                <a:moveTo>
                  <a:pt x="169106" y="2098561"/>
                </a:moveTo>
                <a:lnTo>
                  <a:pt x="2244287" y="2546203"/>
                </a:lnTo>
                <a:lnTo>
                  <a:pt x="2212537" y="2633704"/>
                </a:lnTo>
                <a:cubicBezTo>
                  <a:pt x="2100090" y="2909184"/>
                  <a:pt x="1929122" y="3172861"/>
                  <a:pt x="1698783" y="3412003"/>
                </a:cubicBezTo>
                <a:lnTo>
                  <a:pt x="55201" y="2330737"/>
                </a:lnTo>
                <a:lnTo>
                  <a:pt x="108513" y="2249566"/>
                </a:lnTo>
                <a:cubicBezTo>
                  <a:pt x="125727" y="2215930"/>
                  <a:pt x="141018" y="2181459"/>
                  <a:pt x="154270" y="2146245"/>
                </a:cubicBezTo>
                <a:close/>
                <a:moveTo>
                  <a:pt x="2059318" y="688158"/>
                </a:moveTo>
                <a:lnTo>
                  <a:pt x="2114026" y="779739"/>
                </a:lnTo>
                <a:cubicBezTo>
                  <a:pt x="2395877" y="1311312"/>
                  <a:pt x="2451134" y="1907719"/>
                  <a:pt x="2272989" y="2467102"/>
                </a:cubicBezTo>
                <a:lnTo>
                  <a:pt x="2270720" y="2473355"/>
                </a:lnTo>
                <a:lnTo>
                  <a:pt x="190363" y="2024596"/>
                </a:lnTo>
                <a:lnTo>
                  <a:pt x="208420" y="1926813"/>
                </a:lnTo>
                <a:cubicBezTo>
                  <a:pt x="213066" y="1889008"/>
                  <a:pt x="215445" y="1850650"/>
                  <a:pt x="215445" y="1811832"/>
                </a:cubicBezTo>
                <a:cubicBezTo>
                  <a:pt x="215445" y="1773015"/>
                  <a:pt x="213065" y="1734657"/>
                  <a:pt x="208420" y="1696852"/>
                </a:cubicBezTo>
                <a:lnTo>
                  <a:pt x="192139" y="1608689"/>
                </a:lnTo>
                <a:lnTo>
                  <a:pt x="248459" y="1580647"/>
                </a:lnTo>
                <a:lnTo>
                  <a:pt x="248459" y="1580648"/>
                </a:lnTo>
                <a:lnTo>
                  <a:pt x="307161" y="1551420"/>
                </a:lnTo>
                <a:cubicBezTo>
                  <a:pt x="265919" y="1468588"/>
                  <a:pt x="254052" y="1377204"/>
                  <a:pt x="275149" y="1304914"/>
                </a:cubicBezTo>
                <a:cubicBezTo>
                  <a:pt x="305473" y="1201011"/>
                  <a:pt x="397013" y="1157975"/>
                  <a:pt x="498105" y="1200095"/>
                </a:cubicBezTo>
                <a:cubicBezTo>
                  <a:pt x="567667" y="1229078"/>
                  <a:pt x="631745" y="1294525"/>
                  <a:pt x="671331" y="1377025"/>
                </a:cubicBezTo>
                <a:lnTo>
                  <a:pt x="673861" y="1375861"/>
                </a:lnTo>
                <a:lnTo>
                  <a:pt x="712097" y="1438147"/>
                </a:lnTo>
                <a:cubicBezTo>
                  <a:pt x="763593" y="1507247"/>
                  <a:pt x="830663" y="1558281"/>
                  <a:pt x="901443" y="1580311"/>
                </a:cubicBezTo>
                <a:cubicBezTo>
                  <a:pt x="1026537" y="1619245"/>
                  <a:pt x="1138649" y="1560484"/>
                  <a:pt x="1179389" y="1434631"/>
                </a:cubicBezTo>
                <a:cubicBezTo>
                  <a:pt x="1202241" y="1364038"/>
                  <a:pt x="1199986" y="1279979"/>
                  <a:pt x="1174509" y="1198168"/>
                </a:cubicBezTo>
                <a:lnTo>
                  <a:pt x="1144498" y="1125301"/>
                </a:lnTo>
                <a:lnTo>
                  <a:pt x="1146379" y="1124364"/>
                </a:lnTo>
                <a:cubicBezTo>
                  <a:pt x="1105137" y="1041533"/>
                  <a:pt x="1093270" y="950148"/>
                  <a:pt x="1114367" y="877859"/>
                </a:cubicBezTo>
                <a:cubicBezTo>
                  <a:pt x="1144691" y="773956"/>
                  <a:pt x="1236231" y="730920"/>
                  <a:pt x="1337323" y="773040"/>
                </a:cubicBezTo>
                <a:cubicBezTo>
                  <a:pt x="1406885" y="802023"/>
                  <a:pt x="1470963" y="867470"/>
                  <a:pt x="1510549" y="949969"/>
                </a:cubicBezTo>
                <a:lnTo>
                  <a:pt x="1513079" y="948805"/>
                </a:lnTo>
                <a:lnTo>
                  <a:pt x="1551315" y="1011091"/>
                </a:lnTo>
                <a:cubicBezTo>
                  <a:pt x="1602811" y="1080192"/>
                  <a:pt x="1669881" y="1131226"/>
                  <a:pt x="1740661" y="1153255"/>
                </a:cubicBezTo>
                <a:cubicBezTo>
                  <a:pt x="1865755" y="1192190"/>
                  <a:pt x="1977867" y="1133429"/>
                  <a:pt x="2018607" y="1007576"/>
                </a:cubicBezTo>
                <a:cubicBezTo>
                  <a:pt x="2041459" y="936983"/>
                  <a:pt x="2039204" y="852924"/>
                  <a:pt x="2013727" y="771112"/>
                </a:cubicBezTo>
                <a:lnTo>
                  <a:pt x="1993134" y="721111"/>
                </a:lnTo>
                <a:close/>
                <a:moveTo>
                  <a:pt x="1470736" y="0"/>
                </a:moveTo>
                <a:cubicBezTo>
                  <a:pt x="1679382" y="173377"/>
                  <a:pt x="1852355" y="365820"/>
                  <a:pt x="1989217" y="570809"/>
                </a:cubicBezTo>
                <a:lnTo>
                  <a:pt x="2015876" y="615435"/>
                </a:lnTo>
                <a:lnTo>
                  <a:pt x="1900243" y="673009"/>
                </a:lnTo>
                <a:lnTo>
                  <a:pt x="1924111" y="720946"/>
                </a:lnTo>
                <a:lnTo>
                  <a:pt x="1922794" y="721652"/>
                </a:lnTo>
                <a:cubicBezTo>
                  <a:pt x="1964769" y="802963"/>
                  <a:pt x="1978376" y="893540"/>
                  <a:pt x="1959579" y="966516"/>
                </a:cubicBezTo>
                <a:cubicBezTo>
                  <a:pt x="1932263" y="1072571"/>
                  <a:pt x="1842751" y="1119681"/>
                  <a:pt x="1741563" y="1081257"/>
                </a:cubicBezTo>
                <a:cubicBezTo>
                  <a:pt x="1671163" y="1054524"/>
                  <a:pt x="1605392" y="989978"/>
                  <a:pt x="1564151" y="907146"/>
                </a:cubicBezTo>
                <a:lnTo>
                  <a:pt x="1561742" y="908345"/>
                </a:lnTo>
                <a:lnTo>
                  <a:pt x="1525885" y="847599"/>
                </a:lnTo>
                <a:cubicBezTo>
                  <a:pt x="1475956" y="777962"/>
                  <a:pt x="1410238" y="725501"/>
                  <a:pt x="1340134" y="701191"/>
                </a:cubicBezTo>
                <a:cubicBezTo>
                  <a:pt x="1277643" y="679521"/>
                  <a:pt x="1217783" y="682198"/>
                  <a:pt x="1168005" y="705703"/>
                </a:cubicBezTo>
                <a:cubicBezTo>
                  <a:pt x="1118227" y="729208"/>
                  <a:pt x="1078531" y="773542"/>
                  <a:pt x="1056370" y="835186"/>
                </a:cubicBezTo>
                <a:cubicBezTo>
                  <a:pt x="1031291" y="904943"/>
                  <a:pt x="1031593" y="989222"/>
                  <a:pt x="1055697" y="1071961"/>
                </a:cubicBezTo>
                <a:lnTo>
                  <a:pt x="1085383" y="1147738"/>
                </a:lnTo>
                <a:lnTo>
                  <a:pt x="1083576" y="1148708"/>
                </a:lnTo>
                <a:cubicBezTo>
                  <a:pt x="1125551" y="1230018"/>
                  <a:pt x="1139158" y="1320595"/>
                  <a:pt x="1120361" y="1393571"/>
                </a:cubicBezTo>
                <a:cubicBezTo>
                  <a:pt x="1093045" y="1499626"/>
                  <a:pt x="1003533" y="1546736"/>
                  <a:pt x="902345" y="1508312"/>
                </a:cubicBezTo>
                <a:cubicBezTo>
                  <a:pt x="831945" y="1481579"/>
                  <a:pt x="766174" y="1417033"/>
                  <a:pt x="724933" y="1334202"/>
                </a:cubicBezTo>
                <a:lnTo>
                  <a:pt x="722524" y="1335401"/>
                </a:lnTo>
                <a:lnTo>
                  <a:pt x="686667" y="1274654"/>
                </a:lnTo>
                <a:cubicBezTo>
                  <a:pt x="636738" y="1205017"/>
                  <a:pt x="571020" y="1152557"/>
                  <a:pt x="500916" y="1128246"/>
                </a:cubicBezTo>
                <a:cubicBezTo>
                  <a:pt x="438425" y="1106576"/>
                  <a:pt x="378565" y="1109253"/>
                  <a:pt x="328787" y="1132758"/>
                </a:cubicBezTo>
                <a:cubicBezTo>
                  <a:pt x="279009" y="1156264"/>
                  <a:pt x="239313" y="1200598"/>
                  <a:pt x="217152" y="1262242"/>
                </a:cubicBezTo>
                <a:cubicBezTo>
                  <a:pt x="200433" y="1308747"/>
                  <a:pt x="194994" y="1361705"/>
                  <a:pt x="200368" y="1416359"/>
                </a:cubicBezTo>
                <a:lnTo>
                  <a:pt x="215372" y="1493333"/>
                </a:lnTo>
                <a:lnTo>
                  <a:pt x="166752" y="1517541"/>
                </a:lnTo>
                <a:lnTo>
                  <a:pt x="154270" y="1477421"/>
                </a:lnTo>
                <a:cubicBezTo>
                  <a:pt x="141017" y="1442207"/>
                  <a:pt x="125727" y="1407736"/>
                  <a:pt x="108513" y="1374100"/>
                </a:cubicBezTo>
                <a:lnTo>
                  <a:pt x="0" y="1208880"/>
                </a:lnTo>
                <a:close/>
              </a:path>
            </a:pathLst>
          </a:custGeom>
          <a:pattFill prst="pct50">
            <a:fgClr>
              <a:schemeClr val="accent1">
                <a:lumMod val="75000"/>
              </a:schemeClr>
            </a:fgClr>
            <a:bgClr>
              <a:schemeClr val="bg1"/>
            </a:bgClr>
          </a:patt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15" name="Picture 14">
            <a:extLst>
              <a:ext uri="{FF2B5EF4-FFF2-40B4-BE49-F238E27FC236}">
                <a16:creationId xmlns:a16="http://schemas.microsoft.com/office/drawing/2014/main" id="{7BC5BE02-1BAC-08A8-DAE1-53E2500172FD}"/>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76817" y="4689132"/>
            <a:ext cx="857674" cy="7707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44A0A51B-5FA4-6A34-9CD4-E53578D6A5D5}"/>
              </a:ext>
            </a:extLst>
          </p:cNvPr>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59012"/>
          <a:stretch/>
        </p:blipFill>
        <p:spPr bwMode="auto">
          <a:xfrm rot="19760488">
            <a:off x="4335620" y="3717631"/>
            <a:ext cx="290531" cy="6369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5EF39F3F-9959-855B-821D-4877FCC3B4CB}"/>
              </a:ext>
            </a:extLst>
          </p:cNvPr>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59012"/>
          <a:stretch/>
        </p:blipFill>
        <p:spPr bwMode="auto">
          <a:xfrm rot="993100">
            <a:off x="4608341" y="5254322"/>
            <a:ext cx="290531" cy="6369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9E9529B-631B-8017-DED2-C80873537794}"/>
              </a:ext>
            </a:extLst>
          </p:cNvPr>
          <p:cNvSpPr txBox="1"/>
          <p:nvPr/>
        </p:nvSpPr>
        <p:spPr>
          <a:xfrm>
            <a:off x="1224470" y="3506797"/>
            <a:ext cx="2098649" cy="332759"/>
          </a:xfrm>
          <a:prstGeom prst="rect">
            <a:avLst/>
          </a:prstGeom>
          <a:noFill/>
        </p:spPr>
        <p:txBody>
          <a:bodyPr wrap="square" rtlCol="0">
            <a:spAutoFit/>
          </a:bodyPr>
          <a:lstStyle/>
          <a:p>
            <a:pPr algn="ctr" defTabSz="457200"/>
            <a:r>
              <a:rPr lang="en-US" sz="2000" dirty="0">
                <a:solidFill>
                  <a:prstClr val="black"/>
                </a:solidFill>
                <a:latin typeface="Calibri" panose="020F0502020204030204"/>
              </a:rPr>
              <a:t>Path-1, length d1</a:t>
            </a:r>
          </a:p>
        </p:txBody>
      </p:sp>
      <p:sp>
        <p:nvSpPr>
          <p:cNvPr id="19" name="TextBox 18">
            <a:extLst>
              <a:ext uri="{FF2B5EF4-FFF2-40B4-BE49-F238E27FC236}">
                <a16:creationId xmlns:a16="http://schemas.microsoft.com/office/drawing/2014/main" id="{F3458399-0290-5FD1-2D54-8C38C9F18412}"/>
              </a:ext>
            </a:extLst>
          </p:cNvPr>
          <p:cNvSpPr txBox="1"/>
          <p:nvPr/>
        </p:nvSpPr>
        <p:spPr>
          <a:xfrm>
            <a:off x="1160513" y="5872423"/>
            <a:ext cx="2098649" cy="332759"/>
          </a:xfrm>
          <a:prstGeom prst="rect">
            <a:avLst/>
          </a:prstGeom>
          <a:noFill/>
        </p:spPr>
        <p:txBody>
          <a:bodyPr wrap="square" rtlCol="0">
            <a:spAutoFit/>
          </a:bodyPr>
          <a:lstStyle/>
          <a:p>
            <a:pPr algn="ctr" defTabSz="457200"/>
            <a:r>
              <a:rPr lang="en-US" sz="2000" dirty="0">
                <a:solidFill>
                  <a:prstClr val="black"/>
                </a:solidFill>
                <a:latin typeface="Calibri" panose="020F0502020204030204"/>
              </a:rPr>
              <a:t>Path-n, length </a:t>
            </a:r>
            <a:r>
              <a:rPr lang="en-US" sz="2000" dirty="0" err="1">
                <a:solidFill>
                  <a:prstClr val="black"/>
                </a:solidFill>
                <a:latin typeface="Calibri" panose="020F0502020204030204"/>
              </a:rPr>
              <a:t>dn</a:t>
            </a:r>
            <a:endParaRPr lang="en-US" sz="2000" dirty="0">
              <a:solidFill>
                <a:prstClr val="black"/>
              </a:solidFill>
              <a:latin typeface="Calibri" panose="020F0502020204030204"/>
            </a:endParaRPr>
          </a:p>
        </p:txBody>
      </p:sp>
      <p:sp>
        <p:nvSpPr>
          <p:cNvPr id="20" name="Freeform 19">
            <a:extLst>
              <a:ext uri="{FF2B5EF4-FFF2-40B4-BE49-F238E27FC236}">
                <a16:creationId xmlns:a16="http://schemas.microsoft.com/office/drawing/2014/main" id="{2D30D575-46BB-3D02-D40D-91297192763A}"/>
              </a:ext>
            </a:extLst>
          </p:cNvPr>
          <p:cNvSpPr/>
          <p:nvPr/>
        </p:nvSpPr>
        <p:spPr>
          <a:xfrm rot="695475" flipH="1">
            <a:off x="2538590" y="3928767"/>
            <a:ext cx="902082" cy="155621"/>
          </a:xfrm>
          <a:custGeom>
            <a:avLst/>
            <a:gdLst>
              <a:gd name="connsiteX0" fmla="*/ 0 w 1088021"/>
              <a:gd name="connsiteY0" fmla="*/ 301013 h 324326"/>
              <a:gd name="connsiteX1" fmla="*/ 462988 w 1088021"/>
              <a:gd name="connsiteY1" fmla="*/ 71 h 324326"/>
              <a:gd name="connsiteX2" fmla="*/ 520861 w 1088021"/>
              <a:gd name="connsiteY2" fmla="*/ 324162 h 324326"/>
              <a:gd name="connsiteX3" fmla="*/ 1088021 w 1088021"/>
              <a:gd name="connsiteY3" fmla="*/ 34795 h 324326"/>
            </a:gdLst>
            <a:ahLst/>
            <a:cxnLst>
              <a:cxn ang="0">
                <a:pos x="connsiteX0" y="connsiteY0"/>
              </a:cxn>
              <a:cxn ang="0">
                <a:pos x="connsiteX1" y="connsiteY1"/>
              </a:cxn>
              <a:cxn ang="0">
                <a:pos x="connsiteX2" y="connsiteY2"/>
              </a:cxn>
              <a:cxn ang="0">
                <a:pos x="connsiteX3" y="connsiteY3"/>
              </a:cxn>
            </a:cxnLst>
            <a:rect l="l" t="t" r="r" b="b"/>
            <a:pathLst>
              <a:path w="1088021" h="324326">
                <a:moveTo>
                  <a:pt x="0" y="301013"/>
                </a:moveTo>
                <a:cubicBezTo>
                  <a:pt x="188089" y="148613"/>
                  <a:pt x="376178" y="-3787"/>
                  <a:pt x="462988" y="71"/>
                </a:cubicBezTo>
                <a:cubicBezTo>
                  <a:pt x="549798" y="3929"/>
                  <a:pt x="416689" y="318375"/>
                  <a:pt x="520861" y="324162"/>
                </a:cubicBezTo>
                <a:cubicBezTo>
                  <a:pt x="625033" y="329949"/>
                  <a:pt x="856527" y="182372"/>
                  <a:pt x="1088021" y="34795"/>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1" name="Freeform 20">
            <a:extLst>
              <a:ext uri="{FF2B5EF4-FFF2-40B4-BE49-F238E27FC236}">
                <a16:creationId xmlns:a16="http://schemas.microsoft.com/office/drawing/2014/main" id="{56732815-1854-2EB3-97E6-A014A15E9E96}"/>
              </a:ext>
            </a:extLst>
          </p:cNvPr>
          <p:cNvSpPr/>
          <p:nvPr/>
        </p:nvSpPr>
        <p:spPr>
          <a:xfrm rot="19716876" flipH="1" flipV="1">
            <a:off x="2208961" y="5596591"/>
            <a:ext cx="902082" cy="155621"/>
          </a:xfrm>
          <a:custGeom>
            <a:avLst/>
            <a:gdLst>
              <a:gd name="connsiteX0" fmla="*/ 0 w 1088021"/>
              <a:gd name="connsiteY0" fmla="*/ 301013 h 324326"/>
              <a:gd name="connsiteX1" fmla="*/ 462988 w 1088021"/>
              <a:gd name="connsiteY1" fmla="*/ 71 h 324326"/>
              <a:gd name="connsiteX2" fmla="*/ 520861 w 1088021"/>
              <a:gd name="connsiteY2" fmla="*/ 324162 h 324326"/>
              <a:gd name="connsiteX3" fmla="*/ 1088021 w 1088021"/>
              <a:gd name="connsiteY3" fmla="*/ 34795 h 324326"/>
            </a:gdLst>
            <a:ahLst/>
            <a:cxnLst>
              <a:cxn ang="0">
                <a:pos x="connsiteX0" y="connsiteY0"/>
              </a:cxn>
              <a:cxn ang="0">
                <a:pos x="connsiteX1" y="connsiteY1"/>
              </a:cxn>
              <a:cxn ang="0">
                <a:pos x="connsiteX2" y="connsiteY2"/>
              </a:cxn>
              <a:cxn ang="0">
                <a:pos x="connsiteX3" y="connsiteY3"/>
              </a:cxn>
            </a:cxnLst>
            <a:rect l="l" t="t" r="r" b="b"/>
            <a:pathLst>
              <a:path w="1088021" h="324326">
                <a:moveTo>
                  <a:pt x="0" y="301013"/>
                </a:moveTo>
                <a:cubicBezTo>
                  <a:pt x="188089" y="148613"/>
                  <a:pt x="376178" y="-3787"/>
                  <a:pt x="462988" y="71"/>
                </a:cubicBezTo>
                <a:cubicBezTo>
                  <a:pt x="549798" y="3929"/>
                  <a:pt x="416689" y="318375"/>
                  <a:pt x="520861" y="324162"/>
                </a:cubicBezTo>
                <a:cubicBezTo>
                  <a:pt x="625033" y="329949"/>
                  <a:pt x="856527" y="182372"/>
                  <a:pt x="1088021" y="34795"/>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2" name="TextBox 21">
            <a:extLst>
              <a:ext uri="{FF2B5EF4-FFF2-40B4-BE49-F238E27FC236}">
                <a16:creationId xmlns:a16="http://schemas.microsoft.com/office/drawing/2014/main" id="{47790B04-A406-E254-69AD-0732770DC808}"/>
              </a:ext>
            </a:extLst>
          </p:cNvPr>
          <p:cNvSpPr txBox="1"/>
          <p:nvPr/>
        </p:nvSpPr>
        <p:spPr>
          <a:xfrm>
            <a:off x="3903617" y="3410429"/>
            <a:ext cx="1154536" cy="435145"/>
          </a:xfrm>
          <a:prstGeom prst="rect">
            <a:avLst/>
          </a:prstGeom>
          <a:noFill/>
        </p:spPr>
        <p:txBody>
          <a:bodyPr wrap="square" rtlCol="0">
            <a:spAutoFit/>
          </a:bodyPr>
          <a:lstStyle/>
          <a:p>
            <a:pPr algn="ctr" defTabSz="457200"/>
            <a:r>
              <a:rPr lang="en-US" sz="2000" dirty="0">
                <a:solidFill>
                  <a:prstClr val="black"/>
                </a:solidFill>
                <a:latin typeface="Geeza Pro" panose="02000400000000000000" pitchFamily="2" charset="-78"/>
                <a:cs typeface="Geeza Pro" panose="02000400000000000000" pitchFamily="2" charset="-78"/>
              </a:rPr>
              <a:t>Gain </a:t>
            </a:r>
            <a:r>
              <a:rPr lang="en-US" sz="2800" dirty="0">
                <a:solidFill>
                  <a:prstClr val="black"/>
                </a:solidFill>
                <a:latin typeface="Geeza Pro" panose="02000400000000000000" pitchFamily="2" charset="-78"/>
                <a:cs typeface="Geeza Pro" panose="02000400000000000000" pitchFamily="2" charset="-78"/>
              </a:rPr>
              <a:t>𝑔</a:t>
            </a:r>
            <a:r>
              <a:rPr lang="en-US" sz="2800" baseline="-25000" dirty="0">
                <a:solidFill>
                  <a:prstClr val="black"/>
                </a:solidFill>
                <a:latin typeface="Calibri" panose="020F0502020204030204"/>
              </a:rPr>
              <a:t>1</a:t>
            </a:r>
          </a:p>
        </p:txBody>
      </p:sp>
      <p:sp>
        <p:nvSpPr>
          <p:cNvPr id="23" name="TextBox 22">
            <a:extLst>
              <a:ext uri="{FF2B5EF4-FFF2-40B4-BE49-F238E27FC236}">
                <a16:creationId xmlns:a16="http://schemas.microsoft.com/office/drawing/2014/main" id="{15BA0EA4-3C6F-1976-36E1-989A56505C14}"/>
              </a:ext>
            </a:extLst>
          </p:cNvPr>
          <p:cNvSpPr txBox="1"/>
          <p:nvPr/>
        </p:nvSpPr>
        <p:spPr>
          <a:xfrm>
            <a:off x="4345139" y="5795150"/>
            <a:ext cx="1154536" cy="435145"/>
          </a:xfrm>
          <a:prstGeom prst="rect">
            <a:avLst/>
          </a:prstGeom>
          <a:noFill/>
        </p:spPr>
        <p:txBody>
          <a:bodyPr wrap="square" rtlCol="0">
            <a:spAutoFit/>
          </a:bodyPr>
          <a:lstStyle/>
          <a:p>
            <a:pPr algn="ctr" defTabSz="457200"/>
            <a:r>
              <a:rPr lang="en-US" sz="2000" dirty="0">
                <a:solidFill>
                  <a:prstClr val="black"/>
                </a:solidFill>
                <a:latin typeface="Geeza Pro" panose="02000400000000000000" pitchFamily="2" charset="-78"/>
                <a:cs typeface="Geeza Pro" panose="02000400000000000000" pitchFamily="2" charset="-78"/>
              </a:rPr>
              <a:t>Gain </a:t>
            </a:r>
            <a:r>
              <a:rPr lang="en-US" sz="2800" dirty="0">
                <a:solidFill>
                  <a:prstClr val="black"/>
                </a:solidFill>
                <a:latin typeface="Geeza Pro" panose="02000400000000000000" pitchFamily="2" charset="-78"/>
                <a:cs typeface="Geeza Pro" panose="02000400000000000000" pitchFamily="2" charset="-78"/>
              </a:rPr>
              <a:t>𝑔</a:t>
            </a:r>
            <a:r>
              <a:rPr lang="en-US" sz="2800" baseline="-25000" dirty="0">
                <a:solidFill>
                  <a:prstClr val="black"/>
                </a:solidFill>
                <a:latin typeface="Calibri" panose="020F0502020204030204"/>
                <a:cs typeface="Geeza Pro" panose="02000400000000000000" pitchFamily="2" charset="-78"/>
              </a:rPr>
              <a:t>n</a:t>
            </a:r>
            <a:endParaRPr lang="en-US" sz="2800" baseline="-25000" dirty="0">
              <a:solidFill>
                <a:prstClr val="black"/>
              </a:solidFill>
              <a:latin typeface="Calibri" panose="020F0502020204030204"/>
            </a:endParaRPr>
          </a:p>
        </p:txBody>
      </p:sp>
      <p:sp>
        <p:nvSpPr>
          <p:cNvPr id="50" name="Oval 49">
            <a:extLst>
              <a:ext uri="{FF2B5EF4-FFF2-40B4-BE49-F238E27FC236}">
                <a16:creationId xmlns:a16="http://schemas.microsoft.com/office/drawing/2014/main" id="{1AF2C1E9-96F1-1024-96E8-C58ECB8B0674}"/>
              </a:ext>
            </a:extLst>
          </p:cNvPr>
          <p:cNvSpPr/>
          <p:nvPr/>
        </p:nvSpPr>
        <p:spPr>
          <a:xfrm rot="3968577">
            <a:off x="9083841" y="3886701"/>
            <a:ext cx="135060" cy="150297"/>
          </a:xfrm>
          <a:prstGeom prst="ellipse">
            <a:avLst/>
          </a:prstGeom>
          <a:solidFill>
            <a:schemeClr val="accent6">
              <a:lumMod val="75000"/>
              <a:alpha val="52797"/>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2FE1B8E-FBEE-8A7E-03F9-6D33ADA3B550}"/>
              </a:ext>
            </a:extLst>
          </p:cNvPr>
          <p:cNvSpPr/>
          <p:nvPr/>
        </p:nvSpPr>
        <p:spPr>
          <a:xfrm rot="3968577">
            <a:off x="9083841" y="4085828"/>
            <a:ext cx="135060" cy="150297"/>
          </a:xfrm>
          <a:prstGeom prst="ellipse">
            <a:avLst/>
          </a:prstGeom>
          <a:solidFill>
            <a:schemeClr val="accent4">
              <a:lumMod val="75000"/>
              <a:alpha val="52797"/>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43F72D00-378C-8301-28FD-F460761591BE}"/>
              </a:ext>
            </a:extLst>
          </p:cNvPr>
          <p:cNvSpPr/>
          <p:nvPr/>
        </p:nvSpPr>
        <p:spPr>
          <a:xfrm rot="3968577">
            <a:off x="9083841" y="4285294"/>
            <a:ext cx="135060" cy="150297"/>
          </a:xfrm>
          <a:prstGeom prst="ellipse">
            <a:avLst/>
          </a:prstGeom>
          <a:solidFill>
            <a:schemeClr val="accent2">
              <a:lumMod val="75000"/>
              <a:alpha val="52797"/>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9F557551-0E8A-1C9B-77E0-DBCFA2D55543}"/>
              </a:ext>
            </a:extLst>
          </p:cNvPr>
          <p:cNvSpPr/>
          <p:nvPr/>
        </p:nvSpPr>
        <p:spPr>
          <a:xfrm rot="3968577">
            <a:off x="9083841" y="5479447"/>
            <a:ext cx="135060" cy="150297"/>
          </a:xfrm>
          <a:prstGeom prst="ellipse">
            <a:avLst/>
          </a:prstGeom>
          <a:solidFill>
            <a:srgbClr val="FFFD78">
              <a:alpha val="48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9CFAC1D8-7A9C-6349-A4F3-AB2947F5521B}"/>
              </a:ext>
            </a:extLst>
          </p:cNvPr>
          <p:cNvSpPr/>
          <p:nvPr/>
        </p:nvSpPr>
        <p:spPr>
          <a:xfrm rot="3968577">
            <a:off x="9083841" y="5678399"/>
            <a:ext cx="135060" cy="150297"/>
          </a:xfrm>
          <a:prstGeom prst="ellipse">
            <a:avLst/>
          </a:prstGeom>
          <a:solidFill>
            <a:srgbClr val="AB7942">
              <a:alpha val="4991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F97EB287-70B2-4514-308A-EEEC4A9D434E}"/>
              </a:ext>
            </a:extLst>
          </p:cNvPr>
          <p:cNvCxnSpPr>
            <a:cxnSpLocks/>
            <a:stCxn id="16" idx="3"/>
          </p:cNvCxnSpPr>
          <p:nvPr/>
        </p:nvCxnSpPr>
        <p:spPr>
          <a:xfrm flipV="1">
            <a:off x="4605846" y="3959957"/>
            <a:ext cx="4550555" cy="9591"/>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91F48C8-999B-3F51-4491-3C5BF1CE09EB}"/>
              </a:ext>
            </a:extLst>
          </p:cNvPr>
          <p:cNvCxnSpPr>
            <a:cxnSpLocks/>
            <a:stCxn id="17" idx="3"/>
          </p:cNvCxnSpPr>
          <p:nvPr/>
        </p:nvCxnSpPr>
        <p:spPr>
          <a:xfrm flipV="1">
            <a:off x="4892853" y="3961849"/>
            <a:ext cx="4263548" cy="1648143"/>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9DC8741-1077-3710-85F6-BA627255FC99}"/>
              </a:ext>
            </a:extLst>
          </p:cNvPr>
          <p:cNvCxnSpPr>
            <a:cxnSpLocks/>
            <a:stCxn id="17" idx="3"/>
          </p:cNvCxnSpPr>
          <p:nvPr/>
        </p:nvCxnSpPr>
        <p:spPr>
          <a:xfrm>
            <a:off x="4892853" y="5609993"/>
            <a:ext cx="4263548" cy="143554"/>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7B73DBA-AF94-F084-CD09-5E33E5CF6FA4}"/>
              </a:ext>
            </a:extLst>
          </p:cNvPr>
          <p:cNvCxnSpPr>
            <a:cxnSpLocks/>
            <a:stCxn id="16" idx="3"/>
          </p:cNvCxnSpPr>
          <p:nvPr/>
        </p:nvCxnSpPr>
        <p:spPr>
          <a:xfrm>
            <a:off x="4605846" y="3969548"/>
            <a:ext cx="4550555" cy="1783999"/>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6F6CFD4B-B092-9834-54E7-0D311C5E0397}"/>
              </a:ext>
            </a:extLst>
          </p:cNvPr>
          <p:cNvSpPr txBox="1"/>
          <p:nvPr/>
        </p:nvSpPr>
        <p:spPr>
          <a:xfrm rot="5400000">
            <a:off x="8074375" y="4481488"/>
            <a:ext cx="843438" cy="939985"/>
          </a:xfrm>
          <a:prstGeom prst="rect">
            <a:avLst/>
          </a:prstGeom>
          <a:noFill/>
        </p:spPr>
        <p:txBody>
          <a:bodyPr wrap="square" rtlCol="0">
            <a:spAutoFit/>
          </a:bodyPr>
          <a:lstStyle/>
          <a:p>
            <a:r>
              <a:rPr lang="en-US" sz="6000" dirty="0"/>
              <a:t>…</a:t>
            </a:r>
          </a:p>
        </p:txBody>
      </p:sp>
      <p:sp>
        <p:nvSpPr>
          <p:cNvPr id="61" name="TextBox 60">
            <a:extLst>
              <a:ext uri="{FF2B5EF4-FFF2-40B4-BE49-F238E27FC236}">
                <a16:creationId xmlns:a16="http://schemas.microsoft.com/office/drawing/2014/main" id="{57A76743-8277-E222-5644-CFD044F00D1F}"/>
              </a:ext>
            </a:extLst>
          </p:cNvPr>
          <p:cNvSpPr txBox="1"/>
          <p:nvPr/>
        </p:nvSpPr>
        <p:spPr>
          <a:xfrm>
            <a:off x="8996321" y="3802152"/>
            <a:ext cx="1103898" cy="307162"/>
          </a:xfrm>
          <a:prstGeom prst="rect">
            <a:avLst/>
          </a:prstGeom>
          <a:noFill/>
        </p:spPr>
        <p:txBody>
          <a:bodyPr wrap="square" rtlCol="0">
            <a:spAutoFit/>
          </a:bodyPr>
          <a:lstStyle/>
          <a:p>
            <a:pPr algn="ctr" defTabSz="457200"/>
            <a:r>
              <a:rPr lang="en-US" dirty="0">
                <a:solidFill>
                  <a:prstClr val="black"/>
                </a:solidFill>
                <a:latin typeface="Calibri" panose="020F0502020204030204"/>
              </a:rPr>
              <a:t>Pixel-1</a:t>
            </a:r>
          </a:p>
        </p:txBody>
      </p:sp>
      <p:sp>
        <p:nvSpPr>
          <p:cNvPr id="62" name="TextBox 61">
            <a:extLst>
              <a:ext uri="{FF2B5EF4-FFF2-40B4-BE49-F238E27FC236}">
                <a16:creationId xmlns:a16="http://schemas.microsoft.com/office/drawing/2014/main" id="{DE91690A-1790-F06E-A631-76814FECB71A}"/>
              </a:ext>
            </a:extLst>
          </p:cNvPr>
          <p:cNvSpPr txBox="1"/>
          <p:nvPr/>
        </p:nvSpPr>
        <p:spPr>
          <a:xfrm>
            <a:off x="8996321" y="4011502"/>
            <a:ext cx="1103898" cy="307162"/>
          </a:xfrm>
          <a:prstGeom prst="rect">
            <a:avLst/>
          </a:prstGeom>
          <a:noFill/>
        </p:spPr>
        <p:txBody>
          <a:bodyPr wrap="square" rtlCol="0">
            <a:spAutoFit/>
          </a:bodyPr>
          <a:lstStyle/>
          <a:p>
            <a:pPr algn="ctr" defTabSz="457200"/>
            <a:r>
              <a:rPr lang="en-US" dirty="0">
                <a:solidFill>
                  <a:prstClr val="black"/>
                </a:solidFill>
                <a:latin typeface="Calibri" panose="020F0502020204030204"/>
              </a:rPr>
              <a:t>Pixel-2</a:t>
            </a:r>
          </a:p>
        </p:txBody>
      </p:sp>
      <p:sp>
        <p:nvSpPr>
          <p:cNvPr id="63" name="TextBox 62">
            <a:extLst>
              <a:ext uri="{FF2B5EF4-FFF2-40B4-BE49-F238E27FC236}">
                <a16:creationId xmlns:a16="http://schemas.microsoft.com/office/drawing/2014/main" id="{34D06C44-5CA2-12D3-904C-C981AC5D5489}"/>
              </a:ext>
            </a:extLst>
          </p:cNvPr>
          <p:cNvSpPr txBox="1"/>
          <p:nvPr/>
        </p:nvSpPr>
        <p:spPr>
          <a:xfrm>
            <a:off x="9021601" y="5604723"/>
            <a:ext cx="1103898" cy="307162"/>
          </a:xfrm>
          <a:prstGeom prst="rect">
            <a:avLst/>
          </a:prstGeom>
          <a:noFill/>
        </p:spPr>
        <p:txBody>
          <a:bodyPr wrap="square" rtlCol="0">
            <a:spAutoFit/>
          </a:bodyPr>
          <a:lstStyle/>
          <a:p>
            <a:pPr algn="ctr" defTabSz="457200"/>
            <a:r>
              <a:rPr lang="en-US" dirty="0">
                <a:solidFill>
                  <a:prstClr val="black"/>
                </a:solidFill>
                <a:latin typeface="Calibri" panose="020F0502020204030204"/>
              </a:rPr>
              <a:t>Pixel-m</a:t>
            </a:r>
          </a:p>
        </p:txBody>
      </p:sp>
      <p:sp>
        <p:nvSpPr>
          <p:cNvPr id="64" name="TextBox 63">
            <a:extLst>
              <a:ext uri="{FF2B5EF4-FFF2-40B4-BE49-F238E27FC236}">
                <a16:creationId xmlns:a16="http://schemas.microsoft.com/office/drawing/2014/main" id="{2472959A-2B37-3943-79B3-D35DEEA716B6}"/>
              </a:ext>
            </a:extLst>
          </p:cNvPr>
          <p:cNvSpPr txBox="1"/>
          <p:nvPr/>
        </p:nvSpPr>
        <p:spPr>
          <a:xfrm rot="5400000">
            <a:off x="9244555" y="4310608"/>
            <a:ext cx="843438" cy="655141"/>
          </a:xfrm>
          <a:prstGeom prst="rect">
            <a:avLst/>
          </a:prstGeom>
          <a:noFill/>
        </p:spPr>
        <p:txBody>
          <a:bodyPr wrap="square" rtlCol="0">
            <a:spAutoFit/>
          </a:bodyPr>
          <a:lstStyle/>
          <a:p>
            <a:r>
              <a:rPr lang="en-US" sz="4000" dirty="0"/>
              <a:t>…</a:t>
            </a:r>
          </a:p>
        </p:txBody>
      </p:sp>
      <p:sp>
        <p:nvSpPr>
          <p:cNvPr id="70" name="TextBox 69">
            <a:extLst>
              <a:ext uri="{FF2B5EF4-FFF2-40B4-BE49-F238E27FC236}">
                <a16:creationId xmlns:a16="http://schemas.microsoft.com/office/drawing/2014/main" id="{2FD52B95-61F7-F73A-08BC-924AAA3DF5A7}"/>
              </a:ext>
            </a:extLst>
          </p:cNvPr>
          <p:cNvSpPr txBox="1"/>
          <p:nvPr/>
        </p:nvSpPr>
        <p:spPr>
          <a:xfrm>
            <a:off x="1948211" y="6460995"/>
            <a:ext cx="4776925" cy="400110"/>
          </a:xfrm>
          <a:prstGeom prst="rect">
            <a:avLst/>
          </a:prstGeom>
          <a:noFill/>
        </p:spPr>
        <p:txBody>
          <a:bodyPr wrap="square" rtlCol="0">
            <a:spAutoFit/>
          </a:bodyPr>
          <a:lstStyle/>
          <a:p>
            <a:pPr algn="ctr" defTabSz="457200"/>
            <a:r>
              <a:rPr lang="en-US" sz="2000" dirty="0">
                <a:solidFill>
                  <a:prstClr val="black"/>
                </a:solidFill>
                <a:latin typeface="Calibri" panose="020F0502020204030204"/>
              </a:rPr>
              <a:t>Acoustic structure (model internal view)</a:t>
            </a:r>
          </a:p>
        </p:txBody>
      </p:sp>
      <p:sp>
        <p:nvSpPr>
          <p:cNvPr id="72" name="Freeform 71">
            <a:extLst>
              <a:ext uri="{FF2B5EF4-FFF2-40B4-BE49-F238E27FC236}">
                <a16:creationId xmlns:a16="http://schemas.microsoft.com/office/drawing/2014/main" id="{DB10C0C7-C500-6AB1-4846-B0340E356806}"/>
              </a:ext>
            </a:extLst>
          </p:cNvPr>
          <p:cNvSpPr/>
          <p:nvPr/>
        </p:nvSpPr>
        <p:spPr>
          <a:xfrm rot="20904525" flipH="1" flipV="1">
            <a:off x="9157294" y="3575431"/>
            <a:ext cx="621601" cy="124813"/>
          </a:xfrm>
          <a:custGeom>
            <a:avLst/>
            <a:gdLst>
              <a:gd name="connsiteX0" fmla="*/ 0 w 1088021"/>
              <a:gd name="connsiteY0" fmla="*/ 301013 h 324326"/>
              <a:gd name="connsiteX1" fmla="*/ 462988 w 1088021"/>
              <a:gd name="connsiteY1" fmla="*/ 71 h 324326"/>
              <a:gd name="connsiteX2" fmla="*/ 520861 w 1088021"/>
              <a:gd name="connsiteY2" fmla="*/ 324162 h 324326"/>
              <a:gd name="connsiteX3" fmla="*/ 1088021 w 1088021"/>
              <a:gd name="connsiteY3" fmla="*/ 34795 h 324326"/>
            </a:gdLst>
            <a:ahLst/>
            <a:cxnLst>
              <a:cxn ang="0">
                <a:pos x="connsiteX0" y="connsiteY0"/>
              </a:cxn>
              <a:cxn ang="0">
                <a:pos x="connsiteX1" y="connsiteY1"/>
              </a:cxn>
              <a:cxn ang="0">
                <a:pos x="connsiteX2" y="connsiteY2"/>
              </a:cxn>
              <a:cxn ang="0">
                <a:pos x="connsiteX3" y="connsiteY3"/>
              </a:cxn>
            </a:cxnLst>
            <a:rect l="l" t="t" r="r" b="b"/>
            <a:pathLst>
              <a:path w="1088021" h="324326">
                <a:moveTo>
                  <a:pt x="0" y="301013"/>
                </a:moveTo>
                <a:cubicBezTo>
                  <a:pt x="188089" y="148613"/>
                  <a:pt x="376178" y="-3787"/>
                  <a:pt x="462988" y="71"/>
                </a:cubicBezTo>
                <a:cubicBezTo>
                  <a:pt x="549798" y="3929"/>
                  <a:pt x="416689" y="318375"/>
                  <a:pt x="520861" y="324162"/>
                </a:cubicBezTo>
                <a:cubicBezTo>
                  <a:pt x="625033" y="329949"/>
                  <a:pt x="856527" y="182372"/>
                  <a:pt x="1088021" y="34795"/>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75" name="TextBox 74">
            <a:extLst>
              <a:ext uri="{FF2B5EF4-FFF2-40B4-BE49-F238E27FC236}">
                <a16:creationId xmlns:a16="http://schemas.microsoft.com/office/drawing/2014/main" id="{C0221C74-97F3-9B64-7BF6-499B487DC3A3}"/>
              </a:ext>
            </a:extLst>
          </p:cNvPr>
          <p:cNvSpPr txBox="1"/>
          <p:nvPr/>
        </p:nvSpPr>
        <p:spPr>
          <a:xfrm>
            <a:off x="5761643" y="3737698"/>
            <a:ext cx="337065" cy="435145"/>
          </a:xfrm>
          <a:prstGeom prst="rect">
            <a:avLst/>
          </a:prstGeom>
          <a:noFill/>
        </p:spPr>
        <p:txBody>
          <a:bodyPr wrap="none" rtlCol="0">
            <a:spAutoFit/>
          </a:bodyPr>
          <a:lstStyle/>
          <a:p>
            <a:r>
              <a:rPr lang="en-US" sz="2800" dirty="0">
                <a:solidFill>
                  <a:schemeClr val="tx1">
                    <a:lumMod val="65000"/>
                    <a:lumOff val="35000"/>
                  </a:schemeClr>
                </a:solidFill>
              </a:rPr>
              <a:t>&gt;</a:t>
            </a:r>
          </a:p>
        </p:txBody>
      </p:sp>
      <p:sp>
        <p:nvSpPr>
          <p:cNvPr id="76" name="TextBox 75">
            <a:extLst>
              <a:ext uri="{FF2B5EF4-FFF2-40B4-BE49-F238E27FC236}">
                <a16:creationId xmlns:a16="http://schemas.microsoft.com/office/drawing/2014/main" id="{A918ABDB-1CBF-19C0-D828-19D62C6EF9FD}"/>
              </a:ext>
            </a:extLst>
          </p:cNvPr>
          <p:cNvSpPr txBox="1"/>
          <p:nvPr/>
        </p:nvSpPr>
        <p:spPr>
          <a:xfrm rot="1566368">
            <a:off x="5702576" y="4226235"/>
            <a:ext cx="337065" cy="435145"/>
          </a:xfrm>
          <a:prstGeom prst="rect">
            <a:avLst/>
          </a:prstGeom>
          <a:noFill/>
        </p:spPr>
        <p:txBody>
          <a:bodyPr wrap="none" rtlCol="0">
            <a:spAutoFit/>
          </a:bodyPr>
          <a:lstStyle/>
          <a:p>
            <a:r>
              <a:rPr lang="en-US" sz="2800" dirty="0">
                <a:solidFill>
                  <a:schemeClr val="tx1">
                    <a:lumMod val="65000"/>
                    <a:lumOff val="35000"/>
                  </a:schemeClr>
                </a:solidFill>
              </a:rPr>
              <a:t>&gt;</a:t>
            </a:r>
          </a:p>
        </p:txBody>
      </p:sp>
      <p:sp>
        <p:nvSpPr>
          <p:cNvPr id="77" name="TextBox 76">
            <a:extLst>
              <a:ext uri="{FF2B5EF4-FFF2-40B4-BE49-F238E27FC236}">
                <a16:creationId xmlns:a16="http://schemas.microsoft.com/office/drawing/2014/main" id="{D2122420-7899-E27D-BF28-C0AD6426EC8C}"/>
              </a:ext>
            </a:extLst>
          </p:cNvPr>
          <p:cNvSpPr txBox="1"/>
          <p:nvPr/>
        </p:nvSpPr>
        <p:spPr>
          <a:xfrm rot="20297235">
            <a:off x="5763757" y="4975029"/>
            <a:ext cx="337065" cy="435145"/>
          </a:xfrm>
          <a:prstGeom prst="rect">
            <a:avLst/>
          </a:prstGeom>
          <a:noFill/>
        </p:spPr>
        <p:txBody>
          <a:bodyPr wrap="none" rtlCol="0">
            <a:spAutoFit/>
          </a:bodyPr>
          <a:lstStyle/>
          <a:p>
            <a:r>
              <a:rPr lang="en-US" sz="2800" dirty="0">
                <a:solidFill>
                  <a:schemeClr val="tx1">
                    <a:lumMod val="65000"/>
                    <a:lumOff val="35000"/>
                  </a:schemeClr>
                </a:solidFill>
              </a:rPr>
              <a:t>&gt;</a:t>
            </a:r>
          </a:p>
        </p:txBody>
      </p:sp>
      <p:sp>
        <p:nvSpPr>
          <p:cNvPr id="78" name="TextBox 77">
            <a:extLst>
              <a:ext uri="{FF2B5EF4-FFF2-40B4-BE49-F238E27FC236}">
                <a16:creationId xmlns:a16="http://schemas.microsoft.com/office/drawing/2014/main" id="{24A8F68C-ED96-BC1C-7E86-463BBFFCDEA8}"/>
              </a:ext>
            </a:extLst>
          </p:cNvPr>
          <p:cNvSpPr txBox="1"/>
          <p:nvPr/>
        </p:nvSpPr>
        <p:spPr>
          <a:xfrm>
            <a:off x="5824937" y="5419631"/>
            <a:ext cx="337065" cy="435145"/>
          </a:xfrm>
          <a:prstGeom prst="rect">
            <a:avLst/>
          </a:prstGeom>
          <a:noFill/>
        </p:spPr>
        <p:txBody>
          <a:bodyPr wrap="none" rtlCol="0">
            <a:spAutoFit/>
          </a:bodyPr>
          <a:lstStyle/>
          <a:p>
            <a:r>
              <a:rPr lang="en-US" sz="2800" dirty="0">
                <a:solidFill>
                  <a:schemeClr val="tx1">
                    <a:lumMod val="65000"/>
                    <a:lumOff val="35000"/>
                  </a:schemeClr>
                </a:solidFill>
              </a:rPr>
              <a:t>&gt;</a:t>
            </a:r>
          </a:p>
        </p:txBody>
      </p:sp>
      <p:sp>
        <p:nvSpPr>
          <p:cNvPr id="82" name="TextBox 81">
            <a:extLst>
              <a:ext uri="{FF2B5EF4-FFF2-40B4-BE49-F238E27FC236}">
                <a16:creationId xmlns:a16="http://schemas.microsoft.com/office/drawing/2014/main" id="{61FF3B04-5431-0BFF-042B-04B6B8B6A56D}"/>
              </a:ext>
            </a:extLst>
          </p:cNvPr>
          <p:cNvSpPr txBox="1"/>
          <p:nvPr/>
        </p:nvSpPr>
        <p:spPr>
          <a:xfrm>
            <a:off x="0" y="5671859"/>
            <a:ext cx="12192000" cy="1200329"/>
          </a:xfrm>
          <a:prstGeom prst="rect">
            <a:avLst/>
          </a:prstGeom>
          <a:solidFill>
            <a:srgbClr val="C00000"/>
          </a:solidFill>
        </p:spPr>
        <p:txBody>
          <a:bodyPr wrap="square" rtlCol="0">
            <a:spAutoFit/>
          </a:bodyPr>
          <a:lstStyle/>
          <a:p>
            <a:pPr algn="ctr">
              <a:defRPr/>
            </a:pPr>
            <a:r>
              <a:rPr lang="en-US" sz="3600" b="1" i="1" dirty="0">
                <a:solidFill>
                  <a:schemeClr val="bg1"/>
                </a:solidFill>
                <a:latin typeface="Candara" panose="020E0502030303020204" pitchFamily="34" charset="0"/>
              </a:rPr>
              <a:t>Acoustic structure embeds codes into the signal.</a:t>
            </a:r>
          </a:p>
          <a:p>
            <a:pPr algn="ctr">
              <a:defRPr/>
            </a:pPr>
            <a:r>
              <a:rPr lang="en-US" sz="3600" b="1" i="1" dirty="0">
                <a:solidFill>
                  <a:schemeClr val="bg1"/>
                </a:solidFill>
                <a:latin typeface="Candara" panose="020E0502030303020204" pitchFamily="34" charset="0"/>
              </a:rPr>
              <a:t>It consumes zero power!</a:t>
            </a:r>
          </a:p>
        </p:txBody>
      </p:sp>
      <p:sp>
        <p:nvSpPr>
          <p:cNvPr id="81" name="Freeform 80">
            <a:extLst>
              <a:ext uri="{FF2B5EF4-FFF2-40B4-BE49-F238E27FC236}">
                <a16:creationId xmlns:a16="http://schemas.microsoft.com/office/drawing/2014/main" id="{FE925767-B504-A96D-B5BC-5F4B731AC8D7}"/>
              </a:ext>
            </a:extLst>
          </p:cNvPr>
          <p:cNvSpPr/>
          <p:nvPr/>
        </p:nvSpPr>
        <p:spPr>
          <a:xfrm rot="5400000" flipH="1">
            <a:off x="3445732" y="3050653"/>
            <a:ext cx="902082" cy="155621"/>
          </a:xfrm>
          <a:custGeom>
            <a:avLst/>
            <a:gdLst>
              <a:gd name="connsiteX0" fmla="*/ 0 w 1088021"/>
              <a:gd name="connsiteY0" fmla="*/ 301013 h 324326"/>
              <a:gd name="connsiteX1" fmla="*/ 462988 w 1088021"/>
              <a:gd name="connsiteY1" fmla="*/ 71 h 324326"/>
              <a:gd name="connsiteX2" fmla="*/ 520861 w 1088021"/>
              <a:gd name="connsiteY2" fmla="*/ 324162 h 324326"/>
              <a:gd name="connsiteX3" fmla="*/ 1088021 w 1088021"/>
              <a:gd name="connsiteY3" fmla="*/ 34795 h 324326"/>
            </a:gdLst>
            <a:ahLst/>
            <a:cxnLst>
              <a:cxn ang="0">
                <a:pos x="connsiteX0" y="connsiteY0"/>
              </a:cxn>
              <a:cxn ang="0">
                <a:pos x="connsiteX1" y="connsiteY1"/>
              </a:cxn>
              <a:cxn ang="0">
                <a:pos x="connsiteX2" y="connsiteY2"/>
              </a:cxn>
              <a:cxn ang="0">
                <a:pos x="connsiteX3" y="connsiteY3"/>
              </a:cxn>
            </a:cxnLst>
            <a:rect l="l" t="t" r="r" b="b"/>
            <a:pathLst>
              <a:path w="1088021" h="324326">
                <a:moveTo>
                  <a:pt x="0" y="301013"/>
                </a:moveTo>
                <a:cubicBezTo>
                  <a:pt x="188089" y="148613"/>
                  <a:pt x="376178" y="-3787"/>
                  <a:pt x="462988" y="71"/>
                </a:cubicBezTo>
                <a:cubicBezTo>
                  <a:pt x="549798" y="3929"/>
                  <a:pt x="416689" y="318375"/>
                  <a:pt x="520861" y="324162"/>
                </a:cubicBezTo>
                <a:cubicBezTo>
                  <a:pt x="625033" y="329949"/>
                  <a:pt x="856527" y="182372"/>
                  <a:pt x="1088021" y="34795"/>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pic>
        <p:nvPicPr>
          <p:cNvPr id="83" name="Picture 82">
            <a:extLst>
              <a:ext uri="{FF2B5EF4-FFF2-40B4-BE49-F238E27FC236}">
                <a16:creationId xmlns:a16="http://schemas.microsoft.com/office/drawing/2014/main" id="{100B186C-BA43-6628-BAB2-C36A2AAA7016}"/>
              </a:ext>
            </a:extLst>
          </p:cNvPr>
          <p:cNvPicPr>
            <a:picLocks noChangeAspect="1"/>
          </p:cNvPicPr>
          <p:nvPr/>
        </p:nvPicPr>
        <p:blipFill rotWithShape="1">
          <a:blip r:embed="rId5"/>
          <a:srcRect b="9053"/>
          <a:stretch/>
        </p:blipFill>
        <p:spPr>
          <a:xfrm>
            <a:off x="3323119" y="750346"/>
            <a:ext cx="1546626" cy="1542899"/>
          </a:xfrm>
          <a:prstGeom prst="rect">
            <a:avLst/>
          </a:prstGeom>
        </p:spPr>
      </p:pic>
      <p:pic>
        <p:nvPicPr>
          <p:cNvPr id="84" name="Picture 83">
            <a:extLst>
              <a:ext uri="{FF2B5EF4-FFF2-40B4-BE49-F238E27FC236}">
                <a16:creationId xmlns:a16="http://schemas.microsoft.com/office/drawing/2014/main" id="{08A25E6E-E390-E54A-17B1-ADC5E710E370}"/>
              </a:ext>
            </a:extLst>
          </p:cNvPr>
          <p:cNvPicPr>
            <a:picLocks noChangeAspect="1"/>
          </p:cNvPicPr>
          <p:nvPr/>
        </p:nvPicPr>
        <p:blipFill rotWithShape="1">
          <a:blip r:embed="rId6"/>
          <a:srcRect b="19427"/>
          <a:stretch/>
        </p:blipFill>
        <p:spPr>
          <a:xfrm>
            <a:off x="5468854" y="861259"/>
            <a:ext cx="1472756" cy="1383699"/>
          </a:xfrm>
          <a:prstGeom prst="rect">
            <a:avLst/>
          </a:prstGeom>
        </p:spPr>
      </p:pic>
      <p:sp>
        <p:nvSpPr>
          <p:cNvPr id="85" name="TextBox 84">
            <a:extLst>
              <a:ext uri="{FF2B5EF4-FFF2-40B4-BE49-F238E27FC236}">
                <a16:creationId xmlns:a16="http://schemas.microsoft.com/office/drawing/2014/main" id="{D3162ECD-A164-34E8-5343-DEAD9440B873}"/>
              </a:ext>
            </a:extLst>
          </p:cNvPr>
          <p:cNvSpPr txBox="1"/>
          <p:nvPr/>
        </p:nvSpPr>
        <p:spPr>
          <a:xfrm>
            <a:off x="3259162" y="2117846"/>
            <a:ext cx="2298017" cy="646331"/>
          </a:xfrm>
          <a:prstGeom prst="rect">
            <a:avLst/>
          </a:prstGeom>
          <a:noFill/>
        </p:spPr>
        <p:txBody>
          <a:bodyPr wrap="square" rtlCol="0">
            <a:spAutoFit/>
          </a:bodyPr>
          <a:lstStyle/>
          <a:p>
            <a:r>
              <a:rPr lang="en-US" b="1" dirty="0">
                <a:latin typeface="Candara" panose="020E0502030303020204" pitchFamily="34" charset="0"/>
              </a:rPr>
              <a:t>3D model of the acoustic structure</a:t>
            </a:r>
          </a:p>
        </p:txBody>
      </p:sp>
      <p:sp>
        <p:nvSpPr>
          <p:cNvPr id="86" name="TextBox 85">
            <a:extLst>
              <a:ext uri="{FF2B5EF4-FFF2-40B4-BE49-F238E27FC236}">
                <a16:creationId xmlns:a16="http://schemas.microsoft.com/office/drawing/2014/main" id="{BCCB5721-DF9D-31E9-288F-D4F5A4A3CCB1}"/>
              </a:ext>
            </a:extLst>
          </p:cNvPr>
          <p:cNvSpPr txBox="1"/>
          <p:nvPr/>
        </p:nvSpPr>
        <p:spPr>
          <a:xfrm>
            <a:off x="5221793" y="2117845"/>
            <a:ext cx="2100464" cy="646331"/>
          </a:xfrm>
          <a:prstGeom prst="rect">
            <a:avLst/>
          </a:prstGeom>
          <a:noFill/>
        </p:spPr>
        <p:txBody>
          <a:bodyPr wrap="square" rtlCol="0">
            <a:spAutoFit/>
          </a:bodyPr>
          <a:lstStyle/>
          <a:p>
            <a:r>
              <a:rPr lang="en-US" b="1" dirty="0">
                <a:latin typeface="Candara" panose="020E0502030303020204" pitchFamily="34" charset="0"/>
              </a:rPr>
              <a:t>Internal structure for the signal paths</a:t>
            </a:r>
          </a:p>
        </p:txBody>
      </p:sp>
      <p:sp>
        <p:nvSpPr>
          <p:cNvPr id="43" name="TextBox 42">
            <a:extLst>
              <a:ext uri="{FF2B5EF4-FFF2-40B4-BE49-F238E27FC236}">
                <a16:creationId xmlns:a16="http://schemas.microsoft.com/office/drawing/2014/main" id="{DFE1D848-41A9-1300-CF9E-FE0CD13B741C}"/>
              </a:ext>
            </a:extLst>
          </p:cNvPr>
          <p:cNvSpPr txBox="1"/>
          <p:nvPr/>
        </p:nvSpPr>
        <p:spPr>
          <a:xfrm>
            <a:off x="704527" y="191869"/>
            <a:ext cx="12050578" cy="646331"/>
          </a:xfrm>
          <a:prstGeom prst="rect">
            <a:avLst/>
          </a:prstGeom>
          <a:noFill/>
        </p:spPr>
        <p:txBody>
          <a:bodyPr wrap="square" rtlCol="0">
            <a:spAutoFit/>
          </a:bodyPr>
          <a:lstStyle/>
          <a:p>
            <a:r>
              <a:rPr lang="en-US" sz="3600" b="1" i="1" dirty="0">
                <a:solidFill>
                  <a:schemeClr val="tx1">
                    <a:lumMod val="85000"/>
                    <a:lumOff val="15000"/>
                  </a:schemeClr>
                </a:solidFill>
                <a:latin typeface="Candara" panose="020E0502030303020204" pitchFamily="34" charset="0"/>
              </a:rPr>
              <a:t>Acoustic micro-structure for code projection</a:t>
            </a:r>
          </a:p>
        </p:txBody>
      </p:sp>
    </p:spTree>
    <p:custDataLst>
      <p:tags r:id="rId1"/>
    </p:custDataLst>
    <p:extLst>
      <p:ext uri="{BB962C8B-B14F-4D97-AF65-F5344CB8AC3E}">
        <p14:creationId xmlns:p14="http://schemas.microsoft.com/office/powerpoint/2010/main" val="4065778766"/>
      </p:ext>
    </p:extLst>
  </p:cSld>
  <p:clrMapOvr>
    <a:masterClrMapping/>
  </p:clrMapOvr>
  <mc:AlternateContent xmlns:mc="http://schemas.openxmlformats.org/markup-compatibility/2006" xmlns:p14="http://schemas.microsoft.com/office/powerpoint/2010/main">
    <mc:Choice Requires="p14">
      <p:transition spd="slow" p14:dur="2000" advTm="12138"/>
    </mc:Choice>
    <mc:Fallback xmlns="">
      <p:transition spd="slow" advTm="1213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704B747-A1F0-1631-FB42-78BA7B511FAB}"/>
              </a:ext>
            </a:extLst>
          </p:cNvPr>
          <p:cNvSpPr txBox="1"/>
          <p:nvPr/>
        </p:nvSpPr>
        <p:spPr>
          <a:xfrm>
            <a:off x="333623" y="424310"/>
            <a:ext cx="10515599" cy="707886"/>
          </a:xfrm>
          <a:prstGeom prst="rect">
            <a:avLst/>
          </a:prstGeom>
          <a:noFill/>
        </p:spPr>
        <p:txBody>
          <a:bodyPr wrap="square" rtlCol="0">
            <a:spAutoFit/>
          </a:bodyPr>
          <a:lstStyle/>
          <a:p>
            <a:r>
              <a:rPr lang="en-US" sz="4000" b="1" i="1" dirty="0">
                <a:solidFill>
                  <a:schemeClr val="tx1">
                    <a:lumMod val="85000"/>
                    <a:lumOff val="15000"/>
                  </a:schemeClr>
                </a:solidFill>
                <a:latin typeface="Candara" panose="020E0502030303020204" pitchFamily="34" charset="0"/>
              </a:rPr>
              <a:t>Core idea: controlled multipath in space</a:t>
            </a:r>
          </a:p>
        </p:txBody>
      </p:sp>
      <p:pic>
        <p:nvPicPr>
          <p:cNvPr id="7" name="Picture 6">
            <a:extLst>
              <a:ext uri="{FF2B5EF4-FFF2-40B4-BE49-F238E27FC236}">
                <a16:creationId xmlns:a16="http://schemas.microsoft.com/office/drawing/2014/main" id="{51ABFDDF-2365-3670-789F-369F526FA6D0}"/>
              </a:ext>
            </a:extLst>
          </p:cNvPr>
          <p:cNvPicPr>
            <a:picLocks noChangeAspect="1"/>
          </p:cNvPicPr>
          <p:nvPr/>
        </p:nvPicPr>
        <p:blipFill>
          <a:blip r:embed="rId4"/>
          <a:stretch>
            <a:fillRect/>
          </a:stretch>
        </p:blipFill>
        <p:spPr>
          <a:xfrm>
            <a:off x="7395079" y="2161688"/>
            <a:ext cx="4347216" cy="2885652"/>
          </a:xfrm>
          <a:prstGeom prst="rect">
            <a:avLst/>
          </a:prstGeom>
        </p:spPr>
      </p:pic>
      <p:pic>
        <p:nvPicPr>
          <p:cNvPr id="11" name="Picture 10">
            <a:extLst>
              <a:ext uri="{FF2B5EF4-FFF2-40B4-BE49-F238E27FC236}">
                <a16:creationId xmlns:a16="http://schemas.microsoft.com/office/drawing/2014/main" id="{1A66B7F2-149B-43C7-4D75-14425BF0DD7F}"/>
              </a:ext>
            </a:extLst>
          </p:cNvPr>
          <p:cNvPicPr>
            <a:picLocks noChangeAspect="1"/>
          </p:cNvPicPr>
          <p:nvPr/>
        </p:nvPicPr>
        <p:blipFill>
          <a:blip r:embed="rId5"/>
          <a:stretch>
            <a:fillRect/>
          </a:stretch>
        </p:blipFill>
        <p:spPr>
          <a:xfrm>
            <a:off x="1611654" y="2392522"/>
            <a:ext cx="3530063" cy="2299399"/>
          </a:xfrm>
          <a:prstGeom prst="rect">
            <a:avLst/>
          </a:prstGeom>
        </p:spPr>
      </p:pic>
      <p:sp>
        <p:nvSpPr>
          <p:cNvPr id="12" name="TextBox 11">
            <a:extLst>
              <a:ext uri="{FF2B5EF4-FFF2-40B4-BE49-F238E27FC236}">
                <a16:creationId xmlns:a16="http://schemas.microsoft.com/office/drawing/2014/main" id="{C160DA10-B1A0-9123-5E53-0E656799BD36}"/>
              </a:ext>
            </a:extLst>
          </p:cNvPr>
          <p:cNvSpPr txBox="1"/>
          <p:nvPr/>
        </p:nvSpPr>
        <p:spPr>
          <a:xfrm>
            <a:off x="1394593" y="1930857"/>
            <a:ext cx="2091855" cy="461665"/>
          </a:xfrm>
          <a:prstGeom prst="rect">
            <a:avLst/>
          </a:prstGeom>
          <a:noFill/>
        </p:spPr>
        <p:txBody>
          <a:bodyPr wrap="none" rtlCol="0">
            <a:spAutoFit/>
          </a:bodyPr>
          <a:lstStyle/>
          <a:p>
            <a:r>
              <a:rPr lang="en-US" sz="2400" dirty="0"/>
              <a:t>Without stencil</a:t>
            </a:r>
          </a:p>
        </p:txBody>
      </p:sp>
      <p:sp>
        <p:nvSpPr>
          <p:cNvPr id="13" name="TextBox 12">
            <a:extLst>
              <a:ext uri="{FF2B5EF4-FFF2-40B4-BE49-F238E27FC236}">
                <a16:creationId xmlns:a16="http://schemas.microsoft.com/office/drawing/2014/main" id="{0E5F4167-C66D-EEA7-B1FB-19D6ECF55E23}"/>
              </a:ext>
            </a:extLst>
          </p:cNvPr>
          <p:cNvSpPr txBox="1"/>
          <p:nvPr/>
        </p:nvSpPr>
        <p:spPr>
          <a:xfrm>
            <a:off x="7407935" y="1930856"/>
            <a:ext cx="1665456" cy="461665"/>
          </a:xfrm>
          <a:prstGeom prst="rect">
            <a:avLst/>
          </a:prstGeom>
          <a:noFill/>
        </p:spPr>
        <p:txBody>
          <a:bodyPr wrap="none" rtlCol="0">
            <a:spAutoFit/>
          </a:bodyPr>
          <a:lstStyle/>
          <a:p>
            <a:r>
              <a:rPr lang="en-US" sz="2400" dirty="0"/>
              <a:t>With stencil</a:t>
            </a:r>
          </a:p>
        </p:txBody>
      </p:sp>
      <p:pic>
        <p:nvPicPr>
          <p:cNvPr id="8" name="Picture 7">
            <a:extLst>
              <a:ext uri="{FF2B5EF4-FFF2-40B4-BE49-F238E27FC236}">
                <a16:creationId xmlns:a16="http://schemas.microsoft.com/office/drawing/2014/main" id="{C954C93A-76FC-47AE-33A7-019EF3AC6664}"/>
              </a:ext>
            </a:extLst>
          </p:cNvPr>
          <p:cNvPicPr>
            <a:picLocks noChangeAspect="1"/>
          </p:cNvPicPr>
          <p:nvPr/>
        </p:nvPicPr>
        <p:blipFill rotWithShape="1">
          <a:blip r:embed="rId6"/>
          <a:srcRect b="9053"/>
          <a:stretch/>
        </p:blipFill>
        <p:spPr>
          <a:xfrm>
            <a:off x="6710300" y="3035310"/>
            <a:ext cx="1013722" cy="1011279"/>
          </a:xfrm>
          <a:prstGeom prst="rect">
            <a:avLst/>
          </a:prstGeom>
        </p:spPr>
      </p:pic>
      <p:pic>
        <p:nvPicPr>
          <p:cNvPr id="9" name="Picture 8">
            <a:extLst>
              <a:ext uri="{FF2B5EF4-FFF2-40B4-BE49-F238E27FC236}">
                <a16:creationId xmlns:a16="http://schemas.microsoft.com/office/drawing/2014/main" id="{C3B8A78E-778C-8DC8-CA06-26F354C2D438}"/>
              </a:ext>
            </a:extLst>
          </p:cNvPr>
          <p:cNvPicPr>
            <a:picLocks noChangeAspect="1" noChangeArrowheads="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66179" y="3155585"/>
            <a:ext cx="857674" cy="7707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D017600-1EAD-A317-A350-DC39ECE73BA8}"/>
              </a:ext>
            </a:extLst>
          </p:cNvPr>
          <p:cNvPicPr>
            <a:picLocks noChangeAspect="1" noChangeArrowheads="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3980" y="3073616"/>
            <a:ext cx="857674" cy="7707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29065248"/>
      </p:ext>
    </p:extLst>
  </p:cSld>
  <p:clrMapOvr>
    <a:masterClrMapping/>
  </p:clrMapOvr>
  <mc:AlternateContent xmlns:mc="http://schemas.openxmlformats.org/markup-compatibility/2006" xmlns:p14="http://schemas.microsoft.com/office/powerpoint/2010/main">
    <mc:Choice Requires="p14">
      <p:transition spd="slow" p14:dur="2000" advTm="26197"/>
    </mc:Choice>
    <mc:Fallback xmlns="">
      <p:transition spd="slow" advTm="261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descr="WSU engineer's tiny robot earns world record – WSU Insider">
            <a:extLst>
              <a:ext uri="{FF2B5EF4-FFF2-40B4-BE49-F238E27FC236}">
                <a16:creationId xmlns:a16="http://schemas.microsoft.com/office/drawing/2014/main" id="{B58C06F8-F667-70A7-A866-7079D11311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8470" y="3060542"/>
            <a:ext cx="5733363" cy="382224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11 Robots That Look Like Animals and Insects">
            <a:extLst>
              <a:ext uri="{FF2B5EF4-FFF2-40B4-BE49-F238E27FC236}">
                <a16:creationId xmlns:a16="http://schemas.microsoft.com/office/drawing/2014/main" id="{FFB90B58-B33A-82FE-D5A9-4AAD033773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8579"/>
          <a:stretch/>
        </p:blipFill>
        <p:spPr bwMode="auto">
          <a:xfrm>
            <a:off x="0" y="3782943"/>
            <a:ext cx="5747657" cy="30750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EAnsect: a fast and robust robotic soft insect ‒ LMTS ‐ EPFL">
            <a:extLst>
              <a:ext uri="{FF2B5EF4-FFF2-40B4-BE49-F238E27FC236}">
                <a16:creationId xmlns:a16="http://schemas.microsoft.com/office/drawing/2014/main" id="{ED562FB4-2325-47EB-CC9B-E5A09273C3B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529"/>
          <a:stretch/>
        </p:blipFill>
        <p:spPr bwMode="auto">
          <a:xfrm>
            <a:off x="6458637" y="-1"/>
            <a:ext cx="5733363" cy="37432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dvantages of using robots in agriculture | iReviews">
            <a:extLst>
              <a:ext uri="{FF2B5EF4-FFF2-40B4-BE49-F238E27FC236}">
                <a16:creationId xmlns:a16="http://schemas.microsoft.com/office/drawing/2014/main" id="{1C87D60E-9705-E604-4086-BFA51D33A5D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08" t="21748" b="57"/>
          <a:stretch/>
        </p:blipFill>
        <p:spPr bwMode="auto">
          <a:xfrm>
            <a:off x="0" y="-1"/>
            <a:ext cx="5747657" cy="30750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9045498-4290-41CD-1ED2-9886BA92D039}"/>
              </a:ext>
            </a:extLst>
          </p:cNvPr>
          <p:cNvSpPr txBox="1"/>
          <p:nvPr/>
        </p:nvSpPr>
        <p:spPr>
          <a:xfrm>
            <a:off x="4461" y="3075057"/>
            <a:ext cx="12173247" cy="707886"/>
          </a:xfrm>
          <a:prstGeom prst="rect">
            <a:avLst/>
          </a:prstGeom>
          <a:solidFill>
            <a:srgbClr val="C00000"/>
          </a:solidFill>
        </p:spPr>
        <p:txBody>
          <a:bodyPr wrap="square" rtlCol="0">
            <a:spAutoFit/>
          </a:bodyPr>
          <a:lstStyle/>
          <a:p>
            <a:pPr algn="ctr"/>
            <a:r>
              <a:rPr lang="en-US" sz="4000" b="1" i="1" dirty="0">
                <a:solidFill>
                  <a:schemeClr val="bg1"/>
                </a:solidFill>
                <a:latin typeface="Candara" panose="020E0502030303020204" pitchFamily="34" charset="0"/>
              </a:rPr>
              <a:t>Precision farming</a:t>
            </a:r>
          </a:p>
        </p:txBody>
      </p:sp>
    </p:spTree>
    <p:custDataLst>
      <p:tags r:id="rId1"/>
    </p:custDataLst>
    <p:extLst>
      <p:ext uri="{BB962C8B-B14F-4D97-AF65-F5344CB8AC3E}">
        <p14:creationId xmlns:p14="http://schemas.microsoft.com/office/powerpoint/2010/main" val="2652419062"/>
      </p:ext>
    </p:extLst>
  </p:cSld>
  <p:clrMapOvr>
    <a:masterClrMapping/>
  </p:clrMapOvr>
  <mc:AlternateContent xmlns:mc="http://schemas.openxmlformats.org/markup-compatibility/2006" xmlns:p14="http://schemas.microsoft.com/office/powerpoint/2010/main">
    <mc:Choice Requires="p14">
      <p:transition spd="slow" p14:dur="2000" advTm="3786"/>
    </mc:Choice>
    <mc:Fallback xmlns="">
      <p:transition spd="slow" advTm="378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704B747-A1F0-1631-FB42-78BA7B511FAB}"/>
              </a:ext>
            </a:extLst>
          </p:cNvPr>
          <p:cNvSpPr txBox="1"/>
          <p:nvPr/>
        </p:nvSpPr>
        <p:spPr>
          <a:xfrm>
            <a:off x="333623" y="424310"/>
            <a:ext cx="10515599" cy="707886"/>
          </a:xfrm>
          <a:prstGeom prst="rect">
            <a:avLst/>
          </a:prstGeom>
          <a:noFill/>
        </p:spPr>
        <p:txBody>
          <a:bodyPr wrap="square" rtlCol="0">
            <a:spAutoFit/>
          </a:bodyPr>
          <a:lstStyle/>
          <a:p>
            <a:r>
              <a:rPr lang="en-US" sz="4000" b="1" i="1" dirty="0">
                <a:solidFill>
                  <a:schemeClr val="tx1">
                    <a:lumMod val="85000"/>
                    <a:lumOff val="15000"/>
                  </a:schemeClr>
                </a:solidFill>
                <a:latin typeface="Candara" panose="020E0502030303020204" pitchFamily="34" charset="0"/>
              </a:rPr>
              <a:t>Core idea: controlled multipath in space</a:t>
            </a:r>
          </a:p>
        </p:txBody>
      </p:sp>
      <p:pic>
        <p:nvPicPr>
          <p:cNvPr id="5" name="Picture 4">
            <a:extLst>
              <a:ext uri="{FF2B5EF4-FFF2-40B4-BE49-F238E27FC236}">
                <a16:creationId xmlns:a16="http://schemas.microsoft.com/office/drawing/2014/main" id="{7170BF5A-8CDA-A034-B8AD-685F1F014B9F}"/>
              </a:ext>
            </a:extLst>
          </p:cNvPr>
          <p:cNvPicPr>
            <a:picLocks noChangeAspect="1"/>
          </p:cNvPicPr>
          <p:nvPr/>
        </p:nvPicPr>
        <p:blipFill>
          <a:blip r:embed="rId3"/>
          <a:stretch>
            <a:fillRect/>
          </a:stretch>
        </p:blipFill>
        <p:spPr>
          <a:xfrm>
            <a:off x="1456947" y="1920605"/>
            <a:ext cx="4029453" cy="4029453"/>
          </a:xfrm>
          <a:prstGeom prst="rect">
            <a:avLst/>
          </a:prstGeom>
        </p:spPr>
      </p:pic>
      <p:pic>
        <p:nvPicPr>
          <p:cNvPr id="9" name="Picture 8">
            <a:extLst>
              <a:ext uri="{FF2B5EF4-FFF2-40B4-BE49-F238E27FC236}">
                <a16:creationId xmlns:a16="http://schemas.microsoft.com/office/drawing/2014/main" id="{409AFC04-5DF8-12E7-6F27-CEFAA37FD701}"/>
              </a:ext>
            </a:extLst>
          </p:cNvPr>
          <p:cNvPicPr>
            <a:picLocks noChangeAspect="1"/>
          </p:cNvPicPr>
          <p:nvPr/>
        </p:nvPicPr>
        <p:blipFill>
          <a:blip r:embed="rId4"/>
          <a:stretch>
            <a:fillRect/>
          </a:stretch>
        </p:blipFill>
        <p:spPr>
          <a:xfrm>
            <a:off x="5486400" y="1897010"/>
            <a:ext cx="5156093" cy="4053048"/>
          </a:xfrm>
          <a:prstGeom prst="rect">
            <a:avLst/>
          </a:prstGeom>
        </p:spPr>
      </p:pic>
      <p:sp>
        <p:nvSpPr>
          <p:cNvPr id="12" name="TextBox 11">
            <a:extLst>
              <a:ext uri="{FF2B5EF4-FFF2-40B4-BE49-F238E27FC236}">
                <a16:creationId xmlns:a16="http://schemas.microsoft.com/office/drawing/2014/main" id="{C19113A9-65F1-D1C5-510A-0DD9B6D239F4}"/>
              </a:ext>
            </a:extLst>
          </p:cNvPr>
          <p:cNvSpPr txBox="1"/>
          <p:nvPr/>
        </p:nvSpPr>
        <p:spPr>
          <a:xfrm>
            <a:off x="2425745" y="1887727"/>
            <a:ext cx="2091855" cy="461665"/>
          </a:xfrm>
          <a:prstGeom prst="rect">
            <a:avLst/>
          </a:prstGeom>
          <a:noFill/>
        </p:spPr>
        <p:txBody>
          <a:bodyPr wrap="none" rtlCol="0">
            <a:spAutoFit/>
          </a:bodyPr>
          <a:lstStyle/>
          <a:p>
            <a:r>
              <a:rPr lang="en-US" sz="2400" dirty="0"/>
              <a:t>Without stencil</a:t>
            </a:r>
          </a:p>
        </p:txBody>
      </p:sp>
      <p:sp>
        <p:nvSpPr>
          <p:cNvPr id="13" name="TextBox 12">
            <a:extLst>
              <a:ext uri="{FF2B5EF4-FFF2-40B4-BE49-F238E27FC236}">
                <a16:creationId xmlns:a16="http://schemas.microsoft.com/office/drawing/2014/main" id="{B11E1AFE-86D8-1F71-A664-38057DFEAC70}"/>
              </a:ext>
            </a:extLst>
          </p:cNvPr>
          <p:cNvSpPr txBox="1"/>
          <p:nvPr/>
        </p:nvSpPr>
        <p:spPr>
          <a:xfrm>
            <a:off x="6524786" y="1887728"/>
            <a:ext cx="1665456" cy="461665"/>
          </a:xfrm>
          <a:prstGeom prst="rect">
            <a:avLst/>
          </a:prstGeom>
          <a:noFill/>
        </p:spPr>
        <p:txBody>
          <a:bodyPr wrap="none" rtlCol="0">
            <a:spAutoFit/>
          </a:bodyPr>
          <a:lstStyle/>
          <a:p>
            <a:r>
              <a:rPr lang="en-US" sz="2400" dirty="0"/>
              <a:t>With stencil</a:t>
            </a:r>
          </a:p>
        </p:txBody>
      </p:sp>
    </p:spTree>
    <p:extLst>
      <p:ext uri="{BB962C8B-B14F-4D97-AF65-F5344CB8AC3E}">
        <p14:creationId xmlns:p14="http://schemas.microsoft.com/office/powerpoint/2010/main" val="1875240517"/>
      </p:ext>
    </p:extLst>
  </p:cSld>
  <p:clrMapOvr>
    <a:masterClrMapping/>
  </p:clrMapOvr>
  <mc:AlternateContent xmlns:mc="http://schemas.openxmlformats.org/markup-compatibility/2006" xmlns:p14="http://schemas.microsoft.com/office/powerpoint/2010/main">
    <mc:Choice Requires="p14">
      <p:transition spd="slow" p14:dur="2000" advTm="20021"/>
    </mc:Choice>
    <mc:Fallback xmlns="">
      <p:transition spd="slow" advTm="20021"/>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D8405D-BEE5-D6E9-F19B-35A096EE835C}"/>
              </a:ext>
            </a:extLst>
          </p:cNvPr>
          <p:cNvSpPr txBox="1"/>
          <p:nvPr/>
        </p:nvSpPr>
        <p:spPr>
          <a:xfrm>
            <a:off x="320040" y="205617"/>
            <a:ext cx="8854440" cy="707886"/>
          </a:xfrm>
          <a:prstGeom prst="rect">
            <a:avLst/>
          </a:prstGeom>
          <a:noFill/>
        </p:spPr>
        <p:txBody>
          <a:bodyPr wrap="square" rtlCol="0">
            <a:spAutoFit/>
          </a:bodyPr>
          <a:lstStyle/>
          <a:p>
            <a:r>
              <a:rPr lang="en-US" sz="4000" b="1" i="1" dirty="0">
                <a:solidFill>
                  <a:schemeClr val="tx1">
                    <a:lumMod val="85000"/>
                    <a:lumOff val="15000"/>
                  </a:schemeClr>
                </a:solidFill>
                <a:latin typeface="Candara" panose="020E0502030303020204" pitchFamily="34" charset="0"/>
              </a:rPr>
              <a:t>Scene reconstruction</a:t>
            </a:r>
          </a:p>
        </p:txBody>
      </p:sp>
      <p:sp>
        <p:nvSpPr>
          <p:cNvPr id="5" name="Double Bracket 4">
            <a:extLst>
              <a:ext uri="{FF2B5EF4-FFF2-40B4-BE49-F238E27FC236}">
                <a16:creationId xmlns:a16="http://schemas.microsoft.com/office/drawing/2014/main" id="{613CD25D-E654-36D1-B3F4-819ED9FEB427}"/>
              </a:ext>
            </a:extLst>
          </p:cNvPr>
          <p:cNvSpPr/>
          <p:nvPr/>
        </p:nvSpPr>
        <p:spPr>
          <a:xfrm>
            <a:off x="1151521" y="2506159"/>
            <a:ext cx="557939" cy="3725405"/>
          </a:xfrm>
          <a:prstGeom prst="bracketPair">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37B54A13-FCFC-05DA-B7D7-BFC5DE5DEE26}"/>
              </a:ext>
            </a:extLst>
          </p:cNvPr>
          <p:cNvSpPr/>
          <p:nvPr/>
        </p:nvSpPr>
        <p:spPr>
          <a:xfrm>
            <a:off x="1247093" y="2537156"/>
            <a:ext cx="366793" cy="36576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B4163F72-6346-99B4-F1F0-BC41830F4A71}"/>
              </a:ext>
            </a:extLst>
          </p:cNvPr>
          <p:cNvCxnSpPr>
            <a:stCxn id="10" idx="0"/>
          </p:cNvCxnSpPr>
          <p:nvPr/>
        </p:nvCxnSpPr>
        <p:spPr>
          <a:xfrm flipH="1">
            <a:off x="1247093" y="2537156"/>
            <a:ext cx="183397" cy="306133"/>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D07BCF5-0BA0-9101-7A81-206560C55E8E}"/>
              </a:ext>
            </a:extLst>
          </p:cNvPr>
          <p:cNvCxnSpPr/>
          <p:nvPr/>
        </p:nvCxnSpPr>
        <p:spPr>
          <a:xfrm flipH="1">
            <a:off x="1247093" y="2681290"/>
            <a:ext cx="366793" cy="654803"/>
          </a:xfrm>
          <a:prstGeom prst="line">
            <a:avLst/>
          </a:prstGeom>
          <a:ln w="635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C791B43-9F23-BBE0-2AEE-D537BC405918}"/>
              </a:ext>
            </a:extLst>
          </p:cNvPr>
          <p:cNvCxnSpPr>
            <a:cxnSpLocks/>
          </p:cNvCxnSpPr>
          <p:nvPr/>
        </p:nvCxnSpPr>
        <p:spPr>
          <a:xfrm flipH="1">
            <a:off x="1247093" y="3170003"/>
            <a:ext cx="335797" cy="654803"/>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77F1782-C425-5C75-E041-29E6F0814D7B}"/>
              </a:ext>
            </a:extLst>
          </p:cNvPr>
          <p:cNvCxnSpPr/>
          <p:nvPr/>
        </p:nvCxnSpPr>
        <p:spPr>
          <a:xfrm flipH="1">
            <a:off x="1259365" y="3629828"/>
            <a:ext cx="366793" cy="654803"/>
          </a:xfrm>
          <a:prstGeom prst="line">
            <a:avLst/>
          </a:prstGeom>
          <a:ln w="635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48CFD9-E36C-1839-B1FD-BF937472859D}"/>
              </a:ext>
            </a:extLst>
          </p:cNvPr>
          <p:cNvCxnSpPr>
            <a:cxnSpLocks/>
          </p:cNvCxnSpPr>
          <p:nvPr/>
        </p:nvCxnSpPr>
        <p:spPr>
          <a:xfrm flipH="1">
            <a:off x="1274863" y="4143469"/>
            <a:ext cx="335797" cy="654803"/>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3F011B-6BCA-35C3-7870-E6CED722FB11}"/>
              </a:ext>
            </a:extLst>
          </p:cNvPr>
          <p:cNvCxnSpPr/>
          <p:nvPr/>
        </p:nvCxnSpPr>
        <p:spPr>
          <a:xfrm flipH="1">
            <a:off x="1271511" y="4633599"/>
            <a:ext cx="366793" cy="654803"/>
          </a:xfrm>
          <a:prstGeom prst="line">
            <a:avLst/>
          </a:prstGeom>
          <a:ln w="635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0F2A598-DBFB-5825-BD44-EA22DA63771C}"/>
              </a:ext>
            </a:extLst>
          </p:cNvPr>
          <p:cNvCxnSpPr>
            <a:cxnSpLocks/>
          </p:cNvCxnSpPr>
          <p:nvPr/>
        </p:nvCxnSpPr>
        <p:spPr>
          <a:xfrm flipH="1">
            <a:off x="1271511" y="5182967"/>
            <a:ext cx="335797" cy="654803"/>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F727647-B9FF-AC4C-ABEC-BD965A7AD3E4}"/>
              </a:ext>
            </a:extLst>
          </p:cNvPr>
          <p:cNvCxnSpPr>
            <a:cxnSpLocks/>
          </p:cNvCxnSpPr>
          <p:nvPr/>
        </p:nvCxnSpPr>
        <p:spPr>
          <a:xfrm flipH="1">
            <a:off x="1313609" y="5684087"/>
            <a:ext cx="275859" cy="494760"/>
          </a:xfrm>
          <a:prstGeom prst="line">
            <a:avLst/>
          </a:prstGeom>
          <a:ln w="635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ED26D24-B6FD-C6CF-3021-B0A6E49F790F}"/>
              </a:ext>
            </a:extLst>
          </p:cNvPr>
          <p:cNvSpPr txBox="1"/>
          <p:nvPr/>
        </p:nvSpPr>
        <p:spPr>
          <a:xfrm>
            <a:off x="592166" y="4053798"/>
            <a:ext cx="453970" cy="461665"/>
          </a:xfrm>
          <a:prstGeom prst="rect">
            <a:avLst/>
          </a:prstGeom>
          <a:noFill/>
        </p:spPr>
        <p:txBody>
          <a:bodyPr wrap="none" rtlCol="0">
            <a:spAutoFit/>
          </a:bodyPr>
          <a:lstStyle/>
          <a:p>
            <a:r>
              <a:rPr lang="en-US" sz="2400" b="1" dirty="0"/>
              <a:t>M</a:t>
            </a:r>
          </a:p>
        </p:txBody>
      </p:sp>
      <p:sp>
        <p:nvSpPr>
          <p:cNvPr id="37" name="TextBox 36">
            <a:extLst>
              <a:ext uri="{FF2B5EF4-FFF2-40B4-BE49-F238E27FC236}">
                <a16:creationId xmlns:a16="http://schemas.microsoft.com/office/drawing/2014/main" id="{AE233E2E-5D52-3C96-1657-4BD0B682AC8E}"/>
              </a:ext>
            </a:extLst>
          </p:cNvPr>
          <p:cNvSpPr txBox="1"/>
          <p:nvPr/>
        </p:nvSpPr>
        <p:spPr>
          <a:xfrm>
            <a:off x="1290127" y="6251521"/>
            <a:ext cx="340158" cy="461665"/>
          </a:xfrm>
          <a:prstGeom prst="rect">
            <a:avLst/>
          </a:prstGeom>
          <a:noFill/>
        </p:spPr>
        <p:txBody>
          <a:bodyPr wrap="none" rtlCol="0">
            <a:spAutoFit/>
          </a:bodyPr>
          <a:lstStyle/>
          <a:p>
            <a:r>
              <a:rPr lang="en-US" sz="2400" b="1" dirty="0"/>
              <a:t>1</a:t>
            </a:r>
          </a:p>
        </p:txBody>
      </p:sp>
      <p:sp>
        <p:nvSpPr>
          <p:cNvPr id="43" name="TextBox 42">
            <a:extLst>
              <a:ext uri="{FF2B5EF4-FFF2-40B4-BE49-F238E27FC236}">
                <a16:creationId xmlns:a16="http://schemas.microsoft.com/office/drawing/2014/main" id="{AAAF72E4-952B-F1AF-A9BF-5194604715CC}"/>
              </a:ext>
            </a:extLst>
          </p:cNvPr>
          <p:cNvSpPr txBox="1"/>
          <p:nvPr/>
        </p:nvSpPr>
        <p:spPr>
          <a:xfrm>
            <a:off x="73492" y="1239831"/>
            <a:ext cx="1832800" cy="707886"/>
          </a:xfrm>
          <a:prstGeom prst="rect">
            <a:avLst/>
          </a:prstGeom>
          <a:noFill/>
        </p:spPr>
        <p:txBody>
          <a:bodyPr wrap="square" rtlCol="0">
            <a:spAutoFit/>
          </a:bodyPr>
          <a:lstStyle/>
          <a:p>
            <a:r>
              <a:rPr lang="en-US" sz="2000" dirty="0"/>
              <a:t>Time-domain received signal</a:t>
            </a:r>
          </a:p>
        </p:txBody>
      </p:sp>
      <p:sp>
        <p:nvSpPr>
          <p:cNvPr id="44" name="Freeform 43">
            <a:extLst>
              <a:ext uri="{FF2B5EF4-FFF2-40B4-BE49-F238E27FC236}">
                <a16:creationId xmlns:a16="http://schemas.microsoft.com/office/drawing/2014/main" id="{BDEEEF04-2804-9370-F4B4-0F92E82F2979}"/>
              </a:ext>
            </a:extLst>
          </p:cNvPr>
          <p:cNvSpPr/>
          <p:nvPr/>
        </p:nvSpPr>
        <p:spPr>
          <a:xfrm rot="14223325" flipH="1" flipV="1">
            <a:off x="835825" y="2078139"/>
            <a:ext cx="631392" cy="100463"/>
          </a:xfrm>
          <a:custGeom>
            <a:avLst/>
            <a:gdLst>
              <a:gd name="connsiteX0" fmla="*/ 0 w 1088021"/>
              <a:gd name="connsiteY0" fmla="*/ 301013 h 324326"/>
              <a:gd name="connsiteX1" fmla="*/ 462988 w 1088021"/>
              <a:gd name="connsiteY1" fmla="*/ 71 h 324326"/>
              <a:gd name="connsiteX2" fmla="*/ 520861 w 1088021"/>
              <a:gd name="connsiteY2" fmla="*/ 324162 h 324326"/>
              <a:gd name="connsiteX3" fmla="*/ 1088021 w 1088021"/>
              <a:gd name="connsiteY3" fmla="*/ 34795 h 324326"/>
            </a:gdLst>
            <a:ahLst/>
            <a:cxnLst>
              <a:cxn ang="0">
                <a:pos x="connsiteX0" y="connsiteY0"/>
              </a:cxn>
              <a:cxn ang="0">
                <a:pos x="connsiteX1" y="connsiteY1"/>
              </a:cxn>
              <a:cxn ang="0">
                <a:pos x="connsiteX2" y="connsiteY2"/>
              </a:cxn>
              <a:cxn ang="0">
                <a:pos x="connsiteX3" y="connsiteY3"/>
              </a:cxn>
            </a:cxnLst>
            <a:rect l="l" t="t" r="r" b="b"/>
            <a:pathLst>
              <a:path w="1088021" h="324326">
                <a:moveTo>
                  <a:pt x="0" y="301013"/>
                </a:moveTo>
                <a:cubicBezTo>
                  <a:pt x="188089" y="148613"/>
                  <a:pt x="376178" y="-3787"/>
                  <a:pt x="462988" y="71"/>
                </a:cubicBezTo>
                <a:cubicBezTo>
                  <a:pt x="549798" y="3929"/>
                  <a:pt x="416689" y="318375"/>
                  <a:pt x="520861" y="324162"/>
                </a:cubicBezTo>
                <a:cubicBezTo>
                  <a:pt x="625033" y="329949"/>
                  <a:pt x="856527" y="182372"/>
                  <a:pt x="1088021" y="34795"/>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1707389750"/>
      </p:ext>
    </p:extLst>
  </p:cSld>
  <p:clrMapOvr>
    <a:masterClrMapping/>
  </p:clrMapOvr>
  <mc:AlternateContent xmlns:mc="http://schemas.openxmlformats.org/markup-compatibility/2006" xmlns:p14="http://schemas.microsoft.com/office/powerpoint/2010/main">
    <mc:Choice Requires="p14">
      <p:transition spd="slow" p14:dur="2000" advTm="21120"/>
    </mc:Choice>
    <mc:Fallback xmlns="">
      <p:transition spd="slow" advTm="2112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D8405D-BEE5-D6E9-F19B-35A096EE835C}"/>
              </a:ext>
            </a:extLst>
          </p:cNvPr>
          <p:cNvSpPr txBox="1"/>
          <p:nvPr/>
        </p:nvSpPr>
        <p:spPr>
          <a:xfrm>
            <a:off x="320040" y="205617"/>
            <a:ext cx="8854440" cy="707886"/>
          </a:xfrm>
          <a:prstGeom prst="rect">
            <a:avLst/>
          </a:prstGeom>
          <a:noFill/>
        </p:spPr>
        <p:txBody>
          <a:bodyPr wrap="square" rtlCol="0">
            <a:spAutoFit/>
          </a:bodyPr>
          <a:lstStyle/>
          <a:p>
            <a:r>
              <a:rPr lang="en-US" sz="4000" b="1" i="1" dirty="0">
                <a:solidFill>
                  <a:schemeClr val="tx1">
                    <a:lumMod val="85000"/>
                    <a:lumOff val="15000"/>
                  </a:schemeClr>
                </a:solidFill>
                <a:latin typeface="Candara" panose="020E0502030303020204" pitchFamily="34" charset="0"/>
              </a:rPr>
              <a:t>Scene reconstruction</a:t>
            </a:r>
          </a:p>
        </p:txBody>
      </p:sp>
      <p:sp>
        <p:nvSpPr>
          <p:cNvPr id="5" name="Double Bracket 4">
            <a:extLst>
              <a:ext uri="{FF2B5EF4-FFF2-40B4-BE49-F238E27FC236}">
                <a16:creationId xmlns:a16="http://schemas.microsoft.com/office/drawing/2014/main" id="{613CD25D-E654-36D1-B3F4-819ED9FEB427}"/>
              </a:ext>
            </a:extLst>
          </p:cNvPr>
          <p:cNvSpPr/>
          <p:nvPr/>
        </p:nvSpPr>
        <p:spPr>
          <a:xfrm>
            <a:off x="1151521" y="2506159"/>
            <a:ext cx="557939" cy="3725405"/>
          </a:xfrm>
          <a:prstGeom prst="bracketPair">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Equal 5">
            <a:extLst>
              <a:ext uri="{FF2B5EF4-FFF2-40B4-BE49-F238E27FC236}">
                <a16:creationId xmlns:a16="http://schemas.microsoft.com/office/drawing/2014/main" id="{8881A1A8-220E-67E8-96F4-293DFEFF3073}"/>
              </a:ext>
            </a:extLst>
          </p:cNvPr>
          <p:cNvSpPr/>
          <p:nvPr/>
        </p:nvSpPr>
        <p:spPr>
          <a:xfrm>
            <a:off x="2298396" y="4230345"/>
            <a:ext cx="371960" cy="275095"/>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Left Bracket 6">
            <a:extLst>
              <a:ext uri="{FF2B5EF4-FFF2-40B4-BE49-F238E27FC236}">
                <a16:creationId xmlns:a16="http://schemas.microsoft.com/office/drawing/2014/main" id="{BA4F4CA6-2F9A-5664-732C-0BD2FFA7B616}"/>
              </a:ext>
            </a:extLst>
          </p:cNvPr>
          <p:cNvSpPr/>
          <p:nvPr/>
        </p:nvSpPr>
        <p:spPr>
          <a:xfrm>
            <a:off x="3166301" y="2506159"/>
            <a:ext cx="108488" cy="3725405"/>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ket 7">
            <a:extLst>
              <a:ext uri="{FF2B5EF4-FFF2-40B4-BE49-F238E27FC236}">
                <a16:creationId xmlns:a16="http://schemas.microsoft.com/office/drawing/2014/main" id="{4AC294D2-8113-31D4-25CD-5A5CD1D1024A}"/>
              </a:ext>
            </a:extLst>
          </p:cNvPr>
          <p:cNvSpPr/>
          <p:nvPr/>
        </p:nvSpPr>
        <p:spPr>
          <a:xfrm>
            <a:off x="5760939" y="2506159"/>
            <a:ext cx="92991" cy="3725405"/>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Double Bracket 8">
            <a:extLst>
              <a:ext uri="{FF2B5EF4-FFF2-40B4-BE49-F238E27FC236}">
                <a16:creationId xmlns:a16="http://schemas.microsoft.com/office/drawing/2014/main" id="{76797FAE-B9D4-5CAB-C984-E57ECF98DDC5}"/>
              </a:ext>
            </a:extLst>
          </p:cNvPr>
          <p:cNvSpPr/>
          <p:nvPr/>
        </p:nvSpPr>
        <p:spPr>
          <a:xfrm>
            <a:off x="5971789" y="2506159"/>
            <a:ext cx="531590" cy="2237567"/>
          </a:xfrm>
          <a:prstGeom prst="bracketPair">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37B54A13-FCFC-05DA-B7D7-BFC5DE5DEE26}"/>
              </a:ext>
            </a:extLst>
          </p:cNvPr>
          <p:cNvSpPr/>
          <p:nvPr/>
        </p:nvSpPr>
        <p:spPr>
          <a:xfrm>
            <a:off x="1247093" y="2537156"/>
            <a:ext cx="366793" cy="36576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58C17F-3B80-A9B3-7EA5-EB550206535B}"/>
              </a:ext>
            </a:extLst>
          </p:cNvPr>
          <p:cNvSpPr/>
          <p:nvPr/>
        </p:nvSpPr>
        <p:spPr>
          <a:xfrm>
            <a:off x="3259292" y="2537156"/>
            <a:ext cx="366793" cy="3657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F857E9-F485-F531-DF2B-EC99F5E33659}"/>
              </a:ext>
            </a:extLst>
          </p:cNvPr>
          <p:cNvSpPr/>
          <p:nvPr/>
        </p:nvSpPr>
        <p:spPr>
          <a:xfrm>
            <a:off x="3719076" y="2537156"/>
            <a:ext cx="366793" cy="36576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B1321A-C10A-3BE0-F95B-5D4356444E02}"/>
              </a:ext>
            </a:extLst>
          </p:cNvPr>
          <p:cNvSpPr/>
          <p:nvPr/>
        </p:nvSpPr>
        <p:spPr>
          <a:xfrm>
            <a:off x="4178860" y="2537156"/>
            <a:ext cx="366793" cy="36576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FFC2990-3633-0A59-6E10-53B0A66A594D}"/>
              </a:ext>
            </a:extLst>
          </p:cNvPr>
          <p:cNvSpPr/>
          <p:nvPr/>
        </p:nvSpPr>
        <p:spPr>
          <a:xfrm>
            <a:off x="5394146" y="2521247"/>
            <a:ext cx="366793" cy="3657600"/>
          </a:xfrm>
          <a:prstGeom prst="rect">
            <a:avLst/>
          </a:prstGeom>
          <a:solidFill>
            <a:srgbClr val="E94E77">
              <a:alpha val="5960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274C1B9-BD01-2DEF-A324-1C40B976D9D8}"/>
              </a:ext>
            </a:extLst>
          </p:cNvPr>
          <p:cNvSpPr txBox="1"/>
          <p:nvPr/>
        </p:nvSpPr>
        <p:spPr>
          <a:xfrm>
            <a:off x="4585045" y="3412825"/>
            <a:ext cx="843438" cy="939985"/>
          </a:xfrm>
          <a:prstGeom prst="rect">
            <a:avLst/>
          </a:prstGeom>
          <a:noFill/>
        </p:spPr>
        <p:txBody>
          <a:bodyPr wrap="square" rtlCol="0">
            <a:spAutoFit/>
          </a:bodyPr>
          <a:lstStyle/>
          <a:p>
            <a:r>
              <a:rPr lang="en-US" sz="6000" dirty="0"/>
              <a:t>…</a:t>
            </a:r>
          </a:p>
        </p:txBody>
      </p:sp>
      <p:sp>
        <p:nvSpPr>
          <p:cNvPr id="16" name="Rectangle 15">
            <a:extLst>
              <a:ext uri="{FF2B5EF4-FFF2-40B4-BE49-F238E27FC236}">
                <a16:creationId xmlns:a16="http://schemas.microsoft.com/office/drawing/2014/main" id="{952C5092-5FBC-D407-F6A9-B45EB82AB3C7}"/>
              </a:ext>
            </a:extLst>
          </p:cNvPr>
          <p:cNvSpPr/>
          <p:nvPr/>
        </p:nvSpPr>
        <p:spPr>
          <a:xfrm>
            <a:off x="6037142" y="2627626"/>
            <a:ext cx="421298" cy="2022529"/>
          </a:xfrm>
          <a:prstGeom prst="rect">
            <a:avLst/>
          </a:prstGeom>
          <a:solidFill>
            <a:schemeClr val="bg1">
              <a:alpha val="5960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6F10798-0F55-D66C-3087-353FA381A7F0}"/>
              </a:ext>
            </a:extLst>
          </p:cNvPr>
          <p:cNvSpPr txBox="1"/>
          <p:nvPr/>
        </p:nvSpPr>
        <p:spPr>
          <a:xfrm>
            <a:off x="6096948" y="2651456"/>
            <a:ext cx="301686" cy="369332"/>
          </a:xfrm>
          <a:prstGeom prst="rect">
            <a:avLst/>
          </a:prstGeom>
          <a:noFill/>
        </p:spPr>
        <p:txBody>
          <a:bodyPr wrap="none" rtlCol="0">
            <a:spAutoFit/>
          </a:bodyPr>
          <a:lstStyle/>
          <a:p>
            <a:r>
              <a:rPr lang="en-US" dirty="0"/>
              <a:t>1</a:t>
            </a:r>
          </a:p>
        </p:txBody>
      </p:sp>
      <p:sp>
        <p:nvSpPr>
          <p:cNvPr id="18" name="TextBox 17">
            <a:extLst>
              <a:ext uri="{FF2B5EF4-FFF2-40B4-BE49-F238E27FC236}">
                <a16:creationId xmlns:a16="http://schemas.microsoft.com/office/drawing/2014/main" id="{17389722-CBFC-88FB-5F36-B340C1515E0A}"/>
              </a:ext>
            </a:extLst>
          </p:cNvPr>
          <p:cNvSpPr txBox="1"/>
          <p:nvPr/>
        </p:nvSpPr>
        <p:spPr>
          <a:xfrm>
            <a:off x="6096948" y="2957589"/>
            <a:ext cx="301686" cy="369332"/>
          </a:xfrm>
          <a:prstGeom prst="rect">
            <a:avLst/>
          </a:prstGeom>
          <a:noFill/>
        </p:spPr>
        <p:txBody>
          <a:bodyPr wrap="none" rtlCol="0">
            <a:spAutoFit/>
          </a:bodyPr>
          <a:lstStyle/>
          <a:p>
            <a:r>
              <a:rPr lang="en-US" dirty="0"/>
              <a:t>0</a:t>
            </a:r>
          </a:p>
        </p:txBody>
      </p:sp>
      <p:sp>
        <p:nvSpPr>
          <p:cNvPr id="19" name="TextBox 18">
            <a:extLst>
              <a:ext uri="{FF2B5EF4-FFF2-40B4-BE49-F238E27FC236}">
                <a16:creationId xmlns:a16="http://schemas.microsoft.com/office/drawing/2014/main" id="{57AA425B-553A-62B7-9810-847BC7D1F7D2}"/>
              </a:ext>
            </a:extLst>
          </p:cNvPr>
          <p:cNvSpPr txBox="1"/>
          <p:nvPr/>
        </p:nvSpPr>
        <p:spPr>
          <a:xfrm>
            <a:off x="6096948" y="3290996"/>
            <a:ext cx="301686" cy="369332"/>
          </a:xfrm>
          <a:prstGeom prst="rect">
            <a:avLst/>
          </a:prstGeom>
          <a:noFill/>
        </p:spPr>
        <p:txBody>
          <a:bodyPr wrap="none" rtlCol="0">
            <a:spAutoFit/>
          </a:bodyPr>
          <a:lstStyle/>
          <a:p>
            <a:r>
              <a:rPr lang="en-US" dirty="0"/>
              <a:t>1</a:t>
            </a:r>
          </a:p>
        </p:txBody>
      </p:sp>
      <p:sp>
        <p:nvSpPr>
          <p:cNvPr id="20" name="TextBox 19">
            <a:extLst>
              <a:ext uri="{FF2B5EF4-FFF2-40B4-BE49-F238E27FC236}">
                <a16:creationId xmlns:a16="http://schemas.microsoft.com/office/drawing/2014/main" id="{16D4876D-5C15-397D-9E2C-59B201752C50}"/>
              </a:ext>
            </a:extLst>
          </p:cNvPr>
          <p:cNvSpPr txBox="1"/>
          <p:nvPr/>
        </p:nvSpPr>
        <p:spPr>
          <a:xfrm>
            <a:off x="6096948" y="4264593"/>
            <a:ext cx="301686" cy="369332"/>
          </a:xfrm>
          <a:prstGeom prst="rect">
            <a:avLst/>
          </a:prstGeom>
          <a:noFill/>
        </p:spPr>
        <p:txBody>
          <a:bodyPr wrap="none" rtlCol="0">
            <a:spAutoFit/>
          </a:bodyPr>
          <a:lstStyle/>
          <a:p>
            <a:r>
              <a:rPr lang="en-US" dirty="0"/>
              <a:t>0</a:t>
            </a:r>
          </a:p>
        </p:txBody>
      </p:sp>
      <p:sp>
        <p:nvSpPr>
          <p:cNvPr id="21" name="TextBox 20">
            <a:extLst>
              <a:ext uri="{FF2B5EF4-FFF2-40B4-BE49-F238E27FC236}">
                <a16:creationId xmlns:a16="http://schemas.microsoft.com/office/drawing/2014/main" id="{A1A3B804-3960-B637-2B51-F36BC3A185F4}"/>
              </a:ext>
            </a:extLst>
          </p:cNvPr>
          <p:cNvSpPr txBox="1"/>
          <p:nvPr/>
        </p:nvSpPr>
        <p:spPr>
          <a:xfrm rot="5400000">
            <a:off x="6002799" y="3788296"/>
            <a:ext cx="843438" cy="655141"/>
          </a:xfrm>
          <a:prstGeom prst="rect">
            <a:avLst/>
          </a:prstGeom>
          <a:noFill/>
        </p:spPr>
        <p:txBody>
          <a:bodyPr wrap="square" rtlCol="0">
            <a:spAutoFit/>
          </a:bodyPr>
          <a:lstStyle/>
          <a:p>
            <a:r>
              <a:rPr lang="en-US" sz="4000" dirty="0"/>
              <a:t>…</a:t>
            </a:r>
          </a:p>
        </p:txBody>
      </p:sp>
      <p:cxnSp>
        <p:nvCxnSpPr>
          <p:cNvPr id="23" name="Straight Connector 22">
            <a:extLst>
              <a:ext uri="{FF2B5EF4-FFF2-40B4-BE49-F238E27FC236}">
                <a16:creationId xmlns:a16="http://schemas.microsoft.com/office/drawing/2014/main" id="{B4163F72-6346-99B4-F1F0-BC41830F4A71}"/>
              </a:ext>
            </a:extLst>
          </p:cNvPr>
          <p:cNvCxnSpPr>
            <a:stCxn id="10" idx="0"/>
          </p:cNvCxnSpPr>
          <p:nvPr/>
        </p:nvCxnSpPr>
        <p:spPr>
          <a:xfrm flipH="1">
            <a:off x="1247093" y="2537156"/>
            <a:ext cx="183397" cy="306133"/>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D07BCF5-0BA0-9101-7A81-206560C55E8E}"/>
              </a:ext>
            </a:extLst>
          </p:cNvPr>
          <p:cNvCxnSpPr/>
          <p:nvPr/>
        </p:nvCxnSpPr>
        <p:spPr>
          <a:xfrm flipH="1">
            <a:off x="1247093" y="2681290"/>
            <a:ext cx="366793" cy="654803"/>
          </a:xfrm>
          <a:prstGeom prst="line">
            <a:avLst/>
          </a:prstGeom>
          <a:ln w="635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C791B43-9F23-BBE0-2AEE-D537BC405918}"/>
              </a:ext>
            </a:extLst>
          </p:cNvPr>
          <p:cNvCxnSpPr>
            <a:cxnSpLocks/>
          </p:cNvCxnSpPr>
          <p:nvPr/>
        </p:nvCxnSpPr>
        <p:spPr>
          <a:xfrm flipH="1">
            <a:off x="1247093" y="3170003"/>
            <a:ext cx="335797" cy="654803"/>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77F1782-C425-5C75-E041-29E6F0814D7B}"/>
              </a:ext>
            </a:extLst>
          </p:cNvPr>
          <p:cNvCxnSpPr/>
          <p:nvPr/>
        </p:nvCxnSpPr>
        <p:spPr>
          <a:xfrm flipH="1">
            <a:off x="1259365" y="3629828"/>
            <a:ext cx="366793" cy="654803"/>
          </a:xfrm>
          <a:prstGeom prst="line">
            <a:avLst/>
          </a:prstGeom>
          <a:ln w="635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48CFD9-E36C-1839-B1FD-BF937472859D}"/>
              </a:ext>
            </a:extLst>
          </p:cNvPr>
          <p:cNvCxnSpPr>
            <a:cxnSpLocks/>
          </p:cNvCxnSpPr>
          <p:nvPr/>
        </p:nvCxnSpPr>
        <p:spPr>
          <a:xfrm flipH="1">
            <a:off x="1274863" y="4143469"/>
            <a:ext cx="335797" cy="654803"/>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3F011B-6BCA-35C3-7870-E6CED722FB11}"/>
              </a:ext>
            </a:extLst>
          </p:cNvPr>
          <p:cNvCxnSpPr/>
          <p:nvPr/>
        </p:nvCxnSpPr>
        <p:spPr>
          <a:xfrm flipH="1">
            <a:off x="1271511" y="4633599"/>
            <a:ext cx="366793" cy="654803"/>
          </a:xfrm>
          <a:prstGeom prst="line">
            <a:avLst/>
          </a:prstGeom>
          <a:ln w="635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0F2A598-DBFB-5825-BD44-EA22DA63771C}"/>
              </a:ext>
            </a:extLst>
          </p:cNvPr>
          <p:cNvCxnSpPr>
            <a:cxnSpLocks/>
          </p:cNvCxnSpPr>
          <p:nvPr/>
        </p:nvCxnSpPr>
        <p:spPr>
          <a:xfrm flipH="1">
            <a:off x="1271511" y="5182967"/>
            <a:ext cx="335797" cy="654803"/>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F727647-B9FF-AC4C-ABEC-BD965A7AD3E4}"/>
              </a:ext>
            </a:extLst>
          </p:cNvPr>
          <p:cNvCxnSpPr>
            <a:cxnSpLocks/>
          </p:cNvCxnSpPr>
          <p:nvPr/>
        </p:nvCxnSpPr>
        <p:spPr>
          <a:xfrm flipH="1">
            <a:off x="1313609" y="5684087"/>
            <a:ext cx="275859" cy="494760"/>
          </a:xfrm>
          <a:prstGeom prst="line">
            <a:avLst/>
          </a:prstGeom>
          <a:ln w="635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ED26D24-B6FD-C6CF-3021-B0A6E49F790F}"/>
              </a:ext>
            </a:extLst>
          </p:cNvPr>
          <p:cNvSpPr txBox="1"/>
          <p:nvPr/>
        </p:nvSpPr>
        <p:spPr>
          <a:xfrm>
            <a:off x="592166" y="4053798"/>
            <a:ext cx="453970" cy="461665"/>
          </a:xfrm>
          <a:prstGeom prst="rect">
            <a:avLst/>
          </a:prstGeom>
          <a:noFill/>
        </p:spPr>
        <p:txBody>
          <a:bodyPr wrap="none" rtlCol="0">
            <a:spAutoFit/>
          </a:bodyPr>
          <a:lstStyle/>
          <a:p>
            <a:r>
              <a:rPr lang="en-US" sz="2400" b="1" dirty="0"/>
              <a:t>M</a:t>
            </a:r>
          </a:p>
        </p:txBody>
      </p:sp>
      <p:sp>
        <p:nvSpPr>
          <p:cNvPr id="37" name="TextBox 36">
            <a:extLst>
              <a:ext uri="{FF2B5EF4-FFF2-40B4-BE49-F238E27FC236}">
                <a16:creationId xmlns:a16="http://schemas.microsoft.com/office/drawing/2014/main" id="{AE233E2E-5D52-3C96-1657-4BD0B682AC8E}"/>
              </a:ext>
            </a:extLst>
          </p:cNvPr>
          <p:cNvSpPr txBox="1"/>
          <p:nvPr/>
        </p:nvSpPr>
        <p:spPr>
          <a:xfrm>
            <a:off x="1290127" y="6251521"/>
            <a:ext cx="340158" cy="461665"/>
          </a:xfrm>
          <a:prstGeom prst="rect">
            <a:avLst/>
          </a:prstGeom>
          <a:noFill/>
        </p:spPr>
        <p:txBody>
          <a:bodyPr wrap="none" rtlCol="0">
            <a:spAutoFit/>
          </a:bodyPr>
          <a:lstStyle/>
          <a:p>
            <a:r>
              <a:rPr lang="en-US" sz="2400" b="1" dirty="0"/>
              <a:t>1</a:t>
            </a:r>
          </a:p>
        </p:txBody>
      </p:sp>
      <p:sp>
        <p:nvSpPr>
          <p:cNvPr id="38" name="TextBox 37">
            <a:extLst>
              <a:ext uri="{FF2B5EF4-FFF2-40B4-BE49-F238E27FC236}">
                <a16:creationId xmlns:a16="http://schemas.microsoft.com/office/drawing/2014/main" id="{EC9649BB-C26E-C600-A05A-82B9B1BF6D00}"/>
              </a:ext>
            </a:extLst>
          </p:cNvPr>
          <p:cNvSpPr txBox="1"/>
          <p:nvPr/>
        </p:nvSpPr>
        <p:spPr>
          <a:xfrm>
            <a:off x="2773409" y="4053798"/>
            <a:ext cx="453970" cy="461665"/>
          </a:xfrm>
          <a:prstGeom prst="rect">
            <a:avLst/>
          </a:prstGeom>
          <a:noFill/>
        </p:spPr>
        <p:txBody>
          <a:bodyPr wrap="none" rtlCol="0">
            <a:spAutoFit/>
          </a:bodyPr>
          <a:lstStyle/>
          <a:p>
            <a:r>
              <a:rPr lang="en-US" sz="2400" b="1" dirty="0"/>
              <a:t>M</a:t>
            </a:r>
          </a:p>
        </p:txBody>
      </p:sp>
      <p:sp>
        <p:nvSpPr>
          <p:cNvPr id="39" name="TextBox 38">
            <a:extLst>
              <a:ext uri="{FF2B5EF4-FFF2-40B4-BE49-F238E27FC236}">
                <a16:creationId xmlns:a16="http://schemas.microsoft.com/office/drawing/2014/main" id="{DE70AC65-4127-3253-B214-A679236E7B02}"/>
              </a:ext>
            </a:extLst>
          </p:cNvPr>
          <p:cNvSpPr txBox="1"/>
          <p:nvPr/>
        </p:nvSpPr>
        <p:spPr>
          <a:xfrm>
            <a:off x="4362256" y="6252273"/>
            <a:ext cx="386644" cy="461665"/>
          </a:xfrm>
          <a:prstGeom prst="rect">
            <a:avLst/>
          </a:prstGeom>
          <a:noFill/>
        </p:spPr>
        <p:txBody>
          <a:bodyPr wrap="none" rtlCol="0">
            <a:spAutoFit/>
          </a:bodyPr>
          <a:lstStyle/>
          <a:p>
            <a:r>
              <a:rPr lang="en-US" sz="2400" b="1" dirty="0"/>
              <a:t>N</a:t>
            </a:r>
          </a:p>
        </p:txBody>
      </p:sp>
      <p:sp>
        <p:nvSpPr>
          <p:cNvPr id="41" name="TextBox 40">
            <a:extLst>
              <a:ext uri="{FF2B5EF4-FFF2-40B4-BE49-F238E27FC236}">
                <a16:creationId xmlns:a16="http://schemas.microsoft.com/office/drawing/2014/main" id="{1C6C5286-2E7B-61CE-9072-B789FCF03739}"/>
              </a:ext>
            </a:extLst>
          </p:cNvPr>
          <p:cNvSpPr txBox="1"/>
          <p:nvPr/>
        </p:nvSpPr>
        <p:spPr>
          <a:xfrm>
            <a:off x="6556204" y="3394387"/>
            <a:ext cx="386644" cy="461665"/>
          </a:xfrm>
          <a:prstGeom prst="rect">
            <a:avLst/>
          </a:prstGeom>
          <a:noFill/>
        </p:spPr>
        <p:txBody>
          <a:bodyPr wrap="none" rtlCol="0">
            <a:spAutoFit/>
          </a:bodyPr>
          <a:lstStyle/>
          <a:p>
            <a:r>
              <a:rPr lang="en-US" sz="2400" b="1" dirty="0"/>
              <a:t>N</a:t>
            </a:r>
          </a:p>
        </p:txBody>
      </p:sp>
      <p:sp>
        <p:nvSpPr>
          <p:cNvPr id="42" name="TextBox 41">
            <a:extLst>
              <a:ext uri="{FF2B5EF4-FFF2-40B4-BE49-F238E27FC236}">
                <a16:creationId xmlns:a16="http://schemas.microsoft.com/office/drawing/2014/main" id="{404E663B-959B-573F-E94D-F24ED6CB4748}"/>
              </a:ext>
            </a:extLst>
          </p:cNvPr>
          <p:cNvSpPr txBox="1"/>
          <p:nvPr/>
        </p:nvSpPr>
        <p:spPr>
          <a:xfrm>
            <a:off x="6096947" y="4720308"/>
            <a:ext cx="340158" cy="461665"/>
          </a:xfrm>
          <a:prstGeom prst="rect">
            <a:avLst/>
          </a:prstGeom>
          <a:noFill/>
        </p:spPr>
        <p:txBody>
          <a:bodyPr wrap="none" rtlCol="0">
            <a:spAutoFit/>
          </a:bodyPr>
          <a:lstStyle/>
          <a:p>
            <a:r>
              <a:rPr lang="en-US" sz="2400" b="1" dirty="0"/>
              <a:t>1</a:t>
            </a:r>
          </a:p>
        </p:txBody>
      </p:sp>
      <p:sp>
        <p:nvSpPr>
          <p:cNvPr id="43" name="TextBox 42">
            <a:extLst>
              <a:ext uri="{FF2B5EF4-FFF2-40B4-BE49-F238E27FC236}">
                <a16:creationId xmlns:a16="http://schemas.microsoft.com/office/drawing/2014/main" id="{AAAF72E4-952B-F1AF-A9BF-5194604715CC}"/>
              </a:ext>
            </a:extLst>
          </p:cNvPr>
          <p:cNvSpPr txBox="1"/>
          <p:nvPr/>
        </p:nvSpPr>
        <p:spPr>
          <a:xfrm>
            <a:off x="73492" y="1239831"/>
            <a:ext cx="1832800" cy="707886"/>
          </a:xfrm>
          <a:prstGeom prst="rect">
            <a:avLst/>
          </a:prstGeom>
          <a:noFill/>
        </p:spPr>
        <p:txBody>
          <a:bodyPr wrap="square" rtlCol="0">
            <a:spAutoFit/>
          </a:bodyPr>
          <a:lstStyle/>
          <a:p>
            <a:r>
              <a:rPr lang="en-US" sz="2000" dirty="0"/>
              <a:t>Time-domain received signal</a:t>
            </a:r>
          </a:p>
        </p:txBody>
      </p:sp>
      <p:sp>
        <p:nvSpPr>
          <p:cNvPr id="44" name="Freeform 43">
            <a:extLst>
              <a:ext uri="{FF2B5EF4-FFF2-40B4-BE49-F238E27FC236}">
                <a16:creationId xmlns:a16="http://schemas.microsoft.com/office/drawing/2014/main" id="{BDEEEF04-2804-9370-F4B4-0F92E82F2979}"/>
              </a:ext>
            </a:extLst>
          </p:cNvPr>
          <p:cNvSpPr/>
          <p:nvPr/>
        </p:nvSpPr>
        <p:spPr>
          <a:xfrm rot="14223325" flipH="1" flipV="1">
            <a:off x="835825" y="2078139"/>
            <a:ext cx="631392" cy="100463"/>
          </a:xfrm>
          <a:custGeom>
            <a:avLst/>
            <a:gdLst>
              <a:gd name="connsiteX0" fmla="*/ 0 w 1088021"/>
              <a:gd name="connsiteY0" fmla="*/ 301013 h 324326"/>
              <a:gd name="connsiteX1" fmla="*/ 462988 w 1088021"/>
              <a:gd name="connsiteY1" fmla="*/ 71 h 324326"/>
              <a:gd name="connsiteX2" fmla="*/ 520861 w 1088021"/>
              <a:gd name="connsiteY2" fmla="*/ 324162 h 324326"/>
              <a:gd name="connsiteX3" fmla="*/ 1088021 w 1088021"/>
              <a:gd name="connsiteY3" fmla="*/ 34795 h 324326"/>
            </a:gdLst>
            <a:ahLst/>
            <a:cxnLst>
              <a:cxn ang="0">
                <a:pos x="connsiteX0" y="connsiteY0"/>
              </a:cxn>
              <a:cxn ang="0">
                <a:pos x="connsiteX1" y="connsiteY1"/>
              </a:cxn>
              <a:cxn ang="0">
                <a:pos x="connsiteX2" y="connsiteY2"/>
              </a:cxn>
              <a:cxn ang="0">
                <a:pos x="connsiteX3" y="connsiteY3"/>
              </a:cxn>
            </a:cxnLst>
            <a:rect l="l" t="t" r="r" b="b"/>
            <a:pathLst>
              <a:path w="1088021" h="324326">
                <a:moveTo>
                  <a:pt x="0" y="301013"/>
                </a:moveTo>
                <a:cubicBezTo>
                  <a:pt x="188089" y="148613"/>
                  <a:pt x="376178" y="-3787"/>
                  <a:pt x="462988" y="71"/>
                </a:cubicBezTo>
                <a:cubicBezTo>
                  <a:pt x="549798" y="3929"/>
                  <a:pt x="416689" y="318375"/>
                  <a:pt x="520861" y="324162"/>
                </a:cubicBezTo>
                <a:cubicBezTo>
                  <a:pt x="625033" y="329949"/>
                  <a:pt x="856527" y="182372"/>
                  <a:pt x="1088021" y="34795"/>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45" name="TextBox 44">
            <a:extLst>
              <a:ext uri="{FF2B5EF4-FFF2-40B4-BE49-F238E27FC236}">
                <a16:creationId xmlns:a16="http://schemas.microsoft.com/office/drawing/2014/main" id="{088C0C37-B5EA-605F-4A79-1F10BFCF2F7C}"/>
              </a:ext>
            </a:extLst>
          </p:cNvPr>
          <p:cNvSpPr txBox="1"/>
          <p:nvPr/>
        </p:nvSpPr>
        <p:spPr>
          <a:xfrm>
            <a:off x="2913706" y="1219636"/>
            <a:ext cx="3265785" cy="707886"/>
          </a:xfrm>
          <a:prstGeom prst="rect">
            <a:avLst/>
          </a:prstGeom>
          <a:noFill/>
        </p:spPr>
        <p:txBody>
          <a:bodyPr wrap="square" rtlCol="0">
            <a:spAutoFit/>
          </a:bodyPr>
          <a:lstStyle/>
          <a:p>
            <a:r>
              <a:rPr lang="en-US" sz="2000" dirty="0"/>
              <a:t>One-time calibrated received signals for different locations</a:t>
            </a:r>
          </a:p>
        </p:txBody>
      </p:sp>
      <p:sp>
        <p:nvSpPr>
          <p:cNvPr id="46" name="Freeform 45">
            <a:extLst>
              <a:ext uri="{FF2B5EF4-FFF2-40B4-BE49-F238E27FC236}">
                <a16:creationId xmlns:a16="http://schemas.microsoft.com/office/drawing/2014/main" id="{5EE090D4-1017-93EF-2989-18A582FD4BAB}"/>
              </a:ext>
            </a:extLst>
          </p:cNvPr>
          <p:cNvSpPr/>
          <p:nvPr/>
        </p:nvSpPr>
        <p:spPr>
          <a:xfrm rot="14223325" flipH="1" flipV="1">
            <a:off x="3653931" y="2106553"/>
            <a:ext cx="631392" cy="100463"/>
          </a:xfrm>
          <a:custGeom>
            <a:avLst/>
            <a:gdLst>
              <a:gd name="connsiteX0" fmla="*/ 0 w 1088021"/>
              <a:gd name="connsiteY0" fmla="*/ 301013 h 324326"/>
              <a:gd name="connsiteX1" fmla="*/ 462988 w 1088021"/>
              <a:gd name="connsiteY1" fmla="*/ 71 h 324326"/>
              <a:gd name="connsiteX2" fmla="*/ 520861 w 1088021"/>
              <a:gd name="connsiteY2" fmla="*/ 324162 h 324326"/>
              <a:gd name="connsiteX3" fmla="*/ 1088021 w 1088021"/>
              <a:gd name="connsiteY3" fmla="*/ 34795 h 324326"/>
            </a:gdLst>
            <a:ahLst/>
            <a:cxnLst>
              <a:cxn ang="0">
                <a:pos x="connsiteX0" y="connsiteY0"/>
              </a:cxn>
              <a:cxn ang="0">
                <a:pos x="connsiteX1" y="connsiteY1"/>
              </a:cxn>
              <a:cxn ang="0">
                <a:pos x="connsiteX2" y="connsiteY2"/>
              </a:cxn>
              <a:cxn ang="0">
                <a:pos x="connsiteX3" y="connsiteY3"/>
              </a:cxn>
            </a:cxnLst>
            <a:rect l="l" t="t" r="r" b="b"/>
            <a:pathLst>
              <a:path w="1088021" h="324326">
                <a:moveTo>
                  <a:pt x="0" y="301013"/>
                </a:moveTo>
                <a:cubicBezTo>
                  <a:pt x="188089" y="148613"/>
                  <a:pt x="376178" y="-3787"/>
                  <a:pt x="462988" y="71"/>
                </a:cubicBezTo>
                <a:cubicBezTo>
                  <a:pt x="549798" y="3929"/>
                  <a:pt x="416689" y="318375"/>
                  <a:pt x="520861" y="324162"/>
                </a:cubicBezTo>
                <a:cubicBezTo>
                  <a:pt x="625033" y="329949"/>
                  <a:pt x="856527" y="182372"/>
                  <a:pt x="1088021" y="34795"/>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47" name="TextBox 46">
            <a:extLst>
              <a:ext uri="{FF2B5EF4-FFF2-40B4-BE49-F238E27FC236}">
                <a16:creationId xmlns:a16="http://schemas.microsoft.com/office/drawing/2014/main" id="{03A0C630-F612-449C-DE11-285E41B0CC7D}"/>
              </a:ext>
            </a:extLst>
          </p:cNvPr>
          <p:cNvSpPr txBox="1"/>
          <p:nvPr/>
        </p:nvSpPr>
        <p:spPr>
          <a:xfrm>
            <a:off x="6507473" y="1753835"/>
            <a:ext cx="803425" cy="400110"/>
          </a:xfrm>
          <a:prstGeom prst="rect">
            <a:avLst/>
          </a:prstGeom>
          <a:noFill/>
        </p:spPr>
        <p:txBody>
          <a:bodyPr wrap="none" rtlCol="0">
            <a:spAutoFit/>
          </a:bodyPr>
          <a:lstStyle/>
          <a:p>
            <a:r>
              <a:rPr lang="en-US" sz="2000" dirty="0"/>
              <a:t>Scene</a:t>
            </a:r>
          </a:p>
        </p:txBody>
      </p:sp>
      <p:sp>
        <p:nvSpPr>
          <p:cNvPr id="48" name="Freeform 47">
            <a:extLst>
              <a:ext uri="{FF2B5EF4-FFF2-40B4-BE49-F238E27FC236}">
                <a16:creationId xmlns:a16="http://schemas.microsoft.com/office/drawing/2014/main" id="{71506E5D-F23E-965D-F349-AEBB84F0AA6B}"/>
              </a:ext>
            </a:extLst>
          </p:cNvPr>
          <p:cNvSpPr/>
          <p:nvPr/>
        </p:nvSpPr>
        <p:spPr>
          <a:xfrm rot="20466428" flipH="1" flipV="1">
            <a:off x="6278536" y="2196845"/>
            <a:ext cx="631392" cy="100463"/>
          </a:xfrm>
          <a:custGeom>
            <a:avLst/>
            <a:gdLst>
              <a:gd name="connsiteX0" fmla="*/ 0 w 1088021"/>
              <a:gd name="connsiteY0" fmla="*/ 301013 h 324326"/>
              <a:gd name="connsiteX1" fmla="*/ 462988 w 1088021"/>
              <a:gd name="connsiteY1" fmla="*/ 71 h 324326"/>
              <a:gd name="connsiteX2" fmla="*/ 520861 w 1088021"/>
              <a:gd name="connsiteY2" fmla="*/ 324162 h 324326"/>
              <a:gd name="connsiteX3" fmla="*/ 1088021 w 1088021"/>
              <a:gd name="connsiteY3" fmla="*/ 34795 h 324326"/>
            </a:gdLst>
            <a:ahLst/>
            <a:cxnLst>
              <a:cxn ang="0">
                <a:pos x="connsiteX0" y="connsiteY0"/>
              </a:cxn>
              <a:cxn ang="0">
                <a:pos x="connsiteX1" y="connsiteY1"/>
              </a:cxn>
              <a:cxn ang="0">
                <a:pos x="connsiteX2" y="connsiteY2"/>
              </a:cxn>
              <a:cxn ang="0">
                <a:pos x="connsiteX3" y="connsiteY3"/>
              </a:cxn>
            </a:cxnLst>
            <a:rect l="l" t="t" r="r" b="b"/>
            <a:pathLst>
              <a:path w="1088021" h="324326">
                <a:moveTo>
                  <a:pt x="0" y="301013"/>
                </a:moveTo>
                <a:cubicBezTo>
                  <a:pt x="188089" y="148613"/>
                  <a:pt x="376178" y="-3787"/>
                  <a:pt x="462988" y="71"/>
                </a:cubicBezTo>
                <a:cubicBezTo>
                  <a:pt x="549798" y="3929"/>
                  <a:pt x="416689" y="318375"/>
                  <a:pt x="520861" y="324162"/>
                </a:cubicBezTo>
                <a:cubicBezTo>
                  <a:pt x="625033" y="329949"/>
                  <a:pt x="856527" y="182372"/>
                  <a:pt x="1088021" y="34795"/>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2670811922"/>
      </p:ext>
    </p:extLst>
  </p:cSld>
  <p:clrMapOvr>
    <a:masterClrMapping/>
  </p:clrMapOvr>
  <mc:AlternateContent xmlns:mc="http://schemas.openxmlformats.org/markup-compatibility/2006" xmlns:p14="http://schemas.microsoft.com/office/powerpoint/2010/main">
    <mc:Choice Requires="p14">
      <p:transition spd="slow" p14:dur="2000" advTm="14474"/>
    </mc:Choice>
    <mc:Fallback xmlns="">
      <p:transition spd="slow" advTm="14474"/>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D8405D-BEE5-D6E9-F19B-35A096EE835C}"/>
              </a:ext>
            </a:extLst>
          </p:cNvPr>
          <p:cNvSpPr txBox="1"/>
          <p:nvPr/>
        </p:nvSpPr>
        <p:spPr>
          <a:xfrm>
            <a:off x="320040" y="205617"/>
            <a:ext cx="8854440" cy="707886"/>
          </a:xfrm>
          <a:prstGeom prst="rect">
            <a:avLst/>
          </a:prstGeom>
          <a:noFill/>
        </p:spPr>
        <p:txBody>
          <a:bodyPr wrap="square" rtlCol="0">
            <a:spAutoFit/>
          </a:bodyPr>
          <a:lstStyle/>
          <a:p>
            <a:r>
              <a:rPr lang="en-US" sz="4000" b="1" i="1" dirty="0">
                <a:solidFill>
                  <a:schemeClr val="tx1">
                    <a:lumMod val="85000"/>
                    <a:lumOff val="15000"/>
                  </a:schemeClr>
                </a:solidFill>
                <a:latin typeface="Candara" panose="020E0502030303020204" pitchFamily="34" charset="0"/>
              </a:rPr>
              <a:t>Scene reconstruction</a:t>
            </a:r>
          </a:p>
        </p:txBody>
      </p:sp>
      <p:sp>
        <p:nvSpPr>
          <p:cNvPr id="5" name="Double Bracket 4">
            <a:extLst>
              <a:ext uri="{FF2B5EF4-FFF2-40B4-BE49-F238E27FC236}">
                <a16:creationId xmlns:a16="http://schemas.microsoft.com/office/drawing/2014/main" id="{613CD25D-E654-36D1-B3F4-819ED9FEB427}"/>
              </a:ext>
            </a:extLst>
          </p:cNvPr>
          <p:cNvSpPr/>
          <p:nvPr/>
        </p:nvSpPr>
        <p:spPr>
          <a:xfrm>
            <a:off x="1151521" y="2506159"/>
            <a:ext cx="557939" cy="3725405"/>
          </a:xfrm>
          <a:prstGeom prst="bracketPair">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Equal 5">
            <a:extLst>
              <a:ext uri="{FF2B5EF4-FFF2-40B4-BE49-F238E27FC236}">
                <a16:creationId xmlns:a16="http://schemas.microsoft.com/office/drawing/2014/main" id="{8881A1A8-220E-67E8-96F4-293DFEFF3073}"/>
              </a:ext>
            </a:extLst>
          </p:cNvPr>
          <p:cNvSpPr/>
          <p:nvPr/>
        </p:nvSpPr>
        <p:spPr>
          <a:xfrm>
            <a:off x="2298396" y="4230345"/>
            <a:ext cx="371960" cy="275095"/>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Left Bracket 6">
            <a:extLst>
              <a:ext uri="{FF2B5EF4-FFF2-40B4-BE49-F238E27FC236}">
                <a16:creationId xmlns:a16="http://schemas.microsoft.com/office/drawing/2014/main" id="{BA4F4CA6-2F9A-5664-732C-0BD2FFA7B616}"/>
              </a:ext>
            </a:extLst>
          </p:cNvPr>
          <p:cNvSpPr/>
          <p:nvPr/>
        </p:nvSpPr>
        <p:spPr>
          <a:xfrm>
            <a:off x="3166301" y="2506159"/>
            <a:ext cx="108488" cy="3725405"/>
          </a:xfrm>
          <a:prstGeom prst="lef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ket 7">
            <a:extLst>
              <a:ext uri="{FF2B5EF4-FFF2-40B4-BE49-F238E27FC236}">
                <a16:creationId xmlns:a16="http://schemas.microsoft.com/office/drawing/2014/main" id="{4AC294D2-8113-31D4-25CD-5A5CD1D1024A}"/>
              </a:ext>
            </a:extLst>
          </p:cNvPr>
          <p:cNvSpPr/>
          <p:nvPr/>
        </p:nvSpPr>
        <p:spPr>
          <a:xfrm>
            <a:off x="5760939" y="2506159"/>
            <a:ext cx="92991" cy="3725405"/>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Double Bracket 8">
            <a:extLst>
              <a:ext uri="{FF2B5EF4-FFF2-40B4-BE49-F238E27FC236}">
                <a16:creationId xmlns:a16="http://schemas.microsoft.com/office/drawing/2014/main" id="{76797FAE-B9D4-5CAB-C984-E57ECF98DDC5}"/>
              </a:ext>
            </a:extLst>
          </p:cNvPr>
          <p:cNvSpPr/>
          <p:nvPr/>
        </p:nvSpPr>
        <p:spPr>
          <a:xfrm>
            <a:off x="5971789" y="2506159"/>
            <a:ext cx="531590" cy="2237567"/>
          </a:xfrm>
          <a:prstGeom prst="bracketPair">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37B54A13-FCFC-05DA-B7D7-BFC5DE5DEE26}"/>
              </a:ext>
            </a:extLst>
          </p:cNvPr>
          <p:cNvSpPr/>
          <p:nvPr/>
        </p:nvSpPr>
        <p:spPr>
          <a:xfrm>
            <a:off x="1247093" y="2537156"/>
            <a:ext cx="366793" cy="36576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58C17F-3B80-A9B3-7EA5-EB550206535B}"/>
              </a:ext>
            </a:extLst>
          </p:cNvPr>
          <p:cNvSpPr/>
          <p:nvPr/>
        </p:nvSpPr>
        <p:spPr>
          <a:xfrm>
            <a:off x="3259292" y="2537156"/>
            <a:ext cx="366793" cy="3657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F857E9-F485-F531-DF2B-EC99F5E33659}"/>
              </a:ext>
            </a:extLst>
          </p:cNvPr>
          <p:cNvSpPr/>
          <p:nvPr/>
        </p:nvSpPr>
        <p:spPr>
          <a:xfrm>
            <a:off x="3719076" y="2537156"/>
            <a:ext cx="366793" cy="36576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B1321A-C10A-3BE0-F95B-5D4356444E02}"/>
              </a:ext>
            </a:extLst>
          </p:cNvPr>
          <p:cNvSpPr/>
          <p:nvPr/>
        </p:nvSpPr>
        <p:spPr>
          <a:xfrm>
            <a:off x="4178860" y="2537156"/>
            <a:ext cx="366793" cy="36576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FFC2990-3633-0A59-6E10-53B0A66A594D}"/>
              </a:ext>
            </a:extLst>
          </p:cNvPr>
          <p:cNvSpPr/>
          <p:nvPr/>
        </p:nvSpPr>
        <p:spPr>
          <a:xfrm>
            <a:off x="5394146" y="2521247"/>
            <a:ext cx="366793" cy="3657600"/>
          </a:xfrm>
          <a:prstGeom prst="rect">
            <a:avLst/>
          </a:prstGeom>
          <a:solidFill>
            <a:srgbClr val="E94E77">
              <a:alpha val="5960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274C1B9-BD01-2DEF-A324-1C40B976D9D8}"/>
              </a:ext>
            </a:extLst>
          </p:cNvPr>
          <p:cNvSpPr txBox="1"/>
          <p:nvPr/>
        </p:nvSpPr>
        <p:spPr>
          <a:xfrm>
            <a:off x="4585045" y="3412825"/>
            <a:ext cx="843438" cy="939985"/>
          </a:xfrm>
          <a:prstGeom prst="rect">
            <a:avLst/>
          </a:prstGeom>
          <a:noFill/>
        </p:spPr>
        <p:txBody>
          <a:bodyPr wrap="square" rtlCol="0">
            <a:spAutoFit/>
          </a:bodyPr>
          <a:lstStyle/>
          <a:p>
            <a:r>
              <a:rPr lang="en-US" sz="6000" dirty="0"/>
              <a:t>…</a:t>
            </a:r>
          </a:p>
        </p:txBody>
      </p:sp>
      <p:sp>
        <p:nvSpPr>
          <p:cNvPr id="16" name="Rectangle 15">
            <a:extLst>
              <a:ext uri="{FF2B5EF4-FFF2-40B4-BE49-F238E27FC236}">
                <a16:creationId xmlns:a16="http://schemas.microsoft.com/office/drawing/2014/main" id="{952C5092-5FBC-D407-F6A9-B45EB82AB3C7}"/>
              </a:ext>
            </a:extLst>
          </p:cNvPr>
          <p:cNvSpPr/>
          <p:nvPr/>
        </p:nvSpPr>
        <p:spPr>
          <a:xfrm>
            <a:off x="6037142" y="2627626"/>
            <a:ext cx="421298" cy="2022529"/>
          </a:xfrm>
          <a:prstGeom prst="rect">
            <a:avLst/>
          </a:prstGeom>
          <a:solidFill>
            <a:schemeClr val="bg1">
              <a:alpha val="5960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6F10798-0F55-D66C-3087-353FA381A7F0}"/>
              </a:ext>
            </a:extLst>
          </p:cNvPr>
          <p:cNvSpPr txBox="1"/>
          <p:nvPr/>
        </p:nvSpPr>
        <p:spPr>
          <a:xfrm>
            <a:off x="6096948" y="2651456"/>
            <a:ext cx="301686" cy="369332"/>
          </a:xfrm>
          <a:prstGeom prst="rect">
            <a:avLst/>
          </a:prstGeom>
          <a:noFill/>
        </p:spPr>
        <p:txBody>
          <a:bodyPr wrap="none" rtlCol="0">
            <a:spAutoFit/>
          </a:bodyPr>
          <a:lstStyle/>
          <a:p>
            <a:r>
              <a:rPr lang="en-US" dirty="0"/>
              <a:t>1</a:t>
            </a:r>
          </a:p>
        </p:txBody>
      </p:sp>
      <p:sp>
        <p:nvSpPr>
          <p:cNvPr id="18" name="TextBox 17">
            <a:extLst>
              <a:ext uri="{FF2B5EF4-FFF2-40B4-BE49-F238E27FC236}">
                <a16:creationId xmlns:a16="http://schemas.microsoft.com/office/drawing/2014/main" id="{17389722-CBFC-88FB-5F36-B340C1515E0A}"/>
              </a:ext>
            </a:extLst>
          </p:cNvPr>
          <p:cNvSpPr txBox="1"/>
          <p:nvPr/>
        </p:nvSpPr>
        <p:spPr>
          <a:xfrm>
            <a:off x="6096948" y="2957589"/>
            <a:ext cx="301686" cy="369332"/>
          </a:xfrm>
          <a:prstGeom prst="rect">
            <a:avLst/>
          </a:prstGeom>
          <a:noFill/>
        </p:spPr>
        <p:txBody>
          <a:bodyPr wrap="none" rtlCol="0">
            <a:spAutoFit/>
          </a:bodyPr>
          <a:lstStyle/>
          <a:p>
            <a:r>
              <a:rPr lang="en-US" dirty="0"/>
              <a:t>0</a:t>
            </a:r>
          </a:p>
        </p:txBody>
      </p:sp>
      <p:sp>
        <p:nvSpPr>
          <p:cNvPr id="19" name="TextBox 18">
            <a:extLst>
              <a:ext uri="{FF2B5EF4-FFF2-40B4-BE49-F238E27FC236}">
                <a16:creationId xmlns:a16="http://schemas.microsoft.com/office/drawing/2014/main" id="{57AA425B-553A-62B7-9810-847BC7D1F7D2}"/>
              </a:ext>
            </a:extLst>
          </p:cNvPr>
          <p:cNvSpPr txBox="1"/>
          <p:nvPr/>
        </p:nvSpPr>
        <p:spPr>
          <a:xfrm>
            <a:off x="6096948" y="3290996"/>
            <a:ext cx="301686" cy="369332"/>
          </a:xfrm>
          <a:prstGeom prst="rect">
            <a:avLst/>
          </a:prstGeom>
          <a:noFill/>
        </p:spPr>
        <p:txBody>
          <a:bodyPr wrap="none" rtlCol="0">
            <a:spAutoFit/>
          </a:bodyPr>
          <a:lstStyle/>
          <a:p>
            <a:r>
              <a:rPr lang="en-US" dirty="0"/>
              <a:t>1</a:t>
            </a:r>
          </a:p>
        </p:txBody>
      </p:sp>
      <p:sp>
        <p:nvSpPr>
          <p:cNvPr id="20" name="TextBox 19">
            <a:extLst>
              <a:ext uri="{FF2B5EF4-FFF2-40B4-BE49-F238E27FC236}">
                <a16:creationId xmlns:a16="http://schemas.microsoft.com/office/drawing/2014/main" id="{16D4876D-5C15-397D-9E2C-59B201752C50}"/>
              </a:ext>
            </a:extLst>
          </p:cNvPr>
          <p:cNvSpPr txBox="1"/>
          <p:nvPr/>
        </p:nvSpPr>
        <p:spPr>
          <a:xfrm>
            <a:off x="6096948" y="4264593"/>
            <a:ext cx="301686" cy="369332"/>
          </a:xfrm>
          <a:prstGeom prst="rect">
            <a:avLst/>
          </a:prstGeom>
          <a:noFill/>
        </p:spPr>
        <p:txBody>
          <a:bodyPr wrap="none" rtlCol="0">
            <a:spAutoFit/>
          </a:bodyPr>
          <a:lstStyle/>
          <a:p>
            <a:r>
              <a:rPr lang="en-US" dirty="0"/>
              <a:t>0</a:t>
            </a:r>
          </a:p>
        </p:txBody>
      </p:sp>
      <p:sp>
        <p:nvSpPr>
          <p:cNvPr id="21" name="TextBox 20">
            <a:extLst>
              <a:ext uri="{FF2B5EF4-FFF2-40B4-BE49-F238E27FC236}">
                <a16:creationId xmlns:a16="http://schemas.microsoft.com/office/drawing/2014/main" id="{A1A3B804-3960-B637-2B51-F36BC3A185F4}"/>
              </a:ext>
            </a:extLst>
          </p:cNvPr>
          <p:cNvSpPr txBox="1"/>
          <p:nvPr/>
        </p:nvSpPr>
        <p:spPr>
          <a:xfrm rot="5400000">
            <a:off x="6002799" y="3788296"/>
            <a:ext cx="843438" cy="655141"/>
          </a:xfrm>
          <a:prstGeom prst="rect">
            <a:avLst/>
          </a:prstGeom>
          <a:noFill/>
        </p:spPr>
        <p:txBody>
          <a:bodyPr wrap="square" rtlCol="0">
            <a:spAutoFit/>
          </a:bodyPr>
          <a:lstStyle/>
          <a:p>
            <a:r>
              <a:rPr lang="en-US" sz="4000" dirty="0"/>
              <a:t>…</a:t>
            </a:r>
          </a:p>
        </p:txBody>
      </p:sp>
      <p:cxnSp>
        <p:nvCxnSpPr>
          <p:cNvPr id="23" name="Straight Connector 22">
            <a:extLst>
              <a:ext uri="{FF2B5EF4-FFF2-40B4-BE49-F238E27FC236}">
                <a16:creationId xmlns:a16="http://schemas.microsoft.com/office/drawing/2014/main" id="{B4163F72-6346-99B4-F1F0-BC41830F4A71}"/>
              </a:ext>
            </a:extLst>
          </p:cNvPr>
          <p:cNvCxnSpPr>
            <a:stCxn id="10" idx="0"/>
          </p:cNvCxnSpPr>
          <p:nvPr/>
        </p:nvCxnSpPr>
        <p:spPr>
          <a:xfrm flipH="1">
            <a:off x="1247093" y="2537156"/>
            <a:ext cx="183397" cy="306133"/>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D07BCF5-0BA0-9101-7A81-206560C55E8E}"/>
              </a:ext>
            </a:extLst>
          </p:cNvPr>
          <p:cNvCxnSpPr/>
          <p:nvPr/>
        </p:nvCxnSpPr>
        <p:spPr>
          <a:xfrm flipH="1">
            <a:off x="1247093" y="2681290"/>
            <a:ext cx="366793" cy="654803"/>
          </a:xfrm>
          <a:prstGeom prst="line">
            <a:avLst/>
          </a:prstGeom>
          <a:ln w="635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C791B43-9F23-BBE0-2AEE-D537BC405918}"/>
              </a:ext>
            </a:extLst>
          </p:cNvPr>
          <p:cNvCxnSpPr>
            <a:cxnSpLocks/>
          </p:cNvCxnSpPr>
          <p:nvPr/>
        </p:nvCxnSpPr>
        <p:spPr>
          <a:xfrm flipH="1">
            <a:off x="1247093" y="3170003"/>
            <a:ext cx="335797" cy="654803"/>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77F1782-C425-5C75-E041-29E6F0814D7B}"/>
              </a:ext>
            </a:extLst>
          </p:cNvPr>
          <p:cNvCxnSpPr/>
          <p:nvPr/>
        </p:nvCxnSpPr>
        <p:spPr>
          <a:xfrm flipH="1">
            <a:off x="1259365" y="3629828"/>
            <a:ext cx="366793" cy="654803"/>
          </a:xfrm>
          <a:prstGeom prst="line">
            <a:avLst/>
          </a:prstGeom>
          <a:ln w="635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48CFD9-E36C-1839-B1FD-BF937472859D}"/>
              </a:ext>
            </a:extLst>
          </p:cNvPr>
          <p:cNvCxnSpPr>
            <a:cxnSpLocks/>
          </p:cNvCxnSpPr>
          <p:nvPr/>
        </p:nvCxnSpPr>
        <p:spPr>
          <a:xfrm flipH="1">
            <a:off x="1274863" y="4143469"/>
            <a:ext cx="335797" cy="654803"/>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3F011B-6BCA-35C3-7870-E6CED722FB11}"/>
              </a:ext>
            </a:extLst>
          </p:cNvPr>
          <p:cNvCxnSpPr/>
          <p:nvPr/>
        </p:nvCxnSpPr>
        <p:spPr>
          <a:xfrm flipH="1">
            <a:off x="1271511" y="4633599"/>
            <a:ext cx="366793" cy="654803"/>
          </a:xfrm>
          <a:prstGeom prst="line">
            <a:avLst/>
          </a:prstGeom>
          <a:ln w="635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0F2A598-DBFB-5825-BD44-EA22DA63771C}"/>
              </a:ext>
            </a:extLst>
          </p:cNvPr>
          <p:cNvCxnSpPr>
            <a:cxnSpLocks/>
          </p:cNvCxnSpPr>
          <p:nvPr/>
        </p:nvCxnSpPr>
        <p:spPr>
          <a:xfrm flipH="1">
            <a:off x="1271511" y="5182967"/>
            <a:ext cx="335797" cy="654803"/>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F727647-B9FF-AC4C-ABEC-BD965A7AD3E4}"/>
              </a:ext>
            </a:extLst>
          </p:cNvPr>
          <p:cNvCxnSpPr>
            <a:cxnSpLocks/>
          </p:cNvCxnSpPr>
          <p:nvPr/>
        </p:nvCxnSpPr>
        <p:spPr>
          <a:xfrm flipH="1">
            <a:off x="1313609" y="5684087"/>
            <a:ext cx="275859" cy="494760"/>
          </a:xfrm>
          <a:prstGeom prst="line">
            <a:avLst/>
          </a:prstGeom>
          <a:ln w="635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ED26D24-B6FD-C6CF-3021-B0A6E49F790F}"/>
              </a:ext>
            </a:extLst>
          </p:cNvPr>
          <p:cNvSpPr txBox="1"/>
          <p:nvPr/>
        </p:nvSpPr>
        <p:spPr>
          <a:xfrm>
            <a:off x="592166" y="4053798"/>
            <a:ext cx="453970" cy="461665"/>
          </a:xfrm>
          <a:prstGeom prst="rect">
            <a:avLst/>
          </a:prstGeom>
          <a:noFill/>
        </p:spPr>
        <p:txBody>
          <a:bodyPr wrap="none" rtlCol="0">
            <a:spAutoFit/>
          </a:bodyPr>
          <a:lstStyle/>
          <a:p>
            <a:r>
              <a:rPr lang="en-US" sz="2400" b="1" dirty="0"/>
              <a:t>M</a:t>
            </a:r>
          </a:p>
        </p:txBody>
      </p:sp>
      <p:sp>
        <p:nvSpPr>
          <p:cNvPr id="37" name="TextBox 36">
            <a:extLst>
              <a:ext uri="{FF2B5EF4-FFF2-40B4-BE49-F238E27FC236}">
                <a16:creationId xmlns:a16="http://schemas.microsoft.com/office/drawing/2014/main" id="{AE233E2E-5D52-3C96-1657-4BD0B682AC8E}"/>
              </a:ext>
            </a:extLst>
          </p:cNvPr>
          <p:cNvSpPr txBox="1"/>
          <p:nvPr/>
        </p:nvSpPr>
        <p:spPr>
          <a:xfrm>
            <a:off x="1290127" y="6251521"/>
            <a:ext cx="340158" cy="461665"/>
          </a:xfrm>
          <a:prstGeom prst="rect">
            <a:avLst/>
          </a:prstGeom>
          <a:noFill/>
        </p:spPr>
        <p:txBody>
          <a:bodyPr wrap="none" rtlCol="0">
            <a:spAutoFit/>
          </a:bodyPr>
          <a:lstStyle/>
          <a:p>
            <a:r>
              <a:rPr lang="en-US" sz="2400" b="1" dirty="0"/>
              <a:t>1</a:t>
            </a:r>
          </a:p>
        </p:txBody>
      </p:sp>
      <p:sp>
        <p:nvSpPr>
          <p:cNvPr id="38" name="TextBox 37">
            <a:extLst>
              <a:ext uri="{FF2B5EF4-FFF2-40B4-BE49-F238E27FC236}">
                <a16:creationId xmlns:a16="http://schemas.microsoft.com/office/drawing/2014/main" id="{EC9649BB-C26E-C600-A05A-82B9B1BF6D00}"/>
              </a:ext>
            </a:extLst>
          </p:cNvPr>
          <p:cNvSpPr txBox="1"/>
          <p:nvPr/>
        </p:nvSpPr>
        <p:spPr>
          <a:xfrm>
            <a:off x="2773409" y="4053798"/>
            <a:ext cx="453970" cy="461665"/>
          </a:xfrm>
          <a:prstGeom prst="rect">
            <a:avLst/>
          </a:prstGeom>
          <a:noFill/>
        </p:spPr>
        <p:txBody>
          <a:bodyPr wrap="none" rtlCol="0">
            <a:spAutoFit/>
          </a:bodyPr>
          <a:lstStyle/>
          <a:p>
            <a:r>
              <a:rPr lang="en-US" sz="2400" b="1" dirty="0"/>
              <a:t>M</a:t>
            </a:r>
          </a:p>
        </p:txBody>
      </p:sp>
      <p:sp>
        <p:nvSpPr>
          <p:cNvPr id="39" name="TextBox 38">
            <a:extLst>
              <a:ext uri="{FF2B5EF4-FFF2-40B4-BE49-F238E27FC236}">
                <a16:creationId xmlns:a16="http://schemas.microsoft.com/office/drawing/2014/main" id="{DE70AC65-4127-3253-B214-A679236E7B02}"/>
              </a:ext>
            </a:extLst>
          </p:cNvPr>
          <p:cNvSpPr txBox="1"/>
          <p:nvPr/>
        </p:nvSpPr>
        <p:spPr>
          <a:xfrm>
            <a:off x="4362256" y="6252273"/>
            <a:ext cx="386644" cy="461665"/>
          </a:xfrm>
          <a:prstGeom prst="rect">
            <a:avLst/>
          </a:prstGeom>
          <a:noFill/>
        </p:spPr>
        <p:txBody>
          <a:bodyPr wrap="none" rtlCol="0">
            <a:spAutoFit/>
          </a:bodyPr>
          <a:lstStyle/>
          <a:p>
            <a:r>
              <a:rPr lang="en-US" sz="2400" b="1" dirty="0"/>
              <a:t>N</a:t>
            </a:r>
          </a:p>
        </p:txBody>
      </p:sp>
      <p:sp>
        <p:nvSpPr>
          <p:cNvPr id="41" name="TextBox 40">
            <a:extLst>
              <a:ext uri="{FF2B5EF4-FFF2-40B4-BE49-F238E27FC236}">
                <a16:creationId xmlns:a16="http://schemas.microsoft.com/office/drawing/2014/main" id="{1C6C5286-2E7B-61CE-9072-B789FCF03739}"/>
              </a:ext>
            </a:extLst>
          </p:cNvPr>
          <p:cNvSpPr txBox="1"/>
          <p:nvPr/>
        </p:nvSpPr>
        <p:spPr>
          <a:xfrm>
            <a:off x="6556204" y="3394387"/>
            <a:ext cx="386644" cy="461665"/>
          </a:xfrm>
          <a:prstGeom prst="rect">
            <a:avLst/>
          </a:prstGeom>
          <a:noFill/>
        </p:spPr>
        <p:txBody>
          <a:bodyPr wrap="none" rtlCol="0">
            <a:spAutoFit/>
          </a:bodyPr>
          <a:lstStyle/>
          <a:p>
            <a:r>
              <a:rPr lang="en-US" sz="2400" b="1" dirty="0"/>
              <a:t>N</a:t>
            </a:r>
          </a:p>
        </p:txBody>
      </p:sp>
      <p:sp>
        <p:nvSpPr>
          <p:cNvPr id="42" name="TextBox 41">
            <a:extLst>
              <a:ext uri="{FF2B5EF4-FFF2-40B4-BE49-F238E27FC236}">
                <a16:creationId xmlns:a16="http://schemas.microsoft.com/office/drawing/2014/main" id="{404E663B-959B-573F-E94D-F24ED6CB4748}"/>
              </a:ext>
            </a:extLst>
          </p:cNvPr>
          <p:cNvSpPr txBox="1"/>
          <p:nvPr/>
        </p:nvSpPr>
        <p:spPr>
          <a:xfrm>
            <a:off x="6096947" y="4720308"/>
            <a:ext cx="340158" cy="461665"/>
          </a:xfrm>
          <a:prstGeom prst="rect">
            <a:avLst/>
          </a:prstGeom>
          <a:noFill/>
        </p:spPr>
        <p:txBody>
          <a:bodyPr wrap="none" rtlCol="0">
            <a:spAutoFit/>
          </a:bodyPr>
          <a:lstStyle/>
          <a:p>
            <a:r>
              <a:rPr lang="en-US" sz="2400" b="1" dirty="0"/>
              <a:t>1</a:t>
            </a:r>
          </a:p>
        </p:txBody>
      </p:sp>
      <p:sp>
        <p:nvSpPr>
          <p:cNvPr id="43" name="TextBox 42">
            <a:extLst>
              <a:ext uri="{FF2B5EF4-FFF2-40B4-BE49-F238E27FC236}">
                <a16:creationId xmlns:a16="http://schemas.microsoft.com/office/drawing/2014/main" id="{AAAF72E4-952B-F1AF-A9BF-5194604715CC}"/>
              </a:ext>
            </a:extLst>
          </p:cNvPr>
          <p:cNvSpPr txBox="1"/>
          <p:nvPr/>
        </p:nvSpPr>
        <p:spPr>
          <a:xfrm>
            <a:off x="73492" y="1239831"/>
            <a:ext cx="1832800" cy="707886"/>
          </a:xfrm>
          <a:prstGeom prst="rect">
            <a:avLst/>
          </a:prstGeom>
          <a:noFill/>
        </p:spPr>
        <p:txBody>
          <a:bodyPr wrap="square" rtlCol="0">
            <a:spAutoFit/>
          </a:bodyPr>
          <a:lstStyle/>
          <a:p>
            <a:r>
              <a:rPr lang="en-US" sz="2000" dirty="0"/>
              <a:t>Time-domain received signal</a:t>
            </a:r>
          </a:p>
        </p:txBody>
      </p:sp>
      <p:sp>
        <p:nvSpPr>
          <p:cNvPr id="44" name="Freeform 43">
            <a:extLst>
              <a:ext uri="{FF2B5EF4-FFF2-40B4-BE49-F238E27FC236}">
                <a16:creationId xmlns:a16="http://schemas.microsoft.com/office/drawing/2014/main" id="{BDEEEF04-2804-9370-F4B4-0F92E82F2979}"/>
              </a:ext>
            </a:extLst>
          </p:cNvPr>
          <p:cNvSpPr/>
          <p:nvPr/>
        </p:nvSpPr>
        <p:spPr>
          <a:xfrm rot="14223325" flipH="1" flipV="1">
            <a:off x="835825" y="2078139"/>
            <a:ext cx="631392" cy="100463"/>
          </a:xfrm>
          <a:custGeom>
            <a:avLst/>
            <a:gdLst>
              <a:gd name="connsiteX0" fmla="*/ 0 w 1088021"/>
              <a:gd name="connsiteY0" fmla="*/ 301013 h 324326"/>
              <a:gd name="connsiteX1" fmla="*/ 462988 w 1088021"/>
              <a:gd name="connsiteY1" fmla="*/ 71 h 324326"/>
              <a:gd name="connsiteX2" fmla="*/ 520861 w 1088021"/>
              <a:gd name="connsiteY2" fmla="*/ 324162 h 324326"/>
              <a:gd name="connsiteX3" fmla="*/ 1088021 w 1088021"/>
              <a:gd name="connsiteY3" fmla="*/ 34795 h 324326"/>
            </a:gdLst>
            <a:ahLst/>
            <a:cxnLst>
              <a:cxn ang="0">
                <a:pos x="connsiteX0" y="connsiteY0"/>
              </a:cxn>
              <a:cxn ang="0">
                <a:pos x="connsiteX1" y="connsiteY1"/>
              </a:cxn>
              <a:cxn ang="0">
                <a:pos x="connsiteX2" y="connsiteY2"/>
              </a:cxn>
              <a:cxn ang="0">
                <a:pos x="connsiteX3" y="connsiteY3"/>
              </a:cxn>
            </a:cxnLst>
            <a:rect l="l" t="t" r="r" b="b"/>
            <a:pathLst>
              <a:path w="1088021" h="324326">
                <a:moveTo>
                  <a:pt x="0" y="301013"/>
                </a:moveTo>
                <a:cubicBezTo>
                  <a:pt x="188089" y="148613"/>
                  <a:pt x="376178" y="-3787"/>
                  <a:pt x="462988" y="71"/>
                </a:cubicBezTo>
                <a:cubicBezTo>
                  <a:pt x="549798" y="3929"/>
                  <a:pt x="416689" y="318375"/>
                  <a:pt x="520861" y="324162"/>
                </a:cubicBezTo>
                <a:cubicBezTo>
                  <a:pt x="625033" y="329949"/>
                  <a:pt x="856527" y="182372"/>
                  <a:pt x="1088021" y="34795"/>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45" name="TextBox 44">
            <a:extLst>
              <a:ext uri="{FF2B5EF4-FFF2-40B4-BE49-F238E27FC236}">
                <a16:creationId xmlns:a16="http://schemas.microsoft.com/office/drawing/2014/main" id="{088C0C37-B5EA-605F-4A79-1F10BFCF2F7C}"/>
              </a:ext>
            </a:extLst>
          </p:cNvPr>
          <p:cNvSpPr txBox="1"/>
          <p:nvPr/>
        </p:nvSpPr>
        <p:spPr>
          <a:xfrm>
            <a:off x="2913706" y="1219636"/>
            <a:ext cx="3265785" cy="707886"/>
          </a:xfrm>
          <a:prstGeom prst="rect">
            <a:avLst/>
          </a:prstGeom>
          <a:noFill/>
        </p:spPr>
        <p:txBody>
          <a:bodyPr wrap="square" rtlCol="0">
            <a:spAutoFit/>
          </a:bodyPr>
          <a:lstStyle/>
          <a:p>
            <a:r>
              <a:rPr lang="en-US" sz="2000" dirty="0"/>
              <a:t>One-time calibrated received signals for different locations</a:t>
            </a:r>
          </a:p>
        </p:txBody>
      </p:sp>
      <p:sp>
        <p:nvSpPr>
          <p:cNvPr id="46" name="Freeform 45">
            <a:extLst>
              <a:ext uri="{FF2B5EF4-FFF2-40B4-BE49-F238E27FC236}">
                <a16:creationId xmlns:a16="http://schemas.microsoft.com/office/drawing/2014/main" id="{5EE090D4-1017-93EF-2989-18A582FD4BAB}"/>
              </a:ext>
            </a:extLst>
          </p:cNvPr>
          <p:cNvSpPr/>
          <p:nvPr/>
        </p:nvSpPr>
        <p:spPr>
          <a:xfrm rot="14223325" flipH="1" flipV="1">
            <a:off x="3653931" y="2106553"/>
            <a:ext cx="631392" cy="100463"/>
          </a:xfrm>
          <a:custGeom>
            <a:avLst/>
            <a:gdLst>
              <a:gd name="connsiteX0" fmla="*/ 0 w 1088021"/>
              <a:gd name="connsiteY0" fmla="*/ 301013 h 324326"/>
              <a:gd name="connsiteX1" fmla="*/ 462988 w 1088021"/>
              <a:gd name="connsiteY1" fmla="*/ 71 h 324326"/>
              <a:gd name="connsiteX2" fmla="*/ 520861 w 1088021"/>
              <a:gd name="connsiteY2" fmla="*/ 324162 h 324326"/>
              <a:gd name="connsiteX3" fmla="*/ 1088021 w 1088021"/>
              <a:gd name="connsiteY3" fmla="*/ 34795 h 324326"/>
            </a:gdLst>
            <a:ahLst/>
            <a:cxnLst>
              <a:cxn ang="0">
                <a:pos x="connsiteX0" y="connsiteY0"/>
              </a:cxn>
              <a:cxn ang="0">
                <a:pos x="connsiteX1" y="connsiteY1"/>
              </a:cxn>
              <a:cxn ang="0">
                <a:pos x="connsiteX2" y="connsiteY2"/>
              </a:cxn>
              <a:cxn ang="0">
                <a:pos x="connsiteX3" y="connsiteY3"/>
              </a:cxn>
            </a:cxnLst>
            <a:rect l="l" t="t" r="r" b="b"/>
            <a:pathLst>
              <a:path w="1088021" h="324326">
                <a:moveTo>
                  <a:pt x="0" y="301013"/>
                </a:moveTo>
                <a:cubicBezTo>
                  <a:pt x="188089" y="148613"/>
                  <a:pt x="376178" y="-3787"/>
                  <a:pt x="462988" y="71"/>
                </a:cubicBezTo>
                <a:cubicBezTo>
                  <a:pt x="549798" y="3929"/>
                  <a:pt x="416689" y="318375"/>
                  <a:pt x="520861" y="324162"/>
                </a:cubicBezTo>
                <a:cubicBezTo>
                  <a:pt x="625033" y="329949"/>
                  <a:pt x="856527" y="182372"/>
                  <a:pt x="1088021" y="34795"/>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47" name="TextBox 46">
            <a:extLst>
              <a:ext uri="{FF2B5EF4-FFF2-40B4-BE49-F238E27FC236}">
                <a16:creationId xmlns:a16="http://schemas.microsoft.com/office/drawing/2014/main" id="{03A0C630-F612-449C-DE11-285E41B0CC7D}"/>
              </a:ext>
            </a:extLst>
          </p:cNvPr>
          <p:cNvSpPr txBox="1"/>
          <p:nvPr/>
        </p:nvSpPr>
        <p:spPr>
          <a:xfrm>
            <a:off x="6507473" y="1753835"/>
            <a:ext cx="803425" cy="400110"/>
          </a:xfrm>
          <a:prstGeom prst="rect">
            <a:avLst/>
          </a:prstGeom>
          <a:noFill/>
        </p:spPr>
        <p:txBody>
          <a:bodyPr wrap="none" rtlCol="0">
            <a:spAutoFit/>
          </a:bodyPr>
          <a:lstStyle/>
          <a:p>
            <a:r>
              <a:rPr lang="en-US" sz="2000" dirty="0"/>
              <a:t>Scene</a:t>
            </a:r>
          </a:p>
        </p:txBody>
      </p:sp>
      <p:sp>
        <p:nvSpPr>
          <p:cNvPr id="48" name="Freeform 47">
            <a:extLst>
              <a:ext uri="{FF2B5EF4-FFF2-40B4-BE49-F238E27FC236}">
                <a16:creationId xmlns:a16="http://schemas.microsoft.com/office/drawing/2014/main" id="{71506E5D-F23E-965D-F349-AEBB84F0AA6B}"/>
              </a:ext>
            </a:extLst>
          </p:cNvPr>
          <p:cNvSpPr/>
          <p:nvPr/>
        </p:nvSpPr>
        <p:spPr>
          <a:xfrm rot="20466428" flipH="1" flipV="1">
            <a:off x="6278536" y="2196845"/>
            <a:ext cx="631392" cy="100463"/>
          </a:xfrm>
          <a:custGeom>
            <a:avLst/>
            <a:gdLst>
              <a:gd name="connsiteX0" fmla="*/ 0 w 1088021"/>
              <a:gd name="connsiteY0" fmla="*/ 301013 h 324326"/>
              <a:gd name="connsiteX1" fmla="*/ 462988 w 1088021"/>
              <a:gd name="connsiteY1" fmla="*/ 71 h 324326"/>
              <a:gd name="connsiteX2" fmla="*/ 520861 w 1088021"/>
              <a:gd name="connsiteY2" fmla="*/ 324162 h 324326"/>
              <a:gd name="connsiteX3" fmla="*/ 1088021 w 1088021"/>
              <a:gd name="connsiteY3" fmla="*/ 34795 h 324326"/>
            </a:gdLst>
            <a:ahLst/>
            <a:cxnLst>
              <a:cxn ang="0">
                <a:pos x="connsiteX0" y="connsiteY0"/>
              </a:cxn>
              <a:cxn ang="0">
                <a:pos x="connsiteX1" y="connsiteY1"/>
              </a:cxn>
              <a:cxn ang="0">
                <a:pos x="connsiteX2" y="connsiteY2"/>
              </a:cxn>
              <a:cxn ang="0">
                <a:pos x="connsiteX3" y="connsiteY3"/>
              </a:cxn>
            </a:cxnLst>
            <a:rect l="l" t="t" r="r" b="b"/>
            <a:pathLst>
              <a:path w="1088021" h="324326">
                <a:moveTo>
                  <a:pt x="0" y="301013"/>
                </a:moveTo>
                <a:cubicBezTo>
                  <a:pt x="188089" y="148613"/>
                  <a:pt x="376178" y="-3787"/>
                  <a:pt x="462988" y="71"/>
                </a:cubicBezTo>
                <a:cubicBezTo>
                  <a:pt x="549798" y="3929"/>
                  <a:pt x="416689" y="318375"/>
                  <a:pt x="520861" y="324162"/>
                </a:cubicBezTo>
                <a:cubicBezTo>
                  <a:pt x="625033" y="329949"/>
                  <a:pt x="856527" y="182372"/>
                  <a:pt x="1088021" y="34795"/>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0671BA34-70CA-27EF-B7DD-14178010FD5D}"/>
                  </a:ext>
                </a:extLst>
              </p:cNvPr>
              <p:cNvSpPr txBox="1"/>
              <p:nvPr/>
            </p:nvSpPr>
            <p:spPr>
              <a:xfrm>
                <a:off x="9190786" y="2555603"/>
                <a:ext cx="2037609"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𝑦</m:t>
                          </m:r>
                        </m:e>
                        <m:sub>
                          <m:r>
                            <a:rPr lang="en-US" sz="3200" b="0" i="1" smtClean="0">
                              <a:latin typeface="Cambria Math" panose="02040503050406030204" pitchFamily="18" charset="0"/>
                            </a:rPr>
                            <m:t>𝑟𝑐𝑣</m:t>
                          </m:r>
                        </m:sub>
                      </m:sSub>
                      <m:r>
                        <a:rPr lang="en-US" sz="3200" b="0" i="1" smtClean="0">
                          <a:latin typeface="Cambria Math" panose="02040503050406030204" pitchFamily="18" charset="0"/>
                        </a:rPr>
                        <m:t>=</m:t>
                      </m:r>
                      <m:r>
                        <a:rPr lang="en-US" sz="3200" b="0" i="1" smtClean="0">
                          <a:latin typeface="Cambria Math" panose="02040503050406030204" pitchFamily="18" charset="0"/>
                        </a:rPr>
                        <m:t>𝐻𝑥</m:t>
                      </m:r>
                    </m:oMath>
                  </m:oMathPara>
                </a14:m>
                <a:endParaRPr lang="en-US" dirty="0"/>
              </a:p>
            </p:txBody>
          </p:sp>
        </mc:Choice>
        <mc:Fallback xmlns="">
          <p:sp>
            <p:nvSpPr>
              <p:cNvPr id="49" name="TextBox 48">
                <a:extLst>
                  <a:ext uri="{FF2B5EF4-FFF2-40B4-BE49-F238E27FC236}">
                    <a16:creationId xmlns:a16="http://schemas.microsoft.com/office/drawing/2014/main" id="{0671BA34-70CA-27EF-B7DD-14178010FD5D}"/>
                  </a:ext>
                </a:extLst>
              </p:cNvPr>
              <p:cNvSpPr txBox="1">
                <a:spLocks noRot="1" noChangeAspect="1" noMove="1" noResize="1" noEditPoints="1" noAdjustHandles="1" noChangeArrowheads="1" noChangeShapeType="1" noTextEdit="1"/>
              </p:cNvSpPr>
              <p:nvPr/>
            </p:nvSpPr>
            <p:spPr>
              <a:xfrm>
                <a:off x="9190786" y="2555603"/>
                <a:ext cx="2037609" cy="584775"/>
              </a:xfrm>
              <a:prstGeom prst="rect">
                <a:avLst/>
              </a:prstGeom>
              <a:blipFill>
                <a:blip r:embed="rId4"/>
                <a:stretch>
                  <a:fillRect b="-10638"/>
                </a:stretch>
              </a:blipFill>
            </p:spPr>
            <p:txBody>
              <a:bodyPr/>
              <a:lstStyle/>
              <a:p>
                <a:r>
                  <a:rPr lang="en-US">
                    <a:noFill/>
                  </a:rPr>
                  <a:t> </a:t>
                </a:r>
              </a:p>
            </p:txBody>
          </p:sp>
        </mc:Fallback>
      </mc:AlternateContent>
      <p:sp>
        <p:nvSpPr>
          <p:cNvPr id="50" name="TextBox 49">
            <a:extLst>
              <a:ext uri="{FF2B5EF4-FFF2-40B4-BE49-F238E27FC236}">
                <a16:creationId xmlns:a16="http://schemas.microsoft.com/office/drawing/2014/main" id="{B0E4D013-0133-1FD3-2E59-75EA6BE805E8}"/>
              </a:ext>
            </a:extLst>
          </p:cNvPr>
          <p:cNvSpPr txBox="1"/>
          <p:nvPr/>
        </p:nvSpPr>
        <p:spPr>
          <a:xfrm>
            <a:off x="9748353" y="1862576"/>
            <a:ext cx="899349" cy="400110"/>
          </a:xfrm>
          <a:prstGeom prst="rect">
            <a:avLst/>
          </a:prstGeom>
          <a:noFill/>
        </p:spPr>
        <p:txBody>
          <a:bodyPr wrap="none" rtlCol="0">
            <a:spAutoFit/>
          </a:bodyPr>
          <a:lstStyle/>
          <a:p>
            <a:r>
              <a:rPr lang="en-US" sz="2000" dirty="0"/>
              <a:t>Known</a:t>
            </a:r>
          </a:p>
        </p:txBody>
      </p:sp>
      <p:sp>
        <p:nvSpPr>
          <p:cNvPr id="51" name="Freeform 50">
            <a:extLst>
              <a:ext uri="{FF2B5EF4-FFF2-40B4-BE49-F238E27FC236}">
                <a16:creationId xmlns:a16="http://schemas.microsoft.com/office/drawing/2014/main" id="{5203C762-643E-DF22-068B-F3C50F394BFE}"/>
              </a:ext>
            </a:extLst>
          </p:cNvPr>
          <p:cNvSpPr/>
          <p:nvPr/>
        </p:nvSpPr>
        <p:spPr>
          <a:xfrm rot="18836107" flipH="1" flipV="1">
            <a:off x="9627115" y="2440455"/>
            <a:ext cx="631392" cy="100463"/>
          </a:xfrm>
          <a:custGeom>
            <a:avLst/>
            <a:gdLst>
              <a:gd name="connsiteX0" fmla="*/ 0 w 1088021"/>
              <a:gd name="connsiteY0" fmla="*/ 301013 h 324326"/>
              <a:gd name="connsiteX1" fmla="*/ 462988 w 1088021"/>
              <a:gd name="connsiteY1" fmla="*/ 71 h 324326"/>
              <a:gd name="connsiteX2" fmla="*/ 520861 w 1088021"/>
              <a:gd name="connsiteY2" fmla="*/ 324162 h 324326"/>
              <a:gd name="connsiteX3" fmla="*/ 1088021 w 1088021"/>
              <a:gd name="connsiteY3" fmla="*/ 34795 h 324326"/>
            </a:gdLst>
            <a:ahLst/>
            <a:cxnLst>
              <a:cxn ang="0">
                <a:pos x="connsiteX0" y="connsiteY0"/>
              </a:cxn>
              <a:cxn ang="0">
                <a:pos x="connsiteX1" y="connsiteY1"/>
              </a:cxn>
              <a:cxn ang="0">
                <a:pos x="connsiteX2" y="connsiteY2"/>
              </a:cxn>
              <a:cxn ang="0">
                <a:pos x="connsiteX3" y="connsiteY3"/>
              </a:cxn>
            </a:cxnLst>
            <a:rect l="l" t="t" r="r" b="b"/>
            <a:pathLst>
              <a:path w="1088021" h="324326">
                <a:moveTo>
                  <a:pt x="0" y="301013"/>
                </a:moveTo>
                <a:cubicBezTo>
                  <a:pt x="188089" y="148613"/>
                  <a:pt x="376178" y="-3787"/>
                  <a:pt x="462988" y="71"/>
                </a:cubicBezTo>
                <a:cubicBezTo>
                  <a:pt x="549798" y="3929"/>
                  <a:pt x="416689" y="318375"/>
                  <a:pt x="520861" y="324162"/>
                </a:cubicBezTo>
                <a:cubicBezTo>
                  <a:pt x="625033" y="329949"/>
                  <a:pt x="856527" y="182372"/>
                  <a:pt x="1088021" y="34795"/>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52" name="Freeform 51">
            <a:extLst>
              <a:ext uri="{FF2B5EF4-FFF2-40B4-BE49-F238E27FC236}">
                <a16:creationId xmlns:a16="http://schemas.microsoft.com/office/drawing/2014/main" id="{11C9A165-F9E4-5761-5648-5E2D3C133C04}"/>
              </a:ext>
            </a:extLst>
          </p:cNvPr>
          <p:cNvSpPr/>
          <p:nvPr/>
        </p:nvSpPr>
        <p:spPr>
          <a:xfrm rot="14197987" flipH="1" flipV="1">
            <a:off x="10116422" y="2415101"/>
            <a:ext cx="631392" cy="100463"/>
          </a:xfrm>
          <a:custGeom>
            <a:avLst/>
            <a:gdLst>
              <a:gd name="connsiteX0" fmla="*/ 0 w 1088021"/>
              <a:gd name="connsiteY0" fmla="*/ 301013 h 324326"/>
              <a:gd name="connsiteX1" fmla="*/ 462988 w 1088021"/>
              <a:gd name="connsiteY1" fmla="*/ 71 h 324326"/>
              <a:gd name="connsiteX2" fmla="*/ 520861 w 1088021"/>
              <a:gd name="connsiteY2" fmla="*/ 324162 h 324326"/>
              <a:gd name="connsiteX3" fmla="*/ 1088021 w 1088021"/>
              <a:gd name="connsiteY3" fmla="*/ 34795 h 324326"/>
            </a:gdLst>
            <a:ahLst/>
            <a:cxnLst>
              <a:cxn ang="0">
                <a:pos x="connsiteX0" y="connsiteY0"/>
              </a:cxn>
              <a:cxn ang="0">
                <a:pos x="connsiteX1" y="connsiteY1"/>
              </a:cxn>
              <a:cxn ang="0">
                <a:pos x="connsiteX2" y="connsiteY2"/>
              </a:cxn>
              <a:cxn ang="0">
                <a:pos x="connsiteX3" y="connsiteY3"/>
              </a:cxn>
            </a:cxnLst>
            <a:rect l="l" t="t" r="r" b="b"/>
            <a:pathLst>
              <a:path w="1088021" h="324326">
                <a:moveTo>
                  <a:pt x="0" y="301013"/>
                </a:moveTo>
                <a:cubicBezTo>
                  <a:pt x="188089" y="148613"/>
                  <a:pt x="376178" y="-3787"/>
                  <a:pt x="462988" y="71"/>
                </a:cubicBezTo>
                <a:cubicBezTo>
                  <a:pt x="549798" y="3929"/>
                  <a:pt x="416689" y="318375"/>
                  <a:pt x="520861" y="324162"/>
                </a:cubicBezTo>
                <a:cubicBezTo>
                  <a:pt x="625033" y="329949"/>
                  <a:pt x="856527" y="182372"/>
                  <a:pt x="1088021" y="34795"/>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0B856E3D-022F-B81F-43BC-6F4B61A4DA56}"/>
                  </a:ext>
                </a:extLst>
              </p:cNvPr>
              <p:cNvSpPr txBox="1"/>
              <p:nvPr/>
            </p:nvSpPr>
            <p:spPr>
              <a:xfrm>
                <a:off x="8827386" y="3920665"/>
                <a:ext cx="254762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𝑥</m:t>
                      </m:r>
                      <m:r>
                        <a:rPr lang="en-US" sz="3200" b="0" i="1" smtClean="0">
                          <a:latin typeface="Cambria Math" panose="02040503050406030204" pitchFamily="18" charset="0"/>
                        </a:rPr>
                        <m:t>= </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𝐻</m:t>
                          </m:r>
                        </m:e>
                        <m:sup>
                          <m:r>
                            <a:rPr lang="en-US" sz="3200" b="0" i="1" smtClean="0">
                              <a:latin typeface="Cambria Math" panose="02040503050406030204" pitchFamily="18" charset="0"/>
                            </a:rPr>
                            <m:t>−1</m:t>
                          </m:r>
                        </m:sup>
                      </m:sSup>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𝑦</m:t>
                          </m:r>
                        </m:e>
                        <m:sub>
                          <m:r>
                            <a:rPr lang="en-US" sz="3200" b="0" i="1" smtClean="0">
                              <a:latin typeface="Cambria Math" panose="02040503050406030204" pitchFamily="18" charset="0"/>
                            </a:rPr>
                            <m:t>𝑟𝑐𝑣</m:t>
                          </m:r>
                        </m:sub>
                      </m:sSub>
                    </m:oMath>
                  </m:oMathPara>
                </a14:m>
                <a:endParaRPr lang="en-US" sz="3200" dirty="0"/>
              </a:p>
            </p:txBody>
          </p:sp>
        </mc:Choice>
        <mc:Fallback xmlns="">
          <p:sp>
            <p:nvSpPr>
              <p:cNvPr id="53" name="TextBox 52">
                <a:extLst>
                  <a:ext uri="{FF2B5EF4-FFF2-40B4-BE49-F238E27FC236}">
                    <a16:creationId xmlns:a16="http://schemas.microsoft.com/office/drawing/2014/main" id="{0B856E3D-022F-B81F-43BC-6F4B61A4DA56}"/>
                  </a:ext>
                </a:extLst>
              </p:cNvPr>
              <p:cNvSpPr txBox="1">
                <a:spLocks noRot="1" noChangeAspect="1" noMove="1" noResize="1" noEditPoints="1" noAdjustHandles="1" noChangeArrowheads="1" noChangeShapeType="1" noTextEdit="1"/>
              </p:cNvSpPr>
              <p:nvPr/>
            </p:nvSpPr>
            <p:spPr>
              <a:xfrm>
                <a:off x="8827386" y="3920665"/>
                <a:ext cx="2547620" cy="584775"/>
              </a:xfrm>
              <a:prstGeom prst="rect">
                <a:avLst/>
              </a:prstGeom>
              <a:blipFill>
                <a:blip r:embed="rId5"/>
                <a:stretch>
                  <a:fillRect b="-23404"/>
                </a:stretch>
              </a:blipFill>
            </p:spPr>
            <p:txBody>
              <a:bodyPr/>
              <a:lstStyle/>
              <a:p>
                <a:r>
                  <a:rPr lang="en-US">
                    <a:noFill/>
                  </a:rPr>
                  <a:t> </a:t>
                </a:r>
              </a:p>
            </p:txBody>
          </p:sp>
        </mc:Fallback>
      </mc:AlternateContent>
      <p:sp>
        <p:nvSpPr>
          <p:cNvPr id="54" name="TextBox 53">
            <a:extLst>
              <a:ext uri="{FF2B5EF4-FFF2-40B4-BE49-F238E27FC236}">
                <a16:creationId xmlns:a16="http://schemas.microsoft.com/office/drawing/2014/main" id="{669C3B6C-B9BB-382A-5DC4-E3D4D4236938}"/>
              </a:ext>
            </a:extLst>
          </p:cNvPr>
          <p:cNvSpPr txBox="1"/>
          <p:nvPr/>
        </p:nvSpPr>
        <p:spPr>
          <a:xfrm>
            <a:off x="8422191" y="5273395"/>
            <a:ext cx="1639495" cy="707886"/>
          </a:xfrm>
          <a:prstGeom prst="rect">
            <a:avLst/>
          </a:prstGeom>
          <a:noFill/>
        </p:spPr>
        <p:txBody>
          <a:bodyPr wrap="square" rtlCol="0">
            <a:spAutoFit/>
          </a:bodyPr>
          <a:lstStyle/>
          <a:p>
            <a:r>
              <a:rPr lang="en-US" sz="2000" dirty="0"/>
              <a:t>Scene of the tiny robot</a:t>
            </a:r>
          </a:p>
        </p:txBody>
      </p:sp>
      <p:cxnSp>
        <p:nvCxnSpPr>
          <p:cNvPr id="56" name="Straight Connector 55">
            <a:extLst>
              <a:ext uri="{FF2B5EF4-FFF2-40B4-BE49-F238E27FC236}">
                <a16:creationId xmlns:a16="http://schemas.microsoft.com/office/drawing/2014/main" id="{3D4FCD51-296A-9274-1587-93DEF10EBC60}"/>
              </a:ext>
            </a:extLst>
          </p:cNvPr>
          <p:cNvCxnSpPr/>
          <p:nvPr/>
        </p:nvCxnSpPr>
        <p:spPr>
          <a:xfrm>
            <a:off x="7888637" y="1606363"/>
            <a:ext cx="0" cy="489486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Freeform 56">
            <a:extLst>
              <a:ext uri="{FF2B5EF4-FFF2-40B4-BE49-F238E27FC236}">
                <a16:creationId xmlns:a16="http://schemas.microsoft.com/office/drawing/2014/main" id="{D5E3EF55-5C32-8119-05E1-7B279383518D}"/>
              </a:ext>
            </a:extLst>
          </p:cNvPr>
          <p:cNvSpPr/>
          <p:nvPr/>
        </p:nvSpPr>
        <p:spPr>
          <a:xfrm rot="6607528" flipH="1" flipV="1">
            <a:off x="8663635" y="4793613"/>
            <a:ext cx="631392" cy="100463"/>
          </a:xfrm>
          <a:custGeom>
            <a:avLst/>
            <a:gdLst>
              <a:gd name="connsiteX0" fmla="*/ 0 w 1088021"/>
              <a:gd name="connsiteY0" fmla="*/ 301013 h 324326"/>
              <a:gd name="connsiteX1" fmla="*/ 462988 w 1088021"/>
              <a:gd name="connsiteY1" fmla="*/ 71 h 324326"/>
              <a:gd name="connsiteX2" fmla="*/ 520861 w 1088021"/>
              <a:gd name="connsiteY2" fmla="*/ 324162 h 324326"/>
              <a:gd name="connsiteX3" fmla="*/ 1088021 w 1088021"/>
              <a:gd name="connsiteY3" fmla="*/ 34795 h 324326"/>
            </a:gdLst>
            <a:ahLst/>
            <a:cxnLst>
              <a:cxn ang="0">
                <a:pos x="connsiteX0" y="connsiteY0"/>
              </a:cxn>
              <a:cxn ang="0">
                <a:pos x="connsiteX1" y="connsiteY1"/>
              </a:cxn>
              <a:cxn ang="0">
                <a:pos x="connsiteX2" y="connsiteY2"/>
              </a:cxn>
              <a:cxn ang="0">
                <a:pos x="connsiteX3" y="connsiteY3"/>
              </a:cxn>
            </a:cxnLst>
            <a:rect l="l" t="t" r="r" b="b"/>
            <a:pathLst>
              <a:path w="1088021" h="324326">
                <a:moveTo>
                  <a:pt x="0" y="301013"/>
                </a:moveTo>
                <a:cubicBezTo>
                  <a:pt x="188089" y="148613"/>
                  <a:pt x="376178" y="-3787"/>
                  <a:pt x="462988" y="71"/>
                </a:cubicBezTo>
                <a:cubicBezTo>
                  <a:pt x="549798" y="3929"/>
                  <a:pt x="416689" y="318375"/>
                  <a:pt x="520861" y="324162"/>
                </a:cubicBezTo>
                <a:cubicBezTo>
                  <a:pt x="625033" y="329949"/>
                  <a:pt x="856527" y="182372"/>
                  <a:pt x="1088021" y="34795"/>
                </a:cubicBezTo>
              </a:path>
            </a:pathLst>
          </a:custGeom>
          <a:noFill/>
          <a:ln w="254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527434209"/>
      </p:ext>
    </p:extLst>
  </p:cSld>
  <p:clrMapOvr>
    <a:masterClrMapping/>
  </p:clrMapOvr>
  <mc:AlternateContent xmlns:mc="http://schemas.openxmlformats.org/markup-compatibility/2006" xmlns:p14="http://schemas.microsoft.com/office/powerpoint/2010/main">
    <mc:Choice Requires="p14">
      <p:transition spd="slow" p14:dur="2000" advTm="50538"/>
    </mc:Choice>
    <mc:Fallback xmlns="">
      <p:transition spd="slow" advTm="50538"/>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DE7895-3D38-03DD-5DFD-F344148A7694}"/>
              </a:ext>
            </a:extLst>
          </p:cNvPr>
          <p:cNvSpPr txBox="1"/>
          <p:nvPr/>
        </p:nvSpPr>
        <p:spPr>
          <a:xfrm>
            <a:off x="391349" y="401292"/>
            <a:ext cx="11138369" cy="707886"/>
          </a:xfrm>
          <a:prstGeom prst="rect">
            <a:avLst/>
          </a:prstGeom>
          <a:noFill/>
        </p:spPr>
        <p:txBody>
          <a:bodyPr wrap="square" rtlCol="0">
            <a:spAutoFit/>
          </a:bodyPr>
          <a:lstStyle/>
          <a:p>
            <a:r>
              <a:rPr lang="en-US" sz="4000" b="1" i="1" dirty="0">
                <a:solidFill>
                  <a:schemeClr val="tx1">
                    <a:lumMod val="85000"/>
                    <a:lumOff val="15000"/>
                  </a:schemeClr>
                </a:solidFill>
                <a:latin typeface="Candara" panose="020E0502030303020204" pitchFamily="34" charset="0"/>
              </a:rPr>
              <a:t>Challenge: Low-power scene reconstruction</a:t>
            </a:r>
          </a:p>
        </p:txBody>
      </p:sp>
      <p:pic>
        <p:nvPicPr>
          <p:cNvPr id="3" name="Picture 2" descr="A picture containing floor, indoor, wooden, wood&#10;&#10;Description automatically generated">
            <a:extLst>
              <a:ext uri="{FF2B5EF4-FFF2-40B4-BE49-F238E27FC236}">
                <a16:creationId xmlns:a16="http://schemas.microsoft.com/office/drawing/2014/main" id="{2FF10B63-7004-BBA0-15C0-488A4C795CF7}"/>
              </a:ext>
            </a:extLst>
          </p:cNvPr>
          <p:cNvPicPr>
            <a:picLocks noChangeAspect="1"/>
          </p:cNvPicPr>
          <p:nvPr/>
        </p:nvPicPr>
        <p:blipFill>
          <a:blip r:embed="rId4"/>
          <a:stretch>
            <a:fillRect/>
          </a:stretch>
        </p:blipFill>
        <p:spPr>
          <a:xfrm>
            <a:off x="3011838" y="1689316"/>
            <a:ext cx="2211091" cy="1658318"/>
          </a:xfrm>
          <a:prstGeom prst="rect">
            <a:avLst/>
          </a:prstGeom>
        </p:spPr>
      </p:pic>
      <p:grpSp>
        <p:nvGrpSpPr>
          <p:cNvPr id="358" name="Group 357">
            <a:extLst>
              <a:ext uri="{FF2B5EF4-FFF2-40B4-BE49-F238E27FC236}">
                <a16:creationId xmlns:a16="http://schemas.microsoft.com/office/drawing/2014/main" id="{254ED2EC-C66A-4DF7-74B2-27933CC968CC}"/>
              </a:ext>
            </a:extLst>
          </p:cNvPr>
          <p:cNvGrpSpPr/>
          <p:nvPr/>
        </p:nvGrpSpPr>
        <p:grpSpPr>
          <a:xfrm>
            <a:off x="6912240" y="1671238"/>
            <a:ext cx="2807183" cy="1600875"/>
            <a:chOff x="6912240" y="1671238"/>
            <a:chExt cx="3212146" cy="1676396"/>
          </a:xfrm>
        </p:grpSpPr>
        <p:sp>
          <p:nvSpPr>
            <p:cNvPr id="5" name="Rectangle 4">
              <a:extLst>
                <a:ext uri="{FF2B5EF4-FFF2-40B4-BE49-F238E27FC236}">
                  <a16:creationId xmlns:a16="http://schemas.microsoft.com/office/drawing/2014/main" id="{DD025EEC-6E7F-3640-622C-9A8A48EA4405}"/>
                </a:ext>
              </a:extLst>
            </p:cNvPr>
            <p:cNvSpPr/>
            <p:nvPr/>
          </p:nvSpPr>
          <p:spPr>
            <a:xfrm>
              <a:off x="6912243" y="1689316"/>
              <a:ext cx="3212143" cy="165831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C27F666D-CF88-4730-DB72-A583DA61C24E}"/>
                </a:ext>
              </a:extLst>
            </p:cNvPr>
            <p:cNvCxnSpPr>
              <a:cxnSpLocks/>
            </p:cNvCxnSpPr>
            <p:nvPr/>
          </p:nvCxnSpPr>
          <p:spPr>
            <a:xfrm>
              <a:off x="6912244" y="1813302"/>
              <a:ext cx="321214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81BB030-53F5-106D-DF31-1A79D1CB2E7C}"/>
                </a:ext>
              </a:extLst>
            </p:cNvPr>
            <p:cNvCxnSpPr>
              <a:cxnSpLocks/>
            </p:cNvCxnSpPr>
            <p:nvPr/>
          </p:nvCxnSpPr>
          <p:spPr>
            <a:xfrm>
              <a:off x="6912243" y="1981200"/>
              <a:ext cx="32121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FD81417-CFAE-B782-A1B7-53A2038EE5DB}"/>
                </a:ext>
              </a:extLst>
            </p:cNvPr>
            <p:cNvCxnSpPr>
              <a:cxnSpLocks/>
            </p:cNvCxnSpPr>
            <p:nvPr/>
          </p:nvCxnSpPr>
          <p:spPr>
            <a:xfrm>
              <a:off x="6912242" y="2151681"/>
              <a:ext cx="321214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5CCF61-254E-2A99-4304-E11A72B7E9C6}"/>
                </a:ext>
              </a:extLst>
            </p:cNvPr>
            <p:cNvCxnSpPr>
              <a:cxnSpLocks/>
            </p:cNvCxnSpPr>
            <p:nvPr/>
          </p:nvCxnSpPr>
          <p:spPr>
            <a:xfrm>
              <a:off x="6912241" y="2322163"/>
              <a:ext cx="321214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1CBAF27-7708-E2F6-1FA7-575B5DB651EE}"/>
                </a:ext>
              </a:extLst>
            </p:cNvPr>
            <p:cNvCxnSpPr>
              <a:cxnSpLocks/>
            </p:cNvCxnSpPr>
            <p:nvPr/>
          </p:nvCxnSpPr>
          <p:spPr>
            <a:xfrm>
              <a:off x="6912243" y="2477146"/>
              <a:ext cx="32121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C6BD4C0-EF4D-8109-49D0-1D8B6062DBAB}"/>
                </a:ext>
              </a:extLst>
            </p:cNvPr>
            <p:cNvCxnSpPr>
              <a:cxnSpLocks/>
            </p:cNvCxnSpPr>
            <p:nvPr/>
          </p:nvCxnSpPr>
          <p:spPr>
            <a:xfrm>
              <a:off x="6912242" y="2645044"/>
              <a:ext cx="321214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CDC18C3-75A8-816C-3727-7FE5386CE819}"/>
                </a:ext>
              </a:extLst>
            </p:cNvPr>
            <p:cNvCxnSpPr>
              <a:cxnSpLocks/>
            </p:cNvCxnSpPr>
            <p:nvPr/>
          </p:nvCxnSpPr>
          <p:spPr>
            <a:xfrm>
              <a:off x="6912241" y="2815525"/>
              <a:ext cx="321214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2CFD88-EC73-4549-E0B2-DEDEA69D598B}"/>
                </a:ext>
              </a:extLst>
            </p:cNvPr>
            <p:cNvCxnSpPr>
              <a:cxnSpLocks/>
            </p:cNvCxnSpPr>
            <p:nvPr/>
          </p:nvCxnSpPr>
          <p:spPr>
            <a:xfrm>
              <a:off x="6912240" y="2986007"/>
              <a:ext cx="321214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91B9D00-5EFA-1789-B017-CF88F63A48A1}"/>
                </a:ext>
              </a:extLst>
            </p:cNvPr>
            <p:cNvCxnSpPr>
              <a:cxnSpLocks/>
            </p:cNvCxnSpPr>
            <p:nvPr/>
          </p:nvCxnSpPr>
          <p:spPr>
            <a:xfrm>
              <a:off x="6912241" y="3169403"/>
              <a:ext cx="321214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BDC0EF8-C7A2-C239-D081-C6783679C25D}"/>
                </a:ext>
              </a:extLst>
            </p:cNvPr>
            <p:cNvCxnSpPr>
              <a:cxnSpLocks/>
            </p:cNvCxnSpPr>
            <p:nvPr/>
          </p:nvCxnSpPr>
          <p:spPr>
            <a:xfrm>
              <a:off x="7036231" y="1689316"/>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0941E8C-CB3E-0B83-6BC9-D4E4CF038517}"/>
                </a:ext>
              </a:extLst>
            </p:cNvPr>
            <p:cNvCxnSpPr>
              <a:cxnSpLocks/>
            </p:cNvCxnSpPr>
            <p:nvPr/>
          </p:nvCxnSpPr>
          <p:spPr>
            <a:xfrm>
              <a:off x="7188631" y="1689316"/>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6CC195-3EBC-BB88-D17E-00AE7FF02D24}"/>
                </a:ext>
              </a:extLst>
            </p:cNvPr>
            <p:cNvCxnSpPr>
              <a:cxnSpLocks/>
            </p:cNvCxnSpPr>
            <p:nvPr/>
          </p:nvCxnSpPr>
          <p:spPr>
            <a:xfrm>
              <a:off x="7359112" y="1689316"/>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0E50366-BEBD-FEFA-E4CF-C22F3D6A6E85}"/>
                </a:ext>
              </a:extLst>
            </p:cNvPr>
            <p:cNvCxnSpPr>
              <a:cxnSpLocks/>
            </p:cNvCxnSpPr>
            <p:nvPr/>
          </p:nvCxnSpPr>
          <p:spPr>
            <a:xfrm>
              <a:off x="7529594" y="1689316"/>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0C8FD7E-B4C1-AECA-45B7-AD93B67B1C88}"/>
                </a:ext>
              </a:extLst>
            </p:cNvPr>
            <p:cNvCxnSpPr>
              <a:cxnSpLocks/>
            </p:cNvCxnSpPr>
            <p:nvPr/>
          </p:nvCxnSpPr>
          <p:spPr>
            <a:xfrm>
              <a:off x="7684577" y="1689316"/>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BDB753-129C-F5A3-086A-2FC39587300D}"/>
                </a:ext>
              </a:extLst>
            </p:cNvPr>
            <p:cNvCxnSpPr>
              <a:cxnSpLocks/>
            </p:cNvCxnSpPr>
            <p:nvPr/>
          </p:nvCxnSpPr>
          <p:spPr>
            <a:xfrm>
              <a:off x="7836977" y="1689316"/>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936C59A-818F-F550-521C-AA8E68F4EF09}"/>
                </a:ext>
              </a:extLst>
            </p:cNvPr>
            <p:cNvCxnSpPr>
              <a:cxnSpLocks/>
            </p:cNvCxnSpPr>
            <p:nvPr/>
          </p:nvCxnSpPr>
          <p:spPr>
            <a:xfrm>
              <a:off x="8007458" y="1689316"/>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64925B5-4E3B-4ECA-ED81-2A144892CCF7}"/>
                </a:ext>
              </a:extLst>
            </p:cNvPr>
            <p:cNvCxnSpPr>
              <a:cxnSpLocks/>
            </p:cNvCxnSpPr>
            <p:nvPr/>
          </p:nvCxnSpPr>
          <p:spPr>
            <a:xfrm>
              <a:off x="8177940" y="1689316"/>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B4B5EF9-8CF8-F070-200F-50A35188F024}"/>
                </a:ext>
              </a:extLst>
            </p:cNvPr>
            <p:cNvCxnSpPr>
              <a:cxnSpLocks/>
            </p:cNvCxnSpPr>
            <p:nvPr/>
          </p:nvCxnSpPr>
          <p:spPr>
            <a:xfrm>
              <a:off x="8335506" y="1689316"/>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C42533-9D88-1F2E-A0FE-DCE8825F95BE}"/>
                </a:ext>
              </a:extLst>
            </p:cNvPr>
            <p:cNvCxnSpPr>
              <a:cxnSpLocks/>
            </p:cNvCxnSpPr>
            <p:nvPr/>
          </p:nvCxnSpPr>
          <p:spPr>
            <a:xfrm>
              <a:off x="8487906" y="1689316"/>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7EB915E-265F-EDAC-A0D4-CF2443D07481}"/>
                </a:ext>
              </a:extLst>
            </p:cNvPr>
            <p:cNvCxnSpPr>
              <a:cxnSpLocks/>
            </p:cNvCxnSpPr>
            <p:nvPr/>
          </p:nvCxnSpPr>
          <p:spPr>
            <a:xfrm>
              <a:off x="8658387" y="1689316"/>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261FEB6-24B6-1DF2-EDA8-6C5CF81C32DB}"/>
                </a:ext>
              </a:extLst>
            </p:cNvPr>
            <p:cNvCxnSpPr>
              <a:cxnSpLocks/>
            </p:cNvCxnSpPr>
            <p:nvPr/>
          </p:nvCxnSpPr>
          <p:spPr>
            <a:xfrm>
              <a:off x="8828869" y="1689316"/>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2984107-84F8-C0D1-CF00-B474D2A68539}"/>
                </a:ext>
              </a:extLst>
            </p:cNvPr>
            <p:cNvCxnSpPr>
              <a:cxnSpLocks/>
            </p:cNvCxnSpPr>
            <p:nvPr/>
          </p:nvCxnSpPr>
          <p:spPr>
            <a:xfrm>
              <a:off x="9027762" y="1671238"/>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B9BC01E5-8BF1-8E58-BC70-E10E62539042}"/>
                </a:ext>
              </a:extLst>
            </p:cNvPr>
            <p:cNvCxnSpPr>
              <a:cxnSpLocks/>
            </p:cNvCxnSpPr>
            <p:nvPr/>
          </p:nvCxnSpPr>
          <p:spPr>
            <a:xfrm>
              <a:off x="9199108" y="1672386"/>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432F5AE7-4711-D1D7-CC0F-A7C68697F2B4}"/>
                </a:ext>
              </a:extLst>
            </p:cNvPr>
            <p:cNvCxnSpPr>
              <a:cxnSpLocks/>
            </p:cNvCxnSpPr>
            <p:nvPr/>
          </p:nvCxnSpPr>
          <p:spPr>
            <a:xfrm>
              <a:off x="9369589" y="1672386"/>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7CCC5FF-A914-DB6D-FE9E-FB0C2119FA7A}"/>
                </a:ext>
              </a:extLst>
            </p:cNvPr>
            <p:cNvCxnSpPr>
              <a:cxnSpLocks/>
            </p:cNvCxnSpPr>
            <p:nvPr/>
          </p:nvCxnSpPr>
          <p:spPr>
            <a:xfrm>
              <a:off x="9540071" y="1672386"/>
              <a:ext cx="0" cy="15990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BC9121B9-190A-5D2A-937A-C3C980882030}"/>
                </a:ext>
              </a:extLst>
            </p:cNvPr>
            <p:cNvCxnSpPr>
              <a:cxnSpLocks/>
            </p:cNvCxnSpPr>
            <p:nvPr/>
          </p:nvCxnSpPr>
          <p:spPr>
            <a:xfrm>
              <a:off x="9738964" y="1671241"/>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46C52377-92C4-367F-7FEC-A1B4FA5E8BE5}"/>
                </a:ext>
              </a:extLst>
            </p:cNvPr>
            <p:cNvCxnSpPr>
              <a:cxnSpLocks/>
            </p:cNvCxnSpPr>
            <p:nvPr/>
          </p:nvCxnSpPr>
          <p:spPr>
            <a:xfrm>
              <a:off x="9942163" y="1671244"/>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5A0A433D-568D-8A6E-5168-BDF73717ECC1}"/>
                </a:ext>
              </a:extLst>
            </p:cNvPr>
            <p:cNvSpPr/>
            <p:nvPr/>
          </p:nvSpPr>
          <p:spPr>
            <a:xfrm>
              <a:off x="7191654" y="2805192"/>
              <a:ext cx="1143852" cy="218510"/>
            </a:xfrm>
            <a:prstGeom prst="rect">
              <a:avLst/>
            </a:prstGeom>
            <a:solidFill>
              <a:srgbClr val="FFC000">
                <a:alpha val="81000"/>
              </a:srgb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7" name="Rectangle 236">
              <a:extLst>
                <a:ext uri="{FF2B5EF4-FFF2-40B4-BE49-F238E27FC236}">
                  <a16:creationId xmlns:a16="http://schemas.microsoft.com/office/drawing/2014/main" id="{067A6777-A86F-FDBD-E370-043479867571}"/>
                </a:ext>
              </a:extLst>
            </p:cNvPr>
            <p:cNvSpPr/>
            <p:nvPr/>
          </p:nvSpPr>
          <p:spPr>
            <a:xfrm>
              <a:off x="9736951" y="2133597"/>
              <a:ext cx="174922" cy="208176"/>
            </a:xfrm>
            <a:prstGeom prst="rect">
              <a:avLst/>
            </a:prstGeom>
            <a:solidFill>
              <a:srgbClr val="FFC000">
                <a:alpha val="81000"/>
              </a:srgb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8" name="Right Arrow 237">
            <a:extLst>
              <a:ext uri="{FF2B5EF4-FFF2-40B4-BE49-F238E27FC236}">
                <a16:creationId xmlns:a16="http://schemas.microsoft.com/office/drawing/2014/main" id="{FF361AF5-792E-2C3A-2E83-E16B1451E721}"/>
              </a:ext>
            </a:extLst>
          </p:cNvPr>
          <p:cNvSpPr/>
          <p:nvPr/>
        </p:nvSpPr>
        <p:spPr>
          <a:xfrm>
            <a:off x="5350503" y="2475711"/>
            <a:ext cx="1405467" cy="16933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9" name="TextBox 238">
                <a:extLst>
                  <a:ext uri="{FF2B5EF4-FFF2-40B4-BE49-F238E27FC236}">
                    <a16:creationId xmlns:a16="http://schemas.microsoft.com/office/drawing/2014/main" id="{9DB5DA0E-38F7-C31C-4E8B-D8386AC0927D}"/>
                  </a:ext>
                </a:extLst>
              </p:cNvPr>
              <p:cNvSpPr txBox="1"/>
              <p:nvPr/>
            </p:nvSpPr>
            <p:spPr>
              <a:xfrm>
                <a:off x="5365250" y="2075601"/>
                <a:ext cx="1350433"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𝑟𝑒𝑣</m:t>
                          </m:r>
                        </m:sub>
                      </m:sSub>
                      <m:r>
                        <a:rPr lang="en-US" sz="2000" b="0" i="1" smtClean="0">
                          <a:latin typeface="Cambria Math" panose="02040503050406030204" pitchFamily="18" charset="0"/>
                        </a:rPr>
                        <m:t>=</m:t>
                      </m:r>
                      <m:r>
                        <a:rPr lang="en-US" sz="2000" b="0" i="1" smtClean="0">
                          <a:latin typeface="Cambria Math" panose="02040503050406030204" pitchFamily="18" charset="0"/>
                        </a:rPr>
                        <m:t>𝐻𝑥</m:t>
                      </m:r>
                    </m:oMath>
                  </m:oMathPara>
                </a14:m>
                <a:endParaRPr lang="en-US" dirty="0"/>
              </a:p>
            </p:txBody>
          </p:sp>
        </mc:Choice>
        <mc:Fallback xmlns="">
          <p:sp>
            <p:nvSpPr>
              <p:cNvPr id="239" name="TextBox 238">
                <a:extLst>
                  <a:ext uri="{FF2B5EF4-FFF2-40B4-BE49-F238E27FC236}">
                    <a16:creationId xmlns:a16="http://schemas.microsoft.com/office/drawing/2014/main" id="{9DB5DA0E-38F7-C31C-4E8B-D8386AC0927D}"/>
                  </a:ext>
                </a:extLst>
              </p:cNvPr>
              <p:cNvSpPr txBox="1">
                <a:spLocks noRot="1" noChangeAspect="1" noMove="1" noResize="1" noEditPoints="1" noAdjustHandles="1" noChangeArrowheads="1" noChangeShapeType="1" noTextEdit="1"/>
              </p:cNvSpPr>
              <p:nvPr/>
            </p:nvSpPr>
            <p:spPr>
              <a:xfrm>
                <a:off x="5365250" y="2075601"/>
                <a:ext cx="1350433" cy="400110"/>
              </a:xfrm>
              <a:prstGeom prst="rect">
                <a:avLst/>
              </a:prstGeom>
              <a:blipFill>
                <a:blip r:embed="rId7"/>
                <a:stretch>
                  <a:fillRect b="-6250"/>
                </a:stretch>
              </a:blipFill>
            </p:spPr>
            <p:txBody>
              <a:bodyPr/>
              <a:lstStyle/>
              <a:p>
                <a:r>
                  <a:rPr lang="en-US">
                    <a:noFill/>
                  </a:rPr>
                  <a:t> </a:t>
                </a:r>
              </a:p>
            </p:txBody>
          </p:sp>
        </mc:Fallback>
      </mc:AlternateContent>
      <p:pic>
        <p:nvPicPr>
          <p:cNvPr id="240" name="Picture 239" descr="A picture containing floor, indoor, wooden, wood&#10;&#10;Description automatically generated">
            <a:extLst>
              <a:ext uri="{FF2B5EF4-FFF2-40B4-BE49-F238E27FC236}">
                <a16:creationId xmlns:a16="http://schemas.microsoft.com/office/drawing/2014/main" id="{A4294220-2641-0B4F-7BA5-157A71D5683F}"/>
              </a:ext>
            </a:extLst>
          </p:cNvPr>
          <p:cNvPicPr>
            <a:picLocks noChangeAspect="1"/>
          </p:cNvPicPr>
          <p:nvPr/>
        </p:nvPicPr>
        <p:blipFill>
          <a:blip r:embed="rId4"/>
          <a:stretch>
            <a:fillRect/>
          </a:stretch>
        </p:blipFill>
        <p:spPr>
          <a:xfrm>
            <a:off x="208598" y="4252201"/>
            <a:ext cx="2211091" cy="1658318"/>
          </a:xfrm>
          <a:prstGeom prst="rect">
            <a:avLst/>
          </a:prstGeom>
        </p:spPr>
      </p:pic>
      <p:grpSp>
        <p:nvGrpSpPr>
          <p:cNvPr id="359" name="Group 358">
            <a:extLst>
              <a:ext uri="{FF2B5EF4-FFF2-40B4-BE49-F238E27FC236}">
                <a16:creationId xmlns:a16="http://schemas.microsoft.com/office/drawing/2014/main" id="{E501D700-65B2-7D7C-9914-E8871343BC24}"/>
              </a:ext>
            </a:extLst>
          </p:cNvPr>
          <p:cNvGrpSpPr/>
          <p:nvPr/>
        </p:nvGrpSpPr>
        <p:grpSpPr>
          <a:xfrm>
            <a:off x="4636732" y="4320295"/>
            <a:ext cx="2647179" cy="1523987"/>
            <a:chOff x="3915356" y="4197851"/>
            <a:chExt cx="3038766" cy="1676390"/>
          </a:xfrm>
        </p:grpSpPr>
        <p:sp>
          <p:nvSpPr>
            <p:cNvPr id="241" name="Rectangle 240">
              <a:extLst>
                <a:ext uri="{FF2B5EF4-FFF2-40B4-BE49-F238E27FC236}">
                  <a16:creationId xmlns:a16="http://schemas.microsoft.com/office/drawing/2014/main" id="{C5E2B282-A6AC-D7FA-5396-78D2C8475480}"/>
                </a:ext>
              </a:extLst>
            </p:cNvPr>
            <p:cNvSpPr/>
            <p:nvPr/>
          </p:nvSpPr>
          <p:spPr>
            <a:xfrm>
              <a:off x="3915360" y="4215923"/>
              <a:ext cx="3029920" cy="165831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3" name="Straight Connector 242">
              <a:extLst>
                <a:ext uri="{FF2B5EF4-FFF2-40B4-BE49-F238E27FC236}">
                  <a16:creationId xmlns:a16="http://schemas.microsoft.com/office/drawing/2014/main" id="{BE3AA335-2A7E-196B-1789-AF5659D29BEE}"/>
                </a:ext>
              </a:extLst>
            </p:cNvPr>
            <p:cNvCxnSpPr>
              <a:cxnSpLocks/>
            </p:cNvCxnSpPr>
            <p:nvPr/>
          </p:nvCxnSpPr>
          <p:spPr>
            <a:xfrm>
              <a:off x="3915359" y="4507807"/>
              <a:ext cx="30299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BCBFC6D5-E1CC-D778-9510-FCAD114BE17E}"/>
                </a:ext>
              </a:extLst>
            </p:cNvPr>
            <p:cNvCxnSpPr>
              <a:cxnSpLocks/>
            </p:cNvCxnSpPr>
            <p:nvPr/>
          </p:nvCxnSpPr>
          <p:spPr>
            <a:xfrm>
              <a:off x="3915357" y="4848770"/>
              <a:ext cx="302992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D4638792-62B3-BC06-2414-9E6FA5B7400D}"/>
                </a:ext>
              </a:extLst>
            </p:cNvPr>
            <p:cNvCxnSpPr>
              <a:cxnSpLocks/>
            </p:cNvCxnSpPr>
            <p:nvPr/>
          </p:nvCxnSpPr>
          <p:spPr>
            <a:xfrm>
              <a:off x="3915358" y="5171651"/>
              <a:ext cx="302992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5F56CD5A-60AA-67D7-7A4A-7247DF386819}"/>
                </a:ext>
              </a:extLst>
            </p:cNvPr>
            <p:cNvCxnSpPr>
              <a:cxnSpLocks/>
            </p:cNvCxnSpPr>
            <p:nvPr/>
          </p:nvCxnSpPr>
          <p:spPr>
            <a:xfrm>
              <a:off x="3915356" y="5512614"/>
              <a:ext cx="302992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62A329AD-C36C-3897-4DC4-016600B1E569}"/>
                </a:ext>
              </a:extLst>
            </p:cNvPr>
            <p:cNvCxnSpPr>
              <a:cxnSpLocks/>
            </p:cNvCxnSpPr>
            <p:nvPr/>
          </p:nvCxnSpPr>
          <p:spPr>
            <a:xfrm>
              <a:off x="4362228" y="4215923"/>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7C533491-D73F-A967-F02E-662694AFE3B6}"/>
                </a:ext>
              </a:extLst>
            </p:cNvPr>
            <p:cNvCxnSpPr>
              <a:cxnSpLocks/>
            </p:cNvCxnSpPr>
            <p:nvPr/>
          </p:nvCxnSpPr>
          <p:spPr>
            <a:xfrm>
              <a:off x="4840093" y="4215923"/>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4316D22E-7E2A-CA36-151F-2C286F94E0FB}"/>
                </a:ext>
              </a:extLst>
            </p:cNvPr>
            <p:cNvCxnSpPr>
              <a:cxnSpLocks/>
            </p:cNvCxnSpPr>
            <p:nvPr/>
          </p:nvCxnSpPr>
          <p:spPr>
            <a:xfrm>
              <a:off x="5338622" y="4215923"/>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848C10A1-F8D0-B58A-C83F-D518EFE8270D}"/>
                </a:ext>
              </a:extLst>
            </p:cNvPr>
            <p:cNvCxnSpPr>
              <a:cxnSpLocks/>
            </p:cNvCxnSpPr>
            <p:nvPr/>
          </p:nvCxnSpPr>
          <p:spPr>
            <a:xfrm>
              <a:off x="5831985" y="4215923"/>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A512C4D4-AA93-A3DE-0C9D-C58FBE3CFD51}"/>
                </a:ext>
              </a:extLst>
            </p:cNvPr>
            <p:cNvCxnSpPr>
              <a:cxnSpLocks/>
            </p:cNvCxnSpPr>
            <p:nvPr/>
          </p:nvCxnSpPr>
          <p:spPr>
            <a:xfrm>
              <a:off x="6372705" y="4198993"/>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785429CC-CD82-ADC3-4F96-19BB33C79A3C}"/>
                </a:ext>
              </a:extLst>
            </p:cNvPr>
            <p:cNvCxnSpPr>
              <a:cxnSpLocks/>
            </p:cNvCxnSpPr>
            <p:nvPr/>
          </p:nvCxnSpPr>
          <p:spPr>
            <a:xfrm>
              <a:off x="6945279" y="4197851"/>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69" name="Rectangle 268">
              <a:extLst>
                <a:ext uri="{FF2B5EF4-FFF2-40B4-BE49-F238E27FC236}">
                  <a16:creationId xmlns:a16="http://schemas.microsoft.com/office/drawing/2014/main" id="{295D2BD8-B753-FAA0-22CB-4F26D0C1409C}"/>
                </a:ext>
              </a:extLst>
            </p:cNvPr>
            <p:cNvSpPr/>
            <p:nvPr/>
          </p:nvSpPr>
          <p:spPr>
            <a:xfrm>
              <a:off x="4362226" y="5168684"/>
              <a:ext cx="976395" cy="381625"/>
            </a:xfrm>
            <a:prstGeom prst="rect">
              <a:avLst/>
            </a:prstGeom>
            <a:solidFill>
              <a:srgbClr val="FFC000">
                <a:alpha val="81000"/>
              </a:srgb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7" name="Group 296">
              <a:extLst>
                <a:ext uri="{FF2B5EF4-FFF2-40B4-BE49-F238E27FC236}">
                  <a16:creationId xmlns:a16="http://schemas.microsoft.com/office/drawing/2014/main" id="{1C2720C9-7C19-7D0B-E633-2CC484E6EF41}"/>
                </a:ext>
              </a:extLst>
            </p:cNvPr>
            <p:cNvGrpSpPr/>
            <p:nvPr/>
          </p:nvGrpSpPr>
          <p:grpSpPr>
            <a:xfrm>
              <a:off x="4172908" y="5006004"/>
              <a:ext cx="1364287" cy="696701"/>
              <a:chOff x="8086889" y="5375911"/>
              <a:chExt cx="1160692" cy="774052"/>
            </a:xfrm>
          </p:grpSpPr>
          <p:sp>
            <p:nvSpPr>
              <p:cNvPr id="275" name="Rectangle 274">
                <a:extLst>
                  <a:ext uri="{FF2B5EF4-FFF2-40B4-BE49-F238E27FC236}">
                    <a16:creationId xmlns:a16="http://schemas.microsoft.com/office/drawing/2014/main" id="{CFFCE48E-E784-3A07-DF35-6BB959C82525}"/>
                  </a:ext>
                </a:extLst>
              </p:cNvPr>
              <p:cNvSpPr/>
              <p:nvPr/>
            </p:nvSpPr>
            <p:spPr>
              <a:xfrm>
                <a:off x="8104581" y="5375917"/>
                <a:ext cx="1143000" cy="757628"/>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7" name="Straight Connector 276">
                <a:extLst>
                  <a:ext uri="{FF2B5EF4-FFF2-40B4-BE49-F238E27FC236}">
                    <a16:creationId xmlns:a16="http://schemas.microsoft.com/office/drawing/2014/main" id="{861F579D-5897-5F89-3063-CB720816BF28}"/>
                  </a:ext>
                </a:extLst>
              </p:cNvPr>
              <p:cNvCxnSpPr>
                <a:cxnSpLocks/>
              </p:cNvCxnSpPr>
              <p:nvPr/>
            </p:nvCxnSpPr>
            <p:spPr>
              <a:xfrm>
                <a:off x="8104580" y="5526373"/>
                <a:ext cx="1143001"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E326EC47-A8C4-116A-5465-8842F512BFDF}"/>
                  </a:ext>
                </a:extLst>
              </p:cNvPr>
              <p:cNvCxnSpPr/>
              <p:nvPr/>
            </p:nvCxnSpPr>
            <p:spPr>
              <a:xfrm>
                <a:off x="8267341" y="5392332"/>
                <a:ext cx="0" cy="75762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80F2FF30-D0C8-C9C3-7208-BF2EFBF2B95D}"/>
                  </a:ext>
                </a:extLst>
              </p:cNvPr>
              <p:cNvCxnSpPr/>
              <p:nvPr/>
            </p:nvCxnSpPr>
            <p:spPr>
              <a:xfrm>
                <a:off x="8410787" y="5375911"/>
                <a:ext cx="0" cy="75762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7A8255A6-2A6F-34BD-7AF9-7C23BCE91F1D}"/>
                  </a:ext>
                </a:extLst>
              </p:cNvPr>
              <p:cNvCxnSpPr/>
              <p:nvPr/>
            </p:nvCxnSpPr>
            <p:spPr>
              <a:xfrm>
                <a:off x="8554231" y="5392335"/>
                <a:ext cx="0" cy="75762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BD559328-5AD0-ACCC-1A43-D1B3B8492C07}"/>
                  </a:ext>
                </a:extLst>
              </p:cNvPr>
              <p:cNvCxnSpPr/>
              <p:nvPr/>
            </p:nvCxnSpPr>
            <p:spPr>
              <a:xfrm>
                <a:off x="8697681" y="5375911"/>
                <a:ext cx="0" cy="75762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B7927CFD-4A3B-639C-3C0B-801BFE17C5A8}"/>
                  </a:ext>
                </a:extLst>
              </p:cNvPr>
              <p:cNvCxnSpPr/>
              <p:nvPr/>
            </p:nvCxnSpPr>
            <p:spPr>
              <a:xfrm>
                <a:off x="8841127" y="5375914"/>
                <a:ext cx="0" cy="75762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9C726148-3BAE-011B-E79E-385DD9858924}"/>
                  </a:ext>
                </a:extLst>
              </p:cNvPr>
              <p:cNvCxnSpPr/>
              <p:nvPr/>
            </p:nvCxnSpPr>
            <p:spPr>
              <a:xfrm>
                <a:off x="8984570" y="5375914"/>
                <a:ext cx="0" cy="75762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DA4FC317-8EDB-0280-427D-5EF2810402E2}"/>
                  </a:ext>
                </a:extLst>
              </p:cNvPr>
              <p:cNvCxnSpPr/>
              <p:nvPr/>
            </p:nvCxnSpPr>
            <p:spPr>
              <a:xfrm>
                <a:off x="9112080" y="5375917"/>
                <a:ext cx="0" cy="75762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3FB532B3-A38D-755E-1B0C-54E8C15E488E}"/>
                  </a:ext>
                </a:extLst>
              </p:cNvPr>
              <p:cNvCxnSpPr>
                <a:cxnSpLocks/>
              </p:cNvCxnSpPr>
              <p:nvPr/>
            </p:nvCxnSpPr>
            <p:spPr>
              <a:xfrm>
                <a:off x="8103819" y="5661840"/>
                <a:ext cx="1143001"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AC3D7795-4364-3D23-5610-EB6F6FA3BE42}"/>
                  </a:ext>
                </a:extLst>
              </p:cNvPr>
              <p:cNvCxnSpPr>
                <a:cxnSpLocks/>
              </p:cNvCxnSpPr>
              <p:nvPr/>
            </p:nvCxnSpPr>
            <p:spPr>
              <a:xfrm>
                <a:off x="8087650" y="5814237"/>
                <a:ext cx="1143001"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0B1814AE-ECC4-CC2A-EC13-D15DEB69B252}"/>
                  </a:ext>
                </a:extLst>
              </p:cNvPr>
              <p:cNvCxnSpPr>
                <a:cxnSpLocks/>
              </p:cNvCxnSpPr>
              <p:nvPr/>
            </p:nvCxnSpPr>
            <p:spPr>
              <a:xfrm>
                <a:off x="8086889" y="5966637"/>
                <a:ext cx="1143001"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18" name="Group 317">
              <a:extLst>
                <a:ext uri="{FF2B5EF4-FFF2-40B4-BE49-F238E27FC236}">
                  <a16:creationId xmlns:a16="http://schemas.microsoft.com/office/drawing/2014/main" id="{595720CB-EA70-069C-D576-5406A8676D40}"/>
                </a:ext>
              </a:extLst>
            </p:cNvPr>
            <p:cNvGrpSpPr/>
            <p:nvPr/>
          </p:nvGrpSpPr>
          <p:grpSpPr>
            <a:xfrm>
              <a:off x="6053236" y="4350963"/>
              <a:ext cx="900886" cy="696701"/>
              <a:chOff x="8067870" y="5230155"/>
              <a:chExt cx="900886" cy="696701"/>
            </a:xfrm>
          </p:grpSpPr>
          <p:sp>
            <p:nvSpPr>
              <p:cNvPr id="300" name="Rectangle 299">
                <a:extLst>
                  <a:ext uri="{FF2B5EF4-FFF2-40B4-BE49-F238E27FC236}">
                    <a16:creationId xmlns:a16="http://schemas.microsoft.com/office/drawing/2014/main" id="{C744E01D-377E-E78A-9662-AF89606DC82E}"/>
                  </a:ext>
                </a:extLst>
              </p:cNvPr>
              <p:cNvSpPr/>
              <p:nvPr/>
            </p:nvSpPr>
            <p:spPr>
              <a:xfrm>
                <a:off x="8069145" y="5230160"/>
                <a:ext cx="865742" cy="68191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a:extLst>
                  <a:ext uri="{FF2B5EF4-FFF2-40B4-BE49-F238E27FC236}">
                    <a16:creationId xmlns:a16="http://schemas.microsoft.com/office/drawing/2014/main" id="{E1F2ED56-509F-E89B-3B5A-9299C81F9637}"/>
                  </a:ext>
                </a:extLst>
              </p:cNvPr>
              <p:cNvCxnSpPr>
                <a:cxnSpLocks/>
              </p:cNvCxnSpPr>
              <p:nvPr/>
            </p:nvCxnSpPr>
            <p:spPr>
              <a:xfrm>
                <a:off x="8067870" y="5420481"/>
                <a:ext cx="867017"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DCD0D4A5-27F7-B8A5-EC05-FD3476AB0A35}"/>
                  </a:ext>
                </a:extLst>
              </p:cNvPr>
              <p:cNvCxnSpPr/>
              <p:nvPr/>
            </p:nvCxnSpPr>
            <p:spPr>
              <a:xfrm>
                <a:off x="8428446" y="5244935"/>
                <a:ext cx="0" cy="6819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4FEE81FC-2159-ACC2-9EAD-41875910C14F}"/>
                  </a:ext>
                </a:extLst>
              </p:cNvPr>
              <p:cNvCxnSpPr/>
              <p:nvPr/>
            </p:nvCxnSpPr>
            <p:spPr>
              <a:xfrm>
                <a:off x="8597053" y="5230155"/>
                <a:ext cx="0" cy="6819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4DB29A17-178C-BA2F-30DC-085E7D8ABBB5}"/>
                  </a:ext>
                </a:extLst>
              </p:cNvPr>
              <p:cNvCxnSpPr/>
              <p:nvPr/>
            </p:nvCxnSpPr>
            <p:spPr>
              <a:xfrm>
                <a:off x="8765659" y="5244938"/>
                <a:ext cx="0" cy="6819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F1C8A2D0-AD0D-911A-A2CA-9D970108E819}"/>
                  </a:ext>
                </a:extLst>
              </p:cNvPr>
              <p:cNvCxnSpPr/>
              <p:nvPr/>
            </p:nvCxnSpPr>
            <p:spPr>
              <a:xfrm>
                <a:off x="8934271" y="5230155"/>
                <a:ext cx="0" cy="6819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312" name="Rectangle 311">
                <a:extLst>
                  <a:ext uri="{FF2B5EF4-FFF2-40B4-BE49-F238E27FC236}">
                    <a16:creationId xmlns:a16="http://schemas.microsoft.com/office/drawing/2014/main" id="{E774EE5B-B17F-7920-C004-EE5EF520FFA1}"/>
                  </a:ext>
                </a:extLst>
              </p:cNvPr>
              <p:cNvSpPr/>
              <p:nvPr/>
            </p:nvSpPr>
            <p:spPr>
              <a:xfrm>
                <a:off x="8401071" y="5420481"/>
                <a:ext cx="542284" cy="308530"/>
              </a:xfrm>
              <a:prstGeom prst="rect">
                <a:avLst/>
              </a:prstGeom>
              <a:solidFill>
                <a:srgbClr val="FFC000">
                  <a:alpha val="81000"/>
                </a:srgb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4" name="Straight Connector 313">
                <a:extLst>
                  <a:ext uri="{FF2B5EF4-FFF2-40B4-BE49-F238E27FC236}">
                    <a16:creationId xmlns:a16="http://schemas.microsoft.com/office/drawing/2014/main" id="{E2254506-94AC-2AA2-6216-557642C10A4C}"/>
                  </a:ext>
                </a:extLst>
              </p:cNvPr>
              <p:cNvCxnSpPr>
                <a:cxnSpLocks/>
              </p:cNvCxnSpPr>
              <p:nvPr/>
            </p:nvCxnSpPr>
            <p:spPr>
              <a:xfrm>
                <a:off x="8067873" y="5522082"/>
                <a:ext cx="867017"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6B727E03-F8C3-8F0E-53E1-3C9FEA98C3D0}"/>
                  </a:ext>
                </a:extLst>
              </p:cNvPr>
              <p:cNvCxnSpPr>
                <a:cxnSpLocks/>
              </p:cNvCxnSpPr>
              <p:nvPr/>
            </p:nvCxnSpPr>
            <p:spPr>
              <a:xfrm>
                <a:off x="8101739" y="5623680"/>
                <a:ext cx="867017"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A3447BCB-7589-BB0E-AF37-2DC295FB53D8}"/>
                  </a:ext>
                </a:extLst>
              </p:cNvPr>
              <p:cNvCxnSpPr>
                <a:cxnSpLocks/>
              </p:cNvCxnSpPr>
              <p:nvPr/>
            </p:nvCxnSpPr>
            <p:spPr>
              <a:xfrm>
                <a:off x="8084806" y="5742211"/>
                <a:ext cx="867017"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360" name="Group 359">
            <a:extLst>
              <a:ext uri="{FF2B5EF4-FFF2-40B4-BE49-F238E27FC236}">
                <a16:creationId xmlns:a16="http://schemas.microsoft.com/office/drawing/2014/main" id="{0F7EF348-443A-2D8A-88DF-DB0E1C87E764}"/>
              </a:ext>
            </a:extLst>
          </p:cNvPr>
          <p:cNvGrpSpPr/>
          <p:nvPr/>
        </p:nvGrpSpPr>
        <p:grpSpPr>
          <a:xfrm>
            <a:off x="9063475" y="4282699"/>
            <a:ext cx="2914341" cy="1527048"/>
            <a:chOff x="8453484" y="4147049"/>
            <a:chExt cx="3059976" cy="1676390"/>
          </a:xfrm>
        </p:grpSpPr>
        <p:sp>
          <p:nvSpPr>
            <p:cNvPr id="319" name="Rectangle 318">
              <a:extLst>
                <a:ext uri="{FF2B5EF4-FFF2-40B4-BE49-F238E27FC236}">
                  <a16:creationId xmlns:a16="http://schemas.microsoft.com/office/drawing/2014/main" id="{74E57390-6942-E83F-D9E2-2D4FD2CFA012}"/>
                </a:ext>
              </a:extLst>
            </p:cNvPr>
            <p:cNvSpPr/>
            <p:nvPr/>
          </p:nvSpPr>
          <p:spPr>
            <a:xfrm>
              <a:off x="8453488" y="4165121"/>
              <a:ext cx="3029920" cy="165831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0" name="Straight Connector 319">
              <a:extLst>
                <a:ext uri="{FF2B5EF4-FFF2-40B4-BE49-F238E27FC236}">
                  <a16:creationId xmlns:a16="http://schemas.microsoft.com/office/drawing/2014/main" id="{74061AD4-FA78-80F4-FCE0-118CE14CE26D}"/>
                </a:ext>
              </a:extLst>
            </p:cNvPr>
            <p:cNvCxnSpPr>
              <a:cxnSpLocks/>
            </p:cNvCxnSpPr>
            <p:nvPr/>
          </p:nvCxnSpPr>
          <p:spPr>
            <a:xfrm>
              <a:off x="8453487" y="4457005"/>
              <a:ext cx="30299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5F9AE626-B0EC-0F22-F7E3-86A63A06252F}"/>
                </a:ext>
              </a:extLst>
            </p:cNvPr>
            <p:cNvCxnSpPr>
              <a:cxnSpLocks/>
            </p:cNvCxnSpPr>
            <p:nvPr/>
          </p:nvCxnSpPr>
          <p:spPr>
            <a:xfrm>
              <a:off x="8453485" y="4797968"/>
              <a:ext cx="302992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EDDF4246-CE43-34AB-C7B3-4FE890987F38}"/>
                </a:ext>
              </a:extLst>
            </p:cNvPr>
            <p:cNvCxnSpPr>
              <a:cxnSpLocks/>
            </p:cNvCxnSpPr>
            <p:nvPr/>
          </p:nvCxnSpPr>
          <p:spPr>
            <a:xfrm>
              <a:off x="8453486" y="5120849"/>
              <a:ext cx="302992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1EAD1C53-AA43-D3C7-8A03-FCCA90C0A98A}"/>
                </a:ext>
              </a:extLst>
            </p:cNvPr>
            <p:cNvCxnSpPr>
              <a:cxnSpLocks/>
            </p:cNvCxnSpPr>
            <p:nvPr/>
          </p:nvCxnSpPr>
          <p:spPr>
            <a:xfrm>
              <a:off x="8453484" y="5461812"/>
              <a:ext cx="302992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E5D52455-0CC2-193D-EA07-5227867F2367}"/>
                </a:ext>
              </a:extLst>
            </p:cNvPr>
            <p:cNvCxnSpPr>
              <a:cxnSpLocks/>
            </p:cNvCxnSpPr>
            <p:nvPr/>
          </p:nvCxnSpPr>
          <p:spPr>
            <a:xfrm>
              <a:off x="8900356" y="4165121"/>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61AE6566-947A-EAD9-9887-D77104F9384F}"/>
                </a:ext>
              </a:extLst>
            </p:cNvPr>
            <p:cNvCxnSpPr>
              <a:cxnSpLocks/>
            </p:cNvCxnSpPr>
            <p:nvPr/>
          </p:nvCxnSpPr>
          <p:spPr>
            <a:xfrm>
              <a:off x="9378221" y="4165121"/>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0601F27A-0605-DDE4-A5CB-E90D860950F6}"/>
                </a:ext>
              </a:extLst>
            </p:cNvPr>
            <p:cNvCxnSpPr>
              <a:cxnSpLocks/>
            </p:cNvCxnSpPr>
            <p:nvPr/>
          </p:nvCxnSpPr>
          <p:spPr>
            <a:xfrm>
              <a:off x="9876750" y="4165121"/>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40CF726C-132A-EDB6-1400-FF91197A0F3D}"/>
                </a:ext>
              </a:extLst>
            </p:cNvPr>
            <p:cNvCxnSpPr>
              <a:cxnSpLocks/>
            </p:cNvCxnSpPr>
            <p:nvPr/>
          </p:nvCxnSpPr>
          <p:spPr>
            <a:xfrm>
              <a:off x="10370113" y="4165121"/>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A00F16C4-E27E-B89A-D039-DFC35FB1720A}"/>
                </a:ext>
              </a:extLst>
            </p:cNvPr>
            <p:cNvCxnSpPr>
              <a:cxnSpLocks/>
            </p:cNvCxnSpPr>
            <p:nvPr/>
          </p:nvCxnSpPr>
          <p:spPr>
            <a:xfrm>
              <a:off x="10910833" y="4148191"/>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6E4D1D14-789B-7972-65E1-0B1FC11B5E0D}"/>
                </a:ext>
              </a:extLst>
            </p:cNvPr>
            <p:cNvCxnSpPr>
              <a:cxnSpLocks/>
            </p:cNvCxnSpPr>
            <p:nvPr/>
          </p:nvCxnSpPr>
          <p:spPr>
            <a:xfrm>
              <a:off x="11483407" y="4147049"/>
              <a:ext cx="0" cy="1658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32" name="Rectangle 331">
              <a:extLst>
                <a:ext uri="{FF2B5EF4-FFF2-40B4-BE49-F238E27FC236}">
                  <a16:creationId xmlns:a16="http://schemas.microsoft.com/office/drawing/2014/main" id="{79651B32-8C21-FC5B-B71E-B206C2C26DF4}"/>
                </a:ext>
              </a:extLst>
            </p:cNvPr>
            <p:cNvSpPr/>
            <p:nvPr/>
          </p:nvSpPr>
          <p:spPr>
            <a:xfrm>
              <a:off x="8782297" y="4972090"/>
              <a:ext cx="1343492" cy="681918"/>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3" name="Straight Connector 332">
              <a:extLst>
                <a:ext uri="{FF2B5EF4-FFF2-40B4-BE49-F238E27FC236}">
                  <a16:creationId xmlns:a16="http://schemas.microsoft.com/office/drawing/2014/main" id="{7B400AD5-DA2B-CC77-0A51-D2274E07AC5F}"/>
                </a:ext>
              </a:extLst>
            </p:cNvPr>
            <p:cNvCxnSpPr>
              <a:cxnSpLocks/>
            </p:cNvCxnSpPr>
            <p:nvPr/>
          </p:nvCxnSpPr>
          <p:spPr>
            <a:xfrm>
              <a:off x="8782296" y="5107511"/>
              <a:ext cx="1343493"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78194DD1-14CC-4AD2-C8CD-38DFAD4770F7}"/>
                </a:ext>
              </a:extLst>
            </p:cNvPr>
            <p:cNvCxnSpPr/>
            <p:nvPr/>
          </p:nvCxnSpPr>
          <p:spPr>
            <a:xfrm>
              <a:off x="8973607" y="4986865"/>
              <a:ext cx="0" cy="6819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ECEA6B01-34C2-B857-09EF-E2085475B21B}"/>
                </a:ext>
              </a:extLst>
            </p:cNvPr>
            <p:cNvCxnSpPr/>
            <p:nvPr/>
          </p:nvCxnSpPr>
          <p:spPr>
            <a:xfrm>
              <a:off x="9142214" y="4972085"/>
              <a:ext cx="0" cy="6819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CEAA411A-84A6-89FC-8932-45EDCC4FC45C}"/>
                </a:ext>
              </a:extLst>
            </p:cNvPr>
            <p:cNvCxnSpPr/>
            <p:nvPr/>
          </p:nvCxnSpPr>
          <p:spPr>
            <a:xfrm>
              <a:off x="9310820" y="4986868"/>
              <a:ext cx="0" cy="6819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7273172-9582-5F43-35A9-6577454FD8B8}"/>
                </a:ext>
              </a:extLst>
            </p:cNvPr>
            <p:cNvCxnSpPr/>
            <p:nvPr/>
          </p:nvCxnSpPr>
          <p:spPr>
            <a:xfrm>
              <a:off x="9479432" y="4972085"/>
              <a:ext cx="0" cy="6819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E59716E1-B7B1-890B-9AD2-8A56A72F6877}"/>
                </a:ext>
              </a:extLst>
            </p:cNvPr>
            <p:cNvCxnSpPr/>
            <p:nvPr/>
          </p:nvCxnSpPr>
          <p:spPr>
            <a:xfrm>
              <a:off x="9648040" y="4972088"/>
              <a:ext cx="0" cy="6819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D2651E70-5EC3-9340-B83C-71BBF79FF013}"/>
                </a:ext>
              </a:extLst>
            </p:cNvPr>
            <p:cNvCxnSpPr/>
            <p:nvPr/>
          </p:nvCxnSpPr>
          <p:spPr>
            <a:xfrm>
              <a:off x="9816644" y="4972088"/>
              <a:ext cx="0" cy="6819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7907B072-AE1D-F965-5368-4118B0EF049D}"/>
                </a:ext>
              </a:extLst>
            </p:cNvPr>
            <p:cNvCxnSpPr/>
            <p:nvPr/>
          </p:nvCxnSpPr>
          <p:spPr>
            <a:xfrm>
              <a:off x="9966520" y="4972090"/>
              <a:ext cx="0" cy="6819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8DD949FD-E87D-371C-DC68-EDE03D1422D6}"/>
                </a:ext>
              </a:extLst>
            </p:cNvPr>
            <p:cNvCxnSpPr>
              <a:cxnSpLocks/>
            </p:cNvCxnSpPr>
            <p:nvPr/>
          </p:nvCxnSpPr>
          <p:spPr>
            <a:xfrm>
              <a:off x="8781402" y="5229441"/>
              <a:ext cx="1343493"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D24918E4-D6F4-13A9-7F3E-9C1555C85566}"/>
                </a:ext>
              </a:extLst>
            </p:cNvPr>
            <p:cNvCxnSpPr>
              <a:cxnSpLocks/>
            </p:cNvCxnSpPr>
            <p:nvPr/>
          </p:nvCxnSpPr>
          <p:spPr>
            <a:xfrm>
              <a:off x="8762396" y="5366609"/>
              <a:ext cx="1343493"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297C9CEA-FC07-519A-BBA9-8ACFEC9F6864}"/>
                </a:ext>
              </a:extLst>
            </p:cNvPr>
            <p:cNvCxnSpPr>
              <a:cxnSpLocks/>
            </p:cNvCxnSpPr>
            <p:nvPr/>
          </p:nvCxnSpPr>
          <p:spPr>
            <a:xfrm>
              <a:off x="8761502" y="5503780"/>
              <a:ext cx="1343493"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355" name="Rectangle 354">
              <a:extLst>
                <a:ext uri="{FF2B5EF4-FFF2-40B4-BE49-F238E27FC236}">
                  <a16:creationId xmlns:a16="http://schemas.microsoft.com/office/drawing/2014/main" id="{A9ABD12A-745D-C9B8-8FB4-1F9076445091}"/>
                </a:ext>
              </a:extLst>
            </p:cNvPr>
            <p:cNvSpPr/>
            <p:nvPr/>
          </p:nvSpPr>
          <p:spPr>
            <a:xfrm>
              <a:off x="8900356" y="5370212"/>
              <a:ext cx="1143852" cy="145524"/>
            </a:xfrm>
            <a:prstGeom prst="rect">
              <a:avLst/>
            </a:prstGeom>
            <a:solidFill>
              <a:srgbClr val="FFC000">
                <a:alpha val="81000"/>
              </a:srgb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7" name="Group 356">
              <a:extLst>
                <a:ext uri="{FF2B5EF4-FFF2-40B4-BE49-F238E27FC236}">
                  <a16:creationId xmlns:a16="http://schemas.microsoft.com/office/drawing/2014/main" id="{F946B005-7D30-9464-0B20-3321F8E06F91}"/>
                </a:ext>
              </a:extLst>
            </p:cNvPr>
            <p:cNvGrpSpPr/>
            <p:nvPr/>
          </p:nvGrpSpPr>
          <p:grpSpPr>
            <a:xfrm>
              <a:off x="10612574" y="4279976"/>
              <a:ext cx="900886" cy="696701"/>
              <a:chOff x="10865618" y="2759189"/>
              <a:chExt cx="900886" cy="696701"/>
            </a:xfrm>
          </p:grpSpPr>
          <p:sp>
            <p:nvSpPr>
              <p:cNvPr id="345" name="Rectangle 344">
                <a:extLst>
                  <a:ext uri="{FF2B5EF4-FFF2-40B4-BE49-F238E27FC236}">
                    <a16:creationId xmlns:a16="http://schemas.microsoft.com/office/drawing/2014/main" id="{6EC3535B-D91C-4A4B-5E87-26B4131103F8}"/>
                  </a:ext>
                </a:extLst>
              </p:cNvPr>
              <p:cNvSpPr/>
              <p:nvPr/>
            </p:nvSpPr>
            <p:spPr>
              <a:xfrm>
                <a:off x="10866893" y="2759194"/>
                <a:ext cx="865742" cy="68191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6" name="Straight Connector 345">
                <a:extLst>
                  <a:ext uri="{FF2B5EF4-FFF2-40B4-BE49-F238E27FC236}">
                    <a16:creationId xmlns:a16="http://schemas.microsoft.com/office/drawing/2014/main" id="{036F7606-043E-5B08-223E-E6FA200FDDC3}"/>
                  </a:ext>
                </a:extLst>
              </p:cNvPr>
              <p:cNvCxnSpPr>
                <a:cxnSpLocks/>
              </p:cNvCxnSpPr>
              <p:nvPr/>
            </p:nvCxnSpPr>
            <p:spPr>
              <a:xfrm>
                <a:off x="10865618" y="2949515"/>
                <a:ext cx="867017"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1393CAE3-276C-58CC-E6B5-425B5D922DBA}"/>
                  </a:ext>
                </a:extLst>
              </p:cNvPr>
              <p:cNvCxnSpPr/>
              <p:nvPr/>
            </p:nvCxnSpPr>
            <p:spPr>
              <a:xfrm>
                <a:off x="11226194" y="2773969"/>
                <a:ext cx="0" cy="6819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A559544E-022D-7DFE-EF17-38BEF60D4CCA}"/>
                  </a:ext>
                </a:extLst>
              </p:cNvPr>
              <p:cNvCxnSpPr/>
              <p:nvPr/>
            </p:nvCxnSpPr>
            <p:spPr>
              <a:xfrm>
                <a:off x="11394801" y="2759189"/>
                <a:ext cx="0" cy="6819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FAE37DAA-5410-FADF-2AAC-5224EBE325B6}"/>
                  </a:ext>
                </a:extLst>
              </p:cNvPr>
              <p:cNvCxnSpPr/>
              <p:nvPr/>
            </p:nvCxnSpPr>
            <p:spPr>
              <a:xfrm>
                <a:off x="11563407" y="2773972"/>
                <a:ext cx="0" cy="6819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DE19CAFC-2411-064A-D910-904EAC0CEC1F}"/>
                  </a:ext>
                </a:extLst>
              </p:cNvPr>
              <p:cNvCxnSpPr/>
              <p:nvPr/>
            </p:nvCxnSpPr>
            <p:spPr>
              <a:xfrm>
                <a:off x="11732019" y="2759189"/>
                <a:ext cx="0" cy="6819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A829EC75-4A91-5DBF-B9F7-34F9ED42A129}"/>
                  </a:ext>
                </a:extLst>
              </p:cNvPr>
              <p:cNvCxnSpPr>
                <a:cxnSpLocks/>
              </p:cNvCxnSpPr>
              <p:nvPr/>
            </p:nvCxnSpPr>
            <p:spPr>
              <a:xfrm>
                <a:off x="10865621" y="3084984"/>
                <a:ext cx="867017"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6CA5111A-CC00-0A06-36CA-3BF06B980A06}"/>
                  </a:ext>
                </a:extLst>
              </p:cNvPr>
              <p:cNvCxnSpPr>
                <a:cxnSpLocks/>
              </p:cNvCxnSpPr>
              <p:nvPr/>
            </p:nvCxnSpPr>
            <p:spPr>
              <a:xfrm>
                <a:off x="10899487" y="3186582"/>
                <a:ext cx="867017"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B3BE6AA3-56DD-B14E-5820-027E3615FFFE}"/>
                  </a:ext>
                </a:extLst>
              </p:cNvPr>
              <p:cNvCxnSpPr>
                <a:cxnSpLocks/>
              </p:cNvCxnSpPr>
              <p:nvPr/>
            </p:nvCxnSpPr>
            <p:spPr>
              <a:xfrm>
                <a:off x="10882554" y="3305113"/>
                <a:ext cx="867017"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356" name="Rectangle 355">
                <a:extLst>
                  <a:ext uri="{FF2B5EF4-FFF2-40B4-BE49-F238E27FC236}">
                    <a16:creationId xmlns:a16="http://schemas.microsoft.com/office/drawing/2014/main" id="{688ECD1A-7870-813A-A342-E0BAF5177D6E}"/>
                  </a:ext>
                </a:extLst>
              </p:cNvPr>
              <p:cNvSpPr/>
              <p:nvPr/>
            </p:nvSpPr>
            <p:spPr>
              <a:xfrm>
                <a:off x="11396417" y="2912529"/>
                <a:ext cx="174922" cy="208176"/>
              </a:xfrm>
              <a:prstGeom prst="rect">
                <a:avLst/>
              </a:prstGeom>
              <a:solidFill>
                <a:srgbClr val="FFC000">
                  <a:alpha val="81000"/>
                </a:srgb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61" name="Right Arrow 360">
            <a:extLst>
              <a:ext uri="{FF2B5EF4-FFF2-40B4-BE49-F238E27FC236}">
                <a16:creationId xmlns:a16="http://schemas.microsoft.com/office/drawing/2014/main" id="{6F7C0DBB-A77E-56BA-5BD5-59EF26C87F1E}"/>
              </a:ext>
            </a:extLst>
          </p:cNvPr>
          <p:cNvSpPr/>
          <p:nvPr/>
        </p:nvSpPr>
        <p:spPr>
          <a:xfrm>
            <a:off x="2495136" y="5049576"/>
            <a:ext cx="2045275" cy="1737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63" name="TextBox 362">
                <a:extLst>
                  <a:ext uri="{FF2B5EF4-FFF2-40B4-BE49-F238E27FC236}">
                    <a16:creationId xmlns:a16="http://schemas.microsoft.com/office/drawing/2014/main" id="{14057060-82EF-C168-970D-05E6E96053DF}"/>
                  </a:ext>
                </a:extLst>
              </p:cNvPr>
              <p:cNvSpPr txBox="1"/>
              <p:nvPr/>
            </p:nvSpPr>
            <p:spPr>
              <a:xfrm>
                <a:off x="2334601" y="4611008"/>
                <a:ext cx="236064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𝑟𝑒𝑣</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𝑚𝑒𝑡𝑎</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𝑚𝑒𝑡𝑎</m:t>
                          </m:r>
                        </m:sub>
                      </m:sSub>
                    </m:oMath>
                  </m:oMathPara>
                </a14:m>
                <a:endParaRPr lang="en-US" dirty="0"/>
              </a:p>
            </p:txBody>
          </p:sp>
        </mc:Choice>
        <mc:Fallback xmlns="">
          <p:sp>
            <p:nvSpPr>
              <p:cNvPr id="363" name="TextBox 362">
                <a:extLst>
                  <a:ext uri="{FF2B5EF4-FFF2-40B4-BE49-F238E27FC236}">
                    <a16:creationId xmlns:a16="http://schemas.microsoft.com/office/drawing/2014/main" id="{14057060-82EF-C168-970D-05E6E96053DF}"/>
                  </a:ext>
                </a:extLst>
              </p:cNvPr>
              <p:cNvSpPr txBox="1">
                <a:spLocks noRot="1" noChangeAspect="1" noMove="1" noResize="1" noEditPoints="1" noAdjustHandles="1" noChangeArrowheads="1" noChangeShapeType="1" noTextEdit="1"/>
              </p:cNvSpPr>
              <p:nvPr/>
            </p:nvSpPr>
            <p:spPr>
              <a:xfrm>
                <a:off x="2334601" y="4611008"/>
                <a:ext cx="2360646" cy="400110"/>
              </a:xfrm>
              <a:prstGeom prst="rect">
                <a:avLst/>
              </a:prstGeom>
              <a:blipFill>
                <a:blip r:embed="rId8"/>
                <a:stretch>
                  <a:fillRect b="-18182"/>
                </a:stretch>
              </a:blipFill>
            </p:spPr>
            <p:txBody>
              <a:bodyPr/>
              <a:lstStyle/>
              <a:p>
                <a:r>
                  <a:rPr lang="en-US">
                    <a:noFill/>
                  </a:rPr>
                  <a:t> </a:t>
                </a:r>
              </a:p>
            </p:txBody>
          </p:sp>
        </mc:Fallback>
      </mc:AlternateContent>
      <p:sp>
        <p:nvSpPr>
          <p:cNvPr id="364" name="Right Arrow 363">
            <a:extLst>
              <a:ext uri="{FF2B5EF4-FFF2-40B4-BE49-F238E27FC236}">
                <a16:creationId xmlns:a16="http://schemas.microsoft.com/office/drawing/2014/main" id="{27313F81-AC34-9A0A-39C8-9D62FB33AEE0}"/>
              </a:ext>
            </a:extLst>
          </p:cNvPr>
          <p:cNvSpPr/>
          <p:nvPr/>
        </p:nvSpPr>
        <p:spPr>
          <a:xfrm>
            <a:off x="7371931" y="5049575"/>
            <a:ext cx="1641429" cy="1737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65" name="TextBox 364">
                <a:extLst>
                  <a:ext uri="{FF2B5EF4-FFF2-40B4-BE49-F238E27FC236}">
                    <a16:creationId xmlns:a16="http://schemas.microsoft.com/office/drawing/2014/main" id="{2089C3F5-9BBD-2D2A-974A-6CA0157616C3}"/>
                  </a:ext>
                </a:extLst>
              </p:cNvPr>
              <p:cNvSpPr txBox="1"/>
              <p:nvPr/>
            </p:nvSpPr>
            <p:spPr>
              <a:xfrm>
                <a:off x="7303741" y="4657557"/>
                <a:ext cx="1793055" cy="424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𝑦</m:t>
                          </m:r>
                        </m:e>
                        <m:sub>
                          <m:r>
                            <a:rPr lang="en-US" sz="2000" b="0" i="1" smtClean="0">
                              <a:latin typeface="Cambria Math" panose="02040503050406030204" pitchFamily="18" charset="0"/>
                            </a:rPr>
                            <m:t>𝑟𝑒𝑣</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𝑓𝑖𝑛𝑒</m:t>
                          </m:r>
                        </m:sub>
                      </m:sSub>
                      <m:r>
                        <a:rPr lang="en-US" sz="2000" b="0" i="1" smtClean="0">
                          <a:latin typeface="Cambria Math" panose="02040503050406030204" pitchFamily="18" charset="0"/>
                        </a:rPr>
                        <m:t>𝑥</m:t>
                      </m:r>
                    </m:oMath>
                  </m:oMathPara>
                </a14:m>
                <a:endParaRPr lang="en-US" dirty="0"/>
              </a:p>
            </p:txBody>
          </p:sp>
        </mc:Choice>
        <mc:Fallback xmlns="">
          <p:sp>
            <p:nvSpPr>
              <p:cNvPr id="365" name="TextBox 364">
                <a:extLst>
                  <a:ext uri="{FF2B5EF4-FFF2-40B4-BE49-F238E27FC236}">
                    <a16:creationId xmlns:a16="http://schemas.microsoft.com/office/drawing/2014/main" id="{2089C3F5-9BBD-2D2A-974A-6CA0157616C3}"/>
                  </a:ext>
                </a:extLst>
              </p:cNvPr>
              <p:cNvSpPr txBox="1">
                <a:spLocks noRot="1" noChangeAspect="1" noMove="1" noResize="1" noEditPoints="1" noAdjustHandles="1" noChangeArrowheads="1" noChangeShapeType="1" noTextEdit="1"/>
              </p:cNvSpPr>
              <p:nvPr/>
            </p:nvSpPr>
            <p:spPr>
              <a:xfrm>
                <a:off x="7303741" y="4657557"/>
                <a:ext cx="1793055" cy="424732"/>
              </a:xfrm>
              <a:prstGeom prst="rect">
                <a:avLst/>
              </a:prstGeom>
              <a:blipFill>
                <a:blip r:embed="rId9"/>
                <a:stretch>
                  <a:fillRect b="-11429"/>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47305296"/>
      </p:ext>
    </p:extLst>
  </p:cSld>
  <p:clrMapOvr>
    <a:masterClrMapping/>
  </p:clrMapOvr>
  <mc:AlternateContent xmlns:mc="http://schemas.openxmlformats.org/markup-compatibility/2006" xmlns:p14="http://schemas.microsoft.com/office/powerpoint/2010/main">
    <mc:Choice Requires="p14">
      <p:transition spd="slow" p14:dur="2000" advTm="46944"/>
    </mc:Choice>
    <mc:Fallback xmlns="">
      <p:transition spd="slow" advTm="469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0" animBg="1"/>
      <p:bldP spid="363" grpId="0"/>
      <p:bldP spid="364" grpId="0" animBg="1"/>
      <p:bldP spid="36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DE7895-3D38-03DD-5DFD-F344148A7694}"/>
              </a:ext>
            </a:extLst>
          </p:cNvPr>
          <p:cNvSpPr txBox="1"/>
          <p:nvPr/>
        </p:nvSpPr>
        <p:spPr>
          <a:xfrm>
            <a:off x="391349" y="401292"/>
            <a:ext cx="11138369" cy="707886"/>
          </a:xfrm>
          <a:prstGeom prst="rect">
            <a:avLst/>
          </a:prstGeom>
          <a:noFill/>
        </p:spPr>
        <p:txBody>
          <a:bodyPr wrap="square" rtlCol="0">
            <a:spAutoFit/>
          </a:bodyPr>
          <a:lstStyle/>
          <a:p>
            <a:r>
              <a:rPr lang="en-US" sz="4000" b="1" i="1" dirty="0">
                <a:solidFill>
                  <a:schemeClr val="tx1">
                    <a:lumMod val="85000"/>
                    <a:lumOff val="15000"/>
                  </a:schemeClr>
                </a:solidFill>
                <a:latin typeface="Candara" panose="020E0502030303020204" pitchFamily="34" charset="0"/>
              </a:rPr>
              <a:t>Challenge: Low-power scene reconstruc</a:t>
            </a:r>
            <a:r>
              <a:rPr lang="en-US" sz="4000" b="1" dirty="0">
                <a:solidFill>
                  <a:schemeClr val="tx1">
                    <a:lumMod val="85000"/>
                    <a:lumOff val="15000"/>
                  </a:schemeClr>
                </a:solidFill>
                <a:latin typeface=""/>
              </a:rPr>
              <a:t>tion</a:t>
            </a:r>
          </a:p>
        </p:txBody>
      </p:sp>
      <p:pic>
        <p:nvPicPr>
          <p:cNvPr id="5" name="Picture 4">
            <a:extLst>
              <a:ext uri="{FF2B5EF4-FFF2-40B4-BE49-F238E27FC236}">
                <a16:creationId xmlns:a16="http://schemas.microsoft.com/office/drawing/2014/main" id="{1514DAA2-901E-3E3F-B2A1-4FD6A9BDA8B7}"/>
              </a:ext>
            </a:extLst>
          </p:cNvPr>
          <p:cNvPicPr>
            <a:picLocks noChangeAspect="1"/>
          </p:cNvPicPr>
          <p:nvPr/>
        </p:nvPicPr>
        <p:blipFill>
          <a:blip r:embed="rId3"/>
          <a:stretch>
            <a:fillRect/>
          </a:stretch>
        </p:blipFill>
        <p:spPr>
          <a:xfrm>
            <a:off x="561831" y="2323978"/>
            <a:ext cx="4938889" cy="3704167"/>
          </a:xfrm>
          <a:prstGeom prst="rect">
            <a:avLst/>
          </a:prstGeom>
        </p:spPr>
      </p:pic>
    </p:spTree>
    <p:extLst>
      <p:ext uri="{BB962C8B-B14F-4D97-AF65-F5344CB8AC3E}">
        <p14:creationId xmlns:p14="http://schemas.microsoft.com/office/powerpoint/2010/main" val="2157945415"/>
      </p:ext>
    </p:extLst>
  </p:cSld>
  <p:clrMapOvr>
    <a:masterClrMapping/>
  </p:clrMapOvr>
  <mc:AlternateContent xmlns:mc="http://schemas.openxmlformats.org/markup-compatibility/2006" xmlns:p14="http://schemas.microsoft.com/office/powerpoint/2010/main">
    <mc:Choice Requires="p14">
      <p:transition spd="slow" p14:dur="2000" advTm="8405"/>
    </mc:Choice>
    <mc:Fallback xmlns="">
      <p:transition spd="slow" advTm="8405"/>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DE7895-3D38-03DD-5DFD-F344148A7694}"/>
              </a:ext>
            </a:extLst>
          </p:cNvPr>
          <p:cNvSpPr txBox="1"/>
          <p:nvPr/>
        </p:nvSpPr>
        <p:spPr>
          <a:xfrm>
            <a:off x="391349" y="401292"/>
            <a:ext cx="11138369" cy="707886"/>
          </a:xfrm>
          <a:prstGeom prst="rect">
            <a:avLst/>
          </a:prstGeom>
          <a:noFill/>
        </p:spPr>
        <p:txBody>
          <a:bodyPr wrap="square" rtlCol="0">
            <a:spAutoFit/>
          </a:bodyPr>
          <a:lstStyle/>
          <a:p>
            <a:r>
              <a:rPr lang="en-US" sz="4000" b="1" i="1" dirty="0">
                <a:solidFill>
                  <a:schemeClr val="tx1">
                    <a:lumMod val="85000"/>
                    <a:lumOff val="15000"/>
                  </a:schemeClr>
                </a:solidFill>
                <a:latin typeface="Candara" panose="020E0502030303020204" pitchFamily="34" charset="0"/>
              </a:rPr>
              <a:t>Challenge: Low-power scene reconstruc</a:t>
            </a:r>
            <a:r>
              <a:rPr lang="en-US" sz="4000" b="1" dirty="0">
                <a:solidFill>
                  <a:schemeClr val="tx1">
                    <a:lumMod val="85000"/>
                    <a:lumOff val="15000"/>
                  </a:schemeClr>
                </a:solidFill>
                <a:latin typeface=""/>
              </a:rPr>
              <a:t>tion</a:t>
            </a:r>
          </a:p>
        </p:txBody>
      </p:sp>
      <p:pic>
        <p:nvPicPr>
          <p:cNvPr id="12" name="Picture 11">
            <a:extLst>
              <a:ext uri="{FF2B5EF4-FFF2-40B4-BE49-F238E27FC236}">
                <a16:creationId xmlns:a16="http://schemas.microsoft.com/office/drawing/2014/main" id="{A3658A71-6AB4-9D98-F539-4DD51616B89E}"/>
              </a:ext>
            </a:extLst>
          </p:cNvPr>
          <p:cNvPicPr>
            <a:picLocks noChangeAspect="1"/>
          </p:cNvPicPr>
          <p:nvPr/>
        </p:nvPicPr>
        <p:blipFill>
          <a:blip r:embed="rId3"/>
          <a:stretch>
            <a:fillRect/>
          </a:stretch>
        </p:blipFill>
        <p:spPr>
          <a:xfrm>
            <a:off x="5330238" y="1870967"/>
            <a:ext cx="5492044" cy="4199799"/>
          </a:xfrm>
          <a:prstGeom prst="rect">
            <a:avLst/>
          </a:prstGeom>
        </p:spPr>
      </p:pic>
      <p:pic>
        <p:nvPicPr>
          <p:cNvPr id="5" name="Picture 4">
            <a:extLst>
              <a:ext uri="{FF2B5EF4-FFF2-40B4-BE49-F238E27FC236}">
                <a16:creationId xmlns:a16="http://schemas.microsoft.com/office/drawing/2014/main" id="{1514DAA2-901E-3E3F-B2A1-4FD6A9BDA8B7}"/>
              </a:ext>
            </a:extLst>
          </p:cNvPr>
          <p:cNvPicPr>
            <a:picLocks noChangeAspect="1"/>
          </p:cNvPicPr>
          <p:nvPr/>
        </p:nvPicPr>
        <p:blipFill>
          <a:blip r:embed="rId4"/>
          <a:stretch>
            <a:fillRect/>
          </a:stretch>
        </p:blipFill>
        <p:spPr>
          <a:xfrm>
            <a:off x="561831" y="2323978"/>
            <a:ext cx="4938889" cy="3704167"/>
          </a:xfrm>
          <a:prstGeom prst="rect">
            <a:avLst/>
          </a:prstGeom>
        </p:spPr>
      </p:pic>
    </p:spTree>
    <p:extLst>
      <p:ext uri="{BB962C8B-B14F-4D97-AF65-F5344CB8AC3E}">
        <p14:creationId xmlns:p14="http://schemas.microsoft.com/office/powerpoint/2010/main" val="2159756154"/>
      </p:ext>
    </p:extLst>
  </p:cSld>
  <p:clrMapOvr>
    <a:masterClrMapping/>
  </p:clrMapOvr>
  <mc:AlternateContent xmlns:mc="http://schemas.openxmlformats.org/markup-compatibility/2006" xmlns:p14="http://schemas.microsoft.com/office/powerpoint/2010/main">
    <mc:Choice Requires="p14">
      <p:transition spd="slow" p14:dur="2000" advTm="20693"/>
    </mc:Choice>
    <mc:Fallback xmlns="">
      <p:transition spd="slow" advTm="2069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1BE5F6-5635-03F5-0B9B-9C3D9EF0CD56}"/>
              </a:ext>
            </a:extLst>
          </p:cNvPr>
          <p:cNvSpPr txBox="1"/>
          <p:nvPr/>
        </p:nvSpPr>
        <p:spPr>
          <a:xfrm>
            <a:off x="0" y="3136612"/>
            <a:ext cx="12192000" cy="1077218"/>
          </a:xfrm>
          <a:prstGeom prst="rect">
            <a:avLst/>
          </a:prstGeom>
          <a:solidFill>
            <a:srgbClr val="C00000"/>
          </a:solidFill>
        </p:spPr>
        <p:txBody>
          <a:bodyPr wrap="square" rtlCol="0">
            <a:spAutoFit/>
          </a:bodyPr>
          <a:lstStyle/>
          <a:p>
            <a:pPr algn="ctr"/>
            <a:r>
              <a:rPr lang="en-US" sz="3200" b="1" i="1" dirty="0">
                <a:solidFill>
                  <a:schemeClr val="bg1"/>
                </a:solidFill>
                <a:latin typeface="Candara" panose="020E0502030303020204" pitchFamily="34" charset="0"/>
              </a:rPr>
              <a:t>Some practical improvements to further improve the imaging performance.</a:t>
            </a:r>
          </a:p>
        </p:txBody>
      </p:sp>
    </p:spTree>
    <p:extLst>
      <p:ext uri="{BB962C8B-B14F-4D97-AF65-F5344CB8AC3E}">
        <p14:creationId xmlns:p14="http://schemas.microsoft.com/office/powerpoint/2010/main" val="3241091795"/>
      </p:ext>
    </p:extLst>
  </p:cSld>
  <p:clrMapOvr>
    <a:masterClrMapping/>
  </p:clrMapOvr>
  <mc:AlternateContent xmlns:mc="http://schemas.openxmlformats.org/markup-compatibility/2006" xmlns:p14="http://schemas.microsoft.com/office/powerpoint/2010/main">
    <mc:Choice Requires="p14">
      <p:transition spd="slow" p14:dur="2000" advTm="9333"/>
    </mc:Choice>
    <mc:Fallback xmlns="">
      <p:transition spd="slow" advTm="933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6AEE683-D0BE-1DAB-4010-A3B92DD258FC}"/>
              </a:ext>
            </a:extLst>
          </p:cNvPr>
          <p:cNvSpPr txBox="1">
            <a:spLocks/>
          </p:cNvSpPr>
          <p:nvPr/>
        </p:nvSpPr>
        <p:spPr>
          <a:xfrm>
            <a:off x="687681" y="493068"/>
            <a:ext cx="10515600" cy="1325563"/>
          </a:xfrm>
          <a:prstGeom prst="rect">
            <a:avLst/>
          </a:prstGeom>
        </p:spPr>
        <p:txBody>
          <a:bodyPr vert="horz" lIns="121920" tIns="60960" rIns="121920" bIns="60960" rtlCol="0" anchor="ctr">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800" b="1" i="1" dirty="0">
                <a:solidFill>
                  <a:schemeClr val="tx1">
                    <a:lumMod val="75000"/>
                    <a:lumOff val="25000"/>
                  </a:schemeClr>
                </a:solidFill>
                <a:latin typeface="Candara" panose="020E0502030303020204" pitchFamily="34" charset="0"/>
              </a:rPr>
              <a:t>Practical improvements: frequency stacking</a:t>
            </a:r>
            <a:br>
              <a:rPr lang="en-US" sz="4800" b="1" dirty="0">
                <a:solidFill>
                  <a:schemeClr val="tx1">
                    <a:lumMod val="75000"/>
                    <a:lumOff val="25000"/>
                  </a:schemeClr>
                </a:solidFill>
                <a:latin typeface=""/>
              </a:rPr>
            </a:br>
            <a:endParaRPr lang="en-US" sz="4400" dirty="0"/>
          </a:p>
        </p:txBody>
      </p:sp>
      <p:cxnSp>
        <p:nvCxnSpPr>
          <p:cNvPr id="4" name="Straight Connector 3">
            <a:extLst>
              <a:ext uri="{FF2B5EF4-FFF2-40B4-BE49-F238E27FC236}">
                <a16:creationId xmlns:a16="http://schemas.microsoft.com/office/drawing/2014/main" id="{86C87898-5F75-DC7F-8F2F-9C2B18C055A1}"/>
              </a:ext>
            </a:extLst>
          </p:cNvPr>
          <p:cNvCxnSpPr>
            <a:cxnSpLocks/>
          </p:cNvCxnSpPr>
          <p:nvPr/>
        </p:nvCxnSpPr>
        <p:spPr>
          <a:xfrm>
            <a:off x="5576524" y="1508665"/>
            <a:ext cx="0" cy="36679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reeform 4">
            <a:extLst>
              <a:ext uri="{FF2B5EF4-FFF2-40B4-BE49-F238E27FC236}">
                <a16:creationId xmlns:a16="http://schemas.microsoft.com/office/drawing/2014/main" id="{17E102B9-67A3-FC08-203C-4DBDA65C8703}"/>
              </a:ext>
            </a:extLst>
          </p:cNvPr>
          <p:cNvSpPr/>
          <p:nvPr/>
        </p:nvSpPr>
        <p:spPr>
          <a:xfrm rot="21413818">
            <a:off x="969996" y="2015969"/>
            <a:ext cx="1998507" cy="2579684"/>
          </a:xfrm>
          <a:custGeom>
            <a:avLst/>
            <a:gdLst>
              <a:gd name="connsiteX0" fmla="*/ 169106 w 2375347"/>
              <a:gd name="connsiteY0" fmla="*/ 2098561 h 3412003"/>
              <a:gd name="connsiteX1" fmla="*/ 2244287 w 2375347"/>
              <a:gd name="connsiteY1" fmla="*/ 2546203 h 3412003"/>
              <a:gd name="connsiteX2" fmla="*/ 2212537 w 2375347"/>
              <a:gd name="connsiteY2" fmla="*/ 2633704 h 3412003"/>
              <a:gd name="connsiteX3" fmla="*/ 1698783 w 2375347"/>
              <a:gd name="connsiteY3" fmla="*/ 3412003 h 3412003"/>
              <a:gd name="connsiteX4" fmla="*/ 55201 w 2375347"/>
              <a:gd name="connsiteY4" fmla="*/ 2330737 h 3412003"/>
              <a:gd name="connsiteX5" fmla="*/ 108513 w 2375347"/>
              <a:gd name="connsiteY5" fmla="*/ 2249566 h 3412003"/>
              <a:gd name="connsiteX6" fmla="*/ 154270 w 2375347"/>
              <a:gd name="connsiteY6" fmla="*/ 2146245 h 3412003"/>
              <a:gd name="connsiteX7" fmla="*/ 2059318 w 2375347"/>
              <a:gd name="connsiteY7" fmla="*/ 688158 h 3412003"/>
              <a:gd name="connsiteX8" fmla="*/ 2114026 w 2375347"/>
              <a:gd name="connsiteY8" fmla="*/ 779739 h 3412003"/>
              <a:gd name="connsiteX9" fmla="*/ 2272989 w 2375347"/>
              <a:gd name="connsiteY9" fmla="*/ 2467102 h 3412003"/>
              <a:gd name="connsiteX10" fmla="*/ 2270720 w 2375347"/>
              <a:gd name="connsiteY10" fmla="*/ 2473355 h 3412003"/>
              <a:gd name="connsiteX11" fmla="*/ 190363 w 2375347"/>
              <a:gd name="connsiteY11" fmla="*/ 2024596 h 3412003"/>
              <a:gd name="connsiteX12" fmla="*/ 208420 w 2375347"/>
              <a:gd name="connsiteY12" fmla="*/ 1926813 h 3412003"/>
              <a:gd name="connsiteX13" fmla="*/ 215445 w 2375347"/>
              <a:gd name="connsiteY13" fmla="*/ 1811832 h 3412003"/>
              <a:gd name="connsiteX14" fmla="*/ 208420 w 2375347"/>
              <a:gd name="connsiteY14" fmla="*/ 1696852 h 3412003"/>
              <a:gd name="connsiteX15" fmla="*/ 192139 w 2375347"/>
              <a:gd name="connsiteY15" fmla="*/ 1608689 h 3412003"/>
              <a:gd name="connsiteX16" fmla="*/ 248459 w 2375347"/>
              <a:gd name="connsiteY16" fmla="*/ 1580647 h 3412003"/>
              <a:gd name="connsiteX17" fmla="*/ 248459 w 2375347"/>
              <a:gd name="connsiteY17" fmla="*/ 1580648 h 3412003"/>
              <a:gd name="connsiteX18" fmla="*/ 307161 w 2375347"/>
              <a:gd name="connsiteY18" fmla="*/ 1551420 h 3412003"/>
              <a:gd name="connsiteX19" fmla="*/ 275149 w 2375347"/>
              <a:gd name="connsiteY19" fmla="*/ 1304914 h 3412003"/>
              <a:gd name="connsiteX20" fmla="*/ 498105 w 2375347"/>
              <a:gd name="connsiteY20" fmla="*/ 1200095 h 3412003"/>
              <a:gd name="connsiteX21" fmla="*/ 671331 w 2375347"/>
              <a:gd name="connsiteY21" fmla="*/ 1377025 h 3412003"/>
              <a:gd name="connsiteX22" fmla="*/ 673861 w 2375347"/>
              <a:gd name="connsiteY22" fmla="*/ 1375861 h 3412003"/>
              <a:gd name="connsiteX23" fmla="*/ 712097 w 2375347"/>
              <a:gd name="connsiteY23" fmla="*/ 1438147 h 3412003"/>
              <a:gd name="connsiteX24" fmla="*/ 901443 w 2375347"/>
              <a:gd name="connsiteY24" fmla="*/ 1580311 h 3412003"/>
              <a:gd name="connsiteX25" fmla="*/ 1179389 w 2375347"/>
              <a:gd name="connsiteY25" fmla="*/ 1434631 h 3412003"/>
              <a:gd name="connsiteX26" fmla="*/ 1174509 w 2375347"/>
              <a:gd name="connsiteY26" fmla="*/ 1198168 h 3412003"/>
              <a:gd name="connsiteX27" fmla="*/ 1144498 w 2375347"/>
              <a:gd name="connsiteY27" fmla="*/ 1125301 h 3412003"/>
              <a:gd name="connsiteX28" fmla="*/ 1146379 w 2375347"/>
              <a:gd name="connsiteY28" fmla="*/ 1124364 h 3412003"/>
              <a:gd name="connsiteX29" fmla="*/ 1114367 w 2375347"/>
              <a:gd name="connsiteY29" fmla="*/ 877859 h 3412003"/>
              <a:gd name="connsiteX30" fmla="*/ 1337323 w 2375347"/>
              <a:gd name="connsiteY30" fmla="*/ 773040 h 3412003"/>
              <a:gd name="connsiteX31" fmla="*/ 1510549 w 2375347"/>
              <a:gd name="connsiteY31" fmla="*/ 949969 h 3412003"/>
              <a:gd name="connsiteX32" fmla="*/ 1513079 w 2375347"/>
              <a:gd name="connsiteY32" fmla="*/ 948805 h 3412003"/>
              <a:gd name="connsiteX33" fmla="*/ 1551315 w 2375347"/>
              <a:gd name="connsiteY33" fmla="*/ 1011091 h 3412003"/>
              <a:gd name="connsiteX34" fmla="*/ 1740661 w 2375347"/>
              <a:gd name="connsiteY34" fmla="*/ 1153255 h 3412003"/>
              <a:gd name="connsiteX35" fmla="*/ 2018607 w 2375347"/>
              <a:gd name="connsiteY35" fmla="*/ 1007576 h 3412003"/>
              <a:gd name="connsiteX36" fmla="*/ 2013727 w 2375347"/>
              <a:gd name="connsiteY36" fmla="*/ 771112 h 3412003"/>
              <a:gd name="connsiteX37" fmla="*/ 1993134 w 2375347"/>
              <a:gd name="connsiteY37" fmla="*/ 721111 h 3412003"/>
              <a:gd name="connsiteX38" fmla="*/ 1470736 w 2375347"/>
              <a:gd name="connsiteY38" fmla="*/ 0 h 3412003"/>
              <a:gd name="connsiteX39" fmla="*/ 1989217 w 2375347"/>
              <a:gd name="connsiteY39" fmla="*/ 570809 h 3412003"/>
              <a:gd name="connsiteX40" fmla="*/ 2015876 w 2375347"/>
              <a:gd name="connsiteY40" fmla="*/ 615435 h 3412003"/>
              <a:gd name="connsiteX41" fmla="*/ 1900243 w 2375347"/>
              <a:gd name="connsiteY41" fmla="*/ 673009 h 3412003"/>
              <a:gd name="connsiteX42" fmla="*/ 1924111 w 2375347"/>
              <a:gd name="connsiteY42" fmla="*/ 720946 h 3412003"/>
              <a:gd name="connsiteX43" fmla="*/ 1922794 w 2375347"/>
              <a:gd name="connsiteY43" fmla="*/ 721652 h 3412003"/>
              <a:gd name="connsiteX44" fmla="*/ 1959579 w 2375347"/>
              <a:gd name="connsiteY44" fmla="*/ 966516 h 3412003"/>
              <a:gd name="connsiteX45" fmla="*/ 1741563 w 2375347"/>
              <a:gd name="connsiteY45" fmla="*/ 1081257 h 3412003"/>
              <a:gd name="connsiteX46" fmla="*/ 1564151 w 2375347"/>
              <a:gd name="connsiteY46" fmla="*/ 907146 h 3412003"/>
              <a:gd name="connsiteX47" fmla="*/ 1561742 w 2375347"/>
              <a:gd name="connsiteY47" fmla="*/ 908345 h 3412003"/>
              <a:gd name="connsiteX48" fmla="*/ 1525885 w 2375347"/>
              <a:gd name="connsiteY48" fmla="*/ 847599 h 3412003"/>
              <a:gd name="connsiteX49" fmla="*/ 1340134 w 2375347"/>
              <a:gd name="connsiteY49" fmla="*/ 701191 h 3412003"/>
              <a:gd name="connsiteX50" fmla="*/ 1168005 w 2375347"/>
              <a:gd name="connsiteY50" fmla="*/ 705703 h 3412003"/>
              <a:gd name="connsiteX51" fmla="*/ 1056370 w 2375347"/>
              <a:gd name="connsiteY51" fmla="*/ 835186 h 3412003"/>
              <a:gd name="connsiteX52" fmla="*/ 1055697 w 2375347"/>
              <a:gd name="connsiteY52" fmla="*/ 1071961 h 3412003"/>
              <a:gd name="connsiteX53" fmla="*/ 1085383 w 2375347"/>
              <a:gd name="connsiteY53" fmla="*/ 1147738 h 3412003"/>
              <a:gd name="connsiteX54" fmla="*/ 1083576 w 2375347"/>
              <a:gd name="connsiteY54" fmla="*/ 1148708 h 3412003"/>
              <a:gd name="connsiteX55" fmla="*/ 1120361 w 2375347"/>
              <a:gd name="connsiteY55" fmla="*/ 1393571 h 3412003"/>
              <a:gd name="connsiteX56" fmla="*/ 902345 w 2375347"/>
              <a:gd name="connsiteY56" fmla="*/ 1508312 h 3412003"/>
              <a:gd name="connsiteX57" fmla="*/ 724933 w 2375347"/>
              <a:gd name="connsiteY57" fmla="*/ 1334202 h 3412003"/>
              <a:gd name="connsiteX58" fmla="*/ 722524 w 2375347"/>
              <a:gd name="connsiteY58" fmla="*/ 1335401 h 3412003"/>
              <a:gd name="connsiteX59" fmla="*/ 686667 w 2375347"/>
              <a:gd name="connsiteY59" fmla="*/ 1274654 h 3412003"/>
              <a:gd name="connsiteX60" fmla="*/ 500916 w 2375347"/>
              <a:gd name="connsiteY60" fmla="*/ 1128246 h 3412003"/>
              <a:gd name="connsiteX61" fmla="*/ 328787 w 2375347"/>
              <a:gd name="connsiteY61" fmla="*/ 1132758 h 3412003"/>
              <a:gd name="connsiteX62" fmla="*/ 217152 w 2375347"/>
              <a:gd name="connsiteY62" fmla="*/ 1262242 h 3412003"/>
              <a:gd name="connsiteX63" fmla="*/ 200368 w 2375347"/>
              <a:gd name="connsiteY63" fmla="*/ 1416359 h 3412003"/>
              <a:gd name="connsiteX64" fmla="*/ 215372 w 2375347"/>
              <a:gd name="connsiteY64" fmla="*/ 1493333 h 3412003"/>
              <a:gd name="connsiteX65" fmla="*/ 166752 w 2375347"/>
              <a:gd name="connsiteY65" fmla="*/ 1517541 h 3412003"/>
              <a:gd name="connsiteX66" fmla="*/ 154270 w 2375347"/>
              <a:gd name="connsiteY66" fmla="*/ 1477421 h 3412003"/>
              <a:gd name="connsiteX67" fmla="*/ 108513 w 2375347"/>
              <a:gd name="connsiteY67" fmla="*/ 1374100 h 3412003"/>
              <a:gd name="connsiteX68" fmla="*/ 0 w 2375347"/>
              <a:gd name="connsiteY68" fmla="*/ 1208880 h 341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375347" h="3412003">
                <a:moveTo>
                  <a:pt x="169106" y="2098561"/>
                </a:moveTo>
                <a:lnTo>
                  <a:pt x="2244287" y="2546203"/>
                </a:lnTo>
                <a:lnTo>
                  <a:pt x="2212537" y="2633704"/>
                </a:lnTo>
                <a:cubicBezTo>
                  <a:pt x="2100090" y="2909184"/>
                  <a:pt x="1929122" y="3172861"/>
                  <a:pt x="1698783" y="3412003"/>
                </a:cubicBezTo>
                <a:lnTo>
                  <a:pt x="55201" y="2330737"/>
                </a:lnTo>
                <a:lnTo>
                  <a:pt x="108513" y="2249566"/>
                </a:lnTo>
                <a:cubicBezTo>
                  <a:pt x="125727" y="2215930"/>
                  <a:pt x="141018" y="2181459"/>
                  <a:pt x="154270" y="2146245"/>
                </a:cubicBezTo>
                <a:close/>
                <a:moveTo>
                  <a:pt x="2059318" y="688158"/>
                </a:moveTo>
                <a:lnTo>
                  <a:pt x="2114026" y="779739"/>
                </a:lnTo>
                <a:cubicBezTo>
                  <a:pt x="2395877" y="1311312"/>
                  <a:pt x="2451134" y="1907719"/>
                  <a:pt x="2272989" y="2467102"/>
                </a:cubicBezTo>
                <a:lnTo>
                  <a:pt x="2270720" y="2473355"/>
                </a:lnTo>
                <a:lnTo>
                  <a:pt x="190363" y="2024596"/>
                </a:lnTo>
                <a:lnTo>
                  <a:pt x="208420" y="1926813"/>
                </a:lnTo>
                <a:cubicBezTo>
                  <a:pt x="213066" y="1889008"/>
                  <a:pt x="215445" y="1850650"/>
                  <a:pt x="215445" y="1811832"/>
                </a:cubicBezTo>
                <a:cubicBezTo>
                  <a:pt x="215445" y="1773015"/>
                  <a:pt x="213065" y="1734657"/>
                  <a:pt x="208420" y="1696852"/>
                </a:cubicBezTo>
                <a:lnTo>
                  <a:pt x="192139" y="1608689"/>
                </a:lnTo>
                <a:lnTo>
                  <a:pt x="248459" y="1580647"/>
                </a:lnTo>
                <a:lnTo>
                  <a:pt x="248459" y="1580648"/>
                </a:lnTo>
                <a:lnTo>
                  <a:pt x="307161" y="1551420"/>
                </a:lnTo>
                <a:cubicBezTo>
                  <a:pt x="265919" y="1468588"/>
                  <a:pt x="254052" y="1377204"/>
                  <a:pt x="275149" y="1304914"/>
                </a:cubicBezTo>
                <a:cubicBezTo>
                  <a:pt x="305473" y="1201011"/>
                  <a:pt x="397013" y="1157975"/>
                  <a:pt x="498105" y="1200095"/>
                </a:cubicBezTo>
                <a:cubicBezTo>
                  <a:pt x="567667" y="1229078"/>
                  <a:pt x="631745" y="1294525"/>
                  <a:pt x="671331" y="1377025"/>
                </a:cubicBezTo>
                <a:lnTo>
                  <a:pt x="673861" y="1375861"/>
                </a:lnTo>
                <a:lnTo>
                  <a:pt x="712097" y="1438147"/>
                </a:lnTo>
                <a:cubicBezTo>
                  <a:pt x="763593" y="1507247"/>
                  <a:pt x="830663" y="1558281"/>
                  <a:pt x="901443" y="1580311"/>
                </a:cubicBezTo>
                <a:cubicBezTo>
                  <a:pt x="1026537" y="1619245"/>
                  <a:pt x="1138649" y="1560484"/>
                  <a:pt x="1179389" y="1434631"/>
                </a:cubicBezTo>
                <a:cubicBezTo>
                  <a:pt x="1202241" y="1364038"/>
                  <a:pt x="1199986" y="1279979"/>
                  <a:pt x="1174509" y="1198168"/>
                </a:cubicBezTo>
                <a:lnTo>
                  <a:pt x="1144498" y="1125301"/>
                </a:lnTo>
                <a:lnTo>
                  <a:pt x="1146379" y="1124364"/>
                </a:lnTo>
                <a:cubicBezTo>
                  <a:pt x="1105137" y="1041533"/>
                  <a:pt x="1093270" y="950148"/>
                  <a:pt x="1114367" y="877859"/>
                </a:cubicBezTo>
                <a:cubicBezTo>
                  <a:pt x="1144691" y="773956"/>
                  <a:pt x="1236231" y="730920"/>
                  <a:pt x="1337323" y="773040"/>
                </a:cubicBezTo>
                <a:cubicBezTo>
                  <a:pt x="1406885" y="802023"/>
                  <a:pt x="1470963" y="867470"/>
                  <a:pt x="1510549" y="949969"/>
                </a:cubicBezTo>
                <a:lnTo>
                  <a:pt x="1513079" y="948805"/>
                </a:lnTo>
                <a:lnTo>
                  <a:pt x="1551315" y="1011091"/>
                </a:lnTo>
                <a:cubicBezTo>
                  <a:pt x="1602811" y="1080192"/>
                  <a:pt x="1669881" y="1131226"/>
                  <a:pt x="1740661" y="1153255"/>
                </a:cubicBezTo>
                <a:cubicBezTo>
                  <a:pt x="1865755" y="1192190"/>
                  <a:pt x="1977867" y="1133429"/>
                  <a:pt x="2018607" y="1007576"/>
                </a:cubicBezTo>
                <a:cubicBezTo>
                  <a:pt x="2041459" y="936983"/>
                  <a:pt x="2039204" y="852924"/>
                  <a:pt x="2013727" y="771112"/>
                </a:cubicBezTo>
                <a:lnTo>
                  <a:pt x="1993134" y="721111"/>
                </a:lnTo>
                <a:close/>
                <a:moveTo>
                  <a:pt x="1470736" y="0"/>
                </a:moveTo>
                <a:cubicBezTo>
                  <a:pt x="1679382" y="173377"/>
                  <a:pt x="1852355" y="365820"/>
                  <a:pt x="1989217" y="570809"/>
                </a:cubicBezTo>
                <a:lnTo>
                  <a:pt x="2015876" y="615435"/>
                </a:lnTo>
                <a:lnTo>
                  <a:pt x="1900243" y="673009"/>
                </a:lnTo>
                <a:lnTo>
                  <a:pt x="1924111" y="720946"/>
                </a:lnTo>
                <a:lnTo>
                  <a:pt x="1922794" y="721652"/>
                </a:lnTo>
                <a:cubicBezTo>
                  <a:pt x="1964769" y="802963"/>
                  <a:pt x="1978376" y="893540"/>
                  <a:pt x="1959579" y="966516"/>
                </a:cubicBezTo>
                <a:cubicBezTo>
                  <a:pt x="1932263" y="1072571"/>
                  <a:pt x="1842751" y="1119681"/>
                  <a:pt x="1741563" y="1081257"/>
                </a:cubicBezTo>
                <a:cubicBezTo>
                  <a:pt x="1671163" y="1054524"/>
                  <a:pt x="1605392" y="989978"/>
                  <a:pt x="1564151" y="907146"/>
                </a:cubicBezTo>
                <a:lnTo>
                  <a:pt x="1561742" y="908345"/>
                </a:lnTo>
                <a:lnTo>
                  <a:pt x="1525885" y="847599"/>
                </a:lnTo>
                <a:cubicBezTo>
                  <a:pt x="1475956" y="777962"/>
                  <a:pt x="1410238" y="725501"/>
                  <a:pt x="1340134" y="701191"/>
                </a:cubicBezTo>
                <a:cubicBezTo>
                  <a:pt x="1277643" y="679521"/>
                  <a:pt x="1217783" y="682198"/>
                  <a:pt x="1168005" y="705703"/>
                </a:cubicBezTo>
                <a:cubicBezTo>
                  <a:pt x="1118227" y="729208"/>
                  <a:pt x="1078531" y="773542"/>
                  <a:pt x="1056370" y="835186"/>
                </a:cubicBezTo>
                <a:cubicBezTo>
                  <a:pt x="1031291" y="904943"/>
                  <a:pt x="1031593" y="989222"/>
                  <a:pt x="1055697" y="1071961"/>
                </a:cubicBezTo>
                <a:lnTo>
                  <a:pt x="1085383" y="1147738"/>
                </a:lnTo>
                <a:lnTo>
                  <a:pt x="1083576" y="1148708"/>
                </a:lnTo>
                <a:cubicBezTo>
                  <a:pt x="1125551" y="1230018"/>
                  <a:pt x="1139158" y="1320595"/>
                  <a:pt x="1120361" y="1393571"/>
                </a:cubicBezTo>
                <a:cubicBezTo>
                  <a:pt x="1093045" y="1499626"/>
                  <a:pt x="1003533" y="1546736"/>
                  <a:pt x="902345" y="1508312"/>
                </a:cubicBezTo>
                <a:cubicBezTo>
                  <a:pt x="831945" y="1481579"/>
                  <a:pt x="766174" y="1417033"/>
                  <a:pt x="724933" y="1334202"/>
                </a:cubicBezTo>
                <a:lnTo>
                  <a:pt x="722524" y="1335401"/>
                </a:lnTo>
                <a:lnTo>
                  <a:pt x="686667" y="1274654"/>
                </a:lnTo>
                <a:cubicBezTo>
                  <a:pt x="636738" y="1205017"/>
                  <a:pt x="571020" y="1152557"/>
                  <a:pt x="500916" y="1128246"/>
                </a:cubicBezTo>
                <a:cubicBezTo>
                  <a:pt x="438425" y="1106576"/>
                  <a:pt x="378565" y="1109253"/>
                  <a:pt x="328787" y="1132758"/>
                </a:cubicBezTo>
                <a:cubicBezTo>
                  <a:pt x="279009" y="1156264"/>
                  <a:pt x="239313" y="1200598"/>
                  <a:pt x="217152" y="1262242"/>
                </a:cubicBezTo>
                <a:cubicBezTo>
                  <a:pt x="200433" y="1308747"/>
                  <a:pt x="194994" y="1361705"/>
                  <a:pt x="200368" y="1416359"/>
                </a:cubicBezTo>
                <a:lnTo>
                  <a:pt x="215372" y="1493333"/>
                </a:lnTo>
                <a:lnTo>
                  <a:pt x="166752" y="1517541"/>
                </a:lnTo>
                <a:lnTo>
                  <a:pt x="154270" y="1477421"/>
                </a:lnTo>
                <a:cubicBezTo>
                  <a:pt x="141017" y="1442207"/>
                  <a:pt x="125727" y="1407736"/>
                  <a:pt x="108513" y="1374100"/>
                </a:cubicBezTo>
                <a:lnTo>
                  <a:pt x="0" y="1208880"/>
                </a:lnTo>
                <a:close/>
              </a:path>
            </a:pathLst>
          </a:custGeom>
          <a:pattFill prst="pct50">
            <a:fgClr>
              <a:schemeClr val="accent1">
                <a:lumMod val="75000"/>
              </a:schemeClr>
            </a:fgClr>
            <a:bgClr>
              <a:schemeClr val="bg1"/>
            </a:bgClr>
          </a:patt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6" name="Picture 5">
            <a:extLst>
              <a:ext uri="{FF2B5EF4-FFF2-40B4-BE49-F238E27FC236}">
                <a16:creationId xmlns:a16="http://schemas.microsoft.com/office/drawing/2014/main" id="{20346B8A-EFCB-8C4D-F072-73C607575B5E}"/>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755" y="3051200"/>
            <a:ext cx="857674" cy="7707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45E85DDE-6ACC-15AA-74F0-4BE1B2501E89}"/>
              </a:ext>
            </a:extLst>
          </p:cNvPr>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59012"/>
          <a:stretch/>
        </p:blipFill>
        <p:spPr bwMode="auto">
          <a:xfrm rot="19760488">
            <a:off x="2659689" y="2060596"/>
            <a:ext cx="290531" cy="6369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ECAB69C-8119-2FBA-C183-1C6A2555DE5C}"/>
              </a:ext>
            </a:extLst>
          </p:cNvPr>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59012"/>
          <a:stretch/>
        </p:blipFill>
        <p:spPr bwMode="auto">
          <a:xfrm rot="993100">
            <a:off x="2932410" y="3597287"/>
            <a:ext cx="290531" cy="6369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66FD229F-AA44-70F3-0FBA-6AC272BEB189}"/>
              </a:ext>
            </a:extLst>
          </p:cNvPr>
          <p:cNvSpPr/>
          <p:nvPr/>
        </p:nvSpPr>
        <p:spPr>
          <a:xfrm rot="3968577">
            <a:off x="5505327" y="1609455"/>
            <a:ext cx="135060" cy="150297"/>
          </a:xfrm>
          <a:prstGeom prst="ellipse">
            <a:avLst/>
          </a:prstGeom>
          <a:solidFill>
            <a:schemeClr val="accent6">
              <a:lumMod val="75000"/>
              <a:alpha val="52797"/>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199D8-62D1-E5A3-26EA-DDB3A2E63D41}"/>
              </a:ext>
            </a:extLst>
          </p:cNvPr>
          <p:cNvSpPr/>
          <p:nvPr/>
        </p:nvSpPr>
        <p:spPr>
          <a:xfrm rot="3968577">
            <a:off x="5505327" y="1808582"/>
            <a:ext cx="135060" cy="150297"/>
          </a:xfrm>
          <a:prstGeom prst="ellipse">
            <a:avLst/>
          </a:prstGeom>
          <a:solidFill>
            <a:schemeClr val="accent4">
              <a:lumMod val="75000"/>
              <a:alpha val="52797"/>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C29D506-2105-426B-1460-65F183B57897}"/>
              </a:ext>
            </a:extLst>
          </p:cNvPr>
          <p:cNvSpPr/>
          <p:nvPr/>
        </p:nvSpPr>
        <p:spPr>
          <a:xfrm rot="3968577">
            <a:off x="5505327" y="2008048"/>
            <a:ext cx="135060" cy="150297"/>
          </a:xfrm>
          <a:prstGeom prst="ellipse">
            <a:avLst/>
          </a:prstGeom>
          <a:solidFill>
            <a:schemeClr val="accent2">
              <a:lumMod val="75000"/>
              <a:alpha val="52797"/>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3B58940-8AB0-B798-D74B-BE62EC15BE45}"/>
              </a:ext>
            </a:extLst>
          </p:cNvPr>
          <p:cNvSpPr/>
          <p:nvPr/>
        </p:nvSpPr>
        <p:spPr>
          <a:xfrm rot="3968577">
            <a:off x="5505327" y="4411067"/>
            <a:ext cx="135060" cy="150297"/>
          </a:xfrm>
          <a:prstGeom prst="ellipse">
            <a:avLst/>
          </a:prstGeom>
          <a:solidFill>
            <a:srgbClr val="FFFD78">
              <a:alpha val="48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3BE1E2C-5E04-8FA2-191E-193B60639785}"/>
              </a:ext>
            </a:extLst>
          </p:cNvPr>
          <p:cNvSpPr/>
          <p:nvPr/>
        </p:nvSpPr>
        <p:spPr>
          <a:xfrm rot="3968577">
            <a:off x="5505327" y="4610019"/>
            <a:ext cx="135060" cy="150297"/>
          </a:xfrm>
          <a:prstGeom prst="ellipse">
            <a:avLst/>
          </a:prstGeom>
          <a:solidFill>
            <a:srgbClr val="AB7942">
              <a:alpha val="4991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06C2015-1ECB-C2B2-36E8-6D7057CD68CE}"/>
              </a:ext>
            </a:extLst>
          </p:cNvPr>
          <p:cNvCxnSpPr>
            <a:cxnSpLocks/>
            <a:stCxn id="7" idx="3"/>
            <a:endCxn id="16" idx="4"/>
          </p:cNvCxnSpPr>
          <p:nvPr/>
        </p:nvCxnSpPr>
        <p:spPr>
          <a:xfrm flipV="1">
            <a:off x="2929915" y="1714998"/>
            <a:ext cx="2574214" cy="590006"/>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06FB942-3F0B-B3B4-1A6B-D01392BB671E}"/>
              </a:ext>
            </a:extLst>
          </p:cNvPr>
          <p:cNvCxnSpPr>
            <a:cxnSpLocks/>
            <a:stCxn id="9" idx="3"/>
            <a:endCxn id="16" idx="4"/>
          </p:cNvCxnSpPr>
          <p:nvPr/>
        </p:nvCxnSpPr>
        <p:spPr>
          <a:xfrm flipV="1">
            <a:off x="3216922" y="1714998"/>
            <a:ext cx="2287207" cy="2242154"/>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E0EDC97-BDFF-9CCD-5928-08828D83D2B3}"/>
              </a:ext>
            </a:extLst>
          </p:cNvPr>
          <p:cNvCxnSpPr>
            <a:cxnSpLocks/>
            <a:stCxn id="9" idx="3"/>
            <a:endCxn id="19" idx="4"/>
          </p:cNvCxnSpPr>
          <p:nvPr/>
        </p:nvCxnSpPr>
        <p:spPr>
          <a:xfrm>
            <a:off x="3216922" y="3957152"/>
            <a:ext cx="2287207" cy="559458"/>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37E91EC-9BF3-F336-8570-F4F98C489B08}"/>
              </a:ext>
            </a:extLst>
          </p:cNvPr>
          <p:cNvCxnSpPr>
            <a:cxnSpLocks/>
            <a:stCxn id="7" idx="3"/>
            <a:endCxn id="19" idx="3"/>
          </p:cNvCxnSpPr>
          <p:nvPr/>
        </p:nvCxnSpPr>
        <p:spPr>
          <a:xfrm>
            <a:off x="2929915" y="2305004"/>
            <a:ext cx="2575031" cy="2159033"/>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950EA9D4-B3F3-63B8-FBE8-4E0198486F22}"/>
              </a:ext>
            </a:extLst>
          </p:cNvPr>
          <p:cNvGrpSpPr/>
          <p:nvPr/>
        </p:nvGrpSpPr>
        <p:grpSpPr>
          <a:xfrm rot="21183890">
            <a:off x="2844097" y="1548657"/>
            <a:ext cx="2576942" cy="571836"/>
            <a:chOff x="8213123" y="4131873"/>
            <a:chExt cx="3219194" cy="571836"/>
          </a:xfrm>
        </p:grpSpPr>
        <p:grpSp>
          <p:nvGrpSpPr>
            <p:cNvPr id="33" name="Group 32">
              <a:extLst>
                <a:ext uri="{FF2B5EF4-FFF2-40B4-BE49-F238E27FC236}">
                  <a16:creationId xmlns:a16="http://schemas.microsoft.com/office/drawing/2014/main" id="{C1CF95B5-5DE5-85A8-7D23-B70665FAF47C}"/>
                </a:ext>
              </a:extLst>
            </p:cNvPr>
            <p:cNvGrpSpPr/>
            <p:nvPr/>
          </p:nvGrpSpPr>
          <p:grpSpPr>
            <a:xfrm rot="21111226">
              <a:off x="8213123" y="4358421"/>
              <a:ext cx="2961637" cy="345288"/>
              <a:chOff x="2202666" y="4801700"/>
              <a:chExt cx="3353570" cy="276693"/>
            </a:xfrm>
          </p:grpSpPr>
          <p:grpSp>
            <p:nvGrpSpPr>
              <p:cNvPr id="57" name="Group 56">
                <a:extLst>
                  <a:ext uri="{FF2B5EF4-FFF2-40B4-BE49-F238E27FC236}">
                    <a16:creationId xmlns:a16="http://schemas.microsoft.com/office/drawing/2014/main" id="{BD7A6E0D-AAD0-74BF-61B6-CAFD4300C772}"/>
                  </a:ext>
                </a:extLst>
              </p:cNvPr>
              <p:cNvGrpSpPr/>
              <p:nvPr/>
            </p:nvGrpSpPr>
            <p:grpSpPr>
              <a:xfrm>
                <a:off x="2202666" y="4801700"/>
                <a:ext cx="841473" cy="258594"/>
                <a:chOff x="2229293" y="3201587"/>
                <a:chExt cx="4074289" cy="1978487"/>
              </a:xfrm>
            </p:grpSpPr>
            <p:grpSp>
              <p:nvGrpSpPr>
                <p:cNvPr id="59" name="Group 58">
                  <a:extLst>
                    <a:ext uri="{FF2B5EF4-FFF2-40B4-BE49-F238E27FC236}">
                      <a16:creationId xmlns:a16="http://schemas.microsoft.com/office/drawing/2014/main" id="{11461DB7-53A2-8EEB-7971-D534BECE879F}"/>
                    </a:ext>
                  </a:extLst>
                </p:cNvPr>
                <p:cNvGrpSpPr/>
                <p:nvPr/>
              </p:nvGrpSpPr>
              <p:grpSpPr>
                <a:xfrm>
                  <a:off x="2229293" y="3201587"/>
                  <a:ext cx="2037145" cy="1978487"/>
                  <a:chOff x="1377387" y="2075334"/>
                  <a:chExt cx="4467828" cy="3363620"/>
                </a:xfrm>
              </p:grpSpPr>
              <p:sp>
                <p:nvSpPr>
                  <p:cNvPr id="63" name="Freeform 62">
                    <a:extLst>
                      <a:ext uri="{FF2B5EF4-FFF2-40B4-BE49-F238E27FC236}">
                        <a16:creationId xmlns:a16="http://schemas.microsoft.com/office/drawing/2014/main" id="{F2621B99-5452-7145-4A2C-8ADEBF4BC5A8}"/>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4" name="Freeform 63">
                    <a:extLst>
                      <a:ext uri="{FF2B5EF4-FFF2-40B4-BE49-F238E27FC236}">
                        <a16:creationId xmlns:a16="http://schemas.microsoft.com/office/drawing/2014/main" id="{BDC4239D-2BAC-CF98-896E-AFFD860BA421}"/>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0" name="Group 59">
                  <a:extLst>
                    <a:ext uri="{FF2B5EF4-FFF2-40B4-BE49-F238E27FC236}">
                      <a16:creationId xmlns:a16="http://schemas.microsoft.com/office/drawing/2014/main" id="{3BB182B3-474A-75C0-9C23-C95063803746}"/>
                    </a:ext>
                  </a:extLst>
                </p:cNvPr>
                <p:cNvGrpSpPr/>
                <p:nvPr/>
              </p:nvGrpSpPr>
              <p:grpSpPr>
                <a:xfrm>
                  <a:off x="4266437" y="3201587"/>
                  <a:ext cx="2037145" cy="1978487"/>
                  <a:chOff x="1377387" y="2075334"/>
                  <a:chExt cx="4467828" cy="3363620"/>
                </a:xfrm>
              </p:grpSpPr>
              <p:sp>
                <p:nvSpPr>
                  <p:cNvPr id="61" name="Freeform 60">
                    <a:extLst>
                      <a:ext uri="{FF2B5EF4-FFF2-40B4-BE49-F238E27FC236}">
                        <a16:creationId xmlns:a16="http://schemas.microsoft.com/office/drawing/2014/main" id="{2608E73E-F5BC-C608-96A4-FFE184C9BE04}"/>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2" name="Freeform 61">
                    <a:extLst>
                      <a:ext uri="{FF2B5EF4-FFF2-40B4-BE49-F238E27FC236}">
                        <a16:creationId xmlns:a16="http://schemas.microsoft.com/office/drawing/2014/main" id="{7F966F15-7433-1112-D7E5-71D0D35E3759}"/>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35" name="Group 34">
                <a:extLst>
                  <a:ext uri="{FF2B5EF4-FFF2-40B4-BE49-F238E27FC236}">
                    <a16:creationId xmlns:a16="http://schemas.microsoft.com/office/drawing/2014/main" id="{B17CDDB8-4263-1F26-4EE8-3BB1671628FC}"/>
                  </a:ext>
                </a:extLst>
              </p:cNvPr>
              <p:cNvGrpSpPr/>
              <p:nvPr/>
            </p:nvGrpSpPr>
            <p:grpSpPr>
              <a:xfrm>
                <a:off x="3037979" y="4812645"/>
                <a:ext cx="2518257" cy="265748"/>
                <a:chOff x="344549" y="3349225"/>
                <a:chExt cx="4730188" cy="543586"/>
              </a:xfrm>
            </p:grpSpPr>
            <p:grpSp>
              <p:nvGrpSpPr>
                <p:cNvPr id="36" name="Group 35">
                  <a:extLst>
                    <a:ext uri="{FF2B5EF4-FFF2-40B4-BE49-F238E27FC236}">
                      <a16:creationId xmlns:a16="http://schemas.microsoft.com/office/drawing/2014/main" id="{E012B5EC-DFA8-9795-12B5-9CD482ED4215}"/>
                    </a:ext>
                  </a:extLst>
                </p:cNvPr>
                <p:cNvGrpSpPr/>
                <p:nvPr/>
              </p:nvGrpSpPr>
              <p:grpSpPr>
                <a:xfrm>
                  <a:off x="344549" y="3349225"/>
                  <a:ext cx="2370882" cy="530223"/>
                  <a:chOff x="192148" y="3196825"/>
                  <a:chExt cx="6111434" cy="1983249"/>
                </a:xfrm>
              </p:grpSpPr>
              <p:grpSp>
                <p:nvGrpSpPr>
                  <p:cNvPr id="47" name="Group 46">
                    <a:extLst>
                      <a:ext uri="{FF2B5EF4-FFF2-40B4-BE49-F238E27FC236}">
                        <a16:creationId xmlns:a16="http://schemas.microsoft.com/office/drawing/2014/main" id="{120457B7-AF4B-926A-D5F0-604F3EF81420}"/>
                      </a:ext>
                    </a:extLst>
                  </p:cNvPr>
                  <p:cNvGrpSpPr/>
                  <p:nvPr/>
                </p:nvGrpSpPr>
                <p:grpSpPr>
                  <a:xfrm>
                    <a:off x="192148" y="3196825"/>
                    <a:ext cx="2037145" cy="1978487"/>
                    <a:chOff x="1377387" y="2075334"/>
                    <a:chExt cx="4467828" cy="3363620"/>
                  </a:xfrm>
                </p:grpSpPr>
                <p:sp>
                  <p:nvSpPr>
                    <p:cNvPr id="54" name="Freeform 53">
                      <a:extLst>
                        <a:ext uri="{FF2B5EF4-FFF2-40B4-BE49-F238E27FC236}">
                          <a16:creationId xmlns:a16="http://schemas.microsoft.com/office/drawing/2014/main" id="{D6E552B7-A178-40B6-6870-8E11488C6A0D}"/>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5" name="Freeform 54">
                      <a:extLst>
                        <a:ext uri="{FF2B5EF4-FFF2-40B4-BE49-F238E27FC236}">
                          <a16:creationId xmlns:a16="http://schemas.microsoft.com/office/drawing/2014/main" id="{BC48A6B8-D5C5-5097-ED7A-E32DD25F95DC}"/>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8" name="Group 47">
                    <a:extLst>
                      <a:ext uri="{FF2B5EF4-FFF2-40B4-BE49-F238E27FC236}">
                        <a16:creationId xmlns:a16="http://schemas.microsoft.com/office/drawing/2014/main" id="{8C24716F-5A1B-2809-31DC-73A96EB8A9C4}"/>
                      </a:ext>
                    </a:extLst>
                  </p:cNvPr>
                  <p:cNvGrpSpPr/>
                  <p:nvPr/>
                </p:nvGrpSpPr>
                <p:grpSpPr>
                  <a:xfrm>
                    <a:off x="2229293" y="3201587"/>
                    <a:ext cx="2037145" cy="1978487"/>
                    <a:chOff x="1377387" y="2075334"/>
                    <a:chExt cx="4467828" cy="3363620"/>
                  </a:xfrm>
                </p:grpSpPr>
                <p:sp>
                  <p:nvSpPr>
                    <p:cNvPr id="52" name="Freeform 51">
                      <a:extLst>
                        <a:ext uri="{FF2B5EF4-FFF2-40B4-BE49-F238E27FC236}">
                          <a16:creationId xmlns:a16="http://schemas.microsoft.com/office/drawing/2014/main" id="{7E1B501D-A520-3070-7EC3-8253B8F23106}"/>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3" name="Freeform 52">
                      <a:extLst>
                        <a:ext uri="{FF2B5EF4-FFF2-40B4-BE49-F238E27FC236}">
                          <a16:creationId xmlns:a16="http://schemas.microsoft.com/office/drawing/2014/main" id="{8B867281-772A-459B-B283-9D0ADE887A1E}"/>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9" name="Group 48">
                    <a:extLst>
                      <a:ext uri="{FF2B5EF4-FFF2-40B4-BE49-F238E27FC236}">
                        <a16:creationId xmlns:a16="http://schemas.microsoft.com/office/drawing/2014/main" id="{E6FFFB2D-EE5A-1BCE-F183-308A190838AF}"/>
                      </a:ext>
                    </a:extLst>
                  </p:cNvPr>
                  <p:cNvGrpSpPr/>
                  <p:nvPr/>
                </p:nvGrpSpPr>
                <p:grpSpPr>
                  <a:xfrm>
                    <a:off x="4266437" y="3201587"/>
                    <a:ext cx="2037145" cy="1978487"/>
                    <a:chOff x="1377387" y="2075334"/>
                    <a:chExt cx="4467828" cy="3363620"/>
                  </a:xfrm>
                </p:grpSpPr>
                <p:sp>
                  <p:nvSpPr>
                    <p:cNvPr id="50" name="Freeform 49">
                      <a:extLst>
                        <a:ext uri="{FF2B5EF4-FFF2-40B4-BE49-F238E27FC236}">
                          <a16:creationId xmlns:a16="http://schemas.microsoft.com/office/drawing/2014/main" id="{C57971AE-ADB5-3933-24AA-96B6A1A770AD}"/>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1" name="Freeform 50">
                      <a:extLst>
                        <a:ext uri="{FF2B5EF4-FFF2-40B4-BE49-F238E27FC236}">
                          <a16:creationId xmlns:a16="http://schemas.microsoft.com/office/drawing/2014/main" id="{1280DBE7-BDFE-6CE9-0B6E-34AB71754CC9}"/>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37" name="Group 36">
                  <a:extLst>
                    <a:ext uri="{FF2B5EF4-FFF2-40B4-BE49-F238E27FC236}">
                      <a16:creationId xmlns:a16="http://schemas.microsoft.com/office/drawing/2014/main" id="{14CB4620-D88B-E560-3123-8008209E989B}"/>
                    </a:ext>
                  </a:extLst>
                </p:cNvPr>
                <p:cNvGrpSpPr/>
                <p:nvPr/>
              </p:nvGrpSpPr>
              <p:grpSpPr>
                <a:xfrm>
                  <a:off x="2703855" y="3362588"/>
                  <a:ext cx="2370882" cy="530223"/>
                  <a:chOff x="192148" y="3196825"/>
                  <a:chExt cx="6111434" cy="1983249"/>
                </a:xfrm>
              </p:grpSpPr>
              <p:grpSp>
                <p:nvGrpSpPr>
                  <p:cNvPr id="38" name="Group 37">
                    <a:extLst>
                      <a:ext uri="{FF2B5EF4-FFF2-40B4-BE49-F238E27FC236}">
                        <a16:creationId xmlns:a16="http://schemas.microsoft.com/office/drawing/2014/main" id="{FFBAA1C3-3468-8788-51DC-9807B6E9E92A}"/>
                      </a:ext>
                    </a:extLst>
                  </p:cNvPr>
                  <p:cNvGrpSpPr/>
                  <p:nvPr/>
                </p:nvGrpSpPr>
                <p:grpSpPr>
                  <a:xfrm>
                    <a:off x="192148" y="3196825"/>
                    <a:ext cx="2037145" cy="1978487"/>
                    <a:chOff x="1377387" y="2075334"/>
                    <a:chExt cx="4467828" cy="3363620"/>
                  </a:xfrm>
                </p:grpSpPr>
                <p:sp>
                  <p:nvSpPr>
                    <p:cNvPr id="45" name="Freeform 44">
                      <a:extLst>
                        <a:ext uri="{FF2B5EF4-FFF2-40B4-BE49-F238E27FC236}">
                          <a16:creationId xmlns:a16="http://schemas.microsoft.com/office/drawing/2014/main" id="{352C6D31-AF0F-C282-ECCD-B9B8D582B591}"/>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6" name="Freeform 45">
                      <a:extLst>
                        <a:ext uri="{FF2B5EF4-FFF2-40B4-BE49-F238E27FC236}">
                          <a16:creationId xmlns:a16="http://schemas.microsoft.com/office/drawing/2014/main" id="{D32C4677-2363-0E12-B476-A6F73E89913E}"/>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9" name="Group 38">
                    <a:extLst>
                      <a:ext uri="{FF2B5EF4-FFF2-40B4-BE49-F238E27FC236}">
                        <a16:creationId xmlns:a16="http://schemas.microsoft.com/office/drawing/2014/main" id="{8C512076-925C-2277-5662-DB596E447AD5}"/>
                      </a:ext>
                    </a:extLst>
                  </p:cNvPr>
                  <p:cNvGrpSpPr/>
                  <p:nvPr/>
                </p:nvGrpSpPr>
                <p:grpSpPr>
                  <a:xfrm>
                    <a:off x="2229293" y="3201587"/>
                    <a:ext cx="2037145" cy="1978487"/>
                    <a:chOff x="1377387" y="2075334"/>
                    <a:chExt cx="4467828" cy="3363620"/>
                  </a:xfrm>
                </p:grpSpPr>
                <p:sp>
                  <p:nvSpPr>
                    <p:cNvPr id="43" name="Freeform 42">
                      <a:extLst>
                        <a:ext uri="{FF2B5EF4-FFF2-40B4-BE49-F238E27FC236}">
                          <a16:creationId xmlns:a16="http://schemas.microsoft.com/office/drawing/2014/main" id="{94272DD1-3D5F-7D36-368A-BABFF7003B32}"/>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4" name="Freeform 43">
                      <a:extLst>
                        <a:ext uri="{FF2B5EF4-FFF2-40B4-BE49-F238E27FC236}">
                          <a16:creationId xmlns:a16="http://schemas.microsoft.com/office/drawing/2014/main" id="{A9739D43-6682-7205-3FDF-BC91AC2D2390}"/>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0" name="Group 39">
                    <a:extLst>
                      <a:ext uri="{FF2B5EF4-FFF2-40B4-BE49-F238E27FC236}">
                        <a16:creationId xmlns:a16="http://schemas.microsoft.com/office/drawing/2014/main" id="{F4D24389-7638-57EE-5660-11FBA9B68377}"/>
                      </a:ext>
                    </a:extLst>
                  </p:cNvPr>
                  <p:cNvGrpSpPr/>
                  <p:nvPr/>
                </p:nvGrpSpPr>
                <p:grpSpPr>
                  <a:xfrm>
                    <a:off x="4266437" y="3201587"/>
                    <a:ext cx="2037145" cy="1978487"/>
                    <a:chOff x="1377387" y="2075334"/>
                    <a:chExt cx="4467828" cy="3363620"/>
                  </a:xfrm>
                </p:grpSpPr>
                <p:sp>
                  <p:nvSpPr>
                    <p:cNvPr id="41" name="Freeform 40">
                      <a:extLst>
                        <a:ext uri="{FF2B5EF4-FFF2-40B4-BE49-F238E27FC236}">
                          <a16:creationId xmlns:a16="http://schemas.microsoft.com/office/drawing/2014/main" id="{06EC943B-E2E6-9207-FC16-63CDB7DEE253}"/>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2" name="Freeform 41">
                      <a:extLst>
                        <a:ext uri="{FF2B5EF4-FFF2-40B4-BE49-F238E27FC236}">
                          <a16:creationId xmlns:a16="http://schemas.microsoft.com/office/drawing/2014/main" id="{98E023D2-6D9E-C7CC-B20F-98D6F8F2717D}"/>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grpSp>
        <p:sp>
          <p:nvSpPr>
            <p:cNvPr id="76" name="Freeform 75">
              <a:extLst>
                <a:ext uri="{FF2B5EF4-FFF2-40B4-BE49-F238E27FC236}">
                  <a16:creationId xmlns:a16="http://schemas.microsoft.com/office/drawing/2014/main" id="{0FD5509B-D29D-6A0A-BE76-5C1FB1851DCB}"/>
                </a:ext>
              </a:extLst>
            </p:cNvPr>
            <p:cNvSpPr/>
            <p:nvPr/>
          </p:nvSpPr>
          <p:spPr>
            <a:xfrm rot="356403">
              <a:off x="11162114" y="4131873"/>
              <a:ext cx="270203" cy="240084"/>
            </a:xfrm>
            <a:custGeom>
              <a:avLst/>
              <a:gdLst>
                <a:gd name="connsiteX0" fmla="*/ 0 w 625032"/>
                <a:gd name="connsiteY0" fmla="*/ 763929 h 763929"/>
                <a:gd name="connsiteX1" fmla="*/ 185195 w 625032"/>
                <a:gd name="connsiteY1" fmla="*/ 219919 h 763929"/>
                <a:gd name="connsiteX2" fmla="*/ 625032 w 625032"/>
                <a:gd name="connsiteY2" fmla="*/ 0 h 763929"/>
                <a:gd name="connsiteX0" fmla="*/ 0 w 625032"/>
                <a:gd name="connsiteY0" fmla="*/ 763929 h 763929"/>
                <a:gd name="connsiteX1" fmla="*/ 185195 w 625032"/>
                <a:gd name="connsiteY1" fmla="*/ 219919 h 763929"/>
                <a:gd name="connsiteX2" fmla="*/ 625032 w 625032"/>
                <a:gd name="connsiteY2" fmla="*/ 0 h 763929"/>
              </a:gdLst>
              <a:ahLst/>
              <a:cxnLst>
                <a:cxn ang="0">
                  <a:pos x="connsiteX0" y="connsiteY0"/>
                </a:cxn>
                <a:cxn ang="0">
                  <a:pos x="connsiteX1" y="connsiteY1"/>
                </a:cxn>
                <a:cxn ang="0">
                  <a:pos x="connsiteX2" y="connsiteY2"/>
                </a:cxn>
              </a:cxnLst>
              <a:rect l="l" t="t" r="r" b="b"/>
              <a:pathLst>
                <a:path w="625032" h="763929">
                  <a:moveTo>
                    <a:pt x="0" y="763929"/>
                  </a:moveTo>
                  <a:cubicBezTo>
                    <a:pt x="56662" y="469820"/>
                    <a:pt x="81023" y="347240"/>
                    <a:pt x="185195" y="219919"/>
                  </a:cubicBezTo>
                  <a:cubicBezTo>
                    <a:pt x="289367" y="92598"/>
                    <a:pt x="457199" y="46299"/>
                    <a:pt x="625032" y="0"/>
                  </a:cubicBezTo>
                </a:path>
              </a:pathLst>
            </a:custGeom>
            <a:noFill/>
            <a:ln w="28575">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83" name="Group 82">
            <a:extLst>
              <a:ext uri="{FF2B5EF4-FFF2-40B4-BE49-F238E27FC236}">
                <a16:creationId xmlns:a16="http://schemas.microsoft.com/office/drawing/2014/main" id="{AA6AA8BE-5F2C-AD25-AD1E-B9A34C8A7340}"/>
              </a:ext>
            </a:extLst>
          </p:cNvPr>
          <p:cNvGrpSpPr/>
          <p:nvPr/>
        </p:nvGrpSpPr>
        <p:grpSpPr>
          <a:xfrm rot="19568752">
            <a:off x="3103239" y="2683205"/>
            <a:ext cx="2576942" cy="571836"/>
            <a:chOff x="8213123" y="4131873"/>
            <a:chExt cx="3219194" cy="571836"/>
          </a:xfrm>
        </p:grpSpPr>
        <p:grpSp>
          <p:nvGrpSpPr>
            <p:cNvPr id="84" name="Group 83">
              <a:extLst>
                <a:ext uri="{FF2B5EF4-FFF2-40B4-BE49-F238E27FC236}">
                  <a16:creationId xmlns:a16="http://schemas.microsoft.com/office/drawing/2014/main" id="{3A007133-1CE5-3762-BEA6-F6D69904998C}"/>
                </a:ext>
              </a:extLst>
            </p:cNvPr>
            <p:cNvGrpSpPr/>
            <p:nvPr/>
          </p:nvGrpSpPr>
          <p:grpSpPr>
            <a:xfrm rot="21111226">
              <a:off x="8213123" y="4358421"/>
              <a:ext cx="2961637" cy="345288"/>
              <a:chOff x="2202666" y="4801700"/>
              <a:chExt cx="3353570" cy="276693"/>
            </a:xfrm>
          </p:grpSpPr>
          <p:grpSp>
            <p:nvGrpSpPr>
              <p:cNvPr id="86" name="Group 85">
                <a:extLst>
                  <a:ext uri="{FF2B5EF4-FFF2-40B4-BE49-F238E27FC236}">
                    <a16:creationId xmlns:a16="http://schemas.microsoft.com/office/drawing/2014/main" id="{50932AC4-66CA-2CCA-0007-8EFB8153A6C6}"/>
                  </a:ext>
                </a:extLst>
              </p:cNvPr>
              <p:cNvGrpSpPr/>
              <p:nvPr/>
            </p:nvGrpSpPr>
            <p:grpSpPr>
              <a:xfrm>
                <a:off x="2202666" y="4801700"/>
                <a:ext cx="841473" cy="258594"/>
                <a:chOff x="2229293" y="3201587"/>
                <a:chExt cx="4074289" cy="1978487"/>
              </a:xfrm>
            </p:grpSpPr>
            <p:grpSp>
              <p:nvGrpSpPr>
                <p:cNvPr id="108" name="Group 107">
                  <a:extLst>
                    <a:ext uri="{FF2B5EF4-FFF2-40B4-BE49-F238E27FC236}">
                      <a16:creationId xmlns:a16="http://schemas.microsoft.com/office/drawing/2014/main" id="{CEDDBA23-5EF5-A403-4C99-4B5F1CE71EE8}"/>
                    </a:ext>
                  </a:extLst>
                </p:cNvPr>
                <p:cNvGrpSpPr/>
                <p:nvPr/>
              </p:nvGrpSpPr>
              <p:grpSpPr>
                <a:xfrm>
                  <a:off x="2229293" y="3201587"/>
                  <a:ext cx="2037145" cy="1978487"/>
                  <a:chOff x="1377387" y="2075334"/>
                  <a:chExt cx="4467828" cy="3363620"/>
                </a:xfrm>
              </p:grpSpPr>
              <p:sp>
                <p:nvSpPr>
                  <p:cNvPr id="112" name="Freeform 111">
                    <a:extLst>
                      <a:ext uri="{FF2B5EF4-FFF2-40B4-BE49-F238E27FC236}">
                        <a16:creationId xmlns:a16="http://schemas.microsoft.com/office/drawing/2014/main" id="{41C5A388-5D6A-502B-48EF-486F0627F71F}"/>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13" name="Freeform 112">
                    <a:extLst>
                      <a:ext uri="{FF2B5EF4-FFF2-40B4-BE49-F238E27FC236}">
                        <a16:creationId xmlns:a16="http://schemas.microsoft.com/office/drawing/2014/main" id="{6483E1BF-40F4-3D36-5906-1F60A1FCC7C4}"/>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09" name="Group 108">
                  <a:extLst>
                    <a:ext uri="{FF2B5EF4-FFF2-40B4-BE49-F238E27FC236}">
                      <a16:creationId xmlns:a16="http://schemas.microsoft.com/office/drawing/2014/main" id="{E9866AD5-9F1C-00EF-B7D3-D66AA2F3001B}"/>
                    </a:ext>
                  </a:extLst>
                </p:cNvPr>
                <p:cNvGrpSpPr/>
                <p:nvPr/>
              </p:nvGrpSpPr>
              <p:grpSpPr>
                <a:xfrm>
                  <a:off x="4266437" y="3201587"/>
                  <a:ext cx="2037145" cy="1978487"/>
                  <a:chOff x="1377387" y="2075334"/>
                  <a:chExt cx="4467828" cy="3363620"/>
                </a:xfrm>
              </p:grpSpPr>
              <p:sp>
                <p:nvSpPr>
                  <p:cNvPr id="110" name="Freeform 109">
                    <a:extLst>
                      <a:ext uri="{FF2B5EF4-FFF2-40B4-BE49-F238E27FC236}">
                        <a16:creationId xmlns:a16="http://schemas.microsoft.com/office/drawing/2014/main" id="{7D89FB6B-8161-A805-6327-536232AC8467}"/>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11" name="Freeform 110">
                    <a:extLst>
                      <a:ext uri="{FF2B5EF4-FFF2-40B4-BE49-F238E27FC236}">
                        <a16:creationId xmlns:a16="http://schemas.microsoft.com/office/drawing/2014/main" id="{E8AE5298-1EC7-D411-EE71-C9E40C52E0D8}"/>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87" name="Group 86">
                <a:extLst>
                  <a:ext uri="{FF2B5EF4-FFF2-40B4-BE49-F238E27FC236}">
                    <a16:creationId xmlns:a16="http://schemas.microsoft.com/office/drawing/2014/main" id="{FB893B3D-DC26-F189-D225-CB49BA77FD2D}"/>
                  </a:ext>
                </a:extLst>
              </p:cNvPr>
              <p:cNvGrpSpPr/>
              <p:nvPr/>
            </p:nvGrpSpPr>
            <p:grpSpPr>
              <a:xfrm>
                <a:off x="3037979" y="4812645"/>
                <a:ext cx="2518257" cy="265748"/>
                <a:chOff x="344549" y="3349225"/>
                <a:chExt cx="4730188" cy="543586"/>
              </a:xfrm>
            </p:grpSpPr>
            <p:grpSp>
              <p:nvGrpSpPr>
                <p:cNvPr id="88" name="Group 87">
                  <a:extLst>
                    <a:ext uri="{FF2B5EF4-FFF2-40B4-BE49-F238E27FC236}">
                      <a16:creationId xmlns:a16="http://schemas.microsoft.com/office/drawing/2014/main" id="{E18DFE35-B7AF-1C49-6723-98B60467987B}"/>
                    </a:ext>
                  </a:extLst>
                </p:cNvPr>
                <p:cNvGrpSpPr/>
                <p:nvPr/>
              </p:nvGrpSpPr>
              <p:grpSpPr>
                <a:xfrm>
                  <a:off x="344549" y="3349225"/>
                  <a:ext cx="2370882" cy="530223"/>
                  <a:chOff x="192148" y="3196825"/>
                  <a:chExt cx="6111434" cy="1983249"/>
                </a:xfrm>
              </p:grpSpPr>
              <p:grpSp>
                <p:nvGrpSpPr>
                  <p:cNvPr id="99" name="Group 98">
                    <a:extLst>
                      <a:ext uri="{FF2B5EF4-FFF2-40B4-BE49-F238E27FC236}">
                        <a16:creationId xmlns:a16="http://schemas.microsoft.com/office/drawing/2014/main" id="{216D5BC3-9E95-6EF8-242C-0F9E37842258}"/>
                      </a:ext>
                    </a:extLst>
                  </p:cNvPr>
                  <p:cNvGrpSpPr/>
                  <p:nvPr/>
                </p:nvGrpSpPr>
                <p:grpSpPr>
                  <a:xfrm>
                    <a:off x="192148" y="3196825"/>
                    <a:ext cx="2037145" cy="1978487"/>
                    <a:chOff x="1377387" y="2075334"/>
                    <a:chExt cx="4467828" cy="3363620"/>
                  </a:xfrm>
                </p:grpSpPr>
                <p:sp>
                  <p:nvSpPr>
                    <p:cNvPr id="106" name="Freeform 105">
                      <a:extLst>
                        <a:ext uri="{FF2B5EF4-FFF2-40B4-BE49-F238E27FC236}">
                          <a16:creationId xmlns:a16="http://schemas.microsoft.com/office/drawing/2014/main" id="{DDBAC35B-AF0A-0BA1-522E-479F54A575CA}"/>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07" name="Freeform 106">
                      <a:extLst>
                        <a:ext uri="{FF2B5EF4-FFF2-40B4-BE49-F238E27FC236}">
                          <a16:creationId xmlns:a16="http://schemas.microsoft.com/office/drawing/2014/main" id="{F20F74C3-84BB-78A3-F2CF-1C0FB0D7F127}"/>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00" name="Group 99">
                    <a:extLst>
                      <a:ext uri="{FF2B5EF4-FFF2-40B4-BE49-F238E27FC236}">
                        <a16:creationId xmlns:a16="http://schemas.microsoft.com/office/drawing/2014/main" id="{F2653ECB-4A36-F501-ABFC-DE1BB6DAEB5D}"/>
                      </a:ext>
                    </a:extLst>
                  </p:cNvPr>
                  <p:cNvGrpSpPr/>
                  <p:nvPr/>
                </p:nvGrpSpPr>
                <p:grpSpPr>
                  <a:xfrm>
                    <a:off x="2229293" y="3201587"/>
                    <a:ext cx="2037145" cy="1978487"/>
                    <a:chOff x="1377387" y="2075334"/>
                    <a:chExt cx="4467828" cy="3363620"/>
                  </a:xfrm>
                </p:grpSpPr>
                <p:sp>
                  <p:nvSpPr>
                    <p:cNvPr id="104" name="Freeform 103">
                      <a:extLst>
                        <a:ext uri="{FF2B5EF4-FFF2-40B4-BE49-F238E27FC236}">
                          <a16:creationId xmlns:a16="http://schemas.microsoft.com/office/drawing/2014/main" id="{DB9E971F-A0EB-8D82-06E0-ADB856DA906E}"/>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05" name="Freeform 104">
                      <a:extLst>
                        <a:ext uri="{FF2B5EF4-FFF2-40B4-BE49-F238E27FC236}">
                          <a16:creationId xmlns:a16="http://schemas.microsoft.com/office/drawing/2014/main" id="{3CF8B3BE-1AC8-124F-73F3-240E58C254D6}"/>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01" name="Group 100">
                    <a:extLst>
                      <a:ext uri="{FF2B5EF4-FFF2-40B4-BE49-F238E27FC236}">
                        <a16:creationId xmlns:a16="http://schemas.microsoft.com/office/drawing/2014/main" id="{5FD12E4B-AA2D-A6A5-B299-C48CF16A5230}"/>
                      </a:ext>
                    </a:extLst>
                  </p:cNvPr>
                  <p:cNvGrpSpPr/>
                  <p:nvPr/>
                </p:nvGrpSpPr>
                <p:grpSpPr>
                  <a:xfrm>
                    <a:off x="4266437" y="3201587"/>
                    <a:ext cx="2037145" cy="1978487"/>
                    <a:chOff x="1377387" y="2075334"/>
                    <a:chExt cx="4467828" cy="3363620"/>
                  </a:xfrm>
                </p:grpSpPr>
                <p:sp>
                  <p:nvSpPr>
                    <p:cNvPr id="102" name="Freeform 101">
                      <a:extLst>
                        <a:ext uri="{FF2B5EF4-FFF2-40B4-BE49-F238E27FC236}">
                          <a16:creationId xmlns:a16="http://schemas.microsoft.com/office/drawing/2014/main" id="{2E8A159E-F397-F477-18D4-22B332F834A1}"/>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03" name="Freeform 102">
                      <a:extLst>
                        <a:ext uri="{FF2B5EF4-FFF2-40B4-BE49-F238E27FC236}">
                          <a16:creationId xmlns:a16="http://schemas.microsoft.com/office/drawing/2014/main" id="{0B932C7D-A334-D65D-B192-0F8BA965F1E8}"/>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89" name="Group 88">
                  <a:extLst>
                    <a:ext uri="{FF2B5EF4-FFF2-40B4-BE49-F238E27FC236}">
                      <a16:creationId xmlns:a16="http://schemas.microsoft.com/office/drawing/2014/main" id="{A5153889-9075-F2E4-9BF2-F61361FC5434}"/>
                    </a:ext>
                  </a:extLst>
                </p:cNvPr>
                <p:cNvGrpSpPr/>
                <p:nvPr/>
              </p:nvGrpSpPr>
              <p:grpSpPr>
                <a:xfrm>
                  <a:off x="2703855" y="3362588"/>
                  <a:ext cx="2370882" cy="530223"/>
                  <a:chOff x="192148" y="3196825"/>
                  <a:chExt cx="6111434" cy="1983249"/>
                </a:xfrm>
              </p:grpSpPr>
              <p:grpSp>
                <p:nvGrpSpPr>
                  <p:cNvPr id="90" name="Group 89">
                    <a:extLst>
                      <a:ext uri="{FF2B5EF4-FFF2-40B4-BE49-F238E27FC236}">
                        <a16:creationId xmlns:a16="http://schemas.microsoft.com/office/drawing/2014/main" id="{2F849FAE-8715-DD48-3698-E0CEC27590A0}"/>
                      </a:ext>
                    </a:extLst>
                  </p:cNvPr>
                  <p:cNvGrpSpPr/>
                  <p:nvPr/>
                </p:nvGrpSpPr>
                <p:grpSpPr>
                  <a:xfrm>
                    <a:off x="192148" y="3196825"/>
                    <a:ext cx="2037145" cy="1978487"/>
                    <a:chOff x="1377387" y="2075334"/>
                    <a:chExt cx="4467828" cy="3363620"/>
                  </a:xfrm>
                </p:grpSpPr>
                <p:sp>
                  <p:nvSpPr>
                    <p:cNvPr id="97" name="Freeform 96">
                      <a:extLst>
                        <a:ext uri="{FF2B5EF4-FFF2-40B4-BE49-F238E27FC236}">
                          <a16:creationId xmlns:a16="http://schemas.microsoft.com/office/drawing/2014/main" id="{3300B240-DA6E-93B8-95E3-74688B204444}"/>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98" name="Freeform 97">
                      <a:extLst>
                        <a:ext uri="{FF2B5EF4-FFF2-40B4-BE49-F238E27FC236}">
                          <a16:creationId xmlns:a16="http://schemas.microsoft.com/office/drawing/2014/main" id="{C59F2A52-5BB1-AE2A-6F14-DACC4DE5455D}"/>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91" name="Group 90">
                    <a:extLst>
                      <a:ext uri="{FF2B5EF4-FFF2-40B4-BE49-F238E27FC236}">
                        <a16:creationId xmlns:a16="http://schemas.microsoft.com/office/drawing/2014/main" id="{CBAC1BD6-3A7A-4A3A-A728-F03A20519990}"/>
                      </a:ext>
                    </a:extLst>
                  </p:cNvPr>
                  <p:cNvGrpSpPr/>
                  <p:nvPr/>
                </p:nvGrpSpPr>
                <p:grpSpPr>
                  <a:xfrm>
                    <a:off x="2229293" y="3201587"/>
                    <a:ext cx="2037145" cy="1978487"/>
                    <a:chOff x="1377387" y="2075334"/>
                    <a:chExt cx="4467828" cy="3363620"/>
                  </a:xfrm>
                </p:grpSpPr>
                <p:sp>
                  <p:nvSpPr>
                    <p:cNvPr id="95" name="Freeform 94">
                      <a:extLst>
                        <a:ext uri="{FF2B5EF4-FFF2-40B4-BE49-F238E27FC236}">
                          <a16:creationId xmlns:a16="http://schemas.microsoft.com/office/drawing/2014/main" id="{93839762-E447-A53D-5A04-49275262F78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96" name="Freeform 95">
                      <a:extLst>
                        <a:ext uri="{FF2B5EF4-FFF2-40B4-BE49-F238E27FC236}">
                          <a16:creationId xmlns:a16="http://schemas.microsoft.com/office/drawing/2014/main" id="{46E35CD3-89A9-DFF4-50F1-32DFFAC03B1F}"/>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92" name="Group 91">
                    <a:extLst>
                      <a:ext uri="{FF2B5EF4-FFF2-40B4-BE49-F238E27FC236}">
                        <a16:creationId xmlns:a16="http://schemas.microsoft.com/office/drawing/2014/main" id="{552656E8-68A2-067A-95A8-991B2AD58197}"/>
                      </a:ext>
                    </a:extLst>
                  </p:cNvPr>
                  <p:cNvGrpSpPr/>
                  <p:nvPr/>
                </p:nvGrpSpPr>
                <p:grpSpPr>
                  <a:xfrm>
                    <a:off x="4266437" y="3201587"/>
                    <a:ext cx="2037145" cy="1978487"/>
                    <a:chOff x="1377387" y="2075334"/>
                    <a:chExt cx="4467828" cy="3363620"/>
                  </a:xfrm>
                </p:grpSpPr>
                <p:sp>
                  <p:nvSpPr>
                    <p:cNvPr id="93" name="Freeform 92">
                      <a:extLst>
                        <a:ext uri="{FF2B5EF4-FFF2-40B4-BE49-F238E27FC236}">
                          <a16:creationId xmlns:a16="http://schemas.microsoft.com/office/drawing/2014/main" id="{24DC961A-7279-1A44-D4FC-A0A7CEC6BABB}"/>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94" name="Freeform 93">
                      <a:extLst>
                        <a:ext uri="{FF2B5EF4-FFF2-40B4-BE49-F238E27FC236}">
                          <a16:creationId xmlns:a16="http://schemas.microsoft.com/office/drawing/2014/main" id="{B74C32BC-4C2D-466F-3BD1-C87C58EEA2D3}"/>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grpSp>
        <p:sp>
          <p:nvSpPr>
            <p:cNvPr id="85" name="Freeform 84">
              <a:extLst>
                <a:ext uri="{FF2B5EF4-FFF2-40B4-BE49-F238E27FC236}">
                  <a16:creationId xmlns:a16="http://schemas.microsoft.com/office/drawing/2014/main" id="{849E86C5-07E2-72D1-73CB-CA3F9605924A}"/>
                </a:ext>
              </a:extLst>
            </p:cNvPr>
            <p:cNvSpPr/>
            <p:nvPr/>
          </p:nvSpPr>
          <p:spPr>
            <a:xfrm rot="356403">
              <a:off x="11162114" y="4131873"/>
              <a:ext cx="270203" cy="240084"/>
            </a:xfrm>
            <a:custGeom>
              <a:avLst/>
              <a:gdLst>
                <a:gd name="connsiteX0" fmla="*/ 0 w 625032"/>
                <a:gd name="connsiteY0" fmla="*/ 763929 h 763929"/>
                <a:gd name="connsiteX1" fmla="*/ 185195 w 625032"/>
                <a:gd name="connsiteY1" fmla="*/ 219919 h 763929"/>
                <a:gd name="connsiteX2" fmla="*/ 625032 w 625032"/>
                <a:gd name="connsiteY2" fmla="*/ 0 h 763929"/>
                <a:gd name="connsiteX0" fmla="*/ 0 w 625032"/>
                <a:gd name="connsiteY0" fmla="*/ 763929 h 763929"/>
                <a:gd name="connsiteX1" fmla="*/ 185195 w 625032"/>
                <a:gd name="connsiteY1" fmla="*/ 219919 h 763929"/>
                <a:gd name="connsiteX2" fmla="*/ 625032 w 625032"/>
                <a:gd name="connsiteY2" fmla="*/ 0 h 763929"/>
              </a:gdLst>
              <a:ahLst/>
              <a:cxnLst>
                <a:cxn ang="0">
                  <a:pos x="connsiteX0" y="connsiteY0"/>
                </a:cxn>
                <a:cxn ang="0">
                  <a:pos x="connsiteX1" y="connsiteY1"/>
                </a:cxn>
                <a:cxn ang="0">
                  <a:pos x="connsiteX2" y="connsiteY2"/>
                </a:cxn>
              </a:cxnLst>
              <a:rect l="l" t="t" r="r" b="b"/>
              <a:pathLst>
                <a:path w="625032" h="763929">
                  <a:moveTo>
                    <a:pt x="0" y="763929"/>
                  </a:moveTo>
                  <a:cubicBezTo>
                    <a:pt x="56662" y="469820"/>
                    <a:pt x="81023" y="347240"/>
                    <a:pt x="185195" y="219919"/>
                  </a:cubicBezTo>
                  <a:cubicBezTo>
                    <a:pt x="289367" y="92598"/>
                    <a:pt x="457199" y="46299"/>
                    <a:pt x="625032" y="0"/>
                  </a:cubicBezTo>
                </a:path>
              </a:pathLst>
            </a:custGeom>
            <a:noFill/>
            <a:ln w="28575">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sp>
        <p:nvSpPr>
          <p:cNvPr id="10" name="Rectangle 9">
            <a:extLst>
              <a:ext uri="{FF2B5EF4-FFF2-40B4-BE49-F238E27FC236}">
                <a16:creationId xmlns:a16="http://schemas.microsoft.com/office/drawing/2014/main" id="{1458268B-F129-B379-DDE1-73FB5DCCDAB9}"/>
              </a:ext>
            </a:extLst>
          </p:cNvPr>
          <p:cNvSpPr/>
          <p:nvPr/>
        </p:nvSpPr>
        <p:spPr>
          <a:xfrm>
            <a:off x="3823317" y="1283237"/>
            <a:ext cx="510594" cy="4616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9FF87C2-62CD-4C7E-C58F-59137E773DD5}"/>
              </a:ext>
            </a:extLst>
          </p:cNvPr>
          <p:cNvSpPr txBox="1"/>
          <p:nvPr/>
        </p:nvSpPr>
        <p:spPr>
          <a:xfrm>
            <a:off x="3876827" y="1347182"/>
            <a:ext cx="413896" cy="369332"/>
          </a:xfrm>
          <a:prstGeom prst="rect">
            <a:avLst/>
          </a:prstGeom>
          <a:noFill/>
        </p:spPr>
        <p:txBody>
          <a:bodyPr wrap="none" rtlCol="0">
            <a:spAutoFit/>
          </a:bodyPr>
          <a:lstStyle/>
          <a:p>
            <a:r>
              <a:rPr lang="en-US" dirty="0"/>
              <a:t>Y1</a:t>
            </a:r>
          </a:p>
        </p:txBody>
      </p:sp>
      <p:sp>
        <p:nvSpPr>
          <p:cNvPr id="279" name="Rectangle 278">
            <a:extLst>
              <a:ext uri="{FF2B5EF4-FFF2-40B4-BE49-F238E27FC236}">
                <a16:creationId xmlns:a16="http://schemas.microsoft.com/office/drawing/2014/main" id="{F4AD3396-C917-6CED-496D-CEED7F6FFA16}"/>
              </a:ext>
            </a:extLst>
          </p:cNvPr>
          <p:cNvSpPr/>
          <p:nvPr/>
        </p:nvSpPr>
        <p:spPr>
          <a:xfrm>
            <a:off x="3899199" y="2443060"/>
            <a:ext cx="510594" cy="4616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extBox 279">
            <a:extLst>
              <a:ext uri="{FF2B5EF4-FFF2-40B4-BE49-F238E27FC236}">
                <a16:creationId xmlns:a16="http://schemas.microsoft.com/office/drawing/2014/main" id="{8FD2CAA2-4AC4-B93A-82B5-15E06DCCC16A}"/>
              </a:ext>
            </a:extLst>
          </p:cNvPr>
          <p:cNvSpPr txBox="1"/>
          <p:nvPr/>
        </p:nvSpPr>
        <p:spPr>
          <a:xfrm>
            <a:off x="3952709" y="2507005"/>
            <a:ext cx="413896" cy="369332"/>
          </a:xfrm>
          <a:prstGeom prst="rect">
            <a:avLst/>
          </a:prstGeom>
          <a:noFill/>
        </p:spPr>
        <p:txBody>
          <a:bodyPr wrap="none" rtlCol="0">
            <a:spAutoFit/>
          </a:bodyPr>
          <a:lstStyle/>
          <a:p>
            <a:r>
              <a:rPr lang="en-US" dirty="0"/>
              <a:t>Y2</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06A8930-39FD-294B-5894-87FE4CB20BA0}"/>
                  </a:ext>
                </a:extLst>
              </p:cNvPr>
              <p:cNvSpPr txBox="1"/>
              <p:nvPr/>
            </p:nvSpPr>
            <p:spPr>
              <a:xfrm>
                <a:off x="1815416" y="5340096"/>
                <a:ext cx="2828147" cy="11079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𝑌</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sin</m:t>
                          </m:r>
                        </m:fName>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𝑓</m:t>
                                  </m:r>
                                </m:e>
                                <m:sub>
                                  <m:r>
                                    <a:rPr lang="en-US" sz="2400" b="0" i="1" smtClean="0">
                                      <a:latin typeface="Cambria Math" panose="02040503050406030204" pitchFamily="18" charset="0"/>
                                      <a:ea typeface="Cambria Math" panose="02040503050406030204" pitchFamily="18" charset="0"/>
                                    </a:rPr>
                                    <m:t>1</m:t>
                                  </m:r>
                                </m:sub>
                              </m:sSub>
                              <m:r>
                                <a:rPr lang="en-US" sz="2400" b="0" i="1" smtClean="0">
                                  <a:latin typeface="Cambria Math" panose="02040503050406030204" pitchFamily="18" charset="0"/>
                                  <a:ea typeface="Cambria Math" panose="02040503050406030204" pitchFamily="18" charset="0"/>
                                </a:rPr>
                                <m:t>𝑡</m:t>
                              </m:r>
                            </m:e>
                          </m:d>
                        </m:e>
                      </m:func>
                    </m:oMath>
                  </m:oMathPara>
                </a14:m>
                <a:endParaRPr lang="en-US" sz="2400" b="0" dirty="0"/>
              </a:p>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𝑌</m:t>
                          </m:r>
                        </m:e>
                        <m:sub>
                          <m:r>
                            <a:rPr lang="en-US" sz="2400" b="0" i="1" smtClean="0">
                              <a:latin typeface="Cambria Math" panose="02040503050406030204" pitchFamily="18" charset="0"/>
                            </a:rPr>
                            <m:t>2</m:t>
                          </m:r>
                        </m:sub>
                      </m:sSub>
                      <m:r>
                        <a:rPr lang="en-US" sz="2400" i="1">
                          <a:latin typeface="Cambria Math" panose="02040503050406030204" pitchFamily="18" charset="0"/>
                        </a:rPr>
                        <m:t>=</m:t>
                      </m:r>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sin</m:t>
                          </m:r>
                        </m:fName>
                        <m:e>
                          <m:d>
                            <m:dPr>
                              <m:ctrlPr>
                                <a:rPr lang="en-US" sz="2400" i="1">
                                  <a:latin typeface="Cambria Math" panose="02040503050406030204" pitchFamily="18" charset="0"/>
                                </a:rPr>
                              </m:ctrlPr>
                            </m:dPr>
                            <m:e>
                              <m:r>
                                <a:rPr lang="en-US" sz="2400" i="1">
                                  <a:latin typeface="Cambria Math" panose="02040503050406030204" pitchFamily="18" charset="0"/>
                                </a:rPr>
                                <m:t>2</m:t>
                              </m:r>
                              <m:r>
                                <a:rPr lang="en-US" sz="2400" i="1">
                                  <a:latin typeface="Cambria Math" panose="02040503050406030204" pitchFamily="18" charset="0"/>
                                  <a:ea typeface="Cambria Math" panose="02040503050406030204" pitchFamily="18" charset="0"/>
                                </a:rPr>
                                <m:t>𝜋</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𝑓</m:t>
                                  </m:r>
                                </m:e>
                                <m:sub>
                                  <m:r>
                                    <a:rPr lang="en-US" sz="2400" i="1">
                                      <a:latin typeface="Cambria Math" panose="02040503050406030204" pitchFamily="18" charset="0"/>
                                      <a:ea typeface="Cambria Math" panose="02040503050406030204" pitchFamily="18" charset="0"/>
                                    </a:rPr>
                                    <m:t>1</m:t>
                                  </m:r>
                                </m:sub>
                              </m:sSub>
                              <m:r>
                                <a:rPr lang="en-US" sz="2400" i="1">
                                  <a:latin typeface="Cambria Math" panose="02040503050406030204" pitchFamily="18" charset="0"/>
                                  <a:ea typeface="Cambria Math" panose="02040503050406030204" pitchFamily="18" charset="0"/>
                                </a:rPr>
                                <m:t>𝑡</m:t>
                              </m:r>
                              <m:r>
                                <a:rPr lang="en-US" sz="2400" b="0" i="1" smtClean="0">
                                  <a:latin typeface="Cambria Math" panose="02040503050406030204" pitchFamily="18" charset="0"/>
                                  <a:ea typeface="Cambria Math" panose="02040503050406030204" pitchFamily="18" charset="0"/>
                                </a:rPr>
                                <m:t> − </m:t>
                              </m:r>
                              <m:r>
                                <a:rPr lang="en-US" sz="2400" b="0" i="1" smtClean="0">
                                  <a:latin typeface="Cambria Math" panose="02040503050406030204" pitchFamily="18" charset="0"/>
                                  <a:ea typeface="Cambria Math" panose="02040503050406030204" pitchFamily="18" charset="0"/>
                                </a:rPr>
                                <m:t>𝜋</m:t>
                              </m:r>
                            </m:e>
                          </m:d>
                        </m:e>
                      </m:func>
                    </m:oMath>
                  </m:oMathPara>
                </a14:m>
                <a:endParaRPr lang="en-US" sz="2400" dirty="0"/>
              </a:p>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𝑌</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𝑌</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=0</m:t>
                      </m:r>
                    </m:oMath>
                  </m:oMathPara>
                </a14:m>
                <a:endParaRPr lang="en-US" sz="2400" dirty="0"/>
              </a:p>
            </p:txBody>
          </p:sp>
        </mc:Choice>
        <mc:Fallback xmlns="">
          <p:sp>
            <p:nvSpPr>
              <p:cNvPr id="12" name="TextBox 11">
                <a:extLst>
                  <a:ext uri="{FF2B5EF4-FFF2-40B4-BE49-F238E27FC236}">
                    <a16:creationId xmlns:a16="http://schemas.microsoft.com/office/drawing/2014/main" id="{A06A8930-39FD-294B-5894-87FE4CB20BA0}"/>
                  </a:ext>
                </a:extLst>
              </p:cNvPr>
              <p:cNvSpPr txBox="1">
                <a:spLocks noRot="1" noChangeAspect="1" noMove="1" noResize="1" noEditPoints="1" noAdjustHandles="1" noChangeArrowheads="1" noChangeShapeType="1" noTextEdit="1"/>
              </p:cNvSpPr>
              <p:nvPr/>
            </p:nvSpPr>
            <p:spPr>
              <a:xfrm>
                <a:off x="1815416" y="5340096"/>
                <a:ext cx="2828147" cy="1107996"/>
              </a:xfrm>
              <a:prstGeom prst="rect">
                <a:avLst/>
              </a:prstGeom>
              <a:blipFill>
                <a:blip r:embed="rId5"/>
                <a:stretch>
                  <a:fillRect l="-2242" b="-11364"/>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F0630BD3-7F57-B9E6-74E9-C24E92BEDB0D}"/>
              </a:ext>
            </a:extLst>
          </p:cNvPr>
          <p:cNvGrpSpPr/>
          <p:nvPr/>
        </p:nvGrpSpPr>
        <p:grpSpPr>
          <a:xfrm>
            <a:off x="6236582" y="1358089"/>
            <a:ext cx="5714216" cy="5092470"/>
            <a:chOff x="6236582" y="1358089"/>
            <a:chExt cx="5714216" cy="5092470"/>
          </a:xfrm>
        </p:grpSpPr>
        <p:cxnSp>
          <p:nvCxnSpPr>
            <p:cNvPr id="80" name="Straight Connector 79">
              <a:extLst>
                <a:ext uri="{FF2B5EF4-FFF2-40B4-BE49-F238E27FC236}">
                  <a16:creationId xmlns:a16="http://schemas.microsoft.com/office/drawing/2014/main" id="{1247895C-D317-3805-4B6E-38E886BF4767}"/>
                </a:ext>
              </a:extLst>
            </p:cNvPr>
            <p:cNvCxnSpPr>
              <a:cxnSpLocks/>
            </p:cNvCxnSpPr>
            <p:nvPr/>
          </p:nvCxnSpPr>
          <p:spPr>
            <a:xfrm>
              <a:off x="11698351" y="1539662"/>
              <a:ext cx="0" cy="36679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Freeform 80">
              <a:extLst>
                <a:ext uri="{FF2B5EF4-FFF2-40B4-BE49-F238E27FC236}">
                  <a16:creationId xmlns:a16="http://schemas.microsoft.com/office/drawing/2014/main" id="{562734B1-AF85-A83B-C20E-455B9E6A6AE6}"/>
                </a:ext>
              </a:extLst>
            </p:cNvPr>
            <p:cNvSpPr/>
            <p:nvPr/>
          </p:nvSpPr>
          <p:spPr>
            <a:xfrm rot="21413818">
              <a:off x="7091823" y="2046966"/>
              <a:ext cx="1998507" cy="2579684"/>
            </a:xfrm>
            <a:custGeom>
              <a:avLst/>
              <a:gdLst>
                <a:gd name="connsiteX0" fmla="*/ 169106 w 2375347"/>
                <a:gd name="connsiteY0" fmla="*/ 2098561 h 3412003"/>
                <a:gd name="connsiteX1" fmla="*/ 2244287 w 2375347"/>
                <a:gd name="connsiteY1" fmla="*/ 2546203 h 3412003"/>
                <a:gd name="connsiteX2" fmla="*/ 2212537 w 2375347"/>
                <a:gd name="connsiteY2" fmla="*/ 2633704 h 3412003"/>
                <a:gd name="connsiteX3" fmla="*/ 1698783 w 2375347"/>
                <a:gd name="connsiteY3" fmla="*/ 3412003 h 3412003"/>
                <a:gd name="connsiteX4" fmla="*/ 55201 w 2375347"/>
                <a:gd name="connsiteY4" fmla="*/ 2330737 h 3412003"/>
                <a:gd name="connsiteX5" fmla="*/ 108513 w 2375347"/>
                <a:gd name="connsiteY5" fmla="*/ 2249566 h 3412003"/>
                <a:gd name="connsiteX6" fmla="*/ 154270 w 2375347"/>
                <a:gd name="connsiteY6" fmla="*/ 2146245 h 3412003"/>
                <a:gd name="connsiteX7" fmla="*/ 2059318 w 2375347"/>
                <a:gd name="connsiteY7" fmla="*/ 688158 h 3412003"/>
                <a:gd name="connsiteX8" fmla="*/ 2114026 w 2375347"/>
                <a:gd name="connsiteY8" fmla="*/ 779739 h 3412003"/>
                <a:gd name="connsiteX9" fmla="*/ 2272989 w 2375347"/>
                <a:gd name="connsiteY9" fmla="*/ 2467102 h 3412003"/>
                <a:gd name="connsiteX10" fmla="*/ 2270720 w 2375347"/>
                <a:gd name="connsiteY10" fmla="*/ 2473355 h 3412003"/>
                <a:gd name="connsiteX11" fmla="*/ 190363 w 2375347"/>
                <a:gd name="connsiteY11" fmla="*/ 2024596 h 3412003"/>
                <a:gd name="connsiteX12" fmla="*/ 208420 w 2375347"/>
                <a:gd name="connsiteY12" fmla="*/ 1926813 h 3412003"/>
                <a:gd name="connsiteX13" fmla="*/ 215445 w 2375347"/>
                <a:gd name="connsiteY13" fmla="*/ 1811832 h 3412003"/>
                <a:gd name="connsiteX14" fmla="*/ 208420 w 2375347"/>
                <a:gd name="connsiteY14" fmla="*/ 1696852 h 3412003"/>
                <a:gd name="connsiteX15" fmla="*/ 192139 w 2375347"/>
                <a:gd name="connsiteY15" fmla="*/ 1608689 h 3412003"/>
                <a:gd name="connsiteX16" fmla="*/ 248459 w 2375347"/>
                <a:gd name="connsiteY16" fmla="*/ 1580647 h 3412003"/>
                <a:gd name="connsiteX17" fmla="*/ 248459 w 2375347"/>
                <a:gd name="connsiteY17" fmla="*/ 1580648 h 3412003"/>
                <a:gd name="connsiteX18" fmla="*/ 307161 w 2375347"/>
                <a:gd name="connsiteY18" fmla="*/ 1551420 h 3412003"/>
                <a:gd name="connsiteX19" fmla="*/ 275149 w 2375347"/>
                <a:gd name="connsiteY19" fmla="*/ 1304914 h 3412003"/>
                <a:gd name="connsiteX20" fmla="*/ 498105 w 2375347"/>
                <a:gd name="connsiteY20" fmla="*/ 1200095 h 3412003"/>
                <a:gd name="connsiteX21" fmla="*/ 671331 w 2375347"/>
                <a:gd name="connsiteY21" fmla="*/ 1377025 h 3412003"/>
                <a:gd name="connsiteX22" fmla="*/ 673861 w 2375347"/>
                <a:gd name="connsiteY22" fmla="*/ 1375861 h 3412003"/>
                <a:gd name="connsiteX23" fmla="*/ 712097 w 2375347"/>
                <a:gd name="connsiteY23" fmla="*/ 1438147 h 3412003"/>
                <a:gd name="connsiteX24" fmla="*/ 901443 w 2375347"/>
                <a:gd name="connsiteY24" fmla="*/ 1580311 h 3412003"/>
                <a:gd name="connsiteX25" fmla="*/ 1179389 w 2375347"/>
                <a:gd name="connsiteY25" fmla="*/ 1434631 h 3412003"/>
                <a:gd name="connsiteX26" fmla="*/ 1174509 w 2375347"/>
                <a:gd name="connsiteY26" fmla="*/ 1198168 h 3412003"/>
                <a:gd name="connsiteX27" fmla="*/ 1144498 w 2375347"/>
                <a:gd name="connsiteY27" fmla="*/ 1125301 h 3412003"/>
                <a:gd name="connsiteX28" fmla="*/ 1146379 w 2375347"/>
                <a:gd name="connsiteY28" fmla="*/ 1124364 h 3412003"/>
                <a:gd name="connsiteX29" fmla="*/ 1114367 w 2375347"/>
                <a:gd name="connsiteY29" fmla="*/ 877859 h 3412003"/>
                <a:gd name="connsiteX30" fmla="*/ 1337323 w 2375347"/>
                <a:gd name="connsiteY30" fmla="*/ 773040 h 3412003"/>
                <a:gd name="connsiteX31" fmla="*/ 1510549 w 2375347"/>
                <a:gd name="connsiteY31" fmla="*/ 949969 h 3412003"/>
                <a:gd name="connsiteX32" fmla="*/ 1513079 w 2375347"/>
                <a:gd name="connsiteY32" fmla="*/ 948805 h 3412003"/>
                <a:gd name="connsiteX33" fmla="*/ 1551315 w 2375347"/>
                <a:gd name="connsiteY33" fmla="*/ 1011091 h 3412003"/>
                <a:gd name="connsiteX34" fmla="*/ 1740661 w 2375347"/>
                <a:gd name="connsiteY34" fmla="*/ 1153255 h 3412003"/>
                <a:gd name="connsiteX35" fmla="*/ 2018607 w 2375347"/>
                <a:gd name="connsiteY35" fmla="*/ 1007576 h 3412003"/>
                <a:gd name="connsiteX36" fmla="*/ 2013727 w 2375347"/>
                <a:gd name="connsiteY36" fmla="*/ 771112 h 3412003"/>
                <a:gd name="connsiteX37" fmla="*/ 1993134 w 2375347"/>
                <a:gd name="connsiteY37" fmla="*/ 721111 h 3412003"/>
                <a:gd name="connsiteX38" fmla="*/ 1470736 w 2375347"/>
                <a:gd name="connsiteY38" fmla="*/ 0 h 3412003"/>
                <a:gd name="connsiteX39" fmla="*/ 1989217 w 2375347"/>
                <a:gd name="connsiteY39" fmla="*/ 570809 h 3412003"/>
                <a:gd name="connsiteX40" fmla="*/ 2015876 w 2375347"/>
                <a:gd name="connsiteY40" fmla="*/ 615435 h 3412003"/>
                <a:gd name="connsiteX41" fmla="*/ 1900243 w 2375347"/>
                <a:gd name="connsiteY41" fmla="*/ 673009 h 3412003"/>
                <a:gd name="connsiteX42" fmla="*/ 1924111 w 2375347"/>
                <a:gd name="connsiteY42" fmla="*/ 720946 h 3412003"/>
                <a:gd name="connsiteX43" fmla="*/ 1922794 w 2375347"/>
                <a:gd name="connsiteY43" fmla="*/ 721652 h 3412003"/>
                <a:gd name="connsiteX44" fmla="*/ 1959579 w 2375347"/>
                <a:gd name="connsiteY44" fmla="*/ 966516 h 3412003"/>
                <a:gd name="connsiteX45" fmla="*/ 1741563 w 2375347"/>
                <a:gd name="connsiteY45" fmla="*/ 1081257 h 3412003"/>
                <a:gd name="connsiteX46" fmla="*/ 1564151 w 2375347"/>
                <a:gd name="connsiteY46" fmla="*/ 907146 h 3412003"/>
                <a:gd name="connsiteX47" fmla="*/ 1561742 w 2375347"/>
                <a:gd name="connsiteY47" fmla="*/ 908345 h 3412003"/>
                <a:gd name="connsiteX48" fmla="*/ 1525885 w 2375347"/>
                <a:gd name="connsiteY48" fmla="*/ 847599 h 3412003"/>
                <a:gd name="connsiteX49" fmla="*/ 1340134 w 2375347"/>
                <a:gd name="connsiteY49" fmla="*/ 701191 h 3412003"/>
                <a:gd name="connsiteX50" fmla="*/ 1168005 w 2375347"/>
                <a:gd name="connsiteY50" fmla="*/ 705703 h 3412003"/>
                <a:gd name="connsiteX51" fmla="*/ 1056370 w 2375347"/>
                <a:gd name="connsiteY51" fmla="*/ 835186 h 3412003"/>
                <a:gd name="connsiteX52" fmla="*/ 1055697 w 2375347"/>
                <a:gd name="connsiteY52" fmla="*/ 1071961 h 3412003"/>
                <a:gd name="connsiteX53" fmla="*/ 1085383 w 2375347"/>
                <a:gd name="connsiteY53" fmla="*/ 1147738 h 3412003"/>
                <a:gd name="connsiteX54" fmla="*/ 1083576 w 2375347"/>
                <a:gd name="connsiteY54" fmla="*/ 1148708 h 3412003"/>
                <a:gd name="connsiteX55" fmla="*/ 1120361 w 2375347"/>
                <a:gd name="connsiteY55" fmla="*/ 1393571 h 3412003"/>
                <a:gd name="connsiteX56" fmla="*/ 902345 w 2375347"/>
                <a:gd name="connsiteY56" fmla="*/ 1508312 h 3412003"/>
                <a:gd name="connsiteX57" fmla="*/ 724933 w 2375347"/>
                <a:gd name="connsiteY57" fmla="*/ 1334202 h 3412003"/>
                <a:gd name="connsiteX58" fmla="*/ 722524 w 2375347"/>
                <a:gd name="connsiteY58" fmla="*/ 1335401 h 3412003"/>
                <a:gd name="connsiteX59" fmla="*/ 686667 w 2375347"/>
                <a:gd name="connsiteY59" fmla="*/ 1274654 h 3412003"/>
                <a:gd name="connsiteX60" fmla="*/ 500916 w 2375347"/>
                <a:gd name="connsiteY60" fmla="*/ 1128246 h 3412003"/>
                <a:gd name="connsiteX61" fmla="*/ 328787 w 2375347"/>
                <a:gd name="connsiteY61" fmla="*/ 1132758 h 3412003"/>
                <a:gd name="connsiteX62" fmla="*/ 217152 w 2375347"/>
                <a:gd name="connsiteY62" fmla="*/ 1262242 h 3412003"/>
                <a:gd name="connsiteX63" fmla="*/ 200368 w 2375347"/>
                <a:gd name="connsiteY63" fmla="*/ 1416359 h 3412003"/>
                <a:gd name="connsiteX64" fmla="*/ 215372 w 2375347"/>
                <a:gd name="connsiteY64" fmla="*/ 1493333 h 3412003"/>
                <a:gd name="connsiteX65" fmla="*/ 166752 w 2375347"/>
                <a:gd name="connsiteY65" fmla="*/ 1517541 h 3412003"/>
                <a:gd name="connsiteX66" fmla="*/ 154270 w 2375347"/>
                <a:gd name="connsiteY66" fmla="*/ 1477421 h 3412003"/>
                <a:gd name="connsiteX67" fmla="*/ 108513 w 2375347"/>
                <a:gd name="connsiteY67" fmla="*/ 1374100 h 3412003"/>
                <a:gd name="connsiteX68" fmla="*/ 0 w 2375347"/>
                <a:gd name="connsiteY68" fmla="*/ 1208880 h 341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375347" h="3412003">
                  <a:moveTo>
                    <a:pt x="169106" y="2098561"/>
                  </a:moveTo>
                  <a:lnTo>
                    <a:pt x="2244287" y="2546203"/>
                  </a:lnTo>
                  <a:lnTo>
                    <a:pt x="2212537" y="2633704"/>
                  </a:lnTo>
                  <a:cubicBezTo>
                    <a:pt x="2100090" y="2909184"/>
                    <a:pt x="1929122" y="3172861"/>
                    <a:pt x="1698783" y="3412003"/>
                  </a:cubicBezTo>
                  <a:lnTo>
                    <a:pt x="55201" y="2330737"/>
                  </a:lnTo>
                  <a:lnTo>
                    <a:pt x="108513" y="2249566"/>
                  </a:lnTo>
                  <a:cubicBezTo>
                    <a:pt x="125727" y="2215930"/>
                    <a:pt x="141018" y="2181459"/>
                    <a:pt x="154270" y="2146245"/>
                  </a:cubicBezTo>
                  <a:close/>
                  <a:moveTo>
                    <a:pt x="2059318" y="688158"/>
                  </a:moveTo>
                  <a:lnTo>
                    <a:pt x="2114026" y="779739"/>
                  </a:lnTo>
                  <a:cubicBezTo>
                    <a:pt x="2395877" y="1311312"/>
                    <a:pt x="2451134" y="1907719"/>
                    <a:pt x="2272989" y="2467102"/>
                  </a:cubicBezTo>
                  <a:lnTo>
                    <a:pt x="2270720" y="2473355"/>
                  </a:lnTo>
                  <a:lnTo>
                    <a:pt x="190363" y="2024596"/>
                  </a:lnTo>
                  <a:lnTo>
                    <a:pt x="208420" y="1926813"/>
                  </a:lnTo>
                  <a:cubicBezTo>
                    <a:pt x="213066" y="1889008"/>
                    <a:pt x="215445" y="1850650"/>
                    <a:pt x="215445" y="1811832"/>
                  </a:cubicBezTo>
                  <a:cubicBezTo>
                    <a:pt x="215445" y="1773015"/>
                    <a:pt x="213065" y="1734657"/>
                    <a:pt x="208420" y="1696852"/>
                  </a:cubicBezTo>
                  <a:lnTo>
                    <a:pt x="192139" y="1608689"/>
                  </a:lnTo>
                  <a:lnTo>
                    <a:pt x="248459" y="1580647"/>
                  </a:lnTo>
                  <a:lnTo>
                    <a:pt x="248459" y="1580648"/>
                  </a:lnTo>
                  <a:lnTo>
                    <a:pt x="307161" y="1551420"/>
                  </a:lnTo>
                  <a:cubicBezTo>
                    <a:pt x="265919" y="1468588"/>
                    <a:pt x="254052" y="1377204"/>
                    <a:pt x="275149" y="1304914"/>
                  </a:cubicBezTo>
                  <a:cubicBezTo>
                    <a:pt x="305473" y="1201011"/>
                    <a:pt x="397013" y="1157975"/>
                    <a:pt x="498105" y="1200095"/>
                  </a:cubicBezTo>
                  <a:cubicBezTo>
                    <a:pt x="567667" y="1229078"/>
                    <a:pt x="631745" y="1294525"/>
                    <a:pt x="671331" y="1377025"/>
                  </a:cubicBezTo>
                  <a:lnTo>
                    <a:pt x="673861" y="1375861"/>
                  </a:lnTo>
                  <a:lnTo>
                    <a:pt x="712097" y="1438147"/>
                  </a:lnTo>
                  <a:cubicBezTo>
                    <a:pt x="763593" y="1507247"/>
                    <a:pt x="830663" y="1558281"/>
                    <a:pt x="901443" y="1580311"/>
                  </a:cubicBezTo>
                  <a:cubicBezTo>
                    <a:pt x="1026537" y="1619245"/>
                    <a:pt x="1138649" y="1560484"/>
                    <a:pt x="1179389" y="1434631"/>
                  </a:cubicBezTo>
                  <a:cubicBezTo>
                    <a:pt x="1202241" y="1364038"/>
                    <a:pt x="1199986" y="1279979"/>
                    <a:pt x="1174509" y="1198168"/>
                  </a:cubicBezTo>
                  <a:lnTo>
                    <a:pt x="1144498" y="1125301"/>
                  </a:lnTo>
                  <a:lnTo>
                    <a:pt x="1146379" y="1124364"/>
                  </a:lnTo>
                  <a:cubicBezTo>
                    <a:pt x="1105137" y="1041533"/>
                    <a:pt x="1093270" y="950148"/>
                    <a:pt x="1114367" y="877859"/>
                  </a:cubicBezTo>
                  <a:cubicBezTo>
                    <a:pt x="1144691" y="773956"/>
                    <a:pt x="1236231" y="730920"/>
                    <a:pt x="1337323" y="773040"/>
                  </a:cubicBezTo>
                  <a:cubicBezTo>
                    <a:pt x="1406885" y="802023"/>
                    <a:pt x="1470963" y="867470"/>
                    <a:pt x="1510549" y="949969"/>
                  </a:cubicBezTo>
                  <a:lnTo>
                    <a:pt x="1513079" y="948805"/>
                  </a:lnTo>
                  <a:lnTo>
                    <a:pt x="1551315" y="1011091"/>
                  </a:lnTo>
                  <a:cubicBezTo>
                    <a:pt x="1602811" y="1080192"/>
                    <a:pt x="1669881" y="1131226"/>
                    <a:pt x="1740661" y="1153255"/>
                  </a:cubicBezTo>
                  <a:cubicBezTo>
                    <a:pt x="1865755" y="1192190"/>
                    <a:pt x="1977867" y="1133429"/>
                    <a:pt x="2018607" y="1007576"/>
                  </a:cubicBezTo>
                  <a:cubicBezTo>
                    <a:pt x="2041459" y="936983"/>
                    <a:pt x="2039204" y="852924"/>
                    <a:pt x="2013727" y="771112"/>
                  </a:cubicBezTo>
                  <a:lnTo>
                    <a:pt x="1993134" y="721111"/>
                  </a:lnTo>
                  <a:close/>
                  <a:moveTo>
                    <a:pt x="1470736" y="0"/>
                  </a:moveTo>
                  <a:cubicBezTo>
                    <a:pt x="1679382" y="173377"/>
                    <a:pt x="1852355" y="365820"/>
                    <a:pt x="1989217" y="570809"/>
                  </a:cubicBezTo>
                  <a:lnTo>
                    <a:pt x="2015876" y="615435"/>
                  </a:lnTo>
                  <a:lnTo>
                    <a:pt x="1900243" y="673009"/>
                  </a:lnTo>
                  <a:lnTo>
                    <a:pt x="1924111" y="720946"/>
                  </a:lnTo>
                  <a:lnTo>
                    <a:pt x="1922794" y="721652"/>
                  </a:lnTo>
                  <a:cubicBezTo>
                    <a:pt x="1964769" y="802963"/>
                    <a:pt x="1978376" y="893540"/>
                    <a:pt x="1959579" y="966516"/>
                  </a:cubicBezTo>
                  <a:cubicBezTo>
                    <a:pt x="1932263" y="1072571"/>
                    <a:pt x="1842751" y="1119681"/>
                    <a:pt x="1741563" y="1081257"/>
                  </a:cubicBezTo>
                  <a:cubicBezTo>
                    <a:pt x="1671163" y="1054524"/>
                    <a:pt x="1605392" y="989978"/>
                    <a:pt x="1564151" y="907146"/>
                  </a:cubicBezTo>
                  <a:lnTo>
                    <a:pt x="1561742" y="908345"/>
                  </a:lnTo>
                  <a:lnTo>
                    <a:pt x="1525885" y="847599"/>
                  </a:lnTo>
                  <a:cubicBezTo>
                    <a:pt x="1475956" y="777962"/>
                    <a:pt x="1410238" y="725501"/>
                    <a:pt x="1340134" y="701191"/>
                  </a:cubicBezTo>
                  <a:cubicBezTo>
                    <a:pt x="1277643" y="679521"/>
                    <a:pt x="1217783" y="682198"/>
                    <a:pt x="1168005" y="705703"/>
                  </a:cubicBezTo>
                  <a:cubicBezTo>
                    <a:pt x="1118227" y="729208"/>
                    <a:pt x="1078531" y="773542"/>
                    <a:pt x="1056370" y="835186"/>
                  </a:cubicBezTo>
                  <a:cubicBezTo>
                    <a:pt x="1031291" y="904943"/>
                    <a:pt x="1031593" y="989222"/>
                    <a:pt x="1055697" y="1071961"/>
                  </a:cubicBezTo>
                  <a:lnTo>
                    <a:pt x="1085383" y="1147738"/>
                  </a:lnTo>
                  <a:lnTo>
                    <a:pt x="1083576" y="1148708"/>
                  </a:lnTo>
                  <a:cubicBezTo>
                    <a:pt x="1125551" y="1230018"/>
                    <a:pt x="1139158" y="1320595"/>
                    <a:pt x="1120361" y="1393571"/>
                  </a:cubicBezTo>
                  <a:cubicBezTo>
                    <a:pt x="1093045" y="1499626"/>
                    <a:pt x="1003533" y="1546736"/>
                    <a:pt x="902345" y="1508312"/>
                  </a:cubicBezTo>
                  <a:cubicBezTo>
                    <a:pt x="831945" y="1481579"/>
                    <a:pt x="766174" y="1417033"/>
                    <a:pt x="724933" y="1334202"/>
                  </a:cubicBezTo>
                  <a:lnTo>
                    <a:pt x="722524" y="1335401"/>
                  </a:lnTo>
                  <a:lnTo>
                    <a:pt x="686667" y="1274654"/>
                  </a:lnTo>
                  <a:cubicBezTo>
                    <a:pt x="636738" y="1205017"/>
                    <a:pt x="571020" y="1152557"/>
                    <a:pt x="500916" y="1128246"/>
                  </a:cubicBezTo>
                  <a:cubicBezTo>
                    <a:pt x="438425" y="1106576"/>
                    <a:pt x="378565" y="1109253"/>
                    <a:pt x="328787" y="1132758"/>
                  </a:cubicBezTo>
                  <a:cubicBezTo>
                    <a:pt x="279009" y="1156264"/>
                    <a:pt x="239313" y="1200598"/>
                    <a:pt x="217152" y="1262242"/>
                  </a:cubicBezTo>
                  <a:cubicBezTo>
                    <a:pt x="200433" y="1308747"/>
                    <a:pt x="194994" y="1361705"/>
                    <a:pt x="200368" y="1416359"/>
                  </a:cubicBezTo>
                  <a:lnTo>
                    <a:pt x="215372" y="1493333"/>
                  </a:lnTo>
                  <a:lnTo>
                    <a:pt x="166752" y="1517541"/>
                  </a:lnTo>
                  <a:lnTo>
                    <a:pt x="154270" y="1477421"/>
                  </a:lnTo>
                  <a:cubicBezTo>
                    <a:pt x="141017" y="1442207"/>
                    <a:pt x="125727" y="1407736"/>
                    <a:pt x="108513" y="1374100"/>
                  </a:cubicBezTo>
                  <a:lnTo>
                    <a:pt x="0" y="1208880"/>
                  </a:lnTo>
                  <a:close/>
                </a:path>
              </a:pathLst>
            </a:custGeom>
            <a:pattFill prst="pct50">
              <a:fgClr>
                <a:schemeClr val="accent1">
                  <a:lumMod val="75000"/>
                </a:schemeClr>
              </a:fgClr>
              <a:bgClr>
                <a:schemeClr val="bg1"/>
              </a:bgClr>
            </a:patt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114" name="Picture 113">
              <a:extLst>
                <a:ext uri="{FF2B5EF4-FFF2-40B4-BE49-F238E27FC236}">
                  <a16:creationId xmlns:a16="http://schemas.microsoft.com/office/drawing/2014/main" id="{2F20225E-99BA-5E22-6227-13AEB3D5B638}"/>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36582" y="3082197"/>
              <a:ext cx="857674" cy="770727"/>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
              <a:extLst>
                <a:ext uri="{FF2B5EF4-FFF2-40B4-BE49-F238E27FC236}">
                  <a16:creationId xmlns:a16="http://schemas.microsoft.com/office/drawing/2014/main" id="{7EBE7571-59B2-2AC9-B81E-F214AD613B16}"/>
                </a:ext>
              </a:extLst>
            </p:cNvPr>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59012"/>
            <a:stretch/>
          </p:blipFill>
          <p:spPr bwMode="auto">
            <a:xfrm rot="19760488">
              <a:off x="8781516" y="2091593"/>
              <a:ext cx="290531" cy="636964"/>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a:extLst>
                <a:ext uri="{FF2B5EF4-FFF2-40B4-BE49-F238E27FC236}">
                  <a16:creationId xmlns:a16="http://schemas.microsoft.com/office/drawing/2014/main" id="{A5517186-310D-BB83-92B8-50431C2F9D2B}"/>
                </a:ext>
              </a:extLst>
            </p:cNvPr>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59012"/>
            <a:stretch/>
          </p:blipFill>
          <p:spPr bwMode="auto">
            <a:xfrm rot="993100">
              <a:off x="9054237" y="3628284"/>
              <a:ext cx="290531" cy="636964"/>
            </a:xfrm>
            <a:prstGeom prst="rect">
              <a:avLst/>
            </a:prstGeom>
            <a:noFill/>
            <a:extLst>
              <a:ext uri="{909E8E84-426E-40DD-AFC4-6F175D3DCCD1}">
                <a14:hiddenFill xmlns:a14="http://schemas.microsoft.com/office/drawing/2010/main">
                  <a:solidFill>
                    <a:srgbClr val="FFFFFF"/>
                  </a:solidFill>
                </a14:hiddenFill>
              </a:ext>
            </a:extLst>
          </p:spPr>
        </p:pic>
        <p:sp>
          <p:nvSpPr>
            <p:cNvPr id="117" name="Oval 116">
              <a:extLst>
                <a:ext uri="{FF2B5EF4-FFF2-40B4-BE49-F238E27FC236}">
                  <a16:creationId xmlns:a16="http://schemas.microsoft.com/office/drawing/2014/main" id="{78A71B5E-E582-EFBF-6D8C-E0DCBB4B68FE}"/>
                </a:ext>
              </a:extLst>
            </p:cNvPr>
            <p:cNvSpPr/>
            <p:nvPr/>
          </p:nvSpPr>
          <p:spPr>
            <a:xfrm rot="3968577">
              <a:off x="11627154" y="1640452"/>
              <a:ext cx="135060" cy="150297"/>
            </a:xfrm>
            <a:prstGeom prst="ellipse">
              <a:avLst/>
            </a:prstGeom>
            <a:solidFill>
              <a:schemeClr val="accent6">
                <a:lumMod val="75000"/>
                <a:alpha val="52797"/>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F3ABC310-03EA-A3C2-498B-6438D0AC418A}"/>
                </a:ext>
              </a:extLst>
            </p:cNvPr>
            <p:cNvSpPr/>
            <p:nvPr/>
          </p:nvSpPr>
          <p:spPr>
            <a:xfrm rot="3968577">
              <a:off x="11627154" y="1839579"/>
              <a:ext cx="135060" cy="150297"/>
            </a:xfrm>
            <a:prstGeom prst="ellipse">
              <a:avLst/>
            </a:prstGeom>
            <a:solidFill>
              <a:schemeClr val="accent4">
                <a:lumMod val="75000"/>
                <a:alpha val="52797"/>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5EE81EDE-A9D7-8211-6C1A-3796E180CAFB}"/>
                </a:ext>
              </a:extLst>
            </p:cNvPr>
            <p:cNvSpPr/>
            <p:nvPr/>
          </p:nvSpPr>
          <p:spPr>
            <a:xfrm rot="3968577">
              <a:off x="11627154" y="2039045"/>
              <a:ext cx="135060" cy="150297"/>
            </a:xfrm>
            <a:prstGeom prst="ellipse">
              <a:avLst/>
            </a:prstGeom>
            <a:solidFill>
              <a:schemeClr val="accent2">
                <a:lumMod val="75000"/>
                <a:alpha val="52797"/>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C39292A7-779A-5145-F3F6-FC37F51CD9DB}"/>
                </a:ext>
              </a:extLst>
            </p:cNvPr>
            <p:cNvSpPr/>
            <p:nvPr/>
          </p:nvSpPr>
          <p:spPr>
            <a:xfrm rot="3968577">
              <a:off x="11627154" y="4442064"/>
              <a:ext cx="135060" cy="150297"/>
            </a:xfrm>
            <a:prstGeom prst="ellipse">
              <a:avLst/>
            </a:prstGeom>
            <a:solidFill>
              <a:srgbClr val="FFFD78">
                <a:alpha val="48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90ECFC9B-B94C-5BD9-9383-9DBF191E0302}"/>
                </a:ext>
              </a:extLst>
            </p:cNvPr>
            <p:cNvSpPr/>
            <p:nvPr/>
          </p:nvSpPr>
          <p:spPr>
            <a:xfrm rot="3968577">
              <a:off x="11627154" y="4641016"/>
              <a:ext cx="135060" cy="150297"/>
            </a:xfrm>
            <a:prstGeom prst="ellipse">
              <a:avLst/>
            </a:prstGeom>
            <a:solidFill>
              <a:srgbClr val="AB7942">
                <a:alpha val="4991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2A9A00C8-8E40-3B15-6D57-0037A67CA54D}"/>
                </a:ext>
              </a:extLst>
            </p:cNvPr>
            <p:cNvCxnSpPr>
              <a:cxnSpLocks/>
              <a:stCxn id="115" idx="3"/>
              <a:endCxn id="117" idx="4"/>
            </p:cNvCxnSpPr>
            <p:nvPr/>
          </p:nvCxnSpPr>
          <p:spPr>
            <a:xfrm flipV="1">
              <a:off x="9051742" y="1745995"/>
              <a:ext cx="2574214" cy="590006"/>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9AE3942F-8B5C-131C-5D06-7368E362268C}"/>
                </a:ext>
              </a:extLst>
            </p:cNvPr>
            <p:cNvCxnSpPr>
              <a:cxnSpLocks/>
              <a:stCxn id="116" idx="3"/>
              <a:endCxn id="117" idx="4"/>
            </p:cNvCxnSpPr>
            <p:nvPr/>
          </p:nvCxnSpPr>
          <p:spPr>
            <a:xfrm flipV="1">
              <a:off x="9338749" y="1745995"/>
              <a:ext cx="2287207" cy="2242154"/>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6051E0B-367C-FE36-512E-A474A8B5ADAC}"/>
                </a:ext>
              </a:extLst>
            </p:cNvPr>
            <p:cNvCxnSpPr>
              <a:cxnSpLocks/>
              <a:stCxn id="116" idx="3"/>
              <a:endCxn id="120" idx="4"/>
            </p:cNvCxnSpPr>
            <p:nvPr/>
          </p:nvCxnSpPr>
          <p:spPr>
            <a:xfrm>
              <a:off x="9338749" y="3988149"/>
              <a:ext cx="2287207" cy="559458"/>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499D108D-EC43-C0B5-2E50-7507F6EDEFA7}"/>
                </a:ext>
              </a:extLst>
            </p:cNvPr>
            <p:cNvCxnSpPr>
              <a:cxnSpLocks/>
              <a:stCxn id="115" idx="3"/>
              <a:endCxn id="120" idx="3"/>
            </p:cNvCxnSpPr>
            <p:nvPr/>
          </p:nvCxnSpPr>
          <p:spPr>
            <a:xfrm>
              <a:off x="9051742" y="2336001"/>
              <a:ext cx="2575031" cy="2159033"/>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88" name="Group 187">
              <a:extLst>
                <a:ext uri="{FF2B5EF4-FFF2-40B4-BE49-F238E27FC236}">
                  <a16:creationId xmlns:a16="http://schemas.microsoft.com/office/drawing/2014/main" id="{094A7D4F-8859-C5D2-C94A-D28E50E8B656}"/>
                </a:ext>
              </a:extLst>
            </p:cNvPr>
            <p:cNvGrpSpPr/>
            <p:nvPr/>
          </p:nvGrpSpPr>
          <p:grpSpPr>
            <a:xfrm rot="20753514">
              <a:off x="9070064" y="1789268"/>
              <a:ext cx="2636071" cy="471137"/>
              <a:chOff x="5561700" y="5944477"/>
              <a:chExt cx="2636071" cy="471137"/>
            </a:xfrm>
          </p:grpSpPr>
          <p:grpSp>
            <p:nvGrpSpPr>
              <p:cNvPr id="189" name="Group 188">
                <a:extLst>
                  <a:ext uri="{FF2B5EF4-FFF2-40B4-BE49-F238E27FC236}">
                    <a16:creationId xmlns:a16="http://schemas.microsoft.com/office/drawing/2014/main" id="{DCCBB5E7-A8C1-0680-EA39-5CA7A0E420D7}"/>
                  </a:ext>
                </a:extLst>
              </p:cNvPr>
              <p:cNvGrpSpPr/>
              <p:nvPr/>
            </p:nvGrpSpPr>
            <p:grpSpPr>
              <a:xfrm>
                <a:off x="5561700" y="5944477"/>
                <a:ext cx="2354406" cy="471137"/>
                <a:chOff x="525885" y="4794537"/>
                <a:chExt cx="5030351" cy="283856"/>
              </a:xfrm>
            </p:grpSpPr>
            <p:grpSp>
              <p:nvGrpSpPr>
                <p:cNvPr id="191" name="Group 190">
                  <a:extLst>
                    <a:ext uri="{FF2B5EF4-FFF2-40B4-BE49-F238E27FC236}">
                      <a16:creationId xmlns:a16="http://schemas.microsoft.com/office/drawing/2014/main" id="{AC58F08A-ECF2-672C-A554-BAC65D34C1E0}"/>
                    </a:ext>
                  </a:extLst>
                </p:cNvPr>
                <p:cNvGrpSpPr/>
                <p:nvPr/>
              </p:nvGrpSpPr>
              <p:grpSpPr>
                <a:xfrm>
                  <a:off x="525885" y="4794537"/>
                  <a:ext cx="2518257" cy="265748"/>
                  <a:chOff x="344549" y="3349225"/>
                  <a:chExt cx="4730188" cy="543586"/>
                </a:xfrm>
              </p:grpSpPr>
              <p:grpSp>
                <p:nvGrpSpPr>
                  <p:cNvPr id="213" name="Group 212">
                    <a:extLst>
                      <a:ext uri="{FF2B5EF4-FFF2-40B4-BE49-F238E27FC236}">
                        <a16:creationId xmlns:a16="http://schemas.microsoft.com/office/drawing/2014/main" id="{5CBD711A-3054-E9B9-3B03-E787D74A339A}"/>
                      </a:ext>
                    </a:extLst>
                  </p:cNvPr>
                  <p:cNvGrpSpPr/>
                  <p:nvPr/>
                </p:nvGrpSpPr>
                <p:grpSpPr>
                  <a:xfrm>
                    <a:off x="344549" y="3349225"/>
                    <a:ext cx="2370882" cy="530223"/>
                    <a:chOff x="192148" y="3196825"/>
                    <a:chExt cx="6111434" cy="1983249"/>
                  </a:xfrm>
                </p:grpSpPr>
                <p:grpSp>
                  <p:nvGrpSpPr>
                    <p:cNvPr id="224" name="Group 223">
                      <a:extLst>
                        <a:ext uri="{FF2B5EF4-FFF2-40B4-BE49-F238E27FC236}">
                          <a16:creationId xmlns:a16="http://schemas.microsoft.com/office/drawing/2014/main" id="{DF25B189-3317-DF73-854D-5C6204E8EA15}"/>
                        </a:ext>
                      </a:extLst>
                    </p:cNvPr>
                    <p:cNvGrpSpPr/>
                    <p:nvPr/>
                  </p:nvGrpSpPr>
                  <p:grpSpPr>
                    <a:xfrm>
                      <a:off x="192148" y="3196825"/>
                      <a:ext cx="2037145" cy="1978487"/>
                      <a:chOff x="1377387" y="2075334"/>
                      <a:chExt cx="4467828" cy="3363620"/>
                    </a:xfrm>
                  </p:grpSpPr>
                  <p:sp>
                    <p:nvSpPr>
                      <p:cNvPr id="231" name="Freeform 230">
                        <a:extLst>
                          <a:ext uri="{FF2B5EF4-FFF2-40B4-BE49-F238E27FC236}">
                            <a16:creationId xmlns:a16="http://schemas.microsoft.com/office/drawing/2014/main" id="{1E37BAF3-8ED4-7A5C-4AAE-4990C9AAA7D7}"/>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sp>
                    <p:nvSpPr>
                      <p:cNvPr id="232" name="Freeform 231">
                        <a:extLst>
                          <a:ext uri="{FF2B5EF4-FFF2-40B4-BE49-F238E27FC236}">
                            <a16:creationId xmlns:a16="http://schemas.microsoft.com/office/drawing/2014/main" id="{D1D0EA8E-221E-C86B-C5F0-8FCF8FFD604D}"/>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grpSp>
                  <p:nvGrpSpPr>
                    <p:cNvPr id="225" name="Group 224">
                      <a:extLst>
                        <a:ext uri="{FF2B5EF4-FFF2-40B4-BE49-F238E27FC236}">
                          <a16:creationId xmlns:a16="http://schemas.microsoft.com/office/drawing/2014/main" id="{EADA55FA-13C3-CCD2-4E38-663010980219}"/>
                        </a:ext>
                      </a:extLst>
                    </p:cNvPr>
                    <p:cNvGrpSpPr/>
                    <p:nvPr/>
                  </p:nvGrpSpPr>
                  <p:grpSpPr>
                    <a:xfrm>
                      <a:off x="2229293" y="3201587"/>
                      <a:ext cx="2037145" cy="1978487"/>
                      <a:chOff x="1377387" y="2075334"/>
                      <a:chExt cx="4467828" cy="3363620"/>
                    </a:xfrm>
                  </p:grpSpPr>
                  <p:sp>
                    <p:nvSpPr>
                      <p:cNvPr id="229" name="Freeform 228">
                        <a:extLst>
                          <a:ext uri="{FF2B5EF4-FFF2-40B4-BE49-F238E27FC236}">
                            <a16:creationId xmlns:a16="http://schemas.microsoft.com/office/drawing/2014/main" id="{7518B027-CCB7-7737-1173-715802B5D073}"/>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sp>
                    <p:nvSpPr>
                      <p:cNvPr id="230" name="Freeform 229">
                        <a:extLst>
                          <a:ext uri="{FF2B5EF4-FFF2-40B4-BE49-F238E27FC236}">
                            <a16:creationId xmlns:a16="http://schemas.microsoft.com/office/drawing/2014/main" id="{47465CA3-CFBC-DC90-93C3-0435D837F7FC}"/>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grpSp>
                  <p:nvGrpSpPr>
                    <p:cNvPr id="226" name="Group 225">
                      <a:extLst>
                        <a:ext uri="{FF2B5EF4-FFF2-40B4-BE49-F238E27FC236}">
                          <a16:creationId xmlns:a16="http://schemas.microsoft.com/office/drawing/2014/main" id="{0365C174-94A7-BD80-C7CE-1035D3159A5A}"/>
                        </a:ext>
                      </a:extLst>
                    </p:cNvPr>
                    <p:cNvGrpSpPr/>
                    <p:nvPr/>
                  </p:nvGrpSpPr>
                  <p:grpSpPr>
                    <a:xfrm>
                      <a:off x="4266437" y="3201587"/>
                      <a:ext cx="2037145" cy="1978487"/>
                      <a:chOff x="1377387" y="2075334"/>
                      <a:chExt cx="4467828" cy="3363620"/>
                    </a:xfrm>
                  </p:grpSpPr>
                  <p:sp>
                    <p:nvSpPr>
                      <p:cNvPr id="227" name="Freeform 226">
                        <a:extLst>
                          <a:ext uri="{FF2B5EF4-FFF2-40B4-BE49-F238E27FC236}">
                            <a16:creationId xmlns:a16="http://schemas.microsoft.com/office/drawing/2014/main" id="{6D6F18A8-EB73-EDAF-4D4A-84CDF90CE4B9}"/>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sp>
                    <p:nvSpPr>
                      <p:cNvPr id="228" name="Freeform 227">
                        <a:extLst>
                          <a:ext uri="{FF2B5EF4-FFF2-40B4-BE49-F238E27FC236}">
                            <a16:creationId xmlns:a16="http://schemas.microsoft.com/office/drawing/2014/main" id="{90983246-0774-9DB0-F92F-37E2AD6BFE37}"/>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grpSp>
              <p:grpSp>
                <p:nvGrpSpPr>
                  <p:cNvPr id="214" name="Group 213">
                    <a:extLst>
                      <a:ext uri="{FF2B5EF4-FFF2-40B4-BE49-F238E27FC236}">
                        <a16:creationId xmlns:a16="http://schemas.microsoft.com/office/drawing/2014/main" id="{4F744765-6648-5C40-D12C-5C2D9DFE56EA}"/>
                      </a:ext>
                    </a:extLst>
                  </p:cNvPr>
                  <p:cNvGrpSpPr/>
                  <p:nvPr/>
                </p:nvGrpSpPr>
                <p:grpSpPr>
                  <a:xfrm>
                    <a:off x="2703855" y="3362588"/>
                    <a:ext cx="2370882" cy="530223"/>
                    <a:chOff x="192148" y="3196825"/>
                    <a:chExt cx="6111434" cy="1983249"/>
                  </a:xfrm>
                </p:grpSpPr>
                <p:grpSp>
                  <p:nvGrpSpPr>
                    <p:cNvPr id="215" name="Group 214">
                      <a:extLst>
                        <a:ext uri="{FF2B5EF4-FFF2-40B4-BE49-F238E27FC236}">
                          <a16:creationId xmlns:a16="http://schemas.microsoft.com/office/drawing/2014/main" id="{F9816F39-4091-12ED-E6AC-4B2A43FBCB50}"/>
                        </a:ext>
                      </a:extLst>
                    </p:cNvPr>
                    <p:cNvGrpSpPr/>
                    <p:nvPr/>
                  </p:nvGrpSpPr>
                  <p:grpSpPr>
                    <a:xfrm>
                      <a:off x="192148" y="3196825"/>
                      <a:ext cx="2037145" cy="1978487"/>
                      <a:chOff x="1377387" y="2075334"/>
                      <a:chExt cx="4467828" cy="3363620"/>
                    </a:xfrm>
                  </p:grpSpPr>
                  <p:sp>
                    <p:nvSpPr>
                      <p:cNvPr id="222" name="Freeform 221">
                        <a:extLst>
                          <a:ext uri="{FF2B5EF4-FFF2-40B4-BE49-F238E27FC236}">
                            <a16:creationId xmlns:a16="http://schemas.microsoft.com/office/drawing/2014/main" id="{F3127763-8855-8E74-9CF2-732A73706A5D}"/>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sp>
                    <p:nvSpPr>
                      <p:cNvPr id="223" name="Freeform 222">
                        <a:extLst>
                          <a:ext uri="{FF2B5EF4-FFF2-40B4-BE49-F238E27FC236}">
                            <a16:creationId xmlns:a16="http://schemas.microsoft.com/office/drawing/2014/main" id="{F8505B0C-C0FE-82CA-0041-5329A17D247E}"/>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grpSp>
                  <p:nvGrpSpPr>
                    <p:cNvPr id="216" name="Group 215">
                      <a:extLst>
                        <a:ext uri="{FF2B5EF4-FFF2-40B4-BE49-F238E27FC236}">
                          <a16:creationId xmlns:a16="http://schemas.microsoft.com/office/drawing/2014/main" id="{9D571EB4-8790-15B7-F1D9-DCA27E49EFEB}"/>
                        </a:ext>
                      </a:extLst>
                    </p:cNvPr>
                    <p:cNvGrpSpPr/>
                    <p:nvPr/>
                  </p:nvGrpSpPr>
                  <p:grpSpPr>
                    <a:xfrm>
                      <a:off x="2229293" y="3201587"/>
                      <a:ext cx="2037145" cy="1978487"/>
                      <a:chOff x="1377387" y="2075334"/>
                      <a:chExt cx="4467828" cy="3363620"/>
                    </a:xfrm>
                  </p:grpSpPr>
                  <p:sp>
                    <p:nvSpPr>
                      <p:cNvPr id="220" name="Freeform 219">
                        <a:extLst>
                          <a:ext uri="{FF2B5EF4-FFF2-40B4-BE49-F238E27FC236}">
                            <a16:creationId xmlns:a16="http://schemas.microsoft.com/office/drawing/2014/main" id="{358C3686-A536-AA8E-B8E1-F404DADA94A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sp>
                    <p:nvSpPr>
                      <p:cNvPr id="221" name="Freeform 220">
                        <a:extLst>
                          <a:ext uri="{FF2B5EF4-FFF2-40B4-BE49-F238E27FC236}">
                            <a16:creationId xmlns:a16="http://schemas.microsoft.com/office/drawing/2014/main" id="{B7947A40-0C21-8A15-F697-1FC7F188C2FC}"/>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grpSp>
                  <p:nvGrpSpPr>
                    <p:cNvPr id="217" name="Group 216">
                      <a:extLst>
                        <a:ext uri="{FF2B5EF4-FFF2-40B4-BE49-F238E27FC236}">
                          <a16:creationId xmlns:a16="http://schemas.microsoft.com/office/drawing/2014/main" id="{ABD1B17A-E801-071F-8F0D-3B4CB9EC8FD1}"/>
                        </a:ext>
                      </a:extLst>
                    </p:cNvPr>
                    <p:cNvGrpSpPr/>
                    <p:nvPr/>
                  </p:nvGrpSpPr>
                  <p:grpSpPr>
                    <a:xfrm>
                      <a:off x="4266437" y="3201587"/>
                      <a:ext cx="2037145" cy="1978487"/>
                      <a:chOff x="1377387" y="2075334"/>
                      <a:chExt cx="4467828" cy="3363620"/>
                    </a:xfrm>
                  </p:grpSpPr>
                  <p:sp>
                    <p:nvSpPr>
                      <p:cNvPr id="218" name="Freeform 217">
                        <a:extLst>
                          <a:ext uri="{FF2B5EF4-FFF2-40B4-BE49-F238E27FC236}">
                            <a16:creationId xmlns:a16="http://schemas.microsoft.com/office/drawing/2014/main" id="{56B840C8-DCC9-F561-6306-BA4BB278E168}"/>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sp>
                    <p:nvSpPr>
                      <p:cNvPr id="219" name="Freeform 218">
                        <a:extLst>
                          <a:ext uri="{FF2B5EF4-FFF2-40B4-BE49-F238E27FC236}">
                            <a16:creationId xmlns:a16="http://schemas.microsoft.com/office/drawing/2014/main" id="{6778E499-61FB-A46E-55D6-F29FE2B3CF1B}"/>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grpSp>
            </p:grpSp>
            <p:grpSp>
              <p:nvGrpSpPr>
                <p:cNvPr id="192" name="Group 191">
                  <a:extLst>
                    <a:ext uri="{FF2B5EF4-FFF2-40B4-BE49-F238E27FC236}">
                      <a16:creationId xmlns:a16="http://schemas.microsoft.com/office/drawing/2014/main" id="{01984401-ADF3-A86D-9260-0FFA2F27F49F}"/>
                    </a:ext>
                  </a:extLst>
                </p:cNvPr>
                <p:cNvGrpSpPr/>
                <p:nvPr/>
              </p:nvGrpSpPr>
              <p:grpSpPr>
                <a:xfrm>
                  <a:off x="3037979" y="4812645"/>
                  <a:ext cx="2518257" cy="265748"/>
                  <a:chOff x="344549" y="3349225"/>
                  <a:chExt cx="4730188" cy="543586"/>
                </a:xfrm>
              </p:grpSpPr>
              <p:grpSp>
                <p:nvGrpSpPr>
                  <p:cNvPr id="193" name="Group 192">
                    <a:extLst>
                      <a:ext uri="{FF2B5EF4-FFF2-40B4-BE49-F238E27FC236}">
                        <a16:creationId xmlns:a16="http://schemas.microsoft.com/office/drawing/2014/main" id="{8BAD71F2-AA27-6ABD-7053-4387E8550BEE}"/>
                      </a:ext>
                    </a:extLst>
                  </p:cNvPr>
                  <p:cNvGrpSpPr/>
                  <p:nvPr/>
                </p:nvGrpSpPr>
                <p:grpSpPr>
                  <a:xfrm>
                    <a:off x="344549" y="3349225"/>
                    <a:ext cx="2370882" cy="530223"/>
                    <a:chOff x="192148" y="3196825"/>
                    <a:chExt cx="6111434" cy="1983249"/>
                  </a:xfrm>
                </p:grpSpPr>
                <p:grpSp>
                  <p:nvGrpSpPr>
                    <p:cNvPr id="204" name="Group 203">
                      <a:extLst>
                        <a:ext uri="{FF2B5EF4-FFF2-40B4-BE49-F238E27FC236}">
                          <a16:creationId xmlns:a16="http://schemas.microsoft.com/office/drawing/2014/main" id="{8D810B95-B60D-4DD6-498C-3C941B401B9C}"/>
                        </a:ext>
                      </a:extLst>
                    </p:cNvPr>
                    <p:cNvGrpSpPr/>
                    <p:nvPr/>
                  </p:nvGrpSpPr>
                  <p:grpSpPr>
                    <a:xfrm>
                      <a:off x="192148" y="3196825"/>
                      <a:ext cx="2037145" cy="1978487"/>
                      <a:chOff x="1377387" y="2075334"/>
                      <a:chExt cx="4467828" cy="3363620"/>
                    </a:xfrm>
                  </p:grpSpPr>
                  <p:sp>
                    <p:nvSpPr>
                      <p:cNvPr id="211" name="Freeform 210">
                        <a:extLst>
                          <a:ext uri="{FF2B5EF4-FFF2-40B4-BE49-F238E27FC236}">
                            <a16:creationId xmlns:a16="http://schemas.microsoft.com/office/drawing/2014/main" id="{54992E2E-F4BF-3F7B-98BC-384A27B0BC2F}"/>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sp>
                    <p:nvSpPr>
                      <p:cNvPr id="212" name="Freeform 211">
                        <a:extLst>
                          <a:ext uri="{FF2B5EF4-FFF2-40B4-BE49-F238E27FC236}">
                            <a16:creationId xmlns:a16="http://schemas.microsoft.com/office/drawing/2014/main" id="{886AFED4-E498-C4A3-2480-C75257D672BA}"/>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grpSp>
                  <p:nvGrpSpPr>
                    <p:cNvPr id="205" name="Group 204">
                      <a:extLst>
                        <a:ext uri="{FF2B5EF4-FFF2-40B4-BE49-F238E27FC236}">
                          <a16:creationId xmlns:a16="http://schemas.microsoft.com/office/drawing/2014/main" id="{A715DBE6-8599-B36A-628A-5FD71EC17B2A}"/>
                        </a:ext>
                      </a:extLst>
                    </p:cNvPr>
                    <p:cNvGrpSpPr/>
                    <p:nvPr/>
                  </p:nvGrpSpPr>
                  <p:grpSpPr>
                    <a:xfrm>
                      <a:off x="2229293" y="3201587"/>
                      <a:ext cx="2037145" cy="1978487"/>
                      <a:chOff x="1377387" y="2075334"/>
                      <a:chExt cx="4467828" cy="3363620"/>
                    </a:xfrm>
                  </p:grpSpPr>
                  <p:sp>
                    <p:nvSpPr>
                      <p:cNvPr id="209" name="Freeform 208">
                        <a:extLst>
                          <a:ext uri="{FF2B5EF4-FFF2-40B4-BE49-F238E27FC236}">
                            <a16:creationId xmlns:a16="http://schemas.microsoft.com/office/drawing/2014/main" id="{EB3BF5C4-DC81-7B0F-9908-EEE76CEDFF11}"/>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sp>
                    <p:nvSpPr>
                      <p:cNvPr id="210" name="Freeform 209">
                        <a:extLst>
                          <a:ext uri="{FF2B5EF4-FFF2-40B4-BE49-F238E27FC236}">
                            <a16:creationId xmlns:a16="http://schemas.microsoft.com/office/drawing/2014/main" id="{3E13E08D-1CB5-B155-926F-1A386E0367A4}"/>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grpSp>
                  <p:nvGrpSpPr>
                    <p:cNvPr id="206" name="Group 205">
                      <a:extLst>
                        <a:ext uri="{FF2B5EF4-FFF2-40B4-BE49-F238E27FC236}">
                          <a16:creationId xmlns:a16="http://schemas.microsoft.com/office/drawing/2014/main" id="{D2152F16-9488-B175-C69A-0C13373B8F22}"/>
                        </a:ext>
                      </a:extLst>
                    </p:cNvPr>
                    <p:cNvGrpSpPr/>
                    <p:nvPr/>
                  </p:nvGrpSpPr>
                  <p:grpSpPr>
                    <a:xfrm>
                      <a:off x="4266437" y="3201587"/>
                      <a:ext cx="2037145" cy="1978487"/>
                      <a:chOff x="1377387" y="2075334"/>
                      <a:chExt cx="4467828" cy="3363620"/>
                    </a:xfrm>
                  </p:grpSpPr>
                  <p:sp>
                    <p:nvSpPr>
                      <p:cNvPr id="207" name="Freeform 206">
                        <a:extLst>
                          <a:ext uri="{FF2B5EF4-FFF2-40B4-BE49-F238E27FC236}">
                            <a16:creationId xmlns:a16="http://schemas.microsoft.com/office/drawing/2014/main" id="{8C500304-3037-3A2A-E4C3-C0E27889B7DF}"/>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sp>
                    <p:nvSpPr>
                      <p:cNvPr id="208" name="Freeform 207">
                        <a:extLst>
                          <a:ext uri="{FF2B5EF4-FFF2-40B4-BE49-F238E27FC236}">
                            <a16:creationId xmlns:a16="http://schemas.microsoft.com/office/drawing/2014/main" id="{198CD63B-CEFA-2A88-8F4A-90CC297D8803}"/>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grpSp>
              <p:grpSp>
                <p:nvGrpSpPr>
                  <p:cNvPr id="194" name="Group 193">
                    <a:extLst>
                      <a:ext uri="{FF2B5EF4-FFF2-40B4-BE49-F238E27FC236}">
                        <a16:creationId xmlns:a16="http://schemas.microsoft.com/office/drawing/2014/main" id="{A1ECD2FC-BB59-2D49-9E02-3B075371AC48}"/>
                      </a:ext>
                    </a:extLst>
                  </p:cNvPr>
                  <p:cNvGrpSpPr/>
                  <p:nvPr/>
                </p:nvGrpSpPr>
                <p:grpSpPr>
                  <a:xfrm>
                    <a:off x="2703855" y="3362588"/>
                    <a:ext cx="2370882" cy="530223"/>
                    <a:chOff x="192148" y="3196825"/>
                    <a:chExt cx="6111434" cy="1983249"/>
                  </a:xfrm>
                </p:grpSpPr>
                <p:grpSp>
                  <p:nvGrpSpPr>
                    <p:cNvPr id="195" name="Group 194">
                      <a:extLst>
                        <a:ext uri="{FF2B5EF4-FFF2-40B4-BE49-F238E27FC236}">
                          <a16:creationId xmlns:a16="http://schemas.microsoft.com/office/drawing/2014/main" id="{F812D715-8C4B-1360-4DB6-B466B12029BB}"/>
                        </a:ext>
                      </a:extLst>
                    </p:cNvPr>
                    <p:cNvGrpSpPr/>
                    <p:nvPr/>
                  </p:nvGrpSpPr>
                  <p:grpSpPr>
                    <a:xfrm>
                      <a:off x="192148" y="3196825"/>
                      <a:ext cx="2037145" cy="1978487"/>
                      <a:chOff x="1377387" y="2075334"/>
                      <a:chExt cx="4467828" cy="3363620"/>
                    </a:xfrm>
                  </p:grpSpPr>
                  <p:sp>
                    <p:nvSpPr>
                      <p:cNvPr id="202" name="Freeform 201">
                        <a:extLst>
                          <a:ext uri="{FF2B5EF4-FFF2-40B4-BE49-F238E27FC236}">
                            <a16:creationId xmlns:a16="http://schemas.microsoft.com/office/drawing/2014/main" id="{0346C471-1D9D-DBA8-BEA5-DE741DA47E8D}"/>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sp>
                    <p:nvSpPr>
                      <p:cNvPr id="203" name="Freeform 202">
                        <a:extLst>
                          <a:ext uri="{FF2B5EF4-FFF2-40B4-BE49-F238E27FC236}">
                            <a16:creationId xmlns:a16="http://schemas.microsoft.com/office/drawing/2014/main" id="{8705082B-6446-5A02-268B-7926765835CF}"/>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grpSp>
                  <p:nvGrpSpPr>
                    <p:cNvPr id="196" name="Group 195">
                      <a:extLst>
                        <a:ext uri="{FF2B5EF4-FFF2-40B4-BE49-F238E27FC236}">
                          <a16:creationId xmlns:a16="http://schemas.microsoft.com/office/drawing/2014/main" id="{C7AB3D36-5F09-2710-745F-ACFC88F894CC}"/>
                        </a:ext>
                      </a:extLst>
                    </p:cNvPr>
                    <p:cNvGrpSpPr/>
                    <p:nvPr/>
                  </p:nvGrpSpPr>
                  <p:grpSpPr>
                    <a:xfrm>
                      <a:off x="2229293" y="3201587"/>
                      <a:ext cx="2037145" cy="1978487"/>
                      <a:chOff x="1377387" y="2075334"/>
                      <a:chExt cx="4467828" cy="3363620"/>
                    </a:xfrm>
                  </p:grpSpPr>
                  <p:sp>
                    <p:nvSpPr>
                      <p:cNvPr id="200" name="Freeform 199">
                        <a:extLst>
                          <a:ext uri="{FF2B5EF4-FFF2-40B4-BE49-F238E27FC236}">
                            <a16:creationId xmlns:a16="http://schemas.microsoft.com/office/drawing/2014/main" id="{369A03E6-1319-7DE7-A1D7-2F4AC561F1D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sp>
                    <p:nvSpPr>
                      <p:cNvPr id="201" name="Freeform 200">
                        <a:extLst>
                          <a:ext uri="{FF2B5EF4-FFF2-40B4-BE49-F238E27FC236}">
                            <a16:creationId xmlns:a16="http://schemas.microsoft.com/office/drawing/2014/main" id="{4ECD6553-DDC3-1B24-F46B-B462DE8C4070}"/>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grpSp>
                  <p:nvGrpSpPr>
                    <p:cNvPr id="197" name="Group 196">
                      <a:extLst>
                        <a:ext uri="{FF2B5EF4-FFF2-40B4-BE49-F238E27FC236}">
                          <a16:creationId xmlns:a16="http://schemas.microsoft.com/office/drawing/2014/main" id="{3EE6CEBE-A234-EE94-1D37-D38EA1671EDD}"/>
                        </a:ext>
                      </a:extLst>
                    </p:cNvPr>
                    <p:cNvGrpSpPr/>
                    <p:nvPr/>
                  </p:nvGrpSpPr>
                  <p:grpSpPr>
                    <a:xfrm>
                      <a:off x="4266437" y="3201587"/>
                      <a:ext cx="2037145" cy="1978487"/>
                      <a:chOff x="1377387" y="2075334"/>
                      <a:chExt cx="4467828" cy="3363620"/>
                    </a:xfrm>
                  </p:grpSpPr>
                  <p:sp>
                    <p:nvSpPr>
                      <p:cNvPr id="198" name="Freeform 197">
                        <a:extLst>
                          <a:ext uri="{FF2B5EF4-FFF2-40B4-BE49-F238E27FC236}">
                            <a16:creationId xmlns:a16="http://schemas.microsoft.com/office/drawing/2014/main" id="{499B4E3A-EF32-ADA5-EF6E-5DDAAEEAF6CE}"/>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sp>
                    <p:nvSpPr>
                      <p:cNvPr id="199" name="Freeform 198">
                        <a:extLst>
                          <a:ext uri="{FF2B5EF4-FFF2-40B4-BE49-F238E27FC236}">
                            <a16:creationId xmlns:a16="http://schemas.microsoft.com/office/drawing/2014/main" id="{B308B30D-0E1F-56A6-F154-A6E1A770FD0B}"/>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grpSp>
            </p:grpSp>
          </p:grpSp>
          <p:sp>
            <p:nvSpPr>
              <p:cNvPr id="190" name="Freeform 189">
                <a:extLst>
                  <a:ext uri="{FF2B5EF4-FFF2-40B4-BE49-F238E27FC236}">
                    <a16:creationId xmlns:a16="http://schemas.microsoft.com/office/drawing/2014/main" id="{53C4DA7A-820A-5D58-0924-9CF71EDE78A1}"/>
                  </a:ext>
                </a:extLst>
              </p:cNvPr>
              <p:cNvSpPr/>
              <p:nvPr/>
            </p:nvSpPr>
            <p:spPr>
              <a:xfrm rot="20685174">
                <a:off x="7891810" y="5989543"/>
                <a:ext cx="305961" cy="192389"/>
              </a:xfrm>
              <a:custGeom>
                <a:avLst/>
                <a:gdLst>
                  <a:gd name="connsiteX0" fmla="*/ 0 w 625032"/>
                  <a:gd name="connsiteY0" fmla="*/ 763929 h 763929"/>
                  <a:gd name="connsiteX1" fmla="*/ 185195 w 625032"/>
                  <a:gd name="connsiteY1" fmla="*/ 219919 h 763929"/>
                  <a:gd name="connsiteX2" fmla="*/ 625032 w 625032"/>
                  <a:gd name="connsiteY2" fmla="*/ 0 h 763929"/>
                  <a:gd name="connsiteX0" fmla="*/ 0 w 625032"/>
                  <a:gd name="connsiteY0" fmla="*/ 763929 h 763929"/>
                  <a:gd name="connsiteX1" fmla="*/ 185195 w 625032"/>
                  <a:gd name="connsiteY1" fmla="*/ 219919 h 763929"/>
                  <a:gd name="connsiteX2" fmla="*/ 625032 w 625032"/>
                  <a:gd name="connsiteY2" fmla="*/ 0 h 763929"/>
                </a:gdLst>
                <a:ahLst/>
                <a:cxnLst>
                  <a:cxn ang="0">
                    <a:pos x="connsiteX0" y="connsiteY0"/>
                  </a:cxn>
                  <a:cxn ang="0">
                    <a:pos x="connsiteX1" y="connsiteY1"/>
                  </a:cxn>
                  <a:cxn ang="0">
                    <a:pos x="connsiteX2" y="connsiteY2"/>
                  </a:cxn>
                </a:cxnLst>
                <a:rect l="l" t="t" r="r" b="b"/>
                <a:pathLst>
                  <a:path w="625032" h="763929">
                    <a:moveTo>
                      <a:pt x="0" y="763929"/>
                    </a:moveTo>
                    <a:cubicBezTo>
                      <a:pt x="56662" y="469820"/>
                      <a:pt x="81023" y="347240"/>
                      <a:pt x="185195" y="219919"/>
                    </a:cubicBezTo>
                    <a:cubicBezTo>
                      <a:pt x="289367" y="92598"/>
                      <a:pt x="457199" y="46299"/>
                      <a:pt x="625032" y="0"/>
                    </a:cubicBezTo>
                  </a:path>
                </a:pathLst>
              </a:custGeom>
              <a:noFill/>
              <a:ln w="28575">
                <a:solidFill>
                  <a:srgbClr val="00B05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grpSp>
          <p:nvGrpSpPr>
            <p:cNvPr id="233" name="Group 232">
              <a:extLst>
                <a:ext uri="{FF2B5EF4-FFF2-40B4-BE49-F238E27FC236}">
                  <a16:creationId xmlns:a16="http://schemas.microsoft.com/office/drawing/2014/main" id="{F24B20D0-B570-D9E1-AE7D-D4B0F2FF71F0}"/>
                </a:ext>
              </a:extLst>
            </p:cNvPr>
            <p:cNvGrpSpPr/>
            <p:nvPr/>
          </p:nvGrpSpPr>
          <p:grpSpPr>
            <a:xfrm rot="18927119">
              <a:off x="9314727" y="2888235"/>
              <a:ext cx="2636071" cy="471137"/>
              <a:chOff x="5561700" y="5944477"/>
              <a:chExt cx="2636071" cy="471137"/>
            </a:xfrm>
          </p:grpSpPr>
          <p:grpSp>
            <p:nvGrpSpPr>
              <p:cNvPr id="234" name="Group 233">
                <a:extLst>
                  <a:ext uri="{FF2B5EF4-FFF2-40B4-BE49-F238E27FC236}">
                    <a16:creationId xmlns:a16="http://schemas.microsoft.com/office/drawing/2014/main" id="{DCF3476C-052A-50D3-388C-894FBF02094F}"/>
                  </a:ext>
                </a:extLst>
              </p:cNvPr>
              <p:cNvGrpSpPr/>
              <p:nvPr/>
            </p:nvGrpSpPr>
            <p:grpSpPr>
              <a:xfrm>
                <a:off x="5561700" y="5944477"/>
                <a:ext cx="2354406" cy="471137"/>
                <a:chOff x="525885" y="4794537"/>
                <a:chExt cx="5030351" cy="283856"/>
              </a:xfrm>
            </p:grpSpPr>
            <p:grpSp>
              <p:nvGrpSpPr>
                <p:cNvPr id="236" name="Group 235">
                  <a:extLst>
                    <a:ext uri="{FF2B5EF4-FFF2-40B4-BE49-F238E27FC236}">
                      <a16:creationId xmlns:a16="http://schemas.microsoft.com/office/drawing/2014/main" id="{40514632-DB94-4C06-11D6-749E166626DA}"/>
                    </a:ext>
                  </a:extLst>
                </p:cNvPr>
                <p:cNvGrpSpPr/>
                <p:nvPr/>
              </p:nvGrpSpPr>
              <p:grpSpPr>
                <a:xfrm>
                  <a:off x="525885" y="4794537"/>
                  <a:ext cx="2518257" cy="265748"/>
                  <a:chOff x="344549" y="3349225"/>
                  <a:chExt cx="4730188" cy="543586"/>
                </a:xfrm>
              </p:grpSpPr>
              <p:grpSp>
                <p:nvGrpSpPr>
                  <p:cNvPr id="258" name="Group 257">
                    <a:extLst>
                      <a:ext uri="{FF2B5EF4-FFF2-40B4-BE49-F238E27FC236}">
                        <a16:creationId xmlns:a16="http://schemas.microsoft.com/office/drawing/2014/main" id="{DFF2669A-949B-64EB-9F80-24F92A1CEF05}"/>
                      </a:ext>
                    </a:extLst>
                  </p:cNvPr>
                  <p:cNvGrpSpPr/>
                  <p:nvPr/>
                </p:nvGrpSpPr>
                <p:grpSpPr>
                  <a:xfrm>
                    <a:off x="344549" y="3349225"/>
                    <a:ext cx="2370882" cy="530223"/>
                    <a:chOff x="192148" y="3196825"/>
                    <a:chExt cx="6111434" cy="1983249"/>
                  </a:xfrm>
                </p:grpSpPr>
                <p:grpSp>
                  <p:nvGrpSpPr>
                    <p:cNvPr id="269" name="Group 268">
                      <a:extLst>
                        <a:ext uri="{FF2B5EF4-FFF2-40B4-BE49-F238E27FC236}">
                          <a16:creationId xmlns:a16="http://schemas.microsoft.com/office/drawing/2014/main" id="{22A158F6-AA2A-D571-395D-7D3C5547069E}"/>
                        </a:ext>
                      </a:extLst>
                    </p:cNvPr>
                    <p:cNvGrpSpPr/>
                    <p:nvPr/>
                  </p:nvGrpSpPr>
                  <p:grpSpPr>
                    <a:xfrm>
                      <a:off x="192148" y="3196825"/>
                      <a:ext cx="2037145" cy="1978487"/>
                      <a:chOff x="1377387" y="2075334"/>
                      <a:chExt cx="4467828" cy="3363620"/>
                    </a:xfrm>
                  </p:grpSpPr>
                  <p:sp>
                    <p:nvSpPr>
                      <p:cNvPr id="276" name="Freeform 275">
                        <a:extLst>
                          <a:ext uri="{FF2B5EF4-FFF2-40B4-BE49-F238E27FC236}">
                            <a16:creationId xmlns:a16="http://schemas.microsoft.com/office/drawing/2014/main" id="{891E471E-5318-8BEB-24BA-2D003297B58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sp>
                    <p:nvSpPr>
                      <p:cNvPr id="277" name="Freeform 276">
                        <a:extLst>
                          <a:ext uri="{FF2B5EF4-FFF2-40B4-BE49-F238E27FC236}">
                            <a16:creationId xmlns:a16="http://schemas.microsoft.com/office/drawing/2014/main" id="{A534AAA6-DFE5-5A14-AD8C-C5251D48E0A4}"/>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grpSp>
                  <p:nvGrpSpPr>
                    <p:cNvPr id="270" name="Group 269">
                      <a:extLst>
                        <a:ext uri="{FF2B5EF4-FFF2-40B4-BE49-F238E27FC236}">
                          <a16:creationId xmlns:a16="http://schemas.microsoft.com/office/drawing/2014/main" id="{57E8DA03-C75A-2662-BBD7-3E7048E633EA}"/>
                        </a:ext>
                      </a:extLst>
                    </p:cNvPr>
                    <p:cNvGrpSpPr/>
                    <p:nvPr/>
                  </p:nvGrpSpPr>
                  <p:grpSpPr>
                    <a:xfrm>
                      <a:off x="2229293" y="3201587"/>
                      <a:ext cx="2037145" cy="1978487"/>
                      <a:chOff x="1377387" y="2075334"/>
                      <a:chExt cx="4467828" cy="3363620"/>
                    </a:xfrm>
                  </p:grpSpPr>
                  <p:sp>
                    <p:nvSpPr>
                      <p:cNvPr id="274" name="Freeform 273">
                        <a:extLst>
                          <a:ext uri="{FF2B5EF4-FFF2-40B4-BE49-F238E27FC236}">
                            <a16:creationId xmlns:a16="http://schemas.microsoft.com/office/drawing/2014/main" id="{94A1BC93-B452-BB82-F3D3-A1A3AC8D7424}"/>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sp>
                    <p:nvSpPr>
                      <p:cNvPr id="275" name="Freeform 274">
                        <a:extLst>
                          <a:ext uri="{FF2B5EF4-FFF2-40B4-BE49-F238E27FC236}">
                            <a16:creationId xmlns:a16="http://schemas.microsoft.com/office/drawing/2014/main" id="{0DFB9228-FE7C-30A8-BF1D-03E564BBBA31}"/>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grpSp>
                  <p:nvGrpSpPr>
                    <p:cNvPr id="271" name="Group 270">
                      <a:extLst>
                        <a:ext uri="{FF2B5EF4-FFF2-40B4-BE49-F238E27FC236}">
                          <a16:creationId xmlns:a16="http://schemas.microsoft.com/office/drawing/2014/main" id="{181E65DD-8250-5FD4-F6C3-61940FDF7281}"/>
                        </a:ext>
                      </a:extLst>
                    </p:cNvPr>
                    <p:cNvGrpSpPr/>
                    <p:nvPr/>
                  </p:nvGrpSpPr>
                  <p:grpSpPr>
                    <a:xfrm>
                      <a:off x="4266437" y="3201587"/>
                      <a:ext cx="2037145" cy="1978487"/>
                      <a:chOff x="1377387" y="2075334"/>
                      <a:chExt cx="4467828" cy="3363620"/>
                    </a:xfrm>
                  </p:grpSpPr>
                  <p:sp>
                    <p:nvSpPr>
                      <p:cNvPr id="272" name="Freeform 271">
                        <a:extLst>
                          <a:ext uri="{FF2B5EF4-FFF2-40B4-BE49-F238E27FC236}">
                            <a16:creationId xmlns:a16="http://schemas.microsoft.com/office/drawing/2014/main" id="{240053D9-DF7F-A8F7-D801-7FEE9892EBB7}"/>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sp>
                    <p:nvSpPr>
                      <p:cNvPr id="273" name="Freeform 272">
                        <a:extLst>
                          <a:ext uri="{FF2B5EF4-FFF2-40B4-BE49-F238E27FC236}">
                            <a16:creationId xmlns:a16="http://schemas.microsoft.com/office/drawing/2014/main" id="{44C32F4D-250D-F4E0-E4A3-BFE6519BE90D}"/>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grpSp>
              <p:grpSp>
                <p:nvGrpSpPr>
                  <p:cNvPr id="259" name="Group 258">
                    <a:extLst>
                      <a:ext uri="{FF2B5EF4-FFF2-40B4-BE49-F238E27FC236}">
                        <a16:creationId xmlns:a16="http://schemas.microsoft.com/office/drawing/2014/main" id="{36EE0DDC-4020-C1C7-8C62-D136E9BAEA61}"/>
                      </a:ext>
                    </a:extLst>
                  </p:cNvPr>
                  <p:cNvGrpSpPr/>
                  <p:nvPr/>
                </p:nvGrpSpPr>
                <p:grpSpPr>
                  <a:xfrm>
                    <a:off x="2703855" y="3362588"/>
                    <a:ext cx="2370882" cy="530223"/>
                    <a:chOff x="192148" y="3196825"/>
                    <a:chExt cx="6111434" cy="1983249"/>
                  </a:xfrm>
                </p:grpSpPr>
                <p:grpSp>
                  <p:nvGrpSpPr>
                    <p:cNvPr id="260" name="Group 259">
                      <a:extLst>
                        <a:ext uri="{FF2B5EF4-FFF2-40B4-BE49-F238E27FC236}">
                          <a16:creationId xmlns:a16="http://schemas.microsoft.com/office/drawing/2014/main" id="{67CB55EB-8E63-A4DC-C859-7E981B58599F}"/>
                        </a:ext>
                      </a:extLst>
                    </p:cNvPr>
                    <p:cNvGrpSpPr/>
                    <p:nvPr/>
                  </p:nvGrpSpPr>
                  <p:grpSpPr>
                    <a:xfrm>
                      <a:off x="192148" y="3196825"/>
                      <a:ext cx="2037145" cy="1978487"/>
                      <a:chOff x="1377387" y="2075334"/>
                      <a:chExt cx="4467828" cy="3363620"/>
                    </a:xfrm>
                  </p:grpSpPr>
                  <p:sp>
                    <p:nvSpPr>
                      <p:cNvPr id="267" name="Freeform 266">
                        <a:extLst>
                          <a:ext uri="{FF2B5EF4-FFF2-40B4-BE49-F238E27FC236}">
                            <a16:creationId xmlns:a16="http://schemas.microsoft.com/office/drawing/2014/main" id="{E2962134-CF79-DB12-4967-2EC3C13EF1D7}"/>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sp>
                    <p:nvSpPr>
                      <p:cNvPr id="268" name="Freeform 267">
                        <a:extLst>
                          <a:ext uri="{FF2B5EF4-FFF2-40B4-BE49-F238E27FC236}">
                            <a16:creationId xmlns:a16="http://schemas.microsoft.com/office/drawing/2014/main" id="{C5F0214E-603A-11EB-C6D0-E044DB251AC1}"/>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grpSp>
                  <p:nvGrpSpPr>
                    <p:cNvPr id="261" name="Group 260">
                      <a:extLst>
                        <a:ext uri="{FF2B5EF4-FFF2-40B4-BE49-F238E27FC236}">
                          <a16:creationId xmlns:a16="http://schemas.microsoft.com/office/drawing/2014/main" id="{C3B33A31-3116-6FDB-41D8-0DC5610C5E82}"/>
                        </a:ext>
                      </a:extLst>
                    </p:cNvPr>
                    <p:cNvGrpSpPr/>
                    <p:nvPr/>
                  </p:nvGrpSpPr>
                  <p:grpSpPr>
                    <a:xfrm>
                      <a:off x="2229293" y="3201587"/>
                      <a:ext cx="2037145" cy="1978487"/>
                      <a:chOff x="1377387" y="2075334"/>
                      <a:chExt cx="4467828" cy="3363620"/>
                    </a:xfrm>
                  </p:grpSpPr>
                  <p:sp>
                    <p:nvSpPr>
                      <p:cNvPr id="265" name="Freeform 264">
                        <a:extLst>
                          <a:ext uri="{FF2B5EF4-FFF2-40B4-BE49-F238E27FC236}">
                            <a16:creationId xmlns:a16="http://schemas.microsoft.com/office/drawing/2014/main" id="{221AE01A-B728-70A1-4A6E-280C6CF9EB2B}"/>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sp>
                    <p:nvSpPr>
                      <p:cNvPr id="266" name="Freeform 265">
                        <a:extLst>
                          <a:ext uri="{FF2B5EF4-FFF2-40B4-BE49-F238E27FC236}">
                            <a16:creationId xmlns:a16="http://schemas.microsoft.com/office/drawing/2014/main" id="{55F64232-D50C-4EC4-05B5-761F4D33C3E8}"/>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grpSp>
                  <p:nvGrpSpPr>
                    <p:cNvPr id="262" name="Group 261">
                      <a:extLst>
                        <a:ext uri="{FF2B5EF4-FFF2-40B4-BE49-F238E27FC236}">
                          <a16:creationId xmlns:a16="http://schemas.microsoft.com/office/drawing/2014/main" id="{32C9B244-2AE9-747D-E2BE-28EE3FA965E6}"/>
                        </a:ext>
                      </a:extLst>
                    </p:cNvPr>
                    <p:cNvGrpSpPr/>
                    <p:nvPr/>
                  </p:nvGrpSpPr>
                  <p:grpSpPr>
                    <a:xfrm>
                      <a:off x="4266437" y="3201587"/>
                      <a:ext cx="2037145" cy="1978487"/>
                      <a:chOff x="1377387" y="2075334"/>
                      <a:chExt cx="4467828" cy="3363620"/>
                    </a:xfrm>
                  </p:grpSpPr>
                  <p:sp>
                    <p:nvSpPr>
                      <p:cNvPr id="263" name="Freeform 262">
                        <a:extLst>
                          <a:ext uri="{FF2B5EF4-FFF2-40B4-BE49-F238E27FC236}">
                            <a16:creationId xmlns:a16="http://schemas.microsoft.com/office/drawing/2014/main" id="{4C436705-6298-F249-C728-5DA3034BCD3A}"/>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sp>
                    <p:nvSpPr>
                      <p:cNvPr id="264" name="Freeform 263">
                        <a:extLst>
                          <a:ext uri="{FF2B5EF4-FFF2-40B4-BE49-F238E27FC236}">
                            <a16:creationId xmlns:a16="http://schemas.microsoft.com/office/drawing/2014/main" id="{4A949E19-1BF6-5385-EA1E-DB422AA7879F}"/>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grpSp>
            </p:grpSp>
            <p:grpSp>
              <p:nvGrpSpPr>
                <p:cNvPr id="237" name="Group 236">
                  <a:extLst>
                    <a:ext uri="{FF2B5EF4-FFF2-40B4-BE49-F238E27FC236}">
                      <a16:creationId xmlns:a16="http://schemas.microsoft.com/office/drawing/2014/main" id="{825DD888-D494-3C74-D7AC-9F3887F7C251}"/>
                    </a:ext>
                  </a:extLst>
                </p:cNvPr>
                <p:cNvGrpSpPr/>
                <p:nvPr/>
              </p:nvGrpSpPr>
              <p:grpSpPr>
                <a:xfrm>
                  <a:off x="3037979" y="4812645"/>
                  <a:ext cx="2518257" cy="265748"/>
                  <a:chOff x="344549" y="3349225"/>
                  <a:chExt cx="4730188" cy="543586"/>
                </a:xfrm>
              </p:grpSpPr>
              <p:grpSp>
                <p:nvGrpSpPr>
                  <p:cNvPr id="238" name="Group 237">
                    <a:extLst>
                      <a:ext uri="{FF2B5EF4-FFF2-40B4-BE49-F238E27FC236}">
                        <a16:creationId xmlns:a16="http://schemas.microsoft.com/office/drawing/2014/main" id="{8302A01A-23F4-ED19-6EE8-7408A62DBBAA}"/>
                      </a:ext>
                    </a:extLst>
                  </p:cNvPr>
                  <p:cNvGrpSpPr/>
                  <p:nvPr/>
                </p:nvGrpSpPr>
                <p:grpSpPr>
                  <a:xfrm>
                    <a:off x="344549" y="3349225"/>
                    <a:ext cx="2370882" cy="530223"/>
                    <a:chOff x="192148" y="3196825"/>
                    <a:chExt cx="6111434" cy="1983249"/>
                  </a:xfrm>
                </p:grpSpPr>
                <p:grpSp>
                  <p:nvGrpSpPr>
                    <p:cNvPr id="249" name="Group 248">
                      <a:extLst>
                        <a:ext uri="{FF2B5EF4-FFF2-40B4-BE49-F238E27FC236}">
                          <a16:creationId xmlns:a16="http://schemas.microsoft.com/office/drawing/2014/main" id="{EFBBE6B2-5559-69BC-308D-24C990874994}"/>
                        </a:ext>
                      </a:extLst>
                    </p:cNvPr>
                    <p:cNvGrpSpPr/>
                    <p:nvPr/>
                  </p:nvGrpSpPr>
                  <p:grpSpPr>
                    <a:xfrm>
                      <a:off x="192148" y="3196825"/>
                      <a:ext cx="2037145" cy="1978487"/>
                      <a:chOff x="1377387" y="2075334"/>
                      <a:chExt cx="4467828" cy="3363620"/>
                    </a:xfrm>
                  </p:grpSpPr>
                  <p:sp>
                    <p:nvSpPr>
                      <p:cNvPr id="256" name="Freeform 255">
                        <a:extLst>
                          <a:ext uri="{FF2B5EF4-FFF2-40B4-BE49-F238E27FC236}">
                            <a16:creationId xmlns:a16="http://schemas.microsoft.com/office/drawing/2014/main" id="{6D356239-499B-1FF9-3771-9B4982C5D568}"/>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sp>
                    <p:nvSpPr>
                      <p:cNvPr id="257" name="Freeform 256">
                        <a:extLst>
                          <a:ext uri="{FF2B5EF4-FFF2-40B4-BE49-F238E27FC236}">
                            <a16:creationId xmlns:a16="http://schemas.microsoft.com/office/drawing/2014/main" id="{32794F3C-F836-8061-EF54-18EA6AFCFD84}"/>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grpSp>
                  <p:nvGrpSpPr>
                    <p:cNvPr id="250" name="Group 249">
                      <a:extLst>
                        <a:ext uri="{FF2B5EF4-FFF2-40B4-BE49-F238E27FC236}">
                          <a16:creationId xmlns:a16="http://schemas.microsoft.com/office/drawing/2014/main" id="{7444D4DC-A726-176F-D6D0-9BEDD54E6EBE}"/>
                        </a:ext>
                      </a:extLst>
                    </p:cNvPr>
                    <p:cNvGrpSpPr/>
                    <p:nvPr/>
                  </p:nvGrpSpPr>
                  <p:grpSpPr>
                    <a:xfrm>
                      <a:off x="2229293" y="3201587"/>
                      <a:ext cx="2037145" cy="1978487"/>
                      <a:chOff x="1377387" y="2075334"/>
                      <a:chExt cx="4467828" cy="3363620"/>
                    </a:xfrm>
                  </p:grpSpPr>
                  <p:sp>
                    <p:nvSpPr>
                      <p:cNvPr id="254" name="Freeform 253">
                        <a:extLst>
                          <a:ext uri="{FF2B5EF4-FFF2-40B4-BE49-F238E27FC236}">
                            <a16:creationId xmlns:a16="http://schemas.microsoft.com/office/drawing/2014/main" id="{9AC5CF9A-F5BD-AA36-45DC-1392B9C8476A}"/>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sp>
                    <p:nvSpPr>
                      <p:cNvPr id="255" name="Freeform 254">
                        <a:extLst>
                          <a:ext uri="{FF2B5EF4-FFF2-40B4-BE49-F238E27FC236}">
                            <a16:creationId xmlns:a16="http://schemas.microsoft.com/office/drawing/2014/main" id="{0E2D40BB-AA53-D9C2-EFD6-42E8F7224CD7}"/>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grpSp>
                  <p:nvGrpSpPr>
                    <p:cNvPr id="251" name="Group 250">
                      <a:extLst>
                        <a:ext uri="{FF2B5EF4-FFF2-40B4-BE49-F238E27FC236}">
                          <a16:creationId xmlns:a16="http://schemas.microsoft.com/office/drawing/2014/main" id="{7EEA3B7B-F250-71FE-7391-113DE3E090F6}"/>
                        </a:ext>
                      </a:extLst>
                    </p:cNvPr>
                    <p:cNvGrpSpPr/>
                    <p:nvPr/>
                  </p:nvGrpSpPr>
                  <p:grpSpPr>
                    <a:xfrm>
                      <a:off x="4266437" y="3201587"/>
                      <a:ext cx="2037145" cy="1978487"/>
                      <a:chOff x="1377387" y="2075334"/>
                      <a:chExt cx="4467828" cy="3363620"/>
                    </a:xfrm>
                  </p:grpSpPr>
                  <p:sp>
                    <p:nvSpPr>
                      <p:cNvPr id="252" name="Freeform 251">
                        <a:extLst>
                          <a:ext uri="{FF2B5EF4-FFF2-40B4-BE49-F238E27FC236}">
                            <a16:creationId xmlns:a16="http://schemas.microsoft.com/office/drawing/2014/main" id="{4D27841E-D455-0977-883F-47EE779D86D8}"/>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sp>
                    <p:nvSpPr>
                      <p:cNvPr id="253" name="Freeform 252">
                        <a:extLst>
                          <a:ext uri="{FF2B5EF4-FFF2-40B4-BE49-F238E27FC236}">
                            <a16:creationId xmlns:a16="http://schemas.microsoft.com/office/drawing/2014/main" id="{A5E00610-590E-2C36-C63B-B9C512CCB007}"/>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grpSp>
              <p:grpSp>
                <p:nvGrpSpPr>
                  <p:cNvPr id="239" name="Group 238">
                    <a:extLst>
                      <a:ext uri="{FF2B5EF4-FFF2-40B4-BE49-F238E27FC236}">
                        <a16:creationId xmlns:a16="http://schemas.microsoft.com/office/drawing/2014/main" id="{71E2814F-6E2B-0C26-AD28-DADE31AEC0F5}"/>
                      </a:ext>
                    </a:extLst>
                  </p:cNvPr>
                  <p:cNvGrpSpPr/>
                  <p:nvPr/>
                </p:nvGrpSpPr>
                <p:grpSpPr>
                  <a:xfrm>
                    <a:off x="2703855" y="3362588"/>
                    <a:ext cx="2370882" cy="530223"/>
                    <a:chOff x="192148" y="3196825"/>
                    <a:chExt cx="6111434" cy="1983249"/>
                  </a:xfrm>
                </p:grpSpPr>
                <p:grpSp>
                  <p:nvGrpSpPr>
                    <p:cNvPr id="240" name="Group 239">
                      <a:extLst>
                        <a:ext uri="{FF2B5EF4-FFF2-40B4-BE49-F238E27FC236}">
                          <a16:creationId xmlns:a16="http://schemas.microsoft.com/office/drawing/2014/main" id="{C1AE35B5-0176-363E-074F-82F427048525}"/>
                        </a:ext>
                      </a:extLst>
                    </p:cNvPr>
                    <p:cNvGrpSpPr/>
                    <p:nvPr/>
                  </p:nvGrpSpPr>
                  <p:grpSpPr>
                    <a:xfrm>
                      <a:off x="192148" y="3196825"/>
                      <a:ext cx="2037145" cy="1978487"/>
                      <a:chOff x="1377387" y="2075334"/>
                      <a:chExt cx="4467828" cy="3363620"/>
                    </a:xfrm>
                  </p:grpSpPr>
                  <p:sp>
                    <p:nvSpPr>
                      <p:cNvPr id="247" name="Freeform 246">
                        <a:extLst>
                          <a:ext uri="{FF2B5EF4-FFF2-40B4-BE49-F238E27FC236}">
                            <a16:creationId xmlns:a16="http://schemas.microsoft.com/office/drawing/2014/main" id="{4E9AA1BE-42A3-E3B9-B1FE-E62725A931F0}"/>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sp>
                    <p:nvSpPr>
                      <p:cNvPr id="248" name="Freeform 247">
                        <a:extLst>
                          <a:ext uri="{FF2B5EF4-FFF2-40B4-BE49-F238E27FC236}">
                            <a16:creationId xmlns:a16="http://schemas.microsoft.com/office/drawing/2014/main" id="{0766E5CE-EEDA-5E70-4B2C-E76E7A3D4DDF}"/>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grpSp>
                  <p:nvGrpSpPr>
                    <p:cNvPr id="241" name="Group 240">
                      <a:extLst>
                        <a:ext uri="{FF2B5EF4-FFF2-40B4-BE49-F238E27FC236}">
                          <a16:creationId xmlns:a16="http://schemas.microsoft.com/office/drawing/2014/main" id="{577A0436-F1C0-9229-D4BF-2310D4F7518D}"/>
                        </a:ext>
                      </a:extLst>
                    </p:cNvPr>
                    <p:cNvGrpSpPr/>
                    <p:nvPr/>
                  </p:nvGrpSpPr>
                  <p:grpSpPr>
                    <a:xfrm>
                      <a:off x="2229293" y="3201587"/>
                      <a:ext cx="2037145" cy="1978487"/>
                      <a:chOff x="1377387" y="2075334"/>
                      <a:chExt cx="4467828" cy="3363620"/>
                    </a:xfrm>
                  </p:grpSpPr>
                  <p:sp>
                    <p:nvSpPr>
                      <p:cNvPr id="245" name="Freeform 244">
                        <a:extLst>
                          <a:ext uri="{FF2B5EF4-FFF2-40B4-BE49-F238E27FC236}">
                            <a16:creationId xmlns:a16="http://schemas.microsoft.com/office/drawing/2014/main" id="{B3B61A44-C209-205D-6623-948D6A649882}"/>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sp>
                    <p:nvSpPr>
                      <p:cNvPr id="246" name="Freeform 245">
                        <a:extLst>
                          <a:ext uri="{FF2B5EF4-FFF2-40B4-BE49-F238E27FC236}">
                            <a16:creationId xmlns:a16="http://schemas.microsoft.com/office/drawing/2014/main" id="{CB81E7E8-6FC3-DE3E-2F7D-515BCFBE285C}"/>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grpSp>
                  <p:nvGrpSpPr>
                    <p:cNvPr id="242" name="Group 241">
                      <a:extLst>
                        <a:ext uri="{FF2B5EF4-FFF2-40B4-BE49-F238E27FC236}">
                          <a16:creationId xmlns:a16="http://schemas.microsoft.com/office/drawing/2014/main" id="{B989EEC2-8282-BAAE-4DBE-5E3D73C89359}"/>
                        </a:ext>
                      </a:extLst>
                    </p:cNvPr>
                    <p:cNvGrpSpPr/>
                    <p:nvPr/>
                  </p:nvGrpSpPr>
                  <p:grpSpPr>
                    <a:xfrm>
                      <a:off x="4266437" y="3201587"/>
                      <a:ext cx="2037145" cy="1978487"/>
                      <a:chOff x="1377387" y="2075334"/>
                      <a:chExt cx="4467828" cy="3363620"/>
                    </a:xfrm>
                  </p:grpSpPr>
                  <p:sp>
                    <p:nvSpPr>
                      <p:cNvPr id="243" name="Freeform 242">
                        <a:extLst>
                          <a:ext uri="{FF2B5EF4-FFF2-40B4-BE49-F238E27FC236}">
                            <a16:creationId xmlns:a16="http://schemas.microsoft.com/office/drawing/2014/main" id="{1EE34E5C-D6A8-B335-A0AD-665143B61297}"/>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sp>
                    <p:nvSpPr>
                      <p:cNvPr id="244" name="Freeform 243">
                        <a:extLst>
                          <a:ext uri="{FF2B5EF4-FFF2-40B4-BE49-F238E27FC236}">
                            <a16:creationId xmlns:a16="http://schemas.microsoft.com/office/drawing/2014/main" id="{C2A8A87E-C066-C6C0-A0D5-B510CAD610AD}"/>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grpSp>
            </p:grpSp>
          </p:grpSp>
          <p:sp>
            <p:nvSpPr>
              <p:cNvPr id="235" name="Freeform 234">
                <a:extLst>
                  <a:ext uri="{FF2B5EF4-FFF2-40B4-BE49-F238E27FC236}">
                    <a16:creationId xmlns:a16="http://schemas.microsoft.com/office/drawing/2014/main" id="{8BB10AE5-3F7C-6E7E-1822-DC2A8061A9C9}"/>
                  </a:ext>
                </a:extLst>
              </p:cNvPr>
              <p:cNvSpPr/>
              <p:nvPr/>
            </p:nvSpPr>
            <p:spPr>
              <a:xfrm rot="20685174">
                <a:off x="7891810" y="5989543"/>
                <a:ext cx="305961" cy="192389"/>
              </a:xfrm>
              <a:custGeom>
                <a:avLst/>
                <a:gdLst>
                  <a:gd name="connsiteX0" fmla="*/ 0 w 625032"/>
                  <a:gd name="connsiteY0" fmla="*/ 763929 h 763929"/>
                  <a:gd name="connsiteX1" fmla="*/ 185195 w 625032"/>
                  <a:gd name="connsiteY1" fmla="*/ 219919 h 763929"/>
                  <a:gd name="connsiteX2" fmla="*/ 625032 w 625032"/>
                  <a:gd name="connsiteY2" fmla="*/ 0 h 763929"/>
                  <a:gd name="connsiteX0" fmla="*/ 0 w 625032"/>
                  <a:gd name="connsiteY0" fmla="*/ 763929 h 763929"/>
                  <a:gd name="connsiteX1" fmla="*/ 185195 w 625032"/>
                  <a:gd name="connsiteY1" fmla="*/ 219919 h 763929"/>
                  <a:gd name="connsiteX2" fmla="*/ 625032 w 625032"/>
                  <a:gd name="connsiteY2" fmla="*/ 0 h 763929"/>
                </a:gdLst>
                <a:ahLst/>
                <a:cxnLst>
                  <a:cxn ang="0">
                    <a:pos x="connsiteX0" y="connsiteY0"/>
                  </a:cxn>
                  <a:cxn ang="0">
                    <a:pos x="connsiteX1" y="connsiteY1"/>
                  </a:cxn>
                  <a:cxn ang="0">
                    <a:pos x="connsiteX2" y="connsiteY2"/>
                  </a:cxn>
                </a:cxnLst>
                <a:rect l="l" t="t" r="r" b="b"/>
                <a:pathLst>
                  <a:path w="625032" h="763929">
                    <a:moveTo>
                      <a:pt x="0" y="763929"/>
                    </a:moveTo>
                    <a:cubicBezTo>
                      <a:pt x="56662" y="469820"/>
                      <a:pt x="81023" y="347240"/>
                      <a:pt x="185195" y="219919"/>
                    </a:cubicBezTo>
                    <a:cubicBezTo>
                      <a:pt x="289367" y="92598"/>
                      <a:pt x="457199" y="46299"/>
                      <a:pt x="625032" y="0"/>
                    </a:cubicBezTo>
                  </a:path>
                </a:pathLst>
              </a:custGeom>
              <a:noFill/>
              <a:ln w="28575">
                <a:solidFill>
                  <a:srgbClr val="00B05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92D050"/>
                  </a:solidFill>
                  <a:latin typeface="Calibri" panose="020F0502020204030204"/>
                </a:endParaRPr>
              </a:p>
            </p:txBody>
          </p:sp>
        </p:grpSp>
        <p:sp>
          <p:nvSpPr>
            <p:cNvPr id="281" name="Rectangle 280">
              <a:extLst>
                <a:ext uri="{FF2B5EF4-FFF2-40B4-BE49-F238E27FC236}">
                  <a16:creationId xmlns:a16="http://schemas.microsoft.com/office/drawing/2014/main" id="{3F0675C5-43DB-26CF-5883-F37E00480E66}"/>
                </a:ext>
              </a:extLst>
            </p:cNvPr>
            <p:cNvSpPr/>
            <p:nvPr/>
          </p:nvSpPr>
          <p:spPr>
            <a:xfrm>
              <a:off x="9939564" y="1358089"/>
              <a:ext cx="510594" cy="4616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TextBox 281">
              <a:extLst>
                <a:ext uri="{FF2B5EF4-FFF2-40B4-BE49-F238E27FC236}">
                  <a16:creationId xmlns:a16="http://schemas.microsoft.com/office/drawing/2014/main" id="{FF6DA4D7-EB57-44C7-11A1-EECDAF296EA7}"/>
                </a:ext>
              </a:extLst>
            </p:cNvPr>
            <p:cNvSpPr txBox="1"/>
            <p:nvPr/>
          </p:nvSpPr>
          <p:spPr>
            <a:xfrm>
              <a:off x="9993074" y="1422034"/>
              <a:ext cx="413896" cy="369332"/>
            </a:xfrm>
            <a:prstGeom prst="rect">
              <a:avLst/>
            </a:prstGeom>
            <a:noFill/>
          </p:spPr>
          <p:txBody>
            <a:bodyPr wrap="none" rtlCol="0">
              <a:spAutoFit/>
            </a:bodyPr>
            <a:lstStyle/>
            <a:p>
              <a:r>
                <a:rPr lang="en-US" dirty="0"/>
                <a:t>Y1</a:t>
              </a:r>
            </a:p>
          </p:txBody>
        </p:sp>
        <p:sp>
          <p:nvSpPr>
            <p:cNvPr id="283" name="Rectangle 282">
              <a:extLst>
                <a:ext uri="{FF2B5EF4-FFF2-40B4-BE49-F238E27FC236}">
                  <a16:creationId xmlns:a16="http://schemas.microsoft.com/office/drawing/2014/main" id="{60AD04FD-4C00-0ABC-6DCA-F8C14F268566}"/>
                </a:ext>
              </a:extLst>
            </p:cNvPr>
            <p:cNvSpPr/>
            <p:nvPr/>
          </p:nvSpPr>
          <p:spPr>
            <a:xfrm>
              <a:off x="10218240" y="2471029"/>
              <a:ext cx="510594" cy="4616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TextBox 283">
              <a:extLst>
                <a:ext uri="{FF2B5EF4-FFF2-40B4-BE49-F238E27FC236}">
                  <a16:creationId xmlns:a16="http://schemas.microsoft.com/office/drawing/2014/main" id="{27C7DA15-0B75-6C61-501A-253032A4A9DC}"/>
                </a:ext>
              </a:extLst>
            </p:cNvPr>
            <p:cNvSpPr txBox="1"/>
            <p:nvPr/>
          </p:nvSpPr>
          <p:spPr>
            <a:xfrm>
              <a:off x="10271750" y="2534974"/>
              <a:ext cx="413896" cy="369332"/>
            </a:xfrm>
            <a:prstGeom prst="rect">
              <a:avLst/>
            </a:prstGeom>
            <a:noFill/>
          </p:spPr>
          <p:txBody>
            <a:bodyPr wrap="none" rtlCol="0">
              <a:spAutoFit/>
            </a:bodyPr>
            <a:lstStyle/>
            <a:p>
              <a:r>
                <a:rPr lang="en-US" dirty="0"/>
                <a:t>Y2</a:t>
              </a:r>
            </a:p>
          </p:txBody>
        </p:sp>
        <mc:AlternateContent xmlns:mc="http://schemas.openxmlformats.org/markup-compatibility/2006" xmlns:a14="http://schemas.microsoft.com/office/drawing/2010/main">
          <mc:Choice Requires="a14">
            <p:sp>
              <p:nvSpPr>
                <p:cNvPr id="285" name="TextBox 284">
                  <a:extLst>
                    <a:ext uri="{FF2B5EF4-FFF2-40B4-BE49-F238E27FC236}">
                      <a16:creationId xmlns:a16="http://schemas.microsoft.com/office/drawing/2014/main" id="{0795DCEF-D775-9A3D-8A22-FB40D59BF0A0}"/>
                    </a:ext>
                  </a:extLst>
                </p:cNvPr>
                <p:cNvSpPr txBox="1"/>
                <p:nvPr/>
              </p:nvSpPr>
              <p:spPr>
                <a:xfrm>
                  <a:off x="7637361" y="5342563"/>
                  <a:ext cx="3018903" cy="11079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𝑌</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sin</m:t>
                            </m:r>
                          </m:fName>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𝑓</m:t>
                                    </m:r>
                                  </m:e>
                                  <m:sub>
                                    <m:r>
                                      <a:rPr lang="en-US" sz="2400" b="0" i="1" smtClean="0">
                                        <a:latin typeface="Cambria Math" panose="02040503050406030204" pitchFamily="18" charset="0"/>
                                        <a:ea typeface="Cambria Math" panose="02040503050406030204" pitchFamily="18" charset="0"/>
                                      </a:rPr>
                                      <m:t>2</m:t>
                                    </m:r>
                                  </m:sub>
                                </m:sSub>
                                <m:r>
                                  <a:rPr lang="en-US" sz="2400" b="0" i="1" smtClean="0">
                                    <a:latin typeface="Cambria Math" panose="02040503050406030204" pitchFamily="18" charset="0"/>
                                    <a:ea typeface="Cambria Math" panose="02040503050406030204" pitchFamily="18" charset="0"/>
                                  </a:rPr>
                                  <m:t>𝑡</m:t>
                                </m:r>
                              </m:e>
                            </m:d>
                          </m:e>
                        </m:func>
                      </m:oMath>
                    </m:oMathPara>
                  </a14:m>
                  <a:endParaRPr lang="en-US" sz="2400" b="0" dirty="0"/>
                </a:p>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𝑌</m:t>
                            </m:r>
                          </m:e>
                          <m:sub>
                            <m:r>
                              <a:rPr lang="en-US" sz="2400" b="0" i="1" smtClean="0">
                                <a:latin typeface="Cambria Math" panose="02040503050406030204" pitchFamily="18" charset="0"/>
                              </a:rPr>
                              <m:t>2</m:t>
                            </m:r>
                          </m:sub>
                        </m:sSub>
                        <m:r>
                          <a:rPr lang="en-US" sz="2400" i="1">
                            <a:latin typeface="Cambria Math" panose="02040503050406030204" pitchFamily="18" charset="0"/>
                          </a:rPr>
                          <m:t>=</m:t>
                        </m:r>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sin</m:t>
                            </m:r>
                          </m:fName>
                          <m:e>
                            <m:d>
                              <m:dPr>
                                <m:ctrlPr>
                                  <a:rPr lang="en-US" sz="2400" i="1">
                                    <a:latin typeface="Cambria Math" panose="02040503050406030204" pitchFamily="18" charset="0"/>
                                  </a:rPr>
                                </m:ctrlPr>
                              </m:dPr>
                              <m:e>
                                <m:r>
                                  <a:rPr lang="en-US" sz="2400" i="1">
                                    <a:latin typeface="Cambria Math" panose="02040503050406030204" pitchFamily="18" charset="0"/>
                                  </a:rPr>
                                  <m:t>2</m:t>
                                </m:r>
                                <m:r>
                                  <a:rPr lang="en-US" sz="2400" i="1">
                                    <a:latin typeface="Cambria Math" panose="02040503050406030204" pitchFamily="18" charset="0"/>
                                    <a:ea typeface="Cambria Math" panose="02040503050406030204" pitchFamily="18" charset="0"/>
                                  </a:rPr>
                                  <m:t>𝜋</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𝑓</m:t>
                                    </m:r>
                                  </m:e>
                                  <m:sub>
                                    <m:r>
                                      <a:rPr lang="en-US" sz="2400" b="0" i="1" smtClean="0">
                                        <a:latin typeface="Cambria Math" panose="02040503050406030204" pitchFamily="18" charset="0"/>
                                        <a:ea typeface="Cambria Math" panose="02040503050406030204" pitchFamily="18" charset="0"/>
                                      </a:rPr>
                                      <m:t>2</m:t>
                                    </m:r>
                                  </m:sub>
                                </m:sSub>
                                <m:r>
                                  <a:rPr lang="en-US" sz="2400" i="1">
                                    <a:latin typeface="Cambria Math" panose="02040503050406030204" pitchFamily="18" charset="0"/>
                                    <a:ea typeface="Cambria Math" panose="02040503050406030204" pitchFamily="18" charset="0"/>
                                  </a:rPr>
                                  <m:t>𝑡</m:t>
                                </m:r>
                                <m:r>
                                  <a:rPr lang="en-US" sz="2400" b="0" i="1" smtClean="0">
                                    <a:latin typeface="Cambria Math" panose="02040503050406030204" pitchFamily="18" charset="0"/>
                                    <a:ea typeface="Cambria Math" panose="02040503050406030204" pitchFamily="18" charset="0"/>
                                  </a:rPr>
                                  <m:t> −2</m:t>
                                </m:r>
                                <m:r>
                                  <a:rPr lang="en-US" sz="2400" b="0" i="1" smtClean="0">
                                    <a:latin typeface="Cambria Math" panose="02040503050406030204" pitchFamily="18" charset="0"/>
                                    <a:ea typeface="Cambria Math" panose="02040503050406030204" pitchFamily="18" charset="0"/>
                                  </a:rPr>
                                  <m:t>𝜋</m:t>
                                </m:r>
                              </m:e>
                            </m:d>
                          </m:e>
                        </m:func>
                      </m:oMath>
                    </m:oMathPara>
                  </a14:m>
                  <a:endParaRPr lang="en-US" sz="2400" dirty="0"/>
                </a:p>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𝑌</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𝑌</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=2</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𝑓</m:t>
                            </m:r>
                          </m:e>
                          <m:sub>
                            <m:r>
                              <a:rPr lang="en-US" sz="2400" b="0" i="1" smtClean="0">
                                <a:latin typeface="Cambria Math" panose="02040503050406030204" pitchFamily="18" charset="0"/>
                                <a:ea typeface="Cambria Math" panose="02040503050406030204" pitchFamily="18" charset="0"/>
                              </a:rPr>
                              <m:t>2</m:t>
                            </m:r>
                          </m:sub>
                        </m:sSub>
                        <m:r>
                          <a:rPr lang="en-US" sz="2400" b="0" i="1" smtClean="0">
                            <a:latin typeface="Cambria Math" panose="02040503050406030204" pitchFamily="18" charset="0"/>
                            <a:ea typeface="Cambria Math" panose="02040503050406030204" pitchFamily="18" charset="0"/>
                          </a:rPr>
                          <m:t>𝑡</m:t>
                        </m:r>
                        <m:r>
                          <a:rPr lang="en-US" sz="2400" b="0" i="1" smtClean="0">
                            <a:latin typeface="Cambria Math" panose="02040503050406030204" pitchFamily="18" charset="0"/>
                          </a:rPr>
                          <m:t>)</m:t>
                        </m:r>
                      </m:oMath>
                    </m:oMathPara>
                  </a14:m>
                  <a:endParaRPr lang="en-US" sz="2400" dirty="0"/>
                </a:p>
              </p:txBody>
            </p:sp>
          </mc:Choice>
          <mc:Fallback xmlns="">
            <p:sp>
              <p:nvSpPr>
                <p:cNvPr id="285" name="TextBox 284">
                  <a:extLst>
                    <a:ext uri="{FF2B5EF4-FFF2-40B4-BE49-F238E27FC236}">
                      <a16:creationId xmlns:a16="http://schemas.microsoft.com/office/drawing/2014/main" id="{0795DCEF-D775-9A3D-8A22-FB40D59BF0A0}"/>
                    </a:ext>
                  </a:extLst>
                </p:cNvPr>
                <p:cNvSpPr txBox="1">
                  <a:spLocks noRot="1" noChangeAspect="1" noMove="1" noResize="1" noEditPoints="1" noAdjustHandles="1" noChangeArrowheads="1" noChangeShapeType="1" noTextEdit="1"/>
                </p:cNvSpPr>
                <p:nvPr/>
              </p:nvSpPr>
              <p:spPr>
                <a:xfrm>
                  <a:off x="7637361" y="5342563"/>
                  <a:ext cx="3018903" cy="1107996"/>
                </a:xfrm>
                <a:prstGeom prst="rect">
                  <a:avLst/>
                </a:prstGeom>
                <a:blipFill>
                  <a:blip r:embed="rId6"/>
                  <a:stretch>
                    <a:fillRect l="-1674" r="-2929" b="-12500"/>
                  </a:stretch>
                </a:blipFill>
              </p:spPr>
              <p:txBody>
                <a:bodyPr/>
                <a:lstStyle/>
                <a:p>
                  <a:r>
                    <a:rPr lang="en-US">
                      <a:noFill/>
                    </a:rPr>
                    <a:t> </a:t>
                  </a:r>
                </a:p>
              </p:txBody>
            </p:sp>
          </mc:Fallback>
        </mc:AlternateContent>
      </p:grpSp>
    </p:spTree>
    <p:custDataLst>
      <p:tags r:id="rId1"/>
    </p:custDataLst>
    <p:extLst>
      <p:ext uri="{BB962C8B-B14F-4D97-AF65-F5344CB8AC3E}">
        <p14:creationId xmlns:p14="http://schemas.microsoft.com/office/powerpoint/2010/main" val="2281506956"/>
      </p:ext>
    </p:extLst>
  </p:cSld>
  <p:clrMapOvr>
    <a:masterClrMapping/>
  </p:clrMapOvr>
  <mc:AlternateContent xmlns:mc="http://schemas.openxmlformats.org/markup-compatibility/2006" xmlns:p14="http://schemas.microsoft.com/office/powerpoint/2010/main">
    <mc:Choice Requires="p14">
      <p:transition spd="slow" p14:dur="2000" advTm="45045"/>
    </mc:Choice>
    <mc:Fallback xmlns="">
      <p:transition spd="slow" advTm="450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Robotic Vacuum Cleaner Sketch Engraving Vector Stock Vector - Illustration  of artwork, vector: 164515072">
            <a:extLst>
              <a:ext uri="{FF2B5EF4-FFF2-40B4-BE49-F238E27FC236}">
                <a16:creationId xmlns:a16="http://schemas.microsoft.com/office/drawing/2014/main" id="{1376FC62-DDD7-C15F-4036-08CFBB5D3D8C}"/>
              </a:ext>
            </a:extLst>
          </p:cNvPr>
          <p:cNvPicPr>
            <a:picLocks noChangeAspect="1" noChangeArrowheads="1"/>
          </p:cNvPicPr>
          <p:nvPr/>
        </p:nvPicPr>
        <p:blipFill>
          <a:blip r:embed="rId4">
            <a:alphaModFix amt="48000"/>
            <a:extLst>
              <a:ext uri="{28A0092B-C50C-407E-A947-70E740481C1C}">
                <a14:useLocalDpi xmlns:a14="http://schemas.microsoft.com/office/drawing/2010/main" val="0"/>
              </a:ext>
            </a:extLst>
          </a:blip>
          <a:srcRect/>
          <a:stretch>
            <a:fillRect/>
          </a:stretch>
        </p:blipFill>
        <p:spPr bwMode="auto">
          <a:xfrm>
            <a:off x="1100938" y="3551081"/>
            <a:ext cx="1377244" cy="103293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Robotic Vacuum Cleaner Sketch Engraving Vector Stock Vector - Illustration  of artwork, vector: 164515072">
            <a:extLst>
              <a:ext uri="{FF2B5EF4-FFF2-40B4-BE49-F238E27FC236}">
                <a16:creationId xmlns:a16="http://schemas.microsoft.com/office/drawing/2014/main" id="{EBF974FF-9A16-7AB8-78EF-1FAD7F23CF43}"/>
              </a:ext>
            </a:extLst>
          </p:cNvPr>
          <p:cNvPicPr>
            <a:picLocks noChangeAspect="1" noChangeArrowheads="1"/>
          </p:cNvPicPr>
          <p:nvPr/>
        </p:nvPicPr>
        <p:blipFill>
          <a:blip r:embed="rId4">
            <a:alphaModFix amt="40000"/>
            <a:extLst>
              <a:ext uri="{28A0092B-C50C-407E-A947-70E740481C1C}">
                <a14:useLocalDpi xmlns:a14="http://schemas.microsoft.com/office/drawing/2010/main" val="0"/>
              </a:ext>
            </a:extLst>
          </a:blip>
          <a:srcRect/>
          <a:stretch>
            <a:fillRect/>
          </a:stretch>
        </p:blipFill>
        <p:spPr bwMode="auto">
          <a:xfrm>
            <a:off x="2205543" y="3788117"/>
            <a:ext cx="1377244" cy="10329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Robotic Vacuum Cleaner Sketch Engraving Vector Stock Vector - Illustration  of artwork, vector: 164515072">
            <a:extLst>
              <a:ext uri="{FF2B5EF4-FFF2-40B4-BE49-F238E27FC236}">
                <a16:creationId xmlns:a16="http://schemas.microsoft.com/office/drawing/2014/main" id="{A8697EB8-CD29-9FCE-645F-909FDFE34A31}"/>
              </a:ext>
            </a:extLst>
          </p:cNvPr>
          <p:cNvPicPr>
            <a:picLocks noChangeAspect="1" noChangeArrowheads="1"/>
          </p:cNvPicPr>
          <p:nvPr/>
        </p:nvPicPr>
        <p:blipFill>
          <a:blip r:embed="rId4">
            <a:alphaModFix amt="40000"/>
            <a:extLst>
              <a:ext uri="{28A0092B-C50C-407E-A947-70E740481C1C}">
                <a14:useLocalDpi xmlns:a14="http://schemas.microsoft.com/office/drawing/2010/main" val="0"/>
              </a:ext>
            </a:extLst>
          </a:blip>
          <a:srcRect/>
          <a:stretch>
            <a:fillRect/>
          </a:stretch>
        </p:blipFill>
        <p:spPr bwMode="auto">
          <a:xfrm>
            <a:off x="3375636" y="4067748"/>
            <a:ext cx="1377244" cy="10329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Robotic Vacuum Cleaner Sketch Engraving Vector Stock Vector - Illustration  of artwork, vector: 164515072">
            <a:extLst>
              <a:ext uri="{FF2B5EF4-FFF2-40B4-BE49-F238E27FC236}">
                <a16:creationId xmlns:a16="http://schemas.microsoft.com/office/drawing/2014/main" id="{4B0BBE66-3E34-2932-FF9D-77498C9973AB}"/>
              </a:ext>
            </a:extLst>
          </p:cNvPr>
          <p:cNvPicPr>
            <a:picLocks noChangeAspect="1" noChangeArrowheads="1"/>
          </p:cNvPicPr>
          <p:nvPr/>
        </p:nvPicPr>
        <p:blipFill>
          <a:blip r:embed="rId4">
            <a:alphaModFix amt="40000"/>
            <a:extLst>
              <a:ext uri="{28A0092B-C50C-407E-A947-70E740481C1C}">
                <a14:useLocalDpi xmlns:a14="http://schemas.microsoft.com/office/drawing/2010/main" val="0"/>
              </a:ext>
            </a:extLst>
          </a:blip>
          <a:srcRect/>
          <a:stretch>
            <a:fillRect/>
          </a:stretch>
        </p:blipFill>
        <p:spPr bwMode="auto">
          <a:xfrm>
            <a:off x="4478679" y="4357626"/>
            <a:ext cx="1377244" cy="103293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Robotic Vacuum Cleaner Sketch Engraving Vector Stock Vector - Illustration  of artwork, vector: 164515072">
            <a:extLst>
              <a:ext uri="{FF2B5EF4-FFF2-40B4-BE49-F238E27FC236}">
                <a16:creationId xmlns:a16="http://schemas.microsoft.com/office/drawing/2014/main" id="{7187D8F1-DE43-1423-CA89-5B83BF7E9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6613" y="4704329"/>
            <a:ext cx="1377244" cy="10329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C5567CB-EE5A-C9F1-E559-E894D2FD1EE2}"/>
              </a:ext>
            </a:extLst>
          </p:cNvPr>
          <p:cNvPicPr>
            <a:picLocks noChangeAspect="1"/>
          </p:cNvPicPr>
          <p:nvPr/>
        </p:nvPicPr>
        <p:blipFill>
          <a:blip r:embed="rId5">
            <a:alphaModFix amt="50000"/>
          </a:blip>
          <a:stretch>
            <a:fillRect/>
          </a:stretch>
        </p:blipFill>
        <p:spPr>
          <a:xfrm>
            <a:off x="298436" y="1231895"/>
            <a:ext cx="3682913" cy="2876027"/>
          </a:xfrm>
          <a:prstGeom prst="rect">
            <a:avLst/>
          </a:prstGeom>
          <a:effectLst>
            <a:outerShdw blurRad="50800" dist="38100" dir="8100000" algn="tr" rotWithShape="0">
              <a:prstClr val="black">
                <a:alpha val="82172"/>
              </a:prstClr>
            </a:outerShdw>
          </a:effectLst>
          <a:scene3d>
            <a:camera prst="isometricRightUp">
              <a:rot lat="546896" lon="17678850" rev="21487406"/>
            </a:camera>
            <a:lightRig rig="threePt" dir="t"/>
          </a:scene3d>
        </p:spPr>
      </p:pic>
      <p:pic>
        <p:nvPicPr>
          <p:cNvPr id="6" name="Picture 5">
            <a:extLst>
              <a:ext uri="{FF2B5EF4-FFF2-40B4-BE49-F238E27FC236}">
                <a16:creationId xmlns:a16="http://schemas.microsoft.com/office/drawing/2014/main" id="{7EA067CF-CBE6-F519-58F9-E57C03087C8D}"/>
              </a:ext>
            </a:extLst>
          </p:cNvPr>
          <p:cNvPicPr>
            <a:picLocks noChangeAspect="1"/>
          </p:cNvPicPr>
          <p:nvPr/>
        </p:nvPicPr>
        <p:blipFill>
          <a:blip r:embed="rId6">
            <a:alphaModFix amt="60000"/>
          </a:blip>
          <a:stretch>
            <a:fillRect/>
          </a:stretch>
        </p:blipFill>
        <p:spPr>
          <a:xfrm>
            <a:off x="1157414" y="1514216"/>
            <a:ext cx="3529978" cy="2756598"/>
          </a:xfrm>
          <a:prstGeom prst="rect">
            <a:avLst/>
          </a:prstGeom>
          <a:effectLst>
            <a:outerShdw blurRad="50800" dist="38100" dir="8100000" algn="tr" rotWithShape="0">
              <a:prstClr val="black">
                <a:alpha val="82172"/>
              </a:prstClr>
            </a:outerShdw>
          </a:effectLst>
          <a:scene3d>
            <a:camera prst="isometricRightUp">
              <a:rot lat="546896" lon="17678850" rev="21487406"/>
            </a:camera>
            <a:lightRig rig="threePt" dir="t"/>
          </a:scene3d>
        </p:spPr>
      </p:pic>
      <p:pic>
        <p:nvPicPr>
          <p:cNvPr id="7" name="Picture 6">
            <a:extLst>
              <a:ext uri="{FF2B5EF4-FFF2-40B4-BE49-F238E27FC236}">
                <a16:creationId xmlns:a16="http://schemas.microsoft.com/office/drawing/2014/main" id="{0F307ADC-D43C-0DA4-03BF-400F99EA4628}"/>
              </a:ext>
            </a:extLst>
          </p:cNvPr>
          <p:cNvPicPr>
            <a:picLocks noChangeAspect="1"/>
          </p:cNvPicPr>
          <p:nvPr/>
        </p:nvPicPr>
        <p:blipFill>
          <a:blip r:embed="rId7">
            <a:alphaModFix amt="70000"/>
          </a:blip>
          <a:stretch>
            <a:fillRect/>
          </a:stretch>
        </p:blipFill>
        <p:spPr>
          <a:xfrm>
            <a:off x="2088038" y="1776578"/>
            <a:ext cx="3799978" cy="2967444"/>
          </a:xfrm>
          <a:prstGeom prst="rect">
            <a:avLst/>
          </a:prstGeom>
          <a:effectLst>
            <a:outerShdw blurRad="50800" dist="38100" dir="8100000" algn="tr" rotWithShape="0">
              <a:prstClr val="black">
                <a:alpha val="82172"/>
              </a:prstClr>
            </a:outerShdw>
          </a:effectLst>
          <a:scene3d>
            <a:camera prst="isometricRightUp">
              <a:rot lat="546896" lon="17678850" rev="21487406"/>
            </a:camera>
            <a:lightRig rig="threePt" dir="t"/>
          </a:scene3d>
        </p:spPr>
      </p:pic>
      <p:pic>
        <p:nvPicPr>
          <p:cNvPr id="8" name="Picture 7">
            <a:extLst>
              <a:ext uri="{FF2B5EF4-FFF2-40B4-BE49-F238E27FC236}">
                <a16:creationId xmlns:a16="http://schemas.microsoft.com/office/drawing/2014/main" id="{43F52FF1-2491-3B5C-FA77-34C84A664F40}"/>
              </a:ext>
            </a:extLst>
          </p:cNvPr>
          <p:cNvPicPr>
            <a:picLocks noChangeAspect="1"/>
          </p:cNvPicPr>
          <p:nvPr/>
        </p:nvPicPr>
        <p:blipFill>
          <a:blip r:embed="rId8">
            <a:alphaModFix amt="80000"/>
          </a:blip>
          <a:stretch>
            <a:fillRect/>
          </a:stretch>
        </p:blipFill>
        <p:spPr>
          <a:xfrm>
            <a:off x="3208623" y="2105961"/>
            <a:ext cx="3857273" cy="3012187"/>
          </a:xfrm>
          <a:prstGeom prst="rect">
            <a:avLst/>
          </a:prstGeom>
          <a:effectLst>
            <a:outerShdw blurRad="50800" dist="38100" dir="8100000" algn="tr" rotWithShape="0">
              <a:prstClr val="black">
                <a:alpha val="82172"/>
              </a:prstClr>
            </a:outerShdw>
          </a:effectLst>
          <a:scene3d>
            <a:camera prst="isometricRightUp">
              <a:rot lat="546896" lon="17678850" rev="21487406"/>
            </a:camera>
            <a:lightRig rig="threePt" dir="t"/>
          </a:scene3d>
        </p:spPr>
      </p:pic>
      <p:pic>
        <p:nvPicPr>
          <p:cNvPr id="9" name="Picture 8">
            <a:extLst>
              <a:ext uri="{FF2B5EF4-FFF2-40B4-BE49-F238E27FC236}">
                <a16:creationId xmlns:a16="http://schemas.microsoft.com/office/drawing/2014/main" id="{09565682-E2FF-F707-A8E1-3D439C8FB88C}"/>
              </a:ext>
            </a:extLst>
          </p:cNvPr>
          <p:cNvPicPr>
            <a:picLocks noChangeAspect="1"/>
          </p:cNvPicPr>
          <p:nvPr/>
        </p:nvPicPr>
        <p:blipFill>
          <a:blip r:embed="rId9">
            <a:alphaModFix amt="90000"/>
          </a:blip>
          <a:stretch>
            <a:fillRect/>
          </a:stretch>
        </p:blipFill>
        <p:spPr>
          <a:xfrm>
            <a:off x="4268353" y="2434657"/>
            <a:ext cx="4135219" cy="3229238"/>
          </a:xfrm>
          <a:prstGeom prst="rect">
            <a:avLst/>
          </a:prstGeom>
          <a:effectLst>
            <a:outerShdw blurRad="50800" dist="38100" dir="8100000" algn="tr" rotWithShape="0">
              <a:prstClr val="black">
                <a:alpha val="82172"/>
              </a:prstClr>
            </a:outerShdw>
          </a:effectLst>
          <a:scene3d>
            <a:camera prst="isometricRightUp">
              <a:rot lat="546896" lon="17678850" rev="21487406"/>
            </a:camera>
            <a:lightRig rig="threePt" dir="t"/>
          </a:scene3d>
        </p:spPr>
      </p:pic>
      <p:pic>
        <p:nvPicPr>
          <p:cNvPr id="10" name="Picture 9">
            <a:extLst>
              <a:ext uri="{FF2B5EF4-FFF2-40B4-BE49-F238E27FC236}">
                <a16:creationId xmlns:a16="http://schemas.microsoft.com/office/drawing/2014/main" id="{5C026522-4C1C-992D-C6F6-54FCA57A67E6}"/>
              </a:ext>
            </a:extLst>
          </p:cNvPr>
          <p:cNvPicPr>
            <a:picLocks noChangeAspect="1"/>
          </p:cNvPicPr>
          <p:nvPr/>
        </p:nvPicPr>
        <p:blipFill>
          <a:blip r:embed="rId10"/>
          <a:stretch>
            <a:fillRect/>
          </a:stretch>
        </p:blipFill>
        <p:spPr>
          <a:xfrm>
            <a:off x="8118978" y="2144239"/>
            <a:ext cx="3715842" cy="2901741"/>
          </a:xfrm>
          <a:prstGeom prst="rect">
            <a:avLst/>
          </a:prstGeom>
          <a:effectLst>
            <a:outerShdw blurRad="50800" dist="38100" dir="8100000" algn="tr" rotWithShape="0">
              <a:prstClr val="black">
                <a:alpha val="82172"/>
              </a:prstClr>
            </a:outerShdw>
          </a:effectLst>
        </p:spPr>
      </p:pic>
      <p:sp>
        <p:nvSpPr>
          <p:cNvPr id="16" name="TextBox 15">
            <a:extLst>
              <a:ext uri="{FF2B5EF4-FFF2-40B4-BE49-F238E27FC236}">
                <a16:creationId xmlns:a16="http://schemas.microsoft.com/office/drawing/2014/main" id="{6E388061-17A1-9987-56F7-065C596AA4FC}"/>
              </a:ext>
            </a:extLst>
          </p:cNvPr>
          <p:cNvSpPr txBox="1"/>
          <p:nvPr/>
        </p:nvSpPr>
        <p:spPr>
          <a:xfrm>
            <a:off x="8762047" y="4246034"/>
            <a:ext cx="2429704" cy="400110"/>
          </a:xfrm>
          <a:prstGeom prst="rect">
            <a:avLst/>
          </a:prstGeom>
          <a:noFill/>
        </p:spPr>
        <p:txBody>
          <a:bodyPr wrap="none" rtlCol="0">
            <a:spAutoFit/>
          </a:bodyPr>
          <a:lstStyle/>
          <a:p>
            <a:r>
              <a:rPr lang="en-US" sz="2000" dirty="0"/>
              <a:t>After motion stacking</a:t>
            </a:r>
          </a:p>
        </p:txBody>
      </p:sp>
      <p:sp>
        <p:nvSpPr>
          <p:cNvPr id="17" name="TextBox 16">
            <a:extLst>
              <a:ext uri="{FF2B5EF4-FFF2-40B4-BE49-F238E27FC236}">
                <a16:creationId xmlns:a16="http://schemas.microsoft.com/office/drawing/2014/main" id="{9AF6D38C-1FFB-D1E9-2EB5-4517E211CEB5}"/>
              </a:ext>
            </a:extLst>
          </p:cNvPr>
          <p:cNvSpPr txBox="1"/>
          <p:nvPr/>
        </p:nvSpPr>
        <p:spPr>
          <a:xfrm>
            <a:off x="2295869" y="1024186"/>
            <a:ext cx="4971489" cy="523220"/>
          </a:xfrm>
          <a:prstGeom prst="rect">
            <a:avLst/>
          </a:prstGeom>
          <a:noFill/>
        </p:spPr>
        <p:txBody>
          <a:bodyPr wrap="none" rtlCol="0">
            <a:spAutoFit/>
          </a:bodyPr>
          <a:lstStyle/>
          <a:p>
            <a:r>
              <a:rPr lang="en-US" sz="2800" dirty="0"/>
              <a:t>Maps constructed during motion</a:t>
            </a:r>
          </a:p>
        </p:txBody>
      </p:sp>
      <p:cxnSp>
        <p:nvCxnSpPr>
          <p:cNvPr id="19" name="Straight Arrow Connector 18">
            <a:extLst>
              <a:ext uri="{FF2B5EF4-FFF2-40B4-BE49-F238E27FC236}">
                <a16:creationId xmlns:a16="http://schemas.microsoft.com/office/drawing/2014/main" id="{FF1D8024-15C3-175C-21A2-982977494170}"/>
              </a:ext>
            </a:extLst>
          </p:cNvPr>
          <p:cNvCxnSpPr>
            <a:cxnSpLocks/>
          </p:cNvCxnSpPr>
          <p:nvPr/>
        </p:nvCxnSpPr>
        <p:spPr>
          <a:xfrm>
            <a:off x="1996830" y="4033508"/>
            <a:ext cx="4096080" cy="1055300"/>
          </a:xfrm>
          <a:prstGeom prst="straightConnector1">
            <a:avLst/>
          </a:prstGeom>
          <a:ln w="25400">
            <a:solidFill>
              <a:schemeClr val="bg1">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A3888BF4-ACCB-2726-E165-538F032579EC}"/>
              </a:ext>
            </a:extLst>
          </p:cNvPr>
          <p:cNvSpPr txBox="1">
            <a:spLocks/>
          </p:cNvSpPr>
          <p:nvPr/>
        </p:nvSpPr>
        <p:spPr>
          <a:xfrm>
            <a:off x="743811" y="205624"/>
            <a:ext cx="10515600" cy="1325563"/>
          </a:xfrm>
          <a:prstGeom prst="rect">
            <a:avLst/>
          </a:prstGeom>
        </p:spPr>
        <p:txBody>
          <a:bodyPr vert="horz" lIns="121920" tIns="60960" rIns="121920" bIns="60960" rtlCol="0" anchor="ctr">
            <a:normAutofit fontScale="97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800" b="1" i="1" dirty="0">
                <a:solidFill>
                  <a:schemeClr val="tx1">
                    <a:lumMod val="75000"/>
                    <a:lumOff val="25000"/>
                  </a:schemeClr>
                </a:solidFill>
                <a:latin typeface="Candara" panose="020E0502030303020204" pitchFamily="34" charset="0"/>
              </a:rPr>
              <a:t>Practical improvements: motion stacking</a:t>
            </a:r>
            <a:br>
              <a:rPr lang="en-US" sz="4800" b="1" i="1" dirty="0">
                <a:solidFill>
                  <a:schemeClr val="tx1">
                    <a:lumMod val="75000"/>
                    <a:lumOff val="25000"/>
                  </a:schemeClr>
                </a:solidFill>
                <a:latin typeface="Candara" panose="020E0502030303020204" pitchFamily="34" charset="0"/>
              </a:rPr>
            </a:br>
            <a:endParaRPr lang="en-US" sz="4400" i="1" dirty="0">
              <a:latin typeface="Candara" panose="020E0502030303020204" pitchFamily="34" charset="0"/>
            </a:endParaRPr>
          </a:p>
        </p:txBody>
      </p:sp>
    </p:spTree>
    <p:custDataLst>
      <p:tags r:id="rId1"/>
    </p:custDataLst>
    <p:extLst>
      <p:ext uri="{BB962C8B-B14F-4D97-AF65-F5344CB8AC3E}">
        <p14:creationId xmlns:p14="http://schemas.microsoft.com/office/powerpoint/2010/main" val="2040976633"/>
      </p:ext>
    </p:extLst>
  </p:cSld>
  <p:clrMapOvr>
    <a:masterClrMapping/>
  </p:clrMapOvr>
  <mc:AlternateContent xmlns:mc="http://schemas.openxmlformats.org/markup-compatibility/2006" xmlns:p14="http://schemas.microsoft.com/office/powerpoint/2010/main">
    <mc:Choice Requires="p14">
      <p:transition spd="slow" p14:dur="2000" advTm="49760"/>
    </mc:Choice>
    <mc:Fallback xmlns="">
      <p:transition spd="slow" advTm="497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Soft robot withstands crushing pressures at ocean's greatest depths |  Science News">
            <a:extLst>
              <a:ext uri="{FF2B5EF4-FFF2-40B4-BE49-F238E27FC236}">
                <a16:creationId xmlns:a16="http://schemas.microsoft.com/office/drawing/2014/main" id="{9CF5FE50-FF70-2E7C-78C0-69B29AA4D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8292" y="3719520"/>
            <a:ext cx="5573708" cy="313848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24 Underwater Drones – The Boom in Robotics Beneath the Waves | Live Science">
            <a:extLst>
              <a:ext uri="{FF2B5EF4-FFF2-40B4-BE49-F238E27FC236}">
                <a16:creationId xmlns:a16="http://schemas.microsoft.com/office/drawing/2014/main" id="{E8B293EA-8057-A9A0-C491-BA0DDE6FCE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t="10038" r="-2734" b="-4684"/>
          <a:stretch/>
        </p:blipFill>
        <p:spPr bwMode="auto">
          <a:xfrm>
            <a:off x="0" y="-14906"/>
            <a:ext cx="5968439" cy="36674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mall Autonomous Robot Removes Pollutants from Water | designnews.com">
            <a:extLst>
              <a:ext uri="{FF2B5EF4-FFF2-40B4-BE49-F238E27FC236}">
                <a16:creationId xmlns:a16="http://schemas.microsoft.com/office/drawing/2014/main" id="{3FE07001-F6EB-B18F-03D2-96631A0F112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14" t="20159" r="18371"/>
          <a:stretch/>
        </p:blipFill>
        <p:spPr bwMode="auto">
          <a:xfrm>
            <a:off x="6604000" y="-14906"/>
            <a:ext cx="5573708" cy="30899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 Squid-Like Robot Swims, Untethered - Tech Briefs">
            <a:extLst>
              <a:ext uri="{FF2B5EF4-FFF2-40B4-BE49-F238E27FC236}">
                <a16:creationId xmlns:a16="http://schemas.microsoft.com/office/drawing/2014/main" id="{76137EB8-C593-37A9-C767-CDB7E473DD8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2284"/>
          <a:stretch/>
        </p:blipFill>
        <p:spPr bwMode="auto">
          <a:xfrm>
            <a:off x="14292" y="3429000"/>
            <a:ext cx="5791422" cy="3429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E341120-53C8-1AB7-F6F1-325FF17A14C8}"/>
              </a:ext>
            </a:extLst>
          </p:cNvPr>
          <p:cNvSpPr txBox="1"/>
          <p:nvPr/>
        </p:nvSpPr>
        <p:spPr>
          <a:xfrm>
            <a:off x="4461" y="3075057"/>
            <a:ext cx="12173247" cy="707886"/>
          </a:xfrm>
          <a:prstGeom prst="rect">
            <a:avLst/>
          </a:prstGeom>
          <a:solidFill>
            <a:srgbClr val="C00000"/>
          </a:solidFill>
        </p:spPr>
        <p:txBody>
          <a:bodyPr wrap="square" rtlCol="0">
            <a:spAutoFit/>
          </a:bodyPr>
          <a:lstStyle/>
          <a:p>
            <a:pPr algn="ctr"/>
            <a:r>
              <a:rPr lang="en-US" sz="4000" b="1" i="1" dirty="0">
                <a:solidFill>
                  <a:schemeClr val="bg1"/>
                </a:solidFill>
                <a:latin typeface="Candara" panose="020E0502030303020204" pitchFamily="34" charset="0"/>
              </a:rPr>
              <a:t>Autonomous exploration</a:t>
            </a:r>
          </a:p>
        </p:txBody>
      </p:sp>
    </p:spTree>
    <p:custDataLst>
      <p:tags r:id="rId1"/>
    </p:custDataLst>
    <p:extLst>
      <p:ext uri="{BB962C8B-B14F-4D97-AF65-F5344CB8AC3E}">
        <p14:creationId xmlns:p14="http://schemas.microsoft.com/office/powerpoint/2010/main" val="369327504"/>
      </p:ext>
    </p:extLst>
  </p:cSld>
  <p:clrMapOvr>
    <a:masterClrMapping/>
  </p:clrMapOvr>
  <mc:AlternateContent xmlns:mc="http://schemas.openxmlformats.org/markup-compatibility/2006" xmlns:p14="http://schemas.microsoft.com/office/powerpoint/2010/main">
    <mc:Choice Requires="p14">
      <p:transition spd="slow" p14:dur="2000" advTm="7637"/>
    </mc:Choice>
    <mc:Fallback xmlns="">
      <p:transition spd="slow" advTm="7637"/>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1BE5F6-5635-03F5-0B9B-9C3D9EF0CD56}"/>
              </a:ext>
            </a:extLst>
          </p:cNvPr>
          <p:cNvSpPr txBox="1"/>
          <p:nvPr/>
        </p:nvSpPr>
        <p:spPr>
          <a:xfrm>
            <a:off x="0" y="3136612"/>
            <a:ext cx="12192000" cy="584775"/>
          </a:xfrm>
          <a:prstGeom prst="rect">
            <a:avLst/>
          </a:prstGeom>
          <a:solidFill>
            <a:srgbClr val="C00000"/>
          </a:solidFill>
        </p:spPr>
        <p:txBody>
          <a:bodyPr wrap="square" rtlCol="0">
            <a:spAutoFit/>
          </a:bodyPr>
          <a:lstStyle/>
          <a:p>
            <a:pPr algn="ctr"/>
            <a:r>
              <a:rPr lang="en-US" sz="3200" b="1" i="1" dirty="0">
                <a:solidFill>
                  <a:schemeClr val="bg1"/>
                </a:solidFill>
                <a:latin typeface="Candara" panose="020E0502030303020204" pitchFamily="34" charset="0"/>
              </a:rPr>
              <a:t>Evaluation</a:t>
            </a:r>
          </a:p>
        </p:txBody>
      </p:sp>
    </p:spTree>
    <p:extLst>
      <p:ext uri="{BB962C8B-B14F-4D97-AF65-F5344CB8AC3E}">
        <p14:creationId xmlns:p14="http://schemas.microsoft.com/office/powerpoint/2010/main" val="2201512428"/>
      </p:ext>
    </p:extLst>
  </p:cSld>
  <p:clrMapOvr>
    <a:masterClrMapping/>
  </p:clrMapOvr>
  <mc:AlternateContent xmlns:mc="http://schemas.openxmlformats.org/markup-compatibility/2006" xmlns:p14="http://schemas.microsoft.com/office/powerpoint/2010/main">
    <mc:Choice Requires="p14">
      <p:transition spd="slow" p14:dur="2000" advTm="9333"/>
    </mc:Choice>
    <mc:Fallback xmlns="">
      <p:transition spd="slow" advTm="9333"/>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F5714A0-23F7-483F-1A69-9D2FDB63C8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69" t="17001" r="31199" b="17197"/>
          <a:stretch/>
        </p:blipFill>
        <p:spPr bwMode="auto">
          <a:xfrm>
            <a:off x="576066" y="2051805"/>
            <a:ext cx="2828702" cy="29123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iBorg | Ultrasonic Distance Sensor (HC-SR04)">
            <a:extLst>
              <a:ext uri="{FF2B5EF4-FFF2-40B4-BE49-F238E27FC236}">
                <a16:creationId xmlns:a16="http://schemas.microsoft.com/office/drawing/2014/main" id="{B97A83B9-3063-5E99-9CE1-84523B64CC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4659" y="2187660"/>
            <a:ext cx="3818692" cy="29123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0C6019-4B91-27CB-7D66-B841733725CE}"/>
              </a:ext>
            </a:extLst>
          </p:cNvPr>
          <p:cNvSpPr txBox="1"/>
          <p:nvPr/>
        </p:nvSpPr>
        <p:spPr>
          <a:xfrm>
            <a:off x="1552951" y="5167313"/>
            <a:ext cx="1008609" cy="584775"/>
          </a:xfrm>
          <a:prstGeom prst="rect">
            <a:avLst/>
          </a:prstGeom>
          <a:noFill/>
        </p:spPr>
        <p:txBody>
          <a:bodyPr wrap="none" rtlCol="0">
            <a:spAutoFit/>
          </a:bodyPr>
          <a:lstStyle/>
          <a:p>
            <a:r>
              <a:rPr lang="en-US" sz="3200" dirty="0"/>
              <a:t>Lidar</a:t>
            </a:r>
          </a:p>
        </p:txBody>
      </p:sp>
      <p:sp>
        <p:nvSpPr>
          <p:cNvPr id="7" name="TextBox 6">
            <a:extLst>
              <a:ext uri="{FF2B5EF4-FFF2-40B4-BE49-F238E27FC236}">
                <a16:creationId xmlns:a16="http://schemas.microsoft.com/office/drawing/2014/main" id="{BC2298E8-C499-7D45-6F64-CC4C6E3D6A6E}"/>
              </a:ext>
            </a:extLst>
          </p:cNvPr>
          <p:cNvSpPr txBox="1"/>
          <p:nvPr/>
        </p:nvSpPr>
        <p:spPr>
          <a:xfrm>
            <a:off x="4500505" y="5099969"/>
            <a:ext cx="3167001" cy="1077218"/>
          </a:xfrm>
          <a:prstGeom prst="rect">
            <a:avLst/>
          </a:prstGeom>
          <a:noFill/>
        </p:spPr>
        <p:txBody>
          <a:bodyPr wrap="square" rtlCol="0">
            <a:spAutoFit/>
          </a:bodyPr>
          <a:lstStyle/>
          <a:p>
            <a:r>
              <a:rPr lang="en-US" sz="3200" dirty="0"/>
              <a:t>Distance sensor with servo motor</a:t>
            </a:r>
          </a:p>
        </p:txBody>
      </p:sp>
      <p:sp>
        <p:nvSpPr>
          <p:cNvPr id="8" name="TextBox 7">
            <a:extLst>
              <a:ext uri="{FF2B5EF4-FFF2-40B4-BE49-F238E27FC236}">
                <a16:creationId xmlns:a16="http://schemas.microsoft.com/office/drawing/2014/main" id="{394FC7DE-E440-A616-60F5-9463AE2E53A6}"/>
              </a:ext>
            </a:extLst>
          </p:cNvPr>
          <p:cNvSpPr txBox="1"/>
          <p:nvPr/>
        </p:nvSpPr>
        <p:spPr>
          <a:xfrm>
            <a:off x="8424806" y="5167311"/>
            <a:ext cx="2911951" cy="584775"/>
          </a:xfrm>
          <a:prstGeom prst="rect">
            <a:avLst/>
          </a:prstGeom>
          <a:noFill/>
        </p:spPr>
        <p:txBody>
          <a:bodyPr wrap="none" rtlCol="0">
            <a:spAutoFit/>
          </a:bodyPr>
          <a:lstStyle/>
          <a:p>
            <a:r>
              <a:rPr lang="en-US" sz="3200" dirty="0"/>
              <a:t>SPiDR prototype</a:t>
            </a:r>
          </a:p>
        </p:txBody>
      </p:sp>
      <p:sp>
        <p:nvSpPr>
          <p:cNvPr id="15" name="Title 1">
            <a:extLst>
              <a:ext uri="{FF2B5EF4-FFF2-40B4-BE49-F238E27FC236}">
                <a16:creationId xmlns:a16="http://schemas.microsoft.com/office/drawing/2014/main" id="{B35E69E5-D175-951B-B7EA-BDEC0E6D0D15}"/>
              </a:ext>
            </a:extLst>
          </p:cNvPr>
          <p:cNvSpPr txBox="1">
            <a:spLocks/>
          </p:cNvSpPr>
          <p:nvPr/>
        </p:nvSpPr>
        <p:spPr>
          <a:xfrm>
            <a:off x="1041400" y="568325"/>
            <a:ext cx="10515600" cy="1325563"/>
          </a:xfrm>
          <a:prstGeom prst="rect">
            <a:avLst/>
          </a:prstGeom>
        </p:spPr>
        <p:txBody>
          <a:bodyPr vert="horz" lIns="121920" tIns="60960" rIns="121920" bIns="60960" rtlCol="0" anchor="ctr">
            <a:normAutofit fontScale="97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800" b="1" i="1" dirty="0">
                <a:solidFill>
                  <a:schemeClr val="tx1">
                    <a:lumMod val="75000"/>
                    <a:lumOff val="25000"/>
                  </a:schemeClr>
                </a:solidFill>
                <a:latin typeface="Candara" panose="020E0502030303020204" pitchFamily="34" charset="0"/>
              </a:rPr>
              <a:t>Evaluation</a:t>
            </a:r>
            <a:br>
              <a:rPr lang="en-US" sz="4800" b="1" dirty="0">
                <a:solidFill>
                  <a:schemeClr val="tx1">
                    <a:lumMod val="75000"/>
                    <a:lumOff val="25000"/>
                  </a:schemeClr>
                </a:solidFill>
                <a:latin typeface=""/>
              </a:rPr>
            </a:br>
            <a:endParaRPr lang="en-US" sz="4400" dirty="0"/>
          </a:p>
        </p:txBody>
      </p:sp>
      <p:pic>
        <p:nvPicPr>
          <p:cNvPr id="11" name="Picture 10">
            <a:extLst>
              <a:ext uri="{FF2B5EF4-FFF2-40B4-BE49-F238E27FC236}">
                <a16:creationId xmlns:a16="http://schemas.microsoft.com/office/drawing/2014/main" id="{B9383606-8198-1F32-9D4E-630A8092F31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424806" y="319988"/>
            <a:ext cx="3483094" cy="4644125"/>
          </a:xfrm>
          <a:prstGeom prst="rect">
            <a:avLst/>
          </a:prstGeom>
        </p:spPr>
      </p:pic>
    </p:spTree>
    <p:extLst>
      <p:ext uri="{BB962C8B-B14F-4D97-AF65-F5344CB8AC3E}">
        <p14:creationId xmlns:p14="http://schemas.microsoft.com/office/powerpoint/2010/main" val="1098533901"/>
      </p:ext>
    </p:extLst>
  </p:cSld>
  <p:clrMapOvr>
    <a:masterClrMapping/>
  </p:clrMapOvr>
  <mc:AlternateContent xmlns:mc="http://schemas.openxmlformats.org/markup-compatibility/2006" xmlns:p14="http://schemas.microsoft.com/office/powerpoint/2010/main">
    <mc:Choice Requires="p14">
      <p:transition spd="slow" p14:dur="2000" advTm="11264"/>
    </mc:Choice>
    <mc:Fallback xmlns="">
      <p:transition spd="slow" advTm="11264"/>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F9265AA-7D62-ED5B-FAFF-588E67ECFE4E}"/>
              </a:ext>
            </a:extLst>
          </p:cNvPr>
          <p:cNvPicPr>
            <a:picLocks noGrp="1" noChangeAspect="1"/>
          </p:cNvPicPr>
          <p:nvPr>
            <p:ph idx="1"/>
          </p:nvPr>
        </p:nvPicPr>
        <p:blipFill>
          <a:blip r:embed="rId4"/>
          <a:stretch>
            <a:fillRect/>
          </a:stretch>
        </p:blipFill>
        <p:spPr>
          <a:xfrm>
            <a:off x="2161745" y="1231108"/>
            <a:ext cx="6936403" cy="5575801"/>
          </a:xfrm>
        </p:spPr>
      </p:pic>
      <p:sp>
        <p:nvSpPr>
          <p:cNvPr id="6" name="Title 1">
            <a:extLst>
              <a:ext uri="{FF2B5EF4-FFF2-40B4-BE49-F238E27FC236}">
                <a16:creationId xmlns:a16="http://schemas.microsoft.com/office/drawing/2014/main" id="{9F960A9E-0B42-6F14-0566-458ABB2F2362}"/>
              </a:ext>
            </a:extLst>
          </p:cNvPr>
          <p:cNvSpPr txBox="1">
            <a:spLocks/>
          </p:cNvSpPr>
          <p:nvPr/>
        </p:nvSpPr>
        <p:spPr>
          <a:xfrm>
            <a:off x="949734" y="242436"/>
            <a:ext cx="10515600" cy="1325563"/>
          </a:xfrm>
          <a:prstGeom prst="rect">
            <a:avLst/>
          </a:prstGeom>
        </p:spPr>
        <p:txBody>
          <a:bodyPr vert="horz" lIns="121920" tIns="60960" rIns="121920" bIns="60960" rtlCol="0" anchor="ctr">
            <a:normAutofit fontScale="97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800" b="1" i="1" dirty="0">
                <a:solidFill>
                  <a:schemeClr val="tx1">
                    <a:lumMod val="75000"/>
                    <a:lumOff val="25000"/>
                  </a:schemeClr>
                </a:solidFill>
                <a:latin typeface="Candara" panose="020E0502030303020204" pitchFamily="34" charset="0"/>
              </a:rPr>
              <a:t>Evaluation results</a:t>
            </a:r>
            <a:br>
              <a:rPr lang="en-US" sz="4800" b="1" dirty="0">
                <a:solidFill>
                  <a:schemeClr val="tx1">
                    <a:lumMod val="75000"/>
                    <a:lumOff val="25000"/>
                  </a:schemeClr>
                </a:solidFill>
                <a:latin typeface=""/>
              </a:rPr>
            </a:br>
            <a:endParaRPr lang="en-US" sz="4400" dirty="0"/>
          </a:p>
        </p:txBody>
      </p:sp>
      <p:grpSp>
        <p:nvGrpSpPr>
          <p:cNvPr id="4" name="Group 3">
            <a:extLst>
              <a:ext uri="{FF2B5EF4-FFF2-40B4-BE49-F238E27FC236}">
                <a16:creationId xmlns:a16="http://schemas.microsoft.com/office/drawing/2014/main" id="{1FF5634F-C61A-F299-D6F0-2C07DF969EB7}"/>
              </a:ext>
            </a:extLst>
          </p:cNvPr>
          <p:cNvGrpSpPr/>
          <p:nvPr/>
        </p:nvGrpSpPr>
        <p:grpSpPr>
          <a:xfrm flipH="1">
            <a:off x="5478874" y="2876898"/>
            <a:ext cx="1893532" cy="1693017"/>
            <a:chOff x="5484149" y="2636454"/>
            <a:chExt cx="1604173" cy="1073203"/>
          </a:xfrm>
        </p:grpSpPr>
        <p:cxnSp>
          <p:nvCxnSpPr>
            <p:cNvPr id="5" name="Straight Arrow Connector 4">
              <a:extLst>
                <a:ext uri="{FF2B5EF4-FFF2-40B4-BE49-F238E27FC236}">
                  <a16:creationId xmlns:a16="http://schemas.microsoft.com/office/drawing/2014/main" id="{31844375-9418-0851-8FFB-58AA1251623C}"/>
                </a:ext>
              </a:extLst>
            </p:cNvPr>
            <p:cNvCxnSpPr/>
            <p:nvPr/>
          </p:nvCxnSpPr>
          <p:spPr>
            <a:xfrm flipH="1">
              <a:off x="5784924" y="2860572"/>
              <a:ext cx="1136469" cy="849085"/>
            </a:xfrm>
            <a:prstGeom prst="straightConnector1">
              <a:avLst/>
            </a:prstGeom>
            <a:ln w="889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3A40CAE-BE41-6D45-1241-81B943FF7E5F}"/>
                </a:ext>
              </a:extLst>
            </p:cNvPr>
            <p:cNvCxnSpPr/>
            <p:nvPr/>
          </p:nvCxnSpPr>
          <p:spPr>
            <a:xfrm flipH="1">
              <a:off x="5662236" y="2636454"/>
              <a:ext cx="1136469" cy="849085"/>
            </a:xfrm>
            <a:prstGeom prst="straightConnector1">
              <a:avLst/>
            </a:prstGeom>
            <a:ln w="88900">
              <a:solidFill>
                <a:schemeClr val="tx1">
                  <a:lumMod val="75000"/>
                  <a:lumOff val="2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49E5B9D-B9C1-D4A7-6945-3428B40002E3}"/>
                </a:ext>
              </a:extLst>
            </p:cNvPr>
            <p:cNvSpPr txBox="1"/>
            <p:nvPr/>
          </p:nvSpPr>
          <p:spPr>
            <a:xfrm rot="19357778">
              <a:off x="6040590" y="3242078"/>
              <a:ext cx="1047732" cy="370689"/>
            </a:xfrm>
            <a:prstGeom prst="rect">
              <a:avLst/>
            </a:prstGeom>
            <a:noFill/>
          </p:spPr>
          <p:txBody>
            <a:bodyPr wrap="square" rtlCol="0">
              <a:spAutoFit/>
            </a:bodyPr>
            <a:lstStyle/>
            <a:p>
              <a:pPr algn="ctr" defTabSz="609570"/>
              <a:r>
                <a:rPr lang="en-US" sz="3200" dirty="0">
                  <a:solidFill>
                    <a:schemeClr val="accent2"/>
                  </a:solidFill>
                </a:rPr>
                <a:t>Good</a:t>
              </a:r>
            </a:p>
          </p:txBody>
        </p:sp>
        <p:sp>
          <p:nvSpPr>
            <p:cNvPr id="10" name="TextBox 9">
              <a:extLst>
                <a:ext uri="{FF2B5EF4-FFF2-40B4-BE49-F238E27FC236}">
                  <a16:creationId xmlns:a16="http://schemas.microsoft.com/office/drawing/2014/main" id="{96E06A62-9096-3072-710E-3EACE2CE178A}"/>
                </a:ext>
              </a:extLst>
            </p:cNvPr>
            <p:cNvSpPr txBox="1"/>
            <p:nvPr/>
          </p:nvSpPr>
          <p:spPr>
            <a:xfrm rot="19357778">
              <a:off x="5484149" y="2642513"/>
              <a:ext cx="1047732" cy="370689"/>
            </a:xfrm>
            <a:prstGeom prst="rect">
              <a:avLst/>
            </a:prstGeom>
            <a:noFill/>
          </p:spPr>
          <p:txBody>
            <a:bodyPr wrap="square" rtlCol="0">
              <a:spAutoFit/>
            </a:bodyPr>
            <a:lstStyle/>
            <a:p>
              <a:pPr algn="ctr" defTabSz="609570"/>
              <a:r>
                <a:rPr lang="en-US" sz="3200" dirty="0">
                  <a:solidFill>
                    <a:schemeClr val="tx1">
                      <a:lumMod val="75000"/>
                      <a:lumOff val="25000"/>
                    </a:schemeClr>
                  </a:solidFill>
                </a:rPr>
                <a:t>Bad</a:t>
              </a:r>
            </a:p>
          </p:txBody>
        </p:sp>
      </p:grpSp>
      <p:pic>
        <p:nvPicPr>
          <p:cNvPr id="11" name="Picture 10">
            <a:extLst>
              <a:ext uri="{FF2B5EF4-FFF2-40B4-BE49-F238E27FC236}">
                <a16:creationId xmlns:a16="http://schemas.microsoft.com/office/drawing/2014/main" id="{1B5C8A18-E964-55CE-11F8-515C43D09971}"/>
              </a:ext>
            </a:extLst>
          </p:cNvPr>
          <p:cNvPicPr>
            <a:picLocks noChangeAspect="1"/>
          </p:cNvPicPr>
          <p:nvPr/>
        </p:nvPicPr>
        <p:blipFill rotWithShape="1">
          <a:blip r:embed="rId5"/>
          <a:srcRect l="12664" t="16549" r="40043" b="23728"/>
          <a:stretch/>
        </p:blipFill>
        <p:spPr>
          <a:xfrm>
            <a:off x="3214479" y="1507565"/>
            <a:ext cx="5619556" cy="2946304"/>
          </a:xfrm>
          <a:prstGeom prst="rect">
            <a:avLst/>
          </a:prstGeom>
        </p:spPr>
      </p:pic>
      <p:cxnSp>
        <p:nvCxnSpPr>
          <p:cNvPr id="12" name="Straight Arrow Connector 11">
            <a:extLst>
              <a:ext uri="{FF2B5EF4-FFF2-40B4-BE49-F238E27FC236}">
                <a16:creationId xmlns:a16="http://schemas.microsoft.com/office/drawing/2014/main" id="{08C42DCB-AA3F-EBBC-736A-61778CF05609}"/>
              </a:ext>
            </a:extLst>
          </p:cNvPr>
          <p:cNvCxnSpPr>
            <a:cxnSpLocks/>
          </p:cNvCxnSpPr>
          <p:nvPr/>
        </p:nvCxnSpPr>
        <p:spPr>
          <a:xfrm>
            <a:off x="3331029" y="6715747"/>
            <a:ext cx="575301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C867485-ACD5-D405-A46A-BC2C09460938}"/>
              </a:ext>
            </a:extLst>
          </p:cNvPr>
          <p:cNvCxnSpPr>
            <a:cxnSpLocks/>
          </p:cNvCxnSpPr>
          <p:nvPr/>
        </p:nvCxnSpPr>
        <p:spPr>
          <a:xfrm flipV="1">
            <a:off x="1964871" y="1418364"/>
            <a:ext cx="0" cy="419724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5A9B350-F0A4-CAC7-00CE-8951087998E8}"/>
              </a:ext>
            </a:extLst>
          </p:cNvPr>
          <p:cNvPicPr>
            <a:picLocks noChangeAspect="1"/>
          </p:cNvPicPr>
          <p:nvPr/>
        </p:nvPicPr>
        <p:blipFill rotWithShape="1">
          <a:blip r:embed="rId5"/>
          <a:srcRect l="12664" t="16549" r="40043" b="49828"/>
          <a:stretch/>
        </p:blipFill>
        <p:spPr>
          <a:xfrm>
            <a:off x="3213377" y="3956907"/>
            <a:ext cx="5619556" cy="1658701"/>
          </a:xfrm>
          <a:prstGeom prst="rect">
            <a:avLst/>
          </a:prstGeom>
        </p:spPr>
      </p:pic>
    </p:spTree>
    <p:custDataLst>
      <p:tags r:id="rId1"/>
    </p:custDataLst>
    <p:extLst>
      <p:ext uri="{BB962C8B-B14F-4D97-AF65-F5344CB8AC3E}">
        <p14:creationId xmlns:p14="http://schemas.microsoft.com/office/powerpoint/2010/main" val="3749652085"/>
      </p:ext>
    </p:extLst>
  </p:cSld>
  <p:clrMapOvr>
    <a:masterClrMapping/>
  </p:clrMapOvr>
  <mc:AlternateContent xmlns:mc="http://schemas.openxmlformats.org/markup-compatibility/2006" xmlns:p14="http://schemas.microsoft.com/office/powerpoint/2010/main">
    <mc:Choice Requires="p14">
      <p:transition spd="slow" p14:dur="2000" advTm="17152"/>
    </mc:Choice>
    <mc:Fallback xmlns="">
      <p:transition spd="slow" advTm="171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F9265AA-7D62-ED5B-FAFF-588E67ECFE4E}"/>
              </a:ext>
            </a:extLst>
          </p:cNvPr>
          <p:cNvPicPr>
            <a:picLocks noGrp="1" noChangeAspect="1"/>
          </p:cNvPicPr>
          <p:nvPr>
            <p:ph idx="1"/>
          </p:nvPr>
        </p:nvPicPr>
        <p:blipFill>
          <a:blip r:embed="rId3"/>
          <a:stretch>
            <a:fillRect/>
          </a:stretch>
        </p:blipFill>
        <p:spPr>
          <a:xfrm>
            <a:off x="2161745" y="1231108"/>
            <a:ext cx="6936403" cy="5575801"/>
          </a:xfrm>
        </p:spPr>
      </p:pic>
      <p:sp>
        <p:nvSpPr>
          <p:cNvPr id="6" name="Title 1">
            <a:extLst>
              <a:ext uri="{FF2B5EF4-FFF2-40B4-BE49-F238E27FC236}">
                <a16:creationId xmlns:a16="http://schemas.microsoft.com/office/drawing/2014/main" id="{9F960A9E-0B42-6F14-0566-458ABB2F2362}"/>
              </a:ext>
            </a:extLst>
          </p:cNvPr>
          <p:cNvSpPr txBox="1">
            <a:spLocks/>
          </p:cNvSpPr>
          <p:nvPr/>
        </p:nvSpPr>
        <p:spPr>
          <a:xfrm>
            <a:off x="949734" y="242436"/>
            <a:ext cx="10515600" cy="1325563"/>
          </a:xfrm>
          <a:prstGeom prst="rect">
            <a:avLst/>
          </a:prstGeom>
        </p:spPr>
        <p:txBody>
          <a:bodyPr vert="horz" lIns="121920" tIns="60960" rIns="121920" bIns="60960" rtlCol="0" anchor="ctr">
            <a:normAutofit fontScale="97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800" b="1" i="1" dirty="0">
                <a:solidFill>
                  <a:schemeClr val="tx1">
                    <a:lumMod val="75000"/>
                    <a:lumOff val="25000"/>
                  </a:schemeClr>
                </a:solidFill>
                <a:latin typeface="Candara" panose="020E0502030303020204" pitchFamily="34" charset="0"/>
              </a:rPr>
              <a:t>Evaluation results</a:t>
            </a:r>
            <a:br>
              <a:rPr lang="en-US" sz="4800" b="1" dirty="0">
                <a:solidFill>
                  <a:schemeClr val="tx1">
                    <a:lumMod val="75000"/>
                    <a:lumOff val="25000"/>
                  </a:schemeClr>
                </a:solidFill>
                <a:latin typeface=""/>
              </a:rPr>
            </a:br>
            <a:endParaRPr lang="en-US" sz="4400" dirty="0"/>
          </a:p>
        </p:txBody>
      </p:sp>
      <p:grpSp>
        <p:nvGrpSpPr>
          <p:cNvPr id="4" name="Group 3">
            <a:extLst>
              <a:ext uri="{FF2B5EF4-FFF2-40B4-BE49-F238E27FC236}">
                <a16:creationId xmlns:a16="http://schemas.microsoft.com/office/drawing/2014/main" id="{1FF5634F-C61A-F299-D6F0-2C07DF969EB7}"/>
              </a:ext>
            </a:extLst>
          </p:cNvPr>
          <p:cNvGrpSpPr/>
          <p:nvPr/>
        </p:nvGrpSpPr>
        <p:grpSpPr>
          <a:xfrm flipH="1">
            <a:off x="5478874" y="2876898"/>
            <a:ext cx="1893532" cy="1693017"/>
            <a:chOff x="5484149" y="2636454"/>
            <a:chExt cx="1604173" cy="1073203"/>
          </a:xfrm>
        </p:grpSpPr>
        <p:cxnSp>
          <p:nvCxnSpPr>
            <p:cNvPr id="5" name="Straight Arrow Connector 4">
              <a:extLst>
                <a:ext uri="{FF2B5EF4-FFF2-40B4-BE49-F238E27FC236}">
                  <a16:creationId xmlns:a16="http://schemas.microsoft.com/office/drawing/2014/main" id="{31844375-9418-0851-8FFB-58AA1251623C}"/>
                </a:ext>
              </a:extLst>
            </p:cNvPr>
            <p:cNvCxnSpPr/>
            <p:nvPr/>
          </p:nvCxnSpPr>
          <p:spPr>
            <a:xfrm flipH="1">
              <a:off x="5784924" y="2860572"/>
              <a:ext cx="1136469" cy="849085"/>
            </a:xfrm>
            <a:prstGeom prst="straightConnector1">
              <a:avLst/>
            </a:prstGeom>
            <a:ln w="889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3A40CAE-BE41-6D45-1241-81B943FF7E5F}"/>
                </a:ext>
              </a:extLst>
            </p:cNvPr>
            <p:cNvCxnSpPr/>
            <p:nvPr/>
          </p:nvCxnSpPr>
          <p:spPr>
            <a:xfrm flipH="1">
              <a:off x="5662236" y="2636454"/>
              <a:ext cx="1136469" cy="849085"/>
            </a:xfrm>
            <a:prstGeom prst="straightConnector1">
              <a:avLst/>
            </a:prstGeom>
            <a:ln w="88900">
              <a:solidFill>
                <a:schemeClr val="tx1">
                  <a:lumMod val="75000"/>
                  <a:lumOff val="2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49E5B9D-B9C1-D4A7-6945-3428B40002E3}"/>
                </a:ext>
              </a:extLst>
            </p:cNvPr>
            <p:cNvSpPr txBox="1"/>
            <p:nvPr/>
          </p:nvSpPr>
          <p:spPr>
            <a:xfrm rot="19357778">
              <a:off x="6040590" y="3242078"/>
              <a:ext cx="1047732" cy="370689"/>
            </a:xfrm>
            <a:prstGeom prst="rect">
              <a:avLst/>
            </a:prstGeom>
            <a:noFill/>
          </p:spPr>
          <p:txBody>
            <a:bodyPr wrap="square" rtlCol="0">
              <a:spAutoFit/>
            </a:bodyPr>
            <a:lstStyle/>
            <a:p>
              <a:pPr algn="ctr" defTabSz="609570"/>
              <a:r>
                <a:rPr lang="en-US" sz="3200" dirty="0">
                  <a:solidFill>
                    <a:schemeClr val="accent2"/>
                  </a:solidFill>
                </a:rPr>
                <a:t>Good</a:t>
              </a:r>
            </a:p>
          </p:txBody>
        </p:sp>
        <p:sp>
          <p:nvSpPr>
            <p:cNvPr id="10" name="TextBox 9">
              <a:extLst>
                <a:ext uri="{FF2B5EF4-FFF2-40B4-BE49-F238E27FC236}">
                  <a16:creationId xmlns:a16="http://schemas.microsoft.com/office/drawing/2014/main" id="{96E06A62-9096-3072-710E-3EACE2CE178A}"/>
                </a:ext>
              </a:extLst>
            </p:cNvPr>
            <p:cNvSpPr txBox="1"/>
            <p:nvPr/>
          </p:nvSpPr>
          <p:spPr>
            <a:xfrm rot="19357778">
              <a:off x="5484149" y="2642513"/>
              <a:ext cx="1047732" cy="370689"/>
            </a:xfrm>
            <a:prstGeom prst="rect">
              <a:avLst/>
            </a:prstGeom>
            <a:noFill/>
          </p:spPr>
          <p:txBody>
            <a:bodyPr wrap="square" rtlCol="0">
              <a:spAutoFit/>
            </a:bodyPr>
            <a:lstStyle/>
            <a:p>
              <a:pPr algn="ctr" defTabSz="609570"/>
              <a:r>
                <a:rPr lang="en-US" sz="3200" dirty="0">
                  <a:solidFill>
                    <a:schemeClr val="tx1">
                      <a:lumMod val="75000"/>
                      <a:lumOff val="25000"/>
                    </a:schemeClr>
                  </a:solidFill>
                </a:rPr>
                <a:t>Bad</a:t>
              </a:r>
            </a:p>
          </p:txBody>
        </p:sp>
      </p:grpSp>
      <p:pic>
        <p:nvPicPr>
          <p:cNvPr id="11" name="Picture 10">
            <a:extLst>
              <a:ext uri="{FF2B5EF4-FFF2-40B4-BE49-F238E27FC236}">
                <a16:creationId xmlns:a16="http://schemas.microsoft.com/office/drawing/2014/main" id="{1B5C8A18-E964-55CE-11F8-515C43D09971}"/>
              </a:ext>
            </a:extLst>
          </p:cNvPr>
          <p:cNvPicPr>
            <a:picLocks noChangeAspect="1"/>
          </p:cNvPicPr>
          <p:nvPr/>
        </p:nvPicPr>
        <p:blipFill rotWithShape="1">
          <a:blip r:embed="rId4"/>
          <a:srcRect l="12664" t="16549" r="40043" b="23728"/>
          <a:stretch/>
        </p:blipFill>
        <p:spPr>
          <a:xfrm>
            <a:off x="3214479" y="1507565"/>
            <a:ext cx="5619556" cy="2946304"/>
          </a:xfrm>
          <a:prstGeom prst="rect">
            <a:avLst/>
          </a:prstGeom>
        </p:spPr>
      </p:pic>
      <p:cxnSp>
        <p:nvCxnSpPr>
          <p:cNvPr id="12" name="Straight Arrow Connector 11">
            <a:extLst>
              <a:ext uri="{FF2B5EF4-FFF2-40B4-BE49-F238E27FC236}">
                <a16:creationId xmlns:a16="http://schemas.microsoft.com/office/drawing/2014/main" id="{08C42DCB-AA3F-EBBC-736A-61778CF05609}"/>
              </a:ext>
            </a:extLst>
          </p:cNvPr>
          <p:cNvCxnSpPr>
            <a:cxnSpLocks/>
          </p:cNvCxnSpPr>
          <p:nvPr/>
        </p:nvCxnSpPr>
        <p:spPr>
          <a:xfrm>
            <a:off x="3331029" y="6715747"/>
            <a:ext cx="575301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C867485-ACD5-D405-A46A-BC2C09460938}"/>
              </a:ext>
            </a:extLst>
          </p:cNvPr>
          <p:cNvCxnSpPr>
            <a:cxnSpLocks/>
          </p:cNvCxnSpPr>
          <p:nvPr/>
        </p:nvCxnSpPr>
        <p:spPr>
          <a:xfrm flipV="1">
            <a:off x="1964871" y="1418364"/>
            <a:ext cx="0" cy="419724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5A9B350-F0A4-CAC7-00CE-8951087998E8}"/>
              </a:ext>
            </a:extLst>
          </p:cNvPr>
          <p:cNvPicPr>
            <a:picLocks noChangeAspect="1"/>
          </p:cNvPicPr>
          <p:nvPr/>
        </p:nvPicPr>
        <p:blipFill rotWithShape="1">
          <a:blip r:embed="rId4"/>
          <a:srcRect l="12664" t="16549" r="40043" b="49828"/>
          <a:stretch/>
        </p:blipFill>
        <p:spPr>
          <a:xfrm>
            <a:off x="3213377" y="3956907"/>
            <a:ext cx="5619556" cy="1658701"/>
          </a:xfrm>
          <a:prstGeom prst="rect">
            <a:avLst/>
          </a:prstGeom>
        </p:spPr>
      </p:pic>
      <p:grpSp>
        <p:nvGrpSpPr>
          <p:cNvPr id="14" name="Group 13">
            <a:extLst>
              <a:ext uri="{FF2B5EF4-FFF2-40B4-BE49-F238E27FC236}">
                <a16:creationId xmlns:a16="http://schemas.microsoft.com/office/drawing/2014/main" id="{98F80F20-AEF2-50E5-06C0-540545A62B6D}"/>
              </a:ext>
            </a:extLst>
          </p:cNvPr>
          <p:cNvGrpSpPr/>
          <p:nvPr/>
        </p:nvGrpSpPr>
        <p:grpSpPr>
          <a:xfrm flipH="1">
            <a:off x="5631274" y="3029298"/>
            <a:ext cx="1893532" cy="1693017"/>
            <a:chOff x="5484149" y="2636454"/>
            <a:chExt cx="1604173" cy="1073203"/>
          </a:xfrm>
        </p:grpSpPr>
        <p:cxnSp>
          <p:nvCxnSpPr>
            <p:cNvPr id="16" name="Straight Arrow Connector 15">
              <a:extLst>
                <a:ext uri="{FF2B5EF4-FFF2-40B4-BE49-F238E27FC236}">
                  <a16:creationId xmlns:a16="http://schemas.microsoft.com/office/drawing/2014/main" id="{E9C91AD1-16E3-9BBF-47C2-EA6059495ED7}"/>
                </a:ext>
              </a:extLst>
            </p:cNvPr>
            <p:cNvCxnSpPr/>
            <p:nvPr/>
          </p:nvCxnSpPr>
          <p:spPr>
            <a:xfrm flipH="1">
              <a:off x="5784924" y="2860572"/>
              <a:ext cx="1136469" cy="849085"/>
            </a:xfrm>
            <a:prstGeom prst="straightConnector1">
              <a:avLst/>
            </a:prstGeom>
            <a:ln w="889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C08AEFC-01C3-EC1F-C430-B992B49D807C}"/>
                </a:ext>
              </a:extLst>
            </p:cNvPr>
            <p:cNvCxnSpPr/>
            <p:nvPr/>
          </p:nvCxnSpPr>
          <p:spPr>
            <a:xfrm flipH="1">
              <a:off x="5662236" y="2636454"/>
              <a:ext cx="1136469" cy="849085"/>
            </a:xfrm>
            <a:prstGeom prst="straightConnector1">
              <a:avLst/>
            </a:prstGeom>
            <a:ln w="88900">
              <a:solidFill>
                <a:schemeClr val="tx1">
                  <a:lumMod val="75000"/>
                  <a:lumOff val="2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2554D5A-0324-09DC-7268-C9EBE95A65A8}"/>
                </a:ext>
              </a:extLst>
            </p:cNvPr>
            <p:cNvSpPr txBox="1"/>
            <p:nvPr/>
          </p:nvSpPr>
          <p:spPr>
            <a:xfrm rot="19357778">
              <a:off x="6040590" y="3242078"/>
              <a:ext cx="1047732" cy="370689"/>
            </a:xfrm>
            <a:prstGeom prst="rect">
              <a:avLst/>
            </a:prstGeom>
            <a:noFill/>
          </p:spPr>
          <p:txBody>
            <a:bodyPr wrap="square" rtlCol="0">
              <a:spAutoFit/>
            </a:bodyPr>
            <a:lstStyle/>
            <a:p>
              <a:pPr algn="ctr" defTabSz="609570"/>
              <a:r>
                <a:rPr lang="en-US" sz="3200" dirty="0">
                  <a:solidFill>
                    <a:schemeClr val="accent2"/>
                  </a:solidFill>
                </a:rPr>
                <a:t>Good</a:t>
              </a:r>
            </a:p>
          </p:txBody>
        </p:sp>
        <p:sp>
          <p:nvSpPr>
            <p:cNvPr id="19" name="TextBox 18">
              <a:extLst>
                <a:ext uri="{FF2B5EF4-FFF2-40B4-BE49-F238E27FC236}">
                  <a16:creationId xmlns:a16="http://schemas.microsoft.com/office/drawing/2014/main" id="{E187BF8D-9E65-04F3-0C98-1471EA1FEDE2}"/>
                </a:ext>
              </a:extLst>
            </p:cNvPr>
            <p:cNvSpPr txBox="1"/>
            <p:nvPr/>
          </p:nvSpPr>
          <p:spPr>
            <a:xfrm rot="19357778">
              <a:off x="5484149" y="2642513"/>
              <a:ext cx="1047732" cy="370689"/>
            </a:xfrm>
            <a:prstGeom prst="rect">
              <a:avLst/>
            </a:prstGeom>
            <a:noFill/>
          </p:spPr>
          <p:txBody>
            <a:bodyPr wrap="square" rtlCol="0">
              <a:spAutoFit/>
            </a:bodyPr>
            <a:lstStyle/>
            <a:p>
              <a:pPr algn="ctr" defTabSz="609570"/>
              <a:r>
                <a:rPr lang="en-US" sz="3200" dirty="0">
                  <a:solidFill>
                    <a:schemeClr val="tx1">
                      <a:lumMod val="75000"/>
                      <a:lumOff val="25000"/>
                    </a:schemeClr>
                  </a:solidFill>
                </a:rPr>
                <a:t>Bad</a:t>
              </a:r>
            </a:p>
          </p:txBody>
        </p:sp>
      </p:grpSp>
      <p:sp>
        <p:nvSpPr>
          <p:cNvPr id="2" name="5-Point Star 1">
            <a:extLst>
              <a:ext uri="{FF2B5EF4-FFF2-40B4-BE49-F238E27FC236}">
                <a16:creationId xmlns:a16="http://schemas.microsoft.com/office/drawing/2014/main" id="{F30A3186-CFE6-4DE3-CC68-8A4AB1A19AC7}"/>
              </a:ext>
            </a:extLst>
          </p:cNvPr>
          <p:cNvSpPr/>
          <p:nvPr/>
        </p:nvSpPr>
        <p:spPr>
          <a:xfrm>
            <a:off x="7559845" y="5002899"/>
            <a:ext cx="421781" cy="394029"/>
          </a:xfrm>
          <a:prstGeom prst="star5">
            <a:avLst/>
          </a:prstGeom>
          <a:solidFill>
            <a:schemeClr val="accent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813AD12-5E87-2ABB-E2E5-718509677EB2}"/>
              </a:ext>
            </a:extLst>
          </p:cNvPr>
          <p:cNvSpPr txBox="1"/>
          <p:nvPr/>
        </p:nvSpPr>
        <p:spPr>
          <a:xfrm>
            <a:off x="6708538" y="4789688"/>
            <a:ext cx="910827" cy="461665"/>
          </a:xfrm>
          <a:prstGeom prst="rect">
            <a:avLst/>
          </a:prstGeom>
          <a:noFill/>
        </p:spPr>
        <p:txBody>
          <a:bodyPr wrap="none" rtlCol="0">
            <a:spAutoFit/>
          </a:bodyPr>
          <a:lstStyle/>
          <a:p>
            <a:r>
              <a:rPr lang="en-US" sz="2400" dirty="0"/>
              <a:t>SPiDR</a:t>
            </a:r>
          </a:p>
        </p:txBody>
      </p:sp>
      <p:sp>
        <p:nvSpPr>
          <p:cNvPr id="20" name="Rectangle 19">
            <a:extLst>
              <a:ext uri="{FF2B5EF4-FFF2-40B4-BE49-F238E27FC236}">
                <a16:creationId xmlns:a16="http://schemas.microsoft.com/office/drawing/2014/main" id="{0CB1E836-A041-C82A-C7DC-7D4815B2DD5D}"/>
              </a:ext>
            </a:extLst>
          </p:cNvPr>
          <p:cNvSpPr/>
          <p:nvPr/>
        </p:nvSpPr>
        <p:spPr>
          <a:xfrm>
            <a:off x="8105613" y="1924416"/>
            <a:ext cx="309966" cy="290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BD4969D-BCA2-FEFC-4A18-B023B71FC70A}"/>
              </a:ext>
            </a:extLst>
          </p:cNvPr>
          <p:cNvSpPr txBox="1"/>
          <p:nvPr/>
        </p:nvSpPr>
        <p:spPr>
          <a:xfrm>
            <a:off x="7507485" y="2232791"/>
            <a:ext cx="914353" cy="461665"/>
          </a:xfrm>
          <a:prstGeom prst="rect">
            <a:avLst/>
          </a:prstGeom>
          <a:noFill/>
        </p:spPr>
        <p:txBody>
          <a:bodyPr wrap="none" rtlCol="0">
            <a:spAutoFit/>
          </a:bodyPr>
          <a:lstStyle/>
          <a:p>
            <a:r>
              <a:rPr lang="en-US" sz="2400" dirty="0"/>
              <a:t>LiDAR</a:t>
            </a:r>
          </a:p>
        </p:txBody>
      </p:sp>
    </p:spTree>
    <p:extLst>
      <p:ext uri="{BB962C8B-B14F-4D97-AF65-F5344CB8AC3E}">
        <p14:creationId xmlns:p14="http://schemas.microsoft.com/office/powerpoint/2010/main" val="3678788683"/>
      </p:ext>
    </p:extLst>
  </p:cSld>
  <p:clrMapOvr>
    <a:masterClrMapping/>
  </p:clrMapOvr>
  <mc:AlternateContent xmlns:mc="http://schemas.openxmlformats.org/markup-compatibility/2006" xmlns:p14="http://schemas.microsoft.com/office/powerpoint/2010/main">
    <mc:Choice Requires="p14">
      <p:transition spd="slow" p14:dur="2000" advTm="8810"/>
    </mc:Choice>
    <mc:Fallback xmlns="">
      <p:transition spd="slow" advTm="881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F9265AA-7D62-ED5B-FAFF-588E67ECFE4E}"/>
              </a:ext>
            </a:extLst>
          </p:cNvPr>
          <p:cNvPicPr>
            <a:picLocks noGrp="1" noChangeAspect="1"/>
          </p:cNvPicPr>
          <p:nvPr>
            <p:ph idx="1"/>
          </p:nvPr>
        </p:nvPicPr>
        <p:blipFill>
          <a:blip r:embed="rId3"/>
          <a:stretch>
            <a:fillRect/>
          </a:stretch>
        </p:blipFill>
        <p:spPr>
          <a:xfrm>
            <a:off x="2161745" y="1231108"/>
            <a:ext cx="6936403" cy="5575801"/>
          </a:xfrm>
        </p:spPr>
      </p:pic>
      <p:sp>
        <p:nvSpPr>
          <p:cNvPr id="6" name="Title 1">
            <a:extLst>
              <a:ext uri="{FF2B5EF4-FFF2-40B4-BE49-F238E27FC236}">
                <a16:creationId xmlns:a16="http://schemas.microsoft.com/office/drawing/2014/main" id="{9F960A9E-0B42-6F14-0566-458ABB2F2362}"/>
              </a:ext>
            </a:extLst>
          </p:cNvPr>
          <p:cNvSpPr txBox="1">
            <a:spLocks/>
          </p:cNvSpPr>
          <p:nvPr/>
        </p:nvSpPr>
        <p:spPr>
          <a:xfrm>
            <a:off x="949734" y="242436"/>
            <a:ext cx="10515600" cy="1325563"/>
          </a:xfrm>
          <a:prstGeom prst="rect">
            <a:avLst/>
          </a:prstGeom>
        </p:spPr>
        <p:txBody>
          <a:bodyPr vert="horz" lIns="121920" tIns="60960" rIns="121920" bIns="60960" rtlCol="0" anchor="ctr">
            <a:normAutofit fontScale="97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800" b="1" i="1" dirty="0">
                <a:solidFill>
                  <a:schemeClr val="tx1">
                    <a:lumMod val="75000"/>
                    <a:lumOff val="25000"/>
                  </a:schemeClr>
                </a:solidFill>
                <a:latin typeface="Candara" panose="020E0502030303020204" pitchFamily="34" charset="0"/>
              </a:rPr>
              <a:t>Evaluation results</a:t>
            </a:r>
            <a:br>
              <a:rPr lang="en-US" sz="4800" b="1" dirty="0">
                <a:solidFill>
                  <a:schemeClr val="tx1">
                    <a:lumMod val="75000"/>
                    <a:lumOff val="25000"/>
                  </a:schemeClr>
                </a:solidFill>
                <a:latin typeface=""/>
              </a:rPr>
            </a:br>
            <a:endParaRPr lang="en-US" sz="4400" dirty="0"/>
          </a:p>
        </p:txBody>
      </p:sp>
      <p:grpSp>
        <p:nvGrpSpPr>
          <p:cNvPr id="4" name="Group 3">
            <a:extLst>
              <a:ext uri="{FF2B5EF4-FFF2-40B4-BE49-F238E27FC236}">
                <a16:creationId xmlns:a16="http://schemas.microsoft.com/office/drawing/2014/main" id="{1FF5634F-C61A-F299-D6F0-2C07DF969EB7}"/>
              </a:ext>
            </a:extLst>
          </p:cNvPr>
          <p:cNvGrpSpPr/>
          <p:nvPr/>
        </p:nvGrpSpPr>
        <p:grpSpPr>
          <a:xfrm flipH="1">
            <a:off x="5478874" y="2876898"/>
            <a:ext cx="1893532" cy="1693017"/>
            <a:chOff x="5484149" y="2636454"/>
            <a:chExt cx="1604173" cy="1073203"/>
          </a:xfrm>
        </p:grpSpPr>
        <p:cxnSp>
          <p:nvCxnSpPr>
            <p:cNvPr id="5" name="Straight Arrow Connector 4">
              <a:extLst>
                <a:ext uri="{FF2B5EF4-FFF2-40B4-BE49-F238E27FC236}">
                  <a16:creationId xmlns:a16="http://schemas.microsoft.com/office/drawing/2014/main" id="{31844375-9418-0851-8FFB-58AA1251623C}"/>
                </a:ext>
              </a:extLst>
            </p:cNvPr>
            <p:cNvCxnSpPr/>
            <p:nvPr/>
          </p:nvCxnSpPr>
          <p:spPr>
            <a:xfrm flipH="1">
              <a:off x="5784924" y="2860572"/>
              <a:ext cx="1136469" cy="849085"/>
            </a:xfrm>
            <a:prstGeom prst="straightConnector1">
              <a:avLst/>
            </a:prstGeom>
            <a:ln w="889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3A40CAE-BE41-6D45-1241-81B943FF7E5F}"/>
                </a:ext>
              </a:extLst>
            </p:cNvPr>
            <p:cNvCxnSpPr/>
            <p:nvPr/>
          </p:nvCxnSpPr>
          <p:spPr>
            <a:xfrm flipH="1">
              <a:off x="5662236" y="2636454"/>
              <a:ext cx="1136469" cy="849085"/>
            </a:xfrm>
            <a:prstGeom prst="straightConnector1">
              <a:avLst/>
            </a:prstGeom>
            <a:ln w="88900">
              <a:solidFill>
                <a:schemeClr val="tx1">
                  <a:lumMod val="75000"/>
                  <a:lumOff val="2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49E5B9D-B9C1-D4A7-6945-3428B40002E3}"/>
                </a:ext>
              </a:extLst>
            </p:cNvPr>
            <p:cNvSpPr txBox="1"/>
            <p:nvPr/>
          </p:nvSpPr>
          <p:spPr>
            <a:xfrm rot="19357778">
              <a:off x="6040590" y="3242078"/>
              <a:ext cx="1047732" cy="370689"/>
            </a:xfrm>
            <a:prstGeom prst="rect">
              <a:avLst/>
            </a:prstGeom>
            <a:noFill/>
          </p:spPr>
          <p:txBody>
            <a:bodyPr wrap="square" rtlCol="0">
              <a:spAutoFit/>
            </a:bodyPr>
            <a:lstStyle/>
            <a:p>
              <a:pPr algn="ctr" defTabSz="609570"/>
              <a:r>
                <a:rPr lang="en-US" sz="3200" dirty="0">
                  <a:solidFill>
                    <a:schemeClr val="accent2"/>
                  </a:solidFill>
                </a:rPr>
                <a:t>Good</a:t>
              </a:r>
            </a:p>
          </p:txBody>
        </p:sp>
        <p:sp>
          <p:nvSpPr>
            <p:cNvPr id="10" name="TextBox 9">
              <a:extLst>
                <a:ext uri="{FF2B5EF4-FFF2-40B4-BE49-F238E27FC236}">
                  <a16:creationId xmlns:a16="http://schemas.microsoft.com/office/drawing/2014/main" id="{96E06A62-9096-3072-710E-3EACE2CE178A}"/>
                </a:ext>
              </a:extLst>
            </p:cNvPr>
            <p:cNvSpPr txBox="1"/>
            <p:nvPr/>
          </p:nvSpPr>
          <p:spPr>
            <a:xfrm rot="19357778">
              <a:off x="5484149" y="2642513"/>
              <a:ext cx="1047732" cy="370689"/>
            </a:xfrm>
            <a:prstGeom prst="rect">
              <a:avLst/>
            </a:prstGeom>
            <a:noFill/>
          </p:spPr>
          <p:txBody>
            <a:bodyPr wrap="square" rtlCol="0">
              <a:spAutoFit/>
            </a:bodyPr>
            <a:lstStyle/>
            <a:p>
              <a:pPr algn="ctr" defTabSz="609570"/>
              <a:r>
                <a:rPr lang="en-US" sz="3200" dirty="0">
                  <a:solidFill>
                    <a:schemeClr val="tx1">
                      <a:lumMod val="75000"/>
                      <a:lumOff val="25000"/>
                    </a:schemeClr>
                  </a:solidFill>
                </a:rPr>
                <a:t>Bad</a:t>
              </a:r>
            </a:p>
          </p:txBody>
        </p:sp>
      </p:grpSp>
      <p:pic>
        <p:nvPicPr>
          <p:cNvPr id="11" name="Picture 10">
            <a:extLst>
              <a:ext uri="{FF2B5EF4-FFF2-40B4-BE49-F238E27FC236}">
                <a16:creationId xmlns:a16="http://schemas.microsoft.com/office/drawing/2014/main" id="{1B5C8A18-E964-55CE-11F8-515C43D09971}"/>
              </a:ext>
            </a:extLst>
          </p:cNvPr>
          <p:cNvPicPr>
            <a:picLocks noChangeAspect="1"/>
          </p:cNvPicPr>
          <p:nvPr/>
        </p:nvPicPr>
        <p:blipFill rotWithShape="1">
          <a:blip r:embed="rId4"/>
          <a:srcRect l="12664" t="16549" r="40043" b="23728"/>
          <a:stretch/>
        </p:blipFill>
        <p:spPr>
          <a:xfrm>
            <a:off x="3214479" y="1507565"/>
            <a:ext cx="5619556" cy="2946304"/>
          </a:xfrm>
          <a:prstGeom prst="rect">
            <a:avLst/>
          </a:prstGeom>
        </p:spPr>
      </p:pic>
      <p:cxnSp>
        <p:nvCxnSpPr>
          <p:cNvPr id="12" name="Straight Arrow Connector 11">
            <a:extLst>
              <a:ext uri="{FF2B5EF4-FFF2-40B4-BE49-F238E27FC236}">
                <a16:creationId xmlns:a16="http://schemas.microsoft.com/office/drawing/2014/main" id="{08C42DCB-AA3F-EBBC-736A-61778CF05609}"/>
              </a:ext>
            </a:extLst>
          </p:cNvPr>
          <p:cNvCxnSpPr>
            <a:cxnSpLocks/>
          </p:cNvCxnSpPr>
          <p:nvPr/>
        </p:nvCxnSpPr>
        <p:spPr>
          <a:xfrm>
            <a:off x="3331029" y="6715747"/>
            <a:ext cx="575301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C867485-ACD5-D405-A46A-BC2C09460938}"/>
              </a:ext>
            </a:extLst>
          </p:cNvPr>
          <p:cNvCxnSpPr>
            <a:cxnSpLocks/>
          </p:cNvCxnSpPr>
          <p:nvPr/>
        </p:nvCxnSpPr>
        <p:spPr>
          <a:xfrm flipV="1">
            <a:off x="1964871" y="1418364"/>
            <a:ext cx="0" cy="419724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5A9B350-F0A4-CAC7-00CE-8951087998E8}"/>
              </a:ext>
            </a:extLst>
          </p:cNvPr>
          <p:cNvPicPr>
            <a:picLocks noChangeAspect="1"/>
          </p:cNvPicPr>
          <p:nvPr/>
        </p:nvPicPr>
        <p:blipFill rotWithShape="1">
          <a:blip r:embed="rId4"/>
          <a:srcRect l="12664" t="16549" r="40043" b="49828"/>
          <a:stretch/>
        </p:blipFill>
        <p:spPr>
          <a:xfrm>
            <a:off x="3213377" y="3956907"/>
            <a:ext cx="5619556" cy="1658701"/>
          </a:xfrm>
          <a:prstGeom prst="rect">
            <a:avLst/>
          </a:prstGeom>
        </p:spPr>
      </p:pic>
      <p:grpSp>
        <p:nvGrpSpPr>
          <p:cNvPr id="14" name="Group 13">
            <a:extLst>
              <a:ext uri="{FF2B5EF4-FFF2-40B4-BE49-F238E27FC236}">
                <a16:creationId xmlns:a16="http://schemas.microsoft.com/office/drawing/2014/main" id="{98F80F20-AEF2-50E5-06C0-540545A62B6D}"/>
              </a:ext>
            </a:extLst>
          </p:cNvPr>
          <p:cNvGrpSpPr/>
          <p:nvPr/>
        </p:nvGrpSpPr>
        <p:grpSpPr>
          <a:xfrm flipH="1">
            <a:off x="5631274" y="3029298"/>
            <a:ext cx="1893532" cy="1693017"/>
            <a:chOff x="5484149" y="2636454"/>
            <a:chExt cx="1604173" cy="1073203"/>
          </a:xfrm>
        </p:grpSpPr>
        <p:cxnSp>
          <p:nvCxnSpPr>
            <p:cNvPr id="16" name="Straight Arrow Connector 15">
              <a:extLst>
                <a:ext uri="{FF2B5EF4-FFF2-40B4-BE49-F238E27FC236}">
                  <a16:creationId xmlns:a16="http://schemas.microsoft.com/office/drawing/2014/main" id="{E9C91AD1-16E3-9BBF-47C2-EA6059495ED7}"/>
                </a:ext>
              </a:extLst>
            </p:cNvPr>
            <p:cNvCxnSpPr/>
            <p:nvPr/>
          </p:nvCxnSpPr>
          <p:spPr>
            <a:xfrm flipH="1">
              <a:off x="5784924" y="2860572"/>
              <a:ext cx="1136469" cy="849085"/>
            </a:xfrm>
            <a:prstGeom prst="straightConnector1">
              <a:avLst/>
            </a:prstGeom>
            <a:ln w="889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C08AEFC-01C3-EC1F-C430-B992B49D807C}"/>
                </a:ext>
              </a:extLst>
            </p:cNvPr>
            <p:cNvCxnSpPr/>
            <p:nvPr/>
          </p:nvCxnSpPr>
          <p:spPr>
            <a:xfrm flipH="1">
              <a:off x="5662236" y="2636454"/>
              <a:ext cx="1136469" cy="849085"/>
            </a:xfrm>
            <a:prstGeom prst="straightConnector1">
              <a:avLst/>
            </a:prstGeom>
            <a:ln w="88900">
              <a:solidFill>
                <a:schemeClr val="tx1">
                  <a:lumMod val="75000"/>
                  <a:lumOff val="2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2554D5A-0324-09DC-7268-C9EBE95A65A8}"/>
                </a:ext>
              </a:extLst>
            </p:cNvPr>
            <p:cNvSpPr txBox="1"/>
            <p:nvPr/>
          </p:nvSpPr>
          <p:spPr>
            <a:xfrm rot="19357778">
              <a:off x="6040590" y="3242078"/>
              <a:ext cx="1047732" cy="370689"/>
            </a:xfrm>
            <a:prstGeom prst="rect">
              <a:avLst/>
            </a:prstGeom>
            <a:noFill/>
          </p:spPr>
          <p:txBody>
            <a:bodyPr wrap="square" rtlCol="0">
              <a:spAutoFit/>
            </a:bodyPr>
            <a:lstStyle/>
            <a:p>
              <a:pPr algn="ctr" defTabSz="609570"/>
              <a:r>
                <a:rPr lang="en-US" sz="3200" dirty="0">
                  <a:solidFill>
                    <a:schemeClr val="accent2"/>
                  </a:solidFill>
                </a:rPr>
                <a:t>Good</a:t>
              </a:r>
            </a:p>
          </p:txBody>
        </p:sp>
        <p:sp>
          <p:nvSpPr>
            <p:cNvPr id="19" name="TextBox 18">
              <a:extLst>
                <a:ext uri="{FF2B5EF4-FFF2-40B4-BE49-F238E27FC236}">
                  <a16:creationId xmlns:a16="http://schemas.microsoft.com/office/drawing/2014/main" id="{E187BF8D-9E65-04F3-0C98-1471EA1FEDE2}"/>
                </a:ext>
              </a:extLst>
            </p:cNvPr>
            <p:cNvSpPr txBox="1"/>
            <p:nvPr/>
          </p:nvSpPr>
          <p:spPr>
            <a:xfrm rot="19357778">
              <a:off x="5484149" y="2642513"/>
              <a:ext cx="1047732" cy="370689"/>
            </a:xfrm>
            <a:prstGeom prst="rect">
              <a:avLst/>
            </a:prstGeom>
            <a:noFill/>
          </p:spPr>
          <p:txBody>
            <a:bodyPr wrap="square" rtlCol="0">
              <a:spAutoFit/>
            </a:bodyPr>
            <a:lstStyle/>
            <a:p>
              <a:pPr algn="ctr" defTabSz="609570"/>
              <a:r>
                <a:rPr lang="en-US" sz="3200" dirty="0">
                  <a:solidFill>
                    <a:schemeClr val="tx1">
                      <a:lumMod val="75000"/>
                      <a:lumOff val="25000"/>
                    </a:schemeClr>
                  </a:solidFill>
                </a:rPr>
                <a:t>Bad</a:t>
              </a:r>
            </a:p>
          </p:txBody>
        </p:sp>
      </p:grpSp>
      <p:sp>
        <p:nvSpPr>
          <p:cNvPr id="2" name="5-Point Star 1">
            <a:extLst>
              <a:ext uri="{FF2B5EF4-FFF2-40B4-BE49-F238E27FC236}">
                <a16:creationId xmlns:a16="http://schemas.microsoft.com/office/drawing/2014/main" id="{F30A3186-CFE6-4DE3-CC68-8A4AB1A19AC7}"/>
              </a:ext>
            </a:extLst>
          </p:cNvPr>
          <p:cNvSpPr/>
          <p:nvPr/>
        </p:nvSpPr>
        <p:spPr>
          <a:xfrm>
            <a:off x="7559845" y="5002899"/>
            <a:ext cx="421781" cy="394029"/>
          </a:xfrm>
          <a:prstGeom prst="star5">
            <a:avLst/>
          </a:prstGeom>
          <a:solidFill>
            <a:schemeClr val="accent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813AD12-5E87-2ABB-E2E5-718509677EB2}"/>
              </a:ext>
            </a:extLst>
          </p:cNvPr>
          <p:cNvSpPr txBox="1"/>
          <p:nvPr/>
        </p:nvSpPr>
        <p:spPr>
          <a:xfrm>
            <a:off x="6708538" y="4789688"/>
            <a:ext cx="910827" cy="461665"/>
          </a:xfrm>
          <a:prstGeom prst="rect">
            <a:avLst/>
          </a:prstGeom>
          <a:noFill/>
        </p:spPr>
        <p:txBody>
          <a:bodyPr wrap="none" rtlCol="0">
            <a:spAutoFit/>
          </a:bodyPr>
          <a:lstStyle/>
          <a:p>
            <a:r>
              <a:rPr lang="en-US" sz="2400" dirty="0"/>
              <a:t>SPiDR</a:t>
            </a:r>
          </a:p>
        </p:txBody>
      </p:sp>
      <p:sp>
        <p:nvSpPr>
          <p:cNvPr id="20" name="Rectangle 19">
            <a:extLst>
              <a:ext uri="{FF2B5EF4-FFF2-40B4-BE49-F238E27FC236}">
                <a16:creationId xmlns:a16="http://schemas.microsoft.com/office/drawing/2014/main" id="{0CB1E836-A041-C82A-C7DC-7D4815B2DD5D}"/>
              </a:ext>
            </a:extLst>
          </p:cNvPr>
          <p:cNvSpPr/>
          <p:nvPr/>
        </p:nvSpPr>
        <p:spPr>
          <a:xfrm>
            <a:off x="8105613" y="1924416"/>
            <a:ext cx="309966" cy="290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BD4969D-BCA2-FEFC-4A18-B023B71FC70A}"/>
              </a:ext>
            </a:extLst>
          </p:cNvPr>
          <p:cNvSpPr txBox="1"/>
          <p:nvPr/>
        </p:nvSpPr>
        <p:spPr>
          <a:xfrm>
            <a:off x="7507485" y="2232791"/>
            <a:ext cx="914353" cy="461665"/>
          </a:xfrm>
          <a:prstGeom prst="rect">
            <a:avLst/>
          </a:prstGeom>
          <a:noFill/>
        </p:spPr>
        <p:txBody>
          <a:bodyPr wrap="none" rtlCol="0">
            <a:spAutoFit/>
          </a:bodyPr>
          <a:lstStyle/>
          <a:p>
            <a:r>
              <a:rPr lang="en-US" sz="2400" dirty="0"/>
              <a:t>LiDAR</a:t>
            </a:r>
          </a:p>
        </p:txBody>
      </p:sp>
      <p:sp>
        <p:nvSpPr>
          <p:cNvPr id="22" name="Rectangle 21">
            <a:extLst>
              <a:ext uri="{FF2B5EF4-FFF2-40B4-BE49-F238E27FC236}">
                <a16:creationId xmlns:a16="http://schemas.microsoft.com/office/drawing/2014/main" id="{1CE5F7F9-81FC-A110-471B-E26E0F434B84}"/>
              </a:ext>
            </a:extLst>
          </p:cNvPr>
          <p:cNvSpPr/>
          <p:nvPr/>
        </p:nvSpPr>
        <p:spPr>
          <a:xfrm>
            <a:off x="4596969" y="2173306"/>
            <a:ext cx="309966" cy="29031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DB85DE6-1D97-5330-460E-C1FD35ACEEC3}"/>
              </a:ext>
            </a:extLst>
          </p:cNvPr>
          <p:cNvSpPr txBox="1"/>
          <p:nvPr/>
        </p:nvSpPr>
        <p:spPr>
          <a:xfrm>
            <a:off x="3482180" y="2507247"/>
            <a:ext cx="2574249" cy="830997"/>
          </a:xfrm>
          <a:prstGeom prst="rect">
            <a:avLst/>
          </a:prstGeom>
          <a:noFill/>
        </p:spPr>
        <p:txBody>
          <a:bodyPr wrap="square" rtlCol="0">
            <a:spAutoFit/>
          </a:bodyPr>
          <a:lstStyle/>
          <a:p>
            <a:r>
              <a:rPr lang="en-US" sz="2400" dirty="0"/>
              <a:t>Distance sensor with servo motor</a:t>
            </a:r>
          </a:p>
        </p:txBody>
      </p:sp>
    </p:spTree>
    <p:extLst>
      <p:ext uri="{BB962C8B-B14F-4D97-AF65-F5344CB8AC3E}">
        <p14:creationId xmlns:p14="http://schemas.microsoft.com/office/powerpoint/2010/main" val="3189118946"/>
      </p:ext>
    </p:extLst>
  </p:cSld>
  <p:clrMapOvr>
    <a:masterClrMapping/>
  </p:clrMapOvr>
  <mc:AlternateContent xmlns:mc="http://schemas.openxmlformats.org/markup-compatibility/2006" xmlns:p14="http://schemas.microsoft.com/office/powerpoint/2010/main">
    <mc:Choice Requires="p14">
      <p:transition spd="slow" p14:dur="2000" advTm="11136"/>
    </mc:Choice>
    <mc:Fallback xmlns="">
      <p:transition spd="slow" advTm="11136"/>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716B073-EA72-1814-28FA-D6638012693E}"/>
              </a:ext>
            </a:extLst>
          </p:cNvPr>
          <p:cNvSpPr txBox="1">
            <a:spLocks/>
          </p:cNvSpPr>
          <p:nvPr/>
        </p:nvSpPr>
        <p:spPr>
          <a:xfrm>
            <a:off x="1041400" y="568325"/>
            <a:ext cx="10515600" cy="1325563"/>
          </a:xfrm>
          <a:prstGeom prst="rect">
            <a:avLst/>
          </a:prstGeom>
        </p:spPr>
        <p:txBody>
          <a:bodyPr vert="horz" lIns="121920" tIns="60960" rIns="121920" bIns="60960" rtlCol="0" anchor="ctr">
            <a:normAutofit fontScale="97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800" b="1" i="1" dirty="0">
                <a:solidFill>
                  <a:schemeClr val="tx1">
                    <a:lumMod val="75000"/>
                    <a:lumOff val="25000"/>
                  </a:schemeClr>
                </a:solidFill>
                <a:latin typeface="Candara" panose="020E0502030303020204" pitchFamily="34" charset="0"/>
              </a:rPr>
              <a:t>Evaluation results</a:t>
            </a:r>
            <a:br>
              <a:rPr lang="en-US" sz="4800" b="1" dirty="0">
                <a:solidFill>
                  <a:schemeClr val="tx1">
                    <a:lumMod val="75000"/>
                    <a:lumOff val="25000"/>
                  </a:schemeClr>
                </a:solidFill>
                <a:latin typeface=""/>
              </a:rPr>
            </a:br>
            <a:endParaRPr lang="en-US" sz="4400" dirty="0"/>
          </a:p>
        </p:txBody>
      </p:sp>
      <p:pic>
        <p:nvPicPr>
          <p:cNvPr id="8" name="Picture 7">
            <a:extLst>
              <a:ext uri="{FF2B5EF4-FFF2-40B4-BE49-F238E27FC236}">
                <a16:creationId xmlns:a16="http://schemas.microsoft.com/office/drawing/2014/main" id="{BBC4C20F-DFFE-2852-8DCE-7ED3035FBCB0}"/>
              </a:ext>
            </a:extLst>
          </p:cNvPr>
          <p:cNvPicPr>
            <a:picLocks noChangeAspect="1"/>
          </p:cNvPicPr>
          <p:nvPr/>
        </p:nvPicPr>
        <p:blipFill>
          <a:blip r:embed="rId3"/>
          <a:stretch>
            <a:fillRect/>
          </a:stretch>
        </p:blipFill>
        <p:spPr>
          <a:xfrm>
            <a:off x="489339" y="1893888"/>
            <a:ext cx="10972800" cy="3500184"/>
          </a:xfrm>
          <a:prstGeom prst="rect">
            <a:avLst/>
          </a:prstGeom>
        </p:spPr>
      </p:pic>
    </p:spTree>
    <p:extLst>
      <p:ext uri="{BB962C8B-B14F-4D97-AF65-F5344CB8AC3E}">
        <p14:creationId xmlns:p14="http://schemas.microsoft.com/office/powerpoint/2010/main" val="3834475891"/>
      </p:ext>
    </p:extLst>
  </p:cSld>
  <p:clrMapOvr>
    <a:masterClrMapping/>
  </p:clrMapOvr>
  <mc:AlternateContent xmlns:mc="http://schemas.openxmlformats.org/markup-compatibility/2006" xmlns:p14="http://schemas.microsoft.com/office/powerpoint/2010/main">
    <mc:Choice Requires="p14">
      <p:transition spd="slow" p14:dur="2000" advTm="11626"/>
    </mc:Choice>
    <mc:Fallback xmlns="">
      <p:transition spd="slow" advTm="11626"/>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E6469B9-9DA5-4B46-2E6F-BFAA43B38A67}"/>
              </a:ext>
            </a:extLst>
          </p:cNvPr>
          <p:cNvSpPr txBox="1">
            <a:spLocks/>
          </p:cNvSpPr>
          <p:nvPr/>
        </p:nvSpPr>
        <p:spPr>
          <a:xfrm>
            <a:off x="1041400" y="568325"/>
            <a:ext cx="10515600" cy="1325563"/>
          </a:xfrm>
          <a:prstGeom prst="rect">
            <a:avLst/>
          </a:prstGeom>
        </p:spPr>
        <p:txBody>
          <a:bodyPr vert="horz" lIns="121920" tIns="60960" rIns="121920" bIns="60960" rtlCol="0" anchor="ctr">
            <a:normAutofit fontScale="97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800" b="1" i="1" dirty="0">
                <a:solidFill>
                  <a:schemeClr val="tx1">
                    <a:lumMod val="75000"/>
                    <a:lumOff val="25000"/>
                  </a:schemeClr>
                </a:solidFill>
                <a:latin typeface="Candara" panose="020E0502030303020204" pitchFamily="34" charset="0"/>
              </a:rPr>
              <a:t>Evaluation results</a:t>
            </a:r>
            <a:br>
              <a:rPr lang="en-US" sz="4800" b="1" dirty="0">
                <a:solidFill>
                  <a:schemeClr val="tx1">
                    <a:lumMod val="75000"/>
                    <a:lumOff val="25000"/>
                  </a:schemeClr>
                </a:solidFill>
                <a:latin typeface=""/>
              </a:rPr>
            </a:br>
            <a:endParaRPr lang="en-US" sz="4400" dirty="0"/>
          </a:p>
        </p:txBody>
      </p:sp>
      <p:pic>
        <p:nvPicPr>
          <p:cNvPr id="11" name="Picture 10">
            <a:extLst>
              <a:ext uri="{FF2B5EF4-FFF2-40B4-BE49-F238E27FC236}">
                <a16:creationId xmlns:a16="http://schemas.microsoft.com/office/drawing/2014/main" id="{63216E85-4EFE-1F2B-7902-7112FF5EFE6C}"/>
              </a:ext>
            </a:extLst>
          </p:cNvPr>
          <p:cNvPicPr>
            <a:picLocks noChangeAspect="1"/>
          </p:cNvPicPr>
          <p:nvPr/>
        </p:nvPicPr>
        <p:blipFill>
          <a:blip r:embed="rId3"/>
          <a:stretch>
            <a:fillRect/>
          </a:stretch>
        </p:blipFill>
        <p:spPr>
          <a:xfrm>
            <a:off x="536770" y="1893888"/>
            <a:ext cx="10925369" cy="3519829"/>
          </a:xfrm>
          <a:prstGeom prst="rect">
            <a:avLst/>
          </a:prstGeom>
        </p:spPr>
      </p:pic>
    </p:spTree>
    <p:extLst>
      <p:ext uri="{BB962C8B-B14F-4D97-AF65-F5344CB8AC3E}">
        <p14:creationId xmlns:p14="http://schemas.microsoft.com/office/powerpoint/2010/main" val="858512797"/>
      </p:ext>
    </p:extLst>
  </p:cSld>
  <p:clrMapOvr>
    <a:masterClrMapping/>
  </p:clrMapOvr>
  <mc:AlternateContent xmlns:mc="http://schemas.openxmlformats.org/markup-compatibility/2006" xmlns:p14="http://schemas.microsoft.com/office/powerpoint/2010/main">
    <mc:Choice Requires="p14">
      <p:transition spd="slow" p14:dur="2000" advTm="11125"/>
    </mc:Choice>
    <mc:Fallback xmlns="">
      <p:transition spd="slow" advTm="11125"/>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E5B1881-C4CA-186E-C2AB-D95CAAD1D291}"/>
              </a:ext>
            </a:extLst>
          </p:cNvPr>
          <p:cNvSpPr txBox="1">
            <a:spLocks/>
          </p:cNvSpPr>
          <p:nvPr/>
        </p:nvSpPr>
        <p:spPr>
          <a:xfrm>
            <a:off x="1041400" y="568325"/>
            <a:ext cx="10515600" cy="1325563"/>
          </a:xfrm>
          <a:prstGeom prst="rect">
            <a:avLst/>
          </a:prstGeom>
        </p:spPr>
        <p:txBody>
          <a:bodyPr vert="horz" lIns="121920" tIns="60960" rIns="121920" bIns="60960" rtlCol="0" anchor="ctr">
            <a:normAutofit fontScale="97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800" b="1" i="1" dirty="0">
                <a:solidFill>
                  <a:schemeClr val="tx1">
                    <a:lumMod val="75000"/>
                    <a:lumOff val="25000"/>
                  </a:schemeClr>
                </a:solidFill>
                <a:latin typeface="Candara" panose="020E0502030303020204" pitchFamily="34" charset="0"/>
              </a:rPr>
              <a:t>Evaluation results</a:t>
            </a:r>
            <a:br>
              <a:rPr lang="en-US" sz="4800" b="1" dirty="0">
                <a:solidFill>
                  <a:schemeClr val="tx1">
                    <a:lumMod val="75000"/>
                    <a:lumOff val="25000"/>
                  </a:schemeClr>
                </a:solidFill>
                <a:latin typeface=""/>
              </a:rPr>
            </a:br>
            <a:endParaRPr lang="en-US" sz="4400" dirty="0"/>
          </a:p>
        </p:txBody>
      </p:sp>
      <p:pic>
        <p:nvPicPr>
          <p:cNvPr id="12" name="Picture 11">
            <a:extLst>
              <a:ext uri="{FF2B5EF4-FFF2-40B4-BE49-F238E27FC236}">
                <a16:creationId xmlns:a16="http://schemas.microsoft.com/office/drawing/2014/main" id="{781C7808-5419-2F4A-BA0E-101D595E7802}"/>
              </a:ext>
            </a:extLst>
          </p:cNvPr>
          <p:cNvPicPr>
            <a:picLocks noChangeAspect="1"/>
          </p:cNvPicPr>
          <p:nvPr/>
        </p:nvPicPr>
        <p:blipFill rotWithShape="1">
          <a:blip r:embed="rId3"/>
          <a:srcRect r="41054" b="22156"/>
          <a:stretch/>
        </p:blipFill>
        <p:spPr>
          <a:xfrm>
            <a:off x="1196474" y="1741214"/>
            <a:ext cx="9675455" cy="1915897"/>
          </a:xfrm>
          <a:prstGeom prst="rect">
            <a:avLst/>
          </a:prstGeom>
        </p:spPr>
      </p:pic>
      <p:pic>
        <p:nvPicPr>
          <p:cNvPr id="13" name="Picture 12">
            <a:extLst>
              <a:ext uri="{FF2B5EF4-FFF2-40B4-BE49-F238E27FC236}">
                <a16:creationId xmlns:a16="http://schemas.microsoft.com/office/drawing/2014/main" id="{E99CCDA3-954B-6035-312D-5F22080A8845}"/>
              </a:ext>
            </a:extLst>
          </p:cNvPr>
          <p:cNvPicPr>
            <a:picLocks noChangeAspect="1"/>
          </p:cNvPicPr>
          <p:nvPr/>
        </p:nvPicPr>
        <p:blipFill rotWithShape="1">
          <a:blip r:embed="rId3"/>
          <a:srcRect l="58816" b="22156"/>
          <a:stretch/>
        </p:blipFill>
        <p:spPr>
          <a:xfrm>
            <a:off x="2469631" y="4119408"/>
            <a:ext cx="6759964" cy="1915896"/>
          </a:xfrm>
          <a:prstGeom prst="rect">
            <a:avLst/>
          </a:prstGeom>
        </p:spPr>
      </p:pic>
      <p:sp>
        <p:nvSpPr>
          <p:cNvPr id="14" name="TextBox 13">
            <a:extLst>
              <a:ext uri="{FF2B5EF4-FFF2-40B4-BE49-F238E27FC236}">
                <a16:creationId xmlns:a16="http://schemas.microsoft.com/office/drawing/2014/main" id="{D25C32CA-E0AE-9266-C7B6-2C8541DA30E2}"/>
              </a:ext>
            </a:extLst>
          </p:cNvPr>
          <p:cNvSpPr txBox="1"/>
          <p:nvPr/>
        </p:nvSpPr>
        <p:spPr>
          <a:xfrm>
            <a:off x="1655707" y="3429001"/>
            <a:ext cx="1834028" cy="461665"/>
          </a:xfrm>
          <a:prstGeom prst="rect">
            <a:avLst/>
          </a:prstGeom>
          <a:noFill/>
        </p:spPr>
        <p:txBody>
          <a:bodyPr wrap="none" rtlCol="0">
            <a:spAutoFit/>
          </a:bodyPr>
          <a:lstStyle/>
          <a:p>
            <a:r>
              <a:rPr lang="en-US" sz="2400" dirty="0"/>
              <a:t>Ground truth</a:t>
            </a:r>
          </a:p>
        </p:txBody>
      </p:sp>
      <p:sp>
        <p:nvSpPr>
          <p:cNvPr id="15" name="TextBox 14">
            <a:extLst>
              <a:ext uri="{FF2B5EF4-FFF2-40B4-BE49-F238E27FC236}">
                <a16:creationId xmlns:a16="http://schemas.microsoft.com/office/drawing/2014/main" id="{FA2D578B-A7B6-C9F1-9571-97506CD41C9F}"/>
              </a:ext>
            </a:extLst>
          </p:cNvPr>
          <p:cNvSpPr txBox="1"/>
          <p:nvPr/>
        </p:nvSpPr>
        <p:spPr>
          <a:xfrm>
            <a:off x="4851199" y="3429001"/>
            <a:ext cx="1638077" cy="461665"/>
          </a:xfrm>
          <a:prstGeom prst="rect">
            <a:avLst/>
          </a:prstGeom>
          <a:noFill/>
        </p:spPr>
        <p:txBody>
          <a:bodyPr wrap="none" rtlCol="0">
            <a:spAutoFit/>
          </a:bodyPr>
          <a:lstStyle/>
          <a:p>
            <a:r>
              <a:rPr lang="en-US" sz="2400" dirty="0"/>
              <a:t>Raw output</a:t>
            </a:r>
          </a:p>
        </p:txBody>
      </p:sp>
      <p:sp>
        <p:nvSpPr>
          <p:cNvPr id="16" name="TextBox 15">
            <a:extLst>
              <a:ext uri="{FF2B5EF4-FFF2-40B4-BE49-F238E27FC236}">
                <a16:creationId xmlns:a16="http://schemas.microsoft.com/office/drawing/2014/main" id="{41BCE4EF-1908-AEE5-8F3E-DC34C8A302F5}"/>
              </a:ext>
            </a:extLst>
          </p:cNvPr>
          <p:cNvSpPr txBox="1"/>
          <p:nvPr/>
        </p:nvSpPr>
        <p:spPr>
          <a:xfrm>
            <a:off x="7744852" y="3429001"/>
            <a:ext cx="2740302" cy="461665"/>
          </a:xfrm>
          <a:prstGeom prst="rect">
            <a:avLst/>
          </a:prstGeom>
          <a:noFill/>
        </p:spPr>
        <p:txBody>
          <a:bodyPr wrap="none" rtlCol="0">
            <a:spAutoFit/>
          </a:bodyPr>
          <a:lstStyle/>
          <a:p>
            <a:r>
              <a:rPr lang="en-US" sz="2400" dirty="0"/>
              <a:t>Only motion stacked</a:t>
            </a:r>
          </a:p>
        </p:txBody>
      </p:sp>
      <p:sp>
        <p:nvSpPr>
          <p:cNvPr id="17" name="TextBox 16">
            <a:extLst>
              <a:ext uri="{FF2B5EF4-FFF2-40B4-BE49-F238E27FC236}">
                <a16:creationId xmlns:a16="http://schemas.microsoft.com/office/drawing/2014/main" id="{9FE517BB-8C07-CD3F-656A-15B7DAD48A1C}"/>
              </a:ext>
            </a:extLst>
          </p:cNvPr>
          <p:cNvSpPr txBox="1"/>
          <p:nvPr/>
        </p:nvSpPr>
        <p:spPr>
          <a:xfrm>
            <a:off x="2687805" y="5797233"/>
            <a:ext cx="3096938" cy="461665"/>
          </a:xfrm>
          <a:prstGeom prst="rect">
            <a:avLst/>
          </a:prstGeom>
          <a:noFill/>
        </p:spPr>
        <p:txBody>
          <a:bodyPr wrap="none" rtlCol="0">
            <a:spAutoFit/>
          </a:bodyPr>
          <a:lstStyle/>
          <a:p>
            <a:r>
              <a:rPr lang="en-US" sz="2400" dirty="0"/>
              <a:t>Only frequency stacked</a:t>
            </a:r>
          </a:p>
        </p:txBody>
      </p:sp>
      <p:sp>
        <p:nvSpPr>
          <p:cNvPr id="18" name="TextBox 17">
            <a:extLst>
              <a:ext uri="{FF2B5EF4-FFF2-40B4-BE49-F238E27FC236}">
                <a16:creationId xmlns:a16="http://schemas.microsoft.com/office/drawing/2014/main" id="{30368CFB-3E4F-72DB-758D-3000391536CC}"/>
              </a:ext>
            </a:extLst>
          </p:cNvPr>
          <p:cNvSpPr txBox="1"/>
          <p:nvPr/>
        </p:nvSpPr>
        <p:spPr>
          <a:xfrm>
            <a:off x="6904451" y="5797233"/>
            <a:ext cx="777777" cy="461665"/>
          </a:xfrm>
          <a:prstGeom prst="rect">
            <a:avLst/>
          </a:prstGeom>
          <a:noFill/>
        </p:spPr>
        <p:txBody>
          <a:bodyPr wrap="none" rtlCol="0">
            <a:spAutoFit/>
          </a:bodyPr>
          <a:lstStyle/>
          <a:p>
            <a:r>
              <a:rPr lang="en-US" sz="2400" dirty="0"/>
              <a:t>Both</a:t>
            </a:r>
          </a:p>
        </p:txBody>
      </p:sp>
    </p:spTree>
    <p:extLst>
      <p:ext uri="{BB962C8B-B14F-4D97-AF65-F5344CB8AC3E}">
        <p14:creationId xmlns:p14="http://schemas.microsoft.com/office/powerpoint/2010/main" val="3457578270"/>
      </p:ext>
    </p:extLst>
  </p:cSld>
  <p:clrMapOvr>
    <a:masterClrMapping/>
  </p:clrMapOvr>
  <mc:AlternateContent xmlns:mc="http://schemas.openxmlformats.org/markup-compatibility/2006" xmlns:p14="http://schemas.microsoft.com/office/powerpoint/2010/main">
    <mc:Choice Requires="p14">
      <p:transition spd="slow" p14:dur="2000" advTm="14453"/>
    </mc:Choice>
    <mc:Fallback xmlns="">
      <p:transition spd="slow" advTm="14453"/>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C06E9B-F471-BDF4-83EE-568BA7BE0E91}"/>
              </a:ext>
            </a:extLst>
          </p:cNvPr>
          <p:cNvSpPr txBox="1">
            <a:spLocks/>
          </p:cNvSpPr>
          <p:nvPr/>
        </p:nvSpPr>
        <p:spPr>
          <a:xfrm>
            <a:off x="1041400" y="568325"/>
            <a:ext cx="10515600" cy="1325563"/>
          </a:xfrm>
          <a:prstGeom prst="rect">
            <a:avLst/>
          </a:prstGeom>
        </p:spPr>
        <p:txBody>
          <a:bodyPr vert="horz" lIns="121920" tIns="60960" rIns="121920" bIns="60960" rtlCol="0" anchor="ctr">
            <a:normAutofit fontScale="97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800" b="1" i="1" dirty="0">
                <a:solidFill>
                  <a:schemeClr val="tx1">
                    <a:lumMod val="75000"/>
                    <a:lumOff val="25000"/>
                  </a:schemeClr>
                </a:solidFill>
                <a:latin typeface="Candara" panose="020E0502030303020204" pitchFamily="34" charset="0"/>
              </a:rPr>
              <a:t>Evaluation results</a:t>
            </a:r>
            <a:br>
              <a:rPr lang="en-US" sz="4800" b="1" dirty="0">
                <a:solidFill>
                  <a:schemeClr val="tx1">
                    <a:lumMod val="75000"/>
                    <a:lumOff val="25000"/>
                  </a:schemeClr>
                </a:solidFill>
                <a:latin typeface=""/>
              </a:rPr>
            </a:br>
            <a:endParaRPr lang="en-US" sz="4400" dirty="0"/>
          </a:p>
        </p:txBody>
      </p:sp>
      <p:pic>
        <p:nvPicPr>
          <p:cNvPr id="8" name="Picture 7">
            <a:extLst>
              <a:ext uri="{FF2B5EF4-FFF2-40B4-BE49-F238E27FC236}">
                <a16:creationId xmlns:a16="http://schemas.microsoft.com/office/drawing/2014/main" id="{0318A952-65E6-D094-CC6E-182C89358FA6}"/>
              </a:ext>
            </a:extLst>
          </p:cNvPr>
          <p:cNvPicPr>
            <a:picLocks noChangeAspect="1"/>
          </p:cNvPicPr>
          <p:nvPr/>
        </p:nvPicPr>
        <p:blipFill rotWithShape="1">
          <a:blip r:embed="rId3"/>
          <a:srcRect r="75066"/>
          <a:stretch/>
        </p:blipFill>
        <p:spPr>
          <a:xfrm>
            <a:off x="1262595" y="1914877"/>
            <a:ext cx="3805351" cy="4152829"/>
          </a:xfrm>
          <a:prstGeom prst="rect">
            <a:avLst/>
          </a:prstGeom>
        </p:spPr>
      </p:pic>
      <p:pic>
        <p:nvPicPr>
          <p:cNvPr id="5" name="Picture 4">
            <a:extLst>
              <a:ext uri="{FF2B5EF4-FFF2-40B4-BE49-F238E27FC236}">
                <a16:creationId xmlns:a16="http://schemas.microsoft.com/office/drawing/2014/main" id="{47E133B6-2AB2-0AAD-988C-9B921274652B}"/>
              </a:ext>
            </a:extLst>
          </p:cNvPr>
          <p:cNvPicPr>
            <a:picLocks noChangeAspect="1"/>
          </p:cNvPicPr>
          <p:nvPr/>
        </p:nvPicPr>
        <p:blipFill rotWithShape="1">
          <a:blip r:embed="rId3"/>
          <a:srcRect l="75066"/>
          <a:stretch/>
        </p:blipFill>
        <p:spPr>
          <a:xfrm>
            <a:off x="6430764" y="1914877"/>
            <a:ext cx="3805350" cy="4152827"/>
          </a:xfrm>
          <a:prstGeom prst="rect">
            <a:avLst/>
          </a:prstGeom>
        </p:spPr>
      </p:pic>
      <p:cxnSp>
        <p:nvCxnSpPr>
          <p:cNvPr id="4" name="Straight Connector 3">
            <a:extLst>
              <a:ext uri="{FF2B5EF4-FFF2-40B4-BE49-F238E27FC236}">
                <a16:creationId xmlns:a16="http://schemas.microsoft.com/office/drawing/2014/main" id="{91A7BD7B-C124-BDCE-C572-5DA4E0F4F6E7}"/>
              </a:ext>
            </a:extLst>
          </p:cNvPr>
          <p:cNvCxnSpPr/>
          <p:nvPr/>
        </p:nvCxnSpPr>
        <p:spPr>
          <a:xfrm>
            <a:off x="1262595" y="2805193"/>
            <a:ext cx="380225" cy="0"/>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E1663FC8-3A85-F1B0-7A17-3168502C2F26}"/>
              </a:ext>
            </a:extLst>
          </p:cNvPr>
          <p:cNvCxnSpPr>
            <a:cxnSpLocks/>
          </p:cNvCxnSpPr>
          <p:nvPr/>
        </p:nvCxnSpPr>
        <p:spPr>
          <a:xfrm flipH="1" flipV="1">
            <a:off x="1642820" y="2805193"/>
            <a:ext cx="185980" cy="623807"/>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BB5F0724-D900-5743-235E-13D6DF7F197E}"/>
              </a:ext>
            </a:extLst>
          </p:cNvPr>
          <p:cNvCxnSpPr>
            <a:cxnSpLocks/>
          </p:cNvCxnSpPr>
          <p:nvPr/>
        </p:nvCxnSpPr>
        <p:spPr>
          <a:xfrm flipH="1">
            <a:off x="1828800" y="3429000"/>
            <a:ext cx="976393" cy="0"/>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902417F-BAD4-1D73-1B23-72E6C3225043}"/>
              </a:ext>
            </a:extLst>
          </p:cNvPr>
          <p:cNvCxnSpPr>
            <a:cxnSpLocks/>
          </p:cNvCxnSpPr>
          <p:nvPr/>
        </p:nvCxnSpPr>
        <p:spPr>
          <a:xfrm flipH="1">
            <a:off x="2805193" y="2805193"/>
            <a:ext cx="140776" cy="623807"/>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6740191-5773-4977-981D-031876595133}"/>
              </a:ext>
            </a:extLst>
          </p:cNvPr>
          <p:cNvCxnSpPr>
            <a:cxnSpLocks/>
          </p:cNvCxnSpPr>
          <p:nvPr/>
        </p:nvCxnSpPr>
        <p:spPr>
          <a:xfrm flipH="1">
            <a:off x="2945969" y="2805193"/>
            <a:ext cx="425429" cy="0"/>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C4EA28CF-2128-D512-219D-A62407CE6137}"/>
              </a:ext>
            </a:extLst>
          </p:cNvPr>
          <p:cNvCxnSpPr>
            <a:cxnSpLocks/>
          </p:cNvCxnSpPr>
          <p:nvPr/>
        </p:nvCxnSpPr>
        <p:spPr>
          <a:xfrm>
            <a:off x="3371398" y="2826183"/>
            <a:ext cx="386037" cy="1027713"/>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509969FB-6E8B-9F8A-8165-E4D47C1550E8}"/>
              </a:ext>
            </a:extLst>
          </p:cNvPr>
          <p:cNvCxnSpPr>
            <a:cxnSpLocks/>
          </p:cNvCxnSpPr>
          <p:nvPr/>
        </p:nvCxnSpPr>
        <p:spPr>
          <a:xfrm>
            <a:off x="3757435" y="3853896"/>
            <a:ext cx="542054" cy="0"/>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26C90788-3569-EF3C-F7F5-ADB162757A0C}"/>
              </a:ext>
            </a:extLst>
          </p:cNvPr>
          <p:cNvCxnSpPr>
            <a:cxnSpLocks/>
          </p:cNvCxnSpPr>
          <p:nvPr/>
        </p:nvCxnSpPr>
        <p:spPr>
          <a:xfrm flipV="1">
            <a:off x="4299489" y="2634712"/>
            <a:ext cx="334504" cy="1226917"/>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68F692B5-77CA-BB16-730E-107B18026798}"/>
              </a:ext>
            </a:extLst>
          </p:cNvPr>
          <p:cNvCxnSpPr>
            <a:cxnSpLocks/>
          </p:cNvCxnSpPr>
          <p:nvPr/>
        </p:nvCxnSpPr>
        <p:spPr>
          <a:xfrm>
            <a:off x="6710766" y="2448732"/>
            <a:ext cx="413290" cy="1140239"/>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C2CDAE9C-156D-F034-DC5F-E8A9B28AFC98}"/>
              </a:ext>
            </a:extLst>
          </p:cNvPr>
          <p:cNvCxnSpPr>
            <a:cxnSpLocks/>
          </p:cNvCxnSpPr>
          <p:nvPr/>
        </p:nvCxnSpPr>
        <p:spPr>
          <a:xfrm>
            <a:off x="7104682" y="3526979"/>
            <a:ext cx="768457" cy="0"/>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B631D87E-75C0-A3FB-3947-641068EBDBA7}"/>
              </a:ext>
            </a:extLst>
          </p:cNvPr>
          <p:cNvCxnSpPr>
            <a:cxnSpLocks/>
          </p:cNvCxnSpPr>
          <p:nvPr/>
        </p:nvCxnSpPr>
        <p:spPr>
          <a:xfrm flipV="1">
            <a:off x="7873139" y="2448732"/>
            <a:ext cx="77491" cy="1131020"/>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BEF03B67-857E-0DDB-FF30-81A76DDCAF22}"/>
              </a:ext>
            </a:extLst>
          </p:cNvPr>
          <p:cNvCxnSpPr>
            <a:cxnSpLocks/>
          </p:cNvCxnSpPr>
          <p:nvPr/>
        </p:nvCxnSpPr>
        <p:spPr>
          <a:xfrm>
            <a:off x="7950630" y="2448732"/>
            <a:ext cx="263472" cy="0"/>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8B6D5F92-31C8-3C1A-B730-CE5C99468617}"/>
              </a:ext>
            </a:extLst>
          </p:cNvPr>
          <p:cNvCxnSpPr>
            <a:cxnSpLocks/>
          </p:cNvCxnSpPr>
          <p:nvPr/>
        </p:nvCxnSpPr>
        <p:spPr>
          <a:xfrm flipH="1" flipV="1">
            <a:off x="8214102" y="2427743"/>
            <a:ext cx="119337" cy="1161228"/>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4B2F23ED-D684-C3C8-0873-657C110F6E8A}"/>
              </a:ext>
            </a:extLst>
          </p:cNvPr>
          <p:cNvCxnSpPr>
            <a:cxnSpLocks/>
          </p:cNvCxnSpPr>
          <p:nvPr/>
        </p:nvCxnSpPr>
        <p:spPr>
          <a:xfrm>
            <a:off x="8333439" y="3526979"/>
            <a:ext cx="1569978" cy="0"/>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43E246B8-6037-41AC-761B-CEA2F4D41D1C}"/>
              </a:ext>
            </a:extLst>
          </p:cNvPr>
          <p:cNvCxnSpPr>
            <a:cxnSpLocks/>
          </p:cNvCxnSpPr>
          <p:nvPr/>
        </p:nvCxnSpPr>
        <p:spPr>
          <a:xfrm flipV="1">
            <a:off x="10069765" y="2427743"/>
            <a:ext cx="47012" cy="1122160"/>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39076176"/>
      </p:ext>
    </p:extLst>
  </p:cSld>
  <p:clrMapOvr>
    <a:masterClrMapping/>
  </p:clrMapOvr>
  <mc:AlternateContent xmlns:mc="http://schemas.openxmlformats.org/markup-compatibility/2006" xmlns:p14="http://schemas.microsoft.com/office/powerpoint/2010/main">
    <mc:Choice Requires="p14">
      <p:transition spd="slow" p14:dur="2000" advTm="9237"/>
    </mc:Choice>
    <mc:Fallback xmlns="">
      <p:transition spd="slow" advTm="9237"/>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E88AD-8B82-9927-D690-57609F61F3DE}"/>
              </a:ext>
            </a:extLst>
          </p:cNvPr>
          <p:cNvSpPr>
            <a:spLocks noGrp="1"/>
          </p:cNvSpPr>
          <p:nvPr>
            <p:ph type="title"/>
          </p:nvPr>
        </p:nvSpPr>
        <p:spPr/>
        <p:txBody>
          <a:bodyPr>
            <a:normAutofit fontScale="90000"/>
          </a:bodyPr>
          <a:lstStyle/>
          <a:p>
            <a:r>
              <a:rPr lang="en-US" sz="4800" b="1" i="1" dirty="0">
                <a:solidFill>
                  <a:schemeClr val="tx1">
                    <a:lumMod val="75000"/>
                    <a:lumOff val="25000"/>
                  </a:schemeClr>
                </a:solidFill>
                <a:latin typeface="Candara" panose="020E0502030303020204" pitchFamily="34" charset="0"/>
              </a:rPr>
              <a:t>Evaluation results</a:t>
            </a:r>
            <a:br>
              <a:rPr lang="en-US" sz="4800" b="1" dirty="0">
                <a:solidFill>
                  <a:schemeClr val="tx1">
                    <a:lumMod val="75000"/>
                    <a:lumOff val="25000"/>
                  </a:schemeClr>
                </a:solidFill>
                <a:latin typeface=""/>
              </a:rPr>
            </a:br>
            <a:endParaRPr lang="en-US" dirty="0"/>
          </a:p>
        </p:txBody>
      </p:sp>
      <p:pic>
        <p:nvPicPr>
          <p:cNvPr id="5" name="Picture 4">
            <a:extLst>
              <a:ext uri="{FF2B5EF4-FFF2-40B4-BE49-F238E27FC236}">
                <a16:creationId xmlns:a16="http://schemas.microsoft.com/office/drawing/2014/main" id="{F54EBEA4-25A0-EC46-A727-743F01A5D28E}"/>
              </a:ext>
            </a:extLst>
          </p:cNvPr>
          <p:cNvPicPr>
            <a:picLocks noChangeAspect="1"/>
          </p:cNvPicPr>
          <p:nvPr/>
        </p:nvPicPr>
        <p:blipFill>
          <a:blip r:embed="rId4"/>
          <a:stretch>
            <a:fillRect/>
          </a:stretch>
        </p:blipFill>
        <p:spPr>
          <a:xfrm>
            <a:off x="6282904" y="1198529"/>
            <a:ext cx="5070896" cy="1944823"/>
          </a:xfrm>
          <a:prstGeom prst="rect">
            <a:avLst/>
          </a:prstGeom>
        </p:spPr>
      </p:pic>
      <p:pic>
        <p:nvPicPr>
          <p:cNvPr id="7" name="Picture 6">
            <a:extLst>
              <a:ext uri="{FF2B5EF4-FFF2-40B4-BE49-F238E27FC236}">
                <a16:creationId xmlns:a16="http://schemas.microsoft.com/office/drawing/2014/main" id="{45039323-70DA-9DE0-7F68-9C9175E338E9}"/>
              </a:ext>
            </a:extLst>
          </p:cNvPr>
          <p:cNvPicPr>
            <a:picLocks noChangeAspect="1"/>
          </p:cNvPicPr>
          <p:nvPr/>
        </p:nvPicPr>
        <p:blipFill>
          <a:blip r:embed="rId5"/>
          <a:stretch>
            <a:fillRect/>
          </a:stretch>
        </p:blipFill>
        <p:spPr>
          <a:xfrm>
            <a:off x="5729582" y="3135503"/>
            <a:ext cx="6087229" cy="3238184"/>
          </a:xfrm>
          <a:prstGeom prst="rect">
            <a:avLst/>
          </a:prstGeom>
        </p:spPr>
      </p:pic>
      <p:pic>
        <p:nvPicPr>
          <p:cNvPr id="10" name="Picture 9">
            <a:extLst>
              <a:ext uri="{FF2B5EF4-FFF2-40B4-BE49-F238E27FC236}">
                <a16:creationId xmlns:a16="http://schemas.microsoft.com/office/drawing/2014/main" id="{9AB1A5F2-466D-DE45-ECA6-1D38D3B3826B}"/>
              </a:ext>
            </a:extLst>
          </p:cNvPr>
          <p:cNvPicPr>
            <a:picLocks noChangeAspect="1"/>
          </p:cNvPicPr>
          <p:nvPr/>
        </p:nvPicPr>
        <p:blipFill>
          <a:blip r:embed="rId6"/>
          <a:stretch>
            <a:fillRect/>
          </a:stretch>
        </p:blipFill>
        <p:spPr>
          <a:xfrm>
            <a:off x="241655" y="1680185"/>
            <a:ext cx="5667443" cy="3894956"/>
          </a:xfrm>
          <a:prstGeom prst="rect">
            <a:avLst/>
          </a:prstGeom>
        </p:spPr>
      </p:pic>
    </p:spTree>
    <p:custDataLst>
      <p:tags r:id="rId1"/>
    </p:custDataLst>
    <p:extLst>
      <p:ext uri="{BB962C8B-B14F-4D97-AF65-F5344CB8AC3E}">
        <p14:creationId xmlns:p14="http://schemas.microsoft.com/office/powerpoint/2010/main" val="1889132649"/>
      </p:ext>
    </p:extLst>
  </p:cSld>
  <p:clrMapOvr>
    <a:masterClrMapping/>
  </p:clrMapOvr>
  <mc:AlternateContent xmlns:mc="http://schemas.openxmlformats.org/markup-compatibility/2006" xmlns:p14="http://schemas.microsoft.com/office/powerpoint/2010/main">
    <mc:Choice Requires="p14">
      <p:transition spd="slow" p14:dur="2000" advTm="31050"/>
    </mc:Choice>
    <mc:Fallback xmlns="">
      <p:transition spd="slow" advTm="310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This Unique Rat Robot Can Save Human Lives From Natural Disasters">
            <a:extLst>
              <a:ext uri="{FF2B5EF4-FFF2-40B4-BE49-F238E27FC236}">
                <a16:creationId xmlns:a16="http://schemas.microsoft.com/office/drawing/2014/main" id="{4EBFD897-C3F6-18D3-1A03-FE73407DF8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262" y="3706460"/>
            <a:ext cx="5602737" cy="31515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arm of autonomous tiny drones can localise gas leaks">
            <a:extLst>
              <a:ext uri="{FF2B5EF4-FFF2-40B4-BE49-F238E27FC236}">
                <a16:creationId xmlns:a16="http://schemas.microsoft.com/office/drawing/2014/main" id="{E61C700D-32EB-4028-D3A4-D44BE7A12A8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267" t="16086"/>
          <a:stretch/>
        </p:blipFill>
        <p:spPr bwMode="auto">
          <a:xfrm>
            <a:off x="0" y="3512457"/>
            <a:ext cx="5602737" cy="337736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earching for survivors of the Mexico earthquake—with snake robots |  Science | AAAS">
            <a:extLst>
              <a:ext uri="{FF2B5EF4-FFF2-40B4-BE49-F238E27FC236}">
                <a16:creationId xmlns:a16="http://schemas.microsoft.com/office/drawing/2014/main" id="{39E558C5-2575-5CA3-DD6B-B6B8535E20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572" r="14581"/>
          <a:stretch/>
        </p:blipFill>
        <p:spPr bwMode="auto">
          <a:xfrm>
            <a:off x="6560679" y="0"/>
            <a:ext cx="5617029" cy="327086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fter Disaster Strikes, a Robot Might Save Your Life | Discover Magazine">
            <a:extLst>
              <a:ext uri="{FF2B5EF4-FFF2-40B4-BE49-F238E27FC236}">
                <a16:creationId xmlns:a16="http://schemas.microsoft.com/office/drawing/2014/main" id="{90E6B1D7-81AC-305A-4EE1-C79F9CE08EB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4347"/>
          <a:stretch/>
        </p:blipFill>
        <p:spPr bwMode="auto">
          <a:xfrm>
            <a:off x="0" y="0"/>
            <a:ext cx="5617029" cy="31564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A4768EA-A525-724E-2186-8EE22D0A1B5B}"/>
              </a:ext>
            </a:extLst>
          </p:cNvPr>
          <p:cNvSpPr txBox="1"/>
          <p:nvPr/>
        </p:nvSpPr>
        <p:spPr>
          <a:xfrm>
            <a:off x="4461" y="3075057"/>
            <a:ext cx="12173247" cy="707886"/>
          </a:xfrm>
          <a:prstGeom prst="rect">
            <a:avLst/>
          </a:prstGeom>
          <a:solidFill>
            <a:srgbClr val="C00000"/>
          </a:solidFill>
        </p:spPr>
        <p:txBody>
          <a:bodyPr wrap="square" rtlCol="0">
            <a:spAutoFit/>
          </a:bodyPr>
          <a:lstStyle/>
          <a:p>
            <a:pPr algn="ctr"/>
            <a:r>
              <a:rPr lang="en-US" sz="4000" b="1" i="1" dirty="0">
                <a:solidFill>
                  <a:schemeClr val="bg1"/>
                </a:solidFill>
                <a:latin typeface="Candara" panose="020E0502030303020204" pitchFamily="34" charset="0"/>
              </a:rPr>
              <a:t>Disaster management and rescue…</a:t>
            </a:r>
          </a:p>
        </p:txBody>
      </p:sp>
      <p:sp>
        <p:nvSpPr>
          <p:cNvPr id="7" name="TextBox 6">
            <a:extLst>
              <a:ext uri="{FF2B5EF4-FFF2-40B4-BE49-F238E27FC236}">
                <a16:creationId xmlns:a16="http://schemas.microsoft.com/office/drawing/2014/main" id="{2856F46C-07D3-3818-E6C3-574636DF24C0}"/>
              </a:ext>
            </a:extLst>
          </p:cNvPr>
          <p:cNvSpPr txBox="1"/>
          <p:nvPr/>
        </p:nvSpPr>
        <p:spPr>
          <a:xfrm>
            <a:off x="18753" y="5213419"/>
            <a:ext cx="12173247" cy="707886"/>
          </a:xfrm>
          <a:prstGeom prst="rect">
            <a:avLst/>
          </a:prstGeom>
          <a:solidFill>
            <a:srgbClr val="C00000"/>
          </a:solidFill>
        </p:spPr>
        <p:txBody>
          <a:bodyPr wrap="square" rtlCol="0">
            <a:spAutoFit/>
          </a:bodyPr>
          <a:lstStyle/>
          <a:p>
            <a:pPr algn="ctr"/>
            <a:r>
              <a:rPr lang="en-US" sz="4000" b="1" i="1" dirty="0">
                <a:solidFill>
                  <a:schemeClr val="bg1"/>
                </a:solidFill>
                <a:latin typeface="Candara" panose="020E0502030303020204" pitchFamily="34" charset="0"/>
              </a:rPr>
              <a:t>…and many more are possible</a:t>
            </a:r>
          </a:p>
        </p:txBody>
      </p:sp>
    </p:spTree>
    <p:custDataLst>
      <p:tags r:id="rId1"/>
    </p:custDataLst>
    <p:extLst>
      <p:ext uri="{BB962C8B-B14F-4D97-AF65-F5344CB8AC3E}">
        <p14:creationId xmlns:p14="http://schemas.microsoft.com/office/powerpoint/2010/main" val="783307458"/>
      </p:ext>
    </p:extLst>
  </p:cSld>
  <p:clrMapOvr>
    <a:masterClrMapping/>
  </p:clrMapOvr>
  <mc:AlternateContent xmlns:mc="http://schemas.openxmlformats.org/markup-compatibility/2006" xmlns:p14="http://schemas.microsoft.com/office/powerpoint/2010/main">
    <mc:Choice Requires="p14">
      <p:transition spd="slow" p14:dur="2000" advTm="12650"/>
    </mc:Choice>
    <mc:Fallback xmlns="">
      <p:transition spd="slow" advTm="126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C47AE3-C05F-FF42-A255-6C7363B88550}"/>
              </a:ext>
            </a:extLst>
          </p:cNvPr>
          <p:cNvSpPr txBox="1"/>
          <p:nvPr/>
        </p:nvSpPr>
        <p:spPr>
          <a:xfrm>
            <a:off x="320040" y="311320"/>
            <a:ext cx="8971445" cy="707886"/>
          </a:xfrm>
          <a:prstGeom prst="rect">
            <a:avLst/>
          </a:prstGeom>
          <a:noFill/>
        </p:spPr>
        <p:txBody>
          <a:bodyPr wrap="square" rtlCol="0">
            <a:spAutoFit/>
          </a:bodyPr>
          <a:lstStyle/>
          <a:p>
            <a:pPr defTabSz="457189"/>
            <a:r>
              <a:rPr lang="en-US" sz="4000" b="1" i="1" dirty="0">
                <a:solidFill>
                  <a:schemeClr val="tx1">
                    <a:lumMod val="75000"/>
                    <a:lumOff val="25000"/>
                  </a:schemeClr>
                </a:solidFill>
                <a:latin typeface="Candara" panose="020E0502030303020204" pitchFamily="34" charset="0"/>
              </a:rPr>
              <a:t>Takeaway</a:t>
            </a:r>
          </a:p>
        </p:txBody>
      </p:sp>
      <p:sp>
        <p:nvSpPr>
          <p:cNvPr id="6" name="TextBox 5">
            <a:extLst>
              <a:ext uri="{FF2B5EF4-FFF2-40B4-BE49-F238E27FC236}">
                <a16:creationId xmlns:a16="http://schemas.microsoft.com/office/drawing/2014/main" id="{8F140752-FE0F-534C-A860-1E8F9E936852}"/>
              </a:ext>
            </a:extLst>
          </p:cNvPr>
          <p:cNvSpPr txBox="1"/>
          <p:nvPr/>
        </p:nvSpPr>
        <p:spPr>
          <a:xfrm>
            <a:off x="772509" y="2498537"/>
            <a:ext cx="4890851" cy="2062103"/>
          </a:xfrm>
          <a:prstGeom prst="rect">
            <a:avLst/>
          </a:prstGeom>
          <a:noFill/>
        </p:spPr>
        <p:txBody>
          <a:bodyPr wrap="square" rtlCol="0">
            <a:spAutoFit/>
          </a:bodyPr>
          <a:lstStyle/>
          <a:p>
            <a:pPr defTabSz="457189">
              <a:buClr>
                <a:srgbClr val="ED7D31"/>
              </a:buClr>
            </a:pPr>
            <a:r>
              <a:rPr lang="en-US" sz="3200" dirty="0">
                <a:solidFill>
                  <a:srgbClr val="FF0000"/>
                </a:solidFill>
              </a:rPr>
              <a:t>SPiDR</a:t>
            </a:r>
            <a:r>
              <a:rPr lang="en-US" sz="3200" dirty="0"/>
              <a:t>, is a practical system for </a:t>
            </a:r>
            <a:r>
              <a:rPr lang="en-US" sz="3200" dirty="0">
                <a:solidFill>
                  <a:srgbClr val="FF0000"/>
                </a:solidFill>
              </a:rPr>
              <a:t>ultra-low-power</a:t>
            </a:r>
            <a:r>
              <a:rPr lang="en-US" sz="3200" dirty="0"/>
              <a:t> acoustic </a:t>
            </a:r>
            <a:r>
              <a:rPr lang="en-US" sz="3200" dirty="0">
                <a:solidFill>
                  <a:srgbClr val="FF0000"/>
                </a:solidFill>
              </a:rPr>
              <a:t>scene reconstruction </a:t>
            </a:r>
            <a:r>
              <a:rPr lang="en-US" sz="3200" dirty="0"/>
              <a:t>using passive micro-structures.</a:t>
            </a:r>
            <a:r>
              <a:rPr lang="en-US" sz="2800" b="1" dirty="0">
                <a:solidFill>
                  <a:prstClr val="white"/>
                </a:solidFill>
                <a:latin typeface=""/>
              </a:rPr>
              <a:t>.</a:t>
            </a:r>
          </a:p>
        </p:txBody>
      </p:sp>
      <p:pic>
        <p:nvPicPr>
          <p:cNvPr id="3" name="Picture 2">
            <a:extLst>
              <a:ext uri="{FF2B5EF4-FFF2-40B4-BE49-F238E27FC236}">
                <a16:creationId xmlns:a16="http://schemas.microsoft.com/office/drawing/2014/main" id="{7B1A95A7-9FBF-7EC8-786C-5B354A2BF180}"/>
              </a:ext>
            </a:extLst>
          </p:cNvPr>
          <p:cNvPicPr>
            <a:picLocks noChangeAspect="1"/>
          </p:cNvPicPr>
          <p:nvPr/>
        </p:nvPicPr>
        <p:blipFill>
          <a:blip r:embed="rId3"/>
          <a:stretch>
            <a:fillRect/>
          </a:stretch>
        </p:blipFill>
        <p:spPr>
          <a:xfrm>
            <a:off x="5783015" y="1774381"/>
            <a:ext cx="5869231" cy="4033635"/>
          </a:xfrm>
          <a:prstGeom prst="rect">
            <a:avLst/>
          </a:prstGeom>
        </p:spPr>
      </p:pic>
    </p:spTree>
    <p:extLst>
      <p:ext uri="{BB962C8B-B14F-4D97-AF65-F5344CB8AC3E}">
        <p14:creationId xmlns:p14="http://schemas.microsoft.com/office/powerpoint/2010/main" val="3203147491"/>
      </p:ext>
    </p:extLst>
  </p:cSld>
  <p:clrMapOvr>
    <a:masterClrMapping/>
  </p:clrMapOvr>
  <mc:AlternateContent xmlns:mc="http://schemas.openxmlformats.org/markup-compatibility/2006" xmlns:p14="http://schemas.microsoft.com/office/powerpoint/2010/main">
    <mc:Choice Requires="p14">
      <p:transition spd="slow" p14:dur="2000" advTm="8533"/>
    </mc:Choice>
    <mc:Fallback xmlns="">
      <p:transition spd="slow" advTm="8533"/>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638F09-2A94-127D-E64E-37524CEE0E78}"/>
              </a:ext>
            </a:extLst>
          </p:cNvPr>
          <p:cNvSpPr txBox="1"/>
          <p:nvPr/>
        </p:nvSpPr>
        <p:spPr>
          <a:xfrm>
            <a:off x="320040" y="311320"/>
            <a:ext cx="9877845" cy="707886"/>
          </a:xfrm>
          <a:prstGeom prst="rect">
            <a:avLst/>
          </a:prstGeom>
          <a:noFill/>
        </p:spPr>
        <p:txBody>
          <a:bodyPr wrap="square" rtlCol="0">
            <a:spAutoFit/>
          </a:bodyPr>
          <a:lstStyle/>
          <a:p>
            <a:pPr defTabSz="457189"/>
            <a:r>
              <a:rPr lang="en-US" sz="4000" b="1" i="1" dirty="0">
                <a:solidFill>
                  <a:schemeClr val="tx1">
                    <a:lumMod val="75000"/>
                    <a:lumOff val="25000"/>
                  </a:schemeClr>
                </a:solidFill>
                <a:latin typeface="Candara" panose="020E0502030303020204" pitchFamily="34" charset="0"/>
              </a:rPr>
              <a:t>Low-power sensing using acoustic structure</a:t>
            </a:r>
          </a:p>
        </p:txBody>
      </p:sp>
      <p:pic>
        <p:nvPicPr>
          <p:cNvPr id="1026" name="Picture 2" descr="Robust hand gesture recognition using multiple shape-oriented visual cues |  EURASIP Journal on Image and Video Processing | Full Text">
            <a:extLst>
              <a:ext uri="{FF2B5EF4-FFF2-40B4-BE49-F238E27FC236}">
                <a16:creationId xmlns:a16="http://schemas.microsoft.com/office/drawing/2014/main" id="{9450DDBD-C8AA-4DD1-E6AC-E498021A27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b="55028"/>
          <a:stretch/>
        </p:blipFill>
        <p:spPr bwMode="auto">
          <a:xfrm>
            <a:off x="1482414" y="1886918"/>
            <a:ext cx="3652838" cy="30841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BC610FE-AEC6-DE54-2E31-8378378D3FAE}"/>
              </a:ext>
            </a:extLst>
          </p:cNvPr>
          <p:cNvSpPr txBox="1"/>
          <p:nvPr/>
        </p:nvSpPr>
        <p:spPr>
          <a:xfrm>
            <a:off x="1638664" y="4971081"/>
            <a:ext cx="3340338" cy="461665"/>
          </a:xfrm>
          <a:prstGeom prst="rect">
            <a:avLst/>
          </a:prstGeom>
          <a:noFill/>
        </p:spPr>
        <p:txBody>
          <a:bodyPr wrap="none" rtlCol="0">
            <a:spAutoFit/>
          </a:bodyPr>
          <a:lstStyle/>
          <a:p>
            <a:r>
              <a:rPr lang="en-US" sz="2400" dirty="0"/>
              <a:t>Hand gesture recognition</a:t>
            </a:r>
          </a:p>
        </p:txBody>
      </p:sp>
      <p:sp>
        <p:nvSpPr>
          <p:cNvPr id="6" name="TextBox 5">
            <a:extLst>
              <a:ext uri="{FF2B5EF4-FFF2-40B4-BE49-F238E27FC236}">
                <a16:creationId xmlns:a16="http://schemas.microsoft.com/office/drawing/2014/main" id="{C908611D-83F5-77CC-714D-DEF498662791}"/>
              </a:ext>
            </a:extLst>
          </p:cNvPr>
          <p:cNvSpPr txBox="1"/>
          <p:nvPr/>
        </p:nvSpPr>
        <p:spPr>
          <a:xfrm>
            <a:off x="7023483" y="4971080"/>
            <a:ext cx="2271776" cy="461665"/>
          </a:xfrm>
          <a:prstGeom prst="rect">
            <a:avLst/>
          </a:prstGeom>
          <a:noFill/>
        </p:spPr>
        <p:txBody>
          <a:bodyPr wrap="none" rtlCol="0">
            <a:spAutoFit/>
          </a:bodyPr>
          <a:lstStyle/>
          <a:p>
            <a:r>
              <a:rPr lang="en-US" sz="2400" dirty="0"/>
              <a:t>On-body sensing</a:t>
            </a:r>
          </a:p>
        </p:txBody>
      </p:sp>
      <p:pic>
        <p:nvPicPr>
          <p:cNvPr id="1032" name="Picture 8" descr="Problemer med leveringen av diabetes-sensor - Legemidler - Dagens Medisin">
            <a:extLst>
              <a:ext uri="{FF2B5EF4-FFF2-40B4-BE49-F238E27FC236}">
                <a16:creationId xmlns:a16="http://schemas.microsoft.com/office/drawing/2014/main" id="{2B656489-0132-E38F-0034-9550F03291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17"/>
          <a:stretch/>
        </p:blipFill>
        <p:spPr bwMode="auto">
          <a:xfrm>
            <a:off x="6096000" y="1886917"/>
            <a:ext cx="4327162" cy="296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129802"/>
      </p:ext>
    </p:extLst>
  </p:cSld>
  <p:clrMapOvr>
    <a:masterClrMapping/>
  </p:clrMapOvr>
  <mc:AlternateContent xmlns:mc="http://schemas.openxmlformats.org/markup-compatibility/2006" xmlns:p14="http://schemas.microsoft.com/office/powerpoint/2010/main">
    <mc:Choice Requires="p14">
      <p:transition spd="slow" p14:dur="2000" advTm="15488"/>
    </mc:Choice>
    <mc:Fallback xmlns="">
      <p:transition spd="slow" advTm="15488"/>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The University of Maryland | A Preeminent Public Research University">
            <a:extLst>
              <a:ext uri="{FF2B5EF4-FFF2-40B4-BE49-F238E27FC236}">
                <a16:creationId xmlns:a16="http://schemas.microsoft.com/office/drawing/2014/main" id="{838C0280-B8AC-2E4C-A9FD-537861600B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043" b="25486"/>
          <a:stretch/>
        </p:blipFill>
        <p:spPr bwMode="auto">
          <a:xfrm>
            <a:off x="8315295" y="5900626"/>
            <a:ext cx="3876706" cy="92017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A4D2955-C235-3D4C-82EE-02F951B31843}"/>
              </a:ext>
            </a:extLst>
          </p:cNvPr>
          <p:cNvSpPr txBox="1"/>
          <p:nvPr/>
        </p:nvSpPr>
        <p:spPr>
          <a:xfrm>
            <a:off x="-1" y="617347"/>
            <a:ext cx="12191999" cy="1200329"/>
          </a:xfrm>
          <a:prstGeom prst="rect">
            <a:avLst/>
          </a:prstGeom>
          <a:solidFill>
            <a:srgbClr val="C00000"/>
          </a:solidFill>
          <a:ln>
            <a:solidFill>
              <a:schemeClr val="bg1"/>
            </a:solidFill>
          </a:ln>
        </p:spPr>
        <p:txBody>
          <a:bodyPr wrap="square" rtlCol="0">
            <a:spAutoFit/>
          </a:bodyPr>
          <a:lstStyle/>
          <a:p>
            <a:pPr algn="ctr"/>
            <a:r>
              <a:rPr lang="en-US" sz="3600" b="1" i="1" dirty="0">
                <a:solidFill>
                  <a:schemeClr val="bg1"/>
                </a:solidFill>
                <a:latin typeface="Candara" panose="020E0502030303020204" pitchFamily="34" charset="0"/>
              </a:rPr>
              <a:t>SPiDR: Ultra-low-power Acoustic Spatial Sensing </a:t>
            </a:r>
          </a:p>
          <a:p>
            <a:pPr algn="ctr"/>
            <a:r>
              <a:rPr lang="en-US" sz="3600" b="1" i="1" dirty="0">
                <a:solidFill>
                  <a:schemeClr val="bg1"/>
                </a:solidFill>
                <a:latin typeface="Candara" panose="020E0502030303020204" pitchFamily="34" charset="0"/>
              </a:rPr>
              <a:t>for Micro-robot Navigation</a:t>
            </a:r>
            <a:endParaRPr lang="en-US" sz="3200" b="1" i="1" dirty="0">
              <a:solidFill>
                <a:schemeClr val="bg1"/>
              </a:solidFill>
              <a:latin typeface="Candara" panose="020E0502030303020204" pitchFamily="34" charset="0"/>
              <a:cs typeface="Futura Medium" panose="020B0602020204020303" pitchFamily="34" charset="-79"/>
            </a:endParaRPr>
          </a:p>
        </p:txBody>
      </p:sp>
      <p:sp>
        <p:nvSpPr>
          <p:cNvPr id="13" name="TextBox 12">
            <a:extLst>
              <a:ext uri="{FF2B5EF4-FFF2-40B4-BE49-F238E27FC236}">
                <a16:creationId xmlns:a16="http://schemas.microsoft.com/office/drawing/2014/main" id="{D56D3DC1-9E18-4841-A23E-86FB83AD4454}"/>
              </a:ext>
            </a:extLst>
          </p:cNvPr>
          <p:cNvSpPr txBox="1"/>
          <p:nvPr/>
        </p:nvSpPr>
        <p:spPr>
          <a:xfrm>
            <a:off x="7746633" y="4617902"/>
            <a:ext cx="2123577" cy="430887"/>
          </a:xfrm>
          <a:prstGeom prst="rect">
            <a:avLst/>
          </a:prstGeom>
          <a:noFill/>
        </p:spPr>
        <p:txBody>
          <a:bodyPr wrap="square" rtlCol="0">
            <a:spAutoFit/>
          </a:bodyPr>
          <a:lstStyle/>
          <a:p>
            <a:pPr algn="ctr"/>
            <a:r>
              <a:rPr lang="en-US" sz="2200" dirty="0">
                <a:latin typeface=""/>
                <a:cs typeface="Avenir Book"/>
              </a:rPr>
              <a:t>Nirupam Roy</a:t>
            </a:r>
          </a:p>
        </p:txBody>
      </p:sp>
      <p:pic>
        <p:nvPicPr>
          <p:cNvPr id="14" name="Picture 13">
            <a:extLst>
              <a:ext uri="{FF2B5EF4-FFF2-40B4-BE49-F238E27FC236}">
                <a16:creationId xmlns:a16="http://schemas.microsoft.com/office/drawing/2014/main" id="{C5BF466F-44F3-8349-8F4F-0A587D24892B}"/>
              </a:ext>
            </a:extLst>
          </p:cNvPr>
          <p:cNvPicPr>
            <a:picLocks noChangeAspect="1"/>
          </p:cNvPicPr>
          <p:nvPr/>
        </p:nvPicPr>
        <p:blipFill rotWithShape="1">
          <a:blip r:embed="rId4"/>
          <a:srcRect l="34129" t="6039" r="30323" b="31909"/>
          <a:stretch/>
        </p:blipFill>
        <p:spPr>
          <a:xfrm>
            <a:off x="8122036" y="3084764"/>
            <a:ext cx="1372771" cy="1372772"/>
          </a:xfrm>
          <a:prstGeom prst="ellipse">
            <a:avLst/>
          </a:prstGeom>
          <a:ln w="28575">
            <a:solidFill>
              <a:schemeClr val="tx1">
                <a:lumMod val="65000"/>
                <a:lumOff val="35000"/>
              </a:schemeClr>
            </a:solidFill>
          </a:ln>
        </p:spPr>
      </p:pic>
      <p:sp>
        <p:nvSpPr>
          <p:cNvPr id="9" name="TextBox 8">
            <a:extLst>
              <a:ext uri="{FF2B5EF4-FFF2-40B4-BE49-F238E27FC236}">
                <a16:creationId xmlns:a16="http://schemas.microsoft.com/office/drawing/2014/main" id="{30A7C048-2F56-FD42-8E2E-B626ECE8558C}"/>
              </a:ext>
            </a:extLst>
          </p:cNvPr>
          <p:cNvSpPr txBox="1"/>
          <p:nvPr/>
        </p:nvSpPr>
        <p:spPr>
          <a:xfrm>
            <a:off x="7653956" y="5035320"/>
            <a:ext cx="2308931" cy="369332"/>
          </a:xfrm>
          <a:prstGeom prst="rect">
            <a:avLst/>
          </a:prstGeom>
          <a:noFill/>
        </p:spPr>
        <p:txBody>
          <a:bodyPr wrap="square" rtlCol="0">
            <a:spAutoFit/>
          </a:bodyPr>
          <a:lstStyle/>
          <a:p>
            <a:pPr algn="ctr"/>
            <a:r>
              <a:rPr lang="en-US" dirty="0" err="1"/>
              <a:t>niruroy@umd.edu</a:t>
            </a:r>
            <a:endParaRPr lang="en-US" dirty="0"/>
          </a:p>
        </p:txBody>
      </p:sp>
      <p:sp>
        <p:nvSpPr>
          <p:cNvPr id="17" name="TextBox 16">
            <a:extLst>
              <a:ext uri="{FF2B5EF4-FFF2-40B4-BE49-F238E27FC236}">
                <a16:creationId xmlns:a16="http://schemas.microsoft.com/office/drawing/2014/main" id="{ABC6055D-1107-0A8E-6375-AB4F7D18A667}"/>
              </a:ext>
            </a:extLst>
          </p:cNvPr>
          <p:cNvSpPr txBox="1"/>
          <p:nvPr/>
        </p:nvSpPr>
        <p:spPr>
          <a:xfrm>
            <a:off x="4761405" y="5459417"/>
            <a:ext cx="2669188" cy="369332"/>
          </a:xfrm>
          <a:prstGeom prst="rect">
            <a:avLst/>
          </a:prstGeom>
          <a:noFill/>
        </p:spPr>
        <p:txBody>
          <a:bodyPr wrap="square" rtlCol="0">
            <a:spAutoFit/>
          </a:bodyPr>
          <a:lstStyle/>
          <a:p>
            <a:pPr algn="ctr"/>
            <a:r>
              <a:rPr lang="en-US" dirty="0">
                <a:latin typeface=""/>
                <a:cs typeface="Futura Medium" panose="020B0602020204020303" pitchFamily="34" charset="-79"/>
              </a:rPr>
              <a:t>(*Equal contribution)</a:t>
            </a:r>
          </a:p>
        </p:txBody>
      </p:sp>
      <p:sp>
        <p:nvSpPr>
          <p:cNvPr id="15" name="TextBox 14">
            <a:extLst>
              <a:ext uri="{FF2B5EF4-FFF2-40B4-BE49-F238E27FC236}">
                <a16:creationId xmlns:a16="http://schemas.microsoft.com/office/drawing/2014/main" id="{FCA1AB02-7659-5241-926D-E47C627ED5E6}"/>
              </a:ext>
            </a:extLst>
          </p:cNvPr>
          <p:cNvSpPr txBox="1"/>
          <p:nvPr/>
        </p:nvSpPr>
        <p:spPr>
          <a:xfrm>
            <a:off x="2644112" y="4586312"/>
            <a:ext cx="1628905" cy="430887"/>
          </a:xfrm>
          <a:prstGeom prst="rect">
            <a:avLst/>
          </a:prstGeom>
          <a:noFill/>
        </p:spPr>
        <p:txBody>
          <a:bodyPr wrap="square" rtlCol="0">
            <a:spAutoFit/>
          </a:bodyPr>
          <a:lstStyle/>
          <a:p>
            <a:pPr algn="ctr"/>
            <a:r>
              <a:rPr lang="en-US" sz="2200" dirty="0">
                <a:latin typeface=""/>
                <a:cs typeface="Avenir Book"/>
              </a:rPr>
              <a:t>Yang Bai*</a:t>
            </a:r>
          </a:p>
        </p:txBody>
      </p:sp>
      <p:sp>
        <p:nvSpPr>
          <p:cNvPr id="5" name="TextBox 4">
            <a:extLst>
              <a:ext uri="{FF2B5EF4-FFF2-40B4-BE49-F238E27FC236}">
                <a16:creationId xmlns:a16="http://schemas.microsoft.com/office/drawing/2014/main" id="{C823D6CB-DA35-F044-BF01-816602983AAD}"/>
              </a:ext>
            </a:extLst>
          </p:cNvPr>
          <p:cNvSpPr txBox="1"/>
          <p:nvPr/>
        </p:nvSpPr>
        <p:spPr>
          <a:xfrm>
            <a:off x="2343602" y="5021165"/>
            <a:ext cx="2229925" cy="369332"/>
          </a:xfrm>
          <a:prstGeom prst="rect">
            <a:avLst/>
          </a:prstGeom>
          <a:noFill/>
        </p:spPr>
        <p:txBody>
          <a:bodyPr wrap="square" rtlCol="0">
            <a:spAutoFit/>
          </a:bodyPr>
          <a:lstStyle/>
          <a:p>
            <a:pPr algn="ctr"/>
            <a:r>
              <a:rPr lang="en-US" dirty="0"/>
              <a:t>yangbai8@umd.edu</a:t>
            </a:r>
          </a:p>
        </p:txBody>
      </p:sp>
      <p:pic>
        <p:nvPicPr>
          <p:cNvPr id="8194" name="Picture 2" descr="Yang Bai">
            <a:extLst>
              <a:ext uri="{FF2B5EF4-FFF2-40B4-BE49-F238E27FC236}">
                <a16:creationId xmlns:a16="http://schemas.microsoft.com/office/drawing/2014/main" id="{ADEC2B55-8742-22C4-F515-ADA6C9061E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2764" y="3081605"/>
            <a:ext cx="1371600" cy="1371600"/>
          </a:xfrm>
          <a:prstGeom prst="ellipse">
            <a:avLst/>
          </a:prstGeom>
          <a:noFill/>
          <a:ln w="28575">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ADE0C90-2A30-3B43-9E14-31EAC90961E8}"/>
              </a:ext>
            </a:extLst>
          </p:cNvPr>
          <p:cNvSpPr txBox="1"/>
          <p:nvPr/>
        </p:nvSpPr>
        <p:spPr>
          <a:xfrm>
            <a:off x="5130809" y="4614155"/>
            <a:ext cx="1991039" cy="430887"/>
          </a:xfrm>
          <a:prstGeom prst="rect">
            <a:avLst/>
          </a:prstGeom>
          <a:noFill/>
        </p:spPr>
        <p:txBody>
          <a:bodyPr wrap="square" rtlCol="0">
            <a:spAutoFit/>
          </a:bodyPr>
          <a:lstStyle/>
          <a:p>
            <a:pPr algn="ctr"/>
            <a:r>
              <a:rPr lang="en-US" sz="2200" dirty="0">
                <a:latin typeface=""/>
                <a:cs typeface="Avenir Book"/>
              </a:rPr>
              <a:t>Nakul Garg*</a:t>
            </a:r>
          </a:p>
        </p:txBody>
      </p:sp>
      <p:sp>
        <p:nvSpPr>
          <p:cNvPr id="4" name="TextBox 3">
            <a:extLst>
              <a:ext uri="{FF2B5EF4-FFF2-40B4-BE49-F238E27FC236}">
                <a16:creationId xmlns:a16="http://schemas.microsoft.com/office/drawing/2014/main" id="{CA43DF9F-CDBA-3348-ADF0-7DCCFA9EBBD7}"/>
              </a:ext>
            </a:extLst>
          </p:cNvPr>
          <p:cNvSpPr txBox="1"/>
          <p:nvPr/>
        </p:nvSpPr>
        <p:spPr>
          <a:xfrm>
            <a:off x="4598701" y="5035320"/>
            <a:ext cx="3055255" cy="369332"/>
          </a:xfrm>
          <a:prstGeom prst="rect">
            <a:avLst/>
          </a:prstGeom>
          <a:noFill/>
        </p:spPr>
        <p:txBody>
          <a:bodyPr wrap="square" rtlCol="0">
            <a:spAutoFit/>
          </a:bodyPr>
          <a:lstStyle/>
          <a:p>
            <a:pPr algn="ctr"/>
            <a:r>
              <a:rPr lang="en-US" dirty="0"/>
              <a:t>nakul22@umd.edu</a:t>
            </a:r>
          </a:p>
        </p:txBody>
      </p:sp>
      <p:pic>
        <p:nvPicPr>
          <p:cNvPr id="8196" name="Picture 4">
            <a:extLst>
              <a:ext uri="{FF2B5EF4-FFF2-40B4-BE49-F238E27FC236}">
                <a16:creationId xmlns:a16="http://schemas.microsoft.com/office/drawing/2014/main" id="{79570E1E-939D-BBDF-DAAA-AA8825155B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0528" y="3081605"/>
            <a:ext cx="1371600" cy="1371600"/>
          </a:xfrm>
          <a:prstGeom prst="ellipse">
            <a:avLst/>
          </a:prstGeom>
          <a:noFill/>
          <a:ln w="28575">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6" name="Picture 5" descr="A picture containing text, light&#10;&#10;Description automatically generated">
            <a:extLst>
              <a:ext uri="{FF2B5EF4-FFF2-40B4-BE49-F238E27FC236}">
                <a16:creationId xmlns:a16="http://schemas.microsoft.com/office/drawing/2014/main" id="{D09B5267-8A57-1944-B570-57BB4F8006A6}"/>
              </a:ext>
            </a:extLst>
          </p:cNvPr>
          <p:cNvPicPr>
            <a:picLocks noChangeAspect="1"/>
          </p:cNvPicPr>
          <p:nvPr/>
        </p:nvPicPr>
        <p:blipFill>
          <a:blip r:embed="rId7"/>
          <a:stretch>
            <a:fillRect/>
          </a:stretch>
        </p:blipFill>
        <p:spPr>
          <a:xfrm>
            <a:off x="106657" y="5961919"/>
            <a:ext cx="2946509" cy="817823"/>
          </a:xfrm>
          <a:prstGeom prst="rect">
            <a:avLst/>
          </a:prstGeom>
        </p:spPr>
      </p:pic>
      <p:sp>
        <p:nvSpPr>
          <p:cNvPr id="2" name="TextBox 1">
            <a:extLst>
              <a:ext uri="{FF2B5EF4-FFF2-40B4-BE49-F238E27FC236}">
                <a16:creationId xmlns:a16="http://schemas.microsoft.com/office/drawing/2014/main" id="{0CA637F9-9E48-061E-70FA-8B5D3DC07458}"/>
              </a:ext>
            </a:extLst>
          </p:cNvPr>
          <p:cNvSpPr txBox="1"/>
          <p:nvPr/>
        </p:nvSpPr>
        <p:spPr>
          <a:xfrm>
            <a:off x="2343602" y="2040025"/>
            <a:ext cx="8045874" cy="830997"/>
          </a:xfrm>
          <a:prstGeom prst="rect">
            <a:avLst/>
          </a:prstGeom>
          <a:noFill/>
        </p:spPr>
        <p:txBody>
          <a:bodyPr wrap="square" rtlCol="0">
            <a:spAutoFit/>
          </a:bodyPr>
          <a:lstStyle/>
          <a:p>
            <a:r>
              <a:rPr lang="en-US" sz="2400" b="1" dirty="0">
                <a:latin typeface="Candara" panose="020E0502030303020204" pitchFamily="34" charset="0"/>
              </a:rPr>
              <a:t>For more information, read our </a:t>
            </a:r>
            <a:r>
              <a:rPr lang="en-US" sz="2400" b="1" dirty="0" err="1">
                <a:latin typeface="Candara" panose="020E0502030303020204" pitchFamily="34" charset="0"/>
              </a:rPr>
              <a:t>MobiSys</a:t>
            </a:r>
            <a:r>
              <a:rPr lang="en-US" sz="2400" b="1" dirty="0">
                <a:latin typeface="Candara" panose="020E0502030303020204" pitchFamily="34" charset="0"/>
              </a:rPr>
              <a:t> 2022 paper and visit our group website: http://</a:t>
            </a:r>
            <a:r>
              <a:rPr lang="en-US" sz="2400" b="1" dirty="0" err="1">
                <a:latin typeface="Candara" panose="020E0502030303020204" pitchFamily="34" charset="0"/>
              </a:rPr>
              <a:t>icosmos.cs.umd.edu</a:t>
            </a:r>
            <a:r>
              <a:rPr lang="en-US" sz="2400" b="1" dirty="0">
                <a:latin typeface="Candara" panose="020E0502030303020204" pitchFamily="34" charset="0"/>
              </a:rPr>
              <a:t>/</a:t>
            </a:r>
          </a:p>
        </p:txBody>
      </p:sp>
    </p:spTree>
    <p:extLst>
      <p:ext uri="{BB962C8B-B14F-4D97-AF65-F5344CB8AC3E}">
        <p14:creationId xmlns:p14="http://schemas.microsoft.com/office/powerpoint/2010/main" val="2672202082"/>
      </p:ext>
    </p:extLst>
  </p:cSld>
  <p:clrMapOvr>
    <a:masterClrMapping/>
  </p:clrMapOvr>
  <mc:AlternateContent xmlns:mc="http://schemas.openxmlformats.org/markup-compatibility/2006" xmlns:p14="http://schemas.microsoft.com/office/powerpoint/2010/main">
    <mc:Choice Requires="p14">
      <p:transition spd="slow" p14:dur="2000" advTm="6090"/>
    </mc:Choice>
    <mc:Fallback xmlns="">
      <p:transition spd="slow" advTm="609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D73E95E-8BF2-0044-CF57-825071A390B4}"/>
              </a:ext>
            </a:extLst>
          </p:cNvPr>
          <p:cNvSpPr/>
          <p:nvPr/>
        </p:nvSpPr>
        <p:spPr>
          <a:xfrm>
            <a:off x="1445325" y="2817608"/>
            <a:ext cx="3598147" cy="329955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ysClr val="windowText" lastClr="000000"/>
                </a:solidFill>
                <a:latin typeface="Candara" panose="020E0502030303020204" pitchFamily="34" charset="0"/>
              </a:rPr>
              <a:t>Locomotion</a:t>
            </a:r>
          </a:p>
        </p:txBody>
      </p:sp>
      <p:sp>
        <p:nvSpPr>
          <p:cNvPr id="5" name="Oval 4">
            <a:extLst>
              <a:ext uri="{FF2B5EF4-FFF2-40B4-BE49-F238E27FC236}">
                <a16:creationId xmlns:a16="http://schemas.microsoft.com/office/drawing/2014/main" id="{D8526BC9-0184-A001-CCAF-7F9A5D1DE099}"/>
              </a:ext>
            </a:extLst>
          </p:cNvPr>
          <p:cNvSpPr/>
          <p:nvPr/>
        </p:nvSpPr>
        <p:spPr>
          <a:xfrm>
            <a:off x="5499313" y="2234088"/>
            <a:ext cx="4602956" cy="446659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ysClr val="windowText" lastClr="000000"/>
                </a:solidFill>
                <a:latin typeface="Candara" panose="020E0502030303020204" pitchFamily="34" charset="0"/>
              </a:rPr>
              <a:t>Communication</a:t>
            </a:r>
          </a:p>
        </p:txBody>
      </p:sp>
      <p:sp>
        <p:nvSpPr>
          <p:cNvPr id="6" name="Oval 5">
            <a:extLst>
              <a:ext uri="{FF2B5EF4-FFF2-40B4-BE49-F238E27FC236}">
                <a16:creationId xmlns:a16="http://schemas.microsoft.com/office/drawing/2014/main" id="{0315F0FE-26EB-F66B-4DD5-265F856EF414}"/>
              </a:ext>
            </a:extLst>
          </p:cNvPr>
          <p:cNvSpPr/>
          <p:nvPr/>
        </p:nvSpPr>
        <p:spPr>
          <a:xfrm>
            <a:off x="3135911" y="62784"/>
            <a:ext cx="4055305" cy="38466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ysClr val="windowText" lastClr="000000"/>
                </a:solidFill>
                <a:latin typeface="Candara" panose="020E0502030303020204" pitchFamily="34" charset="0"/>
              </a:rPr>
              <a:t>Navigation</a:t>
            </a:r>
          </a:p>
        </p:txBody>
      </p:sp>
    </p:spTree>
    <p:extLst>
      <p:ext uri="{BB962C8B-B14F-4D97-AF65-F5344CB8AC3E}">
        <p14:creationId xmlns:p14="http://schemas.microsoft.com/office/powerpoint/2010/main" val="3673137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67B3C-DD45-536A-5811-52190C0AFF12}"/>
              </a:ext>
            </a:extLst>
          </p:cNvPr>
          <p:cNvSpPr>
            <a:spLocks noGrp="1"/>
          </p:cNvSpPr>
          <p:nvPr>
            <p:ph type="title"/>
          </p:nvPr>
        </p:nvSpPr>
        <p:spPr>
          <a:xfrm>
            <a:off x="0" y="2585811"/>
            <a:ext cx="12192000" cy="1325563"/>
          </a:xfrm>
          <a:solidFill>
            <a:srgbClr val="C00000"/>
          </a:solidFill>
        </p:spPr>
        <p:txBody>
          <a:bodyPr>
            <a:normAutofit/>
          </a:bodyPr>
          <a:lstStyle/>
          <a:p>
            <a:pPr algn="ctr"/>
            <a:r>
              <a:rPr lang="en-US" b="1" i="1" dirty="0">
                <a:solidFill>
                  <a:schemeClr val="bg1"/>
                </a:solidFill>
                <a:latin typeface="Candara" panose="020E0502030303020204" pitchFamily="34" charset="0"/>
              </a:rPr>
              <a:t>One of the key challenge is…</a:t>
            </a:r>
            <a:br>
              <a:rPr lang="en-US" b="1" i="1" dirty="0">
                <a:solidFill>
                  <a:schemeClr val="bg1"/>
                </a:solidFill>
                <a:latin typeface="Candara" panose="020E0502030303020204" pitchFamily="34" charset="0"/>
              </a:rPr>
            </a:br>
            <a:r>
              <a:rPr lang="en-US" b="1" i="1" dirty="0">
                <a:solidFill>
                  <a:schemeClr val="bg1"/>
                </a:solidFill>
                <a:latin typeface="Candara" panose="020E0502030303020204" pitchFamily="34" charset="0"/>
              </a:rPr>
              <a:t> the sensor for navigation</a:t>
            </a:r>
          </a:p>
        </p:txBody>
      </p:sp>
    </p:spTree>
    <p:extLst>
      <p:ext uri="{BB962C8B-B14F-4D97-AF65-F5344CB8AC3E}">
        <p14:creationId xmlns:p14="http://schemas.microsoft.com/office/powerpoint/2010/main" val="1725427349"/>
      </p:ext>
    </p:extLst>
  </p:cSld>
  <p:clrMapOvr>
    <a:masterClrMapping/>
  </p:clrMapOvr>
  <mc:AlternateContent xmlns:mc="http://schemas.openxmlformats.org/markup-compatibility/2006" xmlns:p14="http://schemas.microsoft.com/office/powerpoint/2010/main">
    <mc:Choice Requires="p14">
      <p:transition spd="slow" p14:dur="2000" advTm="14634"/>
    </mc:Choice>
    <mc:Fallback xmlns="">
      <p:transition spd="slow" advTm="1463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yota Research Institute debuts its next-generation automated driving  platform | TechCrunch">
            <a:extLst>
              <a:ext uri="{FF2B5EF4-FFF2-40B4-BE49-F238E27FC236}">
                <a16:creationId xmlns:a16="http://schemas.microsoft.com/office/drawing/2014/main" id="{CF210717-4CF6-C14C-9A75-58DF56B786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35" y="-720090"/>
            <a:ext cx="12447270" cy="829818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DBD0E0BC-6285-A34A-928F-17D5B98895E9}"/>
              </a:ext>
            </a:extLst>
          </p:cNvPr>
          <p:cNvSpPr txBox="1">
            <a:spLocks/>
          </p:cNvSpPr>
          <p:nvPr/>
        </p:nvSpPr>
        <p:spPr>
          <a:xfrm>
            <a:off x="0" y="3386380"/>
            <a:ext cx="12192000" cy="751667"/>
          </a:xfrm>
          <a:prstGeom prst="rect">
            <a:avLst/>
          </a:prstGeom>
          <a:solidFill>
            <a:srgbClr val="C0000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dirty="0">
                <a:solidFill>
                  <a:schemeClr val="bg1"/>
                </a:solidFill>
                <a:latin typeface="Candara" panose="020E0502030303020204" pitchFamily="34" charset="0"/>
              </a:rPr>
              <a:t>Existing techniques are not applicable.</a:t>
            </a:r>
          </a:p>
        </p:txBody>
      </p:sp>
    </p:spTree>
    <p:custDataLst>
      <p:tags r:id="rId1"/>
    </p:custDataLst>
    <p:extLst>
      <p:ext uri="{BB962C8B-B14F-4D97-AF65-F5344CB8AC3E}">
        <p14:creationId xmlns:p14="http://schemas.microsoft.com/office/powerpoint/2010/main" val="2331848234"/>
      </p:ext>
    </p:extLst>
  </p:cSld>
  <p:clrMapOvr>
    <a:masterClrMapping/>
  </p:clrMapOvr>
  <mc:AlternateContent xmlns:mc="http://schemas.openxmlformats.org/markup-compatibility/2006" xmlns:p14="http://schemas.microsoft.com/office/powerpoint/2010/main">
    <mc:Choice Requires="p14">
      <p:transition spd="slow" p14:dur="2000" advTm="19594"/>
    </mc:Choice>
    <mc:Fallback xmlns="">
      <p:transition spd="slow" advTm="195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3335E-A266-64E1-808A-B7448A220248}"/>
              </a:ext>
            </a:extLst>
          </p:cNvPr>
          <p:cNvSpPr>
            <a:spLocks noGrp="1"/>
          </p:cNvSpPr>
          <p:nvPr>
            <p:ph type="title"/>
          </p:nvPr>
        </p:nvSpPr>
        <p:spPr>
          <a:xfrm>
            <a:off x="838199" y="365125"/>
            <a:ext cx="11018003" cy="1325563"/>
          </a:xfrm>
        </p:spPr>
        <p:txBody>
          <a:bodyPr>
            <a:normAutofit/>
          </a:bodyPr>
          <a:lstStyle/>
          <a:p>
            <a:r>
              <a:rPr lang="en-US" sz="4000" b="1" i="1" dirty="0">
                <a:latin typeface="Candara" panose="020E0502030303020204" pitchFamily="34" charset="0"/>
              </a:rPr>
              <a:t>These techniques are power hungry!</a:t>
            </a:r>
          </a:p>
        </p:txBody>
      </p:sp>
      <p:pic>
        <p:nvPicPr>
          <p:cNvPr id="4" name="Picture 2" descr="Visualization of LIDAR data animated gif">
            <a:extLst>
              <a:ext uri="{FF2B5EF4-FFF2-40B4-BE49-F238E27FC236}">
                <a16:creationId xmlns:a16="http://schemas.microsoft.com/office/drawing/2014/main" id="{3A657977-D2D0-E96A-749C-C7897DB642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749" y="2247208"/>
            <a:ext cx="3912063" cy="293404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onar / Radar - Adobe After Effects CS5 animated gif">
            <a:extLst>
              <a:ext uri="{FF2B5EF4-FFF2-40B4-BE49-F238E27FC236}">
                <a16:creationId xmlns:a16="http://schemas.microsoft.com/office/drawing/2014/main" id="{82E3AB76-C7C7-7496-DA9E-D215C2DFBA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23" r="13077"/>
          <a:stretch/>
        </p:blipFill>
        <p:spPr bwMode="auto">
          <a:xfrm>
            <a:off x="4271962" y="2247209"/>
            <a:ext cx="3912063" cy="2934045"/>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Point cloud GIF on GIFER - by Drelamand">
            <a:extLst>
              <a:ext uri="{FF2B5EF4-FFF2-40B4-BE49-F238E27FC236}">
                <a16:creationId xmlns:a16="http://schemas.microsoft.com/office/drawing/2014/main" id="{F9BF17BF-15D7-18E4-1AC9-54EF23437B2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987" r="8458"/>
          <a:stretch/>
        </p:blipFill>
        <p:spPr bwMode="auto">
          <a:xfrm>
            <a:off x="8222124" y="2247207"/>
            <a:ext cx="3912064" cy="293404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06B229B-9EE5-6049-E4C1-CFE5071BBD20}"/>
              </a:ext>
            </a:extLst>
          </p:cNvPr>
          <p:cNvSpPr txBox="1"/>
          <p:nvPr/>
        </p:nvSpPr>
        <p:spPr>
          <a:xfrm>
            <a:off x="1767196" y="1723987"/>
            <a:ext cx="902811" cy="523220"/>
          </a:xfrm>
          <a:prstGeom prst="rect">
            <a:avLst/>
          </a:prstGeom>
          <a:noFill/>
        </p:spPr>
        <p:txBody>
          <a:bodyPr wrap="none" rtlCol="0">
            <a:spAutoFit/>
          </a:bodyPr>
          <a:lstStyle/>
          <a:p>
            <a:r>
              <a:rPr lang="en-US" sz="2800" dirty="0"/>
              <a:t>Lidar</a:t>
            </a:r>
          </a:p>
        </p:txBody>
      </p:sp>
      <p:sp>
        <p:nvSpPr>
          <p:cNvPr id="13" name="TextBox 12">
            <a:extLst>
              <a:ext uri="{FF2B5EF4-FFF2-40B4-BE49-F238E27FC236}">
                <a16:creationId xmlns:a16="http://schemas.microsoft.com/office/drawing/2014/main" id="{2B1B1012-EA43-7A4A-F351-1577ACCB24A8}"/>
              </a:ext>
            </a:extLst>
          </p:cNvPr>
          <p:cNvSpPr txBox="1"/>
          <p:nvPr/>
        </p:nvSpPr>
        <p:spPr>
          <a:xfrm>
            <a:off x="5577268" y="1723987"/>
            <a:ext cx="1037463" cy="523220"/>
          </a:xfrm>
          <a:prstGeom prst="rect">
            <a:avLst/>
          </a:prstGeom>
          <a:noFill/>
        </p:spPr>
        <p:txBody>
          <a:bodyPr wrap="none" rtlCol="0">
            <a:spAutoFit/>
          </a:bodyPr>
          <a:lstStyle/>
          <a:p>
            <a:r>
              <a:rPr lang="en-US" sz="2800" dirty="0"/>
              <a:t>Radar</a:t>
            </a:r>
          </a:p>
        </p:txBody>
      </p:sp>
      <p:sp>
        <p:nvSpPr>
          <p:cNvPr id="14" name="TextBox 13">
            <a:extLst>
              <a:ext uri="{FF2B5EF4-FFF2-40B4-BE49-F238E27FC236}">
                <a16:creationId xmlns:a16="http://schemas.microsoft.com/office/drawing/2014/main" id="{AB181D8C-999E-C91A-4FF9-462FC454D8D1}"/>
              </a:ext>
            </a:extLst>
          </p:cNvPr>
          <p:cNvSpPr txBox="1"/>
          <p:nvPr/>
        </p:nvSpPr>
        <p:spPr>
          <a:xfrm>
            <a:off x="9059452" y="1723987"/>
            <a:ext cx="2237407" cy="523220"/>
          </a:xfrm>
          <a:prstGeom prst="rect">
            <a:avLst/>
          </a:prstGeom>
          <a:noFill/>
        </p:spPr>
        <p:txBody>
          <a:bodyPr wrap="none" rtlCol="0">
            <a:spAutoFit/>
          </a:bodyPr>
          <a:lstStyle/>
          <a:p>
            <a:r>
              <a:rPr lang="en-US" sz="2800" dirty="0"/>
              <a:t>Depth camera</a:t>
            </a:r>
          </a:p>
        </p:txBody>
      </p:sp>
    </p:spTree>
    <p:custDataLst>
      <p:tags r:id="rId1"/>
    </p:custDataLst>
    <p:extLst>
      <p:ext uri="{BB962C8B-B14F-4D97-AF65-F5344CB8AC3E}">
        <p14:creationId xmlns:p14="http://schemas.microsoft.com/office/powerpoint/2010/main" val="3338049054"/>
      </p:ext>
    </p:extLst>
  </p:cSld>
  <p:clrMapOvr>
    <a:masterClrMapping/>
  </p:clrMapOvr>
  <mc:AlternateContent xmlns:mc="http://schemas.openxmlformats.org/markup-compatibility/2006" xmlns:p14="http://schemas.microsoft.com/office/powerpoint/2010/main">
    <mc:Choice Requires="p14">
      <p:transition spd="slow" p14:dur="2000" advTm="35946"/>
    </mc:Choice>
    <mc:Fallback xmlns="">
      <p:transition spd="slow" advTm="359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1"/>
</p:tagLst>
</file>

<file path=ppt/tags/tag10.xml><?xml version="1.0" encoding="utf-8"?>
<p:tagLst xmlns:a="http://schemas.openxmlformats.org/drawingml/2006/main" xmlns:r="http://schemas.openxmlformats.org/officeDocument/2006/relationships" xmlns:p="http://schemas.openxmlformats.org/presentationml/2006/main">
  <p:tag name="TIMING" val="|22.4"/>
</p:tagLst>
</file>

<file path=ppt/tags/tag11.xml><?xml version="1.0" encoding="utf-8"?>
<p:tagLst xmlns:a="http://schemas.openxmlformats.org/drawingml/2006/main" xmlns:r="http://schemas.openxmlformats.org/officeDocument/2006/relationships" xmlns:p="http://schemas.openxmlformats.org/presentationml/2006/main">
  <p:tag name="TIMING" val="|15.1"/>
</p:tagLst>
</file>

<file path=ppt/tags/tag12.xml><?xml version="1.0" encoding="utf-8"?>
<p:tagLst xmlns:a="http://schemas.openxmlformats.org/drawingml/2006/main" xmlns:r="http://schemas.openxmlformats.org/officeDocument/2006/relationships" xmlns:p="http://schemas.openxmlformats.org/presentationml/2006/main">
  <p:tag name="TIMING" val="|8.9"/>
</p:tagLst>
</file>

<file path=ppt/tags/tag13.xml><?xml version="1.0" encoding="utf-8"?>
<p:tagLst xmlns:a="http://schemas.openxmlformats.org/drawingml/2006/main" xmlns:r="http://schemas.openxmlformats.org/officeDocument/2006/relationships" xmlns:p="http://schemas.openxmlformats.org/presentationml/2006/main">
  <p:tag name="TIMING" val="|2.2"/>
</p:tagLst>
</file>

<file path=ppt/tags/tag14.xml><?xml version="1.0" encoding="utf-8"?>
<p:tagLst xmlns:a="http://schemas.openxmlformats.org/drawingml/2006/main" xmlns:r="http://schemas.openxmlformats.org/officeDocument/2006/relationships" xmlns:p="http://schemas.openxmlformats.org/presentationml/2006/main">
  <p:tag name="TIMING" val="|2.2"/>
</p:tagLst>
</file>

<file path=ppt/tags/tag15.xml><?xml version="1.0" encoding="utf-8"?>
<p:tagLst xmlns:a="http://schemas.openxmlformats.org/drawingml/2006/main" xmlns:r="http://schemas.openxmlformats.org/officeDocument/2006/relationships" xmlns:p="http://schemas.openxmlformats.org/presentationml/2006/main">
  <p:tag name="TIMING" val="|10.9"/>
</p:tagLst>
</file>

<file path=ppt/tags/tag16.xml><?xml version="1.0" encoding="utf-8"?>
<p:tagLst xmlns:a="http://schemas.openxmlformats.org/drawingml/2006/main" xmlns:r="http://schemas.openxmlformats.org/officeDocument/2006/relationships" xmlns:p="http://schemas.openxmlformats.org/presentationml/2006/main">
  <p:tag name="TIMING" val="|1.9|1.5|0.8|0.9|1.5|1|1.2|1.9"/>
</p:tagLst>
</file>

<file path=ppt/tags/tag17.xml><?xml version="1.0" encoding="utf-8"?>
<p:tagLst xmlns:a="http://schemas.openxmlformats.org/drawingml/2006/main" xmlns:r="http://schemas.openxmlformats.org/officeDocument/2006/relationships" xmlns:p="http://schemas.openxmlformats.org/presentationml/2006/main">
  <p:tag name="TIMING" val="|1.9|1.5|0.8|0.9|1.5|1|1.2|1.9"/>
</p:tagLst>
</file>

<file path=ppt/tags/tag18.xml><?xml version="1.0" encoding="utf-8"?>
<p:tagLst xmlns:a="http://schemas.openxmlformats.org/drawingml/2006/main" xmlns:r="http://schemas.openxmlformats.org/officeDocument/2006/relationships" xmlns:p="http://schemas.openxmlformats.org/presentationml/2006/main">
  <p:tag name="TIMING" val="|1.9|1.5|0.8|0.9|1.5|1|1.2|1.9"/>
</p:tagLst>
</file>

<file path=ppt/tags/tag19.xml><?xml version="1.0" encoding="utf-8"?>
<p:tagLst xmlns:a="http://schemas.openxmlformats.org/drawingml/2006/main" xmlns:r="http://schemas.openxmlformats.org/officeDocument/2006/relationships" xmlns:p="http://schemas.openxmlformats.org/presentationml/2006/main">
  <p:tag name="TIMING" val="|1.9|1.5|0.8|0.9|1.5|1|1.2|1.9"/>
</p:tagLst>
</file>

<file path=ppt/tags/tag2.xml><?xml version="1.0" encoding="utf-8"?>
<p:tagLst xmlns:a="http://schemas.openxmlformats.org/drawingml/2006/main" xmlns:r="http://schemas.openxmlformats.org/officeDocument/2006/relationships" xmlns:p="http://schemas.openxmlformats.org/presentationml/2006/main">
  <p:tag name="TIMING" val="|1.7"/>
</p:tagLst>
</file>

<file path=ppt/tags/tag20.xml><?xml version="1.0" encoding="utf-8"?>
<p:tagLst xmlns:a="http://schemas.openxmlformats.org/drawingml/2006/main" xmlns:r="http://schemas.openxmlformats.org/officeDocument/2006/relationships" xmlns:p="http://schemas.openxmlformats.org/presentationml/2006/main">
  <p:tag name="TIMING" val="|1.9|1.5|0.8|0.9|1.5|1|1.2|1.9"/>
</p:tagLst>
</file>

<file path=ppt/tags/tag21.xml><?xml version="1.0" encoding="utf-8"?>
<p:tagLst xmlns:a="http://schemas.openxmlformats.org/drawingml/2006/main" xmlns:r="http://schemas.openxmlformats.org/officeDocument/2006/relationships" xmlns:p="http://schemas.openxmlformats.org/presentationml/2006/main">
  <p:tag name="TIMING" val="|22.6"/>
</p:tagLst>
</file>

<file path=ppt/tags/tag22.xml><?xml version="1.0" encoding="utf-8"?>
<p:tagLst xmlns:a="http://schemas.openxmlformats.org/drawingml/2006/main" xmlns:r="http://schemas.openxmlformats.org/officeDocument/2006/relationships" xmlns:p="http://schemas.openxmlformats.org/presentationml/2006/main">
  <p:tag name="TIMING" val="|45.5"/>
</p:tagLst>
</file>

<file path=ppt/tags/tag23.xml><?xml version="1.0" encoding="utf-8"?>
<p:tagLst xmlns:a="http://schemas.openxmlformats.org/drawingml/2006/main" xmlns:r="http://schemas.openxmlformats.org/officeDocument/2006/relationships" xmlns:p="http://schemas.openxmlformats.org/presentationml/2006/main">
  <p:tag name="TIMING" val="|45.5"/>
</p:tagLst>
</file>

<file path=ppt/tags/tag24.xml><?xml version="1.0" encoding="utf-8"?>
<p:tagLst xmlns:a="http://schemas.openxmlformats.org/drawingml/2006/main" xmlns:r="http://schemas.openxmlformats.org/officeDocument/2006/relationships" xmlns:p="http://schemas.openxmlformats.org/presentationml/2006/main">
  <p:tag name="TIMING" val="|45.5"/>
</p:tagLst>
</file>

<file path=ppt/tags/tag25.xml><?xml version="1.0" encoding="utf-8"?>
<p:tagLst xmlns:a="http://schemas.openxmlformats.org/drawingml/2006/main" xmlns:r="http://schemas.openxmlformats.org/officeDocument/2006/relationships" xmlns:p="http://schemas.openxmlformats.org/presentationml/2006/main">
  <p:tag name="TIMING" val="|25|14.7"/>
</p:tagLst>
</file>

<file path=ppt/tags/tag26.xml><?xml version="1.0" encoding="utf-8"?>
<p:tagLst xmlns:a="http://schemas.openxmlformats.org/drawingml/2006/main" xmlns:r="http://schemas.openxmlformats.org/officeDocument/2006/relationships" xmlns:p="http://schemas.openxmlformats.org/presentationml/2006/main">
  <p:tag name="TIMING" val="|39.6"/>
</p:tagLst>
</file>

<file path=ppt/tags/tag27.xml><?xml version="1.0" encoding="utf-8"?>
<p:tagLst xmlns:a="http://schemas.openxmlformats.org/drawingml/2006/main" xmlns:r="http://schemas.openxmlformats.org/officeDocument/2006/relationships" xmlns:p="http://schemas.openxmlformats.org/presentationml/2006/main">
  <p:tag name="TIMING" val="|12.2|2.2|1|0.9|2.1"/>
</p:tagLst>
</file>

<file path=ppt/tags/tag28.xml><?xml version="1.0" encoding="utf-8"?>
<p:tagLst xmlns:a="http://schemas.openxmlformats.org/drawingml/2006/main" xmlns:r="http://schemas.openxmlformats.org/officeDocument/2006/relationships" xmlns:p="http://schemas.openxmlformats.org/presentationml/2006/main">
  <p:tag name="TIMING" val="|4.8|1.1"/>
</p:tagLst>
</file>

<file path=ppt/tags/tag29.xml><?xml version="1.0" encoding="utf-8"?>
<p:tagLst xmlns:a="http://schemas.openxmlformats.org/drawingml/2006/main" xmlns:r="http://schemas.openxmlformats.org/officeDocument/2006/relationships" xmlns:p="http://schemas.openxmlformats.org/presentationml/2006/main">
  <p:tag name="TIMING" val="|14.6"/>
</p:tagLst>
</file>

<file path=ppt/tags/tag3.xml><?xml version="1.0" encoding="utf-8"?>
<p:tagLst xmlns:a="http://schemas.openxmlformats.org/drawingml/2006/main" xmlns:r="http://schemas.openxmlformats.org/officeDocument/2006/relationships" xmlns:p="http://schemas.openxmlformats.org/presentationml/2006/main">
  <p:tag name="TIMING" val="|1.8"/>
</p:tagLst>
</file>

<file path=ppt/tags/tag4.xml><?xml version="1.0" encoding="utf-8"?>
<p:tagLst xmlns:a="http://schemas.openxmlformats.org/drawingml/2006/main" xmlns:r="http://schemas.openxmlformats.org/officeDocument/2006/relationships" xmlns:p="http://schemas.openxmlformats.org/presentationml/2006/main">
  <p:tag name="TIMING" val="|9.9"/>
</p:tagLst>
</file>

<file path=ppt/tags/tag5.xml><?xml version="1.0" encoding="utf-8"?>
<p:tagLst xmlns:a="http://schemas.openxmlformats.org/drawingml/2006/main" xmlns:r="http://schemas.openxmlformats.org/officeDocument/2006/relationships" xmlns:p="http://schemas.openxmlformats.org/presentationml/2006/main">
  <p:tag name="TIMING" val="|11.8"/>
</p:tagLst>
</file>

<file path=ppt/tags/tag6.xml><?xml version="1.0" encoding="utf-8"?>
<p:tagLst xmlns:a="http://schemas.openxmlformats.org/drawingml/2006/main" xmlns:r="http://schemas.openxmlformats.org/officeDocument/2006/relationships" xmlns:p="http://schemas.openxmlformats.org/presentationml/2006/main">
  <p:tag name="TIMING" val="|11.2|16.7"/>
</p:tagLst>
</file>

<file path=ppt/tags/tag7.xml><?xml version="1.0" encoding="utf-8"?>
<p:tagLst xmlns:a="http://schemas.openxmlformats.org/drawingml/2006/main" xmlns:r="http://schemas.openxmlformats.org/officeDocument/2006/relationships" xmlns:p="http://schemas.openxmlformats.org/presentationml/2006/main">
  <p:tag name="TIMING" val="|6.2"/>
</p:tagLst>
</file>

<file path=ppt/tags/tag8.xml><?xml version="1.0" encoding="utf-8"?>
<p:tagLst xmlns:a="http://schemas.openxmlformats.org/drawingml/2006/main" xmlns:r="http://schemas.openxmlformats.org/officeDocument/2006/relationships" xmlns:p="http://schemas.openxmlformats.org/presentationml/2006/main">
  <p:tag name="TIMING" val="|13.3|10.2"/>
</p:tagLst>
</file>

<file path=ppt/tags/tag9.xml><?xml version="1.0" encoding="utf-8"?>
<p:tagLst xmlns:a="http://schemas.openxmlformats.org/drawingml/2006/main" xmlns:r="http://schemas.openxmlformats.org/officeDocument/2006/relationships" xmlns:p="http://schemas.openxmlformats.org/presentationml/2006/main">
  <p:tag name="TIMING" val="|15.3|23|15.8|16.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15458</TotalTime>
  <Words>3612</Words>
  <Application>Microsoft Macintosh PowerPoint</Application>
  <PresentationFormat>Widescreen</PresentationFormat>
  <Paragraphs>506</Paragraphs>
  <Slides>52</Slides>
  <Notes>52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Calibri</vt:lpstr>
      <vt:lpstr>Calibri Light</vt:lpstr>
      <vt:lpstr>Cambria Math</vt:lpstr>
      <vt:lpstr>Candara</vt:lpstr>
      <vt:lpstr>Geeza Pro</vt:lpstr>
      <vt:lpstr>Office Theme</vt:lpstr>
      <vt:lpstr>PowerPoint Presentation</vt:lpstr>
      <vt:lpstr>PowerPoint Presentation</vt:lpstr>
      <vt:lpstr>PowerPoint Presentation</vt:lpstr>
      <vt:lpstr>PowerPoint Presentation</vt:lpstr>
      <vt:lpstr>PowerPoint Presentation</vt:lpstr>
      <vt:lpstr>PowerPoint Presentation</vt:lpstr>
      <vt:lpstr>One of the key challenge is…  the sensor for navigation</vt:lpstr>
      <vt:lpstr>PowerPoint Presentation</vt:lpstr>
      <vt:lpstr>These techniques are power hungry!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Evaluation results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Yang Bai</dc:creator>
  <cp:lastModifiedBy>Nakul Garg</cp:lastModifiedBy>
  <cp:revision>335</cp:revision>
  <dcterms:created xsi:type="dcterms:W3CDTF">2022-06-01T01:40:42Z</dcterms:created>
  <dcterms:modified xsi:type="dcterms:W3CDTF">2022-08-29T21:04:11Z</dcterms:modified>
</cp:coreProperties>
</file>