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tags/tag6.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comment1.xml" ContentType="application/vnd.openxmlformats-officedocument.presentationml.comments+xml"/>
  <Override PartName="/ppt/tags/tag7.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95" r:id="rId1"/>
  </p:sldMasterIdLst>
  <p:notesMasterIdLst>
    <p:notesMasterId r:id="rId22"/>
  </p:notesMasterIdLst>
  <p:handoutMasterIdLst>
    <p:handoutMasterId r:id="rId23"/>
  </p:handoutMasterIdLst>
  <p:sldIdLst>
    <p:sldId id="256" r:id="rId2"/>
    <p:sldId id="443" r:id="rId3"/>
    <p:sldId id="413" r:id="rId4"/>
    <p:sldId id="315" r:id="rId5"/>
    <p:sldId id="456" r:id="rId6"/>
    <p:sldId id="345" r:id="rId7"/>
    <p:sldId id="461" r:id="rId8"/>
    <p:sldId id="353" r:id="rId9"/>
    <p:sldId id="462" r:id="rId10"/>
    <p:sldId id="464" r:id="rId11"/>
    <p:sldId id="448" r:id="rId12"/>
    <p:sldId id="455" r:id="rId13"/>
    <p:sldId id="449" r:id="rId14"/>
    <p:sldId id="463" r:id="rId15"/>
    <p:sldId id="465" r:id="rId16"/>
    <p:sldId id="453" r:id="rId17"/>
    <p:sldId id="457" r:id="rId18"/>
    <p:sldId id="395" r:id="rId19"/>
    <p:sldId id="459" r:id="rId20"/>
    <p:sldId id="26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nandita Patra" initials="SP" lastIdx="2" clrIdx="0">
    <p:extLst>
      <p:ext uri="{19B8F6BF-5375-455C-9EA6-DF929625EA0E}">
        <p15:presenceInfo xmlns:p15="http://schemas.microsoft.com/office/powerpoint/2012/main" userId="61dc04683fb1396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FDEFCA"/>
    <a:srgbClr val="FFFFDD"/>
    <a:srgbClr val="FF6966"/>
    <a:srgbClr val="657B3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7971D6-DA12-4411-A1DA-3169C4389230}" v="389" dt="2021-05-04T14:40:14.514"/>
    <p1510:client id="{74380A2C-8A2B-5243-8147-C72254B6FFDB}" v="242" dt="2021-05-05T06:17:20.0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30"/>
    <p:restoredTop sz="79831"/>
  </p:normalViewPr>
  <p:slideViewPr>
    <p:cSldViewPr snapToGrid="0" snapToObjects="1">
      <p:cViewPr varScale="1">
        <p:scale>
          <a:sx n="115" d="100"/>
          <a:sy n="115" d="100"/>
        </p:scale>
        <p:origin x="1888" y="184"/>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66" d="100"/>
          <a:sy n="66"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5-04T20:07:04.451" idx="2">
    <p:pos x="10" y="10"/>
    <p:text/>
    <p:extLst>
      <p:ext uri="{C676402C-5697-4E1C-873F-D02D1690AC5C}">
        <p15:threadingInfo xmlns:p15="http://schemas.microsoft.com/office/powerpoint/2012/main" timeZoneBias="24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F69E0A1-773F-8F41-805A-26B0B9A0A3F6}" type="datetimeFigureOut">
              <a:rPr lang="en-US" smtClean="0"/>
              <a:t>5/5/21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81CE1B2-92C7-3747-93C4-B9E2FD9A01B1}" type="slidenum">
              <a:rPr lang="en-US" smtClean="0"/>
              <a:t>‹#›</a:t>
            </a:fld>
            <a:endParaRPr lang="en-US"/>
          </a:p>
        </p:txBody>
      </p:sp>
    </p:spTree>
    <p:extLst>
      <p:ext uri="{BB962C8B-B14F-4D97-AF65-F5344CB8AC3E}">
        <p14:creationId xmlns:p14="http://schemas.microsoft.com/office/powerpoint/2010/main" val="6506441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51A643-5BB3-104E-A370-A4687B86BF6A}" type="datetimeFigureOut">
              <a:rPr lang="en-US" smtClean="0"/>
              <a:t>5/5/21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2C2B1B-C11A-BA43-A27B-71E96336DDDB}" type="slidenum">
              <a:rPr lang="en-US" smtClean="0"/>
              <a:t>‹#›</a:t>
            </a:fld>
            <a:endParaRPr lang="en-US"/>
          </a:p>
        </p:txBody>
      </p:sp>
    </p:spTree>
    <p:extLst>
      <p:ext uri="{BB962C8B-B14F-4D97-AF65-F5344CB8AC3E}">
        <p14:creationId xmlns:p14="http://schemas.microsoft.com/office/powerpoint/2010/main" val="206661867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2C2B1B-C11A-BA43-A27B-71E96336DDDB}" type="slidenum">
              <a:rPr lang="en-US" smtClean="0"/>
              <a:t>1</a:t>
            </a:fld>
            <a:endParaRPr lang="en-US"/>
          </a:p>
        </p:txBody>
      </p:sp>
    </p:spTree>
    <p:extLst>
      <p:ext uri="{BB962C8B-B14F-4D97-AF65-F5344CB8AC3E}">
        <p14:creationId xmlns:p14="http://schemas.microsoft.com/office/powerpoint/2010/main" val="1409013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Overhead: simulator</a:t>
            </a:r>
          </a:p>
        </p:txBody>
      </p:sp>
      <p:sp>
        <p:nvSpPr>
          <p:cNvPr id="4" name="Slide Number Placeholder 3"/>
          <p:cNvSpPr>
            <a:spLocks noGrp="1"/>
          </p:cNvSpPr>
          <p:nvPr>
            <p:ph type="sldNum" sz="quarter" idx="5"/>
          </p:nvPr>
        </p:nvSpPr>
        <p:spPr/>
        <p:txBody>
          <a:bodyPr/>
          <a:lstStyle/>
          <a:p>
            <a:fld id="{662C2B1B-C11A-BA43-A27B-71E96336DDDB}" type="slidenum">
              <a:rPr lang="en-US" smtClean="0"/>
              <a:t>17</a:t>
            </a:fld>
            <a:endParaRPr lang="en-US"/>
          </a:p>
        </p:txBody>
      </p:sp>
    </p:spTree>
    <p:extLst>
      <p:ext uri="{BB962C8B-B14F-4D97-AF65-F5344CB8AC3E}">
        <p14:creationId xmlns:p14="http://schemas.microsoft.com/office/powerpoint/2010/main" val="32146149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Title?</a:t>
            </a:r>
          </a:p>
        </p:txBody>
      </p:sp>
      <p:sp>
        <p:nvSpPr>
          <p:cNvPr id="4" name="Slide Number Placeholder 3"/>
          <p:cNvSpPr>
            <a:spLocks noGrp="1"/>
          </p:cNvSpPr>
          <p:nvPr>
            <p:ph type="sldNum" sz="quarter" idx="5"/>
          </p:nvPr>
        </p:nvSpPr>
        <p:spPr/>
        <p:txBody>
          <a:bodyPr/>
          <a:lstStyle/>
          <a:p>
            <a:fld id="{662C2B1B-C11A-BA43-A27B-71E96336DDDB}" type="slidenum">
              <a:rPr lang="en-US" smtClean="0"/>
              <a:t>18</a:t>
            </a:fld>
            <a:endParaRPr lang="en-US"/>
          </a:p>
        </p:txBody>
      </p:sp>
    </p:spTree>
    <p:extLst>
      <p:ext uri="{BB962C8B-B14F-4D97-AF65-F5344CB8AC3E}">
        <p14:creationId xmlns:p14="http://schemas.microsoft.com/office/powerpoint/2010/main" val="1337849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Thank you, everyone for listening to my presentation. </a:t>
            </a:r>
          </a:p>
        </p:txBody>
      </p:sp>
      <p:sp>
        <p:nvSpPr>
          <p:cNvPr id="4" name="Slide Number Placeholder 3"/>
          <p:cNvSpPr>
            <a:spLocks noGrp="1"/>
          </p:cNvSpPr>
          <p:nvPr>
            <p:ph type="sldNum" sz="quarter" idx="10"/>
          </p:nvPr>
        </p:nvSpPr>
        <p:spPr/>
        <p:txBody>
          <a:bodyPr/>
          <a:lstStyle/>
          <a:p>
            <a:fld id="{662C2B1B-C11A-BA43-A27B-71E96336DDDB}" type="slidenum">
              <a:rPr lang="en-US" smtClean="0"/>
              <a:t>20</a:t>
            </a:fld>
            <a:endParaRPr lang="en-US"/>
          </a:p>
        </p:txBody>
      </p:sp>
    </p:spTree>
    <p:extLst>
      <p:ext uri="{BB962C8B-B14F-4D97-AF65-F5344CB8AC3E}">
        <p14:creationId xmlns:p14="http://schemas.microsoft.com/office/powerpoint/2010/main" val="315973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As an example, consider exploration tasks in an environment with dynamic events, concurrent tasks, sensing some information from the environment, planning and learning.</a:t>
            </a:r>
          </a:p>
          <a:p>
            <a:r>
              <a:rPr lang="en-US" dirty="0"/>
              <a:t>On one hand, the actor can’t start acting without a plan. But, on the other hand, you can’t take a plan and execute it all the way through because a lot of things could go wrong. So, the actor needs to continually plan while it is acting. This is just one example, there are many such scenarios where the integration is important.</a:t>
            </a:r>
          </a:p>
        </p:txBody>
      </p:sp>
      <p:sp>
        <p:nvSpPr>
          <p:cNvPr id="4" name="Slide Number Placeholder 3"/>
          <p:cNvSpPr>
            <a:spLocks noGrp="1"/>
          </p:cNvSpPr>
          <p:nvPr>
            <p:ph type="sldNum" sz="quarter" idx="5"/>
          </p:nvPr>
        </p:nvSpPr>
        <p:spPr/>
        <p:txBody>
          <a:bodyPr/>
          <a:lstStyle/>
          <a:p>
            <a:fld id="{662C2B1B-C11A-BA43-A27B-71E96336DDDB}" type="slidenum">
              <a:rPr lang="en-US" smtClean="0"/>
              <a:t>2</a:t>
            </a:fld>
            <a:endParaRPr lang="en-US"/>
          </a:p>
        </p:txBody>
      </p:sp>
    </p:spTree>
    <p:extLst>
      <p:ext uri="{BB962C8B-B14F-4D97-AF65-F5344CB8AC3E}">
        <p14:creationId xmlns:p14="http://schemas.microsoft.com/office/powerpoint/2010/main" val="532344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2C2B1B-C11A-BA43-A27B-71E96336DDDB}" type="slidenum">
              <a:rPr lang="en-US" smtClean="0"/>
              <a:t>3</a:t>
            </a:fld>
            <a:endParaRPr lang="en-US"/>
          </a:p>
        </p:txBody>
      </p:sp>
    </p:spTree>
    <p:extLst>
      <p:ext uri="{BB962C8B-B14F-4D97-AF65-F5344CB8AC3E}">
        <p14:creationId xmlns:p14="http://schemas.microsoft.com/office/powerpoint/2010/main" val="4051601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2C2B1B-C11A-BA43-A27B-71E96336DDDB}" type="slidenum">
              <a:rPr lang="en-US" smtClean="0"/>
              <a:t>4</a:t>
            </a:fld>
            <a:endParaRPr lang="en-US"/>
          </a:p>
        </p:txBody>
      </p:sp>
    </p:spTree>
    <p:extLst>
      <p:ext uri="{BB962C8B-B14F-4D97-AF65-F5344CB8AC3E}">
        <p14:creationId xmlns:p14="http://schemas.microsoft.com/office/powerpoint/2010/main" val="30077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2C2B1B-C11A-BA43-A27B-71E96336DDDB}" type="slidenum">
              <a:rPr lang="en-US" smtClean="0"/>
              <a:t>5</a:t>
            </a:fld>
            <a:endParaRPr lang="en-US"/>
          </a:p>
        </p:txBody>
      </p:sp>
    </p:spTree>
    <p:extLst>
      <p:ext uri="{BB962C8B-B14F-4D97-AF65-F5344CB8AC3E}">
        <p14:creationId xmlns:p14="http://schemas.microsoft.com/office/powerpoint/2010/main" val="30077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101600">
              <a:spcBef>
                <a:spcPts val="0"/>
              </a:spcBef>
              <a:buNone/>
              <a:tabLst>
                <a:tab pos="4573588" algn="l"/>
              </a:tabLst>
            </a:pPr>
            <a:r>
              <a:rPr lang="en-US" dirty="0">
                <a:latin typeface="Avenir Book"/>
                <a:cs typeface="Avenir Book"/>
              </a:rPr>
              <a:t>method-name1(arg</a:t>
            </a:r>
            <a:r>
              <a:rPr lang="en-US" baseline="-25000" dirty="0">
                <a:latin typeface="Avenir Book"/>
                <a:cs typeface="Avenir Book"/>
              </a:rPr>
              <a:t>1</a:t>
            </a:r>
            <a:r>
              <a:rPr lang="en-US" dirty="0">
                <a:latin typeface="Avenir Book"/>
                <a:cs typeface="Avenir Book"/>
              </a:rPr>
              <a:t>, …, </a:t>
            </a:r>
            <a:r>
              <a:rPr lang="en-US" dirty="0" err="1">
                <a:latin typeface="Avenir Book"/>
                <a:cs typeface="Avenir Book"/>
              </a:rPr>
              <a:t>arg</a:t>
            </a:r>
            <a:r>
              <a:rPr lang="en-US" baseline="-25000" dirty="0" err="1">
                <a:latin typeface="Avenir Book"/>
                <a:cs typeface="Avenir Book"/>
              </a:rPr>
              <a:t>k</a:t>
            </a:r>
            <a:r>
              <a:rPr lang="en-US" dirty="0">
                <a:latin typeface="Avenir Book"/>
                <a:cs typeface="Avenir Book"/>
              </a:rPr>
              <a:t>)</a:t>
            </a:r>
          </a:p>
          <a:p>
            <a:pPr marL="225425" indent="0">
              <a:spcBef>
                <a:spcPts val="0"/>
              </a:spcBef>
              <a:buNone/>
              <a:tabLst>
                <a:tab pos="4573588" algn="l"/>
                <a:tab pos="4859338" algn="l"/>
              </a:tabLst>
            </a:pPr>
            <a:r>
              <a:rPr lang="en-US" b="1" dirty="0">
                <a:solidFill>
                  <a:srgbClr val="FF0000"/>
                </a:solidFill>
                <a:latin typeface="Avenir Book"/>
                <a:cs typeface="Avenir Book"/>
              </a:rPr>
              <a:t>task</a:t>
            </a:r>
            <a:r>
              <a:rPr lang="en-US" dirty="0">
                <a:latin typeface="Avenir Book"/>
                <a:cs typeface="Avenir Book"/>
              </a:rPr>
              <a:t>:</a:t>
            </a:r>
            <a:r>
              <a:rPr lang="en-US" baseline="30000" dirty="0">
                <a:latin typeface="Avenir Book"/>
                <a:cs typeface="Avenir Book"/>
              </a:rPr>
              <a:t> </a:t>
            </a:r>
            <a:r>
              <a:rPr lang="en-US" dirty="0">
                <a:latin typeface="Avenir Book"/>
                <a:cs typeface="Avenir Book"/>
              </a:rPr>
              <a:t>  task-identifier</a:t>
            </a:r>
          </a:p>
          <a:p>
            <a:pPr marL="225425" indent="0">
              <a:spcBef>
                <a:spcPts val="0"/>
              </a:spcBef>
              <a:buNone/>
              <a:tabLst>
                <a:tab pos="4573588" algn="l"/>
                <a:tab pos="4859338" algn="l"/>
              </a:tabLst>
            </a:pPr>
            <a:r>
              <a:rPr lang="en-US" dirty="0">
                <a:latin typeface="Avenir Book"/>
                <a:cs typeface="Avenir Book"/>
              </a:rPr>
              <a:t>pre:    test</a:t>
            </a:r>
          </a:p>
          <a:p>
            <a:pPr marL="857250" indent="-631825">
              <a:spcBef>
                <a:spcPts val="0"/>
              </a:spcBef>
              <a:buNone/>
              <a:tabLst>
                <a:tab pos="4573588" algn="l"/>
                <a:tab pos="4859338" algn="l"/>
              </a:tabLst>
            </a:pPr>
            <a:r>
              <a:rPr lang="en-US" dirty="0">
                <a:latin typeface="Avenir Book"/>
                <a:cs typeface="Avenir Book"/>
              </a:rPr>
              <a:t>body: computer program </a:t>
            </a:r>
            <a:br>
              <a:rPr lang="en-US" dirty="0">
                <a:latin typeface="Avenir Book"/>
                <a:cs typeface="Avenir Book"/>
              </a:rPr>
            </a:br>
            <a:r>
              <a:rPr lang="en-US" dirty="0">
                <a:latin typeface="Avenir Book"/>
                <a:cs typeface="Avenir Book"/>
              </a:rPr>
              <a:t>to generate </a:t>
            </a:r>
          </a:p>
          <a:p>
            <a:pPr marL="857250" indent="-631825">
              <a:spcBef>
                <a:spcPts val="0"/>
              </a:spcBef>
              <a:buNone/>
              <a:tabLst>
                <a:tab pos="4573588" algn="l"/>
                <a:tab pos="4859338" algn="l"/>
              </a:tabLst>
            </a:pPr>
            <a:r>
              <a:rPr lang="en-US" dirty="0">
                <a:latin typeface="Avenir Book"/>
                <a:cs typeface="Avenir Book"/>
              </a:rPr>
              <a:t>	</a:t>
            </a:r>
            <a:r>
              <a:rPr lang="en-US" dirty="0">
                <a:solidFill>
                  <a:srgbClr val="FF0000"/>
                </a:solidFill>
                <a:latin typeface="Avenir Book"/>
                <a:cs typeface="Avenir Book"/>
              </a:rPr>
              <a:t>commands</a:t>
            </a:r>
            <a:r>
              <a:rPr lang="en-US" dirty="0">
                <a:latin typeface="Avenir Book"/>
                <a:cs typeface="Avenir Book"/>
              </a:rPr>
              <a:t> and </a:t>
            </a:r>
            <a:r>
              <a:rPr lang="en-US" dirty="0">
                <a:solidFill>
                  <a:srgbClr val="FF0000"/>
                </a:solidFill>
                <a:latin typeface="Avenir Book"/>
                <a:cs typeface="Avenir Book"/>
              </a:rPr>
              <a:t>tasks</a:t>
            </a:r>
            <a:endParaRPr lang="en-US" baseline="-25000" dirty="0">
              <a:solidFill>
                <a:srgbClr val="FF0000"/>
              </a:solidFill>
              <a:latin typeface="Avenir Book"/>
              <a:cs typeface="Avenir Book"/>
            </a:endParaRPr>
          </a:p>
          <a:p>
            <a:endParaRPr lang="en-US" dirty="0"/>
          </a:p>
        </p:txBody>
      </p:sp>
      <p:sp>
        <p:nvSpPr>
          <p:cNvPr id="4" name="Slide Number Placeholder 3"/>
          <p:cNvSpPr>
            <a:spLocks noGrp="1"/>
          </p:cNvSpPr>
          <p:nvPr>
            <p:ph type="sldNum" sz="quarter" idx="5"/>
          </p:nvPr>
        </p:nvSpPr>
        <p:spPr/>
        <p:txBody>
          <a:bodyPr/>
          <a:lstStyle/>
          <a:p>
            <a:fld id="{662C2B1B-C11A-BA43-A27B-71E96336DDDB}" type="slidenum">
              <a:rPr lang="en-US" smtClean="0"/>
              <a:t>6</a:t>
            </a:fld>
            <a:endParaRPr lang="en-US"/>
          </a:p>
        </p:txBody>
      </p:sp>
    </p:spTree>
    <p:extLst>
      <p:ext uri="{BB962C8B-B14F-4D97-AF65-F5344CB8AC3E}">
        <p14:creationId xmlns:p14="http://schemas.microsoft.com/office/powerpoint/2010/main" val="42945861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If descriptive models are not predicting what operational models actually do, then plan verification becomes impossible.</a:t>
            </a:r>
          </a:p>
          <a:p>
            <a:endParaRPr lang="en-US" dirty="0"/>
          </a:p>
          <a:p>
            <a:r>
              <a:rPr lang="en-US" dirty="0"/>
              <a:t>It is more difficult to maintain</a:t>
            </a:r>
            <a:r>
              <a:rPr lang="en-US" baseline="0" dirty="0"/>
              <a:t> consistency when there are dynamic events happening</a:t>
            </a:r>
            <a:endParaRPr lang="en-US" dirty="0"/>
          </a:p>
        </p:txBody>
      </p:sp>
      <p:sp>
        <p:nvSpPr>
          <p:cNvPr id="4" name="Slide Number Placeholder 3"/>
          <p:cNvSpPr>
            <a:spLocks noGrp="1"/>
          </p:cNvSpPr>
          <p:nvPr>
            <p:ph type="sldNum" sz="quarter" idx="10"/>
          </p:nvPr>
        </p:nvSpPr>
        <p:spPr/>
        <p:txBody>
          <a:bodyPr/>
          <a:lstStyle/>
          <a:p>
            <a:fld id="{662C2B1B-C11A-BA43-A27B-71E96336DDDB}" type="slidenum">
              <a:rPr lang="en-US" smtClean="0"/>
              <a:t>8</a:t>
            </a:fld>
            <a:endParaRPr lang="en-US"/>
          </a:p>
        </p:txBody>
      </p:sp>
    </p:spTree>
    <p:extLst>
      <p:ext uri="{BB962C8B-B14F-4D97-AF65-F5344CB8AC3E}">
        <p14:creationId xmlns:p14="http://schemas.microsoft.com/office/powerpoint/2010/main" val="36976627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If descriptive models are not predicting what operational models actually do, then plan verification becomes impossible.</a:t>
            </a:r>
          </a:p>
          <a:p>
            <a:endParaRPr lang="en-US" dirty="0"/>
          </a:p>
          <a:p>
            <a:r>
              <a:rPr lang="en-US" dirty="0"/>
              <a:t>It is more difficult to maintain</a:t>
            </a:r>
            <a:r>
              <a:rPr lang="en-US" baseline="0" dirty="0"/>
              <a:t> consistency when there are dynamic events happening</a:t>
            </a:r>
            <a:endParaRPr lang="en-US" dirty="0"/>
          </a:p>
        </p:txBody>
      </p:sp>
      <p:sp>
        <p:nvSpPr>
          <p:cNvPr id="4" name="Slide Number Placeholder 3"/>
          <p:cNvSpPr>
            <a:spLocks noGrp="1"/>
          </p:cNvSpPr>
          <p:nvPr>
            <p:ph type="sldNum" sz="quarter" idx="10"/>
          </p:nvPr>
        </p:nvSpPr>
        <p:spPr/>
        <p:txBody>
          <a:bodyPr/>
          <a:lstStyle/>
          <a:p>
            <a:fld id="{662C2B1B-C11A-BA43-A27B-71E96336DDDB}" type="slidenum">
              <a:rPr lang="en-US" smtClean="0"/>
              <a:t>9</a:t>
            </a:fld>
            <a:endParaRPr lang="en-US"/>
          </a:p>
        </p:txBody>
      </p:sp>
    </p:spTree>
    <p:extLst>
      <p:ext uri="{BB962C8B-B14F-4D97-AF65-F5344CB8AC3E}">
        <p14:creationId xmlns:p14="http://schemas.microsoft.com/office/powerpoint/2010/main" val="37090658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2C2B1B-C11A-BA43-A27B-71E96336DDDB}" type="slidenum">
              <a:rPr lang="en-US" smtClean="0"/>
              <a:t>15</a:t>
            </a:fld>
            <a:endParaRPr lang="en-US"/>
          </a:p>
        </p:txBody>
      </p:sp>
    </p:spTree>
    <p:extLst>
      <p:ext uri="{BB962C8B-B14F-4D97-AF65-F5344CB8AC3E}">
        <p14:creationId xmlns:p14="http://schemas.microsoft.com/office/powerpoint/2010/main" val="1855419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shadeToTitle="1">
        <a:solidFill>
          <a:srgbClr val="FDEFCA">
            <a:alpha val="56000"/>
          </a:srgb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41F841E-D1FD-A840-9733-2A45E9E364D9}" type="datetimeFigureOut">
              <a:rPr lang="en-US" smtClean="0"/>
              <a:t>5/5/21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305627" y="6356350"/>
            <a:ext cx="2844800" cy="365125"/>
          </a:xfrm>
        </p:spPr>
        <p:txBody>
          <a:bodyPr/>
          <a:lstStyle/>
          <a:p>
            <a:fld id="{F36DD0FD-55B0-48C4-8AF2-8A69533EDFC3}" type="slidenum">
              <a:rPr lang="en-US" smtClean="0"/>
              <a:pPr/>
              <a:t>‹#›</a:t>
            </a:fld>
            <a:r>
              <a:rPr lang="en-US"/>
              <a:t>/26</a:t>
            </a:r>
          </a:p>
        </p:txBody>
      </p:sp>
    </p:spTree>
    <p:extLst>
      <p:ext uri="{BB962C8B-B14F-4D97-AF65-F5344CB8AC3E}">
        <p14:creationId xmlns:p14="http://schemas.microsoft.com/office/powerpoint/2010/main" val="1227363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1F841E-D1FD-A840-9733-2A45E9E364D9}" type="datetimeFigureOut">
              <a:rPr lang="en-US" smtClean="0"/>
              <a:t>5/5/21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56E80-8E39-1C43-ACD1-D0C5468D4E71}" type="slidenum">
              <a:rPr lang="en-US" smtClean="0"/>
              <a:t>‹#›</a:t>
            </a:fld>
            <a:endParaRPr lang="en-US"/>
          </a:p>
        </p:txBody>
      </p:sp>
    </p:spTree>
    <p:extLst>
      <p:ext uri="{BB962C8B-B14F-4D97-AF65-F5344CB8AC3E}">
        <p14:creationId xmlns:p14="http://schemas.microsoft.com/office/powerpoint/2010/main" val="1605834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1F841E-D1FD-A840-9733-2A45E9E364D9}" type="datetimeFigureOut">
              <a:rPr lang="en-US" smtClean="0"/>
              <a:t>5/5/21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56E80-8E39-1C43-ACD1-D0C5468D4E71}" type="slidenum">
              <a:rPr lang="en-US" smtClean="0"/>
              <a:t>‹#›</a:t>
            </a:fld>
            <a:endParaRPr lang="en-US"/>
          </a:p>
        </p:txBody>
      </p:sp>
    </p:spTree>
    <p:extLst>
      <p:ext uri="{BB962C8B-B14F-4D97-AF65-F5344CB8AC3E}">
        <p14:creationId xmlns:p14="http://schemas.microsoft.com/office/powerpoint/2010/main" val="2127028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venir Book" panose="02000503020000020003" pitchFamily="2"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venir Book" panose="02000503020000020003" pitchFamily="2" charset="0"/>
              </a:defRPr>
            </a:lvl1pPr>
            <a:lvl2pPr>
              <a:defRPr>
                <a:latin typeface="Avenir Book" panose="02000503020000020003" pitchFamily="2" charset="0"/>
              </a:defRPr>
            </a:lvl2pPr>
            <a:lvl3pPr>
              <a:defRPr>
                <a:latin typeface="Avenir Book" panose="02000503020000020003" pitchFamily="2" charset="0"/>
              </a:defRPr>
            </a:lvl3pPr>
            <a:lvl4pPr>
              <a:defRPr>
                <a:latin typeface="Avenir Book" panose="02000503020000020003" pitchFamily="2" charset="0"/>
              </a:defRPr>
            </a:lvl4pPr>
            <a:lvl5pPr>
              <a:defRPr>
                <a:latin typeface="Avenir Book" panose="02000503020000020003"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41F841E-D1FD-A840-9733-2A45E9E364D9}" type="datetimeFigureOut">
              <a:rPr lang="en-US" smtClean="0"/>
              <a:t>5/5/21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575549" y="6356351"/>
            <a:ext cx="2844800" cy="365125"/>
          </a:xfrm>
        </p:spPr>
        <p:txBody>
          <a:bodyPr/>
          <a:lstStyle/>
          <a:p>
            <a:fld id="{59E56E80-8E39-1C43-ACD1-D0C5468D4E71}" type="slidenum">
              <a:rPr lang="en-US" smtClean="0"/>
              <a:t>‹#›</a:t>
            </a:fld>
            <a:endParaRPr lang="en-US"/>
          </a:p>
        </p:txBody>
      </p:sp>
    </p:spTree>
    <p:extLst>
      <p:ext uri="{BB962C8B-B14F-4D97-AF65-F5344CB8AC3E}">
        <p14:creationId xmlns:p14="http://schemas.microsoft.com/office/powerpoint/2010/main" val="3464551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1F841E-D1FD-A840-9733-2A45E9E364D9}" type="datetimeFigureOut">
              <a:rPr lang="en-US" smtClean="0"/>
              <a:t>5/5/21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56E80-8E39-1C43-ACD1-D0C5468D4E71}" type="slidenum">
              <a:rPr lang="en-US" smtClean="0"/>
              <a:t>‹#›</a:t>
            </a:fld>
            <a:endParaRPr lang="en-US"/>
          </a:p>
        </p:txBody>
      </p:sp>
    </p:spTree>
    <p:extLst>
      <p:ext uri="{BB962C8B-B14F-4D97-AF65-F5344CB8AC3E}">
        <p14:creationId xmlns:p14="http://schemas.microsoft.com/office/powerpoint/2010/main" val="564839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41F841E-D1FD-A840-9733-2A45E9E364D9}" type="datetimeFigureOut">
              <a:rPr lang="en-US" smtClean="0"/>
              <a:t>5/5/21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56E80-8E39-1C43-ACD1-D0C5468D4E71}" type="slidenum">
              <a:rPr lang="en-US" smtClean="0"/>
              <a:t>‹#›</a:t>
            </a:fld>
            <a:endParaRPr lang="en-US"/>
          </a:p>
        </p:txBody>
      </p:sp>
    </p:spTree>
    <p:extLst>
      <p:ext uri="{BB962C8B-B14F-4D97-AF65-F5344CB8AC3E}">
        <p14:creationId xmlns:p14="http://schemas.microsoft.com/office/powerpoint/2010/main" val="1234921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41F841E-D1FD-A840-9733-2A45E9E364D9}" type="datetimeFigureOut">
              <a:rPr lang="en-US" smtClean="0"/>
              <a:t>5/5/21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E56E80-8E39-1C43-ACD1-D0C5468D4E71}" type="slidenum">
              <a:rPr lang="en-US" smtClean="0"/>
              <a:t>‹#›</a:t>
            </a:fld>
            <a:endParaRPr lang="en-US"/>
          </a:p>
        </p:txBody>
      </p:sp>
    </p:spTree>
    <p:extLst>
      <p:ext uri="{BB962C8B-B14F-4D97-AF65-F5344CB8AC3E}">
        <p14:creationId xmlns:p14="http://schemas.microsoft.com/office/powerpoint/2010/main" val="2120926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41F841E-D1FD-A840-9733-2A45E9E364D9}" type="datetimeFigureOut">
              <a:rPr lang="en-US" smtClean="0"/>
              <a:t>5/5/21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E56E80-8E39-1C43-ACD1-D0C5468D4E71}" type="slidenum">
              <a:rPr lang="en-US" smtClean="0"/>
              <a:t>‹#›</a:t>
            </a:fld>
            <a:endParaRPr lang="en-US"/>
          </a:p>
        </p:txBody>
      </p:sp>
    </p:spTree>
    <p:extLst>
      <p:ext uri="{BB962C8B-B14F-4D97-AF65-F5344CB8AC3E}">
        <p14:creationId xmlns:p14="http://schemas.microsoft.com/office/powerpoint/2010/main" val="2952243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1F841E-D1FD-A840-9733-2A45E9E364D9}" type="datetimeFigureOut">
              <a:rPr lang="en-US" smtClean="0"/>
              <a:t>5/5/21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E56E80-8E39-1C43-ACD1-D0C5468D4E71}" type="slidenum">
              <a:rPr lang="en-US" smtClean="0"/>
              <a:t>‹#›</a:t>
            </a:fld>
            <a:endParaRPr lang="en-US"/>
          </a:p>
        </p:txBody>
      </p:sp>
    </p:spTree>
    <p:extLst>
      <p:ext uri="{BB962C8B-B14F-4D97-AF65-F5344CB8AC3E}">
        <p14:creationId xmlns:p14="http://schemas.microsoft.com/office/powerpoint/2010/main" val="2816648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1F841E-D1FD-A840-9733-2A45E9E364D9}" type="datetimeFigureOut">
              <a:rPr lang="en-US" smtClean="0"/>
              <a:t>5/5/21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1062222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1F841E-D1FD-A840-9733-2A45E9E364D9}" type="datetimeFigureOut">
              <a:rPr lang="en-US" smtClean="0"/>
              <a:t>5/5/21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56E80-8E39-1C43-ACD1-D0C5468D4E71}" type="slidenum">
              <a:rPr lang="en-US" smtClean="0"/>
              <a:t>‹#›</a:t>
            </a:fld>
            <a:endParaRPr lang="en-US"/>
          </a:p>
        </p:txBody>
      </p:sp>
    </p:spTree>
    <p:extLst>
      <p:ext uri="{BB962C8B-B14F-4D97-AF65-F5344CB8AC3E}">
        <p14:creationId xmlns:p14="http://schemas.microsoft.com/office/powerpoint/2010/main" val="1988577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solidFill>
          <a:srgbClr val="FDEFCA">
            <a:alpha val="68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F841E-D1FD-A840-9733-2A45E9E364D9}" type="datetimeFigureOut">
              <a:rPr lang="en-US" smtClean="0"/>
              <a:t>5/5/21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E56E80-8E39-1C43-ACD1-D0C5468D4E71}" type="slidenum">
              <a:rPr lang="en-US" smtClean="0"/>
              <a:t>‹#›</a:t>
            </a:fld>
            <a:endParaRPr lang="en-US"/>
          </a:p>
        </p:txBody>
      </p:sp>
      <p:sp>
        <p:nvSpPr>
          <p:cNvPr id="7" name="TextBox 6"/>
          <p:cNvSpPr txBox="1"/>
          <p:nvPr/>
        </p:nvSpPr>
        <p:spPr>
          <a:xfrm>
            <a:off x="11018004" y="6373810"/>
            <a:ext cx="1128792" cy="369332"/>
          </a:xfrm>
          <a:prstGeom prst="rect">
            <a:avLst/>
          </a:prstGeom>
          <a:noFill/>
        </p:spPr>
        <p:txBody>
          <a:bodyPr wrap="square" rtlCol="0">
            <a:spAutoFit/>
          </a:bodyPr>
          <a:lstStyle/>
          <a:p>
            <a:fld id="{FB35E3DB-74EE-1C4B-AA3F-5555ECCF11E1}" type="slidenum">
              <a:rPr lang="en-US" sz="1800" smtClean="0"/>
              <a:t>‹#›</a:t>
            </a:fld>
            <a:r>
              <a:rPr lang="en-US" sz="1800" dirty="0"/>
              <a:t>/20</a:t>
            </a:r>
          </a:p>
        </p:txBody>
      </p:sp>
    </p:spTree>
    <p:extLst>
      <p:ext uri="{BB962C8B-B14F-4D97-AF65-F5344CB8AC3E}">
        <p14:creationId xmlns:p14="http://schemas.microsoft.com/office/powerpoint/2010/main" val="2914612678"/>
      </p:ext>
    </p:extLst>
  </p:cSld>
  <p:clrMap bg1="lt1" tx1="dk1" bg2="lt2" tx2="dk2" accent1="accent1" accent2="accent2" accent3="accent3" accent4="accent4" accent5="accent5" accent6="accent6" hlink="hlink" folHlink="folHlink"/>
  <p:sldLayoutIdLst>
    <p:sldLayoutId id="2147484096" r:id="rId1"/>
    <p:sldLayoutId id="2147484097" r:id="rId2"/>
    <p:sldLayoutId id="2147484098" r:id="rId3"/>
    <p:sldLayoutId id="2147484099" r:id="rId4"/>
    <p:sldLayoutId id="2147484100" r:id="rId5"/>
    <p:sldLayoutId id="2147484101" r:id="rId6"/>
    <p:sldLayoutId id="2147484102" r:id="rId7"/>
    <p:sldLayoutId id="2147484103" r:id="rId8"/>
    <p:sldLayoutId id="2147484104" r:id="rId9"/>
    <p:sldLayoutId id="2147484105" r:id="rId10"/>
    <p:sldLayoutId id="214748410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hyperlink" Target="https://pt.wikipedia.org/wiki/Ficheiro:User_icon_BLACK-01.png" TargetMode="Externa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mailto:patras@umd.edu" TargetMode="External"/><Relationship Id="rId3" Type="http://schemas.openxmlformats.org/officeDocument/2006/relationships/hyperlink" Target="https://arxiv.org/abs/2010.01909" TargetMode="External"/><Relationship Id="rId7" Type="http://schemas.openxmlformats.org/officeDocument/2006/relationships/hyperlink" Target="https://bitbucket.org/sunandita/raeplan/src/master/"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bitbucket.org/sunandita/upom/src/master/" TargetMode="External"/><Relationship Id="rId5" Type="http://schemas.openxmlformats.org/officeDocument/2006/relationships/hyperlink" Target="https://icaps20.icaps-conference.org/posters/poster55.pdf" TargetMode="External"/><Relationship Id="rId4" Type="http://schemas.openxmlformats.org/officeDocument/2006/relationships/hyperlink" Target="https://www.youtube.com/watch?v=q82ZLTdMef8"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hyperlink" Target="https://pt.wikipedia.org/wiki/Ficheiro:User_icon_BLACK-01.png"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8.jpeg"/><Relationship Id="rId4" Type="http://schemas.openxmlformats.org/officeDocument/2006/relationships/image" Target="../media/image7.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A037FD0-4CEF-446E-8D2E-CA075038EB37}"/>
              </a:ext>
            </a:extLst>
          </p:cNvPr>
          <p:cNvSpPr>
            <a:spLocks noGrp="1"/>
          </p:cNvSpPr>
          <p:nvPr/>
        </p:nvSpPr>
        <p:spPr>
          <a:xfrm>
            <a:off x="775503" y="711345"/>
            <a:ext cx="10799180" cy="2413819"/>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latin typeface="Avenir Book"/>
                <a:ea typeface="+mj-lt"/>
                <a:cs typeface="+mj-lt"/>
              </a:rPr>
              <a:t>Operational models for acting and planning: </a:t>
            </a:r>
            <a:br>
              <a:rPr lang="en-US" sz="4000" dirty="0">
                <a:latin typeface="Avenir Book"/>
                <a:ea typeface="+mj-lt"/>
                <a:cs typeface="+mj-lt"/>
              </a:rPr>
            </a:br>
            <a:r>
              <a:rPr lang="en-US" sz="4000" dirty="0">
                <a:latin typeface="Avenir Book"/>
                <a:ea typeface="+mj-lt"/>
                <a:cs typeface="+mj-lt"/>
              </a:rPr>
              <a:t>current status and future prospects</a:t>
            </a:r>
          </a:p>
        </p:txBody>
      </p:sp>
      <p:graphicFrame>
        <p:nvGraphicFramePr>
          <p:cNvPr id="8" name="Table 7">
            <a:extLst>
              <a:ext uri="{FF2B5EF4-FFF2-40B4-BE49-F238E27FC236}">
                <a16:creationId xmlns:a16="http://schemas.microsoft.com/office/drawing/2014/main" id="{0935305A-A956-41DA-9730-FDA2D3ABE266}"/>
              </a:ext>
            </a:extLst>
          </p:cNvPr>
          <p:cNvGraphicFramePr>
            <a:graphicFrameLocks noGrp="1"/>
          </p:cNvGraphicFramePr>
          <p:nvPr>
            <p:extLst>
              <p:ext uri="{D42A27DB-BD31-4B8C-83A1-F6EECF244321}">
                <p14:modId xmlns:p14="http://schemas.microsoft.com/office/powerpoint/2010/main" val="2525775999"/>
              </p:ext>
            </p:extLst>
          </p:nvPr>
        </p:nvGraphicFramePr>
        <p:xfrm>
          <a:off x="351692" y="3429000"/>
          <a:ext cx="12254125" cy="4759712"/>
        </p:xfrm>
        <a:graphic>
          <a:graphicData uri="http://schemas.openxmlformats.org/drawingml/2006/table">
            <a:tbl>
              <a:tblPr firstRow="1" bandRow="1">
                <a:tableStyleId>{2D5ABB26-0587-4C30-8999-92F81FD0307C}</a:tableStyleId>
              </a:tblPr>
              <a:tblGrid>
                <a:gridCol w="11635277">
                  <a:extLst>
                    <a:ext uri="{9D8B030D-6E8A-4147-A177-3AD203B41FA5}">
                      <a16:colId xmlns:a16="http://schemas.microsoft.com/office/drawing/2014/main" val="473086103"/>
                    </a:ext>
                  </a:extLst>
                </a:gridCol>
                <a:gridCol w="618848">
                  <a:extLst>
                    <a:ext uri="{9D8B030D-6E8A-4147-A177-3AD203B41FA5}">
                      <a16:colId xmlns:a16="http://schemas.microsoft.com/office/drawing/2014/main" val="1516783953"/>
                    </a:ext>
                  </a:extLst>
                </a:gridCol>
              </a:tblGrid>
              <a:tr h="545247">
                <a:tc>
                  <a:txBody>
                    <a:bodyPr/>
                    <a:lstStyle/>
                    <a:p>
                      <a:pPr algn="ctr" fontAlgn="base"/>
                      <a:r>
                        <a:rPr lang="en-US" sz="2800" b="1" i="0" dirty="0">
                          <a:effectLst/>
                          <a:latin typeface="Avenir Book"/>
                        </a:rPr>
                        <a:t>Sunandita Patra</a:t>
                      </a:r>
                    </a:p>
                    <a:p>
                      <a:pPr algn="ctr" fontAlgn="base"/>
                      <a:r>
                        <a:rPr lang="en-US" sz="2800" b="1" i="0" dirty="0" err="1">
                          <a:effectLst/>
                          <a:latin typeface="Avenir Book"/>
                        </a:rPr>
                        <a:t>patras@umd.edu</a:t>
                      </a:r>
                      <a:r>
                        <a:rPr lang="en-US" sz="2800" b="1" i="0" dirty="0">
                          <a:effectLst/>
                          <a:latin typeface="Avenir Book"/>
                        </a:rPr>
                        <a:t>​</a:t>
                      </a:r>
                      <a:endParaRPr lang="en-US" sz="2800" b="1" i="0" baseline="30000" dirty="0">
                        <a:effectLst/>
                        <a:latin typeface="Avenir Book"/>
                      </a:endParaRPr>
                    </a:p>
                    <a:p>
                      <a:pPr lvl="0" algn="ctr">
                        <a:buNone/>
                      </a:pPr>
                      <a:endParaRPr lang="en-US" sz="2800" b="1" i="0" dirty="0">
                        <a:effectLst/>
                        <a:latin typeface="Avenir Book"/>
                      </a:endParaRPr>
                    </a:p>
                    <a:p>
                      <a:pPr lvl="0" algn="ctr">
                        <a:buNone/>
                      </a:pPr>
                      <a:r>
                        <a:rPr lang="en-US" sz="2400" b="0" i="0" dirty="0" err="1">
                          <a:effectLst/>
                          <a:latin typeface="Avenir Book"/>
                        </a:rPr>
                        <a:t>PostDoctoral</a:t>
                      </a:r>
                      <a:r>
                        <a:rPr lang="en-US" sz="2400" b="0" i="0" dirty="0">
                          <a:effectLst/>
                          <a:latin typeface="Avenir Book"/>
                        </a:rPr>
                        <a:t> Researcher</a:t>
                      </a:r>
                    </a:p>
                    <a:p>
                      <a:pPr lvl="0" algn="ctr">
                        <a:lnSpc>
                          <a:spcPct val="100000"/>
                        </a:lnSpc>
                        <a:spcBef>
                          <a:spcPts val="0"/>
                        </a:spcBef>
                        <a:spcAft>
                          <a:spcPts val="0"/>
                        </a:spcAft>
                        <a:buNone/>
                      </a:pPr>
                      <a:r>
                        <a:rPr lang="en-US" sz="2400" b="0" i="0" u="none" strike="noStrike" noProof="0" dirty="0">
                          <a:effectLst/>
                          <a:latin typeface="Avenir Book"/>
                        </a:rPr>
                        <a:t>University of Maryland, College Park, USA</a:t>
                      </a:r>
                    </a:p>
                    <a:p>
                      <a:pPr lvl="0" algn="ctr">
                        <a:lnSpc>
                          <a:spcPct val="100000"/>
                        </a:lnSpc>
                        <a:spcBef>
                          <a:spcPts val="0"/>
                        </a:spcBef>
                        <a:spcAft>
                          <a:spcPts val="0"/>
                        </a:spcAft>
                        <a:buNone/>
                      </a:pPr>
                      <a:endParaRPr lang="en-US" sz="2400" b="0" i="0" u="none" strike="noStrike" noProof="0" dirty="0">
                        <a:effectLst/>
                        <a:latin typeface="Avenir Book"/>
                      </a:endParaRPr>
                    </a:p>
                    <a:p>
                      <a:pPr lvl="0" algn="ctr">
                        <a:lnSpc>
                          <a:spcPct val="100000"/>
                        </a:lnSpc>
                        <a:spcBef>
                          <a:spcPts val="0"/>
                        </a:spcBef>
                        <a:spcAft>
                          <a:spcPts val="0"/>
                        </a:spcAft>
                        <a:buNone/>
                      </a:pPr>
                      <a:r>
                        <a:rPr lang="en-US" sz="2400" dirty="0">
                          <a:latin typeface="Avenir Book"/>
                          <a:ea typeface="+mj-lt"/>
                          <a:cs typeface="+mj-lt"/>
                        </a:rPr>
                        <a:t>Invited Talk: JPL AIG</a:t>
                      </a:r>
                      <a:br>
                        <a:rPr lang="en-US" sz="2400" dirty="0">
                          <a:latin typeface="Avenir Book"/>
                          <a:ea typeface="+mj-lt"/>
                          <a:cs typeface="+mj-lt"/>
                        </a:rPr>
                      </a:br>
                      <a:r>
                        <a:rPr lang="en-US" sz="2400" b="0" i="0" u="none" strike="noStrike" noProof="0" dirty="0">
                          <a:effectLst/>
                          <a:latin typeface="Avenir Book"/>
                        </a:rPr>
                        <a:t>May 5, 2021</a:t>
                      </a:r>
                      <a:endParaRPr lang="en-US" sz="2400" b="0" i="0" u="none" strike="noStrike" noProof="0" dirty="0">
                        <a:effectLst/>
                      </a:endParaRPr>
                    </a:p>
                    <a:p>
                      <a:pPr lvl="0" algn="ctr">
                        <a:buNone/>
                      </a:pPr>
                      <a:endParaRPr lang="en-US" sz="2400" b="0" i="0" dirty="0">
                        <a:effectLst/>
                        <a:latin typeface="Avenir Book"/>
                      </a:endParaRPr>
                    </a:p>
                    <a:p>
                      <a:pPr lvl="0" algn="ctr">
                        <a:buNone/>
                      </a:pPr>
                      <a:endParaRPr lang="en-US" sz="1800" b="1" i="0" baseline="30000" dirty="0">
                        <a:effectLst/>
                        <a:latin typeface="Avenir Book"/>
                      </a:endParaRPr>
                    </a:p>
                  </a:txBody>
                  <a:tcPr/>
                </a:tc>
                <a:tc>
                  <a:txBody>
                    <a:bodyPr/>
                    <a:lstStyle/>
                    <a:p>
                      <a:pPr algn="ctr" fontAlgn="base"/>
                      <a:endParaRPr lang="en-US" b="0" i="0" dirty="0">
                        <a:effectLst/>
                        <a:latin typeface="Avenir Book" panose="02000503020000020003" pitchFamily="2" charset="0"/>
                      </a:endParaRPr>
                    </a:p>
                  </a:txBody>
                  <a:tcPr/>
                </a:tc>
                <a:extLst>
                  <a:ext uri="{0D108BD9-81ED-4DB2-BD59-A6C34878D82A}">
                    <a16:rowId xmlns:a16="http://schemas.microsoft.com/office/drawing/2014/main" val="517171432"/>
                  </a:ext>
                </a:extLst>
              </a:tr>
              <a:tr h="500126">
                <a:tc>
                  <a:txBody>
                    <a:bodyPr/>
                    <a:lstStyle/>
                    <a:p>
                      <a:pPr lvl="0" algn="ctr">
                        <a:buNone/>
                      </a:pPr>
                      <a:endParaRPr lang="en-US" sz="2400" b="0" i="0" baseline="30000" dirty="0">
                        <a:effectLst/>
                        <a:latin typeface="Avenir Book"/>
                      </a:endParaRPr>
                    </a:p>
                  </a:txBody>
                  <a:tcPr/>
                </a:tc>
                <a:tc>
                  <a:txBody>
                    <a:bodyPr/>
                    <a:lstStyle/>
                    <a:p>
                      <a:pPr algn="ctr" fontAlgn="base"/>
                      <a:endParaRPr lang="en-US" b="0" i="0">
                        <a:effectLst/>
                        <a:latin typeface="Avenir Book" panose="02000503020000020003" pitchFamily="2" charset="0"/>
                      </a:endParaRPr>
                    </a:p>
                  </a:txBody>
                  <a:tcPr/>
                </a:tc>
                <a:extLst>
                  <a:ext uri="{0D108BD9-81ED-4DB2-BD59-A6C34878D82A}">
                    <a16:rowId xmlns:a16="http://schemas.microsoft.com/office/drawing/2014/main" val="3332700679"/>
                  </a:ext>
                </a:extLst>
              </a:tr>
              <a:tr h="510546">
                <a:tc>
                  <a:txBody>
                    <a:bodyPr/>
                    <a:lstStyle/>
                    <a:p>
                      <a:pPr algn="ctr" fontAlgn="base"/>
                      <a:endParaRPr lang="en-US" sz="2400" b="0" i="0" dirty="0">
                        <a:effectLst/>
                        <a:latin typeface="Avenir Book"/>
                      </a:endParaRPr>
                    </a:p>
                  </a:txBody>
                  <a:tcPr/>
                </a:tc>
                <a:tc>
                  <a:txBody>
                    <a:bodyPr/>
                    <a:lstStyle/>
                    <a:p>
                      <a:pPr algn="ctr" fontAlgn="base"/>
                      <a:r>
                        <a:rPr lang="en-US" sz="2400" b="0" i="0" dirty="0">
                          <a:effectLst/>
                          <a:latin typeface="Avenir Book" panose="02000503020000020003" pitchFamily="2" charset="0"/>
                        </a:rPr>
                        <a:t>​</a:t>
                      </a:r>
                      <a:endParaRPr lang="en-US" b="0" i="0" dirty="0">
                        <a:effectLst/>
                        <a:latin typeface="Avenir Book" panose="02000503020000020003" pitchFamily="2" charset="0"/>
                      </a:endParaRPr>
                    </a:p>
                  </a:txBody>
                  <a:tcPr/>
                </a:tc>
                <a:extLst>
                  <a:ext uri="{0D108BD9-81ED-4DB2-BD59-A6C34878D82A}">
                    <a16:rowId xmlns:a16="http://schemas.microsoft.com/office/drawing/2014/main" val="3951137673"/>
                  </a:ext>
                </a:extLst>
              </a:tr>
            </a:tbl>
          </a:graphicData>
        </a:graphic>
      </p:graphicFrame>
    </p:spTree>
    <p:extLst>
      <p:ext uri="{BB962C8B-B14F-4D97-AF65-F5344CB8AC3E}">
        <p14:creationId xmlns:p14="http://schemas.microsoft.com/office/powerpoint/2010/main" val="4095859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C36DF-A389-D94F-9E87-E9C1C64D73D2}"/>
              </a:ext>
            </a:extLst>
          </p:cNvPr>
          <p:cNvSpPr>
            <a:spLocks noGrp="1"/>
          </p:cNvSpPr>
          <p:nvPr>
            <p:ph type="title"/>
          </p:nvPr>
        </p:nvSpPr>
        <p:spPr/>
        <p:txBody>
          <a:bodyPr/>
          <a:lstStyle/>
          <a:p>
            <a:r>
              <a:rPr lang="en-US" dirty="0"/>
              <a:t>Use Descriptive or Operational models?</a:t>
            </a:r>
          </a:p>
        </p:txBody>
      </p:sp>
      <p:sp>
        <p:nvSpPr>
          <p:cNvPr id="3" name="Content Placeholder 2">
            <a:extLst>
              <a:ext uri="{FF2B5EF4-FFF2-40B4-BE49-F238E27FC236}">
                <a16:creationId xmlns:a16="http://schemas.microsoft.com/office/drawing/2014/main" id="{C196E889-A2A4-0F40-B338-EF17774F71B4}"/>
              </a:ext>
            </a:extLst>
          </p:cNvPr>
          <p:cNvSpPr>
            <a:spLocks noGrp="1"/>
          </p:cNvSpPr>
          <p:nvPr>
            <p:ph idx="1"/>
          </p:nvPr>
        </p:nvSpPr>
        <p:spPr/>
        <p:txBody>
          <a:bodyPr/>
          <a:lstStyle/>
          <a:p>
            <a:r>
              <a:rPr lang="en-US" dirty="0"/>
              <a:t> How to choose one model over the other?</a:t>
            </a:r>
            <a:br>
              <a:rPr lang="en-US" dirty="0"/>
            </a:br>
            <a:r>
              <a:rPr lang="en-US" dirty="0"/>
              <a:t>	Issues to Consider:</a:t>
            </a:r>
          </a:p>
          <a:p>
            <a:pPr lvl="1"/>
            <a:r>
              <a:rPr lang="en-US" dirty="0"/>
              <a:t>Overhead for maintaining model consistency</a:t>
            </a:r>
          </a:p>
          <a:p>
            <a:pPr lvl="1"/>
            <a:r>
              <a:rPr lang="en-US" dirty="0"/>
              <a:t>Nondeterminism</a:t>
            </a:r>
          </a:p>
          <a:p>
            <a:pPr lvl="1"/>
            <a:r>
              <a:rPr lang="en-US" dirty="0"/>
              <a:t>Dynamic events</a:t>
            </a:r>
          </a:p>
          <a:p>
            <a:pPr lvl="1"/>
            <a:r>
              <a:rPr lang="en-US" dirty="0"/>
              <a:t>Multiple agents</a:t>
            </a:r>
          </a:p>
          <a:p>
            <a:pPr lvl="1"/>
            <a:r>
              <a:rPr lang="en-US" dirty="0"/>
              <a:t>Integration with learning</a:t>
            </a:r>
          </a:p>
          <a:p>
            <a:pPr lvl="1"/>
            <a:r>
              <a:rPr lang="en-US" dirty="0"/>
              <a:t>…</a:t>
            </a:r>
          </a:p>
        </p:txBody>
      </p:sp>
    </p:spTree>
    <p:extLst>
      <p:ext uri="{BB962C8B-B14F-4D97-AF65-F5344CB8AC3E}">
        <p14:creationId xmlns:p14="http://schemas.microsoft.com/office/powerpoint/2010/main" val="2728986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40BA7-F6E4-4570-9EA5-2C029BA62CC3}"/>
              </a:ext>
            </a:extLst>
          </p:cNvPr>
          <p:cNvSpPr>
            <a:spLocks noGrp="1"/>
          </p:cNvSpPr>
          <p:nvPr>
            <p:ph type="title"/>
          </p:nvPr>
        </p:nvSpPr>
        <p:spPr/>
        <p:txBody>
          <a:bodyPr/>
          <a:lstStyle/>
          <a:p>
            <a:r>
              <a:rPr lang="en-US" dirty="0">
                <a:latin typeface="Avenir Book" panose="02000503020000020003" pitchFamily="2" charset="0"/>
              </a:rPr>
              <a:t>Model Consistency</a:t>
            </a:r>
          </a:p>
        </p:txBody>
      </p:sp>
      <p:sp>
        <p:nvSpPr>
          <p:cNvPr id="3" name="Content Placeholder 2">
            <a:extLst>
              <a:ext uri="{FF2B5EF4-FFF2-40B4-BE49-F238E27FC236}">
                <a16:creationId xmlns:a16="http://schemas.microsoft.com/office/drawing/2014/main" id="{34B7983A-9F55-4B06-8A0E-7C3F24E011BF}"/>
              </a:ext>
            </a:extLst>
          </p:cNvPr>
          <p:cNvSpPr>
            <a:spLocks noGrp="1"/>
          </p:cNvSpPr>
          <p:nvPr>
            <p:ph idx="1"/>
          </p:nvPr>
        </p:nvSpPr>
        <p:spPr>
          <a:xfrm>
            <a:off x="609600" y="1600201"/>
            <a:ext cx="10972800" cy="4983161"/>
          </a:xfrm>
        </p:spPr>
        <p:txBody>
          <a:bodyPr vert="horz" lIns="91440" tIns="45720" rIns="91440" bIns="45720" rtlCol="0" anchor="t">
            <a:normAutofit lnSpcReduction="10000"/>
          </a:bodyPr>
          <a:lstStyle/>
          <a:p>
            <a:r>
              <a:rPr lang="en-US" sz="2400" dirty="0">
                <a:cs typeface="Calibri"/>
              </a:rPr>
              <a:t>Consistency between the actor’s and </a:t>
            </a:r>
            <a:br>
              <a:rPr lang="en-US" sz="2400" dirty="0">
                <a:cs typeface="Calibri"/>
              </a:rPr>
            </a:br>
            <a:r>
              <a:rPr lang="en-US" sz="2400" dirty="0">
                <a:cs typeface="Calibri"/>
              </a:rPr>
              <a:t>planner’s models </a:t>
            </a:r>
          </a:p>
          <a:p>
            <a:r>
              <a:rPr lang="en-US" sz="2400" dirty="0">
                <a:cs typeface="Calibri"/>
              </a:rPr>
              <a:t>Do </a:t>
            </a:r>
            <a:r>
              <a:rPr lang="en-US" sz="2400" dirty="0">
                <a:latin typeface="Avenir Book" panose="02000503020000020003" pitchFamily="2" charset="0"/>
                <a:cs typeface="Calibri"/>
              </a:rPr>
              <a:t>the descriptive models correctly</a:t>
            </a:r>
            <a:br>
              <a:rPr lang="en-US" sz="2400" dirty="0">
                <a:latin typeface="Avenir Book" panose="02000503020000020003" pitchFamily="2" charset="0"/>
                <a:cs typeface="Calibri"/>
              </a:rPr>
            </a:br>
            <a:r>
              <a:rPr lang="en-US" sz="2400" dirty="0">
                <a:latin typeface="Avenir Book" panose="02000503020000020003" pitchFamily="2" charset="0"/>
                <a:cs typeface="Calibri"/>
              </a:rPr>
              <a:t>predict what the operational models do?</a:t>
            </a:r>
          </a:p>
          <a:p>
            <a:pPr lvl="1"/>
            <a:r>
              <a:rPr lang="en-US" sz="2000" dirty="0">
                <a:latin typeface="Avenir Book" panose="02000503020000020003" pitchFamily="2" charset="0"/>
                <a:cs typeface="Calibri"/>
              </a:rPr>
              <a:t>final loc( r) or loc( p)?</a:t>
            </a:r>
          </a:p>
          <a:p>
            <a:pPr lvl="1"/>
            <a:r>
              <a:rPr lang="en-US" sz="2000" dirty="0">
                <a:cs typeface="Calibri"/>
              </a:rPr>
              <a:t>o</a:t>
            </a:r>
            <a:r>
              <a:rPr lang="en-US" sz="2000" dirty="0">
                <a:latin typeface="Avenir Book" panose="02000503020000020003" pitchFamily="2" charset="0"/>
                <a:cs typeface="Calibri"/>
              </a:rPr>
              <a:t>utcome of sense(l) ?</a:t>
            </a:r>
          </a:p>
          <a:p>
            <a:r>
              <a:rPr lang="en-US" sz="2400" dirty="0">
                <a:cs typeface="Calibri"/>
              </a:rPr>
              <a:t>Every c</a:t>
            </a:r>
            <a:r>
              <a:rPr lang="en-US" sz="2400" dirty="0">
                <a:latin typeface="Avenir Book" panose="02000503020000020003" pitchFamily="2" charset="0"/>
                <a:cs typeface="Calibri"/>
              </a:rPr>
              <a:t>hange in operational model </a:t>
            </a:r>
            <a:br>
              <a:rPr lang="en-US" sz="2400" dirty="0">
                <a:latin typeface="Avenir Book" panose="02000503020000020003" pitchFamily="2" charset="0"/>
                <a:cs typeface="Calibri"/>
              </a:rPr>
            </a:br>
            <a:r>
              <a:rPr lang="en-US" sz="2400" dirty="0">
                <a:latin typeface="Avenir Book" panose="02000503020000020003" pitchFamily="2" charset="0"/>
                <a:cs typeface="Calibri"/>
              </a:rPr>
              <a:t>=&gt; accurately r</a:t>
            </a:r>
            <a:r>
              <a:rPr lang="en-US" sz="2400" dirty="0">
                <a:cs typeface="Calibri"/>
              </a:rPr>
              <a:t>eflect in the </a:t>
            </a:r>
            <a:br>
              <a:rPr lang="en-US" sz="2400" dirty="0">
                <a:cs typeface="Calibri"/>
              </a:rPr>
            </a:br>
            <a:r>
              <a:rPr lang="en-US" sz="2400" dirty="0">
                <a:cs typeface="Calibri"/>
              </a:rPr>
              <a:t>descriptive model</a:t>
            </a:r>
          </a:p>
          <a:p>
            <a:r>
              <a:rPr lang="en-US" sz="2400" dirty="0">
                <a:cs typeface="Calibri"/>
              </a:rPr>
              <a:t>Need c</a:t>
            </a:r>
            <a:r>
              <a:rPr lang="en-US" sz="2400" dirty="0">
                <a:latin typeface="Avenir Book" panose="02000503020000020003" pitchFamily="2" charset="0"/>
                <a:cs typeface="Calibri"/>
              </a:rPr>
              <a:t>onstant human supervision to </a:t>
            </a:r>
            <a:br>
              <a:rPr lang="en-US" sz="2400" dirty="0">
                <a:latin typeface="Avenir Book" panose="02000503020000020003" pitchFamily="2" charset="0"/>
                <a:cs typeface="Calibri"/>
              </a:rPr>
            </a:br>
            <a:r>
              <a:rPr lang="en-US" sz="2400" dirty="0">
                <a:latin typeface="Avenir Book" panose="02000503020000020003" pitchFamily="2" charset="0"/>
                <a:cs typeface="Calibri"/>
              </a:rPr>
              <a:t>avoid inconsistent plans</a:t>
            </a:r>
          </a:p>
          <a:p>
            <a:r>
              <a:rPr lang="en-US" sz="2400" dirty="0">
                <a:cs typeface="Calibri"/>
              </a:rPr>
              <a:t>Plan verification and management</a:t>
            </a:r>
            <a:br>
              <a:rPr lang="en-US" sz="2400" dirty="0">
                <a:cs typeface="Calibri"/>
              </a:rPr>
            </a:br>
            <a:r>
              <a:rPr lang="en-US" sz="2400" dirty="0">
                <a:cs typeface="Calibri"/>
              </a:rPr>
              <a:t>becomes difficult</a:t>
            </a:r>
            <a:endParaRPr lang="en-US" sz="2400" dirty="0">
              <a:latin typeface="Avenir Book" panose="02000503020000020003" pitchFamily="2" charset="0"/>
              <a:cs typeface="Calibri"/>
            </a:endParaRPr>
          </a:p>
          <a:p>
            <a:pPr marL="0" indent="0">
              <a:buNone/>
            </a:pPr>
            <a:endParaRPr lang="en-US" sz="2400" dirty="0">
              <a:latin typeface="Avenir Book" panose="02000503020000020003" pitchFamily="2" charset="0"/>
              <a:cs typeface="Calibri"/>
            </a:endParaRPr>
          </a:p>
        </p:txBody>
      </p:sp>
      <p:sp>
        <p:nvSpPr>
          <p:cNvPr id="13" name="Content Placeholder 3">
            <a:extLst>
              <a:ext uri="{FF2B5EF4-FFF2-40B4-BE49-F238E27FC236}">
                <a16:creationId xmlns:a16="http://schemas.microsoft.com/office/drawing/2014/main" id="{A140C21E-0763-8E41-82D9-7038D51B9EF1}"/>
              </a:ext>
            </a:extLst>
          </p:cNvPr>
          <p:cNvSpPr txBox="1">
            <a:spLocks/>
          </p:cNvSpPr>
          <p:nvPr/>
        </p:nvSpPr>
        <p:spPr bwMode="auto">
          <a:xfrm>
            <a:off x="7777772" y="3568250"/>
            <a:ext cx="3962475" cy="2573154"/>
          </a:xfrm>
          <a:prstGeom prst="rect">
            <a:avLst/>
          </a:prstGeom>
          <a:solidFill>
            <a:srgbClr val="D1EEFD"/>
          </a:solidFill>
          <a:ln w="9525">
            <a:solidFill>
              <a:schemeClr val="bg2">
                <a:lumMod val="50000"/>
              </a:schemeClr>
            </a:solidFill>
            <a:miter lim="800000"/>
            <a:headEnd/>
            <a:tailEnd/>
          </a:ln>
        </p:spPr>
        <p:txBody>
          <a:bodyPr vert="horz" wrap="square" lIns="90487" tIns="44450" rIns="90487" bIns="44450" numCol="1" anchor="t" anchorCtr="0" compatLnSpc="1">
            <a:prstTxWarp prst="textNoShape">
              <a:avLst/>
            </a:prstTxWarp>
          </a:bodyPr>
          <a:lstStyle>
            <a:lvl1pPr marL="344488" indent="-344488" algn="l" rtl="0" eaLnBrk="1" fontAlgn="base" hangingPunct="1">
              <a:spcBef>
                <a:spcPts val="600"/>
              </a:spcBef>
              <a:spcAft>
                <a:spcPct val="0"/>
              </a:spcAft>
              <a:buClr>
                <a:srgbClr val="0033CC"/>
              </a:buClr>
              <a:buSzPct val="85000"/>
              <a:buFont typeface="Webdings" charset="2"/>
              <a:buChar char="="/>
              <a:defRPr sz="2000">
                <a:solidFill>
                  <a:schemeClr val="tx1"/>
                </a:solidFill>
                <a:latin typeface="+mn-lt"/>
                <a:ea typeface="ＭＳ Ｐゴシック" charset="-128"/>
                <a:cs typeface="ＭＳ Ｐゴシック" charset="-128"/>
              </a:defRPr>
            </a:lvl1pPr>
            <a:lvl2pPr marL="741363" indent="-344488" algn="l" rtl="0" eaLnBrk="1" fontAlgn="base" hangingPunct="1">
              <a:spcBef>
                <a:spcPts val="600"/>
              </a:spcBef>
              <a:spcAft>
                <a:spcPct val="0"/>
              </a:spcAft>
              <a:buClr>
                <a:srgbClr val="0033CC"/>
              </a:buClr>
              <a:buSzPct val="90000"/>
              <a:buFont typeface="Wingdings" charset="2"/>
              <a:buChar char="Ø"/>
              <a:defRPr sz="2000">
                <a:solidFill>
                  <a:schemeClr val="tx1"/>
                </a:solidFill>
                <a:latin typeface="+mn-lt"/>
                <a:ea typeface="ＭＳ Ｐゴシック" charset="-128"/>
              </a:defRPr>
            </a:lvl2pPr>
            <a:lvl3pPr marL="1138238" indent="-344488" algn="l" rtl="0" eaLnBrk="1" fontAlgn="base" hangingPunct="1">
              <a:spcBef>
                <a:spcPts val="600"/>
              </a:spcBef>
              <a:spcAft>
                <a:spcPct val="0"/>
              </a:spcAft>
              <a:buClr>
                <a:srgbClr val="0033CC"/>
              </a:buClr>
              <a:buSzPct val="105000"/>
              <a:buFont typeface="Lucida Grande"/>
              <a:buChar char="•"/>
              <a:defRPr sz="2000">
                <a:solidFill>
                  <a:schemeClr val="tx1"/>
                </a:solidFill>
                <a:latin typeface="+mn-lt"/>
                <a:ea typeface="ＭＳ Ｐゴシック" charset="-128"/>
              </a:defRPr>
            </a:lvl3pPr>
            <a:lvl4pPr marL="1547813" indent="-341313" algn="l" rtl="0" eaLnBrk="1" fontAlgn="base" hangingPunct="1">
              <a:spcBef>
                <a:spcPts val="600"/>
              </a:spcBef>
              <a:spcAft>
                <a:spcPct val="0"/>
              </a:spcAft>
              <a:buClr>
                <a:srgbClr val="0033CC"/>
              </a:buClr>
              <a:buSzPct val="85000"/>
              <a:buFont typeface="Lucida Grande"/>
              <a:buChar char="▸"/>
              <a:defRPr sz="2000">
                <a:solidFill>
                  <a:schemeClr val="tx1"/>
                </a:solidFill>
                <a:latin typeface="+mn-lt"/>
                <a:ea typeface="ＭＳ Ｐゴシック" charset="-128"/>
              </a:defRPr>
            </a:lvl4pPr>
            <a:lvl5pPr marL="1944688" indent="-344488" algn="l" defTabSz="911225" rtl="0" eaLnBrk="1" fontAlgn="base" hangingPunct="1">
              <a:spcBef>
                <a:spcPts val="600"/>
              </a:spcBef>
              <a:spcAft>
                <a:spcPct val="0"/>
              </a:spcAft>
              <a:buClr>
                <a:srgbClr val="0033CC"/>
              </a:buClr>
              <a:buSzPct val="105000"/>
              <a:buFont typeface="Lucida Grande"/>
              <a:buChar char="–"/>
              <a:defRPr sz="2000">
                <a:solidFill>
                  <a:schemeClr val="tx1"/>
                </a:solidFill>
                <a:latin typeface="+mn-lt"/>
                <a:ea typeface="ＭＳ Ｐゴシック" charset="-128"/>
              </a:defRPr>
            </a:lvl5pPr>
            <a:lvl6pPr marL="2341563" indent="-342900" algn="l" rtl="0" eaLnBrk="1" fontAlgn="base" hangingPunct="1">
              <a:spcBef>
                <a:spcPct val="20000"/>
              </a:spcBef>
              <a:spcAft>
                <a:spcPct val="0"/>
              </a:spcAft>
              <a:buClr>
                <a:srgbClr val="0033CC"/>
              </a:buClr>
              <a:buSzPct val="90000"/>
              <a:buFont typeface="Lucida Grande"/>
              <a:buChar char="›"/>
              <a:defRPr sz="1800" baseline="0">
                <a:solidFill>
                  <a:schemeClr val="tx1"/>
                </a:solidFill>
                <a:latin typeface="+mn-lt"/>
                <a:ea typeface="ＭＳ Ｐゴシック" charset="-128"/>
              </a:defRPr>
            </a:lvl6pPr>
            <a:lvl7pPr marL="2692400" indent="-228600" algn="l" rtl="0" eaLnBrk="1" fontAlgn="base" hangingPunct="1">
              <a:spcBef>
                <a:spcPct val="20000"/>
              </a:spcBef>
              <a:spcAft>
                <a:spcPct val="0"/>
              </a:spcAft>
              <a:buClr>
                <a:srgbClr val="0033CC"/>
              </a:buClr>
              <a:buFont typeface="Times" charset="0"/>
              <a:buChar char="-"/>
              <a:defRPr sz="1800">
                <a:solidFill>
                  <a:schemeClr val="tx1"/>
                </a:solidFill>
                <a:latin typeface="+mn-lt"/>
                <a:ea typeface="ＭＳ Ｐゴシック" charset="-128"/>
              </a:defRPr>
            </a:lvl7pPr>
            <a:lvl8pPr marL="3149600" indent="-228600" algn="l" rtl="0" eaLnBrk="1" fontAlgn="base" hangingPunct="1">
              <a:spcBef>
                <a:spcPct val="20000"/>
              </a:spcBef>
              <a:spcAft>
                <a:spcPct val="0"/>
              </a:spcAft>
              <a:buClr>
                <a:srgbClr val="0033CC"/>
              </a:buClr>
              <a:buFont typeface="Times" charset="0"/>
              <a:buChar char="-"/>
              <a:defRPr sz="1800">
                <a:solidFill>
                  <a:schemeClr val="tx1"/>
                </a:solidFill>
                <a:latin typeface="+mn-lt"/>
                <a:ea typeface="ＭＳ Ｐゴシック" charset="-128"/>
              </a:defRPr>
            </a:lvl8pPr>
            <a:lvl9pPr marL="3606800" indent="-228600" algn="l" rtl="0" eaLnBrk="1" fontAlgn="base" hangingPunct="1">
              <a:spcBef>
                <a:spcPct val="20000"/>
              </a:spcBef>
              <a:spcAft>
                <a:spcPct val="0"/>
              </a:spcAft>
              <a:buClr>
                <a:srgbClr val="0033CC"/>
              </a:buClr>
              <a:buFont typeface="Times" charset="0"/>
              <a:buChar char="-"/>
              <a:defRPr sz="1800">
                <a:solidFill>
                  <a:schemeClr val="tx1"/>
                </a:solidFill>
                <a:latin typeface="+mn-lt"/>
                <a:ea typeface="ＭＳ Ｐゴシック" charset="-128"/>
              </a:defRPr>
            </a:lvl9pPr>
          </a:lstStyle>
          <a:p>
            <a:pPr marL="0" indent="-101600">
              <a:spcBef>
                <a:spcPts val="0"/>
              </a:spcBef>
              <a:buNone/>
              <a:tabLst>
                <a:tab pos="4573588" algn="l"/>
              </a:tabLst>
            </a:pPr>
            <a:r>
              <a:rPr lang="en-US" sz="1400" b="1" dirty="0">
                <a:latin typeface="Avenir Book"/>
                <a:cs typeface="Avenir Book"/>
              </a:rPr>
              <a:t>Operational model</a:t>
            </a:r>
          </a:p>
          <a:p>
            <a:pPr marL="225425" indent="0">
              <a:spcBef>
                <a:spcPts val="0"/>
              </a:spcBef>
              <a:buNone/>
              <a:tabLst>
                <a:tab pos="4573588" algn="l"/>
                <a:tab pos="4859338" algn="l"/>
              </a:tabLst>
            </a:pPr>
            <a:r>
              <a:rPr lang="en-US" sz="1400" b="1" dirty="0">
                <a:solidFill>
                  <a:srgbClr val="FF0000"/>
                </a:solidFill>
                <a:latin typeface="Avenir Book"/>
                <a:cs typeface="Avenir Book"/>
              </a:rPr>
              <a:t>task</a:t>
            </a:r>
            <a:r>
              <a:rPr lang="en-US" sz="1400" dirty="0">
                <a:latin typeface="Avenir Book"/>
                <a:cs typeface="Avenir Book"/>
              </a:rPr>
              <a:t>:</a:t>
            </a:r>
            <a:r>
              <a:rPr lang="en-US" sz="1400" baseline="30000" dirty="0">
                <a:latin typeface="Avenir Book"/>
                <a:cs typeface="Avenir Book"/>
              </a:rPr>
              <a:t> </a:t>
            </a:r>
            <a:r>
              <a:rPr lang="en-US" sz="1400" dirty="0">
                <a:latin typeface="Avenir Book"/>
                <a:cs typeface="Avenir Book"/>
              </a:rPr>
              <a:t>  </a:t>
            </a:r>
            <a:r>
              <a:rPr lang="en-US" sz="1400" dirty="0">
                <a:solidFill>
                  <a:srgbClr val="FF0000"/>
                </a:solidFill>
                <a:latin typeface="Avenir Book"/>
                <a:cs typeface="Avenir Book"/>
              </a:rPr>
              <a:t>rescue(p)</a:t>
            </a:r>
          </a:p>
          <a:p>
            <a:pPr marL="225425" indent="0">
              <a:spcBef>
                <a:spcPts val="0"/>
              </a:spcBef>
              <a:buNone/>
              <a:tabLst>
                <a:tab pos="4573588" algn="l"/>
                <a:tab pos="4859338" algn="l"/>
              </a:tabLst>
            </a:pPr>
            <a:r>
              <a:rPr lang="en-US" sz="1400" dirty="0">
                <a:latin typeface="Avenir Book"/>
                <a:cs typeface="Avenir Book"/>
              </a:rPr>
              <a:t>pre:    status(r) = Free  </a:t>
            </a:r>
            <a:br>
              <a:rPr lang="en-US" sz="1400" dirty="0">
                <a:latin typeface="Avenir Book"/>
                <a:cs typeface="Avenir Book"/>
              </a:rPr>
            </a:br>
            <a:r>
              <a:rPr lang="en-US" sz="1400" dirty="0">
                <a:latin typeface="Avenir Book"/>
                <a:cs typeface="Avenir Book"/>
              </a:rPr>
              <a:t>          and loc(p) = Unknown</a:t>
            </a:r>
          </a:p>
          <a:p>
            <a:pPr marL="857250" indent="-631825">
              <a:spcBef>
                <a:spcPts val="0"/>
              </a:spcBef>
              <a:buNone/>
              <a:tabLst>
                <a:tab pos="4573588" algn="l"/>
                <a:tab pos="4859338" algn="l"/>
              </a:tabLst>
            </a:pPr>
            <a:r>
              <a:rPr lang="en-US" sz="1400" dirty="0">
                <a:latin typeface="Avenir Book"/>
                <a:cs typeface="Avenir Book"/>
              </a:rPr>
              <a:t>body: for l in LOCATIONS:</a:t>
            </a:r>
          </a:p>
          <a:p>
            <a:pPr marL="857250" indent="-631825">
              <a:spcBef>
                <a:spcPts val="0"/>
              </a:spcBef>
              <a:buNone/>
              <a:tabLst>
                <a:tab pos="4573588" algn="l"/>
                <a:tab pos="4859338" algn="l"/>
              </a:tabLst>
            </a:pPr>
            <a:r>
              <a:rPr lang="en-US" sz="1400" dirty="0">
                <a:latin typeface="Avenir Book"/>
                <a:cs typeface="Avenir Book"/>
              </a:rPr>
              <a:t>	       </a:t>
            </a:r>
            <a:r>
              <a:rPr lang="en-US" sz="1400" dirty="0">
                <a:solidFill>
                  <a:srgbClr val="FF0000"/>
                </a:solidFill>
                <a:latin typeface="Avenir Book"/>
                <a:cs typeface="Avenir Book"/>
              </a:rPr>
              <a:t>move(r, l)</a:t>
            </a:r>
          </a:p>
          <a:p>
            <a:pPr marL="857250" indent="-631825">
              <a:spcBef>
                <a:spcPts val="0"/>
              </a:spcBef>
              <a:buNone/>
              <a:tabLst>
                <a:tab pos="4573588" algn="l"/>
                <a:tab pos="4859338" algn="l"/>
              </a:tabLst>
            </a:pPr>
            <a:r>
              <a:rPr lang="en-US" sz="1400" dirty="0">
                <a:latin typeface="Avenir Book"/>
                <a:cs typeface="Avenir Book"/>
              </a:rPr>
              <a:t>	       </a:t>
            </a:r>
            <a:r>
              <a:rPr lang="en-US" sz="1400" dirty="0">
                <a:solidFill>
                  <a:schemeClr val="tx2"/>
                </a:solidFill>
                <a:latin typeface="Avenir Book"/>
                <a:cs typeface="Avenir Book"/>
              </a:rPr>
              <a:t>sense(l)</a:t>
            </a:r>
          </a:p>
          <a:p>
            <a:pPr marL="857250" indent="-631825">
              <a:spcBef>
                <a:spcPts val="0"/>
              </a:spcBef>
              <a:buNone/>
              <a:tabLst>
                <a:tab pos="4573588" algn="l"/>
                <a:tab pos="4859338" algn="l"/>
              </a:tabLst>
            </a:pPr>
            <a:r>
              <a:rPr lang="en-US" sz="1400" dirty="0">
                <a:latin typeface="Avenir Book"/>
                <a:cs typeface="Avenir Book"/>
              </a:rPr>
              <a:t>                if loc(p) = l:</a:t>
            </a:r>
          </a:p>
          <a:p>
            <a:pPr marL="857250" indent="-631825">
              <a:spcBef>
                <a:spcPts val="0"/>
              </a:spcBef>
              <a:buNone/>
              <a:tabLst>
                <a:tab pos="4573588" algn="l"/>
                <a:tab pos="4859338" algn="l"/>
              </a:tabLst>
            </a:pPr>
            <a:r>
              <a:rPr lang="en-US" sz="1400" dirty="0">
                <a:latin typeface="Avenir Book"/>
                <a:cs typeface="Avenir Book"/>
              </a:rPr>
              <a:t>                       </a:t>
            </a:r>
            <a:r>
              <a:rPr lang="en-US" sz="1400" dirty="0">
                <a:solidFill>
                  <a:schemeClr val="tx2"/>
                </a:solidFill>
                <a:latin typeface="Avenir Book"/>
                <a:cs typeface="Avenir Book"/>
              </a:rPr>
              <a:t>help(r, p)</a:t>
            </a:r>
          </a:p>
          <a:p>
            <a:pPr marL="857250" indent="-631825">
              <a:spcBef>
                <a:spcPts val="0"/>
              </a:spcBef>
              <a:buNone/>
              <a:tabLst>
                <a:tab pos="4573588" algn="l"/>
                <a:tab pos="4859338" algn="l"/>
              </a:tabLst>
            </a:pPr>
            <a:r>
              <a:rPr lang="en-US" sz="1400" dirty="0">
                <a:latin typeface="Avenir Book"/>
                <a:cs typeface="Avenir Book"/>
              </a:rPr>
              <a:t>	              return</a:t>
            </a:r>
          </a:p>
          <a:p>
            <a:pPr marL="857250" indent="-631825">
              <a:spcBef>
                <a:spcPts val="0"/>
              </a:spcBef>
              <a:buNone/>
              <a:tabLst>
                <a:tab pos="4573588" algn="l"/>
                <a:tab pos="4859338" algn="l"/>
              </a:tabLst>
            </a:pPr>
            <a:r>
              <a:rPr lang="en-US" sz="1400" dirty="0">
                <a:latin typeface="Avenir Book"/>
                <a:cs typeface="Avenir Book"/>
              </a:rPr>
              <a:t>	output(“cannot find” p) </a:t>
            </a:r>
            <a:r>
              <a:rPr lang="en-US" dirty="0">
                <a:latin typeface="Avenir Book"/>
                <a:cs typeface="Avenir Book"/>
              </a:rPr>
              <a:t>		</a:t>
            </a:r>
          </a:p>
          <a:p>
            <a:pPr marL="857250" indent="-631825">
              <a:spcBef>
                <a:spcPts val="0"/>
              </a:spcBef>
              <a:buNone/>
              <a:tabLst>
                <a:tab pos="4573588" algn="l"/>
                <a:tab pos="4859338" algn="l"/>
              </a:tabLst>
            </a:pPr>
            <a:r>
              <a:rPr lang="en-US" baseline="-25000" dirty="0">
                <a:latin typeface="Avenir Book"/>
                <a:cs typeface="Avenir Book"/>
              </a:rPr>
              <a:t>		</a:t>
            </a:r>
            <a:r>
              <a:rPr lang="en-US" dirty="0">
                <a:latin typeface="Avenir Book"/>
                <a:cs typeface="Avenir Book"/>
              </a:rPr>
              <a:t>       </a:t>
            </a:r>
            <a:endParaRPr lang="en-US" baseline="-25000" dirty="0">
              <a:latin typeface="Avenir Book"/>
              <a:cs typeface="Avenir Book"/>
            </a:endParaRPr>
          </a:p>
        </p:txBody>
      </p:sp>
      <p:sp>
        <p:nvSpPr>
          <p:cNvPr id="14" name="Content Placeholder 3">
            <a:extLst>
              <a:ext uri="{FF2B5EF4-FFF2-40B4-BE49-F238E27FC236}">
                <a16:creationId xmlns:a16="http://schemas.microsoft.com/office/drawing/2014/main" id="{28AB812D-1292-5041-A84F-DF664F17A422}"/>
              </a:ext>
            </a:extLst>
          </p:cNvPr>
          <p:cNvSpPr txBox="1">
            <a:spLocks/>
          </p:cNvSpPr>
          <p:nvPr/>
        </p:nvSpPr>
        <p:spPr bwMode="auto">
          <a:xfrm>
            <a:off x="7777772" y="1417638"/>
            <a:ext cx="3962475" cy="1628016"/>
          </a:xfrm>
          <a:prstGeom prst="rect">
            <a:avLst/>
          </a:prstGeom>
          <a:solidFill>
            <a:srgbClr val="D1EEFD"/>
          </a:solidFill>
          <a:ln w="9525">
            <a:solidFill>
              <a:schemeClr val="bg2">
                <a:lumMod val="50000"/>
              </a:schemeClr>
            </a:solidFill>
            <a:miter lim="800000"/>
            <a:headEnd/>
            <a:tailEnd/>
          </a:ln>
        </p:spPr>
        <p:txBody>
          <a:bodyPr vert="horz" wrap="square" lIns="90487" tIns="44450" rIns="90487" bIns="44450" numCol="1" anchor="t" anchorCtr="0" compatLnSpc="1">
            <a:prstTxWarp prst="textNoShape">
              <a:avLst/>
            </a:prstTxWarp>
          </a:bodyPr>
          <a:lstStyle>
            <a:lvl1pPr marL="344488" indent="-344488" algn="l" rtl="0" eaLnBrk="1" fontAlgn="base" hangingPunct="1">
              <a:spcBef>
                <a:spcPts val="600"/>
              </a:spcBef>
              <a:spcAft>
                <a:spcPct val="0"/>
              </a:spcAft>
              <a:buClr>
                <a:srgbClr val="0033CC"/>
              </a:buClr>
              <a:buSzPct val="85000"/>
              <a:buFont typeface="Webdings" charset="2"/>
              <a:buChar char="="/>
              <a:defRPr sz="2000">
                <a:solidFill>
                  <a:schemeClr val="tx1"/>
                </a:solidFill>
                <a:latin typeface="+mn-lt"/>
                <a:ea typeface="ＭＳ Ｐゴシック" charset="-128"/>
                <a:cs typeface="ＭＳ Ｐゴシック" charset="-128"/>
              </a:defRPr>
            </a:lvl1pPr>
            <a:lvl2pPr marL="741363" indent="-344488" algn="l" rtl="0" eaLnBrk="1" fontAlgn="base" hangingPunct="1">
              <a:spcBef>
                <a:spcPts val="600"/>
              </a:spcBef>
              <a:spcAft>
                <a:spcPct val="0"/>
              </a:spcAft>
              <a:buClr>
                <a:srgbClr val="0033CC"/>
              </a:buClr>
              <a:buSzPct val="90000"/>
              <a:buFont typeface="Wingdings" charset="2"/>
              <a:buChar char="Ø"/>
              <a:defRPr sz="2000">
                <a:solidFill>
                  <a:schemeClr val="tx1"/>
                </a:solidFill>
                <a:latin typeface="+mn-lt"/>
                <a:ea typeface="ＭＳ Ｐゴシック" charset="-128"/>
              </a:defRPr>
            </a:lvl2pPr>
            <a:lvl3pPr marL="1138238" indent="-344488" algn="l" rtl="0" eaLnBrk="1" fontAlgn="base" hangingPunct="1">
              <a:spcBef>
                <a:spcPts val="600"/>
              </a:spcBef>
              <a:spcAft>
                <a:spcPct val="0"/>
              </a:spcAft>
              <a:buClr>
                <a:srgbClr val="0033CC"/>
              </a:buClr>
              <a:buSzPct val="105000"/>
              <a:buFont typeface="Lucida Grande"/>
              <a:buChar char="•"/>
              <a:defRPr sz="2000">
                <a:solidFill>
                  <a:schemeClr val="tx1"/>
                </a:solidFill>
                <a:latin typeface="+mn-lt"/>
                <a:ea typeface="ＭＳ Ｐゴシック" charset="-128"/>
              </a:defRPr>
            </a:lvl3pPr>
            <a:lvl4pPr marL="1547813" indent="-341313" algn="l" rtl="0" eaLnBrk="1" fontAlgn="base" hangingPunct="1">
              <a:spcBef>
                <a:spcPts val="600"/>
              </a:spcBef>
              <a:spcAft>
                <a:spcPct val="0"/>
              </a:spcAft>
              <a:buClr>
                <a:srgbClr val="0033CC"/>
              </a:buClr>
              <a:buSzPct val="85000"/>
              <a:buFont typeface="Lucida Grande"/>
              <a:buChar char="▸"/>
              <a:defRPr sz="2000">
                <a:solidFill>
                  <a:schemeClr val="tx1"/>
                </a:solidFill>
                <a:latin typeface="+mn-lt"/>
                <a:ea typeface="ＭＳ Ｐゴシック" charset="-128"/>
              </a:defRPr>
            </a:lvl4pPr>
            <a:lvl5pPr marL="1944688" indent="-344488" algn="l" defTabSz="911225" rtl="0" eaLnBrk="1" fontAlgn="base" hangingPunct="1">
              <a:spcBef>
                <a:spcPts val="600"/>
              </a:spcBef>
              <a:spcAft>
                <a:spcPct val="0"/>
              </a:spcAft>
              <a:buClr>
                <a:srgbClr val="0033CC"/>
              </a:buClr>
              <a:buSzPct val="105000"/>
              <a:buFont typeface="Lucida Grande"/>
              <a:buChar char="–"/>
              <a:defRPr sz="2000">
                <a:solidFill>
                  <a:schemeClr val="tx1"/>
                </a:solidFill>
                <a:latin typeface="+mn-lt"/>
                <a:ea typeface="ＭＳ Ｐゴシック" charset="-128"/>
              </a:defRPr>
            </a:lvl5pPr>
            <a:lvl6pPr marL="2341563" indent="-342900" algn="l" rtl="0" eaLnBrk="1" fontAlgn="base" hangingPunct="1">
              <a:spcBef>
                <a:spcPct val="20000"/>
              </a:spcBef>
              <a:spcAft>
                <a:spcPct val="0"/>
              </a:spcAft>
              <a:buClr>
                <a:srgbClr val="0033CC"/>
              </a:buClr>
              <a:buSzPct val="90000"/>
              <a:buFont typeface="Lucida Grande"/>
              <a:buChar char="›"/>
              <a:defRPr sz="1800" baseline="0">
                <a:solidFill>
                  <a:schemeClr val="tx1"/>
                </a:solidFill>
                <a:latin typeface="+mn-lt"/>
                <a:ea typeface="ＭＳ Ｐゴシック" charset="-128"/>
              </a:defRPr>
            </a:lvl6pPr>
            <a:lvl7pPr marL="2692400" indent="-228600" algn="l" rtl="0" eaLnBrk="1" fontAlgn="base" hangingPunct="1">
              <a:spcBef>
                <a:spcPct val="20000"/>
              </a:spcBef>
              <a:spcAft>
                <a:spcPct val="0"/>
              </a:spcAft>
              <a:buClr>
                <a:srgbClr val="0033CC"/>
              </a:buClr>
              <a:buFont typeface="Times" charset="0"/>
              <a:buChar char="-"/>
              <a:defRPr sz="1800">
                <a:solidFill>
                  <a:schemeClr val="tx1"/>
                </a:solidFill>
                <a:latin typeface="+mn-lt"/>
                <a:ea typeface="ＭＳ Ｐゴシック" charset="-128"/>
              </a:defRPr>
            </a:lvl7pPr>
            <a:lvl8pPr marL="3149600" indent="-228600" algn="l" rtl="0" eaLnBrk="1" fontAlgn="base" hangingPunct="1">
              <a:spcBef>
                <a:spcPct val="20000"/>
              </a:spcBef>
              <a:spcAft>
                <a:spcPct val="0"/>
              </a:spcAft>
              <a:buClr>
                <a:srgbClr val="0033CC"/>
              </a:buClr>
              <a:buFont typeface="Times" charset="0"/>
              <a:buChar char="-"/>
              <a:defRPr sz="1800">
                <a:solidFill>
                  <a:schemeClr val="tx1"/>
                </a:solidFill>
                <a:latin typeface="+mn-lt"/>
                <a:ea typeface="ＭＳ Ｐゴシック" charset="-128"/>
              </a:defRPr>
            </a:lvl8pPr>
            <a:lvl9pPr marL="3606800" indent="-228600" algn="l" rtl="0" eaLnBrk="1" fontAlgn="base" hangingPunct="1">
              <a:spcBef>
                <a:spcPct val="20000"/>
              </a:spcBef>
              <a:spcAft>
                <a:spcPct val="0"/>
              </a:spcAft>
              <a:buClr>
                <a:srgbClr val="0033CC"/>
              </a:buClr>
              <a:buFont typeface="Times" charset="0"/>
              <a:buChar char="-"/>
              <a:defRPr sz="1800">
                <a:solidFill>
                  <a:schemeClr val="tx1"/>
                </a:solidFill>
                <a:latin typeface="+mn-lt"/>
                <a:ea typeface="ＭＳ Ｐゴシック" charset="-128"/>
              </a:defRPr>
            </a:lvl9pPr>
          </a:lstStyle>
          <a:p>
            <a:pPr marL="0" indent="-101600">
              <a:spcBef>
                <a:spcPts val="0"/>
              </a:spcBef>
              <a:buNone/>
              <a:tabLst>
                <a:tab pos="4573588" algn="l"/>
              </a:tabLst>
            </a:pPr>
            <a:r>
              <a:rPr lang="en-US" sz="1400" b="1" dirty="0">
                <a:latin typeface="Avenir Book"/>
                <a:cs typeface="Avenir Book"/>
              </a:rPr>
              <a:t>Descriptive model</a:t>
            </a:r>
          </a:p>
          <a:p>
            <a:pPr marL="225425" indent="0">
              <a:spcBef>
                <a:spcPts val="0"/>
              </a:spcBef>
              <a:buNone/>
              <a:tabLst>
                <a:tab pos="4573588" algn="l"/>
                <a:tab pos="4859338" algn="l"/>
              </a:tabLst>
            </a:pPr>
            <a:r>
              <a:rPr lang="en-US" sz="1400" b="1" dirty="0">
                <a:solidFill>
                  <a:srgbClr val="FF0000"/>
                </a:solidFill>
                <a:latin typeface="Avenir Book"/>
                <a:cs typeface="Avenir Book"/>
              </a:rPr>
              <a:t>task</a:t>
            </a:r>
            <a:r>
              <a:rPr lang="en-US" sz="1400" dirty="0">
                <a:latin typeface="Avenir Book"/>
                <a:cs typeface="Avenir Book"/>
              </a:rPr>
              <a:t>:</a:t>
            </a:r>
            <a:r>
              <a:rPr lang="en-US" sz="1400" baseline="30000" dirty="0">
                <a:latin typeface="Avenir Book"/>
                <a:cs typeface="Avenir Book"/>
              </a:rPr>
              <a:t> </a:t>
            </a:r>
            <a:r>
              <a:rPr lang="en-US" sz="1400" dirty="0">
                <a:latin typeface="Avenir Book"/>
                <a:cs typeface="Avenir Book"/>
              </a:rPr>
              <a:t>  </a:t>
            </a:r>
            <a:r>
              <a:rPr lang="en-US" sz="1400" dirty="0">
                <a:solidFill>
                  <a:srgbClr val="FF0000"/>
                </a:solidFill>
                <a:latin typeface="Avenir Book"/>
                <a:cs typeface="Avenir Book"/>
              </a:rPr>
              <a:t>rescue(p)</a:t>
            </a:r>
          </a:p>
          <a:p>
            <a:pPr marL="225425" indent="0">
              <a:spcBef>
                <a:spcPts val="0"/>
              </a:spcBef>
              <a:buNone/>
              <a:tabLst>
                <a:tab pos="4573588" algn="l"/>
                <a:tab pos="4859338" algn="l"/>
              </a:tabLst>
            </a:pPr>
            <a:r>
              <a:rPr lang="en-US" sz="1400" dirty="0">
                <a:latin typeface="Avenir Book"/>
                <a:cs typeface="Avenir Book"/>
              </a:rPr>
              <a:t>pre:    status(r) = Free  and loc(p) = Unknown</a:t>
            </a:r>
          </a:p>
          <a:p>
            <a:pPr marL="857250" indent="-631825">
              <a:spcBef>
                <a:spcPts val="0"/>
              </a:spcBef>
              <a:buNone/>
              <a:tabLst>
                <a:tab pos="4573588" algn="l"/>
                <a:tab pos="4859338" algn="l"/>
              </a:tabLst>
            </a:pPr>
            <a:r>
              <a:rPr lang="en-US" sz="1400" dirty="0">
                <a:latin typeface="Avenir Book"/>
                <a:cs typeface="Avenir Book"/>
              </a:rPr>
              <a:t>effects: </a:t>
            </a:r>
            <a:br>
              <a:rPr lang="en-US" sz="1400" dirty="0">
                <a:latin typeface="Avenir Book"/>
                <a:cs typeface="Avenir Book"/>
              </a:rPr>
            </a:br>
            <a:r>
              <a:rPr lang="en-US" sz="1400" dirty="0">
                <a:latin typeface="Avenir Book"/>
                <a:cs typeface="Avenir Book"/>
              </a:rPr>
              <a:t>status( r) = Free</a:t>
            </a:r>
            <a:br>
              <a:rPr lang="en-US" sz="1400" dirty="0">
                <a:latin typeface="Avenir Book"/>
                <a:cs typeface="Avenir Book"/>
              </a:rPr>
            </a:br>
            <a:r>
              <a:rPr lang="en-US" sz="1400" dirty="0">
                <a:latin typeface="Avenir Book"/>
                <a:cs typeface="Avenir Book"/>
              </a:rPr>
              <a:t>loc(p) = base </a:t>
            </a:r>
            <a:br>
              <a:rPr lang="en-US" sz="1400" dirty="0">
                <a:latin typeface="Avenir Book"/>
                <a:cs typeface="Avenir Book"/>
              </a:rPr>
            </a:br>
            <a:r>
              <a:rPr lang="en-US" sz="1400" dirty="0">
                <a:latin typeface="Avenir Book"/>
                <a:cs typeface="Avenir Book"/>
              </a:rPr>
              <a:t>status(p) = saved</a:t>
            </a:r>
            <a:endParaRPr lang="en-US" dirty="0">
              <a:latin typeface="Avenir Book"/>
              <a:cs typeface="Avenir Book"/>
            </a:endParaRPr>
          </a:p>
          <a:p>
            <a:pPr marL="857250" indent="-631825">
              <a:spcBef>
                <a:spcPts val="0"/>
              </a:spcBef>
              <a:buNone/>
              <a:tabLst>
                <a:tab pos="4573588" algn="l"/>
                <a:tab pos="4859338" algn="l"/>
              </a:tabLst>
            </a:pPr>
            <a:r>
              <a:rPr lang="en-US" baseline="-25000" dirty="0">
                <a:latin typeface="Avenir Book"/>
                <a:cs typeface="Avenir Book"/>
              </a:rPr>
              <a:t>		</a:t>
            </a:r>
            <a:r>
              <a:rPr lang="en-US" dirty="0">
                <a:latin typeface="Avenir Book"/>
                <a:cs typeface="Avenir Book"/>
              </a:rPr>
              <a:t>       </a:t>
            </a:r>
            <a:endParaRPr lang="en-US" baseline="-25000" dirty="0">
              <a:latin typeface="Avenir Book"/>
              <a:cs typeface="Avenir Book"/>
            </a:endParaRPr>
          </a:p>
        </p:txBody>
      </p:sp>
    </p:spTree>
    <p:extLst>
      <p:ext uri="{BB962C8B-B14F-4D97-AF65-F5344CB8AC3E}">
        <p14:creationId xmlns:p14="http://schemas.microsoft.com/office/powerpoint/2010/main" val="280552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40BA7-F6E4-4570-9EA5-2C029BA62CC3}"/>
              </a:ext>
            </a:extLst>
          </p:cNvPr>
          <p:cNvSpPr>
            <a:spLocks noGrp="1"/>
          </p:cNvSpPr>
          <p:nvPr>
            <p:ph type="title"/>
          </p:nvPr>
        </p:nvSpPr>
        <p:spPr/>
        <p:txBody>
          <a:bodyPr/>
          <a:lstStyle/>
          <a:p>
            <a:r>
              <a:rPr lang="en-US" dirty="0"/>
              <a:t>Nondeterminism</a:t>
            </a:r>
          </a:p>
        </p:txBody>
      </p:sp>
      <p:sp>
        <p:nvSpPr>
          <p:cNvPr id="3" name="Content Placeholder 2">
            <a:extLst>
              <a:ext uri="{FF2B5EF4-FFF2-40B4-BE49-F238E27FC236}">
                <a16:creationId xmlns:a16="http://schemas.microsoft.com/office/drawing/2014/main" id="{34B7983A-9F55-4B06-8A0E-7C3F24E011BF}"/>
              </a:ext>
            </a:extLst>
          </p:cNvPr>
          <p:cNvSpPr>
            <a:spLocks noGrp="1"/>
          </p:cNvSpPr>
          <p:nvPr>
            <p:ph idx="1"/>
          </p:nvPr>
        </p:nvSpPr>
        <p:spPr/>
        <p:txBody>
          <a:bodyPr vert="horz" lIns="91440" tIns="45720" rIns="91440" bIns="45720" rtlCol="0" anchor="t">
            <a:normAutofit/>
          </a:bodyPr>
          <a:lstStyle/>
          <a:p>
            <a:r>
              <a:rPr lang="en-US" dirty="0">
                <a:cs typeface="Calibri"/>
              </a:rPr>
              <a:t>Actions/tasks may have </a:t>
            </a:r>
            <a:br>
              <a:rPr lang="en-US" dirty="0">
                <a:cs typeface="Calibri"/>
              </a:rPr>
            </a:br>
            <a:r>
              <a:rPr lang="en-US" dirty="0">
                <a:cs typeface="Calibri"/>
              </a:rPr>
              <a:t>nondeterministic outcomes</a:t>
            </a:r>
          </a:p>
          <a:p>
            <a:r>
              <a:rPr lang="en-US" dirty="0">
                <a:cs typeface="Calibri"/>
              </a:rPr>
              <a:t>Need explicit list of outcomes in </a:t>
            </a:r>
            <a:br>
              <a:rPr lang="en-US" dirty="0">
                <a:cs typeface="Calibri"/>
              </a:rPr>
            </a:br>
            <a:r>
              <a:rPr lang="en-US" dirty="0">
                <a:cs typeface="Calibri"/>
              </a:rPr>
              <a:t>descriptive models</a:t>
            </a:r>
          </a:p>
          <a:p>
            <a:pPr lvl="1"/>
            <a:r>
              <a:rPr lang="en-US" dirty="0">
                <a:cs typeface="Calibri"/>
              </a:rPr>
              <a:t>Planner reason over the outcomes</a:t>
            </a:r>
          </a:p>
          <a:p>
            <a:pPr lvl="1"/>
            <a:r>
              <a:rPr lang="en-US" dirty="0">
                <a:cs typeface="Calibri"/>
              </a:rPr>
              <a:t>Cyclic/acyclic solutions?</a:t>
            </a:r>
          </a:p>
          <a:p>
            <a:r>
              <a:rPr lang="en-US" dirty="0">
                <a:cs typeface="Calibri"/>
              </a:rPr>
              <a:t>Operational models: </a:t>
            </a:r>
            <a:br>
              <a:rPr lang="en-US" dirty="0">
                <a:cs typeface="Calibri"/>
              </a:rPr>
            </a:br>
            <a:r>
              <a:rPr lang="en-US" dirty="0">
                <a:cs typeface="Calibri"/>
              </a:rPr>
              <a:t>	outcomes are simulated</a:t>
            </a:r>
          </a:p>
        </p:txBody>
      </p:sp>
      <p:sp>
        <p:nvSpPr>
          <p:cNvPr id="5" name="Content Placeholder 3">
            <a:extLst>
              <a:ext uri="{FF2B5EF4-FFF2-40B4-BE49-F238E27FC236}">
                <a16:creationId xmlns:a16="http://schemas.microsoft.com/office/drawing/2014/main" id="{3ABED31D-7E73-3E4C-AA6D-50C34B810E80}"/>
              </a:ext>
            </a:extLst>
          </p:cNvPr>
          <p:cNvSpPr txBox="1">
            <a:spLocks/>
          </p:cNvSpPr>
          <p:nvPr/>
        </p:nvSpPr>
        <p:spPr bwMode="auto">
          <a:xfrm>
            <a:off x="7777772" y="3568250"/>
            <a:ext cx="3962475" cy="2573154"/>
          </a:xfrm>
          <a:prstGeom prst="rect">
            <a:avLst/>
          </a:prstGeom>
          <a:solidFill>
            <a:srgbClr val="D1EEFD"/>
          </a:solidFill>
          <a:ln w="9525">
            <a:solidFill>
              <a:schemeClr val="bg2">
                <a:lumMod val="50000"/>
              </a:schemeClr>
            </a:solidFill>
            <a:miter lim="800000"/>
            <a:headEnd/>
            <a:tailEnd/>
          </a:ln>
        </p:spPr>
        <p:txBody>
          <a:bodyPr vert="horz" wrap="square" lIns="90487" tIns="44450" rIns="90487" bIns="44450" numCol="1" anchor="t" anchorCtr="0" compatLnSpc="1">
            <a:prstTxWarp prst="textNoShape">
              <a:avLst/>
            </a:prstTxWarp>
          </a:bodyPr>
          <a:lstStyle>
            <a:lvl1pPr marL="344488" indent="-344488" algn="l" rtl="0" eaLnBrk="1" fontAlgn="base" hangingPunct="1">
              <a:spcBef>
                <a:spcPts val="600"/>
              </a:spcBef>
              <a:spcAft>
                <a:spcPct val="0"/>
              </a:spcAft>
              <a:buClr>
                <a:srgbClr val="0033CC"/>
              </a:buClr>
              <a:buSzPct val="85000"/>
              <a:buFont typeface="Webdings" charset="2"/>
              <a:buChar char="="/>
              <a:defRPr sz="2000">
                <a:solidFill>
                  <a:schemeClr val="tx1"/>
                </a:solidFill>
                <a:latin typeface="+mn-lt"/>
                <a:ea typeface="ＭＳ Ｐゴシック" charset="-128"/>
                <a:cs typeface="ＭＳ Ｐゴシック" charset="-128"/>
              </a:defRPr>
            </a:lvl1pPr>
            <a:lvl2pPr marL="741363" indent="-344488" algn="l" rtl="0" eaLnBrk="1" fontAlgn="base" hangingPunct="1">
              <a:spcBef>
                <a:spcPts val="600"/>
              </a:spcBef>
              <a:spcAft>
                <a:spcPct val="0"/>
              </a:spcAft>
              <a:buClr>
                <a:srgbClr val="0033CC"/>
              </a:buClr>
              <a:buSzPct val="90000"/>
              <a:buFont typeface="Wingdings" charset="2"/>
              <a:buChar char="Ø"/>
              <a:defRPr sz="2000">
                <a:solidFill>
                  <a:schemeClr val="tx1"/>
                </a:solidFill>
                <a:latin typeface="+mn-lt"/>
                <a:ea typeface="ＭＳ Ｐゴシック" charset="-128"/>
              </a:defRPr>
            </a:lvl2pPr>
            <a:lvl3pPr marL="1138238" indent="-344488" algn="l" rtl="0" eaLnBrk="1" fontAlgn="base" hangingPunct="1">
              <a:spcBef>
                <a:spcPts val="600"/>
              </a:spcBef>
              <a:spcAft>
                <a:spcPct val="0"/>
              </a:spcAft>
              <a:buClr>
                <a:srgbClr val="0033CC"/>
              </a:buClr>
              <a:buSzPct val="105000"/>
              <a:buFont typeface="Lucida Grande"/>
              <a:buChar char="•"/>
              <a:defRPr sz="2000">
                <a:solidFill>
                  <a:schemeClr val="tx1"/>
                </a:solidFill>
                <a:latin typeface="+mn-lt"/>
                <a:ea typeface="ＭＳ Ｐゴシック" charset="-128"/>
              </a:defRPr>
            </a:lvl3pPr>
            <a:lvl4pPr marL="1547813" indent="-341313" algn="l" rtl="0" eaLnBrk="1" fontAlgn="base" hangingPunct="1">
              <a:spcBef>
                <a:spcPts val="600"/>
              </a:spcBef>
              <a:spcAft>
                <a:spcPct val="0"/>
              </a:spcAft>
              <a:buClr>
                <a:srgbClr val="0033CC"/>
              </a:buClr>
              <a:buSzPct val="85000"/>
              <a:buFont typeface="Lucida Grande"/>
              <a:buChar char="▸"/>
              <a:defRPr sz="2000">
                <a:solidFill>
                  <a:schemeClr val="tx1"/>
                </a:solidFill>
                <a:latin typeface="+mn-lt"/>
                <a:ea typeface="ＭＳ Ｐゴシック" charset="-128"/>
              </a:defRPr>
            </a:lvl4pPr>
            <a:lvl5pPr marL="1944688" indent="-344488" algn="l" defTabSz="911225" rtl="0" eaLnBrk="1" fontAlgn="base" hangingPunct="1">
              <a:spcBef>
                <a:spcPts val="600"/>
              </a:spcBef>
              <a:spcAft>
                <a:spcPct val="0"/>
              </a:spcAft>
              <a:buClr>
                <a:srgbClr val="0033CC"/>
              </a:buClr>
              <a:buSzPct val="105000"/>
              <a:buFont typeface="Lucida Grande"/>
              <a:buChar char="–"/>
              <a:defRPr sz="2000">
                <a:solidFill>
                  <a:schemeClr val="tx1"/>
                </a:solidFill>
                <a:latin typeface="+mn-lt"/>
                <a:ea typeface="ＭＳ Ｐゴシック" charset="-128"/>
              </a:defRPr>
            </a:lvl5pPr>
            <a:lvl6pPr marL="2341563" indent="-342900" algn="l" rtl="0" eaLnBrk="1" fontAlgn="base" hangingPunct="1">
              <a:spcBef>
                <a:spcPct val="20000"/>
              </a:spcBef>
              <a:spcAft>
                <a:spcPct val="0"/>
              </a:spcAft>
              <a:buClr>
                <a:srgbClr val="0033CC"/>
              </a:buClr>
              <a:buSzPct val="90000"/>
              <a:buFont typeface="Lucida Grande"/>
              <a:buChar char="›"/>
              <a:defRPr sz="1800" baseline="0">
                <a:solidFill>
                  <a:schemeClr val="tx1"/>
                </a:solidFill>
                <a:latin typeface="+mn-lt"/>
                <a:ea typeface="ＭＳ Ｐゴシック" charset="-128"/>
              </a:defRPr>
            </a:lvl6pPr>
            <a:lvl7pPr marL="2692400" indent="-228600" algn="l" rtl="0" eaLnBrk="1" fontAlgn="base" hangingPunct="1">
              <a:spcBef>
                <a:spcPct val="20000"/>
              </a:spcBef>
              <a:spcAft>
                <a:spcPct val="0"/>
              </a:spcAft>
              <a:buClr>
                <a:srgbClr val="0033CC"/>
              </a:buClr>
              <a:buFont typeface="Times" charset="0"/>
              <a:buChar char="-"/>
              <a:defRPr sz="1800">
                <a:solidFill>
                  <a:schemeClr val="tx1"/>
                </a:solidFill>
                <a:latin typeface="+mn-lt"/>
                <a:ea typeface="ＭＳ Ｐゴシック" charset="-128"/>
              </a:defRPr>
            </a:lvl7pPr>
            <a:lvl8pPr marL="3149600" indent="-228600" algn="l" rtl="0" eaLnBrk="1" fontAlgn="base" hangingPunct="1">
              <a:spcBef>
                <a:spcPct val="20000"/>
              </a:spcBef>
              <a:spcAft>
                <a:spcPct val="0"/>
              </a:spcAft>
              <a:buClr>
                <a:srgbClr val="0033CC"/>
              </a:buClr>
              <a:buFont typeface="Times" charset="0"/>
              <a:buChar char="-"/>
              <a:defRPr sz="1800">
                <a:solidFill>
                  <a:schemeClr val="tx1"/>
                </a:solidFill>
                <a:latin typeface="+mn-lt"/>
                <a:ea typeface="ＭＳ Ｐゴシック" charset="-128"/>
              </a:defRPr>
            </a:lvl8pPr>
            <a:lvl9pPr marL="3606800" indent="-228600" algn="l" rtl="0" eaLnBrk="1" fontAlgn="base" hangingPunct="1">
              <a:spcBef>
                <a:spcPct val="20000"/>
              </a:spcBef>
              <a:spcAft>
                <a:spcPct val="0"/>
              </a:spcAft>
              <a:buClr>
                <a:srgbClr val="0033CC"/>
              </a:buClr>
              <a:buFont typeface="Times" charset="0"/>
              <a:buChar char="-"/>
              <a:defRPr sz="1800">
                <a:solidFill>
                  <a:schemeClr val="tx1"/>
                </a:solidFill>
                <a:latin typeface="+mn-lt"/>
                <a:ea typeface="ＭＳ Ｐゴシック" charset="-128"/>
              </a:defRPr>
            </a:lvl9pPr>
          </a:lstStyle>
          <a:p>
            <a:pPr marL="0" indent="-101600">
              <a:spcBef>
                <a:spcPts val="0"/>
              </a:spcBef>
              <a:buNone/>
              <a:tabLst>
                <a:tab pos="4573588" algn="l"/>
              </a:tabLst>
            </a:pPr>
            <a:r>
              <a:rPr lang="en-US" sz="1400" b="1" dirty="0">
                <a:latin typeface="Avenir Book"/>
                <a:cs typeface="Avenir Book"/>
              </a:rPr>
              <a:t>Operational model</a:t>
            </a:r>
          </a:p>
          <a:p>
            <a:pPr marL="225425" indent="0">
              <a:spcBef>
                <a:spcPts val="0"/>
              </a:spcBef>
              <a:buNone/>
              <a:tabLst>
                <a:tab pos="4573588" algn="l"/>
                <a:tab pos="4859338" algn="l"/>
              </a:tabLst>
            </a:pPr>
            <a:r>
              <a:rPr lang="en-US" sz="1400" b="1" dirty="0">
                <a:solidFill>
                  <a:srgbClr val="FF0000"/>
                </a:solidFill>
                <a:latin typeface="Avenir Book"/>
                <a:cs typeface="Avenir Book"/>
              </a:rPr>
              <a:t>task</a:t>
            </a:r>
            <a:r>
              <a:rPr lang="en-US" sz="1400" dirty="0">
                <a:latin typeface="Avenir Book"/>
                <a:cs typeface="Avenir Book"/>
              </a:rPr>
              <a:t>:</a:t>
            </a:r>
            <a:r>
              <a:rPr lang="en-US" sz="1400" baseline="30000" dirty="0">
                <a:latin typeface="Avenir Book"/>
                <a:cs typeface="Avenir Book"/>
              </a:rPr>
              <a:t> </a:t>
            </a:r>
            <a:r>
              <a:rPr lang="en-US" sz="1400" dirty="0">
                <a:latin typeface="Avenir Book"/>
                <a:cs typeface="Avenir Book"/>
              </a:rPr>
              <a:t>  </a:t>
            </a:r>
            <a:r>
              <a:rPr lang="en-US" sz="1400" dirty="0">
                <a:solidFill>
                  <a:srgbClr val="FF0000"/>
                </a:solidFill>
                <a:latin typeface="Avenir Book"/>
                <a:cs typeface="Avenir Book"/>
              </a:rPr>
              <a:t>rescue(p)</a:t>
            </a:r>
          </a:p>
          <a:p>
            <a:pPr marL="225425" indent="0">
              <a:spcBef>
                <a:spcPts val="0"/>
              </a:spcBef>
              <a:buNone/>
              <a:tabLst>
                <a:tab pos="4573588" algn="l"/>
                <a:tab pos="4859338" algn="l"/>
              </a:tabLst>
            </a:pPr>
            <a:r>
              <a:rPr lang="en-US" sz="1400" dirty="0">
                <a:latin typeface="Avenir Book"/>
                <a:cs typeface="Avenir Book"/>
              </a:rPr>
              <a:t>pre:    status(r) = Free  </a:t>
            </a:r>
            <a:br>
              <a:rPr lang="en-US" sz="1400" dirty="0">
                <a:latin typeface="Avenir Book"/>
                <a:cs typeface="Avenir Book"/>
              </a:rPr>
            </a:br>
            <a:r>
              <a:rPr lang="en-US" sz="1400" dirty="0">
                <a:latin typeface="Avenir Book"/>
                <a:cs typeface="Avenir Book"/>
              </a:rPr>
              <a:t>          and loc(p) = Unknown</a:t>
            </a:r>
          </a:p>
          <a:p>
            <a:pPr marL="857250" indent="-631825">
              <a:spcBef>
                <a:spcPts val="0"/>
              </a:spcBef>
              <a:buNone/>
              <a:tabLst>
                <a:tab pos="4573588" algn="l"/>
                <a:tab pos="4859338" algn="l"/>
              </a:tabLst>
            </a:pPr>
            <a:r>
              <a:rPr lang="en-US" sz="1400" dirty="0">
                <a:latin typeface="Avenir Book"/>
                <a:cs typeface="Avenir Book"/>
              </a:rPr>
              <a:t>body: for l in LOCATIONS:</a:t>
            </a:r>
          </a:p>
          <a:p>
            <a:pPr marL="857250" indent="-631825">
              <a:spcBef>
                <a:spcPts val="0"/>
              </a:spcBef>
              <a:buNone/>
              <a:tabLst>
                <a:tab pos="4573588" algn="l"/>
                <a:tab pos="4859338" algn="l"/>
              </a:tabLst>
            </a:pPr>
            <a:r>
              <a:rPr lang="en-US" sz="1400" dirty="0">
                <a:latin typeface="Avenir Book"/>
                <a:cs typeface="Avenir Book"/>
              </a:rPr>
              <a:t>	       </a:t>
            </a:r>
            <a:r>
              <a:rPr lang="en-US" sz="1400" dirty="0">
                <a:solidFill>
                  <a:srgbClr val="FF0000"/>
                </a:solidFill>
                <a:latin typeface="Avenir Book"/>
                <a:cs typeface="Avenir Book"/>
              </a:rPr>
              <a:t>move(r, l)</a:t>
            </a:r>
          </a:p>
          <a:p>
            <a:pPr marL="857250" indent="-631825">
              <a:spcBef>
                <a:spcPts val="0"/>
              </a:spcBef>
              <a:buNone/>
              <a:tabLst>
                <a:tab pos="4573588" algn="l"/>
                <a:tab pos="4859338" algn="l"/>
              </a:tabLst>
            </a:pPr>
            <a:r>
              <a:rPr lang="en-US" sz="1400" dirty="0">
                <a:latin typeface="Avenir Book"/>
                <a:cs typeface="Avenir Book"/>
              </a:rPr>
              <a:t>	       </a:t>
            </a:r>
            <a:r>
              <a:rPr lang="en-US" sz="1400" dirty="0">
                <a:solidFill>
                  <a:schemeClr val="tx2"/>
                </a:solidFill>
                <a:latin typeface="Avenir Book"/>
                <a:cs typeface="Avenir Book"/>
              </a:rPr>
              <a:t>sense(l)</a:t>
            </a:r>
          </a:p>
          <a:p>
            <a:pPr marL="857250" indent="-631825">
              <a:spcBef>
                <a:spcPts val="0"/>
              </a:spcBef>
              <a:buNone/>
              <a:tabLst>
                <a:tab pos="4573588" algn="l"/>
                <a:tab pos="4859338" algn="l"/>
              </a:tabLst>
            </a:pPr>
            <a:r>
              <a:rPr lang="en-US" sz="1400" dirty="0">
                <a:latin typeface="Avenir Book"/>
                <a:cs typeface="Avenir Book"/>
              </a:rPr>
              <a:t>                if loc(p) = l:</a:t>
            </a:r>
          </a:p>
          <a:p>
            <a:pPr marL="857250" indent="-631825">
              <a:spcBef>
                <a:spcPts val="0"/>
              </a:spcBef>
              <a:buNone/>
              <a:tabLst>
                <a:tab pos="4573588" algn="l"/>
                <a:tab pos="4859338" algn="l"/>
              </a:tabLst>
            </a:pPr>
            <a:r>
              <a:rPr lang="en-US" sz="1400" dirty="0">
                <a:latin typeface="Avenir Book"/>
                <a:cs typeface="Avenir Book"/>
              </a:rPr>
              <a:t>                       </a:t>
            </a:r>
            <a:r>
              <a:rPr lang="en-US" sz="1400" dirty="0">
                <a:solidFill>
                  <a:schemeClr val="tx2"/>
                </a:solidFill>
                <a:latin typeface="Avenir Book"/>
                <a:cs typeface="Avenir Book"/>
              </a:rPr>
              <a:t>help(r, p)</a:t>
            </a:r>
          </a:p>
          <a:p>
            <a:pPr marL="857250" indent="-631825">
              <a:spcBef>
                <a:spcPts val="0"/>
              </a:spcBef>
              <a:buNone/>
              <a:tabLst>
                <a:tab pos="4573588" algn="l"/>
                <a:tab pos="4859338" algn="l"/>
              </a:tabLst>
            </a:pPr>
            <a:r>
              <a:rPr lang="en-US" sz="1400" dirty="0">
                <a:latin typeface="Avenir Book"/>
                <a:cs typeface="Avenir Book"/>
              </a:rPr>
              <a:t>	              return</a:t>
            </a:r>
          </a:p>
          <a:p>
            <a:pPr marL="857250" indent="-631825">
              <a:spcBef>
                <a:spcPts val="0"/>
              </a:spcBef>
              <a:buNone/>
              <a:tabLst>
                <a:tab pos="4573588" algn="l"/>
                <a:tab pos="4859338" algn="l"/>
              </a:tabLst>
            </a:pPr>
            <a:r>
              <a:rPr lang="en-US" sz="1400" dirty="0">
                <a:latin typeface="Avenir Book"/>
                <a:cs typeface="Avenir Book"/>
              </a:rPr>
              <a:t>	output(“cannot find” p) </a:t>
            </a:r>
            <a:r>
              <a:rPr lang="en-US" dirty="0">
                <a:latin typeface="Avenir Book"/>
                <a:cs typeface="Avenir Book"/>
              </a:rPr>
              <a:t>		</a:t>
            </a:r>
          </a:p>
          <a:p>
            <a:pPr marL="857250" indent="-631825">
              <a:spcBef>
                <a:spcPts val="0"/>
              </a:spcBef>
              <a:buNone/>
              <a:tabLst>
                <a:tab pos="4573588" algn="l"/>
                <a:tab pos="4859338" algn="l"/>
              </a:tabLst>
            </a:pPr>
            <a:r>
              <a:rPr lang="en-US" baseline="-25000" dirty="0">
                <a:latin typeface="Avenir Book"/>
                <a:cs typeface="Avenir Book"/>
              </a:rPr>
              <a:t>		</a:t>
            </a:r>
            <a:r>
              <a:rPr lang="en-US" dirty="0">
                <a:latin typeface="Avenir Book"/>
                <a:cs typeface="Avenir Book"/>
              </a:rPr>
              <a:t>       </a:t>
            </a:r>
            <a:endParaRPr lang="en-US" baseline="-25000" dirty="0">
              <a:latin typeface="Avenir Book"/>
              <a:cs typeface="Avenir Book"/>
            </a:endParaRPr>
          </a:p>
        </p:txBody>
      </p:sp>
      <p:sp>
        <p:nvSpPr>
          <p:cNvPr id="6" name="Content Placeholder 3">
            <a:extLst>
              <a:ext uri="{FF2B5EF4-FFF2-40B4-BE49-F238E27FC236}">
                <a16:creationId xmlns:a16="http://schemas.microsoft.com/office/drawing/2014/main" id="{9A7CB1C5-35CF-D243-97C3-31C733D46DC2}"/>
              </a:ext>
            </a:extLst>
          </p:cNvPr>
          <p:cNvSpPr txBox="1">
            <a:spLocks/>
          </p:cNvSpPr>
          <p:nvPr/>
        </p:nvSpPr>
        <p:spPr bwMode="auto">
          <a:xfrm>
            <a:off x="7777772" y="1417638"/>
            <a:ext cx="3962475" cy="1628016"/>
          </a:xfrm>
          <a:prstGeom prst="rect">
            <a:avLst/>
          </a:prstGeom>
          <a:solidFill>
            <a:srgbClr val="D1EEFD"/>
          </a:solidFill>
          <a:ln w="9525">
            <a:solidFill>
              <a:schemeClr val="bg2">
                <a:lumMod val="50000"/>
              </a:schemeClr>
            </a:solidFill>
            <a:miter lim="800000"/>
            <a:headEnd/>
            <a:tailEnd/>
          </a:ln>
        </p:spPr>
        <p:txBody>
          <a:bodyPr vert="horz" wrap="square" lIns="90487" tIns="44450" rIns="90487" bIns="44450" numCol="1" anchor="t" anchorCtr="0" compatLnSpc="1">
            <a:prstTxWarp prst="textNoShape">
              <a:avLst/>
            </a:prstTxWarp>
          </a:bodyPr>
          <a:lstStyle>
            <a:lvl1pPr marL="344488" indent="-344488" algn="l" rtl="0" eaLnBrk="1" fontAlgn="base" hangingPunct="1">
              <a:spcBef>
                <a:spcPts val="600"/>
              </a:spcBef>
              <a:spcAft>
                <a:spcPct val="0"/>
              </a:spcAft>
              <a:buClr>
                <a:srgbClr val="0033CC"/>
              </a:buClr>
              <a:buSzPct val="85000"/>
              <a:buFont typeface="Webdings" charset="2"/>
              <a:buChar char="="/>
              <a:defRPr sz="2000">
                <a:solidFill>
                  <a:schemeClr val="tx1"/>
                </a:solidFill>
                <a:latin typeface="+mn-lt"/>
                <a:ea typeface="ＭＳ Ｐゴシック" charset="-128"/>
                <a:cs typeface="ＭＳ Ｐゴシック" charset="-128"/>
              </a:defRPr>
            </a:lvl1pPr>
            <a:lvl2pPr marL="741363" indent="-344488" algn="l" rtl="0" eaLnBrk="1" fontAlgn="base" hangingPunct="1">
              <a:spcBef>
                <a:spcPts val="600"/>
              </a:spcBef>
              <a:spcAft>
                <a:spcPct val="0"/>
              </a:spcAft>
              <a:buClr>
                <a:srgbClr val="0033CC"/>
              </a:buClr>
              <a:buSzPct val="90000"/>
              <a:buFont typeface="Wingdings" charset="2"/>
              <a:buChar char="Ø"/>
              <a:defRPr sz="2000">
                <a:solidFill>
                  <a:schemeClr val="tx1"/>
                </a:solidFill>
                <a:latin typeface="+mn-lt"/>
                <a:ea typeface="ＭＳ Ｐゴシック" charset="-128"/>
              </a:defRPr>
            </a:lvl2pPr>
            <a:lvl3pPr marL="1138238" indent="-344488" algn="l" rtl="0" eaLnBrk="1" fontAlgn="base" hangingPunct="1">
              <a:spcBef>
                <a:spcPts val="600"/>
              </a:spcBef>
              <a:spcAft>
                <a:spcPct val="0"/>
              </a:spcAft>
              <a:buClr>
                <a:srgbClr val="0033CC"/>
              </a:buClr>
              <a:buSzPct val="105000"/>
              <a:buFont typeface="Lucida Grande"/>
              <a:buChar char="•"/>
              <a:defRPr sz="2000">
                <a:solidFill>
                  <a:schemeClr val="tx1"/>
                </a:solidFill>
                <a:latin typeface="+mn-lt"/>
                <a:ea typeface="ＭＳ Ｐゴシック" charset="-128"/>
              </a:defRPr>
            </a:lvl3pPr>
            <a:lvl4pPr marL="1547813" indent="-341313" algn="l" rtl="0" eaLnBrk="1" fontAlgn="base" hangingPunct="1">
              <a:spcBef>
                <a:spcPts val="600"/>
              </a:spcBef>
              <a:spcAft>
                <a:spcPct val="0"/>
              </a:spcAft>
              <a:buClr>
                <a:srgbClr val="0033CC"/>
              </a:buClr>
              <a:buSzPct val="85000"/>
              <a:buFont typeface="Lucida Grande"/>
              <a:buChar char="▸"/>
              <a:defRPr sz="2000">
                <a:solidFill>
                  <a:schemeClr val="tx1"/>
                </a:solidFill>
                <a:latin typeface="+mn-lt"/>
                <a:ea typeface="ＭＳ Ｐゴシック" charset="-128"/>
              </a:defRPr>
            </a:lvl4pPr>
            <a:lvl5pPr marL="1944688" indent="-344488" algn="l" defTabSz="911225" rtl="0" eaLnBrk="1" fontAlgn="base" hangingPunct="1">
              <a:spcBef>
                <a:spcPts val="600"/>
              </a:spcBef>
              <a:spcAft>
                <a:spcPct val="0"/>
              </a:spcAft>
              <a:buClr>
                <a:srgbClr val="0033CC"/>
              </a:buClr>
              <a:buSzPct val="105000"/>
              <a:buFont typeface="Lucida Grande"/>
              <a:buChar char="–"/>
              <a:defRPr sz="2000">
                <a:solidFill>
                  <a:schemeClr val="tx1"/>
                </a:solidFill>
                <a:latin typeface="+mn-lt"/>
                <a:ea typeface="ＭＳ Ｐゴシック" charset="-128"/>
              </a:defRPr>
            </a:lvl5pPr>
            <a:lvl6pPr marL="2341563" indent="-342900" algn="l" rtl="0" eaLnBrk="1" fontAlgn="base" hangingPunct="1">
              <a:spcBef>
                <a:spcPct val="20000"/>
              </a:spcBef>
              <a:spcAft>
                <a:spcPct val="0"/>
              </a:spcAft>
              <a:buClr>
                <a:srgbClr val="0033CC"/>
              </a:buClr>
              <a:buSzPct val="90000"/>
              <a:buFont typeface="Lucida Grande"/>
              <a:buChar char="›"/>
              <a:defRPr sz="1800" baseline="0">
                <a:solidFill>
                  <a:schemeClr val="tx1"/>
                </a:solidFill>
                <a:latin typeface="+mn-lt"/>
                <a:ea typeface="ＭＳ Ｐゴシック" charset="-128"/>
              </a:defRPr>
            </a:lvl6pPr>
            <a:lvl7pPr marL="2692400" indent="-228600" algn="l" rtl="0" eaLnBrk="1" fontAlgn="base" hangingPunct="1">
              <a:spcBef>
                <a:spcPct val="20000"/>
              </a:spcBef>
              <a:spcAft>
                <a:spcPct val="0"/>
              </a:spcAft>
              <a:buClr>
                <a:srgbClr val="0033CC"/>
              </a:buClr>
              <a:buFont typeface="Times" charset="0"/>
              <a:buChar char="-"/>
              <a:defRPr sz="1800">
                <a:solidFill>
                  <a:schemeClr val="tx1"/>
                </a:solidFill>
                <a:latin typeface="+mn-lt"/>
                <a:ea typeface="ＭＳ Ｐゴシック" charset="-128"/>
              </a:defRPr>
            </a:lvl7pPr>
            <a:lvl8pPr marL="3149600" indent="-228600" algn="l" rtl="0" eaLnBrk="1" fontAlgn="base" hangingPunct="1">
              <a:spcBef>
                <a:spcPct val="20000"/>
              </a:spcBef>
              <a:spcAft>
                <a:spcPct val="0"/>
              </a:spcAft>
              <a:buClr>
                <a:srgbClr val="0033CC"/>
              </a:buClr>
              <a:buFont typeface="Times" charset="0"/>
              <a:buChar char="-"/>
              <a:defRPr sz="1800">
                <a:solidFill>
                  <a:schemeClr val="tx1"/>
                </a:solidFill>
                <a:latin typeface="+mn-lt"/>
                <a:ea typeface="ＭＳ Ｐゴシック" charset="-128"/>
              </a:defRPr>
            </a:lvl8pPr>
            <a:lvl9pPr marL="3606800" indent="-228600" algn="l" rtl="0" eaLnBrk="1" fontAlgn="base" hangingPunct="1">
              <a:spcBef>
                <a:spcPct val="20000"/>
              </a:spcBef>
              <a:spcAft>
                <a:spcPct val="0"/>
              </a:spcAft>
              <a:buClr>
                <a:srgbClr val="0033CC"/>
              </a:buClr>
              <a:buFont typeface="Times" charset="0"/>
              <a:buChar char="-"/>
              <a:defRPr sz="1800">
                <a:solidFill>
                  <a:schemeClr val="tx1"/>
                </a:solidFill>
                <a:latin typeface="+mn-lt"/>
                <a:ea typeface="ＭＳ Ｐゴシック" charset="-128"/>
              </a:defRPr>
            </a:lvl9pPr>
          </a:lstStyle>
          <a:p>
            <a:pPr marL="0" indent="-101600">
              <a:spcBef>
                <a:spcPts val="0"/>
              </a:spcBef>
              <a:buNone/>
              <a:tabLst>
                <a:tab pos="4573588" algn="l"/>
              </a:tabLst>
            </a:pPr>
            <a:r>
              <a:rPr lang="en-US" sz="1400" b="1" dirty="0">
                <a:latin typeface="Avenir Book"/>
                <a:cs typeface="Avenir Book"/>
              </a:rPr>
              <a:t>Descriptive model</a:t>
            </a:r>
          </a:p>
          <a:p>
            <a:pPr marL="225425" indent="0">
              <a:spcBef>
                <a:spcPts val="0"/>
              </a:spcBef>
              <a:buNone/>
              <a:tabLst>
                <a:tab pos="4573588" algn="l"/>
                <a:tab pos="4859338" algn="l"/>
              </a:tabLst>
            </a:pPr>
            <a:r>
              <a:rPr lang="en-US" sz="1400" b="1" dirty="0">
                <a:solidFill>
                  <a:srgbClr val="FF0000"/>
                </a:solidFill>
                <a:latin typeface="Avenir Book"/>
                <a:cs typeface="Avenir Book"/>
              </a:rPr>
              <a:t>task</a:t>
            </a:r>
            <a:r>
              <a:rPr lang="en-US" sz="1400" dirty="0">
                <a:latin typeface="Avenir Book"/>
                <a:cs typeface="Avenir Book"/>
              </a:rPr>
              <a:t>:</a:t>
            </a:r>
            <a:r>
              <a:rPr lang="en-US" sz="1400" baseline="30000" dirty="0">
                <a:latin typeface="Avenir Book"/>
                <a:cs typeface="Avenir Book"/>
              </a:rPr>
              <a:t> </a:t>
            </a:r>
            <a:r>
              <a:rPr lang="en-US" sz="1400" dirty="0">
                <a:latin typeface="Avenir Book"/>
                <a:cs typeface="Avenir Book"/>
              </a:rPr>
              <a:t>  </a:t>
            </a:r>
            <a:r>
              <a:rPr lang="en-US" sz="1400" dirty="0">
                <a:solidFill>
                  <a:srgbClr val="FF0000"/>
                </a:solidFill>
                <a:latin typeface="Avenir Book"/>
                <a:cs typeface="Avenir Book"/>
              </a:rPr>
              <a:t>rescue(p)</a:t>
            </a:r>
          </a:p>
          <a:p>
            <a:pPr marL="225425" indent="0">
              <a:spcBef>
                <a:spcPts val="0"/>
              </a:spcBef>
              <a:buNone/>
              <a:tabLst>
                <a:tab pos="4573588" algn="l"/>
                <a:tab pos="4859338" algn="l"/>
              </a:tabLst>
            </a:pPr>
            <a:r>
              <a:rPr lang="en-US" sz="1400" dirty="0">
                <a:latin typeface="Avenir Book"/>
                <a:cs typeface="Avenir Book"/>
              </a:rPr>
              <a:t>pre:    status(r) = Free  and loc(p) = Unknown</a:t>
            </a:r>
          </a:p>
          <a:p>
            <a:pPr marL="857250" indent="-631825">
              <a:spcBef>
                <a:spcPts val="0"/>
              </a:spcBef>
              <a:buNone/>
              <a:tabLst>
                <a:tab pos="4573588" algn="l"/>
                <a:tab pos="4859338" algn="l"/>
              </a:tabLst>
            </a:pPr>
            <a:r>
              <a:rPr lang="en-US" sz="1400" dirty="0">
                <a:latin typeface="Avenir Book"/>
                <a:cs typeface="Avenir Book"/>
              </a:rPr>
              <a:t>effects: </a:t>
            </a:r>
            <a:br>
              <a:rPr lang="en-US" sz="1400" dirty="0">
                <a:latin typeface="Avenir Book"/>
                <a:cs typeface="Avenir Book"/>
              </a:rPr>
            </a:br>
            <a:r>
              <a:rPr lang="en-US" sz="1400" dirty="0">
                <a:latin typeface="Avenir Book"/>
                <a:cs typeface="Avenir Book"/>
              </a:rPr>
              <a:t>status( r) = Free / busy?</a:t>
            </a:r>
            <a:br>
              <a:rPr lang="en-US" sz="1400" dirty="0">
                <a:latin typeface="Avenir Book"/>
                <a:cs typeface="Avenir Book"/>
              </a:rPr>
            </a:br>
            <a:r>
              <a:rPr lang="en-US" sz="1400" dirty="0">
                <a:latin typeface="Avenir Book"/>
                <a:cs typeface="Avenir Book"/>
              </a:rPr>
              <a:t>loc(p) = base / outdoors?</a:t>
            </a:r>
            <a:br>
              <a:rPr lang="en-US" sz="1400" dirty="0">
                <a:latin typeface="Avenir Book"/>
                <a:cs typeface="Avenir Book"/>
              </a:rPr>
            </a:br>
            <a:r>
              <a:rPr lang="en-US" sz="1400" dirty="0">
                <a:latin typeface="Avenir Book"/>
                <a:cs typeface="Avenir Book"/>
              </a:rPr>
              <a:t>status(p) = saved / not saved?</a:t>
            </a:r>
            <a:endParaRPr lang="en-US" dirty="0">
              <a:latin typeface="Avenir Book"/>
              <a:cs typeface="Avenir Book"/>
            </a:endParaRPr>
          </a:p>
          <a:p>
            <a:pPr marL="857250" indent="-631825">
              <a:spcBef>
                <a:spcPts val="0"/>
              </a:spcBef>
              <a:buNone/>
              <a:tabLst>
                <a:tab pos="4573588" algn="l"/>
                <a:tab pos="4859338" algn="l"/>
              </a:tabLst>
            </a:pPr>
            <a:r>
              <a:rPr lang="en-US" baseline="-25000" dirty="0">
                <a:latin typeface="Avenir Book"/>
                <a:cs typeface="Avenir Book"/>
              </a:rPr>
              <a:t>		</a:t>
            </a:r>
            <a:r>
              <a:rPr lang="en-US" dirty="0">
                <a:latin typeface="Avenir Book"/>
                <a:cs typeface="Avenir Book"/>
              </a:rPr>
              <a:t>       </a:t>
            </a:r>
            <a:endParaRPr lang="en-US" baseline="-25000" dirty="0">
              <a:latin typeface="Avenir Book"/>
              <a:cs typeface="Avenir Book"/>
            </a:endParaRPr>
          </a:p>
        </p:txBody>
      </p:sp>
    </p:spTree>
    <p:extLst>
      <p:ext uri="{BB962C8B-B14F-4D97-AF65-F5344CB8AC3E}">
        <p14:creationId xmlns:p14="http://schemas.microsoft.com/office/powerpoint/2010/main" val="2187129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40BA7-F6E4-4570-9EA5-2C029BA62CC3}"/>
              </a:ext>
            </a:extLst>
          </p:cNvPr>
          <p:cNvSpPr>
            <a:spLocks noGrp="1"/>
          </p:cNvSpPr>
          <p:nvPr>
            <p:ph type="title"/>
          </p:nvPr>
        </p:nvSpPr>
        <p:spPr/>
        <p:txBody>
          <a:bodyPr/>
          <a:lstStyle/>
          <a:p>
            <a:r>
              <a:rPr lang="en-US" dirty="0"/>
              <a:t>Dynamic Events</a:t>
            </a:r>
          </a:p>
        </p:txBody>
      </p:sp>
      <p:sp>
        <p:nvSpPr>
          <p:cNvPr id="3" name="Content Placeholder 2">
            <a:extLst>
              <a:ext uri="{FF2B5EF4-FFF2-40B4-BE49-F238E27FC236}">
                <a16:creationId xmlns:a16="http://schemas.microsoft.com/office/drawing/2014/main" id="{34B7983A-9F55-4B06-8A0E-7C3F24E011BF}"/>
              </a:ext>
            </a:extLst>
          </p:cNvPr>
          <p:cNvSpPr>
            <a:spLocks noGrp="1"/>
          </p:cNvSpPr>
          <p:nvPr>
            <p:ph idx="1"/>
          </p:nvPr>
        </p:nvSpPr>
        <p:spPr/>
        <p:txBody>
          <a:bodyPr vert="horz" lIns="91440" tIns="45720" rIns="91440" bIns="45720" rtlCol="0" anchor="t">
            <a:normAutofit fontScale="92500" lnSpcReduction="10000"/>
          </a:bodyPr>
          <a:lstStyle/>
          <a:p>
            <a:r>
              <a:rPr lang="en-US" sz="2600" dirty="0">
                <a:cs typeface="Calibri"/>
              </a:rPr>
              <a:t>Descriptive models:</a:t>
            </a:r>
          </a:p>
          <a:p>
            <a:pPr lvl="1"/>
            <a:r>
              <a:rPr lang="en-US" sz="2600" dirty="0">
                <a:cs typeface="Calibri"/>
              </a:rPr>
              <a:t>A single event may affect all action </a:t>
            </a:r>
            <a:br>
              <a:rPr lang="en-US" sz="2600" dirty="0">
                <a:cs typeface="Calibri"/>
              </a:rPr>
            </a:br>
            <a:r>
              <a:rPr lang="en-US" sz="2600" dirty="0">
                <a:cs typeface="Calibri"/>
              </a:rPr>
              <a:t>models (e.g., another natural </a:t>
            </a:r>
            <a:br>
              <a:rPr lang="en-US" sz="2600" dirty="0">
                <a:cs typeface="Calibri"/>
              </a:rPr>
            </a:br>
            <a:r>
              <a:rPr lang="en-US" sz="2600" dirty="0">
                <a:cs typeface="Calibri"/>
              </a:rPr>
              <a:t>disaster happens)</a:t>
            </a:r>
          </a:p>
          <a:p>
            <a:pPr lvl="1"/>
            <a:r>
              <a:rPr lang="en-US" sz="2600" dirty="0">
                <a:cs typeface="Calibri"/>
              </a:rPr>
              <a:t>Explosion in the number of outcomes</a:t>
            </a:r>
          </a:p>
          <a:p>
            <a:pPr lvl="1"/>
            <a:endParaRPr lang="en-US" sz="2600" dirty="0">
              <a:cs typeface="Calibri"/>
            </a:endParaRPr>
          </a:p>
          <a:p>
            <a:r>
              <a:rPr lang="en-US" sz="2600" dirty="0">
                <a:cs typeface="Calibri"/>
              </a:rPr>
              <a:t>Operational models:</a:t>
            </a:r>
          </a:p>
          <a:p>
            <a:pPr lvl="1"/>
            <a:r>
              <a:rPr lang="en-US" sz="2600" dirty="0">
                <a:cs typeface="Calibri"/>
              </a:rPr>
              <a:t>Add one new event to recover from </a:t>
            </a:r>
            <a:br>
              <a:rPr lang="en-US" sz="2600" dirty="0">
                <a:cs typeface="Calibri"/>
              </a:rPr>
            </a:br>
            <a:r>
              <a:rPr lang="en-US" sz="2600" dirty="0">
                <a:cs typeface="Calibri"/>
              </a:rPr>
              <a:t>the new disaster, recover()</a:t>
            </a:r>
          </a:p>
          <a:p>
            <a:pPr lvl="1"/>
            <a:r>
              <a:rPr lang="en-US" sz="2600" dirty="0">
                <a:cs typeface="Calibri"/>
              </a:rPr>
              <a:t>Leave other action models unchanged</a:t>
            </a:r>
            <a:br>
              <a:rPr lang="en-US" dirty="0">
                <a:cs typeface="Calibri"/>
              </a:rPr>
            </a:br>
            <a:endParaRPr lang="en-US" dirty="0">
              <a:cs typeface="Calibri"/>
            </a:endParaRPr>
          </a:p>
        </p:txBody>
      </p:sp>
      <p:sp>
        <p:nvSpPr>
          <p:cNvPr id="4" name="Content Placeholder 3">
            <a:extLst>
              <a:ext uri="{FF2B5EF4-FFF2-40B4-BE49-F238E27FC236}">
                <a16:creationId xmlns:a16="http://schemas.microsoft.com/office/drawing/2014/main" id="{9C28088D-FD70-0248-BFDC-5FA7E3A5A44F}"/>
              </a:ext>
            </a:extLst>
          </p:cNvPr>
          <p:cNvSpPr txBox="1">
            <a:spLocks/>
          </p:cNvSpPr>
          <p:nvPr/>
        </p:nvSpPr>
        <p:spPr bwMode="auto">
          <a:xfrm>
            <a:off x="7777772" y="3568250"/>
            <a:ext cx="4170388" cy="2573154"/>
          </a:xfrm>
          <a:prstGeom prst="rect">
            <a:avLst/>
          </a:prstGeom>
          <a:solidFill>
            <a:srgbClr val="D1EEFD"/>
          </a:solidFill>
          <a:ln w="9525">
            <a:solidFill>
              <a:schemeClr val="bg2">
                <a:lumMod val="50000"/>
              </a:schemeClr>
            </a:solidFill>
            <a:miter lim="800000"/>
            <a:headEnd/>
            <a:tailEnd/>
          </a:ln>
        </p:spPr>
        <p:txBody>
          <a:bodyPr vert="horz" wrap="square" lIns="90487" tIns="44450" rIns="90487" bIns="44450" numCol="1" anchor="t" anchorCtr="0" compatLnSpc="1">
            <a:prstTxWarp prst="textNoShape">
              <a:avLst/>
            </a:prstTxWarp>
          </a:bodyPr>
          <a:lstStyle>
            <a:lvl1pPr marL="344488" indent="-344488" algn="l" rtl="0" eaLnBrk="1" fontAlgn="base" hangingPunct="1">
              <a:spcBef>
                <a:spcPts val="600"/>
              </a:spcBef>
              <a:spcAft>
                <a:spcPct val="0"/>
              </a:spcAft>
              <a:buClr>
                <a:srgbClr val="0033CC"/>
              </a:buClr>
              <a:buSzPct val="85000"/>
              <a:buFont typeface="Webdings" charset="2"/>
              <a:buChar char="="/>
              <a:defRPr sz="2000">
                <a:solidFill>
                  <a:schemeClr val="tx1"/>
                </a:solidFill>
                <a:latin typeface="+mn-lt"/>
                <a:ea typeface="ＭＳ Ｐゴシック" charset="-128"/>
                <a:cs typeface="ＭＳ Ｐゴシック" charset="-128"/>
              </a:defRPr>
            </a:lvl1pPr>
            <a:lvl2pPr marL="741363" indent="-344488" algn="l" rtl="0" eaLnBrk="1" fontAlgn="base" hangingPunct="1">
              <a:spcBef>
                <a:spcPts val="600"/>
              </a:spcBef>
              <a:spcAft>
                <a:spcPct val="0"/>
              </a:spcAft>
              <a:buClr>
                <a:srgbClr val="0033CC"/>
              </a:buClr>
              <a:buSzPct val="90000"/>
              <a:buFont typeface="Wingdings" charset="2"/>
              <a:buChar char="Ø"/>
              <a:defRPr sz="2000">
                <a:solidFill>
                  <a:schemeClr val="tx1"/>
                </a:solidFill>
                <a:latin typeface="+mn-lt"/>
                <a:ea typeface="ＭＳ Ｐゴシック" charset="-128"/>
              </a:defRPr>
            </a:lvl2pPr>
            <a:lvl3pPr marL="1138238" indent="-344488" algn="l" rtl="0" eaLnBrk="1" fontAlgn="base" hangingPunct="1">
              <a:spcBef>
                <a:spcPts val="600"/>
              </a:spcBef>
              <a:spcAft>
                <a:spcPct val="0"/>
              </a:spcAft>
              <a:buClr>
                <a:srgbClr val="0033CC"/>
              </a:buClr>
              <a:buSzPct val="105000"/>
              <a:buFont typeface="Lucida Grande"/>
              <a:buChar char="•"/>
              <a:defRPr sz="2000">
                <a:solidFill>
                  <a:schemeClr val="tx1"/>
                </a:solidFill>
                <a:latin typeface="+mn-lt"/>
                <a:ea typeface="ＭＳ Ｐゴシック" charset="-128"/>
              </a:defRPr>
            </a:lvl3pPr>
            <a:lvl4pPr marL="1547813" indent="-341313" algn="l" rtl="0" eaLnBrk="1" fontAlgn="base" hangingPunct="1">
              <a:spcBef>
                <a:spcPts val="600"/>
              </a:spcBef>
              <a:spcAft>
                <a:spcPct val="0"/>
              </a:spcAft>
              <a:buClr>
                <a:srgbClr val="0033CC"/>
              </a:buClr>
              <a:buSzPct val="85000"/>
              <a:buFont typeface="Lucida Grande"/>
              <a:buChar char="▸"/>
              <a:defRPr sz="2000">
                <a:solidFill>
                  <a:schemeClr val="tx1"/>
                </a:solidFill>
                <a:latin typeface="+mn-lt"/>
                <a:ea typeface="ＭＳ Ｐゴシック" charset="-128"/>
              </a:defRPr>
            </a:lvl4pPr>
            <a:lvl5pPr marL="1944688" indent="-344488" algn="l" defTabSz="911225" rtl="0" eaLnBrk="1" fontAlgn="base" hangingPunct="1">
              <a:spcBef>
                <a:spcPts val="600"/>
              </a:spcBef>
              <a:spcAft>
                <a:spcPct val="0"/>
              </a:spcAft>
              <a:buClr>
                <a:srgbClr val="0033CC"/>
              </a:buClr>
              <a:buSzPct val="105000"/>
              <a:buFont typeface="Lucida Grande"/>
              <a:buChar char="–"/>
              <a:defRPr sz="2000">
                <a:solidFill>
                  <a:schemeClr val="tx1"/>
                </a:solidFill>
                <a:latin typeface="+mn-lt"/>
                <a:ea typeface="ＭＳ Ｐゴシック" charset="-128"/>
              </a:defRPr>
            </a:lvl5pPr>
            <a:lvl6pPr marL="2341563" indent="-342900" algn="l" rtl="0" eaLnBrk="1" fontAlgn="base" hangingPunct="1">
              <a:spcBef>
                <a:spcPct val="20000"/>
              </a:spcBef>
              <a:spcAft>
                <a:spcPct val="0"/>
              </a:spcAft>
              <a:buClr>
                <a:srgbClr val="0033CC"/>
              </a:buClr>
              <a:buSzPct val="90000"/>
              <a:buFont typeface="Lucida Grande"/>
              <a:buChar char="›"/>
              <a:defRPr sz="1800" baseline="0">
                <a:solidFill>
                  <a:schemeClr val="tx1"/>
                </a:solidFill>
                <a:latin typeface="+mn-lt"/>
                <a:ea typeface="ＭＳ Ｐゴシック" charset="-128"/>
              </a:defRPr>
            </a:lvl6pPr>
            <a:lvl7pPr marL="2692400" indent="-228600" algn="l" rtl="0" eaLnBrk="1" fontAlgn="base" hangingPunct="1">
              <a:spcBef>
                <a:spcPct val="20000"/>
              </a:spcBef>
              <a:spcAft>
                <a:spcPct val="0"/>
              </a:spcAft>
              <a:buClr>
                <a:srgbClr val="0033CC"/>
              </a:buClr>
              <a:buFont typeface="Times" charset="0"/>
              <a:buChar char="-"/>
              <a:defRPr sz="1800">
                <a:solidFill>
                  <a:schemeClr val="tx1"/>
                </a:solidFill>
                <a:latin typeface="+mn-lt"/>
                <a:ea typeface="ＭＳ Ｐゴシック" charset="-128"/>
              </a:defRPr>
            </a:lvl7pPr>
            <a:lvl8pPr marL="3149600" indent="-228600" algn="l" rtl="0" eaLnBrk="1" fontAlgn="base" hangingPunct="1">
              <a:spcBef>
                <a:spcPct val="20000"/>
              </a:spcBef>
              <a:spcAft>
                <a:spcPct val="0"/>
              </a:spcAft>
              <a:buClr>
                <a:srgbClr val="0033CC"/>
              </a:buClr>
              <a:buFont typeface="Times" charset="0"/>
              <a:buChar char="-"/>
              <a:defRPr sz="1800">
                <a:solidFill>
                  <a:schemeClr val="tx1"/>
                </a:solidFill>
                <a:latin typeface="+mn-lt"/>
                <a:ea typeface="ＭＳ Ｐゴシック" charset="-128"/>
              </a:defRPr>
            </a:lvl8pPr>
            <a:lvl9pPr marL="3606800" indent="-228600" algn="l" rtl="0" eaLnBrk="1" fontAlgn="base" hangingPunct="1">
              <a:spcBef>
                <a:spcPct val="20000"/>
              </a:spcBef>
              <a:spcAft>
                <a:spcPct val="0"/>
              </a:spcAft>
              <a:buClr>
                <a:srgbClr val="0033CC"/>
              </a:buClr>
              <a:buFont typeface="Times" charset="0"/>
              <a:buChar char="-"/>
              <a:defRPr sz="1800">
                <a:solidFill>
                  <a:schemeClr val="tx1"/>
                </a:solidFill>
                <a:latin typeface="+mn-lt"/>
                <a:ea typeface="ＭＳ Ｐゴシック" charset="-128"/>
              </a:defRPr>
            </a:lvl9pPr>
          </a:lstStyle>
          <a:p>
            <a:pPr marL="0" indent="-101600">
              <a:spcBef>
                <a:spcPts val="0"/>
              </a:spcBef>
              <a:buNone/>
              <a:tabLst>
                <a:tab pos="4573588" algn="l"/>
              </a:tabLst>
            </a:pPr>
            <a:r>
              <a:rPr lang="en-US" sz="1400" b="1" dirty="0">
                <a:latin typeface="Avenir Book"/>
                <a:cs typeface="Avenir Book"/>
              </a:rPr>
              <a:t>Operational model</a:t>
            </a:r>
          </a:p>
          <a:p>
            <a:pPr marL="225425" indent="0">
              <a:spcBef>
                <a:spcPts val="0"/>
              </a:spcBef>
              <a:buNone/>
              <a:tabLst>
                <a:tab pos="4573588" algn="l"/>
                <a:tab pos="4859338" algn="l"/>
              </a:tabLst>
            </a:pPr>
            <a:r>
              <a:rPr lang="en-US" sz="1400" b="1" dirty="0">
                <a:solidFill>
                  <a:srgbClr val="FF0000"/>
                </a:solidFill>
                <a:latin typeface="Avenir Book"/>
                <a:cs typeface="Avenir Book"/>
              </a:rPr>
              <a:t>task</a:t>
            </a:r>
            <a:r>
              <a:rPr lang="en-US" sz="1400" dirty="0">
                <a:latin typeface="Avenir Book"/>
                <a:cs typeface="Avenir Book"/>
              </a:rPr>
              <a:t>:</a:t>
            </a:r>
            <a:r>
              <a:rPr lang="en-US" sz="1400" baseline="30000" dirty="0">
                <a:latin typeface="Avenir Book"/>
                <a:cs typeface="Avenir Book"/>
              </a:rPr>
              <a:t> </a:t>
            </a:r>
            <a:r>
              <a:rPr lang="en-US" sz="1400" dirty="0">
                <a:latin typeface="Avenir Book"/>
                <a:cs typeface="Avenir Book"/>
              </a:rPr>
              <a:t>  </a:t>
            </a:r>
            <a:r>
              <a:rPr lang="en-US" sz="1400" dirty="0">
                <a:solidFill>
                  <a:srgbClr val="FF0000"/>
                </a:solidFill>
                <a:latin typeface="Avenir Book"/>
                <a:cs typeface="Avenir Book"/>
              </a:rPr>
              <a:t>rescue(p)</a:t>
            </a:r>
          </a:p>
          <a:p>
            <a:pPr marL="225425" indent="0">
              <a:spcBef>
                <a:spcPts val="0"/>
              </a:spcBef>
              <a:buNone/>
              <a:tabLst>
                <a:tab pos="4573588" algn="l"/>
                <a:tab pos="4859338" algn="l"/>
              </a:tabLst>
            </a:pPr>
            <a:r>
              <a:rPr lang="en-US" sz="1400" dirty="0">
                <a:latin typeface="Avenir Book"/>
                <a:cs typeface="Avenir Book"/>
              </a:rPr>
              <a:t>pre:    status(r) = Free  </a:t>
            </a:r>
            <a:br>
              <a:rPr lang="en-US" sz="1400" dirty="0">
                <a:latin typeface="Avenir Book"/>
                <a:cs typeface="Avenir Book"/>
              </a:rPr>
            </a:br>
            <a:r>
              <a:rPr lang="en-US" sz="1400" dirty="0">
                <a:latin typeface="Avenir Book"/>
                <a:cs typeface="Avenir Book"/>
              </a:rPr>
              <a:t>          and loc(p) = Unknown</a:t>
            </a:r>
          </a:p>
          <a:p>
            <a:pPr marL="857250" indent="-631825">
              <a:spcBef>
                <a:spcPts val="0"/>
              </a:spcBef>
              <a:buNone/>
              <a:tabLst>
                <a:tab pos="4573588" algn="l"/>
                <a:tab pos="4859338" algn="l"/>
              </a:tabLst>
            </a:pPr>
            <a:r>
              <a:rPr lang="en-US" sz="1400" dirty="0">
                <a:latin typeface="Avenir Book"/>
                <a:cs typeface="Avenir Book"/>
              </a:rPr>
              <a:t>body: for l in LOCATIONS:</a:t>
            </a:r>
          </a:p>
          <a:p>
            <a:pPr marL="857250" indent="-631825">
              <a:spcBef>
                <a:spcPts val="0"/>
              </a:spcBef>
              <a:buNone/>
              <a:tabLst>
                <a:tab pos="4573588" algn="l"/>
                <a:tab pos="4859338" algn="l"/>
              </a:tabLst>
            </a:pPr>
            <a:r>
              <a:rPr lang="en-US" sz="1400" dirty="0">
                <a:latin typeface="Avenir Book"/>
                <a:cs typeface="Avenir Book"/>
              </a:rPr>
              <a:t>	       </a:t>
            </a:r>
            <a:r>
              <a:rPr lang="en-US" sz="1400" dirty="0">
                <a:solidFill>
                  <a:srgbClr val="FF0000"/>
                </a:solidFill>
                <a:latin typeface="Avenir Book"/>
                <a:cs typeface="Avenir Book"/>
              </a:rPr>
              <a:t>move(r, l)</a:t>
            </a:r>
          </a:p>
          <a:p>
            <a:pPr marL="857250" indent="-631825">
              <a:spcBef>
                <a:spcPts val="0"/>
              </a:spcBef>
              <a:buNone/>
              <a:tabLst>
                <a:tab pos="4573588" algn="l"/>
                <a:tab pos="4859338" algn="l"/>
              </a:tabLst>
            </a:pPr>
            <a:r>
              <a:rPr lang="en-US" sz="1400" dirty="0">
                <a:latin typeface="Avenir Book"/>
                <a:cs typeface="Avenir Book"/>
              </a:rPr>
              <a:t>	       </a:t>
            </a:r>
            <a:r>
              <a:rPr lang="en-US" sz="1400" dirty="0">
                <a:solidFill>
                  <a:schemeClr val="tx2"/>
                </a:solidFill>
                <a:latin typeface="Avenir Book"/>
                <a:cs typeface="Avenir Book"/>
              </a:rPr>
              <a:t>sense(l)</a:t>
            </a:r>
          </a:p>
          <a:p>
            <a:pPr marL="857250" indent="-631825">
              <a:spcBef>
                <a:spcPts val="0"/>
              </a:spcBef>
              <a:buNone/>
              <a:tabLst>
                <a:tab pos="4573588" algn="l"/>
                <a:tab pos="4859338" algn="l"/>
              </a:tabLst>
            </a:pPr>
            <a:r>
              <a:rPr lang="en-US" sz="1400" dirty="0">
                <a:latin typeface="Avenir Book"/>
                <a:cs typeface="Avenir Book"/>
              </a:rPr>
              <a:t>                if loc(p) = l:</a:t>
            </a:r>
          </a:p>
          <a:p>
            <a:pPr marL="857250" indent="-631825">
              <a:spcBef>
                <a:spcPts val="0"/>
              </a:spcBef>
              <a:buNone/>
              <a:tabLst>
                <a:tab pos="4573588" algn="l"/>
                <a:tab pos="4859338" algn="l"/>
              </a:tabLst>
            </a:pPr>
            <a:r>
              <a:rPr lang="en-US" sz="1400" dirty="0">
                <a:latin typeface="Avenir Book"/>
                <a:cs typeface="Avenir Book"/>
              </a:rPr>
              <a:t>                       </a:t>
            </a:r>
            <a:r>
              <a:rPr lang="en-US" sz="1400" dirty="0">
                <a:solidFill>
                  <a:schemeClr val="tx2"/>
                </a:solidFill>
                <a:latin typeface="Avenir Book"/>
                <a:cs typeface="Avenir Book"/>
              </a:rPr>
              <a:t>help(r, p)</a:t>
            </a:r>
          </a:p>
          <a:p>
            <a:pPr marL="857250" indent="-631825">
              <a:spcBef>
                <a:spcPts val="0"/>
              </a:spcBef>
              <a:buNone/>
              <a:tabLst>
                <a:tab pos="4573588" algn="l"/>
                <a:tab pos="4859338" algn="l"/>
              </a:tabLst>
            </a:pPr>
            <a:r>
              <a:rPr lang="en-US" sz="1400" dirty="0">
                <a:latin typeface="Avenir Book"/>
                <a:cs typeface="Avenir Book"/>
              </a:rPr>
              <a:t>	              return</a:t>
            </a:r>
          </a:p>
          <a:p>
            <a:pPr marL="857250" indent="-631825">
              <a:spcBef>
                <a:spcPts val="0"/>
              </a:spcBef>
              <a:buNone/>
              <a:tabLst>
                <a:tab pos="4573588" algn="l"/>
                <a:tab pos="4859338" algn="l"/>
              </a:tabLst>
            </a:pPr>
            <a:r>
              <a:rPr lang="en-US" sz="1400" dirty="0">
                <a:latin typeface="Avenir Book"/>
                <a:cs typeface="Avenir Book"/>
              </a:rPr>
              <a:t>	output(“cannot find” p) </a:t>
            </a:r>
            <a:r>
              <a:rPr lang="en-US" dirty="0">
                <a:latin typeface="Avenir Book"/>
                <a:cs typeface="Avenir Book"/>
              </a:rPr>
              <a:t>		</a:t>
            </a:r>
          </a:p>
          <a:p>
            <a:pPr marL="857250" indent="-631825">
              <a:spcBef>
                <a:spcPts val="0"/>
              </a:spcBef>
              <a:buNone/>
              <a:tabLst>
                <a:tab pos="4573588" algn="l"/>
                <a:tab pos="4859338" algn="l"/>
              </a:tabLst>
            </a:pPr>
            <a:r>
              <a:rPr lang="en-US" baseline="-25000" dirty="0">
                <a:latin typeface="Avenir Book"/>
                <a:cs typeface="Avenir Book"/>
              </a:rPr>
              <a:t>		</a:t>
            </a:r>
            <a:r>
              <a:rPr lang="en-US" dirty="0">
                <a:latin typeface="Avenir Book"/>
                <a:cs typeface="Avenir Book"/>
              </a:rPr>
              <a:t>       </a:t>
            </a:r>
            <a:endParaRPr lang="en-US" baseline="-25000" dirty="0">
              <a:latin typeface="Avenir Book"/>
              <a:cs typeface="Avenir Book"/>
            </a:endParaRPr>
          </a:p>
        </p:txBody>
      </p:sp>
      <p:sp>
        <p:nvSpPr>
          <p:cNvPr id="6" name="Content Placeholder 3">
            <a:extLst>
              <a:ext uri="{FF2B5EF4-FFF2-40B4-BE49-F238E27FC236}">
                <a16:creationId xmlns:a16="http://schemas.microsoft.com/office/drawing/2014/main" id="{B0DB0095-00CC-DA43-9EEF-6985AD4845CF}"/>
              </a:ext>
            </a:extLst>
          </p:cNvPr>
          <p:cNvSpPr txBox="1">
            <a:spLocks/>
          </p:cNvSpPr>
          <p:nvPr/>
        </p:nvSpPr>
        <p:spPr bwMode="auto">
          <a:xfrm>
            <a:off x="7777772" y="1417638"/>
            <a:ext cx="4170388" cy="1872112"/>
          </a:xfrm>
          <a:prstGeom prst="rect">
            <a:avLst/>
          </a:prstGeom>
          <a:solidFill>
            <a:srgbClr val="D1EEFD"/>
          </a:solidFill>
          <a:ln w="9525">
            <a:solidFill>
              <a:schemeClr val="bg2">
                <a:lumMod val="50000"/>
              </a:schemeClr>
            </a:solidFill>
            <a:miter lim="800000"/>
            <a:headEnd/>
            <a:tailEnd/>
          </a:ln>
        </p:spPr>
        <p:txBody>
          <a:bodyPr vert="horz" wrap="square" lIns="90487" tIns="44450" rIns="90487" bIns="44450" numCol="1" anchor="t" anchorCtr="0" compatLnSpc="1">
            <a:prstTxWarp prst="textNoShape">
              <a:avLst/>
            </a:prstTxWarp>
          </a:bodyPr>
          <a:lstStyle>
            <a:lvl1pPr marL="344488" indent="-344488" algn="l" rtl="0" eaLnBrk="1" fontAlgn="base" hangingPunct="1">
              <a:spcBef>
                <a:spcPts val="600"/>
              </a:spcBef>
              <a:spcAft>
                <a:spcPct val="0"/>
              </a:spcAft>
              <a:buClr>
                <a:srgbClr val="0033CC"/>
              </a:buClr>
              <a:buSzPct val="85000"/>
              <a:buFont typeface="Webdings" charset="2"/>
              <a:buChar char="="/>
              <a:defRPr sz="2000">
                <a:solidFill>
                  <a:schemeClr val="tx1"/>
                </a:solidFill>
                <a:latin typeface="+mn-lt"/>
                <a:ea typeface="ＭＳ Ｐゴシック" charset="-128"/>
                <a:cs typeface="ＭＳ Ｐゴシック" charset="-128"/>
              </a:defRPr>
            </a:lvl1pPr>
            <a:lvl2pPr marL="741363" indent="-344488" algn="l" rtl="0" eaLnBrk="1" fontAlgn="base" hangingPunct="1">
              <a:spcBef>
                <a:spcPts val="600"/>
              </a:spcBef>
              <a:spcAft>
                <a:spcPct val="0"/>
              </a:spcAft>
              <a:buClr>
                <a:srgbClr val="0033CC"/>
              </a:buClr>
              <a:buSzPct val="90000"/>
              <a:buFont typeface="Wingdings" charset="2"/>
              <a:buChar char="Ø"/>
              <a:defRPr sz="2000">
                <a:solidFill>
                  <a:schemeClr val="tx1"/>
                </a:solidFill>
                <a:latin typeface="+mn-lt"/>
                <a:ea typeface="ＭＳ Ｐゴシック" charset="-128"/>
              </a:defRPr>
            </a:lvl2pPr>
            <a:lvl3pPr marL="1138238" indent="-344488" algn="l" rtl="0" eaLnBrk="1" fontAlgn="base" hangingPunct="1">
              <a:spcBef>
                <a:spcPts val="600"/>
              </a:spcBef>
              <a:spcAft>
                <a:spcPct val="0"/>
              </a:spcAft>
              <a:buClr>
                <a:srgbClr val="0033CC"/>
              </a:buClr>
              <a:buSzPct val="105000"/>
              <a:buFont typeface="Lucida Grande"/>
              <a:buChar char="•"/>
              <a:defRPr sz="2000">
                <a:solidFill>
                  <a:schemeClr val="tx1"/>
                </a:solidFill>
                <a:latin typeface="+mn-lt"/>
                <a:ea typeface="ＭＳ Ｐゴシック" charset="-128"/>
              </a:defRPr>
            </a:lvl3pPr>
            <a:lvl4pPr marL="1547813" indent="-341313" algn="l" rtl="0" eaLnBrk="1" fontAlgn="base" hangingPunct="1">
              <a:spcBef>
                <a:spcPts val="600"/>
              </a:spcBef>
              <a:spcAft>
                <a:spcPct val="0"/>
              </a:spcAft>
              <a:buClr>
                <a:srgbClr val="0033CC"/>
              </a:buClr>
              <a:buSzPct val="85000"/>
              <a:buFont typeface="Lucida Grande"/>
              <a:buChar char="▸"/>
              <a:defRPr sz="2000">
                <a:solidFill>
                  <a:schemeClr val="tx1"/>
                </a:solidFill>
                <a:latin typeface="+mn-lt"/>
                <a:ea typeface="ＭＳ Ｐゴシック" charset="-128"/>
              </a:defRPr>
            </a:lvl4pPr>
            <a:lvl5pPr marL="1944688" indent="-344488" algn="l" defTabSz="911225" rtl="0" eaLnBrk="1" fontAlgn="base" hangingPunct="1">
              <a:spcBef>
                <a:spcPts val="600"/>
              </a:spcBef>
              <a:spcAft>
                <a:spcPct val="0"/>
              </a:spcAft>
              <a:buClr>
                <a:srgbClr val="0033CC"/>
              </a:buClr>
              <a:buSzPct val="105000"/>
              <a:buFont typeface="Lucida Grande"/>
              <a:buChar char="–"/>
              <a:defRPr sz="2000">
                <a:solidFill>
                  <a:schemeClr val="tx1"/>
                </a:solidFill>
                <a:latin typeface="+mn-lt"/>
                <a:ea typeface="ＭＳ Ｐゴシック" charset="-128"/>
              </a:defRPr>
            </a:lvl5pPr>
            <a:lvl6pPr marL="2341563" indent="-342900" algn="l" rtl="0" eaLnBrk="1" fontAlgn="base" hangingPunct="1">
              <a:spcBef>
                <a:spcPct val="20000"/>
              </a:spcBef>
              <a:spcAft>
                <a:spcPct val="0"/>
              </a:spcAft>
              <a:buClr>
                <a:srgbClr val="0033CC"/>
              </a:buClr>
              <a:buSzPct val="90000"/>
              <a:buFont typeface="Lucida Grande"/>
              <a:buChar char="›"/>
              <a:defRPr sz="1800" baseline="0">
                <a:solidFill>
                  <a:schemeClr val="tx1"/>
                </a:solidFill>
                <a:latin typeface="+mn-lt"/>
                <a:ea typeface="ＭＳ Ｐゴシック" charset="-128"/>
              </a:defRPr>
            </a:lvl6pPr>
            <a:lvl7pPr marL="2692400" indent="-228600" algn="l" rtl="0" eaLnBrk="1" fontAlgn="base" hangingPunct="1">
              <a:spcBef>
                <a:spcPct val="20000"/>
              </a:spcBef>
              <a:spcAft>
                <a:spcPct val="0"/>
              </a:spcAft>
              <a:buClr>
                <a:srgbClr val="0033CC"/>
              </a:buClr>
              <a:buFont typeface="Times" charset="0"/>
              <a:buChar char="-"/>
              <a:defRPr sz="1800">
                <a:solidFill>
                  <a:schemeClr val="tx1"/>
                </a:solidFill>
                <a:latin typeface="+mn-lt"/>
                <a:ea typeface="ＭＳ Ｐゴシック" charset="-128"/>
              </a:defRPr>
            </a:lvl7pPr>
            <a:lvl8pPr marL="3149600" indent="-228600" algn="l" rtl="0" eaLnBrk="1" fontAlgn="base" hangingPunct="1">
              <a:spcBef>
                <a:spcPct val="20000"/>
              </a:spcBef>
              <a:spcAft>
                <a:spcPct val="0"/>
              </a:spcAft>
              <a:buClr>
                <a:srgbClr val="0033CC"/>
              </a:buClr>
              <a:buFont typeface="Times" charset="0"/>
              <a:buChar char="-"/>
              <a:defRPr sz="1800">
                <a:solidFill>
                  <a:schemeClr val="tx1"/>
                </a:solidFill>
                <a:latin typeface="+mn-lt"/>
                <a:ea typeface="ＭＳ Ｐゴシック" charset="-128"/>
              </a:defRPr>
            </a:lvl8pPr>
            <a:lvl9pPr marL="3606800" indent="-228600" algn="l" rtl="0" eaLnBrk="1" fontAlgn="base" hangingPunct="1">
              <a:spcBef>
                <a:spcPct val="20000"/>
              </a:spcBef>
              <a:spcAft>
                <a:spcPct val="0"/>
              </a:spcAft>
              <a:buClr>
                <a:srgbClr val="0033CC"/>
              </a:buClr>
              <a:buFont typeface="Times" charset="0"/>
              <a:buChar char="-"/>
              <a:defRPr sz="1800">
                <a:solidFill>
                  <a:schemeClr val="tx1"/>
                </a:solidFill>
                <a:latin typeface="+mn-lt"/>
                <a:ea typeface="ＭＳ Ｐゴシック" charset="-128"/>
              </a:defRPr>
            </a:lvl9pPr>
          </a:lstStyle>
          <a:p>
            <a:pPr marL="0" indent="-101600">
              <a:spcBef>
                <a:spcPts val="0"/>
              </a:spcBef>
              <a:buNone/>
              <a:tabLst>
                <a:tab pos="4573588" algn="l"/>
              </a:tabLst>
            </a:pPr>
            <a:r>
              <a:rPr lang="en-US" sz="1400" b="1" dirty="0">
                <a:latin typeface="Avenir Book"/>
                <a:cs typeface="Avenir Book"/>
              </a:rPr>
              <a:t>Descriptive model</a:t>
            </a:r>
          </a:p>
          <a:p>
            <a:pPr marL="225425" indent="0">
              <a:spcBef>
                <a:spcPts val="0"/>
              </a:spcBef>
              <a:buNone/>
              <a:tabLst>
                <a:tab pos="4573588" algn="l"/>
                <a:tab pos="4859338" algn="l"/>
              </a:tabLst>
            </a:pPr>
            <a:r>
              <a:rPr lang="en-US" sz="1400" b="1" dirty="0">
                <a:solidFill>
                  <a:srgbClr val="FF0000"/>
                </a:solidFill>
                <a:latin typeface="Avenir Book"/>
                <a:cs typeface="Avenir Book"/>
              </a:rPr>
              <a:t>task</a:t>
            </a:r>
            <a:r>
              <a:rPr lang="en-US" sz="1400" dirty="0">
                <a:latin typeface="Avenir Book"/>
                <a:cs typeface="Avenir Book"/>
              </a:rPr>
              <a:t>:</a:t>
            </a:r>
            <a:r>
              <a:rPr lang="en-US" sz="1400" baseline="30000" dirty="0">
                <a:latin typeface="Avenir Book"/>
                <a:cs typeface="Avenir Book"/>
              </a:rPr>
              <a:t> </a:t>
            </a:r>
            <a:r>
              <a:rPr lang="en-US" sz="1400" dirty="0">
                <a:latin typeface="Avenir Book"/>
                <a:cs typeface="Avenir Book"/>
              </a:rPr>
              <a:t>  </a:t>
            </a:r>
            <a:r>
              <a:rPr lang="en-US" sz="1400" dirty="0">
                <a:solidFill>
                  <a:srgbClr val="FF0000"/>
                </a:solidFill>
                <a:latin typeface="Avenir Book"/>
                <a:cs typeface="Avenir Book"/>
              </a:rPr>
              <a:t>rescue(p)</a:t>
            </a:r>
          </a:p>
          <a:p>
            <a:pPr marL="225425" indent="0">
              <a:spcBef>
                <a:spcPts val="0"/>
              </a:spcBef>
              <a:buNone/>
              <a:tabLst>
                <a:tab pos="4573588" algn="l"/>
                <a:tab pos="4859338" algn="l"/>
              </a:tabLst>
            </a:pPr>
            <a:r>
              <a:rPr lang="en-US" sz="1400" dirty="0">
                <a:latin typeface="Avenir Book"/>
                <a:cs typeface="Avenir Book"/>
              </a:rPr>
              <a:t>pre:    status(r) = Free  and loc(p) = Unknown</a:t>
            </a:r>
          </a:p>
          <a:p>
            <a:pPr marL="857250" indent="-631825">
              <a:spcBef>
                <a:spcPts val="0"/>
              </a:spcBef>
              <a:buNone/>
              <a:tabLst>
                <a:tab pos="4573588" algn="l"/>
                <a:tab pos="4859338" algn="l"/>
              </a:tabLst>
            </a:pPr>
            <a:r>
              <a:rPr lang="en-US" sz="1400" dirty="0">
                <a:latin typeface="Avenir Book"/>
                <a:cs typeface="Avenir Book"/>
              </a:rPr>
              <a:t>effects: </a:t>
            </a:r>
            <a:br>
              <a:rPr lang="en-US" sz="1400" dirty="0">
                <a:latin typeface="Avenir Book"/>
                <a:cs typeface="Avenir Book"/>
              </a:rPr>
            </a:br>
            <a:r>
              <a:rPr lang="en-US" sz="1400" dirty="0">
                <a:latin typeface="Avenir Book"/>
                <a:cs typeface="Avenir Book"/>
              </a:rPr>
              <a:t>status( r) = Free / busy / dead?</a:t>
            </a:r>
            <a:br>
              <a:rPr lang="en-US" sz="1400" dirty="0">
                <a:latin typeface="Avenir Book"/>
                <a:cs typeface="Avenir Book"/>
              </a:rPr>
            </a:br>
            <a:r>
              <a:rPr lang="en-US" sz="1400" dirty="0">
                <a:latin typeface="Avenir Book"/>
                <a:cs typeface="Avenir Book"/>
              </a:rPr>
              <a:t>loc(p) = base / outdoors / unknown?</a:t>
            </a:r>
            <a:br>
              <a:rPr lang="en-US" sz="1400" dirty="0">
                <a:latin typeface="Avenir Book"/>
                <a:cs typeface="Avenir Book"/>
              </a:rPr>
            </a:br>
            <a:r>
              <a:rPr lang="en-US" sz="1400" dirty="0">
                <a:latin typeface="Avenir Book"/>
                <a:cs typeface="Avenir Book"/>
              </a:rPr>
              <a:t>status(p) = saved / not saved / unknown?</a:t>
            </a:r>
            <a:endParaRPr lang="en-US" dirty="0">
              <a:latin typeface="Avenir Book"/>
              <a:cs typeface="Avenir Book"/>
            </a:endParaRPr>
          </a:p>
          <a:p>
            <a:pPr marL="857250" indent="-631825">
              <a:spcBef>
                <a:spcPts val="0"/>
              </a:spcBef>
              <a:buNone/>
              <a:tabLst>
                <a:tab pos="4573588" algn="l"/>
                <a:tab pos="4859338" algn="l"/>
              </a:tabLst>
            </a:pPr>
            <a:r>
              <a:rPr lang="en-US" baseline="-25000" dirty="0">
                <a:latin typeface="Avenir Book"/>
                <a:cs typeface="Avenir Book"/>
              </a:rPr>
              <a:t>		</a:t>
            </a:r>
            <a:r>
              <a:rPr lang="en-US" dirty="0">
                <a:latin typeface="Avenir Book"/>
                <a:cs typeface="Avenir Book"/>
              </a:rPr>
              <a:t>       </a:t>
            </a:r>
            <a:endParaRPr lang="en-US" baseline="-25000" dirty="0">
              <a:latin typeface="Avenir Book"/>
              <a:cs typeface="Avenir Book"/>
            </a:endParaRPr>
          </a:p>
        </p:txBody>
      </p:sp>
    </p:spTree>
    <p:extLst>
      <p:ext uri="{BB962C8B-B14F-4D97-AF65-F5344CB8AC3E}">
        <p14:creationId xmlns:p14="http://schemas.microsoft.com/office/powerpoint/2010/main" val="1659539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003A1-F41A-5043-8FD7-088B0F77452D}"/>
              </a:ext>
            </a:extLst>
          </p:cNvPr>
          <p:cNvSpPr>
            <a:spLocks noGrp="1"/>
          </p:cNvSpPr>
          <p:nvPr>
            <p:ph type="title"/>
          </p:nvPr>
        </p:nvSpPr>
        <p:spPr/>
        <p:txBody>
          <a:bodyPr/>
          <a:lstStyle/>
          <a:p>
            <a:r>
              <a:rPr lang="en-US" dirty="0"/>
              <a:t>Multiple Agents</a:t>
            </a:r>
          </a:p>
        </p:txBody>
      </p:sp>
      <p:sp>
        <p:nvSpPr>
          <p:cNvPr id="3" name="Content Placeholder 2">
            <a:extLst>
              <a:ext uri="{FF2B5EF4-FFF2-40B4-BE49-F238E27FC236}">
                <a16:creationId xmlns:a16="http://schemas.microsoft.com/office/drawing/2014/main" id="{955E9E3F-7B16-2748-925D-50E08DDCBA4C}"/>
              </a:ext>
            </a:extLst>
          </p:cNvPr>
          <p:cNvSpPr>
            <a:spLocks noGrp="1"/>
          </p:cNvSpPr>
          <p:nvPr>
            <p:ph idx="1"/>
          </p:nvPr>
        </p:nvSpPr>
        <p:spPr/>
        <p:txBody>
          <a:bodyPr/>
          <a:lstStyle/>
          <a:p>
            <a:r>
              <a:rPr lang="en-US" dirty="0"/>
              <a:t>Cooperative setup</a:t>
            </a:r>
          </a:p>
          <a:p>
            <a:pPr lvl="1"/>
            <a:r>
              <a:rPr lang="en-US" dirty="0"/>
              <a:t>Do the agents share resources?</a:t>
            </a:r>
          </a:p>
          <a:p>
            <a:pPr lvl="1"/>
            <a:r>
              <a:rPr lang="en-US" dirty="0"/>
              <a:t>Do they communicate?</a:t>
            </a:r>
          </a:p>
        </p:txBody>
      </p:sp>
      <p:sp>
        <p:nvSpPr>
          <p:cNvPr id="4" name="Content Placeholder 3">
            <a:extLst>
              <a:ext uri="{FF2B5EF4-FFF2-40B4-BE49-F238E27FC236}">
                <a16:creationId xmlns:a16="http://schemas.microsoft.com/office/drawing/2014/main" id="{80CC504F-C843-9C4C-BD28-4E92ADD70EDC}"/>
              </a:ext>
            </a:extLst>
          </p:cNvPr>
          <p:cNvSpPr txBox="1">
            <a:spLocks/>
          </p:cNvSpPr>
          <p:nvPr/>
        </p:nvSpPr>
        <p:spPr bwMode="auto">
          <a:xfrm>
            <a:off x="7777772" y="3568249"/>
            <a:ext cx="4170388" cy="2740477"/>
          </a:xfrm>
          <a:prstGeom prst="rect">
            <a:avLst/>
          </a:prstGeom>
          <a:solidFill>
            <a:srgbClr val="D1EEFD"/>
          </a:solidFill>
          <a:ln w="9525">
            <a:solidFill>
              <a:schemeClr val="bg2">
                <a:lumMod val="50000"/>
              </a:schemeClr>
            </a:solidFill>
            <a:miter lim="800000"/>
            <a:headEnd/>
            <a:tailEnd/>
          </a:ln>
        </p:spPr>
        <p:txBody>
          <a:bodyPr vert="horz" wrap="square" lIns="90487" tIns="44450" rIns="90487" bIns="44450" numCol="1" anchor="t" anchorCtr="0" compatLnSpc="1">
            <a:prstTxWarp prst="textNoShape">
              <a:avLst/>
            </a:prstTxWarp>
          </a:bodyPr>
          <a:lstStyle>
            <a:lvl1pPr marL="344488" indent="-344488" algn="l" rtl="0" eaLnBrk="1" fontAlgn="base" hangingPunct="1">
              <a:spcBef>
                <a:spcPts val="600"/>
              </a:spcBef>
              <a:spcAft>
                <a:spcPct val="0"/>
              </a:spcAft>
              <a:buClr>
                <a:srgbClr val="0033CC"/>
              </a:buClr>
              <a:buSzPct val="85000"/>
              <a:buFont typeface="Webdings" charset="2"/>
              <a:buChar char="="/>
              <a:defRPr sz="2000">
                <a:solidFill>
                  <a:schemeClr val="tx1"/>
                </a:solidFill>
                <a:latin typeface="+mn-lt"/>
                <a:ea typeface="ＭＳ Ｐゴシック" charset="-128"/>
                <a:cs typeface="ＭＳ Ｐゴシック" charset="-128"/>
              </a:defRPr>
            </a:lvl1pPr>
            <a:lvl2pPr marL="741363" indent="-344488" algn="l" rtl="0" eaLnBrk="1" fontAlgn="base" hangingPunct="1">
              <a:spcBef>
                <a:spcPts val="600"/>
              </a:spcBef>
              <a:spcAft>
                <a:spcPct val="0"/>
              </a:spcAft>
              <a:buClr>
                <a:srgbClr val="0033CC"/>
              </a:buClr>
              <a:buSzPct val="90000"/>
              <a:buFont typeface="Wingdings" charset="2"/>
              <a:buChar char="Ø"/>
              <a:defRPr sz="2000">
                <a:solidFill>
                  <a:schemeClr val="tx1"/>
                </a:solidFill>
                <a:latin typeface="+mn-lt"/>
                <a:ea typeface="ＭＳ Ｐゴシック" charset="-128"/>
              </a:defRPr>
            </a:lvl2pPr>
            <a:lvl3pPr marL="1138238" indent="-344488" algn="l" rtl="0" eaLnBrk="1" fontAlgn="base" hangingPunct="1">
              <a:spcBef>
                <a:spcPts val="600"/>
              </a:spcBef>
              <a:spcAft>
                <a:spcPct val="0"/>
              </a:spcAft>
              <a:buClr>
                <a:srgbClr val="0033CC"/>
              </a:buClr>
              <a:buSzPct val="105000"/>
              <a:buFont typeface="Lucida Grande"/>
              <a:buChar char="•"/>
              <a:defRPr sz="2000">
                <a:solidFill>
                  <a:schemeClr val="tx1"/>
                </a:solidFill>
                <a:latin typeface="+mn-lt"/>
                <a:ea typeface="ＭＳ Ｐゴシック" charset="-128"/>
              </a:defRPr>
            </a:lvl3pPr>
            <a:lvl4pPr marL="1547813" indent="-341313" algn="l" rtl="0" eaLnBrk="1" fontAlgn="base" hangingPunct="1">
              <a:spcBef>
                <a:spcPts val="600"/>
              </a:spcBef>
              <a:spcAft>
                <a:spcPct val="0"/>
              </a:spcAft>
              <a:buClr>
                <a:srgbClr val="0033CC"/>
              </a:buClr>
              <a:buSzPct val="85000"/>
              <a:buFont typeface="Lucida Grande"/>
              <a:buChar char="▸"/>
              <a:defRPr sz="2000">
                <a:solidFill>
                  <a:schemeClr val="tx1"/>
                </a:solidFill>
                <a:latin typeface="+mn-lt"/>
                <a:ea typeface="ＭＳ Ｐゴシック" charset="-128"/>
              </a:defRPr>
            </a:lvl4pPr>
            <a:lvl5pPr marL="1944688" indent="-344488" algn="l" defTabSz="911225" rtl="0" eaLnBrk="1" fontAlgn="base" hangingPunct="1">
              <a:spcBef>
                <a:spcPts val="600"/>
              </a:spcBef>
              <a:spcAft>
                <a:spcPct val="0"/>
              </a:spcAft>
              <a:buClr>
                <a:srgbClr val="0033CC"/>
              </a:buClr>
              <a:buSzPct val="105000"/>
              <a:buFont typeface="Lucida Grande"/>
              <a:buChar char="–"/>
              <a:defRPr sz="2000">
                <a:solidFill>
                  <a:schemeClr val="tx1"/>
                </a:solidFill>
                <a:latin typeface="+mn-lt"/>
                <a:ea typeface="ＭＳ Ｐゴシック" charset="-128"/>
              </a:defRPr>
            </a:lvl5pPr>
            <a:lvl6pPr marL="2341563" indent="-342900" algn="l" rtl="0" eaLnBrk="1" fontAlgn="base" hangingPunct="1">
              <a:spcBef>
                <a:spcPct val="20000"/>
              </a:spcBef>
              <a:spcAft>
                <a:spcPct val="0"/>
              </a:spcAft>
              <a:buClr>
                <a:srgbClr val="0033CC"/>
              </a:buClr>
              <a:buSzPct val="90000"/>
              <a:buFont typeface="Lucida Grande"/>
              <a:buChar char="›"/>
              <a:defRPr sz="1800" baseline="0">
                <a:solidFill>
                  <a:schemeClr val="tx1"/>
                </a:solidFill>
                <a:latin typeface="+mn-lt"/>
                <a:ea typeface="ＭＳ Ｐゴシック" charset="-128"/>
              </a:defRPr>
            </a:lvl6pPr>
            <a:lvl7pPr marL="2692400" indent="-228600" algn="l" rtl="0" eaLnBrk="1" fontAlgn="base" hangingPunct="1">
              <a:spcBef>
                <a:spcPct val="20000"/>
              </a:spcBef>
              <a:spcAft>
                <a:spcPct val="0"/>
              </a:spcAft>
              <a:buClr>
                <a:srgbClr val="0033CC"/>
              </a:buClr>
              <a:buFont typeface="Times" charset="0"/>
              <a:buChar char="-"/>
              <a:defRPr sz="1800">
                <a:solidFill>
                  <a:schemeClr val="tx1"/>
                </a:solidFill>
                <a:latin typeface="+mn-lt"/>
                <a:ea typeface="ＭＳ Ｐゴシック" charset="-128"/>
              </a:defRPr>
            </a:lvl7pPr>
            <a:lvl8pPr marL="3149600" indent="-228600" algn="l" rtl="0" eaLnBrk="1" fontAlgn="base" hangingPunct="1">
              <a:spcBef>
                <a:spcPct val="20000"/>
              </a:spcBef>
              <a:spcAft>
                <a:spcPct val="0"/>
              </a:spcAft>
              <a:buClr>
                <a:srgbClr val="0033CC"/>
              </a:buClr>
              <a:buFont typeface="Times" charset="0"/>
              <a:buChar char="-"/>
              <a:defRPr sz="1800">
                <a:solidFill>
                  <a:schemeClr val="tx1"/>
                </a:solidFill>
                <a:latin typeface="+mn-lt"/>
                <a:ea typeface="ＭＳ Ｐゴシック" charset="-128"/>
              </a:defRPr>
            </a:lvl8pPr>
            <a:lvl9pPr marL="3606800" indent="-228600" algn="l" rtl="0" eaLnBrk="1" fontAlgn="base" hangingPunct="1">
              <a:spcBef>
                <a:spcPct val="20000"/>
              </a:spcBef>
              <a:spcAft>
                <a:spcPct val="0"/>
              </a:spcAft>
              <a:buClr>
                <a:srgbClr val="0033CC"/>
              </a:buClr>
              <a:buFont typeface="Times" charset="0"/>
              <a:buChar char="-"/>
              <a:defRPr sz="1800">
                <a:solidFill>
                  <a:schemeClr val="tx1"/>
                </a:solidFill>
                <a:latin typeface="+mn-lt"/>
                <a:ea typeface="ＭＳ Ｐゴシック" charset="-128"/>
              </a:defRPr>
            </a:lvl9pPr>
          </a:lstStyle>
          <a:p>
            <a:pPr marL="0" indent="-101600">
              <a:spcBef>
                <a:spcPts val="0"/>
              </a:spcBef>
              <a:buNone/>
              <a:tabLst>
                <a:tab pos="4573588" algn="l"/>
              </a:tabLst>
            </a:pPr>
            <a:r>
              <a:rPr lang="en-US" sz="1400" b="1" dirty="0">
                <a:latin typeface="Avenir Book"/>
                <a:cs typeface="Avenir Book"/>
              </a:rPr>
              <a:t>Operational model</a:t>
            </a:r>
          </a:p>
          <a:p>
            <a:pPr marL="225425" indent="0">
              <a:spcBef>
                <a:spcPts val="0"/>
              </a:spcBef>
              <a:buNone/>
              <a:tabLst>
                <a:tab pos="4573588" algn="l"/>
                <a:tab pos="4859338" algn="l"/>
              </a:tabLst>
            </a:pPr>
            <a:r>
              <a:rPr lang="en-US" sz="1400" b="1" dirty="0">
                <a:solidFill>
                  <a:srgbClr val="FF0000"/>
                </a:solidFill>
                <a:latin typeface="Avenir Book"/>
                <a:cs typeface="Avenir Book"/>
              </a:rPr>
              <a:t>task</a:t>
            </a:r>
            <a:r>
              <a:rPr lang="en-US" sz="1400" dirty="0">
                <a:latin typeface="Avenir Book"/>
                <a:cs typeface="Avenir Book"/>
              </a:rPr>
              <a:t>:</a:t>
            </a:r>
            <a:r>
              <a:rPr lang="en-US" sz="1400" baseline="30000" dirty="0">
                <a:latin typeface="Avenir Book"/>
                <a:cs typeface="Avenir Book"/>
              </a:rPr>
              <a:t> </a:t>
            </a:r>
            <a:r>
              <a:rPr lang="en-US" sz="1400" dirty="0">
                <a:latin typeface="Avenir Book"/>
                <a:cs typeface="Avenir Book"/>
              </a:rPr>
              <a:t>  </a:t>
            </a:r>
            <a:r>
              <a:rPr lang="en-US" sz="1400" dirty="0">
                <a:solidFill>
                  <a:srgbClr val="FF0000"/>
                </a:solidFill>
                <a:latin typeface="Avenir Book"/>
                <a:cs typeface="Avenir Book"/>
              </a:rPr>
              <a:t>rescue(p)</a:t>
            </a:r>
          </a:p>
          <a:p>
            <a:pPr marL="225425" indent="0">
              <a:spcBef>
                <a:spcPts val="0"/>
              </a:spcBef>
              <a:buNone/>
              <a:tabLst>
                <a:tab pos="4573588" algn="l"/>
                <a:tab pos="4859338" algn="l"/>
              </a:tabLst>
            </a:pPr>
            <a:r>
              <a:rPr lang="en-US" sz="1400" dirty="0">
                <a:latin typeface="Avenir Book"/>
                <a:cs typeface="Avenir Book"/>
              </a:rPr>
              <a:t>pre:    status(r) = Free  </a:t>
            </a:r>
            <a:br>
              <a:rPr lang="en-US" sz="1400" dirty="0">
                <a:latin typeface="Avenir Book"/>
                <a:cs typeface="Avenir Book"/>
              </a:rPr>
            </a:br>
            <a:r>
              <a:rPr lang="en-US" sz="1400" dirty="0">
                <a:latin typeface="Avenir Book"/>
                <a:cs typeface="Avenir Book"/>
              </a:rPr>
              <a:t>          and loc(p) = Unknown</a:t>
            </a:r>
          </a:p>
          <a:p>
            <a:pPr marL="857250" indent="-631825">
              <a:spcBef>
                <a:spcPts val="0"/>
              </a:spcBef>
              <a:buNone/>
              <a:tabLst>
                <a:tab pos="4573588" algn="l"/>
                <a:tab pos="4859338" algn="l"/>
              </a:tabLst>
            </a:pPr>
            <a:r>
              <a:rPr lang="en-US" sz="1400" dirty="0">
                <a:latin typeface="Avenir Book"/>
                <a:cs typeface="Avenir Book"/>
              </a:rPr>
              <a:t>body: for l in LOCATIONS:</a:t>
            </a:r>
          </a:p>
          <a:p>
            <a:pPr marL="857250" indent="-631825">
              <a:spcBef>
                <a:spcPts val="0"/>
              </a:spcBef>
              <a:buNone/>
              <a:tabLst>
                <a:tab pos="4573588" algn="l"/>
                <a:tab pos="4859338" algn="l"/>
              </a:tabLst>
            </a:pPr>
            <a:r>
              <a:rPr lang="en-US" sz="1400" dirty="0">
                <a:latin typeface="Avenir Book"/>
                <a:cs typeface="Avenir Book"/>
              </a:rPr>
              <a:t>	       </a:t>
            </a:r>
            <a:r>
              <a:rPr lang="en-US" sz="1400" dirty="0">
                <a:solidFill>
                  <a:srgbClr val="FF0000"/>
                </a:solidFill>
                <a:latin typeface="Avenir Book"/>
                <a:cs typeface="Avenir Book"/>
              </a:rPr>
              <a:t>move(r, l)</a:t>
            </a:r>
          </a:p>
          <a:p>
            <a:pPr marL="857250" indent="-631825">
              <a:spcBef>
                <a:spcPts val="0"/>
              </a:spcBef>
              <a:buNone/>
              <a:tabLst>
                <a:tab pos="4573588" algn="l"/>
                <a:tab pos="4859338" algn="l"/>
              </a:tabLst>
            </a:pPr>
            <a:r>
              <a:rPr lang="en-US" sz="1400" dirty="0">
                <a:latin typeface="Avenir Book"/>
                <a:cs typeface="Avenir Book"/>
              </a:rPr>
              <a:t>	       </a:t>
            </a:r>
            <a:r>
              <a:rPr lang="en-US" sz="1400" dirty="0">
                <a:solidFill>
                  <a:schemeClr val="tx2"/>
                </a:solidFill>
                <a:latin typeface="Avenir Book"/>
                <a:cs typeface="Avenir Book"/>
              </a:rPr>
              <a:t>sense(l)</a:t>
            </a:r>
          </a:p>
          <a:p>
            <a:pPr marL="857250" indent="-631825">
              <a:spcBef>
                <a:spcPts val="0"/>
              </a:spcBef>
              <a:buNone/>
              <a:tabLst>
                <a:tab pos="4573588" algn="l"/>
                <a:tab pos="4859338" algn="l"/>
              </a:tabLst>
            </a:pPr>
            <a:r>
              <a:rPr lang="en-US" sz="1400" dirty="0">
                <a:solidFill>
                  <a:schemeClr val="tx2"/>
                </a:solidFill>
                <a:latin typeface="Avenir Book"/>
                <a:cs typeface="Avenir Book"/>
              </a:rPr>
              <a:t>	   </a:t>
            </a:r>
            <a:r>
              <a:rPr lang="en-US" sz="1400" b="1" dirty="0">
                <a:solidFill>
                  <a:schemeClr val="tx2">
                    <a:lumMod val="50000"/>
                  </a:schemeClr>
                </a:solidFill>
                <a:latin typeface="Avenir Book"/>
                <a:cs typeface="Avenir Book"/>
              </a:rPr>
              <a:t>send message to another robot r2</a:t>
            </a:r>
          </a:p>
          <a:p>
            <a:pPr marL="857250" indent="-631825">
              <a:spcBef>
                <a:spcPts val="0"/>
              </a:spcBef>
              <a:buNone/>
              <a:tabLst>
                <a:tab pos="4573588" algn="l"/>
                <a:tab pos="4859338" algn="l"/>
              </a:tabLst>
            </a:pPr>
            <a:r>
              <a:rPr lang="en-US" sz="1400" dirty="0">
                <a:latin typeface="Avenir Book"/>
                <a:cs typeface="Avenir Book"/>
              </a:rPr>
              <a:t>                if loc(p) = l:</a:t>
            </a:r>
          </a:p>
          <a:p>
            <a:pPr marL="857250" indent="-631825">
              <a:spcBef>
                <a:spcPts val="0"/>
              </a:spcBef>
              <a:buNone/>
              <a:tabLst>
                <a:tab pos="4573588" algn="l"/>
                <a:tab pos="4859338" algn="l"/>
              </a:tabLst>
            </a:pPr>
            <a:r>
              <a:rPr lang="en-US" sz="1400" dirty="0">
                <a:latin typeface="Avenir Book"/>
                <a:cs typeface="Avenir Book"/>
              </a:rPr>
              <a:t>                       </a:t>
            </a:r>
            <a:r>
              <a:rPr lang="en-US" sz="1400" dirty="0">
                <a:solidFill>
                  <a:schemeClr val="tx2"/>
                </a:solidFill>
                <a:latin typeface="Avenir Book"/>
                <a:cs typeface="Avenir Book"/>
              </a:rPr>
              <a:t>help(r, p)</a:t>
            </a:r>
          </a:p>
          <a:p>
            <a:pPr marL="857250" indent="-631825">
              <a:spcBef>
                <a:spcPts val="0"/>
              </a:spcBef>
              <a:buNone/>
              <a:tabLst>
                <a:tab pos="4573588" algn="l"/>
                <a:tab pos="4859338" algn="l"/>
              </a:tabLst>
            </a:pPr>
            <a:r>
              <a:rPr lang="en-US" sz="1400" dirty="0">
                <a:latin typeface="Avenir Book"/>
                <a:cs typeface="Avenir Book"/>
              </a:rPr>
              <a:t>	              return</a:t>
            </a:r>
          </a:p>
          <a:p>
            <a:pPr marL="857250" indent="-631825">
              <a:spcBef>
                <a:spcPts val="0"/>
              </a:spcBef>
              <a:buNone/>
              <a:tabLst>
                <a:tab pos="4573588" algn="l"/>
                <a:tab pos="4859338" algn="l"/>
              </a:tabLst>
            </a:pPr>
            <a:r>
              <a:rPr lang="en-US" sz="1400" dirty="0">
                <a:latin typeface="Avenir Book"/>
                <a:cs typeface="Avenir Book"/>
              </a:rPr>
              <a:t>	output(“cannot find” p) </a:t>
            </a:r>
            <a:r>
              <a:rPr lang="en-US" dirty="0">
                <a:latin typeface="Avenir Book"/>
                <a:cs typeface="Avenir Book"/>
              </a:rPr>
              <a:t>		</a:t>
            </a:r>
          </a:p>
          <a:p>
            <a:pPr marL="857250" indent="-631825">
              <a:spcBef>
                <a:spcPts val="0"/>
              </a:spcBef>
              <a:buNone/>
              <a:tabLst>
                <a:tab pos="4573588" algn="l"/>
                <a:tab pos="4859338" algn="l"/>
              </a:tabLst>
            </a:pPr>
            <a:r>
              <a:rPr lang="en-US" baseline="-25000" dirty="0">
                <a:latin typeface="Avenir Book"/>
                <a:cs typeface="Avenir Book"/>
              </a:rPr>
              <a:t>		</a:t>
            </a:r>
            <a:r>
              <a:rPr lang="en-US" dirty="0">
                <a:latin typeface="Avenir Book"/>
                <a:cs typeface="Avenir Book"/>
              </a:rPr>
              <a:t>       </a:t>
            </a:r>
            <a:endParaRPr lang="en-US" baseline="-25000" dirty="0">
              <a:latin typeface="Avenir Book"/>
              <a:cs typeface="Avenir Book"/>
            </a:endParaRPr>
          </a:p>
        </p:txBody>
      </p:sp>
      <p:sp>
        <p:nvSpPr>
          <p:cNvPr id="5" name="Content Placeholder 3">
            <a:extLst>
              <a:ext uri="{FF2B5EF4-FFF2-40B4-BE49-F238E27FC236}">
                <a16:creationId xmlns:a16="http://schemas.microsoft.com/office/drawing/2014/main" id="{BD7C51E2-5576-1444-B060-AFF7280B870A}"/>
              </a:ext>
            </a:extLst>
          </p:cNvPr>
          <p:cNvSpPr txBox="1">
            <a:spLocks/>
          </p:cNvSpPr>
          <p:nvPr/>
        </p:nvSpPr>
        <p:spPr bwMode="auto">
          <a:xfrm>
            <a:off x="7777772" y="1417638"/>
            <a:ext cx="4170388" cy="1872112"/>
          </a:xfrm>
          <a:prstGeom prst="rect">
            <a:avLst/>
          </a:prstGeom>
          <a:solidFill>
            <a:srgbClr val="D1EEFD"/>
          </a:solidFill>
          <a:ln w="9525">
            <a:solidFill>
              <a:schemeClr val="bg2">
                <a:lumMod val="50000"/>
              </a:schemeClr>
            </a:solidFill>
            <a:miter lim="800000"/>
            <a:headEnd/>
            <a:tailEnd/>
          </a:ln>
        </p:spPr>
        <p:txBody>
          <a:bodyPr vert="horz" wrap="square" lIns="90487" tIns="44450" rIns="90487" bIns="44450" numCol="1" anchor="t" anchorCtr="0" compatLnSpc="1">
            <a:prstTxWarp prst="textNoShape">
              <a:avLst/>
            </a:prstTxWarp>
          </a:bodyPr>
          <a:lstStyle>
            <a:lvl1pPr marL="344488" indent="-344488" algn="l" rtl="0" eaLnBrk="1" fontAlgn="base" hangingPunct="1">
              <a:spcBef>
                <a:spcPts val="600"/>
              </a:spcBef>
              <a:spcAft>
                <a:spcPct val="0"/>
              </a:spcAft>
              <a:buClr>
                <a:srgbClr val="0033CC"/>
              </a:buClr>
              <a:buSzPct val="85000"/>
              <a:buFont typeface="Webdings" charset="2"/>
              <a:buChar char="="/>
              <a:defRPr sz="2000">
                <a:solidFill>
                  <a:schemeClr val="tx1"/>
                </a:solidFill>
                <a:latin typeface="+mn-lt"/>
                <a:ea typeface="ＭＳ Ｐゴシック" charset="-128"/>
                <a:cs typeface="ＭＳ Ｐゴシック" charset="-128"/>
              </a:defRPr>
            </a:lvl1pPr>
            <a:lvl2pPr marL="741363" indent="-344488" algn="l" rtl="0" eaLnBrk="1" fontAlgn="base" hangingPunct="1">
              <a:spcBef>
                <a:spcPts val="600"/>
              </a:spcBef>
              <a:spcAft>
                <a:spcPct val="0"/>
              </a:spcAft>
              <a:buClr>
                <a:srgbClr val="0033CC"/>
              </a:buClr>
              <a:buSzPct val="90000"/>
              <a:buFont typeface="Wingdings" charset="2"/>
              <a:buChar char="Ø"/>
              <a:defRPr sz="2000">
                <a:solidFill>
                  <a:schemeClr val="tx1"/>
                </a:solidFill>
                <a:latin typeface="+mn-lt"/>
                <a:ea typeface="ＭＳ Ｐゴシック" charset="-128"/>
              </a:defRPr>
            </a:lvl2pPr>
            <a:lvl3pPr marL="1138238" indent="-344488" algn="l" rtl="0" eaLnBrk="1" fontAlgn="base" hangingPunct="1">
              <a:spcBef>
                <a:spcPts val="600"/>
              </a:spcBef>
              <a:spcAft>
                <a:spcPct val="0"/>
              </a:spcAft>
              <a:buClr>
                <a:srgbClr val="0033CC"/>
              </a:buClr>
              <a:buSzPct val="105000"/>
              <a:buFont typeface="Lucida Grande"/>
              <a:buChar char="•"/>
              <a:defRPr sz="2000">
                <a:solidFill>
                  <a:schemeClr val="tx1"/>
                </a:solidFill>
                <a:latin typeface="+mn-lt"/>
                <a:ea typeface="ＭＳ Ｐゴシック" charset="-128"/>
              </a:defRPr>
            </a:lvl3pPr>
            <a:lvl4pPr marL="1547813" indent="-341313" algn="l" rtl="0" eaLnBrk="1" fontAlgn="base" hangingPunct="1">
              <a:spcBef>
                <a:spcPts val="600"/>
              </a:spcBef>
              <a:spcAft>
                <a:spcPct val="0"/>
              </a:spcAft>
              <a:buClr>
                <a:srgbClr val="0033CC"/>
              </a:buClr>
              <a:buSzPct val="85000"/>
              <a:buFont typeface="Lucida Grande"/>
              <a:buChar char="▸"/>
              <a:defRPr sz="2000">
                <a:solidFill>
                  <a:schemeClr val="tx1"/>
                </a:solidFill>
                <a:latin typeface="+mn-lt"/>
                <a:ea typeface="ＭＳ Ｐゴシック" charset="-128"/>
              </a:defRPr>
            </a:lvl4pPr>
            <a:lvl5pPr marL="1944688" indent="-344488" algn="l" defTabSz="911225" rtl="0" eaLnBrk="1" fontAlgn="base" hangingPunct="1">
              <a:spcBef>
                <a:spcPts val="600"/>
              </a:spcBef>
              <a:spcAft>
                <a:spcPct val="0"/>
              </a:spcAft>
              <a:buClr>
                <a:srgbClr val="0033CC"/>
              </a:buClr>
              <a:buSzPct val="105000"/>
              <a:buFont typeface="Lucida Grande"/>
              <a:buChar char="–"/>
              <a:defRPr sz="2000">
                <a:solidFill>
                  <a:schemeClr val="tx1"/>
                </a:solidFill>
                <a:latin typeface="+mn-lt"/>
                <a:ea typeface="ＭＳ Ｐゴシック" charset="-128"/>
              </a:defRPr>
            </a:lvl5pPr>
            <a:lvl6pPr marL="2341563" indent="-342900" algn="l" rtl="0" eaLnBrk="1" fontAlgn="base" hangingPunct="1">
              <a:spcBef>
                <a:spcPct val="20000"/>
              </a:spcBef>
              <a:spcAft>
                <a:spcPct val="0"/>
              </a:spcAft>
              <a:buClr>
                <a:srgbClr val="0033CC"/>
              </a:buClr>
              <a:buSzPct val="90000"/>
              <a:buFont typeface="Lucida Grande"/>
              <a:buChar char="›"/>
              <a:defRPr sz="1800" baseline="0">
                <a:solidFill>
                  <a:schemeClr val="tx1"/>
                </a:solidFill>
                <a:latin typeface="+mn-lt"/>
                <a:ea typeface="ＭＳ Ｐゴシック" charset="-128"/>
              </a:defRPr>
            </a:lvl6pPr>
            <a:lvl7pPr marL="2692400" indent="-228600" algn="l" rtl="0" eaLnBrk="1" fontAlgn="base" hangingPunct="1">
              <a:spcBef>
                <a:spcPct val="20000"/>
              </a:spcBef>
              <a:spcAft>
                <a:spcPct val="0"/>
              </a:spcAft>
              <a:buClr>
                <a:srgbClr val="0033CC"/>
              </a:buClr>
              <a:buFont typeface="Times" charset="0"/>
              <a:buChar char="-"/>
              <a:defRPr sz="1800">
                <a:solidFill>
                  <a:schemeClr val="tx1"/>
                </a:solidFill>
                <a:latin typeface="+mn-lt"/>
                <a:ea typeface="ＭＳ Ｐゴシック" charset="-128"/>
              </a:defRPr>
            </a:lvl7pPr>
            <a:lvl8pPr marL="3149600" indent="-228600" algn="l" rtl="0" eaLnBrk="1" fontAlgn="base" hangingPunct="1">
              <a:spcBef>
                <a:spcPct val="20000"/>
              </a:spcBef>
              <a:spcAft>
                <a:spcPct val="0"/>
              </a:spcAft>
              <a:buClr>
                <a:srgbClr val="0033CC"/>
              </a:buClr>
              <a:buFont typeface="Times" charset="0"/>
              <a:buChar char="-"/>
              <a:defRPr sz="1800">
                <a:solidFill>
                  <a:schemeClr val="tx1"/>
                </a:solidFill>
                <a:latin typeface="+mn-lt"/>
                <a:ea typeface="ＭＳ Ｐゴシック" charset="-128"/>
              </a:defRPr>
            </a:lvl8pPr>
            <a:lvl9pPr marL="3606800" indent="-228600" algn="l" rtl="0" eaLnBrk="1" fontAlgn="base" hangingPunct="1">
              <a:spcBef>
                <a:spcPct val="20000"/>
              </a:spcBef>
              <a:spcAft>
                <a:spcPct val="0"/>
              </a:spcAft>
              <a:buClr>
                <a:srgbClr val="0033CC"/>
              </a:buClr>
              <a:buFont typeface="Times" charset="0"/>
              <a:buChar char="-"/>
              <a:defRPr sz="1800">
                <a:solidFill>
                  <a:schemeClr val="tx1"/>
                </a:solidFill>
                <a:latin typeface="+mn-lt"/>
                <a:ea typeface="ＭＳ Ｐゴシック" charset="-128"/>
              </a:defRPr>
            </a:lvl9pPr>
          </a:lstStyle>
          <a:p>
            <a:pPr marL="0" indent="-101600">
              <a:spcBef>
                <a:spcPts val="0"/>
              </a:spcBef>
              <a:buNone/>
              <a:tabLst>
                <a:tab pos="4573588" algn="l"/>
              </a:tabLst>
            </a:pPr>
            <a:r>
              <a:rPr lang="en-US" sz="1400" b="1" dirty="0">
                <a:latin typeface="Avenir Book"/>
                <a:cs typeface="Avenir Book"/>
              </a:rPr>
              <a:t>Descriptive model</a:t>
            </a:r>
          </a:p>
          <a:p>
            <a:pPr marL="225425" indent="0">
              <a:spcBef>
                <a:spcPts val="0"/>
              </a:spcBef>
              <a:buNone/>
              <a:tabLst>
                <a:tab pos="4573588" algn="l"/>
                <a:tab pos="4859338" algn="l"/>
              </a:tabLst>
            </a:pPr>
            <a:r>
              <a:rPr lang="en-US" sz="1400" b="1" dirty="0">
                <a:solidFill>
                  <a:srgbClr val="FF0000"/>
                </a:solidFill>
                <a:latin typeface="Avenir Book"/>
                <a:cs typeface="Avenir Book"/>
              </a:rPr>
              <a:t>task</a:t>
            </a:r>
            <a:r>
              <a:rPr lang="en-US" sz="1400" dirty="0">
                <a:latin typeface="Avenir Book"/>
                <a:cs typeface="Avenir Book"/>
              </a:rPr>
              <a:t>:</a:t>
            </a:r>
            <a:r>
              <a:rPr lang="en-US" sz="1400" baseline="30000" dirty="0">
                <a:latin typeface="Avenir Book"/>
                <a:cs typeface="Avenir Book"/>
              </a:rPr>
              <a:t> </a:t>
            </a:r>
            <a:r>
              <a:rPr lang="en-US" sz="1400" dirty="0">
                <a:latin typeface="Avenir Book"/>
                <a:cs typeface="Avenir Book"/>
              </a:rPr>
              <a:t>  </a:t>
            </a:r>
            <a:r>
              <a:rPr lang="en-US" sz="1400" dirty="0">
                <a:solidFill>
                  <a:srgbClr val="FF0000"/>
                </a:solidFill>
                <a:latin typeface="Avenir Book"/>
                <a:cs typeface="Avenir Book"/>
              </a:rPr>
              <a:t>rescue(p)</a:t>
            </a:r>
          </a:p>
          <a:p>
            <a:pPr marL="225425" indent="0">
              <a:spcBef>
                <a:spcPts val="0"/>
              </a:spcBef>
              <a:buNone/>
              <a:tabLst>
                <a:tab pos="4573588" algn="l"/>
                <a:tab pos="4859338" algn="l"/>
              </a:tabLst>
            </a:pPr>
            <a:r>
              <a:rPr lang="en-US" sz="1400" dirty="0">
                <a:latin typeface="Avenir Book"/>
                <a:cs typeface="Avenir Book"/>
              </a:rPr>
              <a:t>pre:    status(r) = Free  and loc(p) = Unknown</a:t>
            </a:r>
          </a:p>
          <a:p>
            <a:pPr marL="857250" indent="-631825">
              <a:spcBef>
                <a:spcPts val="0"/>
              </a:spcBef>
              <a:buNone/>
              <a:tabLst>
                <a:tab pos="4573588" algn="l"/>
                <a:tab pos="4859338" algn="l"/>
              </a:tabLst>
            </a:pPr>
            <a:r>
              <a:rPr lang="en-US" sz="1400" dirty="0">
                <a:latin typeface="Avenir Book"/>
                <a:cs typeface="Avenir Book"/>
              </a:rPr>
              <a:t>effects: </a:t>
            </a:r>
            <a:br>
              <a:rPr lang="en-US" sz="1400" dirty="0">
                <a:latin typeface="Avenir Book"/>
                <a:cs typeface="Avenir Book"/>
              </a:rPr>
            </a:br>
            <a:r>
              <a:rPr lang="en-US" sz="1400" dirty="0">
                <a:latin typeface="Avenir Book"/>
                <a:cs typeface="Avenir Book"/>
              </a:rPr>
              <a:t>status( r) = Free / busy / dead?</a:t>
            </a:r>
            <a:br>
              <a:rPr lang="en-US" sz="1400" dirty="0">
                <a:latin typeface="Avenir Book"/>
                <a:cs typeface="Avenir Book"/>
              </a:rPr>
            </a:br>
            <a:r>
              <a:rPr lang="en-US" sz="1400" dirty="0">
                <a:latin typeface="Avenir Book"/>
                <a:cs typeface="Avenir Book"/>
              </a:rPr>
              <a:t>loc(p) = base / outdoors / unknown?</a:t>
            </a:r>
            <a:br>
              <a:rPr lang="en-US" sz="1400" dirty="0">
                <a:latin typeface="Avenir Book"/>
                <a:cs typeface="Avenir Book"/>
              </a:rPr>
            </a:br>
            <a:r>
              <a:rPr lang="en-US" sz="1400" dirty="0">
                <a:latin typeface="Avenir Book"/>
                <a:cs typeface="Avenir Book"/>
              </a:rPr>
              <a:t>status(p) = saved / not saved / unknown?</a:t>
            </a:r>
            <a:endParaRPr lang="en-US" dirty="0">
              <a:latin typeface="Avenir Book"/>
              <a:cs typeface="Avenir Book"/>
            </a:endParaRPr>
          </a:p>
          <a:p>
            <a:pPr marL="857250" indent="-631825">
              <a:spcBef>
                <a:spcPts val="0"/>
              </a:spcBef>
              <a:buNone/>
              <a:tabLst>
                <a:tab pos="4573588" algn="l"/>
                <a:tab pos="4859338" algn="l"/>
              </a:tabLst>
            </a:pPr>
            <a:r>
              <a:rPr lang="en-US" baseline="-25000" dirty="0">
                <a:latin typeface="Avenir Book"/>
                <a:cs typeface="Avenir Book"/>
              </a:rPr>
              <a:t>		</a:t>
            </a:r>
            <a:r>
              <a:rPr lang="en-US" dirty="0">
                <a:latin typeface="Avenir Book"/>
                <a:cs typeface="Avenir Book"/>
              </a:rPr>
              <a:t>       </a:t>
            </a:r>
            <a:endParaRPr lang="en-US" baseline="-25000" dirty="0">
              <a:latin typeface="Avenir Book"/>
              <a:cs typeface="Avenir Book"/>
            </a:endParaRPr>
          </a:p>
        </p:txBody>
      </p:sp>
    </p:spTree>
    <p:extLst>
      <p:ext uri="{BB962C8B-B14F-4D97-AF65-F5344CB8AC3E}">
        <p14:creationId xmlns:p14="http://schemas.microsoft.com/office/powerpoint/2010/main" val="20233627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AE109-D19D-BC4D-93A0-BC24D81EF8BB}"/>
              </a:ext>
            </a:extLst>
          </p:cNvPr>
          <p:cNvSpPr>
            <a:spLocks noGrp="1"/>
          </p:cNvSpPr>
          <p:nvPr>
            <p:ph type="title"/>
          </p:nvPr>
        </p:nvSpPr>
        <p:spPr>
          <a:xfrm>
            <a:off x="609600" y="183357"/>
            <a:ext cx="10972800" cy="1143000"/>
          </a:xfrm>
        </p:spPr>
        <p:txBody>
          <a:bodyPr/>
          <a:lstStyle/>
          <a:p>
            <a:r>
              <a:rPr lang="en-US" dirty="0"/>
              <a:t>Integration with Learning</a:t>
            </a:r>
          </a:p>
        </p:txBody>
      </p:sp>
      <p:sp>
        <p:nvSpPr>
          <p:cNvPr id="4" name="Content Placeholder 3">
            <a:extLst>
              <a:ext uri="{FF2B5EF4-FFF2-40B4-BE49-F238E27FC236}">
                <a16:creationId xmlns:a16="http://schemas.microsoft.com/office/drawing/2014/main" id="{38C9F050-BD5D-B842-B169-722A9395A1DC}"/>
              </a:ext>
            </a:extLst>
          </p:cNvPr>
          <p:cNvSpPr txBox="1">
            <a:spLocks/>
          </p:cNvSpPr>
          <p:nvPr/>
        </p:nvSpPr>
        <p:spPr bwMode="auto">
          <a:xfrm>
            <a:off x="7777772" y="3568249"/>
            <a:ext cx="4170388" cy="2740477"/>
          </a:xfrm>
          <a:prstGeom prst="rect">
            <a:avLst/>
          </a:prstGeom>
          <a:solidFill>
            <a:srgbClr val="D1EEFD"/>
          </a:solidFill>
          <a:ln w="9525">
            <a:solidFill>
              <a:schemeClr val="bg2">
                <a:lumMod val="50000"/>
              </a:schemeClr>
            </a:solidFill>
            <a:miter lim="800000"/>
            <a:headEnd/>
            <a:tailEnd/>
          </a:ln>
        </p:spPr>
        <p:txBody>
          <a:bodyPr vert="horz" wrap="square" lIns="90487" tIns="44450" rIns="90487" bIns="44450" numCol="1" anchor="t" anchorCtr="0" compatLnSpc="1">
            <a:prstTxWarp prst="textNoShape">
              <a:avLst/>
            </a:prstTxWarp>
          </a:bodyPr>
          <a:lstStyle>
            <a:lvl1pPr marL="344488" indent="-344488" algn="l" rtl="0" eaLnBrk="1" fontAlgn="base" hangingPunct="1">
              <a:spcBef>
                <a:spcPts val="600"/>
              </a:spcBef>
              <a:spcAft>
                <a:spcPct val="0"/>
              </a:spcAft>
              <a:buClr>
                <a:srgbClr val="0033CC"/>
              </a:buClr>
              <a:buSzPct val="85000"/>
              <a:buFont typeface="Webdings" charset="2"/>
              <a:buChar char="="/>
              <a:defRPr sz="2000">
                <a:solidFill>
                  <a:schemeClr val="tx1"/>
                </a:solidFill>
                <a:latin typeface="+mn-lt"/>
                <a:ea typeface="ＭＳ Ｐゴシック" charset="-128"/>
                <a:cs typeface="ＭＳ Ｐゴシック" charset="-128"/>
              </a:defRPr>
            </a:lvl1pPr>
            <a:lvl2pPr marL="741363" indent="-344488" algn="l" rtl="0" eaLnBrk="1" fontAlgn="base" hangingPunct="1">
              <a:spcBef>
                <a:spcPts val="600"/>
              </a:spcBef>
              <a:spcAft>
                <a:spcPct val="0"/>
              </a:spcAft>
              <a:buClr>
                <a:srgbClr val="0033CC"/>
              </a:buClr>
              <a:buSzPct val="90000"/>
              <a:buFont typeface="Wingdings" charset="2"/>
              <a:buChar char="Ø"/>
              <a:defRPr sz="2000">
                <a:solidFill>
                  <a:schemeClr val="tx1"/>
                </a:solidFill>
                <a:latin typeface="+mn-lt"/>
                <a:ea typeface="ＭＳ Ｐゴシック" charset="-128"/>
              </a:defRPr>
            </a:lvl2pPr>
            <a:lvl3pPr marL="1138238" indent="-344488" algn="l" rtl="0" eaLnBrk="1" fontAlgn="base" hangingPunct="1">
              <a:spcBef>
                <a:spcPts val="600"/>
              </a:spcBef>
              <a:spcAft>
                <a:spcPct val="0"/>
              </a:spcAft>
              <a:buClr>
                <a:srgbClr val="0033CC"/>
              </a:buClr>
              <a:buSzPct val="105000"/>
              <a:buFont typeface="Lucida Grande"/>
              <a:buChar char="•"/>
              <a:defRPr sz="2000">
                <a:solidFill>
                  <a:schemeClr val="tx1"/>
                </a:solidFill>
                <a:latin typeface="+mn-lt"/>
                <a:ea typeface="ＭＳ Ｐゴシック" charset="-128"/>
              </a:defRPr>
            </a:lvl3pPr>
            <a:lvl4pPr marL="1547813" indent="-341313" algn="l" rtl="0" eaLnBrk="1" fontAlgn="base" hangingPunct="1">
              <a:spcBef>
                <a:spcPts val="600"/>
              </a:spcBef>
              <a:spcAft>
                <a:spcPct val="0"/>
              </a:spcAft>
              <a:buClr>
                <a:srgbClr val="0033CC"/>
              </a:buClr>
              <a:buSzPct val="85000"/>
              <a:buFont typeface="Lucida Grande"/>
              <a:buChar char="▸"/>
              <a:defRPr sz="2000">
                <a:solidFill>
                  <a:schemeClr val="tx1"/>
                </a:solidFill>
                <a:latin typeface="+mn-lt"/>
                <a:ea typeface="ＭＳ Ｐゴシック" charset="-128"/>
              </a:defRPr>
            </a:lvl4pPr>
            <a:lvl5pPr marL="1944688" indent="-344488" algn="l" defTabSz="911225" rtl="0" eaLnBrk="1" fontAlgn="base" hangingPunct="1">
              <a:spcBef>
                <a:spcPts val="600"/>
              </a:spcBef>
              <a:spcAft>
                <a:spcPct val="0"/>
              </a:spcAft>
              <a:buClr>
                <a:srgbClr val="0033CC"/>
              </a:buClr>
              <a:buSzPct val="105000"/>
              <a:buFont typeface="Lucida Grande"/>
              <a:buChar char="–"/>
              <a:defRPr sz="2000">
                <a:solidFill>
                  <a:schemeClr val="tx1"/>
                </a:solidFill>
                <a:latin typeface="+mn-lt"/>
                <a:ea typeface="ＭＳ Ｐゴシック" charset="-128"/>
              </a:defRPr>
            </a:lvl5pPr>
            <a:lvl6pPr marL="2341563" indent="-342900" algn="l" rtl="0" eaLnBrk="1" fontAlgn="base" hangingPunct="1">
              <a:spcBef>
                <a:spcPct val="20000"/>
              </a:spcBef>
              <a:spcAft>
                <a:spcPct val="0"/>
              </a:spcAft>
              <a:buClr>
                <a:srgbClr val="0033CC"/>
              </a:buClr>
              <a:buSzPct val="90000"/>
              <a:buFont typeface="Lucida Grande"/>
              <a:buChar char="›"/>
              <a:defRPr sz="1800" baseline="0">
                <a:solidFill>
                  <a:schemeClr val="tx1"/>
                </a:solidFill>
                <a:latin typeface="+mn-lt"/>
                <a:ea typeface="ＭＳ Ｐゴシック" charset="-128"/>
              </a:defRPr>
            </a:lvl6pPr>
            <a:lvl7pPr marL="2692400" indent="-228600" algn="l" rtl="0" eaLnBrk="1" fontAlgn="base" hangingPunct="1">
              <a:spcBef>
                <a:spcPct val="20000"/>
              </a:spcBef>
              <a:spcAft>
                <a:spcPct val="0"/>
              </a:spcAft>
              <a:buClr>
                <a:srgbClr val="0033CC"/>
              </a:buClr>
              <a:buFont typeface="Times" charset="0"/>
              <a:buChar char="-"/>
              <a:defRPr sz="1800">
                <a:solidFill>
                  <a:schemeClr val="tx1"/>
                </a:solidFill>
                <a:latin typeface="+mn-lt"/>
                <a:ea typeface="ＭＳ Ｐゴシック" charset="-128"/>
              </a:defRPr>
            </a:lvl7pPr>
            <a:lvl8pPr marL="3149600" indent="-228600" algn="l" rtl="0" eaLnBrk="1" fontAlgn="base" hangingPunct="1">
              <a:spcBef>
                <a:spcPct val="20000"/>
              </a:spcBef>
              <a:spcAft>
                <a:spcPct val="0"/>
              </a:spcAft>
              <a:buClr>
                <a:srgbClr val="0033CC"/>
              </a:buClr>
              <a:buFont typeface="Times" charset="0"/>
              <a:buChar char="-"/>
              <a:defRPr sz="1800">
                <a:solidFill>
                  <a:schemeClr val="tx1"/>
                </a:solidFill>
                <a:latin typeface="+mn-lt"/>
                <a:ea typeface="ＭＳ Ｐゴシック" charset="-128"/>
              </a:defRPr>
            </a:lvl8pPr>
            <a:lvl9pPr marL="3606800" indent="-228600" algn="l" rtl="0" eaLnBrk="1" fontAlgn="base" hangingPunct="1">
              <a:spcBef>
                <a:spcPct val="20000"/>
              </a:spcBef>
              <a:spcAft>
                <a:spcPct val="0"/>
              </a:spcAft>
              <a:buClr>
                <a:srgbClr val="0033CC"/>
              </a:buClr>
              <a:buFont typeface="Times" charset="0"/>
              <a:buChar char="-"/>
              <a:defRPr sz="1800">
                <a:solidFill>
                  <a:schemeClr val="tx1"/>
                </a:solidFill>
                <a:latin typeface="+mn-lt"/>
                <a:ea typeface="ＭＳ Ｐゴシック" charset="-128"/>
              </a:defRPr>
            </a:lvl9pPr>
          </a:lstStyle>
          <a:p>
            <a:pPr marL="0" indent="-101600">
              <a:spcBef>
                <a:spcPts val="0"/>
              </a:spcBef>
              <a:buNone/>
              <a:tabLst>
                <a:tab pos="4573588" algn="l"/>
              </a:tabLst>
            </a:pPr>
            <a:r>
              <a:rPr lang="en-US" sz="1400" b="1" dirty="0">
                <a:latin typeface="Avenir Book"/>
                <a:cs typeface="Avenir Book"/>
              </a:rPr>
              <a:t>Operational model</a:t>
            </a:r>
          </a:p>
          <a:p>
            <a:pPr marL="225425" indent="0">
              <a:spcBef>
                <a:spcPts val="0"/>
              </a:spcBef>
              <a:buNone/>
              <a:tabLst>
                <a:tab pos="4573588" algn="l"/>
                <a:tab pos="4859338" algn="l"/>
              </a:tabLst>
            </a:pPr>
            <a:r>
              <a:rPr lang="en-US" sz="1400" b="1" dirty="0">
                <a:solidFill>
                  <a:srgbClr val="FF0000"/>
                </a:solidFill>
                <a:latin typeface="Avenir Book"/>
                <a:cs typeface="Avenir Book"/>
              </a:rPr>
              <a:t>task</a:t>
            </a:r>
            <a:r>
              <a:rPr lang="en-US" sz="1400" dirty="0">
                <a:latin typeface="Avenir Book"/>
                <a:cs typeface="Avenir Book"/>
              </a:rPr>
              <a:t>:</a:t>
            </a:r>
            <a:r>
              <a:rPr lang="en-US" sz="1400" baseline="30000" dirty="0">
                <a:latin typeface="Avenir Book"/>
                <a:cs typeface="Avenir Book"/>
              </a:rPr>
              <a:t> </a:t>
            </a:r>
            <a:r>
              <a:rPr lang="en-US" sz="1400" dirty="0">
                <a:latin typeface="Avenir Book"/>
                <a:cs typeface="Avenir Book"/>
              </a:rPr>
              <a:t>  </a:t>
            </a:r>
            <a:r>
              <a:rPr lang="en-US" sz="1400" dirty="0">
                <a:solidFill>
                  <a:srgbClr val="FF0000"/>
                </a:solidFill>
                <a:latin typeface="Avenir Book"/>
                <a:cs typeface="Avenir Book"/>
              </a:rPr>
              <a:t>rescue(p)</a:t>
            </a:r>
          </a:p>
          <a:p>
            <a:pPr marL="225425" indent="0">
              <a:spcBef>
                <a:spcPts val="0"/>
              </a:spcBef>
              <a:buNone/>
              <a:tabLst>
                <a:tab pos="4573588" algn="l"/>
                <a:tab pos="4859338" algn="l"/>
              </a:tabLst>
            </a:pPr>
            <a:r>
              <a:rPr lang="en-US" sz="1400" dirty="0">
                <a:latin typeface="Avenir Book"/>
                <a:cs typeface="Avenir Book"/>
              </a:rPr>
              <a:t>pre:    status(r) = Free  </a:t>
            </a:r>
            <a:br>
              <a:rPr lang="en-US" sz="1400" dirty="0">
                <a:latin typeface="Avenir Book"/>
                <a:cs typeface="Avenir Book"/>
              </a:rPr>
            </a:br>
            <a:r>
              <a:rPr lang="en-US" sz="1400" dirty="0">
                <a:latin typeface="Avenir Book"/>
                <a:cs typeface="Avenir Book"/>
              </a:rPr>
              <a:t>          and loc(p) = Unknown</a:t>
            </a:r>
          </a:p>
          <a:p>
            <a:pPr marL="857250" indent="-631825">
              <a:spcBef>
                <a:spcPts val="0"/>
              </a:spcBef>
              <a:buNone/>
              <a:tabLst>
                <a:tab pos="4573588" algn="l"/>
                <a:tab pos="4859338" algn="l"/>
              </a:tabLst>
            </a:pPr>
            <a:r>
              <a:rPr lang="en-US" sz="1400" dirty="0">
                <a:latin typeface="Avenir Book"/>
                <a:cs typeface="Avenir Book"/>
              </a:rPr>
              <a:t>body: for l in LOCATIONS:</a:t>
            </a:r>
          </a:p>
          <a:p>
            <a:pPr marL="857250" indent="-631825">
              <a:spcBef>
                <a:spcPts val="0"/>
              </a:spcBef>
              <a:buNone/>
              <a:tabLst>
                <a:tab pos="4573588" algn="l"/>
                <a:tab pos="4859338" algn="l"/>
              </a:tabLst>
            </a:pPr>
            <a:r>
              <a:rPr lang="en-US" sz="1400" dirty="0">
                <a:latin typeface="Avenir Book"/>
                <a:cs typeface="Avenir Book"/>
              </a:rPr>
              <a:t>	       </a:t>
            </a:r>
            <a:r>
              <a:rPr lang="en-US" sz="1400" dirty="0">
                <a:solidFill>
                  <a:srgbClr val="FF0000"/>
                </a:solidFill>
                <a:latin typeface="Avenir Book"/>
                <a:cs typeface="Avenir Book"/>
              </a:rPr>
              <a:t>move(r, l)</a:t>
            </a:r>
          </a:p>
          <a:p>
            <a:pPr marL="857250" indent="-631825">
              <a:spcBef>
                <a:spcPts val="0"/>
              </a:spcBef>
              <a:buNone/>
              <a:tabLst>
                <a:tab pos="4573588" algn="l"/>
                <a:tab pos="4859338" algn="l"/>
              </a:tabLst>
            </a:pPr>
            <a:r>
              <a:rPr lang="en-US" sz="1400" dirty="0">
                <a:latin typeface="Avenir Book"/>
                <a:cs typeface="Avenir Book"/>
              </a:rPr>
              <a:t>	       </a:t>
            </a:r>
            <a:r>
              <a:rPr lang="en-US" sz="1400" dirty="0">
                <a:solidFill>
                  <a:schemeClr val="tx2"/>
                </a:solidFill>
                <a:latin typeface="Avenir Book"/>
                <a:cs typeface="Avenir Book"/>
              </a:rPr>
              <a:t>sense(l)</a:t>
            </a:r>
          </a:p>
          <a:p>
            <a:pPr marL="857250" indent="-631825">
              <a:spcBef>
                <a:spcPts val="0"/>
              </a:spcBef>
              <a:buNone/>
              <a:tabLst>
                <a:tab pos="4573588" algn="l"/>
                <a:tab pos="4859338" algn="l"/>
              </a:tabLst>
            </a:pPr>
            <a:r>
              <a:rPr lang="en-US" sz="1400" dirty="0">
                <a:solidFill>
                  <a:schemeClr val="tx2"/>
                </a:solidFill>
                <a:latin typeface="Avenir Book"/>
                <a:cs typeface="Avenir Book"/>
              </a:rPr>
              <a:t>	   </a:t>
            </a:r>
            <a:r>
              <a:rPr lang="en-US" sz="1400" b="1" dirty="0">
                <a:solidFill>
                  <a:schemeClr val="tx2">
                    <a:lumMod val="50000"/>
                  </a:schemeClr>
                </a:solidFill>
                <a:latin typeface="Avenir Book"/>
                <a:cs typeface="Avenir Book"/>
              </a:rPr>
              <a:t>send message to another robot r2</a:t>
            </a:r>
          </a:p>
          <a:p>
            <a:pPr marL="857250" indent="-631825">
              <a:spcBef>
                <a:spcPts val="0"/>
              </a:spcBef>
              <a:buNone/>
              <a:tabLst>
                <a:tab pos="4573588" algn="l"/>
                <a:tab pos="4859338" algn="l"/>
              </a:tabLst>
            </a:pPr>
            <a:r>
              <a:rPr lang="en-US" sz="1400" dirty="0">
                <a:latin typeface="Avenir Book"/>
                <a:cs typeface="Avenir Book"/>
              </a:rPr>
              <a:t>                if loc(p) = l:</a:t>
            </a:r>
          </a:p>
          <a:p>
            <a:pPr marL="857250" indent="-631825">
              <a:spcBef>
                <a:spcPts val="0"/>
              </a:spcBef>
              <a:buNone/>
              <a:tabLst>
                <a:tab pos="4573588" algn="l"/>
                <a:tab pos="4859338" algn="l"/>
              </a:tabLst>
            </a:pPr>
            <a:r>
              <a:rPr lang="en-US" sz="1400" dirty="0">
                <a:latin typeface="Avenir Book"/>
                <a:cs typeface="Avenir Book"/>
              </a:rPr>
              <a:t>                       </a:t>
            </a:r>
            <a:r>
              <a:rPr lang="en-US" sz="1400" dirty="0">
                <a:solidFill>
                  <a:schemeClr val="tx2"/>
                </a:solidFill>
                <a:latin typeface="Avenir Book"/>
                <a:cs typeface="Avenir Book"/>
              </a:rPr>
              <a:t>help(r, p)</a:t>
            </a:r>
          </a:p>
          <a:p>
            <a:pPr marL="857250" indent="-631825">
              <a:spcBef>
                <a:spcPts val="0"/>
              </a:spcBef>
              <a:buNone/>
              <a:tabLst>
                <a:tab pos="4573588" algn="l"/>
                <a:tab pos="4859338" algn="l"/>
              </a:tabLst>
            </a:pPr>
            <a:r>
              <a:rPr lang="en-US" sz="1400" dirty="0">
                <a:latin typeface="Avenir Book"/>
                <a:cs typeface="Avenir Book"/>
              </a:rPr>
              <a:t>	              return</a:t>
            </a:r>
          </a:p>
          <a:p>
            <a:pPr marL="857250" indent="-631825">
              <a:spcBef>
                <a:spcPts val="0"/>
              </a:spcBef>
              <a:buNone/>
              <a:tabLst>
                <a:tab pos="4573588" algn="l"/>
                <a:tab pos="4859338" algn="l"/>
              </a:tabLst>
            </a:pPr>
            <a:r>
              <a:rPr lang="en-US" sz="1400" dirty="0">
                <a:latin typeface="Avenir Book"/>
                <a:cs typeface="Avenir Book"/>
              </a:rPr>
              <a:t>	output(“cannot find” p) </a:t>
            </a:r>
            <a:r>
              <a:rPr lang="en-US" dirty="0">
                <a:latin typeface="Avenir Book"/>
                <a:cs typeface="Avenir Book"/>
              </a:rPr>
              <a:t>		</a:t>
            </a:r>
          </a:p>
          <a:p>
            <a:pPr marL="857250" indent="-631825">
              <a:spcBef>
                <a:spcPts val="0"/>
              </a:spcBef>
              <a:buNone/>
              <a:tabLst>
                <a:tab pos="4573588" algn="l"/>
                <a:tab pos="4859338" algn="l"/>
              </a:tabLst>
            </a:pPr>
            <a:r>
              <a:rPr lang="en-US" baseline="-25000" dirty="0">
                <a:latin typeface="Avenir Book"/>
                <a:cs typeface="Avenir Book"/>
              </a:rPr>
              <a:t>		</a:t>
            </a:r>
            <a:r>
              <a:rPr lang="en-US" dirty="0">
                <a:latin typeface="Avenir Book"/>
                <a:cs typeface="Avenir Book"/>
              </a:rPr>
              <a:t>       </a:t>
            </a:r>
            <a:endParaRPr lang="en-US" baseline="-25000" dirty="0">
              <a:latin typeface="Avenir Book"/>
              <a:cs typeface="Avenir Book"/>
            </a:endParaRPr>
          </a:p>
        </p:txBody>
      </p:sp>
      <p:sp>
        <p:nvSpPr>
          <p:cNvPr id="5" name="Content Placeholder 3">
            <a:extLst>
              <a:ext uri="{FF2B5EF4-FFF2-40B4-BE49-F238E27FC236}">
                <a16:creationId xmlns:a16="http://schemas.microsoft.com/office/drawing/2014/main" id="{2756DE4F-1C58-DA4C-954D-2D410D42D9E3}"/>
              </a:ext>
            </a:extLst>
          </p:cNvPr>
          <p:cNvSpPr txBox="1">
            <a:spLocks/>
          </p:cNvSpPr>
          <p:nvPr/>
        </p:nvSpPr>
        <p:spPr bwMode="auto">
          <a:xfrm>
            <a:off x="7777772" y="1417638"/>
            <a:ext cx="4170388" cy="1872112"/>
          </a:xfrm>
          <a:prstGeom prst="rect">
            <a:avLst/>
          </a:prstGeom>
          <a:solidFill>
            <a:srgbClr val="D1EEFD"/>
          </a:solidFill>
          <a:ln w="9525">
            <a:solidFill>
              <a:schemeClr val="bg2">
                <a:lumMod val="50000"/>
              </a:schemeClr>
            </a:solidFill>
            <a:miter lim="800000"/>
            <a:headEnd/>
            <a:tailEnd/>
          </a:ln>
        </p:spPr>
        <p:txBody>
          <a:bodyPr vert="horz" wrap="square" lIns="90487" tIns="44450" rIns="90487" bIns="44450" numCol="1" anchor="t" anchorCtr="0" compatLnSpc="1">
            <a:prstTxWarp prst="textNoShape">
              <a:avLst/>
            </a:prstTxWarp>
          </a:bodyPr>
          <a:lstStyle>
            <a:lvl1pPr marL="344488" indent="-344488" algn="l" rtl="0" eaLnBrk="1" fontAlgn="base" hangingPunct="1">
              <a:spcBef>
                <a:spcPts val="600"/>
              </a:spcBef>
              <a:spcAft>
                <a:spcPct val="0"/>
              </a:spcAft>
              <a:buClr>
                <a:srgbClr val="0033CC"/>
              </a:buClr>
              <a:buSzPct val="85000"/>
              <a:buFont typeface="Webdings" charset="2"/>
              <a:buChar char="="/>
              <a:defRPr sz="2000">
                <a:solidFill>
                  <a:schemeClr val="tx1"/>
                </a:solidFill>
                <a:latin typeface="+mn-lt"/>
                <a:ea typeface="ＭＳ Ｐゴシック" charset="-128"/>
                <a:cs typeface="ＭＳ Ｐゴシック" charset="-128"/>
              </a:defRPr>
            </a:lvl1pPr>
            <a:lvl2pPr marL="741363" indent="-344488" algn="l" rtl="0" eaLnBrk="1" fontAlgn="base" hangingPunct="1">
              <a:spcBef>
                <a:spcPts val="600"/>
              </a:spcBef>
              <a:spcAft>
                <a:spcPct val="0"/>
              </a:spcAft>
              <a:buClr>
                <a:srgbClr val="0033CC"/>
              </a:buClr>
              <a:buSzPct val="90000"/>
              <a:buFont typeface="Wingdings" charset="2"/>
              <a:buChar char="Ø"/>
              <a:defRPr sz="2000">
                <a:solidFill>
                  <a:schemeClr val="tx1"/>
                </a:solidFill>
                <a:latin typeface="+mn-lt"/>
                <a:ea typeface="ＭＳ Ｐゴシック" charset="-128"/>
              </a:defRPr>
            </a:lvl2pPr>
            <a:lvl3pPr marL="1138238" indent="-344488" algn="l" rtl="0" eaLnBrk="1" fontAlgn="base" hangingPunct="1">
              <a:spcBef>
                <a:spcPts val="600"/>
              </a:spcBef>
              <a:spcAft>
                <a:spcPct val="0"/>
              </a:spcAft>
              <a:buClr>
                <a:srgbClr val="0033CC"/>
              </a:buClr>
              <a:buSzPct val="105000"/>
              <a:buFont typeface="Lucida Grande"/>
              <a:buChar char="•"/>
              <a:defRPr sz="2000">
                <a:solidFill>
                  <a:schemeClr val="tx1"/>
                </a:solidFill>
                <a:latin typeface="+mn-lt"/>
                <a:ea typeface="ＭＳ Ｐゴシック" charset="-128"/>
              </a:defRPr>
            </a:lvl3pPr>
            <a:lvl4pPr marL="1547813" indent="-341313" algn="l" rtl="0" eaLnBrk="1" fontAlgn="base" hangingPunct="1">
              <a:spcBef>
                <a:spcPts val="600"/>
              </a:spcBef>
              <a:spcAft>
                <a:spcPct val="0"/>
              </a:spcAft>
              <a:buClr>
                <a:srgbClr val="0033CC"/>
              </a:buClr>
              <a:buSzPct val="85000"/>
              <a:buFont typeface="Lucida Grande"/>
              <a:buChar char="▸"/>
              <a:defRPr sz="2000">
                <a:solidFill>
                  <a:schemeClr val="tx1"/>
                </a:solidFill>
                <a:latin typeface="+mn-lt"/>
                <a:ea typeface="ＭＳ Ｐゴシック" charset="-128"/>
              </a:defRPr>
            </a:lvl4pPr>
            <a:lvl5pPr marL="1944688" indent="-344488" algn="l" defTabSz="911225" rtl="0" eaLnBrk="1" fontAlgn="base" hangingPunct="1">
              <a:spcBef>
                <a:spcPts val="600"/>
              </a:spcBef>
              <a:spcAft>
                <a:spcPct val="0"/>
              </a:spcAft>
              <a:buClr>
                <a:srgbClr val="0033CC"/>
              </a:buClr>
              <a:buSzPct val="105000"/>
              <a:buFont typeface="Lucida Grande"/>
              <a:buChar char="–"/>
              <a:defRPr sz="2000">
                <a:solidFill>
                  <a:schemeClr val="tx1"/>
                </a:solidFill>
                <a:latin typeface="+mn-lt"/>
                <a:ea typeface="ＭＳ Ｐゴシック" charset="-128"/>
              </a:defRPr>
            </a:lvl5pPr>
            <a:lvl6pPr marL="2341563" indent="-342900" algn="l" rtl="0" eaLnBrk="1" fontAlgn="base" hangingPunct="1">
              <a:spcBef>
                <a:spcPct val="20000"/>
              </a:spcBef>
              <a:spcAft>
                <a:spcPct val="0"/>
              </a:spcAft>
              <a:buClr>
                <a:srgbClr val="0033CC"/>
              </a:buClr>
              <a:buSzPct val="90000"/>
              <a:buFont typeface="Lucida Grande"/>
              <a:buChar char="›"/>
              <a:defRPr sz="1800" baseline="0">
                <a:solidFill>
                  <a:schemeClr val="tx1"/>
                </a:solidFill>
                <a:latin typeface="+mn-lt"/>
                <a:ea typeface="ＭＳ Ｐゴシック" charset="-128"/>
              </a:defRPr>
            </a:lvl6pPr>
            <a:lvl7pPr marL="2692400" indent="-228600" algn="l" rtl="0" eaLnBrk="1" fontAlgn="base" hangingPunct="1">
              <a:spcBef>
                <a:spcPct val="20000"/>
              </a:spcBef>
              <a:spcAft>
                <a:spcPct val="0"/>
              </a:spcAft>
              <a:buClr>
                <a:srgbClr val="0033CC"/>
              </a:buClr>
              <a:buFont typeface="Times" charset="0"/>
              <a:buChar char="-"/>
              <a:defRPr sz="1800">
                <a:solidFill>
                  <a:schemeClr val="tx1"/>
                </a:solidFill>
                <a:latin typeface="+mn-lt"/>
                <a:ea typeface="ＭＳ Ｐゴシック" charset="-128"/>
              </a:defRPr>
            </a:lvl7pPr>
            <a:lvl8pPr marL="3149600" indent="-228600" algn="l" rtl="0" eaLnBrk="1" fontAlgn="base" hangingPunct="1">
              <a:spcBef>
                <a:spcPct val="20000"/>
              </a:spcBef>
              <a:spcAft>
                <a:spcPct val="0"/>
              </a:spcAft>
              <a:buClr>
                <a:srgbClr val="0033CC"/>
              </a:buClr>
              <a:buFont typeface="Times" charset="0"/>
              <a:buChar char="-"/>
              <a:defRPr sz="1800">
                <a:solidFill>
                  <a:schemeClr val="tx1"/>
                </a:solidFill>
                <a:latin typeface="+mn-lt"/>
                <a:ea typeface="ＭＳ Ｐゴシック" charset="-128"/>
              </a:defRPr>
            </a:lvl8pPr>
            <a:lvl9pPr marL="3606800" indent="-228600" algn="l" rtl="0" eaLnBrk="1" fontAlgn="base" hangingPunct="1">
              <a:spcBef>
                <a:spcPct val="20000"/>
              </a:spcBef>
              <a:spcAft>
                <a:spcPct val="0"/>
              </a:spcAft>
              <a:buClr>
                <a:srgbClr val="0033CC"/>
              </a:buClr>
              <a:buFont typeface="Times" charset="0"/>
              <a:buChar char="-"/>
              <a:defRPr sz="1800">
                <a:solidFill>
                  <a:schemeClr val="tx1"/>
                </a:solidFill>
                <a:latin typeface="+mn-lt"/>
                <a:ea typeface="ＭＳ Ｐゴシック" charset="-128"/>
              </a:defRPr>
            </a:lvl9pPr>
          </a:lstStyle>
          <a:p>
            <a:pPr marL="0" indent="-101600">
              <a:spcBef>
                <a:spcPts val="0"/>
              </a:spcBef>
              <a:buNone/>
              <a:tabLst>
                <a:tab pos="4573588" algn="l"/>
              </a:tabLst>
            </a:pPr>
            <a:r>
              <a:rPr lang="en-US" sz="1400" b="1" dirty="0">
                <a:latin typeface="Avenir Book"/>
                <a:cs typeface="Avenir Book"/>
              </a:rPr>
              <a:t>Descriptive model</a:t>
            </a:r>
          </a:p>
          <a:p>
            <a:pPr marL="225425" indent="0">
              <a:spcBef>
                <a:spcPts val="0"/>
              </a:spcBef>
              <a:buNone/>
              <a:tabLst>
                <a:tab pos="4573588" algn="l"/>
                <a:tab pos="4859338" algn="l"/>
              </a:tabLst>
            </a:pPr>
            <a:r>
              <a:rPr lang="en-US" sz="1400" b="1" dirty="0">
                <a:solidFill>
                  <a:srgbClr val="FF0000"/>
                </a:solidFill>
                <a:latin typeface="Avenir Book"/>
                <a:cs typeface="Avenir Book"/>
              </a:rPr>
              <a:t>task</a:t>
            </a:r>
            <a:r>
              <a:rPr lang="en-US" sz="1400" dirty="0">
                <a:latin typeface="Avenir Book"/>
                <a:cs typeface="Avenir Book"/>
              </a:rPr>
              <a:t>:</a:t>
            </a:r>
            <a:r>
              <a:rPr lang="en-US" sz="1400" baseline="30000" dirty="0">
                <a:latin typeface="Avenir Book"/>
                <a:cs typeface="Avenir Book"/>
              </a:rPr>
              <a:t> </a:t>
            </a:r>
            <a:r>
              <a:rPr lang="en-US" sz="1400" dirty="0">
                <a:latin typeface="Avenir Book"/>
                <a:cs typeface="Avenir Book"/>
              </a:rPr>
              <a:t>  </a:t>
            </a:r>
            <a:r>
              <a:rPr lang="en-US" sz="1400" dirty="0">
                <a:solidFill>
                  <a:srgbClr val="FF0000"/>
                </a:solidFill>
                <a:latin typeface="Avenir Book"/>
                <a:cs typeface="Avenir Book"/>
              </a:rPr>
              <a:t>rescue(p)</a:t>
            </a:r>
          </a:p>
          <a:p>
            <a:pPr marL="225425" indent="0">
              <a:spcBef>
                <a:spcPts val="0"/>
              </a:spcBef>
              <a:buNone/>
              <a:tabLst>
                <a:tab pos="4573588" algn="l"/>
                <a:tab pos="4859338" algn="l"/>
              </a:tabLst>
            </a:pPr>
            <a:r>
              <a:rPr lang="en-US" sz="1400" dirty="0">
                <a:latin typeface="Avenir Book"/>
                <a:cs typeface="Avenir Book"/>
              </a:rPr>
              <a:t>pre:    status(r) = Free  and loc(p) = Unknown</a:t>
            </a:r>
          </a:p>
          <a:p>
            <a:pPr marL="857250" indent="-631825">
              <a:spcBef>
                <a:spcPts val="0"/>
              </a:spcBef>
              <a:buNone/>
              <a:tabLst>
                <a:tab pos="4573588" algn="l"/>
                <a:tab pos="4859338" algn="l"/>
              </a:tabLst>
            </a:pPr>
            <a:r>
              <a:rPr lang="en-US" sz="1400" dirty="0">
                <a:latin typeface="Avenir Book"/>
                <a:cs typeface="Avenir Book"/>
              </a:rPr>
              <a:t>effects: </a:t>
            </a:r>
            <a:br>
              <a:rPr lang="en-US" sz="1400" dirty="0">
                <a:latin typeface="Avenir Book"/>
                <a:cs typeface="Avenir Book"/>
              </a:rPr>
            </a:br>
            <a:r>
              <a:rPr lang="en-US" sz="1400" dirty="0">
                <a:latin typeface="Avenir Book"/>
                <a:cs typeface="Avenir Book"/>
              </a:rPr>
              <a:t>status( r) = Free / busy / dead?</a:t>
            </a:r>
            <a:br>
              <a:rPr lang="en-US" sz="1400" dirty="0">
                <a:latin typeface="Avenir Book"/>
                <a:cs typeface="Avenir Book"/>
              </a:rPr>
            </a:br>
            <a:r>
              <a:rPr lang="en-US" sz="1400" dirty="0">
                <a:latin typeface="Avenir Book"/>
                <a:cs typeface="Avenir Book"/>
              </a:rPr>
              <a:t>loc(p) = base / outdoors / unknown?</a:t>
            </a:r>
            <a:br>
              <a:rPr lang="en-US" sz="1400" dirty="0">
                <a:latin typeface="Avenir Book"/>
                <a:cs typeface="Avenir Book"/>
              </a:rPr>
            </a:br>
            <a:r>
              <a:rPr lang="en-US" sz="1400" dirty="0">
                <a:latin typeface="Avenir Book"/>
                <a:cs typeface="Avenir Book"/>
              </a:rPr>
              <a:t>status(p) = saved / not saved / unknown?</a:t>
            </a:r>
            <a:endParaRPr lang="en-US" dirty="0">
              <a:latin typeface="Avenir Book"/>
              <a:cs typeface="Avenir Book"/>
            </a:endParaRPr>
          </a:p>
          <a:p>
            <a:pPr marL="857250" indent="-631825">
              <a:spcBef>
                <a:spcPts val="0"/>
              </a:spcBef>
              <a:buNone/>
              <a:tabLst>
                <a:tab pos="4573588" algn="l"/>
                <a:tab pos="4859338" algn="l"/>
              </a:tabLst>
            </a:pPr>
            <a:r>
              <a:rPr lang="en-US" baseline="-25000" dirty="0">
                <a:latin typeface="Avenir Book"/>
                <a:cs typeface="Avenir Book"/>
              </a:rPr>
              <a:t>		</a:t>
            </a:r>
            <a:r>
              <a:rPr lang="en-US" dirty="0">
                <a:latin typeface="Avenir Book"/>
                <a:cs typeface="Avenir Book"/>
              </a:rPr>
              <a:t>       </a:t>
            </a:r>
            <a:endParaRPr lang="en-US" baseline="-25000" dirty="0">
              <a:latin typeface="Avenir Book"/>
              <a:cs typeface="Avenir Book"/>
            </a:endParaRPr>
          </a:p>
        </p:txBody>
      </p:sp>
      <p:sp>
        <p:nvSpPr>
          <p:cNvPr id="6" name="Content Placeholder 2">
            <a:extLst>
              <a:ext uri="{FF2B5EF4-FFF2-40B4-BE49-F238E27FC236}">
                <a16:creationId xmlns:a16="http://schemas.microsoft.com/office/drawing/2014/main" id="{9787635F-6F4B-5A4E-AA37-56D206516AE4}"/>
              </a:ext>
            </a:extLst>
          </p:cNvPr>
          <p:cNvSpPr>
            <a:spLocks noGrp="1"/>
          </p:cNvSpPr>
          <p:nvPr>
            <p:ph idx="1"/>
          </p:nvPr>
        </p:nvSpPr>
        <p:spPr>
          <a:xfrm>
            <a:off x="609600" y="1600201"/>
            <a:ext cx="10972800" cy="4525963"/>
          </a:xfrm>
        </p:spPr>
        <p:txBody>
          <a:bodyPr/>
          <a:lstStyle/>
          <a:p>
            <a:r>
              <a:rPr lang="en-US" dirty="0"/>
              <a:t>Descriptive model</a:t>
            </a:r>
          </a:p>
          <a:p>
            <a:pPr lvl="1"/>
            <a:r>
              <a:rPr lang="en-US" dirty="0"/>
              <a:t>Work has been done on </a:t>
            </a:r>
            <a:br>
              <a:rPr lang="en-US" dirty="0"/>
            </a:br>
            <a:r>
              <a:rPr lang="en-US" dirty="0"/>
              <a:t>representation learning</a:t>
            </a:r>
          </a:p>
          <a:p>
            <a:r>
              <a:rPr lang="en-US" dirty="0"/>
              <a:t>Operational Models</a:t>
            </a:r>
          </a:p>
          <a:p>
            <a:pPr lvl="1"/>
            <a:r>
              <a:rPr lang="en-US" dirty="0"/>
              <a:t>Learn to choose methods</a:t>
            </a:r>
          </a:p>
          <a:p>
            <a:pPr lvl="1"/>
            <a:r>
              <a:rPr lang="en-US" dirty="0"/>
              <a:t>Learning a heuristic function</a:t>
            </a:r>
          </a:p>
        </p:txBody>
      </p:sp>
    </p:spTree>
    <p:extLst>
      <p:ext uri="{BB962C8B-B14F-4D97-AF65-F5344CB8AC3E}">
        <p14:creationId xmlns:p14="http://schemas.microsoft.com/office/powerpoint/2010/main" val="23383134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7BC43-A5CC-4F43-93A1-DA7F39FF7091}"/>
              </a:ext>
            </a:extLst>
          </p:cNvPr>
          <p:cNvSpPr>
            <a:spLocks noGrp="1"/>
          </p:cNvSpPr>
          <p:nvPr>
            <p:ph type="title"/>
          </p:nvPr>
        </p:nvSpPr>
        <p:spPr/>
        <p:txBody>
          <a:bodyPr/>
          <a:lstStyle/>
          <a:p>
            <a:r>
              <a:rPr lang="en-US" dirty="0"/>
              <a:t>Planning with Operational Models</a:t>
            </a:r>
          </a:p>
        </p:txBody>
      </p:sp>
      <p:sp>
        <p:nvSpPr>
          <p:cNvPr id="3" name="Content Placeholder 2">
            <a:extLst>
              <a:ext uri="{FF2B5EF4-FFF2-40B4-BE49-F238E27FC236}">
                <a16:creationId xmlns:a16="http://schemas.microsoft.com/office/drawing/2014/main" id="{B0110231-A7EC-49B6-9ABB-0F83FB2F0945}"/>
              </a:ext>
            </a:extLst>
          </p:cNvPr>
          <p:cNvSpPr>
            <a:spLocks noGrp="1"/>
          </p:cNvSpPr>
          <p:nvPr>
            <p:ph idx="1"/>
          </p:nvPr>
        </p:nvSpPr>
        <p:spPr/>
        <p:txBody>
          <a:bodyPr vert="horz" lIns="91440" tIns="45720" rIns="91440" bIns="45720" rtlCol="0" anchor="t">
            <a:normAutofit/>
          </a:bodyPr>
          <a:lstStyle/>
          <a:p>
            <a:r>
              <a:rPr lang="en-US" dirty="0">
                <a:cs typeface="Calibri"/>
              </a:rPr>
              <a:t>Main Challenge: backtracking in program code</a:t>
            </a:r>
          </a:p>
          <a:p>
            <a:r>
              <a:rPr lang="en-US" dirty="0">
                <a:cs typeface="Calibri"/>
              </a:rPr>
              <a:t>Solution: </a:t>
            </a:r>
          </a:p>
          <a:p>
            <a:pPr lvl="1"/>
            <a:r>
              <a:rPr lang="en-US" dirty="0">
                <a:cs typeface="Calibri"/>
              </a:rPr>
              <a:t>Do several </a:t>
            </a:r>
            <a:br>
              <a:rPr lang="en-US" dirty="0">
                <a:cs typeface="Calibri"/>
              </a:rPr>
            </a:br>
            <a:r>
              <a:rPr lang="en-US" dirty="0">
                <a:cs typeface="Calibri"/>
              </a:rPr>
              <a:t>Monte Carlo Rollouts</a:t>
            </a:r>
          </a:p>
          <a:p>
            <a:pPr lvl="1"/>
            <a:r>
              <a:rPr lang="en-US" dirty="0">
                <a:cs typeface="Calibri"/>
              </a:rPr>
              <a:t>Choose the method </a:t>
            </a:r>
            <a:br>
              <a:rPr lang="en-US" dirty="0">
                <a:cs typeface="Calibri"/>
              </a:rPr>
            </a:br>
            <a:r>
              <a:rPr lang="en-US" dirty="0">
                <a:cs typeface="Calibri"/>
              </a:rPr>
              <a:t>with the highest </a:t>
            </a:r>
            <a:br>
              <a:rPr lang="en-US" dirty="0">
                <a:cs typeface="Calibri"/>
              </a:rPr>
            </a:br>
            <a:r>
              <a:rPr lang="en-US" dirty="0">
                <a:cs typeface="Calibri"/>
              </a:rPr>
              <a:t>expected utility</a:t>
            </a:r>
          </a:p>
        </p:txBody>
      </p:sp>
      <p:pic>
        <p:nvPicPr>
          <p:cNvPr id="5" name="Picture 4">
            <a:extLst>
              <a:ext uri="{FF2B5EF4-FFF2-40B4-BE49-F238E27FC236}">
                <a16:creationId xmlns:a16="http://schemas.microsoft.com/office/drawing/2014/main" id="{EC635C83-128D-4141-8C18-8FC1E485CF72}"/>
              </a:ext>
            </a:extLst>
          </p:cNvPr>
          <p:cNvPicPr>
            <a:picLocks noChangeAspect="1"/>
          </p:cNvPicPr>
          <p:nvPr/>
        </p:nvPicPr>
        <p:blipFill>
          <a:blip r:embed="rId2"/>
          <a:stretch>
            <a:fillRect/>
          </a:stretch>
        </p:blipFill>
        <p:spPr>
          <a:xfrm>
            <a:off x="3116625" y="1964734"/>
            <a:ext cx="8828889" cy="4694829"/>
          </a:xfrm>
          <a:prstGeom prst="rect">
            <a:avLst/>
          </a:prstGeom>
        </p:spPr>
      </p:pic>
      <p:sp>
        <p:nvSpPr>
          <p:cNvPr id="6" name="Isosceles Triangle 7">
            <a:extLst>
              <a:ext uri="{FF2B5EF4-FFF2-40B4-BE49-F238E27FC236}">
                <a16:creationId xmlns:a16="http://schemas.microsoft.com/office/drawing/2014/main" id="{DC9AFF61-C4C4-7244-8ED4-BFAE0B7408A9}"/>
              </a:ext>
            </a:extLst>
          </p:cNvPr>
          <p:cNvSpPr/>
          <p:nvPr/>
        </p:nvSpPr>
        <p:spPr>
          <a:xfrm>
            <a:off x="8535775" y="3463575"/>
            <a:ext cx="1839384" cy="19050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5FB70972-2286-4A47-A424-BF2DCF2965D6}"/>
              </a:ext>
            </a:extLst>
          </p:cNvPr>
          <p:cNvSpPr/>
          <p:nvPr/>
        </p:nvSpPr>
        <p:spPr>
          <a:xfrm>
            <a:off x="8758025" y="3025665"/>
            <a:ext cx="1255468" cy="43791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m2</a:t>
            </a:r>
          </a:p>
        </p:txBody>
      </p:sp>
      <p:sp>
        <p:nvSpPr>
          <p:cNvPr id="8" name="Rectangle 7">
            <a:extLst>
              <a:ext uri="{FF2B5EF4-FFF2-40B4-BE49-F238E27FC236}">
                <a16:creationId xmlns:a16="http://schemas.microsoft.com/office/drawing/2014/main" id="{F1044F51-CE86-2843-9728-1AED09216947}"/>
              </a:ext>
            </a:extLst>
          </p:cNvPr>
          <p:cNvSpPr/>
          <p:nvPr/>
        </p:nvSpPr>
        <p:spPr>
          <a:xfrm>
            <a:off x="6685353" y="3025666"/>
            <a:ext cx="972007" cy="420977"/>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solidFill>
                  <a:schemeClr val="tx1"/>
                </a:solidFill>
              </a:rPr>
              <a:t>m1</a:t>
            </a:r>
          </a:p>
        </p:txBody>
      </p:sp>
      <p:cxnSp>
        <p:nvCxnSpPr>
          <p:cNvPr id="9" name="Straight Arrow Connector 8">
            <a:extLst>
              <a:ext uri="{FF2B5EF4-FFF2-40B4-BE49-F238E27FC236}">
                <a16:creationId xmlns:a16="http://schemas.microsoft.com/office/drawing/2014/main" id="{570A6A1C-BC71-944D-8533-5AC8E9EF2BC0}"/>
              </a:ext>
            </a:extLst>
          </p:cNvPr>
          <p:cNvCxnSpPr/>
          <p:nvPr/>
        </p:nvCxnSpPr>
        <p:spPr>
          <a:xfrm flipV="1">
            <a:off x="8832109" y="4416075"/>
            <a:ext cx="1543050" cy="10584"/>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1796ABAE-9C23-A24A-9AE0-2542ECB074F0}"/>
              </a:ext>
            </a:extLst>
          </p:cNvPr>
          <p:cNvSpPr txBox="1"/>
          <p:nvPr/>
        </p:nvSpPr>
        <p:spPr>
          <a:xfrm>
            <a:off x="8535776" y="4477659"/>
            <a:ext cx="2465917" cy="369332"/>
          </a:xfrm>
          <a:prstGeom prst="rect">
            <a:avLst/>
          </a:prstGeom>
          <a:noFill/>
        </p:spPr>
        <p:txBody>
          <a:bodyPr wrap="square" rtlCol="0">
            <a:spAutoFit/>
          </a:bodyPr>
          <a:lstStyle/>
          <a:p>
            <a:r>
              <a:rPr lang="en-US"/>
              <a:t>Execution of m2’s body</a:t>
            </a:r>
          </a:p>
        </p:txBody>
      </p:sp>
      <p:sp>
        <p:nvSpPr>
          <p:cNvPr id="11" name="Oval 10">
            <a:extLst>
              <a:ext uri="{FF2B5EF4-FFF2-40B4-BE49-F238E27FC236}">
                <a16:creationId xmlns:a16="http://schemas.microsoft.com/office/drawing/2014/main" id="{0040203B-DB1F-E440-A776-BAABCA8E1257}"/>
              </a:ext>
            </a:extLst>
          </p:cNvPr>
          <p:cNvSpPr/>
          <p:nvPr/>
        </p:nvSpPr>
        <p:spPr>
          <a:xfrm>
            <a:off x="7615026" y="2362909"/>
            <a:ext cx="243416" cy="264583"/>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3B430A83-3AED-8549-B43A-3C63DC13DE65}"/>
              </a:ext>
            </a:extLst>
          </p:cNvPr>
          <p:cNvSpPr/>
          <p:nvPr/>
        </p:nvSpPr>
        <p:spPr>
          <a:xfrm>
            <a:off x="8235328" y="2383360"/>
            <a:ext cx="243416" cy="264583"/>
          </a:xfrm>
          <a:prstGeom prst="ellipse">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F01CA33C-E47D-A841-ACFC-62B8BFD9F0BC}"/>
              </a:ext>
            </a:extLst>
          </p:cNvPr>
          <p:cNvSpPr/>
          <p:nvPr/>
        </p:nvSpPr>
        <p:spPr>
          <a:xfrm>
            <a:off x="7991912" y="2362909"/>
            <a:ext cx="243416" cy="264583"/>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2285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3959 0.05787 C -0.05769 0.08333 -0.07553 0.10903 -0.10378 0.14352 C -0.13204 0.17801 -0.19076 0.2331 -0.20951 0.26504 C -0.22826 0.29722 -0.23099 0.33102 -0.2168 0.3368 C -0.20261 0.34259 -0.14584 0.28009 -0.12448 0.29953 C -0.10313 0.31898 -0.09271 0.42685 -0.08816 0.45301 " pathEditMode="relative" rAng="0" ptsTypes="AAAAAA">
                                      <p:cBhvr>
                                        <p:cTn id="6" dur="5000" fill="hold"/>
                                        <p:tgtEl>
                                          <p:spTgt spid="11"/>
                                        </p:tgtEl>
                                        <p:attrNameLst>
                                          <p:attrName>ppt_x</p:attrName>
                                          <p:attrName>ppt_y</p:attrName>
                                        </p:attrNameLst>
                                      </p:cBhvr>
                                      <p:rCtr x="-9323" y="19745"/>
                                    </p:animMotion>
                                  </p:childTnLst>
                                </p:cTn>
                              </p:par>
                            </p:childTnLst>
                          </p:cTn>
                        </p:par>
                        <p:par>
                          <p:cTn id="7" fill="hold">
                            <p:stCondLst>
                              <p:cond delay="5000"/>
                            </p:stCondLst>
                            <p:childTnLst>
                              <p:par>
                                <p:cTn id="8" presetID="0" presetClass="path" presetSubtype="0" accel="50000" decel="50000" fill="hold" grpId="0" nodeType="afterEffect">
                                  <p:stCondLst>
                                    <p:cond delay="0"/>
                                  </p:stCondLst>
                                  <p:childTnLst>
                                    <p:animMotion origin="layout" path="M -4.79167E-6 2.59259E-6 C -0.02278 0.02523 -0.04544 0.05046 -0.08593 0.09953 C -0.12643 0.14861 -0.21979 0.2419 -0.24244 0.29421 C -0.26523 0.34676 -0.24075 0.41643 -0.22265 0.41435 C -0.20468 0.41227 -0.17395 0.29838 -0.13372 0.28171 C -0.09335 0.26504 -0.01341 0.2787 0.01875 0.31481 C 0.05092 0.35092 0.05261 0.4618 0.05925 0.49861 " pathEditMode="relative" rAng="0" ptsTypes="AAAAAAA">
                                      <p:cBhvr>
                                        <p:cTn id="9" dur="5000" fill="hold"/>
                                        <p:tgtEl>
                                          <p:spTgt spid="13"/>
                                        </p:tgtEl>
                                        <p:attrNameLst>
                                          <p:attrName>ppt_x</p:attrName>
                                          <p:attrName>ppt_y</p:attrName>
                                        </p:attrNameLst>
                                      </p:cBhvr>
                                      <p:rCtr x="-9622" y="24931"/>
                                    </p:animMotion>
                                  </p:childTnLst>
                                </p:cTn>
                              </p:par>
                            </p:childTnLst>
                          </p:cTn>
                        </p:par>
                        <p:par>
                          <p:cTn id="10" fill="hold">
                            <p:stCondLst>
                              <p:cond delay="10000"/>
                            </p:stCondLst>
                            <p:childTnLst>
                              <p:par>
                                <p:cTn id="11" presetID="0" presetClass="path" presetSubtype="0" accel="50000" decel="50000" fill="hold" grpId="0" nodeType="afterEffect">
                                  <p:stCondLst>
                                    <p:cond delay="0"/>
                                  </p:stCondLst>
                                  <p:childTnLst>
                                    <p:animMotion origin="layout" path="M 0.00052 0.02176 C 0.0358 0.04745 0.07096 0.07314 0.08554 0.10602 C 0.10013 0.13889 0.09414 0.18865 0.08763 0.21944 C 0.08125 0.25 0.05143 0.2581 0.04726 0.29097 C 0.0431 0.32384 0.03242 0.40625 0.06263 0.41666 C 0.09284 0.42708 0.16067 0.39004 0.22864 0.35324 " pathEditMode="relative" rAng="0" ptsTypes="AAAAAA">
                                      <p:cBhvr>
                                        <p:cTn id="12" dur="5000" fill="hold"/>
                                        <p:tgtEl>
                                          <p:spTgt spid="12"/>
                                        </p:tgtEl>
                                        <p:attrNameLst>
                                          <p:attrName>ppt_x</p:attrName>
                                          <p:attrName>ppt_y</p:attrName>
                                        </p:attrNameLst>
                                      </p:cBhvr>
                                      <p:rCtr x="11406" y="1981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06B5C-A627-EC46-948C-8AB71A0D0723}"/>
              </a:ext>
            </a:extLst>
          </p:cNvPr>
          <p:cNvSpPr>
            <a:spLocks noGrp="1"/>
          </p:cNvSpPr>
          <p:nvPr>
            <p:ph type="title"/>
          </p:nvPr>
        </p:nvSpPr>
        <p:spPr>
          <a:xfrm>
            <a:off x="609600" y="173038"/>
            <a:ext cx="10972800" cy="1143000"/>
          </a:xfrm>
        </p:spPr>
        <p:txBody>
          <a:bodyPr>
            <a:normAutofit/>
          </a:bodyPr>
          <a:lstStyle/>
          <a:p>
            <a:r>
              <a:rPr lang="en-US" dirty="0"/>
              <a:t>Tradeoffs (open to discussion)</a:t>
            </a:r>
          </a:p>
        </p:txBody>
      </p:sp>
      <p:graphicFrame>
        <p:nvGraphicFramePr>
          <p:cNvPr id="4" name="Table 4">
            <a:extLst>
              <a:ext uri="{FF2B5EF4-FFF2-40B4-BE49-F238E27FC236}">
                <a16:creationId xmlns:a16="http://schemas.microsoft.com/office/drawing/2014/main" id="{C81365B1-9213-174E-A3F0-D3E149DDA7DB}"/>
              </a:ext>
            </a:extLst>
          </p:cNvPr>
          <p:cNvGraphicFramePr>
            <a:graphicFrameLocks noGrp="1"/>
          </p:cNvGraphicFramePr>
          <p:nvPr>
            <p:ph idx="1"/>
            <p:extLst>
              <p:ext uri="{D42A27DB-BD31-4B8C-83A1-F6EECF244321}">
                <p14:modId xmlns:p14="http://schemas.microsoft.com/office/powerpoint/2010/main" val="4098173563"/>
              </p:ext>
            </p:extLst>
          </p:nvPr>
        </p:nvGraphicFramePr>
        <p:xfrm>
          <a:off x="1379220" y="1170896"/>
          <a:ext cx="9433560" cy="5262880"/>
        </p:xfrm>
        <a:graphic>
          <a:graphicData uri="http://schemas.openxmlformats.org/drawingml/2006/table">
            <a:tbl>
              <a:tblPr firstRow="1" bandRow="1">
                <a:tableStyleId>{21E4AEA4-8DFA-4A89-87EB-49C32662AFE0}</a:tableStyleId>
              </a:tblPr>
              <a:tblGrid>
                <a:gridCol w="3144520">
                  <a:extLst>
                    <a:ext uri="{9D8B030D-6E8A-4147-A177-3AD203B41FA5}">
                      <a16:colId xmlns:a16="http://schemas.microsoft.com/office/drawing/2014/main" val="3252555969"/>
                    </a:ext>
                  </a:extLst>
                </a:gridCol>
                <a:gridCol w="3144520">
                  <a:extLst>
                    <a:ext uri="{9D8B030D-6E8A-4147-A177-3AD203B41FA5}">
                      <a16:colId xmlns:a16="http://schemas.microsoft.com/office/drawing/2014/main" val="60900122"/>
                    </a:ext>
                  </a:extLst>
                </a:gridCol>
                <a:gridCol w="3144520">
                  <a:extLst>
                    <a:ext uri="{9D8B030D-6E8A-4147-A177-3AD203B41FA5}">
                      <a16:colId xmlns:a16="http://schemas.microsoft.com/office/drawing/2014/main" val="551443452"/>
                    </a:ext>
                  </a:extLst>
                </a:gridCol>
              </a:tblGrid>
              <a:tr h="370840">
                <a:tc>
                  <a:txBody>
                    <a:bodyPr/>
                    <a:lstStyle/>
                    <a:p>
                      <a:r>
                        <a:rPr lang="en-US" dirty="0">
                          <a:latin typeface="Avenir Book" panose="02000503020000020003" pitchFamily="2" charset="0"/>
                        </a:rPr>
                        <a:t>Comparison Metric</a:t>
                      </a:r>
                    </a:p>
                  </a:txBody>
                  <a:tcPr/>
                </a:tc>
                <a:tc>
                  <a:txBody>
                    <a:bodyPr/>
                    <a:lstStyle/>
                    <a:p>
                      <a:r>
                        <a:rPr lang="en-US" dirty="0">
                          <a:latin typeface="Avenir Book" panose="02000503020000020003" pitchFamily="2" charset="0"/>
                        </a:rPr>
                        <a:t>Descriptive Models</a:t>
                      </a:r>
                    </a:p>
                  </a:txBody>
                  <a:tcPr/>
                </a:tc>
                <a:tc>
                  <a:txBody>
                    <a:bodyPr/>
                    <a:lstStyle/>
                    <a:p>
                      <a:r>
                        <a:rPr lang="en-US" dirty="0">
                          <a:latin typeface="Avenir Book" panose="02000503020000020003" pitchFamily="2" charset="0"/>
                        </a:rPr>
                        <a:t>Operational Models</a:t>
                      </a:r>
                    </a:p>
                  </a:txBody>
                  <a:tcPr/>
                </a:tc>
                <a:extLst>
                  <a:ext uri="{0D108BD9-81ED-4DB2-BD59-A6C34878D82A}">
                    <a16:rowId xmlns:a16="http://schemas.microsoft.com/office/drawing/2014/main" val="3044580586"/>
                  </a:ext>
                </a:extLst>
              </a:tr>
              <a:tr h="370840">
                <a:tc>
                  <a:txBody>
                    <a:bodyPr/>
                    <a:lstStyle/>
                    <a:p>
                      <a:r>
                        <a:rPr lang="en-US" dirty="0">
                          <a:latin typeface="Avenir Book" panose="02000503020000020003" pitchFamily="2" charset="0"/>
                        </a:rPr>
                        <a:t>Closed world problems</a:t>
                      </a:r>
                    </a:p>
                  </a:txBody>
                  <a:tcPr/>
                </a:tc>
                <a:tc>
                  <a:txBody>
                    <a:bodyPr/>
                    <a:lstStyle/>
                    <a:p>
                      <a:r>
                        <a:rPr lang="en-US" dirty="0">
                          <a:latin typeface="Avenir Book" panose="02000503020000020003" pitchFamily="2" charset="0"/>
                        </a:rPr>
                        <a:t>✅</a:t>
                      </a:r>
                    </a:p>
                  </a:txBody>
                  <a:tcPr/>
                </a:tc>
                <a:tc>
                  <a:txBody>
                    <a:bodyPr/>
                    <a:lstStyle/>
                    <a:p>
                      <a:r>
                        <a:rPr lang="en-US" dirty="0">
                          <a:latin typeface="Avenir Book" panose="02000503020000020003" pitchFamily="2" charset="0"/>
                        </a:rPr>
                        <a:t>⛔️</a:t>
                      </a:r>
                    </a:p>
                  </a:txBody>
                  <a:tcPr/>
                </a:tc>
                <a:extLst>
                  <a:ext uri="{0D108BD9-81ED-4DB2-BD59-A6C34878D82A}">
                    <a16:rowId xmlns:a16="http://schemas.microsoft.com/office/drawing/2014/main" val="3861126016"/>
                  </a:ext>
                </a:extLst>
              </a:tr>
              <a:tr h="370840">
                <a:tc>
                  <a:txBody>
                    <a:bodyPr/>
                    <a:lstStyle/>
                    <a:p>
                      <a:r>
                        <a:rPr lang="en-US" dirty="0">
                          <a:latin typeface="Avenir Book" panose="02000503020000020003" pitchFamily="2" charset="0"/>
                        </a:rPr>
                        <a:t>Plan computation efficiency</a:t>
                      </a:r>
                    </a:p>
                  </a:txBody>
                  <a:tcPr/>
                </a:tc>
                <a:tc>
                  <a:txBody>
                    <a:bodyPr/>
                    <a:lstStyle/>
                    <a:p>
                      <a:r>
                        <a:rPr lang="en-US" dirty="0">
                          <a:latin typeface="Avenir Book" panose="02000503020000020003" pitchFamily="2" charset="0"/>
                        </a:rPr>
                        <a:t>✅ (many years of research)</a:t>
                      </a:r>
                    </a:p>
                  </a:txBody>
                  <a:tcPr/>
                </a:tc>
                <a:tc>
                  <a:txBody>
                    <a:bodyPr/>
                    <a:lstStyle/>
                    <a:p>
                      <a:r>
                        <a:rPr lang="en-US" dirty="0">
                          <a:latin typeface="Avenir Book" panose="02000503020000020003" pitchFamily="2" charset="0"/>
                        </a:rPr>
                        <a:t>⚠️ (fairly recent)</a:t>
                      </a:r>
                    </a:p>
                  </a:txBody>
                  <a:tcPr/>
                </a:tc>
                <a:extLst>
                  <a:ext uri="{0D108BD9-81ED-4DB2-BD59-A6C34878D82A}">
                    <a16:rowId xmlns:a16="http://schemas.microsoft.com/office/drawing/2014/main" val="2938443540"/>
                  </a:ext>
                </a:extLst>
              </a:tr>
              <a:tr h="370840">
                <a:tc>
                  <a:txBody>
                    <a:bodyPr/>
                    <a:lstStyle/>
                    <a:p>
                      <a:r>
                        <a:rPr lang="en-US" dirty="0">
                          <a:latin typeface="Avenir Book" panose="02000503020000020003" pitchFamily="2" charset="0"/>
                        </a:rPr>
                        <a:t>Consistency between actor and planner</a:t>
                      </a:r>
                    </a:p>
                  </a:txBody>
                  <a:tcPr/>
                </a:tc>
                <a:tc>
                  <a:txBody>
                    <a:bodyPr/>
                    <a:lstStyle/>
                    <a:p>
                      <a:r>
                        <a:rPr lang="en-US" dirty="0">
                          <a:latin typeface="Avenir Book" panose="02000503020000020003" pitchFamily="2" charset="0"/>
                        </a:rPr>
                        <a:t>⛔️</a:t>
                      </a:r>
                    </a:p>
                  </a:txBody>
                  <a:tcPr/>
                </a:tc>
                <a:tc>
                  <a:txBody>
                    <a:bodyPr/>
                    <a:lstStyle/>
                    <a:p>
                      <a:r>
                        <a:rPr lang="en-US" dirty="0">
                          <a:latin typeface="Avenir Book" panose="02000503020000020003" pitchFamily="2" charset="0"/>
                        </a:rPr>
                        <a:t>✅</a:t>
                      </a:r>
                    </a:p>
                  </a:txBody>
                  <a:tcPr/>
                </a:tc>
                <a:extLst>
                  <a:ext uri="{0D108BD9-81ED-4DB2-BD59-A6C34878D82A}">
                    <a16:rowId xmlns:a16="http://schemas.microsoft.com/office/drawing/2014/main" val="3658532994"/>
                  </a:ext>
                </a:extLst>
              </a:tr>
              <a:tr h="370840">
                <a:tc>
                  <a:txBody>
                    <a:bodyPr/>
                    <a:lstStyle/>
                    <a:p>
                      <a:r>
                        <a:rPr lang="en-US" dirty="0">
                          <a:latin typeface="Avenir Book" panose="02000503020000020003" pitchFamily="2" charset="0"/>
                        </a:rPr>
                        <a:t>Nondeterminism</a:t>
                      </a:r>
                    </a:p>
                  </a:txBody>
                  <a:tcPr/>
                </a:tc>
                <a:tc>
                  <a:txBody>
                    <a:bodyPr/>
                    <a:lstStyle/>
                    <a:p>
                      <a:r>
                        <a:rPr lang="en-US" dirty="0">
                          <a:latin typeface="Avenir Book" panose="02000503020000020003" pitchFamily="2" charset="0"/>
                        </a:rPr>
                        <a:t>⚠️</a:t>
                      </a:r>
                    </a:p>
                  </a:txBody>
                  <a:tcPr/>
                </a:tc>
                <a:tc>
                  <a:txBody>
                    <a:bodyPr/>
                    <a:lstStyle/>
                    <a:p>
                      <a:r>
                        <a:rPr lang="en-US" dirty="0">
                          <a:latin typeface="Avenir Book" panose="02000503020000020003" pitchFamily="2" charset="0"/>
                        </a:rPr>
                        <a:t>✅</a:t>
                      </a:r>
                    </a:p>
                  </a:txBody>
                  <a:tcPr/>
                </a:tc>
                <a:extLst>
                  <a:ext uri="{0D108BD9-81ED-4DB2-BD59-A6C34878D82A}">
                    <a16:rowId xmlns:a16="http://schemas.microsoft.com/office/drawing/2014/main" val="3078874039"/>
                  </a:ext>
                </a:extLst>
              </a:tr>
              <a:tr h="370840">
                <a:tc>
                  <a:txBody>
                    <a:bodyPr/>
                    <a:lstStyle/>
                    <a:p>
                      <a:r>
                        <a:rPr lang="en-US" dirty="0">
                          <a:latin typeface="Avenir Book" panose="02000503020000020003" pitchFamily="2" charset="0"/>
                        </a:rPr>
                        <a:t>Plan Monitoring</a:t>
                      </a:r>
                    </a:p>
                  </a:txBody>
                  <a:tcPr/>
                </a:tc>
                <a:tc>
                  <a:txBody>
                    <a:bodyPr/>
                    <a:lstStyle/>
                    <a:p>
                      <a:r>
                        <a:rPr lang="en-US" dirty="0">
                          <a:latin typeface="Avenir Book" panose="02000503020000020003" pitchFamily="2" charset="0"/>
                        </a:rPr>
                        <a:t>⛔️</a:t>
                      </a:r>
                    </a:p>
                  </a:txBody>
                  <a:tcPr/>
                </a:tc>
                <a:tc>
                  <a:txBody>
                    <a:bodyPr/>
                    <a:lstStyle/>
                    <a:p>
                      <a:r>
                        <a:rPr lang="en-US" dirty="0">
                          <a:latin typeface="Avenir Book" panose="02000503020000020003" pitchFamily="2" charset="0"/>
                        </a:rPr>
                        <a:t>⚠️</a:t>
                      </a:r>
                    </a:p>
                  </a:txBody>
                  <a:tcPr/>
                </a:tc>
                <a:extLst>
                  <a:ext uri="{0D108BD9-81ED-4DB2-BD59-A6C34878D82A}">
                    <a16:rowId xmlns:a16="http://schemas.microsoft.com/office/drawing/2014/main" val="2046542051"/>
                  </a:ext>
                </a:extLst>
              </a:tr>
              <a:tr h="370840">
                <a:tc>
                  <a:txBody>
                    <a:bodyPr/>
                    <a:lstStyle/>
                    <a:p>
                      <a:r>
                        <a:rPr lang="en-US" dirty="0">
                          <a:latin typeface="Avenir Book" panose="02000503020000020003" pitchFamily="2" charset="0"/>
                        </a:rPr>
                        <a:t>Dynamic Events</a:t>
                      </a:r>
                    </a:p>
                  </a:txBody>
                  <a:tcPr/>
                </a:tc>
                <a:tc>
                  <a:txBody>
                    <a:bodyPr/>
                    <a:lstStyle/>
                    <a:p>
                      <a:r>
                        <a:rPr lang="en-US" dirty="0">
                          <a:latin typeface="Avenir Book" panose="02000503020000020003" pitchFamily="2" charset="0"/>
                        </a:rPr>
                        <a:t>⛔️</a:t>
                      </a:r>
                    </a:p>
                  </a:txBody>
                  <a:tcPr/>
                </a:tc>
                <a:tc>
                  <a:txBody>
                    <a:bodyPr/>
                    <a:lstStyle/>
                    <a:p>
                      <a:r>
                        <a:rPr lang="en-US" dirty="0">
                          <a:latin typeface="Avenir Book" panose="02000503020000020003" pitchFamily="2" charset="0"/>
                        </a:rPr>
                        <a:t>✅</a:t>
                      </a:r>
                    </a:p>
                  </a:txBody>
                  <a:tcPr/>
                </a:tc>
                <a:extLst>
                  <a:ext uri="{0D108BD9-81ED-4DB2-BD59-A6C34878D82A}">
                    <a16:rowId xmlns:a16="http://schemas.microsoft.com/office/drawing/2014/main" val="3200669139"/>
                  </a:ext>
                </a:extLst>
              </a:tr>
              <a:tr h="370840">
                <a:tc>
                  <a:txBody>
                    <a:bodyPr/>
                    <a:lstStyle/>
                    <a:p>
                      <a:r>
                        <a:rPr lang="en-US" dirty="0">
                          <a:latin typeface="Avenir Book" panose="02000503020000020003" pitchFamily="2" charset="0"/>
                        </a:rPr>
                        <a:t>Dead Ends</a:t>
                      </a:r>
                    </a:p>
                  </a:txBody>
                  <a:tcPr/>
                </a:tc>
                <a:tc>
                  <a:txBody>
                    <a:bodyPr/>
                    <a:lstStyle/>
                    <a:p>
                      <a:r>
                        <a:rPr lang="en-US" dirty="0">
                          <a:latin typeface="Avenir Book" panose="02000503020000020003" pitchFamily="2" charset="0"/>
                        </a:rPr>
                        <a:t>⛔️</a:t>
                      </a:r>
                    </a:p>
                  </a:txBody>
                  <a:tcPr/>
                </a:tc>
                <a:tc>
                  <a:txBody>
                    <a:bodyPr/>
                    <a:lstStyle/>
                    <a:p>
                      <a:r>
                        <a:rPr lang="en-US" dirty="0">
                          <a:latin typeface="Avenir Book" panose="02000503020000020003" pitchFamily="2" charset="0"/>
                        </a:rPr>
                        <a:t>✅</a:t>
                      </a:r>
                    </a:p>
                  </a:txBody>
                  <a:tcPr/>
                </a:tc>
                <a:extLst>
                  <a:ext uri="{0D108BD9-81ED-4DB2-BD59-A6C34878D82A}">
                    <a16:rowId xmlns:a16="http://schemas.microsoft.com/office/drawing/2014/main" val="1699571714"/>
                  </a:ext>
                </a:extLst>
              </a:tr>
              <a:tr h="370840">
                <a:tc>
                  <a:txBody>
                    <a:bodyPr/>
                    <a:lstStyle/>
                    <a:p>
                      <a:r>
                        <a:rPr lang="en-US" dirty="0">
                          <a:latin typeface="Avenir Book" panose="02000503020000020003" pitchFamily="2" charset="0"/>
                        </a:rPr>
                        <a:t>Multiple Agents</a:t>
                      </a:r>
                    </a:p>
                  </a:txBody>
                  <a:tcPr/>
                </a:tc>
                <a:tc>
                  <a:txBody>
                    <a:bodyPr/>
                    <a:lstStyle/>
                    <a:p>
                      <a:r>
                        <a:rPr lang="en-US" dirty="0">
                          <a:latin typeface="Avenir Book" panose="02000503020000020003" pitchFamily="2" charset="0"/>
                        </a:rPr>
                        <a:t>?</a:t>
                      </a:r>
                    </a:p>
                  </a:txBody>
                  <a:tcPr/>
                </a:tc>
                <a:tc>
                  <a:txBody>
                    <a:bodyPr/>
                    <a:lstStyle/>
                    <a:p>
                      <a:r>
                        <a:rPr lang="en-US" dirty="0">
                          <a:latin typeface="Avenir Book" panose="02000503020000020003" pitchFamily="2" charset="0"/>
                        </a:rPr>
                        <a:t>?</a:t>
                      </a:r>
                    </a:p>
                  </a:txBody>
                  <a:tcPr/>
                </a:tc>
                <a:extLst>
                  <a:ext uri="{0D108BD9-81ED-4DB2-BD59-A6C34878D82A}">
                    <a16:rowId xmlns:a16="http://schemas.microsoft.com/office/drawing/2014/main" val="1916796136"/>
                  </a:ext>
                </a:extLst>
              </a:tr>
              <a:tr h="370840">
                <a:tc>
                  <a:txBody>
                    <a:bodyPr/>
                    <a:lstStyle/>
                    <a:p>
                      <a:r>
                        <a:rPr lang="en-US" dirty="0">
                          <a:latin typeface="Avenir Book" panose="02000503020000020003" pitchFamily="2" charset="0"/>
                        </a:rPr>
                        <a:t>Learning</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Avenir Book" panose="02000503020000020003" pitchFamily="2" charset="0"/>
                        </a:rPr>
                        <a: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Avenir Book" panose="02000503020000020003" pitchFamily="2" charset="0"/>
                        </a:rPr>
                        <a:t>⚠️</a:t>
                      </a:r>
                    </a:p>
                  </a:txBody>
                  <a:tcPr/>
                </a:tc>
                <a:extLst>
                  <a:ext uri="{0D108BD9-81ED-4DB2-BD59-A6C34878D82A}">
                    <a16:rowId xmlns:a16="http://schemas.microsoft.com/office/drawing/2014/main" val="3774082765"/>
                  </a:ext>
                </a:extLst>
              </a:tr>
              <a:tr h="370840">
                <a:tc>
                  <a:txBody>
                    <a:bodyPr/>
                    <a:lstStyle/>
                    <a:p>
                      <a:r>
                        <a:rPr lang="en-US" dirty="0">
                          <a:latin typeface="Avenir Book" panose="02000503020000020003" pitchFamily="2" charset="0"/>
                        </a:rPr>
                        <a:t>Simulator</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Avenir Book" panose="02000503020000020003" pitchFamily="2" charset="0"/>
                        </a:rPr>
                        <a:t>Use if simulator not available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Avenir Book" panose="02000503020000020003" pitchFamily="2" charset="0"/>
                        </a:rPr>
                        <a:t>Use if simulator is available</a:t>
                      </a:r>
                    </a:p>
                  </a:txBody>
                  <a:tcPr/>
                </a:tc>
                <a:extLst>
                  <a:ext uri="{0D108BD9-81ED-4DB2-BD59-A6C34878D82A}">
                    <a16:rowId xmlns:a16="http://schemas.microsoft.com/office/drawing/2014/main" val="1031899433"/>
                  </a:ext>
                </a:extLst>
              </a:tr>
              <a:tr h="370840">
                <a:tc>
                  <a:txBody>
                    <a:bodyPr/>
                    <a:lstStyle/>
                    <a:p>
                      <a:r>
                        <a:rPr lang="en-US" dirty="0">
                          <a:latin typeface="Avenir Book" panose="02000503020000020003" pitchFamily="2" charset="0"/>
                        </a:rPr>
                        <a:t>Cost of building models</a:t>
                      </a:r>
                    </a:p>
                  </a:txBody>
                  <a:tcPr/>
                </a:tc>
                <a:tc>
                  <a:txBody>
                    <a:bodyPr/>
                    <a:lstStyle/>
                    <a:p>
                      <a:r>
                        <a:rPr lang="en-US" dirty="0">
                          <a:latin typeface="Avenir Book" panose="02000503020000020003" pitchFamily="2" charset="0"/>
                        </a:rPr>
                        <a:t>Feasible with an initial model learning curve </a:t>
                      </a:r>
                      <a:br>
                        <a:rPr lang="en-US" dirty="0">
                          <a:latin typeface="Avenir Book" panose="02000503020000020003" pitchFamily="2" charset="0"/>
                        </a:rPr>
                      </a:br>
                      <a:r>
                        <a:rPr lang="en-US" dirty="0">
                          <a:latin typeface="Avenir Book" panose="02000503020000020003" pitchFamily="2" charset="0"/>
                        </a:rPr>
                        <a:t>(e.g., learning PDDL, HTN)</a:t>
                      </a:r>
                    </a:p>
                  </a:txBody>
                  <a:tcPr/>
                </a:tc>
                <a:tc>
                  <a:txBody>
                    <a:bodyPr/>
                    <a:lstStyle/>
                    <a:p>
                      <a:r>
                        <a:rPr lang="en-US" dirty="0">
                          <a:latin typeface="Avenir Book" panose="02000503020000020003" pitchFamily="2" charset="0"/>
                        </a:rPr>
                        <a:t>Need more data to make a good estimate </a:t>
                      </a:r>
                    </a:p>
                  </a:txBody>
                  <a:tcPr/>
                </a:tc>
                <a:extLst>
                  <a:ext uri="{0D108BD9-81ED-4DB2-BD59-A6C34878D82A}">
                    <a16:rowId xmlns:a16="http://schemas.microsoft.com/office/drawing/2014/main" val="512850885"/>
                  </a:ext>
                </a:extLst>
              </a:tr>
            </a:tbl>
          </a:graphicData>
        </a:graphic>
      </p:graphicFrame>
    </p:spTree>
    <p:extLst>
      <p:ext uri="{BB962C8B-B14F-4D97-AF65-F5344CB8AC3E}">
        <p14:creationId xmlns:p14="http://schemas.microsoft.com/office/powerpoint/2010/main" val="33234150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own Arrow 6"/>
          <p:cNvSpPr/>
          <p:nvPr/>
        </p:nvSpPr>
        <p:spPr>
          <a:xfrm>
            <a:off x="4919761" y="2481061"/>
            <a:ext cx="613335" cy="1448954"/>
          </a:xfrm>
          <a:prstGeom prst="down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9" name="Right Arrow 8"/>
          <p:cNvSpPr/>
          <p:nvPr/>
        </p:nvSpPr>
        <p:spPr>
          <a:xfrm flipH="1">
            <a:off x="5635387" y="4144321"/>
            <a:ext cx="1243956" cy="337461"/>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4" name="Bent Arrow 13">
            <a:extLst>
              <a:ext uri="{FF2B5EF4-FFF2-40B4-BE49-F238E27FC236}">
                <a16:creationId xmlns:a16="http://schemas.microsoft.com/office/drawing/2014/main" id="{7F5F7F0A-606E-7C41-9D86-F9EEB6B6F3F2}"/>
              </a:ext>
            </a:extLst>
          </p:cNvPr>
          <p:cNvSpPr/>
          <p:nvPr/>
        </p:nvSpPr>
        <p:spPr>
          <a:xfrm flipH="1">
            <a:off x="5635387" y="1731178"/>
            <a:ext cx="2082902" cy="2159567"/>
          </a:xfrm>
          <a:prstGeom prst="bentArrow">
            <a:avLst>
              <a:gd name="adj1" fmla="val 16778"/>
              <a:gd name="adj2" fmla="val 19347"/>
              <a:gd name="adj3" fmla="val 25000"/>
              <a:gd name="adj4" fmla="val 54028"/>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solidFill>
                <a:schemeClr val="tx1"/>
              </a:solidFill>
            </a:endParaRPr>
          </a:p>
        </p:txBody>
      </p:sp>
      <p:sp>
        <p:nvSpPr>
          <p:cNvPr id="16" name="Title 6"/>
          <p:cNvSpPr>
            <a:spLocks noGrp="1"/>
          </p:cNvSpPr>
          <p:nvPr>
            <p:ph type="title"/>
          </p:nvPr>
        </p:nvSpPr>
        <p:spPr>
          <a:xfrm>
            <a:off x="1981200" y="194709"/>
            <a:ext cx="8229600" cy="1143000"/>
          </a:xfrm>
        </p:spPr>
        <p:txBody>
          <a:bodyPr>
            <a:normAutofit/>
          </a:bodyPr>
          <a:lstStyle/>
          <a:p>
            <a:r>
              <a:rPr lang="en-US" dirty="0">
                <a:latin typeface="Avenir Book"/>
                <a:cs typeface="Avenir Book"/>
              </a:rPr>
              <a:t>Summary</a:t>
            </a:r>
          </a:p>
        </p:txBody>
      </p:sp>
      <p:sp>
        <p:nvSpPr>
          <p:cNvPr id="17" name="Rectangle 16">
            <a:extLst>
              <a:ext uri="{FF2B5EF4-FFF2-40B4-BE49-F238E27FC236}">
                <a16:creationId xmlns:a16="http://schemas.microsoft.com/office/drawing/2014/main" id="{68FBC50E-2E9E-1C4E-A0ED-CAD97F9E0537}"/>
              </a:ext>
            </a:extLst>
          </p:cNvPr>
          <p:cNvSpPr/>
          <p:nvPr/>
        </p:nvSpPr>
        <p:spPr>
          <a:xfrm>
            <a:off x="4519806" y="1399350"/>
            <a:ext cx="3462144" cy="3190938"/>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latin typeface="Avenir Book" panose="02000503020000020003" pitchFamily="2" charset="0"/>
            </a:endParaRPr>
          </a:p>
        </p:txBody>
      </p:sp>
      <p:sp>
        <p:nvSpPr>
          <p:cNvPr id="18" name="Rectangle 17">
            <a:extLst>
              <a:ext uri="{FF2B5EF4-FFF2-40B4-BE49-F238E27FC236}">
                <a16:creationId xmlns:a16="http://schemas.microsoft.com/office/drawing/2014/main" id="{D526C36E-26A5-0A43-A7BF-B8B4816FF376}"/>
              </a:ext>
            </a:extLst>
          </p:cNvPr>
          <p:cNvSpPr/>
          <p:nvPr/>
        </p:nvSpPr>
        <p:spPr>
          <a:xfrm>
            <a:off x="4724400" y="1627632"/>
            <a:ext cx="1307592" cy="1395800"/>
          </a:xfrm>
          <a:prstGeom prst="rect">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a:latin typeface="Avenir Book" panose="02000503020000020003" pitchFamily="2" charset="0"/>
              </a:rPr>
              <a:t>Planner</a:t>
            </a:r>
            <a:endParaRPr lang="en-US" b="1">
              <a:latin typeface="Avenir Book" panose="02000503020000020003" pitchFamily="2" charset="0"/>
            </a:endParaRPr>
          </a:p>
        </p:txBody>
      </p:sp>
      <p:sp>
        <p:nvSpPr>
          <p:cNvPr id="19" name="Rectangle 18">
            <a:extLst>
              <a:ext uri="{FF2B5EF4-FFF2-40B4-BE49-F238E27FC236}">
                <a16:creationId xmlns:a16="http://schemas.microsoft.com/office/drawing/2014/main" id="{6138BE0E-D125-2045-8A57-09D974C9F531}"/>
              </a:ext>
            </a:extLst>
          </p:cNvPr>
          <p:cNvSpPr/>
          <p:nvPr/>
        </p:nvSpPr>
        <p:spPr>
          <a:xfrm>
            <a:off x="4724400" y="3261552"/>
            <a:ext cx="2999232" cy="1143000"/>
          </a:xfrm>
          <a:prstGeom prst="rect">
            <a:avLst/>
          </a:prstGeom>
          <a:solidFill>
            <a:srgbClr val="FF6966"/>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a:latin typeface="Avenir Book" panose="02000503020000020003" pitchFamily="2" charset="0"/>
              </a:rPr>
              <a:t>Acting engine</a:t>
            </a:r>
          </a:p>
        </p:txBody>
      </p:sp>
      <p:sp>
        <p:nvSpPr>
          <p:cNvPr id="20" name="Rectangle 19">
            <a:extLst>
              <a:ext uri="{FF2B5EF4-FFF2-40B4-BE49-F238E27FC236}">
                <a16:creationId xmlns:a16="http://schemas.microsoft.com/office/drawing/2014/main" id="{ACB5ED39-E9DD-6249-8569-8BFED7B9DFBB}"/>
              </a:ext>
            </a:extLst>
          </p:cNvPr>
          <p:cNvSpPr/>
          <p:nvPr/>
        </p:nvSpPr>
        <p:spPr>
          <a:xfrm>
            <a:off x="6160010" y="1627632"/>
            <a:ext cx="1563622" cy="1395800"/>
          </a:xfrm>
          <a:prstGeom prst="rect">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a:latin typeface="Avenir Book" panose="02000503020000020003" pitchFamily="2" charset="0"/>
              </a:rPr>
              <a:t>Learning component</a:t>
            </a:r>
          </a:p>
        </p:txBody>
      </p:sp>
      <p:sp>
        <p:nvSpPr>
          <p:cNvPr id="22" name="Rectangle 21">
            <a:extLst>
              <a:ext uri="{FF2B5EF4-FFF2-40B4-BE49-F238E27FC236}">
                <a16:creationId xmlns:a16="http://schemas.microsoft.com/office/drawing/2014/main" id="{B8228B90-8195-4E47-9B40-A9B010452EB4}"/>
              </a:ext>
            </a:extLst>
          </p:cNvPr>
          <p:cNvSpPr/>
          <p:nvPr/>
        </p:nvSpPr>
        <p:spPr>
          <a:xfrm>
            <a:off x="4843194" y="5107947"/>
            <a:ext cx="2999232" cy="46852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atin typeface="Avenir Book" panose="02000503020000020003" pitchFamily="2" charset="0"/>
              </a:rPr>
              <a:t>Execution Platform</a:t>
            </a:r>
          </a:p>
        </p:txBody>
      </p:sp>
      <p:sp>
        <p:nvSpPr>
          <p:cNvPr id="23" name="Oval 22">
            <a:extLst>
              <a:ext uri="{FF2B5EF4-FFF2-40B4-BE49-F238E27FC236}">
                <a16:creationId xmlns:a16="http://schemas.microsoft.com/office/drawing/2014/main" id="{7478F45C-FB6E-5B4C-A115-DDEADC3CE667}"/>
              </a:ext>
            </a:extLst>
          </p:cNvPr>
          <p:cNvSpPr/>
          <p:nvPr/>
        </p:nvSpPr>
        <p:spPr>
          <a:xfrm>
            <a:off x="8583168" y="4105604"/>
            <a:ext cx="1481328" cy="124003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a:latin typeface="Avenir Book" panose="02000503020000020003" pitchFamily="2" charset="0"/>
              </a:rPr>
              <a:t>State</a:t>
            </a:r>
            <a:endParaRPr lang="en-US" b="1">
              <a:latin typeface="Avenir Book" panose="02000503020000020003" pitchFamily="2" charset="0"/>
            </a:endParaRPr>
          </a:p>
        </p:txBody>
      </p:sp>
      <p:cxnSp>
        <p:nvCxnSpPr>
          <p:cNvPr id="28" name="Straight Arrow Connector 27">
            <a:extLst>
              <a:ext uri="{FF2B5EF4-FFF2-40B4-BE49-F238E27FC236}">
                <a16:creationId xmlns:a16="http://schemas.microsoft.com/office/drawing/2014/main" id="{91E9058E-9CEC-A94A-B30D-1EC8425B8580}"/>
              </a:ext>
            </a:extLst>
          </p:cNvPr>
          <p:cNvCxnSpPr/>
          <p:nvPr/>
        </p:nvCxnSpPr>
        <p:spPr>
          <a:xfrm>
            <a:off x="5642515" y="4590288"/>
            <a:ext cx="0" cy="517658"/>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cxnSp>
        <p:nvCxnSpPr>
          <p:cNvPr id="29" name="Straight Arrow Connector 28">
            <a:extLst>
              <a:ext uri="{FF2B5EF4-FFF2-40B4-BE49-F238E27FC236}">
                <a16:creationId xmlns:a16="http://schemas.microsoft.com/office/drawing/2014/main" id="{2A9CD8B5-C8BE-8944-A6F6-54B951F50651}"/>
              </a:ext>
            </a:extLst>
          </p:cNvPr>
          <p:cNvCxnSpPr/>
          <p:nvPr/>
        </p:nvCxnSpPr>
        <p:spPr>
          <a:xfrm flipV="1">
            <a:off x="7083552" y="4590288"/>
            <a:ext cx="0" cy="517658"/>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sp>
        <p:nvSpPr>
          <p:cNvPr id="30" name="TextBox 29">
            <a:extLst>
              <a:ext uri="{FF2B5EF4-FFF2-40B4-BE49-F238E27FC236}">
                <a16:creationId xmlns:a16="http://schemas.microsoft.com/office/drawing/2014/main" id="{2148FF26-9B38-C140-BD65-675E6928D5CE}"/>
              </a:ext>
            </a:extLst>
          </p:cNvPr>
          <p:cNvSpPr txBox="1"/>
          <p:nvPr/>
        </p:nvSpPr>
        <p:spPr>
          <a:xfrm>
            <a:off x="4227340" y="4605737"/>
            <a:ext cx="1414462" cy="461665"/>
          </a:xfrm>
          <a:prstGeom prst="rect">
            <a:avLst/>
          </a:prstGeom>
          <a:noFill/>
        </p:spPr>
        <p:txBody>
          <a:bodyPr wrap="square" rtlCol="0">
            <a:spAutoFit/>
          </a:bodyPr>
          <a:lstStyle/>
          <a:p>
            <a:r>
              <a:rPr lang="en-US" sz="2400" b="1">
                <a:solidFill>
                  <a:srgbClr val="FF0000"/>
                </a:solidFill>
                <a:latin typeface="Avenir Book" panose="02000503020000020003" pitchFamily="2" charset="0"/>
              </a:rPr>
              <a:t>Actions</a:t>
            </a:r>
          </a:p>
        </p:txBody>
      </p:sp>
      <p:sp>
        <p:nvSpPr>
          <p:cNvPr id="31" name="TextBox 30">
            <a:extLst>
              <a:ext uri="{FF2B5EF4-FFF2-40B4-BE49-F238E27FC236}">
                <a16:creationId xmlns:a16="http://schemas.microsoft.com/office/drawing/2014/main" id="{1A31EEC9-9ABE-9C43-9751-8470A306A353}"/>
              </a:ext>
            </a:extLst>
          </p:cNvPr>
          <p:cNvSpPr txBox="1"/>
          <p:nvPr/>
        </p:nvSpPr>
        <p:spPr>
          <a:xfrm>
            <a:off x="7180343" y="4604302"/>
            <a:ext cx="1414462" cy="461665"/>
          </a:xfrm>
          <a:prstGeom prst="rect">
            <a:avLst/>
          </a:prstGeom>
          <a:noFill/>
        </p:spPr>
        <p:txBody>
          <a:bodyPr wrap="square" rtlCol="0">
            <a:spAutoFit/>
          </a:bodyPr>
          <a:lstStyle/>
          <a:p>
            <a:r>
              <a:rPr lang="en-US" sz="2400" b="1">
                <a:solidFill>
                  <a:srgbClr val="FF0000"/>
                </a:solidFill>
                <a:latin typeface="Avenir Book" panose="02000503020000020003" pitchFamily="2" charset="0"/>
              </a:rPr>
              <a:t>Events</a:t>
            </a:r>
          </a:p>
        </p:txBody>
      </p:sp>
      <p:cxnSp>
        <p:nvCxnSpPr>
          <p:cNvPr id="32" name="Straight Arrow Connector 31">
            <a:extLst>
              <a:ext uri="{FF2B5EF4-FFF2-40B4-BE49-F238E27FC236}">
                <a16:creationId xmlns:a16="http://schemas.microsoft.com/office/drawing/2014/main" id="{598AAEE6-D315-A047-B908-EE6B4AFB5516}"/>
              </a:ext>
            </a:extLst>
          </p:cNvPr>
          <p:cNvCxnSpPr>
            <a:cxnSpLocks/>
            <a:stCxn id="40" idx="3"/>
          </p:cNvCxnSpPr>
          <p:nvPr/>
        </p:nvCxnSpPr>
        <p:spPr>
          <a:xfrm flipV="1">
            <a:off x="3860530" y="2481063"/>
            <a:ext cx="863871" cy="864962"/>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pic>
        <p:nvPicPr>
          <p:cNvPr id="33" name="Picture 32" descr="A close up of a logo&#10;&#10;Description automatically generated">
            <a:extLst>
              <a:ext uri="{FF2B5EF4-FFF2-40B4-BE49-F238E27FC236}">
                <a16:creationId xmlns:a16="http://schemas.microsoft.com/office/drawing/2014/main" id="{468DA82A-A132-FA45-B738-D2D4B9BD7C0F}"/>
              </a:ext>
            </a:extLst>
          </p:cNvPr>
          <p:cNvPicPr>
            <a:picLocks noChangeAspect="1"/>
          </p:cNvPicPr>
          <p:nvPr/>
        </p:nvPicPr>
        <p:blipFill>
          <a:blip r:embed="rId4">
            <a:duotone>
              <a:schemeClr val="accent1">
                <a:shade val="45000"/>
                <a:satMod val="135000"/>
              </a:schemeClr>
              <a:prstClr val="white"/>
            </a:duotone>
            <a:extLst>
              <a:ext uri="{837473B0-CC2E-450A-ABE3-18F120FF3D39}">
                <a1611:picAttrSrcUrl xmlns:a1611="http://schemas.microsoft.com/office/drawing/2016/11/main" r:id="rId5"/>
              </a:ext>
            </a:extLst>
          </a:blip>
          <a:stretch>
            <a:fillRect/>
          </a:stretch>
        </p:blipFill>
        <p:spPr>
          <a:xfrm>
            <a:off x="9413353" y="1752600"/>
            <a:ext cx="1892300" cy="1676400"/>
          </a:xfrm>
          <a:prstGeom prst="rect">
            <a:avLst/>
          </a:prstGeom>
        </p:spPr>
      </p:pic>
      <p:cxnSp>
        <p:nvCxnSpPr>
          <p:cNvPr id="34" name="Straight Arrow Connector 33">
            <a:extLst>
              <a:ext uri="{FF2B5EF4-FFF2-40B4-BE49-F238E27FC236}">
                <a16:creationId xmlns:a16="http://schemas.microsoft.com/office/drawing/2014/main" id="{7A51795A-F76F-304A-A0C8-5C0B49E74694}"/>
              </a:ext>
            </a:extLst>
          </p:cNvPr>
          <p:cNvCxnSpPr>
            <a:cxnSpLocks/>
          </p:cNvCxnSpPr>
          <p:nvPr/>
        </p:nvCxnSpPr>
        <p:spPr>
          <a:xfrm flipH="1">
            <a:off x="7981954" y="2828925"/>
            <a:ext cx="1649726" cy="0"/>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sp>
        <p:nvSpPr>
          <p:cNvPr id="35" name="TextBox 34">
            <a:extLst>
              <a:ext uri="{FF2B5EF4-FFF2-40B4-BE49-F238E27FC236}">
                <a16:creationId xmlns:a16="http://schemas.microsoft.com/office/drawing/2014/main" id="{521EBB74-BCBB-0D4A-8EC8-578B633ED2C6}"/>
              </a:ext>
            </a:extLst>
          </p:cNvPr>
          <p:cNvSpPr txBox="1"/>
          <p:nvPr/>
        </p:nvSpPr>
        <p:spPr>
          <a:xfrm>
            <a:off x="7977554" y="2219134"/>
            <a:ext cx="2082901" cy="461665"/>
          </a:xfrm>
          <a:prstGeom prst="rect">
            <a:avLst/>
          </a:prstGeom>
          <a:noFill/>
        </p:spPr>
        <p:txBody>
          <a:bodyPr wrap="square" rtlCol="0">
            <a:spAutoFit/>
          </a:bodyPr>
          <a:lstStyle/>
          <a:p>
            <a:r>
              <a:rPr lang="en-US" sz="2400" b="1" dirty="0">
                <a:solidFill>
                  <a:srgbClr val="FF0000"/>
                </a:solidFill>
                <a:latin typeface="Avenir Book" panose="02000503020000020003" pitchFamily="2" charset="0"/>
              </a:rPr>
              <a:t>Tasks/goals</a:t>
            </a:r>
          </a:p>
        </p:txBody>
      </p:sp>
      <p:cxnSp>
        <p:nvCxnSpPr>
          <p:cNvPr id="36" name="Straight Arrow Connector 35">
            <a:extLst>
              <a:ext uri="{FF2B5EF4-FFF2-40B4-BE49-F238E27FC236}">
                <a16:creationId xmlns:a16="http://schemas.microsoft.com/office/drawing/2014/main" id="{D7AC50CB-7CEB-884E-88AC-BC508DE646C1}"/>
              </a:ext>
            </a:extLst>
          </p:cNvPr>
          <p:cNvCxnSpPr>
            <a:cxnSpLocks/>
          </p:cNvCxnSpPr>
          <p:nvPr/>
        </p:nvCxnSpPr>
        <p:spPr>
          <a:xfrm flipH="1" flipV="1">
            <a:off x="7928966" y="3905574"/>
            <a:ext cx="755821" cy="498978"/>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cxnSp>
        <p:nvCxnSpPr>
          <p:cNvPr id="37" name="Straight Arrow Connector 36">
            <a:extLst>
              <a:ext uri="{FF2B5EF4-FFF2-40B4-BE49-F238E27FC236}">
                <a16:creationId xmlns:a16="http://schemas.microsoft.com/office/drawing/2014/main" id="{61D859D4-B2B7-774F-8B24-E509C9E1A4A3}"/>
              </a:ext>
            </a:extLst>
          </p:cNvPr>
          <p:cNvCxnSpPr>
            <a:cxnSpLocks/>
            <a:stCxn id="22" idx="3"/>
          </p:cNvCxnSpPr>
          <p:nvPr/>
        </p:nvCxnSpPr>
        <p:spPr>
          <a:xfrm flipV="1">
            <a:off x="7842426" y="5056822"/>
            <a:ext cx="842360" cy="285388"/>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sp>
        <p:nvSpPr>
          <p:cNvPr id="38" name="TextBox 37">
            <a:extLst>
              <a:ext uri="{FF2B5EF4-FFF2-40B4-BE49-F238E27FC236}">
                <a16:creationId xmlns:a16="http://schemas.microsoft.com/office/drawing/2014/main" id="{338E4D07-F163-C54B-B3D6-B7E954C6B1ED}"/>
              </a:ext>
            </a:extLst>
          </p:cNvPr>
          <p:cNvSpPr txBox="1"/>
          <p:nvPr/>
        </p:nvSpPr>
        <p:spPr>
          <a:xfrm>
            <a:off x="3086584" y="1461617"/>
            <a:ext cx="1414462" cy="461665"/>
          </a:xfrm>
          <a:prstGeom prst="rect">
            <a:avLst/>
          </a:prstGeom>
          <a:noFill/>
        </p:spPr>
        <p:txBody>
          <a:bodyPr wrap="square" rtlCol="0">
            <a:spAutoFit/>
          </a:bodyPr>
          <a:lstStyle/>
          <a:p>
            <a:r>
              <a:rPr lang="en-US" sz="2400" b="1">
                <a:ln>
                  <a:solidFill>
                    <a:schemeClr val="tx2"/>
                  </a:solidFill>
                </a:ln>
                <a:solidFill>
                  <a:sysClr val="windowText" lastClr="000000"/>
                </a:solidFill>
                <a:latin typeface="Avenir Book" panose="02000503020000020003" pitchFamily="2" charset="0"/>
              </a:rPr>
              <a:t>Actor</a:t>
            </a:r>
          </a:p>
        </p:txBody>
      </p:sp>
      <p:cxnSp>
        <p:nvCxnSpPr>
          <p:cNvPr id="39" name="Straight Arrow Connector 38">
            <a:extLst>
              <a:ext uri="{FF2B5EF4-FFF2-40B4-BE49-F238E27FC236}">
                <a16:creationId xmlns:a16="http://schemas.microsoft.com/office/drawing/2014/main" id="{BBB5F62D-F609-7D43-95F5-E8F4CF2AB1DE}"/>
              </a:ext>
            </a:extLst>
          </p:cNvPr>
          <p:cNvCxnSpPr>
            <a:cxnSpLocks/>
          </p:cNvCxnSpPr>
          <p:nvPr/>
        </p:nvCxnSpPr>
        <p:spPr>
          <a:xfrm flipV="1">
            <a:off x="4055890" y="1672728"/>
            <a:ext cx="463917" cy="1972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cxnSp>
        <p:nvCxnSpPr>
          <p:cNvPr id="41" name="Straight Arrow Connector 40">
            <a:extLst>
              <a:ext uri="{FF2B5EF4-FFF2-40B4-BE49-F238E27FC236}">
                <a16:creationId xmlns:a16="http://schemas.microsoft.com/office/drawing/2014/main" id="{801BF98D-00C9-5A42-AA29-AE81D975CCAC}"/>
              </a:ext>
            </a:extLst>
          </p:cNvPr>
          <p:cNvCxnSpPr>
            <a:cxnSpLocks/>
            <a:stCxn id="40" idx="3"/>
          </p:cNvCxnSpPr>
          <p:nvPr/>
        </p:nvCxnSpPr>
        <p:spPr>
          <a:xfrm>
            <a:off x="3860530" y="3346026"/>
            <a:ext cx="863869" cy="687717"/>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sp>
        <p:nvSpPr>
          <p:cNvPr id="40" name="Rounded Rectangle 11">
            <a:extLst>
              <a:ext uri="{FF2B5EF4-FFF2-40B4-BE49-F238E27FC236}">
                <a16:creationId xmlns:a16="http://schemas.microsoft.com/office/drawing/2014/main" id="{DA21D463-562E-D64D-BE4C-D9A7D3A6E2BB}"/>
              </a:ext>
            </a:extLst>
          </p:cNvPr>
          <p:cNvSpPr/>
          <p:nvPr/>
        </p:nvSpPr>
        <p:spPr>
          <a:xfrm>
            <a:off x="1981201" y="2658308"/>
            <a:ext cx="1879329" cy="1375435"/>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a:solidFill>
                  <a:srgbClr val="FDEFCA"/>
                </a:solidFill>
                <a:latin typeface="Avenir Book"/>
                <a:cs typeface="Avenir Book"/>
              </a:rPr>
              <a:t>Task and action models</a:t>
            </a:r>
          </a:p>
        </p:txBody>
      </p:sp>
      <p:cxnSp>
        <p:nvCxnSpPr>
          <p:cNvPr id="42" name="Curved Connector 41">
            <a:extLst>
              <a:ext uri="{FF2B5EF4-FFF2-40B4-BE49-F238E27FC236}">
                <a16:creationId xmlns:a16="http://schemas.microsoft.com/office/drawing/2014/main" id="{B609C8BF-E9F3-2F4B-8DF7-D0A621A9DF9E}"/>
              </a:ext>
            </a:extLst>
          </p:cNvPr>
          <p:cNvCxnSpPr>
            <a:cxnSpLocks/>
          </p:cNvCxnSpPr>
          <p:nvPr/>
        </p:nvCxnSpPr>
        <p:spPr>
          <a:xfrm rot="5400000">
            <a:off x="4991686" y="5956635"/>
            <a:ext cx="760319" cy="12700"/>
          </a:xfrm>
          <a:prstGeom prst="curvedConnector3">
            <a:avLst>
              <a:gd name="adj1" fmla="val 50000"/>
            </a:avLst>
          </a:prstGeom>
          <a:ln w="76200">
            <a:tailEnd type="triangle"/>
          </a:ln>
        </p:spPr>
        <p:style>
          <a:lnRef idx="1">
            <a:schemeClr val="accent2"/>
          </a:lnRef>
          <a:fillRef idx="0">
            <a:schemeClr val="accent2"/>
          </a:fillRef>
          <a:effectRef idx="0">
            <a:schemeClr val="accent2"/>
          </a:effectRef>
          <a:fontRef idx="minor">
            <a:schemeClr val="tx1"/>
          </a:fontRef>
        </p:style>
      </p:cxnSp>
      <p:sp>
        <p:nvSpPr>
          <p:cNvPr id="43" name="TextBox 42">
            <a:extLst>
              <a:ext uri="{FF2B5EF4-FFF2-40B4-BE49-F238E27FC236}">
                <a16:creationId xmlns:a16="http://schemas.microsoft.com/office/drawing/2014/main" id="{A992C3DE-DAC0-D34C-8DC3-7744135ACCC7}"/>
              </a:ext>
            </a:extLst>
          </p:cNvPr>
          <p:cNvSpPr txBox="1"/>
          <p:nvPr/>
        </p:nvSpPr>
        <p:spPr>
          <a:xfrm>
            <a:off x="3535516" y="5805089"/>
            <a:ext cx="1931059" cy="461665"/>
          </a:xfrm>
          <a:prstGeom prst="rect">
            <a:avLst/>
          </a:prstGeom>
          <a:noFill/>
        </p:spPr>
        <p:txBody>
          <a:bodyPr wrap="square" rtlCol="0">
            <a:spAutoFit/>
          </a:bodyPr>
          <a:lstStyle/>
          <a:p>
            <a:r>
              <a:rPr lang="en-US" sz="2400" b="1" dirty="0">
                <a:solidFill>
                  <a:srgbClr val="FF0000"/>
                </a:solidFill>
                <a:latin typeface="Avenir Book" panose="02000503020000020003" pitchFamily="2" charset="0"/>
              </a:rPr>
              <a:t>Actuation</a:t>
            </a:r>
          </a:p>
        </p:txBody>
      </p:sp>
      <p:cxnSp>
        <p:nvCxnSpPr>
          <p:cNvPr id="44" name="Curved Connector 43">
            <a:extLst>
              <a:ext uri="{FF2B5EF4-FFF2-40B4-BE49-F238E27FC236}">
                <a16:creationId xmlns:a16="http://schemas.microsoft.com/office/drawing/2014/main" id="{20D11B15-7F86-B647-AC63-1A0DFE73640C}"/>
              </a:ext>
            </a:extLst>
          </p:cNvPr>
          <p:cNvCxnSpPr>
            <a:cxnSpLocks/>
          </p:cNvCxnSpPr>
          <p:nvPr/>
        </p:nvCxnSpPr>
        <p:spPr>
          <a:xfrm rot="5400000" flipH="1" flipV="1">
            <a:off x="7014941" y="5921615"/>
            <a:ext cx="690279" cy="12700"/>
          </a:xfrm>
          <a:prstGeom prst="curvedConnector3">
            <a:avLst>
              <a:gd name="adj1" fmla="val 50000"/>
            </a:avLst>
          </a:prstGeom>
          <a:ln w="76200">
            <a:tailEnd type="triangle"/>
          </a:ln>
        </p:spPr>
        <p:style>
          <a:lnRef idx="1">
            <a:schemeClr val="accent2"/>
          </a:lnRef>
          <a:fillRef idx="0">
            <a:schemeClr val="accent2"/>
          </a:fillRef>
          <a:effectRef idx="0">
            <a:schemeClr val="accent2"/>
          </a:effectRef>
          <a:fontRef idx="minor">
            <a:schemeClr val="tx1"/>
          </a:fontRef>
        </p:style>
      </p:cxnSp>
      <p:sp>
        <p:nvSpPr>
          <p:cNvPr id="45" name="TextBox 44">
            <a:extLst>
              <a:ext uri="{FF2B5EF4-FFF2-40B4-BE49-F238E27FC236}">
                <a16:creationId xmlns:a16="http://schemas.microsoft.com/office/drawing/2014/main" id="{2D66C09A-1A9B-4441-8B69-86222AF3F973}"/>
              </a:ext>
            </a:extLst>
          </p:cNvPr>
          <p:cNvSpPr txBox="1"/>
          <p:nvPr/>
        </p:nvSpPr>
        <p:spPr>
          <a:xfrm>
            <a:off x="7664854" y="5694263"/>
            <a:ext cx="1658978" cy="461665"/>
          </a:xfrm>
          <a:prstGeom prst="rect">
            <a:avLst/>
          </a:prstGeom>
          <a:noFill/>
        </p:spPr>
        <p:txBody>
          <a:bodyPr wrap="square" rtlCol="0">
            <a:spAutoFit/>
          </a:bodyPr>
          <a:lstStyle/>
          <a:p>
            <a:r>
              <a:rPr lang="en-US" sz="2400" b="1" dirty="0">
                <a:solidFill>
                  <a:srgbClr val="FF0000"/>
                </a:solidFill>
                <a:latin typeface="Avenir Book" panose="02000503020000020003" pitchFamily="2" charset="0"/>
              </a:rPr>
              <a:t>Sensing</a:t>
            </a:r>
          </a:p>
        </p:txBody>
      </p:sp>
      <p:sp>
        <p:nvSpPr>
          <p:cNvPr id="46" name="Block Arc 45">
            <a:extLst>
              <a:ext uri="{FF2B5EF4-FFF2-40B4-BE49-F238E27FC236}">
                <a16:creationId xmlns:a16="http://schemas.microsoft.com/office/drawing/2014/main" id="{437AF4BE-9FE1-A649-894F-C7FE06D600BE}"/>
              </a:ext>
            </a:extLst>
          </p:cNvPr>
          <p:cNvSpPr/>
          <p:nvPr/>
        </p:nvSpPr>
        <p:spPr>
          <a:xfrm>
            <a:off x="4838271" y="6266754"/>
            <a:ext cx="3139283" cy="591246"/>
          </a:xfrm>
          <a:prstGeom prst="blockArc">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47" name="TextBox 46">
            <a:extLst>
              <a:ext uri="{FF2B5EF4-FFF2-40B4-BE49-F238E27FC236}">
                <a16:creationId xmlns:a16="http://schemas.microsoft.com/office/drawing/2014/main" id="{70170B21-F27E-3840-BF55-E2FD18940DB3}"/>
              </a:ext>
            </a:extLst>
          </p:cNvPr>
          <p:cNvSpPr txBox="1"/>
          <p:nvPr/>
        </p:nvSpPr>
        <p:spPr>
          <a:xfrm>
            <a:off x="5781766" y="6517797"/>
            <a:ext cx="1696470" cy="369332"/>
          </a:xfrm>
          <a:prstGeom prst="rect">
            <a:avLst/>
          </a:prstGeom>
          <a:noFill/>
        </p:spPr>
        <p:txBody>
          <a:bodyPr wrap="square" rtlCol="0">
            <a:spAutoFit/>
          </a:bodyPr>
          <a:lstStyle/>
          <a:p>
            <a:r>
              <a:rPr lang="en-US" dirty="0"/>
              <a:t>Environment</a:t>
            </a:r>
          </a:p>
        </p:txBody>
      </p:sp>
      <p:sp>
        <p:nvSpPr>
          <p:cNvPr id="48" name="TextBox 47">
            <a:extLst>
              <a:ext uri="{FF2B5EF4-FFF2-40B4-BE49-F238E27FC236}">
                <a16:creationId xmlns:a16="http://schemas.microsoft.com/office/drawing/2014/main" id="{8D151621-4C2C-524A-A27E-51BA9883A837}"/>
              </a:ext>
            </a:extLst>
          </p:cNvPr>
          <p:cNvSpPr txBox="1"/>
          <p:nvPr/>
        </p:nvSpPr>
        <p:spPr>
          <a:xfrm>
            <a:off x="600958" y="4725621"/>
            <a:ext cx="2636135" cy="1200329"/>
          </a:xfrm>
          <a:prstGeom prst="rect">
            <a:avLst/>
          </a:prstGeom>
          <a:noFill/>
        </p:spPr>
        <p:txBody>
          <a:bodyPr wrap="square" rtlCol="0">
            <a:spAutoFit/>
          </a:bodyPr>
          <a:lstStyle/>
          <a:p>
            <a:r>
              <a:rPr lang="en-US" sz="2400" dirty="0"/>
              <a:t>Focus of this talk:</a:t>
            </a:r>
            <a:br>
              <a:rPr lang="en-US" sz="2400" dirty="0"/>
            </a:br>
            <a:r>
              <a:rPr lang="en-US" sz="2400" dirty="0"/>
              <a:t>Descriptive or operational?</a:t>
            </a:r>
          </a:p>
        </p:txBody>
      </p:sp>
      <p:cxnSp>
        <p:nvCxnSpPr>
          <p:cNvPr id="49" name="Straight Arrow Connector 48">
            <a:extLst>
              <a:ext uri="{FF2B5EF4-FFF2-40B4-BE49-F238E27FC236}">
                <a16:creationId xmlns:a16="http://schemas.microsoft.com/office/drawing/2014/main" id="{A3D97573-D9F4-E04B-B6FF-A154ADF61653}"/>
              </a:ext>
            </a:extLst>
          </p:cNvPr>
          <p:cNvCxnSpPr>
            <a:cxnSpLocks/>
          </p:cNvCxnSpPr>
          <p:nvPr/>
        </p:nvCxnSpPr>
        <p:spPr>
          <a:xfrm flipV="1">
            <a:off x="1626878" y="4105604"/>
            <a:ext cx="500626" cy="620019"/>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spTree>
    <p:custDataLst>
      <p:tags r:id="rId1"/>
    </p:custDataLst>
    <p:extLst>
      <p:ext uri="{BB962C8B-B14F-4D97-AF65-F5344CB8AC3E}">
        <p14:creationId xmlns:p14="http://schemas.microsoft.com/office/powerpoint/2010/main" val="1507251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BFD0E-2496-F447-83EA-13787DF42D70}"/>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F2D998C9-5DB1-CA41-AF17-633A55D2FC6E}"/>
              </a:ext>
            </a:extLst>
          </p:cNvPr>
          <p:cNvSpPr>
            <a:spLocks noGrp="1"/>
          </p:cNvSpPr>
          <p:nvPr>
            <p:ph idx="1"/>
          </p:nvPr>
        </p:nvSpPr>
        <p:spPr/>
        <p:txBody>
          <a:bodyPr/>
          <a:lstStyle/>
          <a:p>
            <a:r>
              <a:rPr lang="en-US" dirty="0"/>
              <a:t>Descriptive models: says *what* actions do</a:t>
            </a:r>
          </a:p>
          <a:p>
            <a:r>
              <a:rPr lang="en-US" dirty="0"/>
              <a:t>Operational models: says *how* to do actions</a:t>
            </a:r>
          </a:p>
          <a:p>
            <a:r>
              <a:rPr lang="en-US" dirty="0"/>
              <a:t>How to choose?</a:t>
            </a:r>
          </a:p>
          <a:p>
            <a:pPr lvl="1"/>
            <a:r>
              <a:rPr lang="en-US" dirty="0"/>
              <a:t>Study the properties of environment: dynamic events, dead ends, nondeterminism</a:t>
            </a:r>
          </a:p>
          <a:p>
            <a:pPr lvl="1"/>
            <a:r>
              <a:rPr lang="en-US" dirty="0"/>
              <a:t>Complexity of the actor: concurrent tasks, closed-loop execution</a:t>
            </a:r>
          </a:p>
          <a:p>
            <a:pPr lvl="1"/>
            <a:r>
              <a:rPr lang="en-US" dirty="0"/>
              <a:t>Simulator available?</a:t>
            </a:r>
          </a:p>
        </p:txBody>
      </p:sp>
    </p:spTree>
    <p:extLst>
      <p:ext uri="{BB962C8B-B14F-4D97-AF65-F5344CB8AC3E}">
        <p14:creationId xmlns:p14="http://schemas.microsoft.com/office/powerpoint/2010/main" val="431936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9EC51-1566-AC4B-AA0C-1776AF62B2D9}"/>
              </a:ext>
            </a:extLst>
          </p:cNvPr>
          <p:cNvSpPr>
            <a:spLocks noGrp="1"/>
          </p:cNvSpPr>
          <p:nvPr>
            <p:ph type="title"/>
          </p:nvPr>
        </p:nvSpPr>
        <p:spPr>
          <a:xfrm>
            <a:off x="609600" y="198136"/>
            <a:ext cx="10972800" cy="1143000"/>
          </a:xfrm>
        </p:spPr>
        <p:txBody>
          <a:bodyPr>
            <a:noAutofit/>
          </a:bodyPr>
          <a:lstStyle/>
          <a:p>
            <a:r>
              <a:rPr lang="en-US" sz="3600" dirty="0">
                <a:latin typeface="Avenir Book" panose="02000503020000020003" pitchFamily="2" charset="0"/>
              </a:rPr>
              <a:t>Why integrate Acting and Planning?</a:t>
            </a:r>
          </a:p>
        </p:txBody>
      </p:sp>
      <p:pic>
        <p:nvPicPr>
          <p:cNvPr id="4" name="Picture 3" descr="A group of helicopters flying in the sky&#10;&#10;Description automatically generated with low confidence">
            <a:extLst>
              <a:ext uri="{FF2B5EF4-FFF2-40B4-BE49-F238E27FC236}">
                <a16:creationId xmlns:a16="http://schemas.microsoft.com/office/drawing/2014/main" id="{CFB09A2A-C942-9A41-B3B3-CB50DA25B49A}"/>
              </a:ext>
            </a:extLst>
          </p:cNvPr>
          <p:cNvPicPr>
            <a:picLocks noChangeAspect="1"/>
          </p:cNvPicPr>
          <p:nvPr/>
        </p:nvPicPr>
        <p:blipFill>
          <a:blip r:embed="rId3"/>
          <a:stretch>
            <a:fillRect/>
          </a:stretch>
        </p:blipFill>
        <p:spPr>
          <a:xfrm>
            <a:off x="2235203" y="1341136"/>
            <a:ext cx="7647910" cy="5168314"/>
          </a:xfrm>
          <a:prstGeom prst="rect">
            <a:avLst/>
          </a:prstGeom>
        </p:spPr>
      </p:pic>
      <p:sp>
        <p:nvSpPr>
          <p:cNvPr id="6" name="TextBox 5">
            <a:extLst>
              <a:ext uri="{FF2B5EF4-FFF2-40B4-BE49-F238E27FC236}">
                <a16:creationId xmlns:a16="http://schemas.microsoft.com/office/drawing/2014/main" id="{70795F97-DAC7-764B-8B54-7D32DD3575AC}"/>
              </a:ext>
            </a:extLst>
          </p:cNvPr>
          <p:cNvSpPr txBox="1"/>
          <p:nvPr/>
        </p:nvSpPr>
        <p:spPr>
          <a:xfrm>
            <a:off x="10241280" y="5499407"/>
            <a:ext cx="1064715" cy="461665"/>
          </a:xfrm>
          <a:prstGeom prst="rect">
            <a:avLst/>
          </a:prstGeom>
          <a:noFill/>
        </p:spPr>
        <p:txBody>
          <a:bodyPr wrap="none" rtlCol="0">
            <a:spAutoFit/>
          </a:bodyPr>
          <a:lstStyle/>
          <a:p>
            <a:r>
              <a:rPr lang="en-US" sz="2400" dirty="0">
                <a:latin typeface="Avenir Book" panose="02000503020000020003" pitchFamily="2" charset="0"/>
              </a:rPr>
              <a:t>Actors</a:t>
            </a:r>
          </a:p>
        </p:txBody>
      </p:sp>
      <p:cxnSp>
        <p:nvCxnSpPr>
          <p:cNvPr id="10" name="Straight Arrow Connector 9">
            <a:extLst>
              <a:ext uri="{FF2B5EF4-FFF2-40B4-BE49-F238E27FC236}">
                <a16:creationId xmlns:a16="http://schemas.microsoft.com/office/drawing/2014/main" id="{98979FF8-4CC8-F84D-8C4E-ADB5BEC8D87A}"/>
              </a:ext>
            </a:extLst>
          </p:cNvPr>
          <p:cNvCxnSpPr>
            <a:cxnSpLocks/>
          </p:cNvCxnSpPr>
          <p:nvPr/>
        </p:nvCxnSpPr>
        <p:spPr>
          <a:xfrm flipH="1" flipV="1">
            <a:off x="8930641" y="3779520"/>
            <a:ext cx="1539239" cy="1762432"/>
          </a:xfrm>
          <a:prstGeom prst="straightConnector1">
            <a:avLst/>
          </a:prstGeom>
          <a:ln w="76200" cap="flat" cmpd="sng" algn="ctr">
            <a:solidFill>
              <a:schemeClr val="tx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2" name="Straight Arrow Connector 11">
            <a:extLst>
              <a:ext uri="{FF2B5EF4-FFF2-40B4-BE49-F238E27FC236}">
                <a16:creationId xmlns:a16="http://schemas.microsoft.com/office/drawing/2014/main" id="{4343B7BF-F1BE-A54B-9C54-D08BAE45A48C}"/>
              </a:ext>
            </a:extLst>
          </p:cNvPr>
          <p:cNvCxnSpPr>
            <a:cxnSpLocks/>
          </p:cNvCxnSpPr>
          <p:nvPr/>
        </p:nvCxnSpPr>
        <p:spPr>
          <a:xfrm flipH="1" flipV="1">
            <a:off x="5684520" y="4788039"/>
            <a:ext cx="4556760" cy="942201"/>
          </a:xfrm>
          <a:prstGeom prst="straightConnector1">
            <a:avLst/>
          </a:prstGeom>
          <a:ln w="57150">
            <a:solidFill>
              <a:schemeClr val="tx1"/>
            </a:solidFill>
            <a:tailEnd type="triangle"/>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799014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8267" y="331472"/>
            <a:ext cx="5875466" cy="1143000"/>
          </a:xfrm>
        </p:spPr>
        <p:txBody>
          <a:bodyPr>
            <a:normAutofit/>
          </a:bodyPr>
          <a:lstStyle/>
          <a:p>
            <a:r>
              <a:rPr lang="en-US" sz="5400" b="1" dirty="0">
                <a:latin typeface="Avenir Book"/>
                <a:cs typeface="Avenir Book"/>
              </a:rPr>
              <a:t>Thank you</a:t>
            </a:r>
          </a:p>
        </p:txBody>
      </p:sp>
      <p:sp>
        <p:nvSpPr>
          <p:cNvPr id="3" name="TextBox 2">
            <a:extLst>
              <a:ext uri="{FF2B5EF4-FFF2-40B4-BE49-F238E27FC236}">
                <a16:creationId xmlns:a16="http://schemas.microsoft.com/office/drawing/2014/main" id="{B8D2DA0B-F5FF-3246-8166-1261790F242A}"/>
              </a:ext>
            </a:extLst>
          </p:cNvPr>
          <p:cNvSpPr txBox="1"/>
          <p:nvPr/>
        </p:nvSpPr>
        <p:spPr>
          <a:xfrm>
            <a:off x="529311" y="1225689"/>
            <a:ext cx="11536680" cy="5632311"/>
          </a:xfrm>
          <a:prstGeom prst="rect">
            <a:avLst/>
          </a:prstGeom>
          <a:noFill/>
        </p:spPr>
        <p:txBody>
          <a:bodyPr wrap="square" rtlCol="0">
            <a:spAutoFit/>
          </a:bodyPr>
          <a:lstStyle/>
          <a:p>
            <a:r>
              <a:rPr lang="en-US" sz="2000" dirty="0">
                <a:latin typeface="Avenir Book" panose="02000503020000020003" pitchFamily="2" charset="0"/>
              </a:rPr>
              <a:t>Important Links:</a:t>
            </a:r>
          </a:p>
          <a:p>
            <a:endParaRPr lang="en-US" sz="2000" dirty="0">
              <a:latin typeface="Avenir Book" panose="02000503020000020003" pitchFamily="2" charset="0"/>
            </a:endParaRPr>
          </a:p>
          <a:p>
            <a:r>
              <a:rPr lang="en-US" sz="2000" dirty="0">
                <a:latin typeface="Avenir Book" panose="02000503020000020003" pitchFamily="2" charset="0"/>
              </a:rPr>
              <a:t>1. Deliberative Acting, Online Planning and Learning with Hierarchical Operational Models. </a:t>
            </a:r>
            <a:r>
              <a:rPr lang="en-US" sz="2000" b="1" dirty="0">
                <a:latin typeface="Avenir Book" panose="02000503020000020003" pitchFamily="2" charset="0"/>
              </a:rPr>
              <a:t>Sunandita Patra</a:t>
            </a:r>
            <a:r>
              <a:rPr lang="en-US" sz="2000" dirty="0">
                <a:latin typeface="Avenir Book" panose="02000503020000020003" pitchFamily="2" charset="0"/>
              </a:rPr>
              <a:t>, James Mason, Malik </a:t>
            </a:r>
            <a:r>
              <a:rPr lang="en-US" sz="2000" dirty="0" err="1">
                <a:latin typeface="Avenir Book" panose="02000503020000020003" pitchFamily="2" charset="0"/>
              </a:rPr>
              <a:t>Ghallab</a:t>
            </a:r>
            <a:r>
              <a:rPr lang="en-US" sz="2000" dirty="0">
                <a:latin typeface="Avenir Book" panose="02000503020000020003" pitchFamily="2" charset="0"/>
              </a:rPr>
              <a:t>, Dana Nau, Paolo Traverso. AIJ. 2021 </a:t>
            </a:r>
          </a:p>
          <a:p>
            <a:r>
              <a:rPr lang="en-US" sz="2000" dirty="0">
                <a:latin typeface="Avenir Book" panose="02000503020000020003" pitchFamily="2" charset="0"/>
              </a:rPr>
              <a:t>Link: </a:t>
            </a:r>
            <a:r>
              <a:rPr lang="en-US" sz="2000" dirty="0">
                <a:latin typeface="Avenir Book" panose="02000503020000020003" pitchFamily="2" charset="0"/>
                <a:hlinkClick r:id="rId3"/>
              </a:rPr>
              <a:t>https://arxiv.org/abs/2010.01909</a:t>
            </a:r>
            <a:endParaRPr lang="en-US" sz="2000" dirty="0">
              <a:latin typeface="Avenir Book" panose="02000503020000020003" pitchFamily="2" charset="0"/>
            </a:endParaRPr>
          </a:p>
          <a:p>
            <a:r>
              <a:rPr lang="en-US" sz="2000" dirty="0">
                <a:latin typeface="Avenir Book" panose="02000503020000020003" pitchFamily="2" charset="0"/>
              </a:rPr>
              <a:t>2. Integrating Acting, Planning and Learning in Hierarchical Operational Models. </a:t>
            </a:r>
            <a:br>
              <a:rPr lang="en-US" sz="2000" dirty="0">
                <a:latin typeface="Avenir Book" panose="02000503020000020003" pitchFamily="2" charset="0"/>
              </a:rPr>
            </a:br>
            <a:r>
              <a:rPr lang="en-US" sz="2000" b="1" dirty="0">
                <a:latin typeface="Avenir Book" panose="02000503020000020003" pitchFamily="2" charset="0"/>
              </a:rPr>
              <a:t>Sunandita Patra</a:t>
            </a:r>
            <a:r>
              <a:rPr lang="en-US" sz="2000" dirty="0">
                <a:latin typeface="Avenir Book" panose="02000503020000020003" pitchFamily="2" charset="0"/>
              </a:rPr>
              <a:t>, James Mason, Amit Kumar, Malik </a:t>
            </a:r>
            <a:r>
              <a:rPr lang="en-US" sz="2000" dirty="0" err="1">
                <a:latin typeface="Avenir Book" panose="02000503020000020003" pitchFamily="2" charset="0"/>
              </a:rPr>
              <a:t>Ghallab</a:t>
            </a:r>
            <a:r>
              <a:rPr lang="en-US" sz="2000" dirty="0">
                <a:latin typeface="Avenir Book" panose="02000503020000020003" pitchFamily="2" charset="0"/>
              </a:rPr>
              <a:t>, Paolo Traverso, Dana Nau. ICAPS. 2020.</a:t>
            </a:r>
          </a:p>
          <a:p>
            <a:r>
              <a:rPr lang="en-US" sz="2000" dirty="0">
                <a:latin typeface="Avenir Book" panose="02000503020000020003" pitchFamily="2" charset="0"/>
              </a:rPr>
              <a:t>Link: https://icaps20.icaps-conference.org/paper55.html</a:t>
            </a:r>
          </a:p>
          <a:p>
            <a:r>
              <a:rPr lang="en-US" sz="2000" dirty="0">
                <a:latin typeface="Avenir Book" panose="02000503020000020003" pitchFamily="2" charset="0"/>
              </a:rPr>
              <a:t>Talk: </a:t>
            </a:r>
            <a:r>
              <a:rPr lang="en-US" sz="2000" dirty="0">
                <a:latin typeface="Avenir Book" panose="02000503020000020003" pitchFamily="2" charset="0"/>
                <a:hlinkClick r:id="rId4"/>
              </a:rPr>
              <a:t>https://www.youtube.com/watch?v=q82ZLTdMef8</a:t>
            </a:r>
            <a:endParaRPr lang="en-US" sz="2000" dirty="0">
              <a:latin typeface="Avenir Book" panose="02000503020000020003" pitchFamily="2" charset="0"/>
            </a:endParaRPr>
          </a:p>
          <a:p>
            <a:r>
              <a:rPr lang="en-US" sz="2000" dirty="0">
                <a:latin typeface="Avenir Book" panose="02000503020000020003" pitchFamily="2" charset="0"/>
              </a:rPr>
              <a:t>Poster: </a:t>
            </a:r>
            <a:r>
              <a:rPr lang="en-US" sz="2000" dirty="0">
                <a:latin typeface="Avenir Book" panose="02000503020000020003" pitchFamily="2" charset="0"/>
                <a:hlinkClick r:id="rId5"/>
              </a:rPr>
              <a:t>https://icaps20.icaps-conference.org/posters/poster55.pdf</a:t>
            </a:r>
            <a:endParaRPr lang="en-US" sz="2000" dirty="0">
              <a:latin typeface="Avenir Book" panose="02000503020000020003" pitchFamily="2" charset="0"/>
            </a:endParaRPr>
          </a:p>
          <a:p>
            <a:r>
              <a:rPr lang="en-US" sz="2000" dirty="0">
                <a:latin typeface="Avenir Book" panose="02000503020000020003" pitchFamily="2" charset="0"/>
              </a:rPr>
              <a:t>3. My PhD Thesis (2020): https://</a:t>
            </a:r>
            <a:r>
              <a:rPr lang="en-US" sz="2000" dirty="0" err="1">
                <a:latin typeface="Avenir Book" panose="02000503020000020003" pitchFamily="2" charset="0"/>
              </a:rPr>
              <a:t>www.cs.umd.edu</a:t>
            </a:r>
            <a:r>
              <a:rPr lang="en-US" sz="2000" dirty="0">
                <a:latin typeface="Avenir Book" panose="02000503020000020003" pitchFamily="2" charset="0"/>
              </a:rPr>
              <a:t>/~</a:t>
            </a:r>
            <a:r>
              <a:rPr lang="en-US" sz="2000" dirty="0" err="1">
                <a:latin typeface="Avenir Book" panose="02000503020000020003" pitchFamily="2" charset="0"/>
              </a:rPr>
              <a:t>patras</a:t>
            </a:r>
            <a:r>
              <a:rPr lang="en-US" sz="2000" dirty="0">
                <a:latin typeface="Avenir Book" panose="02000503020000020003" pitchFamily="2" charset="0"/>
              </a:rPr>
              <a:t>/</a:t>
            </a:r>
            <a:r>
              <a:rPr lang="en-US" sz="2000" dirty="0" err="1">
                <a:latin typeface="Avenir Book" panose="02000503020000020003" pitchFamily="2" charset="0"/>
              </a:rPr>
              <a:t>PhD_Thesis_Sunandita_Patra.pdf</a:t>
            </a:r>
            <a:endParaRPr lang="en-US" sz="2000" dirty="0">
              <a:latin typeface="Avenir Book" panose="02000503020000020003" pitchFamily="2" charset="0"/>
            </a:endParaRPr>
          </a:p>
          <a:p>
            <a:endParaRPr lang="en-US" sz="2000" dirty="0">
              <a:latin typeface="Avenir Book" panose="02000503020000020003" pitchFamily="2" charset="0"/>
            </a:endParaRPr>
          </a:p>
          <a:p>
            <a:r>
              <a:rPr lang="en-US" sz="2000" dirty="0">
                <a:latin typeface="Avenir Book" panose="02000503020000020003" pitchFamily="2" charset="0"/>
              </a:rPr>
              <a:t>Code repositories:</a:t>
            </a:r>
          </a:p>
          <a:p>
            <a:r>
              <a:rPr lang="en-US" sz="2000" dirty="0">
                <a:latin typeface="Avenir Book" panose="02000503020000020003" pitchFamily="2" charset="0"/>
              </a:rPr>
              <a:t>1. RAE (actor) and UPOM (planner) : </a:t>
            </a:r>
            <a:r>
              <a:rPr lang="en-US" sz="2000" dirty="0">
                <a:latin typeface="Avenir Book" panose="02000503020000020003" pitchFamily="2" charset="0"/>
                <a:hlinkClick r:id="rId6"/>
              </a:rPr>
              <a:t>https://bitbucket.org/sunandita/upom/src/master/</a:t>
            </a:r>
            <a:endParaRPr lang="en-US" sz="2000" dirty="0">
              <a:latin typeface="Avenir Book" panose="02000503020000020003" pitchFamily="2" charset="0"/>
            </a:endParaRPr>
          </a:p>
          <a:p>
            <a:r>
              <a:rPr lang="en-US" sz="2000" dirty="0">
                <a:latin typeface="Avenir Book" panose="02000503020000020003" pitchFamily="2" charset="0"/>
              </a:rPr>
              <a:t>2. RAE (actor) and </a:t>
            </a:r>
            <a:r>
              <a:rPr lang="en-US" sz="2000" dirty="0" err="1">
                <a:latin typeface="Avenir Book" panose="02000503020000020003" pitchFamily="2" charset="0"/>
              </a:rPr>
              <a:t>RAEPlan</a:t>
            </a:r>
            <a:r>
              <a:rPr lang="en-US" sz="2000" dirty="0">
                <a:latin typeface="Avenir Book" panose="02000503020000020003" pitchFamily="2" charset="0"/>
              </a:rPr>
              <a:t> (planner) : </a:t>
            </a:r>
            <a:r>
              <a:rPr lang="en-US" sz="2000" dirty="0">
                <a:latin typeface="Avenir Book" panose="02000503020000020003" pitchFamily="2" charset="0"/>
                <a:hlinkClick r:id="rId7"/>
              </a:rPr>
              <a:t>https://bitbucket.org/sunandita/raeplan/src/master/</a:t>
            </a:r>
            <a:endParaRPr lang="en-US" sz="2000" dirty="0">
              <a:latin typeface="Avenir Book" panose="02000503020000020003" pitchFamily="2" charset="0"/>
            </a:endParaRPr>
          </a:p>
          <a:p>
            <a:endParaRPr lang="en-US" sz="2000" dirty="0">
              <a:latin typeface="Avenir Book" panose="02000503020000020003" pitchFamily="2" charset="0"/>
            </a:endParaRPr>
          </a:p>
          <a:p>
            <a:r>
              <a:rPr lang="en-US" sz="2000" dirty="0">
                <a:latin typeface="Avenir Book" panose="02000503020000020003" pitchFamily="2" charset="0"/>
              </a:rPr>
              <a:t>For any doubts or discussions, please reach out to me at </a:t>
            </a:r>
            <a:r>
              <a:rPr lang="en-US" sz="2000" dirty="0">
                <a:latin typeface="Avenir Book" panose="02000503020000020003" pitchFamily="2" charset="0"/>
                <a:hlinkClick r:id="rId8"/>
              </a:rPr>
              <a:t>patras@umd.edu</a:t>
            </a:r>
            <a:r>
              <a:rPr lang="en-US" sz="2000" dirty="0">
                <a:latin typeface="Avenir Book" panose="02000503020000020003" pitchFamily="2" charset="0"/>
              </a:rPr>
              <a:t> </a:t>
            </a:r>
            <a:r>
              <a:rPr lang="en-US" sz="2000" dirty="0">
                <a:latin typeface="Avenir Book" panose="02000503020000020003" pitchFamily="2" charset="0"/>
                <a:sym typeface="Wingdings" pitchFamily="2" charset="2"/>
              </a:rPr>
              <a:t> </a:t>
            </a:r>
            <a:endParaRPr lang="en-US" sz="2000" dirty="0">
              <a:latin typeface="Avenir Book" panose="02000503020000020003" pitchFamily="2" charset="0"/>
            </a:endParaRPr>
          </a:p>
          <a:p>
            <a:endParaRPr lang="en-US" sz="2000" dirty="0">
              <a:latin typeface="Avenir Book" panose="02000503020000020003" pitchFamily="2" charset="0"/>
            </a:endParaRPr>
          </a:p>
        </p:txBody>
      </p:sp>
    </p:spTree>
    <p:extLst>
      <p:ext uri="{BB962C8B-B14F-4D97-AF65-F5344CB8AC3E}">
        <p14:creationId xmlns:p14="http://schemas.microsoft.com/office/powerpoint/2010/main" val="1033952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EBFF0-9617-8448-9546-2835147ACB0B}"/>
              </a:ext>
            </a:extLst>
          </p:cNvPr>
          <p:cNvSpPr>
            <a:spLocks noGrp="1"/>
          </p:cNvSpPr>
          <p:nvPr>
            <p:ph type="title"/>
          </p:nvPr>
        </p:nvSpPr>
        <p:spPr>
          <a:xfrm>
            <a:off x="2008094" y="247744"/>
            <a:ext cx="8229600" cy="1143000"/>
          </a:xfrm>
        </p:spPr>
        <p:txBody>
          <a:bodyPr>
            <a:normAutofit fontScale="90000"/>
          </a:bodyPr>
          <a:lstStyle/>
          <a:p>
            <a:r>
              <a:rPr lang="en-US" dirty="0">
                <a:latin typeface="Avenir Book" panose="02000503020000020003" pitchFamily="2" charset="0"/>
              </a:rPr>
              <a:t>Proposed Architecture of an Actor</a:t>
            </a:r>
          </a:p>
        </p:txBody>
      </p:sp>
      <p:sp>
        <p:nvSpPr>
          <p:cNvPr id="4" name="Rectangle 3">
            <a:extLst>
              <a:ext uri="{FF2B5EF4-FFF2-40B4-BE49-F238E27FC236}">
                <a16:creationId xmlns:a16="http://schemas.microsoft.com/office/drawing/2014/main" id="{F4C95B10-DC7A-294F-BD1D-1E08AEF27EAB}"/>
              </a:ext>
            </a:extLst>
          </p:cNvPr>
          <p:cNvSpPr/>
          <p:nvPr/>
        </p:nvSpPr>
        <p:spPr>
          <a:xfrm>
            <a:off x="4519806" y="1399350"/>
            <a:ext cx="3462144" cy="3190938"/>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latin typeface="Avenir Book" panose="02000503020000020003" pitchFamily="2" charset="0"/>
            </a:endParaRPr>
          </a:p>
        </p:txBody>
      </p:sp>
      <p:sp>
        <p:nvSpPr>
          <p:cNvPr id="5" name="Rectangle 4">
            <a:extLst>
              <a:ext uri="{FF2B5EF4-FFF2-40B4-BE49-F238E27FC236}">
                <a16:creationId xmlns:a16="http://schemas.microsoft.com/office/drawing/2014/main" id="{46356FAF-360D-494E-8DAC-FACBAA0834BD}"/>
              </a:ext>
            </a:extLst>
          </p:cNvPr>
          <p:cNvSpPr/>
          <p:nvPr/>
        </p:nvSpPr>
        <p:spPr>
          <a:xfrm>
            <a:off x="4724400" y="1627632"/>
            <a:ext cx="1307592" cy="1395800"/>
          </a:xfrm>
          <a:prstGeom prst="rect">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a:latin typeface="Avenir Book" panose="02000503020000020003" pitchFamily="2" charset="0"/>
              </a:rPr>
              <a:t>Planner</a:t>
            </a:r>
            <a:endParaRPr lang="en-US" b="1">
              <a:latin typeface="Avenir Book" panose="02000503020000020003" pitchFamily="2" charset="0"/>
            </a:endParaRPr>
          </a:p>
        </p:txBody>
      </p:sp>
      <p:sp>
        <p:nvSpPr>
          <p:cNvPr id="6" name="Rectangle 5">
            <a:extLst>
              <a:ext uri="{FF2B5EF4-FFF2-40B4-BE49-F238E27FC236}">
                <a16:creationId xmlns:a16="http://schemas.microsoft.com/office/drawing/2014/main" id="{3D16A374-9EF3-8D41-9372-B05622BB636D}"/>
              </a:ext>
            </a:extLst>
          </p:cNvPr>
          <p:cNvSpPr/>
          <p:nvPr/>
        </p:nvSpPr>
        <p:spPr>
          <a:xfrm>
            <a:off x="4724400" y="3261552"/>
            <a:ext cx="2999232" cy="1143000"/>
          </a:xfrm>
          <a:prstGeom prst="rect">
            <a:avLst/>
          </a:prstGeom>
          <a:solidFill>
            <a:srgbClr val="FF6966"/>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a:latin typeface="Avenir Book" panose="02000503020000020003" pitchFamily="2" charset="0"/>
              </a:rPr>
              <a:t>Acting Engine</a:t>
            </a:r>
          </a:p>
        </p:txBody>
      </p:sp>
      <p:sp>
        <p:nvSpPr>
          <p:cNvPr id="7" name="Rectangle 6">
            <a:extLst>
              <a:ext uri="{FF2B5EF4-FFF2-40B4-BE49-F238E27FC236}">
                <a16:creationId xmlns:a16="http://schemas.microsoft.com/office/drawing/2014/main" id="{10779F62-FA3C-FB48-A1A6-AB135549CFB1}"/>
              </a:ext>
            </a:extLst>
          </p:cNvPr>
          <p:cNvSpPr/>
          <p:nvPr/>
        </p:nvSpPr>
        <p:spPr>
          <a:xfrm>
            <a:off x="6160010" y="1627632"/>
            <a:ext cx="1563622" cy="1395800"/>
          </a:xfrm>
          <a:prstGeom prst="rect">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a:latin typeface="Avenir Book" panose="02000503020000020003" pitchFamily="2" charset="0"/>
              </a:rPr>
              <a:t>Learning Component</a:t>
            </a:r>
          </a:p>
        </p:txBody>
      </p:sp>
      <p:sp>
        <p:nvSpPr>
          <p:cNvPr id="10" name="Rectangle 9">
            <a:extLst>
              <a:ext uri="{FF2B5EF4-FFF2-40B4-BE49-F238E27FC236}">
                <a16:creationId xmlns:a16="http://schemas.microsoft.com/office/drawing/2014/main" id="{8C35C03B-28CD-EE47-B8AF-ABEEEE346787}"/>
              </a:ext>
            </a:extLst>
          </p:cNvPr>
          <p:cNvSpPr/>
          <p:nvPr/>
        </p:nvSpPr>
        <p:spPr>
          <a:xfrm>
            <a:off x="4843194" y="5107947"/>
            <a:ext cx="2999232" cy="46852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atin typeface="Avenir Book" panose="02000503020000020003" pitchFamily="2" charset="0"/>
              </a:rPr>
              <a:t>Execution Platform</a:t>
            </a:r>
          </a:p>
        </p:txBody>
      </p:sp>
      <p:sp>
        <p:nvSpPr>
          <p:cNvPr id="11" name="Oval 10">
            <a:extLst>
              <a:ext uri="{FF2B5EF4-FFF2-40B4-BE49-F238E27FC236}">
                <a16:creationId xmlns:a16="http://schemas.microsoft.com/office/drawing/2014/main" id="{22866BD1-A721-AD4A-B34F-297D0A0ACB41}"/>
              </a:ext>
            </a:extLst>
          </p:cNvPr>
          <p:cNvSpPr/>
          <p:nvPr/>
        </p:nvSpPr>
        <p:spPr>
          <a:xfrm>
            <a:off x="8583168" y="4105604"/>
            <a:ext cx="1481328" cy="124003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a:latin typeface="Avenir Book" panose="02000503020000020003" pitchFamily="2" charset="0"/>
              </a:rPr>
              <a:t>State</a:t>
            </a:r>
            <a:endParaRPr lang="en-US" b="1">
              <a:latin typeface="Avenir Book" panose="02000503020000020003" pitchFamily="2" charset="0"/>
            </a:endParaRPr>
          </a:p>
        </p:txBody>
      </p:sp>
      <p:cxnSp>
        <p:nvCxnSpPr>
          <p:cNvPr id="13" name="Curved Connector 12">
            <a:extLst>
              <a:ext uri="{FF2B5EF4-FFF2-40B4-BE49-F238E27FC236}">
                <a16:creationId xmlns:a16="http://schemas.microsoft.com/office/drawing/2014/main" id="{3615FC01-E8FB-7E40-A45A-631BFA6549CB}"/>
              </a:ext>
            </a:extLst>
          </p:cNvPr>
          <p:cNvCxnSpPr>
            <a:cxnSpLocks/>
          </p:cNvCxnSpPr>
          <p:nvPr/>
        </p:nvCxnSpPr>
        <p:spPr>
          <a:xfrm rot="5400000">
            <a:off x="4991686" y="5956635"/>
            <a:ext cx="760319" cy="12700"/>
          </a:xfrm>
          <a:prstGeom prst="curvedConnector3">
            <a:avLst>
              <a:gd name="adj1" fmla="val 50000"/>
            </a:avLst>
          </a:prstGeom>
          <a:ln w="76200">
            <a:tailEnd type="triangle"/>
          </a:ln>
        </p:spPr>
        <p:style>
          <a:lnRef idx="1">
            <a:schemeClr val="accent2"/>
          </a:lnRef>
          <a:fillRef idx="0">
            <a:schemeClr val="accent2"/>
          </a:fillRef>
          <a:effectRef idx="0">
            <a:schemeClr val="accent2"/>
          </a:effectRef>
          <a:fontRef idx="minor">
            <a:schemeClr val="tx1"/>
          </a:fontRef>
        </p:style>
      </p:cxnSp>
      <p:sp>
        <p:nvSpPr>
          <p:cNvPr id="15" name="TextBox 14">
            <a:extLst>
              <a:ext uri="{FF2B5EF4-FFF2-40B4-BE49-F238E27FC236}">
                <a16:creationId xmlns:a16="http://schemas.microsoft.com/office/drawing/2014/main" id="{B0A0FDAF-0B5F-854F-8B83-52CD33F999AE}"/>
              </a:ext>
            </a:extLst>
          </p:cNvPr>
          <p:cNvSpPr txBox="1"/>
          <p:nvPr/>
        </p:nvSpPr>
        <p:spPr>
          <a:xfrm>
            <a:off x="3535516" y="5805089"/>
            <a:ext cx="1931059" cy="461665"/>
          </a:xfrm>
          <a:prstGeom prst="rect">
            <a:avLst/>
          </a:prstGeom>
          <a:noFill/>
        </p:spPr>
        <p:txBody>
          <a:bodyPr wrap="square" rtlCol="0">
            <a:spAutoFit/>
          </a:bodyPr>
          <a:lstStyle/>
          <a:p>
            <a:r>
              <a:rPr lang="en-US" sz="2400" b="1" dirty="0">
                <a:solidFill>
                  <a:srgbClr val="FF0000"/>
                </a:solidFill>
                <a:latin typeface="Avenir Book" panose="02000503020000020003" pitchFamily="2" charset="0"/>
              </a:rPr>
              <a:t>Actuation</a:t>
            </a:r>
          </a:p>
        </p:txBody>
      </p:sp>
      <p:cxnSp>
        <p:nvCxnSpPr>
          <p:cNvPr id="16" name="Curved Connector 15">
            <a:extLst>
              <a:ext uri="{FF2B5EF4-FFF2-40B4-BE49-F238E27FC236}">
                <a16:creationId xmlns:a16="http://schemas.microsoft.com/office/drawing/2014/main" id="{F255A49C-8B6F-2D45-B2AC-8C897507A95E}"/>
              </a:ext>
            </a:extLst>
          </p:cNvPr>
          <p:cNvCxnSpPr>
            <a:cxnSpLocks/>
          </p:cNvCxnSpPr>
          <p:nvPr/>
        </p:nvCxnSpPr>
        <p:spPr>
          <a:xfrm rot="5400000" flipH="1" flipV="1">
            <a:off x="7014941" y="5921615"/>
            <a:ext cx="690279" cy="12700"/>
          </a:xfrm>
          <a:prstGeom prst="curvedConnector3">
            <a:avLst>
              <a:gd name="adj1" fmla="val 50000"/>
            </a:avLst>
          </a:prstGeom>
          <a:ln w="76200">
            <a:tailEnd type="triangle"/>
          </a:ln>
        </p:spPr>
        <p:style>
          <a:lnRef idx="1">
            <a:schemeClr val="accent2"/>
          </a:lnRef>
          <a:fillRef idx="0">
            <a:schemeClr val="accent2"/>
          </a:fillRef>
          <a:effectRef idx="0">
            <a:schemeClr val="accent2"/>
          </a:effectRef>
          <a:fontRef idx="minor">
            <a:schemeClr val="tx1"/>
          </a:fontRef>
        </p:style>
      </p:cxnSp>
      <p:sp>
        <p:nvSpPr>
          <p:cNvPr id="22" name="TextBox 21">
            <a:extLst>
              <a:ext uri="{FF2B5EF4-FFF2-40B4-BE49-F238E27FC236}">
                <a16:creationId xmlns:a16="http://schemas.microsoft.com/office/drawing/2014/main" id="{045A3BD9-852E-0749-88AC-3A8FA85ED2A0}"/>
              </a:ext>
            </a:extLst>
          </p:cNvPr>
          <p:cNvSpPr txBox="1"/>
          <p:nvPr/>
        </p:nvSpPr>
        <p:spPr>
          <a:xfrm>
            <a:off x="7664854" y="5694263"/>
            <a:ext cx="1658978" cy="461665"/>
          </a:xfrm>
          <a:prstGeom prst="rect">
            <a:avLst/>
          </a:prstGeom>
          <a:noFill/>
        </p:spPr>
        <p:txBody>
          <a:bodyPr wrap="square" rtlCol="0">
            <a:spAutoFit/>
          </a:bodyPr>
          <a:lstStyle/>
          <a:p>
            <a:r>
              <a:rPr lang="en-US" sz="2400" b="1" dirty="0">
                <a:solidFill>
                  <a:srgbClr val="FF0000"/>
                </a:solidFill>
                <a:latin typeface="Avenir Book" panose="02000503020000020003" pitchFamily="2" charset="0"/>
              </a:rPr>
              <a:t>Sensing</a:t>
            </a:r>
          </a:p>
        </p:txBody>
      </p:sp>
      <p:cxnSp>
        <p:nvCxnSpPr>
          <p:cNvPr id="24" name="Straight Arrow Connector 23">
            <a:extLst>
              <a:ext uri="{FF2B5EF4-FFF2-40B4-BE49-F238E27FC236}">
                <a16:creationId xmlns:a16="http://schemas.microsoft.com/office/drawing/2014/main" id="{341BBBEE-2F9C-D143-831F-5566ECF15002}"/>
              </a:ext>
            </a:extLst>
          </p:cNvPr>
          <p:cNvCxnSpPr/>
          <p:nvPr/>
        </p:nvCxnSpPr>
        <p:spPr>
          <a:xfrm>
            <a:off x="5642515" y="4590288"/>
            <a:ext cx="0" cy="517658"/>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cxnSp>
        <p:nvCxnSpPr>
          <p:cNvPr id="26" name="Straight Arrow Connector 25">
            <a:extLst>
              <a:ext uri="{FF2B5EF4-FFF2-40B4-BE49-F238E27FC236}">
                <a16:creationId xmlns:a16="http://schemas.microsoft.com/office/drawing/2014/main" id="{C0DFC9A1-F375-CD45-86DA-FC5F739007B1}"/>
              </a:ext>
            </a:extLst>
          </p:cNvPr>
          <p:cNvCxnSpPr/>
          <p:nvPr/>
        </p:nvCxnSpPr>
        <p:spPr>
          <a:xfrm flipV="1">
            <a:off x="7083552" y="4590288"/>
            <a:ext cx="0" cy="517658"/>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sp>
        <p:nvSpPr>
          <p:cNvPr id="27" name="TextBox 26">
            <a:extLst>
              <a:ext uri="{FF2B5EF4-FFF2-40B4-BE49-F238E27FC236}">
                <a16:creationId xmlns:a16="http://schemas.microsoft.com/office/drawing/2014/main" id="{29885150-10E7-2A42-B046-2ADCF9D016CA}"/>
              </a:ext>
            </a:extLst>
          </p:cNvPr>
          <p:cNvSpPr txBox="1"/>
          <p:nvPr/>
        </p:nvSpPr>
        <p:spPr>
          <a:xfrm>
            <a:off x="4227340" y="4605737"/>
            <a:ext cx="1414462" cy="461665"/>
          </a:xfrm>
          <a:prstGeom prst="rect">
            <a:avLst/>
          </a:prstGeom>
          <a:noFill/>
        </p:spPr>
        <p:txBody>
          <a:bodyPr wrap="square" rtlCol="0">
            <a:spAutoFit/>
          </a:bodyPr>
          <a:lstStyle/>
          <a:p>
            <a:r>
              <a:rPr lang="en-US" sz="2400" b="1">
                <a:solidFill>
                  <a:srgbClr val="FF0000"/>
                </a:solidFill>
                <a:latin typeface="Avenir Book" panose="02000503020000020003" pitchFamily="2" charset="0"/>
              </a:rPr>
              <a:t>Actions</a:t>
            </a:r>
          </a:p>
        </p:txBody>
      </p:sp>
      <p:sp>
        <p:nvSpPr>
          <p:cNvPr id="28" name="TextBox 27">
            <a:extLst>
              <a:ext uri="{FF2B5EF4-FFF2-40B4-BE49-F238E27FC236}">
                <a16:creationId xmlns:a16="http://schemas.microsoft.com/office/drawing/2014/main" id="{A5E30198-B393-4F40-85C8-0F8B2FE10551}"/>
              </a:ext>
            </a:extLst>
          </p:cNvPr>
          <p:cNvSpPr txBox="1"/>
          <p:nvPr/>
        </p:nvSpPr>
        <p:spPr>
          <a:xfrm>
            <a:off x="7180343" y="4604302"/>
            <a:ext cx="1414462" cy="461665"/>
          </a:xfrm>
          <a:prstGeom prst="rect">
            <a:avLst/>
          </a:prstGeom>
          <a:noFill/>
        </p:spPr>
        <p:txBody>
          <a:bodyPr wrap="square" rtlCol="0">
            <a:spAutoFit/>
          </a:bodyPr>
          <a:lstStyle/>
          <a:p>
            <a:r>
              <a:rPr lang="en-US" sz="2400" b="1">
                <a:solidFill>
                  <a:srgbClr val="FF0000"/>
                </a:solidFill>
                <a:latin typeface="Avenir Book" panose="02000503020000020003" pitchFamily="2" charset="0"/>
              </a:rPr>
              <a:t>Events</a:t>
            </a:r>
          </a:p>
        </p:txBody>
      </p:sp>
      <p:cxnSp>
        <p:nvCxnSpPr>
          <p:cNvPr id="30" name="Straight Arrow Connector 29">
            <a:extLst>
              <a:ext uri="{FF2B5EF4-FFF2-40B4-BE49-F238E27FC236}">
                <a16:creationId xmlns:a16="http://schemas.microsoft.com/office/drawing/2014/main" id="{8EA6385A-614A-6548-8F1D-0C0E09FE45D2}"/>
              </a:ext>
            </a:extLst>
          </p:cNvPr>
          <p:cNvCxnSpPr>
            <a:cxnSpLocks/>
            <a:endCxn id="6" idx="1"/>
          </p:cNvCxnSpPr>
          <p:nvPr/>
        </p:nvCxnSpPr>
        <p:spPr>
          <a:xfrm>
            <a:off x="4055890" y="3429000"/>
            <a:ext cx="668510" cy="404052"/>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pic>
        <p:nvPicPr>
          <p:cNvPr id="39" name="Picture 38" descr="A close up of a logo&#10;&#10;Description automatically generated">
            <a:extLst>
              <a:ext uri="{FF2B5EF4-FFF2-40B4-BE49-F238E27FC236}">
                <a16:creationId xmlns:a16="http://schemas.microsoft.com/office/drawing/2014/main" id="{25EF9540-588A-3449-9A67-6E72F70A9E40}"/>
              </a:ext>
            </a:extLst>
          </p:cNvPr>
          <p:cNvPicPr>
            <a:picLocks noChangeAspect="1"/>
          </p:cNvPicPr>
          <p:nvPr/>
        </p:nvPicPr>
        <p:blipFill>
          <a:blip r:embed="rId4">
            <a:duotone>
              <a:schemeClr val="accent1">
                <a:shade val="45000"/>
                <a:satMod val="135000"/>
              </a:schemeClr>
              <a:prstClr val="white"/>
            </a:duotone>
            <a:extLst>
              <a:ext uri="{837473B0-CC2E-450A-ABE3-18F120FF3D39}">
                <a1611:picAttrSrcUrl xmlns:a1611="http://schemas.microsoft.com/office/drawing/2016/11/main" r:id="rId5"/>
              </a:ext>
            </a:extLst>
          </a:blip>
          <a:stretch>
            <a:fillRect/>
          </a:stretch>
        </p:blipFill>
        <p:spPr>
          <a:xfrm>
            <a:off x="9441656" y="1698474"/>
            <a:ext cx="1892300" cy="1676400"/>
          </a:xfrm>
          <a:prstGeom prst="rect">
            <a:avLst/>
          </a:prstGeom>
        </p:spPr>
      </p:pic>
      <p:cxnSp>
        <p:nvCxnSpPr>
          <p:cNvPr id="42" name="Straight Arrow Connector 41">
            <a:extLst>
              <a:ext uri="{FF2B5EF4-FFF2-40B4-BE49-F238E27FC236}">
                <a16:creationId xmlns:a16="http://schemas.microsoft.com/office/drawing/2014/main" id="{ED28208A-8821-814A-94BF-33208F8AB61C}"/>
              </a:ext>
            </a:extLst>
          </p:cNvPr>
          <p:cNvCxnSpPr>
            <a:cxnSpLocks/>
          </p:cNvCxnSpPr>
          <p:nvPr/>
        </p:nvCxnSpPr>
        <p:spPr>
          <a:xfrm flipH="1">
            <a:off x="7981954" y="2828925"/>
            <a:ext cx="1655532" cy="0"/>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sp>
        <p:nvSpPr>
          <p:cNvPr id="43" name="TextBox 42">
            <a:extLst>
              <a:ext uri="{FF2B5EF4-FFF2-40B4-BE49-F238E27FC236}">
                <a16:creationId xmlns:a16="http://schemas.microsoft.com/office/drawing/2014/main" id="{EE477031-560E-DA47-903A-0310716ADDA6}"/>
              </a:ext>
            </a:extLst>
          </p:cNvPr>
          <p:cNvSpPr txBox="1"/>
          <p:nvPr/>
        </p:nvSpPr>
        <p:spPr>
          <a:xfrm>
            <a:off x="7977554" y="2219134"/>
            <a:ext cx="2086941" cy="461665"/>
          </a:xfrm>
          <a:prstGeom prst="rect">
            <a:avLst/>
          </a:prstGeom>
          <a:noFill/>
        </p:spPr>
        <p:txBody>
          <a:bodyPr wrap="square" rtlCol="0">
            <a:spAutoFit/>
          </a:bodyPr>
          <a:lstStyle/>
          <a:p>
            <a:r>
              <a:rPr lang="en-US" sz="2400" b="1" dirty="0">
                <a:solidFill>
                  <a:srgbClr val="FF0000"/>
                </a:solidFill>
                <a:latin typeface="Avenir Book" panose="02000503020000020003" pitchFamily="2" charset="0"/>
              </a:rPr>
              <a:t>Tasks/goals</a:t>
            </a:r>
          </a:p>
        </p:txBody>
      </p:sp>
      <p:cxnSp>
        <p:nvCxnSpPr>
          <p:cNvPr id="46" name="Straight Arrow Connector 45">
            <a:extLst>
              <a:ext uri="{FF2B5EF4-FFF2-40B4-BE49-F238E27FC236}">
                <a16:creationId xmlns:a16="http://schemas.microsoft.com/office/drawing/2014/main" id="{D0007062-A7DA-1345-8DBE-D074F8D45180}"/>
              </a:ext>
            </a:extLst>
          </p:cNvPr>
          <p:cNvCxnSpPr>
            <a:cxnSpLocks/>
          </p:cNvCxnSpPr>
          <p:nvPr/>
        </p:nvCxnSpPr>
        <p:spPr>
          <a:xfrm flipH="1" flipV="1">
            <a:off x="7928966" y="3905574"/>
            <a:ext cx="755821" cy="498978"/>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cxnSp>
        <p:nvCxnSpPr>
          <p:cNvPr id="48" name="Straight Arrow Connector 47">
            <a:extLst>
              <a:ext uri="{FF2B5EF4-FFF2-40B4-BE49-F238E27FC236}">
                <a16:creationId xmlns:a16="http://schemas.microsoft.com/office/drawing/2014/main" id="{41232116-5D6C-5D49-A573-3513310ACF27}"/>
              </a:ext>
            </a:extLst>
          </p:cNvPr>
          <p:cNvCxnSpPr>
            <a:cxnSpLocks/>
            <a:stCxn id="10" idx="3"/>
          </p:cNvCxnSpPr>
          <p:nvPr/>
        </p:nvCxnSpPr>
        <p:spPr>
          <a:xfrm flipV="1">
            <a:off x="7842426" y="5056822"/>
            <a:ext cx="842360" cy="285388"/>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sp>
        <p:nvSpPr>
          <p:cNvPr id="55" name="TextBox 54">
            <a:extLst>
              <a:ext uri="{FF2B5EF4-FFF2-40B4-BE49-F238E27FC236}">
                <a16:creationId xmlns:a16="http://schemas.microsoft.com/office/drawing/2014/main" id="{8BD00164-AD3B-6A4F-BDD3-C28A4B91D028}"/>
              </a:ext>
            </a:extLst>
          </p:cNvPr>
          <p:cNvSpPr txBox="1"/>
          <p:nvPr/>
        </p:nvSpPr>
        <p:spPr>
          <a:xfrm>
            <a:off x="3086584" y="1461617"/>
            <a:ext cx="1414462" cy="461665"/>
          </a:xfrm>
          <a:prstGeom prst="rect">
            <a:avLst/>
          </a:prstGeom>
          <a:noFill/>
        </p:spPr>
        <p:txBody>
          <a:bodyPr wrap="square" rtlCol="0">
            <a:spAutoFit/>
          </a:bodyPr>
          <a:lstStyle/>
          <a:p>
            <a:r>
              <a:rPr lang="en-US" sz="2400" b="1">
                <a:ln>
                  <a:solidFill>
                    <a:schemeClr val="tx2"/>
                  </a:solidFill>
                </a:ln>
                <a:solidFill>
                  <a:sysClr val="windowText" lastClr="000000"/>
                </a:solidFill>
                <a:latin typeface="Avenir Book" panose="02000503020000020003" pitchFamily="2" charset="0"/>
              </a:rPr>
              <a:t>Actor</a:t>
            </a:r>
          </a:p>
        </p:txBody>
      </p:sp>
      <p:cxnSp>
        <p:nvCxnSpPr>
          <p:cNvPr id="56" name="Straight Arrow Connector 55">
            <a:extLst>
              <a:ext uri="{FF2B5EF4-FFF2-40B4-BE49-F238E27FC236}">
                <a16:creationId xmlns:a16="http://schemas.microsoft.com/office/drawing/2014/main" id="{1A2652E6-8AB0-E640-9803-DB6FB4B409D5}"/>
              </a:ext>
            </a:extLst>
          </p:cNvPr>
          <p:cNvCxnSpPr>
            <a:cxnSpLocks/>
          </p:cNvCxnSpPr>
          <p:nvPr/>
        </p:nvCxnSpPr>
        <p:spPr>
          <a:xfrm flipV="1">
            <a:off x="4055890" y="1672728"/>
            <a:ext cx="463917" cy="1972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sp>
        <p:nvSpPr>
          <p:cNvPr id="60" name="Rounded Rectangle 11">
            <a:extLst>
              <a:ext uri="{FF2B5EF4-FFF2-40B4-BE49-F238E27FC236}">
                <a16:creationId xmlns:a16="http://schemas.microsoft.com/office/drawing/2014/main" id="{051457D5-1421-294E-A8E3-1A477BD48A50}"/>
              </a:ext>
            </a:extLst>
          </p:cNvPr>
          <p:cNvSpPr/>
          <p:nvPr/>
        </p:nvSpPr>
        <p:spPr>
          <a:xfrm>
            <a:off x="1981200" y="2658307"/>
            <a:ext cx="2036162" cy="15880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rgbClr val="FDEFCA"/>
                </a:solidFill>
                <a:latin typeface="Avenir Book"/>
                <a:cs typeface="Avenir Book"/>
              </a:rPr>
              <a:t>Task and Action Models</a:t>
            </a:r>
          </a:p>
        </p:txBody>
      </p:sp>
      <p:cxnSp>
        <p:nvCxnSpPr>
          <p:cNvPr id="29" name="Straight Arrow Connector 28">
            <a:extLst>
              <a:ext uri="{FF2B5EF4-FFF2-40B4-BE49-F238E27FC236}">
                <a16:creationId xmlns:a16="http://schemas.microsoft.com/office/drawing/2014/main" id="{894DE8A6-F787-EC40-A25C-13DC82FD0DE9}"/>
              </a:ext>
            </a:extLst>
          </p:cNvPr>
          <p:cNvCxnSpPr>
            <a:cxnSpLocks/>
            <a:endCxn id="5" idx="1"/>
          </p:cNvCxnSpPr>
          <p:nvPr/>
        </p:nvCxnSpPr>
        <p:spPr>
          <a:xfrm flipV="1">
            <a:off x="4055890" y="2325532"/>
            <a:ext cx="668510" cy="697900"/>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sp>
        <p:nvSpPr>
          <p:cNvPr id="18" name="Block Arc 17">
            <a:extLst>
              <a:ext uri="{FF2B5EF4-FFF2-40B4-BE49-F238E27FC236}">
                <a16:creationId xmlns:a16="http://schemas.microsoft.com/office/drawing/2014/main" id="{9E7B0E40-F8D8-7046-8A21-7AAAA5FEDB36}"/>
              </a:ext>
            </a:extLst>
          </p:cNvPr>
          <p:cNvSpPr/>
          <p:nvPr/>
        </p:nvSpPr>
        <p:spPr>
          <a:xfrm>
            <a:off x="4838271" y="6266754"/>
            <a:ext cx="3139283" cy="591246"/>
          </a:xfrm>
          <a:prstGeom prst="blockArc">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 name="TextBox 18">
            <a:extLst>
              <a:ext uri="{FF2B5EF4-FFF2-40B4-BE49-F238E27FC236}">
                <a16:creationId xmlns:a16="http://schemas.microsoft.com/office/drawing/2014/main" id="{EF89D180-ADAE-3E47-8F80-87155727CE92}"/>
              </a:ext>
            </a:extLst>
          </p:cNvPr>
          <p:cNvSpPr txBox="1"/>
          <p:nvPr/>
        </p:nvSpPr>
        <p:spPr>
          <a:xfrm>
            <a:off x="5781766" y="6517797"/>
            <a:ext cx="1696470" cy="369332"/>
          </a:xfrm>
          <a:prstGeom prst="rect">
            <a:avLst/>
          </a:prstGeom>
          <a:noFill/>
        </p:spPr>
        <p:txBody>
          <a:bodyPr wrap="square" rtlCol="0">
            <a:spAutoFit/>
          </a:bodyPr>
          <a:lstStyle/>
          <a:p>
            <a:r>
              <a:rPr lang="en-US" dirty="0"/>
              <a:t>Environment</a:t>
            </a:r>
          </a:p>
        </p:txBody>
      </p:sp>
      <p:sp>
        <p:nvSpPr>
          <p:cNvPr id="20" name="TextBox 19">
            <a:extLst>
              <a:ext uri="{FF2B5EF4-FFF2-40B4-BE49-F238E27FC236}">
                <a16:creationId xmlns:a16="http://schemas.microsoft.com/office/drawing/2014/main" id="{FAB57BD5-9ABC-A94A-8357-1EC0E6B1D59E}"/>
              </a:ext>
            </a:extLst>
          </p:cNvPr>
          <p:cNvSpPr txBox="1"/>
          <p:nvPr/>
        </p:nvSpPr>
        <p:spPr>
          <a:xfrm>
            <a:off x="600958" y="4725621"/>
            <a:ext cx="2636135" cy="1200329"/>
          </a:xfrm>
          <a:prstGeom prst="rect">
            <a:avLst/>
          </a:prstGeom>
          <a:noFill/>
        </p:spPr>
        <p:txBody>
          <a:bodyPr wrap="square" rtlCol="0">
            <a:spAutoFit/>
          </a:bodyPr>
          <a:lstStyle/>
          <a:p>
            <a:r>
              <a:rPr lang="en-US" sz="2400" dirty="0"/>
              <a:t>Focus of this talk:</a:t>
            </a:r>
            <a:br>
              <a:rPr lang="en-US" sz="2400" dirty="0"/>
            </a:br>
            <a:r>
              <a:rPr lang="en-US" sz="2400" dirty="0"/>
              <a:t>Descriptive or operational?</a:t>
            </a:r>
          </a:p>
        </p:txBody>
      </p:sp>
      <p:cxnSp>
        <p:nvCxnSpPr>
          <p:cNvPr id="36" name="Straight Arrow Connector 35">
            <a:extLst>
              <a:ext uri="{FF2B5EF4-FFF2-40B4-BE49-F238E27FC236}">
                <a16:creationId xmlns:a16="http://schemas.microsoft.com/office/drawing/2014/main" id="{D770CB11-346A-D641-BC0A-E67118CE303A}"/>
              </a:ext>
            </a:extLst>
          </p:cNvPr>
          <p:cNvCxnSpPr>
            <a:cxnSpLocks/>
          </p:cNvCxnSpPr>
          <p:nvPr/>
        </p:nvCxnSpPr>
        <p:spPr>
          <a:xfrm flipV="1">
            <a:off x="1626878" y="4240535"/>
            <a:ext cx="429166" cy="485087"/>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spTree>
    <p:custDataLst>
      <p:tags r:id="rId1"/>
    </p:custDataLst>
    <p:extLst>
      <p:ext uri="{BB962C8B-B14F-4D97-AF65-F5344CB8AC3E}">
        <p14:creationId xmlns:p14="http://schemas.microsoft.com/office/powerpoint/2010/main" val="2950971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500"/>
                                        <p:tgtEl>
                                          <p:spTgt spid="39"/>
                                        </p:tgtEl>
                                      </p:cBhvr>
                                    </p:animEffect>
                                  </p:childTnLst>
                                </p:cTn>
                              </p:par>
                              <p:par>
                                <p:cTn id="8" presetID="10" presetClass="entr" presetSubtype="0" fill="hold" nodeType="withEffect">
                                  <p:stCondLst>
                                    <p:cond delay="0"/>
                                  </p:stCondLst>
                                  <p:childTnLst>
                                    <p:set>
                                      <p:cBhvr>
                                        <p:cTn id="9" dur="1" fill="hold">
                                          <p:stCondLst>
                                            <p:cond delay="0"/>
                                          </p:stCondLst>
                                        </p:cTn>
                                        <p:tgtEl>
                                          <p:spTgt spid="42"/>
                                        </p:tgtEl>
                                        <p:attrNameLst>
                                          <p:attrName>style.visibility</p:attrName>
                                        </p:attrNameLst>
                                      </p:cBhvr>
                                      <p:to>
                                        <p:strVal val="visible"/>
                                      </p:to>
                                    </p:set>
                                    <p:animEffect transition="in" filter="fade">
                                      <p:cBhvr>
                                        <p:cTn id="10" dur="500"/>
                                        <p:tgtEl>
                                          <p:spTgt spid="4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3"/>
                                        </p:tgtEl>
                                        <p:attrNameLst>
                                          <p:attrName>style.visibility</p:attrName>
                                        </p:attrNameLst>
                                      </p:cBhvr>
                                      <p:to>
                                        <p:strVal val="visible"/>
                                      </p:to>
                                    </p:set>
                                    <p:animEffect transition="in" filter="fade">
                                      <p:cBhvr>
                                        <p:cTn id="13" dur="500"/>
                                        <p:tgtEl>
                                          <p:spTgt spid="43"/>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fade">
                                      <p:cBhvr>
                                        <p:cTn id="18" dur="500"/>
                                        <p:tgtEl>
                                          <p:spTgt spid="24"/>
                                        </p:tgtEl>
                                      </p:cBhvr>
                                    </p:animEffect>
                                  </p:childTnLst>
                                </p:cTn>
                              </p:par>
                              <p:par>
                                <p:cTn id="19" presetID="10" presetClass="entr" presetSubtype="0" fill="hold" nodeType="with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fade">
                                      <p:cBhvr>
                                        <p:cTn id="21" dur="500"/>
                                        <p:tgtEl>
                                          <p:spTgt spid="2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par>
                                <p:cTn id="28" presetID="10" presetClass="entr" presetSubtype="0" fill="hold"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500"/>
                                        <p:tgtEl>
                                          <p:spTgt spid="1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fade">
                                      <p:cBhvr>
                                        <p:cTn id="33" dur="500"/>
                                        <p:tgtEl>
                                          <p:spTgt spid="27"/>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fade">
                                      <p:cBhvr>
                                        <p:cTn id="36" dur="500"/>
                                        <p:tgtEl>
                                          <p:spTgt spid="28"/>
                                        </p:tgtEl>
                                      </p:cBhvr>
                                    </p:animEffect>
                                  </p:childTnLst>
                                </p:cTn>
                              </p:par>
                              <p:par>
                                <p:cTn id="37" presetID="10" presetClass="entr" presetSubtype="0" fill="hold" nodeType="with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500"/>
                                        <p:tgtEl>
                                          <p:spTgt spid="16"/>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fade">
                                      <p:cBhvr>
                                        <p:cTn id="47" dur="500"/>
                                        <p:tgtEl>
                                          <p:spTgt spid="48"/>
                                        </p:tgtEl>
                                      </p:cBhvr>
                                    </p:animEffect>
                                  </p:childTnLst>
                                </p:cTn>
                              </p:par>
                              <p:par>
                                <p:cTn id="48" presetID="10" presetClass="entr" presetSubtype="0" fill="hold" nodeType="withEffect">
                                  <p:stCondLst>
                                    <p:cond delay="0"/>
                                  </p:stCondLst>
                                  <p:childTnLst>
                                    <p:set>
                                      <p:cBhvr>
                                        <p:cTn id="49" dur="1" fill="hold">
                                          <p:stCondLst>
                                            <p:cond delay="0"/>
                                          </p:stCondLst>
                                        </p:cTn>
                                        <p:tgtEl>
                                          <p:spTgt spid="46"/>
                                        </p:tgtEl>
                                        <p:attrNameLst>
                                          <p:attrName>style.visibility</p:attrName>
                                        </p:attrNameLst>
                                      </p:cBhvr>
                                      <p:to>
                                        <p:strVal val="visible"/>
                                      </p:to>
                                    </p:set>
                                    <p:animEffect transition="in" filter="fade">
                                      <p:cBhvr>
                                        <p:cTn id="50" dur="500"/>
                                        <p:tgtEl>
                                          <p:spTgt spid="46"/>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fade">
                                      <p:cBhvr>
                                        <p:cTn id="53" dur="500"/>
                                        <p:tgtEl>
                                          <p:spTgt spid="11"/>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6"/>
                                        </p:tgtEl>
                                        <p:attrNameLst>
                                          <p:attrName>style.visibility</p:attrName>
                                        </p:attrNameLst>
                                      </p:cBhvr>
                                      <p:to>
                                        <p:strVal val="visible"/>
                                      </p:to>
                                    </p:set>
                                    <p:animEffect transition="in" filter="fade">
                                      <p:cBhvr>
                                        <p:cTn id="58" dur="500"/>
                                        <p:tgtEl>
                                          <p:spTgt spid="6"/>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5"/>
                                        </p:tgtEl>
                                        <p:attrNameLst>
                                          <p:attrName>style.visibility</p:attrName>
                                        </p:attrNameLst>
                                      </p:cBhvr>
                                      <p:to>
                                        <p:strVal val="visible"/>
                                      </p:to>
                                    </p:set>
                                    <p:animEffect transition="in" filter="fade">
                                      <p:cBhvr>
                                        <p:cTn id="63" dur="500"/>
                                        <p:tgtEl>
                                          <p:spTgt spid="5"/>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7"/>
                                        </p:tgtEl>
                                        <p:attrNameLst>
                                          <p:attrName>style.visibility</p:attrName>
                                        </p:attrNameLst>
                                      </p:cBhvr>
                                      <p:to>
                                        <p:strVal val="visible"/>
                                      </p:to>
                                    </p:set>
                                    <p:animEffect transition="in" filter="fade">
                                      <p:cBhvr>
                                        <p:cTn id="68" dur="500"/>
                                        <p:tgtEl>
                                          <p:spTgt spid="7"/>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60"/>
                                        </p:tgtEl>
                                        <p:attrNameLst>
                                          <p:attrName>style.visibility</p:attrName>
                                        </p:attrNameLst>
                                      </p:cBhvr>
                                      <p:to>
                                        <p:strVal val="visible"/>
                                      </p:to>
                                    </p:set>
                                    <p:animEffect transition="in" filter="fade">
                                      <p:cBhvr>
                                        <p:cTn id="73" dur="500"/>
                                        <p:tgtEl>
                                          <p:spTgt spid="60"/>
                                        </p:tgtEl>
                                      </p:cBhvr>
                                    </p:animEffect>
                                  </p:childTnLst>
                                </p:cTn>
                              </p:par>
                              <p:par>
                                <p:cTn id="74" presetID="10" presetClass="entr" presetSubtype="0" fill="hold" nodeType="withEffect">
                                  <p:stCondLst>
                                    <p:cond delay="0"/>
                                  </p:stCondLst>
                                  <p:childTnLst>
                                    <p:set>
                                      <p:cBhvr>
                                        <p:cTn id="75" dur="1" fill="hold">
                                          <p:stCondLst>
                                            <p:cond delay="0"/>
                                          </p:stCondLst>
                                        </p:cTn>
                                        <p:tgtEl>
                                          <p:spTgt spid="30"/>
                                        </p:tgtEl>
                                        <p:attrNameLst>
                                          <p:attrName>style.visibility</p:attrName>
                                        </p:attrNameLst>
                                      </p:cBhvr>
                                      <p:to>
                                        <p:strVal val="visible"/>
                                      </p:to>
                                    </p:set>
                                    <p:animEffect transition="in" filter="fade">
                                      <p:cBhvr>
                                        <p:cTn id="76" dur="500"/>
                                        <p:tgtEl>
                                          <p:spTgt spid="30"/>
                                        </p:tgtEl>
                                      </p:cBhvr>
                                    </p:animEffect>
                                  </p:childTnLst>
                                </p:cTn>
                              </p:par>
                              <p:par>
                                <p:cTn id="77" presetID="10" presetClass="entr" presetSubtype="0" fill="hold" nodeType="withEffect">
                                  <p:stCondLst>
                                    <p:cond delay="0"/>
                                  </p:stCondLst>
                                  <p:childTnLst>
                                    <p:set>
                                      <p:cBhvr>
                                        <p:cTn id="78" dur="1" fill="hold">
                                          <p:stCondLst>
                                            <p:cond delay="0"/>
                                          </p:stCondLst>
                                        </p:cTn>
                                        <p:tgtEl>
                                          <p:spTgt spid="29"/>
                                        </p:tgtEl>
                                        <p:attrNameLst>
                                          <p:attrName>style.visibility</p:attrName>
                                        </p:attrNameLst>
                                      </p:cBhvr>
                                      <p:to>
                                        <p:strVal val="visible"/>
                                      </p:to>
                                    </p:set>
                                    <p:animEffect transition="in" filter="fade">
                                      <p:cBhvr>
                                        <p:cTn id="79" dur="500"/>
                                        <p:tgtEl>
                                          <p:spTgt spid="29"/>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20"/>
                                        </p:tgtEl>
                                        <p:attrNameLst>
                                          <p:attrName>style.visibility</p:attrName>
                                        </p:attrNameLst>
                                      </p:cBhvr>
                                      <p:to>
                                        <p:strVal val="visible"/>
                                      </p:to>
                                    </p:set>
                                    <p:animEffect transition="in" filter="fade">
                                      <p:cBhvr>
                                        <p:cTn id="84" dur="500"/>
                                        <p:tgtEl>
                                          <p:spTgt spid="20"/>
                                        </p:tgtEl>
                                      </p:cBhvr>
                                    </p:animEffect>
                                  </p:childTnLst>
                                </p:cTn>
                              </p:par>
                              <p:par>
                                <p:cTn id="85" presetID="10" presetClass="entr" presetSubtype="0" fill="hold" nodeType="withEffect">
                                  <p:stCondLst>
                                    <p:cond delay="0"/>
                                  </p:stCondLst>
                                  <p:childTnLst>
                                    <p:set>
                                      <p:cBhvr>
                                        <p:cTn id="86" dur="1" fill="hold">
                                          <p:stCondLst>
                                            <p:cond delay="0"/>
                                          </p:stCondLst>
                                        </p:cTn>
                                        <p:tgtEl>
                                          <p:spTgt spid="36"/>
                                        </p:tgtEl>
                                        <p:attrNameLst>
                                          <p:attrName>style.visibility</p:attrName>
                                        </p:attrNameLst>
                                      </p:cBhvr>
                                      <p:to>
                                        <p:strVal val="visible"/>
                                      </p:to>
                                    </p:set>
                                    <p:animEffect transition="in" filter="fade">
                                      <p:cBhvr>
                                        <p:cTn id="87"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0" grpId="0" animBg="1"/>
      <p:bldP spid="11" grpId="0" animBg="1"/>
      <p:bldP spid="15" grpId="0"/>
      <p:bldP spid="22" grpId="0"/>
      <p:bldP spid="27" grpId="0"/>
      <p:bldP spid="28" grpId="0"/>
      <p:bldP spid="43" grpId="0"/>
      <p:bldP spid="60" grpId="0" animBg="1"/>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981200" y="119406"/>
            <a:ext cx="8229600" cy="1143000"/>
          </a:xfrm>
        </p:spPr>
        <p:txBody>
          <a:bodyPr/>
          <a:lstStyle/>
          <a:p>
            <a:r>
              <a:rPr lang="en-US" dirty="0">
                <a:latin typeface="Avenir Book"/>
                <a:cs typeface="Avenir Book"/>
              </a:rPr>
              <a:t>Planning</a:t>
            </a:r>
          </a:p>
        </p:txBody>
      </p:sp>
      <p:sp>
        <p:nvSpPr>
          <p:cNvPr id="6" name="Rectangle 5">
            <a:extLst>
              <a:ext uri="{FF2B5EF4-FFF2-40B4-BE49-F238E27FC236}">
                <a16:creationId xmlns:a16="http://schemas.microsoft.com/office/drawing/2014/main" id="{0216F1E4-A730-D947-8A20-4BCC1501907E}"/>
              </a:ext>
            </a:extLst>
          </p:cNvPr>
          <p:cNvSpPr/>
          <p:nvPr/>
        </p:nvSpPr>
        <p:spPr>
          <a:xfrm>
            <a:off x="405320" y="1172099"/>
            <a:ext cx="12182916" cy="3785652"/>
          </a:xfrm>
          <a:prstGeom prst="rect">
            <a:avLst/>
          </a:prstGeom>
        </p:spPr>
        <p:txBody>
          <a:bodyPr wrap="square">
            <a:spAutoFit/>
          </a:bodyPr>
          <a:lstStyle/>
          <a:p>
            <a:pPr marL="457200" indent="-457200">
              <a:buFont typeface="Arial" panose="020B0604020202020204" pitchFamily="34" charset="0"/>
              <a:buChar char="•"/>
            </a:pPr>
            <a:r>
              <a:rPr lang="en-US" sz="2400" dirty="0">
                <a:latin typeface="Avenir Book"/>
                <a:cs typeface="Avenir Book"/>
              </a:rPr>
              <a:t>Prediction + search</a:t>
            </a:r>
            <a:br>
              <a:rPr lang="en-US" sz="2400" dirty="0">
                <a:latin typeface="Avenir Book"/>
                <a:cs typeface="Avenir Book"/>
              </a:rPr>
            </a:br>
            <a:endParaRPr lang="en-US" sz="2400" dirty="0">
              <a:latin typeface="Avenir Book"/>
              <a:cs typeface="Avenir Book"/>
            </a:endParaRPr>
          </a:p>
          <a:p>
            <a:pPr marL="342900" indent="-342900">
              <a:buFont typeface="Arial" panose="020B0604020202020204" pitchFamily="34" charset="0"/>
              <a:buChar char="•"/>
            </a:pPr>
            <a:r>
              <a:rPr lang="en-US" sz="2400" dirty="0">
                <a:latin typeface="Avenir Book"/>
                <a:cs typeface="Avenir Book"/>
              </a:rPr>
              <a:t> Descriptive action models: Say ``what” actions do </a:t>
            </a:r>
          </a:p>
          <a:p>
            <a:pPr marL="914400" lvl="1" indent="-457200">
              <a:buFont typeface="Arial" panose="020B0604020202020204" pitchFamily="34" charset="0"/>
              <a:buChar char="•"/>
            </a:pPr>
            <a:r>
              <a:rPr lang="en-US" sz="2400" dirty="0">
                <a:latin typeface="Avenir Book"/>
                <a:cs typeface="Avenir Book"/>
              </a:rPr>
              <a:t>Has a set of preconditions and effects</a:t>
            </a:r>
          </a:p>
          <a:p>
            <a:pPr marL="800100" lvl="1" indent="-342900">
              <a:buFont typeface="Arial" panose="020B0604020202020204" pitchFamily="34" charset="0"/>
              <a:buChar char="•"/>
            </a:pPr>
            <a:r>
              <a:rPr lang="en-US" sz="2400" dirty="0">
                <a:latin typeface="Avenir Book"/>
                <a:cs typeface="Avenir Book"/>
              </a:rPr>
              <a:t> Efficiently predict next state(s) </a:t>
            </a:r>
          </a:p>
          <a:p>
            <a:pPr marL="800100" lvl="1" indent="-342900">
              <a:buFont typeface="Arial" panose="020B0604020202020204" pitchFamily="34" charset="0"/>
              <a:buChar char="•"/>
            </a:pPr>
            <a:r>
              <a:rPr lang="en-US" sz="2400" dirty="0">
                <a:latin typeface="Avenir Book"/>
                <a:cs typeface="Avenir Book"/>
              </a:rPr>
              <a:t> Search large state spaces quickly</a:t>
            </a:r>
            <a:br>
              <a:rPr lang="en-US" sz="2400" dirty="0">
                <a:latin typeface="Avenir Book"/>
                <a:cs typeface="Avenir Book"/>
              </a:rPr>
            </a:br>
            <a:endParaRPr lang="en-US" sz="2400" dirty="0">
              <a:latin typeface="Avenir Book"/>
              <a:cs typeface="Avenir Book"/>
            </a:endParaRPr>
          </a:p>
          <a:p>
            <a:pPr marL="457200" indent="-457200">
              <a:buFont typeface="Arial" panose="020B0604020202020204" pitchFamily="34" charset="0"/>
              <a:buChar char="•"/>
            </a:pPr>
            <a:r>
              <a:rPr lang="en-US" sz="2400" dirty="0">
                <a:latin typeface="Avenir Book"/>
                <a:cs typeface="Avenir Book"/>
              </a:rPr>
              <a:t>Example: Simple blocks-world domain</a:t>
            </a:r>
          </a:p>
          <a:p>
            <a:pPr marL="914400" lvl="1" indent="-457200">
              <a:buFont typeface="Arial" panose="020B0604020202020204" pitchFamily="34" charset="0"/>
              <a:buChar char="•"/>
            </a:pPr>
            <a:r>
              <a:rPr lang="en-US" sz="2400" dirty="0">
                <a:latin typeface="Avenir Book"/>
                <a:cs typeface="Avenir Book"/>
              </a:rPr>
              <a:t>Range(x) = {a, b, c}</a:t>
            </a:r>
          </a:p>
          <a:p>
            <a:pPr marL="800100" lvl="1" indent="-342900">
              <a:buFont typeface="Arial" panose="020B0604020202020204" pitchFamily="34" charset="0"/>
              <a:buChar char="•"/>
            </a:pPr>
            <a:endParaRPr lang="en-US" sz="2400" dirty="0">
              <a:latin typeface="Avenir Book"/>
              <a:cs typeface="Avenir Book"/>
            </a:endParaRPr>
          </a:p>
        </p:txBody>
      </p:sp>
      <p:pic>
        <p:nvPicPr>
          <p:cNvPr id="18" name="Picture 17">
            <a:extLst>
              <a:ext uri="{FF2B5EF4-FFF2-40B4-BE49-F238E27FC236}">
                <a16:creationId xmlns:a16="http://schemas.microsoft.com/office/drawing/2014/main" id="{14728CC8-2108-734C-9EE5-181ACD536590}"/>
              </a:ext>
            </a:extLst>
          </p:cNvPr>
          <p:cNvPicPr>
            <a:picLocks noChangeAspect="1"/>
          </p:cNvPicPr>
          <p:nvPr/>
        </p:nvPicPr>
        <p:blipFill>
          <a:blip r:embed="rId4"/>
          <a:stretch>
            <a:fillRect/>
          </a:stretch>
        </p:blipFill>
        <p:spPr>
          <a:xfrm>
            <a:off x="8027324" y="2638895"/>
            <a:ext cx="3616036" cy="1865369"/>
          </a:xfrm>
          <a:prstGeom prst="rect">
            <a:avLst/>
          </a:prstGeom>
        </p:spPr>
      </p:pic>
      <p:sp>
        <p:nvSpPr>
          <p:cNvPr id="19" name="Rounded Rectangle 11">
            <a:extLst>
              <a:ext uri="{FF2B5EF4-FFF2-40B4-BE49-F238E27FC236}">
                <a16:creationId xmlns:a16="http://schemas.microsoft.com/office/drawing/2014/main" id="{52652A5B-8689-CC4E-99D7-B199CDB34779}"/>
              </a:ext>
            </a:extLst>
          </p:cNvPr>
          <p:cNvSpPr/>
          <p:nvPr/>
        </p:nvSpPr>
        <p:spPr>
          <a:xfrm>
            <a:off x="405320" y="4691094"/>
            <a:ext cx="4025735" cy="1471273"/>
          </a:xfrm>
          <a:prstGeom prst="roundRect">
            <a:avLst/>
          </a:prstGeom>
          <a:solidFill>
            <a:srgbClr val="657B3B"/>
          </a:solidFill>
        </p:spPr>
        <p:style>
          <a:lnRef idx="3">
            <a:schemeClr val="lt1"/>
          </a:lnRef>
          <a:fillRef idx="1">
            <a:schemeClr val="accent3"/>
          </a:fillRef>
          <a:effectRef idx="1">
            <a:schemeClr val="accent3"/>
          </a:effectRef>
          <a:fontRef idx="minor">
            <a:schemeClr val="lt1"/>
          </a:fontRef>
        </p:style>
        <p:txBody>
          <a:bodyPr rtlCol="0" anchor="ctr"/>
          <a:lstStyle/>
          <a:p>
            <a:r>
              <a:rPr lang="en-US" sz="2000" u="sng">
                <a:latin typeface="Avenir Book"/>
                <a:cs typeface="Avenir Book"/>
              </a:rPr>
              <a:t>Action</a:t>
            </a:r>
            <a:r>
              <a:rPr lang="en-US" sz="2000">
                <a:latin typeface="Avenir Book"/>
                <a:cs typeface="Avenir Book"/>
              </a:rPr>
              <a:t>: Pickup(x)</a:t>
            </a:r>
          </a:p>
          <a:p>
            <a:r>
              <a:rPr lang="en-US" sz="2000" u="sng">
                <a:latin typeface="Avenir Book"/>
                <a:cs typeface="Avenir Book"/>
              </a:rPr>
              <a:t>Pre</a:t>
            </a:r>
            <a:r>
              <a:rPr lang="en-US" sz="2000">
                <a:latin typeface="Avenir Book"/>
                <a:cs typeface="Avenir Book"/>
              </a:rPr>
              <a:t>: </a:t>
            </a:r>
            <a:r>
              <a:rPr lang="en-US" sz="2000" err="1">
                <a:latin typeface="Avenir Book"/>
                <a:cs typeface="Avenir Book"/>
              </a:rPr>
              <a:t>loc</a:t>
            </a:r>
            <a:r>
              <a:rPr lang="en-US" sz="2000">
                <a:latin typeface="Avenir Book"/>
                <a:cs typeface="Avenir Book"/>
              </a:rPr>
              <a:t>(x) = table, top(x) = nil,</a:t>
            </a:r>
          </a:p>
          <a:p>
            <a:r>
              <a:rPr lang="en-US" sz="2000">
                <a:latin typeface="Avenir Book"/>
                <a:cs typeface="Avenir Book"/>
              </a:rPr>
              <a:t>        holding = nil</a:t>
            </a:r>
          </a:p>
          <a:p>
            <a:r>
              <a:rPr lang="en-US" sz="2000" u="sng">
                <a:latin typeface="Avenir Book"/>
                <a:cs typeface="Avenir Book"/>
              </a:rPr>
              <a:t>Eff</a:t>
            </a:r>
            <a:r>
              <a:rPr lang="en-US" sz="2000">
                <a:latin typeface="Avenir Book"/>
                <a:cs typeface="Avenir Book"/>
              </a:rPr>
              <a:t>: </a:t>
            </a:r>
            <a:r>
              <a:rPr lang="en-US" sz="2000" err="1">
                <a:latin typeface="Avenir Book"/>
                <a:cs typeface="Avenir Book"/>
              </a:rPr>
              <a:t>loc</a:t>
            </a:r>
            <a:r>
              <a:rPr lang="en-US" sz="2000">
                <a:latin typeface="Avenir Book"/>
                <a:cs typeface="Avenir Book"/>
              </a:rPr>
              <a:t>(x) ← hand, holding ← x</a:t>
            </a:r>
          </a:p>
        </p:txBody>
      </p:sp>
      <p:sp>
        <p:nvSpPr>
          <p:cNvPr id="20" name="Rounded Rectangle 11">
            <a:extLst>
              <a:ext uri="{FF2B5EF4-FFF2-40B4-BE49-F238E27FC236}">
                <a16:creationId xmlns:a16="http://schemas.microsoft.com/office/drawing/2014/main" id="{1F3B996F-67D3-5B43-B2F8-07C6A2FD9120}"/>
              </a:ext>
            </a:extLst>
          </p:cNvPr>
          <p:cNvSpPr/>
          <p:nvPr/>
        </p:nvSpPr>
        <p:spPr>
          <a:xfrm>
            <a:off x="4733958" y="4691094"/>
            <a:ext cx="4025735" cy="1530051"/>
          </a:xfrm>
          <a:prstGeom prst="roundRect">
            <a:avLst/>
          </a:prstGeom>
          <a:solidFill>
            <a:srgbClr val="657B3B"/>
          </a:solidFill>
        </p:spPr>
        <p:style>
          <a:lnRef idx="3">
            <a:schemeClr val="lt1"/>
          </a:lnRef>
          <a:fillRef idx="1">
            <a:schemeClr val="accent3"/>
          </a:fillRef>
          <a:effectRef idx="1">
            <a:schemeClr val="accent3"/>
          </a:effectRef>
          <a:fontRef idx="minor">
            <a:schemeClr val="lt1"/>
          </a:fontRef>
        </p:style>
        <p:txBody>
          <a:bodyPr rtlCol="0" anchor="ctr"/>
          <a:lstStyle/>
          <a:p>
            <a:r>
              <a:rPr lang="en-US" sz="2000" u="sng">
                <a:latin typeface="Avenir Book"/>
                <a:cs typeface="Avenir Book"/>
              </a:rPr>
              <a:t>Action</a:t>
            </a:r>
            <a:r>
              <a:rPr lang="en-US" sz="2000">
                <a:latin typeface="Avenir Book"/>
                <a:cs typeface="Avenir Book"/>
              </a:rPr>
              <a:t>: Putdown(x)</a:t>
            </a:r>
          </a:p>
          <a:p>
            <a:r>
              <a:rPr lang="en-US" sz="2000" u="sng">
                <a:latin typeface="Avenir Book"/>
                <a:cs typeface="Avenir Book"/>
              </a:rPr>
              <a:t>Pre</a:t>
            </a:r>
            <a:r>
              <a:rPr lang="en-US" sz="2000">
                <a:latin typeface="Avenir Book"/>
                <a:cs typeface="Avenir Book"/>
              </a:rPr>
              <a:t>: holding = x</a:t>
            </a:r>
          </a:p>
          <a:p>
            <a:r>
              <a:rPr lang="en-US" sz="2000" u="sng">
                <a:latin typeface="Avenir Book"/>
                <a:cs typeface="Avenir Book"/>
              </a:rPr>
              <a:t>Eff</a:t>
            </a:r>
            <a:r>
              <a:rPr lang="en-US" sz="2000">
                <a:latin typeface="Avenir Book"/>
                <a:cs typeface="Avenir Book"/>
              </a:rPr>
              <a:t>: </a:t>
            </a:r>
            <a:r>
              <a:rPr lang="en-US" sz="2000" err="1">
                <a:latin typeface="Avenir Book"/>
                <a:cs typeface="Avenir Book"/>
              </a:rPr>
              <a:t>loc</a:t>
            </a:r>
            <a:r>
              <a:rPr lang="en-US" sz="2000">
                <a:latin typeface="Avenir Book"/>
                <a:cs typeface="Avenir Book"/>
              </a:rPr>
              <a:t>(x) ← table, holding ← nil</a:t>
            </a:r>
          </a:p>
        </p:txBody>
      </p:sp>
    </p:spTree>
    <p:custDataLst>
      <p:tags r:id="rId1"/>
    </p:custDataLst>
    <p:extLst>
      <p:ext uri="{BB962C8B-B14F-4D97-AF65-F5344CB8AC3E}">
        <p14:creationId xmlns:p14="http://schemas.microsoft.com/office/powerpoint/2010/main" val="430932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automaton&#10;&#10;Description automatically generated">
            <a:extLst>
              <a:ext uri="{FF2B5EF4-FFF2-40B4-BE49-F238E27FC236}">
                <a16:creationId xmlns:a16="http://schemas.microsoft.com/office/drawing/2014/main" id="{FE86FC36-2E32-134D-95C0-B998C5AF2AC9}"/>
              </a:ext>
            </a:extLst>
          </p:cNvPr>
          <p:cNvPicPr>
            <a:picLocks noChangeAspect="1"/>
          </p:cNvPicPr>
          <p:nvPr/>
        </p:nvPicPr>
        <p:blipFill>
          <a:blip r:embed="rId4"/>
          <a:stretch>
            <a:fillRect/>
          </a:stretch>
        </p:blipFill>
        <p:spPr>
          <a:xfrm>
            <a:off x="8088432" y="3209803"/>
            <a:ext cx="3584900" cy="2688675"/>
          </a:xfrm>
          <a:prstGeom prst="rect">
            <a:avLst/>
          </a:prstGeom>
        </p:spPr>
      </p:pic>
      <p:pic>
        <p:nvPicPr>
          <p:cNvPr id="3" name="Picture 2" descr="order.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97909" y="1574262"/>
            <a:ext cx="1586867" cy="1586867"/>
          </a:xfrm>
          <a:prstGeom prst="rect">
            <a:avLst/>
          </a:prstGeom>
        </p:spPr>
      </p:pic>
      <p:sp>
        <p:nvSpPr>
          <p:cNvPr id="4" name="Content Placeholder 2"/>
          <p:cNvSpPr>
            <a:spLocks noGrp="1"/>
          </p:cNvSpPr>
          <p:nvPr>
            <p:ph idx="1"/>
          </p:nvPr>
        </p:nvSpPr>
        <p:spPr>
          <a:xfrm>
            <a:off x="144628" y="1138439"/>
            <a:ext cx="8133885" cy="4876800"/>
          </a:xfrm>
        </p:spPr>
        <p:txBody>
          <a:bodyPr>
            <a:normAutofit/>
          </a:bodyPr>
          <a:lstStyle/>
          <a:p>
            <a:pPr lvl="1"/>
            <a:endParaRPr lang="en-US" sz="2000" dirty="0">
              <a:latin typeface="Avenir Book"/>
              <a:cs typeface="Avenir Book"/>
            </a:endParaRPr>
          </a:p>
          <a:p>
            <a:pPr lvl="1"/>
            <a:r>
              <a:rPr lang="en-US" sz="2000" dirty="0">
                <a:latin typeface="Avenir Book"/>
                <a:cs typeface="Avenir Book"/>
              </a:rPr>
              <a:t>Performing tasks and actions in the real world</a:t>
            </a:r>
          </a:p>
          <a:p>
            <a:pPr lvl="1"/>
            <a:r>
              <a:rPr lang="en-US" sz="2000" dirty="0">
                <a:latin typeface="Avenir Book"/>
                <a:cs typeface="Avenir Book"/>
              </a:rPr>
              <a:t>Knowing ``what” not enough</a:t>
            </a:r>
          </a:p>
          <a:p>
            <a:pPr lvl="1"/>
            <a:r>
              <a:rPr lang="en-US" sz="2000" dirty="0">
                <a:latin typeface="Avenir Book"/>
                <a:cs typeface="Avenir Book"/>
              </a:rPr>
              <a:t>Execution platform needs to know ``how”</a:t>
            </a:r>
          </a:p>
          <a:p>
            <a:pPr lvl="2"/>
            <a:r>
              <a:rPr lang="en-US" sz="2000" dirty="0">
                <a:latin typeface="Avenir Book"/>
                <a:cs typeface="Avenir Book"/>
              </a:rPr>
              <a:t>May involve closed loop online decision making</a:t>
            </a:r>
          </a:p>
        </p:txBody>
      </p:sp>
      <p:sp>
        <p:nvSpPr>
          <p:cNvPr id="7" name="Title 6"/>
          <p:cNvSpPr>
            <a:spLocks noGrp="1"/>
          </p:cNvSpPr>
          <p:nvPr>
            <p:ph type="title"/>
          </p:nvPr>
        </p:nvSpPr>
        <p:spPr>
          <a:xfrm>
            <a:off x="1981200" y="194709"/>
            <a:ext cx="8229600" cy="1143000"/>
          </a:xfrm>
        </p:spPr>
        <p:txBody>
          <a:bodyPr/>
          <a:lstStyle/>
          <a:p>
            <a:r>
              <a:rPr lang="en-US" dirty="0">
                <a:latin typeface="Avenir Book"/>
                <a:cs typeface="Avenir Book"/>
              </a:rPr>
              <a:t>Acting</a:t>
            </a:r>
          </a:p>
        </p:txBody>
      </p:sp>
      <p:sp>
        <p:nvSpPr>
          <p:cNvPr id="2" name="Rounded Rectangle 1"/>
          <p:cNvSpPr/>
          <p:nvPr/>
        </p:nvSpPr>
        <p:spPr>
          <a:xfrm>
            <a:off x="826116" y="4140429"/>
            <a:ext cx="2159568" cy="1234675"/>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a:solidFill>
                  <a:srgbClr val="FDEFCA"/>
                </a:solidFill>
                <a:latin typeface="Avenir Book"/>
                <a:cs typeface="Avenir Book"/>
              </a:rPr>
              <a:t>Operational Models</a:t>
            </a:r>
          </a:p>
          <a:p>
            <a:pPr algn="ctr"/>
            <a:r>
              <a:rPr lang="en-US">
                <a:solidFill>
                  <a:srgbClr val="FDEFCA"/>
                </a:solidFill>
                <a:latin typeface="Avenir Book"/>
                <a:cs typeface="Avenir Book"/>
              </a:rPr>
              <a:t>How to perform the task?</a:t>
            </a:r>
          </a:p>
        </p:txBody>
      </p:sp>
      <p:sp>
        <p:nvSpPr>
          <p:cNvPr id="5" name="Oval Callout 4">
            <a:extLst>
              <a:ext uri="{FF2B5EF4-FFF2-40B4-BE49-F238E27FC236}">
                <a16:creationId xmlns:a16="http://schemas.microsoft.com/office/drawing/2014/main" id="{AEB3C807-3928-AA4A-9D8D-FFD0CD160C97}"/>
              </a:ext>
            </a:extLst>
          </p:cNvPr>
          <p:cNvSpPr/>
          <p:nvPr/>
        </p:nvSpPr>
        <p:spPr>
          <a:xfrm>
            <a:off x="9241776" y="959522"/>
            <a:ext cx="2805595" cy="832317"/>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pickup(object)</a:t>
            </a:r>
          </a:p>
        </p:txBody>
      </p:sp>
      <p:sp>
        <p:nvSpPr>
          <p:cNvPr id="20" name="Oval Callout 19">
            <a:extLst>
              <a:ext uri="{FF2B5EF4-FFF2-40B4-BE49-F238E27FC236}">
                <a16:creationId xmlns:a16="http://schemas.microsoft.com/office/drawing/2014/main" id="{989B7B9D-3518-444D-B2EA-4581E92347F1}"/>
              </a:ext>
            </a:extLst>
          </p:cNvPr>
          <p:cNvSpPr/>
          <p:nvPr/>
        </p:nvSpPr>
        <p:spPr>
          <a:xfrm>
            <a:off x="8161992" y="3512239"/>
            <a:ext cx="2159568" cy="760969"/>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How?</a:t>
            </a:r>
          </a:p>
        </p:txBody>
      </p:sp>
      <p:sp>
        <p:nvSpPr>
          <p:cNvPr id="22" name="Rectangle 21">
            <a:extLst>
              <a:ext uri="{FF2B5EF4-FFF2-40B4-BE49-F238E27FC236}">
                <a16:creationId xmlns:a16="http://schemas.microsoft.com/office/drawing/2014/main" id="{C5FD959C-01FC-6D4C-86DF-DB110D8EA69E}"/>
              </a:ext>
            </a:extLst>
          </p:cNvPr>
          <p:cNvSpPr/>
          <p:nvPr/>
        </p:nvSpPr>
        <p:spPr>
          <a:xfrm>
            <a:off x="3810528" y="3187038"/>
            <a:ext cx="3453060" cy="2375561"/>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latin typeface="Avenir Book" panose="02000503020000020003" pitchFamily="2" charset="0"/>
            </a:endParaRPr>
          </a:p>
        </p:txBody>
      </p:sp>
      <p:sp>
        <p:nvSpPr>
          <p:cNvPr id="23" name="Rectangle 22">
            <a:extLst>
              <a:ext uri="{FF2B5EF4-FFF2-40B4-BE49-F238E27FC236}">
                <a16:creationId xmlns:a16="http://schemas.microsoft.com/office/drawing/2014/main" id="{68D26149-4561-AA4F-9B7B-CD0744E835EC}"/>
              </a:ext>
            </a:extLst>
          </p:cNvPr>
          <p:cNvSpPr/>
          <p:nvPr/>
        </p:nvSpPr>
        <p:spPr>
          <a:xfrm>
            <a:off x="3966908" y="3326161"/>
            <a:ext cx="3077831" cy="814267"/>
          </a:xfrm>
          <a:prstGeom prst="rect">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a:latin typeface="Avenir Book" panose="02000503020000020003" pitchFamily="2" charset="0"/>
              </a:rPr>
              <a:t>Planner</a:t>
            </a:r>
            <a:endParaRPr lang="en-US" b="1">
              <a:latin typeface="Avenir Book" panose="02000503020000020003" pitchFamily="2" charset="0"/>
            </a:endParaRPr>
          </a:p>
        </p:txBody>
      </p:sp>
      <p:sp>
        <p:nvSpPr>
          <p:cNvPr id="24" name="Rectangle 23">
            <a:extLst>
              <a:ext uri="{FF2B5EF4-FFF2-40B4-BE49-F238E27FC236}">
                <a16:creationId xmlns:a16="http://schemas.microsoft.com/office/drawing/2014/main" id="{9B5F44A6-1AEE-074C-8B25-A063781DFADC}"/>
              </a:ext>
            </a:extLst>
          </p:cNvPr>
          <p:cNvSpPr/>
          <p:nvPr/>
        </p:nvSpPr>
        <p:spPr>
          <a:xfrm>
            <a:off x="3977676" y="4306572"/>
            <a:ext cx="3077831" cy="1068532"/>
          </a:xfrm>
          <a:prstGeom prst="rect">
            <a:avLst/>
          </a:prstGeom>
          <a:solidFill>
            <a:srgbClr val="FF6966"/>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a:latin typeface="Avenir Book" panose="02000503020000020003" pitchFamily="2" charset="0"/>
              </a:rPr>
              <a:t>Acting Engine</a:t>
            </a:r>
          </a:p>
        </p:txBody>
      </p:sp>
      <p:sp>
        <p:nvSpPr>
          <p:cNvPr id="9" name="Right Arrow 8"/>
          <p:cNvSpPr/>
          <p:nvPr/>
        </p:nvSpPr>
        <p:spPr>
          <a:xfrm rot="10800000" flipH="1">
            <a:off x="3027466" y="4491611"/>
            <a:ext cx="950210" cy="621515"/>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pic>
        <p:nvPicPr>
          <p:cNvPr id="27" name="Picture 26" descr="Screen Shot 2019-01-23 at 1.45.12 AM.png">
            <a:extLst>
              <a:ext uri="{FF2B5EF4-FFF2-40B4-BE49-F238E27FC236}">
                <a16:creationId xmlns:a16="http://schemas.microsoft.com/office/drawing/2014/main" id="{04B0B142-906A-F043-AE94-4C130F077FA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933174" y="5680841"/>
            <a:ext cx="2655708" cy="1140305"/>
          </a:xfrm>
          <a:prstGeom prst="rect">
            <a:avLst/>
          </a:prstGeom>
        </p:spPr>
      </p:pic>
    </p:spTree>
    <p:custDataLst>
      <p:tags r:id="rId1"/>
    </p:custDataLst>
    <p:extLst>
      <p:ext uri="{BB962C8B-B14F-4D97-AF65-F5344CB8AC3E}">
        <p14:creationId xmlns:p14="http://schemas.microsoft.com/office/powerpoint/2010/main" val="3430259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fade">
                                      <p:cBhvr>
                                        <p:cTn id="10" dur="500"/>
                                        <p:tgtEl>
                                          <p:spTgt spid="4">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fade">
                                      <p:cBhvr>
                                        <p:cTn id="13" dur="500"/>
                                        <p:tgtEl>
                                          <p:spTgt spid="4">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500"/>
                                        <p:tgtEl>
                                          <p:spTgt spid="2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500"/>
                                        <p:tgtEl>
                                          <p:spTgt spid="22"/>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fade">
                                      <p:cBhvr>
                                        <p:cTn id="33"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0" grpId="0" animBg="1"/>
      <p:bldP spid="22" grpId="0" animBg="1"/>
      <p:bldP spid="23" grpId="0" animBg="1"/>
      <p:bldP spid="24"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val 17">
            <a:extLst>
              <a:ext uri="{FF2B5EF4-FFF2-40B4-BE49-F238E27FC236}">
                <a16:creationId xmlns:a16="http://schemas.microsoft.com/office/drawing/2014/main" id="{41956031-1BFF-9044-8402-0F5002E1618A}"/>
              </a:ext>
            </a:extLst>
          </p:cNvPr>
          <p:cNvSpPr/>
          <p:nvPr/>
        </p:nvSpPr>
        <p:spPr>
          <a:xfrm>
            <a:off x="6816299" y="2045584"/>
            <a:ext cx="2188805" cy="601883"/>
          </a:xfrm>
          <a:prstGeom prst="ellips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Content Placeholder 2">
            <a:extLst>
              <a:ext uri="{FF2B5EF4-FFF2-40B4-BE49-F238E27FC236}">
                <a16:creationId xmlns:a16="http://schemas.microsoft.com/office/drawing/2014/main" id="{B3D7BCD8-71E1-B041-AD4C-393566D69B36}"/>
              </a:ext>
            </a:extLst>
          </p:cNvPr>
          <p:cNvSpPr txBox="1">
            <a:spLocks/>
          </p:cNvSpPr>
          <p:nvPr/>
        </p:nvSpPr>
        <p:spPr>
          <a:xfrm>
            <a:off x="6676214" y="1132918"/>
            <a:ext cx="8229600" cy="1788768"/>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dirty="0">
                <a:latin typeface="Avenir Book"/>
                <a:cs typeface="Avenir Book"/>
              </a:rPr>
              <a:t>Example: Some natural disaster </a:t>
            </a:r>
            <a:br>
              <a:rPr lang="en-US" sz="2000" dirty="0">
                <a:latin typeface="Avenir Book"/>
                <a:cs typeface="Avenir Book"/>
              </a:rPr>
            </a:br>
            <a:r>
              <a:rPr lang="en-US" sz="2000" dirty="0">
                <a:latin typeface="Avenir Book"/>
                <a:cs typeface="Avenir Book"/>
              </a:rPr>
              <a:t>has happened</a:t>
            </a:r>
          </a:p>
          <a:p>
            <a:pPr marL="0" indent="0">
              <a:buNone/>
            </a:pPr>
            <a:r>
              <a:rPr lang="en-US" sz="2000" dirty="0">
                <a:solidFill>
                  <a:srgbClr val="FF0000"/>
                </a:solidFill>
                <a:latin typeface="Avenir Book"/>
                <a:cs typeface="Avenir Book"/>
              </a:rPr>
              <a:t>     </a:t>
            </a:r>
          </a:p>
          <a:p>
            <a:pPr marL="0" indent="0">
              <a:buNone/>
            </a:pPr>
            <a:r>
              <a:rPr lang="en-US" sz="2000" dirty="0">
                <a:solidFill>
                  <a:srgbClr val="FF0000"/>
                </a:solidFill>
                <a:latin typeface="Avenir Book"/>
                <a:cs typeface="Avenir Book"/>
              </a:rPr>
              <a:t>     Task: rescue(p)</a:t>
            </a:r>
          </a:p>
        </p:txBody>
      </p:sp>
      <p:sp>
        <p:nvSpPr>
          <p:cNvPr id="4" name="Content Placeholder 2"/>
          <p:cNvSpPr>
            <a:spLocks noGrp="1"/>
          </p:cNvSpPr>
          <p:nvPr>
            <p:ph idx="1"/>
          </p:nvPr>
        </p:nvSpPr>
        <p:spPr>
          <a:xfrm>
            <a:off x="276616" y="1232734"/>
            <a:ext cx="8229600" cy="5762900"/>
          </a:xfrm>
        </p:spPr>
        <p:txBody>
          <a:bodyPr>
            <a:normAutofit/>
          </a:bodyPr>
          <a:lstStyle/>
          <a:p>
            <a:r>
              <a:rPr lang="en-US" sz="2000" dirty="0">
                <a:latin typeface="Avenir Book"/>
                <a:cs typeface="Avenir Book"/>
              </a:rPr>
              <a:t>Tell us how to perform the task</a:t>
            </a:r>
          </a:p>
          <a:p>
            <a:r>
              <a:rPr lang="en-US" sz="2000" dirty="0">
                <a:solidFill>
                  <a:srgbClr val="FF0000"/>
                </a:solidFill>
                <a:latin typeface="Avenir Book"/>
                <a:cs typeface="Avenir Book"/>
              </a:rPr>
              <a:t>Task: </a:t>
            </a:r>
            <a:r>
              <a:rPr lang="en-US" sz="2000" dirty="0">
                <a:latin typeface="Avenir Book"/>
                <a:cs typeface="Avenir Book"/>
              </a:rPr>
              <a:t>An activity for the actor to perform</a:t>
            </a:r>
          </a:p>
          <a:p>
            <a:r>
              <a:rPr lang="en-US" sz="2000" dirty="0">
                <a:latin typeface="Avenir Book"/>
                <a:cs typeface="Avenir Book"/>
              </a:rPr>
              <a:t>For each task, one or more </a:t>
            </a:r>
            <a:r>
              <a:rPr lang="en-US" sz="2000" dirty="0">
                <a:solidFill>
                  <a:srgbClr val="FF0000"/>
                </a:solidFill>
                <a:latin typeface="Avenir Book"/>
                <a:cs typeface="Avenir Book"/>
              </a:rPr>
              <a:t>refinement methods </a:t>
            </a:r>
          </a:p>
          <a:p>
            <a:pPr lvl="1"/>
            <a:r>
              <a:rPr lang="en-US" sz="1800" dirty="0">
                <a:latin typeface="Avenir Book"/>
                <a:cs typeface="Avenir Book"/>
              </a:rPr>
              <a:t>Possible ways to accomplish the task</a:t>
            </a:r>
          </a:p>
          <a:p>
            <a:pPr lvl="1"/>
            <a:endParaRPr lang="en-US" sz="1800" dirty="0">
              <a:latin typeface="Avenir Book"/>
              <a:cs typeface="Avenir Book"/>
            </a:endParaRPr>
          </a:p>
          <a:p>
            <a:pPr lvl="1"/>
            <a:endParaRPr lang="en-US" sz="1800" dirty="0">
              <a:latin typeface="Avenir Book"/>
              <a:cs typeface="Avenir Book"/>
            </a:endParaRPr>
          </a:p>
          <a:p>
            <a:pPr lvl="1"/>
            <a:endParaRPr lang="en-US" sz="1800" dirty="0">
              <a:latin typeface="Avenir Book"/>
              <a:cs typeface="Avenir Book"/>
            </a:endParaRPr>
          </a:p>
          <a:p>
            <a:pPr lvl="1"/>
            <a:endParaRPr lang="en-US" sz="1800" dirty="0">
              <a:latin typeface="Avenir Book"/>
              <a:cs typeface="Avenir Book"/>
            </a:endParaRPr>
          </a:p>
          <a:p>
            <a:pPr lvl="1"/>
            <a:endParaRPr lang="en-US" sz="1800" dirty="0">
              <a:latin typeface="Avenir Book"/>
              <a:cs typeface="Avenir Book"/>
            </a:endParaRPr>
          </a:p>
          <a:p>
            <a:endParaRPr lang="en-US" sz="2200" dirty="0">
              <a:solidFill>
                <a:srgbClr val="FF0000"/>
              </a:solidFill>
              <a:latin typeface="Avenir Book"/>
              <a:cs typeface="Avenir Book"/>
            </a:endParaRPr>
          </a:p>
          <a:p>
            <a:r>
              <a:rPr lang="en-US" sz="2200" dirty="0">
                <a:solidFill>
                  <a:srgbClr val="FF0000"/>
                </a:solidFill>
                <a:latin typeface="Avenir Book"/>
                <a:cs typeface="Avenir Book"/>
              </a:rPr>
              <a:t>Commands</a:t>
            </a:r>
            <a:r>
              <a:rPr lang="en-US" sz="2200" dirty="0">
                <a:latin typeface="Avenir Book"/>
                <a:cs typeface="Avenir Book"/>
              </a:rPr>
              <a:t>: Actions sent to the execution</a:t>
            </a:r>
            <a:br>
              <a:rPr lang="en-US" sz="2200" dirty="0">
                <a:latin typeface="Avenir Book"/>
                <a:cs typeface="Avenir Book"/>
              </a:rPr>
            </a:br>
            <a:r>
              <a:rPr lang="en-US" sz="2200" dirty="0">
                <a:latin typeface="Avenir Book"/>
                <a:cs typeface="Avenir Book"/>
              </a:rPr>
              <a:t>platform</a:t>
            </a:r>
          </a:p>
          <a:p>
            <a:pPr lvl="1"/>
            <a:r>
              <a:rPr lang="en-US" sz="1800" dirty="0">
                <a:latin typeface="Avenir Book"/>
                <a:cs typeface="Avenir Book"/>
              </a:rPr>
              <a:t>Can have nondeterministic outcomes</a:t>
            </a:r>
          </a:p>
          <a:p>
            <a:pPr lvl="1"/>
            <a:endParaRPr lang="en-US" sz="2000" dirty="0">
              <a:latin typeface="Avenir Book"/>
              <a:cs typeface="Avenir Book"/>
            </a:endParaRPr>
          </a:p>
          <a:p>
            <a:pPr lvl="1"/>
            <a:endParaRPr lang="en-US" sz="2000" dirty="0">
              <a:latin typeface="Avenir Book"/>
              <a:cs typeface="Avenir Book"/>
            </a:endParaRPr>
          </a:p>
          <a:p>
            <a:pPr lvl="1"/>
            <a:endParaRPr lang="en-US" sz="2000" dirty="0">
              <a:latin typeface="Avenir Book"/>
              <a:cs typeface="Avenir Book"/>
            </a:endParaRPr>
          </a:p>
          <a:p>
            <a:pPr lvl="1"/>
            <a:endParaRPr lang="en-US" sz="2000" dirty="0">
              <a:latin typeface="Avenir Book"/>
              <a:cs typeface="Avenir Book"/>
            </a:endParaRPr>
          </a:p>
          <a:p>
            <a:pPr lvl="1"/>
            <a:endParaRPr lang="en-US" sz="2000" dirty="0">
              <a:latin typeface="Avenir Book"/>
              <a:cs typeface="Avenir Book"/>
            </a:endParaRPr>
          </a:p>
          <a:p>
            <a:pPr lvl="1"/>
            <a:endParaRPr lang="en-US" sz="2000" dirty="0">
              <a:latin typeface="Avenir Book"/>
              <a:cs typeface="Avenir Book"/>
            </a:endParaRPr>
          </a:p>
          <a:p>
            <a:pPr marL="457200" lvl="1" indent="0">
              <a:buNone/>
            </a:pPr>
            <a:endParaRPr lang="en-US" sz="2000" dirty="0">
              <a:latin typeface="Avenir Book"/>
              <a:cs typeface="Avenir Book"/>
            </a:endParaRPr>
          </a:p>
        </p:txBody>
      </p:sp>
      <p:sp>
        <p:nvSpPr>
          <p:cNvPr id="7" name="Title 6"/>
          <p:cNvSpPr>
            <a:spLocks noGrp="1"/>
          </p:cNvSpPr>
          <p:nvPr>
            <p:ph type="title"/>
          </p:nvPr>
        </p:nvSpPr>
        <p:spPr>
          <a:xfrm>
            <a:off x="1981200" y="159182"/>
            <a:ext cx="8229600" cy="1143000"/>
          </a:xfrm>
        </p:spPr>
        <p:txBody>
          <a:bodyPr/>
          <a:lstStyle/>
          <a:p>
            <a:r>
              <a:rPr lang="en-US" dirty="0">
                <a:latin typeface="Avenir Book"/>
                <a:cs typeface="Avenir Book"/>
              </a:rPr>
              <a:t>Operational Models</a:t>
            </a:r>
          </a:p>
        </p:txBody>
      </p:sp>
      <p:pic>
        <p:nvPicPr>
          <p:cNvPr id="11" name="Picture 10">
            <a:extLst>
              <a:ext uri="{FF2B5EF4-FFF2-40B4-BE49-F238E27FC236}">
                <a16:creationId xmlns:a16="http://schemas.microsoft.com/office/drawing/2014/main" id="{C5FFECE8-29B0-CB42-96BC-C059EFA7F351}"/>
              </a:ext>
            </a:extLst>
          </p:cNvPr>
          <p:cNvPicPr>
            <a:picLocks noChangeAspect="1"/>
          </p:cNvPicPr>
          <p:nvPr/>
        </p:nvPicPr>
        <p:blipFill rotWithShape="1">
          <a:blip r:embed="rId4"/>
          <a:srcRect b="66782"/>
          <a:stretch/>
        </p:blipFill>
        <p:spPr>
          <a:xfrm>
            <a:off x="332898" y="2699164"/>
            <a:ext cx="5410200" cy="1459671"/>
          </a:xfrm>
          <a:prstGeom prst="rect">
            <a:avLst/>
          </a:prstGeom>
        </p:spPr>
      </p:pic>
      <p:pic>
        <p:nvPicPr>
          <p:cNvPr id="9" name="Picture 8">
            <a:extLst>
              <a:ext uri="{FF2B5EF4-FFF2-40B4-BE49-F238E27FC236}">
                <a16:creationId xmlns:a16="http://schemas.microsoft.com/office/drawing/2014/main" id="{C5FFECE8-29B0-CB42-96BC-C059EFA7F351}"/>
              </a:ext>
            </a:extLst>
          </p:cNvPr>
          <p:cNvPicPr>
            <a:picLocks noChangeAspect="1"/>
          </p:cNvPicPr>
          <p:nvPr/>
        </p:nvPicPr>
        <p:blipFill rotWithShape="1">
          <a:blip r:embed="rId4"/>
          <a:srcRect b="88751"/>
          <a:stretch/>
        </p:blipFill>
        <p:spPr>
          <a:xfrm>
            <a:off x="332898" y="2699164"/>
            <a:ext cx="5410200" cy="494302"/>
          </a:xfrm>
          <a:prstGeom prst="rect">
            <a:avLst/>
          </a:prstGeom>
        </p:spPr>
      </p:pic>
      <p:sp>
        <p:nvSpPr>
          <p:cNvPr id="10" name="Content Placeholder 3">
            <a:extLst>
              <a:ext uri="{FF2B5EF4-FFF2-40B4-BE49-F238E27FC236}">
                <a16:creationId xmlns:a16="http://schemas.microsoft.com/office/drawing/2014/main" id="{87A5F0DD-2869-F840-AC5C-E56AE201506D}"/>
              </a:ext>
            </a:extLst>
          </p:cNvPr>
          <p:cNvSpPr txBox="1">
            <a:spLocks/>
          </p:cNvSpPr>
          <p:nvPr/>
        </p:nvSpPr>
        <p:spPr bwMode="auto">
          <a:xfrm>
            <a:off x="6273395" y="3390870"/>
            <a:ext cx="2942348" cy="2570092"/>
          </a:xfrm>
          <a:prstGeom prst="rect">
            <a:avLst/>
          </a:prstGeom>
          <a:solidFill>
            <a:srgbClr val="D1EEFD"/>
          </a:solidFill>
          <a:ln w="9525">
            <a:solidFill>
              <a:schemeClr val="bg2">
                <a:lumMod val="50000"/>
              </a:schemeClr>
            </a:solidFill>
            <a:miter lim="800000"/>
            <a:headEnd/>
            <a:tailEnd/>
          </a:ln>
        </p:spPr>
        <p:txBody>
          <a:bodyPr vert="horz" wrap="square" lIns="90487" tIns="44450" rIns="90487" bIns="44450" numCol="1" anchor="t" anchorCtr="0" compatLnSpc="1">
            <a:prstTxWarp prst="textNoShape">
              <a:avLst/>
            </a:prstTxWarp>
          </a:bodyPr>
          <a:lstStyle>
            <a:lvl1pPr marL="344488" indent="-344488" algn="l" rtl="0" eaLnBrk="1" fontAlgn="base" hangingPunct="1">
              <a:spcBef>
                <a:spcPts val="600"/>
              </a:spcBef>
              <a:spcAft>
                <a:spcPct val="0"/>
              </a:spcAft>
              <a:buClr>
                <a:srgbClr val="0033CC"/>
              </a:buClr>
              <a:buSzPct val="85000"/>
              <a:buFont typeface="Webdings" charset="2"/>
              <a:buChar char="="/>
              <a:defRPr sz="2000">
                <a:solidFill>
                  <a:schemeClr val="tx1"/>
                </a:solidFill>
                <a:latin typeface="+mn-lt"/>
                <a:ea typeface="ＭＳ Ｐゴシック" charset="-128"/>
                <a:cs typeface="ＭＳ Ｐゴシック" charset="-128"/>
              </a:defRPr>
            </a:lvl1pPr>
            <a:lvl2pPr marL="741363" indent="-344488" algn="l" rtl="0" eaLnBrk="1" fontAlgn="base" hangingPunct="1">
              <a:spcBef>
                <a:spcPts val="600"/>
              </a:spcBef>
              <a:spcAft>
                <a:spcPct val="0"/>
              </a:spcAft>
              <a:buClr>
                <a:srgbClr val="0033CC"/>
              </a:buClr>
              <a:buSzPct val="90000"/>
              <a:buFont typeface="Wingdings" charset="2"/>
              <a:buChar char="Ø"/>
              <a:defRPr sz="2000">
                <a:solidFill>
                  <a:schemeClr val="tx1"/>
                </a:solidFill>
                <a:latin typeface="+mn-lt"/>
                <a:ea typeface="ＭＳ Ｐゴシック" charset="-128"/>
              </a:defRPr>
            </a:lvl2pPr>
            <a:lvl3pPr marL="1138238" indent="-344488" algn="l" rtl="0" eaLnBrk="1" fontAlgn="base" hangingPunct="1">
              <a:spcBef>
                <a:spcPts val="600"/>
              </a:spcBef>
              <a:spcAft>
                <a:spcPct val="0"/>
              </a:spcAft>
              <a:buClr>
                <a:srgbClr val="0033CC"/>
              </a:buClr>
              <a:buSzPct val="105000"/>
              <a:buFont typeface="Lucida Grande"/>
              <a:buChar char="•"/>
              <a:defRPr sz="2000">
                <a:solidFill>
                  <a:schemeClr val="tx1"/>
                </a:solidFill>
                <a:latin typeface="+mn-lt"/>
                <a:ea typeface="ＭＳ Ｐゴシック" charset="-128"/>
              </a:defRPr>
            </a:lvl3pPr>
            <a:lvl4pPr marL="1547813" indent="-341313" algn="l" rtl="0" eaLnBrk="1" fontAlgn="base" hangingPunct="1">
              <a:spcBef>
                <a:spcPts val="600"/>
              </a:spcBef>
              <a:spcAft>
                <a:spcPct val="0"/>
              </a:spcAft>
              <a:buClr>
                <a:srgbClr val="0033CC"/>
              </a:buClr>
              <a:buSzPct val="85000"/>
              <a:buFont typeface="Lucida Grande"/>
              <a:buChar char="▸"/>
              <a:defRPr sz="2000">
                <a:solidFill>
                  <a:schemeClr val="tx1"/>
                </a:solidFill>
                <a:latin typeface="+mn-lt"/>
                <a:ea typeface="ＭＳ Ｐゴシック" charset="-128"/>
              </a:defRPr>
            </a:lvl4pPr>
            <a:lvl5pPr marL="1944688" indent="-344488" algn="l" defTabSz="911225" rtl="0" eaLnBrk="1" fontAlgn="base" hangingPunct="1">
              <a:spcBef>
                <a:spcPts val="600"/>
              </a:spcBef>
              <a:spcAft>
                <a:spcPct val="0"/>
              </a:spcAft>
              <a:buClr>
                <a:srgbClr val="0033CC"/>
              </a:buClr>
              <a:buSzPct val="105000"/>
              <a:buFont typeface="Lucida Grande"/>
              <a:buChar char="–"/>
              <a:defRPr sz="2000">
                <a:solidFill>
                  <a:schemeClr val="tx1"/>
                </a:solidFill>
                <a:latin typeface="+mn-lt"/>
                <a:ea typeface="ＭＳ Ｐゴシック" charset="-128"/>
              </a:defRPr>
            </a:lvl5pPr>
            <a:lvl6pPr marL="2341563" indent="-342900" algn="l" rtl="0" eaLnBrk="1" fontAlgn="base" hangingPunct="1">
              <a:spcBef>
                <a:spcPct val="20000"/>
              </a:spcBef>
              <a:spcAft>
                <a:spcPct val="0"/>
              </a:spcAft>
              <a:buClr>
                <a:srgbClr val="0033CC"/>
              </a:buClr>
              <a:buSzPct val="90000"/>
              <a:buFont typeface="Lucida Grande"/>
              <a:buChar char="›"/>
              <a:defRPr sz="1800" baseline="0">
                <a:solidFill>
                  <a:schemeClr val="tx1"/>
                </a:solidFill>
                <a:latin typeface="+mn-lt"/>
                <a:ea typeface="ＭＳ Ｐゴシック" charset="-128"/>
              </a:defRPr>
            </a:lvl6pPr>
            <a:lvl7pPr marL="2692400" indent="-228600" algn="l" rtl="0" eaLnBrk="1" fontAlgn="base" hangingPunct="1">
              <a:spcBef>
                <a:spcPct val="20000"/>
              </a:spcBef>
              <a:spcAft>
                <a:spcPct val="0"/>
              </a:spcAft>
              <a:buClr>
                <a:srgbClr val="0033CC"/>
              </a:buClr>
              <a:buFont typeface="Times" charset="0"/>
              <a:buChar char="-"/>
              <a:defRPr sz="1800">
                <a:solidFill>
                  <a:schemeClr val="tx1"/>
                </a:solidFill>
                <a:latin typeface="+mn-lt"/>
                <a:ea typeface="ＭＳ Ｐゴシック" charset="-128"/>
              </a:defRPr>
            </a:lvl7pPr>
            <a:lvl8pPr marL="3149600" indent="-228600" algn="l" rtl="0" eaLnBrk="1" fontAlgn="base" hangingPunct="1">
              <a:spcBef>
                <a:spcPct val="20000"/>
              </a:spcBef>
              <a:spcAft>
                <a:spcPct val="0"/>
              </a:spcAft>
              <a:buClr>
                <a:srgbClr val="0033CC"/>
              </a:buClr>
              <a:buFont typeface="Times" charset="0"/>
              <a:buChar char="-"/>
              <a:defRPr sz="1800">
                <a:solidFill>
                  <a:schemeClr val="tx1"/>
                </a:solidFill>
                <a:latin typeface="+mn-lt"/>
                <a:ea typeface="ＭＳ Ｐゴシック" charset="-128"/>
              </a:defRPr>
            </a:lvl8pPr>
            <a:lvl9pPr marL="3606800" indent="-228600" algn="l" rtl="0" eaLnBrk="1" fontAlgn="base" hangingPunct="1">
              <a:spcBef>
                <a:spcPct val="20000"/>
              </a:spcBef>
              <a:spcAft>
                <a:spcPct val="0"/>
              </a:spcAft>
              <a:buClr>
                <a:srgbClr val="0033CC"/>
              </a:buClr>
              <a:buFont typeface="Times" charset="0"/>
              <a:buChar char="-"/>
              <a:defRPr sz="1800">
                <a:solidFill>
                  <a:schemeClr val="tx1"/>
                </a:solidFill>
                <a:latin typeface="+mn-lt"/>
                <a:ea typeface="ＭＳ Ｐゴシック" charset="-128"/>
              </a:defRPr>
            </a:lvl9pPr>
          </a:lstStyle>
          <a:p>
            <a:pPr marL="0" indent="-101600">
              <a:spcBef>
                <a:spcPts val="0"/>
              </a:spcBef>
              <a:buNone/>
              <a:tabLst>
                <a:tab pos="4573588" algn="l"/>
              </a:tabLst>
            </a:pPr>
            <a:r>
              <a:rPr lang="en-US" sz="1400" dirty="0">
                <a:latin typeface="Avenir Book"/>
                <a:cs typeface="Avenir Book"/>
              </a:rPr>
              <a:t>rescue-method1(p, r)</a:t>
            </a:r>
          </a:p>
          <a:p>
            <a:pPr marL="225425" indent="0">
              <a:spcBef>
                <a:spcPts val="0"/>
              </a:spcBef>
              <a:buNone/>
              <a:tabLst>
                <a:tab pos="4573588" algn="l"/>
                <a:tab pos="4859338" algn="l"/>
              </a:tabLst>
            </a:pPr>
            <a:r>
              <a:rPr lang="en-US" sz="1400" b="1" dirty="0">
                <a:solidFill>
                  <a:srgbClr val="FF0000"/>
                </a:solidFill>
                <a:latin typeface="Avenir Book"/>
                <a:cs typeface="Avenir Book"/>
              </a:rPr>
              <a:t>task</a:t>
            </a:r>
            <a:r>
              <a:rPr lang="en-US" sz="1400" dirty="0">
                <a:latin typeface="Avenir Book"/>
                <a:cs typeface="Avenir Book"/>
              </a:rPr>
              <a:t>:</a:t>
            </a:r>
            <a:r>
              <a:rPr lang="en-US" sz="1400" baseline="30000" dirty="0">
                <a:latin typeface="Avenir Book"/>
                <a:cs typeface="Avenir Book"/>
              </a:rPr>
              <a:t> </a:t>
            </a:r>
            <a:r>
              <a:rPr lang="en-US" sz="1400" dirty="0">
                <a:latin typeface="Avenir Book"/>
                <a:cs typeface="Avenir Book"/>
              </a:rPr>
              <a:t>  </a:t>
            </a:r>
            <a:r>
              <a:rPr lang="en-US" sz="1400" dirty="0">
                <a:solidFill>
                  <a:srgbClr val="FF0000"/>
                </a:solidFill>
                <a:latin typeface="Avenir Book"/>
                <a:cs typeface="Avenir Book"/>
              </a:rPr>
              <a:t>rescue(p)</a:t>
            </a:r>
          </a:p>
          <a:p>
            <a:pPr marL="225425" indent="0">
              <a:spcBef>
                <a:spcPts val="0"/>
              </a:spcBef>
              <a:buNone/>
              <a:tabLst>
                <a:tab pos="4573588" algn="l"/>
                <a:tab pos="4859338" algn="l"/>
              </a:tabLst>
            </a:pPr>
            <a:r>
              <a:rPr lang="en-US" sz="1400" dirty="0">
                <a:latin typeface="Avenir Book"/>
                <a:cs typeface="Avenir Book"/>
              </a:rPr>
              <a:t>pre:    status(r) = Free  </a:t>
            </a:r>
            <a:br>
              <a:rPr lang="en-US" sz="1400" dirty="0">
                <a:latin typeface="Avenir Book"/>
                <a:cs typeface="Avenir Book"/>
              </a:rPr>
            </a:br>
            <a:r>
              <a:rPr lang="en-US" sz="1400" dirty="0">
                <a:latin typeface="Avenir Book"/>
                <a:cs typeface="Avenir Book"/>
              </a:rPr>
              <a:t>          and loc(p) = Unknown</a:t>
            </a:r>
          </a:p>
          <a:p>
            <a:pPr marL="857250" indent="-631825">
              <a:spcBef>
                <a:spcPts val="0"/>
              </a:spcBef>
              <a:buNone/>
              <a:tabLst>
                <a:tab pos="4573588" algn="l"/>
                <a:tab pos="4859338" algn="l"/>
              </a:tabLst>
            </a:pPr>
            <a:r>
              <a:rPr lang="en-US" sz="1400" dirty="0">
                <a:latin typeface="Avenir Book"/>
                <a:cs typeface="Avenir Book"/>
              </a:rPr>
              <a:t>body: for l in LOCATIONS:</a:t>
            </a:r>
          </a:p>
          <a:p>
            <a:pPr marL="857250" indent="-631825">
              <a:spcBef>
                <a:spcPts val="0"/>
              </a:spcBef>
              <a:buNone/>
              <a:tabLst>
                <a:tab pos="4573588" algn="l"/>
                <a:tab pos="4859338" algn="l"/>
              </a:tabLst>
            </a:pPr>
            <a:r>
              <a:rPr lang="en-US" sz="1400" dirty="0">
                <a:latin typeface="Avenir Book"/>
                <a:cs typeface="Avenir Book"/>
              </a:rPr>
              <a:t>	       </a:t>
            </a:r>
            <a:r>
              <a:rPr lang="en-US" sz="1400" dirty="0">
                <a:solidFill>
                  <a:srgbClr val="FF0000"/>
                </a:solidFill>
                <a:latin typeface="Avenir Book"/>
                <a:cs typeface="Avenir Book"/>
              </a:rPr>
              <a:t>move(r, l)</a:t>
            </a:r>
          </a:p>
          <a:p>
            <a:pPr marL="857250" indent="-631825">
              <a:spcBef>
                <a:spcPts val="0"/>
              </a:spcBef>
              <a:buNone/>
              <a:tabLst>
                <a:tab pos="4573588" algn="l"/>
                <a:tab pos="4859338" algn="l"/>
              </a:tabLst>
            </a:pPr>
            <a:r>
              <a:rPr lang="en-US" sz="1400" dirty="0">
                <a:latin typeface="Avenir Book"/>
                <a:cs typeface="Avenir Book"/>
              </a:rPr>
              <a:t>	       </a:t>
            </a:r>
            <a:r>
              <a:rPr lang="en-US" sz="1400" dirty="0">
                <a:solidFill>
                  <a:schemeClr val="tx2"/>
                </a:solidFill>
                <a:latin typeface="Avenir Book"/>
                <a:cs typeface="Avenir Book"/>
              </a:rPr>
              <a:t>sense(l)</a:t>
            </a:r>
          </a:p>
          <a:p>
            <a:pPr marL="857250" indent="-631825">
              <a:spcBef>
                <a:spcPts val="0"/>
              </a:spcBef>
              <a:buNone/>
              <a:tabLst>
                <a:tab pos="4573588" algn="l"/>
                <a:tab pos="4859338" algn="l"/>
              </a:tabLst>
            </a:pPr>
            <a:r>
              <a:rPr lang="en-US" sz="1400" dirty="0">
                <a:latin typeface="Avenir Book"/>
                <a:cs typeface="Avenir Book"/>
              </a:rPr>
              <a:t>                if loc(p) = l:</a:t>
            </a:r>
          </a:p>
          <a:p>
            <a:pPr marL="857250" indent="-631825">
              <a:spcBef>
                <a:spcPts val="0"/>
              </a:spcBef>
              <a:buNone/>
              <a:tabLst>
                <a:tab pos="4573588" algn="l"/>
                <a:tab pos="4859338" algn="l"/>
              </a:tabLst>
            </a:pPr>
            <a:r>
              <a:rPr lang="en-US" sz="1400" dirty="0">
                <a:latin typeface="Avenir Book"/>
                <a:cs typeface="Avenir Book"/>
              </a:rPr>
              <a:t>                       </a:t>
            </a:r>
            <a:r>
              <a:rPr lang="en-US" sz="1400" dirty="0">
                <a:solidFill>
                  <a:schemeClr val="tx2"/>
                </a:solidFill>
                <a:latin typeface="Avenir Book"/>
                <a:cs typeface="Avenir Book"/>
              </a:rPr>
              <a:t>help(r, p)</a:t>
            </a:r>
          </a:p>
          <a:p>
            <a:pPr marL="857250" indent="-631825">
              <a:spcBef>
                <a:spcPts val="0"/>
              </a:spcBef>
              <a:buNone/>
              <a:tabLst>
                <a:tab pos="4573588" algn="l"/>
                <a:tab pos="4859338" algn="l"/>
              </a:tabLst>
            </a:pPr>
            <a:r>
              <a:rPr lang="en-US" sz="1400" dirty="0">
                <a:latin typeface="Avenir Book"/>
                <a:cs typeface="Avenir Book"/>
              </a:rPr>
              <a:t>	              return</a:t>
            </a:r>
          </a:p>
          <a:p>
            <a:pPr marL="857250" indent="-631825">
              <a:spcBef>
                <a:spcPts val="0"/>
              </a:spcBef>
              <a:buNone/>
              <a:tabLst>
                <a:tab pos="4573588" algn="l"/>
                <a:tab pos="4859338" algn="l"/>
              </a:tabLst>
            </a:pPr>
            <a:r>
              <a:rPr lang="en-US" sz="1400" dirty="0">
                <a:latin typeface="Avenir Book"/>
                <a:cs typeface="Avenir Book"/>
              </a:rPr>
              <a:t>	output(“cannot find” p) </a:t>
            </a:r>
            <a:r>
              <a:rPr lang="en-US" dirty="0">
                <a:latin typeface="Avenir Book"/>
                <a:cs typeface="Avenir Book"/>
              </a:rPr>
              <a:t>		</a:t>
            </a:r>
          </a:p>
          <a:p>
            <a:pPr marL="857250" indent="-631825">
              <a:spcBef>
                <a:spcPts val="0"/>
              </a:spcBef>
              <a:buNone/>
              <a:tabLst>
                <a:tab pos="4573588" algn="l"/>
                <a:tab pos="4859338" algn="l"/>
              </a:tabLst>
            </a:pPr>
            <a:r>
              <a:rPr lang="en-US" baseline="-25000" dirty="0">
                <a:latin typeface="Avenir Book"/>
                <a:cs typeface="Avenir Book"/>
              </a:rPr>
              <a:t>		</a:t>
            </a:r>
            <a:r>
              <a:rPr lang="en-US" dirty="0">
                <a:latin typeface="Avenir Book"/>
                <a:cs typeface="Avenir Book"/>
              </a:rPr>
              <a:t>       </a:t>
            </a:r>
            <a:endParaRPr lang="en-US" baseline="-25000" dirty="0">
              <a:latin typeface="Avenir Book"/>
              <a:cs typeface="Avenir Book"/>
            </a:endParaRPr>
          </a:p>
        </p:txBody>
      </p:sp>
      <p:sp>
        <p:nvSpPr>
          <p:cNvPr id="12" name="Content Placeholder 3">
            <a:extLst>
              <a:ext uri="{FF2B5EF4-FFF2-40B4-BE49-F238E27FC236}">
                <a16:creationId xmlns:a16="http://schemas.microsoft.com/office/drawing/2014/main" id="{5F9EAF7D-9AE3-0D48-BAAB-909E3AD360B5}"/>
              </a:ext>
            </a:extLst>
          </p:cNvPr>
          <p:cNvSpPr txBox="1">
            <a:spLocks/>
          </p:cNvSpPr>
          <p:nvPr/>
        </p:nvSpPr>
        <p:spPr bwMode="auto">
          <a:xfrm>
            <a:off x="9493473" y="3436656"/>
            <a:ext cx="2470408" cy="2524306"/>
          </a:xfrm>
          <a:prstGeom prst="rect">
            <a:avLst/>
          </a:prstGeom>
          <a:solidFill>
            <a:srgbClr val="D1EEFD"/>
          </a:solidFill>
          <a:ln w="9525">
            <a:solidFill>
              <a:schemeClr val="bg2">
                <a:lumMod val="50000"/>
              </a:schemeClr>
            </a:solidFill>
            <a:miter lim="800000"/>
            <a:headEnd/>
            <a:tailEnd/>
          </a:ln>
        </p:spPr>
        <p:txBody>
          <a:bodyPr vert="horz" wrap="square" lIns="90487" tIns="44450" rIns="90487" bIns="44450" numCol="1" anchor="t" anchorCtr="0" compatLnSpc="1">
            <a:prstTxWarp prst="textNoShape">
              <a:avLst/>
            </a:prstTxWarp>
          </a:bodyPr>
          <a:lstStyle>
            <a:lvl1pPr marL="344488" indent="-344488" algn="l" rtl="0" eaLnBrk="1" fontAlgn="base" hangingPunct="1">
              <a:spcBef>
                <a:spcPts val="600"/>
              </a:spcBef>
              <a:spcAft>
                <a:spcPct val="0"/>
              </a:spcAft>
              <a:buClr>
                <a:srgbClr val="0033CC"/>
              </a:buClr>
              <a:buSzPct val="85000"/>
              <a:buFont typeface="Webdings" charset="2"/>
              <a:buChar char="="/>
              <a:defRPr sz="2000">
                <a:solidFill>
                  <a:schemeClr val="tx1"/>
                </a:solidFill>
                <a:latin typeface="+mn-lt"/>
                <a:ea typeface="ＭＳ Ｐゴシック" charset="-128"/>
                <a:cs typeface="ＭＳ Ｐゴシック" charset="-128"/>
              </a:defRPr>
            </a:lvl1pPr>
            <a:lvl2pPr marL="741363" indent="-344488" algn="l" rtl="0" eaLnBrk="1" fontAlgn="base" hangingPunct="1">
              <a:spcBef>
                <a:spcPts val="600"/>
              </a:spcBef>
              <a:spcAft>
                <a:spcPct val="0"/>
              </a:spcAft>
              <a:buClr>
                <a:srgbClr val="0033CC"/>
              </a:buClr>
              <a:buSzPct val="90000"/>
              <a:buFont typeface="Wingdings" charset="2"/>
              <a:buChar char="Ø"/>
              <a:defRPr sz="2000">
                <a:solidFill>
                  <a:schemeClr val="tx1"/>
                </a:solidFill>
                <a:latin typeface="+mn-lt"/>
                <a:ea typeface="ＭＳ Ｐゴシック" charset="-128"/>
              </a:defRPr>
            </a:lvl2pPr>
            <a:lvl3pPr marL="1138238" indent="-344488" algn="l" rtl="0" eaLnBrk="1" fontAlgn="base" hangingPunct="1">
              <a:spcBef>
                <a:spcPts val="600"/>
              </a:spcBef>
              <a:spcAft>
                <a:spcPct val="0"/>
              </a:spcAft>
              <a:buClr>
                <a:srgbClr val="0033CC"/>
              </a:buClr>
              <a:buSzPct val="105000"/>
              <a:buFont typeface="Lucida Grande"/>
              <a:buChar char="•"/>
              <a:defRPr sz="2000">
                <a:solidFill>
                  <a:schemeClr val="tx1"/>
                </a:solidFill>
                <a:latin typeface="+mn-lt"/>
                <a:ea typeface="ＭＳ Ｐゴシック" charset="-128"/>
              </a:defRPr>
            </a:lvl3pPr>
            <a:lvl4pPr marL="1547813" indent="-341313" algn="l" rtl="0" eaLnBrk="1" fontAlgn="base" hangingPunct="1">
              <a:spcBef>
                <a:spcPts val="600"/>
              </a:spcBef>
              <a:spcAft>
                <a:spcPct val="0"/>
              </a:spcAft>
              <a:buClr>
                <a:srgbClr val="0033CC"/>
              </a:buClr>
              <a:buSzPct val="85000"/>
              <a:buFont typeface="Lucida Grande"/>
              <a:buChar char="▸"/>
              <a:defRPr sz="2000">
                <a:solidFill>
                  <a:schemeClr val="tx1"/>
                </a:solidFill>
                <a:latin typeface="+mn-lt"/>
                <a:ea typeface="ＭＳ Ｐゴシック" charset="-128"/>
              </a:defRPr>
            </a:lvl4pPr>
            <a:lvl5pPr marL="1944688" indent="-344488" algn="l" defTabSz="911225" rtl="0" eaLnBrk="1" fontAlgn="base" hangingPunct="1">
              <a:spcBef>
                <a:spcPts val="600"/>
              </a:spcBef>
              <a:spcAft>
                <a:spcPct val="0"/>
              </a:spcAft>
              <a:buClr>
                <a:srgbClr val="0033CC"/>
              </a:buClr>
              <a:buSzPct val="105000"/>
              <a:buFont typeface="Lucida Grande"/>
              <a:buChar char="–"/>
              <a:defRPr sz="2000">
                <a:solidFill>
                  <a:schemeClr val="tx1"/>
                </a:solidFill>
                <a:latin typeface="+mn-lt"/>
                <a:ea typeface="ＭＳ Ｐゴシック" charset="-128"/>
              </a:defRPr>
            </a:lvl5pPr>
            <a:lvl6pPr marL="2341563" indent="-342900" algn="l" rtl="0" eaLnBrk="1" fontAlgn="base" hangingPunct="1">
              <a:spcBef>
                <a:spcPct val="20000"/>
              </a:spcBef>
              <a:spcAft>
                <a:spcPct val="0"/>
              </a:spcAft>
              <a:buClr>
                <a:srgbClr val="0033CC"/>
              </a:buClr>
              <a:buSzPct val="90000"/>
              <a:buFont typeface="Lucida Grande"/>
              <a:buChar char="›"/>
              <a:defRPr sz="1800" baseline="0">
                <a:solidFill>
                  <a:schemeClr val="tx1"/>
                </a:solidFill>
                <a:latin typeface="+mn-lt"/>
                <a:ea typeface="ＭＳ Ｐゴシック" charset="-128"/>
              </a:defRPr>
            </a:lvl6pPr>
            <a:lvl7pPr marL="2692400" indent="-228600" algn="l" rtl="0" eaLnBrk="1" fontAlgn="base" hangingPunct="1">
              <a:spcBef>
                <a:spcPct val="20000"/>
              </a:spcBef>
              <a:spcAft>
                <a:spcPct val="0"/>
              </a:spcAft>
              <a:buClr>
                <a:srgbClr val="0033CC"/>
              </a:buClr>
              <a:buFont typeface="Times" charset="0"/>
              <a:buChar char="-"/>
              <a:defRPr sz="1800">
                <a:solidFill>
                  <a:schemeClr val="tx1"/>
                </a:solidFill>
                <a:latin typeface="+mn-lt"/>
                <a:ea typeface="ＭＳ Ｐゴシック" charset="-128"/>
              </a:defRPr>
            </a:lvl7pPr>
            <a:lvl8pPr marL="3149600" indent="-228600" algn="l" rtl="0" eaLnBrk="1" fontAlgn="base" hangingPunct="1">
              <a:spcBef>
                <a:spcPct val="20000"/>
              </a:spcBef>
              <a:spcAft>
                <a:spcPct val="0"/>
              </a:spcAft>
              <a:buClr>
                <a:srgbClr val="0033CC"/>
              </a:buClr>
              <a:buFont typeface="Times" charset="0"/>
              <a:buChar char="-"/>
              <a:defRPr sz="1800">
                <a:solidFill>
                  <a:schemeClr val="tx1"/>
                </a:solidFill>
                <a:latin typeface="+mn-lt"/>
                <a:ea typeface="ＭＳ Ｐゴシック" charset="-128"/>
              </a:defRPr>
            </a:lvl8pPr>
            <a:lvl9pPr marL="3606800" indent="-228600" algn="l" rtl="0" eaLnBrk="1" fontAlgn="base" hangingPunct="1">
              <a:spcBef>
                <a:spcPct val="20000"/>
              </a:spcBef>
              <a:spcAft>
                <a:spcPct val="0"/>
              </a:spcAft>
              <a:buClr>
                <a:srgbClr val="0033CC"/>
              </a:buClr>
              <a:buFont typeface="Times" charset="0"/>
              <a:buChar char="-"/>
              <a:defRPr sz="1800">
                <a:solidFill>
                  <a:schemeClr val="tx1"/>
                </a:solidFill>
                <a:latin typeface="+mn-lt"/>
                <a:ea typeface="ＭＳ Ｐゴシック" charset="-128"/>
              </a:defRPr>
            </a:lvl9pPr>
          </a:lstStyle>
          <a:p>
            <a:pPr marL="0" indent="-101600">
              <a:spcBef>
                <a:spcPts val="0"/>
              </a:spcBef>
              <a:buNone/>
              <a:tabLst>
                <a:tab pos="4573588" algn="l"/>
              </a:tabLst>
            </a:pPr>
            <a:r>
              <a:rPr lang="en-US" sz="1400" dirty="0">
                <a:latin typeface="Avenir Book"/>
                <a:cs typeface="Avenir Book"/>
              </a:rPr>
              <a:t>rescue-method2(</a:t>
            </a:r>
            <a:r>
              <a:rPr lang="en-US" sz="1400" dirty="0" err="1">
                <a:latin typeface="Avenir Book"/>
                <a:cs typeface="Avenir Book"/>
              </a:rPr>
              <a:t>p,l</a:t>
            </a:r>
            <a:r>
              <a:rPr lang="en-US" sz="1400" dirty="0">
                <a:latin typeface="Avenir Book"/>
                <a:cs typeface="Avenir Book"/>
              </a:rPr>
              <a:t>)</a:t>
            </a:r>
          </a:p>
          <a:p>
            <a:pPr marL="225425" indent="0">
              <a:spcBef>
                <a:spcPts val="0"/>
              </a:spcBef>
              <a:buNone/>
              <a:tabLst>
                <a:tab pos="4573588" algn="l"/>
                <a:tab pos="4859338" algn="l"/>
              </a:tabLst>
            </a:pPr>
            <a:r>
              <a:rPr lang="en-US" sz="1400" b="1" dirty="0">
                <a:solidFill>
                  <a:srgbClr val="FF0000"/>
                </a:solidFill>
                <a:latin typeface="Avenir Book"/>
                <a:cs typeface="Avenir Book"/>
              </a:rPr>
              <a:t>task</a:t>
            </a:r>
            <a:r>
              <a:rPr lang="en-US" sz="1400" dirty="0">
                <a:latin typeface="Avenir Book"/>
                <a:cs typeface="Avenir Book"/>
              </a:rPr>
              <a:t>:</a:t>
            </a:r>
            <a:r>
              <a:rPr lang="en-US" sz="1400" baseline="30000" dirty="0">
                <a:latin typeface="Avenir Book"/>
                <a:cs typeface="Avenir Book"/>
              </a:rPr>
              <a:t> </a:t>
            </a:r>
            <a:r>
              <a:rPr lang="en-US" sz="1400" dirty="0">
                <a:latin typeface="Avenir Book"/>
                <a:cs typeface="Avenir Book"/>
              </a:rPr>
              <a:t>  </a:t>
            </a:r>
            <a:r>
              <a:rPr lang="en-US" sz="1400" dirty="0">
                <a:solidFill>
                  <a:srgbClr val="FF0000"/>
                </a:solidFill>
                <a:latin typeface="Avenir Book"/>
                <a:cs typeface="Avenir Book"/>
              </a:rPr>
              <a:t>rescue(p)</a:t>
            </a:r>
          </a:p>
          <a:p>
            <a:pPr marL="225425" indent="0">
              <a:spcBef>
                <a:spcPts val="0"/>
              </a:spcBef>
              <a:buNone/>
              <a:tabLst>
                <a:tab pos="4573588" algn="l"/>
                <a:tab pos="4859338" algn="l"/>
              </a:tabLst>
            </a:pPr>
            <a:r>
              <a:rPr lang="en-US" sz="1400" dirty="0">
                <a:latin typeface="Avenir Book"/>
                <a:cs typeface="Avenir Book"/>
              </a:rPr>
              <a:t>pre:    loc(p) = l and </a:t>
            </a:r>
            <a:br>
              <a:rPr lang="en-US" sz="1400" dirty="0">
                <a:latin typeface="Avenir Book"/>
                <a:cs typeface="Avenir Book"/>
              </a:rPr>
            </a:br>
            <a:r>
              <a:rPr lang="en-US" sz="1400" dirty="0">
                <a:latin typeface="Avenir Book"/>
                <a:cs typeface="Avenir Book"/>
              </a:rPr>
              <a:t>          l ≠ Unknown</a:t>
            </a:r>
          </a:p>
          <a:p>
            <a:pPr marL="857250" indent="-631825">
              <a:spcBef>
                <a:spcPts val="0"/>
              </a:spcBef>
              <a:buNone/>
              <a:tabLst>
                <a:tab pos="4573588" algn="l"/>
                <a:tab pos="4859338" algn="l"/>
              </a:tabLst>
            </a:pPr>
            <a:r>
              <a:rPr lang="en-US" sz="1400" dirty="0">
                <a:latin typeface="Avenir Book"/>
                <a:cs typeface="Avenir Book"/>
              </a:rPr>
              <a:t>body: r ← free robot </a:t>
            </a:r>
            <a:br>
              <a:rPr lang="en-US" sz="1400" dirty="0">
                <a:latin typeface="Avenir Book"/>
                <a:cs typeface="Avenir Book"/>
              </a:rPr>
            </a:br>
            <a:r>
              <a:rPr lang="en-US" sz="1400" dirty="0">
                <a:latin typeface="Avenir Book"/>
                <a:cs typeface="Avenir Book"/>
              </a:rPr>
              <a:t>        nearest to p</a:t>
            </a:r>
          </a:p>
          <a:p>
            <a:pPr marL="857250" indent="-631825">
              <a:spcBef>
                <a:spcPts val="0"/>
              </a:spcBef>
              <a:buNone/>
              <a:tabLst>
                <a:tab pos="4573588" algn="l"/>
                <a:tab pos="4859338" algn="l"/>
              </a:tabLst>
            </a:pPr>
            <a:r>
              <a:rPr lang="en-US" sz="1400" dirty="0">
                <a:latin typeface="Avenir Book"/>
                <a:cs typeface="Avenir Book"/>
              </a:rPr>
              <a:t>          if r != NONE:</a:t>
            </a:r>
          </a:p>
          <a:p>
            <a:pPr marL="1254125" lvl="1" indent="-631825">
              <a:spcBef>
                <a:spcPts val="0"/>
              </a:spcBef>
              <a:buNone/>
              <a:tabLst>
                <a:tab pos="4573588" algn="l"/>
                <a:tab pos="4859338" algn="l"/>
              </a:tabLst>
            </a:pPr>
            <a:r>
              <a:rPr lang="en-US" sz="1400" dirty="0">
                <a:latin typeface="Avenir Book"/>
                <a:cs typeface="Avenir Book"/>
              </a:rPr>
              <a:t>	</a:t>
            </a:r>
            <a:r>
              <a:rPr lang="en-US" sz="1400" dirty="0">
                <a:solidFill>
                  <a:srgbClr val="FF0000"/>
                </a:solidFill>
                <a:latin typeface="Avenir Book"/>
                <a:cs typeface="Avenir Book"/>
              </a:rPr>
              <a:t>move(r, l)</a:t>
            </a:r>
          </a:p>
          <a:p>
            <a:pPr marL="1254125" lvl="1" indent="-631825">
              <a:spcBef>
                <a:spcPts val="0"/>
              </a:spcBef>
              <a:buNone/>
              <a:tabLst>
                <a:tab pos="4573588" algn="l"/>
                <a:tab pos="4859338" algn="l"/>
              </a:tabLst>
            </a:pPr>
            <a:r>
              <a:rPr lang="en-US" sz="1400" dirty="0">
                <a:latin typeface="Avenir Book"/>
                <a:cs typeface="Avenir Book"/>
              </a:rPr>
              <a:t>	</a:t>
            </a:r>
            <a:r>
              <a:rPr lang="en-US" sz="1400" dirty="0">
                <a:solidFill>
                  <a:schemeClr val="tx2"/>
                </a:solidFill>
                <a:latin typeface="Avenir Book"/>
                <a:cs typeface="Avenir Book"/>
              </a:rPr>
              <a:t>help(r, p)</a:t>
            </a:r>
          </a:p>
          <a:p>
            <a:pPr marL="1254125" lvl="1" indent="-631825">
              <a:spcBef>
                <a:spcPts val="0"/>
              </a:spcBef>
              <a:buNone/>
              <a:tabLst>
                <a:tab pos="4573588" algn="l"/>
                <a:tab pos="4859338" algn="l"/>
              </a:tabLst>
            </a:pPr>
            <a:r>
              <a:rPr lang="en-US" sz="1400" dirty="0">
                <a:latin typeface="Avenir Book"/>
                <a:cs typeface="Avenir Book"/>
              </a:rPr>
              <a:t>   else fail</a:t>
            </a:r>
          </a:p>
        </p:txBody>
      </p:sp>
      <p:pic>
        <p:nvPicPr>
          <p:cNvPr id="13" name="Picture 12" descr="A picture containing toy, table, refrigerator&#10;&#10;Description automatically generated">
            <a:extLst>
              <a:ext uri="{FF2B5EF4-FFF2-40B4-BE49-F238E27FC236}">
                <a16:creationId xmlns:a16="http://schemas.microsoft.com/office/drawing/2014/main" id="{694E3104-5625-9E41-AD9D-0EBA0BD45E7B}"/>
              </a:ext>
            </a:extLst>
          </p:cNvPr>
          <p:cNvPicPr>
            <a:picLocks noChangeAspect="1"/>
          </p:cNvPicPr>
          <p:nvPr/>
        </p:nvPicPr>
        <p:blipFill>
          <a:blip r:embed="rId5"/>
          <a:stretch>
            <a:fillRect/>
          </a:stretch>
        </p:blipFill>
        <p:spPr>
          <a:xfrm>
            <a:off x="9292953" y="1523924"/>
            <a:ext cx="2670928" cy="1397761"/>
          </a:xfrm>
          <a:prstGeom prst="rect">
            <a:avLst/>
          </a:prstGeom>
        </p:spPr>
      </p:pic>
      <p:cxnSp>
        <p:nvCxnSpPr>
          <p:cNvPr id="3" name="Straight Arrow Connector 2">
            <a:extLst>
              <a:ext uri="{FF2B5EF4-FFF2-40B4-BE49-F238E27FC236}">
                <a16:creationId xmlns:a16="http://schemas.microsoft.com/office/drawing/2014/main" id="{4908BDB4-CA29-444F-A5D1-F41BE3339957}"/>
              </a:ext>
            </a:extLst>
          </p:cNvPr>
          <p:cNvCxnSpPr>
            <a:cxnSpLocks/>
          </p:cNvCxnSpPr>
          <p:nvPr/>
        </p:nvCxnSpPr>
        <p:spPr>
          <a:xfrm flipH="1">
            <a:off x="7106633" y="2647467"/>
            <a:ext cx="412357" cy="733088"/>
          </a:xfrm>
          <a:prstGeom prst="straightConnector1">
            <a:avLst/>
          </a:prstGeom>
          <a:ln w="38100">
            <a:tailEnd type="triangle"/>
          </a:ln>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7E4CAE71-4153-804F-B60A-80DF68CE3664}"/>
              </a:ext>
            </a:extLst>
          </p:cNvPr>
          <p:cNvCxnSpPr>
            <a:cxnSpLocks/>
          </p:cNvCxnSpPr>
          <p:nvPr/>
        </p:nvCxnSpPr>
        <p:spPr>
          <a:xfrm>
            <a:off x="8305727" y="2647467"/>
            <a:ext cx="1498030" cy="781533"/>
          </a:xfrm>
          <a:prstGeom prst="straightConnector1">
            <a:avLst/>
          </a:prstGeom>
          <a:ln w="38100">
            <a:tailEnd type="triangle"/>
          </a:ln>
        </p:spPr>
        <p:style>
          <a:lnRef idx="2">
            <a:schemeClr val="accent1"/>
          </a:lnRef>
          <a:fillRef idx="0">
            <a:schemeClr val="accent1"/>
          </a:fillRef>
          <a:effectRef idx="1">
            <a:schemeClr val="accent1"/>
          </a:effectRef>
          <a:fontRef idx="minor">
            <a:schemeClr val="tx1"/>
          </a:fontRef>
        </p:style>
      </p:cxnSp>
    </p:spTree>
    <p:custDataLst>
      <p:tags r:id="rId1"/>
    </p:custDataLst>
    <p:extLst>
      <p:ext uri="{BB962C8B-B14F-4D97-AF65-F5344CB8AC3E}">
        <p14:creationId xmlns:p14="http://schemas.microsoft.com/office/powerpoint/2010/main" val="725631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500"/>
                                        <p:tgtEl>
                                          <p:spTgt spid="3"/>
                                        </p:tgtEl>
                                      </p:cBhvr>
                                    </p:animEffect>
                                  </p:childTnLst>
                                </p:cTn>
                              </p:par>
                              <p:par>
                                <p:cTn id="24" presetID="10" presetClass="entr" presetSubtype="0" fill="hold"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animEffect transition="in" filter="fade">
                                      <p:cBhvr>
                                        <p:cTn id="37" dur="500"/>
                                        <p:tgtEl>
                                          <p:spTgt spid="4">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11" end="11"/>
                                            </p:txEl>
                                          </p:spTgt>
                                        </p:tgtEl>
                                        <p:attrNameLst>
                                          <p:attrName>style.visibility</p:attrName>
                                        </p:attrNameLst>
                                      </p:cBhvr>
                                      <p:to>
                                        <p:strVal val="visible"/>
                                      </p:to>
                                    </p:set>
                                    <p:animEffect transition="in" filter="fade">
                                      <p:cBhvr>
                                        <p:cTn id="42"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62BAFD1-5EB1-1D43-8AA4-F32D5924891D}"/>
              </a:ext>
            </a:extLst>
          </p:cNvPr>
          <p:cNvSpPr/>
          <p:nvPr/>
        </p:nvSpPr>
        <p:spPr>
          <a:xfrm>
            <a:off x="8027461" y="1582749"/>
            <a:ext cx="2337084" cy="3373364"/>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latin typeface="Avenir Book" panose="02000503020000020003" pitchFamily="2" charset="0"/>
            </a:endParaRPr>
          </a:p>
        </p:txBody>
      </p:sp>
      <p:sp>
        <p:nvSpPr>
          <p:cNvPr id="5" name="Up Arrow 4">
            <a:extLst>
              <a:ext uri="{FF2B5EF4-FFF2-40B4-BE49-F238E27FC236}">
                <a16:creationId xmlns:a16="http://schemas.microsoft.com/office/drawing/2014/main" id="{8D09B749-3E32-2643-ABEE-BA8FCFECE38C}"/>
              </a:ext>
            </a:extLst>
          </p:cNvPr>
          <p:cNvSpPr/>
          <p:nvPr/>
        </p:nvSpPr>
        <p:spPr>
          <a:xfrm>
            <a:off x="8538068" y="2432803"/>
            <a:ext cx="648634" cy="1692143"/>
          </a:xfrm>
          <a:prstGeom prst="up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6" name="Down Arrow 5">
            <a:extLst>
              <a:ext uri="{FF2B5EF4-FFF2-40B4-BE49-F238E27FC236}">
                <a16:creationId xmlns:a16="http://schemas.microsoft.com/office/drawing/2014/main" id="{C48C285F-4686-2E41-A2E1-A082EE94F5F5}"/>
              </a:ext>
            </a:extLst>
          </p:cNvPr>
          <p:cNvSpPr/>
          <p:nvPr/>
        </p:nvSpPr>
        <p:spPr>
          <a:xfrm>
            <a:off x="9371032" y="2414852"/>
            <a:ext cx="613335" cy="1646823"/>
          </a:xfrm>
          <a:prstGeom prst="down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7" name="Right Arrow 6">
            <a:extLst>
              <a:ext uri="{FF2B5EF4-FFF2-40B4-BE49-F238E27FC236}">
                <a16:creationId xmlns:a16="http://schemas.microsoft.com/office/drawing/2014/main" id="{D4C46FCD-A4A5-1441-A89D-471E02659789}"/>
              </a:ext>
            </a:extLst>
          </p:cNvPr>
          <p:cNvSpPr/>
          <p:nvPr/>
        </p:nvSpPr>
        <p:spPr>
          <a:xfrm rot="10800000" flipH="1">
            <a:off x="7302463" y="4354657"/>
            <a:ext cx="1002401" cy="337461"/>
          </a:xfrm>
          <a:prstGeom prst="rightArrow">
            <a:avLst>
              <a:gd name="adj1" fmla="val 57970"/>
              <a:gd name="adj2" fmla="val 5000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8" name="Right Arrow 7">
            <a:extLst>
              <a:ext uri="{FF2B5EF4-FFF2-40B4-BE49-F238E27FC236}">
                <a16:creationId xmlns:a16="http://schemas.microsoft.com/office/drawing/2014/main" id="{A5DA0436-F91B-3143-AB2E-5185D5EF2CBB}"/>
              </a:ext>
            </a:extLst>
          </p:cNvPr>
          <p:cNvSpPr/>
          <p:nvPr/>
        </p:nvSpPr>
        <p:spPr>
          <a:xfrm rot="10800000" flipH="1">
            <a:off x="7302463" y="1971414"/>
            <a:ext cx="1002402" cy="337461"/>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9" name="Rounded Rectangle 11">
            <a:extLst>
              <a:ext uri="{FF2B5EF4-FFF2-40B4-BE49-F238E27FC236}">
                <a16:creationId xmlns:a16="http://schemas.microsoft.com/office/drawing/2014/main" id="{2E461F88-FECA-E249-9F41-DD9A8E9310C8}"/>
              </a:ext>
            </a:extLst>
          </p:cNvPr>
          <p:cNvSpPr/>
          <p:nvPr/>
        </p:nvSpPr>
        <p:spPr>
          <a:xfrm>
            <a:off x="5553532" y="1376440"/>
            <a:ext cx="2066468" cy="1628016"/>
          </a:xfrm>
          <a:prstGeom prst="roundRect">
            <a:avLst/>
          </a:prstGeom>
          <a:solidFill>
            <a:srgbClr val="657B3B"/>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en-US" sz="2000">
                <a:solidFill>
                  <a:srgbClr val="FDEFCA"/>
                </a:solidFill>
                <a:latin typeface="Avenir Book"/>
                <a:cs typeface="Avenir Book"/>
              </a:rPr>
              <a:t>Descriptive Models</a:t>
            </a:r>
          </a:p>
          <a:p>
            <a:pPr algn="ctr"/>
            <a:r>
              <a:rPr lang="en-US" sz="2000">
                <a:solidFill>
                  <a:srgbClr val="FDEFCA"/>
                </a:solidFill>
                <a:latin typeface="Avenir Book"/>
                <a:cs typeface="Avenir Book"/>
              </a:rPr>
              <a:t>What the actions do?</a:t>
            </a:r>
          </a:p>
        </p:txBody>
      </p:sp>
      <p:sp>
        <p:nvSpPr>
          <p:cNvPr id="10" name="Rectangle 9">
            <a:extLst>
              <a:ext uri="{FF2B5EF4-FFF2-40B4-BE49-F238E27FC236}">
                <a16:creationId xmlns:a16="http://schemas.microsoft.com/office/drawing/2014/main" id="{DD07620E-B800-0B44-BBC5-56ECEFAC955B}"/>
              </a:ext>
            </a:extLst>
          </p:cNvPr>
          <p:cNvSpPr/>
          <p:nvPr/>
        </p:nvSpPr>
        <p:spPr>
          <a:xfrm>
            <a:off x="8304865" y="1763122"/>
            <a:ext cx="1825522" cy="622225"/>
          </a:xfrm>
          <a:prstGeom prst="rect">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a:latin typeface="Avenir Book" panose="02000503020000020003" pitchFamily="2" charset="0"/>
              </a:rPr>
              <a:t>Planner</a:t>
            </a:r>
            <a:endParaRPr lang="en-US" b="1">
              <a:latin typeface="Avenir Book" panose="02000503020000020003" pitchFamily="2" charset="0"/>
            </a:endParaRPr>
          </a:p>
        </p:txBody>
      </p:sp>
      <p:sp>
        <p:nvSpPr>
          <p:cNvPr id="11" name="Rectangle 10">
            <a:extLst>
              <a:ext uri="{FF2B5EF4-FFF2-40B4-BE49-F238E27FC236}">
                <a16:creationId xmlns:a16="http://schemas.microsoft.com/office/drawing/2014/main" id="{A4FE9FAF-14FC-D242-8382-6F9CDFFB7800}"/>
              </a:ext>
            </a:extLst>
          </p:cNvPr>
          <p:cNvSpPr/>
          <p:nvPr/>
        </p:nvSpPr>
        <p:spPr>
          <a:xfrm>
            <a:off x="8329459" y="4138394"/>
            <a:ext cx="1814306" cy="681163"/>
          </a:xfrm>
          <a:prstGeom prst="rect">
            <a:avLst/>
          </a:prstGeom>
          <a:solidFill>
            <a:srgbClr val="FF6966"/>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a:latin typeface="Avenir Book" panose="02000503020000020003" pitchFamily="2" charset="0"/>
              </a:rPr>
              <a:t>Acting engine</a:t>
            </a:r>
          </a:p>
        </p:txBody>
      </p:sp>
      <p:sp>
        <p:nvSpPr>
          <p:cNvPr id="12" name="Rounded Rectangle 11">
            <a:extLst>
              <a:ext uri="{FF2B5EF4-FFF2-40B4-BE49-F238E27FC236}">
                <a16:creationId xmlns:a16="http://schemas.microsoft.com/office/drawing/2014/main" id="{B884A986-6044-484E-90D2-54692E67FFD9}"/>
              </a:ext>
            </a:extLst>
          </p:cNvPr>
          <p:cNvSpPr/>
          <p:nvPr/>
        </p:nvSpPr>
        <p:spPr>
          <a:xfrm>
            <a:off x="5484971" y="3853545"/>
            <a:ext cx="2159568" cy="2661933"/>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2000" dirty="0">
                <a:solidFill>
                  <a:srgbClr val="FDEFCA"/>
                </a:solidFill>
                <a:latin typeface="Avenir Book"/>
                <a:cs typeface="Avenir Book"/>
              </a:rPr>
              <a:t>Operational Models</a:t>
            </a:r>
          </a:p>
          <a:p>
            <a:pPr algn="ctr"/>
            <a:r>
              <a:rPr lang="en-US" sz="2000" dirty="0">
                <a:solidFill>
                  <a:srgbClr val="FDEFCA"/>
                </a:solidFill>
                <a:latin typeface="Avenir Book"/>
                <a:cs typeface="Avenir Book"/>
              </a:rPr>
              <a:t>How to perform the task?</a:t>
            </a:r>
          </a:p>
        </p:txBody>
      </p:sp>
      <p:sp>
        <p:nvSpPr>
          <p:cNvPr id="13" name="Content Placeholder 3">
            <a:extLst>
              <a:ext uri="{FF2B5EF4-FFF2-40B4-BE49-F238E27FC236}">
                <a16:creationId xmlns:a16="http://schemas.microsoft.com/office/drawing/2014/main" id="{9E4A2D8A-C13F-B74E-835C-D7915A4BAB90}"/>
              </a:ext>
            </a:extLst>
          </p:cNvPr>
          <p:cNvSpPr txBox="1">
            <a:spLocks/>
          </p:cNvSpPr>
          <p:nvPr/>
        </p:nvSpPr>
        <p:spPr bwMode="auto">
          <a:xfrm>
            <a:off x="1498892" y="3945387"/>
            <a:ext cx="3801749" cy="2570092"/>
          </a:xfrm>
          <a:prstGeom prst="rect">
            <a:avLst/>
          </a:prstGeom>
          <a:solidFill>
            <a:srgbClr val="D1EEFD"/>
          </a:solidFill>
          <a:ln w="9525">
            <a:solidFill>
              <a:schemeClr val="bg2">
                <a:lumMod val="50000"/>
              </a:schemeClr>
            </a:solidFill>
            <a:miter lim="800000"/>
            <a:headEnd/>
            <a:tailEnd/>
          </a:ln>
        </p:spPr>
        <p:txBody>
          <a:bodyPr vert="horz" wrap="square" lIns="90487" tIns="44450" rIns="90487" bIns="44450" numCol="1" anchor="t" anchorCtr="0" compatLnSpc="1">
            <a:prstTxWarp prst="textNoShape">
              <a:avLst/>
            </a:prstTxWarp>
          </a:bodyPr>
          <a:lstStyle>
            <a:lvl1pPr marL="344488" indent="-344488" algn="l" rtl="0" eaLnBrk="1" fontAlgn="base" hangingPunct="1">
              <a:spcBef>
                <a:spcPts val="600"/>
              </a:spcBef>
              <a:spcAft>
                <a:spcPct val="0"/>
              </a:spcAft>
              <a:buClr>
                <a:srgbClr val="0033CC"/>
              </a:buClr>
              <a:buSzPct val="85000"/>
              <a:buFont typeface="Webdings" charset="2"/>
              <a:buChar char="="/>
              <a:defRPr sz="2000">
                <a:solidFill>
                  <a:schemeClr val="tx1"/>
                </a:solidFill>
                <a:latin typeface="+mn-lt"/>
                <a:ea typeface="ＭＳ Ｐゴシック" charset="-128"/>
                <a:cs typeface="ＭＳ Ｐゴシック" charset="-128"/>
              </a:defRPr>
            </a:lvl1pPr>
            <a:lvl2pPr marL="741363" indent="-344488" algn="l" rtl="0" eaLnBrk="1" fontAlgn="base" hangingPunct="1">
              <a:spcBef>
                <a:spcPts val="600"/>
              </a:spcBef>
              <a:spcAft>
                <a:spcPct val="0"/>
              </a:spcAft>
              <a:buClr>
                <a:srgbClr val="0033CC"/>
              </a:buClr>
              <a:buSzPct val="90000"/>
              <a:buFont typeface="Wingdings" charset="2"/>
              <a:buChar char="Ø"/>
              <a:defRPr sz="2000">
                <a:solidFill>
                  <a:schemeClr val="tx1"/>
                </a:solidFill>
                <a:latin typeface="+mn-lt"/>
                <a:ea typeface="ＭＳ Ｐゴシック" charset="-128"/>
              </a:defRPr>
            </a:lvl2pPr>
            <a:lvl3pPr marL="1138238" indent="-344488" algn="l" rtl="0" eaLnBrk="1" fontAlgn="base" hangingPunct="1">
              <a:spcBef>
                <a:spcPts val="600"/>
              </a:spcBef>
              <a:spcAft>
                <a:spcPct val="0"/>
              </a:spcAft>
              <a:buClr>
                <a:srgbClr val="0033CC"/>
              </a:buClr>
              <a:buSzPct val="105000"/>
              <a:buFont typeface="Lucida Grande"/>
              <a:buChar char="•"/>
              <a:defRPr sz="2000">
                <a:solidFill>
                  <a:schemeClr val="tx1"/>
                </a:solidFill>
                <a:latin typeface="+mn-lt"/>
                <a:ea typeface="ＭＳ Ｐゴシック" charset="-128"/>
              </a:defRPr>
            </a:lvl3pPr>
            <a:lvl4pPr marL="1547813" indent="-341313" algn="l" rtl="0" eaLnBrk="1" fontAlgn="base" hangingPunct="1">
              <a:spcBef>
                <a:spcPts val="600"/>
              </a:spcBef>
              <a:spcAft>
                <a:spcPct val="0"/>
              </a:spcAft>
              <a:buClr>
                <a:srgbClr val="0033CC"/>
              </a:buClr>
              <a:buSzPct val="85000"/>
              <a:buFont typeface="Lucida Grande"/>
              <a:buChar char="▸"/>
              <a:defRPr sz="2000">
                <a:solidFill>
                  <a:schemeClr val="tx1"/>
                </a:solidFill>
                <a:latin typeface="+mn-lt"/>
                <a:ea typeface="ＭＳ Ｐゴシック" charset="-128"/>
              </a:defRPr>
            </a:lvl4pPr>
            <a:lvl5pPr marL="1944688" indent="-344488" algn="l" defTabSz="911225" rtl="0" eaLnBrk="1" fontAlgn="base" hangingPunct="1">
              <a:spcBef>
                <a:spcPts val="600"/>
              </a:spcBef>
              <a:spcAft>
                <a:spcPct val="0"/>
              </a:spcAft>
              <a:buClr>
                <a:srgbClr val="0033CC"/>
              </a:buClr>
              <a:buSzPct val="105000"/>
              <a:buFont typeface="Lucida Grande"/>
              <a:buChar char="–"/>
              <a:defRPr sz="2000">
                <a:solidFill>
                  <a:schemeClr val="tx1"/>
                </a:solidFill>
                <a:latin typeface="+mn-lt"/>
                <a:ea typeface="ＭＳ Ｐゴシック" charset="-128"/>
              </a:defRPr>
            </a:lvl5pPr>
            <a:lvl6pPr marL="2341563" indent="-342900" algn="l" rtl="0" eaLnBrk="1" fontAlgn="base" hangingPunct="1">
              <a:spcBef>
                <a:spcPct val="20000"/>
              </a:spcBef>
              <a:spcAft>
                <a:spcPct val="0"/>
              </a:spcAft>
              <a:buClr>
                <a:srgbClr val="0033CC"/>
              </a:buClr>
              <a:buSzPct val="90000"/>
              <a:buFont typeface="Lucida Grande"/>
              <a:buChar char="›"/>
              <a:defRPr sz="1800" baseline="0">
                <a:solidFill>
                  <a:schemeClr val="tx1"/>
                </a:solidFill>
                <a:latin typeface="+mn-lt"/>
                <a:ea typeface="ＭＳ Ｐゴシック" charset="-128"/>
              </a:defRPr>
            </a:lvl6pPr>
            <a:lvl7pPr marL="2692400" indent="-228600" algn="l" rtl="0" eaLnBrk="1" fontAlgn="base" hangingPunct="1">
              <a:spcBef>
                <a:spcPct val="20000"/>
              </a:spcBef>
              <a:spcAft>
                <a:spcPct val="0"/>
              </a:spcAft>
              <a:buClr>
                <a:srgbClr val="0033CC"/>
              </a:buClr>
              <a:buFont typeface="Times" charset="0"/>
              <a:buChar char="-"/>
              <a:defRPr sz="1800">
                <a:solidFill>
                  <a:schemeClr val="tx1"/>
                </a:solidFill>
                <a:latin typeface="+mn-lt"/>
                <a:ea typeface="ＭＳ Ｐゴシック" charset="-128"/>
              </a:defRPr>
            </a:lvl7pPr>
            <a:lvl8pPr marL="3149600" indent="-228600" algn="l" rtl="0" eaLnBrk="1" fontAlgn="base" hangingPunct="1">
              <a:spcBef>
                <a:spcPct val="20000"/>
              </a:spcBef>
              <a:spcAft>
                <a:spcPct val="0"/>
              </a:spcAft>
              <a:buClr>
                <a:srgbClr val="0033CC"/>
              </a:buClr>
              <a:buFont typeface="Times" charset="0"/>
              <a:buChar char="-"/>
              <a:defRPr sz="1800">
                <a:solidFill>
                  <a:schemeClr val="tx1"/>
                </a:solidFill>
                <a:latin typeface="+mn-lt"/>
                <a:ea typeface="ＭＳ Ｐゴシック" charset="-128"/>
              </a:defRPr>
            </a:lvl8pPr>
            <a:lvl9pPr marL="3606800" indent="-228600" algn="l" rtl="0" eaLnBrk="1" fontAlgn="base" hangingPunct="1">
              <a:spcBef>
                <a:spcPct val="20000"/>
              </a:spcBef>
              <a:spcAft>
                <a:spcPct val="0"/>
              </a:spcAft>
              <a:buClr>
                <a:srgbClr val="0033CC"/>
              </a:buClr>
              <a:buFont typeface="Times" charset="0"/>
              <a:buChar char="-"/>
              <a:defRPr sz="1800">
                <a:solidFill>
                  <a:schemeClr val="tx1"/>
                </a:solidFill>
                <a:latin typeface="+mn-lt"/>
                <a:ea typeface="ＭＳ Ｐゴシック" charset="-128"/>
              </a:defRPr>
            </a:lvl9pPr>
          </a:lstStyle>
          <a:p>
            <a:pPr marL="0" indent="-101600">
              <a:spcBef>
                <a:spcPts val="0"/>
              </a:spcBef>
              <a:buNone/>
              <a:tabLst>
                <a:tab pos="4573588" algn="l"/>
              </a:tabLst>
            </a:pPr>
            <a:r>
              <a:rPr lang="en-US" sz="1400" b="1" dirty="0">
                <a:latin typeface="Avenir Book"/>
                <a:cs typeface="Avenir Book"/>
              </a:rPr>
              <a:t>Operational model</a:t>
            </a:r>
          </a:p>
          <a:p>
            <a:pPr marL="225425" indent="0">
              <a:spcBef>
                <a:spcPts val="0"/>
              </a:spcBef>
              <a:buNone/>
              <a:tabLst>
                <a:tab pos="4573588" algn="l"/>
                <a:tab pos="4859338" algn="l"/>
              </a:tabLst>
            </a:pPr>
            <a:r>
              <a:rPr lang="en-US" sz="1400" b="1" dirty="0">
                <a:solidFill>
                  <a:srgbClr val="FF0000"/>
                </a:solidFill>
                <a:latin typeface="Avenir Book"/>
                <a:cs typeface="Avenir Book"/>
              </a:rPr>
              <a:t>task</a:t>
            </a:r>
            <a:r>
              <a:rPr lang="en-US" sz="1400" dirty="0">
                <a:latin typeface="Avenir Book"/>
                <a:cs typeface="Avenir Book"/>
              </a:rPr>
              <a:t>:</a:t>
            </a:r>
            <a:r>
              <a:rPr lang="en-US" sz="1400" baseline="30000" dirty="0">
                <a:latin typeface="Avenir Book"/>
                <a:cs typeface="Avenir Book"/>
              </a:rPr>
              <a:t> </a:t>
            </a:r>
            <a:r>
              <a:rPr lang="en-US" sz="1400" dirty="0">
                <a:latin typeface="Avenir Book"/>
                <a:cs typeface="Avenir Book"/>
              </a:rPr>
              <a:t>  </a:t>
            </a:r>
            <a:r>
              <a:rPr lang="en-US" sz="1400" dirty="0">
                <a:solidFill>
                  <a:srgbClr val="FF0000"/>
                </a:solidFill>
                <a:latin typeface="Avenir Book"/>
                <a:cs typeface="Avenir Book"/>
              </a:rPr>
              <a:t>rescue(p)</a:t>
            </a:r>
          </a:p>
          <a:p>
            <a:pPr marL="225425" indent="0">
              <a:spcBef>
                <a:spcPts val="0"/>
              </a:spcBef>
              <a:buNone/>
              <a:tabLst>
                <a:tab pos="4573588" algn="l"/>
                <a:tab pos="4859338" algn="l"/>
              </a:tabLst>
            </a:pPr>
            <a:r>
              <a:rPr lang="en-US" sz="1400" dirty="0">
                <a:latin typeface="Avenir Book"/>
                <a:cs typeface="Avenir Book"/>
              </a:rPr>
              <a:t>pre:    status(r) = Free  </a:t>
            </a:r>
            <a:br>
              <a:rPr lang="en-US" sz="1400" dirty="0">
                <a:latin typeface="Avenir Book"/>
                <a:cs typeface="Avenir Book"/>
              </a:rPr>
            </a:br>
            <a:r>
              <a:rPr lang="en-US" sz="1400" dirty="0">
                <a:latin typeface="Avenir Book"/>
                <a:cs typeface="Avenir Book"/>
              </a:rPr>
              <a:t>          and loc(p) = Unknown</a:t>
            </a:r>
          </a:p>
          <a:p>
            <a:pPr marL="857250" indent="-631825">
              <a:spcBef>
                <a:spcPts val="0"/>
              </a:spcBef>
              <a:buNone/>
              <a:tabLst>
                <a:tab pos="4573588" algn="l"/>
                <a:tab pos="4859338" algn="l"/>
              </a:tabLst>
            </a:pPr>
            <a:r>
              <a:rPr lang="en-US" sz="1400" dirty="0">
                <a:latin typeface="Avenir Book"/>
                <a:cs typeface="Avenir Book"/>
              </a:rPr>
              <a:t>body: for l in LOCATIONS:</a:t>
            </a:r>
          </a:p>
          <a:p>
            <a:pPr marL="857250" indent="-631825">
              <a:spcBef>
                <a:spcPts val="0"/>
              </a:spcBef>
              <a:buNone/>
              <a:tabLst>
                <a:tab pos="4573588" algn="l"/>
                <a:tab pos="4859338" algn="l"/>
              </a:tabLst>
            </a:pPr>
            <a:r>
              <a:rPr lang="en-US" sz="1400" dirty="0">
                <a:latin typeface="Avenir Book"/>
                <a:cs typeface="Avenir Book"/>
              </a:rPr>
              <a:t>	       </a:t>
            </a:r>
            <a:r>
              <a:rPr lang="en-US" sz="1400" dirty="0">
                <a:solidFill>
                  <a:srgbClr val="FF0000"/>
                </a:solidFill>
                <a:latin typeface="Avenir Book"/>
                <a:cs typeface="Avenir Book"/>
              </a:rPr>
              <a:t>move(r, l)</a:t>
            </a:r>
          </a:p>
          <a:p>
            <a:pPr marL="857250" indent="-631825">
              <a:spcBef>
                <a:spcPts val="0"/>
              </a:spcBef>
              <a:buNone/>
              <a:tabLst>
                <a:tab pos="4573588" algn="l"/>
                <a:tab pos="4859338" algn="l"/>
              </a:tabLst>
            </a:pPr>
            <a:r>
              <a:rPr lang="en-US" sz="1400" dirty="0">
                <a:latin typeface="Avenir Book"/>
                <a:cs typeface="Avenir Book"/>
              </a:rPr>
              <a:t>	       </a:t>
            </a:r>
            <a:r>
              <a:rPr lang="en-US" sz="1400" dirty="0">
                <a:solidFill>
                  <a:schemeClr val="tx2"/>
                </a:solidFill>
                <a:latin typeface="Avenir Book"/>
                <a:cs typeface="Avenir Book"/>
              </a:rPr>
              <a:t>sense(l)</a:t>
            </a:r>
          </a:p>
          <a:p>
            <a:pPr marL="857250" indent="-631825">
              <a:spcBef>
                <a:spcPts val="0"/>
              </a:spcBef>
              <a:buNone/>
              <a:tabLst>
                <a:tab pos="4573588" algn="l"/>
                <a:tab pos="4859338" algn="l"/>
              </a:tabLst>
            </a:pPr>
            <a:r>
              <a:rPr lang="en-US" sz="1400" dirty="0">
                <a:latin typeface="Avenir Book"/>
                <a:cs typeface="Avenir Book"/>
              </a:rPr>
              <a:t>                if loc(p) = l:</a:t>
            </a:r>
          </a:p>
          <a:p>
            <a:pPr marL="857250" indent="-631825">
              <a:spcBef>
                <a:spcPts val="0"/>
              </a:spcBef>
              <a:buNone/>
              <a:tabLst>
                <a:tab pos="4573588" algn="l"/>
                <a:tab pos="4859338" algn="l"/>
              </a:tabLst>
            </a:pPr>
            <a:r>
              <a:rPr lang="en-US" sz="1400" dirty="0">
                <a:latin typeface="Avenir Book"/>
                <a:cs typeface="Avenir Book"/>
              </a:rPr>
              <a:t>                       </a:t>
            </a:r>
            <a:r>
              <a:rPr lang="en-US" sz="1400" dirty="0">
                <a:solidFill>
                  <a:schemeClr val="tx2"/>
                </a:solidFill>
                <a:latin typeface="Avenir Book"/>
                <a:cs typeface="Avenir Book"/>
              </a:rPr>
              <a:t>help(r, p)</a:t>
            </a:r>
          </a:p>
          <a:p>
            <a:pPr marL="857250" indent="-631825">
              <a:spcBef>
                <a:spcPts val="0"/>
              </a:spcBef>
              <a:buNone/>
              <a:tabLst>
                <a:tab pos="4573588" algn="l"/>
                <a:tab pos="4859338" algn="l"/>
              </a:tabLst>
            </a:pPr>
            <a:r>
              <a:rPr lang="en-US" sz="1400" dirty="0">
                <a:latin typeface="Avenir Book"/>
                <a:cs typeface="Avenir Book"/>
              </a:rPr>
              <a:t>	              return</a:t>
            </a:r>
          </a:p>
          <a:p>
            <a:pPr marL="857250" indent="-631825">
              <a:spcBef>
                <a:spcPts val="0"/>
              </a:spcBef>
              <a:buNone/>
              <a:tabLst>
                <a:tab pos="4573588" algn="l"/>
                <a:tab pos="4859338" algn="l"/>
              </a:tabLst>
            </a:pPr>
            <a:r>
              <a:rPr lang="en-US" sz="1400" dirty="0">
                <a:latin typeface="Avenir Book"/>
                <a:cs typeface="Avenir Book"/>
              </a:rPr>
              <a:t>	output(“cannot find” p) </a:t>
            </a:r>
            <a:r>
              <a:rPr lang="en-US" dirty="0">
                <a:latin typeface="Avenir Book"/>
                <a:cs typeface="Avenir Book"/>
              </a:rPr>
              <a:t>		</a:t>
            </a:r>
          </a:p>
          <a:p>
            <a:pPr marL="857250" indent="-631825">
              <a:spcBef>
                <a:spcPts val="0"/>
              </a:spcBef>
              <a:buNone/>
              <a:tabLst>
                <a:tab pos="4573588" algn="l"/>
                <a:tab pos="4859338" algn="l"/>
              </a:tabLst>
            </a:pPr>
            <a:r>
              <a:rPr lang="en-US" baseline="-25000" dirty="0">
                <a:latin typeface="Avenir Book"/>
                <a:cs typeface="Avenir Book"/>
              </a:rPr>
              <a:t>		</a:t>
            </a:r>
            <a:r>
              <a:rPr lang="en-US" dirty="0">
                <a:latin typeface="Avenir Book"/>
                <a:cs typeface="Avenir Book"/>
              </a:rPr>
              <a:t>       </a:t>
            </a:r>
            <a:endParaRPr lang="en-US" baseline="-25000" dirty="0">
              <a:latin typeface="Avenir Book"/>
              <a:cs typeface="Avenir Book"/>
            </a:endParaRPr>
          </a:p>
        </p:txBody>
      </p:sp>
      <p:sp>
        <p:nvSpPr>
          <p:cNvPr id="14" name="Content Placeholder 3">
            <a:extLst>
              <a:ext uri="{FF2B5EF4-FFF2-40B4-BE49-F238E27FC236}">
                <a16:creationId xmlns:a16="http://schemas.microsoft.com/office/drawing/2014/main" id="{A8F283DB-9845-4044-BD0D-CD7E806FB9D5}"/>
              </a:ext>
            </a:extLst>
          </p:cNvPr>
          <p:cNvSpPr txBox="1">
            <a:spLocks/>
          </p:cNvSpPr>
          <p:nvPr/>
        </p:nvSpPr>
        <p:spPr bwMode="auto">
          <a:xfrm>
            <a:off x="1498892" y="1376440"/>
            <a:ext cx="3962475" cy="1628016"/>
          </a:xfrm>
          <a:prstGeom prst="rect">
            <a:avLst/>
          </a:prstGeom>
          <a:solidFill>
            <a:srgbClr val="D1EEFD"/>
          </a:solidFill>
          <a:ln w="9525">
            <a:solidFill>
              <a:schemeClr val="bg2">
                <a:lumMod val="50000"/>
              </a:schemeClr>
            </a:solidFill>
            <a:miter lim="800000"/>
            <a:headEnd/>
            <a:tailEnd/>
          </a:ln>
        </p:spPr>
        <p:txBody>
          <a:bodyPr vert="horz" wrap="square" lIns="90487" tIns="44450" rIns="90487" bIns="44450" numCol="1" anchor="t" anchorCtr="0" compatLnSpc="1">
            <a:prstTxWarp prst="textNoShape">
              <a:avLst/>
            </a:prstTxWarp>
          </a:bodyPr>
          <a:lstStyle>
            <a:lvl1pPr marL="344488" indent="-344488" algn="l" rtl="0" eaLnBrk="1" fontAlgn="base" hangingPunct="1">
              <a:spcBef>
                <a:spcPts val="600"/>
              </a:spcBef>
              <a:spcAft>
                <a:spcPct val="0"/>
              </a:spcAft>
              <a:buClr>
                <a:srgbClr val="0033CC"/>
              </a:buClr>
              <a:buSzPct val="85000"/>
              <a:buFont typeface="Webdings" charset="2"/>
              <a:buChar char="="/>
              <a:defRPr sz="2000">
                <a:solidFill>
                  <a:schemeClr val="tx1"/>
                </a:solidFill>
                <a:latin typeface="+mn-lt"/>
                <a:ea typeface="ＭＳ Ｐゴシック" charset="-128"/>
                <a:cs typeface="ＭＳ Ｐゴシック" charset="-128"/>
              </a:defRPr>
            </a:lvl1pPr>
            <a:lvl2pPr marL="741363" indent="-344488" algn="l" rtl="0" eaLnBrk="1" fontAlgn="base" hangingPunct="1">
              <a:spcBef>
                <a:spcPts val="600"/>
              </a:spcBef>
              <a:spcAft>
                <a:spcPct val="0"/>
              </a:spcAft>
              <a:buClr>
                <a:srgbClr val="0033CC"/>
              </a:buClr>
              <a:buSzPct val="90000"/>
              <a:buFont typeface="Wingdings" charset="2"/>
              <a:buChar char="Ø"/>
              <a:defRPr sz="2000">
                <a:solidFill>
                  <a:schemeClr val="tx1"/>
                </a:solidFill>
                <a:latin typeface="+mn-lt"/>
                <a:ea typeface="ＭＳ Ｐゴシック" charset="-128"/>
              </a:defRPr>
            </a:lvl2pPr>
            <a:lvl3pPr marL="1138238" indent="-344488" algn="l" rtl="0" eaLnBrk="1" fontAlgn="base" hangingPunct="1">
              <a:spcBef>
                <a:spcPts val="600"/>
              </a:spcBef>
              <a:spcAft>
                <a:spcPct val="0"/>
              </a:spcAft>
              <a:buClr>
                <a:srgbClr val="0033CC"/>
              </a:buClr>
              <a:buSzPct val="105000"/>
              <a:buFont typeface="Lucida Grande"/>
              <a:buChar char="•"/>
              <a:defRPr sz="2000">
                <a:solidFill>
                  <a:schemeClr val="tx1"/>
                </a:solidFill>
                <a:latin typeface="+mn-lt"/>
                <a:ea typeface="ＭＳ Ｐゴシック" charset="-128"/>
              </a:defRPr>
            </a:lvl3pPr>
            <a:lvl4pPr marL="1547813" indent="-341313" algn="l" rtl="0" eaLnBrk="1" fontAlgn="base" hangingPunct="1">
              <a:spcBef>
                <a:spcPts val="600"/>
              </a:spcBef>
              <a:spcAft>
                <a:spcPct val="0"/>
              </a:spcAft>
              <a:buClr>
                <a:srgbClr val="0033CC"/>
              </a:buClr>
              <a:buSzPct val="85000"/>
              <a:buFont typeface="Lucida Grande"/>
              <a:buChar char="▸"/>
              <a:defRPr sz="2000">
                <a:solidFill>
                  <a:schemeClr val="tx1"/>
                </a:solidFill>
                <a:latin typeface="+mn-lt"/>
                <a:ea typeface="ＭＳ Ｐゴシック" charset="-128"/>
              </a:defRPr>
            </a:lvl4pPr>
            <a:lvl5pPr marL="1944688" indent="-344488" algn="l" defTabSz="911225" rtl="0" eaLnBrk="1" fontAlgn="base" hangingPunct="1">
              <a:spcBef>
                <a:spcPts val="600"/>
              </a:spcBef>
              <a:spcAft>
                <a:spcPct val="0"/>
              </a:spcAft>
              <a:buClr>
                <a:srgbClr val="0033CC"/>
              </a:buClr>
              <a:buSzPct val="105000"/>
              <a:buFont typeface="Lucida Grande"/>
              <a:buChar char="–"/>
              <a:defRPr sz="2000">
                <a:solidFill>
                  <a:schemeClr val="tx1"/>
                </a:solidFill>
                <a:latin typeface="+mn-lt"/>
                <a:ea typeface="ＭＳ Ｐゴシック" charset="-128"/>
              </a:defRPr>
            </a:lvl5pPr>
            <a:lvl6pPr marL="2341563" indent="-342900" algn="l" rtl="0" eaLnBrk="1" fontAlgn="base" hangingPunct="1">
              <a:spcBef>
                <a:spcPct val="20000"/>
              </a:spcBef>
              <a:spcAft>
                <a:spcPct val="0"/>
              </a:spcAft>
              <a:buClr>
                <a:srgbClr val="0033CC"/>
              </a:buClr>
              <a:buSzPct val="90000"/>
              <a:buFont typeface="Lucida Grande"/>
              <a:buChar char="›"/>
              <a:defRPr sz="1800" baseline="0">
                <a:solidFill>
                  <a:schemeClr val="tx1"/>
                </a:solidFill>
                <a:latin typeface="+mn-lt"/>
                <a:ea typeface="ＭＳ Ｐゴシック" charset="-128"/>
              </a:defRPr>
            </a:lvl6pPr>
            <a:lvl7pPr marL="2692400" indent="-228600" algn="l" rtl="0" eaLnBrk="1" fontAlgn="base" hangingPunct="1">
              <a:spcBef>
                <a:spcPct val="20000"/>
              </a:spcBef>
              <a:spcAft>
                <a:spcPct val="0"/>
              </a:spcAft>
              <a:buClr>
                <a:srgbClr val="0033CC"/>
              </a:buClr>
              <a:buFont typeface="Times" charset="0"/>
              <a:buChar char="-"/>
              <a:defRPr sz="1800">
                <a:solidFill>
                  <a:schemeClr val="tx1"/>
                </a:solidFill>
                <a:latin typeface="+mn-lt"/>
                <a:ea typeface="ＭＳ Ｐゴシック" charset="-128"/>
              </a:defRPr>
            </a:lvl7pPr>
            <a:lvl8pPr marL="3149600" indent="-228600" algn="l" rtl="0" eaLnBrk="1" fontAlgn="base" hangingPunct="1">
              <a:spcBef>
                <a:spcPct val="20000"/>
              </a:spcBef>
              <a:spcAft>
                <a:spcPct val="0"/>
              </a:spcAft>
              <a:buClr>
                <a:srgbClr val="0033CC"/>
              </a:buClr>
              <a:buFont typeface="Times" charset="0"/>
              <a:buChar char="-"/>
              <a:defRPr sz="1800">
                <a:solidFill>
                  <a:schemeClr val="tx1"/>
                </a:solidFill>
                <a:latin typeface="+mn-lt"/>
                <a:ea typeface="ＭＳ Ｐゴシック" charset="-128"/>
              </a:defRPr>
            </a:lvl8pPr>
            <a:lvl9pPr marL="3606800" indent="-228600" algn="l" rtl="0" eaLnBrk="1" fontAlgn="base" hangingPunct="1">
              <a:spcBef>
                <a:spcPct val="20000"/>
              </a:spcBef>
              <a:spcAft>
                <a:spcPct val="0"/>
              </a:spcAft>
              <a:buClr>
                <a:srgbClr val="0033CC"/>
              </a:buClr>
              <a:buFont typeface="Times" charset="0"/>
              <a:buChar char="-"/>
              <a:defRPr sz="1800">
                <a:solidFill>
                  <a:schemeClr val="tx1"/>
                </a:solidFill>
                <a:latin typeface="+mn-lt"/>
                <a:ea typeface="ＭＳ Ｐゴシック" charset="-128"/>
              </a:defRPr>
            </a:lvl9pPr>
          </a:lstStyle>
          <a:p>
            <a:pPr marL="0" indent="-101600">
              <a:spcBef>
                <a:spcPts val="0"/>
              </a:spcBef>
              <a:buNone/>
              <a:tabLst>
                <a:tab pos="4573588" algn="l"/>
              </a:tabLst>
            </a:pPr>
            <a:r>
              <a:rPr lang="en-US" sz="1400" b="1" dirty="0">
                <a:latin typeface="Avenir Book"/>
                <a:cs typeface="Avenir Book"/>
              </a:rPr>
              <a:t>Descriptive model</a:t>
            </a:r>
          </a:p>
          <a:p>
            <a:pPr marL="225425" indent="0">
              <a:spcBef>
                <a:spcPts val="0"/>
              </a:spcBef>
              <a:buNone/>
              <a:tabLst>
                <a:tab pos="4573588" algn="l"/>
                <a:tab pos="4859338" algn="l"/>
              </a:tabLst>
            </a:pPr>
            <a:r>
              <a:rPr lang="en-US" sz="1400" b="1" dirty="0">
                <a:solidFill>
                  <a:srgbClr val="FF0000"/>
                </a:solidFill>
                <a:latin typeface="Avenir Book"/>
                <a:cs typeface="Avenir Book"/>
              </a:rPr>
              <a:t>task</a:t>
            </a:r>
            <a:r>
              <a:rPr lang="en-US" sz="1400" dirty="0">
                <a:latin typeface="Avenir Book"/>
                <a:cs typeface="Avenir Book"/>
              </a:rPr>
              <a:t>:</a:t>
            </a:r>
            <a:r>
              <a:rPr lang="en-US" sz="1400" baseline="30000" dirty="0">
                <a:latin typeface="Avenir Book"/>
                <a:cs typeface="Avenir Book"/>
              </a:rPr>
              <a:t> </a:t>
            </a:r>
            <a:r>
              <a:rPr lang="en-US" sz="1400" dirty="0">
                <a:latin typeface="Avenir Book"/>
                <a:cs typeface="Avenir Book"/>
              </a:rPr>
              <a:t>  </a:t>
            </a:r>
            <a:r>
              <a:rPr lang="en-US" sz="1400" dirty="0">
                <a:solidFill>
                  <a:srgbClr val="FF0000"/>
                </a:solidFill>
                <a:latin typeface="Avenir Book"/>
                <a:cs typeface="Avenir Book"/>
              </a:rPr>
              <a:t>rescue(p)</a:t>
            </a:r>
          </a:p>
          <a:p>
            <a:pPr marL="225425" indent="0">
              <a:spcBef>
                <a:spcPts val="0"/>
              </a:spcBef>
              <a:buNone/>
              <a:tabLst>
                <a:tab pos="4573588" algn="l"/>
                <a:tab pos="4859338" algn="l"/>
              </a:tabLst>
            </a:pPr>
            <a:r>
              <a:rPr lang="en-US" sz="1400" dirty="0">
                <a:latin typeface="Avenir Book"/>
                <a:cs typeface="Avenir Book"/>
              </a:rPr>
              <a:t>pre:    status(r) = Free  and loc(p) = Unknown</a:t>
            </a:r>
          </a:p>
          <a:p>
            <a:pPr marL="857250" indent="-631825">
              <a:spcBef>
                <a:spcPts val="0"/>
              </a:spcBef>
              <a:buNone/>
              <a:tabLst>
                <a:tab pos="4573588" algn="l"/>
                <a:tab pos="4859338" algn="l"/>
              </a:tabLst>
            </a:pPr>
            <a:r>
              <a:rPr lang="en-US" sz="1400" dirty="0">
                <a:latin typeface="Avenir Book"/>
                <a:cs typeface="Avenir Book"/>
              </a:rPr>
              <a:t>effects: </a:t>
            </a:r>
            <a:br>
              <a:rPr lang="en-US" sz="1400" dirty="0">
                <a:latin typeface="Avenir Book"/>
                <a:cs typeface="Avenir Book"/>
              </a:rPr>
            </a:br>
            <a:r>
              <a:rPr lang="en-US" sz="1400" dirty="0">
                <a:latin typeface="Avenir Book"/>
                <a:cs typeface="Avenir Book"/>
              </a:rPr>
              <a:t>status( r) = Free</a:t>
            </a:r>
            <a:br>
              <a:rPr lang="en-US" sz="1400" dirty="0">
                <a:latin typeface="Avenir Book"/>
                <a:cs typeface="Avenir Book"/>
              </a:rPr>
            </a:br>
            <a:r>
              <a:rPr lang="en-US" sz="1400" dirty="0">
                <a:latin typeface="Avenir Book"/>
                <a:cs typeface="Avenir Book"/>
              </a:rPr>
              <a:t>loc(p) = base </a:t>
            </a:r>
            <a:br>
              <a:rPr lang="en-US" sz="1400" dirty="0">
                <a:latin typeface="Avenir Book"/>
                <a:cs typeface="Avenir Book"/>
              </a:rPr>
            </a:br>
            <a:r>
              <a:rPr lang="en-US" sz="1400" dirty="0">
                <a:latin typeface="Avenir Book"/>
                <a:cs typeface="Avenir Book"/>
              </a:rPr>
              <a:t>status(p) = saved</a:t>
            </a:r>
            <a:endParaRPr lang="en-US" dirty="0">
              <a:latin typeface="Avenir Book"/>
              <a:cs typeface="Avenir Book"/>
            </a:endParaRPr>
          </a:p>
          <a:p>
            <a:pPr marL="857250" indent="-631825">
              <a:spcBef>
                <a:spcPts val="0"/>
              </a:spcBef>
              <a:buNone/>
              <a:tabLst>
                <a:tab pos="4573588" algn="l"/>
                <a:tab pos="4859338" algn="l"/>
              </a:tabLst>
            </a:pPr>
            <a:r>
              <a:rPr lang="en-US" baseline="-25000" dirty="0">
                <a:latin typeface="Avenir Book"/>
                <a:cs typeface="Avenir Book"/>
              </a:rPr>
              <a:t>		</a:t>
            </a:r>
            <a:r>
              <a:rPr lang="en-US" dirty="0">
                <a:latin typeface="Avenir Book"/>
                <a:cs typeface="Avenir Book"/>
              </a:rPr>
              <a:t>       </a:t>
            </a:r>
            <a:endParaRPr lang="en-US" baseline="-25000" dirty="0">
              <a:latin typeface="Avenir Book"/>
              <a:cs typeface="Avenir Book"/>
            </a:endParaRPr>
          </a:p>
        </p:txBody>
      </p:sp>
      <p:sp>
        <p:nvSpPr>
          <p:cNvPr id="15" name="Title 6">
            <a:extLst>
              <a:ext uri="{FF2B5EF4-FFF2-40B4-BE49-F238E27FC236}">
                <a16:creationId xmlns:a16="http://schemas.microsoft.com/office/drawing/2014/main" id="{F35C671E-9375-6A44-BCB0-DA813B1A7F0A}"/>
              </a:ext>
            </a:extLst>
          </p:cNvPr>
          <p:cNvSpPr>
            <a:spLocks noGrp="1"/>
          </p:cNvSpPr>
          <p:nvPr>
            <p:ph type="title"/>
          </p:nvPr>
        </p:nvSpPr>
        <p:spPr>
          <a:xfrm>
            <a:off x="1417320" y="218688"/>
            <a:ext cx="9357360" cy="1143000"/>
          </a:xfrm>
        </p:spPr>
        <p:txBody>
          <a:bodyPr>
            <a:normAutofit/>
          </a:bodyPr>
          <a:lstStyle/>
          <a:p>
            <a:r>
              <a:rPr lang="en-US" dirty="0">
                <a:latin typeface="Avenir Book"/>
                <a:cs typeface="Avenir Book"/>
              </a:rPr>
              <a:t>Example: Descriptive Vs Operational</a:t>
            </a:r>
          </a:p>
        </p:txBody>
      </p:sp>
    </p:spTree>
    <p:extLst>
      <p:ext uri="{BB962C8B-B14F-4D97-AF65-F5344CB8AC3E}">
        <p14:creationId xmlns:p14="http://schemas.microsoft.com/office/powerpoint/2010/main" val="1777063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004361" y="62731"/>
            <a:ext cx="8229600" cy="1143000"/>
          </a:xfrm>
        </p:spPr>
        <p:txBody>
          <a:bodyPr/>
          <a:lstStyle/>
          <a:p>
            <a:r>
              <a:rPr lang="en-US">
                <a:latin typeface="Avenir Book"/>
                <a:cs typeface="Avenir Book"/>
              </a:rPr>
              <a:t>Integration of Actor and Planner</a:t>
            </a:r>
          </a:p>
        </p:txBody>
      </p:sp>
      <p:sp>
        <p:nvSpPr>
          <p:cNvPr id="28" name="Content Placeholder 2"/>
          <p:cNvSpPr>
            <a:spLocks noGrp="1"/>
          </p:cNvSpPr>
          <p:nvPr>
            <p:ph idx="1"/>
          </p:nvPr>
        </p:nvSpPr>
        <p:spPr>
          <a:xfrm>
            <a:off x="138896" y="1297645"/>
            <a:ext cx="6431573" cy="4813274"/>
          </a:xfrm>
        </p:spPr>
        <p:txBody>
          <a:bodyPr>
            <a:normAutofit/>
          </a:bodyPr>
          <a:lstStyle/>
          <a:p>
            <a:r>
              <a:rPr lang="en-US" sz="2800" dirty="0">
                <a:latin typeface="Avenir Book"/>
                <a:cs typeface="Avenir Book"/>
              </a:rPr>
              <a:t>Standard procedure to integrate acting and planning </a:t>
            </a:r>
          </a:p>
          <a:p>
            <a:pPr lvl="1"/>
            <a:r>
              <a:rPr lang="en-US" sz="2400" dirty="0">
                <a:latin typeface="Avenir Book"/>
                <a:cs typeface="Avenir Book"/>
              </a:rPr>
              <a:t>Plan using descriptive</a:t>
            </a:r>
          </a:p>
          <a:p>
            <a:pPr lvl="1"/>
            <a:r>
              <a:rPr lang="en-US" sz="2400" dirty="0">
                <a:latin typeface="Avenir Book"/>
                <a:cs typeface="Avenir Book"/>
              </a:rPr>
              <a:t>Act using operational</a:t>
            </a:r>
          </a:p>
          <a:p>
            <a:pPr lvl="1"/>
            <a:r>
              <a:rPr lang="en-US" sz="2400" dirty="0">
                <a:latin typeface="Avenir Book"/>
                <a:cs typeface="Avenir Book"/>
              </a:rPr>
              <a:t>Replan online when necessary</a:t>
            </a:r>
          </a:p>
          <a:p>
            <a:pPr marL="0" indent="0">
              <a:buNone/>
            </a:pPr>
            <a:endParaRPr lang="en-US" sz="2800" dirty="0">
              <a:latin typeface="Avenir Book"/>
              <a:cs typeface="Avenir Book"/>
            </a:endParaRPr>
          </a:p>
        </p:txBody>
      </p:sp>
      <p:sp>
        <p:nvSpPr>
          <p:cNvPr id="18" name="Rectangle 17">
            <a:extLst>
              <a:ext uri="{FF2B5EF4-FFF2-40B4-BE49-F238E27FC236}">
                <a16:creationId xmlns:a16="http://schemas.microsoft.com/office/drawing/2014/main" id="{67BC143A-7CD8-8C43-9127-9A5513987083}"/>
              </a:ext>
            </a:extLst>
          </p:cNvPr>
          <p:cNvSpPr/>
          <p:nvPr/>
        </p:nvSpPr>
        <p:spPr>
          <a:xfrm>
            <a:off x="9472715" y="1384629"/>
            <a:ext cx="2337084" cy="3373364"/>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latin typeface="Avenir Book" panose="02000503020000020003" pitchFamily="2" charset="0"/>
            </a:endParaRPr>
          </a:p>
        </p:txBody>
      </p:sp>
      <p:sp>
        <p:nvSpPr>
          <p:cNvPr id="23" name="Up Arrow 22">
            <a:extLst>
              <a:ext uri="{FF2B5EF4-FFF2-40B4-BE49-F238E27FC236}">
                <a16:creationId xmlns:a16="http://schemas.microsoft.com/office/drawing/2014/main" id="{A4E94F0E-F669-574D-9F17-4A0B50653519}"/>
              </a:ext>
            </a:extLst>
          </p:cNvPr>
          <p:cNvSpPr/>
          <p:nvPr/>
        </p:nvSpPr>
        <p:spPr>
          <a:xfrm>
            <a:off x="9983322" y="2234683"/>
            <a:ext cx="648634" cy="1692143"/>
          </a:xfrm>
          <a:prstGeom prst="up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4" name="Down Arrow 23">
            <a:extLst>
              <a:ext uri="{FF2B5EF4-FFF2-40B4-BE49-F238E27FC236}">
                <a16:creationId xmlns:a16="http://schemas.microsoft.com/office/drawing/2014/main" id="{06A76F8C-9A86-2A47-A84E-530A15344ED0}"/>
              </a:ext>
            </a:extLst>
          </p:cNvPr>
          <p:cNvSpPr/>
          <p:nvPr/>
        </p:nvSpPr>
        <p:spPr>
          <a:xfrm>
            <a:off x="10816286" y="2216732"/>
            <a:ext cx="613335" cy="1646823"/>
          </a:xfrm>
          <a:prstGeom prst="down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26" name="Right Arrow 25">
            <a:extLst>
              <a:ext uri="{FF2B5EF4-FFF2-40B4-BE49-F238E27FC236}">
                <a16:creationId xmlns:a16="http://schemas.microsoft.com/office/drawing/2014/main" id="{419F6D43-7E9A-9443-8C0D-BED9379F11DD}"/>
              </a:ext>
            </a:extLst>
          </p:cNvPr>
          <p:cNvSpPr/>
          <p:nvPr/>
        </p:nvSpPr>
        <p:spPr>
          <a:xfrm rot="10800000" flipH="1">
            <a:off x="8747717" y="4156537"/>
            <a:ext cx="1002401" cy="337461"/>
          </a:xfrm>
          <a:prstGeom prst="rightArrow">
            <a:avLst>
              <a:gd name="adj1" fmla="val 57970"/>
              <a:gd name="adj2" fmla="val 5000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5" name="Right Arrow 34">
            <a:extLst>
              <a:ext uri="{FF2B5EF4-FFF2-40B4-BE49-F238E27FC236}">
                <a16:creationId xmlns:a16="http://schemas.microsoft.com/office/drawing/2014/main" id="{D4CC453D-5921-3949-A13C-05F503628A7D}"/>
              </a:ext>
            </a:extLst>
          </p:cNvPr>
          <p:cNvSpPr/>
          <p:nvPr/>
        </p:nvSpPr>
        <p:spPr>
          <a:xfrm rot="10800000" flipH="1">
            <a:off x="8747717" y="1773294"/>
            <a:ext cx="1002402" cy="337461"/>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36" name="Rounded Rectangle 11">
            <a:extLst>
              <a:ext uri="{FF2B5EF4-FFF2-40B4-BE49-F238E27FC236}">
                <a16:creationId xmlns:a16="http://schemas.microsoft.com/office/drawing/2014/main" id="{5139605E-884B-274C-9639-CBCBC97431A9}"/>
              </a:ext>
            </a:extLst>
          </p:cNvPr>
          <p:cNvSpPr/>
          <p:nvPr/>
        </p:nvSpPr>
        <p:spPr>
          <a:xfrm>
            <a:off x="6998786" y="1328241"/>
            <a:ext cx="2066468" cy="1328174"/>
          </a:xfrm>
          <a:prstGeom prst="roundRect">
            <a:avLst/>
          </a:prstGeom>
          <a:solidFill>
            <a:srgbClr val="657B3B"/>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en-US" sz="2000">
                <a:solidFill>
                  <a:srgbClr val="FDEFCA"/>
                </a:solidFill>
                <a:latin typeface="Avenir Book"/>
                <a:cs typeface="Avenir Book"/>
              </a:rPr>
              <a:t>Descriptive Models</a:t>
            </a:r>
          </a:p>
          <a:p>
            <a:pPr algn="ctr"/>
            <a:r>
              <a:rPr lang="en-US" sz="2000">
                <a:solidFill>
                  <a:srgbClr val="FDEFCA"/>
                </a:solidFill>
                <a:latin typeface="Avenir Book"/>
                <a:cs typeface="Avenir Book"/>
              </a:rPr>
              <a:t>What the actions do?</a:t>
            </a:r>
          </a:p>
        </p:txBody>
      </p:sp>
      <p:sp>
        <p:nvSpPr>
          <p:cNvPr id="37" name="Rectangle 36">
            <a:extLst>
              <a:ext uri="{FF2B5EF4-FFF2-40B4-BE49-F238E27FC236}">
                <a16:creationId xmlns:a16="http://schemas.microsoft.com/office/drawing/2014/main" id="{18F0DCD5-64B7-D64E-8C8F-79D44451E4B6}"/>
              </a:ext>
            </a:extLst>
          </p:cNvPr>
          <p:cNvSpPr/>
          <p:nvPr/>
        </p:nvSpPr>
        <p:spPr>
          <a:xfrm>
            <a:off x="9750119" y="1565002"/>
            <a:ext cx="1825522" cy="622225"/>
          </a:xfrm>
          <a:prstGeom prst="rect">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a:latin typeface="Avenir Book" panose="02000503020000020003" pitchFamily="2" charset="0"/>
              </a:rPr>
              <a:t>Planner</a:t>
            </a:r>
            <a:endParaRPr lang="en-US" b="1">
              <a:latin typeface="Avenir Book" panose="02000503020000020003" pitchFamily="2" charset="0"/>
            </a:endParaRPr>
          </a:p>
        </p:txBody>
      </p:sp>
      <p:sp>
        <p:nvSpPr>
          <p:cNvPr id="38" name="Rectangle 37">
            <a:extLst>
              <a:ext uri="{FF2B5EF4-FFF2-40B4-BE49-F238E27FC236}">
                <a16:creationId xmlns:a16="http://schemas.microsoft.com/office/drawing/2014/main" id="{BEF3B425-5809-124A-8356-AF58244858DD}"/>
              </a:ext>
            </a:extLst>
          </p:cNvPr>
          <p:cNvSpPr/>
          <p:nvPr/>
        </p:nvSpPr>
        <p:spPr>
          <a:xfrm>
            <a:off x="9774713" y="3940274"/>
            <a:ext cx="1814306" cy="681163"/>
          </a:xfrm>
          <a:prstGeom prst="rect">
            <a:avLst/>
          </a:prstGeom>
          <a:solidFill>
            <a:srgbClr val="FF6966"/>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a:latin typeface="Avenir Book" panose="02000503020000020003" pitchFamily="2" charset="0"/>
              </a:rPr>
              <a:t>Acting engine</a:t>
            </a:r>
          </a:p>
        </p:txBody>
      </p:sp>
      <p:sp>
        <p:nvSpPr>
          <p:cNvPr id="29" name="Rounded Rectangle 28">
            <a:extLst>
              <a:ext uri="{FF2B5EF4-FFF2-40B4-BE49-F238E27FC236}">
                <a16:creationId xmlns:a16="http://schemas.microsoft.com/office/drawing/2014/main" id="{CAE10820-7205-1A42-A119-C2B0687F83C4}"/>
              </a:ext>
            </a:extLst>
          </p:cNvPr>
          <p:cNvSpPr/>
          <p:nvPr/>
        </p:nvSpPr>
        <p:spPr>
          <a:xfrm>
            <a:off x="6930225" y="3873116"/>
            <a:ext cx="2159568" cy="1496641"/>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2000" dirty="0">
                <a:solidFill>
                  <a:srgbClr val="FDEFCA"/>
                </a:solidFill>
                <a:latin typeface="Avenir Book"/>
                <a:cs typeface="Avenir Book"/>
              </a:rPr>
              <a:t>Operational Models</a:t>
            </a:r>
          </a:p>
          <a:p>
            <a:pPr algn="ctr"/>
            <a:r>
              <a:rPr lang="en-US" sz="2000" dirty="0">
                <a:solidFill>
                  <a:srgbClr val="FDEFCA"/>
                </a:solidFill>
                <a:latin typeface="Avenir Book"/>
                <a:cs typeface="Avenir Book"/>
              </a:rPr>
              <a:t>How to perform the task?</a:t>
            </a:r>
          </a:p>
        </p:txBody>
      </p:sp>
      <p:pic>
        <p:nvPicPr>
          <p:cNvPr id="27" name="Picture 26" descr="Screen Shot 2019-01-23 at 1.45.12 AM.png">
            <a:extLst>
              <a:ext uri="{FF2B5EF4-FFF2-40B4-BE49-F238E27FC236}">
                <a16:creationId xmlns:a16="http://schemas.microsoft.com/office/drawing/2014/main" id="{640DC3BF-6189-684F-B66F-D813B16A4A0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95540" y="3971909"/>
            <a:ext cx="3548900" cy="1523823"/>
          </a:xfrm>
          <a:prstGeom prst="rect">
            <a:avLst/>
          </a:prstGeom>
        </p:spPr>
      </p:pic>
    </p:spTree>
    <p:custDataLst>
      <p:tags r:id="rId1"/>
    </p:custDataLst>
    <p:extLst>
      <p:ext uri="{BB962C8B-B14F-4D97-AF65-F5344CB8AC3E}">
        <p14:creationId xmlns:p14="http://schemas.microsoft.com/office/powerpoint/2010/main" val="3424015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004361" y="62731"/>
            <a:ext cx="8229600" cy="1143000"/>
          </a:xfrm>
        </p:spPr>
        <p:txBody>
          <a:bodyPr/>
          <a:lstStyle/>
          <a:p>
            <a:r>
              <a:rPr lang="en-US">
                <a:latin typeface="Avenir Book"/>
                <a:cs typeface="Avenir Book"/>
              </a:rPr>
              <a:t>Integration of Actor and Planner</a:t>
            </a:r>
          </a:p>
        </p:txBody>
      </p:sp>
      <p:sp>
        <p:nvSpPr>
          <p:cNvPr id="28" name="Content Placeholder 2"/>
          <p:cNvSpPr>
            <a:spLocks noGrp="1"/>
          </p:cNvSpPr>
          <p:nvPr>
            <p:ph idx="1"/>
          </p:nvPr>
        </p:nvSpPr>
        <p:spPr>
          <a:xfrm>
            <a:off x="138896" y="1297645"/>
            <a:ext cx="6431573" cy="4813274"/>
          </a:xfrm>
        </p:spPr>
        <p:txBody>
          <a:bodyPr>
            <a:normAutofit/>
          </a:bodyPr>
          <a:lstStyle/>
          <a:p>
            <a:pPr marL="0" indent="0">
              <a:buNone/>
            </a:pPr>
            <a:r>
              <a:rPr lang="en-US" sz="2800" dirty="0">
                <a:latin typeface="Avenir Book"/>
                <a:cs typeface="Avenir Book"/>
              </a:rPr>
              <a:t>Issues with this style of integration:</a:t>
            </a:r>
          </a:p>
          <a:p>
            <a:r>
              <a:rPr lang="en-US" sz="2400" dirty="0">
                <a:latin typeface="Avenir Book"/>
                <a:cs typeface="Avenir Book"/>
              </a:rPr>
              <a:t>Consistency between two different models</a:t>
            </a:r>
          </a:p>
          <a:p>
            <a:pPr lvl="1"/>
            <a:r>
              <a:rPr lang="en-US" sz="2400" dirty="0">
                <a:latin typeface="Avenir Book"/>
                <a:cs typeface="Avenir Book"/>
              </a:rPr>
              <a:t>Plan verification</a:t>
            </a:r>
          </a:p>
          <a:p>
            <a:pPr lvl="1"/>
            <a:r>
              <a:rPr lang="en-US" sz="2400" dirty="0">
                <a:latin typeface="Avenir Book"/>
                <a:cs typeface="Avenir Book"/>
              </a:rPr>
              <a:t>Plan management</a:t>
            </a:r>
          </a:p>
          <a:p>
            <a:pPr marL="0" indent="0">
              <a:buNone/>
            </a:pPr>
            <a:endParaRPr lang="en-US" sz="2800" dirty="0">
              <a:latin typeface="Avenir Book"/>
              <a:cs typeface="Avenir Book"/>
            </a:endParaRPr>
          </a:p>
        </p:txBody>
      </p:sp>
      <p:sp>
        <p:nvSpPr>
          <p:cNvPr id="3" name="TextBox 2">
            <a:extLst>
              <a:ext uri="{FF2B5EF4-FFF2-40B4-BE49-F238E27FC236}">
                <a16:creationId xmlns:a16="http://schemas.microsoft.com/office/drawing/2014/main" id="{F2591829-54BE-0E4D-855D-721AD725777E}"/>
              </a:ext>
            </a:extLst>
          </p:cNvPr>
          <p:cNvSpPr txBox="1"/>
          <p:nvPr/>
        </p:nvSpPr>
        <p:spPr>
          <a:xfrm>
            <a:off x="7381597" y="3010799"/>
            <a:ext cx="2192846" cy="523220"/>
          </a:xfrm>
          <a:prstGeom prst="rect">
            <a:avLst/>
          </a:prstGeom>
          <a:noFill/>
        </p:spPr>
        <p:txBody>
          <a:bodyPr wrap="square" rtlCol="0">
            <a:spAutoFit/>
          </a:bodyPr>
          <a:lstStyle/>
          <a:p>
            <a:r>
              <a:rPr lang="en-US" sz="2800"/>
              <a:t>Consistent?</a:t>
            </a:r>
          </a:p>
        </p:txBody>
      </p:sp>
      <p:cxnSp>
        <p:nvCxnSpPr>
          <p:cNvPr id="17" name="Straight Arrow Connector 16">
            <a:extLst>
              <a:ext uri="{FF2B5EF4-FFF2-40B4-BE49-F238E27FC236}">
                <a16:creationId xmlns:a16="http://schemas.microsoft.com/office/drawing/2014/main" id="{263EE64C-3FC8-7745-9802-C9CDAEA3088E}"/>
              </a:ext>
            </a:extLst>
          </p:cNvPr>
          <p:cNvCxnSpPr>
            <a:cxnSpLocks/>
          </p:cNvCxnSpPr>
          <p:nvPr/>
        </p:nvCxnSpPr>
        <p:spPr>
          <a:xfrm flipH="1" flipV="1">
            <a:off x="8317733" y="2684871"/>
            <a:ext cx="429982" cy="434703"/>
          </a:xfrm>
          <a:prstGeom prst="straightConnector1">
            <a:avLst/>
          </a:prstGeom>
          <a:ln w="76200" cmpd="sng">
            <a:tailEnd type="arrow"/>
          </a:ln>
        </p:spPr>
        <p:style>
          <a:lnRef idx="2">
            <a:schemeClr val="accent2"/>
          </a:lnRef>
          <a:fillRef idx="0">
            <a:schemeClr val="accent2"/>
          </a:fillRef>
          <a:effectRef idx="1">
            <a:schemeClr val="accent2"/>
          </a:effectRef>
          <a:fontRef idx="minor">
            <a:schemeClr val="tx1"/>
          </a:fontRef>
        </p:style>
      </p:cxnSp>
      <p:cxnSp>
        <p:nvCxnSpPr>
          <p:cNvPr id="20" name="Straight Arrow Connector 19">
            <a:extLst>
              <a:ext uri="{FF2B5EF4-FFF2-40B4-BE49-F238E27FC236}">
                <a16:creationId xmlns:a16="http://schemas.microsoft.com/office/drawing/2014/main" id="{30DD31F0-99EB-C848-B4D9-7DD82676266C}"/>
              </a:ext>
            </a:extLst>
          </p:cNvPr>
          <p:cNvCxnSpPr>
            <a:cxnSpLocks/>
          </p:cNvCxnSpPr>
          <p:nvPr/>
        </p:nvCxnSpPr>
        <p:spPr>
          <a:xfrm flipH="1">
            <a:off x="8259065" y="3459083"/>
            <a:ext cx="488651" cy="386194"/>
          </a:xfrm>
          <a:prstGeom prst="straightConnector1">
            <a:avLst/>
          </a:prstGeom>
          <a:ln w="76200" cmpd="sng">
            <a:tailEnd type="arrow"/>
          </a:ln>
        </p:spPr>
        <p:style>
          <a:lnRef idx="2">
            <a:schemeClr val="accent2"/>
          </a:lnRef>
          <a:fillRef idx="0">
            <a:schemeClr val="accent2"/>
          </a:fillRef>
          <a:effectRef idx="1">
            <a:schemeClr val="accent2"/>
          </a:effectRef>
          <a:fontRef idx="minor">
            <a:schemeClr val="tx1"/>
          </a:fontRef>
        </p:style>
      </p:cxnSp>
      <p:sp>
        <p:nvSpPr>
          <p:cNvPr id="18" name="Rectangle 17">
            <a:extLst>
              <a:ext uri="{FF2B5EF4-FFF2-40B4-BE49-F238E27FC236}">
                <a16:creationId xmlns:a16="http://schemas.microsoft.com/office/drawing/2014/main" id="{67BC143A-7CD8-8C43-9127-9A5513987083}"/>
              </a:ext>
            </a:extLst>
          </p:cNvPr>
          <p:cNvSpPr/>
          <p:nvPr/>
        </p:nvSpPr>
        <p:spPr>
          <a:xfrm>
            <a:off x="9472715" y="1384629"/>
            <a:ext cx="2337084" cy="3373364"/>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latin typeface="Avenir Book" panose="02000503020000020003" pitchFamily="2" charset="0"/>
            </a:endParaRPr>
          </a:p>
        </p:txBody>
      </p:sp>
      <p:sp>
        <p:nvSpPr>
          <p:cNvPr id="23" name="Up Arrow 22">
            <a:extLst>
              <a:ext uri="{FF2B5EF4-FFF2-40B4-BE49-F238E27FC236}">
                <a16:creationId xmlns:a16="http://schemas.microsoft.com/office/drawing/2014/main" id="{A4E94F0E-F669-574D-9F17-4A0B50653519}"/>
              </a:ext>
            </a:extLst>
          </p:cNvPr>
          <p:cNvSpPr/>
          <p:nvPr/>
        </p:nvSpPr>
        <p:spPr>
          <a:xfrm>
            <a:off x="9983322" y="2234683"/>
            <a:ext cx="648634" cy="1692143"/>
          </a:xfrm>
          <a:prstGeom prst="up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4" name="Down Arrow 23">
            <a:extLst>
              <a:ext uri="{FF2B5EF4-FFF2-40B4-BE49-F238E27FC236}">
                <a16:creationId xmlns:a16="http://schemas.microsoft.com/office/drawing/2014/main" id="{06A76F8C-9A86-2A47-A84E-530A15344ED0}"/>
              </a:ext>
            </a:extLst>
          </p:cNvPr>
          <p:cNvSpPr/>
          <p:nvPr/>
        </p:nvSpPr>
        <p:spPr>
          <a:xfrm>
            <a:off x="10816286" y="2216732"/>
            <a:ext cx="613335" cy="1646823"/>
          </a:xfrm>
          <a:prstGeom prst="down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26" name="Right Arrow 25">
            <a:extLst>
              <a:ext uri="{FF2B5EF4-FFF2-40B4-BE49-F238E27FC236}">
                <a16:creationId xmlns:a16="http://schemas.microsoft.com/office/drawing/2014/main" id="{419F6D43-7E9A-9443-8C0D-BED9379F11DD}"/>
              </a:ext>
            </a:extLst>
          </p:cNvPr>
          <p:cNvSpPr/>
          <p:nvPr/>
        </p:nvSpPr>
        <p:spPr>
          <a:xfrm rot="10800000" flipH="1">
            <a:off x="8747717" y="4156537"/>
            <a:ext cx="1002401" cy="337461"/>
          </a:xfrm>
          <a:prstGeom prst="rightArrow">
            <a:avLst>
              <a:gd name="adj1" fmla="val 57970"/>
              <a:gd name="adj2" fmla="val 5000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5" name="Right Arrow 34">
            <a:extLst>
              <a:ext uri="{FF2B5EF4-FFF2-40B4-BE49-F238E27FC236}">
                <a16:creationId xmlns:a16="http://schemas.microsoft.com/office/drawing/2014/main" id="{D4CC453D-5921-3949-A13C-05F503628A7D}"/>
              </a:ext>
            </a:extLst>
          </p:cNvPr>
          <p:cNvSpPr/>
          <p:nvPr/>
        </p:nvSpPr>
        <p:spPr>
          <a:xfrm rot="10800000" flipH="1">
            <a:off x="8747717" y="1773294"/>
            <a:ext cx="1002402" cy="337461"/>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36" name="Rounded Rectangle 11">
            <a:extLst>
              <a:ext uri="{FF2B5EF4-FFF2-40B4-BE49-F238E27FC236}">
                <a16:creationId xmlns:a16="http://schemas.microsoft.com/office/drawing/2014/main" id="{5139605E-884B-274C-9639-CBCBC97431A9}"/>
              </a:ext>
            </a:extLst>
          </p:cNvPr>
          <p:cNvSpPr/>
          <p:nvPr/>
        </p:nvSpPr>
        <p:spPr>
          <a:xfrm>
            <a:off x="6998786" y="1328241"/>
            <a:ext cx="2066468" cy="1328174"/>
          </a:xfrm>
          <a:prstGeom prst="roundRect">
            <a:avLst/>
          </a:prstGeom>
          <a:solidFill>
            <a:srgbClr val="657B3B"/>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en-US" sz="2000">
                <a:solidFill>
                  <a:srgbClr val="FDEFCA"/>
                </a:solidFill>
                <a:latin typeface="Avenir Book"/>
                <a:cs typeface="Avenir Book"/>
              </a:rPr>
              <a:t>Descriptive Models</a:t>
            </a:r>
          </a:p>
          <a:p>
            <a:pPr algn="ctr"/>
            <a:r>
              <a:rPr lang="en-US" sz="2000">
                <a:solidFill>
                  <a:srgbClr val="FDEFCA"/>
                </a:solidFill>
                <a:latin typeface="Avenir Book"/>
                <a:cs typeface="Avenir Book"/>
              </a:rPr>
              <a:t>What the actions do?</a:t>
            </a:r>
          </a:p>
        </p:txBody>
      </p:sp>
      <p:sp>
        <p:nvSpPr>
          <p:cNvPr id="37" name="Rectangle 36">
            <a:extLst>
              <a:ext uri="{FF2B5EF4-FFF2-40B4-BE49-F238E27FC236}">
                <a16:creationId xmlns:a16="http://schemas.microsoft.com/office/drawing/2014/main" id="{18F0DCD5-64B7-D64E-8C8F-79D44451E4B6}"/>
              </a:ext>
            </a:extLst>
          </p:cNvPr>
          <p:cNvSpPr/>
          <p:nvPr/>
        </p:nvSpPr>
        <p:spPr>
          <a:xfrm>
            <a:off x="9750119" y="1565002"/>
            <a:ext cx="1825522" cy="622225"/>
          </a:xfrm>
          <a:prstGeom prst="rect">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a:latin typeface="Avenir Book" panose="02000503020000020003" pitchFamily="2" charset="0"/>
              </a:rPr>
              <a:t>Planner</a:t>
            </a:r>
            <a:endParaRPr lang="en-US" b="1">
              <a:latin typeface="Avenir Book" panose="02000503020000020003" pitchFamily="2" charset="0"/>
            </a:endParaRPr>
          </a:p>
        </p:txBody>
      </p:sp>
      <p:sp>
        <p:nvSpPr>
          <p:cNvPr id="38" name="Rectangle 37">
            <a:extLst>
              <a:ext uri="{FF2B5EF4-FFF2-40B4-BE49-F238E27FC236}">
                <a16:creationId xmlns:a16="http://schemas.microsoft.com/office/drawing/2014/main" id="{BEF3B425-5809-124A-8356-AF58244858DD}"/>
              </a:ext>
            </a:extLst>
          </p:cNvPr>
          <p:cNvSpPr/>
          <p:nvPr/>
        </p:nvSpPr>
        <p:spPr>
          <a:xfrm>
            <a:off x="9774713" y="3940274"/>
            <a:ext cx="1814306" cy="681163"/>
          </a:xfrm>
          <a:prstGeom prst="rect">
            <a:avLst/>
          </a:prstGeom>
          <a:solidFill>
            <a:srgbClr val="FF6966"/>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a:latin typeface="Avenir Book" panose="02000503020000020003" pitchFamily="2" charset="0"/>
              </a:rPr>
              <a:t>Acting engine</a:t>
            </a:r>
          </a:p>
        </p:txBody>
      </p:sp>
      <p:sp>
        <p:nvSpPr>
          <p:cNvPr id="25" name="Content Placeholder 2">
            <a:extLst>
              <a:ext uri="{FF2B5EF4-FFF2-40B4-BE49-F238E27FC236}">
                <a16:creationId xmlns:a16="http://schemas.microsoft.com/office/drawing/2014/main" id="{F59A42CD-2580-EE44-8D01-8A1035EAF1DB}"/>
              </a:ext>
            </a:extLst>
          </p:cNvPr>
          <p:cNvSpPr txBox="1">
            <a:spLocks/>
          </p:cNvSpPr>
          <p:nvPr/>
        </p:nvSpPr>
        <p:spPr>
          <a:xfrm>
            <a:off x="138896" y="3587874"/>
            <a:ext cx="9585714" cy="4352508"/>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800" b="1" dirty="0">
                <a:solidFill>
                  <a:srgbClr val="FF0000"/>
                </a:solidFill>
                <a:latin typeface="Avenir Book"/>
                <a:cs typeface="Avenir Book"/>
              </a:rPr>
              <a:t>Proposed Solution</a:t>
            </a:r>
            <a:endParaRPr lang="en-US" sz="2400" b="1" dirty="0">
              <a:solidFill>
                <a:srgbClr val="FF0000"/>
              </a:solidFill>
              <a:latin typeface="Avenir Book"/>
              <a:cs typeface="Avenir Book"/>
            </a:endParaRPr>
          </a:p>
          <a:p>
            <a:r>
              <a:rPr lang="en-US" sz="2400" dirty="0">
                <a:latin typeface="Avenir Book"/>
                <a:cs typeface="Avenir Book"/>
              </a:rPr>
              <a:t>One single representation for both actor </a:t>
            </a:r>
            <a:br>
              <a:rPr lang="en-US" sz="2400" dirty="0">
                <a:latin typeface="Avenir Book"/>
                <a:cs typeface="Avenir Book"/>
              </a:rPr>
            </a:br>
            <a:r>
              <a:rPr lang="en-US" sz="2400" dirty="0">
                <a:latin typeface="Avenir Book"/>
                <a:cs typeface="Avenir Book"/>
              </a:rPr>
              <a:t>and planner</a:t>
            </a:r>
          </a:p>
          <a:p>
            <a:pPr lvl="1"/>
            <a:r>
              <a:rPr lang="en-US" sz="2400" dirty="0">
                <a:latin typeface="Avenir Book"/>
                <a:cs typeface="Avenir Book"/>
              </a:rPr>
              <a:t>Must be operational</a:t>
            </a:r>
          </a:p>
          <a:p>
            <a:pPr lvl="1"/>
            <a:r>
              <a:rPr lang="en-US" sz="2400" dirty="0">
                <a:latin typeface="Avenir Book"/>
                <a:cs typeface="Avenir Book"/>
              </a:rPr>
              <a:t>Descriptive models too abstract</a:t>
            </a:r>
          </a:p>
          <a:p>
            <a:r>
              <a:rPr lang="en-US" sz="2400" dirty="0">
                <a:latin typeface="Avenir Book"/>
                <a:cs typeface="Avenir Book"/>
              </a:rPr>
              <a:t>New planning algorithms to reason with operational models</a:t>
            </a:r>
          </a:p>
        </p:txBody>
      </p:sp>
      <p:sp>
        <p:nvSpPr>
          <p:cNvPr id="30" name="Right Arrow 29">
            <a:extLst>
              <a:ext uri="{FF2B5EF4-FFF2-40B4-BE49-F238E27FC236}">
                <a16:creationId xmlns:a16="http://schemas.microsoft.com/office/drawing/2014/main" id="{C7EB85DF-A2A9-ED43-A392-FA86CBB3C9A5}"/>
              </a:ext>
            </a:extLst>
          </p:cNvPr>
          <p:cNvSpPr/>
          <p:nvPr/>
        </p:nvSpPr>
        <p:spPr>
          <a:xfrm rot="8473652" flipH="1">
            <a:off x="8745164" y="2140797"/>
            <a:ext cx="1110409" cy="326118"/>
          </a:xfrm>
          <a:prstGeom prst="rightArrow">
            <a:avLst>
              <a:gd name="adj1" fmla="val 54503"/>
              <a:gd name="adj2" fmla="val 5000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1" name="Right Arrow 30">
            <a:extLst>
              <a:ext uri="{FF2B5EF4-FFF2-40B4-BE49-F238E27FC236}">
                <a16:creationId xmlns:a16="http://schemas.microsoft.com/office/drawing/2014/main" id="{38247C86-BEDF-C44A-956B-B2D58BD9D2AD}"/>
              </a:ext>
            </a:extLst>
          </p:cNvPr>
          <p:cNvSpPr/>
          <p:nvPr/>
        </p:nvSpPr>
        <p:spPr>
          <a:xfrm rot="13247687" flipH="1">
            <a:off x="8792697" y="3771890"/>
            <a:ext cx="1110409" cy="320143"/>
          </a:xfrm>
          <a:prstGeom prst="rightArrow">
            <a:avLst>
              <a:gd name="adj1" fmla="val 54503"/>
              <a:gd name="adj2" fmla="val 5000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9" name="Rounded Rectangle 28">
            <a:extLst>
              <a:ext uri="{FF2B5EF4-FFF2-40B4-BE49-F238E27FC236}">
                <a16:creationId xmlns:a16="http://schemas.microsoft.com/office/drawing/2014/main" id="{CAE10820-7205-1A42-A119-C2B0687F83C4}"/>
              </a:ext>
            </a:extLst>
          </p:cNvPr>
          <p:cNvSpPr/>
          <p:nvPr/>
        </p:nvSpPr>
        <p:spPr>
          <a:xfrm>
            <a:off x="6930225" y="3873116"/>
            <a:ext cx="2159568" cy="1496641"/>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2000" dirty="0">
                <a:solidFill>
                  <a:srgbClr val="FDEFCA"/>
                </a:solidFill>
                <a:latin typeface="Avenir Book"/>
                <a:cs typeface="Avenir Book"/>
              </a:rPr>
              <a:t>Operational Models</a:t>
            </a:r>
          </a:p>
          <a:p>
            <a:pPr algn="ctr"/>
            <a:r>
              <a:rPr lang="en-US" sz="2000" dirty="0">
                <a:solidFill>
                  <a:srgbClr val="FDEFCA"/>
                </a:solidFill>
                <a:latin typeface="Avenir Book"/>
                <a:cs typeface="Avenir Book"/>
              </a:rPr>
              <a:t>How to perform the task?</a:t>
            </a:r>
          </a:p>
        </p:txBody>
      </p:sp>
    </p:spTree>
    <p:custDataLst>
      <p:tags r:id="rId1"/>
    </p:custDataLst>
    <p:extLst>
      <p:ext uri="{BB962C8B-B14F-4D97-AF65-F5344CB8AC3E}">
        <p14:creationId xmlns:p14="http://schemas.microsoft.com/office/powerpoint/2010/main" val="3379173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animEffect transition="in" filter="fade">
                                      <p:cBhvr>
                                        <p:cTn id="7" dur="500"/>
                                        <p:tgtEl>
                                          <p:spTgt spid="2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5">
                                            <p:txEl>
                                              <p:pRg st="1" end="1"/>
                                            </p:txEl>
                                          </p:spTgt>
                                        </p:tgtEl>
                                        <p:attrNameLst>
                                          <p:attrName>style.visibility</p:attrName>
                                        </p:attrNameLst>
                                      </p:cBhvr>
                                      <p:to>
                                        <p:strVal val="visible"/>
                                      </p:to>
                                    </p:set>
                                    <p:animEffect transition="in" filter="fade">
                                      <p:cBhvr>
                                        <p:cTn id="10" dur="500"/>
                                        <p:tgtEl>
                                          <p:spTgt spid="2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5">
                                            <p:txEl>
                                              <p:pRg st="2" end="2"/>
                                            </p:txEl>
                                          </p:spTgt>
                                        </p:tgtEl>
                                        <p:attrNameLst>
                                          <p:attrName>style.visibility</p:attrName>
                                        </p:attrNameLst>
                                      </p:cBhvr>
                                      <p:to>
                                        <p:strVal val="visible"/>
                                      </p:to>
                                    </p:set>
                                    <p:animEffect transition="in" filter="fade">
                                      <p:cBhvr>
                                        <p:cTn id="15" dur="500"/>
                                        <p:tgtEl>
                                          <p:spTgt spid="25">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5">
                                            <p:txEl>
                                              <p:pRg st="3" end="3"/>
                                            </p:txEl>
                                          </p:spTgt>
                                        </p:tgtEl>
                                        <p:attrNameLst>
                                          <p:attrName>style.visibility</p:attrName>
                                        </p:attrNameLst>
                                      </p:cBhvr>
                                      <p:to>
                                        <p:strVal val="visible"/>
                                      </p:to>
                                    </p:set>
                                    <p:animEffect transition="in" filter="fade">
                                      <p:cBhvr>
                                        <p:cTn id="18" dur="500"/>
                                        <p:tgtEl>
                                          <p:spTgt spid="2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grpId="0" nodeType="clickEffect">
                                  <p:stCondLst>
                                    <p:cond delay="0"/>
                                  </p:stCondLst>
                                  <p:childTnLst>
                                    <p:animMotion origin="layout" path="M 0.00747 -0.01366 L 0.00747 -0.1875 " pathEditMode="relative" ptsTypes="AA">
                                      <p:cBhvr>
                                        <p:cTn id="22" dur="2000" fill="hold"/>
                                        <p:tgtEl>
                                          <p:spTgt spid="29"/>
                                        </p:tgtEl>
                                        <p:attrNameLst>
                                          <p:attrName>ppt_x</p:attrName>
                                          <p:attrName>ppt_y</p:attrName>
                                        </p:attrNameLst>
                                      </p:cBhvr>
                                    </p:animMotion>
                                  </p:childTnLst>
                                </p:cTn>
                              </p:par>
                              <p:par>
                                <p:cTn id="23" presetID="10" presetClass="entr" presetSubtype="0" fill="hold" grpId="0" nodeType="with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500"/>
                                        <p:tgtEl>
                                          <p:spTgt spid="3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1"/>
                                        </p:tgtEl>
                                        <p:attrNameLst>
                                          <p:attrName>style.visibility</p:attrName>
                                        </p:attrNameLst>
                                      </p:cBhvr>
                                      <p:to>
                                        <p:strVal val="visible"/>
                                      </p:to>
                                    </p:set>
                                    <p:animEffect transition="in" filter="fade">
                                      <p:cBhvr>
                                        <p:cTn id="28" dur="500"/>
                                        <p:tgtEl>
                                          <p:spTgt spid="31"/>
                                        </p:tgtEl>
                                      </p:cBhvr>
                                    </p:animEffect>
                                  </p:childTnLst>
                                </p:cTn>
                              </p:par>
                              <p:par>
                                <p:cTn id="29" presetID="10" presetClass="exit" presetSubtype="0" fill="hold" grpId="0" nodeType="withEffect">
                                  <p:stCondLst>
                                    <p:cond delay="0"/>
                                  </p:stCondLst>
                                  <p:childTnLst>
                                    <p:animEffect transition="out" filter="fade">
                                      <p:cBhvr>
                                        <p:cTn id="30" dur="500"/>
                                        <p:tgtEl>
                                          <p:spTgt spid="36"/>
                                        </p:tgtEl>
                                      </p:cBhvr>
                                    </p:animEffect>
                                    <p:set>
                                      <p:cBhvr>
                                        <p:cTn id="31" dur="1" fill="hold">
                                          <p:stCondLst>
                                            <p:cond delay="499"/>
                                          </p:stCondLst>
                                        </p:cTn>
                                        <p:tgtEl>
                                          <p:spTgt spid="36"/>
                                        </p:tgtEl>
                                        <p:attrNameLst>
                                          <p:attrName>style.visibility</p:attrName>
                                        </p:attrNameLst>
                                      </p:cBhvr>
                                      <p:to>
                                        <p:strVal val="hidden"/>
                                      </p:to>
                                    </p:set>
                                  </p:childTnLst>
                                </p:cTn>
                              </p:par>
                              <p:par>
                                <p:cTn id="32" presetID="10" presetClass="exit" presetSubtype="0" fill="hold" grpId="0" nodeType="withEffect">
                                  <p:stCondLst>
                                    <p:cond delay="0"/>
                                  </p:stCondLst>
                                  <p:childTnLst>
                                    <p:animEffect transition="out" filter="fade">
                                      <p:cBhvr>
                                        <p:cTn id="33" dur="500"/>
                                        <p:tgtEl>
                                          <p:spTgt spid="35"/>
                                        </p:tgtEl>
                                      </p:cBhvr>
                                    </p:animEffect>
                                    <p:set>
                                      <p:cBhvr>
                                        <p:cTn id="34" dur="1" fill="hold">
                                          <p:stCondLst>
                                            <p:cond delay="499"/>
                                          </p:stCondLst>
                                        </p:cTn>
                                        <p:tgtEl>
                                          <p:spTgt spid="35"/>
                                        </p:tgtEl>
                                        <p:attrNameLst>
                                          <p:attrName>style.visibility</p:attrName>
                                        </p:attrNameLst>
                                      </p:cBhvr>
                                      <p:to>
                                        <p:strVal val="hidden"/>
                                      </p:to>
                                    </p:set>
                                  </p:childTnLst>
                                </p:cTn>
                              </p:par>
                              <p:par>
                                <p:cTn id="35" presetID="10" presetClass="exit" presetSubtype="0" fill="hold" grpId="0" nodeType="withEffect">
                                  <p:stCondLst>
                                    <p:cond delay="0"/>
                                  </p:stCondLst>
                                  <p:childTnLst>
                                    <p:animEffect transition="out" filter="fade">
                                      <p:cBhvr>
                                        <p:cTn id="36" dur="500"/>
                                        <p:tgtEl>
                                          <p:spTgt spid="26"/>
                                        </p:tgtEl>
                                      </p:cBhvr>
                                    </p:animEffect>
                                    <p:set>
                                      <p:cBhvr>
                                        <p:cTn id="37" dur="1" fill="hold">
                                          <p:stCondLst>
                                            <p:cond delay="499"/>
                                          </p:stCondLst>
                                        </p:cTn>
                                        <p:tgtEl>
                                          <p:spTgt spid="26"/>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5">
                                            <p:txEl>
                                              <p:pRg st="4" end="4"/>
                                            </p:txEl>
                                          </p:spTgt>
                                        </p:tgtEl>
                                        <p:attrNameLst>
                                          <p:attrName>style.visibility</p:attrName>
                                        </p:attrNameLst>
                                      </p:cBhvr>
                                      <p:to>
                                        <p:strVal val="visible"/>
                                      </p:to>
                                    </p:set>
                                    <p:animEffect transition="in" filter="fade">
                                      <p:cBhvr>
                                        <p:cTn id="42" dur="500"/>
                                        <p:tgtEl>
                                          <p:spTgt spid="2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5" grpId="0" animBg="1"/>
      <p:bldP spid="36" grpId="0" animBg="1"/>
      <p:bldP spid="30" grpId="0" animBg="1"/>
      <p:bldP spid="31" grpId="0" animBg="1"/>
      <p:bldP spid="29"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5.4|6|9.2|4.4|5.4|4.5|8.3"/>
</p:tagLst>
</file>

<file path=ppt/tags/tag2.xml><?xml version="1.0" encoding="utf-8"?>
<p:tagLst xmlns:a="http://schemas.openxmlformats.org/drawingml/2006/main" xmlns:r="http://schemas.openxmlformats.org/officeDocument/2006/relationships" xmlns:p="http://schemas.openxmlformats.org/presentationml/2006/main">
  <p:tag name="TIMING" val="|17.1|16.3|2.5"/>
</p:tagLst>
</file>

<file path=ppt/tags/tag3.xml><?xml version="1.0" encoding="utf-8"?>
<p:tagLst xmlns:a="http://schemas.openxmlformats.org/drawingml/2006/main" xmlns:r="http://schemas.openxmlformats.org/officeDocument/2006/relationships" xmlns:p="http://schemas.openxmlformats.org/presentationml/2006/main">
  <p:tag name="TIMING" val="|17.1|16.3|2.5"/>
</p:tagLst>
</file>

<file path=ppt/tags/tag4.xml><?xml version="1.0" encoding="utf-8"?>
<p:tagLst xmlns:a="http://schemas.openxmlformats.org/drawingml/2006/main" xmlns:r="http://schemas.openxmlformats.org/officeDocument/2006/relationships" xmlns:p="http://schemas.openxmlformats.org/presentationml/2006/main">
  <p:tag name="TIMING" val="|4.4|3.4|10.6|21.7|3.6"/>
</p:tagLst>
</file>

<file path=ppt/tags/tag5.xml><?xml version="1.0" encoding="utf-8"?>
<p:tagLst xmlns:a="http://schemas.openxmlformats.org/drawingml/2006/main" xmlns:r="http://schemas.openxmlformats.org/officeDocument/2006/relationships" xmlns:p="http://schemas.openxmlformats.org/presentationml/2006/main">
  <p:tag name="TIMING" val="|7.4|13.2"/>
</p:tagLst>
</file>

<file path=ppt/tags/tag6.xml><?xml version="1.0" encoding="utf-8"?>
<p:tagLst xmlns:a="http://schemas.openxmlformats.org/drawingml/2006/main" xmlns:r="http://schemas.openxmlformats.org/officeDocument/2006/relationships" xmlns:p="http://schemas.openxmlformats.org/presentationml/2006/main">
  <p:tag name="TIMING" val="|7.4|13.2"/>
</p:tagLst>
</file>

<file path=ppt/tags/tag7.xml><?xml version="1.0" encoding="utf-8"?>
<p:tagLst xmlns:a="http://schemas.openxmlformats.org/drawingml/2006/main" xmlns:r="http://schemas.openxmlformats.org/officeDocument/2006/relationships" xmlns:p="http://schemas.openxmlformats.org/presentationml/2006/main">
  <p:tag name="TIMING" val="|6.3"/>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{04ED8CCA-AE95-0D49-9780-6093F509C386}tf16401369</Template>
  <TotalTime>3829</TotalTime>
  <Words>2310</Words>
  <Application>Microsoft Macintosh PowerPoint</Application>
  <PresentationFormat>Widescreen</PresentationFormat>
  <Paragraphs>377</Paragraphs>
  <Slides>20</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Avenir Book</vt:lpstr>
      <vt:lpstr>Calibri</vt:lpstr>
      <vt:lpstr>Corbel</vt:lpstr>
      <vt:lpstr>Webdings</vt:lpstr>
      <vt:lpstr>Wingdings</vt:lpstr>
      <vt:lpstr>1_Office Theme</vt:lpstr>
      <vt:lpstr>PowerPoint Presentation</vt:lpstr>
      <vt:lpstr>Why integrate Acting and Planning?</vt:lpstr>
      <vt:lpstr>Proposed Architecture of an Actor</vt:lpstr>
      <vt:lpstr>Planning</vt:lpstr>
      <vt:lpstr>Acting</vt:lpstr>
      <vt:lpstr>Operational Models</vt:lpstr>
      <vt:lpstr>Example: Descriptive Vs Operational</vt:lpstr>
      <vt:lpstr>Integration of Actor and Planner</vt:lpstr>
      <vt:lpstr>Integration of Actor and Planner</vt:lpstr>
      <vt:lpstr>Use Descriptive or Operational models?</vt:lpstr>
      <vt:lpstr>Model Consistency</vt:lpstr>
      <vt:lpstr>Nondeterminism</vt:lpstr>
      <vt:lpstr>Dynamic Events</vt:lpstr>
      <vt:lpstr>Multiple Agents</vt:lpstr>
      <vt:lpstr>Integration with Learning</vt:lpstr>
      <vt:lpstr>Planning with Operational Models</vt:lpstr>
      <vt:lpstr>Tradeoffs (open to discussion)</vt:lpstr>
      <vt:lpstr>Summary</vt:lpstr>
      <vt:lpstr>Conclusions</vt:lpstr>
      <vt:lpstr>Thank you</vt:lpstr>
    </vt:vector>
  </TitlesOfParts>
  <Company>University of Maryland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Operational Models to Integrate Acting and Planning</dc:title>
  <dc:creator>Sunandita Patra</dc:creator>
  <cp:lastModifiedBy>Sunandita Patra</cp:lastModifiedBy>
  <cp:revision>96</cp:revision>
  <cp:lastPrinted>2019-04-17T16:46:52Z</cp:lastPrinted>
  <dcterms:created xsi:type="dcterms:W3CDTF">2018-08-13T15:08:22Z</dcterms:created>
  <dcterms:modified xsi:type="dcterms:W3CDTF">2021-05-05T22:50:20Z</dcterms:modified>
</cp:coreProperties>
</file>