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672" r:id="rId2"/>
    <p:sldMasterId id="2147484077" r:id="rId3"/>
    <p:sldMasterId id="2147484091" r:id="rId4"/>
    <p:sldMasterId id="2147484117" r:id="rId5"/>
    <p:sldMasterId id="2147484131" r:id="rId6"/>
    <p:sldMasterId id="2147484145" r:id="rId7"/>
    <p:sldMasterId id="2147484157" r:id="rId8"/>
    <p:sldMasterId id="2147484169" r:id="rId9"/>
    <p:sldMasterId id="2147484181" r:id="rId10"/>
    <p:sldMasterId id="2147484193" r:id="rId11"/>
  </p:sldMasterIdLst>
  <p:notesMasterIdLst>
    <p:notesMasterId r:id="rId35"/>
  </p:notesMasterIdLst>
  <p:handoutMasterIdLst>
    <p:handoutMasterId r:id="rId36"/>
  </p:handoutMasterIdLst>
  <p:sldIdLst>
    <p:sldId id="256" r:id="rId12"/>
    <p:sldId id="276" r:id="rId13"/>
    <p:sldId id="277" r:id="rId14"/>
    <p:sldId id="292" r:id="rId15"/>
    <p:sldId id="293" r:id="rId16"/>
    <p:sldId id="294" r:id="rId17"/>
    <p:sldId id="295" r:id="rId18"/>
    <p:sldId id="296" r:id="rId19"/>
    <p:sldId id="297" r:id="rId20"/>
    <p:sldId id="387" r:id="rId21"/>
    <p:sldId id="347" r:id="rId22"/>
    <p:sldId id="388" r:id="rId23"/>
    <p:sldId id="398" r:id="rId24"/>
    <p:sldId id="389" r:id="rId25"/>
    <p:sldId id="390" r:id="rId26"/>
    <p:sldId id="391" r:id="rId27"/>
    <p:sldId id="395" r:id="rId28"/>
    <p:sldId id="399" r:id="rId29"/>
    <p:sldId id="400" r:id="rId30"/>
    <p:sldId id="401" r:id="rId31"/>
    <p:sldId id="402" r:id="rId32"/>
    <p:sldId id="403" r:id="rId33"/>
    <p:sldId id="404" r:id="rId34"/>
  </p:sldIdLst>
  <p:sldSz cx="9144000" cy="6858000" type="screen4x3"/>
  <p:notesSz cx="6797675" cy="987425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27" autoAdjust="0"/>
    <p:restoredTop sz="94651" autoAdjust="0"/>
  </p:normalViewPr>
  <p:slideViewPr>
    <p:cSldViewPr>
      <p:cViewPr varScale="1">
        <p:scale>
          <a:sx n="65" d="100"/>
          <a:sy n="65" d="100"/>
        </p:scale>
        <p:origin x="64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FA601A3-21C4-4D98-9058-FDDB149EAA6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2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A77CEDD-5FAB-47EC-8827-F7C4E6E0629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92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67916F-45A3-4742-AE4B-46F799F22422}" type="slidenum">
              <a:rPr lang="he-IL" altLang="he-IL"/>
              <a:pPr eaLnBrk="1" hangingPunct="1">
                <a:spcBef>
                  <a:spcPct val="0"/>
                </a:spcBef>
              </a:pPr>
              <a:t>1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7219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CC90B9-A416-4B71-A3FB-6B7D13E6D806}" type="slidenum">
              <a:rPr lang="he-IL" altLang="he-I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8188"/>
            <a:ext cx="4937125" cy="370363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691063"/>
            <a:ext cx="4981575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3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F973B-0DD2-44EF-BA25-2A5F360B42A4}" type="slidenum">
              <a:rPr lang="he-IL" altLang="he-I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8188"/>
            <a:ext cx="4937125" cy="370363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691063"/>
            <a:ext cx="4981575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48C441B-BF15-44CB-A2AA-4F01A980E98C}" type="slidenum">
              <a:rPr lang="ar-SA" altLang="he-IL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he-I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54B9-CDEF-4302-B704-8B974EF0FFD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3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7AC9E-2569-49AB-87BD-6942B7AFEE5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787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165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42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9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16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95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329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DAD7A-455F-474C-B4D9-90F8692B8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7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6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24D1C-03E3-49AF-8B15-32879C38C4E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8123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430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7658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72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2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80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90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4D7F5-CEF6-4839-8116-9ADA5778862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127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47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51A7-EA79-4B82-BC20-207A9E423267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535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7420-3630-45CD-8EC0-4D6DEF0318F3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145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54D9-779B-4BC7-94B1-E4327473C619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890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80FF-CAA0-40A4-89CB-24F1FC2E8EE0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3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fld id="{17C13E68-E70E-4969-806E-C5AAB3F588AF}" type="slidenum">
              <a:rPr lang="he-IL" altLang="en-US" sz="1400" smtClean="0">
                <a:solidFill>
                  <a:srgbClr val="000000"/>
                </a:solidFill>
              </a:rPr>
              <a:pPr algn="l" rtl="0">
                <a:defRPr/>
              </a:pPr>
              <a:t>‹#›</a:t>
            </a:fld>
            <a:endParaRPr lang="he-IL" altLang="en-US" sz="1400" smtClean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38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A6FB-4EC2-488A-AB28-DBE2CD94ADBB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383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6083-1AE6-472C-B0AA-24AC09F810BA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81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60D1-0D12-4FEA-A773-4C380511FE84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18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3360-4C54-4F51-8DC1-564A6295D78E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6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07B14-0B37-426C-B67F-FCDB58BC847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2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6979-2398-406A-A2CD-09B9C09EFB8D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815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F2FB-8854-4236-BEED-62664F0AB1B7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9BFAD-E4D5-4446-9C4C-2FCB17B1096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7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4448F-B3DB-45D0-B08D-3DC9C686D93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2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C659E-DC21-4C7A-915C-0365EA7E911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1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65BB4-27F3-4FE5-914A-50CD6CDB0E7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07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38698-C9BF-41D9-B6BB-79B272E997C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5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947AA-9911-4CE3-A36B-8DAFF506F07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32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FD08A-8574-4D8C-BEB7-60F58E57667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711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36663-8EBA-49C5-8DC1-C6CDFF68335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4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7707A-CB9B-4A46-9486-2BC89CE48AE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1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5DAAE-B8D5-4CD1-8DAC-F005A3BBD53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30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37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2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EF6-AF19-47B3-B790-6FFF84656B58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0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B7F1-456B-4207-86B8-6DFC6FB7E7B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A20A-0460-4065-9494-957F7BFD8D7A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4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5607-A854-4160-A412-4CD07DD4361E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5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fld id="{CFCA5641-A4F2-481E-B211-D94D5F39FB1D}" type="slidenum">
              <a:rPr lang="he-IL" altLang="en-US" sz="1400" smtClean="0">
                <a:solidFill>
                  <a:srgbClr val="000000"/>
                </a:solidFill>
              </a:rPr>
              <a:pPr algn="l" rtl="0">
                <a:defRPr/>
              </a:pPr>
              <a:t>‹#›</a:t>
            </a:fld>
            <a:endParaRPr lang="he-IL" altLang="en-US" sz="1400" smtClean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A471-56F6-4825-A729-74D62E4FF84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6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D495-85AB-41D0-86C0-BABA7BDD8626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8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6F0F-8FA8-45DB-8668-89ADB3D98FC4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1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6855-958A-429C-B7FB-B13D39168891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6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89AA-5DAF-437E-9DA5-E70212F76C57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1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BBB3-EE6B-41DF-9F18-925ABCB3566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8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06DA-13AB-4C2D-9E2E-5A707012A33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49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17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EF6-AF19-47B3-B790-6FFF84656B58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78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B7F1-456B-4207-86B8-6DFC6FB7E7B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42106-D0D2-48B5-876D-D967B6A372B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698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A20A-0460-4065-9494-957F7BFD8D7A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7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5607-A854-4160-A412-4CD07DD4361E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66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fld id="{CFCA5641-A4F2-481E-B211-D94D5F39FB1D}" type="slidenum">
              <a:rPr lang="he-IL" altLang="en-US" sz="1400" smtClean="0">
                <a:solidFill>
                  <a:srgbClr val="000000"/>
                </a:solidFill>
              </a:rPr>
              <a:pPr algn="l" rtl="0">
                <a:defRPr/>
              </a:pPr>
              <a:t>‹#›</a:t>
            </a:fld>
            <a:endParaRPr lang="he-IL" altLang="en-US" sz="1400" smtClean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16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D495-85AB-41D0-86C0-BABA7BDD8626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4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6F0F-8FA8-45DB-8668-89ADB3D98FC4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0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6855-958A-429C-B7FB-B13D39168891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52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89AA-5DAF-437E-9DA5-E70212F76C57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45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BBB3-EE6B-41DF-9F18-925ABCB3566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99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06DA-13AB-4C2D-9E2E-5A707012A33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7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e-I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4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C9808-A7AA-4913-8235-5DFDD12ECAC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25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62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1317-9E71-4836-ABAB-DBB213171DC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30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3C22-245E-49E5-A995-BD86DF24AC1E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99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5455-988C-4F77-9C61-8122E42A89F6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04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B79F-6FDE-460F-A191-47A18E25F0F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4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fld id="{2B987B21-3EBB-4779-8354-A7A0E283E154}" type="slidenum">
              <a:rPr lang="he-IL" altLang="en-US" sz="1400" smtClean="0">
                <a:solidFill>
                  <a:srgbClr val="000000"/>
                </a:solidFill>
              </a:rPr>
              <a:pPr algn="l" rtl="0">
                <a:defRPr/>
              </a:pPr>
              <a:t>‹#›</a:t>
            </a:fld>
            <a:endParaRPr lang="he-IL" altLang="en-US" sz="1400" smtClean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75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F798-B35E-4283-B705-DA422B64D166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51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B41E-DD2E-4348-B2B3-33374FAAFA6F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6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5666-BDBD-4926-96A4-605024601704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34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F22F-7BE0-469E-9479-23D5A7A2C5C4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4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A0D7C-8A0F-459B-B127-BD528335A3E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63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308E-721F-4F68-B45D-C468A4FA4316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4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FFA9A-01A3-4DBB-B2D2-4FABC3BFBAAB}" type="slidenum">
              <a:rPr lang="ar-SA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7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he-IL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he-IL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he-IL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he-IL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he-IL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he-IL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he-IL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90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3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9D3F-63B0-4D18-97FE-9FBA6502C479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38568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D985-242E-4A3F-B5C0-6B374C9E7360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3186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C9F4-756D-434B-B511-3ED47E137996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76042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0CB0-2202-4CE8-A23E-D4C5AB2B5ECB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21968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4572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183EB88-394C-490B-9ADB-12E7E15CA545}" type="slidenum">
              <a:rPr lang="he-IL" altLang="en-US" sz="1400" smtClean="0"/>
              <a:pPr eaLnBrk="1" hangingPunct="1">
                <a:defRPr/>
              </a:pPr>
              <a:t>‹#›</a:t>
            </a:fld>
            <a:endParaRPr lang="he-IL" altLang="en-US" sz="1400" smtClean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1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4BC4-67E4-49FB-9299-8877FAC6FA1E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5634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C1337-37E1-4BEA-9981-B86A725CDFC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14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B038-D1A3-4726-AADF-5CCC72A5C07A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52765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B65B-D761-4568-BC00-CAA7C77DE7A8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74767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8165-9D20-4C87-A301-0DBE84CF2065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24538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AA88-E30E-4F4E-8C69-6AC8EEFA5284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614264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6D16-7278-447A-90D5-306962E133B5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11455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DAD7A-455F-474C-B4D9-90F8692B8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9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0195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7/30/2018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7/30/2018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171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C4E54-0786-4D3E-9BAB-2C1018EF052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85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7/30/2018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13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4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45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7/30/2018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0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7/30/2018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6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DAD7A-455F-474C-B4D9-90F8692B8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7775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321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15AE9-4EF5-4E9A-822B-4BB48858195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14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8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84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0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925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59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A4EAF2-FE7D-45F8-A632-CA7F7835428F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DAD7A-455F-474C-B4D9-90F8692B8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9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4243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4EAF2-FE7D-45F8-A632-CA7F7835428F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DAD7A-455F-474C-B4D9-90F8692B840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60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CB8674-909D-4AF8-8FA7-F4AAE1F1A560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6A4EAF2-FE7D-45F8-A632-CA7F7835428F}" type="datetimeFigureOut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8/1/2018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6FDAD7A-455F-474C-B4D9-90F8692B8403}" type="slidenum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>
              <a:defRPr/>
            </a:pPr>
            <a:fld id="{66346C0C-D9AF-4925-A7F5-E7639F801674}" type="slidenum">
              <a:rPr lang="ar-SA" altLang="he-IL">
                <a:solidFill>
                  <a:srgbClr val="000000"/>
                </a:solidFill>
                <a:latin typeface="Tahoma" panose="020B0604030504040204" pitchFamily="34" charset="0"/>
              </a:rPr>
              <a:pPr algn="l" rtl="0">
                <a:defRPr/>
              </a:pPr>
              <a:t>‹#›</a:t>
            </a:fld>
            <a:endParaRPr lang="en-US" altLang="he-IL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B64F92D2-D9F2-46C0-8B98-A61FAD75D820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l" rtl="0">
              <a:defRPr/>
            </a:pPr>
            <a:fld id="{00D17031-6E78-4031-B597-0D317EE1F371}" type="slidenum">
              <a:rPr lang="ar-SA" altLang="he-IL">
                <a:solidFill>
                  <a:srgbClr val="000000"/>
                </a:solidFill>
                <a:latin typeface="Tahoma" panose="020B0604030504040204" pitchFamily="34" charset="0"/>
              </a:rPr>
              <a:pPr algn="l" rtl="0">
                <a:defRPr/>
              </a:pPr>
              <a:t>‹#›</a:t>
            </a:fld>
            <a:endParaRPr lang="en-US" altLang="he-IL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8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l" rtl="0">
              <a:defRPr/>
            </a:pPr>
            <a:fld id="{00D17031-6E78-4031-B597-0D317EE1F371}" type="slidenum">
              <a:rPr lang="ar-SA" altLang="he-IL">
                <a:solidFill>
                  <a:srgbClr val="000000"/>
                </a:solidFill>
                <a:latin typeface="Tahoma" panose="020B0604030504040204" pitchFamily="34" charset="0"/>
              </a:rPr>
              <a:pPr algn="l" rtl="0">
                <a:defRPr/>
              </a:pPr>
              <a:t>‹#›</a:t>
            </a:fld>
            <a:endParaRPr lang="en-US" altLang="he-IL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kumimoji="1"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l" rtl="0">
              <a:defRPr/>
            </a:pPr>
            <a:fld id="{DBB0D41D-A252-40B8-9B8C-7F88D880793B}" type="slidenum">
              <a:rPr lang="ar-SA" altLang="he-IL">
                <a:solidFill>
                  <a:srgbClr val="000000"/>
                </a:solidFill>
                <a:latin typeface="Tahoma" panose="020B0604030504040204" pitchFamily="34" charset="0"/>
              </a:rPr>
              <a:pPr algn="l" rtl="0">
                <a:defRPr/>
              </a:pPr>
              <a:t>‹#›</a:t>
            </a:fld>
            <a:endParaRPr lang="en-US" altLang="he-IL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4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en-US" sz="2400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10E0AD35-3DDC-45D9-841C-C01D597FE91B}" type="slidenum">
              <a:rPr lang="ar-SA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938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6A4EAF2-FE7D-45F8-A632-CA7F7835428F}" type="datetimeFigureOut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7/30/2018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6FDAD7A-455F-474C-B4D9-90F8692B8403}" type="slidenum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11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6A4EAF2-FE7D-45F8-A632-CA7F7835428F}" type="datetimeFigureOut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8/1/2018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6FDAD7A-455F-474C-B4D9-90F8692B8403}" type="slidenum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0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6A4EAF2-FE7D-45F8-A632-CA7F7835428F}" type="datetimeFigureOut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8/1/2018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6FDAD7A-455F-474C-B4D9-90F8692B8403}" type="slidenum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76672"/>
            <a:ext cx="8712967" cy="2232248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Algorithms for Dynamic NFV Workload</a:t>
            </a:r>
            <a:endParaRPr lang="en-US" altLang="he-IL" sz="4000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622" y="2420888"/>
            <a:ext cx="707281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he-IL" sz="2400" b="1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he-IL" dirty="0" smtClean="0">
                <a:solidFill>
                  <a:srgbClr val="0066FF"/>
                </a:solidFill>
                <a:latin typeface="Arial" panose="020B0604020202020204" pitchFamily="34" charset="0"/>
              </a:rPr>
              <a:t>Seffi Naor</a:t>
            </a:r>
            <a:endParaRPr lang="he-IL" altLang="he-IL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he-IL" sz="2800" dirty="0" smtClean="0">
                <a:solidFill>
                  <a:srgbClr val="0066FF"/>
                </a:solidFill>
                <a:latin typeface="Arial" panose="020B0604020202020204" pitchFamily="34" charset="0"/>
              </a:rPr>
              <a:t>Computer Science Dept.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800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Technion</a:t>
            </a:r>
            <a:endParaRPr lang="en-US" altLang="he-IL" sz="2800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he-IL" sz="24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he-IL" sz="2400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/>
            </a:r>
            <a:br>
              <a:rPr lang="en-US" altLang="he-IL" sz="2400" b="1" dirty="0" smtClean="0">
                <a:solidFill>
                  <a:srgbClr val="0066FF"/>
                </a:solidFill>
                <a:latin typeface="Arial" panose="020B0604020202020204" pitchFamily="34" charset="0"/>
              </a:rPr>
            </a:br>
            <a:r>
              <a:rPr lang="en-US" altLang="he-IL" sz="2000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/>
            </a:r>
            <a:br>
              <a:rPr lang="en-US" altLang="he-IL" sz="2000" b="1" dirty="0" smtClean="0">
                <a:solidFill>
                  <a:srgbClr val="0066FF"/>
                </a:solidFill>
                <a:latin typeface="Arial" panose="020B0604020202020204" pitchFamily="34" charset="0"/>
              </a:rPr>
            </a:br>
            <a:r>
              <a:rPr lang="en-US" altLang="he-IL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Based on joint papers with Rami Cohen, Yaron </a:t>
            </a:r>
            <a:r>
              <a:rPr lang="en-US" altLang="he-IL" sz="2400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Fairstain</a:t>
            </a:r>
            <a:r>
              <a:rPr lang="en-US" altLang="he-IL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Liane Lewin-Eytan, Danny Raz</a:t>
            </a:r>
            <a:endParaRPr lang="he-IL" altLang="he-IL" sz="2400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he-IL" sz="2000" dirty="0" smtClean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en-US" altLang="he-IL" sz="2000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Infocom</a:t>
            </a:r>
            <a:r>
              <a:rPr lang="en-US" altLang="he-IL" sz="2000" dirty="0" smtClean="0">
                <a:solidFill>
                  <a:srgbClr val="7030A0"/>
                </a:solidFill>
                <a:latin typeface="Arial" panose="020B0604020202020204" pitchFamily="34" charset="0"/>
              </a:rPr>
              <a:t> 2015, WAOA 2018]</a:t>
            </a:r>
            <a:endParaRPr lang="en-US" altLang="he-IL" sz="2000" dirty="0" smtClean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558" y="260648"/>
            <a:ext cx="7869559" cy="1200175"/>
          </a:xfrm>
        </p:spPr>
        <p:txBody>
          <a:bodyPr/>
          <a:lstStyle/>
          <a:p>
            <a:r>
              <a:rPr lang="en-US" altLang="he-IL" sz="4000" dirty="0" smtClean="0"/>
              <a:t>NFV Location </a:t>
            </a:r>
            <a:r>
              <a:rPr lang="en-US" altLang="he-IL" sz="4000" dirty="0" smtClean="0"/>
              <a:t>Problem</a:t>
            </a:r>
            <a:endParaRPr lang="en-US" altLang="he-IL" sz="4000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11558" y="1628800"/>
            <a:ext cx="8050213" cy="453072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he-IL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eaLnBrk="1" hangingPunct="1">
              <a:defRPr/>
            </a:pPr>
            <a:r>
              <a:rPr lang="en-US" altLang="he-IL" sz="2400" kern="0" dirty="0" smtClean="0"/>
              <a:t>Model captures </a:t>
            </a:r>
            <a:r>
              <a:rPr lang="en-US" altLang="he-IL" sz="2400" kern="0" dirty="0"/>
              <a:t>important aspects of NFV </a:t>
            </a:r>
            <a:r>
              <a:rPr lang="en-US" altLang="he-IL" sz="2400" kern="0" dirty="0" smtClean="0"/>
              <a:t>placement</a:t>
            </a:r>
          </a:p>
          <a:p>
            <a:pPr eaLnBrk="1" hangingPunct="1">
              <a:defRPr/>
            </a:pPr>
            <a:r>
              <a:rPr lang="en-US" altLang="he-IL" sz="2400" kern="0" dirty="0">
                <a:solidFill>
                  <a:srgbClr val="000000"/>
                </a:solidFill>
              </a:rPr>
              <a:t>A</a:t>
            </a:r>
            <a:r>
              <a:rPr lang="en-US" altLang="he-IL" sz="2400" kern="0" dirty="0" smtClean="0">
                <a:solidFill>
                  <a:srgbClr val="000000"/>
                </a:solidFill>
              </a:rPr>
              <a:t> </a:t>
            </a:r>
            <a:r>
              <a:rPr lang="en-US" altLang="he-IL" sz="2400" kern="0" dirty="0">
                <a:solidFill>
                  <a:srgbClr val="000000"/>
                </a:solidFill>
              </a:rPr>
              <a:t>bi-criteria (O(1), O(1)) approximation </a:t>
            </a:r>
            <a:r>
              <a:rPr lang="en-US" altLang="he-IL" sz="2400" kern="0" dirty="0" smtClean="0">
                <a:solidFill>
                  <a:srgbClr val="000000"/>
                </a:solidFill>
              </a:rPr>
              <a:t>algorithm </a:t>
            </a:r>
            <a:r>
              <a:rPr lang="en-US" altLang="he-IL" sz="2400" kern="0" dirty="0">
                <a:solidFill>
                  <a:srgbClr val="000000"/>
                </a:solidFill>
              </a:rPr>
              <a:t>for the general NFV location </a:t>
            </a:r>
            <a:r>
              <a:rPr lang="en-US" altLang="he-IL" sz="2400" kern="0" dirty="0" smtClean="0">
                <a:solidFill>
                  <a:srgbClr val="000000"/>
                </a:solidFill>
              </a:rPr>
              <a:t>problem</a:t>
            </a:r>
          </a:p>
          <a:p>
            <a:pPr lvl="1" eaLnBrk="1" hangingPunct="1">
              <a:defRPr/>
            </a:pP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LP f</a:t>
            </a: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ormulation of the problem </a:t>
            </a:r>
          </a:p>
          <a:p>
            <a:pPr lvl="1" eaLnBrk="1" hangingPunct="1">
              <a:defRPr/>
            </a:pP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rounding a fractional solution</a:t>
            </a:r>
          </a:p>
          <a:p>
            <a:pPr lvl="1"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FF0000"/>
                </a:solidFill>
              </a:rPr>
              <a:t>bi-criteria </a:t>
            </a:r>
            <a:r>
              <a:rPr lang="en-US" altLang="he-IL" sz="2000" kern="0" dirty="0">
                <a:solidFill>
                  <a:srgbClr val="000000"/>
                </a:solidFill>
              </a:rPr>
              <a:t>approximate solution: </a:t>
            </a:r>
          </a:p>
          <a:p>
            <a:pPr lvl="2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size constraints are violated </a:t>
            </a:r>
            <a:r>
              <a:rPr lang="en-US" altLang="he-IL" sz="2000" kern="0" dirty="0">
                <a:solidFill>
                  <a:srgbClr val="000000"/>
                </a:solidFill>
              </a:rPr>
              <a:t>by a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constant</a:t>
            </a:r>
            <a:endParaRPr lang="en-US" altLang="he-IL" sz="2000" kern="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altLang="he-IL" sz="2400" kern="0" dirty="0" smtClean="0">
                <a:sym typeface="Wingdings" panose="05000000000000000000" pitchFamily="2" charset="2"/>
              </a:rPr>
              <a:t>Experimental results: </a:t>
            </a:r>
          </a:p>
          <a:p>
            <a:pPr lvl="1" indent="-342900" eaLnBrk="1" hangingPunct="1">
              <a:buClr>
                <a:srgbClr val="3333CC"/>
              </a:buClr>
              <a:buSzPct val="60000"/>
              <a:defRPr/>
            </a:pP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significant </a:t>
            </a:r>
            <a:r>
              <a:rPr lang="en-US" altLang="he-IL" sz="2000" kern="0" dirty="0">
                <a:solidFill>
                  <a:srgbClr val="0070C0"/>
                </a:solidFill>
                <a:sym typeface="Wingdings" panose="05000000000000000000" pitchFamily="2" charset="2"/>
              </a:rPr>
              <a:t>improvement over greedy </a:t>
            </a: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algorithm over many different scenarios</a:t>
            </a:r>
            <a:endParaRPr lang="en-US" altLang="he-IL" sz="2000" kern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 indent="-342900" eaLnBrk="1" hangingPunct="1">
              <a:buClr>
                <a:srgbClr val="3333CC"/>
              </a:buClr>
              <a:buSzPct val="60000"/>
              <a:defRPr/>
            </a:pPr>
            <a:r>
              <a:rPr lang="en-US" altLang="he-IL" sz="2000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Good performance in terms of obeying capacity constraints</a:t>
            </a:r>
            <a:endParaRPr lang="en-US" altLang="he-IL" sz="2000" kern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US" alt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86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9524" y="188640"/>
            <a:ext cx="8168940" cy="936104"/>
          </a:xfrm>
        </p:spPr>
        <p:txBody>
          <a:bodyPr/>
          <a:lstStyle/>
          <a:p>
            <a:pPr algn="just"/>
            <a:r>
              <a:rPr lang="en-US" altLang="he-IL" sz="3600" dirty="0" smtClean="0"/>
              <a:t>        Dynamic </a:t>
            </a:r>
            <a:r>
              <a:rPr lang="en-US" altLang="he-IL" sz="3600" dirty="0" smtClean="0"/>
              <a:t>NFV </a:t>
            </a:r>
            <a:r>
              <a:rPr lang="en-US" altLang="he-IL" sz="3600" dirty="0" smtClean="0"/>
              <a:t>Placement (1)</a:t>
            </a:r>
            <a:endParaRPr lang="en-US" altLang="he-IL" sz="3600" dirty="0" smtClean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7324" y="1412776"/>
            <a:ext cx="8849172" cy="5256584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FF0000"/>
              </a:solidFill>
            </a:endParaRPr>
          </a:p>
          <a:p>
            <a:pPr marL="914400" lvl="2" indent="0" eaLnBrk="1" hangingPunct="1">
              <a:buClr>
                <a:srgbClr val="FF0000"/>
              </a:buClr>
              <a:buNone/>
              <a:defRPr/>
            </a:pPr>
            <a:endParaRPr lang="en-US" altLang="he-IL" sz="1800" kern="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he-IL" sz="2400" kern="0" dirty="0"/>
              <a:t>f</a:t>
            </a:r>
            <a:r>
              <a:rPr lang="en-US" altLang="he-IL" sz="2400" kern="0" dirty="0" smtClean="0"/>
              <a:t>rom </a:t>
            </a:r>
            <a:r>
              <a:rPr lang="en-US" altLang="he-IL" sz="2400" kern="0" dirty="0" smtClean="0"/>
              <a:t>a </a:t>
            </a:r>
            <a:r>
              <a:rPr lang="en-US" altLang="he-IL" sz="2400" kern="0" dirty="0"/>
              <a:t>“one shot” </a:t>
            </a:r>
            <a:r>
              <a:rPr lang="en-US" altLang="he-IL" sz="2400" kern="0" dirty="0" smtClean="0"/>
              <a:t>solution to </a:t>
            </a:r>
            <a:r>
              <a:rPr lang="en-US" altLang="he-IL" sz="2400" kern="0" dirty="0"/>
              <a:t>an </a:t>
            </a:r>
            <a:r>
              <a:rPr lang="en-US" altLang="he-IL" sz="2400" kern="0" dirty="0" smtClean="0"/>
              <a:t>evolving solution</a:t>
            </a:r>
          </a:p>
          <a:p>
            <a:pPr marL="0" indent="0" eaLnBrk="1" hangingPunct="1">
              <a:buNone/>
              <a:defRPr/>
            </a:pPr>
            <a:endParaRPr lang="en-US" altLang="he-IL" sz="2400" kern="0" dirty="0"/>
          </a:p>
          <a:p>
            <a:pPr eaLnBrk="1" hangingPunct="1">
              <a:defRPr/>
            </a:pPr>
            <a:r>
              <a:rPr lang="en-US" altLang="he-IL" sz="2400" kern="0" dirty="0"/>
              <a:t>s</a:t>
            </a:r>
            <a:r>
              <a:rPr lang="en-US" altLang="he-IL" sz="2400" kern="0" dirty="0" smtClean="0"/>
              <a:t>etting</a:t>
            </a:r>
            <a:r>
              <a:rPr lang="en-US" altLang="he-IL" sz="2400" kern="0" dirty="0" smtClean="0"/>
              <a:t>: </a:t>
            </a:r>
            <a:r>
              <a:rPr lang="en-US" altLang="he-IL" sz="2400" kern="0" dirty="0"/>
              <a:t>heterogeneous </a:t>
            </a:r>
            <a:r>
              <a:rPr lang="en-US" altLang="he-IL" sz="2400" kern="0" dirty="0" smtClean="0"/>
              <a:t>networks</a:t>
            </a:r>
          </a:p>
          <a:p>
            <a:pPr eaLnBrk="1" hangingPunct="1">
              <a:defRPr/>
            </a:pPr>
            <a:endParaRPr lang="en-US" altLang="he-IL" sz="2000" kern="0" dirty="0" smtClean="0"/>
          </a:p>
          <a:p>
            <a:pPr lvl="1" eaLnBrk="1" hangingPunct="1">
              <a:defRPr/>
            </a:pPr>
            <a:r>
              <a:rPr lang="en-US" altLang="he-IL" sz="2000" kern="0" dirty="0"/>
              <a:t>c</a:t>
            </a:r>
            <a:r>
              <a:rPr lang="en-US" altLang="he-IL" sz="2000" kern="0" dirty="0" smtClean="0"/>
              <a:t>lients (flows) undergo changes, moving over time: e.g., satellites, mobile </a:t>
            </a:r>
            <a:r>
              <a:rPr lang="en-US" altLang="he-IL" sz="2000" kern="0" dirty="0" smtClean="0"/>
              <a:t>users</a:t>
            </a:r>
          </a:p>
          <a:p>
            <a:pPr marL="457200" lvl="1" indent="0" eaLnBrk="1" hangingPunct="1">
              <a:buNone/>
              <a:defRPr/>
            </a:pPr>
            <a:endParaRPr lang="en-US" altLang="he-IL" sz="2000" kern="0" dirty="0" smtClean="0"/>
          </a:p>
          <a:p>
            <a:pPr lvl="1" eaLnBrk="1" hangingPunct="1">
              <a:defRPr/>
            </a:pPr>
            <a:r>
              <a:rPr lang="en-US" altLang="he-IL" sz="2000" kern="0" dirty="0" smtClean="0"/>
              <a:t>highly </a:t>
            </a:r>
            <a:r>
              <a:rPr lang="en-US" altLang="he-IL" sz="2000" kern="0" dirty="0" smtClean="0"/>
              <a:t>dynamic in nature, therefore taking it into account is essential for efficient deployment</a:t>
            </a:r>
            <a:endParaRPr lang="en-US" altLang="he-IL" sz="2000" kern="0" dirty="0"/>
          </a:p>
          <a:p>
            <a:pPr marL="457200" lvl="1" indent="0" eaLnBrk="1" hangingPunct="1">
              <a:buClr>
                <a:srgbClr val="FF0000"/>
              </a:buClr>
              <a:buNone/>
              <a:defRPr/>
            </a:pPr>
            <a:endParaRPr lang="en-US" altLang="he-IL" sz="1600" kern="0" dirty="0"/>
          </a:p>
          <a:p>
            <a:pPr lvl="2" eaLnBrk="1" hangingPunct="1">
              <a:buClr>
                <a:srgbClr val="FF0000"/>
              </a:buClr>
              <a:defRPr/>
            </a:pPr>
            <a:endParaRPr lang="en-US" altLang="he-IL" sz="16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021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209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14800" y="29718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64058" y="-315416"/>
            <a:ext cx="8187283" cy="1492481"/>
          </a:xfrm>
        </p:spPr>
        <p:txBody>
          <a:bodyPr/>
          <a:lstStyle/>
          <a:p>
            <a:r>
              <a:rPr lang="en-US" altLang="he-IL" sz="4000" dirty="0" smtClean="0"/>
              <a:t>Dynamic </a:t>
            </a:r>
            <a:r>
              <a:rPr lang="en-US" altLang="he-IL" sz="4000" dirty="0"/>
              <a:t>NFV </a:t>
            </a:r>
            <a:r>
              <a:rPr lang="en-US" altLang="he-IL" sz="4000" dirty="0" smtClean="0"/>
              <a:t>Placement (2)</a:t>
            </a:r>
            <a:endParaRPr lang="en-US" altLang="he-IL" sz="4000" dirty="0" smtClean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85724" y="1916832"/>
            <a:ext cx="8734748" cy="494116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endParaRPr lang="en-US" altLang="he-IL" sz="2400" kern="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400" kern="0" dirty="0" smtClean="0">
                <a:solidFill>
                  <a:srgbClr val="000000"/>
                </a:solidFill>
              </a:rPr>
              <a:t>dynamic setting is captured by a metric evolving over time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allows us to model movement of flows over time</a:t>
            </a:r>
          </a:p>
          <a:p>
            <a:pPr marL="457200" lvl="1" indent="0" eaLnBrk="1" hangingPunct="1">
              <a:buClr>
                <a:srgbClr val="FF0000"/>
              </a:buClr>
              <a:buNone/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he-IL" sz="2400" kern="0" dirty="0">
                <a:solidFill>
                  <a:srgbClr val="000000"/>
                </a:solidFill>
              </a:rPr>
              <a:t>g</a:t>
            </a:r>
            <a:r>
              <a:rPr lang="en-US" altLang="he-IL" sz="2400" kern="0" dirty="0" smtClean="0">
                <a:solidFill>
                  <a:srgbClr val="000000"/>
                </a:solidFill>
              </a:rPr>
              <a:t>oal: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computing a </a:t>
            </a:r>
            <a:r>
              <a:rPr lang="en-US" altLang="he-IL" sz="2000" kern="0" dirty="0" smtClean="0">
                <a:solidFill>
                  <a:srgbClr val="FF0000"/>
                </a:solidFill>
              </a:rPr>
              <a:t>stable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solution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minimizing changes to the configuration,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i.e.,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assignment changes</a:t>
            </a:r>
            <a:endParaRPr lang="en-US" altLang="he-IL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1800" kern="0" dirty="0" smtClean="0"/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he-IL" sz="2400" kern="0" dirty="0">
                <a:solidFill>
                  <a:srgbClr val="000000"/>
                </a:solidFill>
              </a:rPr>
              <a:t>demands and metric evolution are given ahead of </a:t>
            </a:r>
            <a:r>
              <a:rPr lang="en-US" altLang="he-IL" sz="2400" kern="0" dirty="0" smtClean="0">
                <a:solidFill>
                  <a:srgbClr val="000000"/>
                </a:solidFill>
              </a:rPr>
              <a:t>time:</a:t>
            </a:r>
            <a:endParaRPr lang="en-US" altLang="he-IL" sz="24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p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rediction in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HTS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and </a:t>
            </a:r>
            <a:r>
              <a:rPr lang="en-US" altLang="he-IL" sz="2000" kern="0" dirty="0" err="1" smtClean="0">
                <a:solidFill>
                  <a:srgbClr val="000000"/>
                </a:solidFill>
              </a:rPr>
              <a:t>vRAN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systems is very useful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competitive factors are not meaningful in the dynamic setting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marL="457200" lvl="1" indent="0" eaLnBrk="1" hangingPunct="1">
              <a:buClr>
                <a:srgbClr val="FF0000"/>
              </a:buClr>
              <a:buNone/>
              <a:defRPr/>
            </a:pPr>
            <a:endParaRPr lang="en-US" altLang="he-IL" sz="2000" kern="0" dirty="0">
              <a:solidFill>
                <a:srgbClr val="00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021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9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209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14800" y="29718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381502" cy="839688"/>
          </a:xfrm>
        </p:spPr>
        <p:txBody>
          <a:bodyPr/>
          <a:lstStyle/>
          <a:p>
            <a:r>
              <a:rPr lang="en-US" dirty="0" smtClean="0"/>
              <a:t>Dynamic Facility Location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3320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defined over a time </a:t>
            </a:r>
            <a:r>
              <a:rPr lang="en-US" dirty="0" smtClean="0"/>
              <a:t>horizon</a:t>
            </a:r>
            <a:endParaRPr lang="en-US" dirty="0" smtClean="0"/>
          </a:p>
          <a:p>
            <a:pPr marL="0" indent="-6858">
              <a:buNone/>
            </a:pPr>
            <a:endParaRPr lang="en-US" dirty="0" smtClean="0"/>
          </a:p>
          <a:p>
            <a:r>
              <a:rPr lang="en-US" dirty="0" smtClean="0"/>
              <a:t>different metric at each time step</a:t>
            </a:r>
          </a:p>
          <a:p>
            <a:pPr marL="0" indent="-6858">
              <a:buNone/>
            </a:pPr>
            <a:endParaRPr lang="en-US" dirty="0" smtClean="0"/>
          </a:p>
          <a:p>
            <a:r>
              <a:rPr lang="en-US" dirty="0" smtClean="0"/>
              <a:t>change cost paid for </a:t>
            </a:r>
            <a:r>
              <a:rPr lang="en-US" dirty="0" smtClean="0"/>
              <a:t>assignment changes </a:t>
            </a:r>
            <a:r>
              <a:rPr lang="en-US" dirty="0" smtClean="0"/>
              <a:t>between consecutive time </a:t>
            </a:r>
            <a:r>
              <a:rPr lang="en-US" dirty="0" smtClean="0"/>
              <a:t>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Eisenstat</a:t>
            </a:r>
            <a:r>
              <a:rPr lang="en-US" sz="2400" dirty="0" smtClean="0"/>
              <a:t>, Mathieu, </a:t>
            </a:r>
            <a:r>
              <a:rPr lang="en-US" sz="2400" dirty="0" err="1" smtClean="0"/>
              <a:t>Schabanel</a:t>
            </a:r>
            <a:r>
              <a:rPr lang="en-US" sz="2400" dirty="0" smtClean="0"/>
              <a:t>, ICALP 2014]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27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Model: Problem Definition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85725" y="2143125"/>
            <a:ext cx="8743950" cy="451485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Input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T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ime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horizon T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Metric changes at each time step: </a:t>
            </a:r>
          </a:p>
          <a:p>
            <a:pPr lvl="2" eaLnBrk="1" hangingPunct="1">
              <a:buClr>
                <a:srgbClr val="FF0000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ervers remain at </a:t>
            </a:r>
            <a:r>
              <a:rPr lang="en-US" altLang="he-IL" sz="1600" kern="0" dirty="0" smtClean="0">
                <a:solidFill>
                  <a:srgbClr val="FF0000"/>
                </a:solidFill>
              </a:rPr>
              <a:t>fixed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 locations</a:t>
            </a:r>
          </a:p>
          <a:p>
            <a:pPr lvl="2" eaLnBrk="1" hangingPunct="1">
              <a:buClr>
                <a:srgbClr val="FF0000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Clients are dynamically </a:t>
            </a:r>
            <a:r>
              <a:rPr lang="en-US" altLang="he-IL" sz="1600" kern="0" dirty="0" smtClean="0">
                <a:solidFill>
                  <a:srgbClr val="FF0000"/>
                </a:solidFill>
              </a:rPr>
              <a:t>changing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 location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Cost g for client assignment changes between time steps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Set of possible service locations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ervers </a:t>
            </a:r>
            <a:r>
              <a:rPr lang="en-US" altLang="he-IL" sz="2000" kern="0" dirty="0">
                <a:solidFill>
                  <a:srgbClr val="000000"/>
                </a:solidFill>
              </a:rPr>
              <a:t>have bounded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size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Set </a:t>
            </a:r>
            <a:r>
              <a:rPr lang="en-US" altLang="he-IL" sz="2000" kern="0" dirty="0">
                <a:solidFill>
                  <a:srgbClr val="000000"/>
                </a:solidFill>
              </a:rPr>
              <a:t>of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given flows (clients); </a:t>
            </a:r>
            <a:r>
              <a:rPr lang="en-US" altLang="he-IL" sz="2000" kern="0" dirty="0">
                <a:solidFill>
                  <a:srgbClr val="000000"/>
                </a:solidFill>
              </a:rPr>
              <a:t>for each flow: 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800" kern="0" dirty="0">
                <a:solidFill>
                  <a:srgbClr val="000000"/>
                </a:solidFill>
              </a:rPr>
              <a:t>t</a:t>
            </a:r>
            <a:r>
              <a:rPr lang="en-US" altLang="he-IL" sz="1800" kern="0" dirty="0" smtClean="0">
                <a:solidFill>
                  <a:srgbClr val="000000"/>
                </a:solidFill>
              </a:rPr>
              <a:t>here is a </a:t>
            </a:r>
            <a:r>
              <a:rPr lang="en-US" altLang="he-IL" sz="1800" kern="0" dirty="0">
                <a:solidFill>
                  <a:srgbClr val="000000"/>
                </a:solidFill>
              </a:rPr>
              <a:t>predefined route in the </a:t>
            </a:r>
            <a:r>
              <a:rPr lang="en-US" altLang="he-IL" sz="1800" kern="0" dirty="0" smtClean="0">
                <a:solidFill>
                  <a:srgbClr val="000000"/>
                </a:solidFill>
              </a:rPr>
              <a:t>network for each time step </a:t>
            </a:r>
            <a:endParaRPr lang="en-US" altLang="he-IL" sz="1800" kern="0" dirty="0">
              <a:solidFill>
                <a:srgbClr val="000000"/>
              </a:solidFill>
            </a:endParaRP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800" kern="0" dirty="0" smtClean="0">
                <a:solidFill>
                  <a:srgbClr val="000000"/>
                </a:solidFill>
              </a:rPr>
              <a:t>requests </a:t>
            </a:r>
            <a:r>
              <a:rPr lang="en-US" altLang="he-IL" sz="1800" kern="0" dirty="0">
                <a:solidFill>
                  <a:srgbClr val="000000"/>
                </a:solidFill>
              </a:rPr>
              <a:t>a set of network functions </a:t>
            </a:r>
            <a:endParaRPr lang="en-US" altLang="he-IL" sz="1800" kern="0" dirty="0" smtClean="0">
              <a:solidFill>
                <a:srgbClr val="000000"/>
              </a:solidFill>
            </a:endParaRP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800" kern="0" dirty="0" smtClean="0">
                <a:solidFill>
                  <a:srgbClr val="000000"/>
                </a:solidFill>
              </a:rPr>
              <a:t>demand </a:t>
            </a:r>
            <a:r>
              <a:rPr lang="en-US" altLang="he-IL" sz="1800" kern="0" dirty="0">
                <a:solidFill>
                  <a:srgbClr val="000000"/>
                </a:solidFill>
              </a:rPr>
              <a:t>requirement </a:t>
            </a:r>
            <a:r>
              <a:rPr lang="en-US" altLang="he-IL" sz="1800" kern="0" dirty="0" smtClean="0">
                <a:solidFill>
                  <a:srgbClr val="000000"/>
                </a:solidFill>
              </a:rPr>
              <a:t>for each function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021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8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209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14800" y="29718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Model: Problem Definition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63563" y="1963738"/>
            <a:ext cx="8050212" cy="472122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Output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placement of network functions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on servers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rerouting of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flow to network locations such </a:t>
            </a:r>
            <a:r>
              <a:rPr lang="en-US" altLang="he-IL" sz="2000" kern="0" dirty="0">
                <a:solidFill>
                  <a:srgbClr val="000000"/>
                </a:solidFill>
              </a:rPr>
              <a:t>that: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d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emand of each flow is fully served by the functions it requested at each time step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ervers: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size constraints 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are not exceeded by the functions placed at a server </a:t>
            </a:r>
            <a:endParaRPr lang="en-US" altLang="he-IL" sz="1600" kern="0" dirty="0">
              <a:solidFill>
                <a:srgbClr val="000000"/>
              </a:solidFill>
            </a:endParaRP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apacity constraints of each (copy of) function are met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660726"/>
            <a:ext cx="4051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Model: Problem Definition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71500" y="2200275"/>
            <a:ext cx="8050213" cy="43434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Objective function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each flow is rerouted through servers containing the functions it requests 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connection cost  = sum of distances from the flow path to the servers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b="1" kern="0" dirty="0" smtClean="0">
                <a:solidFill>
                  <a:srgbClr val="000000"/>
                </a:solidFill>
              </a:rPr>
              <a:t>change cost = number of assignment changes times the change cost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functions are placed at the servers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ost = sum of setup costs of the functions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etup cost is paid for each copy of a function</a:t>
            </a: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total cost = sum of distance costs + sum of setup costs</a:t>
            </a:r>
          </a:p>
          <a:p>
            <a:pPr marL="457200" lvl="1" indent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	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		+ </a:t>
            </a:r>
            <a:r>
              <a:rPr lang="en-US" altLang="he-IL" sz="2000" b="1" kern="0" dirty="0" smtClean="0">
                <a:solidFill>
                  <a:srgbClr val="000000"/>
                </a:solidFill>
              </a:rPr>
              <a:t>sum of change costs</a:t>
            </a:r>
          </a:p>
        </p:txBody>
      </p:sp>
    </p:spTree>
    <p:extLst>
      <p:ext uri="{BB962C8B-B14F-4D97-AF65-F5344CB8AC3E}">
        <p14:creationId xmlns:p14="http://schemas.microsoft.com/office/powerpoint/2010/main" val="1276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1676400" y="506984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1074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Interval selection:</a:t>
                </a:r>
              </a:p>
              <a:p>
                <a:pPr lvl="1"/>
                <a:r>
                  <a:rPr lang="en-US" dirty="0" smtClean="0"/>
                  <a:t>Independently, </a:t>
                </a:r>
                <a:r>
                  <a:rPr lang="en-US" dirty="0" smtClean="0"/>
                  <a:t>for each </a:t>
                </a:r>
                <a:r>
                  <a:rPr lang="en-US" dirty="0" smtClean="0"/>
                  <a:t>client and function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breaks time horizon into intervals with fixed fractional assignment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t most doubles fractional </a:t>
                </a:r>
                <a:r>
                  <a:rPr lang="en-US" dirty="0" smtClean="0"/>
                  <a:t>solution</a:t>
                </a:r>
              </a:p>
              <a:p>
                <a:pPr lvl="1"/>
                <a:r>
                  <a:rPr lang="en-US" dirty="0" smtClean="0"/>
                  <a:t>guarantees fractional </a:t>
                </a:r>
                <a:r>
                  <a:rPr lang="en-US" dirty="0"/>
                  <a:t>change </a:t>
                </a:r>
                <a:r>
                  <a:rPr lang="en-US" dirty="0" smtClean="0"/>
                  <a:t>of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over each </a:t>
                </a:r>
                <a:r>
                  <a:rPr lang="en-US" dirty="0"/>
                  <a:t>interval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1074"/>
                <a:ext cx="8229600" cy="4525963"/>
              </a:xfrm>
              <a:blipFill rotWithShape="0">
                <a:blip r:embed="rId2"/>
                <a:stretch>
                  <a:fillRect r="-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Dynamic NFV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76400" y="506984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997221"/>
                  </p:ext>
                </p:extLst>
              </p:nvPr>
            </p:nvGraphicFramePr>
            <p:xfrm>
              <a:off x="1676400" y="506984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609600"/>
                    <a:gridCol w="1219200"/>
                    <a:gridCol w="1219200"/>
                    <a:gridCol w="1828800"/>
                  </a:tblGrid>
                  <a:tr h="37084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9" b="-2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639" r="-400000" b="-198361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" t="-101639" r="-60000" b="-1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3333" t="-101639" b="-198361"/>
                          </a:stretch>
                        </a:blip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5000" r="-233333" b="-10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0000" t="-205000" r="-250000" b="-101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5000" b="-10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טבלה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5065412"/>
              <a:ext cx="4572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טבלה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046292"/>
                  </p:ext>
                </p:extLst>
              </p:nvPr>
            </p:nvGraphicFramePr>
            <p:xfrm>
              <a:off x="1066800" y="5065412"/>
              <a:ext cx="4572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639" b="-3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1639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5000" b="-1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00000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8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nterval graph</a:t>
            </a:r>
          </a:p>
          <a:p>
            <a:pPr lvl="1"/>
            <a:r>
              <a:rPr lang="en-US" dirty="0" smtClean="0"/>
              <a:t>a set of colors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each interval – a subset of colors it can be </a:t>
            </a:r>
            <a:r>
              <a:rPr lang="en-US" dirty="0" smtClean="0">
                <a:solidFill>
                  <a:srgbClr val="FF0000"/>
                </a:solidFill>
              </a:rPr>
              <a:t>legally</a:t>
            </a:r>
            <a:r>
              <a:rPr lang="en-US" dirty="0" smtClean="0"/>
              <a:t> colored with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legal</a:t>
            </a:r>
            <a:r>
              <a:rPr lang="en-US" dirty="0" smtClean="0"/>
              <a:t> coloring of the intervals such that intersecting intervals are colored differently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Graph List Coloring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List </a:t>
                </a:r>
                <a:r>
                  <a:rPr lang="en-US" dirty="0"/>
                  <a:t>coloring </a:t>
                </a:r>
                <a:r>
                  <a:rPr lang="en-US" dirty="0" smtClean="0"/>
                  <a:t>is </a:t>
                </a:r>
                <a:r>
                  <a:rPr lang="en-US" dirty="0"/>
                  <a:t>NP-hard even on interval </a:t>
                </a:r>
                <a:r>
                  <a:rPr lang="en-US" dirty="0" smtClean="0"/>
                  <a:t>graphs (unlike coloring)</a:t>
                </a:r>
              </a:p>
              <a:p>
                <a:r>
                  <a:rPr lang="en-US" dirty="0" smtClean="0"/>
                  <a:t>Goal: </a:t>
                </a:r>
                <a:r>
                  <a:rPr lang="en-US" dirty="0" smtClean="0"/>
                  <a:t>minimizing the number </a:t>
                </a:r>
                <a:r>
                  <a:rPr lang="en-US" dirty="0" smtClean="0"/>
                  <a:t>of “extra” copies of any color</a:t>
                </a:r>
                <a:endParaRPr lang="en-US" dirty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e show an integrality gap of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is the size of the </a:t>
                </a:r>
                <a:r>
                  <a:rPr lang="en-US" dirty="0" smtClean="0"/>
                  <a:t>largest clique in the interval graph</a:t>
                </a:r>
                <a:endParaRPr lang="en-US" dirty="0"/>
              </a:p>
              <a:p>
                <a:pPr lvl="1"/>
                <a:r>
                  <a:rPr lang="en-US" dirty="0" smtClean="0"/>
                  <a:t>we show how to color the intervals with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  <m:r>
                              <a:rPr lang="en-US" i="1">
                                <a:latin typeface="Cambria Math"/>
                              </a:rPr>
                              <m:t>⁡{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</a:rPr>
                              <m:t>}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copies of each color, given that a feasible fractional coloring exists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Graph List Coloring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60350"/>
            <a:ext cx="7405688" cy="1081088"/>
          </a:xfrm>
        </p:spPr>
        <p:txBody>
          <a:bodyPr/>
          <a:lstStyle/>
          <a:p>
            <a:pPr marL="609600" indent="-609600" rtl="0" eaLnBrk="1" hangingPunct="1"/>
            <a:r>
              <a:rPr lang="en-US" altLang="he-IL" sz="3200" b="1" smtClean="0">
                <a:solidFill>
                  <a:srgbClr val="0070C0"/>
                </a:solidFill>
              </a:rPr>
              <a:t>Network Functions Virtualization (NFV)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15313" cy="48244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he-IL" sz="2400" dirty="0" smtClean="0"/>
              <a:t>New </a:t>
            </a:r>
            <a:r>
              <a:rPr lang="en-US" altLang="he-IL" sz="2400" dirty="0"/>
              <a:t>way </a:t>
            </a:r>
            <a:r>
              <a:rPr lang="en-US" altLang="he-IL" sz="2400" dirty="0" smtClean="0"/>
              <a:t>of designing, deploying, managing networking </a:t>
            </a:r>
            <a:r>
              <a:rPr lang="en-US" altLang="he-IL" sz="2400" dirty="0" smtClean="0"/>
              <a:t>services.</a:t>
            </a:r>
          </a:p>
          <a:p>
            <a:pPr marL="0" indent="0" algn="l" rtl="0" eaLnBrk="1" hangingPunct="1">
              <a:buNone/>
              <a:defRPr/>
            </a:pPr>
            <a:endParaRPr lang="en-US" altLang="he-IL" sz="2400" dirty="0" smtClean="0"/>
          </a:p>
          <a:p>
            <a:pPr algn="l" rtl="0" eaLnBrk="1" hangingPunct="1">
              <a:defRPr/>
            </a:pPr>
            <a:r>
              <a:rPr lang="en-US" altLang="he-IL" sz="2400" dirty="0" smtClean="0"/>
              <a:t>Decouples network functions </a:t>
            </a:r>
            <a:r>
              <a:rPr lang="en-US" altLang="he-IL" sz="2400" dirty="0"/>
              <a:t>from proprietary hardware </a:t>
            </a:r>
            <a:r>
              <a:rPr lang="en-US" altLang="he-IL" sz="2400" dirty="0" smtClean="0"/>
              <a:t>appliances </a:t>
            </a:r>
            <a:r>
              <a:rPr lang="en-US" altLang="he-IL" sz="2400" dirty="0"/>
              <a:t>so they can run in </a:t>
            </a:r>
            <a:r>
              <a:rPr lang="en-US" altLang="he-IL" sz="2400" dirty="0" smtClean="0"/>
              <a:t>software; e.g.,  network </a:t>
            </a:r>
            <a:r>
              <a:rPr lang="en-US" altLang="he-IL" sz="2400" dirty="0"/>
              <a:t>address translation (NAT), firewalling, intrusion detection, </a:t>
            </a:r>
            <a:r>
              <a:rPr lang="en-US" altLang="he-IL" sz="2400" dirty="0" smtClean="0"/>
              <a:t> domain </a:t>
            </a:r>
            <a:r>
              <a:rPr lang="en-US" altLang="he-IL" sz="2400" dirty="0"/>
              <a:t>name service (DNS</a:t>
            </a:r>
            <a:r>
              <a:rPr lang="en-US" altLang="he-IL" sz="2400" dirty="0" smtClean="0"/>
              <a:t>), parental control, </a:t>
            </a:r>
            <a:r>
              <a:rPr lang="en-US" altLang="he-IL" sz="2400" dirty="0"/>
              <a:t>caching, </a:t>
            </a:r>
            <a:r>
              <a:rPr lang="en-US" altLang="he-IL" sz="2400" dirty="0" smtClean="0"/>
              <a:t>etc.</a:t>
            </a:r>
          </a:p>
          <a:p>
            <a:pPr marL="0" indent="0" algn="l" rtl="0" eaLnBrk="1" hangingPunct="1">
              <a:buNone/>
              <a:defRPr/>
            </a:pPr>
            <a:endParaRPr lang="en-US" altLang="he-IL" sz="2400" dirty="0" smtClean="0"/>
          </a:p>
          <a:p>
            <a:pPr algn="l" rtl="0" eaLnBrk="1" hangingPunct="1">
              <a:defRPr/>
            </a:pPr>
            <a:r>
              <a:rPr lang="en-US" altLang="he-IL" sz="2400" dirty="0" smtClean="0"/>
              <a:t>Functions </a:t>
            </a:r>
            <a:r>
              <a:rPr lang="en-US" altLang="he-IL" sz="2400" dirty="0"/>
              <a:t>can be located in, e.g.,:</a:t>
            </a:r>
          </a:p>
          <a:p>
            <a:pPr marL="1409700" lvl="2" indent="-609600" algn="l" rtl="0" eaLnBrk="1" hangingPunct="1">
              <a:defRPr/>
            </a:pPr>
            <a:r>
              <a:rPr lang="en-US" altLang="he-IL" sz="2000" dirty="0"/>
              <a:t>servers at gateways, cloud (rental), private clouds (buying servers), edge compute (mobile edge computing)</a:t>
            </a:r>
          </a:p>
          <a:p>
            <a:pPr algn="l" rtl="0" eaLnBrk="1" hangingPunct="1">
              <a:defRPr/>
            </a:pPr>
            <a:endParaRPr lang="en-US" altLang="he-IL" sz="2800" dirty="0" smtClean="0"/>
          </a:p>
          <a:p>
            <a:pPr marL="0" indent="0" algn="l" rtl="0" eaLnBrk="1" hangingPunct="1">
              <a:buFontTx/>
              <a:buNone/>
              <a:defRPr/>
            </a:pPr>
            <a:endParaRPr lang="en-US" altLang="he-IL" sz="2000" dirty="0" smtClean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382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400">
              <a:solidFill>
                <a:srgbClr val="000000"/>
              </a:solidFill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33400" y="5257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e-IL" sz="16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– intervals at a specific point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– colors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- edges between intervals to colors they can be colored with</a:t>
                </a:r>
              </a:p>
              <a:p>
                <a:r>
                  <a:rPr lang="en-US" dirty="0" smtClean="0"/>
                  <a:t>In any feasible fractional coloring each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intervals is colored with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colors</a:t>
                </a:r>
              </a:p>
              <a:p>
                <a:r>
                  <a:rPr lang="en-US" dirty="0" smtClean="0"/>
                  <a:t>Each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can be colored with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colors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can be fully matched to colors (Hall’s theorem)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כותרת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IGLC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dirty="0" smtClean="0"/>
                  <a:t> Approximation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כותרת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111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an instance of IGLC:</a:t>
                </a:r>
              </a:p>
              <a:p>
                <a:pPr marL="109728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</a:t>
                </a:r>
                <a:r>
                  <a:rPr lang="en-US" dirty="0"/>
                  <a:t>ball with capacity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colors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each interval can be colored with colors belonging to its representative balls</a:t>
                </a: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NFV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Setup </a:t>
            </a:r>
            <a:r>
              <a:rPr lang="en-US" dirty="0" smtClean="0"/>
              <a:t>part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placing a function for each ball using GAP rounding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actor of 2 to the size violation</a:t>
            </a:r>
          </a:p>
          <a:p>
            <a:pPr lvl="2"/>
            <a:endParaRPr lang="en-US" dirty="0"/>
          </a:p>
          <a:p>
            <a:r>
              <a:rPr lang="en-US" dirty="0" smtClean="0"/>
              <a:t>Overall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demand </a:t>
            </a:r>
            <a:r>
              <a:rPr lang="en-US" dirty="0" smtClean="0"/>
              <a:t>of each client </a:t>
            </a:r>
            <a:r>
              <a:rPr lang="en-US" dirty="0" smtClean="0"/>
              <a:t>is fully </a:t>
            </a:r>
            <a:r>
              <a:rPr lang="en-US" dirty="0" smtClean="0"/>
              <a:t>satisfied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factor </a:t>
            </a:r>
            <a:r>
              <a:rPr lang="en-US" dirty="0" smtClean="0"/>
              <a:t>approximation of </a:t>
            </a:r>
            <a:r>
              <a:rPr lang="en-US" dirty="0" smtClean="0"/>
              <a:t>the cost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onstant factor </a:t>
            </a:r>
            <a:r>
              <a:rPr lang="en-US" dirty="0" smtClean="0"/>
              <a:t>violation of </a:t>
            </a:r>
            <a:r>
              <a:rPr lang="en-US" dirty="0" smtClean="0"/>
              <a:t>size constraints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logarithmic </a:t>
            </a:r>
            <a:r>
              <a:rPr lang="en-US" dirty="0" smtClean="0">
                <a:solidFill>
                  <a:srgbClr val="FF0000"/>
                </a:solidFill>
              </a:rPr>
              <a:t>factor </a:t>
            </a:r>
            <a:r>
              <a:rPr lang="en-US" dirty="0" smtClean="0"/>
              <a:t>violation of capacity constraints</a:t>
            </a:r>
            <a:endParaRPr lang="en-US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NFV -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3"/>
          <p:cNvSpPr>
            <a:spLocks noChangeArrowheads="1" noChangeShapeType="1" noTextEdit="1"/>
          </p:cNvSpPr>
          <p:nvPr/>
        </p:nvSpPr>
        <p:spPr bwMode="auto">
          <a:xfrm>
            <a:off x="1398588" y="2178050"/>
            <a:ext cx="5521325" cy="37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eaLnBrk="0" hangingPunct="0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</a:t>
            </a:r>
            <a:endParaRPr lang="he-IL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60350"/>
            <a:ext cx="7405688" cy="1081088"/>
          </a:xfrm>
        </p:spPr>
        <p:txBody>
          <a:bodyPr/>
          <a:lstStyle/>
          <a:p>
            <a:pPr marL="609600" indent="-609600" rtl="0" eaLnBrk="1" hangingPunct="1"/>
            <a:r>
              <a:rPr lang="en-US" altLang="he-IL" sz="3200" b="1" smtClean="0">
                <a:solidFill>
                  <a:srgbClr val="0070C0"/>
                </a:solidFill>
              </a:rPr>
              <a:t>Network Functions Virtualization (NFV)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1" y="1268760"/>
            <a:ext cx="8287072" cy="5400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he-IL" sz="2400" dirty="0" smtClean="0"/>
              <a:t>Challenging network design problems: how to support </a:t>
            </a:r>
            <a:r>
              <a:rPr lang="en-US" altLang="he-IL" sz="2400" dirty="0"/>
              <a:t>a fully virtualized </a:t>
            </a:r>
            <a:r>
              <a:rPr lang="en-US" altLang="he-IL" sz="2400" dirty="0" smtClean="0"/>
              <a:t>infrastructure </a:t>
            </a:r>
            <a:r>
              <a:rPr lang="en-US" altLang="he-IL" sz="2400" dirty="0"/>
              <a:t>– including virtual servers, </a:t>
            </a:r>
            <a:r>
              <a:rPr lang="en-US" altLang="he-IL" sz="2400" dirty="0" smtClean="0"/>
              <a:t>storage, other networks, etc. ?</a:t>
            </a:r>
          </a:p>
          <a:p>
            <a:pPr algn="l" rtl="0" eaLnBrk="1" hangingPunct="1">
              <a:defRPr/>
            </a:pPr>
            <a:r>
              <a:rPr lang="en-US" altLang="he-IL" sz="2400" dirty="0" smtClean="0"/>
              <a:t>Leading to novel algorithmic location  </a:t>
            </a:r>
            <a:r>
              <a:rPr lang="en-US" altLang="he-IL" sz="2400" dirty="0"/>
              <a:t>problems:</a:t>
            </a:r>
          </a:p>
          <a:p>
            <a:pPr marL="1009650" lvl="1" indent="-609600" algn="l" rtl="0" eaLnBrk="1" hangingPunct="1">
              <a:defRPr/>
            </a:pPr>
            <a:r>
              <a:rPr lang="en-US" altLang="he-IL" sz="2400" dirty="0">
                <a:ea typeface="+mn-ea"/>
              </a:rPr>
              <a:t>w</a:t>
            </a:r>
            <a:r>
              <a:rPr lang="en-US" altLang="he-IL" sz="2400" dirty="0" smtClean="0">
                <a:ea typeface="+mn-ea"/>
              </a:rPr>
              <a:t>here? </a:t>
            </a:r>
          </a:p>
          <a:p>
            <a:pPr marL="1009650" lvl="1" indent="-609600" algn="l" rtl="0" eaLnBrk="1" hangingPunct="1">
              <a:defRPr/>
            </a:pPr>
            <a:r>
              <a:rPr lang="en-US" altLang="he-IL" sz="2400" dirty="0" smtClean="0">
                <a:ea typeface="+mn-ea"/>
              </a:rPr>
              <a:t>how </a:t>
            </a:r>
            <a:r>
              <a:rPr lang="en-US" altLang="he-IL" sz="2400" dirty="0">
                <a:ea typeface="+mn-ea"/>
              </a:rPr>
              <a:t>many locations?</a:t>
            </a:r>
          </a:p>
          <a:p>
            <a:pPr marL="1009650" lvl="1" indent="-609600" algn="l" rtl="0" eaLnBrk="1" hangingPunct="1">
              <a:defRPr/>
            </a:pPr>
            <a:r>
              <a:rPr lang="en-US" altLang="he-IL" sz="2400" dirty="0" smtClean="0">
                <a:ea typeface="+mn-ea"/>
              </a:rPr>
              <a:t>which functions should be co-located?</a:t>
            </a:r>
          </a:p>
          <a:p>
            <a:pPr marL="1009650" lvl="1" indent="-609600" algn="l" rtl="0" eaLnBrk="1" hangingPunct="1">
              <a:defRPr/>
            </a:pPr>
            <a:r>
              <a:rPr lang="en-US" altLang="he-IL" sz="2400" dirty="0">
                <a:ea typeface="+mn-ea"/>
              </a:rPr>
              <a:t>t</a:t>
            </a:r>
            <a:r>
              <a:rPr lang="en-US" altLang="he-IL" sz="2400" dirty="0" smtClean="0">
                <a:ea typeface="+mn-ea"/>
              </a:rPr>
              <a:t>aking into account:</a:t>
            </a:r>
          </a:p>
          <a:p>
            <a:pPr marL="1409700" lvl="2" indent="-609600" algn="l" rtl="0" eaLnBrk="1" hangingPunct="1">
              <a:defRPr/>
            </a:pPr>
            <a:r>
              <a:rPr lang="en-US" altLang="he-IL" sz="2000" dirty="0">
                <a:ea typeface="+mn-ea"/>
              </a:rPr>
              <a:t>c</a:t>
            </a:r>
            <a:r>
              <a:rPr lang="en-US" altLang="he-IL" sz="2000" dirty="0" smtClean="0">
                <a:ea typeface="+mn-ea"/>
              </a:rPr>
              <a:t>ost and capacity of infrastructure</a:t>
            </a:r>
          </a:p>
          <a:p>
            <a:pPr marL="1409700" lvl="2" indent="-609600" algn="l" rtl="0" eaLnBrk="1" hangingPunct="1">
              <a:defRPr/>
            </a:pPr>
            <a:r>
              <a:rPr lang="en-US" altLang="he-IL" sz="2000" dirty="0" smtClean="0">
                <a:ea typeface="+mn-ea"/>
              </a:rPr>
              <a:t>service chaining</a:t>
            </a:r>
          </a:p>
          <a:p>
            <a:pPr marL="609600" indent="-609600" algn="l" rtl="0" eaLnBrk="1" hangingPunct="1">
              <a:defRPr/>
            </a:pPr>
            <a:r>
              <a:rPr lang="en-US" altLang="he-IL" sz="2400" dirty="0" smtClean="0"/>
              <a:t>Ample work on </a:t>
            </a:r>
            <a:r>
              <a:rPr lang="en-US" altLang="he-IL" sz="2400" dirty="0" err="1" smtClean="0"/>
              <a:t>facilty</a:t>
            </a:r>
            <a:r>
              <a:rPr lang="en-US" altLang="he-IL" sz="2400" dirty="0" smtClean="0"/>
              <a:t> location</a:t>
            </a:r>
          </a:p>
          <a:p>
            <a:pPr marL="1009650" lvl="1" indent="-609600" algn="l" rtl="0" eaLnBrk="1" hangingPunct="1">
              <a:defRPr/>
            </a:pPr>
            <a:r>
              <a:rPr lang="en-US" altLang="he-IL" sz="2000" dirty="0" smtClean="0"/>
              <a:t>yet </a:t>
            </a:r>
            <a:r>
              <a:rPr lang="en-US" altLang="he-IL" sz="2000" dirty="0" smtClean="0"/>
              <a:t>focus </a:t>
            </a:r>
            <a:r>
              <a:rPr lang="en-US" altLang="he-IL" sz="2000" dirty="0" smtClean="0"/>
              <a:t>has mostly been on </a:t>
            </a:r>
            <a:r>
              <a:rPr lang="en-US" altLang="he-IL" sz="2000" dirty="0" smtClean="0"/>
              <a:t>a “single” function </a:t>
            </a:r>
            <a:endParaRPr lang="en-US" altLang="he-IL" sz="2000" dirty="0"/>
          </a:p>
          <a:p>
            <a:pPr marL="1009650" lvl="1" indent="-609600" algn="l" rtl="0" eaLnBrk="1" hangingPunct="1">
              <a:defRPr/>
            </a:pPr>
            <a:r>
              <a:rPr lang="en-US" altLang="he-IL" sz="2000" dirty="0"/>
              <a:t>m</a:t>
            </a:r>
            <a:r>
              <a:rPr lang="en-US" altLang="he-IL" sz="2000" dirty="0" smtClean="0"/>
              <a:t>ulti-commodity facility location [Ravi &amp; Sinha, 2004]</a:t>
            </a:r>
            <a:endParaRPr lang="en-US" altLang="he-IL" sz="2000" dirty="0"/>
          </a:p>
          <a:p>
            <a:pPr algn="l" rtl="0" eaLnBrk="1" hangingPunct="1">
              <a:defRPr/>
            </a:pPr>
            <a:endParaRPr lang="en-US" altLang="he-IL" sz="2400" dirty="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382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400">
              <a:solidFill>
                <a:srgbClr val="000000"/>
              </a:solidFill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5257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e-IL" sz="16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43929" b="21606"/>
          <a:stretch>
            <a:fillRect/>
          </a:stretch>
        </p:blipFill>
        <p:spPr bwMode="auto">
          <a:xfrm>
            <a:off x="4006850" y="2595563"/>
            <a:ext cx="47196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20675" y="455613"/>
            <a:ext cx="8823325" cy="8382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defRPr/>
            </a:pPr>
            <a:r>
              <a:rPr lang="en-US" altLang="he-IL" kern="0" dirty="0" smtClean="0">
                <a:solidFill>
                  <a:srgbClr val="333399"/>
                </a:solidFill>
              </a:rPr>
              <a:t>Placement of Network Functions 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4475163"/>
            <a:ext cx="3898900" cy="20955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Where to place services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O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ne place (globally)?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I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n each location?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A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s </a:t>
            </a:r>
            <a:r>
              <a:rPr lang="en-US" altLang="he-IL" sz="1600" kern="0" dirty="0">
                <a:solidFill>
                  <a:srgbClr val="000000"/>
                </a:solidFill>
              </a:rPr>
              <a:t>n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eeded  = depending on demand?</a:t>
            </a:r>
          </a:p>
        </p:txBody>
      </p:sp>
      <p:pic>
        <p:nvPicPr>
          <p:cNvPr id="10245" name="Picture 8" descr="https://encrypted-tbn2.gstatic.com/images?q=tbn:ANd9GcR_dCZXOxvBB3a-3yiv6KZyktVQPaDaug9hH7K6XZ5dGz4DvQf6A51q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5564188"/>
            <a:ext cx="357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t2.gstatic.com/images?q=tbn:ANd9GcT2bE3nrUM7KxcIXhWAKfO69AJ_m7LCGckmI71mBfFzN70stG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6007100"/>
            <a:ext cx="3190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61"/>
          <p:cNvGrpSpPr>
            <a:grpSpLocks/>
          </p:cNvGrpSpPr>
          <p:nvPr/>
        </p:nvGrpSpPr>
        <p:grpSpPr bwMode="auto">
          <a:xfrm>
            <a:off x="4105275" y="6421438"/>
            <a:ext cx="554038" cy="419100"/>
            <a:chOff x="5127969" y="1276350"/>
            <a:chExt cx="554959" cy="419100"/>
          </a:xfrm>
        </p:grpSpPr>
        <p:pic>
          <p:nvPicPr>
            <p:cNvPr id="8278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250" y="1276350"/>
              <a:ext cx="42433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9" name="TextBox 63"/>
            <p:cNvSpPr txBox="1">
              <a:spLocks noChangeArrowheads="1"/>
            </p:cNvSpPr>
            <p:nvPr/>
          </p:nvSpPr>
          <p:spPr bwMode="auto">
            <a:xfrm>
              <a:off x="5127969" y="1301234"/>
              <a:ext cx="554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>
                  <a:solidFill>
                    <a:srgbClr val="000000"/>
                  </a:solidFill>
                </a:rPr>
                <a:t>DPI</a:t>
              </a:r>
              <a:endParaRPr lang="he-IL" altLang="he-IL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200" name="Picture 17" descr="http://www.rsaweb.co.za/images/stories/icon_cd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5762625"/>
            <a:ext cx="4079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19" descr="data:image/jpeg;base64,/9j/4AAQSkZJRgABAQAAAQABAAD/2wCEAAkGBxQSERITEBQUEBQUFxUUFBgXEBAVFRcUFBUXFhcUFRcYHCggGBolHRQUITEhJykrLi4uGB8zODMsNygtLisBCgoKDg0OGhAQGi0kICYsLy84NjgsLCwsLC0tLCwsLCwsLDQtLCwsLCwsLCwsNCwsLCwsLCwsLCwsLCwsLywsLP/AABEIAMwAzAMBEQACEQEDEQH/xAAbAAEAAgMBAQAAAAAAAAAAAAAABAUCAwYBB//EADwQAAIBAgIIAwYDBwQDAAAAAAABAgMRBCEFBhIxQVFhcTKRsSJygaHB0RNCUhQjYoKS4fAVMzRDJNLx/8QAGwEBAAIDAQEAAAAAAAAAAAAAAAQFAQMGAgf/xAA3EQACAQMBBAcFCAMBAQAAAAAAAQIDBBEFEiExQRMyUWFxgZEiM6Gx0QYUIzRCweHwFVLxQyT/2gAMAwEAAhEDEQA/APuIAAAAAAAAAAAAAAAAAAAAAAAAAAAAAAAAAAAAAAAAAAAAAAAAAAABjtIAbXQAXfIAXfIAXfIAXfIAbQB6pAHoAAAAAAAAAAAAAAAAAAAAABjtcswBZgDZQB6AAAAAAAAAAGgDzZ5AC77gBSAMgAAAAAAAAAAAAAAYOXIAbPPMAyAABor4yEPHJLpfPyI1a8oUfeTS89/obIUpz6qIFbT9NeFSl8LepVVftDbR6qciRGxqPjuItTWJ/lgl3k36ECp9pZ/oprzefob42C5yNE9PVXu2V/L92RZfaG7fBRXl/JsVlTXaY/65V5x/pR4/z952r0M/cqQ/12rzj/Sh/n7ztXoPuVI2R1gqcYwfwa+puj9o7lcYxfr9Tw7GnybJNPWJfmg12kn6k2n9pYvr035PP0NUrB8pEyjpmlL82z3Vixpa1aVP1Y8TRK0qx5ZJ0Jpq8WmuaaZaQnGazFpojtNbmZHoweNAHm7qAZRlcA9AAAAAAAAB42AYXv0QBkgA2G8b2CqxunIQyh+8fR+z5lHd67Qo7qftP4epMpWU5b5bkUuK0tVnvlsrlHL+5zlzq91X4ywuxbv5J9O1pw5ZIVyse/eyQeXAFwBcAXAFwBcAXAFwDZSrSi7xbi+jNlKtUpPNOTR5lCMlhotMJp+ayqJTXPdL7MvbX7QVobqy2l6P6EOpYwfV3F5g8dCr4JZ8tz8jpbW+oXK/Dlv7OfoV9SjOn1kSSYajxoARnwYBmAAAAAAwDVe/YAyAI+NxsKUbzfZcX2Il3e0rWG1UfgubNtKjKq8ROXx+lJ1cn7Mf0r68zjL7VK108N4j2fXtLejbQp97INyswSBcYAuMAXGALjAFxgC4wBcYAuMAXGALjAFxgC4wDKE2ndOzW5o9QlKDUovDMNJrDL3Rmnfy1vhL/wBvudPp+u/oufX6/Urq9l+qn6F8nfNZo6dNNZRWvcGrmQewnwe8AzAAAANVR3dvMA9AIek9IRoxu85Pwrm/sQb+/haU9p72+C7f4N9Cg6ssLgcjicTKpJym7t/5ZdDhLivUrzdSo8su4U4wjsxNVzTg9i4wBcYAuMAXGALjAFxgC4wBcYAuMAXGALjAFxgC4wBcYAuMAtND6WdNqM84Pzj1XToXWl6pK3ap1HmHy/gh3Nqqi2o8fmdVGSaus080dpGSksrgUzWNzPJLzMg2U5XQBkAY1JWTYBqprLPe82AeVqqjFylkkrs8VakacHOXBHqMXJqKOKx2MdWblL4LkuCPn15dTuarqS8u5F/RpKnHZRHuRjaLgGUItu0U2+SV2ZjCUniKyzDaSyyV/pda1/w5eX0Jn+Mu8Z6Nmn7zS/2RGqU3F2knF8mmn8yJOnODxNNPvWDbGSksp5MLnk9G/wDZJ7G3sS2Odsu/Y3/dK3R9LsPZ7TX0sNrZzvMKNGU3aEXJ9E2eKVCpVeKcW/BGZTjFZk8Gyvg6kFecJRXNrLzNlazr0VmpBpeG4xCrCe6LyaYRbdopyb4JXZojCU3iKyz22ksskVNH1Yq7pzS90lTsLmEdqVN48DUq9NvCkiLciYNwuASqWj6sleNOTXa3qS6dhc1FmNN+hplXpx3OSNdfCzh44Sj1advM11bWtS68GvI9Qqwn1Wmabmg2C4AuAdBq3pD/AKpPrD6xOm0K+f5eb8PoVl9Q/wDSPmdAdOVhjF2l0fqAbwDRiX4VzYB7cAotacVaMaa/N7T7Ld8/Q57X7jZhGiue9+CLHT6eW5vkc3c5QtRcAXBk7XQ2BjRpJu201tSfwvbsjudOs4WtFSfFrLf95IormtKrPC4ER6z09q2zJx55ediI9fobeNl47f4Nv+PnjOVkssRh4V6edpKSvFreuTRZVqFG8o4e9Nbn+6I0JzozOFqx2ZOL4NrydjgqkHCTg+TwX8XlJnfU6SdNR4OKXmrH0OFNOiocsY+Bzrk1PPeQv2qhhUqd7Nb8m33lYg/eLTT4qk3j4vxZI6OtcPbwWEZRqRurSjJfBplgnCtDK3xZGalCXY0QKOHo4WMpN2u3m9/SKK+nQttOg5t4y/PuSJMp1blpL+95LweMhVjtU3dbnwafVEy3uqVxHapvKNFSlKm8SRzWtGDUJxnFWU73XDaXE5jXLSNKqqkFja4+JaWNVzi4vkbdV8ApN1Jq+y7RXC/Fm3Q7KM2601nG5fU831dxxCJZ6S05CjLYs5SW+1srlreavStp9Hht/IiUbOdWO1wRIwGPhXi9ntKLtdd+hItbyleQbj5pmurRnRlvOX0/glSq2jlGS2kuXNdjlNWtI29fEOD3+BbWlV1KeXxRW3Kski4BlSquMlKOTTuvge6c5U5KceK3mJRUlhnd4espwjJbpJPzPolGqqtONRc1k5ycHCTi+Qr7r8szaeSTF5AEao7z7JgGYBx+sVW9eX8KS+V/qcVrU9q7a7EkXljHFFd5WXKoli4AuDJ9AwNaNWlFrNNWflZpn0C2qwr0E1vTX/Uc5VhKnUaZRYzVh5ulJNcFLf2uUNxoEk26MvJ/UsKeoL9aISxOIw0XBpwT3XSaXuvcQ1WvbCLptYXhn0Zv6OhcPa4lU5XzZVPLeWS8H0aj4Y9l6H0an1F4HNS6zOAx9Xaq1JPjJ+tjgLubqV5yfazoaUdmEV3HWaryvh49HJfO/wBTrNFebSK738yovl+M/Ip9bardaMeEYp/Ft/Yp9em3XUOSXzJunxSpt95u1Ol7VVdIv5s3fZ5vbqLuR41FezFm/XHwU/efob/tAvw4eP7GvTutLwPdUsSnCVO/tJ7VuafEzoNeLpulzTz5GNQpvaU+Rv0voJVZOcZbMnvurp29Dff6RG5n0kXiXwZ4t7x01stZRS/sWIw0tuKvwbj7Sa6reUv3S9sJ9JBea3rzXEm9LQuFstlfjMZKrLam7vduskuSRX3FzUuJ7dR7yTTpRpx2Ymi5oPYuALgHX6t1L0F0bX1+p2mizcrRJ8m0Ul9HFZlnJXVi2IZlhZ3igDTJ/vH2+qANgBxen/8AkVPh6I4jVl/9c/L5F/Z+5iV9yuJIuALgyT8LXr0EpxUoxlzi9mROoVbq0SqRTSfatzI9SFGt7L3tepd4TWmLyqxcesc15by6oa9B7qsceG9ECpp0l1Hku04VocJwkvgy6/CuKfKUWQfbpS7GjhdKYX8KrOC3J5dnmvU4e9t+gryprgvkX9Cp0lNSO9o+CPur0O6h1F4HPS6zPnVd+1Lu/U+fVevLxfzOlj1Udjqp/wAde9L1Ou0T8qvFlLf++8kUWtT/APIfux+pSa3+afgifYe582StTX7dT3V6slfZ/wB5PwRq1Lqx8STrl4KfvP0JH2g93Dx/Y1ab1peBzuEp1L7dJS9nO8U8jnqEK+duknu5rkWVR0+rNreXOD1pkrKrFT6rJ+W4uLfXpx3VY571ufoQqmnRe+DwX+j9JU6yew81vTya+BfWt7RuV+G/LmV1ahOk/aRz+tWAjBxqQVtttSXDa339Sg1uzhTkqsFjPHx7SysKzmnCXI5+5QlgLgC4B1uq/wDsfzS+h2Gh/lfNlLqHvfIt7lwQTHBeBAGvE5VIvndAG0A5XWujapGfCUbfGP8AZo5TXaLjWjU5NfFFzp0803HsfzKS5RlgLgHqZlbnkYPoNSlDEULflnFW6cmux3c6dO6t9nk1/fQ51SlRq55pnJVtX68ZWUNtcGpRs/N5HLVNIuoywo578ot43tFrLeDqdB4J0aKjN3d3J8lfgdNp1tK2oKEnv4lTdVVVqbUeByGncQp16klmrpL+VJfQ5TUqqq3M5Lhw9C5tYOFKKZ3dHwR91eh2sOovAoJdZnzis/al3fqcBV68vF/M6aPVR2Wqf/HXvSOs0T8qvFlJqHvvJFFrW/8AyX7sSl1r80/BFhYe5XiyVqY/3lX3V6slaB7yfgjTqXUj4knXTwUvefoSNf8Adw8f2NWm9aXgbdUKydFxXijJ37PczbodSLoOC4p/M86jFqopcsEDTGr01Nyox2oyd7XScW9+/eiBf6RUVRzorKfLsJFvew2VGo8MlataJqU5upUWx7LildNu7Tu7diTpGn1qNR1aixuxg1XtzCcVCG8w1yxCtTp8buT7WsvVnnX6qxCnz4mdNg8yn5HL3OaLUXAFwDuND0dijTT32u+8szutOo9FbQi+OM+pzt1PbqyaJGInaMn09SaaCRhYWigDTpKHs3W9Z+QAhO6TW55gELTOD/FpNLxL2o91w+JB1G1+8UHFcVvXj/JIta3RVE3wOIZxGDohcYGBcYGCx0XpmpQyjaUd+y93wfAn2eoVbbdHfHs+nYRq9pCtve5lytblbOm7+8i2WvRxvg/Uhf4x/wCxX6R1lqVE4wSpxeTs7ya5X4EG61itWjswWyvj/BIo2EIPL3spblRgnHQUdaJRo7GxeaWypXy5Jtcy8hrUo0NjZ9rGM8vErpaenU2s7jn7lGWOC40Jp10IuLjtxburOzTLXT9TdrFwayuJDubPpmpJ4ZX6Qxjq1JVJZOXDkkrJfIg3NeVeq6kuZIpUlTgoI26I0k6FTaS2k1aS5r7m2yu5WtTbSyuDPFxQVaGybtN6XeIcfZ2Yx3K93d8WbdQv3dNbsJHi1tVRT35bIWDxk6UlKm9l/Jrk1xIlCvUoT26bwzfUpRqR2ZI6Ghrbl7dPP+GX0ZeU9e3e3Df3MrpaZv8AZkYYnW2TVqdNRfOTv8keauuyaxThjxMw01J+1I56vXlOTlNuUnvbKKpUnUk5TeWyxjBRWzFbjC54wesC4wME7QuC/FqpPwx9qXbl8Sfp1p94rJPgt7/veRrqt0VNvm+B252xzpoxLu4x5u77IGSxisgDypG6sAVeHlsydN949uKAJVwDmdZNF2bq01k/GuT/AFdjm9X0/Ddemt3P6lvY3WV0c/L6HPXKAtMC4AuALgC4AuALgC4AuALgC4AuALgC4AuALgC4BsoUpTkowV29yPdOlKpJQgstnmcowW1LgdvorAKjBRWbecnzf2O0srSNtS2Vx5vvOdua7rT2uXIlylZXeSRMNBq0fFyk5vju7AFkAACFpHDbSvHKSzTANOGr7S5NZSXX7AG5jAOY0zoFq86Cut7hxXWPNdDm9Q0nZzUoLd2fT6FxaX6fsVOPb9TnrlFgtBcwBcAXAFwBcAXAFwBcAXAFwBcAXAFwBcA34TCzqy2aau/kurfA3ULepXls01l/3ia6tWFKO1NnY6J0XGgv1Tfil9FyR11lYQto7t8ub+ncUFzdSrPsXYWBOIpDqP8AFlsR8KftPm+QMltThZWQBmAAAAVeOwjT26eTW/k1yYB5hsSp9JLenvX9gDeAVek9CU6t5L2J81ufvLiVt3plKv7S3S7fqiZb3tSlue9f3gcvj9F1KXijdfqWcf7fE5y4sa1DrLd2rgXNG6p1eq9/YQrkQkC4AuALgC4AuALgC4AuALgC4B7BNuyTbfBK7Mxi5PCWWYbSWWXmjtXJys6v7uPL8z+xcWuj1J76vsrs5/wV1fUYR3U97+B02FwsKcdmmlFfN9W+J0VGhTox2aawinqVZ1HtTeTabTwQ6lZ1HsU93GX0X3ALPB4ZQikgCQAAAAAA0AV2O0fte1D2ZLc0ARKeMcXs1VsvhL8r78gCYmAACtxmg6NS72dh845fLcV9fTLervxh9304EulfVqe7OV3nPaX0JKjHbUlON0t1mrlJe6bK3jtqWV8S1tr2NaWzjDKm5WE4XAFwBcAXAPNowMGynRlLwxlLtFs2QpTn1Yt+R5lOMeLwT8PoKvL8myucml8t5Mp6Xcz/AE48SLO+oR/VnwLbC6rpZ1ZuXSKsvNllR0SK31ZZ8CFU1RvqR9S6wuDp01anFR62zfd7y3o21KisU4pf3tK6pWqVOu8m83Go1168YK8nb1fZAyR4051nxhDlxff7AFthsMoKyQBuAAAAAAAAAANGIwsZqzQBV1MDUp503dfpea+HIAxjpBLKonB+cfMAlxldXWaYBXaxwvhqnS0vJr+5A1OG1ay7t/xJdhLFeJw1zkjpBcAXAOk1e0KpR/ErRupeCLvu/U/oXmm6dGcekqrKfBfuVF9euMtim+HF/sXa0VQX/VD+lP1LVWFsv/NehXu7rv8AWzbTwdOPhpwj2hFfQ2wt6UOrBLyRrlWqS4yfqb1luyNy3cDW94uDABk01sXCO9q/JZvyQBo/aKlTKnHZXOW/yAJWF0XZ7U25S5vMAsoxS3AGQAAAAAAAAAAAAAAI+Jw0ZJ3QBAwytFLldeTBgxx9PapVI84SXyZquIbdKce1P5G2hLZqRl3o+dJnEo6wXALbV/Rf409qX+3F5/xP9P3LHT7Lp57Uuqvj3EG+uuhjiPWfw7ztkdVg5011sRGNtppX3XBg0vSNP9V+ybBkwekV+WE5fBJfMAKpWl4YqPe7ANkdG1J+ObtyWS+QBLw+ioR4AE6FNLcgDIAAAAAAAAAAAAAAAAAHjAKqGTkuvqgDMYB82xENmco8pNeTOJqR2ZuPY2ddB7UU+426Owcq1RQjx3vgo8WbLe3lXqKEf+I8V60aMHOX/Tv8Jh404RhBWUf8bfU66lSjSgoR4I5erUlUk5y4szq1VFNv/OhsNZhhMBtvbqZt7lyXIGSdHAQXBeQBujQiuCAM1EA9AAAAAAAAAAAAAAAAAAAAAAABV1VapLqkwD0yYOA0zQf7VUhFXbn7K57VmvU5K8pv7zKKXF/M6i1mvu8ZPs+R12hNGqhTtvnLOb68l0R0NlaK3p45viUV3cuvPPJcCwbJZENOGpfiz2n4Vu69QZLmKsAegAAAAAAAAAAAAAAAAAAAAAAAAAAAFbjVaouqaAMTJggw0dH8eVd5yaSX8NlZvuyKrWPTus+PyJLuZdCqK4fMnEojEed6ktiO78z+hgyXFCkopJAGwAAAAAAAAAAAAAAAAAAAAAAAAAAAAAEHScHZSW9ZgEWlVUldf/OjBgzANFetnsxzk/l1YMllgMKoR68QCUAAAAAAAAAAAAAAAAAAAAAAAAAAAAAAAeSVwCrxWiru8G4vowDStHVXk5u3TIAn4LARp9WAT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sp>
        <p:nvSpPr>
          <p:cNvPr id="8202" name="AutoShape 21" descr="data:image/jpeg;base64,/9j/4AAQSkZJRgABAQAAAQABAAD/2wCEAAkGBxQSERITEBQUEBQUFxUUFBgXEBAVFRcUFBUXFhcUFRcYHCggGBolHRQUITEhJykrLi4uGB8zODMsNygtLisBCgoKDg0OGhAQGi0kICYsLy84NjgsLCwsLC0tLCwsLCwsLDQtLCwsLCwsLCwsNCwsLCwsLCwsLCwsLCwsLywsLP/AABEIAMwAzAMBEQACEQEDEQH/xAAbAAEAAgMBAQAAAAAAAAAAAAAABAUCAwYBB//EADwQAAIBAgIIAwYDBwQDAAAAAAABAgMRBCEFBhIxQVFhcTKRsSJygaHB0RNCUhQjYoKS4fAVMzRDJNLx/8QAGwEBAAIDAQEAAAAAAAAAAAAAAAQFAQMGAgf/xAA3EQACAQMBBAcFCAMBAQAAAAAAAQIDBBEFEiExQRMyUWFxgZEiM6Gx0QYUIzRCweHwFVLxQyT/2gAMAwEAAhEDEQA/APuIAAAAAAAAAAAAAAAAAAAAAAAAAAAAAAAAAAAAAAAAAAAAAAAAAAABjtIAbXQAXfIAXfIAXfIAXfIAbQB6pAHoAAAAAAAAAAAAAAAAAAAAABjtcswBZgDZQB6AAAAAAAAAAGgDzZ5AC77gBSAMgAAAAAAAAAAAAAAYOXIAbPPMAyAABor4yEPHJLpfPyI1a8oUfeTS89/obIUpz6qIFbT9NeFSl8LepVVftDbR6qciRGxqPjuItTWJ/lgl3k36ECp9pZ/oprzefob42C5yNE9PVXu2V/L92RZfaG7fBRXl/JsVlTXaY/65V5x/pR4/z952r0M/cqQ/12rzj/Sh/n7ztXoPuVI2R1gqcYwfwa+puj9o7lcYxfr9Tw7GnybJNPWJfmg12kn6k2n9pYvr035PP0NUrB8pEyjpmlL82z3Vixpa1aVP1Y8TRK0qx5ZJ0Jpq8WmuaaZaQnGazFpojtNbmZHoweNAHm7qAZRlcA9AAAAAAAAB42AYXv0QBkgA2G8b2CqxunIQyh+8fR+z5lHd67Qo7qftP4epMpWU5b5bkUuK0tVnvlsrlHL+5zlzq91X4ywuxbv5J9O1pw5ZIVyse/eyQeXAFwBcAXAFwBcAXAFwDZSrSi7xbi+jNlKtUpPNOTR5lCMlhotMJp+ayqJTXPdL7MvbX7QVobqy2l6P6EOpYwfV3F5g8dCr4JZ8tz8jpbW+oXK/Dlv7OfoV9SjOn1kSSYajxoARnwYBmAAAAAAwDVe/YAyAI+NxsKUbzfZcX2Il3e0rWG1UfgubNtKjKq8ROXx+lJ1cn7Mf0r68zjL7VK108N4j2fXtLejbQp97INyswSBcYAuMAXGALjAFxgC4wBcYAuMAXGALjAFxgC4wDKE2ndOzW5o9QlKDUovDMNJrDL3Rmnfy1vhL/wBvudPp+u/oufX6/Urq9l+qn6F8nfNZo6dNNZRWvcGrmQewnwe8AzAAAANVR3dvMA9AIek9IRoxu85Pwrm/sQb+/haU9p72+C7f4N9Cg6ssLgcjicTKpJym7t/5ZdDhLivUrzdSo8su4U4wjsxNVzTg9i4wBcYAuMAXGALjAFxgC4wBcYAuMAXGALjAFxgC4wBcYAuMAtND6WdNqM84Pzj1XToXWl6pK3ap1HmHy/gh3Nqqi2o8fmdVGSaus080dpGSksrgUzWNzPJLzMg2U5XQBkAY1JWTYBqprLPe82AeVqqjFylkkrs8VakacHOXBHqMXJqKOKx2MdWblL4LkuCPn15dTuarqS8u5F/RpKnHZRHuRjaLgGUItu0U2+SV2ZjCUniKyzDaSyyV/pda1/w5eX0Jn+Mu8Z6Nmn7zS/2RGqU3F2knF8mmn8yJOnODxNNPvWDbGSksp5MLnk9G/wDZJ7G3sS2Odsu/Y3/dK3R9LsPZ7TX0sNrZzvMKNGU3aEXJ9E2eKVCpVeKcW/BGZTjFZk8Gyvg6kFecJRXNrLzNlazr0VmpBpeG4xCrCe6LyaYRbdopyb4JXZojCU3iKyz22ksskVNH1Yq7pzS90lTsLmEdqVN48DUq9NvCkiLciYNwuASqWj6sleNOTXa3qS6dhc1FmNN+hplXpx3OSNdfCzh44Sj1advM11bWtS68GvI9Qqwn1Wmabmg2C4AuAdBq3pD/AKpPrD6xOm0K+f5eb8PoVl9Q/wDSPmdAdOVhjF2l0fqAbwDRiX4VzYB7cAotacVaMaa/N7T7Ld8/Q57X7jZhGiue9+CLHT6eW5vkc3c5QtRcAXBk7XQ2BjRpJu201tSfwvbsjudOs4WtFSfFrLf95IormtKrPC4ER6z09q2zJx55ediI9fobeNl47f4Nv+PnjOVkssRh4V6edpKSvFreuTRZVqFG8o4e9Nbn+6I0JzozOFqx2ZOL4NrydjgqkHCTg+TwX8XlJnfU6SdNR4OKXmrH0OFNOiocsY+Bzrk1PPeQv2qhhUqd7Nb8m33lYg/eLTT4qk3j4vxZI6OtcPbwWEZRqRurSjJfBplgnCtDK3xZGalCXY0QKOHo4WMpN2u3m9/SKK+nQttOg5t4y/PuSJMp1blpL+95LweMhVjtU3dbnwafVEy3uqVxHapvKNFSlKm8SRzWtGDUJxnFWU73XDaXE5jXLSNKqqkFja4+JaWNVzi4vkbdV8ApN1Jq+y7RXC/Fm3Q7KM2601nG5fU831dxxCJZ6S05CjLYs5SW+1srlreavStp9Hht/IiUbOdWO1wRIwGPhXi9ntKLtdd+hItbyleQbj5pmurRnRlvOX0/glSq2jlGS2kuXNdjlNWtI29fEOD3+BbWlV1KeXxRW3Kski4BlSquMlKOTTuvge6c5U5KceK3mJRUlhnd4espwjJbpJPzPolGqqtONRc1k5ycHCTi+Qr7r8szaeSTF5AEao7z7JgGYBx+sVW9eX8KS+V/qcVrU9q7a7EkXljHFFd5WXKoli4AuDJ9AwNaNWlFrNNWflZpn0C2qwr0E1vTX/Uc5VhKnUaZRYzVh5ulJNcFLf2uUNxoEk26MvJ/UsKeoL9aISxOIw0XBpwT3XSaXuvcQ1WvbCLptYXhn0Zv6OhcPa4lU5XzZVPLeWS8H0aj4Y9l6H0an1F4HNS6zOAx9Xaq1JPjJ+tjgLubqV5yfazoaUdmEV3HWaryvh49HJfO/wBTrNFebSK738yovl+M/Ip9bardaMeEYp/Ft/Yp9em3XUOSXzJunxSpt95u1Ol7VVdIv5s3fZ5vbqLuR41FezFm/XHwU/efob/tAvw4eP7GvTutLwPdUsSnCVO/tJ7VuafEzoNeLpulzTz5GNQpvaU+Rv0voJVZOcZbMnvurp29Dff6RG5n0kXiXwZ4t7x01stZRS/sWIw0tuKvwbj7Sa6reUv3S9sJ9JBea3rzXEm9LQuFstlfjMZKrLam7vduskuSRX3FzUuJ7dR7yTTpRpx2Ymi5oPYuALgHX6t1L0F0bX1+p2mizcrRJ8m0Ul9HFZlnJXVi2IZlhZ3igDTJ/vH2+qANgBxen/8AkVPh6I4jVl/9c/L5F/Z+5iV9yuJIuALgyT8LXr0EpxUoxlzi9mROoVbq0SqRTSfatzI9SFGt7L3tepd4TWmLyqxcesc15by6oa9B7qsceG9ECpp0l1Hku04VocJwkvgy6/CuKfKUWQfbpS7GjhdKYX8KrOC3J5dnmvU4e9t+gryprgvkX9Cp0lNSO9o+CPur0O6h1F4HPS6zPnVd+1Lu/U+fVevLxfzOlj1Udjqp/wAde9L1Ou0T8qvFlLf++8kUWtT/APIfux+pSa3+afgifYe582StTX7dT3V6slfZ/wB5PwRq1Lqx8STrl4KfvP0JH2g93Dx/Y1ab1peBzuEp1L7dJS9nO8U8jnqEK+duknu5rkWVR0+rNreXOD1pkrKrFT6rJ+W4uLfXpx3VY571ufoQqmnRe+DwX+j9JU6yew81vTya+BfWt7RuV+G/LmV1ahOk/aRz+tWAjBxqQVtttSXDa339Sg1uzhTkqsFjPHx7SysKzmnCXI5+5QlgLgC4B1uq/wDsfzS+h2Gh/lfNlLqHvfIt7lwQTHBeBAGvE5VIvndAG0A5XWujapGfCUbfGP8AZo5TXaLjWjU5NfFFzp0803HsfzKS5RlgLgHqZlbnkYPoNSlDEULflnFW6cmux3c6dO6t9nk1/fQ51SlRq55pnJVtX68ZWUNtcGpRs/N5HLVNIuoywo578ot43tFrLeDqdB4J0aKjN3d3J8lfgdNp1tK2oKEnv4lTdVVVqbUeByGncQp16klmrpL+VJfQ5TUqqq3M5Lhw9C5tYOFKKZ3dHwR91eh2sOovAoJdZnzis/al3fqcBV68vF/M6aPVR2Wqf/HXvSOs0T8qvFlJqHvvJFFrW/8AyX7sSl1r80/BFhYe5XiyVqY/3lX3V6slaB7yfgjTqXUj4knXTwUvefoSNf8Adw8f2NWm9aXgbdUKydFxXijJ37PczbodSLoOC4p/M86jFqopcsEDTGr01Nyox2oyd7XScW9+/eiBf6RUVRzorKfLsJFvew2VGo8MlataJqU5upUWx7LildNu7Tu7diTpGn1qNR1aixuxg1XtzCcVCG8w1yxCtTp8buT7WsvVnnX6qxCnz4mdNg8yn5HL3OaLUXAFwDuND0dijTT32u+8szutOo9FbQi+OM+pzt1PbqyaJGInaMn09SaaCRhYWigDTpKHs3W9Z+QAhO6TW55gELTOD/FpNLxL2o91w+JB1G1+8UHFcVvXj/JIta3RVE3wOIZxGDohcYGBcYGCx0XpmpQyjaUd+y93wfAn2eoVbbdHfHs+nYRq9pCtve5lytblbOm7+8i2WvRxvg/Uhf4x/wCxX6R1lqVE4wSpxeTs7ya5X4EG61itWjswWyvj/BIo2EIPL3spblRgnHQUdaJRo7GxeaWypXy5Jtcy8hrUo0NjZ9rGM8vErpaenU2s7jn7lGWOC40Jp10IuLjtxburOzTLXT9TdrFwayuJDubPpmpJ4ZX6Qxjq1JVJZOXDkkrJfIg3NeVeq6kuZIpUlTgoI26I0k6FTaS2k1aS5r7m2yu5WtTbSyuDPFxQVaGybtN6XeIcfZ2Yx3K93d8WbdQv3dNbsJHi1tVRT35bIWDxk6UlKm9l/Jrk1xIlCvUoT26bwzfUpRqR2ZI6Ghrbl7dPP+GX0ZeU9e3e3Df3MrpaZv8AZkYYnW2TVqdNRfOTv8keauuyaxThjxMw01J+1I56vXlOTlNuUnvbKKpUnUk5TeWyxjBRWzFbjC54wesC4wME7QuC/FqpPwx9qXbl8Sfp1p94rJPgt7/veRrqt0VNvm+B252xzpoxLu4x5u77IGSxisgDypG6sAVeHlsydN949uKAJVwDmdZNF2bq01k/GuT/AFdjm9X0/Ddemt3P6lvY3WV0c/L6HPXKAtMC4AuALgC4AuALgC4AuALgC4AuALgC4AuALgC4BsoUpTkowV29yPdOlKpJQgstnmcowW1LgdvorAKjBRWbecnzf2O0srSNtS2Vx5vvOdua7rT2uXIlylZXeSRMNBq0fFyk5vju7AFkAACFpHDbSvHKSzTANOGr7S5NZSXX7AG5jAOY0zoFq86Cut7hxXWPNdDm9Q0nZzUoLd2fT6FxaX6fsVOPb9TnrlFgtBcwBcAXAFwBcAXAFwBcAXAFwBcAXAFwBcA34TCzqy2aau/kurfA3ULepXls01l/3ia6tWFKO1NnY6J0XGgv1Tfil9FyR11lYQto7t8ub+ncUFzdSrPsXYWBOIpDqP8AFlsR8KftPm+QMltThZWQBmAAAAVeOwjT26eTW/k1yYB5hsSp9JLenvX9gDeAVek9CU6t5L2J81ufvLiVt3plKv7S3S7fqiZb3tSlue9f3gcvj9F1KXijdfqWcf7fE5y4sa1DrLd2rgXNG6p1eq9/YQrkQkC4AuALgC4AuALgC4AuALgC4B7BNuyTbfBK7Mxi5PCWWYbSWWXmjtXJys6v7uPL8z+xcWuj1J76vsrs5/wV1fUYR3U97+B02FwsKcdmmlFfN9W+J0VGhTox2aawinqVZ1HtTeTabTwQ6lZ1HsU93GX0X3ALPB4ZQikgCQAAAAAA0AV2O0fte1D2ZLc0ARKeMcXs1VsvhL8r78gCYmAACtxmg6NS72dh845fLcV9fTLervxh9304EulfVqe7OV3nPaX0JKjHbUlON0t1mrlJe6bK3jtqWV8S1tr2NaWzjDKm5WE4XAFwBcAXAPNowMGynRlLwxlLtFs2QpTn1Yt+R5lOMeLwT8PoKvL8myucml8t5Mp6Xcz/AE48SLO+oR/VnwLbC6rpZ1ZuXSKsvNllR0SK31ZZ8CFU1RvqR9S6wuDp01anFR62zfd7y3o21KisU4pf3tK6pWqVOu8m83Go1168YK8nb1fZAyR4051nxhDlxff7AFthsMoKyQBuAAAAAAAAAANGIwsZqzQBV1MDUp503dfpea+HIAxjpBLKonB+cfMAlxldXWaYBXaxwvhqnS0vJr+5A1OG1ay7t/xJdhLFeJw1zkjpBcAXAOk1e0KpR/ErRupeCLvu/U/oXmm6dGcekqrKfBfuVF9euMtim+HF/sXa0VQX/VD+lP1LVWFsv/NehXu7rv8AWzbTwdOPhpwj2hFfQ2wt6UOrBLyRrlWqS4yfqb1luyNy3cDW94uDABk01sXCO9q/JZvyQBo/aKlTKnHZXOW/yAJWF0XZ7U25S5vMAsoxS3AGQAAAAAAAAAAAAAAI+Jw0ZJ3QBAwytFLldeTBgxx9PapVI84SXyZquIbdKce1P5G2hLZqRl3o+dJnEo6wXALbV/Rf409qX+3F5/xP9P3LHT7Lp57Uuqvj3EG+uuhjiPWfw7ztkdVg5011sRGNtppX3XBg0vSNP9V+ybBkwekV+WE5fBJfMAKpWl4YqPe7ANkdG1J+ObtyWS+QBLw+ioR4AE6FNLcgDIAAAAAAAAAAAAAAAAAHjAKqGTkuvqgDMYB82xENmco8pNeTOJqR2ZuPY2ddB7UU+426Owcq1RQjx3vgo8WbLe3lXqKEf+I8V60aMHOX/Tv8Jh404RhBWUf8bfU66lSjSgoR4I5erUlUk5y4szq1VFNv/OhsNZhhMBtvbqZt7lyXIGSdHAQXBeQBujQiuCAM1EA9AAAAAAAAAAAAAAAAAAAAAAABV1VapLqkwD0yYOA0zQf7VUhFXbn7K57VmvU5K8pv7zKKXF/M6i1mvu8ZPs+R12hNGqhTtvnLOb68l0R0NlaK3p45viUV3cuvPPJcCwbJZENOGpfiz2n4Vu69QZLmKsAegAAAAAAAAAAAAAAAAAAAAAAAAAAAFbjVaouqaAMTJggw0dH8eVd5yaSX8NlZvuyKrWPTus+PyJLuZdCqK4fMnEojEed6ktiO78z+hgyXFCkopJAGwAAAAAAAAAAAAAAAAAAAAAAAAAAAAAEHScHZSW9ZgEWlVUldf/OjBgzANFetnsxzk/l1YMllgMKoR68QCUAAAAAAAAAAAAAAAAAAAAAAAAAAAAAAAeSVwCrxWiru8G4vowDStHVXk5u3TIAn4LARp9WAT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pic>
        <p:nvPicPr>
          <p:cNvPr id="8203" name="Picture 23" descr="REACH YOUR USERS BY SMS MESSAGES - EXTEND SOCIAL MEDIA CAMPAIG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6388100"/>
            <a:ext cx="428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007100"/>
            <a:ext cx="7096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276497"/>
          <p:cNvGrpSpPr>
            <a:grpSpLocks/>
          </p:cNvGrpSpPr>
          <p:nvPr/>
        </p:nvGrpSpPr>
        <p:grpSpPr bwMode="auto">
          <a:xfrm>
            <a:off x="6623050" y="5965825"/>
            <a:ext cx="411163" cy="558800"/>
            <a:chOff x="6622871" y="5815348"/>
            <a:chExt cx="449161" cy="708581"/>
          </a:xfrm>
        </p:grpSpPr>
        <p:sp>
          <p:nvSpPr>
            <p:cNvPr id="276493" name="Flowchart: Magnetic Disk 276492"/>
            <p:cNvSpPr/>
            <p:nvPr/>
          </p:nvSpPr>
          <p:spPr>
            <a:xfrm>
              <a:off x="6652353" y="5889830"/>
              <a:ext cx="348576" cy="634099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hangingPunct="0">
                <a:defRPr/>
              </a:pPr>
              <a:endParaRPr lang="he-IL" dirty="0">
                <a:solidFill>
                  <a:srgbClr val="FFFFFF"/>
                </a:solidFill>
              </a:endParaRPr>
            </a:p>
          </p:txBody>
        </p:sp>
        <p:grpSp>
          <p:nvGrpSpPr>
            <p:cNvPr id="8259" name="Group 100"/>
            <p:cNvGrpSpPr>
              <a:grpSpLocks/>
            </p:cNvGrpSpPr>
            <p:nvPr/>
          </p:nvGrpSpPr>
          <p:grpSpPr bwMode="auto">
            <a:xfrm>
              <a:off x="6687886" y="6096526"/>
              <a:ext cx="305890" cy="361391"/>
              <a:chOff x="5955030" y="3031808"/>
              <a:chExt cx="914400" cy="1398587"/>
            </a:xfrm>
          </p:grpSpPr>
          <p:grpSp>
            <p:nvGrpSpPr>
              <p:cNvPr id="8261" name="Group 398"/>
              <p:cNvGrpSpPr>
                <a:grpSpLocks/>
              </p:cNvGrpSpPr>
              <p:nvPr/>
            </p:nvGrpSpPr>
            <p:grpSpPr bwMode="auto">
              <a:xfrm>
                <a:off x="6097905" y="3403283"/>
                <a:ext cx="596900" cy="1027112"/>
                <a:chOff x="3130" y="3288"/>
                <a:chExt cx="410" cy="742"/>
              </a:xfrm>
            </p:grpSpPr>
            <p:sp>
              <p:nvSpPr>
                <p:cNvPr id="826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pic>
            <p:nvPicPr>
              <p:cNvPr id="8262" name="Picture 399" descr="cell_tower_radiation copy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030" y="3031808"/>
                <a:ext cx="914400" cy="73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60" name="TextBox 276495"/>
            <p:cNvSpPr txBox="1">
              <a:spLocks noChangeArrowheads="1"/>
            </p:cNvSpPr>
            <p:nvPr/>
          </p:nvSpPr>
          <p:spPr bwMode="auto">
            <a:xfrm>
              <a:off x="6622871" y="5815348"/>
              <a:ext cx="4491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200">
                  <a:solidFill>
                    <a:srgbClr val="000000"/>
                  </a:solidFill>
                </a:rPr>
                <a:t>EPC</a:t>
              </a:r>
              <a:endParaRPr lang="he-IL" altLang="he-IL" sz="1200">
                <a:solidFill>
                  <a:srgbClr val="000000"/>
                </a:solidFill>
              </a:endParaRPr>
            </a:p>
          </p:txBody>
        </p:sp>
      </p:grpSp>
      <p:sp>
        <p:nvSpPr>
          <p:cNvPr id="8206" name="TextBox 257"/>
          <p:cNvSpPr txBox="1">
            <a:spLocks noChangeArrowheads="1"/>
          </p:cNvSpPr>
          <p:nvPr/>
        </p:nvSpPr>
        <p:spPr bwMode="auto">
          <a:xfrm>
            <a:off x="7034213" y="5603875"/>
            <a:ext cx="2109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1">
                <a:solidFill>
                  <a:srgbClr val="FF0000"/>
                </a:solidFill>
              </a:rPr>
              <a:t>PCE     LTE   TE 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1">
                <a:solidFill>
                  <a:srgbClr val="FF0000"/>
                </a:solidFill>
              </a:rPr>
              <a:t>PDN-GW   S-GW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1">
                <a:solidFill>
                  <a:srgbClr val="FF0000"/>
                </a:solidFill>
              </a:rPr>
              <a:t>SGSN/GGSN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1">
                <a:solidFill>
                  <a:srgbClr val="FF0000"/>
                </a:solidFill>
              </a:rPr>
              <a:t>SIP     NAT RSVP</a:t>
            </a:r>
            <a:endParaRPr lang="he-IL" altLang="he-IL" sz="1800" b="1">
              <a:solidFill>
                <a:srgbClr val="FF0000"/>
              </a:solidFill>
            </a:endParaRPr>
          </a:p>
        </p:txBody>
      </p:sp>
      <p:sp>
        <p:nvSpPr>
          <p:cNvPr id="257" name="Rectangle 4"/>
          <p:cNvSpPr txBox="1">
            <a:spLocks noChangeArrowheads="1"/>
          </p:cNvSpPr>
          <p:nvPr/>
        </p:nvSpPr>
        <p:spPr bwMode="auto">
          <a:xfrm>
            <a:off x="0" y="2141538"/>
            <a:ext cx="3898900" cy="130175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Distributed Network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Functions (and services) are implemented at various locations in the network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T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raffic is sent to these servers using the control mechanism of SDN</a:t>
            </a:r>
          </a:p>
        </p:txBody>
      </p:sp>
      <p:pic>
        <p:nvPicPr>
          <p:cNvPr id="10279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355758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29101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78631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433863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31946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363378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429125" y="3495675"/>
            <a:ext cx="104775" cy="600075"/>
            <a:chOff x="3533775" y="3324225"/>
            <a:chExt cx="76200" cy="704850"/>
          </a:xfrm>
        </p:grpSpPr>
        <p:sp>
          <p:nvSpPr>
            <p:cNvPr id="44" name="Oval 43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619625" y="4276725"/>
            <a:ext cx="104775" cy="600075"/>
            <a:chOff x="3533775" y="3324225"/>
            <a:chExt cx="76200" cy="704850"/>
          </a:xfrm>
        </p:grpSpPr>
        <p:sp>
          <p:nvSpPr>
            <p:cNvPr id="58" name="Oval 57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429375" y="4705350"/>
            <a:ext cx="104775" cy="600075"/>
            <a:chOff x="3533775" y="3324225"/>
            <a:chExt cx="76200" cy="704850"/>
          </a:xfrm>
        </p:grpSpPr>
        <p:sp>
          <p:nvSpPr>
            <p:cNvPr id="64" name="Oval 63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581775" y="3257550"/>
            <a:ext cx="104775" cy="600075"/>
            <a:chOff x="3533775" y="3324225"/>
            <a:chExt cx="76200" cy="704850"/>
          </a:xfrm>
        </p:grpSpPr>
        <p:sp>
          <p:nvSpPr>
            <p:cNvPr id="70" name="Oval 69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7372350" y="4248150"/>
            <a:ext cx="104775" cy="600075"/>
            <a:chOff x="3533775" y="3324225"/>
            <a:chExt cx="76200" cy="704850"/>
          </a:xfrm>
        </p:grpSpPr>
        <p:sp>
          <p:nvSpPr>
            <p:cNvPr id="76" name="Oval 75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7572375" y="3590925"/>
            <a:ext cx="104775" cy="600075"/>
            <a:chOff x="3533775" y="3324225"/>
            <a:chExt cx="76200" cy="704850"/>
          </a:xfrm>
        </p:grpSpPr>
        <p:sp>
          <p:nvSpPr>
            <p:cNvPr id="82" name="Oval 81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87" name="Flowchart: Card 86"/>
          <p:cNvSpPr/>
          <p:nvPr/>
        </p:nvSpPr>
        <p:spPr>
          <a:xfrm>
            <a:off x="4175125" y="2851150"/>
            <a:ext cx="230188" cy="115888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he-IL" sz="900">
              <a:solidFill>
                <a:srgbClr val="000000"/>
              </a:solidFill>
            </a:endParaRPr>
          </a:p>
        </p:txBody>
      </p:sp>
      <p:sp>
        <p:nvSpPr>
          <p:cNvPr id="88" name="Flowchart: Card 87"/>
          <p:cNvSpPr/>
          <p:nvPr/>
        </p:nvSpPr>
        <p:spPr>
          <a:xfrm>
            <a:off x="4327525" y="2070100"/>
            <a:ext cx="230188" cy="115888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he-IL" sz="900">
              <a:solidFill>
                <a:srgbClr val="000000"/>
              </a:solidFill>
            </a:endParaRPr>
          </a:p>
        </p:txBody>
      </p: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5326063" y="1924050"/>
            <a:ext cx="1343025" cy="1038225"/>
            <a:chOff x="6545990" y="800100"/>
            <a:chExt cx="1342034" cy="1037446"/>
          </a:xfrm>
        </p:grpSpPr>
        <p:pic>
          <p:nvPicPr>
            <p:cNvPr id="8226" name="Picture 41" descr="Big Network Controller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800100"/>
              <a:ext cx="1182688" cy="10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TextBox 89"/>
            <p:cNvSpPr txBox="1">
              <a:spLocks noChangeArrowheads="1"/>
            </p:cNvSpPr>
            <p:nvPr/>
          </p:nvSpPr>
          <p:spPr bwMode="auto">
            <a:xfrm>
              <a:off x="6545990" y="895350"/>
              <a:ext cx="13420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 b="1">
                  <a:solidFill>
                    <a:srgbClr val="FFC000"/>
                  </a:solidFill>
                </a:rPr>
                <a:t>SDN</a:t>
              </a:r>
            </a:p>
            <a:p>
              <a:pPr algn="ctr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 b="1">
                  <a:solidFill>
                    <a:srgbClr val="FFC000"/>
                  </a:solidFill>
                </a:rPr>
                <a:t>Controller</a:t>
              </a:r>
            </a:p>
          </p:txBody>
        </p:sp>
      </p:grpSp>
      <p:cxnSp>
        <p:nvCxnSpPr>
          <p:cNvPr id="91" name="Curved Connector 90"/>
          <p:cNvCxnSpPr>
            <a:stCxn id="87" idx="0"/>
          </p:cNvCxnSpPr>
          <p:nvPr/>
        </p:nvCxnSpPr>
        <p:spPr>
          <a:xfrm>
            <a:off x="4337050" y="2847975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4321175" y="2978150"/>
            <a:ext cx="1844675" cy="2495550"/>
          </a:xfrm>
          <a:custGeom>
            <a:avLst/>
            <a:gdLst>
              <a:gd name="connsiteX0" fmla="*/ 0 w 2377440"/>
              <a:gd name="connsiteY0" fmla="*/ 71846 h 1338943"/>
              <a:gd name="connsiteX1" fmla="*/ 809897 w 2377440"/>
              <a:gd name="connsiteY1" fmla="*/ 372291 h 1338943"/>
              <a:gd name="connsiteX2" fmla="*/ 1515291 w 2377440"/>
              <a:gd name="connsiteY2" fmla="*/ 45720 h 1338943"/>
              <a:gd name="connsiteX3" fmla="*/ 2129245 w 2377440"/>
              <a:gd name="connsiteY3" fmla="*/ 646611 h 1338943"/>
              <a:gd name="connsiteX4" fmla="*/ 2377440 w 2377440"/>
              <a:gd name="connsiteY4" fmla="*/ 1338943 h 1338943"/>
              <a:gd name="connsiteX0" fmla="*/ 239486 w 2616926"/>
              <a:gd name="connsiteY0" fmla="*/ 139338 h 2801983"/>
              <a:gd name="connsiteX1" fmla="*/ 134983 w 2616926"/>
              <a:gd name="connsiteY1" fmla="*/ 2751909 h 2801983"/>
              <a:gd name="connsiteX2" fmla="*/ 1049383 w 2616926"/>
              <a:gd name="connsiteY2" fmla="*/ 439783 h 2801983"/>
              <a:gd name="connsiteX3" fmla="*/ 1754777 w 2616926"/>
              <a:gd name="connsiteY3" fmla="*/ 113212 h 2801983"/>
              <a:gd name="connsiteX4" fmla="*/ 2368731 w 2616926"/>
              <a:gd name="connsiteY4" fmla="*/ 714103 h 2801983"/>
              <a:gd name="connsiteX5" fmla="*/ 2616926 w 2616926"/>
              <a:gd name="connsiteY5" fmla="*/ 1406435 h 2801983"/>
              <a:gd name="connsiteX0" fmla="*/ 2177 w 2980508"/>
              <a:gd name="connsiteY0" fmla="*/ 2503715 h 3095898"/>
              <a:gd name="connsiteX1" fmla="*/ 498565 w 2980508"/>
              <a:gd name="connsiteY1" fmla="*/ 2751909 h 3095898"/>
              <a:gd name="connsiteX2" fmla="*/ 1412965 w 2980508"/>
              <a:gd name="connsiteY2" fmla="*/ 439783 h 3095898"/>
              <a:gd name="connsiteX3" fmla="*/ 2118359 w 2980508"/>
              <a:gd name="connsiteY3" fmla="*/ 113212 h 3095898"/>
              <a:gd name="connsiteX4" fmla="*/ 2732313 w 2980508"/>
              <a:gd name="connsiteY4" fmla="*/ 714103 h 3095898"/>
              <a:gd name="connsiteX5" fmla="*/ 2980508 w 2980508"/>
              <a:gd name="connsiteY5" fmla="*/ 1406435 h 3095898"/>
              <a:gd name="connsiteX0" fmla="*/ 2177 w 2980508"/>
              <a:gd name="connsiteY0" fmla="*/ 2810691 h 3981993"/>
              <a:gd name="connsiteX1" fmla="*/ 498565 w 2980508"/>
              <a:gd name="connsiteY1" fmla="*/ 3058885 h 3981993"/>
              <a:gd name="connsiteX2" fmla="*/ 1360714 w 2980508"/>
              <a:gd name="connsiteY2" fmla="*/ 3542210 h 3981993"/>
              <a:gd name="connsiteX3" fmla="*/ 2118359 w 2980508"/>
              <a:gd name="connsiteY3" fmla="*/ 420188 h 3981993"/>
              <a:gd name="connsiteX4" fmla="*/ 2732313 w 2980508"/>
              <a:gd name="connsiteY4" fmla="*/ 1021079 h 3981993"/>
              <a:gd name="connsiteX5" fmla="*/ 2980508 w 2980508"/>
              <a:gd name="connsiteY5" fmla="*/ 1713411 h 3981993"/>
              <a:gd name="connsiteX0" fmla="*/ 2177 w 3030582"/>
              <a:gd name="connsiteY0" fmla="*/ 2227218 h 4175760"/>
              <a:gd name="connsiteX1" fmla="*/ 498565 w 3030582"/>
              <a:gd name="connsiteY1" fmla="*/ 2475412 h 4175760"/>
              <a:gd name="connsiteX2" fmla="*/ 1360714 w 3030582"/>
              <a:gd name="connsiteY2" fmla="*/ 2958737 h 4175760"/>
              <a:gd name="connsiteX3" fmla="*/ 1190896 w 3030582"/>
              <a:gd name="connsiteY3" fmla="*/ 3755572 h 4175760"/>
              <a:gd name="connsiteX4" fmla="*/ 2732313 w 3030582"/>
              <a:gd name="connsiteY4" fmla="*/ 437606 h 4175760"/>
              <a:gd name="connsiteX5" fmla="*/ 2980508 w 3030582"/>
              <a:gd name="connsiteY5" fmla="*/ 1129938 h 4175760"/>
              <a:gd name="connsiteX0" fmla="*/ 2177 w 2841170"/>
              <a:gd name="connsiteY0" fmla="*/ 1950720 h 4445726"/>
              <a:gd name="connsiteX1" fmla="*/ 498565 w 2841170"/>
              <a:gd name="connsiteY1" fmla="*/ 2198914 h 4445726"/>
              <a:gd name="connsiteX2" fmla="*/ 1360714 w 2841170"/>
              <a:gd name="connsiteY2" fmla="*/ 2682239 h 4445726"/>
              <a:gd name="connsiteX3" fmla="*/ 1190896 w 2841170"/>
              <a:gd name="connsiteY3" fmla="*/ 3479074 h 4445726"/>
              <a:gd name="connsiteX4" fmla="*/ 2732313 w 2841170"/>
              <a:gd name="connsiteY4" fmla="*/ 161108 h 4445726"/>
              <a:gd name="connsiteX5" fmla="*/ 1844040 w 2841170"/>
              <a:gd name="connsiteY5" fmla="*/ 4445726 h 4445726"/>
              <a:gd name="connsiteX0" fmla="*/ 2177 w 2357844"/>
              <a:gd name="connsiteY0" fmla="*/ 618308 h 3113314"/>
              <a:gd name="connsiteX1" fmla="*/ 498565 w 2357844"/>
              <a:gd name="connsiteY1" fmla="*/ 866502 h 3113314"/>
              <a:gd name="connsiteX2" fmla="*/ 1360714 w 2357844"/>
              <a:gd name="connsiteY2" fmla="*/ 1349827 h 3113314"/>
              <a:gd name="connsiteX3" fmla="*/ 1190896 w 2357844"/>
              <a:gd name="connsiteY3" fmla="*/ 2146662 h 3113314"/>
              <a:gd name="connsiteX4" fmla="*/ 2248987 w 2357844"/>
              <a:gd name="connsiteY4" fmla="*/ 161108 h 3113314"/>
              <a:gd name="connsiteX5" fmla="*/ 1844040 w 2357844"/>
              <a:gd name="connsiteY5" fmla="*/ 3113314 h 3113314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1190896 w 1844040"/>
              <a:gd name="connsiteY3" fmla="*/ 152835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151708 w 1844040"/>
              <a:gd name="connsiteY2" fmla="*/ 91439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82781 w 1844040"/>
              <a:gd name="connsiteY5" fmla="*/ 2272937 h 2495006"/>
              <a:gd name="connsiteX6" fmla="*/ 1844040 w 1844040"/>
              <a:gd name="connsiteY6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95844 w 1844040"/>
              <a:gd name="connsiteY5" fmla="*/ 2037802 h 2495006"/>
              <a:gd name="connsiteX6" fmla="*/ 1582781 w 1844040"/>
              <a:gd name="connsiteY6" fmla="*/ 2272937 h 2495006"/>
              <a:gd name="connsiteX7" fmla="*/ 1844040 w 1844040"/>
              <a:gd name="connsiteY7" fmla="*/ 2495006 h 24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040" h="2495006">
                <a:moveTo>
                  <a:pt x="2177" y="0"/>
                </a:moveTo>
                <a:cubicBezTo>
                  <a:pt x="0" y="4354"/>
                  <a:pt x="306977" y="95794"/>
                  <a:pt x="498565" y="248194"/>
                </a:cubicBezTo>
                <a:cubicBezTo>
                  <a:pt x="640079" y="335279"/>
                  <a:pt x="585650" y="555168"/>
                  <a:pt x="694507" y="666202"/>
                </a:cubicBezTo>
                <a:cubicBezTo>
                  <a:pt x="803364" y="777236"/>
                  <a:pt x="1103811" y="724987"/>
                  <a:pt x="1151708" y="914399"/>
                </a:cubicBezTo>
                <a:cubicBezTo>
                  <a:pt x="1199605" y="1103811"/>
                  <a:pt x="907867" y="1615440"/>
                  <a:pt x="981890" y="1802674"/>
                </a:cubicBezTo>
                <a:cubicBezTo>
                  <a:pt x="1055913" y="1989908"/>
                  <a:pt x="1495696" y="1959425"/>
                  <a:pt x="1595844" y="2037802"/>
                </a:cubicBezTo>
                <a:cubicBezTo>
                  <a:pt x="1695993" y="2116179"/>
                  <a:pt x="1541415" y="2196736"/>
                  <a:pt x="1582781" y="2272937"/>
                </a:cubicBezTo>
                <a:cubicBezTo>
                  <a:pt x="1624147" y="2349138"/>
                  <a:pt x="1791788" y="2256608"/>
                  <a:pt x="1844040" y="249500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260850" y="2932113"/>
            <a:ext cx="1843088" cy="2495550"/>
          </a:xfrm>
          <a:custGeom>
            <a:avLst/>
            <a:gdLst>
              <a:gd name="connsiteX0" fmla="*/ 0 w 2377440"/>
              <a:gd name="connsiteY0" fmla="*/ 71846 h 1338943"/>
              <a:gd name="connsiteX1" fmla="*/ 809897 w 2377440"/>
              <a:gd name="connsiteY1" fmla="*/ 372291 h 1338943"/>
              <a:gd name="connsiteX2" fmla="*/ 1515291 w 2377440"/>
              <a:gd name="connsiteY2" fmla="*/ 45720 h 1338943"/>
              <a:gd name="connsiteX3" fmla="*/ 2129245 w 2377440"/>
              <a:gd name="connsiteY3" fmla="*/ 646611 h 1338943"/>
              <a:gd name="connsiteX4" fmla="*/ 2377440 w 2377440"/>
              <a:gd name="connsiteY4" fmla="*/ 1338943 h 1338943"/>
              <a:gd name="connsiteX0" fmla="*/ 239486 w 2616926"/>
              <a:gd name="connsiteY0" fmla="*/ 139338 h 2801983"/>
              <a:gd name="connsiteX1" fmla="*/ 134983 w 2616926"/>
              <a:gd name="connsiteY1" fmla="*/ 2751909 h 2801983"/>
              <a:gd name="connsiteX2" fmla="*/ 1049383 w 2616926"/>
              <a:gd name="connsiteY2" fmla="*/ 439783 h 2801983"/>
              <a:gd name="connsiteX3" fmla="*/ 1754777 w 2616926"/>
              <a:gd name="connsiteY3" fmla="*/ 113212 h 2801983"/>
              <a:gd name="connsiteX4" fmla="*/ 2368731 w 2616926"/>
              <a:gd name="connsiteY4" fmla="*/ 714103 h 2801983"/>
              <a:gd name="connsiteX5" fmla="*/ 2616926 w 2616926"/>
              <a:gd name="connsiteY5" fmla="*/ 1406435 h 2801983"/>
              <a:gd name="connsiteX0" fmla="*/ 2177 w 2980508"/>
              <a:gd name="connsiteY0" fmla="*/ 2503715 h 3095898"/>
              <a:gd name="connsiteX1" fmla="*/ 498565 w 2980508"/>
              <a:gd name="connsiteY1" fmla="*/ 2751909 h 3095898"/>
              <a:gd name="connsiteX2" fmla="*/ 1412965 w 2980508"/>
              <a:gd name="connsiteY2" fmla="*/ 439783 h 3095898"/>
              <a:gd name="connsiteX3" fmla="*/ 2118359 w 2980508"/>
              <a:gd name="connsiteY3" fmla="*/ 113212 h 3095898"/>
              <a:gd name="connsiteX4" fmla="*/ 2732313 w 2980508"/>
              <a:gd name="connsiteY4" fmla="*/ 714103 h 3095898"/>
              <a:gd name="connsiteX5" fmla="*/ 2980508 w 2980508"/>
              <a:gd name="connsiteY5" fmla="*/ 1406435 h 3095898"/>
              <a:gd name="connsiteX0" fmla="*/ 2177 w 2980508"/>
              <a:gd name="connsiteY0" fmla="*/ 2810691 h 3981993"/>
              <a:gd name="connsiteX1" fmla="*/ 498565 w 2980508"/>
              <a:gd name="connsiteY1" fmla="*/ 3058885 h 3981993"/>
              <a:gd name="connsiteX2" fmla="*/ 1360714 w 2980508"/>
              <a:gd name="connsiteY2" fmla="*/ 3542210 h 3981993"/>
              <a:gd name="connsiteX3" fmla="*/ 2118359 w 2980508"/>
              <a:gd name="connsiteY3" fmla="*/ 420188 h 3981993"/>
              <a:gd name="connsiteX4" fmla="*/ 2732313 w 2980508"/>
              <a:gd name="connsiteY4" fmla="*/ 1021079 h 3981993"/>
              <a:gd name="connsiteX5" fmla="*/ 2980508 w 2980508"/>
              <a:gd name="connsiteY5" fmla="*/ 1713411 h 3981993"/>
              <a:gd name="connsiteX0" fmla="*/ 2177 w 3030582"/>
              <a:gd name="connsiteY0" fmla="*/ 2227218 h 4175760"/>
              <a:gd name="connsiteX1" fmla="*/ 498565 w 3030582"/>
              <a:gd name="connsiteY1" fmla="*/ 2475412 h 4175760"/>
              <a:gd name="connsiteX2" fmla="*/ 1360714 w 3030582"/>
              <a:gd name="connsiteY2" fmla="*/ 2958737 h 4175760"/>
              <a:gd name="connsiteX3" fmla="*/ 1190896 w 3030582"/>
              <a:gd name="connsiteY3" fmla="*/ 3755572 h 4175760"/>
              <a:gd name="connsiteX4" fmla="*/ 2732313 w 3030582"/>
              <a:gd name="connsiteY4" fmla="*/ 437606 h 4175760"/>
              <a:gd name="connsiteX5" fmla="*/ 2980508 w 3030582"/>
              <a:gd name="connsiteY5" fmla="*/ 1129938 h 4175760"/>
              <a:gd name="connsiteX0" fmla="*/ 2177 w 2841170"/>
              <a:gd name="connsiteY0" fmla="*/ 1950720 h 4445726"/>
              <a:gd name="connsiteX1" fmla="*/ 498565 w 2841170"/>
              <a:gd name="connsiteY1" fmla="*/ 2198914 h 4445726"/>
              <a:gd name="connsiteX2" fmla="*/ 1360714 w 2841170"/>
              <a:gd name="connsiteY2" fmla="*/ 2682239 h 4445726"/>
              <a:gd name="connsiteX3" fmla="*/ 1190896 w 2841170"/>
              <a:gd name="connsiteY3" fmla="*/ 3479074 h 4445726"/>
              <a:gd name="connsiteX4" fmla="*/ 2732313 w 2841170"/>
              <a:gd name="connsiteY4" fmla="*/ 161108 h 4445726"/>
              <a:gd name="connsiteX5" fmla="*/ 1844040 w 2841170"/>
              <a:gd name="connsiteY5" fmla="*/ 4445726 h 4445726"/>
              <a:gd name="connsiteX0" fmla="*/ 2177 w 2357844"/>
              <a:gd name="connsiteY0" fmla="*/ 618308 h 3113314"/>
              <a:gd name="connsiteX1" fmla="*/ 498565 w 2357844"/>
              <a:gd name="connsiteY1" fmla="*/ 866502 h 3113314"/>
              <a:gd name="connsiteX2" fmla="*/ 1360714 w 2357844"/>
              <a:gd name="connsiteY2" fmla="*/ 1349827 h 3113314"/>
              <a:gd name="connsiteX3" fmla="*/ 1190896 w 2357844"/>
              <a:gd name="connsiteY3" fmla="*/ 2146662 h 3113314"/>
              <a:gd name="connsiteX4" fmla="*/ 2248987 w 2357844"/>
              <a:gd name="connsiteY4" fmla="*/ 161108 h 3113314"/>
              <a:gd name="connsiteX5" fmla="*/ 1844040 w 2357844"/>
              <a:gd name="connsiteY5" fmla="*/ 3113314 h 3113314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1190896 w 1844040"/>
              <a:gd name="connsiteY3" fmla="*/ 152835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151708 w 1844040"/>
              <a:gd name="connsiteY2" fmla="*/ 91439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82781 w 1844040"/>
              <a:gd name="connsiteY5" fmla="*/ 2272937 h 2495006"/>
              <a:gd name="connsiteX6" fmla="*/ 1844040 w 1844040"/>
              <a:gd name="connsiteY6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95844 w 1844040"/>
              <a:gd name="connsiteY5" fmla="*/ 2037802 h 2495006"/>
              <a:gd name="connsiteX6" fmla="*/ 1582781 w 1844040"/>
              <a:gd name="connsiteY6" fmla="*/ 2272937 h 2495006"/>
              <a:gd name="connsiteX7" fmla="*/ 1844040 w 1844040"/>
              <a:gd name="connsiteY7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43690 w 1844040"/>
              <a:gd name="connsiteY3" fmla="*/ 877385 h 2495006"/>
              <a:gd name="connsiteX4" fmla="*/ 1151708 w 1844040"/>
              <a:gd name="connsiteY4" fmla="*/ 914399 h 2495006"/>
              <a:gd name="connsiteX5" fmla="*/ 981890 w 1844040"/>
              <a:gd name="connsiteY5" fmla="*/ 1802674 h 2495006"/>
              <a:gd name="connsiteX6" fmla="*/ 1595844 w 1844040"/>
              <a:gd name="connsiteY6" fmla="*/ 2037802 h 2495006"/>
              <a:gd name="connsiteX7" fmla="*/ 1582781 w 1844040"/>
              <a:gd name="connsiteY7" fmla="*/ 2272937 h 2495006"/>
              <a:gd name="connsiteX8" fmla="*/ 1844040 w 1844040"/>
              <a:gd name="connsiteY8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43690 w 1844040"/>
              <a:gd name="connsiteY3" fmla="*/ 877385 h 2495006"/>
              <a:gd name="connsiteX4" fmla="*/ 237308 w 1844040"/>
              <a:gd name="connsiteY4" fmla="*/ 1737359 h 2495006"/>
              <a:gd name="connsiteX5" fmla="*/ 981890 w 1844040"/>
              <a:gd name="connsiteY5" fmla="*/ 1802674 h 2495006"/>
              <a:gd name="connsiteX6" fmla="*/ 1595844 w 1844040"/>
              <a:gd name="connsiteY6" fmla="*/ 2037802 h 2495006"/>
              <a:gd name="connsiteX7" fmla="*/ 1582781 w 1844040"/>
              <a:gd name="connsiteY7" fmla="*/ 2272937 h 2495006"/>
              <a:gd name="connsiteX8" fmla="*/ 1844040 w 1844040"/>
              <a:gd name="connsiteY8" fmla="*/ 2495006 h 24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040" h="2495006">
                <a:moveTo>
                  <a:pt x="2177" y="0"/>
                </a:moveTo>
                <a:cubicBezTo>
                  <a:pt x="0" y="4354"/>
                  <a:pt x="306977" y="95794"/>
                  <a:pt x="498565" y="248194"/>
                </a:cubicBezTo>
                <a:cubicBezTo>
                  <a:pt x="640079" y="335279"/>
                  <a:pt x="585650" y="555168"/>
                  <a:pt x="694507" y="666202"/>
                </a:cubicBezTo>
                <a:cubicBezTo>
                  <a:pt x="764901" y="750747"/>
                  <a:pt x="219890" y="698859"/>
                  <a:pt x="143690" y="877385"/>
                </a:cubicBezTo>
                <a:cubicBezTo>
                  <a:pt x="67490" y="1055911"/>
                  <a:pt x="97608" y="1583144"/>
                  <a:pt x="237308" y="1737359"/>
                </a:cubicBezTo>
                <a:cubicBezTo>
                  <a:pt x="377008" y="1891574"/>
                  <a:pt x="755467" y="1752600"/>
                  <a:pt x="981890" y="1802674"/>
                </a:cubicBezTo>
                <a:cubicBezTo>
                  <a:pt x="1208313" y="1852748"/>
                  <a:pt x="1495696" y="1959425"/>
                  <a:pt x="1595844" y="2037802"/>
                </a:cubicBezTo>
                <a:cubicBezTo>
                  <a:pt x="1695993" y="2116179"/>
                  <a:pt x="1541415" y="2196736"/>
                  <a:pt x="1582781" y="2272937"/>
                </a:cubicBezTo>
                <a:cubicBezTo>
                  <a:pt x="1624147" y="2349138"/>
                  <a:pt x="1791788" y="2256608"/>
                  <a:pt x="1844040" y="2495006"/>
                </a:cubicBezTo>
              </a:path>
            </a:pathLst>
          </a:cu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11388 L 0.01493 0.1331 L 0.03889 0.16365 L 0.06077 0.21504 L 0.1 0.24351 L 0.11927 0.24189 L 0.09514 0.34282 L 0.09723 0.38865 L 0.13264 0.40115 L 0.15035 0.40949 L 0.16268 0.41342 L 0.16945 0.42847 L 0.16077 0.46782 L 0.17014 0.48171 L 0.19098 0.48587 " pathEditMode="relative" rAng="0" ptsTypes="AAAAAAAAAAAAAAA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L 0.02986 0.01899 L 0.05382 0.04954 L 0.07569 0.10093 L -0.00347 0.1176 L 0.03715 0.18704 L 0.02153 0.24815 L 0.11215 0.27454 L 0.14757 0.28704 L 0.16528 0.29537 L 0.1776 0.29931 L 0.18437 0.31436 L 0.17569 0.35371 L 0.18507 0.3676 L 0.2059 0.37176 " pathEditMode="relative" rAng="0" ptsTypes="AAAAAAAAAAAAAAA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Model: Problem Definition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85725" y="2154510"/>
            <a:ext cx="8743950" cy="451485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Input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Network endowed with a distance metric d(·)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et of possible service locations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ervers </a:t>
            </a:r>
            <a:r>
              <a:rPr lang="en-US" altLang="he-IL" sz="2000" kern="0" dirty="0">
                <a:solidFill>
                  <a:srgbClr val="000000"/>
                </a:solidFill>
              </a:rPr>
              <a:t>have bounded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size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F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or each network function: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apacity - number of clients it can serve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ize on server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setup cost 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et </a:t>
            </a:r>
            <a:r>
              <a:rPr lang="en-US" altLang="he-IL" sz="2000" kern="0" dirty="0">
                <a:solidFill>
                  <a:srgbClr val="000000"/>
                </a:solidFill>
              </a:rPr>
              <a:t>of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given flows (clients); </a:t>
            </a:r>
            <a:r>
              <a:rPr lang="en-US" altLang="he-IL" sz="2000" kern="0" dirty="0">
                <a:solidFill>
                  <a:srgbClr val="000000"/>
                </a:solidFill>
              </a:rPr>
              <a:t>for each flow: 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t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here is a </a:t>
            </a:r>
            <a:r>
              <a:rPr lang="en-US" altLang="he-IL" sz="1600" kern="0" dirty="0">
                <a:solidFill>
                  <a:srgbClr val="000000"/>
                </a:solidFill>
              </a:rPr>
              <a:t>predefined route in the network 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requests </a:t>
            </a:r>
            <a:r>
              <a:rPr lang="en-US" altLang="he-IL" sz="1600" kern="0" dirty="0">
                <a:solidFill>
                  <a:srgbClr val="000000"/>
                </a:solidFill>
              </a:rPr>
              <a:t>a set of network functions </a:t>
            </a:r>
            <a:endParaRPr lang="en-US" altLang="he-IL" sz="1600" kern="0" dirty="0" smtClean="0">
              <a:solidFill>
                <a:srgbClr val="000000"/>
              </a:solidFill>
            </a:endParaRP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 smtClean="0">
                <a:solidFill>
                  <a:srgbClr val="000000"/>
                </a:solidFill>
              </a:rPr>
              <a:t>demand </a:t>
            </a:r>
            <a:r>
              <a:rPr lang="en-US" altLang="he-IL" sz="1600" kern="0" dirty="0">
                <a:solidFill>
                  <a:srgbClr val="000000"/>
                </a:solidFill>
              </a:rPr>
              <a:t>requirement 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for each function</a:t>
            </a:r>
            <a:endParaRPr lang="en-US" altLang="he-IL" sz="1600" kern="0" dirty="0">
              <a:solidFill>
                <a:srgbClr val="00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021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7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209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14800" y="29718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Model: Problem Definition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63563" y="1963738"/>
            <a:ext cx="8050212" cy="472122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Output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placement of network functions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on servers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rerouting of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flow to network locations such </a:t>
            </a:r>
            <a:r>
              <a:rPr lang="en-US" altLang="he-IL" sz="2000" kern="0" dirty="0">
                <a:solidFill>
                  <a:srgbClr val="000000"/>
                </a:solidFill>
              </a:rPr>
              <a:t>that: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d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emand of each flow is fully served by the functions it requested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ervers: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size constraints 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are not exceeded by the functions placed at a server </a:t>
            </a:r>
            <a:endParaRPr lang="en-US" altLang="he-IL" sz="1600" kern="0" dirty="0">
              <a:solidFill>
                <a:srgbClr val="000000"/>
              </a:solidFill>
            </a:endParaRP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apacity constraints of each (copy of) function are met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521200"/>
            <a:ext cx="4051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Model: Problem Definition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71500" y="2200275"/>
            <a:ext cx="8050213" cy="43434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Objective function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each flow is rerouted through servers containing the functions it requests 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ost  = sum of distances from the flow path to the servers</a:t>
            </a: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functions are placed at the servers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c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ost = sum of setup costs of the functions</a:t>
            </a:r>
          </a:p>
          <a:p>
            <a:pPr lvl="2"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0000"/>
                </a:solidFill>
              </a:rPr>
              <a:t>s</a:t>
            </a:r>
            <a:r>
              <a:rPr lang="en-US" altLang="he-IL" sz="1600" kern="0" dirty="0" smtClean="0">
                <a:solidFill>
                  <a:srgbClr val="000000"/>
                </a:solidFill>
              </a:rPr>
              <a:t>etup cost is paid for each copy of a function</a:t>
            </a: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2000" kern="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total cost = sum of distance costs + sum of setup costs</a:t>
            </a:r>
          </a:p>
        </p:txBody>
      </p:sp>
    </p:spTree>
    <p:extLst>
      <p:ext uri="{BB962C8B-B14F-4D97-AF65-F5344CB8AC3E}">
        <p14:creationId xmlns:p14="http://schemas.microsoft.com/office/powerpoint/2010/main" val="1635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71500" y="2071688"/>
            <a:ext cx="8451850" cy="460057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 smtClean="0">
                <a:solidFill>
                  <a:srgbClr val="FF0000"/>
                </a:solidFill>
              </a:rPr>
              <a:t>Problem: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network endowed with a </a:t>
            </a:r>
            <a:r>
              <a:rPr lang="en-US" altLang="he-IL" sz="2000" kern="0" dirty="0" smtClean="0">
                <a:solidFill>
                  <a:srgbClr val="0070C0"/>
                </a:solidFill>
              </a:rPr>
              <a:t>distance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metric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et of clients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facilities: each has a </a:t>
            </a:r>
            <a:r>
              <a:rPr lang="en-US" altLang="he-IL" sz="2000" kern="0" dirty="0" smtClean="0">
                <a:solidFill>
                  <a:srgbClr val="0070C0"/>
                </a:solidFill>
              </a:rPr>
              <a:t>setup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</a:t>
            </a:r>
            <a:r>
              <a:rPr lang="en-US" altLang="he-IL" sz="2000" kern="0" dirty="0" smtClean="0">
                <a:solidFill>
                  <a:srgbClr val="0070C0"/>
                </a:solidFill>
              </a:rPr>
              <a:t>cost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and </a:t>
            </a:r>
            <a:r>
              <a:rPr lang="en-US" altLang="he-IL" sz="2000" kern="0" dirty="0" smtClean="0">
                <a:solidFill>
                  <a:srgbClr val="0070C0"/>
                </a:solidFill>
              </a:rPr>
              <a:t>capacity</a:t>
            </a: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 smtClean="0">
                <a:solidFill>
                  <a:srgbClr val="FF0000"/>
                </a:solidFill>
              </a:rPr>
              <a:t>Goal: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open a set of facilities in the network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m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atch clients to facilities while satisfying capacity constraints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70C0"/>
                </a:solidFill>
              </a:rPr>
              <a:t>m</a:t>
            </a:r>
            <a:r>
              <a:rPr lang="en-US" altLang="he-IL" sz="2000" kern="0" dirty="0" smtClean="0">
                <a:solidFill>
                  <a:srgbClr val="0070C0"/>
                </a:solidFill>
              </a:rPr>
              <a:t>inimize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sum of distance costs and setup costs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 smtClean="0">
                <a:solidFill>
                  <a:srgbClr val="FF0000"/>
                </a:solidFill>
              </a:rPr>
              <a:t>History: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  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c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lassic problem, studied extensively since the 1960s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NP-hard problem, constant-factor approximations</a:t>
            </a: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>
                <a:solidFill>
                  <a:srgbClr val="FF0000"/>
                </a:solidFill>
              </a:rPr>
              <a:t>I</a:t>
            </a:r>
            <a:r>
              <a:rPr lang="en-US" altLang="he-IL" sz="2000" kern="0" dirty="0" smtClean="0">
                <a:solidFill>
                  <a:srgbClr val="FF0000"/>
                </a:solidFill>
              </a:rPr>
              <a:t>n our terminology: single function!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Facility Location Problems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109788"/>
            <a:ext cx="28336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90600"/>
          </a:xfrm>
        </p:spPr>
        <p:txBody>
          <a:bodyPr/>
          <a:lstStyle/>
          <a:p>
            <a:r>
              <a:rPr lang="en-US" altLang="he-IL" sz="3600" dirty="0" smtClean="0"/>
              <a:t>Generalized Assignment Problem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71500" y="2200275"/>
            <a:ext cx="8050213" cy="43434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 smtClean="0">
                <a:solidFill>
                  <a:srgbClr val="FF0000"/>
                </a:solidFill>
              </a:rPr>
              <a:t>Jobs are assigned to </a:t>
            </a:r>
            <a:r>
              <a:rPr lang="en-US" altLang="he-IL" sz="2000" kern="0" dirty="0">
                <a:solidFill>
                  <a:srgbClr val="FF0000"/>
                </a:solidFill>
              </a:rPr>
              <a:t>m</a:t>
            </a:r>
            <a:r>
              <a:rPr lang="en-US" altLang="he-IL" sz="2000" kern="0" dirty="0" smtClean="0">
                <a:solidFill>
                  <a:srgbClr val="FF0000"/>
                </a:solidFill>
              </a:rPr>
              <a:t>achines: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f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or each job:</a:t>
            </a:r>
            <a:endParaRPr lang="en-US" altLang="he-IL" sz="2000" kern="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etup cost – machine dependent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s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ize – machine dependent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for each machine: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upper bound on total size of jobs assigned to it</a:t>
            </a:r>
            <a:endParaRPr lang="en-US" altLang="he-IL" sz="1600" kern="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goal</a:t>
            </a:r>
            <a:r>
              <a:rPr lang="en-US" altLang="he-IL" sz="2000" kern="0" dirty="0">
                <a:solidFill>
                  <a:srgbClr val="000000"/>
                </a:solidFill>
              </a:rPr>
              <a:t>: minimize sum of setup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costs, </a:t>
            </a:r>
            <a:r>
              <a:rPr lang="en-US" altLang="he-IL" sz="2000" kern="0" dirty="0">
                <a:solidFill>
                  <a:srgbClr val="000000"/>
                </a:solidFill>
              </a:rPr>
              <a:t>while satisfying size constraints</a:t>
            </a: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he-IL" sz="2000" kern="0" dirty="0" smtClean="0">
                <a:solidFill>
                  <a:srgbClr val="FF0000"/>
                </a:solidFill>
              </a:rPr>
              <a:t>In </a:t>
            </a:r>
            <a:r>
              <a:rPr lang="en-US" altLang="he-IL" sz="2000" kern="0" dirty="0">
                <a:solidFill>
                  <a:srgbClr val="FF0000"/>
                </a:solidFill>
              </a:rPr>
              <a:t>our terminology</a:t>
            </a:r>
            <a:r>
              <a:rPr lang="en-US" altLang="he-IL" sz="2000" kern="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m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ultiple functions: job = function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>
                <a:solidFill>
                  <a:srgbClr val="000000"/>
                </a:solidFill>
              </a:rPr>
              <a:t>infinite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capacity - single </a:t>
            </a:r>
            <a:r>
              <a:rPr lang="en-US" altLang="he-IL" sz="2000" kern="0" dirty="0">
                <a:solidFill>
                  <a:srgbClr val="000000"/>
                </a:solidFill>
              </a:rPr>
              <a:t>copy of each function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suffices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altLang="he-IL" sz="2000" kern="0" dirty="0" smtClean="0">
                <a:solidFill>
                  <a:srgbClr val="000000"/>
                </a:solidFill>
              </a:rPr>
              <a:t>network </a:t>
            </a:r>
            <a:r>
              <a:rPr lang="en-US" altLang="he-IL" sz="2000" kern="0" dirty="0">
                <a:solidFill>
                  <a:srgbClr val="000000"/>
                </a:solidFill>
              </a:rPr>
              <a:t>distances = </a:t>
            </a:r>
            <a:r>
              <a:rPr lang="en-US" altLang="he-IL" sz="2000" kern="0" dirty="0" smtClean="0">
                <a:solidFill>
                  <a:srgbClr val="000000"/>
                </a:solidFill>
              </a:rPr>
              <a:t>0</a:t>
            </a: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he-IL" sz="20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he-IL" sz="2400" kern="0" dirty="0" smtClean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he-IL" sz="24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Office PowerPoint</Application>
  <PresentationFormat>On-screen Show (4:3)</PresentationFormat>
  <Paragraphs>241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Arial</vt:lpstr>
      <vt:lpstr>Arial Black</vt:lpstr>
      <vt:lpstr>Cambria Math</vt:lpstr>
      <vt:lpstr>Comic Sans MS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Default Design</vt:lpstr>
      <vt:lpstr>1_Default Design</vt:lpstr>
      <vt:lpstr>Blends</vt:lpstr>
      <vt:lpstr>1_Blends</vt:lpstr>
      <vt:lpstr>2_Blends</vt:lpstr>
      <vt:lpstr>3_Blends</vt:lpstr>
      <vt:lpstr>רחבה</vt:lpstr>
      <vt:lpstr>1_רחבה</vt:lpstr>
      <vt:lpstr>2_רחבה</vt:lpstr>
      <vt:lpstr>3_רחבה</vt:lpstr>
      <vt:lpstr>4_Blends</vt:lpstr>
      <vt:lpstr>Equation</vt:lpstr>
      <vt:lpstr>Algorithms for Dynamic NFV Workload</vt:lpstr>
      <vt:lpstr>Network Functions Virtualization (NFV)</vt:lpstr>
      <vt:lpstr>Network Functions Virtualization (NFV)</vt:lpstr>
      <vt:lpstr>PowerPoint Presentation</vt:lpstr>
      <vt:lpstr>Model: Problem Definition</vt:lpstr>
      <vt:lpstr>Model: Problem Definition</vt:lpstr>
      <vt:lpstr>Model: Problem Definition</vt:lpstr>
      <vt:lpstr>Facility Location Problems</vt:lpstr>
      <vt:lpstr>Generalized Assignment Problem</vt:lpstr>
      <vt:lpstr>NFV Location Problem</vt:lpstr>
      <vt:lpstr>        Dynamic NFV Placement (1)</vt:lpstr>
      <vt:lpstr>Dynamic NFV Placement (2)</vt:lpstr>
      <vt:lpstr>Dynamic Facility Location</vt:lpstr>
      <vt:lpstr>Model: Problem Definition</vt:lpstr>
      <vt:lpstr>Model: Problem Definition</vt:lpstr>
      <vt:lpstr>Model: Problem Definition</vt:lpstr>
      <vt:lpstr>              Dynamic NFV</vt:lpstr>
      <vt:lpstr>Interval Graph List Coloring</vt:lpstr>
      <vt:lpstr>Interval Graph List Coloring</vt:lpstr>
      <vt:lpstr>IGLC - log⁡k Approximation</vt:lpstr>
      <vt:lpstr>Dynamic NFV</vt:lpstr>
      <vt:lpstr>Dynamic NFV - Analysis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/>
  <cp:lastModifiedBy/>
  <cp:revision>4</cp:revision>
  <cp:lastPrinted>1601-01-01T00:00:00Z</cp:lastPrinted>
  <dcterms:created xsi:type="dcterms:W3CDTF">1601-01-01T00:00:00Z</dcterms:created>
  <dcterms:modified xsi:type="dcterms:W3CDTF">2018-08-01T16:29:35Z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