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3"/>
  </p:sldMasterIdLst>
  <p:notesMasterIdLst>
    <p:notesMasterId r:id="rId39"/>
  </p:notesMasterIdLst>
  <p:handoutMasterIdLst>
    <p:handoutMasterId r:id="rId40"/>
  </p:handoutMasterIdLst>
  <p:sldIdLst>
    <p:sldId id="260" r:id="rId4"/>
    <p:sldId id="709" r:id="rId5"/>
    <p:sldId id="648" r:id="rId6"/>
    <p:sldId id="645" r:id="rId7"/>
    <p:sldId id="744" r:id="rId8"/>
    <p:sldId id="755" r:id="rId9"/>
    <p:sldId id="666" r:id="rId10"/>
    <p:sldId id="668" r:id="rId11"/>
    <p:sldId id="748" r:id="rId12"/>
    <p:sldId id="756" r:id="rId13"/>
    <p:sldId id="751" r:id="rId14"/>
    <p:sldId id="758" r:id="rId15"/>
    <p:sldId id="753" r:id="rId16"/>
    <p:sldId id="760" r:id="rId17"/>
    <p:sldId id="761" r:id="rId18"/>
    <p:sldId id="754" r:id="rId19"/>
    <p:sldId id="716" r:id="rId20"/>
    <p:sldId id="762" r:id="rId21"/>
    <p:sldId id="763" r:id="rId22"/>
    <p:sldId id="670" r:id="rId23"/>
    <p:sldId id="676" r:id="rId24"/>
    <p:sldId id="677" r:id="rId25"/>
    <p:sldId id="680" r:id="rId26"/>
    <p:sldId id="684" r:id="rId27"/>
    <p:sldId id="678" r:id="rId28"/>
    <p:sldId id="682" r:id="rId29"/>
    <p:sldId id="683" r:id="rId30"/>
    <p:sldId id="689" r:id="rId31"/>
    <p:sldId id="720" r:id="rId32"/>
    <p:sldId id="695" r:id="rId33"/>
    <p:sldId id="745" r:id="rId34"/>
    <p:sldId id="707" r:id="rId35"/>
    <p:sldId id="691" r:id="rId36"/>
    <p:sldId id="690" r:id="rId37"/>
    <p:sldId id="73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06"/>
    <a:srgbClr val="11FF2D"/>
    <a:srgbClr val="3333CC"/>
    <a:srgbClr val="FF3300"/>
    <a:srgbClr val="00E616"/>
    <a:srgbClr val="43FF55"/>
    <a:srgbClr val="0070C0"/>
    <a:srgbClr val="000099"/>
    <a:srgbClr val="F86308"/>
    <a:srgbClr val="054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37" autoAdjust="0"/>
    <p:restoredTop sz="82011" autoAdjust="0"/>
  </p:normalViewPr>
  <p:slideViewPr>
    <p:cSldViewPr snapToGrid="0" snapToObjects="1">
      <p:cViewPr varScale="1">
        <p:scale>
          <a:sx n="78" d="100"/>
          <a:sy n="78" d="100"/>
        </p:scale>
        <p:origin x="5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D9F4-E96F-4F1B-9312-F5264427E04B}" type="datetimeFigureOut">
              <a:rPr lang="en-US" smtClean="0"/>
              <a:pPr/>
              <a:t>6/26/15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0BC6-39EF-4824-BBA9-341A0DBD7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60B1-4120-46D5-85C3-114242918C68}" type="datetimeFigureOut">
              <a:rPr lang="en-US" smtClean="0"/>
              <a:pPr/>
              <a:t>6/26/15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F7EB6-186C-4785-BF1D-8EC8609347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16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new way of</a:t>
            </a:r>
            <a:r>
              <a:rPr lang="en-CA" baseline="0" dirty="0" smtClean="0"/>
              <a:t> extracting pure randomness from physics </a:t>
            </a:r>
            <a:r>
              <a:rPr lang="en-CA" baseline="0" dirty="0" smtClean="0"/>
              <a:t>systems</a:t>
            </a:r>
          </a:p>
          <a:p>
            <a:endParaRPr lang="en-CA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Outline: 25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 30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Refresh the definition; add a few pointers to the motivations, refer to the previous talks.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Proposal two main question + solution: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extractor constructions: result-wise go beyond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Trevisan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…..;  technique-wise, construct quantum condensers (go beyond KM).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Sa) construct the first extractor (new construction even in the classical setting),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optimal for the inverse-polynomial rate sources, (most commonly appeared) ii) strict improvement over existing constructions for all parameters region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iii) improve its application (DI, Privacy Amplification, Bounded Storage Crypto)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Ta)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 new construction of condenser: inverse-polynomial rate to constant rate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ii)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-rate optimal extractors (David Zuckerman)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Q b) what is the right side information model for the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67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slides,</a:t>
            </a:r>
            <a:r>
              <a:rPr lang="en-US" baseline="0" dirty="0" smtClean="0"/>
              <a:t> give the obstacle, the example, side information (F(x)), and then the general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067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Shrink</a:t>
            </a:r>
            <a:r>
              <a:rPr lang="en-US" altLang="zh-TW" baseline="0" dirty="0" smtClean="0"/>
              <a:t> it!!!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45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smtClean="0"/>
              <a:t>Speak of the side</a:t>
            </a:r>
            <a:r>
              <a:rPr lang="en-US" altLang="zh-TW" baseline="0" dirty="0" smtClean="0"/>
              <a:t> information generation procedure again!</a:t>
            </a:r>
          </a:p>
          <a:p>
            <a:pPr marL="228600" indent="-228600">
              <a:buAutoNum type="arabicPeriod"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Mention that X1,…,</a:t>
            </a:r>
            <a:r>
              <a:rPr lang="en-US" altLang="zh-TW" dirty="0" err="1" smtClean="0"/>
              <a:t>Xt</a:t>
            </a:r>
            <a:r>
              <a:rPr lang="en-US" altLang="zh-TW" dirty="0" smtClean="0"/>
              <a:t> are initially independent</a:t>
            </a:r>
          </a:p>
          <a:p>
            <a:r>
              <a:rPr lang="en-US" altLang="zh-TW" dirty="0" smtClean="0"/>
              <a:t>Say that no structural</a:t>
            </a:r>
            <a:r>
              <a:rPr lang="en-US" altLang="zh-TW" baseline="0" dirty="0" smtClean="0"/>
              <a:t> restriction, only change the way to measure entropy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Justify the</a:t>
            </a:r>
            <a:r>
              <a:rPr lang="en-US" altLang="zh-TW" baseline="0" dirty="0" smtClean="0"/>
              <a:t> one-round generative model:</a:t>
            </a:r>
          </a:p>
          <a:p>
            <a:pPr marL="171450" indent="-171450">
              <a:buFontTx/>
              <a:buChar char="-"/>
            </a:pPr>
            <a:r>
              <a:rPr lang="en-US" altLang="zh-TW" baseline="0" dirty="0" smtClean="0"/>
              <a:t>One round is necessary: interaction impose interference, and allow </a:t>
            </a:r>
            <a:r>
              <a:rPr lang="en-US" altLang="zh-TW" baseline="0" dirty="0" err="1" smtClean="0"/>
              <a:t>Adv</a:t>
            </a:r>
            <a:r>
              <a:rPr lang="en-US" altLang="zh-TW" baseline="0" dirty="0" smtClean="0"/>
              <a:t> to learn Ext(X)</a:t>
            </a:r>
          </a:p>
          <a:p>
            <a:pPr marL="171450" indent="-171450">
              <a:buFontTx/>
              <a:buChar char="-"/>
            </a:pPr>
            <a:r>
              <a:rPr lang="en-US" altLang="zh-TW" baseline="0" dirty="0" smtClean="0"/>
              <a:t>If side info come from generation of sources, and sources gen. around the same time, then one-round is reasonable</a:t>
            </a:r>
          </a:p>
          <a:p>
            <a:pPr marL="171450" indent="-171450">
              <a:buFontTx/>
              <a:buChar char="-"/>
            </a:pPr>
            <a:r>
              <a:rPr lang="en-US" altLang="zh-TW" baseline="0" dirty="0" smtClean="0"/>
              <a:t>Independence is very crucial, it’s hard to go beyond, which we do!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26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So fail of</a:t>
            </a:r>
            <a:r>
              <a:rPr lang="en-US" altLang="zh-TW" baseline="0" dirty="0" smtClean="0"/>
              <a:t> extraction is valid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350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Mention introduce notation, X for all </a:t>
            </a:r>
            <a:r>
              <a:rPr lang="en-US" altLang="zh-TW" dirty="0" err="1" smtClean="0"/>
              <a:t>X_i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Adv</a:t>
            </a:r>
            <a:r>
              <a:rPr lang="en-US" altLang="zh-TW" dirty="0" smtClean="0"/>
              <a:t> for the side info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42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Claim unclear how to cond., pause for </a:t>
            </a:r>
            <a:r>
              <a:rPr lang="en-US" altLang="zh-TW" dirty="0" err="1" smtClean="0"/>
              <a:t>ppl</a:t>
            </a:r>
            <a:r>
              <a:rPr lang="en-US" altLang="zh-TW" dirty="0" smtClean="0"/>
              <a:t> to think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249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Say anything more?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038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Say</a:t>
            </a:r>
            <a:r>
              <a:rPr lang="en-US" altLang="zh-TW" baseline="0" dirty="0" smtClean="0"/>
              <a:t> slowly, main observation is that for strong extractors, OA and GE security are equivalent!!</a:t>
            </a:r>
            <a:endParaRPr lang="en-US" altLang="zh-TW" dirty="0" smtClean="0"/>
          </a:p>
          <a:p>
            <a:r>
              <a:rPr lang="en-US" altLang="zh-TW" dirty="0" smtClean="0"/>
              <a:t>Perhaps surprise,  powerful</a:t>
            </a:r>
            <a:r>
              <a:rPr lang="en-US" altLang="zh-TW" baseline="0" dirty="0" smtClean="0"/>
              <a:t> consequence</a:t>
            </a:r>
          </a:p>
          <a:p>
            <a:r>
              <a:rPr lang="en-US" altLang="zh-TW" baseline="0" dirty="0" smtClean="0"/>
              <a:t>Very simple to proof!!!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73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Intuitioin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64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Add </a:t>
            </a:r>
            <a:r>
              <a:rPr lang="en-US" altLang="zh-TW" dirty="0" err="1" smtClean="0"/>
              <a:t>MExt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marginal security, can lift its security by using a quantum-proof seeded extractor, with an independent seed.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287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429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What points </a:t>
            </a:r>
            <a:r>
              <a:rPr lang="en-US" altLang="zh-TW" dirty="0" err="1" smtClean="0"/>
              <a:t>xiaodi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wanna</a:t>
            </a:r>
            <a:r>
              <a:rPr lang="en-US" altLang="zh-TW" dirty="0" smtClean="0"/>
              <a:t> make?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363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Shrink</a:t>
            </a:r>
            <a:r>
              <a:rPr lang="en-US" altLang="zh-TW" baseline="0" dirty="0" smtClean="0"/>
              <a:t> it!!!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0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87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65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baseline="0" dirty="0" smtClean="0"/>
              <a:t>List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draw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extractors: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least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Trevisan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pairwise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hashing,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error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term??</a:t>
            </a:r>
            <a:endParaRPr lang="zh-CN" altLang="en-US" baseline="0" dirty="0" smtClean="0"/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construction!</a:t>
            </a:r>
            <a:endParaRPr lang="zh-CN" alt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9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Change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order;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result;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observation</a:t>
            </a:r>
            <a:endParaRPr lang="zh-CN" altLang="en-US" baseline="0" dirty="0" smtClean="0"/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observation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paradigm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extends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quantum;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construct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classically,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extends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quantum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well.</a:t>
            </a:r>
            <a:r>
              <a:rPr lang="zh-CN" altLang="en-US" baseline="0" dirty="0" smtClean="0"/>
              <a:t> </a:t>
            </a:r>
          </a:p>
          <a:p>
            <a:pPr marL="0" indent="0">
              <a:buNone/>
            </a:pPr>
            <a:endParaRPr lang="zh-CN" altLang="en-US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951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need two steps: because sampling cannot improve the entropy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94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Either you can continue</a:t>
            </a:r>
            <a:r>
              <a:rPr lang="en-US" baseline="0" dirty="0" smtClean="0"/>
              <a:t> sampling, or the part already sampled has large entropy ( a condenser, or increase the entropy rate).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don’t know what happens.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96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recursive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condenser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zuckerman’s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extractors.</a:t>
            </a:r>
            <a:r>
              <a:rPr lang="zh-CN" alt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Hiding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recursive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use)</a:t>
            </a:r>
            <a:endParaRPr lang="zh-CN" altLang="en-US" baseline="0" dirty="0" smtClean="0"/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Improve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output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length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afterwards.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26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72E-C8BC-4FD1-B8C2-438A91C15B4C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65C-1E40-47BA-B824-6D90A6114493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EB7-4077-4FA1-9973-2CC739412E79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l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B997-A344-49F9-B532-B065287133A1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47963"/>
            <a:ext cx="7772400" cy="18367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9A1-BA9E-42E2-88E8-017CEC2015B8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950"/>
            <a:ext cx="8229600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2572-FC6F-41E4-A928-14B9F51DB86A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lang="en-CA" dirty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3C73-7BCD-42F8-956A-419879E5384A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9A1-BA9E-42E2-88E8-017CEC2015B8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4CF1-9844-44CA-80AF-6F61E509F21C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2572-FC6F-41E4-A928-14B9F51DB86A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311-2556-4B5A-88BA-A957DED1CD7D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BAFE-F7CE-46F6-8203-E3B732203680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559E-0999-4EDE-A5F2-3770DA31CB16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F9A-A2A9-4C9C-B548-C1AAA23FE079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567A-985D-459A-B3B5-01531F84003B}" type="datetime1">
              <a:rPr lang="en-US" smtClean="0"/>
              <a:pPr/>
              <a:t>6/26/15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DF58-EC3F-46D8-AF26-3D8213D228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8" r:id="rId13"/>
    <p:sldLayoutId id="214748381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1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3.png"/><Relationship Id="rId7" Type="http://schemas.openxmlformats.org/officeDocument/2006/relationships/image" Target="../media/image210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5" Type="http://schemas.openxmlformats.org/officeDocument/2006/relationships/image" Target="../media/image1.jpeg"/><Relationship Id="rId6" Type="http://schemas.openxmlformats.org/officeDocument/2006/relationships/image" Target="../media/image26.png"/><Relationship Id="rId7" Type="http://schemas.openxmlformats.org/officeDocument/2006/relationships/image" Target="../media/image3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5" Type="http://schemas.openxmlformats.org/officeDocument/2006/relationships/image" Target="../media/image1.jpeg"/><Relationship Id="rId6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1.jpe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3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1.jpe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4" Type="http://schemas.openxmlformats.org/officeDocument/2006/relationships/image" Target="../media/image3.png"/><Relationship Id="rId5" Type="http://schemas.openxmlformats.org/officeDocument/2006/relationships/image" Target="../media/image300.png"/><Relationship Id="rId6" Type="http://schemas.openxmlformats.org/officeDocument/2006/relationships/image" Target="../media/image310.png"/><Relationship Id="rId7" Type="http://schemas.openxmlformats.org/officeDocument/2006/relationships/image" Target="../media/image320.png"/><Relationship Id="rId8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jpeg"/><Relationship Id="rId5" Type="http://schemas.openxmlformats.org/officeDocument/2006/relationships/image" Target="../media/image120.png"/><Relationship Id="rId6" Type="http://schemas.openxmlformats.org/officeDocument/2006/relationships/image" Target="../media/image3.png"/><Relationship Id="rId7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8559" y="543291"/>
            <a:ext cx="8446883" cy="2150922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New Results of Quantum-proof Randomness </a:t>
            </a:r>
            <a:r>
              <a:rPr lang="en-US" altLang="zh-TW" smtClean="0"/>
              <a:t>Extractors 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1884" y="4156667"/>
            <a:ext cx="8360229" cy="138792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Xiaodi </a:t>
            </a:r>
            <a:r>
              <a:rPr lang="en-US" b="1" dirty="0" smtClean="0">
                <a:solidFill>
                  <a:schemeClr val="accent2"/>
                </a:solidFill>
              </a:rPr>
              <a:t>Wu </a:t>
            </a:r>
            <a:r>
              <a:rPr lang="en-US" dirty="0" smtClean="0">
                <a:solidFill>
                  <a:schemeClr val="tx1"/>
                </a:solidFill>
              </a:rPr>
              <a:t>(MIT)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baseline="30000" dirty="0" smtClean="0">
                <a:solidFill>
                  <a:srgbClr val="00B050"/>
                </a:solidFill>
              </a:rPr>
              <a:t>st</a:t>
            </a:r>
            <a:r>
              <a:rPr lang="en-US" dirty="0" smtClean="0">
                <a:solidFill>
                  <a:srgbClr val="00B050"/>
                </a:solidFill>
              </a:rPr>
              <a:t> Trustworthy Quantum </a:t>
            </a:r>
            <a:r>
              <a:rPr lang="en-US" dirty="0" smtClean="0">
                <a:solidFill>
                  <a:srgbClr val="00B050"/>
                </a:solidFill>
              </a:rPr>
              <a:t>Information Workshop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Ann </a:t>
            </a:r>
            <a:r>
              <a:rPr lang="en-US" dirty="0" smtClean="0">
                <a:solidFill>
                  <a:srgbClr val="00B050"/>
                </a:solidFill>
              </a:rPr>
              <a:t>Arbor, USA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4467" y="5648464"/>
            <a:ext cx="7015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ased on work w/ Kai-Min Chung and Xin Li, </a:t>
            </a:r>
            <a:r>
              <a:rPr lang="en-US" sz="2000" dirty="0" err="1" smtClean="0"/>
              <a:t>arXiv</a:t>
            </a:r>
            <a:r>
              <a:rPr lang="en-US" sz="2000" dirty="0" smtClean="0"/>
              <a:t>: 1411.2315 and</a:t>
            </a:r>
          </a:p>
          <a:p>
            <a:r>
              <a:rPr lang="en-US" sz="2000" dirty="0" smtClean="0"/>
              <a:t>  work w/Kai-Min Chung, 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preparation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24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What </a:t>
            </a:r>
            <a:r>
              <a:rPr lang="en-US" altLang="zh-CN" dirty="0" smtClean="0"/>
              <a:t>GUV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requires?</a:t>
            </a:r>
            <a:endParaRPr lang="zh-TW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2513" y="1045023"/>
            <a:ext cx="3086101" cy="25309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214" y="1178938"/>
            <a:ext cx="928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GUV: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001484" y="1751145"/>
            <a:ext cx="2128157" cy="657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7030A0"/>
                </a:solidFill>
              </a:rPr>
              <a:t>Very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Good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Condenser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1483" y="2663544"/>
            <a:ext cx="2128157" cy="657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Block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Extraction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Composition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46922" y="1011289"/>
            <a:ext cx="3086101" cy="25309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42567" y="1808289"/>
            <a:ext cx="2519389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42567" y="2720994"/>
            <a:ext cx="2519389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58554" y="1718487"/>
            <a:ext cx="2128157" cy="6573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Partial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Progress: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Cond.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Inv.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poly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58553" y="2630886"/>
            <a:ext cx="2128157" cy="6573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Extends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quantum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setting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9059" y="1050127"/>
            <a:ext cx="2926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Q.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Extractor:</a:t>
            </a:r>
            <a:r>
              <a:rPr lang="zh-CN" altLang="en-US" sz="2000" dirty="0" smtClean="0"/>
              <a:t> </a:t>
            </a:r>
          </a:p>
          <a:p>
            <a:r>
              <a:rPr lang="zh-CN" altLang="en-US" sz="2000" dirty="0"/>
              <a:t> </a:t>
            </a:r>
            <a:r>
              <a:rPr lang="zh-CN" altLang="en-US" sz="2000" dirty="0" smtClean="0"/>
              <a:t>       </a:t>
            </a:r>
            <a:r>
              <a:rPr lang="en-US" altLang="zh-CN" sz="2000" dirty="0" smtClean="0"/>
              <a:t>(</a:t>
            </a:r>
            <a:r>
              <a:rPr lang="en-US" altLang="zh-CN" sz="2000" i="1" dirty="0" smtClean="0"/>
              <a:t>new</a:t>
            </a:r>
            <a:r>
              <a:rPr lang="zh-CN" altLang="en-US" sz="2000" i="1" dirty="0" smtClean="0"/>
              <a:t> </a:t>
            </a:r>
            <a:r>
              <a:rPr lang="en-US" altLang="zh-CN" sz="2000" i="1" dirty="0" smtClean="0"/>
              <a:t>even</a:t>
            </a:r>
            <a:r>
              <a:rPr lang="zh-CN" altLang="en-US" sz="2000" i="1" dirty="0" smtClean="0"/>
              <a:t> </a:t>
            </a:r>
            <a:r>
              <a:rPr lang="en-US" altLang="zh-CN" sz="2000" i="1" dirty="0" smtClean="0"/>
              <a:t>classically</a:t>
            </a:r>
            <a:r>
              <a:rPr lang="en-US" altLang="zh-CN" sz="2000" dirty="0" smtClean="0"/>
              <a:t>)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1767" y="4002285"/>
            <a:ext cx="7880466" cy="1451457"/>
            <a:chOff x="631767" y="3923607"/>
            <a:chExt cx="7880466" cy="1832474"/>
          </a:xfrm>
        </p:grpSpPr>
        <p:sp>
          <p:nvSpPr>
            <p:cNvPr id="19" name="Rectangle 18"/>
            <p:cNvSpPr/>
            <p:nvPr/>
          </p:nvSpPr>
          <p:spPr>
            <a:xfrm>
              <a:off x="631767" y="3923607"/>
              <a:ext cx="7880466" cy="18324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76306" y="4062040"/>
                  <a:ext cx="7776039" cy="15154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Main </a:t>
                  </a:r>
                  <a:r>
                    <a:rPr lang="en-US" sz="2400" b="1" dirty="0" err="1" smtClean="0">
                      <a:solidFill>
                        <a:schemeClr val="bg1"/>
                      </a:solidFill>
                    </a:rPr>
                    <a:t>Thm</a:t>
                  </a:r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: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quantum-secure extractor</a:t>
                  </a:r>
                  <a:r>
                    <a:rPr lang="zh-CN" altLang="en-US" sz="24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Ext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: {0,1}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</a:rPr>
                    <a:t>n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x {0,1}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</a:rPr>
                    <a:t>d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-&gt; </a:t>
                  </a:r>
                  <a:endParaRPr lang="zh-CN" altLang="en-US" sz="2400" dirty="0" smtClean="0">
                    <a:solidFill>
                      <a:schemeClr val="bg1"/>
                    </a:solidFill>
                  </a:endParaRPr>
                </a:p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{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0,1}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</a:rPr>
                    <a:t>m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, 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s.t.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, for any (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n,k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) source,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k=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n</a:t>
                  </a:r>
                  <a:r>
                    <a:rPr lang="en-US" sz="2400" baseline="30000" dirty="0" err="1" smtClean="0">
                      <a:solidFill>
                        <a:schemeClr val="bg1"/>
                      </a:solidFill>
                    </a:rPr>
                    <a:t>a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sz="24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w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seed length </a:t>
                  </a:r>
                  <a:endParaRPr lang="zh-CN" altLang="en-US" sz="2400" dirty="0" smtClean="0">
                    <a:solidFill>
                      <a:schemeClr val="bg1"/>
                    </a:solidFill>
                  </a:endParaRPr>
                </a:p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O(log(n/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𝜖</m:t>
                      </m:r>
                    </m:oMath>
                  </a14:m>
                  <a:r>
                    <a:rPr lang="en-US" sz="2400" dirty="0" smtClean="0">
                      <a:solidFill>
                        <a:schemeClr val="bg1"/>
                      </a:solidFill>
                    </a:rPr>
                    <a:t>)),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output length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m=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</a:rPr>
                    <a:t>0.99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k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𝜖</m:t>
                      </m:r>
                    </m:oMath>
                  </a14:m>
                  <a:r>
                    <a:rPr lang="en-US" altLang="zh-CN" sz="2400" b="1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altLang="zh-CN" sz="2400" b="1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charset="0"/>
                        </a:rPr>
                        <m:t>𝛀</m:t>
                      </m:r>
                    </m:oMath>
                  </a14:m>
                  <a:r>
                    <a:rPr lang="en-US" altLang="zh-CN" sz="24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(2</a:t>
                  </a:r>
                  <a:r>
                    <a:rPr lang="en-US" altLang="zh-CN" sz="2400" baseline="300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-k^0.99</a:t>
                  </a:r>
                  <a:r>
                    <a:rPr lang="en-US" altLang="zh-CN" sz="24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).</a:t>
                  </a:r>
                  <a:r>
                    <a:rPr lang="zh-CN" altLang="en-US" sz="24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    </a:t>
                  </a:r>
                  <a:r>
                    <a:rPr lang="en-US" altLang="zh-CN" sz="2400" b="1" dirty="0" smtClean="0">
                      <a:solidFill>
                        <a:srgbClr val="FFC000"/>
                      </a:solidFill>
                    </a:rPr>
                    <a:t>Optimal!</a:t>
                  </a:r>
                  <a:endParaRPr lang="en-US" sz="2400" b="1" dirty="0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06" y="4062040"/>
                  <a:ext cx="7776039" cy="151542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254" t="-4082" r="-235" b="-11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457200" y="5727731"/>
            <a:ext cx="832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Remark</a:t>
            </a:r>
            <a:r>
              <a:rPr lang="en-US" sz="2400" dirty="0" smtClean="0"/>
              <a:t>: </a:t>
            </a:r>
            <a:r>
              <a:rPr lang="en-US" sz="2400" i="1" dirty="0" smtClean="0"/>
              <a:t>inverse-poly</a:t>
            </a:r>
            <a:r>
              <a:rPr lang="en-US" sz="2400" dirty="0" smtClean="0"/>
              <a:t> rate sources are good for </a:t>
            </a:r>
            <a:r>
              <a:rPr lang="en-US" sz="2400" b="1" dirty="0" smtClean="0"/>
              <a:t>most</a:t>
            </a:r>
            <a:r>
              <a:rPr lang="en-US" sz="2400" dirty="0" smtClean="0"/>
              <a:t> applications</a:t>
            </a:r>
            <a:r>
              <a:rPr lang="en-US" sz="2400" dirty="0" smtClean="0"/>
              <a:t>!</a:t>
            </a:r>
            <a:endParaRPr lang="zh-CN" alt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805074" y="491011"/>
            <a:ext cx="244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Our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Contribution: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58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0" grpId="0" animBg="1"/>
      <p:bldP spid="11" grpId="0" animBg="1"/>
      <p:bldP spid="12" grpId="0" animBg="1"/>
      <p:bldP spid="13" grpId="0" animBg="1"/>
      <p:bldP spid="15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2993"/>
            <a:ext cx="8229600" cy="789391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Our </a:t>
            </a:r>
            <a:r>
              <a:rPr lang="en-US" altLang="zh-TW" sz="3600" dirty="0" smtClean="0"/>
              <a:t>strategy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30730"/>
            <a:ext cx="8229600" cy="253092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800" dirty="0" smtClean="0"/>
              <a:t>Refer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Chung’s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talk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technique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limitations</a:t>
            </a:r>
            <a:endParaRPr lang="zh-CN" altLang="en-US" sz="2800" dirty="0" smtClean="0"/>
          </a:p>
          <a:p>
            <a:r>
              <a:rPr lang="en-US" altLang="zh-TW" sz="2800" dirty="0" smtClean="0"/>
              <a:t>Resort </a:t>
            </a:r>
            <a:r>
              <a:rPr lang="en-US" altLang="zh-TW" sz="2800" dirty="0" smtClean="0"/>
              <a:t>to </a:t>
            </a:r>
            <a:r>
              <a:rPr lang="en-US" altLang="zh-TW" sz="2800" dirty="0" smtClean="0"/>
              <a:t>extractor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paradigm</a:t>
            </a:r>
            <a:r>
              <a:rPr lang="zh-CN" altLang="en-US" sz="2800" dirty="0" smtClean="0"/>
              <a:t>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[NZ,SZ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zh-TW" sz="2400" dirty="0" err="1" smtClean="0">
                <a:solidFill>
                  <a:schemeClr val="accent1">
                    <a:lumMod val="75000"/>
                  </a:schemeClr>
                </a:solidFill>
              </a:rPr>
              <a:t>Zuc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800" dirty="0" smtClean="0"/>
              <a:t>before </a:t>
            </a:r>
            <a:r>
              <a:rPr lang="en-US" altLang="zh-TW" sz="2800" dirty="0" err="1" smtClean="0"/>
              <a:t>Trevisian</a:t>
            </a:r>
            <a:r>
              <a:rPr lang="en-US" altLang="zh-TW" sz="2800" dirty="0" smtClean="0"/>
              <a:t>, based on </a:t>
            </a:r>
            <a:r>
              <a:rPr lang="en-US" altLang="zh-TW" sz="2800" i="1" dirty="0">
                <a:solidFill>
                  <a:srgbClr val="007406"/>
                </a:solidFill>
              </a:rPr>
              <a:t>block-sampling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&amp; </a:t>
            </a:r>
            <a:r>
              <a:rPr lang="en-US" altLang="zh-TW" sz="2800" i="1" dirty="0" smtClean="0">
                <a:solidFill>
                  <a:srgbClr val="007406"/>
                </a:solidFill>
              </a:rPr>
              <a:t>block-extraction</a:t>
            </a:r>
            <a:r>
              <a:rPr lang="en-US" altLang="zh-TW" sz="2800" dirty="0" smtClean="0"/>
              <a:t>. </a:t>
            </a:r>
          </a:p>
          <a:p>
            <a:r>
              <a:rPr lang="en-US" altLang="zh-CN" sz="2800" b="1" dirty="0" smtClean="0"/>
              <a:t>Our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Observation</a:t>
            </a:r>
            <a:r>
              <a:rPr lang="en-US" altLang="zh-CN" sz="2800" b="1" i="1" dirty="0" smtClean="0"/>
              <a:t>:</a:t>
            </a:r>
            <a:r>
              <a:rPr lang="zh-CN" altLang="en-US" sz="2800" b="1" i="1" dirty="0" smtClean="0"/>
              <a:t> </a:t>
            </a:r>
            <a:r>
              <a:rPr lang="en-US" altLang="zh-TW" sz="2800" dirty="0" smtClean="0"/>
              <a:t> </a:t>
            </a:r>
            <a:endParaRPr lang="zh-CN" altLang="en-US" sz="2800" dirty="0" smtClean="0"/>
          </a:p>
          <a:p>
            <a:pPr lvl="1"/>
            <a:r>
              <a:rPr lang="en-US" altLang="zh-CN" sz="2400" dirty="0" smtClean="0"/>
              <a:t>A)</a:t>
            </a:r>
            <a:r>
              <a:rPr lang="zh-CN" altLang="en-US" sz="2400" dirty="0" smtClean="0"/>
              <a:t> </a:t>
            </a:r>
            <a:r>
              <a:rPr lang="en-US" altLang="zh-TW" sz="2400" dirty="0" smtClean="0"/>
              <a:t>t</a:t>
            </a:r>
            <a:r>
              <a:rPr lang="en-US" altLang="zh-CN" sz="2400" dirty="0" smtClean="0"/>
              <a:t>his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paradigm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extends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quantum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setting</a:t>
            </a:r>
            <a:r>
              <a:rPr lang="zh-CN" altLang="en-US" sz="2400" dirty="0" smtClean="0"/>
              <a:t> </a:t>
            </a:r>
          </a:p>
          <a:p>
            <a:pPr lvl="1"/>
            <a:r>
              <a:rPr lang="en-US" altLang="zh-CN" sz="2400" dirty="0" smtClean="0"/>
              <a:t>B)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new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condenser/extractor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paradigm</a:t>
            </a:r>
            <a:endParaRPr lang="zh-CN" altLang="en-US" sz="2400" dirty="0" smtClean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689087" y="3664430"/>
            <a:ext cx="7788707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2400" i="0" dirty="0" smtClean="0">
                <a:solidFill>
                  <a:schemeClr val="tx2"/>
                </a:solidFill>
              </a:rPr>
              <a:t>(</a:t>
            </a:r>
            <a:r>
              <a:rPr lang="en-US" altLang="zh-CN" sz="2400" i="0" dirty="0" err="1" smtClean="0">
                <a:solidFill>
                  <a:schemeClr val="tx2"/>
                </a:solidFill>
              </a:rPr>
              <a:t>n,k</a:t>
            </a:r>
            <a:r>
              <a:rPr lang="en-US" altLang="zh-CN" sz="2400" i="0" dirty="0" smtClean="0">
                <a:solidFill>
                  <a:schemeClr val="tx2"/>
                </a:solidFill>
              </a:rPr>
              <a:t>)</a:t>
            </a:r>
            <a:r>
              <a:rPr lang="zh-CN" altLang="en-US" sz="2400" i="0" dirty="0" smtClean="0">
                <a:solidFill>
                  <a:schemeClr val="tx2"/>
                </a:solidFill>
              </a:rPr>
              <a:t> </a:t>
            </a:r>
            <a:r>
              <a:rPr lang="en-US" altLang="zh-CN" sz="2400" i="0" dirty="0" smtClean="0">
                <a:solidFill>
                  <a:schemeClr val="tx2"/>
                </a:solidFill>
              </a:rPr>
              <a:t>source</a:t>
            </a:r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442" y="4398462"/>
            <a:ext cx="279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Sampling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a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subset: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3201" y="3664430"/>
            <a:ext cx="3429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10497" y="3664429"/>
            <a:ext cx="3429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83430" y="3658403"/>
            <a:ext cx="3429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76802" y="3670457"/>
            <a:ext cx="3429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83430" y="4398461"/>
            <a:ext cx="1534885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26379" y="4296211"/>
            <a:ext cx="2221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/>
              <a:t>Hope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</a:t>
            </a:r>
            <a:r>
              <a:rPr lang="en-US" altLang="zh-CN" sz="2000" i="1" dirty="0" smtClean="0"/>
              <a:t>min-entropy</a:t>
            </a:r>
            <a:r>
              <a:rPr lang="zh-CN" altLang="en-US" sz="2000" dirty="0" smtClean="0"/>
              <a:t> </a:t>
            </a:r>
          </a:p>
          <a:p>
            <a:pPr algn="ctr"/>
            <a:r>
              <a:rPr lang="zh-CN" altLang="en-US" sz="2000" dirty="0" smtClean="0"/>
              <a:t>   </a:t>
            </a:r>
            <a:r>
              <a:rPr lang="en-US" altLang="zh-CN" sz="2000" dirty="0" smtClean="0"/>
              <a:t>rate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remains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3956" y="5028361"/>
            <a:ext cx="60418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Non-trivial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to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prove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classically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(</a:t>
            </a:r>
            <a:r>
              <a:rPr lang="en-US" altLang="zh-CN" sz="2200" dirty="0" err="1" smtClean="0"/>
              <a:t>e.g</a:t>
            </a:r>
            <a:r>
              <a:rPr lang="en-US" altLang="zh-CN" sz="2200" dirty="0" smtClean="0"/>
              <a:t>,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Zuc97,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Vad03).</a:t>
            </a:r>
            <a:r>
              <a:rPr lang="zh-CN" altLang="en-US" sz="2200" dirty="0" smtClean="0"/>
              <a:t>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26761" y="5476468"/>
            <a:ext cx="52836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>
                <a:solidFill>
                  <a:srgbClr val="3333CC"/>
                </a:solidFill>
              </a:rPr>
              <a:t>quantum</a:t>
            </a:r>
            <a:r>
              <a:rPr lang="zh-CN" altLang="en-US" sz="2200" dirty="0">
                <a:solidFill>
                  <a:srgbClr val="3333CC"/>
                </a:solidFill>
              </a:rPr>
              <a:t> </a:t>
            </a:r>
            <a:r>
              <a:rPr lang="en-US" altLang="zh-CN" sz="2200" dirty="0">
                <a:solidFill>
                  <a:srgbClr val="3333CC"/>
                </a:solidFill>
              </a:rPr>
              <a:t>version</a:t>
            </a:r>
            <a:r>
              <a:rPr lang="zh-CN" altLang="en-US" sz="2200" dirty="0">
                <a:solidFill>
                  <a:srgbClr val="3333CC"/>
                </a:solidFill>
              </a:rPr>
              <a:t> </a:t>
            </a:r>
            <a:r>
              <a:rPr lang="en-US" altLang="zh-CN" sz="2200" dirty="0"/>
              <a:t>by</a:t>
            </a:r>
            <a:r>
              <a:rPr lang="zh-CN" altLang="en-US" sz="2200" dirty="0"/>
              <a:t> </a:t>
            </a:r>
            <a:r>
              <a:rPr lang="en-US" altLang="zh-CN" sz="2200" dirty="0"/>
              <a:t>Koenig</a:t>
            </a:r>
            <a:r>
              <a:rPr lang="zh-CN" altLang="en-US" sz="2200" dirty="0"/>
              <a:t> </a:t>
            </a:r>
            <a:r>
              <a:rPr lang="en-US" altLang="zh-CN" sz="2200" dirty="0"/>
              <a:t>&amp;</a:t>
            </a:r>
            <a:r>
              <a:rPr lang="zh-CN" altLang="en-US" sz="2200" dirty="0"/>
              <a:t> </a:t>
            </a:r>
            <a:r>
              <a:rPr lang="en-US" altLang="zh-CN" sz="2200" dirty="0" smtClean="0"/>
              <a:t>Renner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11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5932985"/>
            <a:ext cx="4537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However,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this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does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not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condense!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1106" y="5949314"/>
            <a:ext cx="230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007406"/>
                </a:solidFill>
              </a:rPr>
              <a:t>Block-Sampling!</a:t>
            </a:r>
            <a:r>
              <a:rPr lang="zh-CN" altLang="en-US" sz="2400" b="1" dirty="0" smtClean="0">
                <a:solidFill>
                  <a:srgbClr val="007406"/>
                </a:solidFill>
              </a:rPr>
              <a:t> </a:t>
            </a:r>
            <a:endParaRPr lang="en-US" sz="2400" b="1" dirty="0">
              <a:solidFill>
                <a:srgbClr val="0074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5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Block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Sampling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&amp;</a:t>
            </a:r>
            <a:r>
              <a:rPr lang="zh-CN" altLang="en-US" sz="3600" dirty="0" smtClean="0"/>
              <a:t> </a:t>
            </a:r>
            <a:r>
              <a:rPr lang="en-US" altLang="zh-CN" sz="3600" dirty="0"/>
              <a:t>E</a:t>
            </a:r>
            <a:r>
              <a:rPr lang="en-US" sz="3600" dirty="0" smtClean="0"/>
              <a:t>xtraction </a:t>
            </a:r>
            <a:r>
              <a:rPr lang="en-US" sz="3200" b="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3200" b="0" dirty="0" err="1" smtClean="0">
                <a:solidFill>
                  <a:schemeClr val="accent1">
                    <a:lumMod val="75000"/>
                  </a:schemeClr>
                </a:solidFill>
              </a:rPr>
              <a:t>NZ,SZ,Zuc</a:t>
            </a:r>
            <a:r>
              <a:rPr lang="en-US" sz="3200" b="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23773" y="1364505"/>
            <a:ext cx="7788707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2400" i="0" dirty="0" smtClean="0">
                <a:solidFill>
                  <a:schemeClr val="tx2"/>
                </a:solidFill>
              </a:rPr>
              <a:t>(</a:t>
            </a:r>
            <a:r>
              <a:rPr lang="en-US" altLang="zh-CN" sz="2400" i="0" dirty="0" err="1" smtClean="0">
                <a:solidFill>
                  <a:schemeClr val="tx2"/>
                </a:solidFill>
              </a:rPr>
              <a:t>n,k</a:t>
            </a:r>
            <a:r>
              <a:rPr lang="en-US" altLang="zh-CN" sz="2400" i="0" dirty="0" smtClean="0">
                <a:solidFill>
                  <a:schemeClr val="tx2"/>
                </a:solidFill>
              </a:rPr>
              <a:t>)</a:t>
            </a:r>
            <a:r>
              <a:rPr lang="zh-CN" altLang="en-US" sz="2400" i="0" dirty="0" smtClean="0">
                <a:solidFill>
                  <a:schemeClr val="tx2"/>
                </a:solidFill>
              </a:rPr>
              <a:t> </a:t>
            </a:r>
            <a:r>
              <a:rPr lang="en-US" altLang="zh-CN" sz="2400" i="0" dirty="0" smtClean="0">
                <a:solidFill>
                  <a:schemeClr val="tx2"/>
                </a:solidFill>
              </a:rPr>
              <a:t>source</a:t>
            </a:r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773" y="1902589"/>
            <a:ext cx="4035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Block-</a:t>
            </a:r>
            <a:r>
              <a:rPr lang="en-US" sz="2400" b="1" dirty="0" smtClean="0">
                <a:solidFill>
                  <a:srgbClr val="C00000"/>
                </a:solidFill>
              </a:rPr>
              <a:t>Sampling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(one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by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one)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: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773" y="2522348"/>
            <a:ext cx="4097856" cy="3323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1629" y="2551871"/>
            <a:ext cx="1357008" cy="30950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18167" y="2537795"/>
            <a:ext cx="166256" cy="34273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40251" y="2329342"/>
            <a:ext cx="2503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/>
              <a:t>Structure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Entropy</a:t>
            </a:r>
            <a:endParaRPr lang="zh-CN" altLang="en-US" sz="2000" dirty="0" smtClean="0"/>
          </a:p>
          <a:p>
            <a:pPr algn="ctr"/>
            <a:r>
              <a:rPr lang="en-US" altLang="zh-CN" sz="2000" dirty="0" smtClean="0"/>
              <a:t>while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keeping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rate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919" y="3038558"/>
            <a:ext cx="4087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Block-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E</a:t>
            </a:r>
            <a:r>
              <a:rPr lang="en-US" sz="2400" b="1" dirty="0" smtClean="0">
                <a:solidFill>
                  <a:srgbClr val="C00000"/>
                </a:solidFill>
              </a:rPr>
              <a:t>xtraction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(one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by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one)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449" y="4570623"/>
            <a:ext cx="8232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406"/>
                </a:solidFill>
              </a:rPr>
              <a:t>Competing</a:t>
            </a:r>
            <a:r>
              <a:rPr lang="en-US" sz="2400" b="1" dirty="0" smtClean="0">
                <a:solidFill>
                  <a:srgbClr val="007406"/>
                </a:solidFill>
              </a:rPr>
              <a:t> </a:t>
            </a:r>
            <a:r>
              <a:rPr lang="en-US" sz="2400" b="1" dirty="0" smtClean="0">
                <a:solidFill>
                  <a:srgbClr val="007406"/>
                </a:solidFill>
              </a:rPr>
              <a:t>Parameters:  1) able to sample</a:t>
            </a:r>
          </a:p>
          <a:p>
            <a:r>
              <a:rPr lang="en-US" sz="2400" b="1" dirty="0">
                <a:solidFill>
                  <a:srgbClr val="007406"/>
                </a:solidFill>
              </a:rPr>
              <a:t> </a:t>
            </a:r>
            <a:r>
              <a:rPr lang="en-US" sz="2400" b="1" dirty="0" smtClean="0">
                <a:solidFill>
                  <a:srgbClr val="007406"/>
                </a:solidFill>
              </a:rPr>
              <a:t>                                 </a:t>
            </a:r>
            <a:r>
              <a:rPr lang="zh-CN" altLang="en-US" sz="2400" b="1" dirty="0" smtClean="0">
                <a:solidFill>
                  <a:srgbClr val="007406"/>
                </a:solidFill>
              </a:rPr>
              <a:t>           </a:t>
            </a:r>
            <a:r>
              <a:rPr lang="en-US" sz="2400" b="1" dirty="0" smtClean="0">
                <a:solidFill>
                  <a:srgbClr val="007406"/>
                </a:solidFill>
              </a:rPr>
              <a:t>2</a:t>
            </a:r>
            <a:r>
              <a:rPr lang="en-US" sz="2400" b="1" dirty="0" smtClean="0">
                <a:solidFill>
                  <a:srgbClr val="007406"/>
                </a:solidFill>
              </a:rPr>
              <a:t>) able to extract                </a:t>
            </a:r>
          </a:p>
          <a:p>
            <a:r>
              <a:rPr lang="en-US" sz="2400" b="1" dirty="0" smtClean="0">
                <a:solidFill>
                  <a:srgbClr val="007406"/>
                </a:solidFill>
                <a:sym typeface="Wingdings"/>
              </a:rPr>
              <a:t>                   </a:t>
            </a:r>
            <a:r>
              <a:rPr lang="en-US" sz="2400" b="1" dirty="0" smtClean="0">
                <a:solidFill>
                  <a:srgbClr val="007406"/>
                </a:solidFill>
                <a:sym typeface="Wingdings"/>
              </a:rPr>
              <a:t>=&gt;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optimal paras for </a:t>
            </a:r>
            <a:r>
              <a:rPr lang="en-US" sz="2400" b="1" dirty="0" err="1" smtClean="0">
                <a:solidFill>
                  <a:srgbClr val="FF0000"/>
                </a:solidFill>
                <a:sym typeface="Wingdings"/>
              </a:rPr>
              <a:t>const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 entropy-rate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sources</a:t>
            </a:r>
            <a:r>
              <a:rPr lang="zh-CN" altLang="en-US" sz="24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/>
              </a:rPr>
              <a:t>[</a:t>
            </a:r>
            <a:r>
              <a:rPr lang="en-US" altLang="zh-CN" sz="2400" b="1" dirty="0" err="1" smtClean="0">
                <a:solidFill>
                  <a:srgbClr val="FF0000"/>
                </a:solidFill>
                <a:sym typeface="Wingdings"/>
              </a:rPr>
              <a:t>Zuc</a:t>
            </a:r>
            <a:r>
              <a:rPr lang="en-US" altLang="zh-CN" sz="2400" b="1" dirty="0" smtClean="0">
                <a:solidFill>
                  <a:srgbClr val="FF0000"/>
                </a:solidFill>
                <a:sym typeface="Wingdings"/>
              </a:rPr>
              <a:t>]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919" y="3605115"/>
            <a:ext cx="4097856" cy="3323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07775" y="3634638"/>
            <a:ext cx="1357008" cy="30950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04313" y="3620562"/>
            <a:ext cx="166256" cy="34273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06588" y="3623337"/>
            <a:ext cx="166256" cy="3427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37811" y="3611803"/>
            <a:ext cx="435033" cy="3187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38508" y="4112821"/>
            <a:ext cx="1850967" cy="2904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83185" y="3427038"/>
            <a:ext cx="1903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Exp.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i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ncrease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Seed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length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906238"/>
            <a:ext cx="7563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3333CC"/>
                </a:solidFill>
              </a:rPr>
              <a:t>Our</a:t>
            </a:r>
            <a:r>
              <a:rPr lang="zh-CN" altLang="en-US" sz="2400" b="1" dirty="0" smtClean="0">
                <a:solidFill>
                  <a:srgbClr val="3333CC"/>
                </a:solidFill>
              </a:rPr>
              <a:t> </a:t>
            </a:r>
            <a:r>
              <a:rPr lang="en-US" altLang="zh-CN" sz="2400" b="1" dirty="0" smtClean="0">
                <a:solidFill>
                  <a:srgbClr val="3333CC"/>
                </a:solidFill>
              </a:rPr>
              <a:t>Contribution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this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construction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also</a:t>
            </a:r>
            <a:r>
              <a:rPr lang="zh-CN" altLang="en-US" sz="2400" dirty="0" smtClean="0"/>
              <a:t> </a:t>
            </a:r>
            <a:r>
              <a:rPr lang="en-US" altLang="zh-CN" sz="2400" i="1" dirty="0" smtClean="0">
                <a:solidFill>
                  <a:srgbClr val="3333CC"/>
                </a:solidFill>
              </a:rPr>
              <a:t>quantum-proof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23773" y="1352951"/>
            <a:ext cx="747827" cy="47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24874" y="1360594"/>
            <a:ext cx="747827" cy="47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81413" y="1358727"/>
            <a:ext cx="747827" cy="47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18154" y="1360949"/>
            <a:ext cx="747827" cy="47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74078" y="1347284"/>
            <a:ext cx="687537" cy="4865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27886" y="1353738"/>
            <a:ext cx="687537" cy="4865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03151" y="1350272"/>
            <a:ext cx="227678" cy="44377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18657" y="1785547"/>
            <a:ext cx="4702629" cy="29334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Observation:</a:t>
            </a:r>
            <a:endParaRPr lang="zh-CN" altLang="en-US" sz="2400" b="1" dirty="0" smtClean="0"/>
          </a:p>
          <a:p>
            <a:r>
              <a:rPr lang="en-US" altLang="zh-CN" sz="2400" dirty="0"/>
              <a:t>w</a:t>
            </a:r>
            <a:r>
              <a:rPr lang="en-US" altLang="zh-CN" sz="2400" dirty="0" smtClean="0"/>
              <a:t>ell,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does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not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need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able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sample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&amp;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extract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same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time!</a:t>
            </a:r>
            <a:endParaRPr lang="zh-CN" altLang="en-US" sz="2400" dirty="0" smtClean="0"/>
          </a:p>
          <a:p>
            <a:endParaRPr lang="zh-CN" altLang="en-US" sz="2400" dirty="0"/>
          </a:p>
          <a:p>
            <a:r>
              <a:rPr lang="en-US" altLang="zh-CN" sz="2400" dirty="0" smtClean="0"/>
              <a:t>When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fails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sample,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it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condenses!</a:t>
            </a:r>
            <a:endParaRPr lang="zh-CN" altLang="en-US" sz="2400" dirty="0" smtClean="0"/>
          </a:p>
          <a:p>
            <a:endParaRPr lang="zh-CN" altLang="en-US" sz="2400" dirty="0"/>
          </a:p>
          <a:p>
            <a:r>
              <a:rPr lang="en-US" altLang="zh-CN" sz="2400" dirty="0" smtClean="0"/>
              <a:t>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win-win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argument!</a:t>
            </a:r>
            <a:r>
              <a:rPr lang="zh-CN" altLang="en-US" sz="2400" dirty="0" smtClean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93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/>
      <p:bldP spid="12" grpId="0"/>
      <p:bldP spid="2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796"/>
          </a:xfrm>
        </p:spPr>
        <p:txBody>
          <a:bodyPr>
            <a:noAutofit/>
          </a:bodyPr>
          <a:lstStyle/>
          <a:p>
            <a:r>
              <a:rPr lang="en-US" sz="3600" dirty="0" smtClean="0"/>
              <a:t>C</a:t>
            </a:r>
            <a:r>
              <a:rPr lang="en-US" altLang="zh-CN" sz="3600" dirty="0" smtClean="0"/>
              <a:t>ondenser</a:t>
            </a:r>
            <a:r>
              <a:rPr lang="en-US" sz="3600" dirty="0" smtClean="0"/>
              <a:t>:</a:t>
            </a:r>
            <a:r>
              <a:rPr lang="zh-CN" altLang="en-US" sz="3600" dirty="0" smtClean="0"/>
              <a:t> </a:t>
            </a:r>
            <a:r>
              <a:rPr lang="en-US" altLang="zh-CN" sz="2400" dirty="0" smtClean="0"/>
              <a:t>1/poly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rate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-&gt;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const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rate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(</a:t>
            </a:r>
            <a:r>
              <a:rPr lang="en-US" altLang="zh-CN" sz="2400" dirty="0" smtClean="0">
                <a:solidFill>
                  <a:srgbClr val="FF0000"/>
                </a:solidFill>
              </a:rPr>
              <a:t>Win-Win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argument)</a:t>
            </a:r>
            <a:r>
              <a:rPr lang="zh-CN" altLang="en-US" sz="3600" dirty="0" smtClean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623773" y="1364505"/>
            <a:ext cx="7788707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i="0" dirty="0" smtClean="0">
                <a:solidFill>
                  <a:schemeClr val="tx2"/>
                </a:solidFill>
              </a:rPr>
              <a:t>(</a:t>
            </a:r>
            <a:r>
              <a:rPr lang="en-US" sz="2400" i="0" dirty="0" err="1" smtClean="0">
                <a:solidFill>
                  <a:schemeClr val="tx2"/>
                </a:solidFill>
              </a:rPr>
              <a:t>n,k</a:t>
            </a:r>
            <a:r>
              <a:rPr lang="en-US" sz="2400" i="0" dirty="0" smtClean="0">
                <a:solidFill>
                  <a:schemeClr val="tx2"/>
                </a:solidFill>
              </a:rPr>
              <a:t>)</a:t>
            </a:r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773" y="2327564"/>
            <a:ext cx="4762874" cy="33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638798" y="2327563"/>
            <a:ext cx="698269" cy="2493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23773" y="1695577"/>
            <a:ext cx="0" cy="63198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86648" y="1828385"/>
            <a:ext cx="3025832" cy="49917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3773" y="3241961"/>
            <a:ext cx="3299834" cy="38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23773" y="2658635"/>
            <a:ext cx="0" cy="5833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86443" y="2663065"/>
            <a:ext cx="1463042" cy="5629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3807" y="1809601"/>
            <a:ext cx="570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 ( </a:t>
            </a:r>
            <a:r>
              <a:rPr lang="en-US" b="1" dirty="0" smtClean="0"/>
              <a:t>if success -&gt; extraction, otherwise condensing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555969" y="2310938"/>
            <a:ext cx="1457502" cy="331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Right Arrow 24"/>
          <p:cNvSpPr/>
          <p:nvPr/>
        </p:nvSpPr>
        <p:spPr>
          <a:xfrm>
            <a:off x="4079669" y="3311676"/>
            <a:ext cx="698269" cy="2493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6840" y="3295051"/>
            <a:ext cx="1457502" cy="331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06699" y="2743739"/>
            <a:ext cx="317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again on a shorter input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3773" y="4190498"/>
            <a:ext cx="2036300" cy="379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660073" y="3647950"/>
            <a:ext cx="1263534" cy="5629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6545" y="3625681"/>
            <a:ext cx="0" cy="5833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1587" y="374475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23773" y="4570116"/>
            <a:ext cx="0" cy="5833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928553" y="4580310"/>
            <a:ext cx="731520" cy="5731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2927704" y="4227406"/>
            <a:ext cx="698269" cy="2493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44875" y="4210781"/>
            <a:ext cx="1457502" cy="331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623773" y="5221270"/>
            <a:ext cx="1457502" cy="331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length k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47609" y="4711795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10775" y="4275847"/>
            <a:ext cx="3654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/>
              <a:t>c</a:t>
            </a:r>
            <a:r>
              <a:rPr lang="en-US" sz="2000" b="1" dirty="0" err="1" smtClean="0"/>
              <a:t>onst</a:t>
            </a:r>
            <a:r>
              <a:rPr lang="en-US" sz="2000" dirty="0" smtClean="0"/>
              <a:t> Rounds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(C0, E1,E2,…) -&gt; </a:t>
            </a:r>
            <a:r>
              <a:rPr lang="en-US" sz="2000" b="1" dirty="0" err="1" smtClean="0"/>
              <a:t>const</a:t>
            </a:r>
            <a:r>
              <a:rPr lang="en-US" sz="2000" dirty="0" smtClean="0"/>
              <a:t> rate source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637663" y="5742360"/>
            <a:ext cx="7827510" cy="6843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3333CC"/>
                </a:solidFill>
              </a:rPr>
              <a:t>Quantum: 1) sampling [KR] 2) remaining analysis &amp; comp.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32" grpId="0"/>
      <p:bldP spid="36" grpId="0" animBg="1"/>
      <p:bldP spid="37" grpId="0" animBg="1"/>
      <p:bldP spid="38" grpId="0" animBg="1"/>
      <p:bldP spid="39" grpId="0"/>
      <p:bldP spid="41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Summary: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95673" y="3036358"/>
            <a:ext cx="2598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Zuckerman’s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Extractor</a:t>
            </a:r>
            <a:r>
              <a:rPr lang="zh-CN" altLang="en-US" sz="2000" b="1" dirty="0" smtClean="0"/>
              <a:t> </a:t>
            </a:r>
            <a:endParaRPr lang="en-US" sz="20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181" y="1338188"/>
            <a:ext cx="3103005" cy="151931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0" y="1342575"/>
            <a:ext cx="2666992" cy="151800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19031" y="3036358"/>
            <a:ext cx="2385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Win-Win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Condenser</a:t>
            </a:r>
            <a:endParaRPr lang="en-US" sz="20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656313" y="4138022"/>
            <a:ext cx="7880466" cy="1451457"/>
            <a:chOff x="631767" y="3923607"/>
            <a:chExt cx="7880466" cy="1832474"/>
          </a:xfrm>
        </p:grpSpPr>
        <p:sp>
          <p:nvSpPr>
            <p:cNvPr id="54" name="Rectangle 53"/>
            <p:cNvSpPr/>
            <p:nvPr/>
          </p:nvSpPr>
          <p:spPr>
            <a:xfrm>
              <a:off x="631767" y="3923607"/>
              <a:ext cx="7880466" cy="18324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76306" y="4062040"/>
                  <a:ext cx="7776039" cy="15154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Main </a:t>
                  </a:r>
                  <a:r>
                    <a:rPr lang="en-US" sz="2400" b="1" dirty="0" err="1" smtClean="0">
                      <a:solidFill>
                        <a:schemeClr val="bg1"/>
                      </a:solidFill>
                    </a:rPr>
                    <a:t>Thm</a:t>
                  </a:r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: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quantum-secure extractor</a:t>
                  </a:r>
                  <a:r>
                    <a:rPr lang="zh-CN" altLang="en-US" sz="24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Ext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: {0,1}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</a:rPr>
                    <a:t>n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x {0,1}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</a:rPr>
                    <a:t>d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-&gt; </a:t>
                  </a:r>
                  <a:endParaRPr lang="zh-CN" altLang="en-US" sz="2400" dirty="0" smtClean="0">
                    <a:solidFill>
                      <a:schemeClr val="bg1"/>
                    </a:solidFill>
                  </a:endParaRPr>
                </a:p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{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0,1}</a:t>
                  </a:r>
                  <a:r>
                    <a:rPr lang="en-US" sz="2400" baseline="30000" dirty="0" smtClean="0">
                      <a:solidFill>
                        <a:schemeClr val="bg1"/>
                      </a:solidFill>
                    </a:rPr>
                    <a:t>m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, 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s.t.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, for any (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n,k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) source,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k=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n</a:t>
                  </a:r>
                  <a:r>
                    <a:rPr lang="en-US" sz="2400" baseline="30000" dirty="0" err="1" smtClean="0">
                      <a:solidFill>
                        <a:schemeClr val="bg1"/>
                      </a:solidFill>
                    </a:rPr>
                    <a:t>a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sz="24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w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</a:rPr>
                    <a:t>/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seed length </a:t>
                  </a:r>
                  <a:endParaRPr lang="zh-CN" altLang="en-US" sz="2400" dirty="0" smtClean="0">
                    <a:solidFill>
                      <a:schemeClr val="bg1"/>
                    </a:solidFill>
                  </a:endParaRPr>
                </a:p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O(log(n/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𝜖</m:t>
                      </m:r>
                    </m:oMath>
                  </a14:m>
                  <a:r>
                    <a:rPr lang="en-US" sz="2400" dirty="0" smtClean="0">
                      <a:solidFill>
                        <a:schemeClr val="bg1"/>
                      </a:solidFill>
                    </a:rPr>
                    <a:t>)),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output length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m=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</a:rPr>
                    <a:t>0.99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k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𝜖</m:t>
                      </m:r>
                    </m:oMath>
                  </a14:m>
                  <a:r>
                    <a:rPr lang="en-US" altLang="zh-CN" sz="2400" b="1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altLang="zh-CN" sz="2400" b="1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charset="0"/>
                        </a:rPr>
                        <m:t>𝛀</m:t>
                      </m:r>
                    </m:oMath>
                  </a14:m>
                  <a:r>
                    <a:rPr lang="en-US" altLang="zh-CN" sz="24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(2</a:t>
                  </a:r>
                  <a:r>
                    <a:rPr lang="en-US" altLang="zh-CN" sz="2400" baseline="300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-k^0.99</a:t>
                  </a:r>
                  <a:r>
                    <a:rPr lang="en-US" altLang="zh-CN" sz="24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).</a:t>
                  </a:r>
                  <a:r>
                    <a:rPr lang="zh-CN" altLang="en-US" sz="2400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    </a:t>
                  </a:r>
                  <a:r>
                    <a:rPr lang="en-US" altLang="zh-CN" sz="2400" b="1" dirty="0" smtClean="0">
                      <a:solidFill>
                        <a:srgbClr val="FFC000"/>
                      </a:solidFill>
                    </a:rPr>
                    <a:t>Optimal!</a:t>
                  </a:r>
                  <a:endParaRPr lang="en-US" sz="2400" b="1" dirty="0" smtClean="0">
                    <a:solidFill>
                      <a:srgbClr val="FFC000"/>
                    </a:solidFill>
                  </a:endParaRPr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06" y="4062040"/>
                  <a:ext cx="7776039" cy="151542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54" t="-4061" r="-235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Plus 55"/>
          <p:cNvSpPr/>
          <p:nvPr/>
        </p:nvSpPr>
        <p:spPr>
          <a:xfrm>
            <a:off x="3843551" y="164064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200" y="3927816"/>
            <a:ext cx="8525530" cy="2097427"/>
            <a:chOff x="457200" y="3927816"/>
            <a:chExt cx="8525530" cy="2097427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3927816"/>
              <a:ext cx="8229600" cy="209742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648" y="4168573"/>
              <a:ext cx="8401082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Q. Side 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I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nfo Model for Multi-source Extraction: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2200" b="1" dirty="0" smtClean="0">
                  <a:solidFill>
                    <a:schemeClr val="bg1">
                      <a:lumMod val="95000"/>
                    </a:schemeClr>
                  </a:solidFill>
                </a:rPr>
                <a:t>    (Chung, Li, W, </a:t>
              </a:r>
              <a:r>
                <a:rPr lang="en-US" sz="2200" b="1" dirty="0" err="1" smtClean="0">
                  <a:solidFill>
                    <a:schemeClr val="bg1">
                      <a:lumMod val="95000"/>
                    </a:schemeClr>
                  </a:solidFill>
                </a:rPr>
                <a:t>arXiv</a:t>
              </a:r>
              <a:r>
                <a:rPr lang="en-US" sz="2200" b="1" dirty="0" smtClean="0">
                  <a:solidFill>
                    <a:schemeClr val="bg1">
                      <a:lumMod val="95000"/>
                    </a:schemeClr>
                  </a:solidFill>
                </a:rPr>
                <a:t>: 1411.2315)</a:t>
              </a:r>
            </a:p>
            <a:p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 * a proposal naturally </a:t>
              </a:r>
              <a:r>
                <a:rPr lang="en-US" sz="2400" b="1" i="1" dirty="0" smtClean="0">
                  <a:solidFill>
                    <a:srgbClr val="007406"/>
                  </a:solidFill>
                </a:rPr>
                <a:t>unifying</a:t>
              </a:r>
              <a:r>
                <a:rPr lang="en-US" sz="2400" b="1" i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and </a:t>
              </a:r>
              <a:r>
                <a:rPr lang="en-US" sz="2400" b="1" i="1" dirty="0" smtClean="0">
                  <a:solidFill>
                    <a:srgbClr val="007406"/>
                  </a:solidFill>
                </a:rPr>
                <a:t>extending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existing models</a:t>
              </a:r>
            </a:p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* q. multi-source extractors w/ </a:t>
              </a:r>
              <a:r>
                <a:rPr lang="en-US" sz="2400" b="1" i="1" dirty="0" smtClean="0">
                  <a:solidFill>
                    <a:srgbClr val="007406"/>
                  </a:solidFill>
                </a:rPr>
                <a:t>matching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paras to classical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630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1678"/>
            <a:ext cx="8229600" cy="132556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Multi-source Extractors </a:t>
            </a:r>
            <a:r>
              <a:rPr lang="en-US" altLang="zh-TW" sz="4000" dirty="0" smtClean="0">
                <a:solidFill>
                  <a:srgbClr val="0070C0"/>
                </a:solidFill>
              </a:rPr>
              <a:t>[BIW04]</a:t>
            </a:r>
            <a:endParaRPr lang="zh-TW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3497" y="1438428"/>
                <a:ext cx="8338242" cy="18825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400" dirty="0"/>
                  <a:t> is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/>
                  <a:t>-extractor if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i="1" dirty="0" err="1" smtClean="0"/>
                  <a:t>indep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sz="2400" dirty="0" smtClean="0"/>
                  <a:t>-sources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,…, 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TW" sz="2400" dirty="0" smtClean="0"/>
                  <a:t>,  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Z</a:t>
                </a:r>
                <a:r>
                  <a:rPr lang="en-US" altLang="zh-TW" sz="2400" dirty="0" smtClean="0"/>
                  <a:t> 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-close to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is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TW" sz="2400" dirty="0" smtClean="0"/>
                  <a:t>-strong if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(Z, 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-close to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(U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m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, 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baseline="-25000" dirty="0" smtClean="0"/>
                  <a:t> </a:t>
                </a:r>
                <a:endParaRPr lang="en-US" altLang="zh-TW" sz="2400" baseline="-25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497" y="1438428"/>
                <a:ext cx="8338242" cy="1882522"/>
              </a:xfrm>
              <a:blipFill rotWithShape="0">
                <a:blip r:embed="rId2"/>
                <a:stretch>
                  <a:fillRect l="-219" t="-25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1527008" y="2959189"/>
            <a:ext cx="5209285" cy="3186746"/>
            <a:chOff x="2213070" y="3487273"/>
            <a:chExt cx="5209285" cy="3186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25"/>
                <p:cNvSpPr>
                  <a:spLocks noChangeArrowheads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Line 6"/>
            <p:cNvSpPr>
              <a:spLocks noChangeShapeType="1"/>
            </p:cNvSpPr>
            <p:nvPr/>
          </p:nvSpPr>
          <p:spPr bwMode="auto">
            <a:xfrm flipH="1">
              <a:off x="5172112" y="4428172"/>
              <a:ext cx="679450" cy="485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17"/>
            <p:cNvGrpSpPr/>
            <p:nvPr/>
          </p:nvGrpSpPr>
          <p:grpSpPr>
            <a:xfrm>
              <a:off x="3410731" y="5844516"/>
              <a:ext cx="2528347" cy="779502"/>
              <a:chOff x="2740770" y="5181600"/>
              <a:chExt cx="2528347" cy="779502"/>
            </a:xfrm>
          </p:grpSpPr>
          <p:sp>
            <p:nvSpPr>
              <p:cNvPr id="62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63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2213070" y="3717958"/>
              <a:ext cx="2313676" cy="1195688"/>
              <a:chOff x="2213070" y="3717958"/>
              <a:chExt cx="2313676" cy="1195688"/>
            </a:xfrm>
          </p:grpSpPr>
          <p:grpSp>
            <p:nvGrpSpPr>
              <p:cNvPr id="65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6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8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r="-2667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群組 69"/>
            <p:cNvGrpSpPr/>
            <p:nvPr/>
          </p:nvGrpSpPr>
          <p:grpSpPr>
            <a:xfrm>
              <a:off x="5108679" y="3707396"/>
              <a:ext cx="2313676" cy="681341"/>
              <a:chOff x="2213070" y="3717958"/>
              <a:chExt cx="2313676" cy="681341"/>
            </a:xfrm>
          </p:grpSpPr>
          <p:sp>
            <p:nvSpPr>
              <p:cNvPr id="71" name="Text Box 26"/>
              <p:cNvSpPr txBox="1">
                <a:spLocks noChangeArrowheads="1"/>
              </p:cNvSpPr>
              <p:nvPr/>
            </p:nvSpPr>
            <p:spPr bwMode="auto">
              <a:xfrm>
                <a:off x="2311665" y="4027566"/>
                <a:ext cx="2215081" cy="371733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2400" i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211434" y="4022928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134199" y="396710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468350" y="6212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TW" alt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4481202" y="3607782"/>
                  <a:ext cx="78739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4800" b="1" i="1" cap="none" spc="0" dirty="0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TW" altLang="en-US" sz="48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202" y="3607782"/>
                  <a:ext cx="78739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211434" y="3487273"/>
              <a:ext cx="24288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Helvetica" pitchFamily="34" charset="0"/>
                </a:rPr>
                <a:t>Multi-source</a:t>
              </a:r>
              <a:r>
                <a:rPr lang="en-US" i="0" dirty="0" smtClean="0">
                  <a:latin typeface="Helvetica" pitchFamily="34" charset="0"/>
                </a:rPr>
                <a:t> Extractor</a:t>
              </a:r>
              <a:endParaRPr lang="en-US" i="0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6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38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Info.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multiple sources?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498" y="4397894"/>
            <a:ext cx="3906989" cy="232358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6131" y="1097280"/>
            <a:ext cx="5551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Want</a:t>
            </a:r>
            <a:r>
              <a:rPr lang="en-US" sz="2400" dirty="0" smtClean="0"/>
              <a:t>:  a </a:t>
            </a:r>
            <a:r>
              <a:rPr lang="en-US" sz="2400" i="1" dirty="0" smtClean="0"/>
              <a:t>general</a:t>
            </a:r>
            <a:r>
              <a:rPr lang="en-US" sz="2400" dirty="0" smtClean="0"/>
              <a:t> definition of entropy </a:t>
            </a:r>
            <a:r>
              <a:rPr lang="en-US" altLang="zh-CN" sz="2400" dirty="0"/>
              <a:t>&amp;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2400" i="1" dirty="0" smtClean="0">
                <a:solidFill>
                  <a:srgbClr val="FF0000"/>
                </a:solidFill>
              </a:rPr>
              <a:t>sufficient entropy =&gt; extractability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44" name="群組 27"/>
          <p:cNvGrpSpPr/>
          <p:nvPr/>
        </p:nvGrpSpPr>
        <p:grpSpPr>
          <a:xfrm flipH="1">
            <a:off x="3773978" y="4961344"/>
            <a:ext cx="1047404" cy="1196680"/>
            <a:chOff x="7582755" y="3763126"/>
            <a:chExt cx="1312272" cy="1380859"/>
          </a:xfrm>
        </p:grpSpPr>
        <p:grpSp>
          <p:nvGrpSpPr>
            <p:cNvPr id="45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48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矩形 31"/>
                <p:cNvSpPr/>
                <p:nvPr/>
              </p:nvSpPr>
              <p:spPr>
                <a:xfrm>
                  <a:off x="7582755" y="4682320"/>
                  <a:ext cx="4580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755" y="4682320"/>
                  <a:ext cx="45800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208359" y="2094532"/>
                <a:ext cx="78716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Possible: </a:t>
                </a:r>
                <a:r>
                  <a:rPr lang="en-US" sz="2400" dirty="0" smtClean="0"/>
                  <a:t> side info E=</a:t>
                </a:r>
                <a:r>
                  <a:rPr lang="en-US" sz="2400" b="1" i="1" dirty="0" smtClean="0"/>
                  <a:t>any</a:t>
                </a:r>
                <a:r>
                  <a:rPr lang="en-US" sz="2400" dirty="0" smtClean="0"/>
                  <a:t>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?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then entropy = some conditional min-entropy on E?</a:t>
                </a:r>
                <a:endParaRPr lang="en-US" sz="24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9" y="2094532"/>
                <a:ext cx="787164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162" t="-5882" r="-23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24984" y="3144776"/>
                <a:ext cx="85016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No!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Consider E= the 1</a:t>
                </a:r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 bit of Ext</a:t>
                </a:r>
                <a14:m>
                  <m:oMath xmlns:m="http://schemas.openxmlformats.org/officeDocument/2006/math">
                    <m:r>
                      <a:rPr lang="en-US" sz="2400" b="0" i="0" baseline="-25000" smtClean="0">
                        <a:latin typeface="Cambria Math" charset="0"/>
                      </a:rPr>
                      <m:t>0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 a </a:t>
                </a:r>
                <a:r>
                  <a:rPr lang="en-US" sz="2400" i="1" dirty="0" smtClean="0"/>
                  <a:t>reasonable</a:t>
                </a:r>
                <a:r>
                  <a:rPr lang="en-US" sz="2400" dirty="0" smtClean="0"/>
                  <a:t> entropy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should be large. Fail on the extractor </a:t>
                </a:r>
                <a:r>
                  <a:rPr lang="en-US" sz="2400" dirty="0"/>
                  <a:t>Ext</a:t>
                </a:r>
                <a14:m>
                  <m:oMath xmlns:m="http://schemas.openxmlformats.org/officeDocument/2006/math">
                    <m:r>
                      <a:rPr lang="en-US" sz="2400" baseline="-25000">
                        <a:latin typeface="Cambria Math" charset="0"/>
                      </a:rPr>
                      <m:t>0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4" y="3144776"/>
                <a:ext cx="8501686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14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768168" y="4959572"/>
            <a:ext cx="2080378" cy="769441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Restriction on E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</a:rPr>
              <a:t>s necessary!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119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Simple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9226" y="1130703"/>
            <a:ext cx="885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Independent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Adversary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(IA)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each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source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leaks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own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side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information</a:t>
            </a:r>
            <a:r>
              <a:rPr lang="zh-CN" altLang="en-US" sz="2400" dirty="0" smtClean="0"/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13979" y="1640225"/>
            <a:ext cx="7630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406"/>
                </a:solidFill>
              </a:rPr>
              <a:t>However,</a:t>
            </a:r>
            <a:r>
              <a:rPr lang="zh-CN" altLang="en-US" sz="2400" dirty="0">
                <a:solidFill>
                  <a:srgbClr val="007406"/>
                </a:solidFill>
              </a:rPr>
              <a:t> </a:t>
            </a:r>
            <a:r>
              <a:rPr lang="en-US" altLang="zh-CN" sz="2400" dirty="0">
                <a:solidFill>
                  <a:srgbClr val="007406"/>
                </a:solidFill>
              </a:rPr>
              <a:t>IA</a:t>
            </a:r>
            <a:r>
              <a:rPr lang="zh-CN" altLang="en-US" sz="2400" dirty="0">
                <a:solidFill>
                  <a:srgbClr val="007406"/>
                </a:solidFill>
              </a:rPr>
              <a:t> </a:t>
            </a:r>
            <a:r>
              <a:rPr lang="en-US" altLang="zh-CN" sz="2400" dirty="0">
                <a:solidFill>
                  <a:srgbClr val="007406"/>
                </a:solidFill>
              </a:rPr>
              <a:t>fails</a:t>
            </a:r>
            <a:r>
              <a:rPr lang="zh-CN" altLang="en-US" sz="2400" dirty="0">
                <a:solidFill>
                  <a:srgbClr val="007406"/>
                </a:solidFill>
              </a:rPr>
              <a:t> </a:t>
            </a:r>
            <a:r>
              <a:rPr lang="en-US" altLang="zh-CN" sz="2400" dirty="0">
                <a:solidFill>
                  <a:srgbClr val="007406"/>
                </a:solidFill>
              </a:rPr>
              <a:t>to</a:t>
            </a:r>
            <a:r>
              <a:rPr lang="zh-CN" altLang="en-US" sz="2400" dirty="0">
                <a:solidFill>
                  <a:srgbClr val="007406"/>
                </a:solidFill>
              </a:rPr>
              <a:t> </a:t>
            </a:r>
            <a:r>
              <a:rPr lang="en-US" altLang="zh-CN" sz="2400" dirty="0">
                <a:solidFill>
                  <a:srgbClr val="007406"/>
                </a:solidFill>
              </a:rPr>
              <a:t>consider</a:t>
            </a:r>
            <a:r>
              <a:rPr lang="zh-CN" altLang="en-US" sz="2400" dirty="0">
                <a:solidFill>
                  <a:srgbClr val="007406"/>
                </a:solidFill>
              </a:rPr>
              <a:t> </a:t>
            </a:r>
            <a:r>
              <a:rPr lang="en-US" altLang="zh-CN" sz="2400" dirty="0">
                <a:solidFill>
                  <a:srgbClr val="007406"/>
                </a:solidFill>
              </a:rPr>
              <a:t>the</a:t>
            </a:r>
            <a:r>
              <a:rPr lang="zh-CN" altLang="en-US" sz="2400" dirty="0">
                <a:solidFill>
                  <a:srgbClr val="007406"/>
                </a:solidFill>
              </a:rPr>
              <a:t> </a:t>
            </a:r>
            <a:r>
              <a:rPr lang="en-US" altLang="zh-CN" sz="2400" dirty="0" smtClean="0">
                <a:solidFill>
                  <a:srgbClr val="007406"/>
                </a:solidFill>
              </a:rPr>
              <a:t>entanglement</a:t>
            </a:r>
            <a:r>
              <a:rPr lang="zh-CN" altLang="en-US" sz="2400" dirty="0" smtClean="0">
                <a:solidFill>
                  <a:srgbClr val="007406"/>
                </a:solidFill>
              </a:rPr>
              <a:t> </a:t>
            </a:r>
            <a:r>
              <a:rPr lang="en-US" altLang="zh-CN" sz="2400" dirty="0" smtClean="0">
                <a:solidFill>
                  <a:srgbClr val="007406"/>
                </a:solidFill>
              </a:rPr>
              <a:t>/correlation</a:t>
            </a:r>
            <a:r>
              <a:rPr lang="en-US" altLang="zh-CN" sz="2400" dirty="0">
                <a:solidFill>
                  <a:srgbClr val="007406"/>
                </a:solidFill>
              </a:rPr>
              <a:t>.</a:t>
            </a:r>
            <a:r>
              <a:rPr lang="zh-CN" altLang="en-US" sz="2400" dirty="0">
                <a:solidFill>
                  <a:srgbClr val="007406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339" y="2148513"/>
            <a:ext cx="888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Bounded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Storage</a:t>
            </a:r>
            <a:r>
              <a:rPr lang="zh-CN" altLang="en-US" sz="2400" b="1" dirty="0" smtClean="0"/>
              <a:t> </a:t>
            </a:r>
            <a:r>
              <a:rPr lang="en-US" altLang="zh-CN" sz="2400" b="1" dirty="0" err="1" smtClean="0"/>
              <a:t>Adv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(BS)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allow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entangle;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one-round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leaking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[KK12]</a:t>
            </a:r>
            <a:r>
              <a:rPr lang="zh-CN" altLang="en-US" sz="2400" dirty="0" smtClean="0"/>
              <a:t> </a:t>
            </a:r>
            <a:endParaRPr lang="en-US" sz="2400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764923" y="2748504"/>
            <a:ext cx="8736593" cy="4951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/>
              <a:t>May </a:t>
            </a:r>
            <a:r>
              <a:rPr lang="en-US" altLang="zh-TW" sz="2400" dirty="0" smtClean="0"/>
              <a:t>break independence; non-trivial even for classical side info</a:t>
            </a:r>
          </a:p>
        </p:txBody>
      </p:sp>
      <p:sp>
        <p:nvSpPr>
          <p:cNvPr id="12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99DF58-EC3F-46D8-AF26-3D8213D2285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3" name="群組 6"/>
          <p:cNvGrpSpPr/>
          <p:nvPr/>
        </p:nvGrpSpPr>
        <p:grpSpPr>
          <a:xfrm>
            <a:off x="1799860" y="3387525"/>
            <a:ext cx="5209285" cy="3277482"/>
            <a:chOff x="1817975" y="2934872"/>
            <a:chExt cx="5209285" cy="3277482"/>
          </a:xfrm>
        </p:grpSpPr>
        <p:grpSp>
          <p:nvGrpSpPr>
            <p:cNvPr id="14" name="群組 5"/>
            <p:cNvGrpSpPr/>
            <p:nvPr/>
          </p:nvGrpSpPr>
          <p:grpSpPr>
            <a:xfrm>
              <a:off x="1817975" y="3245731"/>
              <a:ext cx="5209285" cy="2966623"/>
              <a:chOff x="2213070" y="3707396"/>
              <a:chExt cx="5209285" cy="29666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340725" y="4913646"/>
                    <a:ext cx="2610419" cy="90170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Ext</m:t>
                          </m:r>
                        </m:oMath>
                      </m:oMathPara>
                    </a14:m>
                    <a:endParaRPr lang="en-US" sz="4000" i="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340725" y="4913646"/>
                    <a:ext cx="2610419" cy="9017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 flipH="1">
                <a:off x="5172112" y="4428172"/>
                <a:ext cx="679450" cy="4854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410731" y="5844516"/>
                <a:ext cx="2528347" cy="779502"/>
                <a:chOff x="2740770" y="5181600"/>
                <a:chExt cx="2528347" cy="779502"/>
              </a:xfrm>
            </p:grpSpPr>
            <p:sp>
              <p:nvSpPr>
                <p:cNvPr id="3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740770" y="5591770"/>
                  <a:ext cx="2528347" cy="369332"/>
                </a:xfrm>
                <a:prstGeom prst="rect">
                  <a:avLst/>
                </a:prstGeom>
                <a:solidFill>
                  <a:srgbClr val="FFC0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1800" i="0" dirty="0">
                    <a:solidFill>
                      <a:srgbClr val="FFC000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3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037845" y="5181600"/>
                  <a:ext cx="0" cy="381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群組 63"/>
              <p:cNvGrpSpPr/>
              <p:nvPr/>
            </p:nvGrpSpPr>
            <p:grpSpPr>
              <a:xfrm>
                <a:off x="2213070" y="3717958"/>
                <a:ext cx="2313676" cy="1195688"/>
                <a:chOff x="2213070" y="3717958"/>
                <a:chExt cx="2313676" cy="1195688"/>
              </a:xfrm>
            </p:grpSpPr>
            <p:grpSp>
              <p:nvGrpSpPr>
                <p:cNvPr id="27" name="Group 11"/>
                <p:cNvGrpSpPr/>
                <p:nvPr/>
              </p:nvGrpSpPr>
              <p:grpSpPr>
                <a:xfrm>
                  <a:off x="2311665" y="4027566"/>
                  <a:ext cx="2215081" cy="886080"/>
                  <a:chOff x="2438400" y="3442732"/>
                  <a:chExt cx="2215081" cy="886080"/>
                </a:xfrm>
              </p:grpSpPr>
              <p:sp>
                <p:nvSpPr>
                  <p:cNvPr id="29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8400" y="3442732"/>
                    <a:ext cx="2215081" cy="371733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square">
                    <a:spAutoFit/>
                  </a:bodyPr>
                  <a:lstStyle>
                    <a:lvl1pPr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endParaRPr lang="en-US" sz="2400" i="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30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85170" y="3843338"/>
                    <a:ext cx="425513" cy="48547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213070" y="3717958"/>
                  <a:ext cx="87716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0" dirty="0" smtClean="0">
                      <a:latin typeface="Helvetica" pitchFamily="34" charset="0"/>
                    </a:rPr>
                    <a:t>source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27186" y="5952656"/>
                    <a:ext cx="182934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a14:m>
                    <a:r>
                      <a:rPr lang="en-US" i="0" dirty="0" smtClean="0">
                        <a:latin typeface="Helvetica" pitchFamily="34" charset="0"/>
                      </a:rPr>
                      <a:t>uniform output</a:t>
                    </a:r>
                    <a:endParaRPr lang="en-US" i="0" dirty="0">
                      <a:latin typeface="Helvetic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9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27186" y="5952656"/>
                    <a:ext cx="1829347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8197" r="-2667" b="-2459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" name="群組 69"/>
              <p:cNvGrpSpPr/>
              <p:nvPr/>
            </p:nvGrpSpPr>
            <p:grpSpPr>
              <a:xfrm>
                <a:off x="5108679" y="3707396"/>
                <a:ext cx="2313676" cy="681341"/>
                <a:chOff x="2213070" y="3717958"/>
                <a:chExt cx="2313676" cy="681341"/>
              </a:xfrm>
            </p:grpSpPr>
            <p:sp>
              <p:nvSpPr>
                <p:cNvPr id="2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311665" y="4027566"/>
                  <a:ext cx="2215081" cy="371733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" name="Rectangle 17"/>
                <p:cNvSpPr>
                  <a:spLocks noChangeArrowheads="1"/>
                </p:cNvSpPr>
                <p:nvPr/>
              </p:nvSpPr>
              <p:spPr bwMode="auto">
                <a:xfrm>
                  <a:off x="2213070" y="3717958"/>
                  <a:ext cx="87716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i="0" dirty="0" smtClean="0">
                      <a:latin typeface="Helvetica" pitchFamily="34" charset="0"/>
                    </a:rPr>
                    <a:t>source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p:grpSp>
          <p:sp>
            <p:nvSpPr>
              <p:cNvPr id="22" name="矩形 72"/>
              <p:cNvSpPr/>
              <p:nvPr/>
            </p:nvSpPr>
            <p:spPr>
              <a:xfrm>
                <a:off x="3211434" y="4022928"/>
                <a:ext cx="503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3333CC"/>
                    </a:solidFill>
                    <a:latin typeface="Helvetica" pitchFamily="34" charset="0"/>
                  </a:rPr>
                  <a:t>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  <a:latin typeface="Helvetica" pitchFamily="34" charset="0"/>
                  </a:rPr>
                  <a:t>1</a:t>
                </a:r>
                <a:endParaRPr lang="zh-TW" altLang="en-US" sz="2400" baseline="-250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3" name="矩形 73"/>
              <p:cNvSpPr/>
              <p:nvPr/>
            </p:nvSpPr>
            <p:spPr>
              <a:xfrm>
                <a:off x="6134199" y="3967103"/>
                <a:ext cx="503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3333CC"/>
                    </a:solidFill>
                    <a:latin typeface="Helvetica" pitchFamily="34" charset="0"/>
                  </a:rPr>
                  <a:t>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  <a:latin typeface="Helvetica" pitchFamily="34" charset="0"/>
                  </a:rPr>
                  <a:t>2</a:t>
                </a:r>
                <a:endParaRPr lang="zh-TW" altLang="en-US" sz="2400" baseline="-250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4" name="矩形 74"/>
              <p:cNvSpPr/>
              <p:nvPr/>
            </p:nvSpPr>
            <p:spPr>
              <a:xfrm>
                <a:off x="4468350" y="6212354"/>
                <a:ext cx="372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3333CC"/>
                    </a:solidFill>
                    <a:latin typeface="Helvetica" pitchFamily="34" charset="0"/>
                  </a:rPr>
                  <a:t>Z</a:t>
                </a:r>
                <a:endParaRPr lang="zh-TW" altLang="en-US" sz="2400" dirty="0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949243" y="2934872"/>
              <a:ext cx="236481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Helvetica" pitchFamily="34" charset="0"/>
                </a:rPr>
                <a:t>Two-source</a:t>
              </a:r>
              <a:r>
                <a:rPr lang="en-US" i="0" dirty="0" smtClean="0">
                  <a:latin typeface="Helvetica" pitchFamily="34" charset="0"/>
                </a:rPr>
                <a:t> Extractor</a:t>
              </a:r>
              <a:endParaRPr lang="en-US" i="0" dirty="0">
                <a:latin typeface="Helvetica" pitchFamily="34" charset="0"/>
              </a:endParaRPr>
            </a:p>
          </p:txBody>
        </p:sp>
      </p:grpSp>
      <p:grpSp>
        <p:nvGrpSpPr>
          <p:cNvPr id="33" name="群組 24"/>
          <p:cNvGrpSpPr/>
          <p:nvPr/>
        </p:nvGrpSpPr>
        <p:grpSpPr>
          <a:xfrm>
            <a:off x="7582755" y="4297277"/>
            <a:ext cx="1312272" cy="1380859"/>
            <a:chOff x="7582755" y="3763126"/>
            <a:chExt cx="1312272" cy="1380859"/>
          </a:xfrm>
        </p:grpSpPr>
        <p:grpSp>
          <p:nvGrpSpPr>
            <p:cNvPr id="34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37" name="Picture 3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26"/>
                <p:cNvSpPr/>
                <p:nvPr/>
              </p:nvSpPr>
              <p:spPr>
                <a:xfrm>
                  <a:off x="7582755" y="4682320"/>
                  <a:ext cx="57201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dirty="0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755" y="4682320"/>
                  <a:ext cx="57201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  <p:grpSp>
        <p:nvGrpSpPr>
          <p:cNvPr id="40" name="群組 31"/>
          <p:cNvGrpSpPr/>
          <p:nvPr/>
        </p:nvGrpSpPr>
        <p:grpSpPr>
          <a:xfrm flipH="1">
            <a:off x="220609" y="4294548"/>
            <a:ext cx="1419161" cy="1380859"/>
            <a:chOff x="7475866" y="3763126"/>
            <a:chExt cx="1419161" cy="1380859"/>
          </a:xfrm>
        </p:grpSpPr>
        <p:grpSp>
          <p:nvGrpSpPr>
            <p:cNvPr id="41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44" name="Picture 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6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33"/>
                <p:cNvSpPr/>
                <p:nvPr/>
              </p:nvSpPr>
              <p:spPr>
                <a:xfrm>
                  <a:off x="7475866" y="4682320"/>
                  <a:ext cx="5648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dirty="0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866" y="4682320"/>
                  <a:ext cx="564898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  <p:grpSp>
        <p:nvGrpSpPr>
          <p:cNvPr id="47" name="群組 38"/>
          <p:cNvGrpSpPr/>
          <p:nvPr/>
        </p:nvGrpSpPr>
        <p:grpSpPr>
          <a:xfrm>
            <a:off x="6899468" y="4534669"/>
            <a:ext cx="676305" cy="570020"/>
            <a:chOff x="4968230" y="3204301"/>
            <a:chExt cx="676305" cy="570020"/>
          </a:xfrm>
        </p:grpSpPr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H="1" flipV="1">
              <a:off x="5067812" y="3204301"/>
              <a:ext cx="576723" cy="506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矩形 40"/>
            <p:cNvSpPr/>
            <p:nvPr/>
          </p:nvSpPr>
          <p:spPr>
            <a:xfrm>
              <a:off x="4968230" y="3374211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TW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0" name="群組 41"/>
          <p:cNvGrpSpPr/>
          <p:nvPr/>
        </p:nvGrpSpPr>
        <p:grpSpPr>
          <a:xfrm>
            <a:off x="7174126" y="4179165"/>
            <a:ext cx="591604" cy="661378"/>
            <a:chOff x="4141201" y="1928400"/>
            <a:chExt cx="591604" cy="661378"/>
          </a:xfrm>
        </p:grpSpPr>
        <p:sp>
          <p:nvSpPr>
            <p:cNvPr id="51" name="Line 28"/>
            <p:cNvSpPr>
              <a:spLocks noChangeShapeType="1"/>
            </p:cNvSpPr>
            <p:nvPr/>
          </p:nvSpPr>
          <p:spPr bwMode="auto">
            <a:xfrm flipH="1" flipV="1">
              <a:off x="4141201" y="2125259"/>
              <a:ext cx="517483" cy="4645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矩形 43"/>
            <p:cNvSpPr/>
            <p:nvPr/>
          </p:nvSpPr>
          <p:spPr>
            <a:xfrm>
              <a:off x="4282041" y="1928400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3" name="群組 44"/>
          <p:cNvGrpSpPr/>
          <p:nvPr/>
        </p:nvGrpSpPr>
        <p:grpSpPr>
          <a:xfrm flipH="1">
            <a:off x="1330060" y="4560324"/>
            <a:ext cx="676305" cy="570020"/>
            <a:chOff x="4968230" y="3204301"/>
            <a:chExt cx="676305" cy="570020"/>
          </a:xfrm>
        </p:grpSpPr>
        <p:sp>
          <p:nvSpPr>
            <p:cNvPr id="54" name="Line 28"/>
            <p:cNvSpPr>
              <a:spLocks noChangeShapeType="1"/>
            </p:cNvSpPr>
            <p:nvPr/>
          </p:nvSpPr>
          <p:spPr bwMode="auto">
            <a:xfrm flipH="1" flipV="1">
              <a:off x="5067812" y="3204301"/>
              <a:ext cx="576723" cy="506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矩形 46"/>
            <p:cNvSpPr/>
            <p:nvPr/>
          </p:nvSpPr>
          <p:spPr>
            <a:xfrm>
              <a:off x="4968230" y="3374211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TW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6" name="群組 47"/>
          <p:cNvGrpSpPr/>
          <p:nvPr/>
        </p:nvGrpSpPr>
        <p:grpSpPr>
          <a:xfrm flipH="1">
            <a:off x="1197318" y="4141444"/>
            <a:ext cx="591604" cy="661378"/>
            <a:chOff x="4141201" y="1928400"/>
            <a:chExt cx="591604" cy="661378"/>
          </a:xfrm>
        </p:grpSpPr>
        <p:sp>
          <p:nvSpPr>
            <p:cNvPr id="57" name="Line 28"/>
            <p:cNvSpPr>
              <a:spLocks noChangeShapeType="1"/>
            </p:cNvSpPr>
            <p:nvPr/>
          </p:nvSpPr>
          <p:spPr bwMode="auto">
            <a:xfrm flipH="1" flipV="1">
              <a:off x="4141201" y="2125259"/>
              <a:ext cx="517483" cy="4645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矩形 49"/>
            <p:cNvSpPr/>
            <p:nvPr/>
          </p:nvSpPr>
          <p:spPr>
            <a:xfrm>
              <a:off x="4282041" y="1928400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>
            <a:off x="1943100" y="4805295"/>
            <a:ext cx="5061857" cy="272891"/>
          </a:xfrm>
          <a:custGeom>
            <a:avLst/>
            <a:gdLst>
              <a:gd name="connsiteX0" fmla="*/ 0 w 5061857"/>
              <a:gd name="connsiteY0" fmla="*/ 60619 h 272891"/>
              <a:gd name="connsiteX1" fmla="*/ 212271 w 5061857"/>
              <a:gd name="connsiteY1" fmla="*/ 93276 h 272891"/>
              <a:gd name="connsiteX2" fmla="*/ 261257 w 5061857"/>
              <a:gd name="connsiteY2" fmla="*/ 109605 h 272891"/>
              <a:gd name="connsiteX3" fmla="*/ 310243 w 5061857"/>
              <a:gd name="connsiteY3" fmla="*/ 158591 h 272891"/>
              <a:gd name="connsiteX4" fmla="*/ 359229 w 5061857"/>
              <a:gd name="connsiteY4" fmla="*/ 191248 h 272891"/>
              <a:gd name="connsiteX5" fmla="*/ 424543 w 5061857"/>
              <a:gd name="connsiteY5" fmla="*/ 125934 h 272891"/>
              <a:gd name="connsiteX6" fmla="*/ 473529 w 5061857"/>
              <a:gd name="connsiteY6" fmla="*/ 44291 h 272891"/>
              <a:gd name="connsiteX7" fmla="*/ 538843 w 5061857"/>
              <a:gd name="connsiteY7" fmla="*/ 11634 h 272891"/>
              <a:gd name="connsiteX8" fmla="*/ 767443 w 5061857"/>
              <a:gd name="connsiteY8" fmla="*/ 27962 h 272891"/>
              <a:gd name="connsiteX9" fmla="*/ 865414 w 5061857"/>
              <a:gd name="connsiteY9" fmla="*/ 109605 h 272891"/>
              <a:gd name="connsiteX10" fmla="*/ 947057 w 5061857"/>
              <a:gd name="connsiteY10" fmla="*/ 125934 h 272891"/>
              <a:gd name="connsiteX11" fmla="*/ 1077686 w 5061857"/>
              <a:gd name="connsiteY11" fmla="*/ 93276 h 272891"/>
              <a:gd name="connsiteX12" fmla="*/ 1110343 w 5061857"/>
              <a:gd name="connsiteY12" fmla="*/ 44291 h 272891"/>
              <a:gd name="connsiteX13" fmla="*/ 1273629 w 5061857"/>
              <a:gd name="connsiteY13" fmla="*/ 60619 h 272891"/>
              <a:gd name="connsiteX14" fmla="*/ 1371600 w 5061857"/>
              <a:gd name="connsiteY14" fmla="*/ 158591 h 272891"/>
              <a:gd name="connsiteX15" fmla="*/ 1420586 w 5061857"/>
              <a:gd name="connsiteY15" fmla="*/ 191248 h 272891"/>
              <a:gd name="connsiteX16" fmla="*/ 1551214 w 5061857"/>
              <a:gd name="connsiteY16" fmla="*/ 272891 h 272891"/>
              <a:gd name="connsiteX17" fmla="*/ 2302329 w 5061857"/>
              <a:gd name="connsiteY17" fmla="*/ 207576 h 272891"/>
              <a:gd name="connsiteX18" fmla="*/ 2416629 w 5061857"/>
              <a:gd name="connsiteY18" fmla="*/ 191248 h 272891"/>
              <a:gd name="connsiteX19" fmla="*/ 2547257 w 5061857"/>
              <a:gd name="connsiteY19" fmla="*/ 174919 h 272891"/>
              <a:gd name="connsiteX20" fmla="*/ 2596243 w 5061857"/>
              <a:gd name="connsiteY20" fmla="*/ 158591 h 272891"/>
              <a:gd name="connsiteX21" fmla="*/ 2628900 w 5061857"/>
              <a:gd name="connsiteY21" fmla="*/ 109605 h 272891"/>
              <a:gd name="connsiteX22" fmla="*/ 2726871 w 5061857"/>
              <a:gd name="connsiteY22" fmla="*/ 44291 h 272891"/>
              <a:gd name="connsiteX23" fmla="*/ 2890157 w 5061857"/>
              <a:gd name="connsiteY23" fmla="*/ 191248 h 272891"/>
              <a:gd name="connsiteX24" fmla="*/ 2988129 w 5061857"/>
              <a:gd name="connsiteY24" fmla="*/ 223905 h 272891"/>
              <a:gd name="connsiteX25" fmla="*/ 3086100 w 5061857"/>
              <a:gd name="connsiteY25" fmla="*/ 158591 h 272891"/>
              <a:gd name="connsiteX26" fmla="*/ 3510643 w 5061857"/>
              <a:gd name="connsiteY26" fmla="*/ 207576 h 272891"/>
              <a:gd name="connsiteX27" fmla="*/ 3526971 w 5061857"/>
              <a:gd name="connsiteY27" fmla="*/ 60619 h 272891"/>
              <a:gd name="connsiteX28" fmla="*/ 3771900 w 5061857"/>
              <a:gd name="connsiteY28" fmla="*/ 125934 h 272891"/>
              <a:gd name="connsiteX29" fmla="*/ 3837214 w 5061857"/>
              <a:gd name="connsiteY29" fmla="*/ 158591 h 272891"/>
              <a:gd name="connsiteX30" fmla="*/ 4343400 w 5061857"/>
              <a:gd name="connsiteY30" fmla="*/ 142262 h 272891"/>
              <a:gd name="connsiteX31" fmla="*/ 4474029 w 5061857"/>
              <a:gd name="connsiteY31" fmla="*/ 125934 h 272891"/>
              <a:gd name="connsiteX32" fmla="*/ 4506686 w 5061857"/>
              <a:gd name="connsiteY32" fmla="*/ 174919 h 272891"/>
              <a:gd name="connsiteX33" fmla="*/ 4604657 w 5061857"/>
              <a:gd name="connsiteY33" fmla="*/ 223905 h 272891"/>
              <a:gd name="connsiteX34" fmla="*/ 4718957 w 5061857"/>
              <a:gd name="connsiteY34" fmla="*/ 207576 h 272891"/>
              <a:gd name="connsiteX35" fmla="*/ 4767943 w 5061857"/>
              <a:gd name="connsiteY35" fmla="*/ 191248 h 272891"/>
              <a:gd name="connsiteX36" fmla="*/ 4784271 w 5061857"/>
              <a:gd name="connsiteY36" fmla="*/ 125934 h 272891"/>
              <a:gd name="connsiteX37" fmla="*/ 4800600 w 5061857"/>
              <a:gd name="connsiteY37" fmla="*/ 76948 h 272891"/>
              <a:gd name="connsiteX38" fmla="*/ 4931229 w 5061857"/>
              <a:gd name="connsiteY38" fmla="*/ 93276 h 272891"/>
              <a:gd name="connsiteX39" fmla="*/ 4963886 w 5061857"/>
              <a:gd name="connsiteY39" fmla="*/ 125934 h 272891"/>
              <a:gd name="connsiteX40" fmla="*/ 5061857 w 5061857"/>
              <a:gd name="connsiteY40" fmla="*/ 158591 h 27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1857" h="272891">
                <a:moveTo>
                  <a:pt x="0" y="60619"/>
                </a:moveTo>
                <a:cubicBezTo>
                  <a:pt x="70757" y="71505"/>
                  <a:pt x="141908" y="80083"/>
                  <a:pt x="212271" y="93276"/>
                </a:cubicBezTo>
                <a:cubicBezTo>
                  <a:pt x="229188" y="96448"/>
                  <a:pt x="246936" y="100057"/>
                  <a:pt x="261257" y="109605"/>
                </a:cubicBezTo>
                <a:cubicBezTo>
                  <a:pt x="280471" y="122414"/>
                  <a:pt x="292503" y="143808"/>
                  <a:pt x="310243" y="158591"/>
                </a:cubicBezTo>
                <a:cubicBezTo>
                  <a:pt x="325319" y="171154"/>
                  <a:pt x="342900" y="180362"/>
                  <a:pt x="359229" y="191248"/>
                </a:cubicBezTo>
                <a:cubicBezTo>
                  <a:pt x="381000" y="169477"/>
                  <a:pt x="406647" y="150988"/>
                  <a:pt x="424543" y="125934"/>
                </a:cubicBezTo>
                <a:cubicBezTo>
                  <a:pt x="469208" y="63403"/>
                  <a:pt x="407709" y="88170"/>
                  <a:pt x="473529" y="44291"/>
                </a:cubicBezTo>
                <a:cubicBezTo>
                  <a:pt x="493782" y="30789"/>
                  <a:pt x="517072" y="22520"/>
                  <a:pt x="538843" y="11634"/>
                </a:cubicBezTo>
                <a:cubicBezTo>
                  <a:pt x="615043" y="17077"/>
                  <a:pt x="692088" y="15403"/>
                  <a:pt x="767443" y="27962"/>
                </a:cubicBezTo>
                <a:cubicBezTo>
                  <a:pt x="913410" y="52290"/>
                  <a:pt x="768381" y="54157"/>
                  <a:pt x="865414" y="109605"/>
                </a:cubicBezTo>
                <a:cubicBezTo>
                  <a:pt x="889511" y="123375"/>
                  <a:pt x="919843" y="120491"/>
                  <a:pt x="947057" y="125934"/>
                </a:cubicBezTo>
                <a:cubicBezTo>
                  <a:pt x="990600" y="115048"/>
                  <a:pt x="1037541" y="113348"/>
                  <a:pt x="1077686" y="93276"/>
                </a:cubicBezTo>
                <a:cubicBezTo>
                  <a:pt x="1095238" y="84500"/>
                  <a:pt x="1090986" y="47517"/>
                  <a:pt x="1110343" y="44291"/>
                </a:cubicBezTo>
                <a:cubicBezTo>
                  <a:pt x="1164299" y="35298"/>
                  <a:pt x="1219200" y="55176"/>
                  <a:pt x="1273629" y="60619"/>
                </a:cubicBezTo>
                <a:cubicBezTo>
                  <a:pt x="1306286" y="93276"/>
                  <a:pt x="1337082" y="127908"/>
                  <a:pt x="1371600" y="158591"/>
                </a:cubicBezTo>
                <a:cubicBezTo>
                  <a:pt x="1386268" y="171629"/>
                  <a:pt x="1404617" y="179841"/>
                  <a:pt x="1420586" y="191248"/>
                </a:cubicBezTo>
                <a:cubicBezTo>
                  <a:pt x="1519506" y="261906"/>
                  <a:pt x="1448917" y="221743"/>
                  <a:pt x="1551214" y="272891"/>
                </a:cubicBezTo>
                <a:cubicBezTo>
                  <a:pt x="1645306" y="-9381"/>
                  <a:pt x="1546212" y="236657"/>
                  <a:pt x="2302329" y="207576"/>
                </a:cubicBezTo>
                <a:cubicBezTo>
                  <a:pt x="2340787" y="206097"/>
                  <a:pt x="2378480" y="196335"/>
                  <a:pt x="2416629" y="191248"/>
                </a:cubicBezTo>
                <a:lnTo>
                  <a:pt x="2547257" y="174919"/>
                </a:lnTo>
                <a:cubicBezTo>
                  <a:pt x="2563586" y="169476"/>
                  <a:pt x="2582803" y="169343"/>
                  <a:pt x="2596243" y="158591"/>
                </a:cubicBezTo>
                <a:cubicBezTo>
                  <a:pt x="2611567" y="146332"/>
                  <a:pt x="2616337" y="124681"/>
                  <a:pt x="2628900" y="109605"/>
                </a:cubicBezTo>
                <a:cubicBezTo>
                  <a:pt x="2675943" y="53153"/>
                  <a:pt x="2666498" y="64415"/>
                  <a:pt x="2726871" y="44291"/>
                </a:cubicBezTo>
                <a:cubicBezTo>
                  <a:pt x="2775706" y="105334"/>
                  <a:pt x="2809359" y="164316"/>
                  <a:pt x="2890157" y="191248"/>
                </a:cubicBezTo>
                <a:lnTo>
                  <a:pt x="2988129" y="223905"/>
                </a:lnTo>
                <a:cubicBezTo>
                  <a:pt x="3020786" y="202134"/>
                  <a:pt x="3047060" y="162630"/>
                  <a:pt x="3086100" y="158591"/>
                </a:cubicBezTo>
                <a:cubicBezTo>
                  <a:pt x="3405872" y="125511"/>
                  <a:pt x="3369205" y="113285"/>
                  <a:pt x="3510643" y="207576"/>
                </a:cubicBezTo>
                <a:cubicBezTo>
                  <a:pt x="3516086" y="158590"/>
                  <a:pt x="3484178" y="85072"/>
                  <a:pt x="3526971" y="60619"/>
                </a:cubicBezTo>
                <a:cubicBezTo>
                  <a:pt x="3775410" y="-81346"/>
                  <a:pt x="3695288" y="62090"/>
                  <a:pt x="3771900" y="125934"/>
                </a:cubicBezTo>
                <a:cubicBezTo>
                  <a:pt x="3790599" y="141517"/>
                  <a:pt x="3815443" y="147705"/>
                  <a:pt x="3837214" y="158591"/>
                </a:cubicBezTo>
                <a:lnTo>
                  <a:pt x="4343400" y="142262"/>
                </a:lnTo>
                <a:cubicBezTo>
                  <a:pt x="4387224" y="140015"/>
                  <a:pt x="4430999" y="117328"/>
                  <a:pt x="4474029" y="125934"/>
                </a:cubicBezTo>
                <a:cubicBezTo>
                  <a:pt x="4493272" y="129783"/>
                  <a:pt x="4492810" y="161043"/>
                  <a:pt x="4506686" y="174919"/>
                </a:cubicBezTo>
                <a:cubicBezTo>
                  <a:pt x="4538339" y="206572"/>
                  <a:pt x="4564816" y="210624"/>
                  <a:pt x="4604657" y="223905"/>
                </a:cubicBezTo>
                <a:cubicBezTo>
                  <a:pt x="4642757" y="218462"/>
                  <a:pt x="4681218" y="215124"/>
                  <a:pt x="4718957" y="207576"/>
                </a:cubicBezTo>
                <a:cubicBezTo>
                  <a:pt x="4735835" y="204200"/>
                  <a:pt x="4757191" y="204688"/>
                  <a:pt x="4767943" y="191248"/>
                </a:cubicBezTo>
                <a:cubicBezTo>
                  <a:pt x="4781962" y="173724"/>
                  <a:pt x="4778106" y="147512"/>
                  <a:pt x="4784271" y="125934"/>
                </a:cubicBezTo>
                <a:cubicBezTo>
                  <a:pt x="4788999" y="109384"/>
                  <a:pt x="4795157" y="93277"/>
                  <a:pt x="4800600" y="76948"/>
                </a:cubicBezTo>
                <a:cubicBezTo>
                  <a:pt x="4844143" y="82391"/>
                  <a:pt x="4889198" y="80667"/>
                  <a:pt x="4931229" y="93276"/>
                </a:cubicBezTo>
                <a:cubicBezTo>
                  <a:pt x="4945975" y="97700"/>
                  <a:pt x="4951865" y="116317"/>
                  <a:pt x="4963886" y="125934"/>
                </a:cubicBezTo>
                <a:cubicBezTo>
                  <a:pt x="5016028" y="167649"/>
                  <a:pt x="5001924" y="158591"/>
                  <a:pt x="5061857" y="158591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083" y="3929665"/>
            <a:ext cx="5378450" cy="21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7105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Kasher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Kempe</a:t>
            </a:r>
            <a:r>
              <a:rPr lang="zh-CN" altLang="en-US" dirty="0" smtClean="0"/>
              <a:t> </a:t>
            </a:r>
            <a:r>
              <a:rPr lang="en-US" altLang="zh-CN" dirty="0" smtClean="0"/>
              <a:t>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11374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The</a:t>
            </a:r>
            <a:r>
              <a:rPr lang="en-US" altLang="zh-TW" sz="2400" dirty="0" smtClean="0"/>
              <a:t> </a:t>
            </a:r>
            <a:r>
              <a:rPr lang="en-US" altLang="zh-TW" sz="2000" dirty="0">
                <a:solidFill>
                  <a:srgbClr val="0070C0"/>
                </a:solidFill>
              </a:rPr>
              <a:t>[DEOR04]</a:t>
            </a:r>
            <a:r>
              <a:rPr lang="en-US" altLang="zh-TW" sz="2400" dirty="0"/>
              <a:t> extractor works with comparable parameters in both </a:t>
            </a:r>
            <a:r>
              <a:rPr lang="en-US" altLang="zh-CN" sz="2400" dirty="0" smtClean="0"/>
              <a:t>IA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&amp;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BS</a:t>
            </a:r>
            <a:r>
              <a:rPr lang="zh-CN" altLang="en-US" sz="2400" dirty="0" smtClean="0"/>
              <a:t> </a:t>
            </a:r>
            <a:r>
              <a:rPr lang="en-US" altLang="zh-TW" sz="2400" dirty="0" smtClean="0"/>
              <a:t>models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although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side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info</a:t>
            </a:r>
            <a:r>
              <a:rPr lang="zh-CN" altLang="en-US" sz="2400" dirty="0" smtClean="0"/>
              <a:t> </a:t>
            </a:r>
            <a:r>
              <a:rPr lang="en-US" altLang="zh-CN" sz="2400" i="1" dirty="0" smtClean="0"/>
              <a:t>breaks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independence.</a:t>
            </a:r>
            <a:r>
              <a:rPr lang="zh-CN" altLang="en-US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529" y="2111424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ISSUEs: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630" y="2125873"/>
            <a:ext cx="5706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No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unified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model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&amp;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No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unified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entropy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measure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919071" y="2604845"/>
            <a:ext cx="6454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Technique-wise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very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specific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to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the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[DEOR04]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extractor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73529" y="3331029"/>
            <a:ext cx="8082642" cy="3025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193" y="3409060"/>
            <a:ext cx="26390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 smtClean="0">
                <a:solidFill>
                  <a:srgbClr val="007406"/>
                </a:solidFill>
              </a:rPr>
              <a:t>Our</a:t>
            </a:r>
            <a:r>
              <a:rPr lang="zh-CN" altLang="en-US" sz="2600" b="1" dirty="0" smtClean="0">
                <a:solidFill>
                  <a:srgbClr val="007406"/>
                </a:solidFill>
              </a:rPr>
              <a:t> </a:t>
            </a:r>
            <a:r>
              <a:rPr lang="en-US" altLang="zh-CN" sz="2600" b="1" dirty="0" smtClean="0">
                <a:solidFill>
                  <a:srgbClr val="007406"/>
                </a:solidFill>
              </a:rPr>
              <a:t>Contribution:</a:t>
            </a:r>
            <a:endParaRPr lang="en-US" sz="2600" b="1" dirty="0">
              <a:solidFill>
                <a:srgbClr val="00740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749" y="3939695"/>
            <a:ext cx="7377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A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Unified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&amp;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Generalized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Model: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General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Entangled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(GE)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model</a:t>
            </a:r>
            <a:r>
              <a:rPr lang="zh-CN" altLang="en-US" sz="2200" dirty="0" smtClean="0"/>
              <a:t> 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2336" y="4443579"/>
            <a:ext cx="7104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Take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one-round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leaking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model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[KK12]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 </a:t>
            </a:r>
            <a:r>
              <a:rPr lang="en-US" altLang="zh-CN" sz="2000" b="1" dirty="0" smtClean="0"/>
              <a:t>right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entropy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measure</a:t>
            </a:r>
            <a:r>
              <a:rPr lang="zh-CN" altLang="en-US" sz="2000" dirty="0" smtClean="0"/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6520" y="4957508"/>
            <a:ext cx="74159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Prove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most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existing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two-/multi-source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extractors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are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GE-secure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86765" y="5510376"/>
            <a:ext cx="4037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e.g.,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Raz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Bourgain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Li,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BRSW,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Rao,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….</a:t>
            </a:r>
            <a:r>
              <a:rPr lang="zh-CN" altLang="en-US" sz="2000" dirty="0" smtClean="0"/>
              <a:t> 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1104468" y="1916021"/>
            <a:ext cx="6935065" cy="30259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/>
              <a:t>Remarks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on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the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model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r>
              <a:rPr lang="en-US" sz="2400" b="1" dirty="0" smtClean="0"/>
              <a:t>1.</a:t>
            </a:r>
            <a:r>
              <a:rPr lang="en-US" sz="2400" dirty="0" smtClean="0"/>
              <a:t> Could refer to a practical scenario of generating side-info: when parties are far apart from each other &amp; leaking procedure is short!</a:t>
            </a:r>
          </a:p>
          <a:p>
            <a:r>
              <a:rPr lang="en-US" sz="2400" b="1" dirty="0" smtClean="0"/>
              <a:t>2.</a:t>
            </a:r>
            <a:r>
              <a:rPr lang="en-US" sz="2400" dirty="0" smtClean="0"/>
              <a:t> Unclear about extension to </a:t>
            </a:r>
            <a:r>
              <a:rPr lang="en-US" sz="2400" i="1" dirty="0" smtClean="0"/>
              <a:t>multiple</a:t>
            </a:r>
            <a:r>
              <a:rPr lang="en-US" sz="2400" dirty="0" smtClean="0"/>
              <a:t> rounds. Could fall into the previous counter-example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40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7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Randomness Extractor: </a:t>
            </a:r>
            <a:r>
              <a:rPr lang="en-US" altLang="zh-TW" dirty="0" smtClean="0">
                <a:solidFill>
                  <a:srgbClr val="FF0000"/>
                </a:solidFill>
              </a:rPr>
              <a:t>Seeded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100" dirty="0">
                <a:solidFill>
                  <a:srgbClr val="0070C0"/>
                </a:solidFill>
              </a:rPr>
              <a:t>[SV84,Vaz85,VV85,CG85,Vaz87,CW89,Zuc90,Zuc91,…]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3868"/>
            <a:ext cx="8229600" cy="101253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A </a:t>
            </a:r>
            <a:r>
              <a:rPr lang="en-US" altLang="zh-TW" sz="2800" dirty="0" smtClean="0">
                <a:solidFill>
                  <a:srgbClr val="007406"/>
                </a:solidFill>
              </a:rPr>
              <a:t>deterministic function</a:t>
            </a:r>
            <a:r>
              <a:rPr lang="en-US" altLang="zh-TW" sz="2800" dirty="0" smtClean="0"/>
              <a:t> converts </a:t>
            </a:r>
            <a:r>
              <a:rPr lang="en-US" altLang="zh-TW" sz="2800" b="1" i="1" dirty="0" err="1" smtClean="0"/>
              <a:t>indep</a:t>
            </a:r>
            <a:r>
              <a:rPr lang="en-US" altLang="zh-TW" sz="2800" b="1" i="1" dirty="0" smtClean="0"/>
              <a:t>.</a:t>
            </a:r>
            <a:r>
              <a:rPr lang="en-US" altLang="zh-TW" sz="2800" b="1" dirty="0" smtClean="0"/>
              <a:t> </a:t>
            </a:r>
            <a:r>
              <a:rPr lang="en-US" altLang="zh-TW" sz="2800" dirty="0" smtClean="0"/>
              <a:t>weak </a:t>
            </a:r>
            <a:r>
              <a:rPr lang="en-US" altLang="zh-TW" sz="2800" dirty="0"/>
              <a:t>random </a:t>
            </a:r>
            <a:r>
              <a:rPr lang="en-US" altLang="zh-TW" sz="2800" dirty="0" smtClean="0"/>
              <a:t>sources with entropy to </a:t>
            </a:r>
            <a:r>
              <a:rPr lang="en-US" altLang="zh-TW" sz="2800" i="1" dirty="0"/>
              <a:t>almost-uniform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randomness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3" name="群組 5"/>
          <p:cNvGrpSpPr/>
          <p:nvPr/>
        </p:nvGrpSpPr>
        <p:grpSpPr>
          <a:xfrm>
            <a:off x="2195658" y="2708020"/>
            <a:ext cx="4280749" cy="3238225"/>
            <a:chOff x="2213070" y="3435794"/>
            <a:chExt cx="4280749" cy="3238225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5100353" y="3730508"/>
              <a:ext cx="6848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seed</a:t>
              </a:r>
              <a:endParaRPr lang="en-US" i="0" dirty="0">
                <a:latin typeface="Helvetic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5"/>
                <p:cNvSpPr>
                  <a:spLocks noChangeArrowheads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14"/>
            <p:cNvGrpSpPr/>
            <p:nvPr/>
          </p:nvGrpSpPr>
          <p:grpSpPr>
            <a:xfrm>
              <a:off x="5172112" y="4031786"/>
              <a:ext cx="1321707" cy="881860"/>
              <a:chOff x="4502151" y="3398040"/>
              <a:chExt cx="1321707" cy="881860"/>
            </a:xfrm>
          </p:grpSpPr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 flipH="1">
                <a:off x="4502151" y="3794426"/>
                <a:ext cx="679450" cy="4854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6"/>
              <p:cNvSpPr txBox="1">
                <a:spLocks noChangeArrowheads="1"/>
              </p:cNvSpPr>
              <p:nvPr/>
            </p:nvSpPr>
            <p:spPr bwMode="auto">
              <a:xfrm>
                <a:off x="4533900" y="3398040"/>
                <a:ext cx="1289958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sz="1800" i="0" dirty="0">
                  <a:solidFill>
                    <a:srgbClr val="FFC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27" name="Group 17"/>
            <p:cNvGrpSpPr/>
            <p:nvPr/>
          </p:nvGrpSpPr>
          <p:grpSpPr>
            <a:xfrm>
              <a:off x="3410731" y="5844516"/>
              <a:ext cx="2528347" cy="779502"/>
              <a:chOff x="2740770" y="5181600"/>
              <a:chExt cx="2528347" cy="779502"/>
            </a:xfrm>
          </p:grpSpPr>
          <p:sp>
            <p:nvSpPr>
              <p:cNvPr id="38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39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群組 29"/>
            <p:cNvGrpSpPr/>
            <p:nvPr/>
          </p:nvGrpSpPr>
          <p:grpSpPr>
            <a:xfrm>
              <a:off x="2213070" y="3717958"/>
              <a:ext cx="2313676" cy="1195688"/>
              <a:chOff x="2213070" y="3717958"/>
              <a:chExt cx="2313676" cy="1195688"/>
            </a:xfrm>
          </p:grpSpPr>
          <p:grpSp>
            <p:nvGrpSpPr>
              <p:cNvPr id="34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3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7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r="-2333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2772870" y="3435794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i="0" dirty="0">
                <a:latin typeface="Helvetica" pitchFamily="34" charset="0"/>
              </a:endParaRPr>
            </a:p>
          </p:txBody>
        </p:sp>
        <p:sp>
          <p:nvSpPr>
            <p:cNvPr id="31" name="矩形 4"/>
            <p:cNvSpPr/>
            <p:nvPr/>
          </p:nvSpPr>
          <p:spPr>
            <a:xfrm>
              <a:off x="3211434" y="402292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endParaRPr lang="zh-TW" alt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32" name="矩形 26"/>
            <p:cNvSpPr/>
            <p:nvPr/>
          </p:nvSpPr>
          <p:spPr>
            <a:xfrm>
              <a:off x="5600045" y="3967103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U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d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33" name="矩形 28"/>
            <p:cNvSpPr/>
            <p:nvPr/>
          </p:nvSpPr>
          <p:spPr>
            <a:xfrm>
              <a:off x="4468350" y="6212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TW" altLang="en-US" sz="2400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6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4888"/>
            <a:ext cx="8229600" cy="1143000"/>
          </a:xfrm>
        </p:spPr>
        <p:txBody>
          <a:bodyPr/>
          <a:lstStyle/>
          <a:p>
            <a:r>
              <a:rPr lang="en-US" altLang="zh-TW" sz="4000" dirty="0" smtClean="0"/>
              <a:t>Entropy measure: </a:t>
            </a:r>
            <a:r>
              <a:rPr lang="en-US" altLang="zh-TW" sz="4000" dirty="0" smtClean="0">
                <a:solidFill>
                  <a:srgbClr val="FF0000"/>
                </a:solidFill>
              </a:rPr>
              <a:t>problematic</a:t>
            </a:r>
            <a:r>
              <a:rPr lang="en-US" altLang="zh-TW" sz="4000" dirty="0" smtClean="0"/>
              <a:t> </a:t>
            </a:r>
            <a:r>
              <a:rPr lang="en-US" altLang="zh-TW" sz="4000" dirty="0" smtClean="0">
                <a:solidFill>
                  <a:srgbClr val="0070C0"/>
                </a:solidFill>
              </a:rPr>
              <a:t>[KK12]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7199"/>
                <a:ext cx="8229600" cy="379200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sz="2800" dirty="0" smtClean="0"/>
                  <a:t>A natural </a:t>
                </a:r>
                <a:r>
                  <a:rPr lang="en-US" altLang="zh-TW" sz="2800" dirty="0" err="1" smtClean="0"/>
                  <a:t>def</a:t>
                </a:r>
                <a:r>
                  <a:rPr lang="en-US" altLang="zh-TW" sz="2800" dirty="0" smtClean="0"/>
                  <a:t> of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(k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,k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 smtClean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&gt; k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/>
                  <a:t>  and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&gt;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/>
                  <a:t> 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TW" sz="2800" dirty="0" smtClean="0"/>
                  <a:t>A classical </a:t>
                </a:r>
                <a:r>
                  <a:rPr lang="en-US" altLang="zh-TW" sz="2800" b="1" dirty="0" smtClean="0"/>
                  <a:t>counter-example</a:t>
                </a:r>
                <a:r>
                  <a:rPr lang="en-US" altLang="zh-TW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TW" sz="2800" dirty="0" smtClean="0">
                    <a:solidFill>
                      <a:srgbClr val="3333CC"/>
                    </a:solidFill>
                  </a:rPr>
                  <a:t> Ext</a:t>
                </a:r>
                <a:r>
                  <a:rPr lang="en-US" altLang="zh-TW" sz="2800" dirty="0" smtClean="0"/>
                  <a:t>,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,X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,E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,E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 err="1" smtClean="0"/>
                  <a:t>s.t</a:t>
                </a:r>
                <a:r>
                  <a:rPr lang="en-US" altLang="zh-TW" sz="2800" dirty="0" err="1" smtClean="0"/>
                  <a:t>.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 H</a:t>
                </a:r>
                <a:r>
                  <a:rPr lang="en-US" altLang="zh-TW" sz="24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3333CC"/>
                    </a:solidFill>
                  </a:rPr>
                  <a:t>=</a:t>
                </a:r>
                <a:r>
                  <a:rPr lang="en-US" altLang="zh-TW" sz="2400" dirty="0" err="1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&gt;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n-4</a:t>
                </a:r>
                <a:r>
                  <a:rPr lang="en-US" altLang="zh-CN" sz="2400" dirty="0">
                    <a:solidFill>
                      <a:srgbClr val="3333CC"/>
                    </a:solidFill>
                  </a:rPr>
                  <a:t>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but,</a:t>
                </a:r>
                <a:r>
                  <a:rPr lang="zh-CN" altLang="en-US" sz="2400" dirty="0"/>
                  <a:t>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Ext(X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,X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determined</a:t>
                </a:r>
                <a:r>
                  <a:rPr lang="zh-CN" altLang="en-US" sz="2400" dirty="0"/>
                  <a:t> </a:t>
                </a:r>
                <a:r>
                  <a:rPr lang="en-US" altLang="zh-TW" sz="2400" dirty="0"/>
                  <a:t>given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E1, E2</a:t>
                </a:r>
                <a:endParaRPr lang="zh-CN" altLang="en-US" sz="2400" dirty="0">
                  <a:solidFill>
                    <a:srgbClr val="3333CC"/>
                  </a:solidFill>
                </a:endParaRPr>
              </a:p>
              <a:p>
                <a:pPr lvl="1"/>
                <a:r>
                  <a:rPr lang="en-US" altLang="zh-TW" sz="2400" dirty="0"/>
                  <a:t>Allow </a:t>
                </a:r>
                <a:r>
                  <a:rPr lang="en-US" altLang="zh-TW" sz="2400" b="1" i="1" dirty="0">
                    <a:solidFill>
                      <a:srgbClr val="FF0000"/>
                    </a:solidFill>
                  </a:rPr>
                  <a:t>interference</a:t>
                </a:r>
                <a:r>
                  <a:rPr lang="en-US" altLang="zh-TW" sz="2400" dirty="0"/>
                  <a:t> between sources:</a:t>
                </a:r>
              </a:p>
              <a:p>
                <a:pPr marL="457200" lvl="1" indent="0">
                  <a:buNone/>
                </a:pPr>
                <a:r>
                  <a:rPr lang="en-US" altLang="zh-TW" sz="2400" dirty="0"/>
                  <a:t>			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 = 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 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(W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 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W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</a:p>
              <a:p>
                <a:pPr lvl="1"/>
                <a:r>
                  <a:rPr lang="en-US" altLang="zh-TW" sz="2400" dirty="0"/>
                  <a:t>Allow </a:t>
                </a:r>
                <a:r>
                  <a:rPr lang="en-US" altLang="zh-TW" sz="2400" b="1" i="1" dirty="0">
                    <a:solidFill>
                      <a:srgbClr val="FF0000"/>
                    </a:solidFill>
                  </a:rPr>
                  <a:t>double counting</a:t>
                </a:r>
                <a:r>
                  <a:rPr lang="en-US" altLang="zh-TW" sz="2400" dirty="0"/>
                  <a:t> entropy:</a:t>
                </a:r>
              </a:p>
              <a:p>
                <a:pPr marL="457200" lvl="1" indent="0">
                  <a:buNone/>
                </a:pPr>
                <a:r>
                  <a:rPr lang="en-US" altLang="zh-TW" sz="2400" dirty="0"/>
                  <a:t>     </a:t>
                </a:r>
                <a:r>
                  <a:rPr lang="en-US" altLang="zh-TW" sz="2400" dirty="0" err="1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|W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W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 = n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&lt; </a:t>
                </a:r>
                <a:r>
                  <a:rPr lang="en-US" altLang="zh-TW" sz="2400" dirty="0" err="1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|W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W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 + </a:t>
                </a:r>
                <a:r>
                  <a:rPr lang="en-US" altLang="zh-TW" sz="2400" dirty="0" err="1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|W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W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:endParaRPr lang="zh-CN" altLang="en-US" sz="2400" dirty="0" smtClean="0">
                  <a:solidFill>
                    <a:srgbClr val="3333CC"/>
                  </a:solidFill>
                </a:endParaRPr>
              </a:p>
              <a:p>
                <a:pPr marL="0" lvl="1" indent="0">
                  <a:buNone/>
                </a:pPr>
                <a:endParaRPr lang="en-US" altLang="zh-TW" sz="2400" dirty="0" smtClean="0">
                  <a:solidFill>
                    <a:srgbClr val="3333CC"/>
                  </a:solidFill>
                </a:endParaRPr>
              </a:p>
              <a:p>
                <a:pPr marL="0" lvl="1" indent="0">
                  <a:buNone/>
                </a:pPr>
                <a:endParaRPr lang="en-US" altLang="zh-TW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7199"/>
                <a:ext cx="8229600" cy="3792001"/>
              </a:xfrm>
              <a:blipFill rotWithShape="0">
                <a:blip r:embed="rId3"/>
                <a:stretch>
                  <a:fillRect l="-1333" t="-2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097" y="5192493"/>
            <a:ext cx="5558971" cy="17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Allow general entanglement; new way to measure </a:t>
                </a:r>
                <a:r>
                  <a:rPr lang="en-US" altLang="zh-TW" sz="2800" dirty="0" smtClean="0"/>
                  <a:t>entropy</a:t>
                </a:r>
                <a:r>
                  <a:rPr lang="en-US" altLang="zh-CN" sz="2800" dirty="0" smtClean="0"/>
                  <a:t>,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avoid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i="1" dirty="0" smtClean="0">
                    <a:solidFill>
                      <a:srgbClr val="007406"/>
                    </a:solidFill>
                  </a:rPr>
                  <a:t>interference</a:t>
                </a:r>
                <a:endParaRPr lang="en-US" altLang="zh-TW" sz="2800" i="1" dirty="0" smtClean="0">
                  <a:solidFill>
                    <a:srgbClr val="007406"/>
                  </a:solidFill>
                </a:endParaRPr>
              </a:p>
              <a:p>
                <a:r>
                  <a:rPr lang="en-US" altLang="zh-TW" sz="2800" dirty="0" smtClean="0"/>
                  <a:t>Measure entropy of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i="1" dirty="0" smtClean="0"/>
                  <a:t>right after</a:t>
                </a:r>
                <a:r>
                  <a:rPr lang="en-US" altLang="zh-TW" sz="2800" dirty="0" smtClean="0"/>
                  <a:t> receiving </a:t>
                </a:r>
                <a:r>
                  <a:rPr lang="en-US" altLang="zh-TW" sz="2800" dirty="0" err="1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800" baseline="-25000" dirty="0" err="1" smtClean="0">
                    <a:solidFill>
                      <a:srgbClr val="3333CC"/>
                    </a:solidFill>
                  </a:rPr>
                  <a:t>i</a:t>
                </a:r>
                <a:endParaRPr lang="en-US" altLang="zh-TW" sz="2800" baseline="-25000" dirty="0" smtClean="0">
                  <a:solidFill>
                    <a:srgbClr val="3333CC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			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A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-i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zh-TW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TW" sz="2800" dirty="0" smtClean="0"/>
                  <a:t>No interference: entropy of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-</a:t>
                </a:r>
                <a:r>
                  <a:rPr lang="en-US" altLang="zh-TW" sz="2800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800" dirty="0" smtClean="0"/>
                  <a:t> don’t go to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i</a:t>
                </a:r>
              </a:p>
              <a:p>
                <a:pPr marL="457200" lvl="1" indent="0">
                  <a:buNone/>
                </a:pP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  <a:blipFill rotWithShape="0">
                <a:blip r:embed="rId3"/>
                <a:stretch>
                  <a:fillRect l="-1311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群組 60"/>
          <p:cNvGrpSpPr/>
          <p:nvPr/>
        </p:nvGrpSpPr>
        <p:grpSpPr>
          <a:xfrm>
            <a:off x="4666001" y="4476141"/>
            <a:ext cx="2576771" cy="1000136"/>
            <a:chOff x="7091724" y="3429189"/>
            <a:chExt cx="2576771" cy="1000136"/>
          </a:xfrm>
        </p:grpSpPr>
        <p:sp>
          <p:nvSpPr>
            <p:cNvPr id="62" name="Line 28"/>
            <p:cNvSpPr>
              <a:spLocks noChangeShapeType="1"/>
            </p:cNvSpPr>
            <p:nvPr/>
          </p:nvSpPr>
          <p:spPr bwMode="auto">
            <a:xfrm flipV="1">
              <a:off x="7091724" y="3429189"/>
              <a:ext cx="2576771" cy="1000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7757401" y="3591213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164" y="371595"/>
            <a:ext cx="8458200" cy="677467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FF0000"/>
                </a:solidFill>
              </a:rPr>
              <a:t>Contribution</a:t>
            </a:r>
            <a:r>
              <a:rPr lang="zh-CN" altLang="en-US" sz="3400" dirty="0" smtClean="0">
                <a:solidFill>
                  <a:srgbClr val="FF0000"/>
                </a:solidFill>
              </a:rPr>
              <a:t> </a:t>
            </a:r>
            <a:r>
              <a:rPr lang="en-US" altLang="zh-CN" sz="3400" dirty="0" smtClean="0">
                <a:solidFill>
                  <a:srgbClr val="FF0000"/>
                </a:solidFill>
              </a:rPr>
              <a:t>I</a:t>
            </a:r>
            <a:r>
              <a:rPr lang="en-US" altLang="zh-CN" sz="3400" dirty="0" smtClean="0"/>
              <a:t>:</a:t>
            </a:r>
            <a:r>
              <a:rPr lang="zh-CN" altLang="en-US" sz="3400" dirty="0" smtClean="0"/>
              <a:t> </a:t>
            </a:r>
            <a:r>
              <a:rPr lang="en-US" altLang="zh-TW" sz="3400" dirty="0" smtClean="0"/>
              <a:t>General </a:t>
            </a:r>
            <a:r>
              <a:rPr lang="en-US" altLang="zh-TW" sz="3400" dirty="0" smtClean="0"/>
              <a:t>Entangled (</a:t>
            </a:r>
            <a:r>
              <a:rPr lang="en-US" altLang="zh-TW" sz="3400" dirty="0" smtClean="0">
                <a:solidFill>
                  <a:srgbClr val="00B050"/>
                </a:solidFill>
              </a:rPr>
              <a:t>GE</a:t>
            </a:r>
            <a:r>
              <a:rPr lang="en-US" altLang="zh-TW" sz="3400" dirty="0" smtClean="0"/>
              <a:t>) Model</a:t>
            </a:r>
            <a:endParaRPr lang="zh-TW" altLang="en-US" sz="3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6" name="Group 15"/>
          <p:cNvGrpSpPr/>
          <p:nvPr/>
        </p:nvGrpSpPr>
        <p:grpSpPr>
          <a:xfrm>
            <a:off x="3959805" y="5789390"/>
            <a:ext cx="843315" cy="941059"/>
            <a:chOff x="6131542" y="4051300"/>
            <a:chExt cx="843315" cy="941059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1542" y="4100694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676377" y="4051300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365227" y="4080791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594264" y="5431312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adversary</a:t>
            </a:r>
            <a:endParaRPr lang="en-US" i="0" dirty="0">
              <a:latin typeface="Helvetica" pitchFamily="34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3081703" y="3858941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981472" y="3813975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smtClean="0">
                <a:solidFill>
                  <a:srgbClr val="3333CC"/>
                </a:solidFill>
                <a:latin typeface="Helvetica" pitchFamily="34" charset="0"/>
              </a:rPr>
              <a:t>2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538623" y="3858941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438392" y="3813975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err="1" smtClean="0">
                <a:solidFill>
                  <a:srgbClr val="3333CC"/>
                </a:solidFill>
                <a:latin typeface="Helvetica" pitchFamily="34" charset="0"/>
              </a:rPr>
              <a:t>t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382263" y="3858941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82032" y="3813975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515290" y="3459926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90" y="3459926"/>
                <a:ext cx="78739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群組 51"/>
          <p:cNvGrpSpPr/>
          <p:nvPr/>
        </p:nvGrpSpPr>
        <p:grpSpPr>
          <a:xfrm>
            <a:off x="1282032" y="4512174"/>
            <a:ext cx="1973540" cy="1040401"/>
            <a:chOff x="4200920" y="3297803"/>
            <a:chExt cx="1973540" cy="1040401"/>
          </a:xfrm>
        </p:grpSpPr>
        <p:sp>
          <p:nvSpPr>
            <p:cNvPr id="53" name="Line 28"/>
            <p:cNvSpPr>
              <a:spLocks noChangeShapeType="1"/>
            </p:cNvSpPr>
            <p:nvPr/>
          </p:nvSpPr>
          <p:spPr bwMode="auto">
            <a:xfrm flipH="1" flipV="1">
              <a:off x="4200920" y="3297803"/>
              <a:ext cx="1973540" cy="1040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658479" y="3801086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TW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5096294" y="4521107"/>
            <a:ext cx="2554272" cy="1031468"/>
            <a:chOff x="7757401" y="3474155"/>
            <a:chExt cx="2554272" cy="1031468"/>
          </a:xfrm>
        </p:grpSpPr>
        <p:sp>
          <p:nvSpPr>
            <p:cNvPr id="56" name="Line 28"/>
            <p:cNvSpPr>
              <a:spLocks noChangeShapeType="1"/>
            </p:cNvSpPr>
            <p:nvPr/>
          </p:nvSpPr>
          <p:spPr bwMode="auto">
            <a:xfrm flipV="1">
              <a:off x="7757401" y="3474155"/>
              <a:ext cx="2554272" cy="1031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8812331" y="4002134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1785695" y="4497542"/>
            <a:ext cx="1808568" cy="978736"/>
            <a:chOff x="4211418" y="3450590"/>
            <a:chExt cx="1808568" cy="978736"/>
          </a:xfrm>
        </p:grpSpPr>
        <p:sp>
          <p:nvSpPr>
            <p:cNvPr id="59" name="Line 28"/>
            <p:cNvSpPr>
              <a:spLocks noChangeShapeType="1"/>
            </p:cNvSpPr>
            <p:nvPr/>
          </p:nvSpPr>
          <p:spPr bwMode="auto">
            <a:xfrm flipH="1" flipV="1">
              <a:off x="4211418" y="3450590"/>
              <a:ext cx="1808568" cy="978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4977355" y="3550872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3637165" y="4344352"/>
            <a:ext cx="450764" cy="1041994"/>
            <a:chOff x="4764986" y="3068116"/>
            <a:chExt cx="450764" cy="1041994"/>
          </a:xfrm>
        </p:grpSpPr>
        <p:sp>
          <p:nvSpPr>
            <p:cNvPr id="65" name="Line 28"/>
            <p:cNvSpPr>
              <a:spLocks noChangeShapeType="1"/>
            </p:cNvSpPr>
            <p:nvPr/>
          </p:nvSpPr>
          <p:spPr bwMode="auto">
            <a:xfrm flipH="1" flipV="1">
              <a:off x="5166251" y="3068116"/>
              <a:ext cx="19855" cy="10419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4764986" y="3364663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TW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4283843" y="4344351"/>
            <a:ext cx="458018" cy="1071215"/>
            <a:chOff x="4211416" y="3397281"/>
            <a:chExt cx="458018" cy="1071215"/>
          </a:xfrm>
        </p:grpSpPr>
        <p:sp>
          <p:nvSpPr>
            <p:cNvPr id="68" name="Line 28"/>
            <p:cNvSpPr>
              <a:spLocks noChangeShapeType="1"/>
            </p:cNvSpPr>
            <p:nvPr/>
          </p:nvSpPr>
          <p:spPr bwMode="auto">
            <a:xfrm flipH="1" flipV="1">
              <a:off x="4211416" y="3397281"/>
              <a:ext cx="26657" cy="1071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218670" y="3693829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502964" y="635635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3333CC"/>
                </a:solidFill>
                <a:latin typeface="Helvetica" pitchFamily="34" charset="0"/>
              </a:rPr>
              <a:t>A</a:t>
            </a:r>
            <a:r>
              <a:rPr lang="en-US" altLang="zh-TW" sz="20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TW" altLang="en-US" sz="2000" baseline="-25000" dirty="0">
              <a:solidFill>
                <a:srgbClr val="3333CC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803120" y="6321365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3333CC"/>
                </a:solidFill>
                <a:latin typeface="Helvetica" pitchFamily="34" charset="0"/>
              </a:rPr>
              <a:t>A</a:t>
            </a:r>
            <a:r>
              <a:rPr lang="en-US" altLang="zh-TW" sz="2000" baseline="-25000" dirty="0" smtClean="0">
                <a:solidFill>
                  <a:srgbClr val="3333CC"/>
                </a:solidFill>
                <a:latin typeface="Helvetica" pitchFamily="34" charset="0"/>
              </a:rPr>
              <a:t>t</a:t>
            </a:r>
            <a:endParaRPr lang="zh-TW" altLang="en-US" sz="1600" baseline="-25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Allow general entanglement</a:t>
                </a:r>
                <a:r>
                  <a:rPr lang="en-US" altLang="zh-TW" sz="2800" dirty="0"/>
                  <a:t>; new way to measure </a:t>
                </a:r>
                <a:r>
                  <a:rPr lang="en-US" altLang="zh-TW" sz="2800" dirty="0" smtClean="0"/>
                  <a:t>entropy</a:t>
                </a:r>
                <a:r>
                  <a:rPr lang="en-US" altLang="zh-CN" sz="2800" dirty="0" smtClean="0"/>
                  <a:t>,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/>
                  <a:t>avoid</a:t>
                </a:r>
                <a:r>
                  <a:rPr lang="zh-CN" altLang="en-US" sz="2800" dirty="0"/>
                  <a:t> </a:t>
                </a:r>
                <a:r>
                  <a:rPr lang="en-US" altLang="zh-CN" sz="2800" i="1" dirty="0">
                    <a:solidFill>
                      <a:srgbClr val="007406"/>
                    </a:solidFill>
                  </a:rPr>
                  <a:t>interference</a:t>
                </a:r>
                <a:endParaRPr lang="en-US" altLang="zh-TW" sz="2800" dirty="0" smtClean="0"/>
              </a:p>
              <a:p>
                <a:r>
                  <a:rPr lang="en-US" altLang="zh-TW" sz="2800" dirty="0" smtClean="0"/>
                  <a:t>Measure entropy of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i="1" dirty="0" smtClean="0"/>
                  <a:t>right after</a:t>
                </a:r>
                <a:r>
                  <a:rPr lang="en-US" altLang="zh-TW" sz="2800" dirty="0" smtClean="0"/>
                  <a:t> receiving </a:t>
                </a:r>
                <a:r>
                  <a:rPr lang="en-US" altLang="zh-TW" sz="2800" dirty="0" err="1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800" baseline="-25000" dirty="0" err="1" smtClean="0">
                    <a:solidFill>
                      <a:srgbClr val="3333CC"/>
                    </a:solidFill>
                  </a:rPr>
                  <a:t>i</a:t>
                </a:r>
                <a:endParaRPr lang="en-US" altLang="zh-TW" sz="2800" baseline="-25000" dirty="0" smtClean="0">
                  <a:solidFill>
                    <a:srgbClr val="3333CC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			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A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-i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zh-TW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TW" sz="2800" b="1" dirty="0" smtClean="0"/>
                  <a:t>No interference</a:t>
                </a:r>
                <a:r>
                  <a:rPr lang="en-US" altLang="zh-TW" sz="2800" dirty="0" smtClean="0"/>
                  <a:t>: entropy of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-</a:t>
                </a:r>
                <a:r>
                  <a:rPr lang="en-US" altLang="zh-TW" sz="2800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800" dirty="0" smtClean="0"/>
                  <a:t> don’t go to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i</a:t>
                </a:r>
              </a:p>
              <a:p>
                <a:r>
                  <a:rPr lang="en-US" altLang="zh-TW" sz="2800" b="1" dirty="0" smtClean="0"/>
                  <a:t>No double counting </a:t>
                </a:r>
                <a:r>
                  <a:rPr lang="en-US" altLang="zh-TW" sz="2800" dirty="0" smtClean="0"/>
                  <a:t>entropy: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		      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8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…X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…E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t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sz="28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</m:oMath>
                </a14:m>
                <a:r>
                  <a:rPr lang="en-US" altLang="zh-TW" sz="28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2800" i="1" dirty="0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sz="2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i="1" dirty="0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sz="2800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TW" sz="2400" dirty="0" smtClean="0">
                    <a:solidFill>
                      <a:srgbClr val="0070C0"/>
                    </a:solidFill>
                  </a:rPr>
                  <a:t>[KK12]</a:t>
                </a:r>
                <a:r>
                  <a:rPr lang="en-US" altLang="zh-TW" sz="2800" dirty="0" smtClean="0"/>
                  <a:t>’s example in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TW" sz="2800" dirty="0" smtClean="0"/>
                  <a:t> Model: no entropy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		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= </a:t>
                </a:r>
                <a:r>
                  <a:rPr lang="en-US" altLang="zh-TW" sz="2800" dirty="0" err="1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8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8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sz="28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A</a:t>
                </a:r>
                <a:r>
                  <a:rPr lang="en-US" altLang="zh-TW" sz="2800" baseline="-25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/>
                  <a:t> = </a:t>
                </a:r>
                <a:r>
                  <a:rPr lang="en-US" altLang="zh-TW" sz="2800" dirty="0" err="1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8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8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|W</a:t>
                </a:r>
                <a:r>
                  <a:rPr lang="en-US" altLang="zh-TW" sz="28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R)</a:t>
                </a:r>
                <a:r>
                  <a:rPr lang="en-US" altLang="zh-TW" sz="2800" dirty="0"/>
                  <a:t> = 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0</a:t>
                </a:r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457200" lvl="1" indent="0">
                  <a:buNone/>
                </a:pP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  <a:blipFill rotWithShape="0">
                <a:blip r:embed="rId3"/>
                <a:stretch>
                  <a:fillRect l="-1311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General Entangled (GE)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Allow general entanglement</a:t>
                </a:r>
                <a:r>
                  <a:rPr lang="en-US" altLang="zh-TW" sz="2800" dirty="0"/>
                  <a:t>; new way to measure entropy</a:t>
                </a:r>
                <a:endParaRPr lang="en-US" altLang="zh-TW" sz="2800" dirty="0" smtClean="0"/>
              </a:p>
              <a:p>
                <a:r>
                  <a:rPr lang="en-US" altLang="zh-TW" sz="2800" dirty="0" smtClean="0"/>
                  <a:t>Measure entropy of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i="1" dirty="0" smtClean="0"/>
                  <a:t>right after</a:t>
                </a:r>
                <a:r>
                  <a:rPr lang="en-US" altLang="zh-TW" sz="2800" dirty="0" smtClean="0"/>
                  <a:t> receiving </a:t>
                </a:r>
                <a:r>
                  <a:rPr lang="en-US" altLang="zh-TW" sz="2800" dirty="0" err="1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800" baseline="-25000" dirty="0" err="1" smtClean="0">
                    <a:solidFill>
                      <a:srgbClr val="3333CC"/>
                    </a:solidFill>
                  </a:rPr>
                  <a:t>i</a:t>
                </a:r>
                <a:endParaRPr lang="en-US" altLang="zh-TW" sz="2800" baseline="-25000" dirty="0" smtClean="0">
                  <a:solidFill>
                    <a:srgbClr val="3333CC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			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A</a:t>
                </a:r>
                <a:r>
                  <a:rPr lang="en-US" altLang="zh-TW" baseline="-25000" dirty="0" err="1" smtClean="0">
                    <a:solidFill>
                      <a:srgbClr val="3333CC"/>
                    </a:solidFill>
                  </a:rPr>
                  <a:t>-i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zh-TW" dirty="0" smtClean="0">
                  <a:solidFill>
                    <a:srgbClr val="3333CC"/>
                  </a:solidFill>
                </a:endParaRPr>
              </a:p>
              <a:p>
                <a:pPr marL="457200" lvl="1" indent="0">
                  <a:buNone/>
                </a:pPr>
                <a:endParaRPr lang="en-US" altLang="zh-TW" sz="1200" dirty="0" smtClean="0"/>
              </a:p>
              <a:p>
                <a:r>
                  <a:rPr lang="en-US" altLang="zh-TW" sz="2800" dirty="0" err="1" smtClean="0"/>
                  <a:t>Def</a:t>
                </a:r>
                <a:r>
                  <a:rPr lang="en-US" altLang="zh-TW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is a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TW" sz="2800" dirty="0" smtClean="0"/>
                  <a:t>-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8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 smtClean="0"/>
                  <a:t>-source if 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	       </a:t>
                </a:r>
                <a:r>
                  <a:rPr lang="en-US" altLang="zh-TW" sz="2800" dirty="0" err="1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sz="2800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=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800" baseline="-25000" dirty="0" err="1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800" dirty="0" err="1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err="1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800" dirty="0" err="1">
                    <a:solidFill>
                      <a:srgbClr val="3333CC"/>
                    </a:solidFill>
                  </a:rPr>
                  <a:t>|E</a:t>
                </a:r>
                <a:r>
                  <a:rPr lang="en-US" altLang="zh-TW" sz="2800" baseline="-25000" dirty="0" err="1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800" dirty="0" err="1">
                    <a:solidFill>
                      <a:srgbClr val="3333CC"/>
                    </a:solidFill>
                  </a:rPr>
                  <a:t>A</a:t>
                </a:r>
                <a:r>
                  <a:rPr lang="en-US" altLang="zh-TW" sz="2800" baseline="-25000" dirty="0" err="1">
                    <a:solidFill>
                      <a:srgbClr val="3333CC"/>
                    </a:solidFill>
                  </a:rPr>
                  <a:t>-i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sz="28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sz="2800" dirty="0" smtClean="0"/>
                  <a:t>    for every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800" dirty="0" smtClean="0">
                    <a:solidFill>
                      <a:srgbClr val="3333CC"/>
                    </a:solidFill>
                  </a:rPr>
                  <a:t> [t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]</a:t>
                </a:r>
                <a:endParaRPr lang="zh-CN" altLang="en-US" sz="2800" dirty="0" smtClean="0">
                  <a:solidFill>
                    <a:srgbClr val="3333CC"/>
                  </a:solidFill>
                </a:endParaRPr>
              </a:p>
              <a:p>
                <a:endParaRPr lang="zh-CN" altLang="en-US" sz="2800" dirty="0" smtClean="0">
                  <a:solidFill>
                    <a:srgbClr val="00B050"/>
                  </a:solidFill>
                </a:endParaRPr>
              </a:p>
              <a:p>
                <a:r>
                  <a:rPr lang="en-US" altLang="zh-TW" sz="2800" dirty="0" smtClean="0">
                    <a:solidFill>
                      <a:srgbClr val="00B050"/>
                    </a:solidFill>
                  </a:rPr>
                  <a:t>IA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= </a:t>
                </a:r>
                <a:r>
                  <a:rPr lang="en-US" altLang="zh-TW" sz="2800" dirty="0">
                    <a:solidFill>
                      <a:srgbClr val="00B050"/>
                    </a:solidFill>
                  </a:rPr>
                  <a:t>GE</a:t>
                </a:r>
                <a:r>
                  <a:rPr lang="en-US" altLang="zh-TW" sz="2800" dirty="0"/>
                  <a:t> with independent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A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800" dirty="0" smtClean="0"/>
                  <a:t>’s</a:t>
                </a:r>
                <a:endParaRPr lang="zh-CN" altLang="en-US" sz="2800" dirty="0" smtClean="0"/>
              </a:p>
              <a:p>
                <a:r>
                  <a:rPr lang="en-US" altLang="zh-TW" sz="2800" dirty="0" smtClean="0">
                    <a:solidFill>
                      <a:srgbClr val="00B050"/>
                    </a:solidFill>
                  </a:rPr>
                  <a:t>BS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= </a:t>
                </a:r>
                <a:r>
                  <a:rPr lang="en-US" altLang="zh-TW" sz="2800" dirty="0">
                    <a:solidFill>
                      <a:srgbClr val="00B050"/>
                    </a:solidFill>
                  </a:rPr>
                  <a:t>GE</a:t>
                </a:r>
                <a:r>
                  <a:rPr lang="en-US" altLang="zh-TW" sz="2800" dirty="0"/>
                  <a:t> with bounded size </a:t>
                </a:r>
                <a:r>
                  <a:rPr lang="en-US" altLang="zh-TW" sz="2800" dirty="0" err="1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800" baseline="-25000" dirty="0" err="1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800" dirty="0" err="1"/>
                  <a:t>’s</a:t>
                </a:r>
                <a:r>
                  <a:rPr lang="en-US" altLang="zh-TW" sz="2800" dirty="0"/>
                  <a:t> </a:t>
                </a:r>
              </a:p>
              <a:p>
                <a:pPr marL="0" indent="0">
                  <a:buNone/>
                </a:pPr>
                <a:endParaRPr lang="zh-CN" altLang="en-US" sz="2800" dirty="0" smtClean="0">
                  <a:solidFill>
                    <a:srgbClr val="3333CC"/>
                  </a:solidFill>
                </a:endParaRPr>
              </a:p>
              <a:p>
                <a:pPr marL="0" indent="0">
                  <a:buNone/>
                </a:pPr>
                <a:endParaRPr lang="en-US" altLang="zh-TW" sz="2800" dirty="0" smtClean="0">
                  <a:solidFill>
                    <a:srgbClr val="3333CC"/>
                  </a:solidFill>
                </a:endParaRPr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457200" lvl="1" indent="0">
                  <a:buNone/>
                </a:pP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871" y="1285596"/>
                <a:ext cx="8369929" cy="4822464"/>
              </a:xfrm>
              <a:blipFill rotWithShape="0">
                <a:blip r:embed="rId3"/>
                <a:stretch>
                  <a:fillRect l="-1311" t="-1264" b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General Entangled (</a:t>
            </a:r>
            <a:r>
              <a:rPr lang="en-US" altLang="zh-TW" dirty="0" smtClean="0">
                <a:solidFill>
                  <a:srgbClr val="00B050"/>
                </a:solidFill>
              </a:rPr>
              <a:t>GE</a:t>
            </a:r>
            <a:r>
              <a:rPr lang="en-US" altLang="zh-TW" dirty="0" smtClean="0"/>
              <a:t>)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1678"/>
            <a:ext cx="8229600" cy="132556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GE</a:t>
            </a:r>
            <a:r>
              <a:rPr lang="en-US" altLang="zh-TW" dirty="0" smtClean="0"/>
              <a:t>-secure Multi-source Extractors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3497" y="1438428"/>
                <a:ext cx="8338242" cy="18825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400" dirty="0"/>
                  <a:t> is </a:t>
                </a:r>
                <a:r>
                  <a:rPr lang="en-US" altLang="zh-TW" sz="24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TW" sz="2400" dirty="0" smtClean="0"/>
                  <a:t>-secure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/>
                  <a:t>-extractor if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TW" sz="2400" dirty="0" smtClean="0"/>
                  <a:t>-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t,k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 smtClean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XAdv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-close to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endParaRPr lang="en-US" altLang="zh-TW" sz="2400" baseline="-25000" dirty="0" smtClean="0">
                  <a:solidFill>
                    <a:srgbClr val="3333CC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is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TW" sz="2400" dirty="0" smtClean="0"/>
                  <a:t>-strong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-close to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 </a:t>
                </a:r>
                <a:endParaRPr lang="en-US" altLang="zh-TW" sz="2400" baseline="-250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497" y="1438428"/>
                <a:ext cx="8338242" cy="1882522"/>
              </a:xfrm>
              <a:blipFill rotWithShape="0">
                <a:blip r:embed="rId2"/>
                <a:stretch>
                  <a:fillRect l="-219" t="-25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1527008" y="2959189"/>
            <a:ext cx="5209285" cy="3186746"/>
            <a:chOff x="2213070" y="3487273"/>
            <a:chExt cx="5209285" cy="3186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25"/>
                <p:cNvSpPr>
                  <a:spLocks noChangeArrowheads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Line 6"/>
            <p:cNvSpPr>
              <a:spLocks noChangeShapeType="1"/>
            </p:cNvSpPr>
            <p:nvPr/>
          </p:nvSpPr>
          <p:spPr bwMode="auto">
            <a:xfrm flipH="1">
              <a:off x="5172112" y="4428172"/>
              <a:ext cx="679450" cy="485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17"/>
            <p:cNvGrpSpPr/>
            <p:nvPr/>
          </p:nvGrpSpPr>
          <p:grpSpPr>
            <a:xfrm>
              <a:off x="3410731" y="5844516"/>
              <a:ext cx="2528347" cy="779502"/>
              <a:chOff x="2740770" y="5181600"/>
              <a:chExt cx="2528347" cy="779502"/>
            </a:xfrm>
          </p:grpSpPr>
          <p:sp>
            <p:nvSpPr>
              <p:cNvPr id="62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63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2213070" y="3717958"/>
              <a:ext cx="2313676" cy="1195688"/>
              <a:chOff x="2213070" y="3717958"/>
              <a:chExt cx="2313676" cy="1195688"/>
            </a:xfrm>
          </p:grpSpPr>
          <p:grpSp>
            <p:nvGrpSpPr>
              <p:cNvPr id="65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6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8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r="-2667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群組 69"/>
            <p:cNvGrpSpPr/>
            <p:nvPr/>
          </p:nvGrpSpPr>
          <p:grpSpPr>
            <a:xfrm>
              <a:off x="5108679" y="3707396"/>
              <a:ext cx="2313676" cy="681341"/>
              <a:chOff x="2213070" y="3717958"/>
              <a:chExt cx="2313676" cy="681341"/>
            </a:xfrm>
          </p:grpSpPr>
          <p:sp>
            <p:nvSpPr>
              <p:cNvPr id="71" name="Text Box 26"/>
              <p:cNvSpPr txBox="1">
                <a:spLocks noChangeArrowheads="1"/>
              </p:cNvSpPr>
              <p:nvPr/>
            </p:nvSpPr>
            <p:spPr bwMode="auto">
              <a:xfrm>
                <a:off x="2311665" y="4027566"/>
                <a:ext cx="2215081" cy="371733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2400" i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211434" y="4022928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134199" y="396710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468350" y="6212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TW" alt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4481202" y="3607782"/>
                  <a:ext cx="78739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4800" b="1" i="1" cap="none" spc="0" dirty="0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TW" altLang="en-US" sz="48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202" y="3607782"/>
                  <a:ext cx="78739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211434" y="3487273"/>
              <a:ext cx="24288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Helvetica" pitchFamily="34" charset="0"/>
                </a:rPr>
                <a:t>Multi-source</a:t>
              </a:r>
              <a:r>
                <a:rPr lang="en-US" i="0" dirty="0" smtClean="0">
                  <a:latin typeface="Helvetica" pitchFamily="34" charset="0"/>
                </a:rPr>
                <a:t> Extractor</a:t>
              </a:r>
              <a:endParaRPr lang="en-US" i="0" dirty="0">
                <a:latin typeface="Helvetica" pitchFamily="34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410742" y="3781232"/>
            <a:ext cx="1484285" cy="1380859"/>
            <a:chOff x="7410742" y="3763126"/>
            <a:chExt cx="1484285" cy="1380859"/>
          </a:xfrm>
        </p:grpSpPr>
        <p:grpSp>
          <p:nvGrpSpPr>
            <p:cNvPr id="26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7410742" y="4682320"/>
                  <a:ext cx="80284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400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altLang="zh-TW" sz="2400" b="0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dv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0742" y="4682320"/>
                  <a:ext cx="80284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2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164" y="1191986"/>
            <a:ext cx="8458200" cy="24578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6177" y="1191985"/>
            <a:ext cx="8458200" cy="2563585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altLang="zh-TW" sz="1200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Existing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Two-source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Extractors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(e.g.,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</a:rPr>
              <a:t>Raz</a:t>
            </a:r>
            <a:r>
              <a:rPr lang="en-US" altLang="zh-CN" b="1" dirty="0" smtClean="0">
                <a:solidFill>
                  <a:schemeClr val="bg1"/>
                </a:solidFill>
              </a:rPr>
              <a:t>,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</a:rPr>
              <a:t>Bourgain</a:t>
            </a:r>
            <a:r>
              <a:rPr lang="en-US" altLang="zh-CN" b="1" dirty="0" smtClean="0">
                <a:solidFill>
                  <a:schemeClr val="bg1"/>
                </a:solidFill>
              </a:rPr>
              <a:t>,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existential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ones)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are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GE-secure.</a:t>
            </a:r>
            <a:endParaRPr lang="zh-CN" altLang="en-US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Any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Multi-source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Extractors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(e.g.,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Li,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BRSW,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Rao)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can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be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rgbClr val="11FF2D"/>
                </a:solidFill>
              </a:rPr>
              <a:t>upgraded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to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be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GE-secure.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Both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w/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matching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parameters.</a:t>
            </a:r>
            <a:r>
              <a:rPr lang="zh-CN" altLang="en-US" b="1" dirty="0" smtClean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35164" y="371595"/>
            <a:ext cx="8458200" cy="677467"/>
          </a:xfrm>
        </p:spPr>
        <p:txBody>
          <a:bodyPr>
            <a:noAutofit/>
          </a:bodyPr>
          <a:lstStyle/>
          <a:p>
            <a:r>
              <a:rPr lang="en-US" altLang="zh-CN" sz="3400" dirty="0" smtClean="0">
                <a:solidFill>
                  <a:srgbClr val="FF0000"/>
                </a:solidFill>
              </a:rPr>
              <a:t>Contribution</a:t>
            </a:r>
            <a:r>
              <a:rPr lang="zh-CN" altLang="en-US" sz="3400" dirty="0" smtClean="0">
                <a:solidFill>
                  <a:srgbClr val="FF0000"/>
                </a:solidFill>
              </a:rPr>
              <a:t> </a:t>
            </a:r>
            <a:r>
              <a:rPr lang="en-US" altLang="zh-CN" sz="3400" dirty="0" smtClean="0">
                <a:solidFill>
                  <a:srgbClr val="FF0000"/>
                </a:solidFill>
              </a:rPr>
              <a:t>II</a:t>
            </a:r>
            <a:r>
              <a:rPr lang="en-US" altLang="zh-CN" sz="3400" dirty="0" smtClean="0"/>
              <a:t>:</a:t>
            </a:r>
            <a:r>
              <a:rPr lang="zh-CN" altLang="en-US" sz="3400" dirty="0" smtClean="0"/>
              <a:t>  </a:t>
            </a:r>
            <a:r>
              <a:rPr lang="en-US" altLang="zh-TW" sz="3400" dirty="0" smtClean="0">
                <a:solidFill>
                  <a:srgbClr val="00B050"/>
                </a:solidFill>
              </a:rPr>
              <a:t>GE</a:t>
            </a:r>
            <a:r>
              <a:rPr lang="en-US" altLang="zh-CN" sz="3400" dirty="0" smtClean="0"/>
              <a:t>-secure</a:t>
            </a:r>
            <a:r>
              <a:rPr lang="en-US" altLang="zh-TW" sz="3400" dirty="0" smtClean="0"/>
              <a:t> </a:t>
            </a:r>
            <a:r>
              <a:rPr lang="en-US" altLang="zh-CN" sz="3400" dirty="0" smtClean="0"/>
              <a:t>extractors</a:t>
            </a:r>
            <a:endParaRPr lang="zh-TW" altLang="en-US" sz="3400" dirty="0"/>
          </a:p>
        </p:txBody>
      </p:sp>
      <p:sp>
        <p:nvSpPr>
          <p:cNvPr id="8" name="Rectangle 7"/>
          <p:cNvSpPr/>
          <p:nvPr/>
        </p:nvSpPr>
        <p:spPr>
          <a:xfrm>
            <a:off x="335164" y="3902525"/>
            <a:ext cx="8409213" cy="1159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406"/>
                </a:solidFill>
              </a:rPr>
              <a:t>GE-</a:t>
            </a:r>
            <a:r>
              <a:rPr lang="zh-CN" altLang="en-US" sz="2800" b="1" dirty="0" smtClean="0">
                <a:solidFill>
                  <a:srgbClr val="007406"/>
                </a:solidFill>
              </a:rPr>
              <a:t> </a:t>
            </a:r>
            <a:r>
              <a:rPr lang="en-US" altLang="zh-CN" sz="2800" b="1" dirty="0" smtClean="0">
                <a:solidFill>
                  <a:srgbClr val="007406"/>
                </a:solidFill>
              </a:rPr>
              <a:t>Strong</a:t>
            </a:r>
            <a:r>
              <a:rPr lang="zh-CN" altLang="en-US" sz="2800" b="1" dirty="0" smtClean="0">
                <a:solidFill>
                  <a:srgbClr val="007406"/>
                </a:solidFill>
              </a:rPr>
              <a:t> </a:t>
            </a:r>
            <a:r>
              <a:rPr lang="en-US" altLang="zh-CN" sz="2800" b="1" dirty="0" smtClean="0">
                <a:solidFill>
                  <a:srgbClr val="007406"/>
                </a:solidFill>
              </a:rPr>
              <a:t>OA</a:t>
            </a:r>
            <a:r>
              <a:rPr lang="zh-CN" altLang="en-US" sz="2800" b="1" dirty="0" smtClean="0">
                <a:solidFill>
                  <a:srgbClr val="007406"/>
                </a:solidFill>
              </a:rPr>
              <a:t> </a:t>
            </a:r>
            <a:r>
              <a:rPr lang="en-US" altLang="zh-CN" sz="2800" b="1" dirty="0" smtClean="0">
                <a:solidFill>
                  <a:srgbClr val="007406"/>
                </a:solidFill>
              </a:rPr>
              <a:t>Security</a:t>
            </a:r>
            <a:r>
              <a:rPr lang="zh-CN" altLang="en-US" sz="2800" b="1" dirty="0" smtClean="0">
                <a:solidFill>
                  <a:srgbClr val="007406"/>
                </a:solidFill>
              </a:rPr>
              <a:t> </a:t>
            </a:r>
            <a:r>
              <a:rPr lang="en-US" altLang="zh-CN" sz="2800" b="1" dirty="0" smtClean="0">
                <a:solidFill>
                  <a:srgbClr val="007406"/>
                </a:solidFill>
              </a:rPr>
              <a:t>Equivalence!</a:t>
            </a:r>
            <a:r>
              <a:rPr lang="zh-CN" altLang="en-US" sz="2800" b="1" dirty="0" smtClean="0">
                <a:solidFill>
                  <a:srgbClr val="007406"/>
                </a:solidFill>
              </a:rPr>
              <a:t> </a:t>
            </a:r>
            <a:endParaRPr lang="en-US" sz="2800" b="1" dirty="0">
              <a:solidFill>
                <a:srgbClr val="00740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163" y="5265281"/>
            <a:ext cx="8409213" cy="1159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7030A0"/>
                </a:solidFill>
              </a:rPr>
              <a:t>Obtain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Strong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OA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Security</a:t>
            </a:r>
            <a:r>
              <a:rPr lang="en-US" altLang="zh-CN" sz="2800" dirty="0" smtClean="0"/>
              <a:t>: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XOR,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+1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source,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block-source</a:t>
            </a:r>
            <a:endParaRPr lang="zh-CN" altLang="en-US" sz="2800" dirty="0" smtClean="0"/>
          </a:p>
        </p:txBody>
      </p:sp>
      <p:sp>
        <p:nvSpPr>
          <p:cNvPr id="10" name="Rectangle 9"/>
          <p:cNvSpPr/>
          <p:nvPr/>
        </p:nvSpPr>
        <p:spPr>
          <a:xfrm rot="1584812">
            <a:off x="7837727" y="5234064"/>
            <a:ext cx="1240971" cy="5114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Omitted!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6871" y="1285596"/>
            <a:ext cx="8369929" cy="4822464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Only get side info from a single source</a:t>
            </a:r>
          </a:p>
          <a:p>
            <a:pPr lvl="1"/>
            <a:r>
              <a:rPr lang="en-US" altLang="zh-TW" sz="2400" dirty="0" smtClean="0"/>
              <a:t>at adversary’s choice (without seeing the sources)</a:t>
            </a:r>
          </a:p>
          <a:p>
            <a:r>
              <a:rPr lang="en-US" altLang="zh-TW" sz="2800" dirty="0" smtClean="0"/>
              <a:t>Weaker than </a:t>
            </a:r>
            <a:r>
              <a:rPr lang="en-US" altLang="zh-TW" sz="2800" dirty="0" smtClean="0">
                <a:solidFill>
                  <a:srgbClr val="00B050"/>
                </a:solidFill>
              </a:rPr>
              <a:t>IA</a:t>
            </a:r>
            <a:r>
              <a:rPr lang="en-US" altLang="zh-TW" sz="2800" dirty="0" smtClean="0"/>
              <a:t> &amp; </a:t>
            </a:r>
            <a:r>
              <a:rPr lang="en-US" altLang="zh-TW" sz="2800" dirty="0" smtClean="0">
                <a:solidFill>
                  <a:srgbClr val="00B050"/>
                </a:solidFill>
              </a:rPr>
              <a:t>GE</a:t>
            </a:r>
          </a:p>
          <a:p>
            <a:r>
              <a:rPr lang="en-US" altLang="zh-TW" sz="2800" dirty="0" smtClean="0">
                <a:solidFill>
                  <a:srgbClr val="00B050"/>
                </a:solidFill>
              </a:rPr>
              <a:t>OA</a:t>
            </a:r>
            <a:r>
              <a:rPr lang="en-US" altLang="zh-TW" sz="2800" dirty="0" smtClean="0"/>
              <a:t>-sources &amp; </a:t>
            </a:r>
            <a:r>
              <a:rPr lang="en-US" altLang="zh-TW" sz="2800" dirty="0" smtClean="0">
                <a:solidFill>
                  <a:srgbClr val="00B050"/>
                </a:solidFill>
              </a:rPr>
              <a:t>OA</a:t>
            </a:r>
            <a:r>
              <a:rPr lang="en-US" altLang="zh-TW" sz="2800" dirty="0" smtClean="0"/>
              <a:t>-secure extractors defined similarly</a:t>
            </a:r>
          </a:p>
          <a:p>
            <a:pPr marL="457200" lvl="1" indent="0">
              <a:buNone/>
            </a:pP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One-sided Adversary (</a:t>
            </a:r>
            <a:r>
              <a:rPr lang="en-US" altLang="zh-TW" dirty="0" smtClean="0">
                <a:solidFill>
                  <a:srgbClr val="00B050"/>
                </a:solidFill>
              </a:rPr>
              <a:t>OA</a:t>
            </a:r>
            <a:r>
              <a:rPr lang="en-US" altLang="zh-TW" dirty="0" smtClean="0"/>
              <a:t>)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6" name="Group 15"/>
          <p:cNvGrpSpPr/>
          <p:nvPr/>
        </p:nvGrpSpPr>
        <p:grpSpPr>
          <a:xfrm>
            <a:off x="3959805" y="5789390"/>
            <a:ext cx="843315" cy="941059"/>
            <a:chOff x="6131542" y="4051300"/>
            <a:chExt cx="843315" cy="941059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1542" y="4100694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676377" y="4051300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365227" y="4080791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594264" y="5431312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adversary</a:t>
            </a:r>
            <a:endParaRPr lang="en-US" i="0" dirty="0">
              <a:latin typeface="Helvetica" pitchFamily="34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3081703" y="3858941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981472" y="381397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smtClean="0">
                <a:solidFill>
                  <a:srgbClr val="3333CC"/>
                </a:solidFill>
                <a:latin typeface="Helvetica" pitchFamily="34" charset="0"/>
              </a:rPr>
              <a:t>i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538623" y="3858941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438392" y="3813975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err="1" smtClean="0">
                <a:solidFill>
                  <a:srgbClr val="3333CC"/>
                </a:solidFill>
                <a:latin typeface="Helvetica" pitchFamily="34" charset="0"/>
              </a:rPr>
              <a:t>t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382263" y="3858941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82032" y="3813975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515290" y="3459926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90" y="3459926"/>
                <a:ext cx="78739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群組 63"/>
          <p:cNvGrpSpPr/>
          <p:nvPr/>
        </p:nvGrpSpPr>
        <p:grpSpPr>
          <a:xfrm>
            <a:off x="3637165" y="4344352"/>
            <a:ext cx="421120" cy="1041994"/>
            <a:chOff x="4764986" y="3068116"/>
            <a:chExt cx="421120" cy="1041994"/>
          </a:xfrm>
        </p:grpSpPr>
        <p:sp>
          <p:nvSpPr>
            <p:cNvPr id="65" name="Line 28"/>
            <p:cNvSpPr>
              <a:spLocks noChangeShapeType="1"/>
            </p:cNvSpPr>
            <p:nvPr/>
          </p:nvSpPr>
          <p:spPr bwMode="auto">
            <a:xfrm flipH="1" flipV="1">
              <a:off x="5166251" y="3068116"/>
              <a:ext cx="19855" cy="10419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4764986" y="3364663"/>
              <a:ext cx="3946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4283843" y="4344351"/>
            <a:ext cx="401914" cy="1071215"/>
            <a:chOff x="4211416" y="3397281"/>
            <a:chExt cx="401914" cy="1071215"/>
          </a:xfrm>
        </p:grpSpPr>
        <p:sp>
          <p:nvSpPr>
            <p:cNvPr id="68" name="Line 28"/>
            <p:cNvSpPr>
              <a:spLocks noChangeShapeType="1"/>
            </p:cNvSpPr>
            <p:nvPr/>
          </p:nvSpPr>
          <p:spPr bwMode="auto">
            <a:xfrm flipH="1" flipV="1">
              <a:off x="4211416" y="3397281"/>
              <a:ext cx="26657" cy="1071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218670" y="3693829"/>
              <a:ext cx="3946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err="1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TW" sz="20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2477451" y="3450261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51" y="3450261"/>
                <a:ext cx="78739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7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Strong </a:t>
            </a:r>
            <a:r>
              <a:rPr lang="en-US" altLang="zh-TW" dirty="0" smtClean="0">
                <a:solidFill>
                  <a:srgbClr val="00B050"/>
                </a:solidFill>
              </a:rPr>
              <a:t>OA</a:t>
            </a:r>
            <a:r>
              <a:rPr lang="en-US" altLang="zh-TW" dirty="0" smtClean="0"/>
              <a:t>-</a:t>
            </a:r>
            <a:r>
              <a:rPr lang="en-US" altLang="zh-TW" dirty="0" smtClean="0">
                <a:solidFill>
                  <a:srgbClr val="00B050"/>
                </a:solidFill>
              </a:rPr>
              <a:t>GE</a:t>
            </a:r>
            <a:r>
              <a:rPr lang="en-US" altLang="zh-TW" dirty="0" smtClean="0"/>
              <a:t> Security Equivalence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238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dirty="0" err="1" smtClean="0"/>
                  <a:t>Thm</a:t>
                </a:r>
                <a:r>
                  <a:rPr lang="en-US" altLang="zh-TW" sz="2800" dirty="0" smtClean="0"/>
                  <a:t>: For any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zh-TW" sz="2800" dirty="0" smtClean="0">
                    <a:solidFill>
                      <a:srgbClr val="3333CC"/>
                    </a:solidFill>
                  </a:rPr>
                  <a:t> [t]</a:t>
                </a:r>
                <a:r>
                  <a:rPr lang="en-US" altLang="zh-TW" sz="2800" dirty="0" smtClean="0"/>
                  <a:t> with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|S|=t-1</a:t>
                </a:r>
                <a:r>
                  <a:rPr lang="en-US" altLang="zh-TW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if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TW" sz="2800" dirty="0" smtClean="0"/>
                  <a:t> is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TW" sz="2800" dirty="0" smtClean="0"/>
                  <a:t>-strong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TW" sz="2800" dirty="0" smtClean="0"/>
                  <a:t>-secure 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/>
                  <a:t>-</a:t>
                </a:r>
                <a:r>
                  <a:rPr lang="en-US" altLang="zh-TW" sz="2800" dirty="0" smtClean="0"/>
                  <a:t>extractor,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is 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>
                    <a:solidFill>
                      <a:srgbClr val="3333CC"/>
                    </a:solidFill>
                  </a:rPr>
                  <a:t>S</a:t>
                </a:r>
                <a:r>
                  <a:rPr lang="en-US" altLang="zh-TW" sz="2800" dirty="0"/>
                  <a:t>-strong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TW" sz="2800" dirty="0" smtClean="0"/>
                  <a:t>-secure 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/>
                  <a:t>-</a:t>
                </a:r>
                <a:r>
                  <a:rPr lang="en-US" altLang="zh-TW" sz="2800" dirty="0" smtClean="0"/>
                  <a:t>extractor.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2388"/>
                <a:ext cx="8229600" cy="4525963"/>
              </a:xfrm>
              <a:blipFill rotWithShape="0">
                <a:blip r:embed="rId3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04937" y="4155533"/>
            <a:ext cx="78765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0B050"/>
                </a:solidFill>
              </a:rPr>
              <a:t>M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69681" y="4163080"/>
            <a:ext cx="121467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0B050"/>
                </a:solidFill>
              </a:rPr>
              <a:t>OA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3005" y="3319605"/>
            <a:ext cx="121467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0B050"/>
                </a:solidFill>
              </a:rPr>
              <a:t>IA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404515" y="5010869"/>
            <a:ext cx="121467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0B050"/>
                </a:solidFill>
              </a:rPr>
              <a:t>BS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86126" y="4149515"/>
            <a:ext cx="1214671" cy="70788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0B050"/>
                </a:solidFill>
              </a:rPr>
              <a:t>GE</a:t>
            </a:r>
            <a:endParaRPr lang="zh-TW" altLang="en-US" sz="4000" dirty="0">
              <a:solidFill>
                <a:srgbClr val="00B050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 rot="10800000">
            <a:off x="1883121" y="4354076"/>
            <a:ext cx="570368" cy="2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8502011">
            <a:off x="3809999" y="3845575"/>
            <a:ext cx="570368" cy="2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8740736">
            <a:off x="5682561" y="4858051"/>
            <a:ext cx="570368" cy="2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2806113">
            <a:off x="5662945" y="3887833"/>
            <a:ext cx="570368" cy="2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弧形箭號 (上彎) 22"/>
          <p:cNvSpPr/>
          <p:nvPr/>
        </p:nvSpPr>
        <p:spPr>
          <a:xfrm>
            <a:off x="2942376" y="5291602"/>
            <a:ext cx="4173648" cy="101865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左-右雙向箭號 23"/>
          <p:cNvSpPr/>
          <p:nvPr/>
        </p:nvSpPr>
        <p:spPr>
          <a:xfrm>
            <a:off x="1865016" y="4336602"/>
            <a:ext cx="660901" cy="325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695703" y="3769426"/>
            <a:ext cx="1012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classical</a:t>
            </a:r>
          </a:p>
          <a:p>
            <a:pPr algn="ctr"/>
            <a:r>
              <a:rPr lang="en-US" altLang="zh-TW" dirty="0" smtClean="0"/>
              <a:t>side-info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707386" y="4818117"/>
            <a:ext cx="131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no side-info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425328" y="5939227"/>
            <a:ext cx="119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strong ext.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1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Strong </a:t>
            </a:r>
            <a:r>
              <a:rPr lang="en-US" altLang="zh-TW" dirty="0" smtClean="0">
                <a:solidFill>
                  <a:srgbClr val="00B050"/>
                </a:solidFill>
              </a:rPr>
              <a:t>OA</a:t>
            </a:r>
            <a:r>
              <a:rPr lang="en-US" altLang="zh-TW" dirty="0" smtClean="0"/>
              <a:t>-</a:t>
            </a:r>
            <a:r>
              <a:rPr lang="en-US" altLang="zh-TW" dirty="0" smtClean="0">
                <a:solidFill>
                  <a:srgbClr val="00B050"/>
                </a:solidFill>
              </a:rPr>
              <a:t>GE</a:t>
            </a:r>
            <a:r>
              <a:rPr lang="en-US" altLang="zh-TW" dirty="0" smtClean="0"/>
              <a:t> Security Equivalence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238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dirty="0" smtClean="0"/>
                  <a:t>Thm: Let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dirty="0" smtClean="0">
                    <a:solidFill>
                      <a:srgbClr val="3333CC"/>
                    </a:solidFill>
                  </a:rPr>
                  <a:t> [t-1]</a:t>
                </a:r>
                <a:r>
                  <a:rPr lang="en-US" altLang="zh-TW" sz="28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if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TW" sz="2800" dirty="0" smtClean="0"/>
                  <a:t> is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S</a:t>
                </a:r>
                <a:r>
                  <a:rPr lang="en-US" altLang="zh-TW" sz="2800" dirty="0" smtClean="0"/>
                  <a:t>-strong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TW" sz="2800" dirty="0" smtClean="0"/>
                  <a:t>-secure 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/>
                  <a:t>-</a:t>
                </a:r>
                <a:r>
                  <a:rPr lang="en-US" altLang="zh-TW" sz="2800" dirty="0" smtClean="0"/>
                  <a:t>extractor,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Ext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is 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>
                    <a:solidFill>
                      <a:srgbClr val="3333CC"/>
                    </a:solidFill>
                  </a:rPr>
                  <a:t>S</a:t>
                </a:r>
                <a:r>
                  <a:rPr lang="en-US" altLang="zh-TW" sz="2800" dirty="0"/>
                  <a:t>-strong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TW" sz="2800" dirty="0" smtClean="0"/>
                  <a:t>-secure 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800" dirty="0" err="1">
                    <a:solidFill>
                      <a:srgbClr val="3333CC"/>
                    </a:solidFill>
                  </a:rPr>
                  <a:t>t,k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8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/>
                  <a:t>-</a:t>
                </a:r>
                <a:r>
                  <a:rPr lang="en-US" altLang="zh-TW" sz="2800" dirty="0" smtClean="0"/>
                  <a:t>extractor.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 </a:t>
                </a:r>
                <a:endParaRPr lang="en-US" altLang="zh-TW" sz="28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2388"/>
                <a:ext cx="8229600" cy="4525963"/>
              </a:xfrm>
              <a:blipFill rotWithShape="0">
                <a:blip r:embed="rId3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4666001" y="4331293"/>
            <a:ext cx="2576771" cy="1000136"/>
            <a:chOff x="7091724" y="3429189"/>
            <a:chExt cx="2576771" cy="1000136"/>
          </a:xfrm>
        </p:grpSpPr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7091724" y="3429189"/>
              <a:ext cx="2576771" cy="1000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757401" y="3591213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1" name="Group 15"/>
          <p:cNvGrpSpPr/>
          <p:nvPr/>
        </p:nvGrpSpPr>
        <p:grpSpPr>
          <a:xfrm>
            <a:off x="3959805" y="5644542"/>
            <a:ext cx="843315" cy="941059"/>
            <a:chOff x="6131542" y="4051300"/>
            <a:chExt cx="843315" cy="941059"/>
          </a:xfrm>
        </p:grpSpPr>
        <p:pic>
          <p:nvPicPr>
            <p:cNvPr id="22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1542" y="4100694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6676377" y="4051300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6365227" y="4080791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594264" y="5286464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adversary</a:t>
            </a:r>
            <a:endParaRPr lang="en-US" i="0" dirty="0">
              <a:latin typeface="Helvetica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081703" y="3714093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81472" y="3669127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smtClean="0">
                <a:solidFill>
                  <a:srgbClr val="3333CC"/>
                </a:solidFill>
                <a:latin typeface="Helvetica" pitchFamily="34" charset="0"/>
              </a:rPr>
              <a:t>2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538623" y="3714093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38392" y="3669127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err="1" smtClean="0">
                <a:solidFill>
                  <a:srgbClr val="3333CC"/>
                </a:solidFill>
                <a:latin typeface="Helvetica" pitchFamily="34" charset="0"/>
              </a:rPr>
              <a:t>t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82263" y="3714093"/>
            <a:ext cx="2215081" cy="3717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82032" y="3669127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515290" y="3315078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90" y="3315078"/>
                <a:ext cx="78739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/>
          <p:cNvGrpSpPr/>
          <p:nvPr/>
        </p:nvGrpSpPr>
        <p:grpSpPr>
          <a:xfrm>
            <a:off x="1282032" y="4367326"/>
            <a:ext cx="1973540" cy="1040401"/>
            <a:chOff x="4200920" y="3297803"/>
            <a:chExt cx="1973540" cy="1040401"/>
          </a:xfrm>
        </p:grpSpPr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H="1" flipV="1">
              <a:off x="4200920" y="3297803"/>
              <a:ext cx="1973540" cy="1040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658479" y="3801086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TW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5096294" y="4376259"/>
            <a:ext cx="2554272" cy="1031468"/>
            <a:chOff x="7757401" y="3474155"/>
            <a:chExt cx="2554272" cy="1031468"/>
          </a:xfrm>
        </p:grpSpPr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7757401" y="3474155"/>
              <a:ext cx="2554272" cy="1031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8812331" y="4002134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1785695" y="4352694"/>
            <a:ext cx="1808568" cy="978736"/>
            <a:chOff x="4211418" y="3450590"/>
            <a:chExt cx="1808568" cy="978736"/>
          </a:xfrm>
        </p:grpSpPr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H="1" flipV="1">
              <a:off x="4211418" y="3450590"/>
              <a:ext cx="1808568" cy="978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977355" y="3550872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3637165" y="4199504"/>
            <a:ext cx="450764" cy="1041994"/>
            <a:chOff x="4764986" y="3068116"/>
            <a:chExt cx="450764" cy="1041994"/>
          </a:xfrm>
        </p:grpSpPr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H="1" flipV="1">
              <a:off x="5166251" y="3068116"/>
              <a:ext cx="19855" cy="10419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764986" y="3364663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TW" altLang="en-US" sz="20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4283843" y="4199503"/>
            <a:ext cx="458018" cy="1071215"/>
            <a:chOff x="4211416" y="3397281"/>
            <a:chExt cx="458018" cy="1071215"/>
          </a:xfrm>
        </p:grpSpPr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H="1" flipV="1">
              <a:off x="4211416" y="3397281"/>
              <a:ext cx="26657" cy="1071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218670" y="3693829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r>
                <a:rPr lang="en-US" altLang="zh-TW" sz="20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2</a:t>
              </a:r>
              <a:endParaRPr lang="zh-TW" altLang="en-US" sz="16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3368881" y="626520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3333CC"/>
                </a:solidFill>
                <a:latin typeface="Helvetica" pitchFamily="34" charset="0"/>
              </a:rPr>
              <a:t>A</a:t>
            </a:r>
            <a:r>
              <a:rPr lang="en-US" altLang="zh-TW" sz="20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TW" altLang="en-US" sz="2000" baseline="-25000" dirty="0">
              <a:solidFill>
                <a:srgbClr val="3333CC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583481" y="599706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3333CC"/>
                </a:solidFill>
                <a:latin typeface="Helvetica" pitchFamily="34" charset="0"/>
              </a:rPr>
              <a:t>A</a:t>
            </a:r>
            <a:r>
              <a:rPr lang="en-US" altLang="zh-TW" sz="2000" baseline="-25000" dirty="0" smtClean="0">
                <a:solidFill>
                  <a:srgbClr val="3333CC"/>
                </a:solidFill>
                <a:latin typeface="Helvetica" pitchFamily="34" charset="0"/>
              </a:rPr>
              <a:t>2</a:t>
            </a:r>
            <a:endParaRPr lang="zh-TW" altLang="en-US" sz="2000" baseline="-25000" dirty="0">
              <a:solidFill>
                <a:srgbClr val="3333CC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6116288" y="5558492"/>
            <a:ext cx="1860196" cy="5232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Apply</a:t>
            </a:r>
            <a:r>
              <a:rPr lang="en-US" altLang="zh-TW" sz="2800" dirty="0" smtClean="0">
                <a:solidFill>
                  <a:srgbClr val="3333CC"/>
                </a:solidFill>
              </a:rPr>
              <a:t> Ext </a:t>
            </a:r>
            <a:endParaRPr lang="zh-TW" altLang="en-US" sz="2800" dirty="0">
              <a:solidFill>
                <a:srgbClr val="3333CC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2496393" y="1657448"/>
            <a:ext cx="467401" cy="35490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77624" y="2812805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CC"/>
                </a:solidFill>
              </a:rPr>
              <a:t>S</a:t>
            </a:r>
            <a:endParaRPr lang="en-US" sz="2400" dirty="0"/>
          </a:p>
        </p:txBody>
      </p:sp>
      <p:sp>
        <p:nvSpPr>
          <p:cNvPr id="55" name="文字方塊 53"/>
          <p:cNvSpPr txBox="1"/>
          <p:nvPr/>
        </p:nvSpPr>
        <p:spPr>
          <a:xfrm>
            <a:off x="457200" y="5495767"/>
            <a:ext cx="2234929" cy="5232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Leaking </a:t>
            </a:r>
            <a:r>
              <a:rPr lang="en-US" altLang="zh-TW" sz="2800" dirty="0" smtClean="0"/>
              <a:t>on X</a:t>
            </a:r>
            <a:r>
              <a:rPr lang="en-US" altLang="zh-TW" sz="2800" baseline="-25000" dirty="0" smtClean="0"/>
              <a:t>S</a:t>
            </a:r>
            <a:r>
              <a:rPr lang="en-US" altLang="zh-TW" sz="2800" dirty="0" smtClean="0"/>
              <a:t> </a:t>
            </a:r>
            <a:endParaRPr lang="zh-TW" altLang="en-US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4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021"/>
            <a:ext cx="8229600" cy="905769"/>
          </a:xfrm>
        </p:spPr>
        <p:txBody>
          <a:bodyPr/>
          <a:lstStyle/>
          <a:p>
            <a:r>
              <a:rPr lang="en-US" sz="3400" dirty="0" smtClean="0"/>
              <a:t>Proof:</a:t>
            </a:r>
            <a:r>
              <a:rPr lang="en-US" dirty="0" smtClean="0"/>
              <a:t> </a:t>
            </a:r>
            <a:r>
              <a:rPr lang="en-US" sz="3000" dirty="0" smtClean="0"/>
              <a:t>simulation b/c 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文字方塊 53"/>
          <p:cNvSpPr txBox="1"/>
          <p:nvPr/>
        </p:nvSpPr>
        <p:spPr>
          <a:xfrm>
            <a:off x="5950335" y="1218057"/>
            <a:ext cx="2274778" cy="5232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Apply OA</a:t>
            </a:r>
            <a:r>
              <a:rPr lang="en-US" altLang="zh-TW" sz="2800" dirty="0" smtClean="0">
                <a:solidFill>
                  <a:srgbClr val="3333CC"/>
                </a:solidFill>
              </a:rPr>
              <a:t> Ext </a:t>
            </a:r>
            <a:endParaRPr lang="zh-TW" altLang="en-US" sz="2800" dirty="0">
              <a:solidFill>
                <a:srgbClr val="3333CC"/>
              </a:solidFill>
            </a:endParaRPr>
          </a:p>
        </p:txBody>
      </p:sp>
      <p:sp>
        <p:nvSpPr>
          <p:cNvPr id="7" name="文字方塊 53"/>
          <p:cNvSpPr txBox="1"/>
          <p:nvPr/>
        </p:nvSpPr>
        <p:spPr>
          <a:xfrm>
            <a:off x="5950335" y="413232"/>
            <a:ext cx="2234929" cy="5232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Leaking </a:t>
            </a:r>
            <a:r>
              <a:rPr lang="en-US" altLang="zh-TW" sz="2800" dirty="0" smtClean="0"/>
              <a:t>on X</a:t>
            </a:r>
            <a:r>
              <a:rPr lang="en-US" altLang="zh-TW" sz="2800" baseline="-25000" dirty="0" smtClean="0"/>
              <a:t>S</a:t>
            </a:r>
            <a:r>
              <a:rPr lang="en-US" altLang="zh-TW" sz="2800" dirty="0" smtClean="0"/>
              <a:t> </a:t>
            </a:r>
            <a:endParaRPr lang="zh-TW" altLang="en-US" sz="2800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6749" y="720325"/>
            <a:ext cx="1596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406"/>
                </a:solidFill>
              </a:rPr>
              <a:t>COMMUTE</a:t>
            </a:r>
          </a:p>
          <a:p>
            <a:pPr algn="ctr"/>
            <a:r>
              <a:rPr lang="en-US" sz="2400" b="1" dirty="0">
                <a:solidFill>
                  <a:srgbClr val="007406"/>
                </a:solidFill>
              </a:rPr>
              <a:t> </a:t>
            </a:r>
            <a:r>
              <a:rPr lang="en-US" sz="2400" b="1" dirty="0" smtClean="0">
                <a:solidFill>
                  <a:srgbClr val="007406"/>
                </a:solidFill>
              </a:rPr>
              <a:t>(strong)</a:t>
            </a:r>
            <a:endParaRPr lang="en-US" sz="2400" b="1" dirty="0">
              <a:solidFill>
                <a:srgbClr val="00740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431081"/>
            <a:ext cx="8229600" cy="1160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Leaking</a:t>
            </a:r>
            <a:r>
              <a:rPr lang="en-US" sz="2800" dirty="0" smtClean="0"/>
              <a:t> on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Leaking</a:t>
            </a:r>
            <a:r>
              <a:rPr lang="en-US" sz="2800" dirty="0" smtClean="0"/>
              <a:t> on X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, Apply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Ext</a:t>
            </a:r>
            <a:r>
              <a:rPr lang="en-US" sz="2800" baseline="-25000" dirty="0" smtClean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57200" y="4506529"/>
            <a:ext cx="8229600" cy="116001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Leaking</a:t>
            </a:r>
            <a:r>
              <a:rPr lang="en-US" sz="2800" dirty="0" smtClean="0"/>
              <a:t> on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,  </a:t>
            </a:r>
            <a:r>
              <a:rPr lang="en-US" sz="2800" dirty="0"/>
              <a:t>Apply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Ext</a:t>
            </a:r>
            <a:r>
              <a:rPr lang="en-US" sz="2800" baseline="-25000" dirty="0"/>
              <a:t> 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Leaking</a:t>
            </a:r>
            <a:r>
              <a:rPr lang="en-US" sz="2800" dirty="0" smtClean="0"/>
              <a:t> on X</a:t>
            </a:r>
            <a:r>
              <a:rPr lang="en-US" sz="2800" baseline="-25000" dirty="0" smtClean="0"/>
              <a:t>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4389899" y="377397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9354" y="5587749"/>
            <a:ext cx="2556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Apply </a:t>
            </a:r>
            <a:r>
              <a:rPr lang="en-US" sz="2000" b="1" dirty="0" smtClean="0"/>
              <a:t>OA security</a:t>
            </a:r>
          </a:p>
          <a:p>
            <a:pPr algn="ctr"/>
            <a:r>
              <a:rPr lang="en-US" sz="2000" b="1" dirty="0"/>
              <a:t> </a:t>
            </a:r>
            <a:r>
              <a:rPr lang="en-US" sz="2000" b="1" dirty="0" smtClean="0"/>
              <a:t>  w/ </a:t>
            </a:r>
            <a:r>
              <a:rPr lang="en-US" sz="2000" dirty="0" smtClean="0"/>
              <a:t>sufficient entropy</a:t>
            </a:r>
            <a:endParaRPr lang="en-US" sz="2000" b="1" dirty="0"/>
          </a:p>
        </p:txBody>
      </p:sp>
      <p:sp>
        <p:nvSpPr>
          <p:cNvPr id="13" name="Right Brace 12"/>
          <p:cNvSpPr/>
          <p:nvPr/>
        </p:nvSpPr>
        <p:spPr>
          <a:xfrm rot="16200000" flipV="1">
            <a:off x="3478903" y="4230520"/>
            <a:ext cx="639779" cy="247744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2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Randomness Extractor: </a:t>
            </a:r>
            <a:r>
              <a:rPr lang="en-US" altLang="zh-TW" dirty="0" smtClean="0">
                <a:solidFill>
                  <a:srgbClr val="FF0000"/>
                </a:solidFill>
              </a:rPr>
              <a:t>Multi-source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100" dirty="0" smtClean="0">
                <a:solidFill>
                  <a:srgbClr val="0070C0"/>
                </a:solidFill>
              </a:rPr>
              <a:t>[CG85, BIK04, </a:t>
            </a:r>
            <a:r>
              <a:rPr lang="en-US" altLang="zh-TW" sz="3100" dirty="0" err="1" smtClean="0">
                <a:solidFill>
                  <a:srgbClr val="0070C0"/>
                </a:solidFill>
              </a:rPr>
              <a:t>Raz</a:t>
            </a:r>
            <a:r>
              <a:rPr lang="en-US" altLang="zh-TW" sz="3100" dirty="0" smtClean="0">
                <a:solidFill>
                  <a:srgbClr val="0070C0"/>
                </a:solidFill>
              </a:rPr>
              <a:t>, Rao, </a:t>
            </a:r>
            <a:r>
              <a:rPr lang="en-US" altLang="zh-TW" sz="3100" dirty="0" err="1" smtClean="0">
                <a:solidFill>
                  <a:srgbClr val="0070C0"/>
                </a:solidFill>
              </a:rPr>
              <a:t>Bourgain</a:t>
            </a:r>
            <a:r>
              <a:rPr lang="en-US" altLang="zh-TW" sz="3100" dirty="0" smtClean="0">
                <a:solidFill>
                  <a:srgbClr val="0070C0"/>
                </a:solidFill>
              </a:rPr>
              <a:t>, Li ……]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3868"/>
            <a:ext cx="8229600" cy="101253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A </a:t>
            </a:r>
            <a:r>
              <a:rPr lang="en-US" altLang="zh-TW" sz="2800" dirty="0" smtClean="0">
                <a:solidFill>
                  <a:srgbClr val="007406"/>
                </a:solidFill>
              </a:rPr>
              <a:t>deterministic function</a:t>
            </a:r>
            <a:r>
              <a:rPr lang="en-US" altLang="zh-TW" sz="2800" dirty="0" smtClean="0"/>
              <a:t> converts </a:t>
            </a:r>
            <a:r>
              <a:rPr lang="en-US" altLang="zh-TW" sz="2800" b="1" i="1" dirty="0" err="1" smtClean="0"/>
              <a:t>indep</a:t>
            </a:r>
            <a:r>
              <a:rPr lang="en-US" altLang="zh-TW" sz="2800" b="1" i="1" dirty="0" smtClean="0"/>
              <a:t>.</a:t>
            </a:r>
            <a:r>
              <a:rPr lang="en-US" altLang="zh-TW" sz="2800" b="1" dirty="0" smtClean="0"/>
              <a:t> </a:t>
            </a:r>
            <a:r>
              <a:rPr lang="en-US" altLang="zh-TW" sz="2800" dirty="0" smtClean="0"/>
              <a:t>weak </a:t>
            </a:r>
            <a:r>
              <a:rPr lang="en-US" altLang="zh-TW" sz="2800" dirty="0"/>
              <a:t>random </a:t>
            </a:r>
            <a:r>
              <a:rPr lang="en-US" altLang="zh-TW" sz="2800" dirty="0" smtClean="0"/>
              <a:t>sources with entropy to </a:t>
            </a:r>
            <a:r>
              <a:rPr lang="en-US" altLang="zh-TW" sz="2800" i="1" dirty="0"/>
              <a:t>almost-uniform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randomness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760399" y="2946890"/>
            <a:ext cx="5221887" cy="3048129"/>
            <a:chOff x="1760399" y="2946890"/>
            <a:chExt cx="5221887" cy="3048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25"/>
                <p:cNvSpPr>
                  <a:spLocks noChangeArrowheads="1"/>
                </p:cNvSpPr>
                <p:nvPr/>
              </p:nvSpPr>
              <p:spPr bwMode="auto">
                <a:xfrm>
                  <a:off x="2888054" y="4234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8054" y="4234646"/>
                  <a:ext cx="2610419" cy="9017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4719441" y="3749172"/>
              <a:ext cx="679450" cy="485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2958060" y="5165516"/>
              <a:ext cx="2528347" cy="779502"/>
              <a:chOff x="2740770" y="5181600"/>
              <a:chExt cx="2528347" cy="779502"/>
            </a:xfrm>
          </p:grpSpPr>
          <p:sp>
            <p:nvSpPr>
              <p:cNvPr id="8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9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1760399" y="3038958"/>
              <a:ext cx="2326278" cy="1195688"/>
              <a:chOff x="2213070" y="3717958"/>
              <a:chExt cx="2326278" cy="1195688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1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232627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Helvetica" pitchFamily="34" charset="0"/>
                  </a:rPr>
                  <a:t>weak random </a:t>
                </a:r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374515" y="5273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4515" y="5273656"/>
                  <a:ext cx="1829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r="-2333" b="-245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群組 15"/>
            <p:cNvGrpSpPr/>
            <p:nvPr/>
          </p:nvGrpSpPr>
          <p:grpSpPr>
            <a:xfrm>
              <a:off x="4656008" y="3028396"/>
              <a:ext cx="2326278" cy="681341"/>
              <a:chOff x="2213070" y="3717958"/>
              <a:chExt cx="2326278" cy="681341"/>
            </a:xfrm>
          </p:grpSpPr>
          <p:sp>
            <p:nvSpPr>
              <p:cNvPr id="17" name="Text Box 26"/>
              <p:cNvSpPr txBox="1">
                <a:spLocks noChangeArrowheads="1"/>
              </p:cNvSpPr>
              <p:nvPr/>
            </p:nvSpPr>
            <p:spPr bwMode="auto">
              <a:xfrm>
                <a:off x="2311665" y="4027566"/>
                <a:ext cx="2215081" cy="371733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2400" i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232627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Helvetica" pitchFamily="34" charset="0"/>
                  </a:rPr>
                  <a:t>w</a:t>
                </a:r>
                <a:r>
                  <a:rPr lang="en-US" i="0" dirty="0" smtClean="0">
                    <a:latin typeface="Helvetica" pitchFamily="34" charset="0"/>
                  </a:rPr>
                  <a:t>eak random 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2758763" y="3343928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1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681528" y="3288103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015679" y="5533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TW" altLang="en-US" sz="2400" dirty="0">
                <a:solidFill>
                  <a:srgbClr val="33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4037590" y="2946890"/>
                  <a:ext cx="78739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4800" b="1" i="1" cap="none" spc="0" dirty="0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TW" altLang="en-US" sz="48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590" y="2946890"/>
                  <a:ext cx="78739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74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47123"/>
                <a:ext cx="8229600" cy="4525963"/>
              </a:xfrm>
            </p:spPr>
            <p:txBody>
              <a:bodyPr/>
              <a:lstStyle/>
              <a:p>
                <a:r>
                  <a:rPr lang="en-US" altLang="zh-TW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TW" sz="2800" dirty="0" smtClean="0"/>
                  <a:t> multi-source side info model</a:t>
                </a:r>
              </a:p>
              <a:p>
                <a:pPr lvl="1"/>
                <a:r>
                  <a:rPr lang="en-US" altLang="zh-TW" sz="2400" dirty="0" smtClean="0"/>
                  <a:t>avoid interference in measuring entropy</a:t>
                </a:r>
              </a:p>
              <a:p>
                <a:r>
                  <a:rPr lang="en-US" altLang="zh-TW" sz="2800" dirty="0" smtClean="0"/>
                  <a:t>Strong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TW" sz="2800" dirty="0" smtClean="0"/>
                  <a:t>-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GE</a:t>
                </a:r>
                <a:r>
                  <a:rPr lang="en-US" altLang="zh-TW" sz="2800" dirty="0" smtClean="0"/>
                  <a:t> security equivalence</a:t>
                </a:r>
              </a:p>
              <a:p>
                <a:r>
                  <a:rPr lang="en-US" altLang="zh-TW" sz="2800" dirty="0" smtClean="0"/>
                  <a:t>Simple techniques to obtain strong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TW" sz="2800" dirty="0" smtClean="0"/>
                  <a:t>-security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dirty="0" smtClean="0"/>
                  <a:t> Handle quantum side info </a:t>
                </a:r>
                <a:r>
                  <a:rPr lang="en-US" altLang="zh-TW" i="1" dirty="0" smtClean="0"/>
                  <a:t>for free</a:t>
                </a:r>
                <a:r>
                  <a:rPr lang="en-US" altLang="zh-TW" dirty="0" smtClean="0"/>
                  <a:t>!</a:t>
                </a:r>
                <a:endParaRPr lang="en-US" altLang="zh-TW" sz="2400" dirty="0" smtClean="0"/>
              </a:p>
              <a:p>
                <a:pPr lvl="1"/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47123"/>
                <a:ext cx="8229600" cy="4525963"/>
              </a:xfrm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1004937" y="4137434"/>
            <a:ext cx="6174461" cy="2580236"/>
            <a:chOff x="1004937" y="3899024"/>
            <a:chExt cx="6495860" cy="2803750"/>
          </a:xfrm>
        </p:grpSpPr>
        <p:sp>
          <p:nvSpPr>
            <p:cNvPr id="5" name="文字方塊 4"/>
            <p:cNvSpPr txBox="1"/>
            <p:nvPr/>
          </p:nvSpPr>
          <p:spPr>
            <a:xfrm>
              <a:off x="1004937" y="4734952"/>
              <a:ext cx="787651" cy="76920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0B050"/>
                  </a:solidFill>
                </a:rPr>
                <a:t>M</a:t>
              </a:r>
              <a:endParaRPr lang="zh-TW" alt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569681" y="4742499"/>
              <a:ext cx="1214671" cy="76920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0B050"/>
                  </a:solidFill>
                </a:rPr>
                <a:t>OA</a:t>
              </a:r>
              <a:endParaRPr lang="zh-TW" alt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403005" y="3899024"/>
              <a:ext cx="1214671" cy="76920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0B050"/>
                  </a:solidFill>
                </a:rPr>
                <a:t>IA</a:t>
              </a:r>
              <a:endParaRPr lang="zh-TW" alt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404515" y="5590288"/>
              <a:ext cx="1214671" cy="76920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0B050"/>
                  </a:solidFill>
                </a:rPr>
                <a:t>BS</a:t>
              </a:r>
              <a:endParaRPr lang="zh-TW" alt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286126" y="4728934"/>
              <a:ext cx="1214671" cy="76920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00" dirty="0" smtClean="0">
                  <a:solidFill>
                    <a:srgbClr val="00B050"/>
                  </a:solidFill>
                </a:rPr>
                <a:t>GE</a:t>
              </a:r>
              <a:endParaRPr lang="zh-TW" alt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 rot="10800000">
              <a:off x="1883121" y="4933495"/>
              <a:ext cx="570368" cy="298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1" name="向右箭號 10"/>
            <p:cNvSpPr/>
            <p:nvPr/>
          </p:nvSpPr>
          <p:spPr>
            <a:xfrm rot="8502011">
              <a:off x="3809999" y="4424994"/>
              <a:ext cx="570368" cy="298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2" name="向右箭號 11"/>
            <p:cNvSpPr/>
            <p:nvPr/>
          </p:nvSpPr>
          <p:spPr>
            <a:xfrm rot="8740736">
              <a:off x="5682561" y="5437470"/>
              <a:ext cx="570368" cy="298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3" name="向右箭號 12"/>
            <p:cNvSpPr/>
            <p:nvPr/>
          </p:nvSpPr>
          <p:spPr>
            <a:xfrm rot="12806113">
              <a:off x="5662945" y="4467252"/>
              <a:ext cx="570368" cy="298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14" name="弧形箭號 (上彎) 13"/>
            <p:cNvSpPr/>
            <p:nvPr/>
          </p:nvSpPr>
          <p:spPr>
            <a:xfrm>
              <a:off x="2942376" y="5684115"/>
              <a:ext cx="4173648" cy="1018659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50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280478" y="6391901"/>
            <a:ext cx="119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strong ext.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9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1145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Conclusions: </a:t>
            </a:r>
            <a:endParaRPr lang="zh-TW" alt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81648" y="1322614"/>
            <a:ext cx="7941866" cy="7279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306" y="1413218"/>
            <a:ext cx="820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Q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Seeded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Extractor</a:t>
            </a: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optimal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w/ inv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poly rate source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648" y="2302329"/>
            <a:ext cx="7941866" cy="7674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9746" y="2414708"/>
            <a:ext cx="689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Q.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Multi-source: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side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info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model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&amp;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</a:rPr>
              <a:t>extractors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457200" y="3330898"/>
            <a:ext cx="8229600" cy="79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Open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Questions</a:t>
            </a:r>
            <a:r>
              <a:rPr lang="en-US" altLang="zh-TW" sz="4000" dirty="0" smtClean="0"/>
              <a:t>: </a:t>
            </a:r>
            <a:endParaRPr lang="zh-TW" alt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614306" y="4359731"/>
            <a:ext cx="7909208" cy="6368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Better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Q.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Extractor/Condenser?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Optimal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Parameters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source?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14306" y="5362995"/>
            <a:ext cx="7909208" cy="6368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Alternative/General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Side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Info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Model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allowing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extraction?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312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Thanks!</a:t>
            </a:r>
            <a:br>
              <a:rPr lang="en-US" altLang="zh-TW" dirty="0" smtClean="0"/>
            </a:br>
            <a:r>
              <a:rPr lang="en-US" altLang="zh-TW" dirty="0" smtClean="0"/>
              <a:t>Questions?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504" y="1602048"/>
            <a:ext cx="2349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93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Obtain Strong </a:t>
            </a:r>
            <a:r>
              <a:rPr lang="en-US" altLang="zh-TW" dirty="0" smtClean="0">
                <a:solidFill>
                  <a:srgbClr val="00B050"/>
                </a:solidFill>
              </a:rPr>
              <a:t>OA</a:t>
            </a:r>
            <a:r>
              <a:rPr lang="en-US" altLang="zh-TW" dirty="0" smtClean="0"/>
              <a:t>-security (I): </a:t>
            </a:r>
            <a:br>
              <a:rPr lang="en-US" altLang="zh-TW" dirty="0" smtClean="0"/>
            </a:br>
            <a:r>
              <a:rPr lang="en-US" altLang="zh-TW" dirty="0" smtClean="0"/>
              <a:t>+1 source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0493"/>
                <a:ext cx="8514784" cy="19397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dirty="0" smtClean="0"/>
                  <a:t>Thm: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altLang="zh-TW" sz="2800" dirty="0" smtClean="0"/>
                  <a:t>-secure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800" dirty="0" err="1" smtClean="0">
                    <a:solidFill>
                      <a:srgbClr val="3333CC"/>
                    </a:solidFill>
                  </a:rPr>
                  <a:t>t,k,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 smtClean="0"/>
                  <a:t>-multi-source extractor +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Q</a:t>
                </a:r>
                <a:r>
                  <a:rPr lang="en-US" altLang="zh-TW" sz="2800" dirty="0" smtClean="0"/>
                  <a:t>-secure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(k,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80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 smtClean="0"/>
                  <a:t>-strong seeded extractor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TW" sz="2800" dirty="0" smtClean="0"/>
                  <a:t>-secure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[t]</a:t>
                </a:r>
                <a:r>
                  <a:rPr lang="en-US" altLang="zh-TW" sz="2800" dirty="0" smtClean="0"/>
                  <a:t>-strong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(t+1,k,2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 smtClean="0"/>
                  <a:t>-multi-source extractor</a:t>
                </a:r>
              </a:p>
              <a:p>
                <a:pPr marL="0" indent="0">
                  <a:buNone/>
                </a:pPr>
                <a:endParaRPr lang="en-US" altLang="zh-TW" sz="1050" dirty="0" smtClean="0"/>
              </a:p>
              <a:p>
                <a:pPr lvl="1"/>
                <a:endParaRPr lang="en-US" altLang="zh-TW" sz="800" dirty="0" smtClean="0"/>
              </a:p>
              <a:p>
                <a:endParaRPr lang="en-US" altLang="zh-TW" sz="2800" dirty="0" smtClean="0"/>
              </a:p>
              <a:p>
                <a:pPr lvl="3"/>
                <a:endParaRPr lang="en-US" altLang="zh-TW" sz="1000" dirty="0" smtClean="0"/>
              </a:p>
              <a:p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0493"/>
                <a:ext cx="8514784" cy="1939702"/>
              </a:xfrm>
              <a:blipFill rotWithShape="0">
                <a:blip r:embed="rId3"/>
                <a:stretch>
                  <a:fillRect l="-1432" t="-3145" r="-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5"/>
              <p:cNvSpPr>
                <a:spLocks noChangeArrowheads="1"/>
              </p:cNvSpPr>
              <p:nvPr/>
            </p:nvSpPr>
            <p:spPr bwMode="auto">
              <a:xfrm>
                <a:off x="1025052" y="3987214"/>
                <a:ext cx="2610419" cy="9017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tx2"/>
                          </a:solidFill>
                          <a:latin typeface="Cambria Math"/>
                        </a:rPr>
                        <m:t>Ext</m:t>
                      </m:r>
                    </m:oMath>
                  </m:oMathPara>
                </a14:m>
                <a:endParaRPr lang="en-US" sz="4000" i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052" y="3987214"/>
                <a:ext cx="2610419" cy="901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928860" y="3501740"/>
            <a:ext cx="679450" cy="4854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1"/>
          <p:cNvGrpSpPr/>
          <p:nvPr/>
        </p:nvGrpSpPr>
        <p:grpSpPr>
          <a:xfrm>
            <a:off x="403389" y="3128293"/>
            <a:ext cx="1848376" cy="886080"/>
            <a:chOff x="2438401" y="3442732"/>
            <a:chExt cx="1848376" cy="886080"/>
          </a:xfrm>
        </p:grpSpPr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2438401" y="3442732"/>
              <a:ext cx="1848376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H="1" flipV="1">
              <a:off x="3259248" y="3843338"/>
              <a:ext cx="425513" cy="4854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1075745" y="3096496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2964023" y="3049070"/>
            <a:ext cx="1780000" cy="461665"/>
            <a:chOff x="3298998" y="3049070"/>
            <a:chExt cx="1780000" cy="461665"/>
          </a:xfrm>
        </p:grpSpPr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298998" y="3117731"/>
              <a:ext cx="1780000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62828" y="3049070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t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3655584" y="4278073"/>
            <a:ext cx="1278555" cy="461665"/>
            <a:chOff x="3655584" y="4278073"/>
            <a:chExt cx="1278555" cy="461665"/>
          </a:xfrm>
        </p:grpSpPr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H="1" flipV="1">
              <a:off x="3655584" y="4456905"/>
              <a:ext cx="352369" cy="10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4007954" y="4278073"/>
              <a:ext cx="926185" cy="461665"/>
              <a:chOff x="1916604" y="5267689"/>
              <a:chExt cx="1052933" cy="461665"/>
            </a:xfrm>
          </p:grpSpPr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1916604" y="5267689"/>
                <a:ext cx="1052933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276671" y="5267689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3333CC"/>
                    </a:solidFill>
                    <a:latin typeface="Helvetica" pitchFamily="34" charset="0"/>
                  </a:rPr>
                  <a:t>Y</a:t>
                </a:r>
                <a:endParaRPr lang="zh-TW" altLang="en-US" sz="2400" dirty="0">
                  <a:solidFill>
                    <a:srgbClr val="3333CC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210789" y="27085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4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89" y="2708509"/>
                <a:ext cx="78739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5479374" y="3038508"/>
            <a:ext cx="1780000" cy="461665"/>
            <a:chOff x="3298998" y="3049070"/>
            <a:chExt cx="1780000" cy="46166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3298998" y="3117731"/>
              <a:ext cx="1780000" cy="371733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sz="2400" i="0" dirty="0">
                <a:solidFill>
                  <a:schemeClr val="tx2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62828" y="3049070"/>
              <a:ext cx="6815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t+1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4948723" y="3491178"/>
            <a:ext cx="2393640" cy="1405279"/>
            <a:chOff x="4948723" y="3491178"/>
            <a:chExt cx="2393640" cy="1405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5"/>
                <p:cNvSpPr>
                  <a:spLocks noChangeArrowheads="1"/>
                </p:cNvSpPr>
                <p:nvPr/>
              </p:nvSpPr>
              <p:spPr bwMode="auto">
                <a:xfrm>
                  <a:off x="5404921" y="3994757"/>
                  <a:ext cx="1937442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4921" y="3994757"/>
                  <a:ext cx="1937442" cy="9017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 flipV="1">
              <a:off x="4948723" y="4464449"/>
              <a:ext cx="456716" cy="10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6331900" y="3491178"/>
              <a:ext cx="0" cy="5067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7335091" y="4314923"/>
            <a:ext cx="1739222" cy="461665"/>
            <a:chOff x="5367744" y="5562148"/>
            <a:chExt cx="1739222" cy="461665"/>
          </a:xfrm>
        </p:grpSpPr>
        <p:grpSp>
          <p:nvGrpSpPr>
            <p:cNvPr id="33" name="群組 32"/>
            <p:cNvGrpSpPr/>
            <p:nvPr/>
          </p:nvGrpSpPr>
          <p:grpSpPr>
            <a:xfrm>
              <a:off x="5663221" y="5562148"/>
              <a:ext cx="1443745" cy="461665"/>
              <a:chOff x="2034295" y="5267689"/>
              <a:chExt cx="1443745" cy="461665"/>
            </a:xfrm>
          </p:grpSpPr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2034295" y="5267689"/>
                <a:ext cx="1443745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584487" y="5267689"/>
                <a:ext cx="372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3333CC"/>
                    </a:solidFill>
                    <a:latin typeface="Helvetica" pitchFamily="34" charset="0"/>
                  </a:rPr>
                  <a:t>Z</a:t>
                </a:r>
                <a:endParaRPr lang="zh-TW" altLang="en-US" sz="2400" dirty="0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5367744" y="5742362"/>
              <a:ext cx="352848" cy="89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23950" y="5314081"/>
            <a:ext cx="8229600" cy="1025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LIFT</a:t>
            </a:r>
            <a:r>
              <a:rPr lang="en-US" sz="2400" dirty="0" smtClean="0"/>
              <a:t>: marginal uniform + seeded quantum extractor</a:t>
            </a:r>
          </a:p>
          <a:p>
            <a:pPr algn="ctr"/>
            <a:r>
              <a:rPr lang="en-US" sz="2400" dirty="0" smtClean="0"/>
              <a:t> -&gt; quantum-proof uniform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7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5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TW" dirty="0" smtClean="0"/>
                  <a:t>Obtain Strong OA-security (II): </a:t>
                </a:r>
                <a:br>
                  <a:rPr lang="en-US" altLang="zh-TW" dirty="0" smtClean="0"/>
                </a:br>
                <a:r>
                  <a:rPr lang="en-US" altLang="zh-TW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>
                    <a:solidFill>
                      <a:srgbClr val="00B050"/>
                    </a:solidFill>
                  </a:rPr>
                  <a:t>OA</a:t>
                </a:r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41" t="-16489"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2425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dirty="0" smtClean="0"/>
                  <a:t>Thm: Any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M</a:t>
                </a:r>
                <a:r>
                  <a:rPr lang="en-US" altLang="zh-TW" sz="2800" dirty="0" smtClean="0"/>
                  <a:t>-secure extractor outputs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m</a:t>
                </a:r>
                <a:r>
                  <a:rPr lang="en-US" altLang="zh-TW" sz="2800" dirty="0" smtClean="0"/>
                  <a:t>-bits with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8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is </a:t>
                </a:r>
                <a:r>
                  <a:rPr lang="en-US" altLang="zh-TW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TW" sz="2800" dirty="0" smtClean="0"/>
                  <a:t>-secure with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altLang="zh-TW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zh-TW" altLang="en-US" sz="28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rad>
                  </m:oMath>
                </a14:m>
                <a:endParaRPr lang="en-US" altLang="zh-TW" sz="2800" dirty="0" smtClean="0"/>
              </a:p>
              <a:p>
                <a:pPr marL="0" indent="0">
                  <a:buNone/>
                </a:pPr>
                <a:endParaRPr lang="en-US" altLang="zh-TW" sz="1050" dirty="0" smtClean="0"/>
              </a:p>
              <a:p>
                <a:r>
                  <a:rPr lang="en-US" altLang="zh-TW" sz="2800" dirty="0" smtClean="0"/>
                  <a:t>Generic: holds for seeded/two/multi-source extractors</a:t>
                </a:r>
              </a:p>
              <a:p>
                <a:pPr lvl="1"/>
                <a:r>
                  <a:rPr lang="en-US" altLang="zh-TW" sz="2400" dirty="0"/>
                  <a:t>Based on techniques in </a:t>
                </a:r>
                <a:r>
                  <a:rPr lang="en-US" altLang="zh-TW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TW" sz="2400" dirty="0" smtClean="0">
                    <a:solidFill>
                      <a:srgbClr val="0070C0"/>
                    </a:solidFill>
                  </a:rPr>
                  <a:t>KK12] </a:t>
                </a:r>
                <a:r>
                  <a:rPr lang="en-US" altLang="zh-TW" sz="2400" dirty="0" smtClean="0"/>
                  <a:t>(in turn based on </a:t>
                </a:r>
                <a:r>
                  <a:rPr lang="en-US" altLang="zh-TW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[KT08]</a:t>
                </a:r>
                <a:r>
                  <a:rPr lang="en-US" altLang="zh-TW" sz="2400" dirty="0" smtClean="0"/>
                  <a:t>)</a:t>
                </a:r>
                <a:endParaRPr lang="en-US" altLang="zh-TW" sz="2400" dirty="0"/>
              </a:p>
              <a:p>
                <a:r>
                  <a:rPr lang="en-US" altLang="zh-TW" sz="2800" dirty="0" smtClean="0">
                    <a:solidFill>
                      <a:srgbClr val="00B050"/>
                    </a:solidFill>
                  </a:rPr>
                  <a:t>OA</a:t>
                </a:r>
                <a:r>
                  <a:rPr lang="en-US" altLang="zh-TW" sz="2800" dirty="0" smtClean="0"/>
                  <a:t>-secure two-source extractors with “same” </a:t>
                </a:r>
                <a:r>
                  <a:rPr lang="en-US" altLang="zh-TW" sz="2800" dirty="0" err="1" smtClean="0"/>
                  <a:t>params</a:t>
                </a:r>
                <a:endParaRPr lang="en-US" altLang="zh-TW" sz="2800" dirty="0" smtClean="0"/>
              </a:p>
              <a:p>
                <a:pPr lvl="1"/>
                <a:r>
                  <a:rPr lang="en-US" altLang="zh-TW" sz="2400" dirty="0" smtClean="0"/>
                  <a:t>Extract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m=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(k)</a:t>
                </a:r>
                <a:r>
                  <a:rPr lang="en-US" altLang="zh-TW" sz="2400" dirty="0" smtClean="0"/>
                  <a:t> bits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= 2</a:t>
                </a:r>
                <a:r>
                  <a:rPr lang="en-US" altLang="zh-TW" sz="2400" baseline="30000" dirty="0" smtClean="0">
                    <a:solidFill>
                      <a:srgbClr val="3333CC"/>
                    </a:solidFill>
                  </a:rPr>
                  <a:t>-m</a:t>
                </a:r>
              </a:p>
              <a:p>
                <a:pPr lvl="1"/>
                <a:r>
                  <a:rPr lang="en-US" altLang="zh-TW" sz="2400" dirty="0" err="1" smtClean="0"/>
                  <a:t>Raz</a:t>
                </a:r>
                <a:r>
                  <a:rPr lang="en-US" altLang="zh-TW" sz="2400" dirty="0" smtClean="0"/>
                  <a:t>/</a:t>
                </a:r>
                <a:r>
                  <a:rPr lang="en-US" altLang="zh-TW" sz="2400" dirty="0" err="1" smtClean="0"/>
                  <a:t>Bourgain</a:t>
                </a:r>
                <a:r>
                  <a:rPr lang="en-US" altLang="zh-TW" sz="2400" dirty="0" smtClean="0"/>
                  <a:t>/DEOR extractors are GE-secure</a:t>
                </a:r>
              </a:p>
              <a:p>
                <a:pPr lvl="4"/>
                <a:endParaRPr lang="en-US" altLang="zh-TW" sz="900" dirty="0" smtClean="0"/>
              </a:p>
              <a:p>
                <a:r>
                  <a:rPr lang="en-US" altLang="zh-TW" sz="2800" dirty="0" smtClean="0"/>
                  <a:t>Do not yield better seeded extractors</a:t>
                </a:r>
              </a:p>
              <a:p>
                <a:pPr lvl="1"/>
                <a:endParaRPr lang="en-US" altLang="zh-TW" sz="800" dirty="0" smtClean="0"/>
              </a:p>
              <a:p>
                <a:endParaRPr lang="en-US" altLang="zh-TW" sz="2800" dirty="0" smtClean="0"/>
              </a:p>
              <a:p>
                <a:pPr lvl="3"/>
                <a:endParaRPr lang="en-US" altLang="zh-TW" sz="1000" dirty="0" smtClean="0"/>
              </a:p>
              <a:p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24250" cy="4525963"/>
              </a:xfrm>
              <a:blipFill rotWithShape="0">
                <a:blip r:embed="rId4"/>
                <a:stretch>
                  <a:fillRect l="-1447" t="-1348" r="-10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Entropy measure: </a:t>
            </a:r>
            <a:r>
              <a:rPr lang="en-US" altLang="zh-TW" sz="4000" dirty="0" smtClean="0">
                <a:solidFill>
                  <a:srgbClr val="FF0000"/>
                </a:solidFill>
              </a:rPr>
              <a:t>problematic</a:t>
            </a:r>
            <a:r>
              <a:rPr lang="en-US" altLang="zh-TW" sz="4000" dirty="0" smtClean="0"/>
              <a:t> </a:t>
            </a:r>
            <a:r>
              <a:rPr lang="en-US" altLang="zh-TW" sz="4000" dirty="0" smtClean="0">
                <a:solidFill>
                  <a:srgbClr val="0070C0"/>
                </a:solidFill>
              </a:rPr>
              <a:t>[KK12]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3700"/>
                <a:ext cx="8229600" cy="482246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A natural </a:t>
                </a:r>
                <a:r>
                  <a:rPr lang="en-US" altLang="zh-TW" sz="2800" dirty="0" err="1" smtClean="0"/>
                  <a:t>def</a:t>
                </a:r>
                <a:r>
                  <a:rPr lang="en-US" altLang="zh-TW" sz="2800" dirty="0" smtClean="0"/>
                  <a:t> of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(k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,k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 smtClean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&gt; k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/>
                  <a:t>  and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zh-TW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&gt;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/>
                  <a:t> </a:t>
                </a:r>
              </a:p>
              <a:p>
                <a:r>
                  <a:rPr lang="en-US" altLang="zh-TW" sz="2800" dirty="0" smtClean="0"/>
                  <a:t>A classical counter example: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TW" sz="2800" dirty="0" smtClean="0">
                    <a:solidFill>
                      <a:srgbClr val="3333CC"/>
                    </a:solidFill>
                  </a:rPr>
                  <a:t> Ext</a:t>
                </a:r>
                <a:r>
                  <a:rPr lang="en-US" altLang="zh-TW" sz="2800" dirty="0" smtClean="0"/>
                  <a:t>,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,X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,E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,E</a:t>
                </a:r>
                <a:r>
                  <a:rPr lang="en-US" altLang="zh-TW" sz="28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 err="1" smtClean="0"/>
                  <a:t>s.t.</a:t>
                </a:r>
                <a:endParaRPr lang="en-US" altLang="zh-TW" sz="2800" dirty="0" smtClean="0"/>
              </a:p>
              <a:p>
                <a:pPr marL="457200" lvl="1" indent="0">
                  <a:buNone/>
                </a:pPr>
                <a:r>
                  <a:rPr lang="en-US" altLang="zh-TW" sz="2400" dirty="0" smtClean="0"/>
                  <a:t>     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Ext(X</a:t>
                </a:r>
                <a:r>
                  <a:rPr lang="en-US" altLang="zh-TW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,X</a:t>
                </a:r>
                <a:r>
                  <a:rPr lang="en-US" altLang="zh-TW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dirty="0" smtClean="0"/>
                  <a:t> is far from uniform given </a:t>
                </a:r>
                <a:r>
                  <a:rPr lang="en-US" altLang="zh-TW" dirty="0" smtClean="0">
                    <a:solidFill>
                      <a:srgbClr val="3333CC"/>
                    </a:solidFill>
                  </a:rPr>
                  <a:t>E1, E2</a:t>
                </a:r>
                <a:endParaRPr lang="en-US" altLang="zh-TW" sz="2400" dirty="0" smtClean="0">
                  <a:solidFill>
                    <a:srgbClr val="3333CC"/>
                  </a:solidFill>
                </a:endParaRPr>
              </a:p>
              <a:p>
                <a:pPr lvl="1"/>
                <a:r>
                  <a:rPr lang="en-US" altLang="zh-TW" sz="2400" dirty="0" smtClean="0">
                    <a:solidFill>
                      <a:srgbClr val="3333CC"/>
                    </a:solidFill>
                  </a:rPr>
                  <a:t>Ext(X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,X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 smtClean="0"/>
                  <a:t> =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/>
                  <a:t>  --- inner product extractor </a:t>
                </a:r>
                <a:r>
                  <a:rPr lang="en-US" altLang="zh-TW" sz="2000" dirty="0" smtClean="0">
                    <a:solidFill>
                      <a:srgbClr val="0070C0"/>
                    </a:solidFill>
                  </a:rPr>
                  <a:t>[CG88]</a:t>
                </a:r>
              </a:p>
              <a:p>
                <a:pPr lvl="1"/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|W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W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 smtClean="0"/>
                  <a:t> =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n 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|E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 &gt; n-4</a:t>
                </a:r>
              </a:p>
              <a:p>
                <a:pPr lvl="1"/>
                <a:r>
                  <a:rPr lang="en-US" altLang="zh-TW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baseline="-25000" dirty="0" smtClean="0"/>
                  <a:t> </a:t>
                </a:r>
                <a:r>
                  <a:rPr lang="en-US" altLang="zh-TW" sz="2400" dirty="0" smtClean="0"/>
                  <a:t>=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(1/2) (B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+ B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- |W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400" dirty="0">
                    <a:solidFill>
                      <a:srgbClr val="3333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 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W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| mod 4) </a:t>
                </a:r>
                <a:endParaRPr lang="zh-TW" altLang="en-US" sz="2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3700"/>
                <a:ext cx="8229600" cy="4822464"/>
              </a:xfrm>
              <a:blipFill rotWithShape="0">
                <a:blip r:embed="rId3"/>
                <a:stretch>
                  <a:fillRect l="-1333" t="-12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826031" y="4824307"/>
            <a:ext cx="2215081" cy="37173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1640" y="4813745"/>
            <a:ext cx="2215081" cy="37173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5800" y="481966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smtClean="0">
                <a:solidFill>
                  <a:srgbClr val="3333CC"/>
                </a:solidFill>
                <a:latin typeface="Helvetica" pitchFamily="34" charset="0"/>
              </a:rPr>
              <a:t>1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48565" y="4763844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  <a:latin typeface="Helvetica" pitchFamily="34" charset="0"/>
              </a:rPr>
              <a:t>X</a:t>
            </a:r>
            <a:r>
              <a:rPr lang="en-US" altLang="zh-TW" sz="2400" baseline="-25000" dirty="0" smtClean="0">
                <a:solidFill>
                  <a:srgbClr val="3333CC"/>
                </a:solidFill>
                <a:latin typeface="Helvetica" pitchFamily="34" charset="0"/>
              </a:rPr>
              <a:t>2</a:t>
            </a:r>
            <a:endParaRPr lang="zh-TW" altLang="en-US" sz="2400" baseline="-25000" dirty="0">
              <a:solidFill>
                <a:srgbClr val="3333CC"/>
              </a:solidFill>
            </a:endParaRPr>
          </a:p>
        </p:txBody>
      </p:sp>
      <p:grpSp>
        <p:nvGrpSpPr>
          <p:cNvPr id="26" name="Group 15"/>
          <p:cNvGrpSpPr/>
          <p:nvPr/>
        </p:nvGrpSpPr>
        <p:grpSpPr>
          <a:xfrm>
            <a:off x="3959805" y="5716964"/>
            <a:ext cx="843315" cy="941059"/>
            <a:chOff x="6131542" y="4051300"/>
            <a:chExt cx="843315" cy="941059"/>
          </a:xfrm>
        </p:grpSpPr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1542" y="4100694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676377" y="4051300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365227" y="4080791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594264" y="5304568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adversary</a:t>
            </a:r>
            <a:endParaRPr lang="en-US" i="0" dirty="0"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850663" y="5639051"/>
                <a:ext cx="199605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zh-TW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TW" sz="2200" dirty="0" smtClean="0">
                    <a:solidFill>
                      <a:srgbClr val="3333CC"/>
                    </a:solidFill>
                  </a:rPr>
                  <a:t>B</a:t>
                </a:r>
                <a:r>
                  <a:rPr lang="en-US" altLang="zh-TW" sz="22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200" dirty="0" smtClean="0">
                    <a:solidFill>
                      <a:srgbClr val="3333CC"/>
                    </a:solidFill>
                  </a:rPr>
                  <a:t> = |X</a:t>
                </a:r>
                <a:r>
                  <a:rPr lang="en-US" altLang="zh-TW" sz="22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200" dirty="0" smtClean="0">
                    <a:solidFill>
                      <a:srgbClr val="3333CC"/>
                    </a:solidFill>
                  </a:rPr>
                  <a:t>| mod 4</a:t>
                </a:r>
              </a:p>
              <a:p>
                <a:r>
                  <a:rPr lang="en-US" altLang="zh-TW" sz="22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2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200" dirty="0" smtClean="0">
                    <a:solidFill>
                      <a:srgbClr val="3333CC"/>
                    </a:solidFill>
                  </a:rPr>
                  <a:t> = (W</a:t>
                </a:r>
                <a:r>
                  <a:rPr lang="en-US" altLang="zh-TW" sz="22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200" dirty="0" smtClean="0">
                    <a:solidFill>
                      <a:srgbClr val="3333CC"/>
                    </a:solidFill>
                  </a:rPr>
                  <a:t>,B</a:t>
                </a:r>
                <a:r>
                  <a:rPr lang="en-US" altLang="zh-TW" sz="2200" baseline="-25000" dirty="0" smtClean="0">
                    <a:solidFill>
                      <a:srgbClr val="3333CC"/>
                    </a:solidFill>
                  </a:rPr>
                  <a:t>1</a:t>
                </a:r>
                <a:r>
                  <a:rPr lang="en-US" altLang="zh-TW" sz="2200" dirty="0" smtClean="0">
                    <a:solidFill>
                      <a:srgbClr val="3333CC"/>
                    </a:solidFill>
                  </a:rPr>
                  <a:t>)</a:t>
                </a:r>
                <a:endParaRPr lang="zh-TW" altLang="en-US" sz="22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663" y="5639051"/>
                <a:ext cx="1996059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3976" r="-3058" b="-104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791519" y="5637548"/>
                <a:ext cx="199605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dirty="0" smtClean="0">
                              <a:solidFill>
                                <a:srgbClr val="3333CC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zh-TW" sz="22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TW" sz="2200" dirty="0" smtClean="0">
                    <a:solidFill>
                      <a:srgbClr val="3333CC"/>
                    </a:solidFill>
                  </a:rPr>
                  <a:t>B</a:t>
                </a:r>
                <a:r>
                  <a:rPr lang="en-US" altLang="zh-TW" sz="22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200" dirty="0" smtClean="0">
                    <a:solidFill>
                      <a:srgbClr val="3333CC"/>
                    </a:solidFill>
                  </a:rPr>
                  <a:t> = |X</a:t>
                </a:r>
                <a:r>
                  <a:rPr lang="en-US" altLang="zh-TW" sz="22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200" dirty="0" smtClean="0">
                    <a:solidFill>
                      <a:srgbClr val="3333CC"/>
                    </a:solidFill>
                  </a:rPr>
                  <a:t>| mod 4</a:t>
                </a:r>
              </a:p>
              <a:p>
                <a:r>
                  <a:rPr lang="en-US" altLang="zh-TW" sz="2200" dirty="0" smtClean="0">
                    <a:solidFill>
                      <a:srgbClr val="3333CC"/>
                    </a:solidFill>
                  </a:rPr>
                  <a:t>E</a:t>
                </a:r>
                <a:r>
                  <a:rPr lang="en-US" altLang="zh-TW" sz="22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200" dirty="0" smtClean="0">
                    <a:solidFill>
                      <a:srgbClr val="3333CC"/>
                    </a:solidFill>
                  </a:rPr>
                  <a:t> = (W</a:t>
                </a:r>
                <a:r>
                  <a:rPr lang="en-US" altLang="zh-TW" sz="22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200" dirty="0" smtClean="0">
                    <a:solidFill>
                      <a:srgbClr val="3333CC"/>
                    </a:solidFill>
                  </a:rPr>
                  <a:t>,B</a:t>
                </a:r>
                <a:r>
                  <a:rPr lang="en-US" altLang="zh-TW" sz="2200" baseline="-250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200" dirty="0" smtClean="0">
                    <a:solidFill>
                      <a:srgbClr val="3333CC"/>
                    </a:solidFill>
                  </a:rPr>
                  <a:t>)</a:t>
                </a:r>
                <a:endParaRPr lang="zh-TW" altLang="en-US" sz="22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519" y="5637548"/>
                <a:ext cx="1996059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3976" r="-3058" b="-98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189300" y="5281334"/>
                <a:ext cx="15369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TW" sz="2400" dirty="0" smtClean="0"/>
                  <a:t>: uniform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300" y="5281334"/>
                <a:ext cx="153695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794" t="-10526" r="-436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788313" y="5769276"/>
                <a:ext cx="24193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TW" sz="20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zh-TW" sz="20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TW" sz="2000" dirty="0" smtClean="0"/>
                  <a:t>: Hamming weight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313" y="5769276"/>
                <a:ext cx="2419317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263" t="-7576" r="-2273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1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4" grpId="0"/>
      <p:bldP spid="15" grpId="0"/>
      <p:bldP spid="28" grpId="0"/>
      <p:bldP spid="3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Applications beyond randomness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Classical TCS</a:t>
            </a:r>
          </a:p>
          <a:p>
            <a:pPr lvl="1"/>
            <a:r>
              <a:rPr lang="en-US" altLang="zh-TW" dirty="0" smtClean="0"/>
              <a:t>Cryptography, </a:t>
            </a:r>
            <a:r>
              <a:rPr lang="en-US" altLang="zh-TW" dirty="0" err="1" smtClean="0"/>
              <a:t>Derandomization</a:t>
            </a:r>
            <a:r>
              <a:rPr lang="en-US" altLang="zh-TW" dirty="0" smtClean="0"/>
              <a:t> </a:t>
            </a:r>
            <a:r>
              <a:rPr lang="en-US" altLang="zh-TW" sz="2400" dirty="0" smtClean="0">
                <a:solidFill>
                  <a:srgbClr val="0070C0"/>
                </a:solidFill>
              </a:rPr>
              <a:t>[Sis88, NZ93,…]</a:t>
            </a:r>
            <a:r>
              <a:rPr lang="en-US" altLang="zh-TW" dirty="0" smtClean="0"/>
              <a:t>, Distributed algorithms </a:t>
            </a:r>
            <a:r>
              <a:rPr lang="en-US" altLang="zh-TW" sz="2400" dirty="0" smtClean="0">
                <a:solidFill>
                  <a:srgbClr val="0070C0"/>
                </a:solidFill>
              </a:rPr>
              <a:t>[WZ95]</a:t>
            </a:r>
            <a:r>
              <a:rPr lang="en-US" altLang="zh-TW" dirty="0" smtClean="0"/>
              <a:t>, Data structures </a:t>
            </a:r>
            <a:r>
              <a:rPr lang="en-US" altLang="zh-TW" sz="2400" dirty="0" smtClean="0">
                <a:solidFill>
                  <a:srgbClr val="0070C0"/>
                </a:solidFill>
              </a:rPr>
              <a:t>[Ta02]</a:t>
            </a:r>
            <a:r>
              <a:rPr lang="en-US" altLang="zh-TW" dirty="0" smtClean="0"/>
              <a:t>,  Hardness of Approximation </a:t>
            </a:r>
            <a:r>
              <a:rPr lang="en-US" altLang="zh-TW" sz="2400" dirty="0" smtClean="0">
                <a:solidFill>
                  <a:srgbClr val="0070C0"/>
                </a:solidFill>
              </a:rPr>
              <a:t>[Zuc93,…]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 smtClean="0"/>
              <a:t>Quantum Information</a:t>
            </a:r>
          </a:p>
          <a:p>
            <a:pPr lvl="1"/>
            <a:r>
              <a:rPr lang="en-US" altLang="zh-TW" dirty="0" smtClean="0"/>
              <a:t>Privacy amplification (QKD) </a:t>
            </a:r>
            <a:r>
              <a:rPr lang="en-US" altLang="zh-TW" sz="2400" dirty="0" smtClean="0">
                <a:solidFill>
                  <a:srgbClr val="0070C0"/>
                </a:solidFill>
              </a:rPr>
              <a:t>[BB84</a:t>
            </a:r>
            <a:r>
              <a:rPr lang="en-US" altLang="zh-TW" sz="2400" dirty="0" smtClean="0">
                <a:solidFill>
                  <a:srgbClr val="0070C0"/>
                </a:solidFill>
              </a:rPr>
              <a:t>,</a:t>
            </a:r>
            <a:r>
              <a:rPr lang="zh-CN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BBR</a:t>
            </a:r>
            <a:r>
              <a:rPr lang="en-US" altLang="zh-TW" sz="2400" dirty="0" smtClean="0">
                <a:solidFill>
                  <a:srgbClr val="0070C0"/>
                </a:solidFill>
              </a:rPr>
              <a:t>…]</a:t>
            </a:r>
            <a:r>
              <a:rPr lang="en-US" altLang="zh-TW" dirty="0" smtClean="0"/>
              <a:t>, </a:t>
            </a:r>
            <a:r>
              <a:rPr lang="en-US" altLang="zh-TW" dirty="0"/>
              <a:t>device-independent </a:t>
            </a:r>
            <a:r>
              <a:rPr lang="en-US" altLang="zh-TW" dirty="0" smtClean="0"/>
              <a:t>crypto </a:t>
            </a:r>
            <a:r>
              <a:rPr lang="en-US" altLang="zh-TW" sz="3200" dirty="0">
                <a:solidFill>
                  <a:prstClr val="black"/>
                </a:solidFill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</a:rPr>
              <a:t>[VV12, MS14, CSW14, B+, …]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Bounded-storage </a:t>
            </a:r>
            <a:r>
              <a:rPr lang="en-US" altLang="zh-TW" dirty="0"/>
              <a:t>model </a:t>
            </a:r>
            <a:r>
              <a:rPr lang="en-US" altLang="zh-TW" sz="3200" dirty="0">
                <a:solidFill>
                  <a:prstClr val="black"/>
                </a:solidFill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</a:rPr>
              <a:t>[DFSS08,…]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This talk: </a:t>
            </a:r>
            <a:endParaRPr lang="zh-TW" alt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499283"/>
            <a:ext cx="8229600" cy="1995033"/>
            <a:chOff x="457200" y="1499283"/>
            <a:chExt cx="8229600" cy="1995033"/>
          </a:xfrm>
        </p:grpSpPr>
        <p:sp>
          <p:nvSpPr>
            <p:cNvPr id="6" name="Rounded Rectangle 5"/>
            <p:cNvSpPr/>
            <p:nvPr/>
          </p:nvSpPr>
          <p:spPr>
            <a:xfrm>
              <a:off x="457200" y="1499283"/>
              <a:ext cx="8229600" cy="199503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876" y="1681191"/>
              <a:ext cx="7636321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Q</a:t>
              </a:r>
              <a:r>
                <a:rPr lang="en-US" altLang="zh-CN" sz="2800" b="1" dirty="0" smtClean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  <a:r>
                <a:rPr lang="zh-CN" alt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altLang="zh-CN" sz="2800" b="1" dirty="0" smtClean="0">
                  <a:solidFill>
                    <a:schemeClr val="bg1">
                      <a:lumMod val="95000"/>
                    </a:schemeClr>
                  </a:solidFill>
                </a:rPr>
                <a:t>Seeded</a:t>
              </a:r>
              <a:r>
                <a:rPr lang="zh-CN" alt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Extractors with 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O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ptimal Parameters: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2200" b="1" dirty="0" smtClean="0">
                  <a:solidFill>
                    <a:schemeClr val="bg1">
                      <a:lumMod val="95000"/>
                    </a:schemeClr>
                  </a:solidFill>
                </a:rPr>
                <a:t>     (Chung, W, in preparation) </a:t>
              </a:r>
            </a:p>
            <a:p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 * a new construction </a:t>
              </a:r>
              <a:r>
                <a:rPr lang="en-US" sz="2400" b="1" i="1" dirty="0" smtClean="0">
                  <a:solidFill>
                    <a:srgbClr val="007406"/>
                  </a:solidFill>
                </a:rPr>
                <a:t>optimal</a:t>
              </a:r>
              <a:r>
                <a:rPr lang="en-US" sz="2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w/ inverse poly rate source</a:t>
              </a:r>
            </a:p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 * new techniques for quantum-proof condensers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3927816"/>
            <a:ext cx="8525530" cy="2097427"/>
            <a:chOff x="457200" y="3927816"/>
            <a:chExt cx="8525530" cy="2097427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3927816"/>
              <a:ext cx="8229600" cy="209742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648" y="4168573"/>
              <a:ext cx="8401082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Q. Side 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I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nfo Model for Multi-source Extraction: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2200" b="1" dirty="0" smtClean="0">
                  <a:solidFill>
                    <a:schemeClr val="bg1">
                      <a:lumMod val="95000"/>
                    </a:schemeClr>
                  </a:solidFill>
                </a:rPr>
                <a:t>    (Chung, Li, W, </a:t>
              </a:r>
              <a:r>
                <a:rPr lang="en-US" sz="2200" b="1" dirty="0" err="1" smtClean="0">
                  <a:solidFill>
                    <a:schemeClr val="bg1">
                      <a:lumMod val="95000"/>
                    </a:schemeClr>
                  </a:solidFill>
                </a:rPr>
                <a:t>arXiv</a:t>
              </a:r>
              <a:r>
                <a:rPr lang="en-US" sz="2200" b="1" dirty="0" smtClean="0">
                  <a:solidFill>
                    <a:schemeClr val="bg1">
                      <a:lumMod val="95000"/>
                    </a:schemeClr>
                  </a:solidFill>
                </a:rPr>
                <a:t>: 1411.2315)</a:t>
              </a:r>
            </a:p>
            <a:p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 * a proposal naturally </a:t>
              </a:r>
              <a:r>
                <a:rPr lang="en-US" sz="2400" b="1" i="1" dirty="0" smtClean="0">
                  <a:solidFill>
                    <a:srgbClr val="007406"/>
                  </a:solidFill>
                </a:rPr>
                <a:t>unifying</a:t>
              </a:r>
              <a:r>
                <a:rPr lang="en-US" sz="2400" b="1" i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and </a:t>
              </a:r>
              <a:r>
                <a:rPr lang="en-US" sz="2400" b="1" i="1" dirty="0" smtClean="0">
                  <a:solidFill>
                    <a:srgbClr val="007406"/>
                  </a:solidFill>
                </a:rPr>
                <a:t>extending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existing models</a:t>
              </a:r>
            </a:p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* q. multi-source extractors w/ </a:t>
              </a:r>
              <a:r>
                <a:rPr lang="en-US" sz="2400" b="1" i="1" dirty="0" smtClean="0">
                  <a:solidFill>
                    <a:srgbClr val="007406"/>
                  </a:solidFill>
                </a:rPr>
                <a:t>matching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paras to classical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499283"/>
            <a:ext cx="8229600" cy="1995033"/>
            <a:chOff x="457200" y="1499283"/>
            <a:chExt cx="8229600" cy="1995033"/>
          </a:xfrm>
        </p:grpSpPr>
        <p:sp>
          <p:nvSpPr>
            <p:cNvPr id="6" name="Rounded Rectangle 5"/>
            <p:cNvSpPr/>
            <p:nvPr/>
          </p:nvSpPr>
          <p:spPr>
            <a:xfrm>
              <a:off x="457200" y="1499283"/>
              <a:ext cx="8229600" cy="199503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876" y="1681191"/>
              <a:ext cx="7636321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Q</a:t>
              </a:r>
              <a:r>
                <a:rPr lang="en-US" altLang="zh-CN" sz="2800" b="1" dirty="0" smtClean="0">
                  <a:solidFill>
                    <a:schemeClr val="bg1">
                      <a:lumMod val="95000"/>
                    </a:schemeClr>
                  </a:solidFill>
                </a:rPr>
                <a:t>.</a:t>
              </a:r>
              <a:r>
                <a:rPr lang="zh-CN" alt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altLang="zh-CN" sz="2800" b="1" dirty="0" smtClean="0">
                  <a:solidFill>
                    <a:schemeClr val="bg1">
                      <a:lumMod val="95000"/>
                    </a:schemeClr>
                  </a:solidFill>
                </a:rPr>
                <a:t>Seeded</a:t>
              </a:r>
              <a:r>
                <a:rPr lang="zh-CN" alt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Extractors with 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O</a:t>
              </a:r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</a:rPr>
                <a:t>ptimal Parameters: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2200" b="1" dirty="0" smtClean="0">
                  <a:solidFill>
                    <a:schemeClr val="bg1">
                      <a:lumMod val="95000"/>
                    </a:schemeClr>
                  </a:solidFill>
                </a:rPr>
                <a:t>     (Chung, W, in preparation) </a:t>
              </a:r>
            </a:p>
            <a:p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 * a new construction </a:t>
              </a:r>
              <a:r>
                <a:rPr lang="en-US" sz="2400" b="1" i="1" dirty="0" smtClean="0">
                  <a:solidFill>
                    <a:srgbClr val="007406"/>
                  </a:solidFill>
                </a:rPr>
                <a:t>optimal</a:t>
              </a:r>
              <a:r>
                <a:rPr lang="en-US" sz="2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w/ inverse poly rate source</a:t>
              </a:r>
            </a:p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</a:rPr>
                <a:t>  * new techniques for quantum-proof condensers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099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Quantum</a:t>
            </a:r>
            <a:r>
              <a:rPr lang="zh-CN" altLang="en-US" dirty="0" smtClean="0"/>
              <a:t> </a:t>
            </a:r>
            <a:r>
              <a:rPr lang="en-US" altLang="zh-TW" dirty="0" smtClean="0"/>
              <a:t>Side Info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extraction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800" dirty="0" smtClean="0"/>
                  <a:t>Source: a </a:t>
                </a:r>
                <a:r>
                  <a:rPr lang="en-US" altLang="zh-TW" sz="2800" dirty="0" err="1" smtClean="0">
                    <a:solidFill>
                      <a:srgbClr val="3333CC"/>
                    </a:solidFill>
                  </a:rPr>
                  <a:t>cq</a:t>
                </a:r>
                <a:r>
                  <a:rPr lang="en-US" altLang="zh-TW" sz="2800" dirty="0" smtClean="0"/>
                  <a:t>-state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8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</m:sub>
                    </m:sSub>
                  </m:oMath>
                </a14:m>
                <a:r>
                  <a:rPr lang="zh-TW" altLang="en-US" sz="2800" dirty="0" smtClean="0"/>
                  <a:t> </a:t>
                </a:r>
                <a:endParaRPr lang="en-US" altLang="zh-TW" sz="2800" dirty="0" smtClean="0"/>
              </a:p>
              <a:p>
                <a:endParaRPr lang="en-US" altLang="zh-TW" sz="700" dirty="0" smtClean="0"/>
              </a:p>
              <a:p>
                <a:r>
                  <a:rPr lang="en-US" altLang="zh-TW" sz="2800" dirty="0" smtClean="0"/>
                  <a:t>Entropy measure: cond. min-entropy</a:t>
                </a:r>
              </a:p>
              <a:p>
                <a:pPr lvl="1"/>
                <a:r>
                  <a:rPr lang="en-US" altLang="zh-TW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(X|E)</a:t>
                </a:r>
                <a14:m>
                  <m:oMath xmlns:m="http://schemas.openxmlformats.org/officeDocument/2006/math">
                    <m:r>
                      <a:rPr lang="zh-TW" altLang="en-US" sz="2400" i="1" baseline="-2500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=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log ( 1/</a:t>
                </a:r>
                <a:r>
                  <a:rPr lang="en-US" altLang="zh-TW" sz="2400" dirty="0" err="1">
                    <a:solidFill>
                      <a:srgbClr val="3333CC"/>
                    </a:solidFill>
                  </a:rPr>
                  <a:t>Pr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[guess X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correctly given E]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  <a:r>
                  <a:rPr lang="zh-TW" altLang="en-US" sz="2400" dirty="0">
                    <a:solidFill>
                      <a:srgbClr val="3333CC"/>
                    </a:solidFill>
                  </a:rPr>
                  <a:t> </a:t>
                </a:r>
                <a:endParaRPr lang="en-US" altLang="zh-TW" sz="2400" dirty="0">
                  <a:solidFill>
                    <a:srgbClr val="3333CC"/>
                  </a:solidFill>
                </a:endParaRPr>
              </a:p>
              <a:p>
                <a:pPr lvl="1"/>
                <a:r>
                  <a:rPr lang="en-US" altLang="zh-TW" sz="2400" dirty="0" err="1" smtClean="0"/>
                  <a:t>Def</a:t>
                </a:r>
                <a:r>
                  <a:rPr lang="en-US" altLang="zh-TW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 smtClean="0"/>
                  <a:t>is </a:t>
                </a:r>
                <a:r>
                  <a:rPr lang="en-US" altLang="zh-TW" sz="2400" dirty="0"/>
                  <a:t>a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sz="2400" dirty="0"/>
                  <a:t>-source if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(X|E)</a:t>
                </a:r>
                <a14:m>
                  <m:oMath xmlns:m="http://schemas.openxmlformats.org/officeDocument/2006/math">
                    <m:r>
                      <a:rPr lang="zh-TW" altLang="en-US" sz="2400" i="1" baseline="-25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&gt; k</a:t>
                </a:r>
                <a:endParaRPr lang="en-US" altLang="zh-TW" sz="2400" dirty="0"/>
              </a:p>
              <a:p>
                <a:pPr lvl="1"/>
                <a:r>
                  <a:rPr lang="en-US" altLang="zh-TW" sz="2400" dirty="0"/>
                  <a:t>Characterize amount of extractable randomness  </a:t>
                </a:r>
                <a:r>
                  <a:rPr lang="en-US" altLang="zh-TW" sz="2400" dirty="0" smtClean="0">
                    <a:solidFill>
                      <a:srgbClr val="0070C0"/>
                    </a:solidFill>
                  </a:rPr>
                  <a:t>[KMR05]</a:t>
                </a:r>
              </a:p>
              <a:p>
                <a:pPr lvl="1"/>
                <a:endParaRPr lang="en-US" altLang="zh-TW" sz="1000" dirty="0"/>
              </a:p>
              <a:p>
                <a:r>
                  <a:rPr lang="en-US" altLang="zh-TW" sz="2800" dirty="0"/>
                  <a:t>Distance measure: </a:t>
                </a:r>
                <a:r>
                  <a:rPr lang="en-US" altLang="zh-TW" sz="2800" dirty="0" smtClean="0"/>
                  <a:t>trace </a:t>
                </a:r>
                <a:r>
                  <a:rPr lang="en-US" altLang="zh-TW" sz="2800" dirty="0"/>
                  <a:t>distance </a:t>
                </a:r>
              </a:p>
              <a:p>
                <a:pPr lvl="1"/>
                <a:r>
                  <a:rPr lang="en-US" altLang="zh-TW" sz="2400" dirty="0" smtClean="0">
                    <a:solidFill>
                      <a:srgbClr val="3333CC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|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tr</a:t>
                </a:r>
                <a:r>
                  <a:rPr lang="en-US" altLang="zh-TW" sz="2400" dirty="0" smtClean="0"/>
                  <a:t>: max </a:t>
                </a:r>
                <a:r>
                  <a:rPr lang="en-US" altLang="zh-TW" sz="2400" dirty="0"/>
                  <a:t>advantage to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:pPr lvl="1"/>
                <a:r>
                  <a:rPr lang="en-US" altLang="zh-TW" sz="2400" dirty="0"/>
                  <a:t>Def: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X</a:t>
                </a:r>
                <a:r>
                  <a:rPr lang="en-US" altLang="zh-TW" sz="2400" dirty="0"/>
                  <a:t>,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Y</a:t>
                </a:r>
                <a:r>
                  <a:rPr lang="en-US" altLang="zh-TW" sz="2400" dirty="0"/>
                  <a:t> 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-close if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|</a:t>
                </a:r>
                <a:r>
                  <a:rPr lang="en-US" altLang="zh-TW" sz="2400" baseline="-25000" dirty="0" err="1">
                    <a:solidFill>
                      <a:srgbClr val="3333CC"/>
                    </a:solidFill>
                  </a:rPr>
                  <a:t>tr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 &lt;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TW" sz="2400" dirty="0"/>
              </a:p>
              <a:p>
                <a:pPr lvl="1"/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167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Seeded Extractors against Side Info </a:t>
            </a:r>
            <a:r>
              <a:rPr lang="en-US" altLang="zh-TW" sz="4000" dirty="0" smtClean="0">
                <a:solidFill>
                  <a:srgbClr val="0070C0"/>
                </a:solidFill>
              </a:rPr>
              <a:t>[R05,KMR05,KT08,DV10,T11,DPVR11]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3496" y="1438428"/>
                <a:ext cx="8718487" cy="18825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rgbClr val="3333CC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400" dirty="0"/>
                  <a:t> is </a:t>
                </a:r>
                <a:r>
                  <a:rPr lang="en-US" altLang="zh-TW" sz="2400" dirty="0" smtClean="0"/>
                  <a:t>quantum-secure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(k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,</a:t>
                </a:r>
                <a:r>
                  <a:rPr lang="zh-TW" altLang="en-US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/>
                  <a:t>-extractor if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k</a:t>
                </a:r>
                <a:r>
                  <a:rPr lang="en-US" altLang="zh-TW" sz="2400" dirty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TW" sz="2400" dirty="0"/>
                  <a:t> 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-close to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smtClean="0">
                        <a:solidFill>
                          <a:srgbClr val="3333CC"/>
                        </a:solidFill>
                        <a:latin typeface="Cambria Math"/>
                      </a:rPr>
                      <m:t>Ext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is </a:t>
                </a:r>
                <a:r>
                  <a:rPr lang="en-US" altLang="zh-TW" sz="2400" dirty="0"/>
                  <a:t>quantum-secure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(k,</a:t>
                </a:r>
                <a:r>
                  <a:rPr lang="zh-TW" altLang="en-US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4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 smtClean="0"/>
                  <a:t>-strong extractor </a:t>
                </a:r>
                <a:r>
                  <a:rPr lang="en-US" altLang="zh-TW" sz="2400" dirty="0"/>
                  <a:t>if 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k</a:t>
                </a:r>
                <a:r>
                  <a:rPr lang="en-US" altLang="zh-TW" sz="2400" dirty="0"/>
                  <a:t>-source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𝑋𝐸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TW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TW" sz="2400" b="0" i="1" baseline="-250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-close to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U</a:t>
                </a:r>
                <a:r>
                  <a:rPr lang="en-US" altLang="zh-TW" sz="2400" baseline="-25000" dirty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m:rPr>
                        <m:nor/>
                      </m:rPr>
                      <a:rPr lang="en-US" altLang="zh-TW" sz="2400" dirty="0">
                        <a:solidFill>
                          <a:srgbClr val="3333CC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en-US" altLang="zh-TW" sz="2400" b="0" i="0" baseline="-25000" dirty="0" smtClean="0">
                        <a:solidFill>
                          <a:srgbClr val="3333CC"/>
                        </a:solidFill>
                      </a:rPr>
                      <m:t>d</m:t>
                    </m:r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altLang="zh-TW" sz="2400" baseline="-25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496" y="1438428"/>
                <a:ext cx="8718487" cy="1882522"/>
              </a:xfrm>
              <a:blipFill rotWithShape="0">
                <a:blip r:embed="rId2"/>
                <a:stretch>
                  <a:fillRect l="-210" t="-2265" b="-1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2004843" y="3316427"/>
            <a:ext cx="4280749" cy="3238225"/>
            <a:chOff x="2213070" y="3435794"/>
            <a:chExt cx="4280749" cy="3238225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5100353" y="3730508"/>
              <a:ext cx="6848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seed</a:t>
              </a:r>
              <a:endParaRPr lang="en-US" i="0" dirty="0">
                <a:latin typeface="Helvetic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25"/>
                <p:cNvSpPr>
                  <a:spLocks noChangeArrowheads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Ext</m:t>
                        </m:r>
                      </m:oMath>
                    </m:oMathPara>
                  </a14:m>
                  <a:endParaRPr lang="en-US" sz="4000" i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725" y="4913646"/>
                  <a:ext cx="2610419" cy="9017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4"/>
            <p:cNvGrpSpPr/>
            <p:nvPr/>
          </p:nvGrpSpPr>
          <p:grpSpPr>
            <a:xfrm>
              <a:off x="5172112" y="4031786"/>
              <a:ext cx="1321707" cy="881860"/>
              <a:chOff x="4502151" y="3398040"/>
              <a:chExt cx="1321707" cy="881860"/>
            </a:xfrm>
          </p:grpSpPr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H="1">
                <a:off x="4502151" y="3794426"/>
                <a:ext cx="679450" cy="4854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4533900" y="3398040"/>
                <a:ext cx="1289958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sz="1800" i="0" dirty="0">
                  <a:solidFill>
                    <a:srgbClr val="FFC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22" name="Group 17"/>
            <p:cNvGrpSpPr/>
            <p:nvPr/>
          </p:nvGrpSpPr>
          <p:grpSpPr>
            <a:xfrm>
              <a:off x="3410731" y="5844516"/>
              <a:ext cx="2528347" cy="779502"/>
              <a:chOff x="2740770" y="5181600"/>
              <a:chExt cx="2528347" cy="779502"/>
            </a:xfrm>
          </p:grpSpPr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2740770" y="5591770"/>
                <a:ext cx="2528347" cy="36933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sz="1800" i="0" dirty="0">
                  <a:solidFill>
                    <a:srgbClr val="FFC000"/>
                  </a:solidFill>
                  <a:sym typeface="Symbol" pitchFamily="18" charset="2"/>
                </a:endParaRPr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V="1">
                <a:off x="4037845" y="51816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2213070" y="3717958"/>
              <a:ext cx="2313676" cy="1195688"/>
              <a:chOff x="2213070" y="3717958"/>
              <a:chExt cx="2313676" cy="1195688"/>
            </a:xfrm>
          </p:grpSpPr>
          <p:grpSp>
            <p:nvGrpSpPr>
              <p:cNvPr id="16" name="Group 11"/>
              <p:cNvGrpSpPr/>
              <p:nvPr/>
            </p:nvGrpSpPr>
            <p:grpSpPr>
              <a:xfrm>
                <a:off x="2311665" y="4027566"/>
                <a:ext cx="2215081" cy="886080"/>
                <a:chOff x="2438400" y="3442732"/>
                <a:chExt cx="2215081" cy="886080"/>
              </a:xfrm>
            </p:grpSpPr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442732"/>
                  <a:ext cx="2215081" cy="371733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square">
                  <a:spAutoFit/>
                </a:bodyPr>
                <a:lstStyle>
                  <a:lvl1pPr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endParaRPr lang="en-US" sz="2400" i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170" y="3843338"/>
                  <a:ext cx="425513" cy="485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2213070" y="3717958"/>
                <a:ext cx="8771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0" dirty="0" smtClean="0">
                    <a:latin typeface="Helvetica" pitchFamily="34" charset="0"/>
                  </a:rPr>
                  <a:t>source</a:t>
                </a:r>
                <a:endParaRPr lang="en-US" i="0" dirty="0">
                  <a:latin typeface="Helvetic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i="0" dirty="0" smtClean="0">
                      <a:latin typeface="Helvetica" pitchFamily="34" charset="0"/>
                    </a:rPr>
                    <a:t>uniform output</a:t>
                  </a:r>
                  <a:endParaRPr lang="en-US" i="0" dirty="0">
                    <a:latin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7186" y="5952656"/>
                  <a:ext cx="18293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r="-2333" b="-2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2772870" y="3435794"/>
              <a:ext cx="33906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Seeded Randomness Extractor</a:t>
              </a:r>
              <a:endParaRPr lang="en-US" i="0" dirty="0">
                <a:latin typeface="Helvetica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211434" y="402292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endParaRPr lang="zh-TW" alt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600045" y="3967103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U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d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468350" y="6212354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Z</a:t>
              </a:r>
              <a:endParaRPr lang="zh-TW" altLang="en-US" sz="24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 flipH="1">
            <a:off x="176751" y="4315120"/>
            <a:ext cx="1312272" cy="1380859"/>
            <a:chOff x="7582755" y="3763126"/>
            <a:chExt cx="1312272" cy="1380859"/>
          </a:xfrm>
        </p:grpSpPr>
        <p:grpSp>
          <p:nvGrpSpPr>
            <p:cNvPr id="31" name="Group 15"/>
            <p:cNvGrpSpPr/>
            <p:nvPr/>
          </p:nvGrpSpPr>
          <p:grpSpPr>
            <a:xfrm>
              <a:off x="8051712" y="4175522"/>
              <a:ext cx="843315" cy="941059"/>
              <a:chOff x="6131542" y="4051300"/>
              <a:chExt cx="843315" cy="941059"/>
            </a:xfrm>
          </p:grpSpPr>
          <p:pic>
            <p:nvPicPr>
              <p:cNvPr id="34" name="Picture 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31542" y="4100694"/>
                <a:ext cx="843315" cy="8916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6676377" y="4051300"/>
                <a:ext cx="86590" cy="191071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96" y="26"/>
                  </a:cxn>
                  <a:cxn ang="0">
                    <a:pos x="105" y="0"/>
                  </a:cxn>
                  <a:cxn ang="0">
                    <a:pos x="105" y="52"/>
                  </a:cxn>
                  <a:cxn ang="0">
                    <a:pos x="43" y="174"/>
                  </a:cxn>
                  <a:cxn ang="0">
                    <a:pos x="0" y="192"/>
                  </a:cxn>
                </a:cxnLst>
                <a:rect l="0" t="0" r="r" b="b"/>
                <a:pathLst>
                  <a:path w="126" h="192">
                    <a:moveTo>
                      <a:pt x="0" y="113"/>
                    </a:moveTo>
                    <a:cubicBezTo>
                      <a:pt x="60" y="92"/>
                      <a:pt x="53" y="66"/>
                      <a:pt x="96" y="26"/>
                    </a:cubicBezTo>
                    <a:cubicBezTo>
                      <a:pt x="99" y="17"/>
                      <a:pt x="96" y="0"/>
                      <a:pt x="105" y="0"/>
                    </a:cubicBezTo>
                    <a:cubicBezTo>
                      <a:pt x="126" y="0"/>
                      <a:pt x="105" y="52"/>
                      <a:pt x="105" y="52"/>
                    </a:cubicBezTo>
                    <a:cubicBezTo>
                      <a:pt x="93" y="97"/>
                      <a:pt x="87" y="148"/>
                      <a:pt x="43" y="174"/>
                    </a:cubicBezTo>
                    <a:cubicBezTo>
                      <a:pt x="30" y="182"/>
                      <a:pt x="14" y="185"/>
                      <a:pt x="0" y="192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6365227" y="4080791"/>
                <a:ext cx="90355" cy="147284"/>
              </a:xfrm>
              <a:custGeom>
                <a:avLst/>
                <a:gdLst/>
                <a:ahLst/>
                <a:cxnLst>
                  <a:cxn ang="0">
                    <a:pos x="131" y="61"/>
                  </a:cxn>
                  <a:cxn ang="0">
                    <a:pos x="61" y="44"/>
                  </a:cxn>
                  <a:cxn ang="0">
                    <a:pos x="0" y="0"/>
                  </a:cxn>
                  <a:cxn ang="0">
                    <a:pos x="131" y="149"/>
                  </a:cxn>
                </a:cxnLst>
                <a:rect l="0" t="0" r="r" b="b"/>
                <a:pathLst>
                  <a:path w="131" h="149">
                    <a:moveTo>
                      <a:pt x="131" y="61"/>
                    </a:moveTo>
                    <a:cubicBezTo>
                      <a:pt x="119" y="59"/>
                      <a:pt x="76" y="53"/>
                      <a:pt x="61" y="44"/>
                    </a:cubicBezTo>
                    <a:cubicBezTo>
                      <a:pt x="35" y="28"/>
                      <a:pt x="31" y="11"/>
                      <a:pt x="0" y="0"/>
                    </a:cubicBezTo>
                    <a:cubicBezTo>
                      <a:pt x="24" y="69"/>
                      <a:pt x="36" y="149"/>
                      <a:pt x="131" y="149"/>
                    </a:cubicBezTo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7582755" y="4682320"/>
                  <a:ext cx="4580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755" y="4682320"/>
                  <a:ext cx="45800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7686171" y="3763126"/>
              <a:ext cx="11977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adversary</a:t>
              </a:r>
              <a:endParaRPr lang="en-US" i="0" dirty="0">
                <a:latin typeface="Helvetica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332973" y="1441544"/>
            <a:ext cx="21064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classical-secure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1075863" y="2327283"/>
            <a:ext cx="21064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classical-secure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4393814" y="1476250"/>
            <a:ext cx="2022157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marginal-secure</a:t>
            </a:r>
            <a:endParaRPr lang="zh-TW" altLang="en-US" sz="2200" dirty="0"/>
          </a:p>
        </p:txBody>
      </p:sp>
      <p:sp>
        <p:nvSpPr>
          <p:cNvPr id="39" name="矩形 38"/>
          <p:cNvSpPr/>
          <p:nvPr/>
        </p:nvSpPr>
        <p:spPr>
          <a:xfrm>
            <a:off x="1092458" y="2352918"/>
            <a:ext cx="2022157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marginal-secure</a:t>
            </a:r>
            <a:endParaRPr lang="zh-TW" altLang="en-US" sz="2200" dirty="0"/>
          </a:p>
        </p:txBody>
      </p:sp>
      <p:sp>
        <p:nvSpPr>
          <p:cNvPr id="41" name="矩形 40"/>
          <p:cNvSpPr/>
          <p:nvPr/>
        </p:nvSpPr>
        <p:spPr>
          <a:xfrm>
            <a:off x="6370629" y="1909307"/>
            <a:ext cx="276582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dirty="0"/>
              <a:t>f</a:t>
            </a:r>
            <a:r>
              <a:rPr lang="en-US" altLang="zh-TW" sz="2400" dirty="0" smtClean="0"/>
              <a:t>or classical side-info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6305748" y="1907801"/>
            <a:ext cx="277479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dirty="0"/>
              <a:t>f</a:t>
            </a:r>
            <a:r>
              <a:rPr lang="en-US" altLang="zh-TW" sz="2400" dirty="0" smtClean="0"/>
              <a:t>or no side-info         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186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24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What do we want?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10241" y="847799"/>
                <a:ext cx="8550998" cy="3364972"/>
              </a:xfrm>
            </p:spPr>
            <p:txBody>
              <a:bodyPr>
                <a:normAutofit lnSpcReduction="10000"/>
              </a:bodyPr>
              <a:lstStyle/>
              <a:p>
                <a:pPr marL="914400" lvl="2" indent="0">
                  <a:buNone/>
                </a:pPr>
                <a:endParaRPr lang="en-US" altLang="zh-TW" sz="400" dirty="0" smtClean="0"/>
              </a:p>
              <a:p>
                <a:r>
                  <a:rPr lang="en-US" altLang="zh-TW" sz="2800" dirty="0" smtClean="0"/>
                  <a:t>Extraction from low min-entropy sources</a:t>
                </a:r>
              </a:p>
              <a:p>
                <a:pPr lvl="1"/>
                <a:r>
                  <a:rPr lang="en-US" altLang="zh-TW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TW" sz="2400" dirty="0" smtClean="0"/>
                  <a:t> = 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polylog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(n)</a:t>
                </a:r>
                <a:r>
                  <a:rPr lang="en-US" altLang="zh-TW" sz="2400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zh-TW" altLang="en-US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for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(0,1)</a:t>
                </a:r>
                <a:endParaRPr lang="en-US" altLang="zh-TW" sz="2400" dirty="0" smtClean="0"/>
              </a:p>
              <a:p>
                <a:pPr lvl="2"/>
                <a:endParaRPr lang="en-US" altLang="zh-TW" sz="300" dirty="0" smtClean="0"/>
              </a:p>
              <a:p>
                <a:r>
                  <a:rPr lang="en-US" altLang="zh-TW" sz="2800" dirty="0" smtClean="0"/>
                  <a:t>Minimize seed length </a:t>
                </a:r>
                <a:r>
                  <a:rPr lang="zh-CN" altLang="en-US" sz="2800" dirty="0" smtClean="0"/>
                  <a:t>：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d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 smtClean="0"/>
                  <a:t>=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O(log n)</a:t>
                </a:r>
              </a:p>
              <a:p>
                <a:pPr lvl="2"/>
                <a:endParaRPr lang="en-US" altLang="zh-TW" sz="100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TW" sz="2800" dirty="0" smtClean="0"/>
                  <a:t>Maximize output </a:t>
                </a:r>
                <a:r>
                  <a:rPr lang="en-US" altLang="zh-TW" sz="2800" dirty="0" smtClean="0"/>
                  <a:t>length</a:t>
                </a:r>
                <a:r>
                  <a:rPr lang="zh-CN" altLang="en-US" sz="2800" dirty="0" smtClean="0"/>
                  <a:t> </a:t>
                </a:r>
                <a:r>
                  <a:rPr lang="zh-CN" altLang="en-US" sz="2800" dirty="0"/>
                  <a:t>：</a:t>
                </a:r>
                <a:r>
                  <a:rPr lang="zh-CN" altLang="en-US" sz="2800" dirty="0" smtClean="0"/>
                  <a:t>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m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k</a:t>
                </a:r>
                <a:endParaRPr lang="zh-CN" altLang="en-US" sz="2800" dirty="0" smtClean="0"/>
              </a:p>
              <a:p>
                <a:r>
                  <a:rPr lang="en-US" altLang="zh-CN" sz="2800" dirty="0" smtClean="0"/>
                  <a:t>Minimize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the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e</a:t>
                </a:r>
                <a:r>
                  <a:rPr lang="en-US" altLang="zh-CN" sz="2800" dirty="0" smtClean="0"/>
                  <a:t>rror:</a:t>
                </a:r>
                <a:r>
                  <a:rPr lang="zh-CN" alt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3333CC"/>
                        </a:solidFill>
                        <a:latin typeface="Cambria Math" charset="0"/>
                      </a:rPr>
                      <m:t>𝜖</m:t>
                    </m:r>
                    <m:r>
                      <a:rPr lang="en-US" altLang="zh-CN" sz="2400" b="0" i="0" smtClean="0">
                        <a:solidFill>
                          <a:srgbClr val="3333CC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3333CC"/>
                        </a:solidFill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altLang="zh-CN" sz="2400" dirty="0" smtClean="0">
                    <a:solidFill>
                      <a:srgbClr val="3333CC"/>
                    </a:solidFill>
                  </a:rPr>
                  <a:t>(2</a:t>
                </a:r>
                <a:r>
                  <a:rPr lang="en-US" altLang="zh-CN" sz="2400" baseline="30000" dirty="0" smtClean="0">
                    <a:solidFill>
                      <a:srgbClr val="3333CC"/>
                    </a:solidFill>
                  </a:rPr>
                  <a:t>-k</a:t>
                </a:r>
                <a:r>
                  <a:rPr lang="en-US" altLang="zh-CN" sz="2400" dirty="0" smtClean="0">
                    <a:solidFill>
                      <a:srgbClr val="3333CC"/>
                    </a:solidFill>
                  </a:rPr>
                  <a:t>)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endParaRPr lang="zh-CN" altLang="en-US" sz="700" dirty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Classical</a:t>
                </a:r>
                <a:r>
                  <a:rPr lang="zh-CN" altLang="en-US" sz="2400" dirty="0" smtClean="0"/>
                  <a:t> </a:t>
                </a:r>
                <a:r>
                  <a:rPr lang="en-US" altLang="zh-TW" sz="2400" dirty="0" smtClean="0"/>
                  <a:t>Ext:</a:t>
                </a:r>
                <a:r>
                  <a:rPr lang="zh-CN" altLang="en-US" sz="2400" dirty="0" smtClean="0"/>
                  <a:t> </a:t>
                </a:r>
                <a:r>
                  <a:rPr lang="en-US" altLang="zh-TW" sz="2400" dirty="0" smtClean="0"/>
                  <a:t>extract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0.99k</a:t>
                </a:r>
                <a:r>
                  <a:rPr lang="en-US" altLang="zh-TW" sz="2400" dirty="0"/>
                  <a:t> bits </a:t>
                </a:r>
                <a:r>
                  <a:rPr lang="en-US" altLang="zh-CN" sz="2400" dirty="0" smtClean="0"/>
                  <a:t>with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O(log</a:t>
                </a:r>
                <a:r>
                  <a:rPr lang="zh-CN" altLang="en-US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3333CC"/>
                    </a:solidFill>
                  </a:rPr>
                  <a:t>n/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3333CC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seed for all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N" sz="2400" dirty="0" smtClean="0">
                    <a:solidFill>
                      <a:srgbClr val="3333CC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3333CC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3333CC"/>
                    </a:solidFill>
                  </a:rPr>
                  <a:t>&gt;0</a:t>
                </a:r>
                <a:r>
                  <a:rPr lang="zh-CN" altLang="en-US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0070C0"/>
                    </a:solidFill>
                  </a:rPr>
                  <a:t>[LRVW,GUV</a:t>
                </a:r>
                <a:r>
                  <a:rPr lang="en-US" altLang="zh-TW" sz="2400" dirty="0" smtClean="0">
                    <a:solidFill>
                      <a:srgbClr val="0070C0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241" y="847799"/>
                <a:ext cx="8550998" cy="3364972"/>
              </a:xfrm>
              <a:blipFill rotWithShape="0">
                <a:blip r:embed="rId3"/>
                <a:stretch>
                  <a:fillRect l="-1283" b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0240" y="4343397"/>
                <a:ext cx="4772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00" b="1" dirty="0" smtClean="0">
                    <a:solidFill>
                      <a:srgbClr val="C00000"/>
                    </a:solidFill>
                  </a:rPr>
                  <a:t>Quantum</a:t>
                </a:r>
                <a:r>
                  <a:rPr lang="zh-CN" altLang="en-US" sz="2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600" b="1" dirty="0" smtClean="0">
                    <a:solidFill>
                      <a:srgbClr val="C00000"/>
                    </a:solidFill>
                  </a:rPr>
                  <a:t>Ext:</a:t>
                </a:r>
                <a:r>
                  <a:rPr lang="zh-CN" altLang="en-US" sz="2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600" dirty="0" smtClean="0">
                    <a:solidFill>
                      <a:srgbClr val="C00000"/>
                    </a:solidFill>
                  </a:rPr>
                  <a:t>(only</a:t>
                </a:r>
                <a:r>
                  <a:rPr lang="zh-CN" altLang="en-US" sz="2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600" dirty="0" smtClean="0">
                    <a:solidFill>
                      <a:srgbClr val="C00000"/>
                    </a:solidFill>
                  </a:rPr>
                  <a:t>when</a:t>
                </a:r>
                <a:r>
                  <a:rPr lang="zh-CN" altLang="en-US" sz="2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600" dirty="0" smtClean="0">
                    <a:solidFill>
                      <a:srgbClr val="3333CC"/>
                    </a:solidFill>
                  </a:rPr>
                  <a:t>k</a:t>
                </a:r>
                <a:r>
                  <a:rPr lang="en-US" altLang="zh-CN" sz="2600" b="1" dirty="0" smtClean="0">
                    <a:solidFill>
                      <a:srgbClr val="3333CC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solidFill>
                              <a:srgbClr val="3333CC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zh-TW" altLang="en-US" sz="28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zh-CN" sz="2800" dirty="0" smtClean="0">
                    <a:solidFill>
                      <a:srgbClr val="C00000"/>
                    </a:solidFill>
                  </a:rPr>
                  <a:t>)</a:t>
                </a:r>
                <a:r>
                  <a:rPr lang="zh-TW" altLang="en-US" sz="2800" dirty="0"/>
                  <a:t> </a:t>
                </a:r>
                <a:endParaRPr lang="en-US" sz="2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0" y="4343397"/>
                <a:ext cx="477278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29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448843"/>
                  </p:ext>
                </p:extLst>
              </p:nvPr>
            </p:nvGraphicFramePr>
            <p:xfrm>
              <a:off x="457198" y="5044350"/>
              <a:ext cx="8098972" cy="140208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024743"/>
                    <a:gridCol w="1714502"/>
                    <a:gridCol w="2334984"/>
                    <a:gridCol w="2024743"/>
                  </a:tblGrid>
                  <a:tr h="563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err="1" smtClean="0"/>
                            <a:t>Trevisan</a:t>
                          </a:r>
                          <a:endParaRPr lang="zh-CN" altLang="en-US" sz="2000" b="1" dirty="0" smtClean="0"/>
                        </a:p>
                        <a:p>
                          <a:pPr algn="ctr"/>
                          <a:r>
                            <a:rPr lang="en-US" altLang="zh-CN" sz="2000" b="1" dirty="0" smtClean="0"/>
                            <a:t>[T,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DV,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DPVR]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b="1" dirty="0" smtClean="0"/>
                            <a:t>m=k</a:t>
                          </a:r>
                          <a:r>
                            <a:rPr lang="en-US" altLang="zh-CN" sz="2200" b="1" baseline="30000" dirty="0" smtClean="0"/>
                            <a:t>0.98</a:t>
                          </a:r>
                          <a:endParaRPr lang="en-US" sz="2200" b="1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b="1" dirty="0" smtClean="0"/>
                            <a:t>d=O(log(n))</a:t>
                          </a:r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200" b="0" i="1" smtClean="0">
                                  <a:solidFill>
                                    <a:srgbClr val="3333CC"/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altLang="zh-CN" sz="2200" b="1" dirty="0" smtClean="0"/>
                            <a:t>=1/poly(n)</a:t>
                          </a:r>
                          <a:endParaRPr lang="en-US" sz="2200" b="1" dirty="0"/>
                        </a:p>
                      </a:txBody>
                      <a:tcPr/>
                    </a:tc>
                  </a:tr>
                  <a:tr h="563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smtClean="0"/>
                            <a:t>Left-over</a:t>
                          </a:r>
                          <a:r>
                            <a:rPr lang="zh-CN" altLang="en-US" sz="2000" b="1" baseline="0" dirty="0" smtClean="0"/>
                            <a:t> </a:t>
                          </a:r>
                          <a:r>
                            <a:rPr lang="en-US" altLang="zh-CN" sz="2000" b="1" baseline="0" dirty="0" smtClean="0"/>
                            <a:t>hashing</a:t>
                          </a:r>
                          <a:endParaRPr lang="zh-CN" altLang="en-US" sz="2000" b="1" baseline="0" dirty="0" smtClean="0"/>
                        </a:p>
                        <a:p>
                          <a:pPr algn="ctr"/>
                          <a:r>
                            <a:rPr lang="en-US" altLang="zh-CN" sz="2000" b="1" baseline="0" dirty="0" smtClean="0"/>
                            <a:t>[KMR,</a:t>
                          </a:r>
                          <a:r>
                            <a:rPr lang="zh-CN" altLang="en-US" sz="2000" b="1" baseline="0" dirty="0" smtClean="0"/>
                            <a:t> </a:t>
                          </a:r>
                          <a:r>
                            <a:rPr lang="en-US" altLang="zh-CN" sz="2000" b="1" baseline="0" dirty="0" smtClean="0"/>
                            <a:t>TSSR]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b="1" dirty="0" smtClean="0"/>
                            <a:t>m~=k</a:t>
                          </a:r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b="1" dirty="0" smtClean="0"/>
                            <a:t>d=O(</a:t>
                          </a:r>
                          <a:r>
                            <a:rPr lang="en-US" altLang="zh-CN" sz="2200" b="1" dirty="0" err="1" smtClean="0"/>
                            <a:t>m+log</a:t>
                          </a:r>
                          <a:r>
                            <a:rPr lang="en-US" altLang="zh-CN" sz="2200" b="1" dirty="0" smtClean="0"/>
                            <a:t>(n/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altLang="zh-CN" sz="2200" b="1" dirty="0" smtClean="0"/>
                            <a:t>))</a:t>
                          </a:r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448843"/>
                  </p:ext>
                </p:extLst>
              </p:nvPr>
            </p:nvGraphicFramePr>
            <p:xfrm>
              <a:off x="457198" y="5044350"/>
              <a:ext cx="8098972" cy="140208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024743"/>
                    <a:gridCol w="1714502"/>
                    <a:gridCol w="2334984"/>
                    <a:gridCol w="2024743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err="1" smtClean="0"/>
                            <a:t>Trevisan</a:t>
                          </a:r>
                          <a:endParaRPr lang="zh-CN" altLang="en-US" sz="2000" b="1" dirty="0" smtClean="0"/>
                        </a:p>
                        <a:p>
                          <a:pPr algn="ctr"/>
                          <a:r>
                            <a:rPr lang="en-US" altLang="zh-CN" sz="2000" b="1" dirty="0" smtClean="0"/>
                            <a:t>[T,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DV,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DPVR]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b="1" dirty="0" smtClean="0"/>
                            <a:t>m=k</a:t>
                          </a:r>
                          <a:r>
                            <a:rPr lang="en-US" altLang="zh-CN" sz="2200" b="1" baseline="30000" dirty="0" smtClean="0"/>
                            <a:t>0.98</a:t>
                          </a:r>
                          <a:endParaRPr lang="en-US" sz="2200" b="1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b="1" dirty="0" smtClean="0"/>
                            <a:t>d=O(log(n))</a:t>
                          </a:r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0904" t="-5172" r="-904" b="-113793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smtClean="0"/>
                            <a:t>Left-over</a:t>
                          </a:r>
                          <a:r>
                            <a:rPr lang="zh-CN" altLang="en-US" sz="2000" b="1" baseline="0" dirty="0" smtClean="0"/>
                            <a:t> </a:t>
                          </a:r>
                          <a:r>
                            <a:rPr lang="en-US" altLang="zh-CN" sz="2000" b="1" baseline="0" dirty="0" smtClean="0"/>
                            <a:t>hashing</a:t>
                          </a:r>
                          <a:endParaRPr lang="zh-CN" altLang="en-US" sz="2000" b="1" baseline="0" dirty="0" smtClean="0"/>
                        </a:p>
                        <a:p>
                          <a:pPr algn="ctr"/>
                          <a:r>
                            <a:rPr lang="en-US" altLang="zh-CN" sz="2000" b="1" baseline="0" dirty="0" smtClean="0"/>
                            <a:t>[KMR,</a:t>
                          </a:r>
                          <a:r>
                            <a:rPr lang="zh-CN" altLang="en-US" sz="2000" b="1" baseline="0" dirty="0" smtClean="0"/>
                            <a:t> </a:t>
                          </a:r>
                          <a:r>
                            <a:rPr lang="en-US" altLang="zh-CN" sz="2000" b="1" baseline="0" dirty="0" smtClean="0"/>
                            <a:t>TSSR]</a:t>
                          </a:r>
                          <a:endParaRPr lang="en-US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200" b="1" dirty="0" smtClean="0"/>
                            <a:t>m~=k</a:t>
                          </a:r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60156" t="-106087" r="-87240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0904" t="-106087" r="-904" b="-147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13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EasyPreci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0000"/>
      </a:accent2>
      <a:accent3>
        <a:srgbClr val="07A916"/>
      </a:accent3>
      <a:accent4>
        <a:srgbClr val="7030A0"/>
      </a:accent4>
      <a:accent5>
        <a:srgbClr val="4BACC6"/>
      </a:accent5>
      <a:accent6>
        <a:srgbClr val="F581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2AAD0B4B672CD14E849ABCDF65E9B8C3" ma:contentTypeVersion="" ma:contentTypeDescription="" ma:contentTypeScope="" ma:versionID="d48406587f746d3dc3f27f4b6def2ad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ontentTypeId xmlns="http://schemas.microsoft.com/sharepoint/v3" xsi:nil="true"/>
    <_SourceUrl xmlns="http://schemas.microsoft.com/sharepoint/v3" xsi:nil="true"/>
    <AutoVersionDisabled xmlns="http://schemas.microsoft.com/sharepoint/v3" xsi:nil="true"/>
    <ItemType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2EA27F-464E-42C8-8883-12CCA4509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15D47FC-4BAF-4FD8-8055-E02D7BB930D5}">
  <ds:schemaRefs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40205</TotalTime>
  <Words>2247</Words>
  <Application>Microsoft Macintosh PowerPoint</Application>
  <PresentationFormat>On-screen Show (4:3)</PresentationFormat>
  <Paragraphs>524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Cambria Math</vt:lpstr>
      <vt:lpstr>Helvetica</vt:lpstr>
      <vt:lpstr>Symbol</vt:lpstr>
      <vt:lpstr>Times New Roman</vt:lpstr>
      <vt:lpstr>Wingdings</vt:lpstr>
      <vt:lpstr>宋体</vt:lpstr>
      <vt:lpstr>新細明體</vt:lpstr>
      <vt:lpstr>Arial</vt:lpstr>
      <vt:lpstr>Office Theme</vt:lpstr>
      <vt:lpstr>New Results of Quantum-proof Randomness Extractors </vt:lpstr>
      <vt:lpstr>Randomness Extractor: Seeded [SV84,Vaz85,VV85,CG85,Vaz87,CW89,Zuc90,Zuc91,…] </vt:lpstr>
      <vt:lpstr>Randomness Extractor: Multi-source [CG85, BIK04, Raz, Rao, Bourgain, Li ……] </vt:lpstr>
      <vt:lpstr>Applications beyond randomness</vt:lpstr>
      <vt:lpstr>This talk: </vt:lpstr>
      <vt:lpstr>PowerPoint Presentation</vt:lpstr>
      <vt:lpstr>Quantum Side Info: seeded extraction</vt:lpstr>
      <vt:lpstr>Seeded Extractors against Side Info [R05,KMR05,KT08,DV10,T11,DPVR11]</vt:lpstr>
      <vt:lpstr>What do we want?</vt:lpstr>
      <vt:lpstr>What GUV requires?</vt:lpstr>
      <vt:lpstr>Our strategy</vt:lpstr>
      <vt:lpstr>Block Sampling &amp; Extraction [NZ,SZ,Zuc]</vt:lpstr>
      <vt:lpstr>Condenser: 1/poly rate -&gt; const rate  (Win-Win argument) </vt:lpstr>
      <vt:lpstr>Summary:</vt:lpstr>
      <vt:lpstr>PowerPoint Presentation</vt:lpstr>
      <vt:lpstr>Multi-source Extractors [BIW04]</vt:lpstr>
      <vt:lpstr>Side Info. of multiple sources?</vt:lpstr>
      <vt:lpstr>Simple Models</vt:lpstr>
      <vt:lpstr>Kasher &amp; Kempe 12</vt:lpstr>
      <vt:lpstr>Entropy measure: problematic [KK12]</vt:lpstr>
      <vt:lpstr>Contribution I: General Entangled (GE) Model</vt:lpstr>
      <vt:lpstr>General Entangled (GE) Model</vt:lpstr>
      <vt:lpstr>General Entangled (GE) Model</vt:lpstr>
      <vt:lpstr>GE-secure Multi-source Extractors</vt:lpstr>
      <vt:lpstr>Contribution II:  GE-secure extractors</vt:lpstr>
      <vt:lpstr>One-sided Adversary (OA) Model</vt:lpstr>
      <vt:lpstr>Strong OA-GE Security Equivalence</vt:lpstr>
      <vt:lpstr>Strong OA-GE Security Equivalence</vt:lpstr>
      <vt:lpstr>Proof: simulation b/c  </vt:lpstr>
      <vt:lpstr>Summary</vt:lpstr>
      <vt:lpstr>Conclusions: </vt:lpstr>
      <vt:lpstr>Thanks! Questions?</vt:lpstr>
      <vt:lpstr>Obtain Strong OA-security (I):  +1 source</vt:lpstr>
      <vt:lpstr>Obtain Strong OA-security (II):  M ⟹ OA</vt:lpstr>
      <vt:lpstr>Entropy measure: problematic [KK12]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Precise Concurrent Zero Knowledge</dc:title>
  <dc:subject>Zero Knowledge</dc:subject>
  <dc:creator>Dustin Tseng</dc:creator>
  <cp:keywords>Eurocrypt 2008</cp:keywords>
  <dc:description>Presentation for EUROCRYPT 2008</dc:description>
  <cp:lastModifiedBy>伍骁迪</cp:lastModifiedBy>
  <cp:revision>2219</cp:revision>
  <dcterms:created xsi:type="dcterms:W3CDTF">2009-10-01T20:06:34Z</dcterms:created>
  <dcterms:modified xsi:type="dcterms:W3CDTF">2015-06-29T14:53:07Z</dcterms:modified>
  <cp:category>Cryptography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ObjectUpdateEventProcessedVersion">
    <vt:lpwstr>32.0</vt:lpwstr>
  </property>
</Properties>
</file>