
<file path=[Content_Types].xml><?xml version="1.0" encoding="utf-8"?>
<Types xmlns="http://schemas.openxmlformats.org/package/2006/content-types">
  <Default Extension="emf" ContentType="image/x-emf"/>
  <Default Extension="gif" ContentType="image/gif"/>
  <Default Extension="jp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4"/>
  </p:notesMasterIdLst>
  <p:handoutMasterIdLst>
    <p:handoutMasterId r:id="rId85"/>
  </p:handoutMasterIdLst>
  <p:sldIdLst>
    <p:sldId id="786" r:id="rId2"/>
    <p:sldId id="806" r:id="rId3"/>
    <p:sldId id="807" r:id="rId4"/>
    <p:sldId id="846" r:id="rId5"/>
    <p:sldId id="847" r:id="rId6"/>
    <p:sldId id="848" r:id="rId7"/>
    <p:sldId id="849" r:id="rId8"/>
    <p:sldId id="671" r:id="rId9"/>
    <p:sldId id="684" r:id="rId10"/>
    <p:sldId id="731" r:id="rId11"/>
    <p:sldId id="844" r:id="rId12"/>
    <p:sldId id="845" r:id="rId13"/>
    <p:sldId id="816" r:id="rId14"/>
    <p:sldId id="737" r:id="rId15"/>
    <p:sldId id="738" r:id="rId16"/>
    <p:sldId id="851" r:id="rId17"/>
    <p:sldId id="736" r:id="rId18"/>
    <p:sldId id="879" r:id="rId19"/>
    <p:sldId id="739" r:id="rId20"/>
    <p:sldId id="746" r:id="rId21"/>
    <p:sldId id="753" r:id="rId22"/>
    <p:sldId id="754" r:id="rId23"/>
    <p:sldId id="880" r:id="rId24"/>
    <p:sldId id="881" r:id="rId25"/>
    <p:sldId id="759" r:id="rId26"/>
    <p:sldId id="762" r:id="rId27"/>
    <p:sldId id="811" r:id="rId28"/>
    <p:sldId id="766" r:id="rId29"/>
    <p:sldId id="803" r:id="rId30"/>
    <p:sldId id="801" r:id="rId31"/>
    <p:sldId id="802" r:id="rId32"/>
    <p:sldId id="767" r:id="rId33"/>
    <p:sldId id="827" r:id="rId34"/>
    <p:sldId id="842" r:id="rId35"/>
    <p:sldId id="843" r:id="rId36"/>
    <p:sldId id="771" r:id="rId37"/>
    <p:sldId id="658" r:id="rId38"/>
    <p:sldId id="877" r:id="rId39"/>
    <p:sldId id="822" r:id="rId40"/>
    <p:sldId id="682" r:id="rId41"/>
    <p:sldId id="663" r:id="rId42"/>
    <p:sldId id="662" r:id="rId43"/>
    <p:sldId id="878" r:id="rId44"/>
    <p:sldId id="823" r:id="rId45"/>
    <p:sldId id="681" r:id="rId46"/>
    <p:sldId id="664" r:id="rId47"/>
    <p:sldId id="665" r:id="rId48"/>
    <p:sldId id="708" r:id="rId49"/>
    <p:sldId id="651" r:id="rId50"/>
    <p:sldId id="829" r:id="rId51"/>
    <p:sldId id="882" r:id="rId52"/>
    <p:sldId id="888" r:id="rId53"/>
    <p:sldId id="889" r:id="rId54"/>
    <p:sldId id="890" r:id="rId55"/>
    <p:sldId id="891" r:id="rId56"/>
    <p:sldId id="892" r:id="rId57"/>
    <p:sldId id="839" r:id="rId58"/>
    <p:sldId id="893" r:id="rId59"/>
    <p:sldId id="894" r:id="rId60"/>
    <p:sldId id="895" r:id="rId61"/>
    <p:sldId id="898" r:id="rId62"/>
    <p:sldId id="899" r:id="rId63"/>
    <p:sldId id="780" r:id="rId64"/>
    <p:sldId id="792" r:id="rId65"/>
    <p:sldId id="908" r:id="rId66"/>
    <p:sldId id="841" r:id="rId67"/>
    <p:sldId id="900" r:id="rId68"/>
    <p:sldId id="901" r:id="rId69"/>
    <p:sldId id="902" r:id="rId70"/>
    <p:sldId id="903" r:id="rId71"/>
    <p:sldId id="904" r:id="rId72"/>
    <p:sldId id="905" r:id="rId73"/>
    <p:sldId id="906" r:id="rId74"/>
    <p:sldId id="703" r:id="rId75"/>
    <p:sldId id="828" r:id="rId76"/>
    <p:sldId id="783" r:id="rId77"/>
    <p:sldId id="704" r:id="rId78"/>
    <p:sldId id="910" r:id="rId79"/>
    <p:sldId id="909" r:id="rId80"/>
    <p:sldId id="791" r:id="rId81"/>
    <p:sldId id="670" r:id="rId82"/>
    <p:sldId id="907" r:id="rId8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7EBB"/>
    <a:srgbClr val="B83935"/>
    <a:srgbClr val="FC2025"/>
    <a:srgbClr val="DC0305"/>
    <a:srgbClr val="CC3B3B"/>
    <a:srgbClr val="D9413C"/>
    <a:srgbClr val="FD6608"/>
    <a:srgbClr val="D3F1F6"/>
    <a:srgbClr val="FEFACA"/>
    <a:srgbClr val="FEF3B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53"/>
    <p:restoredTop sz="81381" autoAdjust="0"/>
  </p:normalViewPr>
  <p:slideViewPr>
    <p:cSldViewPr snapToGrid="0" snapToObjects="1">
      <p:cViewPr varScale="1">
        <p:scale>
          <a:sx n="92" d="100"/>
          <a:sy n="92" d="100"/>
        </p:scale>
        <p:origin x="2368"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89"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4B87480-6156-8D47-AFC4-3A0A80469856}" type="datetimeFigureOut">
              <a:rPr lang="en-US" smtClean="0"/>
              <a:t>3/4/20</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AB08676-374B-D243-B3A6-258F33809BF2}" type="slidenum">
              <a:rPr lang="en-US" smtClean="0"/>
              <a:t>‹#›</a:t>
            </a:fld>
            <a:endParaRPr lang="en-US"/>
          </a:p>
        </p:txBody>
      </p:sp>
    </p:spTree>
    <p:extLst>
      <p:ext uri="{BB962C8B-B14F-4D97-AF65-F5344CB8AC3E}">
        <p14:creationId xmlns:p14="http://schemas.microsoft.com/office/powerpoint/2010/main" val="128576983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DEE814-26AA-C847-99E1-2F15B4D857DA}" type="datetimeFigureOut">
              <a:rPr lang="en-US" smtClean="0"/>
              <a:t>3/4/20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857596-EF66-1F44-A8C8-6028B75146B9}" type="slidenum">
              <a:rPr lang="en-US" smtClean="0"/>
              <a:t>‹#›</a:t>
            </a:fld>
            <a:endParaRPr lang="en-US"/>
          </a:p>
        </p:txBody>
      </p:sp>
    </p:spTree>
    <p:extLst>
      <p:ext uri="{BB962C8B-B14F-4D97-AF65-F5344CB8AC3E}">
        <p14:creationId xmlns:p14="http://schemas.microsoft.com/office/powerpoint/2010/main" val="3465593240"/>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Hi everyone. my name is Nakul Garg, today I am going to present my paper on enabling self-defense in small drones.</a:t>
            </a:r>
          </a:p>
          <a:p>
            <a:r>
              <a:rPr lang="en-US" sz="1200" kern="1200" dirty="0">
                <a:solidFill>
                  <a:schemeClr val="tx1"/>
                </a:solidFill>
                <a:effectLst/>
                <a:latin typeface="+mn-lt"/>
                <a:ea typeface="+mn-ea"/>
                <a:cs typeface="+mn-cs"/>
              </a:rPr>
              <a:t>This is a joint work with my advisor </a:t>
            </a:r>
            <a:r>
              <a:rPr lang="en-US" sz="1200" kern="1200" dirty="0" err="1">
                <a:solidFill>
                  <a:schemeClr val="tx1"/>
                </a:solidFill>
                <a:effectLst/>
                <a:latin typeface="+mn-lt"/>
                <a:ea typeface="+mn-ea"/>
                <a:cs typeface="+mn-cs"/>
              </a:rPr>
              <a:t>Nirupam</a:t>
            </a:r>
            <a:r>
              <a:rPr lang="en-US" sz="1200" kern="1200" dirty="0">
                <a:solidFill>
                  <a:schemeClr val="tx1"/>
                </a:solidFill>
                <a:effectLst/>
                <a:latin typeface="+mn-lt"/>
                <a:ea typeface="+mn-ea"/>
                <a:cs typeface="+mn-cs"/>
              </a:rPr>
              <a:t> Roy, and we are from the University of Maryland College Park.</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[PAUSE]</a:t>
            </a:r>
          </a:p>
        </p:txBody>
      </p:sp>
      <p:sp>
        <p:nvSpPr>
          <p:cNvPr id="4" name="Slide Number Placeholder 3"/>
          <p:cNvSpPr>
            <a:spLocks noGrp="1"/>
          </p:cNvSpPr>
          <p:nvPr>
            <p:ph type="sldNum" sz="quarter" idx="10"/>
          </p:nvPr>
        </p:nvSpPr>
        <p:spPr/>
        <p:txBody>
          <a:bodyPr/>
          <a:lstStyle/>
          <a:p>
            <a:fld id="{BB857596-EF66-1F44-A8C8-6028B75146B9}" type="slidenum">
              <a:rPr lang="en-US" smtClean="0"/>
              <a:t>1</a:t>
            </a:fld>
            <a:endParaRPr lang="en-US"/>
          </a:p>
        </p:txBody>
      </p:sp>
    </p:spTree>
    <p:extLst>
      <p:ext uri="{BB962C8B-B14F-4D97-AF65-F5344CB8AC3E}">
        <p14:creationId xmlns:p14="http://schemas.microsoft.com/office/powerpoint/2010/main" val="956857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Drones started their journey as simple toys, today they are being used in serious applications.</a:t>
            </a:r>
          </a:p>
        </p:txBody>
      </p:sp>
      <p:sp>
        <p:nvSpPr>
          <p:cNvPr id="4" name="Slide Number Placeholder 3"/>
          <p:cNvSpPr>
            <a:spLocks noGrp="1"/>
          </p:cNvSpPr>
          <p:nvPr>
            <p:ph type="sldNum" sz="quarter" idx="5"/>
          </p:nvPr>
        </p:nvSpPr>
        <p:spPr/>
        <p:txBody>
          <a:bodyPr/>
          <a:lstStyle/>
          <a:p>
            <a:fld id="{BB857596-EF66-1F44-A8C8-6028B75146B9}" type="slidenum">
              <a:rPr lang="en-US" smtClean="0"/>
              <a:t>2</a:t>
            </a:fld>
            <a:endParaRPr lang="en-US"/>
          </a:p>
        </p:txBody>
      </p:sp>
    </p:spTree>
    <p:extLst>
      <p:ext uri="{BB962C8B-B14F-4D97-AF65-F5344CB8AC3E}">
        <p14:creationId xmlns:p14="http://schemas.microsoft.com/office/powerpoint/2010/main" val="1114800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effectLst/>
                <a:latin typeface="+mn-lt"/>
                <a:ea typeface="+mn-ea"/>
                <a:cs typeface="+mn-cs"/>
              </a:rPr>
              <a:t>Police and law enforcement are using drones to protect our community and save lives.</a:t>
            </a:r>
          </a:p>
        </p:txBody>
      </p:sp>
      <p:sp>
        <p:nvSpPr>
          <p:cNvPr id="4" name="Slide Number Placeholder 3"/>
          <p:cNvSpPr>
            <a:spLocks noGrp="1"/>
          </p:cNvSpPr>
          <p:nvPr>
            <p:ph type="sldNum" sz="quarter" idx="5"/>
          </p:nvPr>
        </p:nvSpPr>
        <p:spPr/>
        <p:txBody>
          <a:bodyPr/>
          <a:lstStyle/>
          <a:p>
            <a:fld id="{BB857596-EF66-1F44-A8C8-6028B75146B9}" type="slidenum">
              <a:rPr lang="en-US" smtClean="0"/>
              <a:t>3</a:t>
            </a:fld>
            <a:endParaRPr lang="en-US"/>
          </a:p>
        </p:txBody>
      </p:sp>
    </p:spTree>
    <p:extLst>
      <p:ext uri="{BB962C8B-B14F-4D97-AF65-F5344CB8AC3E}">
        <p14:creationId xmlns:p14="http://schemas.microsoft.com/office/powerpoint/2010/main" val="3691005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effectLst/>
                <a:latin typeface="+mn-lt"/>
                <a:ea typeface="+mn-ea"/>
                <a:cs typeface="+mn-cs"/>
              </a:rPr>
              <a:t>Drones are becoming more and more effective in disaster management.</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effectLst/>
                <a:latin typeface="+mn-lt"/>
                <a:ea typeface="+mn-ea"/>
                <a:cs typeface="+mn-cs"/>
              </a:rPr>
              <a:t>Recently, they were used in the Australian wildfires to monitor the spread of the fire and save 100s of animals.</a:t>
            </a:r>
          </a:p>
        </p:txBody>
      </p:sp>
      <p:sp>
        <p:nvSpPr>
          <p:cNvPr id="4" name="Slide Number Placeholder 3"/>
          <p:cNvSpPr>
            <a:spLocks noGrp="1"/>
          </p:cNvSpPr>
          <p:nvPr>
            <p:ph type="sldNum" sz="quarter" idx="5"/>
          </p:nvPr>
        </p:nvSpPr>
        <p:spPr/>
        <p:txBody>
          <a:bodyPr/>
          <a:lstStyle/>
          <a:p>
            <a:fld id="{BB857596-EF66-1F44-A8C8-6028B75146B9}" type="slidenum">
              <a:rPr lang="en-US" smtClean="0"/>
              <a:t>4</a:t>
            </a:fld>
            <a:endParaRPr lang="en-US"/>
          </a:p>
        </p:txBody>
      </p:sp>
    </p:spTree>
    <p:extLst>
      <p:ext uri="{BB962C8B-B14F-4D97-AF65-F5344CB8AC3E}">
        <p14:creationId xmlns:p14="http://schemas.microsoft.com/office/powerpoint/2010/main" val="3323577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effectLst/>
                <a:latin typeface="+mn-lt"/>
                <a:ea typeface="+mn-ea"/>
                <a:cs typeface="+mn-cs"/>
              </a:rPr>
              <a:t>Drones are being considered as a vehicle to carry packages.</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effectLst/>
                <a:latin typeface="+mn-lt"/>
                <a:ea typeface="+mn-ea"/>
                <a:cs typeface="+mn-cs"/>
              </a:rPr>
              <a:t>Today, in Central-Africa, the majority of the medical supplies are being delivered using drones.</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effectLst/>
                <a:latin typeface="+mn-lt"/>
                <a:ea typeface="+mn-ea"/>
                <a:cs typeface="+mn-cs"/>
              </a:rPr>
              <a:t>In the ongoing outbreak of Coronavirus, China is using drones to deliver food at the doorsteps of people’s house.</a:t>
            </a:r>
          </a:p>
        </p:txBody>
      </p:sp>
      <p:sp>
        <p:nvSpPr>
          <p:cNvPr id="4" name="Slide Number Placeholder 3"/>
          <p:cNvSpPr>
            <a:spLocks noGrp="1"/>
          </p:cNvSpPr>
          <p:nvPr>
            <p:ph type="sldNum" sz="quarter" idx="5"/>
          </p:nvPr>
        </p:nvSpPr>
        <p:spPr/>
        <p:txBody>
          <a:bodyPr/>
          <a:lstStyle/>
          <a:p>
            <a:fld id="{BB857596-EF66-1F44-A8C8-6028B75146B9}" type="slidenum">
              <a:rPr lang="en-US" smtClean="0"/>
              <a:t>5</a:t>
            </a:fld>
            <a:endParaRPr lang="en-US"/>
          </a:p>
        </p:txBody>
      </p:sp>
    </p:spTree>
    <p:extLst>
      <p:ext uri="{BB962C8B-B14F-4D97-AF65-F5344CB8AC3E}">
        <p14:creationId xmlns:p14="http://schemas.microsoft.com/office/powerpoint/2010/main" val="3003029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And companies like DHL and UPS are ready to begin their drone services in the US.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[PAUSE]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Because of this huge application space, the number of commercial drones are increasing everyday..</a:t>
            </a:r>
          </a:p>
        </p:txBody>
      </p:sp>
      <p:sp>
        <p:nvSpPr>
          <p:cNvPr id="4" name="Slide Number Placeholder 3"/>
          <p:cNvSpPr>
            <a:spLocks noGrp="1"/>
          </p:cNvSpPr>
          <p:nvPr>
            <p:ph type="sldNum" sz="quarter" idx="5"/>
          </p:nvPr>
        </p:nvSpPr>
        <p:spPr/>
        <p:txBody>
          <a:bodyPr/>
          <a:lstStyle/>
          <a:p>
            <a:fld id="{BB857596-EF66-1F44-A8C8-6028B75146B9}" type="slidenum">
              <a:rPr lang="en-US" smtClean="0"/>
              <a:t>6</a:t>
            </a:fld>
            <a:endParaRPr lang="en-US"/>
          </a:p>
        </p:txBody>
      </p:sp>
    </p:spTree>
    <p:extLst>
      <p:ext uri="{BB962C8B-B14F-4D97-AF65-F5344CB8AC3E}">
        <p14:creationId xmlns:p14="http://schemas.microsoft.com/office/powerpoint/2010/main" val="961552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and it is been projected that there will be 7.8 million drones by the end of this year.</a:t>
            </a:r>
          </a:p>
        </p:txBody>
      </p:sp>
      <p:sp>
        <p:nvSpPr>
          <p:cNvPr id="4" name="Slide Number Placeholder 3"/>
          <p:cNvSpPr>
            <a:spLocks noGrp="1"/>
          </p:cNvSpPr>
          <p:nvPr>
            <p:ph type="sldNum" sz="quarter" idx="5"/>
          </p:nvPr>
        </p:nvSpPr>
        <p:spPr/>
        <p:txBody>
          <a:bodyPr/>
          <a:lstStyle/>
          <a:p>
            <a:fld id="{BB857596-EF66-1F44-A8C8-6028B75146B9}" type="slidenum">
              <a:rPr lang="en-US" smtClean="0"/>
              <a:t>7</a:t>
            </a:fld>
            <a:endParaRPr lang="en-US"/>
          </a:p>
        </p:txBody>
      </p:sp>
    </p:spTree>
    <p:extLst>
      <p:ext uri="{BB962C8B-B14F-4D97-AF65-F5344CB8AC3E}">
        <p14:creationId xmlns:p14="http://schemas.microsoft.com/office/powerpoint/2010/main" val="1491188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when drones are being taken seriously and they are been used in serious applications, we suspect that these drones can be attacked for profit or vandalism.</a:t>
            </a:r>
          </a:p>
        </p:txBody>
      </p:sp>
      <p:sp>
        <p:nvSpPr>
          <p:cNvPr id="4" name="Slide Number Placeholder 3"/>
          <p:cNvSpPr>
            <a:spLocks noGrp="1"/>
          </p:cNvSpPr>
          <p:nvPr>
            <p:ph type="sldNum" sz="quarter" idx="5"/>
          </p:nvPr>
        </p:nvSpPr>
        <p:spPr/>
        <p:txBody>
          <a:bodyPr/>
          <a:lstStyle/>
          <a:p>
            <a:fld id="{BB857596-EF66-1F44-A8C8-6028B75146B9}" type="slidenum">
              <a:rPr lang="en-US" smtClean="0"/>
              <a:t>8</a:t>
            </a:fld>
            <a:endParaRPr lang="en-US"/>
          </a:p>
        </p:txBody>
      </p:sp>
    </p:spTree>
    <p:extLst>
      <p:ext uri="{BB962C8B-B14F-4D97-AF65-F5344CB8AC3E}">
        <p14:creationId xmlns:p14="http://schemas.microsoft.com/office/powerpoint/2010/main" val="3676408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Although it is futuristic, but our past experiences have shown that we are not civilized enough to live with robots.</a:t>
            </a:r>
          </a:p>
          <a:p>
            <a:r>
              <a:rPr lang="en-US" dirty="0"/>
              <a:t>Whenever some unmanned vehicles were deployed for some tasks, they were attacked for sabotage and profit.</a:t>
            </a:r>
          </a:p>
          <a:p>
            <a:r>
              <a:rPr lang="en-US" dirty="0"/>
              <a:t>[PAUSE]</a:t>
            </a:r>
          </a:p>
        </p:txBody>
      </p:sp>
      <p:sp>
        <p:nvSpPr>
          <p:cNvPr id="4" name="Slide Number Placeholder 3"/>
          <p:cNvSpPr>
            <a:spLocks noGrp="1"/>
          </p:cNvSpPr>
          <p:nvPr>
            <p:ph type="sldNum" sz="quarter" idx="5"/>
          </p:nvPr>
        </p:nvSpPr>
        <p:spPr/>
        <p:txBody>
          <a:bodyPr/>
          <a:lstStyle/>
          <a:p>
            <a:fld id="{BB857596-EF66-1F44-A8C8-6028B75146B9}" type="slidenum">
              <a:rPr lang="en-US" smtClean="0"/>
              <a:t>9</a:t>
            </a:fld>
            <a:endParaRPr lang="en-US"/>
          </a:p>
        </p:txBody>
      </p:sp>
    </p:spTree>
    <p:extLst>
      <p:ext uri="{BB962C8B-B14F-4D97-AF65-F5344CB8AC3E}">
        <p14:creationId xmlns:p14="http://schemas.microsoft.com/office/powerpoint/2010/main" val="3836703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And drones are even more vulnerable,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They rely on the coordination between their rotors and sensor and a mid-air collision and disrupt their stability.</a:t>
            </a:r>
          </a:p>
        </p:txBody>
      </p:sp>
      <p:sp>
        <p:nvSpPr>
          <p:cNvPr id="4" name="Slide Number Placeholder 3"/>
          <p:cNvSpPr>
            <a:spLocks noGrp="1"/>
          </p:cNvSpPr>
          <p:nvPr>
            <p:ph type="sldNum" sz="quarter" idx="5"/>
          </p:nvPr>
        </p:nvSpPr>
        <p:spPr/>
        <p:txBody>
          <a:bodyPr/>
          <a:lstStyle/>
          <a:p>
            <a:fld id="{BB857596-EF66-1F44-A8C8-6028B75146B9}" type="slidenum">
              <a:rPr lang="en-US" smtClean="0"/>
              <a:t>10</a:t>
            </a:fld>
            <a:endParaRPr lang="en-US"/>
          </a:p>
        </p:txBody>
      </p:sp>
    </p:spTree>
    <p:extLst>
      <p:ext uri="{BB962C8B-B14F-4D97-AF65-F5344CB8AC3E}">
        <p14:creationId xmlns:p14="http://schemas.microsoft.com/office/powerpoint/2010/main" val="2778720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Drones are delicate vehicles and and a collision can confuse it’s orientation tracking system.</a:t>
            </a:r>
          </a:p>
        </p:txBody>
      </p:sp>
      <p:sp>
        <p:nvSpPr>
          <p:cNvPr id="4" name="Slide Number Placeholder 3"/>
          <p:cNvSpPr>
            <a:spLocks noGrp="1"/>
          </p:cNvSpPr>
          <p:nvPr>
            <p:ph type="sldNum" sz="quarter" idx="5"/>
          </p:nvPr>
        </p:nvSpPr>
        <p:spPr/>
        <p:txBody>
          <a:bodyPr/>
          <a:lstStyle/>
          <a:p>
            <a:fld id="{BB857596-EF66-1F44-A8C8-6028B75146B9}" type="slidenum">
              <a:rPr lang="en-US" smtClean="0"/>
              <a:t>11</a:t>
            </a:fld>
            <a:endParaRPr lang="en-US"/>
          </a:p>
        </p:txBody>
      </p:sp>
    </p:spTree>
    <p:extLst>
      <p:ext uri="{BB962C8B-B14F-4D97-AF65-F5344CB8AC3E}">
        <p14:creationId xmlns:p14="http://schemas.microsoft.com/office/powerpoint/2010/main" val="2446462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Because of their fragile structures, any physical damage can result in a crash.</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BB857596-EF66-1F44-A8C8-6028B75146B9}" type="slidenum">
              <a:rPr lang="en-US" smtClean="0"/>
              <a:t>12</a:t>
            </a:fld>
            <a:endParaRPr lang="en-US"/>
          </a:p>
        </p:txBody>
      </p:sp>
    </p:spTree>
    <p:extLst>
      <p:ext uri="{BB962C8B-B14F-4D97-AF65-F5344CB8AC3E}">
        <p14:creationId xmlns:p14="http://schemas.microsoft.com/office/powerpoint/2010/main" val="1721462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And given that the system is so delicate, the attacker doesn’t need a sophisticated weapon to attack the drone, maybe a casual throw of a stone or some other object is enough to take them down.</a:t>
            </a:r>
          </a:p>
        </p:txBody>
      </p:sp>
      <p:sp>
        <p:nvSpPr>
          <p:cNvPr id="4" name="Slide Number Placeholder 3"/>
          <p:cNvSpPr>
            <a:spLocks noGrp="1"/>
          </p:cNvSpPr>
          <p:nvPr>
            <p:ph type="sldNum" sz="quarter" idx="5"/>
          </p:nvPr>
        </p:nvSpPr>
        <p:spPr/>
        <p:txBody>
          <a:bodyPr/>
          <a:lstStyle/>
          <a:p>
            <a:fld id="{BB857596-EF66-1F44-A8C8-6028B75146B9}" type="slidenum">
              <a:rPr lang="en-US" smtClean="0"/>
              <a:t>13</a:t>
            </a:fld>
            <a:endParaRPr lang="en-US"/>
          </a:p>
        </p:txBody>
      </p:sp>
    </p:spTree>
    <p:extLst>
      <p:ext uri="{BB962C8B-B14F-4D97-AF65-F5344CB8AC3E}">
        <p14:creationId xmlns:p14="http://schemas.microsoft.com/office/powerpoint/2010/main" val="36875714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the problem of detecting incoming attacks, is not new.</a:t>
            </a:r>
          </a:p>
          <a:p>
            <a:r>
              <a:rPr lang="en-US" dirty="0"/>
              <a:t>For past thirty years, we have built technologies around RADAR, and Infrared countermeasure systems which detect dynamic object very precisely.</a:t>
            </a:r>
          </a:p>
        </p:txBody>
      </p:sp>
      <p:sp>
        <p:nvSpPr>
          <p:cNvPr id="4" name="Slide Number Placeholder 3"/>
          <p:cNvSpPr>
            <a:spLocks noGrp="1"/>
          </p:cNvSpPr>
          <p:nvPr>
            <p:ph type="sldNum" sz="quarter" idx="5"/>
          </p:nvPr>
        </p:nvSpPr>
        <p:spPr/>
        <p:txBody>
          <a:bodyPr/>
          <a:lstStyle/>
          <a:p>
            <a:fld id="{BB857596-EF66-1F44-A8C8-6028B75146B9}" type="slidenum">
              <a:rPr lang="en-US" smtClean="0"/>
              <a:t>14</a:t>
            </a:fld>
            <a:endParaRPr lang="en-US"/>
          </a:p>
        </p:txBody>
      </p:sp>
    </p:spTree>
    <p:extLst>
      <p:ext uri="{BB962C8B-B14F-4D97-AF65-F5344CB8AC3E}">
        <p14:creationId xmlns:p14="http://schemas.microsoft.com/office/powerpoint/2010/main" val="22699361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Unfortunately, all these techniques are useless for drones because drones have several constraints. Like</a:t>
            </a:r>
          </a:p>
        </p:txBody>
      </p:sp>
      <p:sp>
        <p:nvSpPr>
          <p:cNvPr id="4" name="Slide Number Placeholder 3"/>
          <p:cNvSpPr>
            <a:spLocks noGrp="1"/>
          </p:cNvSpPr>
          <p:nvPr>
            <p:ph type="sldNum" sz="quarter" idx="5"/>
          </p:nvPr>
        </p:nvSpPr>
        <p:spPr/>
        <p:txBody>
          <a:bodyPr/>
          <a:lstStyle/>
          <a:p>
            <a:fld id="{BB857596-EF66-1F44-A8C8-6028B75146B9}" type="slidenum">
              <a:rPr lang="en-US" smtClean="0"/>
              <a:t>15</a:t>
            </a:fld>
            <a:endParaRPr lang="en-US"/>
          </a:p>
        </p:txBody>
      </p:sp>
    </p:spTree>
    <p:extLst>
      <p:ext uri="{BB962C8B-B14F-4D97-AF65-F5344CB8AC3E}">
        <p14:creationId xmlns:p14="http://schemas.microsoft.com/office/powerpoint/2010/main" val="25346448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have very limited weight carrying capacity, (usually around 250grams)</a:t>
            </a:r>
          </a:p>
          <a:p>
            <a:r>
              <a:rPr lang="en-US" dirty="0"/>
              <a:t>Small form factor</a:t>
            </a:r>
          </a:p>
          <a:p>
            <a:r>
              <a:rPr lang="en-US" dirty="0"/>
              <a:t>Limited power, and therefore short flight time (around 20 minutes)</a:t>
            </a:r>
          </a:p>
          <a:p>
            <a:r>
              <a:rPr lang="en-US" dirty="0"/>
              <a:t>And limited computation resources</a:t>
            </a:r>
          </a:p>
        </p:txBody>
      </p:sp>
      <p:sp>
        <p:nvSpPr>
          <p:cNvPr id="4" name="Slide Number Placeholder 3"/>
          <p:cNvSpPr>
            <a:spLocks noGrp="1"/>
          </p:cNvSpPr>
          <p:nvPr>
            <p:ph type="sldNum" sz="quarter" idx="5"/>
          </p:nvPr>
        </p:nvSpPr>
        <p:spPr/>
        <p:txBody>
          <a:bodyPr/>
          <a:lstStyle/>
          <a:p>
            <a:fld id="{BB857596-EF66-1F44-A8C8-6028B75146B9}" type="slidenum">
              <a:rPr lang="en-US" smtClean="0"/>
              <a:t>16</a:t>
            </a:fld>
            <a:endParaRPr lang="en-US"/>
          </a:p>
        </p:txBody>
      </p:sp>
    </p:spTree>
    <p:extLst>
      <p:ext uri="{BB962C8B-B14F-4D97-AF65-F5344CB8AC3E}">
        <p14:creationId xmlns:p14="http://schemas.microsoft.com/office/powerpoint/2010/main" val="14492950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So when we talk about additional capability of safety in vehicles, we see works which use technologies like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RADAR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LIDAR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And Depth Cameras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What they have tried to do is take existing technologies and tailor them for these kind of resource constrained scenarios.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But essentially, what  they all are doing is capturing the image of the environment and then run some object detection algorithms on top of it.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BB857596-EF66-1F44-A8C8-6028B75146B9}" type="slidenum">
              <a:rPr lang="en-US" smtClean="0"/>
              <a:t>17</a:t>
            </a:fld>
            <a:endParaRPr lang="en-US"/>
          </a:p>
        </p:txBody>
      </p:sp>
    </p:spTree>
    <p:extLst>
      <p:ext uri="{BB962C8B-B14F-4D97-AF65-F5344CB8AC3E}">
        <p14:creationId xmlns:p14="http://schemas.microsoft.com/office/powerpoint/2010/main" val="15426336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Although these technologies work perfectly fine for autonomous cars, they are yet not suitable for resource constrained systems like drones.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These technologies consume a lot of power and relies on heavy computing which limit the flight time of an average drone to just 5 minutes.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Despite advancement in these technologies, we cannot deploy them in real applications.</a:t>
            </a:r>
          </a:p>
        </p:txBody>
      </p:sp>
      <p:sp>
        <p:nvSpPr>
          <p:cNvPr id="4" name="Slide Number Placeholder 3"/>
          <p:cNvSpPr>
            <a:spLocks noGrp="1"/>
          </p:cNvSpPr>
          <p:nvPr>
            <p:ph type="sldNum" sz="quarter" idx="5"/>
          </p:nvPr>
        </p:nvSpPr>
        <p:spPr/>
        <p:txBody>
          <a:bodyPr/>
          <a:lstStyle/>
          <a:p>
            <a:fld id="{BB857596-EF66-1F44-A8C8-6028B75146B9}" type="slidenum">
              <a:rPr lang="en-US" smtClean="0"/>
              <a:t>18</a:t>
            </a:fld>
            <a:endParaRPr lang="en-US"/>
          </a:p>
        </p:txBody>
      </p:sp>
    </p:spTree>
    <p:extLst>
      <p:ext uri="{BB962C8B-B14F-4D97-AF65-F5344CB8AC3E}">
        <p14:creationId xmlns:p14="http://schemas.microsoft.com/office/powerpoint/2010/main" val="42470187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we decided to take a different route.</a:t>
            </a:r>
          </a:p>
          <a:p>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Instead of using a sensor which captures the image of the scene and then run object detection algorithm to detect projectiles.</a:t>
            </a:r>
          </a:p>
          <a:p>
            <a:endParaRPr lang="en-US" dirty="0"/>
          </a:p>
          <a:p>
            <a:endParaRPr lang="en-US" dirty="0"/>
          </a:p>
        </p:txBody>
      </p:sp>
      <p:sp>
        <p:nvSpPr>
          <p:cNvPr id="4" name="Slide Number Placeholder 3"/>
          <p:cNvSpPr>
            <a:spLocks noGrp="1"/>
          </p:cNvSpPr>
          <p:nvPr>
            <p:ph type="sldNum" sz="quarter" idx="5"/>
          </p:nvPr>
        </p:nvSpPr>
        <p:spPr/>
        <p:txBody>
          <a:bodyPr/>
          <a:lstStyle/>
          <a:p>
            <a:fld id="{BB857596-EF66-1F44-A8C8-6028B75146B9}" type="slidenum">
              <a:rPr lang="en-US" smtClean="0"/>
              <a:t>19</a:t>
            </a:fld>
            <a:endParaRPr lang="en-US"/>
          </a:p>
        </p:txBody>
      </p:sp>
    </p:spTree>
    <p:extLst>
      <p:ext uri="{BB962C8B-B14F-4D97-AF65-F5344CB8AC3E}">
        <p14:creationId xmlns:p14="http://schemas.microsoft.com/office/powerpoint/2010/main" val="3214476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build a sensor that can DIRECTLY identify a specific event.</a:t>
            </a:r>
          </a:p>
        </p:txBody>
      </p:sp>
      <p:sp>
        <p:nvSpPr>
          <p:cNvPr id="4" name="Slide Number Placeholder 3"/>
          <p:cNvSpPr>
            <a:spLocks noGrp="1"/>
          </p:cNvSpPr>
          <p:nvPr>
            <p:ph type="sldNum" sz="quarter" idx="5"/>
          </p:nvPr>
        </p:nvSpPr>
        <p:spPr/>
        <p:txBody>
          <a:bodyPr/>
          <a:lstStyle/>
          <a:p>
            <a:fld id="{BB857596-EF66-1F44-A8C8-6028B75146B9}" type="slidenum">
              <a:rPr lang="en-US" smtClean="0"/>
              <a:t>20</a:t>
            </a:fld>
            <a:endParaRPr lang="en-US"/>
          </a:p>
        </p:txBody>
      </p:sp>
    </p:spTree>
    <p:extLst>
      <p:ext uri="{BB962C8B-B14F-4D97-AF65-F5344CB8AC3E}">
        <p14:creationId xmlns:p14="http://schemas.microsoft.com/office/powerpoint/2010/main" val="28836374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do not need to do</a:t>
            </a:r>
          </a:p>
          <a:p>
            <a:r>
              <a:rPr lang="en-US" dirty="0"/>
              <a:t>Localization</a:t>
            </a:r>
          </a:p>
          <a:p>
            <a:r>
              <a:rPr lang="en-US" dirty="0"/>
              <a:t>Scene imaging</a:t>
            </a:r>
          </a:p>
          <a:p>
            <a:r>
              <a:rPr lang="en-US" dirty="0"/>
              <a:t>Or direction of arrival</a:t>
            </a:r>
          </a:p>
        </p:txBody>
      </p:sp>
      <p:sp>
        <p:nvSpPr>
          <p:cNvPr id="4" name="Slide Number Placeholder 3"/>
          <p:cNvSpPr>
            <a:spLocks noGrp="1"/>
          </p:cNvSpPr>
          <p:nvPr>
            <p:ph type="sldNum" sz="quarter" idx="5"/>
          </p:nvPr>
        </p:nvSpPr>
        <p:spPr/>
        <p:txBody>
          <a:bodyPr/>
          <a:lstStyle/>
          <a:p>
            <a:fld id="{BB857596-EF66-1F44-A8C8-6028B75146B9}" type="slidenum">
              <a:rPr lang="en-US" smtClean="0"/>
              <a:t>21</a:t>
            </a:fld>
            <a:endParaRPr lang="en-US"/>
          </a:p>
        </p:txBody>
      </p:sp>
    </p:spTree>
    <p:extLst>
      <p:ext uri="{BB962C8B-B14F-4D97-AF65-F5344CB8AC3E}">
        <p14:creationId xmlns:p14="http://schemas.microsoft.com/office/powerpoint/2010/main" val="13712380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we need in this scenario is to know if there is any moving object in the environment</a:t>
            </a:r>
          </a:p>
          <a:p>
            <a:r>
              <a:rPr lang="en-US" dirty="0"/>
              <a:t>and if it’s going to hit the drone or not?</a:t>
            </a:r>
          </a:p>
        </p:txBody>
      </p:sp>
      <p:sp>
        <p:nvSpPr>
          <p:cNvPr id="4" name="Slide Number Placeholder 3"/>
          <p:cNvSpPr>
            <a:spLocks noGrp="1"/>
          </p:cNvSpPr>
          <p:nvPr>
            <p:ph type="sldNum" sz="quarter" idx="5"/>
          </p:nvPr>
        </p:nvSpPr>
        <p:spPr/>
        <p:txBody>
          <a:bodyPr/>
          <a:lstStyle/>
          <a:p>
            <a:fld id="{BB857596-EF66-1F44-A8C8-6028B75146B9}" type="slidenum">
              <a:rPr lang="en-US" smtClean="0"/>
              <a:t>22</a:t>
            </a:fld>
            <a:endParaRPr lang="en-US"/>
          </a:p>
        </p:txBody>
      </p:sp>
    </p:spTree>
    <p:extLst>
      <p:ext uri="{BB962C8B-B14F-4D97-AF65-F5344CB8AC3E}">
        <p14:creationId xmlns:p14="http://schemas.microsoft.com/office/powerpoint/2010/main" val="3489590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just a one-bit information</a:t>
            </a:r>
          </a:p>
        </p:txBody>
      </p:sp>
      <p:sp>
        <p:nvSpPr>
          <p:cNvPr id="4" name="Slide Number Placeholder 3"/>
          <p:cNvSpPr>
            <a:spLocks noGrp="1"/>
          </p:cNvSpPr>
          <p:nvPr>
            <p:ph type="sldNum" sz="quarter" idx="5"/>
          </p:nvPr>
        </p:nvSpPr>
        <p:spPr/>
        <p:txBody>
          <a:bodyPr/>
          <a:lstStyle/>
          <a:p>
            <a:fld id="{BB857596-EF66-1F44-A8C8-6028B75146B9}" type="slidenum">
              <a:rPr lang="en-US" smtClean="0"/>
              <a:t>23</a:t>
            </a:fld>
            <a:endParaRPr lang="en-US"/>
          </a:p>
        </p:txBody>
      </p:sp>
    </p:spTree>
    <p:extLst>
      <p:ext uri="{BB962C8B-B14F-4D97-AF65-F5344CB8AC3E}">
        <p14:creationId xmlns:p14="http://schemas.microsoft.com/office/powerpoint/2010/main" val="34232167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Telling a Hit or a Miss</a:t>
            </a:r>
          </a:p>
        </p:txBody>
      </p:sp>
      <p:sp>
        <p:nvSpPr>
          <p:cNvPr id="4" name="Slide Number Placeholder 3"/>
          <p:cNvSpPr>
            <a:spLocks noGrp="1"/>
          </p:cNvSpPr>
          <p:nvPr>
            <p:ph type="sldNum" sz="quarter" idx="5"/>
          </p:nvPr>
        </p:nvSpPr>
        <p:spPr/>
        <p:txBody>
          <a:bodyPr/>
          <a:lstStyle/>
          <a:p>
            <a:fld id="{BB857596-EF66-1F44-A8C8-6028B75146B9}" type="slidenum">
              <a:rPr lang="en-US" smtClean="0"/>
              <a:t>24</a:t>
            </a:fld>
            <a:endParaRPr lang="en-US"/>
          </a:p>
        </p:txBody>
      </p:sp>
    </p:spTree>
    <p:extLst>
      <p:ext uri="{BB962C8B-B14F-4D97-AF65-F5344CB8AC3E}">
        <p14:creationId xmlns:p14="http://schemas.microsoft.com/office/powerpoint/2010/main" val="27719932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ARE SUCCEFULL,</a:t>
            </a:r>
          </a:p>
          <a:p>
            <a:r>
              <a:rPr lang="en-US" dirty="0"/>
              <a:t>This lightweight and low power sensing system can enable very small drones, which are as small as honeybees, with self-defense capabilities.</a:t>
            </a:r>
          </a:p>
          <a:p>
            <a:r>
              <a:rPr lang="en-US" dirty="0"/>
              <a:t>A swarm of tiny drones can employ this mechanism to avoid collision between each other.</a:t>
            </a:r>
          </a:p>
          <a:p>
            <a:r>
              <a:rPr lang="en-US" dirty="0"/>
              <a:t>Firefighters can use them to chart the building before entering inside and drones can save themselves from flying debris or other obstacles.</a:t>
            </a:r>
          </a:p>
          <a:p>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are many opportunities, let us try to understand how we can develop such an event-specific sensor.</a:t>
            </a:r>
          </a:p>
          <a:p>
            <a:r>
              <a:rPr lang="en-IN" sz="1200" kern="1200" dirty="0">
                <a:solidFill>
                  <a:schemeClr val="tx1"/>
                </a:solidFill>
                <a:effectLst/>
                <a:latin typeface="+mn-lt"/>
                <a:ea typeface="+mn-ea"/>
                <a:cs typeface="+mn-cs"/>
              </a:rPr>
              <a:t>We call our system..</a:t>
            </a:r>
            <a:endParaRPr lang="en-US" dirty="0"/>
          </a:p>
        </p:txBody>
      </p:sp>
      <p:sp>
        <p:nvSpPr>
          <p:cNvPr id="4" name="Slide Number Placeholder 3"/>
          <p:cNvSpPr>
            <a:spLocks noGrp="1"/>
          </p:cNvSpPr>
          <p:nvPr>
            <p:ph type="sldNum" sz="quarter" idx="5"/>
          </p:nvPr>
        </p:nvSpPr>
        <p:spPr/>
        <p:txBody>
          <a:bodyPr/>
          <a:lstStyle/>
          <a:p>
            <a:fld id="{BB857596-EF66-1F44-A8C8-6028B75146B9}" type="slidenum">
              <a:rPr lang="en-US" smtClean="0"/>
              <a:t>25</a:t>
            </a:fld>
            <a:endParaRPr lang="en-US"/>
          </a:p>
        </p:txBody>
      </p:sp>
    </p:spTree>
    <p:extLst>
      <p:ext uri="{BB962C8B-B14F-4D97-AF65-F5344CB8AC3E}">
        <p14:creationId xmlns:p14="http://schemas.microsoft.com/office/powerpoint/2010/main" val="39133553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DopplerDodge.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the name says, here we have used doppler effect to identify if there is any moving object in the environment</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And specifically whether that object is going to hit the drone or not.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Before I go to the technique, let me quickly talk about what doppler effect is.</a:t>
            </a:r>
          </a:p>
        </p:txBody>
      </p:sp>
      <p:sp>
        <p:nvSpPr>
          <p:cNvPr id="4" name="Slide Number Placeholder 3"/>
          <p:cNvSpPr>
            <a:spLocks noGrp="1"/>
          </p:cNvSpPr>
          <p:nvPr>
            <p:ph type="sldNum" sz="quarter" idx="5"/>
          </p:nvPr>
        </p:nvSpPr>
        <p:spPr/>
        <p:txBody>
          <a:bodyPr/>
          <a:lstStyle/>
          <a:p>
            <a:fld id="{BB857596-EF66-1F44-A8C8-6028B75146B9}" type="slidenum">
              <a:rPr lang="en-US" smtClean="0"/>
              <a:t>26</a:t>
            </a:fld>
            <a:endParaRPr lang="en-US"/>
          </a:p>
        </p:txBody>
      </p:sp>
    </p:spTree>
    <p:extLst>
      <p:ext uri="{BB962C8B-B14F-4D97-AF65-F5344CB8AC3E}">
        <p14:creationId xmlns:p14="http://schemas.microsoft.com/office/powerpoint/2010/main" val="9733469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Doppler effect simply says that the frequency of a wave changes when there is relative motion between a source and an observer.</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increases if the they are coming towards each other and vice versa.</a:t>
            </a:r>
          </a:p>
        </p:txBody>
      </p:sp>
      <p:sp>
        <p:nvSpPr>
          <p:cNvPr id="4" name="Slide Number Placeholder 3"/>
          <p:cNvSpPr>
            <a:spLocks noGrp="1"/>
          </p:cNvSpPr>
          <p:nvPr>
            <p:ph type="sldNum" sz="quarter" idx="5"/>
          </p:nvPr>
        </p:nvSpPr>
        <p:spPr/>
        <p:txBody>
          <a:bodyPr/>
          <a:lstStyle/>
          <a:p>
            <a:fld id="{BB857596-EF66-1F44-A8C8-6028B75146B9}" type="slidenum">
              <a:rPr lang="en-US" smtClean="0"/>
              <a:t>27</a:t>
            </a:fld>
            <a:endParaRPr lang="en-US"/>
          </a:p>
        </p:txBody>
      </p:sp>
    </p:spTree>
    <p:extLst>
      <p:ext uri="{BB962C8B-B14F-4D97-AF65-F5344CB8AC3E}">
        <p14:creationId xmlns:p14="http://schemas.microsoft.com/office/powerpoint/2010/main" val="28484627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Imagine a set of speaker and microphone where the speaker is transmitting some frequency.</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If a flying object is coming towards them,</a:t>
            </a:r>
            <a:endParaRPr lang="en-US" dirty="0"/>
          </a:p>
        </p:txBody>
      </p:sp>
      <p:sp>
        <p:nvSpPr>
          <p:cNvPr id="4" name="Slide Number Placeholder 3"/>
          <p:cNvSpPr>
            <a:spLocks noGrp="1"/>
          </p:cNvSpPr>
          <p:nvPr>
            <p:ph type="sldNum" sz="quarter" idx="5"/>
          </p:nvPr>
        </p:nvSpPr>
        <p:spPr/>
        <p:txBody>
          <a:bodyPr/>
          <a:lstStyle/>
          <a:p>
            <a:fld id="{BB857596-EF66-1F44-A8C8-6028B75146B9}" type="slidenum">
              <a:rPr lang="en-US" smtClean="0"/>
              <a:t>28</a:t>
            </a:fld>
            <a:endParaRPr lang="en-US"/>
          </a:p>
        </p:txBody>
      </p:sp>
    </p:spTree>
    <p:extLst>
      <p:ext uri="{BB962C8B-B14F-4D97-AF65-F5344CB8AC3E}">
        <p14:creationId xmlns:p14="http://schemas.microsoft.com/office/powerpoint/2010/main" val="27732865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then because of the relative motion between the speaker and the object, we will see that frequency changes.</a:t>
            </a:r>
          </a:p>
        </p:txBody>
      </p:sp>
      <p:sp>
        <p:nvSpPr>
          <p:cNvPr id="4" name="Slide Number Placeholder 3"/>
          <p:cNvSpPr>
            <a:spLocks noGrp="1"/>
          </p:cNvSpPr>
          <p:nvPr>
            <p:ph type="sldNum" sz="quarter" idx="5"/>
          </p:nvPr>
        </p:nvSpPr>
        <p:spPr/>
        <p:txBody>
          <a:bodyPr/>
          <a:lstStyle/>
          <a:p>
            <a:fld id="{BB857596-EF66-1F44-A8C8-6028B75146B9}" type="slidenum">
              <a:rPr lang="en-US" smtClean="0"/>
              <a:t>29</a:t>
            </a:fld>
            <a:endParaRPr lang="en-US"/>
          </a:p>
        </p:txBody>
      </p:sp>
    </p:spTree>
    <p:extLst>
      <p:ext uri="{BB962C8B-B14F-4D97-AF65-F5344CB8AC3E}">
        <p14:creationId xmlns:p14="http://schemas.microsoft.com/office/powerpoint/2010/main" val="6864862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Interestingly, when the signal is reflected off the object and coming back to the microphone, there will be another level of doppler shift because of the relative motion between the microphone and object.</a:t>
            </a:r>
          </a:p>
        </p:txBody>
      </p:sp>
      <p:sp>
        <p:nvSpPr>
          <p:cNvPr id="4" name="Slide Number Placeholder 3"/>
          <p:cNvSpPr>
            <a:spLocks noGrp="1"/>
          </p:cNvSpPr>
          <p:nvPr>
            <p:ph type="sldNum" sz="quarter" idx="5"/>
          </p:nvPr>
        </p:nvSpPr>
        <p:spPr/>
        <p:txBody>
          <a:bodyPr/>
          <a:lstStyle/>
          <a:p>
            <a:fld id="{BB857596-EF66-1F44-A8C8-6028B75146B9}" type="slidenum">
              <a:rPr lang="en-US" smtClean="0"/>
              <a:t>30</a:t>
            </a:fld>
            <a:endParaRPr lang="en-US"/>
          </a:p>
        </p:txBody>
      </p:sp>
    </p:spTree>
    <p:extLst>
      <p:ext uri="{BB962C8B-B14F-4D97-AF65-F5344CB8AC3E}">
        <p14:creationId xmlns:p14="http://schemas.microsoft.com/office/powerpoint/2010/main" val="40559676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And basically we will end up with two levels of doppler shift that can be calculated using this equation</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is a simple equation, maybe we have seen in our high school textbooks.</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But often this doppler equation misses one point.</a:t>
            </a:r>
          </a:p>
        </p:txBody>
      </p:sp>
      <p:sp>
        <p:nvSpPr>
          <p:cNvPr id="4" name="Slide Number Placeholder 3"/>
          <p:cNvSpPr>
            <a:spLocks noGrp="1"/>
          </p:cNvSpPr>
          <p:nvPr>
            <p:ph type="sldNum" sz="quarter" idx="5"/>
          </p:nvPr>
        </p:nvSpPr>
        <p:spPr/>
        <p:txBody>
          <a:bodyPr/>
          <a:lstStyle/>
          <a:p>
            <a:fld id="{BB857596-EF66-1F44-A8C8-6028B75146B9}" type="slidenum">
              <a:rPr lang="en-US" smtClean="0"/>
              <a:t>31</a:t>
            </a:fld>
            <a:endParaRPr lang="en-US"/>
          </a:p>
        </p:txBody>
      </p:sp>
    </p:spTree>
    <p:extLst>
      <p:ext uri="{BB962C8B-B14F-4D97-AF65-F5344CB8AC3E}">
        <p14:creationId xmlns:p14="http://schemas.microsoft.com/office/powerpoint/2010/main" val="9299648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What if the object is coming at some angle with the radial direction?</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that case we have to calculate the radial component of the velocity which is v r cos theta.</a:t>
            </a:r>
          </a:p>
        </p:txBody>
      </p:sp>
      <p:sp>
        <p:nvSpPr>
          <p:cNvPr id="4" name="Slide Number Placeholder 3"/>
          <p:cNvSpPr>
            <a:spLocks noGrp="1"/>
          </p:cNvSpPr>
          <p:nvPr>
            <p:ph type="sldNum" sz="quarter" idx="5"/>
          </p:nvPr>
        </p:nvSpPr>
        <p:spPr/>
        <p:txBody>
          <a:bodyPr/>
          <a:lstStyle/>
          <a:p>
            <a:fld id="{BB857596-EF66-1F44-A8C8-6028B75146B9}" type="slidenum">
              <a:rPr lang="en-US" smtClean="0"/>
              <a:t>32</a:t>
            </a:fld>
            <a:endParaRPr lang="en-US"/>
          </a:p>
        </p:txBody>
      </p:sp>
    </p:spTree>
    <p:extLst>
      <p:ext uri="{BB962C8B-B14F-4D97-AF65-F5344CB8AC3E}">
        <p14:creationId xmlns:p14="http://schemas.microsoft.com/office/powerpoint/2010/main" val="36240138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and our equation becomes</a:t>
            </a:r>
          </a:p>
        </p:txBody>
      </p:sp>
      <p:sp>
        <p:nvSpPr>
          <p:cNvPr id="4" name="Slide Number Placeholder 3"/>
          <p:cNvSpPr>
            <a:spLocks noGrp="1"/>
          </p:cNvSpPr>
          <p:nvPr>
            <p:ph type="sldNum" sz="quarter" idx="5"/>
          </p:nvPr>
        </p:nvSpPr>
        <p:spPr/>
        <p:txBody>
          <a:bodyPr/>
          <a:lstStyle/>
          <a:p>
            <a:fld id="{BB857596-EF66-1F44-A8C8-6028B75146B9}" type="slidenum">
              <a:rPr lang="en-US" smtClean="0"/>
              <a:t>33</a:t>
            </a:fld>
            <a:endParaRPr lang="en-US"/>
          </a:p>
        </p:txBody>
      </p:sp>
    </p:spTree>
    <p:extLst>
      <p:ext uri="{BB962C8B-B14F-4D97-AF65-F5344CB8AC3E}">
        <p14:creationId xmlns:p14="http://schemas.microsoft.com/office/powerpoint/2010/main" val="19328597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Since this component of velocity points towards the radial direction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 call it this angle as radial angle</a:t>
            </a:r>
          </a:p>
        </p:txBody>
      </p:sp>
      <p:sp>
        <p:nvSpPr>
          <p:cNvPr id="4" name="Slide Number Placeholder 3"/>
          <p:cNvSpPr>
            <a:spLocks noGrp="1"/>
          </p:cNvSpPr>
          <p:nvPr>
            <p:ph type="sldNum" sz="quarter" idx="5"/>
          </p:nvPr>
        </p:nvSpPr>
        <p:spPr/>
        <p:txBody>
          <a:bodyPr/>
          <a:lstStyle/>
          <a:p>
            <a:fld id="{BB857596-EF66-1F44-A8C8-6028B75146B9}" type="slidenum">
              <a:rPr lang="en-US" smtClean="0"/>
              <a:t>34</a:t>
            </a:fld>
            <a:endParaRPr lang="en-US"/>
          </a:p>
        </p:txBody>
      </p:sp>
    </p:spTree>
    <p:extLst>
      <p:ext uri="{BB962C8B-B14F-4D97-AF65-F5344CB8AC3E}">
        <p14:creationId xmlns:p14="http://schemas.microsoft.com/office/powerpoint/2010/main" val="9733809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And the velocity as radial velocity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B857596-EF66-1F44-A8C8-6028B75146B9}" type="slidenum">
              <a:rPr lang="en-US" smtClean="0"/>
              <a:t>35</a:t>
            </a:fld>
            <a:endParaRPr lang="en-US"/>
          </a:p>
        </p:txBody>
      </p:sp>
    </p:spTree>
    <p:extLst>
      <p:ext uri="{BB962C8B-B14F-4D97-AF65-F5344CB8AC3E}">
        <p14:creationId xmlns:p14="http://schemas.microsoft.com/office/powerpoint/2010/main" val="15080746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Now imagine that we put this setup on top of a drone.</a:t>
            </a:r>
          </a:p>
          <a:p>
            <a:r>
              <a:rPr lang="en-US" dirty="0"/>
              <a:t>And throw a ball such that it’s going to hit the drone.</a:t>
            </a:r>
          </a:p>
          <a:p>
            <a:r>
              <a:rPr lang="en-US" dirty="0"/>
              <a:t>If we look at this scenario from the top view, it will appear something like this.</a:t>
            </a:r>
          </a:p>
          <a:p>
            <a:r>
              <a:rPr lang="en-US" dirty="0"/>
              <a:t>The ball will come in a straight line.</a:t>
            </a:r>
          </a:p>
          <a:p>
            <a:r>
              <a:rPr lang="en-US" sz="1200" kern="1200" dirty="0">
                <a:solidFill>
                  <a:schemeClr val="tx1"/>
                </a:solidFill>
                <a:effectLst/>
                <a:latin typeface="+mn-lt"/>
                <a:ea typeface="+mn-ea"/>
                <a:cs typeface="+mn-cs"/>
              </a:rPr>
              <a:t>Since this ball is moving at some velocity,</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microphone on the drone will observe some finite doppler shift.</a:t>
            </a:r>
          </a:p>
        </p:txBody>
      </p:sp>
      <p:sp>
        <p:nvSpPr>
          <p:cNvPr id="4" name="Slide Number Placeholder 3"/>
          <p:cNvSpPr>
            <a:spLocks noGrp="1"/>
          </p:cNvSpPr>
          <p:nvPr>
            <p:ph type="sldNum" sz="quarter" idx="10"/>
          </p:nvPr>
        </p:nvSpPr>
        <p:spPr/>
        <p:txBody>
          <a:bodyPr/>
          <a:lstStyle/>
          <a:p>
            <a:fld id="{BB857596-EF66-1F44-A8C8-6028B75146B9}" type="slidenum">
              <a:rPr lang="en-US" smtClean="0"/>
              <a:t>36</a:t>
            </a:fld>
            <a:endParaRPr lang="en-US"/>
          </a:p>
        </p:txBody>
      </p:sp>
    </p:spTree>
    <p:extLst>
      <p:ext uri="{BB962C8B-B14F-4D97-AF65-F5344CB8AC3E}">
        <p14:creationId xmlns:p14="http://schemas.microsoft.com/office/powerpoint/2010/main" val="20197577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the ball approaches the drone, notice that radial angle remains constant.</a:t>
            </a:r>
          </a:p>
          <a:p>
            <a:endParaRPr lang="en-US" dirty="0"/>
          </a:p>
        </p:txBody>
      </p:sp>
      <p:sp>
        <p:nvSpPr>
          <p:cNvPr id="4" name="Slide Number Placeholder 3"/>
          <p:cNvSpPr>
            <a:spLocks noGrp="1"/>
          </p:cNvSpPr>
          <p:nvPr>
            <p:ph type="sldNum" sz="quarter" idx="10"/>
          </p:nvPr>
        </p:nvSpPr>
        <p:spPr/>
        <p:txBody>
          <a:bodyPr/>
          <a:lstStyle/>
          <a:p>
            <a:fld id="{BB857596-EF66-1F44-A8C8-6028B75146B9}" type="slidenum">
              <a:rPr lang="en-US" smtClean="0"/>
              <a:t>37</a:t>
            </a:fld>
            <a:endParaRPr lang="en-US"/>
          </a:p>
        </p:txBody>
      </p:sp>
    </p:spTree>
    <p:extLst>
      <p:ext uri="{BB962C8B-B14F-4D97-AF65-F5344CB8AC3E}">
        <p14:creationId xmlns:p14="http://schemas.microsoft.com/office/powerpoint/2010/main" val="25807026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the ball approaches the drone, notice that radial angle remains constant.</a:t>
            </a:r>
          </a:p>
          <a:p>
            <a:endParaRPr lang="en-US" dirty="0"/>
          </a:p>
        </p:txBody>
      </p:sp>
      <p:sp>
        <p:nvSpPr>
          <p:cNvPr id="4" name="Slide Number Placeholder 3"/>
          <p:cNvSpPr>
            <a:spLocks noGrp="1"/>
          </p:cNvSpPr>
          <p:nvPr>
            <p:ph type="sldNum" sz="quarter" idx="10"/>
          </p:nvPr>
        </p:nvSpPr>
        <p:spPr/>
        <p:txBody>
          <a:bodyPr/>
          <a:lstStyle/>
          <a:p>
            <a:fld id="{BB857596-EF66-1F44-A8C8-6028B75146B9}" type="slidenum">
              <a:rPr lang="en-US" smtClean="0"/>
              <a:t>38</a:t>
            </a:fld>
            <a:endParaRPr lang="en-US"/>
          </a:p>
        </p:txBody>
      </p:sp>
    </p:spTree>
    <p:extLst>
      <p:ext uri="{BB962C8B-B14F-4D97-AF65-F5344CB8AC3E}">
        <p14:creationId xmlns:p14="http://schemas.microsoft.com/office/powerpoint/2010/main" val="10869659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if we plot the doppler shift in frequency for this scenario,</a:t>
            </a:r>
          </a:p>
        </p:txBody>
      </p:sp>
      <p:sp>
        <p:nvSpPr>
          <p:cNvPr id="4" name="Slide Number Placeholder 3"/>
          <p:cNvSpPr>
            <a:spLocks noGrp="1"/>
          </p:cNvSpPr>
          <p:nvPr>
            <p:ph type="sldNum" sz="quarter" idx="10"/>
          </p:nvPr>
        </p:nvSpPr>
        <p:spPr/>
        <p:txBody>
          <a:bodyPr/>
          <a:lstStyle/>
          <a:p>
            <a:fld id="{BB857596-EF66-1F44-A8C8-6028B75146B9}" type="slidenum">
              <a:rPr lang="en-US" smtClean="0"/>
              <a:t>39</a:t>
            </a:fld>
            <a:endParaRPr lang="en-US"/>
          </a:p>
        </p:txBody>
      </p:sp>
    </p:spTree>
    <p:extLst>
      <p:ext uri="{BB962C8B-B14F-4D97-AF65-F5344CB8AC3E}">
        <p14:creationId xmlns:p14="http://schemas.microsoft.com/office/powerpoint/2010/main" val="13212986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We see that it also remains constant with time.</a:t>
            </a:r>
          </a:p>
          <a:p>
            <a:endParaRPr lang="en-US" dirty="0"/>
          </a:p>
        </p:txBody>
      </p:sp>
      <p:sp>
        <p:nvSpPr>
          <p:cNvPr id="4" name="Slide Number Placeholder 3"/>
          <p:cNvSpPr>
            <a:spLocks noGrp="1"/>
          </p:cNvSpPr>
          <p:nvPr>
            <p:ph type="sldNum" sz="quarter" idx="10"/>
          </p:nvPr>
        </p:nvSpPr>
        <p:spPr/>
        <p:txBody>
          <a:bodyPr/>
          <a:lstStyle/>
          <a:p>
            <a:fld id="{BB857596-EF66-1F44-A8C8-6028B75146B9}" type="slidenum">
              <a:rPr lang="en-US" smtClean="0"/>
              <a:t>40</a:t>
            </a:fld>
            <a:endParaRPr lang="en-US"/>
          </a:p>
        </p:txBody>
      </p:sp>
    </p:spTree>
    <p:extLst>
      <p:ext uri="{BB962C8B-B14F-4D97-AF65-F5344CB8AC3E}">
        <p14:creationId xmlns:p14="http://schemas.microsoft.com/office/powerpoint/2010/main" val="31711980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us again consider this case,, but this time the ball is not going to hit the drone.</a:t>
            </a:r>
          </a:p>
          <a:p>
            <a:r>
              <a:rPr lang="en-US" dirty="0"/>
              <a:t>It is going in some other direction, let’s say theta.</a:t>
            </a:r>
          </a:p>
        </p:txBody>
      </p:sp>
      <p:sp>
        <p:nvSpPr>
          <p:cNvPr id="4" name="Slide Number Placeholder 3"/>
          <p:cNvSpPr>
            <a:spLocks noGrp="1"/>
          </p:cNvSpPr>
          <p:nvPr>
            <p:ph type="sldNum" sz="quarter" idx="10"/>
          </p:nvPr>
        </p:nvSpPr>
        <p:spPr/>
        <p:txBody>
          <a:bodyPr/>
          <a:lstStyle/>
          <a:p>
            <a:fld id="{BB857596-EF66-1F44-A8C8-6028B75146B9}" type="slidenum">
              <a:rPr lang="en-US" smtClean="0"/>
              <a:t>41</a:t>
            </a:fld>
            <a:endParaRPr lang="en-US"/>
          </a:p>
        </p:txBody>
      </p:sp>
    </p:spTree>
    <p:extLst>
      <p:ext uri="{BB962C8B-B14F-4D97-AF65-F5344CB8AC3E}">
        <p14:creationId xmlns:p14="http://schemas.microsoft.com/office/powerpoint/2010/main" val="21429449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as the comes toward the drone, the radial increases.</a:t>
            </a:r>
          </a:p>
        </p:txBody>
      </p:sp>
      <p:sp>
        <p:nvSpPr>
          <p:cNvPr id="4" name="Slide Number Placeholder 3"/>
          <p:cNvSpPr>
            <a:spLocks noGrp="1"/>
          </p:cNvSpPr>
          <p:nvPr>
            <p:ph type="sldNum" sz="quarter" idx="5"/>
          </p:nvPr>
        </p:nvSpPr>
        <p:spPr/>
        <p:txBody>
          <a:bodyPr/>
          <a:lstStyle/>
          <a:p>
            <a:fld id="{BB857596-EF66-1F44-A8C8-6028B75146B9}" type="slidenum">
              <a:rPr lang="en-US" smtClean="0"/>
              <a:t>42</a:t>
            </a:fld>
            <a:endParaRPr lang="en-US"/>
          </a:p>
        </p:txBody>
      </p:sp>
    </p:spTree>
    <p:extLst>
      <p:ext uri="{BB962C8B-B14F-4D97-AF65-F5344CB8AC3E}">
        <p14:creationId xmlns:p14="http://schemas.microsoft.com/office/powerpoint/2010/main" val="7423960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as the comes toward the drone, the radial increases.</a:t>
            </a:r>
          </a:p>
        </p:txBody>
      </p:sp>
      <p:sp>
        <p:nvSpPr>
          <p:cNvPr id="4" name="Slide Number Placeholder 3"/>
          <p:cNvSpPr>
            <a:spLocks noGrp="1"/>
          </p:cNvSpPr>
          <p:nvPr>
            <p:ph type="sldNum" sz="quarter" idx="5"/>
          </p:nvPr>
        </p:nvSpPr>
        <p:spPr/>
        <p:txBody>
          <a:bodyPr/>
          <a:lstStyle/>
          <a:p>
            <a:fld id="{BB857596-EF66-1F44-A8C8-6028B75146B9}" type="slidenum">
              <a:rPr lang="en-US" smtClean="0"/>
              <a:t>43</a:t>
            </a:fld>
            <a:endParaRPr lang="en-US"/>
          </a:p>
        </p:txBody>
      </p:sp>
    </p:spTree>
    <p:extLst>
      <p:ext uri="{BB962C8B-B14F-4D97-AF65-F5344CB8AC3E}">
        <p14:creationId xmlns:p14="http://schemas.microsoft.com/office/powerpoint/2010/main" val="19421627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if we plot the doppler shift with time, we see that it no longer a straight line.</a:t>
            </a:r>
          </a:p>
        </p:txBody>
      </p:sp>
      <p:sp>
        <p:nvSpPr>
          <p:cNvPr id="4" name="Slide Number Placeholder 3"/>
          <p:cNvSpPr>
            <a:spLocks noGrp="1"/>
          </p:cNvSpPr>
          <p:nvPr>
            <p:ph type="sldNum" sz="quarter" idx="5"/>
          </p:nvPr>
        </p:nvSpPr>
        <p:spPr/>
        <p:txBody>
          <a:bodyPr/>
          <a:lstStyle/>
          <a:p>
            <a:fld id="{BB857596-EF66-1F44-A8C8-6028B75146B9}" type="slidenum">
              <a:rPr lang="en-US" smtClean="0"/>
              <a:t>44</a:t>
            </a:fld>
            <a:endParaRPr lang="en-US"/>
          </a:p>
        </p:txBody>
      </p:sp>
    </p:spTree>
    <p:extLst>
      <p:ext uri="{BB962C8B-B14F-4D97-AF65-F5344CB8AC3E}">
        <p14:creationId xmlns:p14="http://schemas.microsoft.com/office/powerpoint/2010/main" val="415444527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It decreases as the angle increases.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BB857596-EF66-1F44-A8C8-6028B75146B9}" type="slidenum">
              <a:rPr lang="en-US" smtClean="0"/>
              <a:t>45</a:t>
            </a:fld>
            <a:endParaRPr lang="en-US"/>
          </a:p>
        </p:txBody>
      </p:sp>
    </p:spTree>
    <p:extLst>
      <p:ext uri="{BB962C8B-B14F-4D97-AF65-F5344CB8AC3E}">
        <p14:creationId xmlns:p14="http://schemas.microsoft.com/office/powerpoint/2010/main" val="37439418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core intuition of DopplerDodge.</a:t>
            </a:r>
          </a:p>
          <a:p>
            <a:endParaRPr lang="en-US" dirty="0"/>
          </a:p>
          <a:p>
            <a:r>
              <a:rPr lang="en-US" dirty="0"/>
              <a:t>This works very well in theory, how well does it work in practice?</a:t>
            </a:r>
          </a:p>
          <a:p>
            <a:r>
              <a:rPr lang="en-US" dirty="0"/>
              <a:t>To find out we have done an experiment for which I want to show you a video,</a:t>
            </a:r>
          </a:p>
        </p:txBody>
      </p:sp>
      <p:sp>
        <p:nvSpPr>
          <p:cNvPr id="4" name="Slide Number Placeholder 3"/>
          <p:cNvSpPr>
            <a:spLocks noGrp="1"/>
          </p:cNvSpPr>
          <p:nvPr>
            <p:ph type="sldNum" sz="quarter" idx="5"/>
          </p:nvPr>
        </p:nvSpPr>
        <p:spPr/>
        <p:txBody>
          <a:bodyPr/>
          <a:lstStyle/>
          <a:p>
            <a:fld id="{BB857596-EF66-1F44-A8C8-6028B75146B9}" type="slidenum">
              <a:rPr lang="en-US" smtClean="0"/>
              <a:t>46</a:t>
            </a:fld>
            <a:endParaRPr lang="en-US"/>
          </a:p>
        </p:txBody>
      </p:sp>
    </p:spTree>
    <p:extLst>
      <p:ext uri="{BB962C8B-B14F-4D97-AF65-F5344CB8AC3E}">
        <p14:creationId xmlns:p14="http://schemas.microsoft.com/office/powerpoint/2010/main" val="328491478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857596-EF66-1F44-A8C8-6028B75146B9}" type="slidenum">
              <a:rPr lang="en-US" smtClean="0"/>
              <a:t>47</a:t>
            </a:fld>
            <a:endParaRPr lang="en-US"/>
          </a:p>
        </p:txBody>
      </p:sp>
    </p:spTree>
    <p:extLst>
      <p:ext uri="{BB962C8B-B14F-4D97-AF65-F5344CB8AC3E}">
        <p14:creationId xmlns:p14="http://schemas.microsoft.com/office/powerpoint/2010/main" val="39587348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When we plot the frequencies for both the hit and miss cases over time, we can clearly see that in hit case frequency remains constant but in miss case it is changing just like we thought.</a:t>
            </a:r>
          </a:p>
        </p:txBody>
      </p:sp>
      <p:sp>
        <p:nvSpPr>
          <p:cNvPr id="4" name="Slide Number Placeholder 3"/>
          <p:cNvSpPr>
            <a:spLocks noGrp="1"/>
          </p:cNvSpPr>
          <p:nvPr>
            <p:ph type="sldNum" sz="quarter" idx="10"/>
          </p:nvPr>
        </p:nvSpPr>
        <p:spPr/>
        <p:txBody>
          <a:bodyPr/>
          <a:lstStyle/>
          <a:p>
            <a:fld id="{BB857596-EF66-1F44-A8C8-6028B75146B9}" type="slidenum">
              <a:rPr lang="en-US" smtClean="0"/>
              <a:t>48</a:t>
            </a:fld>
            <a:endParaRPr lang="en-US"/>
          </a:p>
        </p:txBody>
      </p:sp>
    </p:spTree>
    <p:extLst>
      <p:ext uri="{BB962C8B-B14F-4D97-AF65-F5344CB8AC3E}">
        <p14:creationId xmlns:p14="http://schemas.microsoft.com/office/powerpoint/2010/main" val="49052217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If we can track these doppler frequencies, then we can detect if the projectile is going to hit the drone or not.</a:t>
            </a:r>
          </a:p>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But tracking doppler frequency in spectrograms is an expensive operation.</a:t>
            </a:r>
          </a:p>
        </p:txBody>
      </p:sp>
      <p:sp>
        <p:nvSpPr>
          <p:cNvPr id="4" name="Slide Number Placeholder 3"/>
          <p:cNvSpPr>
            <a:spLocks noGrp="1"/>
          </p:cNvSpPr>
          <p:nvPr>
            <p:ph type="sldNum" sz="quarter" idx="10"/>
          </p:nvPr>
        </p:nvSpPr>
        <p:spPr/>
        <p:txBody>
          <a:bodyPr/>
          <a:lstStyle/>
          <a:p>
            <a:fld id="{BB857596-EF66-1F44-A8C8-6028B75146B9}" type="slidenum">
              <a:rPr lang="en-US" smtClean="0"/>
              <a:t>49</a:t>
            </a:fld>
            <a:endParaRPr lang="en-US"/>
          </a:p>
        </p:txBody>
      </p:sp>
    </p:spTree>
    <p:extLst>
      <p:ext uri="{BB962C8B-B14F-4D97-AF65-F5344CB8AC3E}">
        <p14:creationId xmlns:p14="http://schemas.microsoft.com/office/powerpoint/2010/main" val="275961272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And in this particular application we don’t need to track the frequencies,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10"/>
          </p:nvPr>
        </p:nvSpPr>
        <p:spPr/>
        <p:txBody>
          <a:bodyPr/>
          <a:lstStyle/>
          <a:p>
            <a:fld id="{BB857596-EF66-1F44-A8C8-6028B75146B9}" type="slidenum">
              <a:rPr lang="en-US" smtClean="0"/>
              <a:t>50</a:t>
            </a:fld>
            <a:endParaRPr lang="en-US"/>
          </a:p>
        </p:txBody>
      </p:sp>
    </p:spTree>
    <p:extLst>
      <p:ext uri="{BB962C8B-B14F-4D97-AF65-F5344CB8AC3E}">
        <p14:creationId xmlns:p14="http://schemas.microsoft.com/office/powerpoint/2010/main" val="87296415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but rather if we can break the entire signal into multiple windows, then we can compare them with one another.</a:t>
            </a:r>
          </a:p>
        </p:txBody>
      </p:sp>
      <p:sp>
        <p:nvSpPr>
          <p:cNvPr id="4" name="Slide Number Placeholder 3"/>
          <p:cNvSpPr>
            <a:spLocks noGrp="1"/>
          </p:cNvSpPr>
          <p:nvPr>
            <p:ph type="sldNum" sz="quarter" idx="10"/>
          </p:nvPr>
        </p:nvSpPr>
        <p:spPr/>
        <p:txBody>
          <a:bodyPr/>
          <a:lstStyle/>
          <a:p>
            <a:fld id="{BB857596-EF66-1F44-A8C8-6028B75146B9}" type="slidenum">
              <a:rPr lang="en-US" smtClean="0"/>
              <a:t>51</a:t>
            </a:fld>
            <a:endParaRPr lang="en-US"/>
          </a:p>
        </p:txBody>
      </p:sp>
    </p:spTree>
    <p:extLst>
      <p:ext uri="{BB962C8B-B14F-4D97-AF65-F5344CB8AC3E}">
        <p14:creationId xmlns:p14="http://schemas.microsoft.com/office/powerpoint/2010/main" val="298448117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For example, take these two windows at tie t1 and t2.</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We see that in hit case these frequencies have equal values.</a:t>
            </a:r>
          </a:p>
        </p:txBody>
      </p:sp>
      <p:sp>
        <p:nvSpPr>
          <p:cNvPr id="4" name="Slide Number Placeholder 3"/>
          <p:cNvSpPr>
            <a:spLocks noGrp="1"/>
          </p:cNvSpPr>
          <p:nvPr>
            <p:ph type="sldNum" sz="quarter" idx="10"/>
          </p:nvPr>
        </p:nvSpPr>
        <p:spPr/>
        <p:txBody>
          <a:bodyPr/>
          <a:lstStyle/>
          <a:p>
            <a:fld id="{BB857596-EF66-1F44-A8C8-6028B75146B9}" type="slidenum">
              <a:rPr lang="en-US" smtClean="0"/>
              <a:t>52</a:t>
            </a:fld>
            <a:endParaRPr lang="en-US"/>
          </a:p>
        </p:txBody>
      </p:sp>
    </p:spTree>
    <p:extLst>
      <p:ext uri="{BB962C8B-B14F-4D97-AF65-F5344CB8AC3E}">
        <p14:creationId xmlns:p14="http://schemas.microsoft.com/office/powerpoint/2010/main" val="90835644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And their ratio is equal to one.</a:t>
            </a:r>
          </a:p>
        </p:txBody>
      </p:sp>
      <p:sp>
        <p:nvSpPr>
          <p:cNvPr id="4" name="Slide Number Placeholder 3"/>
          <p:cNvSpPr>
            <a:spLocks noGrp="1"/>
          </p:cNvSpPr>
          <p:nvPr>
            <p:ph type="sldNum" sz="quarter" idx="10"/>
          </p:nvPr>
        </p:nvSpPr>
        <p:spPr/>
        <p:txBody>
          <a:bodyPr/>
          <a:lstStyle/>
          <a:p>
            <a:fld id="{BB857596-EF66-1F44-A8C8-6028B75146B9}" type="slidenum">
              <a:rPr lang="en-US" smtClean="0"/>
              <a:t>53</a:t>
            </a:fld>
            <a:endParaRPr lang="en-US"/>
          </a:p>
        </p:txBody>
      </p:sp>
    </p:spTree>
    <p:extLst>
      <p:ext uri="{BB962C8B-B14F-4D97-AF65-F5344CB8AC3E}">
        <p14:creationId xmlns:p14="http://schemas.microsoft.com/office/powerpoint/2010/main" val="117061965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but in miss case, if we compare these two frequencies, we see that they are not equal</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10"/>
          </p:nvPr>
        </p:nvSpPr>
        <p:spPr/>
        <p:txBody>
          <a:bodyPr/>
          <a:lstStyle/>
          <a:p>
            <a:fld id="{BB857596-EF66-1F44-A8C8-6028B75146B9}" type="slidenum">
              <a:rPr lang="en-US" smtClean="0"/>
              <a:t>54</a:t>
            </a:fld>
            <a:endParaRPr lang="en-US"/>
          </a:p>
        </p:txBody>
      </p:sp>
    </p:spTree>
    <p:extLst>
      <p:ext uri="{BB962C8B-B14F-4D97-AF65-F5344CB8AC3E}">
        <p14:creationId xmlns:p14="http://schemas.microsoft.com/office/powerpoint/2010/main" val="232053956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the ratio will be greater than 1.</a:t>
            </a:r>
          </a:p>
        </p:txBody>
      </p:sp>
      <p:sp>
        <p:nvSpPr>
          <p:cNvPr id="4" name="Slide Number Placeholder 3"/>
          <p:cNvSpPr>
            <a:spLocks noGrp="1"/>
          </p:cNvSpPr>
          <p:nvPr>
            <p:ph type="sldNum" sz="quarter" idx="10"/>
          </p:nvPr>
        </p:nvSpPr>
        <p:spPr/>
        <p:txBody>
          <a:bodyPr/>
          <a:lstStyle/>
          <a:p>
            <a:fld id="{BB857596-EF66-1F44-A8C8-6028B75146B9}" type="slidenum">
              <a:rPr lang="en-US" smtClean="0"/>
              <a:t>55</a:t>
            </a:fld>
            <a:endParaRPr lang="en-US"/>
          </a:p>
        </p:txBody>
      </p:sp>
    </p:spTree>
    <p:extLst>
      <p:ext uri="{BB962C8B-B14F-4D97-AF65-F5344CB8AC3E}">
        <p14:creationId xmlns:p14="http://schemas.microsoft.com/office/powerpoint/2010/main" val="374277463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We call this ratio Radial Drift, as it tells us the drift in the doppler frequency.</a:t>
            </a:r>
          </a:p>
        </p:txBody>
      </p:sp>
      <p:sp>
        <p:nvSpPr>
          <p:cNvPr id="4" name="Slide Number Placeholder 3"/>
          <p:cNvSpPr>
            <a:spLocks noGrp="1"/>
          </p:cNvSpPr>
          <p:nvPr>
            <p:ph type="sldNum" sz="quarter" idx="10"/>
          </p:nvPr>
        </p:nvSpPr>
        <p:spPr/>
        <p:txBody>
          <a:bodyPr/>
          <a:lstStyle/>
          <a:p>
            <a:fld id="{BB857596-EF66-1F44-A8C8-6028B75146B9}" type="slidenum">
              <a:rPr lang="en-US" smtClean="0"/>
              <a:t>56</a:t>
            </a:fld>
            <a:endParaRPr lang="en-US"/>
          </a:p>
        </p:txBody>
      </p:sp>
    </p:spTree>
    <p:extLst>
      <p:ext uri="{BB962C8B-B14F-4D97-AF65-F5344CB8AC3E}">
        <p14:creationId xmlns:p14="http://schemas.microsoft.com/office/powerpoint/2010/main" val="119478574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dirty="0"/>
              <a:t>To find out radial drift, we can implement this idea in two different approaches.</a:t>
            </a:r>
          </a:p>
          <a:p>
            <a:endParaRPr lang="en-US" dirty="0"/>
          </a:p>
          <a:p>
            <a:r>
              <a:rPr lang="en-US" dirty="0"/>
              <a:t>The basic approach is to use Fast Fourier Transform and get the frequencies at two different time windows and compare them.</a:t>
            </a:r>
          </a:p>
          <a:p>
            <a:r>
              <a:rPr lang="en-US" dirty="0"/>
              <a:t>And the second is a low power technique called Frequency Translation.</a:t>
            </a:r>
          </a:p>
          <a:p>
            <a:endParaRPr lang="en-US" dirty="0"/>
          </a:p>
        </p:txBody>
      </p:sp>
      <p:sp>
        <p:nvSpPr>
          <p:cNvPr id="4" name="Slide Number Placeholder 3"/>
          <p:cNvSpPr>
            <a:spLocks noGrp="1"/>
          </p:cNvSpPr>
          <p:nvPr>
            <p:ph type="sldNum" sz="quarter" idx="5"/>
          </p:nvPr>
        </p:nvSpPr>
        <p:spPr/>
        <p:txBody>
          <a:bodyPr/>
          <a:lstStyle/>
          <a:p>
            <a:fld id="{BB857596-EF66-1F44-A8C8-6028B75146B9}" type="slidenum">
              <a:rPr lang="en-US" smtClean="0"/>
              <a:t>57</a:t>
            </a:fld>
            <a:endParaRPr lang="en-US"/>
          </a:p>
        </p:txBody>
      </p:sp>
    </p:spTree>
    <p:extLst>
      <p:ext uri="{BB962C8B-B14F-4D97-AF65-F5344CB8AC3E}">
        <p14:creationId xmlns:p14="http://schemas.microsoft.com/office/powerpoint/2010/main" val="29799371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First let’s see the basic approach.</a:t>
            </a:r>
            <a:endParaRPr lang="en-US" dirty="0"/>
          </a:p>
          <a:p>
            <a:endParaRPr lang="en-US" dirty="0"/>
          </a:p>
        </p:txBody>
      </p:sp>
      <p:sp>
        <p:nvSpPr>
          <p:cNvPr id="4" name="Slide Number Placeholder 3"/>
          <p:cNvSpPr>
            <a:spLocks noGrp="1"/>
          </p:cNvSpPr>
          <p:nvPr>
            <p:ph type="sldNum" sz="quarter" idx="5"/>
          </p:nvPr>
        </p:nvSpPr>
        <p:spPr/>
        <p:txBody>
          <a:bodyPr/>
          <a:lstStyle/>
          <a:p>
            <a:fld id="{BB857596-EF66-1F44-A8C8-6028B75146B9}" type="slidenum">
              <a:rPr lang="en-US" smtClean="0"/>
              <a:t>58</a:t>
            </a:fld>
            <a:endParaRPr lang="en-US"/>
          </a:p>
        </p:txBody>
      </p:sp>
    </p:spTree>
    <p:extLst>
      <p:ext uri="{BB962C8B-B14F-4D97-AF65-F5344CB8AC3E}">
        <p14:creationId xmlns:p14="http://schemas.microsoft.com/office/powerpoint/2010/main" val="295147037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take the time domain signals of the two adjacent block.</a:t>
            </a:r>
          </a:p>
        </p:txBody>
      </p:sp>
      <p:sp>
        <p:nvSpPr>
          <p:cNvPr id="4" name="Slide Number Placeholder 3"/>
          <p:cNvSpPr>
            <a:spLocks noGrp="1"/>
          </p:cNvSpPr>
          <p:nvPr>
            <p:ph type="sldNum" sz="quarter" idx="5"/>
          </p:nvPr>
        </p:nvSpPr>
        <p:spPr/>
        <p:txBody>
          <a:bodyPr/>
          <a:lstStyle/>
          <a:p>
            <a:fld id="{BB857596-EF66-1F44-A8C8-6028B75146B9}" type="slidenum">
              <a:rPr lang="en-US" smtClean="0"/>
              <a:t>59</a:t>
            </a:fld>
            <a:endParaRPr lang="en-US"/>
          </a:p>
        </p:txBody>
      </p:sp>
    </p:spTree>
    <p:extLst>
      <p:ext uri="{BB962C8B-B14F-4D97-AF65-F5344CB8AC3E}">
        <p14:creationId xmlns:p14="http://schemas.microsoft.com/office/powerpoint/2010/main" val="346117146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And apply fast </a:t>
            </a:r>
            <a:r>
              <a:rPr lang="en-US" dirty="0" err="1"/>
              <a:t>fourier</a:t>
            </a:r>
            <a:r>
              <a:rPr lang="en-US" dirty="0"/>
              <a:t> transform on each of them</a:t>
            </a:r>
          </a:p>
        </p:txBody>
      </p:sp>
      <p:sp>
        <p:nvSpPr>
          <p:cNvPr id="4" name="Slide Number Placeholder 3"/>
          <p:cNvSpPr>
            <a:spLocks noGrp="1"/>
          </p:cNvSpPr>
          <p:nvPr>
            <p:ph type="sldNum" sz="quarter" idx="5"/>
          </p:nvPr>
        </p:nvSpPr>
        <p:spPr/>
        <p:txBody>
          <a:bodyPr/>
          <a:lstStyle/>
          <a:p>
            <a:fld id="{BB857596-EF66-1F44-A8C8-6028B75146B9}" type="slidenum">
              <a:rPr lang="en-US" smtClean="0"/>
              <a:t>60</a:t>
            </a:fld>
            <a:endParaRPr lang="en-US"/>
          </a:p>
        </p:txBody>
      </p:sp>
    </p:spTree>
    <p:extLst>
      <p:ext uri="{BB962C8B-B14F-4D97-AF65-F5344CB8AC3E}">
        <p14:creationId xmlns:p14="http://schemas.microsoft.com/office/powerpoint/2010/main" val="295672241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To get the frequencies at their respective times.</a:t>
            </a:r>
          </a:p>
        </p:txBody>
      </p:sp>
      <p:sp>
        <p:nvSpPr>
          <p:cNvPr id="4" name="Slide Number Placeholder 3"/>
          <p:cNvSpPr>
            <a:spLocks noGrp="1"/>
          </p:cNvSpPr>
          <p:nvPr>
            <p:ph type="sldNum" sz="quarter" idx="5"/>
          </p:nvPr>
        </p:nvSpPr>
        <p:spPr/>
        <p:txBody>
          <a:bodyPr/>
          <a:lstStyle/>
          <a:p>
            <a:fld id="{BB857596-EF66-1F44-A8C8-6028B75146B9}" type="slidenum">
              <a:rPr lang="en-US" smtClean="0"/>
              <a:t>61</a:t>
            </a:fld>
            <a:endParaRPr lang="en-US"/>
          </a:p>
        </p:txBody>
      </p:sp>
    </p:spTree>
    <p:extLst>
      <p:ext uri="{BB962C8B-B14F-4D97-AF65-F5344CB8AC3E}">
        <p14:creationId xmlns:p14="http://schemas.microsoft.com/office/powerpoint/2010/main" val="209559076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Then we can simply divide these two values to see if they are equal or not.</a:t>
            </a:r>
          </a:p>
        </p:txBody>
      </p:sp>
      <p:sp>
        <p:nvSpPr>
          <p:cNvPr id="4" name="Slide Number Placeholder 3"/>
          <p:cNvSpPr>
            <a:spLocks noGrp="1"/>
          </p:cNvSpPr>
          <p:nvPr>
            <p:ph type="sldNum" sz="quarter" idx="5"/>
          </p:nvPr>
        </p:nvSpPr>
        <p:spPr/>
        <p:txBody>
          <a:bodyPr/>
          <a:lstStyle/>
          <a:p>
            <a:fld id="{BB857596-EF66-1F44-A8C8-6028B75146B9}" type="slidenum">
              <a:rPr lang="en-US" smtClean="0"/>
              <a:t>62</a:t>
            </a:fld>
            <a:endParaRPr lang="en-US"/>
          </a:p>
        </p:txBody>
      </p:sp>
    </p:spTree>
    <p:extLst>
      <p:ext uri="{BB962C8B-B14F-4D97-AF65-F5344CB8AC3E}">
        <p14:creationId xmlns:p14="http://schemas.microsoft.com/office/powerpoint/2010/main" val="100368439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collected some real data and plotted the radial drift for all consecutive samples, to see that for HIT cases the radial drift is close to 1, but for Miss cases it is greater than 1.</a:t>
            </a:r>
          </a:p>
        </p:txBody>
      </p:sp>
      <p:sp>
        <p:nvSpPr>
          <p:cNvPr id="4" name="Slide Number Placeholder 3"/>
          <p:cNvSpPr>
            <a:spLocks noGrp="1"/>
          </p:cNvSpPr>
          <p:nvPr>
            <p:ph type="sldNum" sz="quarter" idx="5"/>
          </p:nvPr>
        </p:nvSpPr>
        <p:spPr/>
        <p:txBody>
          <a:bodyPr/>
          <a:lstStyle/>
          <a:p>
            <a:fld id="{BB857596-EF66-1F44-A8C8-6028B75146B9}" type="slidenum">
              <a:rPr lang="en-US" smtClean="0"/>
              <a:t>63</a:t>
            </a:fld>
            <a:endParaRPr lang="en-US"/>
          </a:p>
        </p:txBody>
      </p:sp>
    </p:spTree>
    <p:extLst>
      <p:ext uri="{BB962C8B-B14F-4D97-AF65-F5344CB8AC3E}">
        <p14:creationId xmlns:p14="http://schemas.microsoft.com/office/powerpoint/2010/main" val="55433781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we can just use a threshold to classify them.</a:t>
            </a:r>
          </a:p>
        </p:txBody>
      </p:sp>
      <p:sp>
        <p:nvSpPr>
          <p:cNvPr id="4" name="Slide Number Placeholder 3"/>
          <p:cNvSpPr>
            <a:spLocks noGrp="1"/>
          </p:cNvSpPr>
          <p:nvPr>
            <p:ph type="sldNum" sz="quarter" idx="5"/>
          </p:nvPr>
        </p:nvSpPr>
        <p:spPr/>
        <p:txBody>
          <a:bodyPr/>
          <a:lstStyle/>
          <a:p>
            <a:fld id="{BB857596-EF66-1F44-A8C8-6028B75146B9}" type="slidenum">
              <a:rPr lang="en-US" smtClean="0"/>
              <a:t>64</a:t>
            </a:fld>
            <a:endParaRPr lang="en-US"/>
          </a:p>
        </p:txBody>
      </p:sp>
    </p:spTree>
    <p:extLst>
      <p:ext uri="{BB962C8B-B14F-4D97-AF65-F5344CB8AC3E}">
        <p14:creationId xmlns:p14="http://schemas.microsoft.com/office/powerpoint/2010/main" val="125098882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using FFT for this application can be expensive. </a:t>
            </a:r>
          </a:p>
          <a:p>
            <a:r>
              <a:rPr lang="en-US" dirty="0"/>
              <a:t>Not only does it take too many CPU cycles but also a lot of memory which is not available in small microcontrollers.</a:t>
            </a:r>
          </a:p>
          <a:p>
            <a:endParaRPr lang="en-US" dirty="0"/>
          </a:p>
          <a:p>
            <a:r>
              <a:rPr lang="en-US" dirty="0"/>
              <a:t>(Fix the word available)</a:t>
            </a:r>
          </a:p>
        </p:txBody>
      </p:sp>
      <p:sp>
        <p:nvSpPr>
          <p:cNvPr id="4" name="Slide Number Placeholder 3"/>
          <p:cNvSpPr>
            <a:spLocks noGrp="1"/>
          </p:cNvSpPr>
          <p:nvPr>
            <p:ph type="sldNum" sz="quarter" idx="5"/>
          </p:nvPr>
        </p:nvSpPr>
        <p:spPr/>
        <p:txBody>
          <a:bodyPr/>
          <a:lstStyle/>
          <a:p>
            <a:fld id="{BB857596-EF66-1F44-A8C8-6028B75146B9}" type="slidenum">
              <a:rPr lang="en-US" smtClean="0"/>
              <a:t>65</a:t>
            </a:fld>
            <a:endParaRPr lang="en-US"/>
          </a:p>
        </p:txBody>
      </p:sp>
    </p:spTree>
    <p:extLst>
      <p:ext uri="{BB962C8B-B14F-4D97-AF65-F5344CB8AC3E}">
        <p14:creationId xmlns:p14="http://schemas.microsoft.com/office/powerpoint/2010/main" val="178911520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we propose a frequency translation approach which uses low power operation to estimate the radial drift.</a:t>
            </a:r>
          </a:p>
        </p:txBody>
      </p:sp>
      <p:sp>
        <p:nvSpPr>
          <p:cNvPr id="4" name="Slide Number Placeholder 3"/>
          <p:cNvSpPr>
            <a:spLocks noGrp="1"/>
          </p:cNvSpPr>
          <p:nvPr>
            <p:ph type="sldNum" sz="quarter" idx="5"/>
          </p:nvPr>
        </p:nvSpPr>
        <p:spPr/>
        <p:txBody>
          <a:bodyPr/>
          <a:lstStyle/>
          <a:p>
            <a:fld id="{BB857596-EF66-1F44-A8C8-6028B75146B9}" type="slidenum">
              <a:rPr lang="en-US" smtClean="0"/>
              <a:t>66</a:t>
            </a:fld>
            <a:endParaRPr lang="en-US"/>
          </a:p>
        </p:txBody>
      </p:sp>
    </p:spTree>
    <p:extLst>
      <p:ext uri="{BB962C8B-B14F-4D97-AF65-F5344CB8AC3E}">
        <p14:creationId xmlns:p14="http://schemas.microsoft.com/office/powerpoint/2010/main" val="27694131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Again, Consider the time domain signal for these windows in Hit and miss case.</a:t>
            </a:r>
          </a:p>
        </p:txBody>
      </p:sp>
      <p:sp>
        <p:nvSpPr>
          <p:cNvPr id="4" name="Slide Number Placeholder 3"/>
          <p:cNvSpPr>
            <a:spLocks noGrp="1"/>
          </p:cNvSpPr>
          <p:nvPr>
            <p:ph type="sldNum" sz="quarter" idx="5"/>
          </p:nvPr>
        </p:nvSpPr>
        <p:spPr/>
        <p:txBody>
          <a:bodyPr/>
          <a:lstStyle/>
          <a:p>
            <a:fld id="{BB857596-EF66-1F44-A8C8-6028B75146B9}" type="slidenum">
              <a:rPr lang="en-US" smtClean="0"/>
              <a:t>67</a:t>
            </a:fld>
            <a:endParaRPr lang="en-US"/>
          </a:p>
        </p:txBody>
      </p:sp>
    </p:spTree>
    <p:extLst>
      <p:ext uri="{BB962C8B-B14F-4D97-AF65-F5344CB8AC3E}">
        <p14:creationId xmlns:p14="http://schemas.microsoft.com/office/powerpoint/2010/main" val="423100818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Instead of running FFT, we are simply multiplying these two signals and to get a down-converted signal.</a:t>
            </a:r>
          </a:p>
          <a:p>
            <a:r>
              <a:rPr lang="en-IN" sz="1200" kern="1200" dirty="0">
                <a:solidFill>
                  <a:schemeClr val="tx1"/>
                </a:solidFill>
                <a:effectLst/>
                <a:latin typeface="+mn-lt"/>
                <a:ea typeface="+mn-ea"/>
                <a:cs typeface="+mn-cs"/>
              </a:rPr>
              <a:t>This is a common operation in wireless communication.</a:t>
            </a:r>
          </a:p>
        </p:txBody>
      </p:sp>
      <p:sp>
        <p:nvSpPr>
          <p:cNvPr id="4" name="Slide Number Placeholder 3"/>
          <p:cNvSpPr>
            <a:spLocks noGrp="1"/>
          </p:cNvSpPr>
          <p:nvPr>
            <p:ph type="sldNum" sz="quarter" idx="5"/>
          </p:nvPr>
        </p:nvSpPr>
        <p:spPr/>
        <p:txBody>
          <a:bodyPr/>
          <a:lstStyle/>
          <a:p>
            <a:fld id="{BB857596-EF66-1F44-A8C8-6028B75146B9}" type="slidenum">
              <a:rPr lang="en-US" smtClean="0"/>
              <a:t>68</a:t>
            </a:fld>
            <a:endParaRPr lang="en-US"/>
          </a:p>
        </p:txBody>
      </p:sp>
    </p:spTree>
    <p:extLst>
      <p:ext uri="{BB962C8B-B14F-4D97-AF65-F5344CB8AC3E}">
        <p14:creationId xmlns:p14="http://schemas.microsoft.com/office/powerpoint/2010/main" val="279007774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a hit case where these frequencies are equal we get a single frequency output, 2fa</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B857596-EF66-1F44-A8C8-6028B75146B9}" type="slidenum">
              <a:rPr lang="en-US" smtClean="0"/>
              <a:t>69</a:t>
            </a:fld>
            <a:endParaRPr lang="en-US"/>
          </a:p>
        </p:txBody>
      </p:sp>
    </p:spTree>
    <p:extLst>
      <p:ext uri="{BB962C8B-B14F-4D97-AF65-F5344CB8AC3E}">
        <p14:creationId xmlns:p14="http://schemas.microsoft.com/office/powerpoint/2010/main" val="397883147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But In case of different frequencies, we get two frequency components </a:t>
            </a:r>
            <a:r>
              <a:rPr lang="en-IN" sz="1200" kern="1200" dirty="0" err="1">
                <a:solidFill>
                  <a:schemeClr val="tx1"/>
                </a:solidFill>
                <a:effectLst/>
                <a:latin typeface="+mn-lt"/>
                <a:ea typeface="+mn-ea"/>
                <a:cs typeface="+mn-cs"/>
              </a:rPr>
              <a:t>fa+fb</a:t>
            </a:r>
            <a:r>
              <a:rPr lang="en-IN" sz="1200" kern="1200" dirty="0">
                <a:solidFill>
                  <a:schemeClr val="tx1"/>
                </a:solidFill>
                <a:effectLst/>
                <a:latin typeface="+mn-lt"/>
                <a:ea typeface="+mn-ea"/>
                <a:cs typeface="+mn-cs"/>
              </a:rPr>
              <a:t> and fa-fb.</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If we can keep track of the envelope, that can tell if these are the same frequencies or not.</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B857596-EF66-1F44-A8C8-6028B75146B9}" type="slidenum">
              <a:rPr lang="en-US" smtClean="0"/>
              <a:t>70</a:t>
            </a:fld>
            <a:endParaRPr lang="en-US"/>
          </a:p>
        </p:txBody>
      </p:sp>
    </p:spTree>
    <p:extLst>
      <p:ext uri="{BB962C8B-B14F-4D97-AF65-F5344CB8AC3E}">
        <p14:creationId xmlns:p14="http://schemas.microsoft.com/office/powerpoint/2010/main" val="390338947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track the envelope we basically take summation of the entire multiplication block and get the output.</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B857596-EF66-1F44-A8C8-6028B75146B9}" type="slidenum">
              <a:rPr lang="en-US" smtClean="0"/>
              <a:t>71</a:t>
            </a:fld>
            <a:endParaRPr lang="en-US"/>
          </a:p>
        </p:txBody>
      </p:sp>
    </p:spTree>
    <p:extLst>
      <p:ext uri="{BB962C8B-B14F-4D97-AF65-F5344CB8AC3E}">
        <p14:creationId xmlns:p14="http://schemas.microsoft.com/office/powerpoint/2010/main" val="342286948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Then we keep track of this output over time using a sliding window.</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B857596-EF66-1F44-A8C8-6028B75146B9}" type="slidenum">
              <a:rPr lang="en-US" smtClean="0"/>
              <a:t>72</a:t>
            </a:fld>
            <a:endParaRPr lang="en-US"/>
          </a:p>
        </p:txBody>
      </p:sp>
    </p:spTree>
    <p:extLst>
      <p:ext uri="{BB962C8B-B14F-4D97-AF65-F5344CB8AC3E}">
        <p14:creationId xmlns:p14="http://schemas.microsoft.com/office/powerpoint/2010/main" val="150287852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summation of these blocks over time is a constant value for hit case and oscillating for a miss case.</a:t>
            </a:r>
          </a:p>
        </p:txBody>
      </p:sp>
      <p:sp>
        <p:nvSpPr>
          <p:cNvPr id="4" name="Slide Number Placeholder 3"/>
          <p:cNvSpPr>
            <a:spLocks noGrp="1"/>
          </p:cNvSpPr>
          <p:nvPr>
            <p:ph type="sldNum" sz="quarter" idx="5"/>
          </p:nvPr>
        </p:nvSpPr>
        <p:spPr/>
        <p:txBody>
          <a:bodyPr/>
          <a:lstStyle/>
          <a:p>
            <a:fld id="{BB857596-EF66-1F44-A8C8-6028B75146B9}" type="slidenum">
              <a:rPr lang="en-US" smtClean="0"/>
              <a:t>73</a:t>
            </a:fld>
            <a:endParaRPr lang="en-US"/>
          </a:p>
        </p:txBody>
      </p:sp>
    </p:spTree>
    <p:extLst>
      <p:ext uri="{BB962C8B-B14F-4D97-AF65-F5344CB8AC3E}">
        <p14:creationId xmlns:p14="http://schemas.microsoft.com/office/powerpoint/2010/main" val="93847455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And if we plot the cumulative sum of this output, … we will still be able to plot the radial drift.</a:t>
            </a:r>
          </a:p>
          <a:p>
            <a:r>
              <a:rPr lang="en-IN" sz="1200" kern="1200" dirty="0">
                <a:solidFill>
                  <a:schemeClr val="tx1"/>
                </a:solidFill>
                <a:effectLst/>
                <a:latin typeface="+mn-lt"/>
                <a:ea typeface="+mn-ea"/>
                <a:cs typeface="+mn-cs"/>
              </a:rPr>
              <a:t>The metric is a little different, the range of the values are a little different, but at the end of the day, we are still able to classify the hit and miss cases with a very low computation.</a:t>
            </a:r>
          </a:p>
        </p:txBody>
      </p:sp>
      <p:sp>
        <p:nvSpPr>
          <p:cNvPr id="4" name="Slide Number Placeholder 3"/>
          <p:cNvSpPr>
            <a:spLocks noGrp="1"/>
          </p:cNvSpPr>
          <p:nvPr>
            <p:ph type="sldNum" sz="quarter" idx="5"/>
          </p:nvPr>
        </p:nvSpPr>
        <p:spPr/>
        <p:txBody>
          <a:bodyPr/>
          <a:lstStyle/>
          <a:p>
            <a:fld id="{BB857596-EF66-1F44-A8C8-6028B75146B9}" type="slidenum">
              <a:rPr lang="en-US" smtClean="0"/>
              <a:t>74</a:t>
            </a:fld>
            <a:endParaRPr lang="en-US"/>
          </a:p>
        </p:txBody>
      </p:sp>
    </p:spTree>
    <p:extLst>
      <p:ext uri="{BB962C8B-B14F-4D97-AF65-F5344CB8AC3E}">
        <p14:creationId xmlns:p14="http://schemas.microsoft.com/office/powerpoint/2010/main" val="41595089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B857596-EF66-1F44-A8C8-6028B75146B9}" type="slidenum">
              <a:rPr lang="en-US" smtClean="0"/>
              <a:t>75</a:t>
            </a:fld>
            <a:endParaRPr lang="en-US"/>
          </a:p>
        </p:txBody>
      </p:sp>
    </p:spTree>
    <p:extLst>
      <p:ext uri="{BB962C8B-B14F-4D97-AF65-F5344CB8AC3E}">
        <p14:creationId xmlns:p14="http://schemas.microsoft.com/office/powerpoint/2010/main" val="211330493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 will talk about the evaluation.</a:t>
            </a:r>
          </a:p>
          <a:p>
            <a:r>
              <a:rPr lang="en-US" dirty="0"/>
              <a:t>We extensively evaluate DopplerDodge by throwing objects of different shapes and sizes from a distance of 4 meter and different angles.</a:t>
            </a:r>
          </a:p>
          <a:p>
            <a:endParaRPr lang="en-US" dirty="0"/>
          </a:p>
          <a:p>
            <a:r>
              <a:rPr lang="en-US" dirty="0"/>
              <a:t>We consider a projectile as a hit if it lands with 10cm of the sensor otherwise it’s a miss.</a:t>
            </a:r>
          </a:p>
        </p:txBody>
      </p:sp>
      <p:sp>
        <p:nvSpPr>
          <p:cNvPr id="4" name="Slide Number Placeholder 3"/>
          <p:cNvSpPr>
            <a:spLocks noGrp="1"/>
          </p:cNvSpPr>
          <p:nvPr>
            <p:ph type="sldNum" sz="quarter" idx="5"/>
          </p:nvPr>
        </p:nvSpPr>
        <p:spPr/>
        <p:txBody>
          <a:bodyPr/>
          <a:lstStyle/>
          <a:p>
            <a:fld id="{BB857596-EF66-1F44-A8C8-6028B75146B9}" type="slidenum">
              <a:rPr lang="en-US" smtClean="0"/>
              <a:t>76</a:t>
            </a:fld>
            <a:endParaRPr lang="en-US"/>
          </a:p>
        </p:txBody>
      </p:sp>
    </p:spTree>
    <p:extLst>
      <p:ext uri="{BB962C8B-B14F-4D97-AF65-F5344CB8AC3E}">
        <p14:creationId xmlns:p14="http://schemas.microsoft.com/office/powerpoint/2010/main" val="98932433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solidFill>
                  <a:schemeClr val="tx1">
                    <a:lumMod val="65000"/>
                    <a:lumOff val="35000"/>
                  </a:schemeClr>
                </a:solidFill>
                <a:latin typeface="Avenir Next Condensed" panose="020B0506020202020204" pitchFamily="34" charset="0"/>
              </a:rPr>
              <a:t>This is the performance accuracy plot. We can see that when the object lands at 0 distance from the sensor we ACCURATELY classify all the events as Hits.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solidFill>
                <a:schemeClr val="tx1">
                  <a:lumMod val="65000"/>
                  <a:lumOff val="35000"/>
                </a:schemeClr>
              </a:solidFill>
              <a:latin typeface="Avenir Next Condensed" panose="020B0506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For closer distances like 50cm you can see that there are some misclassifications, some of the events are being classified as Hits although they are Miss.</a:t>
            </a:r>
          </a:p>
        </p:txBody>
      </p:sp>
      <p:sp>
        <p:nvSpPr>
          <p:cNvPr id="4" name="Slide Number Placeholder 3"/>
          <p:cNvSpPr>
            <a:spLocks noGrp="1"/>
          </p:cNvSpPr>
          <p:nvPr>
            <p:ph type="sldNum" sz="quarter" idx="5"/>
          </p:nvPr>
        </p:nvSpPr>
        <p:spPr/>
        <p:txBody>
          <a:bodyPr/>
          <a:lstStyle/>
          <a:p>
            <a:fld id="{BB857596-EF66-1F44-A8C8-6028B75146B9}" type="slidenum">
              <a:rPr lang="en-US" smtClean="0"/>
              <a:t>77</a:t>
            </a:fld>
            <a:endParaRPr lang="en-US"/>
          </a:p>
        </p:txBody>
      </p:sp>
    </p:spTree>
    <p:extLst>
      <p:ext uri="{BB962C8B-B14F-4D97-AF65-F5344CB8AC3E}">
        <p14:creationId xmlns:p14="http://schemas.microsoft.com/office/powerpoint/2010/main" val="43219850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And this is because we have tuned our system to be more sensitive towards hits.</a:t>
            </a:r>
          </a:p>
        </p:txBody>
      </p:sp>
      <p:sp>
        <p:nvSpPr>
          <p:cNvPr id="4" name="Slide Number Placeholder 3"/>
          <p:cNvSpPr>
            <a:spLocks noGrp="1"/>
          </p:cNvSpPr>
          <p:nvPr>
            <p:ph type="sldNum" sz="quarter" idx="5"/>
          </p:nvPr>
        </p:nvSpPr>
        <p:spPr/>
        <p:txBody>
          <a:bodyPr/>
          <a:lstStyle/>
          <a:p>
            <a:fld id="{BB857596-EF66-1F44-A8C8-6028B75146B9}" type="slidenum">
              <a:rPr lang="en-US" smtClean="0"/>
              <a:t>78</a:t>
            </a:fld>
            <a:endParaRPr lang="en-US"/>
          </a:p>
        </p:txBody>
      </p:sp>
    </p:spTree>
    <p:extLst>
      <p:ext uri="{BB962C8B-B14F-4D97-AF65-F5344CB8AC3E}">
        <p14:creationId xmlns:p14="http://schemas.microsoft.com/office/powerpoint/2010/main" val="133926021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latency plots shows that our frequency translation approach is 2 to 4 times faster than the basic FFT based approach.</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B857596-EF66-1F44-A8C8-6028B75146B9}" type="slidenum">
              <a:rPr lang="en-US" smtClean="0"/>
              <a:t>79</a:t>
            </a:fld>
            <a:endParaRPr lang="en-US"/>
          </a:p>
        </p:txBody>
      </p:sp>
    </p:spTree>
    <p:extLst>
      <p:ext uri="{BB962C8B-B14F-4D97-AF65-F5344CB8AC3E}">
        <p14:creationId xmlns:p14="http://schemas.microsoft.com/office/powerpoint/2010/main" val="387467404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E587D621-16EE-DE4F-9F3E-01EE8B7EAE62}"/>
              </a:ext>
            </a:extLst>
          </p:cNvPr>
          <p:cNvSpPr>
            <a:spLocks noGrp="1"/>
          </p:cNvSpPr>
          <p:nvPr>
            <p:ph type="body" idx="1"/>
          </p:nvPr>
        </p:nvSpPr>
        <p:spPr/>
        <p:txBody>
          <a:bodyPr/>
          <a:lstStyle/>
          <a:p>
            <a:r>
              <a:rPr lang="en-US" dirty="0"/>
              <a:t>So our current project is a first-step towards a long-term commitment in developing an array of defense mechanism for light weight robotic vehicles.</a:t>
            </a:r>
          </a:p>
          <a:p>
            <a:r>
              <a:rPr lang="en-US" dirty="0"/>
              <a:t>In near future we have planned to solve a few problem. First of all, we will try to leverage other sensors to improve the accuracy and have a better situational awareness.  We will attempt to detect much higher speed of projectiles.</a:t>
            </a:r>
          </a:p>
          <a:p>
            <a:r>
              <a:rPr lang="en-US" dirty="0"/>
              <a:t>There are some spoofing attacks possible, for active-sensing based mechanism, we are trying to develop some defense mechanism that can prevent us form adversarial attacks.</a:t>
            </a:r>
          </a:p>
          <a:p>
            <a:r>
              <a:rPr lang="en-US" dirty="0"/>
              <a:t>And finally, while smaller drones are much agile and have lookahead time to move, but heavier drones have higher inertia and it takes longer time for them to move.</a:t>
            </a:r>
          </a:p>
          <a:p>
            <a:r>
              <a:rPr lang="en-US" dirty="0"/>
              <a:t>We are developing a path estimation technique for them to dodge dynamic objects. If successful, that will give us the power for the drones to plan the path in real time and dodge even a very high-speed dynamic object.</a:t>
            </a:r>
          </a:p>
        </p:txBody>
      </p:sp>
    </p:spTree>
    <p:extLst>
      <p:ext uri="{BB962C8B-B14F-4D97-AF65-F5344CB8AC3E}">
        <p14:creationId xmlns:p14="http://schemas.microsoft.com/office/powerpoint/2010/main" val="152475367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BEED218-118E-884D-B4A0-3ED194F8A30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91080276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BEED218-118E-884D-B4A0-3ED194F8A308}"/>
              </a:ext>
            </a:extLst>
          </p:cNvPr>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That’s all I have for today. Thank you very much.</a:t>
            </a:r>
          </a:p>
        </p:txBody>
      </p:sp>
    </p:spTree>
    <p:extLst>
      <p:ext uri="{BB962C8B-B14F-4D97-AF65-F5344CB8AC3E}">
        <p14:creationId xmlns:p14="http://schemas.microsoft.com/office/powerpoint/2010/main" val="4005699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27528E0-753F-714C-839E-D329936B4BDC}" type="datetime1">
              <a:rPr lang="en-IN" smtClean="0"/>
              <a:t>04/03/20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3354642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209ABE-96D8-7744-AA74-E4E189562A23}" type="datetime1">
              <a:rPr lang="en-IN" smtClean="0"/>
              <a:t>04/03/20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2105123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99E8CF-6D0A-5743-AEDE-87EC79B88FDE}" type="datetime1">
              <a:rPr lang="en-IN" smtClean="0"/>
              <a:t>04/03/20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286076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B60C471-6C87-0543-A3CB-85E239F1F76E}" type="datetime1">
              <a:rPr lang="en-IN" smtClean="0"/>
              <a:t>04/03/20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3312541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4EE3511-6E0C-5542-9453-FBCEE37F8D6A}" type="datetime1">
              <a:rPr lang="en-IN" smtClean="0"/>
              <a:t>04/03/20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796116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35B4CD-A631-8F4D-9016-6C143EA1FD93}" type="datetime1">
              <a:rPr lang="en-IN" smtClean="0"/>
              <a:t>04/03/20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2969550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B27B14-3B57-0F41-A0A3-158092C7F1B7}" type="datetime1">
              <a:rPr lang="en-IN" smtClean="0"/>
              <a:t>04/03/20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1903627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E54D2D-B11C-8F41-B524-7262D9EDA232}" type="datetime1">
              <a:rPr lang="en-IN" smtClean="0"/>
              <a:t>04/03/20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3342321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3DF063-EBD3-A142-9B36-47437AD33E9B}" type="datetime1">
              <a:rPr lang="en-IN" smtClean="0"/>
              <a:t>04/03/20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2265563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A255E01-CA90-5B4A-A899-525EE504702F}" type="datetime1">
              <a:rPr lang="en-IN" smtClean="0"/>
              <a:t>04/03/20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2843223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81A7FD1-C610-5C4C-A886-9A5548E8FA7D}" type="datetime1">
              <a:rPr lang="en-IN" smtClean="0"/>
              <a:t>04/03/20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E77775-4811-4A44-9AA4-7C71DA399706}" type="slidenum">
              <a:rPr lang="en-US" smtClean="0"/>
              <a:t>‹#›</a:t>
            </a:fld>
            <a:endParaRPr lang="en-US"/>
          </a:p>
        </p:txBody>
      </p:sp>
    </p:spTree>
    <p:extLst>
      <p:ext uri="{BB962C8B-B14F-4D97-AF65-F5344CB8AC3E}">
        <p14:creationId xmlns:p14="http://schemas.microsoft.com/office/powerpoint/2010/main" val="2287642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4CD7AD-55D7-C143-B849-6A73C60BDF9C}" type="datetime1">
              <a:rPr lang="en-IN" smtClean="0"/>
              <a:t>04/03/20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E77775-4811-4A44-9AA4-7C71DA399706}" type="slidenum">
              <a:rPr lang="en-US" smtClean="0"/>
              <a:t>‹#›</a:t>
            </a:fld>
            <a:endParaRPr lang="en-US"/>
          </a:p>
        </p:txBody>
      </p:sp>
    </p:spTree>
    <p:extLst>
      <p:ext uri="{BB962C8B-B14F-4D97-AF65-F5344CB8AC3E}">
        <p14:creationId xmlns:p14="http://schemas.microsoft.com/office/powerpoint/2010/main" val="2057816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tiff"/><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tif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tiff"/><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tiff"/><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tiff"/><Relationship Id="rId4" Type="http://schemas.openxmlformats.org/officeDocument/2006/relationships/image" Target="../media/image6.tiff"/><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tiff"/><Relationship Id="rId12"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tiff"/><Relationship Id="rId10" Type="http://schemas.openxmlformats.org/officeDocument/2006/relationships/image" Target="../media/image12.tiff"/><Relationship Id="rId4" Type="http://schemas.openxmlformats.org/officeDocument/2006/relationships/image" Target="../media/image6.tiff"/><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tiff"/><Relationship Id="rId12"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tiff"/><Relationship Id="rId10" Type="http://schemas.openxmlformats.org/officeDocument/2006/relationships/image" Target="../media/image12.tiff"/><Relationship Id="rId4" Type="http://schemas.openxmlformats.org/officeDocument/2006/relationships/image" Target="../media/image6.tiff"/><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7.tiff"/><Relationship Id="rId4" Type="http://schemas.openxmlformats.org/officeDocument/2006/relationships/image" Target="../media/image16.tiff"/></Relationships>
</file>

<file path=ppt/slides/_rels/slide9.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2.tiff"/><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21.png"/><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5.tiff"/><Relationship Id="rId4" Type="http://schemas.openxmlformats.org/officeDocument/2006/relationships/image" Target="../media/image24.tiff"/></Relationships>
</file>

<file path=ppt/slides/_rels/slide15.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5.tiff"/><Relationship Id="rId4" Type="http://schemas.openxmlformats.org/officeDocument/2006/relationships/image" Target="../media/image24.tiff"/></Relationships>
</file>

<file path=ppt/slides/_rels/slide16.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9.tiff"/><Relationship Id="rId4" Type="http://schemas.openxmlformats.org/officeDocument/2006/relationships/image" Target="../media/image28.tiff"/></Relationships>
</file>

<file path=ppt/slides/_rels/slide18.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9.tiff"/><Relationship Id="rId4" Type="http://schemas.openxmlformats.org/officeDocument/2006/relationships/image" Target="../media/image28.tiff"/></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2.tiff"/><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21.png"/><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2.tiff"/><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21.png"/><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2.tiff"/><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21.png"/><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2.tiff"/><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21.png"/><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2.tiff"/><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21.png"/><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2.tiff"/><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21.png"/><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33.tiff"/><Relationship Id="rId5" Type="http://schemas.openxmlformats.org/officeDocument/2006/relationships/image" Target="../media/image32.tiff"/><Relationship Id="rId4" Type="http://schemas.openxmlformats.org/officeDocument/2006/relationships/image" Target="../media/image31.tiff"/></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5.gif"/></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37.tiff"/><Relationship Id="rId5" Type="http://schemas.openxmlformats.org/officeDocument/2006/relationships/image" Target="../media/image36.tiff"/><Relationship Id="rId4" Type="http://schemas.microsoft.com/office/2007/relationships/hdphoto" Target="../media/hdphoto1.wdp"/></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37.tiff"/><Relationship Id="rId5" Type="http://schemas.openxmlformats.org/officeDocument/2006/relationships/image" Target="../media/image36.tiff"/><Relationship Id="rId4" Type="http://schemas.microsoft.com/office/2007/relationships/hdphoto" Target="../media/hdphoto1.wdp"/></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37.tiff"/><Relationship Id="rId5" Type="http://schemas.openxmlformats.org/officeDocument/2006/relationships/image" Target="../media/image36.tiff"/><Relationship Id="rId4" Type="http://schemas.microsoft.com/office/2007/relationships/hdphoto" Target="../media/hdphoto1.wdp"/></Relationships>
</file>

<file path=ppt/slides/_rels/slide31.xml.rels><?xml version="1.0" encoding="UTF-8" standalone="yes"?>
<Relationships xmlns="http://schemas.openxmlformats.org/package/2006/relationships"><Relationship Id="rId8" Type="http://schemas.openxmlformats.org/officeDocument/2006/relationships/image" Target="../media/image37.tiff"/><Relationship Id="rId3" Type="http://schemas.openxmlformats.org/officeDocument/2006/relationships/image" Target="../media/image39.png"/><Relationship Id="rId7" Type="http://schemas.openxmlformats.org/officeDocument/2006/relationships/image" Target="../media/image36.tiff"/><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0.png"/><Relationship Id="rId4" Type="http://schemas.openxmlformats.org/officeDocument/2006/relationships/image" Target="../media/image38.png"/></Relationships>
</file>

<file path=ppt/slides/_rels/slide32.xml.rels><?xml version="1.0" encoding="UTF-8" standalone="yes"?>
<Relationships xmlns="http://schemas.openxmlformats.org/package/2006/relationships"><Relationship Id="rId8" Type="http://schemas.openxmlformats.org/officeDocument/2006/relationships/image" Target="../media/image37.tiff"/><Relationship Id="rId3" Type="http://schemas.openxmlformats.org/officeDocument/2006/relationships/image" Target="../media/image39.png"/><Relationship Id="rId7" Type="http://schemas.openxmlformats.org/officeDocument/2006/relationships/image" Target="../media/image36.tiff"/><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0.png"/><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8" Type="http://schemas.openxmlformats.org/officeDocument/2006/relationships/image" Target="../media/image37.tiff"/><Relationship Id="rId3" Type="http://schemas.openxmlformats.org/officeDocument/2006/relationships/image" Target="../media/image39.png"/><Relationship Id="rId7" Type="http://schemas.openxmlformats.org/officeDocument/2006/relationships/image" Target="../media/image36.tiff"/><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0.png"/><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8" Type="http://schemas.openxmlformats.org/officeDocument/2006/relationships/image" Target="../media/image37.tiff"/><Relationship Id="rId3" Type="http://schemas.openxmlformats.org/officeDocument/2006/relationships/image" Target="../media/image39.png"/><Relationship Id="rId7" Type="http://schemas.openxmlformats.org/officeDocument/2006/relationships/image" Target="../media/image36.tiff"/><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0.png"/><Relationship Id="rId4" Type="http://schemas.openxmlformats.org/officeDocument/2006/relationships/image" Target="../media/image38.png"/></Relationships>
</file>

<file path=ppt/slides/_rels/slide35.xml.rels><?xml version="1.0" encoding="UTF-8" standalone="yes"?>
<Relationships xmlns="http://schemas.openxmlformats.org/package/2006/relationships"><Relationship Id="rId8" Type="http://schemas.openxmlformats.org/officeDocument/2006/relationships/image" Target="../media/image37.tiff"/><Relationship Id="rId3" Type="http://schemas.openxmlformats.org/officeDocument/2006/relationships/image" Target="../media/image39.png"/><Relationship Id="rId7" Type="http://schemas.openxmlformats.org/officeDocument/2006/relationships/image" Target="../media/image36.tiff"/><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0.png"/><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38.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39.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39.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40.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40.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41.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41.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42.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42.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43.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43.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44.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45.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45.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1.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42.png"/><Relationship Id="rId4"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5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54.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4.png"/><Relationship Id="rId7" Type="http://schemas.openxmlformats.org/officeDocument/2006/relationships/image" Target="../media/image46.pn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5.png"/></Relationships>
</file>

<file path=ppt/slides/_rels/slide55.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4.png"/><Relationship Id="rId7" Type="http://schemas.openxmlformats.org/officeDocument/2006/relationships/image" Target="../media/image49.png"/><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png"/><Relationship Id="rId10" Type="http://schemas.openxmlformats.org/officeDocument/2006/relationships/image" Target="../media/image48.png"/><Relationship Id="rId4" Type="http://schemas.openxmlformats.org/officeDocument/2006/relationships/image" Target="../media/image45.png"/><Relationship Id="rId9" Type="http://schemas.openxmlformats.org/officeDocument/2006/relationships/image" Target="../media/image51.png"/></Relationships>
</file>

<file path=ppt/slides/_rels/slide5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4.png"/><Relationship Id="rId7" Type="http://schemas.openxmlformats.org/officeDocument/2006/relationships/image" Target="../media/image49.png"/><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png"/><Relationship Id="rId10" Type="http://schemas.openxmlformats.org/officeDocument/2006/relationships/image" Target="../media/image48.png"/><Relationship Id="rId4" Type="http://schemas.openxmlformats.org/officeDocument/2006/relationships/image" Target="../media/image45.png"/><Relationship Id="rId9" Type="http://schemas.openxmlformats.org/officeDocument/2006/relationships/image" Target="../media/image51.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62.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2.png"/><Relationship Id="rId7" Type="http://schemas.openxmlformats.org/officeDocument/2006/relationships/image" Target="../media/image44.tiff"/><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 Id="rId9" Type="http://schemas.openxmlformats.org/officeDocument/2006/relationships/image" Target="../media/image58.png"/></Relationships>
</file>

<file path=ppt/slides/_rels/slide63.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67.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6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68.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69.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png"/><Relationship Id="rId7" Type="http://schemas.openxmlformats.org/officeDocument/2006/relationships/image" Target="../media/image46.emf"/><Relationship Id="rId2" Type="http://schemas.openxmlformats.org/officeDocument/2006/relationships/notesSlide" Target="../notesSlides/notesSlide69.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70.xml.rels><?xml version="1.0" encoding="UTF-8" standalone="yes"?>
<Relationships xmlns="http://schemas.openxmlformats.org/package/2006/relationships"><Relationship Id="rId8" Type="http://schemas.openxmlformats.org/officeDocument/2006/relationships/image" Target="../media/image47.emf"/><Relationship Id="rId3" Type="http://schemas.openxmlformats.org/officeDocument/2006/relationships/image" Target="../media/image60.png"/><Relationship Id="rId7" Type="http://schemas.openxmlformats.org/officeDocument/2006/relationships/image" Target="../media/image66.png"/><Relationship Id="rId2" Type="http://schemas.openxmlformats.org/officeDocument/2006/relationships/notesSlide" Target="../notesSlides/notesSlide70.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10" Type="http://schemas.openxmlformats.org/officeDocument/2006/relationships/image" Target="../media/image65.png"/><Relationship Id="rId4" Type="http://schemas.openxmlformats.org/officeDocument/2006/relationships/image" Target="../media/image61.png"/><Relationship Id="rId9" Type="http://schemas.openxmlformats.org/officeDocument/2006/relationships/image" Target="../media/image46.emf"/></Relationships>
</file>

<file path=ppt/slides/_rels/slide71.xml.rels><?xml version="1.0" encoding="UTF-8" standalone="yes"?>
<Relationships xmlns="http://schemas.openxmlformats.org/package/2006/relationships"><Relationship Id="rId8" Type="http://schemas.openxmlformats.org/officeDocument/2006/relationships/image" Target="../media/image46.emf"/><Relationship Id="rId3" Type="http://schemas.openxmlformats.org/officeDocument/2006/relationships/image" Target="../media/image60.png"/><Relationship Id="rId7" Type="http://schemas.openxmlformats.org/officeDocument/2006/relationships/image" Target="../media/image47.emf"/><Relationship Id="rId2" Type="http://schemas.openxmlformats.org/officeDocument/2006/relationships/notesSlide" Target="../notesSlides/notesSlide71.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10" Type="http://schemas.openxmlformats.org/officeDocument/2006/relationships/image" Target="../media/image65.png"/><Relationship Id="rId4" Type="http://schemas.openxmlformats.org/officeDocument/2006/relationships/image" Target="../media/image61.png"/><Relationship Id="rId9" Type="http://schemas.openxmlformats.org/officeDocument/2006/relationships/image" Target="../media/image66.png"/></Relationships>
</file>

<file path=ppt/slides/_rels/slide72.xml.rels><?xml version="1.0" encoding="UTF-8" standalone="yes"?>
<Relationships xmlns="http://schemas.openxmlformats.org/package/2006/relationships"><Relationship Id="rId8" Type="http://schemas.openxmlformats.org/officeDocument/2006/relationships/image" Target="../media/image46.emf"/><Relationship Id="rId3" Type="http://schemas.openxmlformats.org/officeDocument/2006/relationships/image" Target="../media/image60.png"/><Relationship Id="rId7" Type="http://schemas.openxmlformats.org/officeDocument/2006/relationships/image" Target="../media/image47.emf"/><Relationship Id="rId2" Type="http://schemas.openxmlformats.org/officeDocument/2006/relationships/notesSlide" Target="../notesSlides/notesSlide72.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10" Type="http://schemas.openxmlformats.org/officeDocument/2006/relationships/image" Target="../media/image65.png"/><Relationship Id="rId4" Type="http://schemas.openxmlformats.org/officeDocument/2006/relationships/image" Target="../media/image61.png"/><Relationship Id="rId9" Type="http://schemas.openxmlformats.org/officeDocument/2006/relationships/image" Target="../media/image66.png"/></Relationships>
</file>

<file path=ppt/slides/_rels/slide73.xml.rels><?xml version="1.0" encoding="UTF-8" standalone="yes"?>
<Relationships xmlns="http://schemas.openxmlformats.org/package/2006/relationships"><Relationship Id="rId8" Type="http://schemas.openxmlformats.org/officeDocument/2006/relationships/image" Target="../media/image46.emf"/><Relationship Id="rId3" Type="http://schemas.openxmlformats.org/officeDocument/2006/relationships/image" Target="../media/image60.png"/><Relationship Id="rId7" Type="http://schemas.openxmlformats.org/officeDocument/2006/relationships/image" Target="../media/image47.emf"/><Relationship Id="rId12" Type="http://schemas.openxmlformats.org/officeDocument/2006/relationships/image" Target="../media/image65.png"/><Relationship Id="rId2" Type="http://schemas.openxmlformats.org/officeDocument/2006/relationships/notesSlide" Target="../notesSlides/notesSlide73.xml"/><Relationship Id="rId1" Type="http://schemas.openxmlformats.org/officeDocument/2006/relationships/slideLayout" Target="../slideLayouts/slideLayout7.xml"/><Relationship Id="rId6" Type="http://schemas.openxmlformats.org/officeDocument/2006/relationships/image" Target="../media/image63.png"/><Relationship Id="rId11" Type="http://schemas.openxmlformats.org/officeDocument/2006/relationships/image" Target="../media/image66.png"/><Relationship Id="rId5" Type="http://schemas.openxmlformats.org/officeDocument/2006/relationships/image" Target="../media/image62.png"/><Relationship Id="rId10" Type="http://schemas.openxmlformats.org/officeDocument/2006/relationships/image" Target="../media/image49.emf"/><Relationship Id="rId4" Type="http://schemas.openxmlformats.org/officeDocument/2006/relationships/image" Target="../media/image61.png"/><Relationship Id="rId9" Type="http://schemas.openxmlformats.org/officeDocument/2006/relationships/image" Target="../media/image48.emf"/></Relationships>
</file>

<file path=ppt/slides/_rels/slide74.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75.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79.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30.tiff"/><Relationship Id="rId7" Type="http://schemas.openxmlformats.org/officeDocument/2006/relationships/image" Target="../media/image21.png"/><Relationship Id="rId2" Type="http://schemas.openxmlformats.org/officeDocument/2006/relationships/notesSlide" Target="../notesSlides/notesSlide80.xml"/><Relationship Id="rId1" Type="http://schemas.openxmlformats.org/officeDocument/2006/relationships/slideLayout" Target="../slideLayouts/slideLayout7.xml"/><Relationship Id="rId6" Type="http://schemas.openxmlformats.org/officeDocument/2006/relationships/image" Target="../media/image54.tiff"/><Relationship Id="rId5" Type="http://schemas.openxmlformats.org/officeDocument/2006/relationships/image" Target="../media/image53.jpg"/><Relationship Id="rId4" Type="http://schemas.openxmlformats.org/officeDocument/2006/relationships/image" Target="../media/image15.tiff"/><Relationship Id="rId9" Type="http://schemas.openxmlformats.org/officeDocument/2006/relationships/image" Target="../media/image56.png"/></Relationships>
</file>

<file path=ppt/slides/_rels/slide8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81.xml"/><Relationship Id="rId1" Type="http://schemas.openxmlformats.org/officeDocument/2006/relationships/slideLayout" Target="../slideLayouts/slideLayout7.xml"/><Relationship Id="rId4" Type="http://schemas.microsoft.com/office/2007/relationships/hdphoto" Target="../media/hdphoto3.wdp"/></Relationships>
</file>

<file path=ppt/slides/_rels/slide8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82.xml"/><Relationship Id="rId1" Type="http://schemas.openxmlformats.org/officeDocument/2006/relationships/slideLayout" Target="../slideLayouts/slideLayout7.xml"/><Relationship Id="rId4" Type="http://schemas.microsoft.com/office/2007/relationships/hdphoto" Target="../media/hdphoto3.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E85E4C4-9CED-494D-8251-2305D791FB2C}"/>
              </a:ext>
            </a:extLst>
          </p:cNvPr>
          <p:cNvSpPr/>
          <p:nvPr/>
        </p:nvSpPr>
        <p:spPr>
          <a:xfrm>
            <a:off x="0" y="1610995"/>
            <a:ext cx="9144000" cy="11049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TextBox 17"/>
          <p:cNvSpPr txBox="1"/>
          <p:nvPr/>
        </p:nvSpPr>
        <p:spPr>
          <a:xfrm>
            <a:off x="4649543" y="4754382"/>
            <a:ext cx="2253384" cy="400110"/>
          </a:xfrm>
          <a:prstGeom prst="rect">
            <a:avLst/>
          </a:prstGeom>
          <a:noFill/>
        </p:spPr>
        <p:txBody>
          <a:bodyPr wrap="square" rtlCol="0">
            <a:spAutoFit/>
          </a:bodyPr>
          <a:lstStyle/>
          <a:p>
            <a:pPr algn="ctr"/>
            <a:r>
              <a:rPr lang="en-US" sz="2000" dirty="0">
                <a:latin typeface="Avenir Book"/>
                <a:cs typeface="Avenir Book"/>
              </a:rPr>
              <a:t>Nirupam Roy</a:t>
            </a:r>
          </a:p>
        </p:txBody>
      </p:sp>
      <p:sp>
        <p:nvSpPr>
          <p:cNvPr id="19" name="TextBox 18"/>
          <p:cNvSpPr txBox="1"/>
          <p:nvPr/>
        </p:nvSpPr>
        <p:spPr>
          <a:xfrm>
            <a:off x="2083660" y="4754382"/>
            <a:ext cx="2565802" cy="400110"/>
          </a:xfrm>
          <a:prstGeom prst="rect">
            <a:avLst/>
          </a:prstGeom>
          <a:noFill/>
        </p:spPr>
        <p:txBody>
          <a:bodyPr wrap="square" rtlCol="0">
            <a:spAutoFit/>
          </a:bodyPr>
          <a:lstStyle/>
          <a:p>
            <a:pPr algn="ctr"/>
            <a:r>
              <a:rPr lang="en-US" sz="2000" dirty="0">
                <a:latin typeface="Avenir Book"/>
                <a:cs typeface="Avenir Book"/>
              </a:rPr>
              <a:t>Nakul Garg</a:t>
            </a:r>
          </a:p>
        </p:txBody>
      </p:sp>
      <p:sp>
        <p:nvSpPr>
          <p:cNvPr id="16" name="TextBox 15">
            <a:extLst>
              <a:ext uri="{FF2B5EF4-FFF2-40B4-BE49-F238E27FC236}">
                <a16:creationId xmlns:a16="http://schemas.microsoft.com/office/drawing/2014/main" id="{04952D56-2825-8B43-8C39-1CB6F98EE8F2}"/>
              </a:ext>
            </a:extLst>
          </p:cNvPr>
          <p:cNvSpPr txBox="1"/>
          <p:nvPr/>
        </p:nvSpPr>
        <p:spPr>
          <a:xfrm>
            <a:off x="1153578" y="1809502"/>
            <a:ext cx="7029488" cy="707886"/>
          </a:xfrm>
          <a:prstGeom prst="rect">
            <a:avLst/>
          </a:prstGeom>
          <a:noFill/>
        </p:spPr>
        <p:txBody>
          <a:bodyPr wrap="none" rtlCol="0">
            <a:spAutoFit/>
          </a:bodyPr>
          <a:lstStyle/>
          <a:p>
            <a:r>
              <a:rPr lang="en-US" sz="4000" dirty="0">
                <a:solidFill>
                  <a:schemeClr val="bg1"/>
                </a:solidFill>
                <a:latin typeface="Avenir Next Condensed" panose="020B0506020202020204" pitchFamily="34" charset="0"/>
              </a:rPr>
              <a:t>Enabling Self-defense in Small Drones</a:t>
            </a:r>
          </a:p>
        </p:txBody>
      </p:sp>
      <p:pic>
        <p:nvPicPr>
          <p:cNvPr id="3" name="Picture 2">
            <a:extLst>
              <a:ext uri="{FF2B5EF4-FFF2-40B4-BE49-F238E27FC236}">
                <a16:creationId xmlns:a16="http://schemas.microsoft.com/office/drawing/2014/main" id="{C7A1BB41-3ADD-CF40-BD78-0317AE82FDB9}"/>
              </a:ext>
            </a:extLst>
          </p:cNvPr>
          <p:cNvPicPr>
            <a:picLocks noChangeAspect="1"/>
          </p:cNvPicPr>
          <p:nvPr/>
        </p:nvPicPr>
        <p:blipFill rotWithShape="1">
          <a:blip r:embed="rId3"/>
          <a:srcRect l="31671"/>
          <a:stretch/>
        </p:blipFill>
        <p:spPr>
          <a:xfrm>
            <a:off x="3456763" y="5247005"/>
            <a:ext cx="2646630" cy="1346474"/>
          </a:xfrm>
          <a:prstGeom prst="rect">
            <a:avLst/>
          </a:prstGeom>
        </p:spPr>
      </p:pic>
      <p:pic>
        <p:nvPicPr>
          <p:cNvPr id="20" name="Picture 19">
            <a:extLst>
              <a:ext uri="{FF2B5EF4-FFF2-40B4-BE49-F238E27FC236}">
                <a16:creationId xmlns:a16="http://schemas.microsoft.com/office/drawing/2014/main" id="{AF658B47-3245-5844-8C5F-F05081643D4B}"/>
              </a:ext>
            </a:extLst>
          </p:cNvPr>
          <p:cNvPicPr>
            <a:picLocks noChangeAspect="1"/>
          </p:cNvPicPr>
          <p:nvPr/>
        </p:nvPicPr>
        <p:blipFill rotWithShape="1">
          <a:blip r:embed="rId3"/>
          <a:srcRect r="68720"/>
          <a:stretch/>
        </p:blipFill>
        <p:spPr>
          <a:xfrm>
            <a:off x="2891544" y="5674839"/>
            <a:ext cx="565219" cy="628140"/>
          </a:xfrm>
          <a:prstGeom prst="rect">
            <a:avLst/>
          </a:prstGeom>
        </p:spPr>
      </p:pic>
      <p:pic>
        <p:nvPicPr>
          <p:cNvPr id="5" name="Picture 4" descr="A person sitting at a desk in front of a computer&#10;&#10;Description automatically generated">
            <a:extLst>
              <a:ext uri="{FF2B5EF4-FFF2-40B4-BE49-F238E27FC236}">
                <a16:creationId xmlns:a16="http://schemas.microsoft.com/office/drawing/2014/main" id="{FEE985FB-C81C-5F46-8F78-BACE35246F14}"/>
              </a:ext>
            </a:extLst>
          </p:cNvPr>
          <p:cNvPicPr>
            <a:picLocks noChangeAspect="1"/>
          </p:cNvPicPr>
          <p:nvPr/>
        </p:nvPicPr>
        <p:blipFill rotWithShape="1">
          <a:blip r:embed="rId4"/>
          <a:srcRect l="416" t="13737" r="28258" b="14936"/>
          <a:stretch/>
        </p:blipFill>
        <p:spPr>
          <a:xfrm>
            <a:off x="2847266" y="3644506"/>
            <a:ext cx="997200" cy="997200"/>
          </a:xfrm>
          <a:prstGeom prst="ellipse">
            <a:avLst/>
          </a:prstGeom>
          <a:ln w="53975">
            <a:solidFill>
              <a:schemeClr val="tx2">
                <a:lumMod val="60000"/>
                <a:lumOff val="40000"/>
              </a:schemeClr>
            </a:solidFill>
          </a:ln>
        </p:spPr>
      </p:pic>
      <p:pic>
        <p:nvPicPr>
          <p:cNvPr id="4" name="Picture 3">
            <a:extLst>
              <a:ext uri="{FF2B5EF4-FFF2-40B4-BE49-F238E27FC236}">
                <a16:creationId xmlns:a16="http://schemas.microsoft.com/office/drawing/2014/main" id="{F0EDA9F5-F970-8C4D-8F6E-43EB142C4686}"/>
              </a:ext>
            </a:extLst>
          </p:cNvPr>
          <p:cNvPicPr>
            <a:picLocks noChangeAspect="1"/>
          </p:cNvPicPr>
          <p:nvPr/>
        </p:nvPicPr>
        <p:blipFill rotWithShape="1">
          <a:blip r:embed="rId5"/>
          <a:srcRect l="34129" t="6039" r="30323" b="31909"/>
          <a:stretch/>
        </p:blipFill>
        <p:spPr>
          <a:xfrm>
            <a:off x="5299536" y="3644506"/>
            <a:ext cx="997200" cy="997200"/>
          </a:xfrm>
          <a:prstGeom prst="ellipse">
            <a:avLst/>
          </a:prstGeom>
          <a:ln w="53975">
            <a:solidFill>
              <a:srgbClr val="4A7EBB"/>
            </a:solidFill>
          </a:ln>
        </p:spPr>
      </p:pic>
    </p:spTree>
    <p:extLst>
      <p:ext uri="{BB962C8B-B14F-4D97-AF65-F5344CB8AC3E}">
        <p14:creationId xmlns:p14="http://schemas.microsoft.com/office/powerpoint/2010/main" val="170889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5CA71E-D03B-334C-9C0D-AC6ADBFD3788}"/>
              </a:ext>
            </a:extLst>
          </p:cNvPr>
          <p:cNvPicPr>
            <a:picLocks noChangeAspect="1"/>
          </p:cNvPicPr>
          <p:nvPr/>
        </p:nvPicPr>
        <p:blipFill rotWithShape="1">
          <a:blip r:embed="rId3"/>
          <a:srcRect b="7879"/>
          <a:stretch/>
        </p:blipFill>
        <p:spPr>
          <a:xfrm>
            <a:off x="1397000" y="270163"/>
            <a:ext cx="6350000" cy="6317673"/>
          </a:xfrm>
          <a:prstGeom prst="rect">
            <a:avLst/>
          </a:prstGeom>
        </p:spPr>
      </p:pic>
    </p:spTree>
    <p:extLst>
      <p:ext uri="{BB962C8B-B14F-4D97-AF65-F5344CB8AC3E}">
        <p14:creationId xmlns:p14="http://schemas.microsoft.com/office/powerpoint/2010/main" val="2870049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962D5DF-7E6D-734F-B236-F73856520D1E}"/>
              </a:ext>
            </a:extLst>
          </p:cNvPr>
          <p:cNvSpPr/>
          <p:nvPr/>
        </p:nvSpPr>
        <p:spPr>
          <a:xfrm>
            <a:off x="-58001" y="0"/>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a:latin typeface="Avenir Book" panose="02000503020000020003" pitchFamily="2" charset="0"/>
              </a:rPr>
              <a:t>Drones are being used in serious applications</a:t>
            </a:r>
            <a:endParaRPr lang="en-US" sz="2800" dirty="0">
              <a:latin typeface="Avenir Book" panose="02000503020000020003" pitchFamily="2" charset="0"/>
            </a:endParaRPr>
          </a:p>
        </p:txBody>
      </p:sp>
      <p:grpSp>
        <p:nvGrpSpPr>
          <p:cNvPr id="32" name="Group 31">
            <a:extLst>
              <a:ext uri="{FF2B5EF4-FFF2-40B4-BE49-F238E27FC236}">
                <a16:creationId xmlns:a16="http://schemas.microsoft.com/office/drawing/2014/main" id="{AE5EC629-CD91-D84E-B5EF-3AD0AF402B9B}"/>
              </a:ext>
            </a:extLst>
          </p:cNvPr>
          <p:cNvGrpSpPr/>
          <p:nvPr/>
        </p:nvGrpSpPr>
        <p:grpSpPr>
          <a:xfrm>
            <a:off x="54501" y="1007918"/>
            <a:ext cx="2740654" cy="4114800"/>
            <a:chOff x="54501" y="1007918"/>
            <a:chExt cx="2740654" cy="4114800"/>
          </a:xfrm>
        </p:grpSpPr>
        <p:sp>
          <p:nvSpPr>
            <p:cNvPr id="33" name="Rectangle 32">
              <a:extLst>
                <a:ext uri="{FF2B5EF4-FFF2-40B4-BE49-F238E27FC236}">
                  <a16:creationId xmlns:a16="http://schemas.microsoft.com/office/drawing/2014/main" id="{2AD67B4F-50D0-C64C-867E-22EDB6B9B593}"/>
                </a:ext>
              </a:extLst>
            </p:cNvPr>
            <p:cNvSpPr/>
            <p:nvPr/>
          </p:nvSpPr>
          <p:spPr>
            <a:xfrm>
              <a:off x="54501" y="1007918"/>
              <a:ext cx="2740654" cy="4114800"/>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D3B47FEB-FF3F-6949-AD19-B883749DABEA}"/>
                </a:ext>
              </a:extLst>
            </p:cNvPr>
            <p:cNvSpPr txBox="1"/>
            <p:nvPr/>
          </p:nvSpPr>
          <p:spPr>
            <a:xfrm>
              <a:off x="403717" y="1086147"/>
              <a:ext cx="1963038" cy="369332"/>
            </a:xfrm>
            <a:prstGeom prst="rect">
              <a:avLst/>
            </a:prstGeom>
            <a:noFill/>
          </p:spPr>
          <p:txBody>
            <a:bodyPr wrap="none" rtlCol="0">
              <a:spAutoFit/>
            </a:bodyPr>
            <a:lstStyle/>
            <a:p>
              <a:r>
                <a:rPr lang="en-US" dirty="0">
                  <a:latin typeface="Avenir Book" panose="02000503020000020003" pitchFamily="2" charset="0"/>
                </a:rPr>
                <a:t>Law Enforcement</a:t>
              </a:r>
            </a:p>
          </p:txBody>
        </p:sp>
        <p:pic>
          <p:nvPicPr>
            <p:cNvPr id="35" name="Picture 34" descr="A screenshot of a cell phone&#10;&#10;Description automatically generated">
              <a:extLst>
                <a:ext uri="{FF2B5EF4-FFF2-40B4-BE49-F238E27FC236}">
                  <a16:creationId xmlns:a16="http://schemas.microsoft.com/office/drawing/2014/main" id="{D6A44E73-CF58-7D4B-88C1-3EC0921E4F19}"/>
                </a:ext>
              </a:extLst>
            </p:cNvPr>
            <p:cNvPicPr>
              <a:picLocks noChangeAspect="1"/>
            </p:cNvPicPr>
            <p:nvPr/>
          </p:nvPicPr>
          <p:blipFill rotWithShape="1">
            <a:blip r:embed="rId3"/>
            <a:srcRect l="4552" t="32830" r="5957"/>
            <a:stretch/>
          </p:blipFill>
          <p:spPr>
            <a:xfrm>
              <a:off x="127237" y="4019317"/>
              <a:ext cx="2611765" cy="613115"/>
            </a:xfrm>
            <a:prstGeom prst="rect">
              <a:avLst/>
            </a:prstGeom>
          </p:spPr>
        </p:pic>
        <p:pic>
          <p:nvPicPr>
            <p:cNvPr id="36" name="Picture 35" descr="A screenshot of a cell phone&#10;&#10;Description automatically generated">
              <a:extLst>
                <a:ext uri="{FF2B5EF4-FFF2-40B4-BE49-F238E27FC236}">
                  <a16:creationId xmlns:a16="http://schemas.microsoft.com/office/drawing/2014/main" id="{C172754D-784B-E640-8DE1-C548AEDF163E}"/>
                </a:ext>
              </a:extLst>
            </p:cNvPr>
            <p:cNvPicPr>
              <a:picLocks noChangeAspect="1"/>
            </p:cNvPicPr>
            <p:nvPr/>
          </p:nvPicPr>
          <p:blipFill rotWithShape="1">
            <a:blip r:embed="rId3"/>
            <a:srcRect l="46170" t="2751" r="6550" b="75053"/>
            <a:stretch/>
          </p:blipFill>
          <p:spPr>
            <a:xfrm>
              <a:off x="127237" y="4632432"/>
              <a:ext cx="1526019" cy="224058"/>
            </a:xfrm>
            <a:prstGeom prst="rect">
              <a:avLst/>
            </a:prstGeom>
          </p:spPr>
        </p:pic>
        <p:pic>
          <p:nvPicPr>
            <p:cNvPr id="37" name="Picture 36">
              <a:extLst>
                <a:ext uri="{FF2B5EF4-FFF2-40B4-BE49-F238E27FC236}">
                  <a16:creationId xmlns:a16="http://schemas.microsoft.com/office/drawing/2014/main" id="{FF6B7EE2-E094-7D4B-99FF-95A937B67F7B}"/>
                </a:ext>
              </a:extLst>
            </p:cNvPr>
            <p:cNvPicPr>
              <a:picLocks noChangeAspect="1"/>
            </p:cNvPicPr>
            <p:nvPr/>
          </p:nvPicPr>
          <p:blipFill rotWithShape="1">
            <a:blip r:embed="rId4"/>
            <a:srcRect b="19463"/>
            <a:stretch/>
          </p:blipFill>
          <p:spPr>
            <a:xfrm>
              <a:off x="352556" y="1454727"/>
              <a:ext cx="2065359" cy="2493818"/>
            </a:xfrm>
            <a:prstGeom prst="rect">
              <a:avLst/>
            </a:prstGeom>
          </p:spPr>
        </p:pic>
      </p:grpSp>
    </p:spTree>
    <p:extLst>
      <p:ext uri="{BB962C8B-B14F-4D97-AF65-F5344CB8AC3E}">
        <p14:creationId xmlns:p14="http://schemas.microsoft.com/office/powerpoint/2010/main" val="2127973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962D5DF-7E6D-734F-B236-F73856520D1E}"/>
              </a:ext>
            </a:extLst>
          </p:cNvPr>
          <p:cNvSpPr/>
          <p:nvPr/>
        </p:nvSpPr>
        <p:spPr>
          <a:xfrm>
            <a:off x="-58001" y="0"/>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Drones are being used in serious applications</a:t>
            </a:r>
          </a:p>
        </p:txBody>
      </p:sp>
      <p:grpSp>
        <p:nvGrpSpPr>
          <p:cNvPr id="28" name="Group 27">
            <a:extLst>
              <a:ext uri="{FF2B5EF4-FFF2-40B4-BE49-F238E27FC236}">
                <a16:creationId xmlns:a16="http://schemas.microsoft.com/office/drawing/2014/main" id="{523D2719-DDE8-C44E-8C69-88B1BFEF365B}"/>
              </a:ext>
            </a:extLst>
          </p:cNvPr>
          <p:cNvGrpSpPr/>
          <p:nvPr/>
        </p:nvGrpSpPr>
        <p:grpSpPr>
          <a:xfrm>
            <a:off x="54501" y="1007918"/>
            <a:ext cx="2740654" cy="4114800"/>
            <a:chOff x="54501" y="1007918"/>
            <a:chExt cx="2740654" cy="4114800"/>
          </a:xfrm>
        </p:grpSpPr>
        <p:sp>
          <p:nvSpPr>
            <p:cNvPr id="32" name="Rectangle 31">
              <a:extLst>
                <a:ext uri="{FF2B5EF4-FFF2-40B4-BE49-F238E27FC236}">
                  <a16:creationId xmlns:a16="http://schemas.microsoft.com/office/drawing/2014/main" id="{C627B0F6-FACE-7A44-B6D6-B2BDB756F219}"/>
                </a:ext>
              </a:extLst>
            </p:cNvPr>
            <p:cNvSpPr/>
            <p:nvPr/>
          </p:nvSpPr>
          <p:spPr>
            <a:xfrm>
              <a:off x="54501" y="1007918"/>
              <a:ext cx="2740654" cy="4114800"/>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1D30B764-28A7-614B-BB36-FF2EB3E7D619}"/>
                </a:ext>
              </a:extLst>
            </p:cNvPr>
            <p:cNvSpPr txBox="1"/>
            <p:nvPr/>
          </p:nvSpPr>
          <p:spPr>
            <a:xfrm>
              <a:off x="403717" y="1086147"/>
              <a:ext cx="1963038" cy="369332"/>
            </a:xfrm>
            <a:prstGeom prst="rect">
              <a:avLst/>
            </a:prstGeom>
            <a:noFill/>
          </p:spPr>
          <p:txBody>
            <a:bodyPr wrap="none" rtlCol="0">
              <a:spAutoFit/>
            </a:bodyPr>
            <a:lstStyle/>
            <a:p>
              <a:r>
                <a:rPr lang="en-US" dirty="0">
                  <a:latin typeface="Avenir Book" panose="02000503020000020003" pitchFamily="2" charset="0"/>
                </a:rPr>
                <a:t>Law Enforcement</a:t>
              </a:r>
            </a:p>
          </p:txBody>
        </p:sp>
        <p:pic>
          <p:nvPicPr>
            <p:cNvPr id="34" name="Picture 33" descr="A screenshot of a cell phone&#10;&#10;Description automatically generated">
              <a:extLst>
                <a:ext uri="{FF2B5EF4-FFF2-40B4-BE49-F238E27FC236}">
                  <a16:creationId xmlns:a16="http://schemas.microsoft.com/office/drawing/2014/main" id="{953A9369-C26B-E946-8BD2-1871131AB6F9}"/>
                </a:ext>
              </a:extLst>
            </p:cNvPr>
            <p:cNvPicPr>
              <a:picLocks noChangeAspect="1"/>
            </p:cNvPicPr>
            <p:nvPr/>
          </p:nvPicPr>
          <p:blipFill rotWithShape="1">
            <a:blip r:embed="rId3"/>
            <a:srcRect l="4552" t="32830" r="5957"/>
            <a:stretch/>
          </p:blipFill>
          <p:spPr>
            <a:xfrm>
              <a:off x="127237" y="4019317"/>
              <a:ext cx="2611765" cy="613115"/>
            </a:xfrm>
            <a:prstGeom prst="rect">
              <a:avLst/>
            </a:prstGeom>
          </p:spPr>
        </p:pic>
        <p:pic>
          <p:nvPicPr>
            <p:cNvPr id="35" name="Picture 34" descr="A screenshot of a cell phone&#10;&#10;Description automatically generated">
              <a:extLst>
                <a:ext uri="{FF2B5EF4-FFF2-40B4-BE49-F238E27FC236}">
                  <a16:creationId xmlns:a16="http://schemas.microsoft.com/office/drawing/2014/main" id="{D541E640-3978-AE45-8301-BF197A142BFA}"/>
                </a:ext>
              </a:extLst>
            </p:cNvPr>
            <p:cNvPicPr>
              <a:picLocks noChangeAspect="1"/>
            </p:cNvPicPr>
            <p:nvPr/>
          </p:nvPicPr>
          <p:blipFill rotWithShape="1">
            <a:blip r:embed="rId3"/>
            <a:srcRect l="46170" t="2751" r="6550" b="75053"/>
            <a:stretch/>
          </p:blipFill>
          <p:spPr>
            <a:xfrm>
              <a:off x="127237" y="4632432"/>
              <a:ext cx="1526019" cy="224058"/>
            </a:xfrm>
            <a:prstGeom prst="rect">
              <a:avLst/>
            </a:prstGeom>
          </p:spPr>
        </p:pic>
        <p:pic>
          <p:nvPicPr>
            <p:cNvPr id="36" name="Picture 35">
              <a:extLst>
                <a:ext uri="{FF2B5EF4-FFF2-40B4-BE49-F238E27FC236}">
                  <a16:creationId xmlns:a16="http://schemas.microsoft.com/office/drawing/2014/main" id="{90FCE6D2-76EE-494F-9F21-2BB1ADBB8867}"/>
                </a:ext>
              </a:extLst>
            </p:cNvPr>
            <p:cNvPicPr>
              <a:picLocks noChangeAspect="1"/>
            </p:cNvPicPr>
            <p:nvPr/>
          </p:nvPicPr>
          <p:blipFill rotWithShape="1">
            <a:blip r:embed="rId4"/>
            <a:srcRect b="19463"/>
            <a:stretch/>
          </p:blipFill>
          <p:spPr>
            <a:xfrm>
              <a:off x="352556" y="1454727"/>
              <a:ext cx="2065359" cy="2493818"/>
            </a:xfrm>
            <a:prstGeom prst="rect">
              <a:avLst/>
            </a:prstGeom>
          </p:spPr>
        </p:pic>
      </p:grpSp>
      <p:grpSp>
        <p:nvGrpSpPr>
          <p:cNvPr id="37" name="Group 36">
            <a:extLst>
              <a:ext uri="{FF2B5EF4-FFF2-40B4-BE49-F238E27FC236}">
                <a16:creationId xmlns:a16="http://schemas.microsoft.com/office/drawing/2014/main" id="{F7E7E3D5-4D98-A84B-885F-D1B497FA3A45}"/>
              </a:ext>
            </a:extLst>
          </p:cNvPr>
          <p:cNvGrpSpPr/>
          <p:nvPr/>
        </p:nvGrpSpPr>
        <p:grpSpPr>
          <a:xfrm>
            <a:off x="2558186" y="1270813"/>
            <a:ext cx="3376489" cy="3293918"/>
            <a:chOff x="3037056" y="1007918"/>
            <a:chExt cx="3376489" cy="3293918"/>
          </a:xfrm>
        </p:grpSpPr>
        <p:sp>
          <p:nvSpPr>
            <p:cNvPr id="38" name="Rectangle 37">
              <a:extLst>
                <a:ext uri="{FF2B5EF4-FFF2-40B4-BE49-F238E27FC236}">
                  <a16:creationId xmlns:a16="http://schemas.microsoft.com/office/drawing/2014/main" id="{D09BE34B-0184-1B45-A92F-ADB39DEFCEE0}"/>
                </a:ext>
              </a:extLst>
            </p:cNvPr>
            <p:cNvSpPr/>
            <p:nvPr/>
          </p:nvSpPr>
          <p:spPr>
            <a:xfrm>
              <a:off x="3037056" y="1007918"/>
              <a:ext cx="3376489" cy="3293918"/>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9C436B6E-F868-DD44-840C-7E2300FA0848}"/>
                </a:ext>
              </a:extLst>
            </p:cNvPr>
            <p:cNvSpPr txBox="1"/>
            <p:nvPr/>
          </p:nvSpPr>
          <p:spPr>
            <a:xfrm>
              <a:off x="3093210" y="1086147"/>
              <a:ext cx="2648225" cy="369332"/>
            </a:xfrm>
            <a:prstGeom prst="rect">
              <a:avLst/>
            </a:prstGeom>
            <a:noFill/>
          </p:spPr>
          <p:txBody>
            <a:bodyPr wrap="none" rtlCol="0">
              <a:spAutoFit/>
            </a:bodyPr>
            <a:lstStyle/>
            <a:p>
              <a:r>
                <a:rPr lang="en-US" dirty="0">
                  <a:latin typeface="Avenir Book" panose="02000503020000020003" pitchFamily="2" charset="0"/>
                </a:rPr>
                <a:t>Australian Wildfire 2019</a:t>
              </a:r>
            </a:p>
          </p:txBody>
        </p:sp>
        <p:pic>
          <p:nvPicPr>
            <p:cNvPr id="40" name="Picture 39">
              <a:extLst>
                <a:ext uri="{FF2B5EF4-FFF2-40B4-BE49-F238E27FC236}">
                  <a16:creationId xmlns:a16="http://schemas.microsoft.com/office/drawing/2014/main" id="{6F51CE31-0C2F-7742-9ED1-B0279AAB368A}"/>
                </a:ext>
              </a:extLst>
            </p:cNvPr>
            <p:cNvPicPr>
              <a:picLocks noChangeAspect="1"/>
            </p:cNvPicPr>
            <p:nvPr/>
          </p:nvPicPr>
          <p:blipFill rotWithShape="1">
            <a:blip r:embed="rId5"/>
            <a:srcRect l="15970"/>
            <a:stretch/>
          </p:blipFill>
          <p:spPr>
            <a:xfrm>
              <a:off x="3144371" y="1454727"/>
              <a:ext cx="3064721" cy="2051533"/>
            </a:xfrm>
            <a:prstGeom prst="rect">
              <a:avLst/>
            </a:prstGeom>
          </p:spPr>
        </p:pic>
        <p:pic>
          <p:nvPicPr>
            <p:cNvPr id="41" name="Picture 40" descr="A picture containing knife&#10;&#10;Description automatically generated">
              <a:extLst>
                <a:ext uri="{FF2B5EF4-FFF2-40B4-BE49-F238E27FC236}">
                  <a16:creationId xmlns:a16="http://schemas.microsoft.com/office/drawing/2014/main" id="{F61CB6A7-EF22-3048-A746-3DFB8511910F}"/>
                </a:ext>
              </a:extLst>
            </p:cNvPr>
            <p:cNvPicPr>
              <a:picLocks noChangeAspect="1"/>
            </p:cNvPicPr>
            <p:nvPr/>
          </p:nvPicPr>
          <p:blipFill rotWithShape="1">
            <a:blip r:embed="rId6"/>
            <a:srcRect b="21244"/>
            <a:stretch/>
          </p:blipFill>
          <p:spPr>
            <a:xfrm>
              <a:off x="3093210" y="3532996"/>
              <a:ext cx="3203681" cy="654540"/>
            </a:xfrm>
            <a:prstGeom prst="rect">
              <a:avLst/>
            </a:prstGeom>
          </p:spPr>
        </p:pic>
      </p:grpSp>
    </p:spTree>
    <p:extLst>
      <p:ext uri="{BB962C8B-B14F-4D97-AF65-F5344CB8AC3E}">
        <p14:creationId xmlns:p14="http://schemas.microsoft.com/office/powerpoint/2010/main" val="487959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962D5DF-7E6D-734F-B236-F73856520D1E}"/>
              </a:ext>
            </a:extLst>
          </p:cNvPr>
          <p:cNvSpPr/>
          <p:nvPr/>
        </p:nvSpPr>
        <p:spPr>
          <a:xfrm>
            <a:off x="-58001" y="0"/>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a:latin typeface="Avenir Book" panose="02000503020000020003" pitchFamily="2" charset="0"/>
              </a:rPr>
              <a:t>Drones are being used in serious applications</a:t>
            </a:r>
            <a:endParaRPr lang="en-US" sz="2800" dirty="0">
              <a:latin typeface="Avenir Book" panose="02000503020000020003" pitchFamily="2" charset="0"/>
            </a:endParaRPr>
          </a:p>
        </p:txBody>
      </p:sp>
      <p:grpSp>
        <p:nvGrpSpPr>
          <p:cNvPr id="28" name="Group 27">
            <a:extLst>
              <a:ext uri="{FF2B5EF4-FFF2-40B4-BE49-F238E27FC236}">
                <a16:creationId xmlns:a16="http://schemas.microsoft.com/office/drawing/2014/main" id="{9B26388E-7351-C743-9963-9F2EA6BBCB20}"/>
              </a:ext>
            </a:extLst>
          </p:cNvPr>
          <p:cNvGrpSpPr/>
          <p:nvPr/>
        </p:nvGrpSpPr>
        <p:grpSpPr>
          <a:xfrm>
            <a:off x="54501" y="1007918"/>
            <a:ext cx="2740654" cy="4114800"/>
            <a:chOff x="54501" y="1007918"/>
            <a:chExt cx="2740654" cy="4114800"/>
          </a:xfrm>
        </p:grpSpPr>
        <p:sp>
          <p:nvSpPr>
            <p:cNvPr id="32" name="Rectangle 31">
              <a:extLst>
                <a:ext uri="{FF2B5EF4-FFF2-40B4-BE49-F238E27FC236}">
                  <a16:creationId xmlns:a16="http://schemas.microsoft.com/office/drawing/2014/main" id="{4B7CB5A2-484A-2040-912B-7DFF37B2634C}"/>
                </a:ext>
              </a:extLst>
            </p:cNvPr>
            <p:cNvSpPr/>
            <p:nvPr/>
          </p:nvSpPr>
          <p:spPr>
            <a:xfrm>
              <a:off x="54501" y="1007918"/>
              <a:ext cx="2740654" cy="4114800"/>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8F50A11D-E0C9-5B47-BE34-4D099F96C4B7}"/>
                </a:ext>
              </a:extLst>
            </p:cNvPr>
            <p:cNvSpPr txBox="1"/>
            <p:nvPr/>
          </p:nvSpPr>
          <p:spPr>
            <a:xfrm>
              <a:off x="403717" y="1086147"/>
              <a:ext cx="1963038" cy="369332"/>
            </a:xfrm>
            <a:prstGeom prst="rect">
              <a:avLst/>
            </a:prstGeom>
            <a:noFill/>
          </p:spPr>
          <p:txBody>
            <a:bodyPr wrap="none" rtlCol="0">
              <a:spAutoFit/>
            </a:bodyPr>
            <a:lstStyle/>
            <a:p>
              <a:r>
                <a:rPr lang="en-US" dirty="0">
                  <a:latin typeface="Avenir Book" panose="02000503020000020003" pitchFamily="2" charset="0"/>
                </a:rPr>
                <a:t>Law Enforcement</a:t>
              </a:r>
            </a:p>
          </p:txBody>
        </p:sp>
        <p:pic>
          <p:nvPicPr>
            <p:cNvPr id="34" name="Picture 33" descr="A screenshot of a cell phone&#10;&#10;Description automatically generated">
              <a:extLst>
                <a:ext uri="{FF2B5EF4-FFF2-40B4-BE49-F238E27FC236}">
                  <a16:creationId xmlns:a16="http://schemas.microsoft.com/office/drawing/2014/main" id="{7CF4A5D5-6252-8342-882A-1223AAC596A4}"/>
                </a:ext>
              </a:extLst>
            </p:cNvPr>
            <p:cNvPicPr>
              <a:picLocks noChangeAspect="1"/>
            </p:cNvPicPr>
            <p:nvPr/>
          </p:nvPicPr>
          <p:blipFill rotWithShape="1">
            <a:blip r:embed="rId3"/>
            <a:srcRect l="4552" t="32830" r="5957"/>
            <a:stretch/>
          </p:blipFill>
          <p:spPr>
            <a:xfrm>
              <a:off x="127237" y="4019317"/>
              <a:ext cx="2611765" cy="613115"/>
            </a:xfrm>
            <a:prstGeom prst="rect">
              <a:avLst/>
            </a:prstGeom>
          </p:spPr>
        </p:pic>
        <p:pic>
          <p:nvPicPr>
            <p:cNvPr id="35" name="Picture 34" descr="A screenshot of a cell phone&#10;&#10;Description automatically generated">
              <a:extLst>
                <a:ext uri="{FF2B5EF4-FFF2-40B4-BE49-F238E27FC236}">
                  <a16:creationId xmlns:a16="http://schemas.microsoft.com/office/drawing/2014/main" id="{ABAA6B1E-D029-1D4C-8871-51F4720A3B22}"/>
                </a:ext>
              </a:extLst>
            </p:cNvPr>
            <p:cNvPicPr>
              <a:picLocks noChangeAspect="1"/>
            </p:cNvPicPr>
            <p:nvPr/>
          </p:nvPicPr>
          <p:blipFill rotWithShape="1">
            <a:blip r:embed="rId3"/>
            <a:srcRect l="46170" t="2751" r="6550" b="75053"/>
            <a:stretch/>
          </p:blipFill>
          <p:spPr>
            <a:xfrm>
              <a:off x="127237" y="4632432"/>
              <a:ext cx="1526019" cy="224058"/>
            </a:xfrm>
            <a:prstGeom prst="rect">
              <a:avLst/>
            </a:prstGeom>
          </p:spPr>
        </p:pic>
        <p:pic>
          <p:nvPicPr>
            <p:cNvPr id="36" name="Picture 35">
              <a:extLst>
                <a:ext uri="{FF2B5EF4-FFF2-40B4-BE49-F238E27FC236}">
                  <a16:creationId xmlns:a16="http://schemas.microsoft.com/office/drawing/2014/main" id="{99B25C70-98DB-1E46-9A77-5FB5A04E6912}"/>
                </a:ext>
              </a:extLst>
            </p:cNvPr>
            <p:cNvPicPr>
              <a:picLocks noChangeAspect="1"/>
            </p:cNvPicPr>
            <p:nvPr/>
          </p:nvPicPr>
          <p:blipFill rotWithShape="1">
            <a:blip r:embed="rId4"/>
            <a:srcRect b="19463"/>
            <a:stretch/>
          </p:blipFill>
          <p:spPr>
            <a:xfrm>
              <a:off x="352556" y="1454727"/>
              <a:ext cx="2065359" cy="2493818"/>
            </a:xfrm>
            <a:prstGeom prst="rect">
              <a:avLst/>
            </a:prstGeom>
          </p:spPr>
        </p:pic>
      </p:grpSp>
      <p:grpSp>
        <p:nvGrpSpPr>
          <p:cNvPr id="37" name="Group 36">
            <a:extLst>
              <a:ext uri="{FF2B5EF4-FFF2-40B4-BE49-F238E27FC236}">
                <a16:creationId xmlns:a16="http://schemas.microsoft.com/office/drawing/2014/main" id="{54D7355C-429E-0B4F-B254-EFD7F8873B18}"/>
              </a:ext>
            </a:extLst>
          </p:cNvPr>
          <p:cNvGrpSpPr/>
          <p:nvPr/>
        </p:nvGrpSpPr>
        <p:grpSpPr>
          <a:xfrm>
            <a:off x="2558186" y="1270813"/>
            <a:ext cx="3376489" cy="3293918"/>
            <a:chOff x="3037056" y="1007918"/>
            <a:chExt cx="3376489" cy="3293918"/>
          </a:xfrm>
        </p:grpSpPr>
        <p:sp>
          <p:nvSpPr>
            <p:cNvPr id="38" name="Rectangle 37">
              <a:extLst>
                <a:ext uri="{FF2B5EF4-FFF2-40B4-BE49-F238E27FC236}">
                  <a16:creationId xmlns:a16="http://schemas.microsoft.com/office/drawing/2014/main" id="{31731D4C-06C9-9741-81CB-5F9088D83423}"/>
                </a:ext>
              </a:extLst>
            </p:cNvPr>
            <p:cNvSpPr/>
            <p:nvPr/>
          </p:nvSpPr>
          <p:spPr>
            <a:xfrm>
              <a:off x="3037056" y="1007918"/>
              <a:ext cx="3376489" cy="3293918"/>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4EA40C58-FD7E-6247-AC73-2E14B08C5E6D}"/>
                </a:ext>
              </a:extLst>
            </p:cNvPr>
            <p:cNvSpPr txBox="1"/>
            <p:nvPr/>
          </p:nvSpPr>
          <p:spPr>
            <a:xfrm>
              <a:off x="3093210" y="1086147"/>
              <a:ext cx="2648225" cy="369332"/>
            </a:xfrm>
            <a:prstGeom prst="rect">
              <a:avLst/>
            </a:prstGeom>
            <a:noFill/>
          </p:spPr>
          <p:txBody>
            <a:bodyPr wrap="none" rtlCol="0">
              <a:spAutoFit/>
            </a:bodyPr>
            <a:lstStyle/>
            <a:p>
              <a:r>
                <a:rPr lang="en-US" dirty="0">
                  <a:latin typeface="Avenir Book" panose="02000503020000020003" pitchFamily="2" charset="0"/>
                </a:rPr>
                <a:t>Australian Wildfire 2019</a:t>
              </a:r>
            </a:p>
          </p:txBody>
        </p:sp>
        <p:pic>
          <p:nvPicPr>
            <p:cNvPr id="40" name="Picture 39">
              <a:extLst>
                <a:ext uri="{FF2B5EF4-FFF2-40B4-BE49-F238E27FC236}">
                  <a16:creationId xmlns:a16="http://schemas.microsoft.com/office/drawing/2014/main" id="{AB3F60A1-AE0D-8E44-96AB-CCA07BD4999B}"/>
                </a:ext>
              </a:extLst>
            </p:cNvPr>
            <p:cNvPicPr>
              <a:picLocks noChangeAspect="1"/>
            </p:cNvPicPr>
            <p:nvPr/>
          </p:nvPicPr>
          <p:blipFill rotWithShape="1">
            <a:blip r:embed="rId5"/>
            <a:srcRect l="15970"/>
            <a:stretch/>
          </p:blipFill>
          <p:spPr>
            <a:xfrm>
              <a:off x="3144371" y="1454727"/>
              <a:ext cx="3064721" cy="2051533"/>
            </a:xfrm>
            <a:prstGeom prst="rect">
              <a:avLst/>
            </a:prstGeom>
          </p:spPr>
        </p:pic>
        <p:pic>
          <p:nvPicPr>
            <p:cNvPr id="41" name="Picture 40" descr="A picture containing knife&#10;&#10;Description automatically generated">
              <a:extLst>
                <a:ext uri="{FF2B5EF4-FFF2-40B4-BE49-F238E27FC236}">
                  <a16:creationId xmlns:a16="http://schemas.microsoft.com/office/drawing/2014/main" id="{1973E0B3-B653-6343-B96F-80B3650DD349}"/>
                </a:ext>
              </a:extLst>
            </p:cNvPr>
            <p:cNvPicPr>
              <a:picLocks noChangeAspect="1"/>
            </p:cNvPicPr>
            <p:nvPr/>
          </p:nvPicPr>
          <p:blipFill rotWithShape="1">
            <a:blip r:embed="rId6"/>
            <a:srcRect b="21244"/>
            <a:stretch/>
          </p:blipFill>
          <p:spPr>
            <a:xfrm>
              <a:off x="3093210" y="3532996"/>
              <a:ext cx="3203681" cy="654540"/>
            </a:xfrm>
            <a:prstGeom prst="rect">
              <a:avLst/>
            </a:prstGeom>
          </p:spPr>
        </p:pic>
      </p:grpSp>
      <p:grpSp>
        <p:nvGrpSpPr>
          <p:cNvPr id="42" name="Group 41">
            <a:extLst>
              <a:ext uri="{FF2B5EF4-FFF2-40B4-BE49-F238E27FC236}">
                <a16:creationId xmlns:a16="http://schemas.microsoft.com/office/drawing/2014/main" id="{FAE1BBC0-F0AC-5B4F-B613-DF1D9AF2A2AC}"/>
              </a:ext>
            </a:extLst>
          </p:cNvPr>
          <p:cNvGrpSpPr/>
          <p:nvPr/>
        </p:nvGrpSpPr>
        <p:grpSpPr>
          <a:xfrm>
            <a:off x="5787185" y="1381013"/>
            <a:ext cx="2899615" cy="4206174"/>
            <a:chOff x="5558585" y="1051626"/>
            <a:chExt cx="2899615" cy="4206174"/>
          </a:xfrm>
        </p:grpSpPr>
        <p:sp>
          <p:nvSpPr>
            <p:cNvPr id="43" name="Rectangle 42">
              <a:extLst>
                <a:ext uri="{FF2B5EF4-FFF2-40B4-BE49-F238E27FC236}">
                  <a16:creationId xmlns:a16="http://schemas.microsoft.com/office/drawing/2014/main" id="{E2D5FAB7-7DE8-174E-97A7-CA27A2371D9E}"/>
                </a:ext>
              </a:extLst>
            </p:cNvPr>
            <p:cNvSpPr/>
            <p:nvPr/>
          </p:nvSpPr>
          <p:spPr>
            <a:xfrm>
              <a:off x="5558585" y="1059871"/>
              <a:ext cx="2899615" cy="4197929"/>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8630CCC3-F042-984F-AA05-1645C5C3C7F4}"/>
                </a:ext>
              </a:extLst>
            </p:cNvPr>
            <p:cNvSpPr txBox="1"/>
            <p:nvPr/>
          </p:nvSpPr>
          <p:spPr>
            <a:xfrm>
              <a:off x="5669193" y="1051626"/>
              <a:ext cx="2654521" cy="646331"/>
            </a:xfrm>
            <a:prstGeom prst="rect">
              <a:avLst/>
            </a:prstGeom>
            <a:noFill/>
          </p:spPr>
          <p:txBody>
            <a:bodyPr wrap="square" rtlCol="0">
              <a:spAutoFit/>
            </a:bodyPr>
            <a:lstStyle/>
            <a:p>
              <a:pPr algn="ctr"/>
              <a:r>
                <a:rPr lang="en-US" dirty="0">
                  <a:latin typeface="Avenir Book" panose="02000503020000020003" pitchFamily="2" charset="0"/>
                </a:rPr>
                <a:t>Package Delivery in Wuhan, China 2020</a:t>
              </a:r>
            </a:p>
          </p:txBody>
        </p:sp>
        <p:pic>
          <p:nvPicPr>
            <p:cNvPr id="45" name="Picture 44">
              <a:extLst>
                <a:ext uri="{FF2B5EF4-FFF2-40B4-BE49-F238E27FC236}">
                  <a16:creationId xmlns:a16="http://schemas.microsoft.com/office/drawing/2014/main" id="{F879E577-3AB8-FE46-AA60-5874A7B254D6}"/>
                </a:ext>
              </a:extLst>
            </p:cNvPr>
            <p:cNvPicPr>
              <a:picLocks noChangeAspect="1"/>
            </p:cNvPicPr>
            <p:nvPr/>
          </p:nvPicPr>
          <p:blipFill rotWithShape="1">
            <a:blip r:embed="rId7"/>
            <a:srcRect l="16495" r="19965"/>
            <a:stretch/>
          </p:blipFill>
          <p:spPr>
            <a:xfrm>
              <a:off x="5753373" y="1728502"/>
              <a:ext cx="2510037" cy="2463788"/>
            </a:xfrm>
            <a:prstGeom prst="rect">
              <a:avLst/>
            </a:prstGeom>
          </p:spPr>
        </p:pic>
        <p:pic>
          <p:nvPicPr>
            <p:cNvPr id="46" name="Picture 45" descr="A picture containing knife, table&#10;&#10;Description automatically generated">
              <a:extLst>
                <a:ext uri="{FF2B5EF4-FFF2-40B4-BE49-F238E27FC236}">
                  <a16:creationId xmlns:a16="http://schemas.microsoft.com/office/drawing/2014/main" id="{B2D1DF7F-A8A6-A741-84B2-819768350CA2}"/>
                </a:ext>
              </a:extLst>
            </p:cNvPr>
            <p:cNvPicPr>
              <a:picLocks noChangeAspect="1"/>
            </p:cNvPicPr>
            <p:nvPr/>
          </p:nvPicPr>
          <p:blipFill>
            <a:blip r:embed="rId8"/>
            <a:stretch>
              <a:fillRect/>
            </a:stretch>
          </p:blipFill>
          <p:spPr>
            <a:xfrm>
              <a:off x="5662601" y="4248472"/>
              <a:ext cx="2661113" cy="691225"/>
            </a:xfrm>
            <a:prstGeom prst="rect">
              <a:avLst/>
            </a:prstGeom>
          </p:spPr>
        </p:pic>
        <p:pic>
          <p:nvPicPr>
            <p:cNvPr id="47" name="Picture 46" descr="A picture containing drawing, light&#10;&#10;Description automatically generated">
              <a:extLst>
                <a:ext uri="{FF2B5EF4-FFF2-40B4-BE49-F238E27FC236}">
                  <a16:creationId xmlns:a16="http://schemas.microsoft.com/office/drawing/2014/main" id="{7930D211-D8DE-8243-93A6-7A16299F85F1}"/>
                </a:ext>
              </a:extLst>
            </p:cNvPr>
            <p:cNvPicPr>
              <a:picLocks noChangeAspect="1"/>
            </p:cNvPicPr>
            <p:nvPr/>
          </p:nvPicPr>
          <p:blipFill>
            <a:blip r:embed="rId9"/>
            <a:stretch>
              <a:fillRect/>
            </a:stretch>
          </p:blipFill>
          <p:spPr>
            <a:xfrm>
              <a:off x="5669193" y="4670416"/>
              <a:ext cx="698500" cy="374650"/>
            </a:xfrm>
            <a:prstGeom prst="rect">
              <a:avLst/>
            </a:prstGeom>
          </p:spPr>
        </p:pic>
      </p:grpSp>
    </p:spTree>
    <p:extLst>
      <p:ext uri="{BB962C8B-B14F-4D97-AF65-F5344CB8AC3E}">
        <p14:creationId xmlns:p14="http://schemas.microsoft.com/office/powerpoint/2010/main" val="2890315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962D5DF-7E6D-734F-B236-F73856520D1E}"/>
              </a:ext>
            </a:extLst>
          </p:cNvPr>
          <p:cNvSpPr/>
          <p:nvPr/>
        </p:nvSpPr>
        <p:spPr>
          <a:xfrm>
            <a:off x="-58001" y="0"/>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a:latin typeface="Avenir Book" panose="02000503020000020003" pitchFamily="2" charset="0"/>
              </a:rPr>
              <a:t>Drones are being used in serious applications</a:t>
            </a:r>
            <a:endParaRPr lang="en-US" sz="2800" dirty="0">
              <a:latin typeface="Avenir Book" panose="02000503020000020003" pitchFamily="2" charset="0"/>
            </a:endParaRPr>
          </a:p>
        </p:txBody>
      </p:sp>
      <p:grpSp>
        <p:nvGrpSpPr>
          <p:cNvPr id="13" name="Group 12">
            <a:extLst>
              <a:ext uri="{FF2B5EF4-FFF2-40B4-BE49-F238E27FC236}">
                <a16:creationId xmlns:a16="http://schemas.microsoft.com/office/drawing/2014/main" id="{A53C3F64-0F3F-9146-9850-5FFE8A396A74}"/>
              </a:ext>
            </a:extLst>
          </p:cNvPr>
          <p:cNvGrpSpPr/>
          <p:nvPr/>
        </p:nvGrpSpPr>
        <p:grpSpPr>
          <a:xfrm>
            <a:off x="54501" y="1007918"/>
            <a:ext cx="2740654" cy="4114800"/>
            <a:chOff x="54501" y="1007918"/>
            <a:chExt cx="2740654" cy="4114800"/>
          </a:xfrm>
        </p:grpSpPr>
        <p:sp>
          <p:nvSpPr>
            <p:cNvPr id="4" name="Rectangle 3">
              <a:extLst>
                <a:ext uri="{FF2B5EF4-FFF2-40B4-BE49-F238E27FC236}">
                  <a16:creationId xmlns:a16="http://schemas.microsoft.com/office/drawing/2014/main" id="{70A944BE-C4DE-4F4B-A75D-DA98E4FF8DB1}"/>
                </a:ext>
              </a:extLst>
            </p:cNvPr>
            <p:cNvSpPr/>
            <p:nvPr/>
          </p:nvSpPr>
          <p:spPr>
            <a:xfrm>
              <a:off x="54501" y="1007918"/>
              <a:ext cx="2740654" cy="4114800"/>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F06ED3C-3620-3047-BCCF-FBAC96F28631}"/>
                </a:ext>
              </a:extLst>
            </p:cNvPr>
            <p:cNvSpPr txBox="1"/>
            <p:nvPr/>
          </p:nvSpPr>
          <p:spPr>
            <a:xfrm>
              <a:off x="403717" y="1086147"/>
              <a:ext cx="1963038" cy="369332"/>
            </a:xfrm>
            <a:prstGeom prst="rect">
              <a:avLst/>
            </a:prstGeom>
            <a:noFill/>
          </p:spPr>
          <p:txBody>
            <a:bodyPr wrap="none" rtlCol="0">
              <a:spAutoFit/>
            </a:bodyPr>
            <a:lstStyle/>
            <a:p>
              <a:r>
                <a:rPr lang="en-US" dirty="0">
                  <a:latin typeface="Avenir Book" panose="02000503020000020003" pitchFamily="2" charset="0"/>
                </a:rPr>
                <a:t>Law Enforcement</a:t>
              </a:r>
            </a:p>
          </p:txBody>
        </p:sp>
        <p:pic>
          <p:nvPicPr>
            <p:cNvPr id="9" name="Picture 8" descr="A screenshot of a cell phone&#10;&#10;Description automatically generated">
              <a:extLst>
                <a:ext uri="{FF2B5EF4-FFF2-40B4-BE49-F238E27FC236}">
                  <a16:creationId xmlns:a16="http://schemas.microsoft.com/office/drawing/2014/main" id="{FEE54B19-8505-3E40-A8D7-663B7A0A9377}"/>
                </a:ext>
              </a:extLst>
            </p:cNvPr>
            <p:cNvPicPr>
              <a:picLocks noChangeAspect="1"/>
            </p:cNvPicPr>
            <p:nvPr/>
          </p:nvPicPr>
          <p:blipFill rotWithShape="1">
            <a:blip r:embed="rId3"/>
            <a:srcRect l="4552" t="32830" r="5957"/>
            <a:stretch/>
          </p:blipFill>
          <p:spPr>
            <a:xfrm>
              <a:off x="127237" y="4019317"/>
              <a:ext cx="2611765" cy="613115"/>
            </a:xfrm>
            <a:prstGeom prst="rect">
              <a:avLst/>
            </a:prstGeom>
          </p:spPr>
        </p:pic>
        <p:pic>
          <p:nvPicPr>
            <p:cNvPr id="10" name="Picture 9" descr="A screenshot of a cell phone&#10;&#10;Description automatically generated">
              <a:extLst>
                <a:ext uri="{FF2B5EF4-FFF2-40B4-BE49-F238E27FC236}">
                  <a16:creationId xmlns:a16="http://schemas.microsoft.com/office/drawing/2014/main" id="{E4E9EC00-B767-1A44-918D-CD91285B3EB0}"/>
                </a:ext>
              </a:extLst>
            </p:cNvPr>
            <p:cNvPicPr>
              <a:picLocks noChangeAspect="1"/>
            </p:cNvPicPr>
            <p:nvPr/>
          </p:nvPicPr>
          <p:blipFill rotWithShape="1">
            <a:blip r:embed="rId3"/>
            <a:srcRect l="46170" t="2751" r="6550" b="75053"/>
            <a:stretch/>
          </p:blipFill>
          <p:spPr>
            <a:xfrm>
              <a:off x="127237" y="4632432"/>
              <a:ext cx="1526019" cy="224058"/>
            </a:xfrm>
            <a:prstGeom prst="rect">
              <a:avLst/>
            </a:prstGeom>
          </p:spPr>
        </p:pic>
        <p:pic>
          <p:nvPicPr>
            <p:cNvPr id="11" name="Picture 10">
              <a:extLst>
                <a:ext uri="{FF2B5EF4-FFF2-40B4-BE49-F238E27FC236}">
                  <a16:creationId xmlns:a16="http://schemas.microsoft.com/office/drawing/2014/main" id="{1A99350F-93C7-764A-9116-A52B700E3675}"/>
                </a:ext>
              </a:extLst>
            </p:cNvPr>
            <p:cNvPicPr>
              <a:picLocks noChangeAspect="1"/>
            </p:cNvPicPr>
            <p:nvPr/>
          </p:nvPicPr>
          <p:blipFill rotWithShape="1">
            <a:blip r:embed="rId4"/>
            <a:srcRect b="19463"/>
            <a:stretch/>
          </p:blipFill>
          <p:spPr>
            <a:xfrm>
              <a:off x="352556" y="1454727"/>
              <a:ext cx="2065359" cy="2493818"/>
            </a:xfrm>
            <a:prstGeom prst="rect">
              <a:avLst/>
            </a:prstGeom>
          </p:spPr>
        </p:pic>
      </p:grpSp>
      <p:grpSp>
        <p:nvGrpSpPr>
          <p:cNvPr id="17" name="Group 16">
            <a:extLst>
              <a:ext uri="{FF2B5EF4-FFF2-40B4-BE49-F238E27FC236}">
                <a16:creationId xmlns:a16="http://schemas.microsoft.com/office/drawing/2014/main" id="{0C130145-E0DA-5349-9B84-86681C667F02}"/>
              </a:ext>
            </a:extLst>
          </p:cNvPr>
          <p:cNvGrpSpPr/>
          <p:nvPr/>
        </p:nvGrpSpPr>
        <p:grpSpPr>
          <a:xfrm>
            <a:off x="2558186" y="1270813"/>
            <a:ext cx="3376489" cy="3293918"/>
            <a:chOff x="3037056" y="1007918"/>
            <a:chExt cx="3376489" cy="3293918"/>
          </a:xfrm>
        </p:grpSpPr>
        <p:sp>
          <p:nvSpPr>
            <p:cNvPr id="12" name="Rectangle 11">
              <a:extLst>
                <a:ext uri="{FF2B5EF4-FFF2-40B4-BE49-F238E27FC236}">
                  <a16:creationId xmlns:a16="http://schemas.microsoft.com/office/drawing/2014/main" id="{DC5CAFB7-C81F-1942-9F77-E754ABF86D55}"/>
                </a:ext>
              </a:extLst>
            </p:cNvPr>
            <p:cNvSpPr/>
            <p:nvPr/>
          </p:nvSpPr>
          <p:spPr>
            <a:xfrm>
              <a:off x="3037056" y="1007918"/>
              <a:ext cx="3376489" cy="3293918"/>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A551F4C1-2FD9-4446-91C6-82E3AAAD7EB1}"/>
                </a:ext>
              </a:extLst>
            </p:cNvPr>
            <p:cNvSpPr txBox="1"/>
            <p:nvPr/>
          </p:nvSpPr>
          <p:spPr>
            <a:xfrm>
              <a:off x="3093210" y="1086147"/>
              <a:ext cx="2648225" cy="369332"/>
            </a:xfrm>
            <a:prstGeom prst="rect">
              <a:avLst/>
            </a:prstGeom>
            <a:noFill/>
          </p:spPr>
          <p:txBody>
            <a:bodyPr wrap="none" rtlCol="0">
              <a:spAutoFit/>
            </a:bodyPr>
            <a:lstStyle/>
            <a:p>
              <a:r>
                <a:rPr lang="en-US" dirty="0">
                  <a:latin typeface="Avenir Book" panose="02000503020000020003" pitchFamily="2" charset="0"/>
                </a:rPr>
                <a:t>Australian Wildfire 2019</a:t>
              </a:r>
            </a:p>
          </p:txBody>
        </p:sp>
        <p:pic>
          <p:nvPicPr>
            <p:cNvPr id="15" name="Picture 14">
              <a:extLst>
                <a:ext uri="{FF2B5EF4-FFF2-40B4-BE49-F238E27FC236}">
                  <a16:creationId xmlns:a16="http://schemas.microsoft.com/office/drawing/2014/main" id="{0A6E1CC4-0757-6D45-B54F-6A8A71F6822C}"/>
                </a:ext>
              </a:extLst>
            </p:cNvPr>
            <p:cNvPicPr>
              <a:picLocks noChangeAspect="1"/>
            </p:cNvPicPr>
            <p:nvPr/>
          </p:nvPicPr>
          <p:blipFill rotWithShape="1">
            <a:blip r:embed="rId5"/>
            <a:srcRect l="15970"/>
            <a:stretch/>
          </p:blipFill>
          <p:spPr>
            <a:xfrm>
              <a:off x="3144371" y="1454727"/>
              <a:ext cx="3064721" cy="2051533"/>
            </a:xfrm>
            <a:prstGeom prst="rect">
              <a:avLst/>
            </a:prstGeom>
          </p:spPr>
        </p:pic>
        <p:pic>
          <p:nvPicPr>
            <p:cNvPr id="16" name="Picture 15" descr="A picture containing knife&#10;&#10;Description automatically generated">
              <a:extLst>
                <a:ext uri="{FF2B5EF4-FFF2-40B4-BE49-F238E27FC236}">
                  <a16:creationId xmlns:a16="http://schemas.microsoft.com/office/drawing/2014/main" id="{554E017F-CE55-4441-B4D0-6E83CB384FB3}"/>
                </a:ext>
              </a:extLst>
            </p:cNvPr>
            <p:cNvPicPr>
              <a:picLocks noChangeAspect="1"/>
            </p:cNvPicPr>
            <p:nvPr/>
          </p:nvPicPr>
          <p:blipFill rotWithShape="1">
            <a:blip r:embed="rId6"/>
            <a:srcRect b="21244"/>
            <a:stretch/>
          </p:blipFill>
          <p:spPr>
            <a:xfrm>
              <a:off x="3093210" y="3532996"/>
              <a:ext cx="3203681" cy="654540"/>
            </a:xfrm>
            <a:prstGeom prst="rect">
              <a:avLst/>
            </a:prstGeom>
          </p:spPr>
        </p:pic>
      </p:grpSp>
      <p:grpSp>
        <p:nvGrpSpPr>
          <p:cNvPr id="23" name="Group 22">
            <a:extLst>
              <a:ext uri="{FF2B5EF4-FFF2-40B4-BE49-F238E27FC236}">
                <a16:creationId xmlns:a16="http://schemas.microsoft.com/office/drawing/2014/main" id="{2028E38F-F2B9-8E46-A4A8-C042773F8A8D}"/>
              </a:ext>
            </a:extLst>
          </p:cNvPr>
          <p:cNvGrpSpPr/>
          <p:nvPr/>
        </p:nvGrpSpPr>
        <p:grpSpPr>
          <a:xfrm>
            <a:off x="5787185" y="1381013"/>
            <a:ext cx="2899615" cy="4206174"/>
            <a:chOff x="5558585" y="1051626"/>
            <a:chExt cx="2899615" cy="4206174"/>
          </a:xfrm>
        </p:grpSpPr>
        <p:sp>
          <p:nvSpPr>
            <p:cNvPr id="18" name="Rectangle 17">
              <a:extLst>
                <a:ext uri="{FF2B5EF4-FFF2-40B4-BE49-F238E27FC236}">
                  <a16:creationId xmlns:a16="http://schemas.microsoft.com/office/drawing/2014/main" id="{BCE215E6-46EE-984A-85E3-83AE665C3AFD}"/>
                </a:ext>
              </a:extLst>
            </p:cNvPr>
            <p:cNvSpPr/>
            <p:nvPr/>
          </p:nvSpPr>
          <p:spPr>
            <a:xfrm>
              <a:off x="5558585" y="1059871"/>
              <a:ext cx="2899615" cy="4197929"/>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9F3A305-6200-DC47-82E2-A0E63950F955}"/>
                </a:ext>
              </a:extLst>
            </p:cNvPr>
            <p:cNvSpPr txBox="1"/>
            <p:nvPr/>
          </p:nvSpPr>
          <p:spPr>
            <a:xfrm>
              <a:off x="5669193" y="1051626"/>
              <a:ext cx="2654521" cy="646331"/>
            </a:xfrm>
            <a:prstGeom prst="rect">
              <a:avLst/>
            </a:prstGeom>
            <a:noFill/>
          </p:spPr>
          <p:txBody>
            <a:bodyPr wrap="square" rtlCol="0">
              <a:spAutoFit/>
            </a:bodyPr>
            <a:lstStyle/>
            <a:p>
              <a:pPr algn="ctr"/>
              <a:r>
                <a:rPr lang="en-US" dirty="0">
                  <a:latin typeface="Avenir Book" panose="02000503020000020003" pitchFamily="2" charset="0"/>
                </a:rPr>
                <a:t>Package Delivery in Wuhan, China 2020</a:t>
              </a:r>
            </a:p>
          </p:txBody>
        </p:sp>
        <p:pic>
          <p:nvPicPr>
            <p:cNvPr id="20" name="Picture 19">
              <a:extLst>
                <a:ext uri="{FF2B5EF4-FFF2-40B4-BE49-F238E27FC236}">
                  <a16:creationId xmlns:a16="http://schemas.microsoft.com/office/drawing/2014/main" id="{CE468BAD-5561-6F47-A480-FECC08131E04}"/>
                </a:ext>
              </a:extLst>
            </p:cNvPr>
            <p:cNvPicPr>
              <a:picLocks noChangeAspect="1"/>
            </p:cNvPicPr>
            <p:nvPr/>
          </p:nvPicPr>
          <p:blipFill rotWithShape="1">
            <a:blip r:embed="rId7"/>
            <a:srcRect l="16495" r="19965"/>
            <a:stretch/>
          </p:blipFill>
          <p:spPr>
            <a:xfrm>
              <a:off x="5753373" y="1728502"/>
              <a:ext cx="2510037" cy="2463788"/>
            </a:xfrm>
            <a:prstGeom prst="rect">
              <a:avLst/>
            </a:prstGeom>
          </p:spPr>
        </p:pic>
        <p:pic>
          <p:nvPicPr>
            <p:cNvPr id="21" name="Picture 20" descr="A picture containing knife, table&#10;&#10;Description automatically generated">
              <a:extLst>
                <a:ext uri="{FF2B5EF4-FFF2-40B4-BE49-F238E27FC236}">
                  <a16:creationId xmlns:a16="http://schemas.microsoft.com/office/drawing/2014/main" id="{25946B8C-F7D5-2B4A-A727-8C8734CEA63C}"/>
                </a:ext>
              </a:extLst>
            </p:cNvPr>
            <p:cNvPicPr>
              <a:picLocks noChangeAspect="1"/>
            </p:cNvPicPr>
            <p:nvPr/>
          </p:nvPicPr>
          <p:blipFill>
            <a:blip r:embed="rId8"/>
            <a:stretch>
              <a:fillRect/>
            </a:stretch>
          </p:blipFill>
          <p:spPr>
            <a:xfrm>
              <a:off x="5662601" y="4248472"/>
              <a:ext cx="2661113" cy="691225"/>
            </a:xfrm>
            <a:prstGeom prst="rect">
              <a:avLst/>
            </a:prstGeom>
          </p:spPr>
        </p:pic>
        <p:pic>
          <p:nvPicPr>
            <p:cNvPr id="22" name="Picture 21" descr="A picture containing drawing, light&#10;&#10;Description automatically generated">
              <a:extLst>
                <a:ext uri="{FF2B5EF4-FFF2-40B4-BE49-F238E27FC236}">
                  <a16:creationId xmlns:a16="http://schemas.microsoft.com/office/drawing/2014/main" id="{3C534A86-C2D7-CA4D-8166-8D0F32AC0E55}"/>
                </a:ext>
              </a:extLst>
            </p:cNvPr>
            <p:cNvPicPr>
              <a:picLocks noChangeAspect="1"/>
            </p:cNvPicPr>
            <p:nvPr/>
          </p:nvPicPr>
          <p:blipFill>
            <a:blip r:embed="rId9"/>
            <a:stretch>
              <a:fillRect/>
            </a:stretch>
          </p:blipFill>
          <p:spPr>
            <a:xfrm>
              <a:off x="5669193" y="4670416"/>
              <a:ext cx="698500" cy="374650"/>
            </a:xfrm>
            <a:prstGeom prst="rect">
              <a:avLst/>
            </a:prstGeom>
          </p:spPr>
        </p:pic>
      </p:grpSp>
      <p:grpSp>
        <p:nvGrpSpPr>
          <p:cNvPr id="31" name="Group 30">
            <a:extLst>
              <a:ext uri="{FF2B5EF4-FFF2-40B4-BE49-F238E27FC236}">
                <a16:creationId xmlns:a16="http://schemas.microsoft.com/office/drawing/2014/main" id="{40556933-B063-3243-B37F-C336D032FEB9}"/>
              </a:ext>
            </a:extLst>
          </p:cNvPr>
          <p:cNvGrpSpPr/>
          <p:nvPr/>
        </p:nvGrpSpPr>
        <p:grpSpPr>
          <a:xfrm>
            <a:off x="1509627" y="2566556"/>
            <a:ext cx="3479044" cy="4031672"/>
            <a:chOff x="1509627" y="2566556"/>
            <a:chExt cx="3479044" cy="4031672"/>
          </a:xfrm>
        </p:grpSpPr>
        <p:sp>
          <p:nvSpPr>
            <p:cNvPr id="24" name="Rectangle 23">
              <a:extLst>
                <a:ext uri="{FF2B5EF4-FFF2-40B4-BE49-F238E27FC236}">
                  <a16:creationId xmlns:a16="http://schemas.microsoft.com/office/drawing/2014/main" id="{5B5F0322-347F-4A4F-839F-CE1C25F25D02}"/>
                </a:ext>
              </a:extLst>
            </p:cNvPr>
            <p:cNvSpPr/>
            <p:nvPr/>
          </p:nvSpPr>
          <p:spPr>
            <a:xfrm>
              <a:off x="1509627" y="2566556"/>
              <a:ext cx="3479044" cy="4031672"/>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F0AAFF0D-7C73-7C4F-AE5D-A29D93BCD638}"/>
                </a:ext>
              </a:extLst>
            </p:cNvPr>
            <p:cNvPicPr>
              <a:picLocks noChangeAspect="1"/>
            </p:cNvPicPr>
            <p:nvPr/>
          </p:nvPicPr>
          <p:blipFill rotWithShape="1">
            <a:blip r:embed="rId10"/>
            <a:srcRect l="37309" t="-2808" r="8067" b="21192"/>
            <a:stretch/>
          </p:blipFill>
          <p:spPr>
            <a:xfrm>
              <a:off x="1844687" y="2950824"/>
              <a:ext cx="2841613" cy="2388256"/>
            </a:xfrm>
            <a:prstGeom prst="rect">
              <a:avLst/>
            </a:prstGeom>
          </p:spPr>
        </p:pic>
        <p:pic>
          <p:nvPicPr>
            <p:cNvPr id="27" name="Picture 26" descr="A close up of a logo&#10;&#10;Description automatically generated">
              <a:extLst>
                <a:ext uri="{FF2B5EF4-FFF2-40B4-BE49-F238E27FC236}">
                  <a16:creationId xmlns:a16="http://schemas.microsoft.com/office/drawing/2014/main" id="{72ECB202-010C-104F-9940-FC9B6CAF7859}"/>
                </a:ext>
              </a:extLst>
            </p:cNvPr>
            <p:cNvPicPr>
              <a:picLocks noChangeAspect="1"/>
            </p:cNvPicPr>
            <p:nvPr/>
          </p:nvPicPr>
          <p:blipFill>
            <a:blip r:embed="rId11"/>
            <a:stretch>
              <a:fillRect/>
            </a:stretch>
          </p:blipFill>
          <p:spPr>
            <a:xfrm>
              <a:off x="1546207" y="5498515"/>
              <a:ext cx="3376489" cy="558928"/>
            </a:xfrm>
            <a:prstGeom prst="rect">
              <a:avLst/>
            </a:prstGeom>
          </p:spPr>
        </p:pic>
        <p:pic>
          <p:nvPicPr>
            <p:cNvPr id="29" name="Picture 28" descr="A picture containing drawing&#10;&#10;Description automatically generated">
              <a:extLst>
                <a:ext uri="{FF2B5EF4-FFF2-40B4-BE49-F238E27FC236}">
                  <a16:creationId xmlns:a16="http://schemas.microsoft.com/office/drawing/2014/main" id="{9B940634-C473-9942-BAFC-C45DDA17FBCB}"/>
                </a:ext>
              </a:extLst>
            </p:cNvPr>
            <p:cNvPicPr>
              <a:picLocks noChangeAspect="1"/>
            </p:cNvPicPr>
            <p:nvPr/>
          </p:nvPicPr>
          <p:blipFill>
            <a:blip r:embed="rId12"/>
            <a:stretch>
              <a:fillRect/>
            </a:stretch>
          </p:blipFill>
          <p:spPr>
            <a:xfrm>
              <a:off x="1653256" y="6098266"/>
              <a:ext cx="988744" cy="452216"/>
            </a:xfrm>
            <a:prstGeom prst="rect">
              <a:avLst/>
            </a:prstGeom>
          </p:spPr>
        </p:pic>
        <p:sp>
          <p:nvSpPr>
            <p:cNvPr id="30" name="TextBox 29">
              <a:extLst>
                <a:ext uri="{FF2B5EF4-FFF2-40B4-BE49-F238E27FC236}">
                  <a16:creationId xmlns:a16="http://schemas.microsoft.com/office/drawing/2014/main" id="{366B208D-CCDD-DE47-BDD5-0698F13FF339}"/>
                </a:ext>
              </a:extLst>
            </p:cNvPr>
            <p:cNvSpPr txBox="1"/>
            <p:nvPr/>
          </p:nvSpPr>
          <p:spPr>
            <a:xfrm>
              <a:off x="1561607" y="2627529"/>
              <a:ext cx="3361089" cy="369332"/>
            </a:xfrm>
            <a:prstGeom prst="rect">
              <a:avLst/>
            </a:prstGeom>
            <a:noFill/>
          </p:spPr>
          <p:txBody>
            <a:bodyPr wrap="square" rtlCol="0">
              <a:spAutoFit/>
            </a:bodyPr>
            <a:lstStyle/>
            <a:p>
              <a:pPr algn="ctr"/>
              <a:r>
                <a:rPr lang="en-US" dirty="0">
                  <a:latin typeface="Avenir Book" panose="02000503020000020003" pitchFamily="2" charset="0"/>
                </a:rPr>
                <a:t>UPS drone delivery service</a:t>
              </a:r>
            </a:p>
          </p:txBody>
        </p:sp>
      </p:grpSp>
    </p:spTree>
    <p:extLst>
      <p:ext uri="{BB962C8B-B14F-4D97-AF65-F5344CB8AC3E}">
        <p14:creationId xmlns:p14="http://schemas.microsoft.com/office/powerpoint/2010/main" val="852460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962D5DF-7E6D-734F-B236-F73856520D1E}"/>
              </a:ext>
            </a:extLst>
          </p:cNvPr>
          <p:cNvSpPr/>
          <p:nvPr/>
        </p:nvSpPr>
        <p:spPr>
          <a:xfrm>
            <a:off x="-58001" y="0"/>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a:latin typeface="Avenir Book" panose="02000503020000020003" pitchFamily="2" charset="0"/>
              </a:rPr>
              <a:t>Drones are being used in serious applications</a:t>
            </a:r>
            <a:endParaRPr lang="en-US" sz="2800" dirty="0">
              <a:latin typeface="Avenir Book" panose="02000503020000020003" pitchFamily="2" charset="0"/>
            </a:endParaRPr>
          </a:p>
        </p:txBody>
      </p:sp>
      <p:grpSp>
        <p:nvGrpSpPr>
          <p:cNvPr id="13" name="Group 12">
            <a:extLst>
              <a:ext uri="{FF2B5EF4-FFF2-40B4-BE49-F238E27FC236}">
                <a16:creationId xmlns:a16="http://schemas.microsoft.com/office/drawing/2014/main" id="{A53C3F64-0F3F-9146-9850-5FFE8A396A74}"/>
              </a:ext>
            </a:extLst>
          </p:cNvPr>
          <p:cNvGrpSpPr/>
          <p:nvPr/>
        </p:nvGrpSpPr>
        <p:grpSpPr>
          <a:xfrm>
            <a:off x="54501" y="1007918"/>
            <a:ext cx="2740654" cy="4114800"/>
            <a:chOff x="54501" y="1007918"/>
            <a:chExt cx="2740654" cy="4114800"/>
          </a:xfrm>
        </p:grpSpPr>
        <p:sp>
          <p:nvSpPr>
            <p:cNvPr id="4" name="Rectangle 3">
              <a:extLst>
                <a:ext uri="{FF2B5EF4-FFF2-40B4-BE49-F238E27FC236}">
                  <a16:creationId xmlns:a16="http://schemas.microsoft.com/office/drawing/2014/main" id="{70A944BE-C4DE-4F4B-A75D-DA98E4FF8DB1}"/>
                </a:ext>
              </a:extLst>
            </p:cNvPr>
            <p:cNvSpPr/>
            <p:nvPr/>
          </p:nvSpPr>
          <p:spPr>
            <a:xfrm>
              <a:off x="54501" y="1007918"/>
              <a:ext cx="2740654" cy="4114800"/>
            </a:xfrm>
            <a:prstGeom prst="rect">
              <a:avLst/>
            </a:prstGeom>
            <a:solidFill>
              <a:schemeClr val="bg1"/>
            </a:solidFill>
            <a:ln>
              <a:solidFill>
                <a:schemeClr val="accent1">
                  <a:shade val="95000"/>
                  <a:satMod val="105000"/>
                </a:schemeClr>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F06ED3C-3620-3047-BCCF-FBAC96F28631}"/>
                </a:ext>
              </a:extLst>
            </p:cNvPr>
            <p:cNvSpPr txBox="1"/>
            <p:nvPr/>
          </p:nvSpPr>
          <p:spPr>
            <a:xfrm>
              <a:off x="403717" y="1086147"/>
              <a:ext cx="1963038" cy="369332"/>
            </a:xfrm>
            <a:prstGeom prst="rect">
              <a:avLst/>
            </a:prstGeom>
            <a:noFill/>
          </p:spPr>
          <p:txBody>
            <a:bodyPr wrap="none" rtlCol="0">
              <a:spAutoFit/>
            </a:bodyPr>
            <a:lstStyle/>
            <a:p>
              <a:r>
                <a:rPr lang="en-US" dirty="0">
                  <a:latin typeface="Avenir Book" panose="02000503020000020003" pitchFamily="2" charset="0"/>
                </a:rPr>
                <a:t>Law Enforcement</a:t>
              </a:r>
            </a:p>
          </p:txBody>
        </p:sp>
        <p:pic>
          <p:nvPicPr>
            <p:cNvPr id="9" name="Picture 8" descr="A screenshot of a cell phone&#10;&#10;Description automatically generated">
              <a:extLst>
                <a:ext uri="{FF2B5EF4-FFF2-40B4-BE49-F238E27FC236}">
                  <a16:creationId xmlns:a16="http://schemas.microsoft.com/office/drawing/2014/main" id="{FEE54B19-8505-3E40-A8D7-663B7A0A9377}"/>
                </a:ext>
              </a:extLst>
            </p:cNvPr>
            <p:cNvPicPr>
              <a:picLocks noChangeAspect="1"/>
            </p:cNvPicPr>
            <p:nvPr/>
          </p:nvPicPr>
          <p:blipFill rotWithShape="1">
            <a:blip r:embed="rId3"/>
            <a:srcRect l="4552" t="32830" r="5957"/>
            <a:stretch/>
          </p:blipFill>
          <p:spPr>
            <a:xfrm>
              <a:off x="127237" y="4019317"/>
              <a:ext cx="2611765" cy="613115"/>
            </a:xfrm>
            <a:prstGeom prst="rect">
              <a:avLst/>
            </a:prstGeom>
          </p:spPr>
        </p:pic>
        <p:pic>
          <p:nvPicPr>
            <p:cNvPr id="10" name="Picture 9" descr="A screenshot of a cell phone&#10;&#10;Description automatically generated">
              <a:extLst>
                <a:ext uri="{FF2B5EF4-FFF2-40B4-BE49-F238E27FC236}">
                  <a16:creationId xmlns:a16="http://schemas.microsoft.com/office/drawing/2014/main" id="{E4E9EC00-B767-1A44-918D-CD91285B3EB0}"/>
                </a:ext>
              </a:extLst>
            </p:cNvPr>
            <p:cNvPicPr>
              <a:picLocks noChangeAspect="1"/>
            </p:cNvPicPr>
            <p:nvPr/>
          </p:nvPicPr>
          <p:blipFill rotWithShape="1">
            <a:blip r:embed="rId3"/>
            <a:srcRect l="46170" t="2751" r="6550" b="75053"/>
            <a:stretch/>
          </p:blipFill>
          <p:spPr>
            <a:xfrm>
              <a:off x="127237" y="4632432"/>
              <a:ext cx="1526019" cy="224058"/>
            </a:xfrm>
            <a:prstGeom prst="rect">
              <a:avLst/>
            </a:prstGeom>
          </p:spPr>
        </p:pic>
        <p:pic>
          <p:nvPicPr>
            <p:cNvPr id="11" name="Picture 10">
              <a:extLst>
                <a:ext uri="{FF2B5EF4-FFF2-40B4-BE49-F238E27FC236}">
                  <a16:creationId xmlns:a16="http://schemas.microsoft.com/office/drawing/2014/main" id="{1A99350F-93C7-764A-9116-A52B700E3675}"/>
                </a:ext>
              </a:extLst>
            </p:cNvPr>
            <p:cNvPicPr>
              <a:picLocks noChangeAspect="1"/>
            </p:cNvPicPr>
            <p:nvPr/>
          </p:nvPicPr>
          <p:blipFill rotWithShape="1">
            <a:blip r:embed="rId4"/>
            <a:srcRect b="19463"/>
            <a:stretch/>
          </p:blipFill>
          <p:spPr>
            <a:xfrm>
              <a:off x="352556" y="1454727"/>
              <a:ext cx="2065359" cy="2493818"/>
            </a:xfrm>
            <a:prstGeom prst="rect">
              <a:avLst/>
            </a:prstGeom>
          </p:spPr>
        </p:pic>
      </p:grpSp>
      <p:grpSp>
        <p:nvGrpSpPr>
          <p:cNvPr id="17" name="Group 16">
            <a:extLst>
              <a:ext uri="{FF2B5EF4-FFF2-40B4-BE49-F238E27FC236}">
                <a16:creationId xmlns:a16="http://schemas.microsoft.com/office/drawing/2014/main" id="{0C130145-E0DA-5349-9B84-86681C667F02}"/>
              </a:ext>
            </a:extLst>
          </p:cNvPr>
          <p:cNvGrpSpPr/>
          <p:nvPr/>
        </p:nvGrpSpPr>
        <p:grpSpPr>
          <a:xfrm>
            <a:off x="2558186" y="1270813"/>
            <a:ext cx="3376489" cy="3293918"/>
            <a:chOff x="3037056" y="1007918"/>
            <a:chExt cx="3376489" cy="3293918"/>
          </a:xfrm>
        </p:grpSpPr>
        <p:sp>
          <p:nvSpPr>
            <p:cNvPr id="12" name="Rectangle 11">
              <a:extLst>
                <a:ext uri="{FF2B5EF4-FFF2-40B4-BE49-F238E27FC236}">
                  <a16:creationId xmlns:a16="http://schemas.microsoft.com/office/drawing/2014/main" id="{DC5CAFB7-C81F-1942-9F77-E754ABF86D55}"/>
                </a:ext>
              </a:extLst>
            </p:cNvPr>
            <p:cNvSpPr/>
            <p:nvPr/>
          </p:nvSpPr>
          <p:spPr>
            <a:xfrm>
              <a:off x="3037056" y="1007918"/>
              <a:ext cx="3376489" cy="3293918"/>
            </a:xfrm>
            <a:prstGeom prst="rect">
              <a:avLst/>
            </a:prstGeom>
            <a:solidFill>
              <a:schemeClr val="bg1"/>
            </a:solidFill>
            <a:ln>
              <a:solidFill>
                <a:schemeClr val="accent1">
                  <a:shade val="95000"/>
                  <a:satMod val="105000"/>
                </a:schemeClr>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A551F4C1-2FD9-4446-91C6-82E3AAAD7EB1}"/>
                </a:ext>
              </a:extLst>
            </p:cNvPr>
            <p:cNvSpPr txBox="1"/>
            <p:nvPr/>
          </p:nvSpPr>
          <p:spPr>
            <a:xfrm>
              <a:off x="3093210" y="1086147"/>
              <a:ext cx="2648225" cy="369332"/>
            </a:xfrm>
            <a:prstGeom prst="rect">
              <a:avLst/>
            </a:prstGeom>
            <a:noFill/>
          </p:spPr>
          <p:txBody>
            <a:bodyPr wrap="none" rtlCol="0">
              <a:spAutoFit/>
            </a:bodyPr>
            <a:lstStyle/>
            <a:p>
              <a:r>
                <a:rPr lang="en-US" dirty="0">
                  <a:latin typeface="Avenir Book" panose="02000503020000020003" pitchFamily="2" charset="0"/>
                </a:rPr>
                <a:t>Australian Wildfire 2019</a:t>
              </a:r>
            </a:p>
          </p:txBody>
        </p:sp>
        <p:pic>
          <p:nvPicPr>
            <p:cNvPr id="15" name="Picture 14">
              <a:extLst>
                <a:ext uri="{FF2B5EF4-FFF2-40B4-BE49-F238E27FC236}">
                  <a16:creationId xmlns:a16="http://schemas.microsoft.com/office/drawing/2014/main" id="{0A6E1CC4-0757-6D45-B54F-6A8A71F6822C}"/>
                </a:ext>
              </a:extLst>
            </p:cNvPr>
            <p:cNvPicPr>
              <a:picLocks noChangeAspect="1"/>
            </p:cNvPicPr>
            <p:nvPr/>
          </p:nvPicPr>
          <p:blipFill rotWithShape="1">
            <a:blip r:embed="rId5"/>
            <a:srcRect l="15970"/>
            <a:stretch/>
          </p:blipFill>
          <p:spPr>
            <a:xfrm>
              <a:off x="3144371" y="1454727"/>
              <a:ext cx="3064721" cy="2051533"/>
            </a:xfrm>
            <a:prstGeom prst="rect">
              <a:avLst/>
            </a:prstGeom>
          </p:spPr>
        </p:pic>
        <p:pic>
          <p:nvPicPr>
            <p:cNvPr id="16" name="Picture 15" descr="A picture containing knife&#10;&#10;Description automatically generated">
              <a:extLst>
                <a:ext uri="{FF2B5EF4-FFF2-40B4-BE49-F238E27FC236}">
                  <a16:creationId xmlns:a16="http://schemas.microsoft.com/office/drawing/2014/main" id="{554E017F-CE55-4441-B4D0-6E83CB384FB3}"/>
                </a:ext>
              </a:extLst>
            </p:cNvPr>
            <p:cNvPicPr>
              <a:picLocks noChangeAspect="1"/>
            </p:cNvPicPr>
            <p:nvPr/>
          </p:nvPicPr>
          <p:blipFill rotWithShape="1">
            <a:blip r:embed="rId6"/>
            <a:srcRect b="21244"/>
            <a:stretch/>
          </p:blipFill>
          <p:spPr>
            <a:xfrm>
              <a:off x="3093210" y="3532996"/>
              <a:ext cx="3203681" cy="654540"/>
            </a:xfrm>
            <a:prstGeom prst="rect">
              <a:avLst/>
            </a:prstGeom>
          </p:spPr>
        </p:pic>
      </p:grpSp>
      <p:grpSp>
        <p:nvGrpSpPr>
          <p:cNvPr id="23" name="Group 22">
            <a:extLst>
              <a:ext uri="{FF2B5EF4-FFF2-40B4-BE49-F238E27FC236}">
                <a16:creationId xmlns:a16="http://schemas.microsoft.com/office/drawing/2014/main" id="{2028E38F-F2B9-8E46-A4A8-C042773F8A8D}"/>
              </a:ext>
            </a:extLst>
          </p:cNvPr>
          <p:cNvGrpSpPr/>
          <p:nvPr/>
        </p:nvGrpSpPr>
        <p:grpSpPr>
          <a:xfrm>
            <a:off x="5787185" y="1381013"/>
            <a:ext cx="2899615" cy="4206174"/>
            <a:chOff x="5558585" y="1051626"/>
            <a:chExt cx="2899615" cy="4206174"/>
          </a:xfrm>
        </p:grpSpPr>
        <p:sp>
          <p:nvSpPr>
            <p:cNvPr id="18" name="Rectangle 17">
              <a:extLst>
                <a:ext uri="{FF2B5EF4-FFF2-40B4-BE49-F238E27FC236}">
                  <a16:creationId xmlns:a16="http://schemas.microsoft.com/office/drawing/2014/main" id="{BCE215E6-46EE-984A-85E3-83AE665C3AFD}"/>
                </a:ext>
              </a:extLst>
            </p:cNvPr>
            <p:cNvSpPr/>
            <p:nvPr/>
          </p:nvSpPr>
          <p:spPr>
            <a:xfrm>
              <a:off x="5558585" y="1059871"/>
              <a:ext cx="2899615" cy="4197929"/>
            </a:xfrm>
            <a:prstGeom prst="rect">
              <a:avLst/>
            </a:prstGeom>
            <a:solidFill>
              <a:schemeClr val="bg1"/>
            </a:solidFill>
            <a:ln>
              <a:solidFill>
                <a:schemeClr val="accent1">
                  <a:shade val="95000"/>
                  <a:satMod val="105000"/>
                </a:schemeClr>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9F3A305-6200-DC47-82E2-A0E63950F955}"/>
                </a:ext>
              </a:extLst>
            </p:cNvPr>
            <p:cNvSpPr txBox="1"/>
            <p:nvPr/>
          </p:nvSpPr>
          <p:spPr>
            <a:xfrm>
              <a:off x="5669193" y="1051626"/>
              <a:ext cx="2654521" cy="646331"/>
            </a:xfrm>
            <a:prstGeom prst="rect">
              <a:avLst/>
            </a:prstGeom>
            <a:noFill/>
          </p:spPr>
          <p:txBody>
            <a:bodyPr wrap="square" rtlCol="0">
              <a:spAutoFit/>
            </a:bodyPr>
            <a:lstStyle/>
            <a:p>
              <a:pPr algn="ctr"/>
              <a:r>
                <a:rPr lang="en-US" dirty="0">
                  <a:latin typeface="Avenir Book" panose="02000503020000020003" pitchFamily="2" charset="0"/>
                </a:rPr>
                <a:t>Package Delivery in Wuhan, China 2020</a:t>
              </a:r>
            </a:p>
          </p:txBody>
        </p:sp>
        <p:pic>
          <p:nvPicPr>
            <p:cNvPr id="20" name="Picture 19">
              <a:extLst>
                <a:ext uri="{FF2B5EF4-FFF2-40B4-BE49-F238E27FC236}">
                  <a16:creationId xmlns:a16="http://schemas.microsoft.com/office/drawing/2014/main" id="{CE468BAD-5561-6F47-A480-FECC08131E04}"/>
                </a:ext>
              </a:extLst>
            </p:cNvPr>
            <p:cNvPicPr>
              <a:picLocks noChangeAspect="1"/>
            </p:cNvPicPr>
            <p:nvPr/>
          </p:nvPicPr>
          <p:blipFill rotWithShape="1">
            <a:blip r:embed="rId7"/>
            <a:srcRect l="16495" r="19965"/>
            <a:stretch/>
          </p:blipFill>
          <p:spPr>
            <a:xfrm>
              <a:off x="5753373" y="1728502"/>
              <a:ext cx="2510037" cy="2463788"/>
            </a:xfrm>
            <a:prstGeom prst="rect">
              <a:avLst/>
            </a:prstGeom>
          </p:spPr>
        </p:pic>
        <p:pic>
          <p:nvPicPr>
            <p:cNvPr id="21" name="Picture 20" descr="A picture containing knife, table&#10;&#10;Description automatically generated">
              <a:extLst>
                <a:ext uri="{FF2B5EF4-FFF2-40B4-BE49-F238E27FC236}">
                  <a16:creationId xmlns:a16="http://schemas.microsoft.com/office/drawing/2014/main" id="{25946B8C-F7D5-2B4A-A727-8C8734CEA63C}"/>
                </a:ext>
              </a:extLst>
            </p:cNvPr>
            <p:cNvPicPr>
              <a:picLocks noChangeAspect="1"/>
            </p:cNvPicPr>
            <p:nvPr/>
          </p:nvPicPr>
          <p:blipFill>
            <a:blip r:embed="rId8"/>
            <a:stretch>
              <a:fillRect/>
            </a:stretch>
          </p:blipFill>
          <p:spPr>
            <a:xfrm>
              <a:off x="5662601" y="4248472"/>
              <a:ext cx="2661113" cy="691225"/>
            </a:xfrm>
            <a:prstGeom prst="rect">
              <a:avLst/>
            </a:prstGeom>
          </p:spPr>
        </p:pic>
        <p:pic>
          <p:nvPicPr>
            <p:cNvPr id="22" name="Picture 21" descr="A picture containing drawing, light&#10;&#10;Description automatically generated">
              <a:extLst>
                <a:ext uri="{FF2B5EF4-FFF2-40B4-BE49-F238E27FC236}">
                  <a16:creationId xmlns:a16="http://schemas.microsoft.com/office/drawing/2014/main" id="{3C534A86-C2D7-CA4D-8166-8D0F32AC0E55}"/>
                </a:ext>
              </a:extLst>
            </p:cNvPr>
            <p:cNvPicPr>
              <a:picLocks noChangeAspect="1"/>
            </p:cNvPicPr>
            <p:nvPr/>
          </p:nvPicPr>
          <p:blipFill>
            <a:blip r:embed="rId9"/>
            <a:stretch>
              <a:fillRect/>
            </a:stretch>
          </p:blipFill>
          <p:spPr>
            <a:xfrm>
              <a:off x="5669193" y="4670416"/>
              <a:ext cx="698500" cy="374650"/>
            </a:xfrm>
            <a:prstGeom prst="rect">
              <a:avLst/>
            </a:prstGeom>
          </p:spPr>
        </p:pic>
      </p:grpSp>
      <p:grpSp>
        <p:nvGrpSpPr>
          <p:cNvPr id="31" name="Group 30">
            <a:extLst>
              <a:ext uri="{FF2B5EF4-FFF2-40B4-BE49-F238E27FC236}">
                <a16:creationId xmlns:a16="http://schemas.microsoft.com/office/drawing/2014/main" id="{40556933-B063-3243-B37F-C336D032FEB9}"/>
              </a:ext>
            </a:extLst>
          </p:cNvPr>
          <p:cNvGrpSpPr/>
          <p:nvPr/>
        </p:nvGrpSpPr>
        <p:grpSpPr>
          <a:xfrm>
            <a:off x="1509627" y="2566556"/>
            <a:ext cx="3479044" cy="4031672"/>
            <a:chOff x="1509627" y="2566556"/>
            <a:chExt cx="3479044" cy="4031672"/>
          </a:xfrm>
        </p:grpSpPr>
        <p:sp>
          <p:nvSpPr>
            <p:cNvPr id="24" name="Rectangle 23">
              <a:extLst>
                <a:ext uri="{FF2B5EF4-FFF2-40B4-BE49-F238E27FC236}">
                  <a16:creationId xmlns:a16="http://schemas.microsoft.com/office/drawing/2014/main" id="{5B5F0322-347F-4A4F-839F-CE1C25F25D02}"/>
                </a:ext>
              </a:extLst>
            </p:cNvPr>
            <p:cNvSpPr/>
            <p:nvPr/>
          </p:nvSpPr>
          <p:spPr>
            <a:xfrm>
              <a:off x="1509627" y="2566556"/>
              <a:ext cx="3479044" cy="4031672"/>
            </a:xfrm>
            <a:prstGeom prst="rect">
              <a:avLst/>
            </a:prstGeom>
            <a:solidFill>
              <a:schemeClr val="bg1"/>
            </a:solidFill>
            <a:ln>
              <a:solidFill>
                <a:schemeClr val="accent1">
                  <a:shade val="95000"/>
                  <a:satMod val="105000"/>
                </a:schemeClr>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F0AAFF0D-7C73-7C4F-AE5D-A29D93BCD638}"/>
                </a:ext>
              </a:extLst>
            </p:cNvPr>
            <p:cNvPicPr>
              <a:picLocks noChangeAspect="1"/>
            </p:cNvPicPr>
            <p:nvPr/>
          </p:nvPicPr>
          <p:blipFill rotWithShape="1">
            <a:blip r:embed="rId10"/>
            <a:srcRect l="37309" t="-2808" r="8067" b="21192"/>
            <a:stretch/>
          </p:blipFill>
          <p:spPr>
            <a:xfrm>
              <a:off x="1844687" y="2950824"/>
              <a:ext cx="2841613" cy="2388256"/>
            </a:xfrm>
            <a:prstGeom prst="rect">
              <a:avLst/>
            </a:prstGeom>
          </p:spPr>
        </p:pic>
        <p:pic>
          <p:nvPicPr>
            <p:cNvPr id="27" name="Picture 26" descr="A close up of a logo&#10;&#10;Description automatically generated">
              <a:extLst>
                <a:ext uri="{FF2B5EF4-FFF2-40B4-BE49-F238E27FC236}">
                  <a16:creationId xmlns:a16="http://schemas.microsoft.com/office/drawing/2014/main" id="{72ECB202-010C-104F-9940-FC9B6CAF7859}"/>
                </a:ext>
              </a:extLst>
            </p:cNvPr>
            <p:cNvPicPr>
              <a:picLocks noChangeAspect="1"/>
            </p:cNvPicPr>
            <p:nvPr/>
          </p:nvPicPr>
          <p:blipFill>
            <a:blip r:embed="rId11"/>
            <a:stretch>
              <a:fillRect/>
            </a:stretch>
          </p:blipFill>
          <p:spPr>
            <a:xfrm>
              <a:off x="1546207" y="5498515"/>
              <a:ext cx="3376489" cy="558928"/>
            </a:xfrm>
            <a:prstGeom prst="rect">
              <a:avLst/>
            </a:prstGeom>
          </p:spPr>
        </p:pic>
        <p:pic>
          <p:nvPicPr>
            <p:cNvPr id="29" name="Picture 28" descr="A picture containing drawing&#10;&#10;Description automatically generated">
              <a:extLst>
                <a:ext uri="{FF2B5EF4-FFF2-40B4-BE49-F238E27FC236}">
                  <a16:creationId xmlns:a16="http://schemas.microsoft.com/office/drawing/2014/main" id="{9B940634-C473-9942-BAFC-C45DDA17FBCB}"/>
                </a:ext>
              </a:extLst>
            </p:cNvPr>
            <p:cNvPicPr>
              <a:picLocks noChangeAspect="1"/>
            </p:cNvPicPr>
            <p:nvPr/>
          </p:nvPicPr>
          <p:blipFill>
            <a:blip r:embed="rId12"/>
            <a:stretch>
              <a:fillRect/>
            </a:stretch>
          </p:blipFill>
          <p:spPr>
            <a:xfrm>
              <a:off x="1653256" y="6098266"/>
              <a:ext cx="988744" cy="452216"/>
            </a:xfrm>
            <a:prstGeom prst="rect">
              <a:avLst/>
            </a:prstGeom>
          </p:spPr>
        </p:pic>
      </p:grpSp>
      <p:sp>
        <p:nvSpPr>
          <p:cNvPr id="28" name="Rectangle 27">
            <a:extLst>
              <a:ext uri="{FF2B5EF4-FFF2-40B4-BE49-F238E27FC236}">
                <a16:creationId xmlns:a16="http://schemas.microsoft.com/office/drawing/2014/main" id="{9664261A-DB34-9A4C-BB85-0961EAE98F8D}"/>
              </a:ext>
            </a:extLst>
          </p:cNvPr>
          <p:cNvSpPr/>
          <p:nvPr/>
        </p:nvSpPr>
        <p:spPr>
          <a:xfrm>
            <a:off x="-324355" y="-233413"/>
            <a:ext cx="9865894" cy="7324825"/>
          </a:xfrm>
          <a:prstGeom prst="rect">
            <a:avLst/>
          </a:prstGeom>
          <a:solidFill>
            <a:schemeClr val="bg1">
              <a:lumMod val="95000"/>
              <a:alpha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595BBB4A-296E-DC4D-A000-F997F7037149}"/>
              </a:ext>
            </a:extLst>
          </p:cNvPr>
          <p:cNvSpPr/>
          <p:nvPr/>
        </p:nvSpPr>
        <p:spPr>
          <a:xfrm>
            <a:off x="-21409" y="3814682"/>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7.8 million drones will be sold in 2020</a:t>
            </a:r>
          </a:p>
        </p:txBody>
      </p:sp>
      <p:sp>
        <p:nvSpPr>
          <p:cNvPr id="33" name="TextBox 32">
            <a:extLst>
              <a:ext uri="{FF2B5EF4-FFF2-40B4-BE49-F238E27FC236}">
                <a16:creationId xmlns:a16="http://schemas.microsoft.com/office/drawing/2014/main" id="{B54B885E-7DEF-AC4C-9C12-5ABB2CE78013}"/>
              </a:ext>
            </a:extLst>
          </p:cNvPr>
          <p:cNvSpPr txBox="1"/>
          <p:nvPr/>
        </p:nvSpPr>
        <p:spPr>
          <a:xfrm>
            <a:off x="7368642" y="4425696"/>
            <a:ext cx="1926105" cy="307777"/>
          </a:xfrm>
          <a:prstGeom prst="rect">
            <a:avLst/>
          </a:prstGeom>
          <a:noFill/>
        </p:spPr>
        <p:txBody>
          <a:bodyPr wrap="none" rtlCol="0">
            <a:spAutoFit/>
          </a:bodyPr>
          <a:lstStyle/>
          <a:p>
            <a:r>
              <a:rPr lang="en-US" sz="1400" dirty="0">
                <a:solidFill>
                  <a:schemeClr val="bg1"/>
                </a:solidFill>
              </a:rPr>
              <a:t>Source : Goldman Sachs</a:t>
            </a:r>
          </a:p>
        </p:txBody>
      </p:sp>
      <p:sp>
        <p:nvSpPr>
          <p:cNvPr id="34" name="TextBox 33">
            <a:extLst>
              <a:ext uri="{FF2B5EF4-FFF2-40B4-BE49-F238E27FC236}">
                <a16:creationId xmlns:a16="http://schemas.microsoft.com/office/drawing/2014/main" id="{FD99B63E-94D0-814D-827F-E340DFE43F45}"/>
              </a:ext>
            </a:extLst>
          </p:cNvPr>
          <p:cNvSpPr txBox="1"/>
          <p:nvPr/>
        </p:nvSpPr>
        <p:spPr>
          <a:xfrm>
            <a:off x="1561607" y="2627529"/>
            <a:ext cx="3361089" cy="369332"/>
          </a:xfrm>
          <a:prstGeom prst="rect">
            <a:avLst/>
          </a:prstGeom>
          <a:noFill/>
        </p:spPr>
        <p:txBody>
          <a:bodyPr wrap="square" rtlCol="0">
            <a:spAutoFit/>
          </a:bodyPr>
          <a:lstStyle/>
          <a:p>
            <a:pPr algn="ctr"/>
            <a:r>
              <a:rPr lang="en-US" dirty="0">
                <a:latin typeface="Avenir Book" panose="02000503020000020003" pitchFamily="2" charset="0"/>
              </a:rPr>
              <a:t>UPS drone delivery service</a:t>
            </a:r>
          </a:p>
        </p:txBody>
      </p:sp>
    </p:spTree>
    <p:extLst>
      <p:ext uri="{BB962C8B-B14F-4D97-AF65-F5344CB8AC3E}">
        <p14:creationId xmlns:p14="http://schemas.microsoft.com/office/powerpoint/2010/main" val="2178058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A82A7542-D62B-BD48-990E-5DF5F3F7828F}"/>
              </a:ext>
            </a:extLst>
          </p:cNvPr>
          <p:cNvSpPr/>
          <p:nvPr/>
        </p:nvSpPr>
        <p:spPr>
          <a:xfrm>
            <a:off x="-58001" y="0"/>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Drones can be attacked</a:t>
            </a:r>
          </a:p>
        </p:txBody>
      </p:sp>
      <p:pic>
        <p:nvPicPr>
          <p:cNvPr id="4" name="Picture 3">
            <a:extLst>
              <a:ext uri="{FF2B5EF4-FFF2-40B4-BE49-F238E27FC236}">
                <a16:creationId xmlns:a16="http://schemas.microsoft.com/office/drawing/2014/main" id="{4B31AB12-E362-D44B-B954-1E43EB525DFC}"/>
              </a:ext>
            </a:extLst>
          </p:cNvPr>
          <p:cNvPicPr>
            <a:picLocks noChangeAspect="1"/>
          </p:cNvPicPr>
          <p:nvPr/>
        </p:nvPicPr>
        <p:blipFill rotWithShape="1">
          <a:blip r:embed="rId3"/>
          <a:srcRect l="19758" r="12105"/>
          <a:stretch/>
        </p:blipFill>
        <p:spPr>
          <a:xfrm>
            <a:off x="4706550" y="992710"/>
            <a:ext cx="4340465" cy="3219071"/>
          </a:xfrm>
          <a:prstGeom prst="rect">
            <a:avLst/>
          </a:prstGeom>
        </p:spPr>
      </p:pic>
      <p:pic>
        <p:nvPicPr>
          <p:cNvPr id="6" name="Picture 5">
            <a:extLst>
              <a:ext uri="{FF2B5EF4-FFF2-40B4-BE49-F238E27FC236}">
                <a16:creationId xmlns:a16="http://schemas.microsoft.com/office/drawing/2014/main" id="{0E277158-FD7E-3042-861C-DB12B30E91A1}"/>
              </a:ext>
            </a:extLst>
          </p:cNvPr>
          <p:cNvPicPr>
            <a:picLocks noChangeAspect="1"/>
          </p:cNvPicPr>
          <p:nvPr/>
        </p:nvPicPr>
        <p:blipFill rotWithShape="1">
          <a:blip r:embed="rId4"/>
          <a:srcRect l="6196" r="20831" b="6633"/>
          <a:stretch/>
        </p:blipFill>
        <p:spPr>
          <a:xfrm>
            <a:off x="142753" y="992710"/>
            <a:ext cx="4490403" cy="3219071"/>
          </a:xfrm>
          <a:prstGeom prst="rect">
            <a:avLst/>
          </a:prstGeom>
        </p:spPr>
      </p:pic>
      <p:pic>
        <p:nvPicPr>
          <p:cNvPr id="7" name="Picture 6">
            <a:extLst>
              <a:ext uri="{FF2B5EF4-FFF2-40B4-BE49-F238E27FC236}">
                <a16:creationId xmlns:a16="http://schemas.microsoft.com/office/drawing/2014/main" id="{A095CF22-84EA-5547-9C9A-DD31CFBD6D93}"/>
              </a:ext>
            </a:extLst>
          </p:cNvPr>
          <p:cNvPicPr>
            <a:picLocks noChangeAspect="1"/>
          </p:cNvPicPr>
          <p:nvPr/>
        </p:nvPicPr>
        <p:blipFill rotWithShape="1">
          <a:blip r:embed="rId5"/>
          <a:srcRect b="50244"/>
          <a:stretch/>
        </p:blipFill>
        <p:spPr>
          <a:xfrm>
            <a:off x="142753" y="4304491"/>
            <a:ext cx="8904262" cy="2456527"/>
          </a:xfrm>
          <a:prstGeom prst="rect">
            <a:avLst/>
          </a:prstGeom>
        </p:spPr>
      </p:pic>
    </p:spTree>
    <p:extLst>
      <p:ext uri="{BB962C8B-B14F-4D97-AF65-F5344CB8AC3E}">
        <p14:creationId xmlns:p14="http://schemas.microsoft.com/office/powerpoint/2010/main" val="3975485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6D288B-6FDE-4D4D-9BA3-45D299CC1C30}"/>
              </a:ext>
            </a:extLst>
          </p:cNvPr>
          <p:cNvSpPr/>
          <p:nvPr/>
        </p:nvSpPr>
        <p:spPr>
          <a:xfrm>
            <a:off x="-58001" y="0"/>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Unmanned robots get attacked for profit</a:t>
            </a:r>
          </a:p>
        </p:txBody>
      </p:sp>
      <p:pic>
        <p:nvPicPr>
          <p:cNvPr id="17" name="Picture 16">
            <a:extLst>
              <a:ext uri="{FF2B5EF4-FFF2-40B4-BE49-F238E27FC236}">
                <a16:creationId xmlns:a16="http://schemas.microsoft.com/office/drawing/2014/main" id="{F64DCBA1-CD66-E044-BE7D-9C01B5A94C6E}"/>
              </a:ext>
            </a:extLst>
          </p:cNvPr>
          <p:cNvPicPr>
            <a:picLocks noChangeAspect="1"/>
          </p:cNvPicPr>
          <p:nvPr/>
        </p:nvPicPr>
        <p:blipFill>
          <a:blip r:embed="rId3"/>
          <a:stretch>
            <a:fillRect/>
          </a:stretch>
        </p:blipFill>
        <p:spPr>
          <a:xfrm>
            <a:off x="-720640" y="900000"/>
            <a:ext cx="10585280" cy="5958000"/>
          </a:xfrm>
          <a:prstGeom prst="rect">
            <a:avLst/>
          </a:prstGeom>
        </p:spPr>
      </p:pic>
    </p:spTree>
    <p:extLst>
      <p:ext uri="{BB962C8B-B14F-4D97-AF65-F5344CB8AC3E}">
        <p14:creationId xmlns:p14="http://schemas.microsoft.com/office/powerpoint/2010/main" val="2002575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2A3EA0-4AD3-8D47-BCFC-71CD1645D69D}"/>
              </a:ext>
            </a:extLst>
          </p:cNvPr>
          <p:cNvPicPr>
            <a:picLocks noChangeAspect="1"/>
          </p:cNvPicPr>
          <p:nvPr/>
        </p:nvPicPr>
        <p:blipFill rotWithShape="1">
          <a:blip r:embed="rId3"/>
          <a:srcRect l="14237" t="1951" r="23718" b="-1"/>
          <a:stretch/>
        </p:blipFill>
        <p:spPr>
          <a:xfrm>
            <a:off x="2939783" y="10"/>
            <a:ext cx="6501384" cy="6857990"/>
          </a:xfrm>
          <a:prstGeom prst="rect">
            <a:avLst/>
          </a:prstGeom>
        </p:spPr>
      </p:pic>
      <p:sp>
        <p:nvSpPr>
          <p:cNvPr id="3" name="Rectangle 2">
            <a:extLst>
              <a:ext uri="{FF2B5EF4-FFF2-40B4-BE49-F238E27FC236}">
                <a16:creationId xmlns:a16="http://schemas.microsoft.com/office/drawing/2014/main" id="{AD19DEA1-9798-B844-B604-8DDFD29F6DE0}"/>
              </a:ext>
            </a:extLst>
          </p:cNvPr>
          <p:cNvSpPr/>
          <p:nvPr/>
        </p:nvSpPr>
        <p:spPr>
          <a:xfrm>
            <a:off x="-19876" y="-10"/>
            <a:ext cx="6964015" cy="6858000"/>
          </a:xfrm>
          <a:prstGeom prst="rect">
            <a:avLst/>
          </a:prstGeom>
          <a:gradFill flip="none" rotWithShape="1">
            <a:gsLst>
              <a:gs pos="0">
                <a:schemeClr val="bg1"/>
              </a:gs>
              <a:gs pos="54000">
                <a:srgbClr val="FFFFFF"/>
              </a:gs>
              <a:gs pos="100000">
                <a:schemeClr val="bg1">
                  <a:alpha val="0"/>
                </a:schemeClr>
              </a:gs>
            </a:gsLst>
            <a:lin ang="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86738AE-824C-0F45-A78E-8BC6CDADE97A}"/>
              </a:ext>
            </a:extLst>
          </p:cNvPr>
          <p:cNvSpPr/>
          <p:nvPr/>
        </p:nvSpPr>
        <p:spPr>
          <a:xfrm>
            <a:off x="-58001" y="0"/>
            <a:ext cx="9499168"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Drones are more vulnerable</a:t>
            </a:r>
          </a:p>
        </p:txBody>
      </p:sp>
      <p:sp>
        <p:nvSpPr>
          <p:cNvPr id="8" name="TextBox 7">
            <a:extLst>
              <a:ext uri="{FF2B5EF4-FFF2-40B4-BE49-F238E27FC236}">
                <a16:creationId xmlns:a16="http://schemas.microsoft.com/office/drawing/2014/main" id="{60D01A79-177C-D349-B107-829557DF7EC9}"/>
              </a:ext>
            </a:extLst>
          </p:cNvPr>
          <p:cNvSpPr txBox="1"/>
          <p:nvPr/>
        </p:nvSpPr>
        <p:spPr>
          <a:xfrm>
            <a:off x="186613" y="1432171"/>
            <a:ext cx="4385387" cy="1569660"/>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venir Book" panose="02000503020000020003" pitchFamily="2" charset="0"/>
              </a:rPr>
              <a:t>They rely on the coordination between its rotors. Slight collision can lead to in-stability.</a:t>
            </a:r>
          </a:p>
        </p:txBody>
      </p:sp>
    </p:spTree>
    <p:extLst>
      <p:ext uri="{BB962C8B-B14F-4D97-AF65-F5344CB8AC3E}">
        <p14:creationId xmlns:p14="http://schemas.microsoft.com/office/powerpoint/2010/main" val="1931704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2A3EA0-4AD3-8D47-BCFC-71CD1645D69D}"/>
              </a:ext>
            </a:extLst>
          </p:cNvPr>
          <p:cNvPicPr>
            <a:picLocks noChangeAspect="1"/>
          </p:cNvPicPr>
          <p:nvPr/>
        </p:nvPicPr>
        <p:blipFill rotWithShape="1">
          <a:blip r:embed="rId3"/>
          <a:srcRect l="14237" t="1951" r="23718" b="-1"/>
          <a:stretch/>
        </p:blipFill>
        <p:spPr>
          <a:xfrm>
            <a:off x="2939783" y="10"/>
            <a:ext cx="6501384" cy="6857990"/>
          </a:xfrm>
          <a:prstGeom prst="rect">
            <a:avLst/>
          </a:prstGeom>
        </p:spPr>
      </p:pic>
      <p:sp>
        <p:nvSpPr>
          <p:cNvPr id="3" name="Rectangle 2">
            <a:extLst>
              <a:ext uri="{FF2B5EF4-FFF2-40B4-BE49-F238E27FC236}">
                <a16:creationId xmlns:a16="http://schemas.microsoft.com/office/drawing/2014/main" id="{AD19DEA1-9798-B844-B604-8DDFD29F6DE0}"/>
              </a:ext>
            </a:extLst>
          </p:cNvPr>
          <p:cNvSpPr/>
          <p:nvPr/>
        </p:nvSpPr>
        <p:spPr>
          <a:xfrm>
            <a:off x="-19876" y="-10"/>
            <a:ext cx="6964015" cy="6858000"/>
          </a:xfrm>
          <a:prstGeom prst="rect">
            <a:avLst/>
          </a:prstGeom>
          <a:gradFill flip="none" rotWithShape="1">
            <a:gsLst>
              <a:gs pos="0">
                <a:schemeClr val="bg1"/>
              </a:gs>
              <a:gs pos="54000">
                <a:srgbClr val="FFFFFF"/>
              </a:gs>
              <a:gs pos="100000">
                <a:schemeClr val="bg1">
                  <a:alpha val="0"/>
                </a:schemeClr>
              </a:gs>
            </a:gsLst>
            <a:lin ang="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A5C074D-05C3-6948-A163-31FC9431E934}"/>
              </a:ext>
            </a:extLst>
          </p:cNvPr>
          <p:cNvSpPr/>
          <p:nvPr/>
        </p:nvSpPr>
        <p:spPr>
          <a:xfrm>
            <a:off x="-58001" y="0"/>
            <a:ext cx="9499168"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Drones are more vulnerable</a:t>
            </a:r>
          </a:p>
        </p:txBody>
      </p:sp>
      <p:sp>
        <p:nvSpPr>
          <p:cNvPr id="9" name="TextBox 8">
            <a:extLst>
              <a:ext uri="{FF2B5EF4-FFF2-40B4-BE49-F238E27FC236}">
                <a16:creationId xmlns:a16="http://schemas.microsoft.com/office/drawing/2014/main" id="{99727801-6E17-6D48-ACC8-FEE1C9885045}"/>
              </a:ext>
            </a:extLst>
          </p:cNvPr>
          <p:cNvSpPr txBox="1"/>
          <p:nvPr/>
        </p:nvSpPr>
        <p:spPr>
          <a:xfrm>
            <a:off x="186613" y="1432171"/>
            <a:ext cx="4385387" cy="3416320"/>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venir Book" panose="02000503020000020003" pitchFamily="2" charset="0"/>
              </a:rPr>
              <a:t>They rely on the coordination between its rotors. Slight collision can lead to in-stability.</a:t>
            </a:r>
          </a:p>
          <a:p>
            <a:endParaRPr lang="en-US" sz="2400" dirty="0">
              <a:latin typeface="Avenir Book" panose="02000503020000020003" pitchFamily="2" charset="0"/>
            </a:endParaRPr>
          </a:p>
          <a:p>
            <a:pPr marL="285750" indent="-285750">
              <a:buFont typeface="Arial" panose="020B0604020202020204" pitchFamily="34" charset="0"/>
              <a:buChar char="•"/>
            </a:pPr>
            <a:r>
              <a:rPr lang="en-US" sz="2400" dirty="0">
                <a:latin typeface="Avenir Book" panose="02000503020000020003" pitchFamily="2" charset="0"/>
              </a:rPr>
              <a:t>Collisions can disrupt the sensors and confuse the orientation-tracking algorithms.</a:t>
            </a:r>
          </a:p>
        </p:txBody>
      </p:sp>
    </p:spTree>
    <p:extLst>
      <p:ext uri="{BB962C8B-B14F-4D97-AF65-F5344CB8AC3E}">
        <p14:creationId xmlns:p14="http://schemas.microsoft.com/office/powerpoint/2010/main" val="3435477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2A3EA0-4AD3-8D47-BCFC-71CD1645D69D}"/>
              </a:ext>
            </a:extLst>
          </p:cNvPr>
          <p:cNvPicPr>
            <a:picLocks noChangeAspect="1"/>
          </p:cNvPicPr>
          <p:nvPr/>
        </p:nvPicPr>
        <p:blipFill rotWithShape="1">
          <a:blip r:embed="rId3"/>
          <a:srcRect l="14237" t="1951" r="23718" b="-1"/>
          <a:stretch/>
        </p:blipFill>
        <p:spPr>
          <a:xfrm>
            <a:off x="2939783" y="10"/>
            <a:ext cx="6501384" cy="6857990"/>
          </a:xfrm>
          <a:prstGeom prst="rect">
            <a:avLst/>
          </a:prstGeom>
        </p:spPr>
      </p:pic>
      <p:sp>
        <p:nvSpPr>
          <p:cNvPr id="3" name="Rectangle 2">
            <a:extLst>
              <a:ext uri="{FF2B5EF4-FFF2-40B4-BE49-F238E27FC236}">
                <a16:creationId xmlns:a16="http://schemas.microsoft.com/office/drawing/2014/main" id="{AD19DEA1-9798-B844-B604-8DDFD29F6DE0}"/>
              </a:ext>
            </a:extLst>
          </p:cNvPr>
          <p:cNvSpPr/>
          <p:nvPr/>
        </p:nvSpPr>
        <p:spPr>
          <a:xfrm>
            <a:off x="-19876" y="-10"/>
            <a:ext cx="6964015" cy="6858000"/>
          </a:xfrm>
          <a:prstGeom prst="rect">
            <a:avLst/>
          </a:prstGeom>
          <a:gradFill flip="none" rotWithShape="1">
            <a:gsLst>
              <a:gs pos="0">
                <a:schemeClr val="bg1"/>
              </a:gs>
              <a:gs pos="54000">
                <a:srgbClr val="FFFFFF"/>
              </a:gs>
              <a:gs pos="100000">
                <a:schemeClr val="bg1">
                  <a:alpha val="0"/>
                </a:schemeClr>
              </a:gs>
            </a:gsLst>
            <a:lin ang="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E35736F-DA34-7347-80A8-BB25B9E4E9BB}"/>
              </a:ext>
            </a:extLst>
          </p:cNvPr>
          <p:cNvSpPr txBox="1"/>
          <p:nvPr/>
        </p:nvSpPr>
        <p:spPr>
          <a:xfrm>
            <a:off x="186613" y="1432171"/>
            <a:ext cx="4385387" cy="4893647"/>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venir Book" panose="02000503020000020003" pitchFamily="2" charset="0"/>
              </a:rPr>
              <a:t>They rely on the coordination between its rotors. Slight collision can lead to in-stability.</a:t>
            </a:r>
          </a:p>
          <a:p>
            <a:endParaRPr lang="en-US" sz="2400" dirty="0">
              <a:latin typeface="Avenir Book" panose="02000503020000020003" pitchFamily="2" charset="0"/>
            </a:endParaRPr>
          </a:p>
          <a:p>
            <a:pPr marL="285750" indent="-285750">
              <a:buFont typeface="Arial" panose="020B0604020202020204" pitchFamily="34" charset="0"/>
              <a:buChar char="•"/>
            </a:pPr>
            <a:r>
              <a:rPr lang="en-US" sz="2400" dirty="0">
                <a:latin typeface="Avenir Book" panose="02000503020000020003" pitchFamily="2" charset="0"/>
              </a:rPr>
              <a:t>Collisions can disrupt the sensors and confuse the orientation-tracking algorithms.</a:t>
            </a:r>
          </a:p>
          <a:p>
            <a:endParaRPr lang="en-US" sz="2400" dirty="0">
              <a:latin typeface="Avenir Book" panose="02000503020000020003" pitchFamily="2" charset="0"/>
            </a:endParaRPr>
          </a:p>
          <a:p>
            <a:pPr marL="285750" indent="-285750">
              <a:buFont typeface="Arial" panose="020B0604020202020204" pitchFamily="34" charset="0"/>
              <a:buChar char="•"/>
            </a:pPr>
            <a:r>
              <a:rPr lang="en-US" sz="2400" dirty="0">
                <a:latin typeface="Avenir Book" panose="02000503020000020003" pitchFamily="2" charset="0"/>
              </a:rPr>
              <a:t>They have fragile structures, any damage can result in a crash.</a:t>
            </a:r>
          </a:p>
        </p:txBody>
      </p:sp>
      <p:sp>
        <p:nvSpPr>
          <p:cNvPr id="7" name="Rectangle 6">
            <a:extLst>
              <a:ext uri="{FF2B5EF4-FFF2-40B4-BE49-F238E27FC236}">
                <a16:creationId xmlns:a16="http://schemas.microsoft.com/office/drawing/2014/main" id="{B4ECCF25-53EB-7D43-B311-F75900326921}"/>
              </a:ext>
            </a:extLst>
          </p:cNvPr>
          <p:cNvSpPr/>
          <p:nvPr/>
        </p:nvSpPr>
        <p:spPr>
          <a:xfrm>
            <a:off x="-58001" y="0"/>
            <a:ext cx="9499168"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Drones are more vulnerable</a:t>
            </a:r>
          </a:p>
        </p:txBody>
      </p:sp>
    </p:spTree>
    <p:extLst>
      <p:ext uri="{BB962C8B-B14F-4D97-AF65-F5344CB8AC3E}">
        <p14:creationId xmlns:p14="http://schemas.microsoft.com/office/powerpoint/2010/main" val="149276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2445F0D-C95B-B041-8510-4F78F6BBBC6A}"/>
              </a:ext>
            </a:extLst>
          </p:cNvPr>
          <p:cNvGrpSpPr/>
          <p:nvPr/>
        </p:nvGrpSpPr>
        <p:grpSpPr>
          <a:xfrm>
            <a:off x="636787" y="444190"/>
            <a:ext cx="7870426" cy="5969620"/>
            <a:chOff x="409124" y="712580"/>
            <a:chExt cx="6759404" cy="5074761"/>
          </a:xfrm>
        </p:grpSpPr>
        <p:grpSp>
          <p:nvGrpSpPr>
            <p:cNvPr id="5" name="Group 4">
              <a:extLst>
                <a:ext uri="{FF2B5EF4-FFF2-40B4-BE49-F238E27FC236}">
                  <a16:creationId xmlns:a16="http://schemas.microsoft.com/office/drawing/2014/main" id="{936F092B-BD06-D643-926E-43643963653E}"/>
                </a:ext>
              </a:extLst>
            </p:cNvPr>
            <p:cNvGrpSpPr/>
            <p:nvPr/>
          </p:nvGrpSpPr>
          <p:grpSpPr>
            <a:xfrm>
              <a:off x="2823671" y="2345934"/>
              <a:ext cx="4344857" cy="3441407"/>
              <a:chOff x="3506575" y="2751049"/>
              <a:chExt cx="4344857" cy="3441407"/>
            </a:xfrm>
          </p:grpSpPr>
          <p:sp>
            <p:nvSpPr>
              <p:cNvPr id="28" name="Oval 27">
                <a:extLst>
                  <a:ext uri="{FF2B5EF4-FFF2-40B4-BE49-F238E27FC236}">
                    <a16:creationId xmlns:a16="http://schemas.microsoft.com/office/drawing/2014/main" id="{0324135D-8406-0A49-949B-72423C1D44ED}"/>
                  </a:ext>
                </a:extLst>
              </p:cNvPr>
              <p:cNvSpPr/>
              <p:nvPr/>
            </p:nvSpPr>
            <p:spPr>
              <a:xfrm>
                <a:off x="4490977" y="3576577"/>
                <a:ext cx="2266597" cy="188667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4F92A13-D34D-8148-A510-BBAC7DF82ED2}"/>
                  </a:ext>
                </a:extLst>
              </p:cNvPr>
              <p:cNvSpPr/>
              <p:nvPr/>
            </p:nvSpPr>
            <p:spPr>
              <a:xfrm>
                <a:off x="4243337" y="3357256"/>
                <a:ext cx="2742583" cy="228287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F114117C-5889-294E-8774-015B3CC7F5F4}"/>
                  </a:ext>
                </a:extLst>
              </p:cNvPr>
              <p:cNvSpPr/>
              <p:nvPr/>
            </p:nvSpPr>
            <p:spPr>
              <a:xfrm>
                <a:off x="3916071" y="3083427"/>
                <a:ext cx="3318525" cy="2762279"/>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32B59157-5036-964C-95ED-CB1C188654BB}"/>
                  </a:ext>
                </a:extLst>
              </p:cNvPr>
              <p:cNvSpPr/>
              <p:nvPr/>
            </p:nvSpPr>
            <p:spPr>
              <a:xfrm>
                <a:off x="3506575" y="2751049"/>
                <a:ext cx="4015416" cy="334235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76510228-2CDC-B547-A8C7-75E7F54871BE}"/>
                  </a:ext>
                </a:extLst>
              </p:cNvPr>
              <p:cNvSpPr/>
              <p:nvPr/>
            </p:nvSpPr>
            <p:spPr>
              <a:xfrm>
                <a:off x="4747470" y="3823247"/>
                <a:ext cx="1873221" cy="155923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FA7B4E34-F3A8-F746-904E-BC28830149A9}"/>
                  </a:ext>
                </a:extLst>
              </p:cNvPr>
              <p:cNvSpPr/>
              <p:nvPr/>
            </p:nvSpPr>
            <p:spPr>
              <a:xfrm>
                <a:off x="4946597" y="3985304"/>
                <a:ext cx="1548116" cy="128862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F6E443AA-5596-FF4A-878A-37FED2195C68}"/>
                  </a:ext>
                </a:extLst>
              </p:cNvPr>
              <p:cNvSpPr/>
              <p:nvPr/>
            </p:nvSpPr>
            <p:spPr>
              <a:xfrm>
                <a:off x="5152316" y="4226377"/>
                <a:ext cx="1279435" cy="106497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F06C2FBA-41A1-A849-B412-2FD0E19F1C31}"/>
                  </a:ext>
                </a:extLst>
              </p:cNvPr>
              <p:cNvSpPr/>
              <p:nvPr/>
            </p:nvSpPr>
            <p:spPr>
              <a:xfrm>
                <a:off x="3506575" y="4849792"/>
                <a:ext cx="3728021"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8B61D0A6-97F0-5F43-853E-85A70F6F30B3}"/>
                  </a:ext>
                </a:extLst>
              </p:cNvPr>
              <p:cNvSpPr/>
              <p:nvPr/>
            </p:nvSpPr>
            <p:spPr>
              <a:xfrm rot="18895469">
                <a:off x="6245630" y="3966377"/>
                <a:ext cx="1868939"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 name="Group 5">
              <a:extLst>
                <a:ext uri="{FF2B5EF4-FFF2-40B4-BE49-F238E27FC236}">
                  <a16:creationId xmlns:a16="http://schemas.microsoft.com/office/drawing/2014/main" id="{BBF44737-6567-6F49-A117-B9D2990D623D}"/>
                </a:ext>
              </a:extLst>
            </p:cNvPr>
            <p:cNvGrpSpPr/>
            <p:nvPr/>
          </p:nvGrpSpPr>
          <p:grpSpPr>
            <a:xfrm rot="21209469">
              <a:off x="2965991" y="1913792"/>
              <a:ext cx="1153560" cy="1366902"/>
              <a:chOff x="3878253" y="1271995"/>
              <a:chExt cx="1153560" cy="1366902"/>
            </a:xfrm>
          </p:grpSpPr>
          <p:sp>
            <p:nvSpPr>
              <p:cNvPr id="16" name="Triangle 15">
                <a:extLst>
                  <a:ext uri="{FF2B5EF4-FFF2-40B4-BE49-F238E27FC236}">
                    <a16:creationId xmlns:a16="http://schemas.microsoft.com/office/drawing/2014/main" id="{7D878CF8-CA57-014A-99D6-9AB7FA983A9E}"/>
                  </a:ext>
                </a:extLst>
              </p:cNvPr>
              <p:cNvSpPr/>
              <p:nvPr/>
            </p:nvSpPr>
            <p:spPr>
              <a:xfrm rot="19396163">
                <a:off x="3878253" y="1271995"/>
                <a:ext cx="1153560" cy="1366902"/>
              </a:xfrm>
              <a:prstGeom prst="triangle">
                <a:avLst>
                  <a:gd name="adj" fmla="val 3790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13C66B4-99B5-3E49-BF6A-06DC25DB2542}"/>
                  </a:ext>
                </a:extLst>
              </p:cNvPr>
              <p:cNvGrpSpPr/>
              <p:nvPr/>
            </p:nvGrpSpPr>
            <p:grpSpPr>
              <a:xfrm rot="21256668">
                <a:off x="4084234" y="1698865"/>
                <a:ext cx="906224" cy="754518"/>
                <a:chOff x="4496162" y="1543861"/>
                <a:chExt cx="906224" cy="754518"/>
              </a:xfrm>
            </p:grpSpPr>
            <p:grpSp>
              <p:nvGrpSpPr>
                <p:cNvPr id="18" name="Group 17">
                  <a:extLst>
                    <a:ext uri="{FF2B5EF4-FFF2-40B4-BE49-F238E27FC236}">
                      <a16:creationId xmlns:a16="http://schemas.microsoft.com/office/drawing/2014/main" id="{0177D839-3B6C-C245-8A61-3EDB90687009}"/>
                    </a:ext>
                  </a:extLst>
                </p:cNvPr>
                <p:cNvGrpSpPr/>
                <p:nvPr/>
              </p:nvGrpSpPr>
              <p:grpSpPr>
                <a:xfrm rot="17835631" flipH="1">
                  <a:off x="4582898" y="1497745"/>
                  <a:ext cx="727396" cy="873871"/>
                  <a:chOff x="4399274" y="2673944"/>
                  <a:chExt cx="727396" cy="873871"/>
                </a:xfrm>
              </p:grpSpPr>
              <p:sp>
                <p:nvSpPr>
                  <p:cNvPr id="21" name="Oval 20">
                    <a:extLst>
                      <a:ext uri="{FF2B5EF4-FFF2-40B4-BE49-F238E27FC236}">
                        <a16:creationId xmlns:a16="http://schemas.microsoft.com/office/drawing/2014/main" id="{8E194674-46CB-4F4C-BD57-A6F68BD2CDA4}"/>
                      </a:ext>
                    </a:extLst>
                  </p:cNvPr>
                  <p:cNvSpPr/>
                  <p:nvPr/>
                </p:nvSpPr>
                <p:spPr>
                  <a:xfrm rot="18566517" flipV="1">
                    <a:off x="4515123" y="2873590"/>
                    <a:ext cx="493277" cy="4105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066DF8F3-8507-CD4E-B886-C5F507CFAF7E}"/>
                      </a:ext>
                    </a:extLst>
                  </p:cNvPr>
                  <p:cNvSpPr/>
                  <p:nvPr/>
                </p:nvSpPr>
                <p:spPr>
                  <a:xfrm rot="18566517" flipV="1">
                    <a:off x="4465561" y="2835033"/>
                    <a:ext cx="596866" cy="49682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85ACDC57-93EC-DD44-9F3E-7095CD6F8B78}"/>
                      </a:ext>
                    </a:extLst>
                  </p:cNvPr>
                  <p:cNvSpPr/>
                  <p:nvPr/>
                </p:nvSpPr>
                <p:spPr>
                  <a:xfrm rot="18566517" flipV="1">
                    <a:off x="4403193" y="2794189"/>
                    <a:ext cx="722207" cy="601154"/>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B666D5A-AAFB-624A-B969-82D678FA9808}"/>
                      </a:ext>
                    </a:extLst>
                  </p:cNvPr>
                  <p:cNvSpPr/>
                  <p:nvPr/>
                </p:nvSpPr>
                <p:spPr>
                  <a:xfrm rot="18566517" flipV="1">
                    <a:off x="4326036" y="2747182"/>
                    <a:ext cx="873871" cy="7273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249C0BB-EA1B-DA4B-99F6-1883DD632622}"/>
                      </a:ext>
                    </a:extLst>
                  </p:cNvPr>
                  <p:cNvSpPr/>
                  <p:nvPr/>
                </p:nvSpPr>
                <p:spPr>
                  <a:xfrm rot="18566517" flipV="1">
                    <a:off x="4552255" y="2887700"/>
                    <a:ext cx="407667" cy="33933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4F576160-AEA4-8447-9A22-12E733C7A009}"/>
                      </a:ext>
                    </a:extLst>
                  </p:cNvPr>
                  <p:cNvSpPr/>
                  <p:nvPr/>
                </p:nvSpPr>
                <p:spPr>
                  <a:xfrm rot="18566517" flipV="1">
                    <a:off x="4588192" y="2907301"/>
                    <a:ext cx="336915" cy="280443"/>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7DAF16B9-0244-8043-81DB-77458BBC836B}"/>
                      </a:ext>
                    </a:extLst>
                  </p:cNvPr>
                  <p:cNvSpPr/>
                  <p:nvPr/>
                </p:nvSpPr>
                <p:spPr>
                  <a:xfrm rot="18566517" flipV="1">
                    <a:off x="4605574" y="2901771"/>
                    <a:ext cx="278442" cy="23177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8419237-43FC-AF45-9C77-49D025003B0A}"/>
                    </a:ext>
                  </a:extLst>
                </p:cNvPr>
                <p:cNvSpPr/>
                <p:nvPr/>
              </p:nvSpPr>
              <p:spPr>
                <a:xfrm rot="17492716" flipV="1">
                  <a:off x="4291365" y="1748658"/>
                  <a:ext cx="704223" cy="29463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9CCEAD8-3C9B-CF45-971B-5A8D54A7FBE7}"/>
                    </a:ext>
                  </a:extLst>
                </p:cNvPr>
                <p:cNvSpPr/>
                <p:nvPr/>
              </p:nvSpPr>
              <p:spPr>
                <a:xfrm rot="172083" flipV="1">
                  <a:off x="4755037" y="1549800"/>
                  <a:ext cx="647349" cy="31843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7" name="Picture 6">
              <a:extLst>
                <a:ext uri="{FF2B5EF4-FFF2-40B4-BE49-F238E27FC236}">
                  <a16:creationId xmlns:a16="http://schemas.microsoft.com/office/drawing/2014/main" id="{89A7BF9B-1FBD-B44A-BBD3-96F7CFE43F1D}"/>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3077350" y="2188951"/>
              <a:ext cx="636116" cy="527234"/>
            </a:xfrm>
            <a:prstGeom prst="ellipse">
              <a:avLst/>
            </a:prstGeom>
          </p:spPr>
        </p:pic>
        <p:grpSp>
          <p:nvGrpSpPr>
            <p:cNvPr id="8" name="Group 7">
              <a:extLst>
                <a:ext uri="{FF2B5EF4-FFF2-40B4-BE49-F238E27FC236}">
                  <a16:creationId xmlns:a16="http://schemas.microsoft.com/office/drawing/2014/main" id="{E5A410BE-E58C-3F4F-AA38-0AA6E19A30B2}"/>
                </a:ext>
              </a:extLst>
            </p:cNvPr>
            <p:cNvGrpSpPr/>
            <p:nvPr/>
          </p:nvGrpSpPr>
          <p:grpSpPr>
            <a:xfrm>
              <a:off x="4123821" y="3430447"/>
              <a:ext cx="1647141" cy="967932"/>
              <a:chOff x="4123821" y="3430447"/>
              <a:chExt cx="1647141" cy="967932"/>
            </a:xfrm>
          </p:grpSpPr>
          <p:sp>
            <p:nvSpPr>
              <p:cNvPr id="14" name="Oval 13">
                <a:extLst>
                  <a:ext uri="{FF2B5EF4-FFF2-40B4-BE49-F238E27FC236}">
                    <a16:creationId xmlns:a16="http://schemas.microsoft.com/office/drawing/2014/main" id="{69159A61-CD0A-2E44-8EF9-D51FE9DAA2CE}"/>
                  </a:ext>
                </a:extLst>
              </p:cNvPr>
              <p:cNvSpPr/>
              <p:nvPr/>
            </p:nvSpPr>
            <p:spPr>
              <a:xfrm rot="2170103">
                <a:off x="4123821" y="4151451"/>
                <a:ext cx="163022" cy="2469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82139444-F7D9-E641-93DD-491855088D1B}"/>
                  </a:ext>
                </a:extLst>
              </p:cNvPr>
              <p:cNvSpPr/>
              <p:nvPr/>
            </p:nvSpPr>
            <p:spPr>
              <a:xfrm rot="16908241">
                <a:off x="5548794" y="3398199"/>
                <a:ext cx="189920" cy="25441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a:extLst>
                <a:ext uri="{FF2B5EF4-FFF2-40B4-BE49-F238E27FC236}">
                  <a16:creationId xmlns:a16="http://schemas.microsoft.com/office/drawing/2014/main" id="{9020C7D4-274B-6846-AEFC-8631319CD943}"/>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backgroundRemoval t="23704" b="67130" l="11800" r="89100">
                          <a14:foregroundMark x1="18400" y1="35556" x2="18400" y2="35556"/>
                          <a14:foregroundMark x1="11800" y1="38426" x2="11800" y2="38426"/>
                          <a14:foregroundMark x1="35200" y1="26481" x2="35200" y2="26481"/>
                          <a14:foregroundMark x1="25700" y1="31389" x2="25700" y2="31389"/>
                          <a14:foregroundMark x1="25800" y1="38241" x2="25800" y2="38241"/>
                          <a14:foregroundMark x1="64400" y1="38611" x2="64400" y2="38611"/>
                          <a14:foregroundMark x1="65300" y1="28333" x2="65300" y2="28333"/>
                          <a14:foregroundMark x1="71500" y1="31389" x2="71500" y2="31389"/>
                          <a14:foregroundMark x1="81400" y1="36759" x2="81400" y2="36759"/>
                          <a14:foregroundMark x1="86300" y1="38611" x2="86300" y2="38611"/>
                          <a14:foregroundMark x1="84100" y1="50093" x2="84100" y2="50093"/>
                          <a14:foregroundMark x1="68700" y1="62500" x2="68700" y2="62500"/>
                          <a14:foregroundMark x1="74300" y1="57870" x2="74300" y2="57870"/>
                          <a14:foregroundMark x1="74900" y1="64352" x2="74900" y2="64352"/>
                          <a14:foregroundMark x1="62000" y1="67222" x2="62000" y2="67222"/>
                          <a14:foregroundMark x1="65100" y1="54907" x2="65100" y2="54907"/>
                          <a14:foregroundMark x1="31800" y1="56204" x2="31800" y2="56204"/>
                          <a14:foregroundMark x1="16700" y1="52500" x2="16700" y2="52500"/>
                          <a14:foregroundMark x1="29700" y1="64074" x2="29700" y2="64074"/>
                          <a14:foregroundMark x1="24300" y1="57130" x2="24300" y2="57130"/>
                          <a14:foregroundMark x1="40300" y1="23704" x2="40300" y2="23704"/>
                          <a14:foregroundMark x1="89100" y1="38611" x2="89100" y2="38611"/>
                          <a14:foregroundMark x1="23600" y1="63889" x2="23600" y2="63889"/>
                        </a14:backgroundRemoval>
                      </a14:imgEffect>
                    </a14:imgLayer>
                  </a14:imgProps>
                </a:ext>
              </a:extLst>
            </a:blip>
            <a:srcRect l="7949" t="21667" r="8239" b="29667"/>
            <a:stretch/>
          </p:blipFill>
          <p:spPr>
            <a:xfrm rot="19930388">
              <a:off x="3669513" y="3451619"/>
              <a:ext cx="3004114" cy="1883965"/>
            </a:xfrm>
            <a:prstGeom prst="rect">
              <a:avLst/>
            </a:prstGeom>
          </p:spPr>
        </p:pic>
        <p:pic>
          <p:nvPicPr>
            <p:cNvPr id="10" name="Picture 9">
              <a:extLst>
                <a:ext uri="{FF2B5EF4-FFF2-40B4-BE49-F238E27FC236}">
                  <a16:creationId xmlns:a16="http://schemas.microsoft.com/office/drawing/2014/main" id="{CBF546DB-8398-1446-8D0A-C41364CF4478}"/>
                </a:ext>
              </a:extLst>
            </p:cNvPr>
            <p:cNvPicPr>
              <a:picLocks noChangeAspect="1"/>
            </p:cNvPicPr>
            <p:nvPr/>
          </p:nvPicPr>
          <p:blipFill rotWithShape="1">
            <a:blip r:embed="rId7">
              <a:alphaModFix amt="52000"/>
            </a:blip>
            <a:srcRect r="65796" b="6828"/>
            <a:stretch/>
          </p:blipFill>
          <p:spPr>
            <a:xfrm>
              <a:off x="1010764" y="712580"/>
              <a:ext cx="750199" cy="1822258"/>
            </a:xfrm>
            <a:prstGeom prst="rect">
              <a:avLst/>
            </a:prstGeom>
          </p:spPr>
        </p:pic>
        <p:sp>
          <p:nvSpPr>
            <p:cNvPr id="11" name="Arc 10">
              <a:extLst>
                <a:ext uri="{FF2B5EF4-FFF2-40B4-BE49-F238E27FC236}">
                  <a16:creationId xmlns:a16="http://schemas.microsoft.com/office/drawing/2014/main" id="{CCC1BB4D-6875-8644-AC6D-E4F9B19A4E44}"/>
                </a:ext>
              </a:extLst>
            </p:cNvPr>
            <p:cNvSpPr/>
            <p:nvPr/>
          </p:nvSpPr>
          <p:spPr>
            <a:xfrm rot="21103031">
              <a:off x="694820" y="1490173"/>
              <a:ext cx="2644672" cy="2063531"/>
            </a:xfrm>
            <a:prstGeom prst="arc">
              <a:avLst>
                <a:gd name="adj1" fmla="val 16200000"/>
                <a:gd name="adj2" fmla="val 20737449"/>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2" name="Arc 11">
              <a:extLst>
                <a:ext uri="{FF2B5EF4-FFF2-40B4-BE49-F238E27FC236}">
                  <a16:creationId xmlns:a16="http://schemas.microsoft.com/office/drawing/2014/main" id="{3FFEF897-590C-5F43-9121-ED0773400169}"/>
                </a:ext>
              </a:extLst>
            </p:cNvPr>
            <p:cNvSpPr/>
            <p:nvPr/>
          </p:nvSpPr>
          <p:spPr>
            <a:xfrm rot="404204">
              <a:off x="409124" y="1609504"/>
              <a:ext cx="2644672" cy="2063531"/>
            </a:xfrm>
            <a:prstGeom prst="arc">
              <a:avLst>
                <a:gd name="adj1" fmla="val 16200000"/>
                <a:gd name="adj2" fmla="val 20103017"/>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Arc 12">
              <a:extLst>
                <a:ext uri="{FF2B5EF4-FFF2-40B4-BE49-F238E27FC236}">
                  <a16:creationId xmlns:a16="http://schemas.microsoft.com/office/drawing/2014/main" id="{142E5009-4C29-6744-9260-CB09ACC9BB15}"/>
                </a:ext>
              </a:extLst>
            </p:cNvPr>
            <p:cNvSpPr/>
            <p:nvPr/>
          </p:nvSpPr>
          <p:spPr>
            <a:xfrm rot="1174458">
              <a:off x="701736" y="1553066"/>
              <a:ext cx="2644672" cy="2063531"/>
            </a:xfrm>
            <a:prstGeom prst="arc">
              <a:avLst>
                <a:gd name="adj1" fmla="val 16786254"/>
                <a:gd name="adj2" fmla="val 19262258"/>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Tree>
    <p:extLst>
      <p:ext uri="{BB962C8B-B14F-4D97-AF65-F5344CB8AC3E}">
        <p14:creationId xmlns:p14="http://schemas.microsoft.com/office/powerpoint/2010/main" val="3825860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95B7C2-4353-7846-A59C-C8062789E79D}"/>
              </a:ext>
            </a:extLst>
          </p:cNvPr>
          <p:cNvPicPr>
            <a:picLocks noChangeAspect="1"/>
          </p:cNvPicPr>
          <p:nvPr/>
        </p:nvPicPr>
        <p:blipFill rotWithShape="1">
          <a:blip r:embed="rId3"/>
          <a:srcRect l="1196" t="452" r="50753" b="-454"/>
          <a:stretch/>
        </p:blipFill>
        <p:spPr>
          <a:xfrm>
            <a:off x="6396990" y="242117"/>
            <a:ext cx="2747010" cy="3354025"/>
          </a:xfrm>
          <a:prstGeom prst="rect">
            <a:avLst/>
          </a:prstGeom>
        </p:spPr>
      </p:pic>
      <p:pic>
        <p:nvPicPr>
          <p:cNvPr id="5" name="Picture 4">
            <a:extLst>
              <a:ext uri="{FF2B5EF4-FFF2-40B4-BE49-F238E27FC236}">
                <a16:creationId xmlns:a16="http://schemas.microsoft.com/office/drawing/2014/main" id="{CAE6BA31-E5A3-CD4E-A2D4-3553EB2E91D1}"/>
              </a:ext>
            </a:extLst>
          </p:cNvPr>
          <p:cNvPicPr>
            <a:picLocks noChangeAspect="1"/>
          </p:cNvPicPr>
          <p:nvPr/>
        </p:nvPicPr>
        <p:blipFill rotWithShape="1">
          <a:blip r:embed="rId4"/>
          <a:srcRect t="13902" r="-3" b="-3"/>
          <a:stretch/>
        </p:blipFill>
        <p:spPr>
          <a:xfrm>
            <a:off x="4342320" y="3620856"/>
            <a:ext cx="4801680" cy="3100619"/>
          </a:xfrm>
          <a:prstGeom prst="rect">
            <a:avLst/>
          </a:prstGeom>
        </p:spPr>
      </p:pic>
      <p:sp>
        <p:nvSpPr>
          <p:cNvPr id="9" name="TextBox 8">
            <a:extLst>
              <a:ext uri="{FF2B5EF4-FFF2-40B4-BE49-F238E27FC236}">
                <a16:creationId xmlns:a16="http://schemas.microsoft.com/office/drawing/2014/main" id="{5343C5B6-8D24-4940-A7BD-E119B9E0E2C2}"/>
              </a:ext>
            </a:extLst>
          </p:cNvPr>
          <p:cNvSpPr txBox="1"/>
          <p:nvPr/>
        </p:nvSpPr>
        <p:spPr>
          <a:xfrm>
            <a:off x="299361" y="629793"/>
            <a:ext cx="3557022" cy="1100751"/>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Solutions are ready</a:t>
            </a:r>
          </a:p>
        </p:txBody>
      </p:sp>
      <p:pic>
        <p:nvPicPr>
          <p:cNvPr id="3" name="Picture 2">
            <a:extLst>
              <a:ext uri="{FF2B5EF4-FFF2-40B4-BE49-F238E27FC236}">
                <a16:creationId xmlns:a16="http://schemas.microsoft.com/office/drawing/2014/main" id="{1B15A105-0C6A-5841-8A91-D59B6E684CF9}"/>
              </a:ext>
            </a:extLst>
          </p:cNvPr>
          <p:cNvPicPr>
            <a:picLocks noChangeAspect="1"/>
          </p:cNvPicPr>
          <p:nvPr/>
        </p:nvPicPr>
        <p:blipFill rotWithShape="1">
          <a:blip r:embed="rId5"/>
          <a:srcRect l="11886" r="29777" b="3"/>
          <a:stretch/>
        </p:blipFill>
        <p:spPr>
          <a:xfrm>
            <a:off x="4345273" y="242117"/>
            <a:ext cx="3045424" cy="3354025"/>
          </a:xfrm>
          <a:prstGeom prst="rect">
            <a:avLst/>
          </a:prstGeom>
        </p:spPr>
      </p:pic>
      <p:sp>
        <p:nvSpPr>
          <p:cNvPr id="10" name="TextBox 9">
            <a:extLst>
              <a:ext uri="{FF2B5EF4-FFF2-40B4-BE49-F238E27FC236}">
                <a16:creationId xmlns:a16="http://schemas.microsoft.com/office/drawing/2014/main" id="{9A0197D2-9A35-4B43-83B6-520BAD8BF855}"/>
              </a:ext>
            </a:extLst>
          </p:cNvPr>
          <p:cNvSpPr txBox="1"/>
          <p:nvPr/>
        </p:nvSpPr>
        <p:spPr>
          <a:xfrm>
            <a:off x="186613" y="2229152"/>
            <a:ext cx="4080587" cy="2554545"/>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venir Book" panose="02000503020000020003" pitchFamily="2" charset="0"/>
              </a:rPr>
              <a:t>Advanced RADAR systems.</a:t>
            </a:r>
          </a:p>
          <a:p>
            <a:pPr marL="285750" indent="-285750">
              <a:buFont typeface="Arial" panose="020B0604020202020204" pitchFamily="34" charset="0"/>
              <a:buChar char="•"/>
            </a:pPr>
            <a:endParaRPr lang="en-US" sz="2000" dirty="0">
              <a:latin typeface="Avenir Book" panose="02000503020000020003" pitchFamily="2" charset="0"/>
            </a:endParaRPr>
          </a:p>
          <a:p>
            <a:pPr marL="285750" indent="-285750">
              <a:buFont typeface="Arial" panose="020B0604020202020204" pitchFamily="34" charset="0"/>
              <a:buChar char="•"/>
            </a:pPr>
            <a:r>
              <a:rPr lang="en-US" sz="2000" dirty="0">
                <a:latin typeface="Avenir Book" panose="02000503020000020003" pitchFamily="2" charset="0"/>
              </a:rPr>
              <a:t>Directed Infrared Countermeasure (DIRCM) systems.</a:t>
            </a:r>
          </a:p>
          <a:p>
            <a:pPr marL="285750" indent="-285750">
              <a:buFont typeface="Arial" panose="020B0604020202020204" pitchFamily="34" charset="0"/>
              <a:buChar char="•"/>
            </a:pPr>
            <a:endParaRPr lang="en-US" sz="2000" dirty="0">
              <a:latin typeface="Avenir Book" panose="02000503020000020003" pitchFamily="2" charset="0"/>
            </a:endParaRPr>
          </a:p>
          <a:p>
            <a:pPr marL="285750" indent="-285750">
              <a:buFont typeface="Arial" panose="020B0604020202020204" pitchFamily="34" charset="0"/>
              <a:buChar char="•"/>
            </a:pPr>
            <a:r>
              <a:rPr lang="en-US" sz="2000" dirty="0">
                <a:latin typeface="Avenir Book" panose="02000503020000020003" pitchFamily="2" charset="0"/>
              </a:rPr>
              <a:t>Large Aircraft Infrared Counter-Measure systems</a:t>
            </a:r>
          </a:p>
        </p:txBody>
      </p:sp>
    </p:spTree>
    <p:extLst>
      <p:ext uri="{BB962C8B-B14F-4D97-AF65-F5344CB8AC3E}">
        <p14:creationId xmlns:p14="http://schemas.microsoft.com/office/powerpoint/2010/main" val="2126644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95B7C2-4353-7846-A59C-C8062789E79D}"/>
              </a:ext>
            </a:extLst>
          </p:cNvPr>
          <p:cNvPicPr>
            <a:picLocks noChangeAspect="1"/>
          </p:cNvPicPr>
          <p:nvPr/>
        </p:nvPicPr>
        <p:blipFill rotWithShape="1">
          <a:blip r:embed="rId3"/>
          <a:srcRect l="1196" t="452" r="50753" b="-454"/>
          <a:stretch/>
        </p:blipFill>
        <p:spPr>
          <a:xfrm>
            <a:off x="6396990" y="242117"/>
            <a:ext cx="2747010" cy="3354025"/>
          </a:xfrm>
          <a:prstGeom prst="rect">
            <a:avLst/>
          </a:prstGeom>
        </p:spPr>
      </p:pic>
      <p:pic>
        <p:nvPicPr>
          <p:cNvPr id="5" name="Picture 4">
            <a:extLst>
              <a:ext uri="{FF2B5EF4-FFF2-40B4-BE49-F238E27FC236}">
                <a16:creationId xmlns:a16="http://schemas.microsoft.com/office/drawing/2014/main" id="{CAE6BA31-E5A3-CD4E-A2D4-3553EB2E91D1}"/>
              </a:ext>
            </a:extLst>
          </p:cNvPr>
          <p:cNvPicPr>
            <a:picLocks noChangeAspect="1"/>
          </p:cNvPicPr>
          <p:nvPr/>
        </p:nvPicPr>
        <p:blipFill rotWithShape="1">
          <a:blip r:embed="rId4"/>
          <a:srcRect t="13902" r="-3" b="-3"/>
          <a:stretch/>
        </p:blipFill>
        <p:spPr>
          <a:xfrm>
            <a:off x="4342320" y="3620856"/>
            <a:ext cx="4801680" cy="3100619"/>
          </a:xfrm>
          <a:prstGeom prst="rect">
            <a:avLst/>
          </a:prstGeom>
        </p:spPr>
      </p:pic>
      <p:sp>
        <p:nvSpPr>
          <p:cNvPr id="9" name="TextBox 8">
            <a:extLst>
              <a:ext uri="{FF2B5EF4-FFF2-40B4-BE49-F238E27FC236}">
                <a16:creationId xmlns:a16="http://schemas.microsoft.com/office/drawing/2014/main" id="{5343C5B6-8D24-4940-A7BD-E119B9E0E2C2}"/>
              </a:ext>
            </a:extLst>
          </p:cNvPr>
          <p:cNvSpPr txBox="1"/>
          <p:nvPr/>
        </p:nvSpPr>
        <p:spPr>
          <a:xfrm>
            <a:off x="299361" y="629793"/>
            <a:ext cx="3557022" cy="1100751"/>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Solutions are ready</a:t>
            </a:r>
          </a:p>
        </p:txBody>
      </p:sp>
      <p:pic>
        <p:nvPicPr>
          <p:cNvPr id="3" name="Picture 2">
            <a:extLst>
              <a:ext uri="{FF2B5EF4-FFF2-40B4-BE49-F238E27FC236}">
                <a16:creationId xmlns:a16="http://schemas.microsoft.com/office/drawing/2014/main" id="{1B15A105-0C6A-5841-8A91-D59B6E684CF9}"/>
              </a:ext>
            </a:extLst>
          </p:cNvPr>
          <p:cNvPicPr>
            <a:picLocks noChangeAspect="1"/>
          </p:cNvPicPr>
          <p:nvPr/>
        </p:nvPicPr>
        <p:blipFill rotWithShape="1">
          <a:blip r:embed="rId5"/>
          <a:srcRect l="11886" r="29777" b="3"/>
          <a:stretch/>
        </p:blipFill>
        <p:spPr>
          <a:xfrm>
            <a:off x="4345273" y="242117"/>
            <a:ext cx="3045424" cy="3354025"/>
          </a:xfrm>
          <a:prstGeom prst="rect">
            <a:avLst/>
          </a:prstGeom>
        </p:spPr>
      </p:pic>
      <p:sp>
        <p:nvSpPr>
          <p:cNvPr id="12" name="TextBox 11">
            <a:extLst>
              <a:ext uri="{FF2B5EF4-FFF2-40B4-BE49-F238E27FC236}">
                <a16:creationId xmlns:a16="http://schemas.microsoft.com/office/drawing/2014/main" id="{72CB01FB-6807-E441-A2B1-735644A3361C}"/>
              </a:ext>
            </a:extLst>
          </p:cNvPr>
          <p:cNvSpPr txBox="1"/>
          <p:nvPr/>
        </p:nvSpPr>
        <p:spPr>
          <a:xfrm>
            <a:off x="186613" y="2229152"/>
            <a:ext cx="4080587" cy="2554545"/>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venir Book" panose="02000503020000020003" pitchFamily="2" charset="0"/>
              </a:rPr>
              <a:t>Advanced RADAR systems.</a:t>
            </a:r>
          </a:p>
          <a:p>
            <a:pPr marL="285750" indent="-285750">
              <a:buFont typeface="Arial" panose="020B0604020202020204" pitchFamily="34" charset="0"/>
              <a:buChar char="•"/>
            </a:pPr>
            <a:endParaRPr lang="en-US" sz="2000" dirty="0">
              <a:latin typeface="Avenir Book" panose="02000503020000020003" pitchFamily="2" charset="0"/>
            </a:endParaRPr>
          </a:p>
          <a:p>
            <a:pPr marL="285750" indent="-285750">
              <a:buFont typeface="Arial" panose="020B0604020202020204" pitchFamily="34" charset="0"/>
              <a:buChar char="•"/>
            </a:pPr>
            <a:r>
              <a:rPr lang="en-US" sz="2000" dirty="0">
                <a:latin typeface="Avenir Book" panose="02000503020000020003" pitchFamily="2" charset="0"/>
              </a:rPr>
              <a:t>Directed Infrared Countermeasure (DIRCM) systems.</a:t>
            </a:r>
          </a:p>
          <a:p>
            <a:pPr marL="285750" indent="-285750">
              <a:buFont typeface="Arial" panose="020B0604020202020204" pitchFamily="34" charset="0"/>
              <a:buChar char="•"/>
            </a:pPr>
            <a:endParaRPr lang="en-US" sz="2000" dirty="0">
              <a:latin typeface="Avenir Book" panose="02000503020000020003" pitchFamily="2" charset="0"/>
            </a:endParaRPr>
          </a:p>
          <a:p>
            <a:pPr marL="285750" indent="-285750">
              <a:buFont typeface="Arial" panose="020B0604020202020204" pitchFamily="34" charset="0"/>
              <a:buChar char="•"/>
            </a:pPr>
            <a:r>
              <a:rPr lang="en-US" sz="2000" dirty="0">
                <a:latin typeface="Avenir Book" panose="02000503020000020003" pitchFamily="2" charset="0"/>
              </a:rPr>
              <a:t>Large Aircraft Infrared Counter-Measure systems</a:t>
            </a:r>
          </a:p>
        </p:txBody>
      </p:sp>
      <p:sp>
        <p:nvSpPr>
          <p:cNvPr id="8" name="Rectangle 7">
            <a:extLst>
              <a:ext uri="{FF2B5EF4-FFF2-40B4-BE49-F238E27FC236}">
                <a16:creationId xmlns:a16="http://schemas.microsoft.com/office/drawing/2014/main" id="{07E9E495-47E6-CC4F-B50F-AA329CB792BA}"/>
              </a:ext>
            </a:extLst>
          </p:cNvPr>
          <p:cNvSpPr/>
          <p:nvPr/>
        </p:nvSpPr>
        <p:spPr>
          <a:xfrm>
            <a:off x="-333817" y="-233413"/>
            <a:ext cx="9865894" cy="7324825"/>
          </a:xfrm>
          <a:prstGeom prst="rect">
            <a:avLst/>
          </a:prstGeom>
          <a:solidFill>
            <a:schemeClr val="bg1">
              <a:lumMod val="95000"/>
              <a:alpha val="4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37C6303-F1A6-2047-86AA-47C6ADC626DB}"/>
              </a:ext>
            </a:extLst>
          </p:cNvPr>
          <p:cNvSpPr/>
          <p:nvPr/>
        </p:nvSpPr>
        <p:spPr>
          <a:xfrm>
            <a:off x="-30871" y="5157216"/>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Not suitable for drones</a:t>
            </a:r>
          </a:p>
        </p:txBody>
      </p:sp>
    </p:spTree>
    <p:extLst>
      <p:ext uri="{BB962C8B-B14F-4D97-AF65-F5344CB8AC3E}">
        <p14:creationId xmlns:p14="http://schemas.microsoft.com/office/powerpoint/2010/main" val="1309555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B09B86B4-410A-4340-8F02-69DE11C7FE8B}"/>
              </a:ext>
            </a:extLst>
          </p:cNvPr>
          <p:cNvGrpSpPr/>
          <p:nvPr/>
        </p:nvGrpSpPr>
        <p:grpSpPr>
          <a:xfrm>
            <a:off x="3292063" y="2909400"/>
            <a:ext cx="2356970" cy="1089212"/>
            <a:chOff x="2349500" y="2286000"/>
            <a:chExt cx="4445000" cy="2286000"/>
          </a:xfrm>
        </p:grpSpPr>
        <p:pic>
          <p:nvPicPr>
            <p:cNvPr id="7" name="Picture 6" descr="A picture containing remote, man, air, video&#10;&#10;Description automatically generated">
              <a:extLst>
                <a:ext uri="{FF2B5EF4-FFF2-40B4-BE49-F238E27FC236}">
                  <a16:creationId xmlns:a16="http://schemas.microsoft.com/office/drawing/2014/main" id="{921A8514-839E-8143-9EC1-8FC4FB173FC1}"/>
                </a:ext>
              </a:extLst>
            </p:cNvPr>
            <p:cNvPicPr>
              <a:picLocks noChangeAspect="1"/>
            </p:cNvPicPr>
            <p:nvPr/>
          </p:nvPicPr>
          <p:blipFill>
            <a:blip r:embed="rId3"/>
            <a:stretch>
              <a:fillRect/>
            </a:stretch>
          </p:blipFill>
          <p:spPr>
            <a:xfrm>
              <a:off x="2349500" y="2286000"/>
              <a:ext cx="4445000" cy="2286000"/>
            </a:xfrm>
            <a:prstGeom prst="rect">
              <a:avLst/>
            </a:prstGeom>
          </p:spPr>
        </p:pic>
        <p:sp>
          <p:nvSpPr>
            <p:cNvPr id="8" name="Rectangle 7">
              <a:extLst>
                <a:ext uri="{FF2B5EF4-FFF2-40B4-BE49-F238E27FC236}">
                  <a16:creationId xmlns:a16="http://schemas.microsoft.com/office/drawing/2014/main" id="{A845CC99-F817-1B4E-A102-79BA31323855}"/>
                </a:ext>
              </a:extLst>
            </p:cNvPr>
            <p:cNvSpPr/>
            <p:nvPr/>
          </p:nvSpPr>
          <p:spPr>
            <a:xfrm>
              <a:off x="2349500" y="4285129"/>
              <a:ext cx="806076" cy="2868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4" name="Oval 23">
            <a:extLst>
              <a:ext uri="{FF2B5EF4-FFF2-40B4-BE49-F238E27FC236}">
                <a16:creationId xmlns:a16="http://schemas.microsoft.com/office/drawing/2014/main" id="{1BB4DDCA-3E6D-DA4E-B6AA-21C03595C058}"/>
              </a:ext>
            </a:extLst>
          </p:cNvPr>
          <p:cNvSpPr/>
          <p:nvPr/>
        </p:nvSpPr>
        <p:spPr>
          <a:xfrm>
            <a:off x="334992" y="501650"/>
            <a:ext cx="2581808" cy="2438401"/>
          </a:xfrm>
          <a:prstGeom prst="ellipse">
            <a:avLst/>
          </a:prstGeom>
          <a:solidFill>
            <a:srgbClr val="B83935">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Low weight carrying capacity</a:t>
            </a:r>
          </a:p>
        </p:txBody>
      </p:sp>
      <p:cxnSp>
        <p:nvCxnSpPr>
          <p:cNvPr id="28" name="Straight Connector 27">
            <a:extLst>
              <a:ext uri="{FF2B5EF4-FFF2-40B4-BE49-F238E27FC236}">
                <a16:creationId xmlns:a16="http://schemas.microsoft.com/office/drawing/2014/main" id="{753756BF-FD95-0C48-B290-E64692A583D7}"/>
              </a:ext>
            </a:extLst>
          </p:cNvPr>
          <p:cNvCxnSpPr>
            <a:cxnSpLocks/>
            <a:stCxn id="24" idx="5"/>
          </p:cNvCxnSpPr>
          <p:nvPr/>
        </p:nvCxnSpPr>
        <p:spPr>
          <a:xfrm>
            <a:off x="2538703" y="2582955"/>
            <a:ext cx="625049" cy="284936"/>
          </a:xfrm>
          <a:prstGeom prst="line">
            <a:avLst/>
          </a:prstGeom>
          <a:ln>
            <a:solidFill>
              <a:srgbClr val="B83935"/>
            </a:solidFill>
          </a:ln>
          <a:effectLst/>
        </p:spPr>
        <p:style>
          <a:lnRef idx="2">
            <a:schemeClr val="accent1"/>
          </a:lnRef>
          <a:fillRef idx="0">
            <a:schemeClr val="accent1"/>
          </a:fillRef>
          <a:effectRef idx="1">
            <a:schemeClr val="accent1"/>
          </a:effectRef>
          <a:fontRef idx="minor">
            <a:schemeClr val="tx1"/>
          </a:fontRef>
        </p:style>
      </p:cxnSp>
      <p:sp>
        <p:nvSpPr>
          <p:cNvPr id="9" name="Oval 8">
            <a:extLst>
              <a:ext uri="{FF2B5EF4-FFF2-40B4-BE49-F238E27FC236}">
                <a16:creationId xmlns:a16="http://schemas.microsoft.com/office/drawing/2014/main" id="{2F851B02-A1E8-E84C-83EF-1468326F97AC}"/>
              </a:ext>
            </a:extLst>
          </p:cNvPr>
          <p:cNvSpPr/>
          <p:nvPr/>
        </p:nvSpPr>
        <p:spPr>
          <a:xfrm>
            <a:off x="524040" y="3917949"/>
            <a:ext cx="2581808" cy="2438401"/>
          </a:xfrm>
          <a:prstGeom prst="ellipse">
            <a:avLst/>
          </a:prstGeom>
          <a:solidFill>
            <a:srgbClr val="B83935">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Small form factor</a:t>
            </a:r>
          </a:p>
        </p:txBody>
      </p:sp>
      <p:cxnSp>
        <p:nvCxnSpPr>
          <p:cNvPr id="10" name="Straight Connector 9">
            <a:extLst>
              <a:ext uri="{FF2B5EF4-FFF2-40B4-BE49-F238E27FC236}">
                <a16:creationId xmlns:a16="http://schemas.microsoft.com/office/drawing/2014/main" id="{5998F0DD-CFDF-0143-9748-0DFC8FF9C1AA}"/>
              </a:ext>
            </a:extLst>
          </p:cNvPr>
          <p:cNvCxnSpPr>
            <a:cxnSpLocks/>
            <a:stCxn id="9" idx="7"/>
          </p:cNvCxnSpPr>
          <p:nvPr/>
        </p:nvCxnSpPr>
        <p:spPr>
          <a:xfrm flipV="1">
            <a:off x="2727751" y="3837944"/>
            <a:ext cx="911133" cy="437101"/>
          </a:xfrm>
          <a:prstGeom prst="line">
            <a:avLst/>
          </a:prstGeom>
          <a:ln>
            <a:solidFill>
              <a:srgbClr val="B83935"/>
            </a:solidFill>
          </a:ln>
          <a:effectLst/>
        </p:spPr>
        <p:style>
          <a:lnRef idx="2">
            <a:schemeClr val="accent1"/>
          </a:lnRef>
          <a:fillRef idx="0">
            <a:schemeClr val="accent1"/>
          </a:fillRef>
          <a:effectRef idx="1">
            <a:schemeClr val="accent1"/>
          </a:effectRef>
          <a:fontRef idx="minor">
            <a:schemeClr val="tx1"/>
          </a:fontRef>
        </p:style>
      </p:cxnSp>
      <p:sp>
        <p:nvSpPr>
          <p:cNvPr id="11" name="Oval 10">
            <a:extLst>
              <a:ext uri="{FF2B5EF4-FFF2-40B4-BE49-F238E27FC236}">
                <a16:creationId xmlns:a16="http://schemas.microsoft.com/office/drawing/2014/main" id="{F51DAF62-0CC0-834B-BBA4-9CFE3DC04513}"/>
              </a:ext>
            </a:extLst>
          </p:cNvPr>
          <p:cNvSpPr/>
          <p:nvPr/>
        </p:nvSpPr>
        <p:spPr>
          <a:xfrm>
            <a:off x="6024297" y="3837944"/>
            <a:ext cx="2581808" cy="2438401"/>
          </a:xfrm>
          <a:prstGeom prst="ellipse">
            <a:avLst/>
          </a:prstGeom>
          <a:solidFill>
            <a:srgbClr val="B83935">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Limited power,</a:t>
            </a:r>
          </a:p>
          <a:p>
            <a:pPr algn="ctr"/>
            <a:r>
              <a:rPr lang="en-US" sz="2400" dirty="0"/>
              <a:t>short flight time</a:t>
            </a:r>
          </a:p>
          <a:p>
            <a:pPr algn="ctr"/>
            <a:r>
              <a:rPr lang="en-US" sz="2400" dirty="0"/>
              <a:t>(~ 20 mins)</a:t>
            </a:r>
          </a:p>
        </p:txBody>
      </p:sp>
      <p:cxnSp>
        <p:nvCxnSpPr>
          <p:cNvPr id="12" name="Straight Connector 11">
            <a:extLst>
              <a:ext uri="{FF2B5EF4-FFF2-40B4-BE49-F238E27FC236}">
                <a16:creationId xmlns:a16="http://schemas.microsoft.com/office/drawing/2014/main" id="{14A7C957-6789-0B46-98C8-E1F4FD33A0CA}"/>
              </a:ext>
            </a:extLst>
          </p:cNvPr>
          <p:cNvCxnSpPr>
            <a:cxnSpLocks/>
            <a:stCxn id="11" idx="1"/>
          </p:cNvCxnSpPr>
          <p:nvPr/>
        </p:nvCxnSpPr>
        <p:spPr>
          <a:xfrm flipH="1" flipV="1">
            <a:off x="5505118" y="3757939"/>
            <a:ext cx="897276" cy="437101"/>
          </a:xfrm>
          <a:prstGeom prst="line">
            <a:avLst/>
          </a:prstGeom>
          <a:ln>
            <a:solidFill>
              <a:srgbClr val="B83935"/>
            </a:solidFill>
          </a:ln>
          <a:effectLst/>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0B7E7EE-1ACF-8145-8082-40C0AB58DED8}"/>
              </a:ext>
            </a:extLst>
          </p:cNvPr>
          <p:cNvCxnSpPr>
            <a:cxnSpLocks/>
            <a:stCxn id="14" idx="3"/>
          </p:cNvCxnSpPr>
          <p:nvPr/>
        </p:nvCxnSpPr>
        <p:spPr>
          <a:xfrm flipH="1">
            <a:off x="5652654" y="2510795"/>
            <a:ext cx="749740" cy="357096"/>
          </a:xfrm>
          <a:prstGeom prst="line">
            <a:avLst/>
          </a:prstGeom>
          <a:ln>
            <a:solidFill>
              <a:srgbClr val="B83935"/>
            </a:solidFill>
          </a:ln>
          <a:effectLst/>
        </p:spPr>
        <p:style>
          <a:lnRef idx="2">
            <a:schemeClr val="accent1"/>
          </a:lnRef>
          <a:fillRef idx="0">
            <a:schemeClr val="accent1"/>
          </a:fillRef>
          <a:effectRef idx="1">
            <a:schemeClr val="accent1"/>
          </a:effectRef>
          <a:fontRef idx="minor">
            <a:schemeClr val="tx1"/>
          </a:fontRef>
        </p:style>
      </p:cxnSp>
      <p:sp>
        <p:nvSpPr>
          <p:cNvPr id="14" name="Oval 13">
            <a:extLst>
              <a:ext uri="{FF2B5EF4-FFF2-40B4-BE49-F238E27FC236}">
                <a16:creationId xmlns:a16="http://schemas.microsoft.com/office/drawing/2014/main" id="{F573C1CB-70FB-2247-AEC1-268A8BD494BB}"/>
              </a:ext>
            </a:extLst>
          </p:cNvPr>
          <p:cNvSpPr/>
          <p:nvPr/>
        </p:nvSpPr>
        <p:spPr>
          <a:xfrm>
            <a:off x="6024297" y="429490"/>
            <a:ext cx="2581808" cy="2438401"/>
          </a:xfrm>
          <a:prstGeom prst="ellipse">
            <a:avLst/>
          </a:prstGeom>
          <a:solidFill>
            <a:srgbClr val="B83935">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Limited computation resources</a:t>
            </a:r>
          </a:p>
        </p:txBody>
      </p:sp>
    </p:spTree>
    <p:extLst>
      <p:ext uri="{BB962C8B-B14F-4D97-AF65-F5344CB8AC3E}">
        <p14:creationId xmlns:p14="http://schemas.microsoft.com/office/powerpoint/2010/main" val="320490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accel="50000" decel="50000" autoRev="1" fill="hold" nodeType="withEffect">
                                  <p:stCondLst>
                                    <p:cond delay="0"/>
                                  </p:stCondLst>
                                  <p:childTnLst>
                                    <p:animMotion origin="layout" path="M 5.55556E-7 -4.07407E-6 L 0.00052 0.03172 " pathEditMode="relative" rAng="0" ptsTypes="AA">
                                      <p:cBhvr>
                                        <p:cTn id="6" dur="2000" fill="hold"/>
                                        <p:tgtEl>
                                          <p:spTgt spid="6"/>
                                        </p:tgtEl>
                                        <p:attrNameLst>
                                          <p:attrName>ppt_x</p:attrName>
                                          <p:attrName>ppt_y</p:attrName>
                                        </p:attrNameLst>
                                      </p:cBhvr>
                                      <p:rCtr x="17" y="1574"/>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AFB9B48-C78E-2242-A416-2890BD391883}"/>
              </a:ext>
            </a:extLst>
          </p:cNvPr>
          <p:cNvPicPr>
            <a:picLocks noChangeAspect="1"/>
          </p:cNvPicPr>
          <p:nvPr/>
        </p:nvPicPr>
        <p:blipFill>
          <a:blip r:embed="rId3"/>
          <a:stretch>
            <a:fillRect/>
          </a:stretch>
        </p:blipFill>
        <p:spPr>
          <a:xfrm>
            <a:off x="4920148" y="2388637"/>
            <a:ext cx="4223852" cy="2328398"/>
          </a:xfrm>
          <a:prstGeom prst="rect">
            <a:avLst/>
          </a:prstGeom>
        </p:spPr>
      </p:pic>
      <p:pic>
        <p:nvPicPr>
          <p:cNvPr id="12" name="Picture 11">
            <a:extLst>
              <a:ext uri="{FF2B5EF4-FFF2-40B4-BE49-F238E27FC236}">
                <a16:creationId xmlns:a16="http://schemas.microsoft.com/office/drawing/2014/main" id="{E412EFE5-26BC-294B-A977-92C32A6D8AA0}"/>
              </a:ext>
            </a:extLst>
          </p:cNvPr>
          <p:cNvPicPr>
            <a:picLocks noChangeAspect="1"/>
          </p:cNvPicPr>
          <p:nvPr/>
        </p:nvPicPr>
        <p:blipFill>
          <a:blip r:embed="rId4"/>
          <a:stretch>
            <a:fillRect/>
          </a:stretch>
        </p:blipFill>
        <p:spPr>
          <a:xfrm>
            <a:off x="4832824" y="0"/>
            <a:ext cx="4311176" cy="2328399"/>
          </a:xfrm>
          <a:prstGeom prst="rect">
            <a:avLst/>
          </a:prstGeom>
        </p:spPr>
      </p:pic>
      <p:pic>
        <p:nvPicPr>
          <p:cNvPr id="14" name="Picture 13">
            <a:extLst>
              <a:ext uri="{FF2B5EF4-FFF2-40B4-BE49-F238E27FC236}">
                <a16:creationId xmlns:a16="http://schemas.microsoft.com/office/drawing/2014/main" id="{0491D2E6-3456-8D43-89AC-3A94D3BD0AE8}"/>
              </a:ext>
            </a:extLst>
          </p:cNvPr>
          <p:cNvPicPr>
            <a:picLocks noChangeAspect="1"/>
          </p:cNvPicPr>
          <p:nvPr/>
        </p:nvPicPr>
        <p:blipFill>
          <a:blip r:embed="rId5"/>
          <a:stretch>
            <a:fillRect/>
          </a:stretch>
        </p:blipFill>
        <p:spPr>
          <a:xfrm>
            <a:off x="5320848" y="4717035"/>
            <a:ext cx="3823152" cy="2140965"/>
          </a:xfrm>
          <a:prstGeom prst="rect">
            <a:avLst/>
          </a:prstGeom>
        </p:spPr>
      </p:pic>
      <p:sp>
        <p:nvSpPr>
          <p:cNvPr id="17" name="TextBox 16">
            <a:extLst>
              <a:ext uri="{FF2B5EF4-FFF2-40B4-BE49-F238E27FC236}">
                <a16:creationId xmlns:a16="http://schemas.microsoft.com/office/drawing/2014/main" id="{BE3FB906-4D01-D549-9BC2-E4373FFB9D21}"/>
              </a:ext>
            </a:extLst>
          </p:cNvPr>
          <p:cNvSpPr txBox="1"/>
          <p:nvPr/>
        </p:nvSpPr>
        <p:spPr>
          <a:xfrm>
            <a:off x="299361" y="629793"/>
            <a:ext cx="3557022" cy="1100751"/>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Trying to modify them..</a:t>
            </a:r>
          </a:p>
        </p:txBody>
      </p:sp>
      <p:sp>
        <p:nvSpPr>
          <p:cNvPr id="18" name="TextBox 17">
            <a:extLst>
              <a:ext uri="{FF2B5EF4-FFF2-40B4-BE49-F238E27FC236}">
                <a16:creationId xmlns:a16="http://schemas.microsoft.com/office/drawing/2014/main" id="{94332699-052F-9F46-B102-FD823760BB74}"/>
              </a:ext>
            </a:extLst>
          </p:cNvPr>
          <p:cNvSpPr txBox="1"/>
          <p:nvPr/>
        </p:nvSpPr>
        <p:spPr>
          <a:xfrm>
            <a:off x="186613" y="2229152"/>
            <a:ext cx="4646211" cy="1815882"/>
          </a:xfrm>
          <a:prstGeom prst="rect">
            <a:avLst/>
          </a:prstGeom>
          <a:noFill/>
        </p:spPr>
        <p:txBody>
          <a:bodyPr wrap="square" rtlCol="0">
            <a:spAutoFit/>
          </a:bodyPr>
          <a:lstStyle/>
          <a:p>
            <a:pPr marL="285750" indent="-285750">
              <a:buFont typeface="Arial" panose="020B0604020202020204" pitchFamily="34" charset="0"/>
              <a:buChar char="•"/>
            </a:pPr>
            <a:r>
              <a:rPr lang="en-US" sz="2800" dirty="0">
                <a:latin typeface="Avenir Book" panose="02000503020000020003" pitchFamily="2" charset="0"/>
              </a:rPr>
              <a:t>LIDAR</a:t>
            </a:r>
          </a:p>
          <a:p>
            <a:pPr marL="285750" indent="-285750">
              <a:buFont typeface="Arial" panose="020B0604020202020204" pitchFamily="34" charset="0"/>
              <a:buChar char="•"/>
            </a:pPr>
            <a:r>
              <a:rPr lang="en-US" sz="2800" dirty="0">
                <a:latin typeface="Avenir Book" panose="02000503020000020003" pitchFamily="2" charset="0"/>
              </a:rPr>
              <a:t>RADAR</a:t>
            </a:r>
          </a:p>
          <a:p>
            <a:pPr marL="285750" indent="-285750">
              <a:buFont typeface="Arial" panose="020B0604020202020204" pitchFamily="34" charset="0"/>
              <a:buChar char="•"/>
            </a:pPr>
            <a:r>
              <a:rPr lang="en-US" sz="2800" dirty="0">
                <a:latin typeface="Avenir Book" panose="02000503020000020003" pitchFamily="2" charset="0"/>
              </a:rPr>
              <a:t>Depth / Event Cameras</a:t>
            </a:r>
          </a:p>
          <a:p>
            <a:pPr marL="285750" indent="-285750">
              <a:buFont typeface="Arial" panose="020B0604020202020204" pitchFamily="34" charset="0"/>
              <a:buChar char="•"/>
            </a:pPr>
            <a:r>
              <a:rPr lang="en-US" sz="2800" dirty="0">
                <a:latin typeface="Avenir Book" panose="02000503020000020003" pitchFamily="2" charset="0"/>
              </a:rPr>
              <a:t>Infrared Sensors</a:t>
            </a:r>
          </a:p>
        </p:txBody>
      </p:sp>
    </p:spTree>
    <p:extLst>
      <p:ext uri="{BB962C8B-B14F-4D97-AF65-F5344CB8AC3E}">
        <p14:creationId xmlns:p14="http://schemas.microsoft.com/office/powerpoint/2010/main" val="342187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AFB9B48-C78E-2242-A416-2890BD391883}"/>
              </a:ext>
            </a:extLst>
          </p:cNvPr>
          <p:cNvPicPr>
            <a:picLocks noChangeAspect="1"/>
          </p:cNvPicPr>
          <p:nvPr/>
        </p:nvPicPr>
        <p:blipFill>
          <a:blip r:embed="rId3"/>
          <a:stretch>
            <a:fillRect/>
          </a:stretch>
        </p:blipFill>
        <p:spPr>
          <a:xfrm>
            <a:off x="4920148" y="2388637"/>
            <a:ext cx="4223852" cy="2328398"/>
          </a:xfrm>
          <a:prstGeom prst="rect">
            <a:avLst/>
          </a:prstGeom>
        </p:spPr>
      </p:pic>
      <p:pic>
        <p:nvPicPr>
          <p:cNvPr id="12" name="Picture 11">
            <a:extLst>
              <a:ext uri="{FF2B5EF4-FFF2-40B4-BE49-F238E27FC236}">
                <a16:creationId xmlns:a16="http://schemas.microsoft.com/office/drawing/2014/main" id="{E412EFE5-26BC-294B-A977-92C32A6D8AA0}"/>
              </a:ext>
            </a:extLst>
          </p:cNvPr>
          <p:cNvPicPr>
            <a:picLocks noChangeAspect="1"/>
          </p:cNvPicPr>
          <p:nvPr/>
        </p:nvPicPr>
        <p:blipFill>
          <a:blip r:embed="rId4"/>
          <a:stretch>
            <a:fillRect/>
          </a:stretch>
        </p:blipFill>
        <p:spPr>
          <a:xfrm>
            <a:off x="4832824" y="0"/>
            <a:ext cx="4311176" cy="2328399"/>
          </a:xfrm>
          <a:prstGeom prst="rect">
            <a:avLst/>
          </a:prstGeom>
        </p:spPr>
      </p:pic>
      <p:pic>
        <p:nvPicPr>
          <p:cNvPr id="14" name="Picture 13">
            <a:extLst>
              <a:ext uri="{FF2B5EF4-FFF2-40B4-BE49-F238E27FC236}">
                <a16:creationId xmlns:a16="http://schemas.microsoft.com/office/drawing/2014/main" id="{0491D2E6-3456-8D43-89AC-3A94D3BD0AE8}"/>
              </a:ext>
            </a:extLst>
          </p:cNvPr>
          <p:cNvPicPr>
            <a:picLocks noChangeAspect="1"/>
          </p:cNvPicPr>
          <p:nvPr/>
        </p:nvPicPr>
        <p:blipFill>
          <a:blip r:embed="rId5"/>
          <a:stretch>
            <a:fillRect/>
          </a:stretch>
        </p:blipFill>
        <p:spPr>
          <a:xfrm>
            <a:off x="5320848" y="4717035"/>
            <a:ext cx="3823152" cy="2140965"/>
          </a:xfrm>
          <a:prstGeom prst="rect">
            <a:avLst/>
          </a:prstGeom>
        </p:spPr>
      </p:pic>
      <p:sp>
        <p:nvSpPr>
          <p:cNvPr id="17" name="TextBox 16">
            <a:extLst>
              <a:ext uri="{FF2B5EF4-FFF2-40B4-BE49-F238E27FC236}">
                <a16:creationId xmlns:a16="http://schemas.microsoft.com/office/drawing/2014/main" id="{BE3FB906-4D01-D549-9BC2-E4373FFB9D21}"/>
              </a:ext>
            </a:extLst>
          </p:cNvPr>
          <p:cNvSpPr txBox="1"/>
          <p:nvPr/>
        </p:nvSpPr>
        <p:spPr>
          <a:xfrm>
            <a:off x="299361" y="629793"/>
            <a:ext cx="3557022" cy="1100751"/>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Trying to modify them..</a:t>
            </a:r>
          </a:p>
        </p:txBody>
      </p:sp>
      <p:sp>
        <p:nvSpPr>
          <p:cNvPr id="18" name="TextBox 17">
            <a:extLst>
              <a:ext uri="{FF2B5EF4-FFF2-40B4-BE49-F238E27FC236}">
                <a16:creationId xmlns:a16="http://schemas.microsoft.com/office/drawing/2014/main" id="{94332699-052F-9F46-B102-FD823760BB74}"/>
              </a:ext>
            </a:extLst>
          </p:cNvPr>
          <p:cNvSpPr txBox="1"/>
          <p:nvPr/>
        </p:nvSpPr>
        <p:spPr>
          <a:xfrm>
            <a:off x="186613" y="2229152"/>
            <a:ext cx="4646211" cy="1815882"/>
          </a:xfrm>
          <a:prstGeom prst="rect">
            <a:avLst/>
          </a:prstGeom>
          <a:noFill/>
        </p:spPr>
        <p:txBody>
          <a:bodyPr wrap="square" rtlCol="0">
            <a:spAutoFit/>
          </a:bodyPr>
          <a:lstStyle/>
          <a:p>
            <a:pPr marL="285750" indent="-285750">
              <a:buFont typeface="Arial" panose="020B0604020202020204" pitchFamily="34" charset="0"/>
              <a:buChar char="•"/>
            </a:pPr>
            <a:r>
              <a:rPr lang="en-US" sz="2800" dirty="0">
                <a:latin typeface="Avenir Book" panose="02000503020000020003" pitchFamily="2" charset="0"/>
              </a:rPr>
              <a:t>LIDAR</a:t>
            </a:r>
          </a:p>
          <a:p>
            <a:pPr marL="285750" indent="-285750">
              <a:buFont typeface="Arial" panose="020B0604020202020204" pitchFamily="34" charset="0"/>
              <a:buChar char="•"/>
            </a:pPr>
            <a:r>
              <a:rPr lang="en-US" sz="2800" dirty="0">
                <a:latin typeface="Avenir Book" panose="02000503020000020003" pitchFamily="2" charset="0"/>
              </a:rPr>
              <a:t>RADAR</a:t>
            </a:r>
          </a:p>
          <a:p>
            <a:pPr marL="285750" indent="-285750">
              <a:buFont typeface="Arial" panose="020B0604020202020204" pitchFamily="34" charset="0"/>
              <a:buChar char="•"/>
            </a:pPr>
            <a:r>
              <a:rPr lang="en-US" sz="2800" dirty="0">
                <a:latin typeface="Avenir Book" panose="02000503020000020003" pitchFamily="2" charset="0"/>
              </a:rPr>
              <a:t>Depth / Event Cameras</a:t>
            </a:r>
          </a:p>
          <a:p>
            <a:pPr marL="285750" indent="-285750">
              <a:buFont typeface="Arial" panose="020B0604020202020204" pitchFamily="34" charset="0"/>
              <a:buChar char="•"/>
            </a:pPr>
            <a:r>
              <a:rPr lang="en-US" sz="2800" dirty="0">
                <a:latin typeface="Avenir Book" panose="02000503020000020003" pitchFamily="2" charset="0"/>
              </a:rPr>
              <a:t>Infrared Sensors</a:t>
            </a:r>
          </a:p>
        </p:txBody>
      </p:sp>
      <p:sp>
        <p:nvSpPr>
          <p:cNvPr id="7" name="Rectangle 6">
            <a:extLst>
              <a:ext uri="{FF2B5EF4-FFF2-40B4-BE49-F238E27FC236}">
                <a16:creationId xmlns:a16="http://schemas.microsoft.com/office/drawing/2014/main" id="{BC23CDDD-1FFC-304B-AFF7-A654243B3328}"/>
              </a:ext>
            </a:extLst>
          </p:cNvPr>
          <p:cNvSpPr/>
          <p:nvPr/>
        </p:nvSpPr>
        <p:spPr>
          <a:xfrm>
            <a:off x="-267478" y="-233413"/>
            <a:ext cx="9865894" cy="7324825"/>
          </a:xfrm>
          <a:prstGeom prst="rect">
            <a:avLst/>
          </a:prstGeom>
          <a:solidFill>
            <a:schemeClr val="bg1">
              <a:lumMod val="85000"/>
              <a:alpha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2" name="Group 1">
            <a:extLst>
              <a:ext uri="{FF2B5EF4-FFF2-40B4-BE49-F238E27FC236}">
                <a16:creationId xmlns:a16="http://schemas.microsoft.com/office/drawing/2014/main" id="{2903022C-7CAF-3749-ADE9-FAECF43A8C32}"/>
              </a:ext>
            </a:extLst>
          </p:cNvPr>
          <p:cNvGrpSpPr/>
          <p:nvPr/>
        </p:nvGrpSpPr>
        <p:grpSpPr>
          <a:xfrm>
            <a:off x="2337046" y="1367673"/>
            <a:ext cx="4590857" cy="4849960"/>
            <a:chOff x="2284879" y="1203282"/>
            <a:chExt cx="4590857" cy="4849960"/>
          </a:xfrm>
        </p:grpSpPr>
        <p:sp>
          <p:nvSpPr>
            <p:cNvPr id="8" name="Rectangle 7">
              <a:extLst>
                <a:ext uri="{FF2B5EF4-FFF2-40B4-BE49-F238E27FC236}">
                  <a16:creationId xmlns:a16="http://schemas.microsoft.com/office/drawing/2014/main" id="{FB2D51E7-6F28-324D-B3C3-5CEC2E3B1640}"/>
                </a:ext>
              </a:extLst>
            </p:cNvPr>
            <p:cNvSpPr/>
            <p:nvPr/>
          </p:nvSpPr>
          <p:spPr>
            <a:xfrm>
              <a:off x="2284879" y="1203282"/>
              <a:ext cx="4574241" cy="1038189"/>
            </a:xfrm>
            <a:prstGeom prst="rect">
              <a:avLst/>
            </a:prstGeom>
            <a:solidFill>
              <a:srgbClr val="B8393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200" dirty="0">
                  <a:solidFill>
                    <a:schemeClr val="bg1"/>
                  </a:solidFill>
                  <a:latin typeface="Avenir Book" panose="02000503020000020003" pitchFamily="2" charset="0"/>
                </a:rPr>
                <a:t>consumes lot of power</a:t>
              </a:r>
            </a:p>
          </p:txBody>
        </p:sp>
        <p:sp>
          <p:nvSpPr>
            <p:cNvPr id="15" name="Rectangle 14">
              <a:extLst>
                <a:ext uri="{FF2B5EF4-FFF2-40B4-BE49-F238E27FC236}">
                  <a16:creationId xmlns:a16="http://schemas.microsoft.com/office/drawing/2014/main" id="{B000979E-E7D6-504C-9112-9737C3426043}"/>
                </a:ext>
              </a:extLst>
            </p:cNvPr>
            <p:cNvSpPr/>
            <p:nvPr/>
          </p:nvSpPr>
          <p:spPr>
            <a:xfrm>
              <a:off x="2301494" y="5015053"/>
              <a:ext cx="4574241" cy="1038189"/>
            </a:xfrm>
            <a:prstGeom prst="rect">
              <a:avLst/>
            </a:prstGeom>
            <a:solidFill>
              <a:srgbClr val="B8393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200" dirty="0">
                  <a:solidFill>
                    <a:schemeClr val="bg1"/>
                  </a:solidFill>
                  <a:latin typeface="Avenir Book" panose="02000503020000020003" pitchFamily="2" charset="0"/>
                </a:rPr>
                <a:t>cameras do not work in dark</a:t>
              </a:r>
            </a:p>
          </p:txBody>
        </p:sp>
        <p:sp>
          <p:nvSpPr>
            <p:cNvPr id="16" name="Rectangle 15">
              <a:extLst>
                <a:ext uri="{FF2B5EF4-FFF2-40B4-BE49-F238E27FC236}">
                  <a16:creationId xmlns:a16="http://schemas.microsoft.com/office/drawing/2014/main" id="{25EE6C59-F02F-AC4B-B47C-44B2E2980C31}"/>
                </a:ext>
              </a:extLst>
            </p:cNvPr>
            <p:cNvSpPr/>
            <p:nvPr/>
          </p:nvSpPr>
          <p:spPr>
            <a:xfrm>
              <a:off x="2301495" y="3701845"/>
              <a:ext cx="4574241" cy="1038189"/>
            </a:xfrm>
            <a:prstGeom prst="rect">
              <a:avLst/>
            </a:prstGeom>
            <a:solidFill>
              <a:srgbClr val="B8393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200" dirty="0">
                  <a:solidFill>
                    <a:schemeClr val="bg1"/>
                  </a:solidFill>
                  <a:latin typeface="Avenir Book" panose="02000503020000020003" pitchFamily="2" charset="0"/>
                </a:rPr>
                <a:t>limits flight time (~ 5mins)</a:t>
              </a:r>
            </a:p>
          </p:txBody>
        </p:sp>
        <p:sp>
          <p:nvSpPr>
            <p:cNvPr id="19" name="Rectangle 18">
              <a:extLst>
                <a:ext uri="{FF2B5EF4-FFF2-40B4-BE49-F238E27FC236}">
                  <a16:creationId xmlns:a16="http://schemas.microsoft.com/office/drawing/2014/main" id="{CEDC19D5-40D6-AC48-B2CE-C6D742539EB0}"/>
                </a:ext>
              </a:extLst>
            </p:cNvPr>
            <p:cNvSpPr/>
            <p:nvPr/>
          </p:nvSpPr>
          <p:spPr>
            <a:xfrm>
              <a:off x="2284879" y="2485749"/>
              <a:ext cx="4574241" cy="1038189"/>
            </a:xfrm>
            <a:prstGeom prst="rect">
              <a:avLst/>
            </a:prstGeom>
            <a:solidFill>
              <a:srgbClr val="B8393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200" dirty="0">
                  <a:solidFill>
                    <a:schemeClr val="bg1"/>
                  </a:solidFill>
                  <a:latin typeface="Avenir Book" panose="02000503020000020003" pitchFamily="2" charset="0"/>
                </a:rPr>
                <a:t>relies on heavy computing</a:t>
              </a:r>
            </a:p>
          </p:txBody>
        </p:sp>
      </p:grpSp>
    </p:spTree>
    <p:extLst>
      <p:ext uri="{BB962C8B-B14F-4D97-AF65-F5344CB8AC3E}">
        <p14:creationId xmlns:p14="http://schemas.microsoft.com/office/powerpoint/2010/main" val="3604251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EF9665-0A4A-5142-B2CA-A6B6F5A2121D}"/>
              </a:ext>
            </a:extLst>
          </p:cNvPr>
          <p:cNvSpPr txBox="1"/>
          <p:nvPr/>
        </p:nvSpPr>
        <p:spPr>
          <a:xfrm>
            <a:off x="299361" y="629793"/>
            <a:ext cx="5637976"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We took a different route</a:t>
            </a:r>
          </a:p>
        </p:txBody>
      </p:sp>
      <p:grpSp>
        <p:nvGrpSpPr>
          <p:cNvPr id="5" name="Group 4">
            <a:extLst>
              <a:ext uri="{FF2B5EF4-FFF2-40B4-BE49-F238E27FC236}">
                <a16:creationId xmlns:a16="http://schemas.microsoft.com/office/drawing/2014/main" id="{0EB292F2-0F1A-E844-8B15-C83DFB9DAB79}"/>
              </a:ext>
            </a:extLst>
          </p:cNvPr>
          <p:cNvGrpSpPr/>
          <p:nvPr/>
        </p:nvGrpSpPr>
        <p:grpSpPr>
          <a:xfrm>
            <a:off x="3956180" y="1663284"/>
            <a:ext cx="5613029" cy="4395860"/>
            <a:chOff x="409124" y="712580"/>
            <a:chExt cx="6759404" cy="5074761"/>
          </a:xfrm>
        </p:grpSpPr>
        <p:grpSp>
          <p:nvGrpSpPr>
            <p:cNvPr id="6" name="Group 5">
              <a:extLst>
                <a:ext uri="{FF2B5EF4-FFF2-40B4-BE49-F238E27FC236}">
                  <a16:creationId xmlns:a16="http://schemas.microsoft.com/office/drawing/2014/main" id="{F5725F43-26B7-6F48-AD79-094843BE76DC}"/>
                </a:ext>
              </a:extLst>
            </p:cNvPr>
            <p:cNvGrpSpPr/>
            <p:nvPr/>
          </p:nvGrpSpPr>
          <p:grpSpPr>
            <a:xfrm>
              <a:off x="2823671" y="2345934"/>
              <a:ext cx="4344857" cy="3441407"/>
              <a:chOff x="3506575" y="2751049"/>
              <a:chExt cx="4344857" cy="3441407"/>
            </a:xfrm>
          </p:grpSpPr>
          <p:sp>
            <p:nvSpPr>
              <p:cNvPr id="29" name="Oval 28">
                <a:extLst>
                  <a:ext uri="{FF2B5EF4-FFF2-40B4-BE49-F238E27FC236}">
                    <a16:creationId xmlns:a16="http://schemas.microsoft.com/office/drawing/2014/main" id="{130C8EA2-1265-4440-8663-96164B0865D4}"/>
                  </a:ext>
                </a:extLst>
              </p:cNvPr>
              <p:cNvSpPr/>
              <p:nvPr/>
            </p:nvSpPr>
            <p:spPr>
              <a:xfrm>
                <a:off x="4490977" y="3576577"/>
                <a:ext cx="2266597" cy="188667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860070C9-E6BF-9640-B33D-6C49FCEED406}"/>
                  </a:ext>
                </a:extLst>
              </p:cNvPr>
              <p:cNvSpPr/>
              <p:nvPr/>
            </p:nvSpPr>
            <p:spPr>
              <a:xfrm>
                <a:off x="4243337" y="3357256"/>
                <a:ext cx="2742583" cy="228287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D5F3B97F-AEC2-1844-B6EE-A98D2C6EA9A1}"/>
                  </a:ext>
                </a:extLst>
              </p:cNvPr>
              <p:cNvSpPr/>
              <p:nvPr/>
            </p:nvSpPr>
            <p:spPr>
              <a:xfrm>
                <a:off x="3916071" y="3083427"/>
                <a:ext cx="3318525" cy="2762279"/>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1A48EAD7-1C67-EF45-8633-0835AC1EA313}"/>
                  </a:ext>
                </a:extLst>
              </p:cNvPr>
              <p:cNvSpPr/>
              <p:nvPr/>
            </p:nvSpPr>
            <p:spPr>
              <a:xfrm>
                <a:off x="3506575" y="2751049"/>
                <a:ext cx="4015416" cy="334235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E901FACE-689C-BB4A-AF31-2A329AA200D3}"/>
                  </a:ext>
                </a:extLst>
              </p:cNvPr>
              <p:cNvSpPr/>
              <p:nvPr/>
            </p:nvSpPr>
            <p:spPr>
              <a:xfrm>
                <a:off x="4747470" y="3823247"/>
                <a:ext cx="1873221" cy="155923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5A83E868-7E92-584A-8C98-7318B723B8F8}"/>
                  </a:ext>
                </a:extLst>
              </p:cNvPr>
              <p:cNvSpPr/>
              <p:nvPr/>
            </p:nvSpPr>
            <p:spPr>
              <a:xfrm>
                <a:off x="4946597" y="3985304"/>
                <a:ext cx="1548116" cy="128862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F50E069-8933-C640-AFE9-4DDFEF39ECC1}"/>
                  </a:ext>
                </a:extLst>
              </p:cNvPr>
              <p:cNvSpPr/>
              <p:nvPr/>
            </p:nvSpPr>
            <p:spPr>
              <a:xfrm>
                <a:off x="5152316" y="4226377"/>
                <a:ext cx="1279435" cy="106497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6DAFA3-6782-5F45-B86B-A0AB653094E3}"/>
                  </a:ext>
                </a:extLst>
              </p:cNvPr>
              <p:cNvSpPr/>
              <p:nvPr/>
            </p:nvSpPr>
            <p:spPr>
              <a:xfrm>
                <a:off x="3506575" y="4849792"/>
                <a:ext cx="3728021"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728BA49-AFF2-FE4F-B262-869946130899}"/>
                  </a:ext>
                </a:extLst>
              </p:cNvPr>
              <p:cNvSpPr/>
              <p:nvPr/>
            </p:nvSpPr>
            <p:spPr>
              <a:xfrm rot="18895469">
                <a:off x="6245630" y="3966377"/>
                <a:ext cx="1868939"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 name="Group 6">
              <a:extLst>
                <a:ext uri="{FF2B5EF4-FFF2-40B4-BE49-F238E27FC236}">
                  <a16:creationId xmlns:a16="http://schemas.microsoft.com/office/drawing/2014/main" id="{3D2BDEAF-A697-9643-A9D8-64271E8347C7}"/>
                </a:ext>
              </a:extLst>
            </p:cNvPr>
            <p:cNvGrpSpPr/>
            <p:nvPr/>
          </p:nvGrpSpPr>
          <p:grpSpPr>
            <a:xfrm rot="21209469">
              <a:off x="2965991" y="1913792"/>
              <a:ext cx="1153560" cy="1366902"/>
              <a:chOff x="3878253" y="1271995"/>
              <a:chExt cx="1153560" cy="1366902"/>
            </a:xfrm>
          </p:grpSpPr>
          <p:sp>
            <p:nvSpPr>
              <p:cNvPr id="17" name="Triangle 16">
                <a:extLst>
                  <a:ext uri="{FF2B5EF4-FFF2-40B4-BE49-F238E27FC236}">
                    <a16:creationId xmlns:a16="http://schemas.microsoft.com/office/drawing/2014/main" id="{42B1BE76-5AC1-9D4F-BB92-FB3684B62B32}"/>
                  </a:ext>
                </a:extLst>
              </p:cNvPr>
              <p:cNvSpPr/>
              <p:nvPr/>
            </p:nvSpPr>
            <p:spPr>
              <a:xfrm rot="19396163">
                <a:off x="3878253" y="1271995"/>
                <a:ext cx="1153560" cy="1366902"/>
              </a:xfrm>
              <a:prstGeom prst="triangle">
                <a:avLst>
                  <a:gd name="adj" fmla="val 3790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75BB882A-17B6-C24D-8E47-9575CE18E004}"/>
                  </a:ext>
                </a:extLst>
              </p:cNvPr>
              <p:cNvGrpSpPr/>
              <p:nvPr/>
            </p:nvGrpSpPr>
            <p:grpSpPr>
              <a:xfrm rot="21256668">
                <a:off x="4084234" y="1698865"/>
                <a:ext cx="906224" cy="754518"/>
                <a:chOff x="4496162" y="1543861"/>
                <a:chExt cx="906224" cy="754518"/>
              </a:xfrm>
            </p:grpSpPr>
            <p:grpSp>
              <p:nvGrpSpPr>
                <p:cNvPr id="19" name="Group 18">
                  <a:extLst>
                    <a:ext uri="{FF2B5EF4-FFF2-40B4-BE49-F238E27FC236}">
                      <a16:creationId xmlns:a16="http://schemas.microsoft.com/office/drawing/2014/main" id="{637551ED-485A-6743-8325-20EEFF1F5009}"/>
                    </a:ext>
                  </a:extLst>
                </p:cNvPr>
                <p:cNvGrpSpPr/>
                <p:nvPr/>
              </p:nvGrpSpPr>
              <p:grpSpPr>
                <a:xfrm rot="17835631" flipH="1">
                  <a:off x="4582898" y="1497745"/>
                  <a:ext cx="727396" cy="873871"/>
                  <a:chOff x="4399274" y="2673944"/>
                  <a:chExt cx="727396" cy="873871"/>
                </a:xfrm>
              </p:grpSpPr>
              <p:sp>
                <p:nvSpPr>
                  <p:cNvPr id="22" name="Oval 21">
                    <a:extLst>
                      <a:ext uri="{FF2B5EF4-FFF2-40B4-BE49-F238E27FC236}">
                        <a16:creationId xmlns:a16="http://schemas.microsoft.com/office/drawing/2014/main" id="{FEB2C49F-0A6C-F34F-8337-FD2B853942D9}"/>
                      </a:ext>
                    </a:extLst>
                  </p:cNvPr>
                  <p:cNvSpPr/>
                  <p:nvPr/>
                </p:nvSpPr>
                <p:spPr>
                  <a:xfrm rot="18566517" flipV="1">
                    <a:off x="4515123" y="2873590"/>
                    <a:ext cx="493277" cy="4105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317A8AF-787E-CF4E-8164-BC51C2D7335F}"/>
                      </a:ext>
                    </a:extLst>
                  </p:cNvPr>
                  <p:cNvSpPr/>
                  <p:nvPr/>
                </p:nvSpPr>
                <p:spPr>
                  <a:xfrm rot="18566517" flipV="1">
                    <a:off x="4465561" y="2835033"/>
                    <a:ext cx="596866" cy="49682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9704D6A4-2962-794C-9F03-82F780055250}"/>
                      </a:ext>
                    </a:extLst>
                  </p:cNvPr>
                  <p:cNvSpPr/>
                  <p:nvPr/>
                </p:nvSpPr>
                <p:spPr>
                  <a:xfrm rot="18566517" flipV="1">
                    <a:off x="4403193" y="2794189"/>
                    <a:ext cx="722207" cy="601154"/>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107EB70-83E8-374D-BCCC-93A5F1E8C0D8}"/>
                      </a:ext>
                    </a:extLst>
                  </p:cNvPr>
                  <p:cNvSpPr/>
                  <p:nvPr/>
                </p:nvSpPr>
                <p:spPr>
                  <a:xfrm rot="18566517" flipV="1">
                    <a:off x="4326036" y="2747182"/>
                    <a:ext cx="873871" cy="7273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3AEC7411-7DE9-0040-ABC3-A86459C3D088}"/>
                      </a:ext>
                    </a:extLst>
                  </p:cNvPr>
                  <p:cNvSpPr/>
                  <p:nvPr/>
                </p:nvSpPr>
                <p:spPr>
                  <a:xfrm rot="18566517" flipV="1">
                    <a:off x="4552255" y="2887700"/>
                    <a:ext cx="407667" cy="33933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50F5E12E-4FF8-644D-A234-21B69437C608}"/>
                      </a:ext>
                    </a:extLst>
                  </p:cNvPr>
                  <p:cNvSpPr/>
                  <p:nvPr/>
                </p:nvSpPr>
                <p:spPr>
                  <a:xfrm rot="18566517" flipV="1">
                    <a:off x="4588192" y="2907301"/>
                    <a:ext cx="336915" cy="280443"/>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CE36B8D3-B4A5-AD40-B0E0-773348FF2438}"/>
                      </a:ext>
                    </a:extLst>
                  </p:cNvPr>
                  <p:cNvSpPr/>
                  <p:nvPr/>
                </p:nvSpPr>
                <p:spPr>
                  <a:xfrm rot="18566517" flipV="1">
                    <a:off x="4605574" y="2901771"/>
                    <a:ext cx="278442" cy="23177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C37FAEFA-89F2-444D-947E-37BBC25BF889}"/>
                    </a:ext>
                  </a:extLst>
                </p:cNvPr>
                <p:cNvSpPr/>
                <p:nvPr/>
              </p:nvSpPr>
              <p:spPr>
                <a:xfrm rot="17492716" flipV="1">
                  <a:off x="4291365" y="1748658"/>
                  <a:ext cx="704223" cy="29463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D11534E-1714-4543-BD8B-0D80B1868D7E}"/>
                    </a:ext>
                  </a:extLst>
                </p:cNvPr>
                <p:cNvSpPr/>
                <p:nvPr/>
              </p:nvSpPr>
              <p:spPr>
                <a:xfrm rot="172083" flipV="1">
                  <a:off x="4755037" y="1549800"/>
                  <a:ext cx="647349" cy="31843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8" name="Picture 7">
              <a:extLst>
                <a:ext uri="{FF2B5EF4-FFF2-40B4-BE49-F238E27FC236}">
                  <a16:creationId xmlns:a16="http://schemas.microsoft.com/office/drawing/2014/main" id="{3DF69981-6589-D644-9F8B-7756FE48648E}"/>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3077350" y="2188951"/>
              <a:ext cx="636116" cy="527234"/>
            </a:xfrm>
            <a:prstGeom prst="ellipse">
              <a:avLst/>
            </a:prstGeom>
          </p:spPr>
        </p:pic>
        <p:grpSp>
          <p:nvGrpSpPr>
            <p:cNvPr id="9" name="Group 8">
              <a:extLst>
                <a:ext uri="{FF2B5EF4-FFF2-40B4-BE49-F238E27FC236}">
                  <a16:creationId xmlns:a16="http://schemas.microsoft.com/office/drawing/2014/main" id="{D7303BD1-7963-3747-ADC4-EA139574AA13}"/>
                </a:ext>
              </a:extLst>
            </p:cNvPr>
            <p:cNvGrpSpPr/>
            <p:nvPr/>
          </p:nvGrpSpPr>
          <p:grpSpPr>
            <a:xfrm>
              <a:off x="4123821" y="3430447"/>
              <a:ext cx="1647141" cy="967932"/>
              <a:chOff x="4123821" y="3430447"/>
              <a:chExt cx="1647141" cy="967932"/>
            </a:xfrm>
          </p:grpSpPr>
          <p:sp>
            <p:nvSpPr>
              <p:cNvPr id="15" name="Oval 14">
                <a:extLst>
                  <a:ext uri="{FF2B5EF4-FFF2-40B4-BE49-F238E27FC236}">
                    <a16:creationId xmlns:a16="http://schemas.microsoft.com/office/drawing/2014/main" id="{B524CD52-A276-5F40-8A9C-36A179B06629}"/>
                  </a:ext>
                </a:extLst>
              </p:cNvPr>
              <p:cNvSpPr/>
              <p:nvPr/>
            </p:nvSpPr>
            <p:spPr>
              <a:xfrm rot="2170103">
                <a:off x="4123821" y="4151451"/>
                <a:ext cx="163022" cy="2469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CF52244E-0189-A848-966B-CC608717CDFC}"/>
                  </a:ext>
                </a:extLst>
              </p:cNvPr>
              <p:cNvSpPr/>
              <p:nvPr/>
            </p:nvSpPr>
            <p:spPr>
              <a:xfrm rot="16908241">
                <a:off x="5548794" y="3398199"/>
                <a:ext cx="189920" cy="25441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Picture 9">
              <a:extLst>
                <a:ext uri="{FF2B5EF4-FFF2-40B4-BE49-F238E27FC236}">
                  <a16:creationId xmlns:a16="http://schemas.microsoft.com/office/drawing/2014/main" id="{56899C3D-E6BE-6C4F-A4C7-409368269823}"/>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backgroundRemoval t="23704" b="67130" l="11800" r="89100">
                          <a14:foregroundMark x1="18400" y1="35556" x2="18400" y2="35556"/>
                          <a14:foregroundMark x1="11800" y1="38426" x2="11800" y2="38426"/>
                          <a14:foregroundMark x1="35200" y1="26481" x2="35200" y2="26481"/>
                          <a14:foregroundMark x1="25700" y1="31389" x2="25700" y2="31389"/>
                          <a14:foregroundMark x1="25800" y1="38241" x2="25800" y2="38241"/>
                          <a14:foregroundMark x1="64400" y1="38611" x2="64400" y2="38611"/>
                          <a14:foregroundMark x1="65300" y1="28333" x2="65300" y2="28333"/>
                          <a14:foregroundMark x1="71500" y1="31389" x2="71500" y2="31389"/>
                          <a14:foregroundMark x1="81400" y1="36759" x2="81400" y2="36759"/>
                          <a14:foregroundMark x1="86300" y1="38611" x2="86300" y2="38611"/>
                          <a14:foregroundMark x1="84100" y1="50093" x2="84100" y2="50093"/>
                          <a14:foregroundMark x1="68700" y1="62500" x2="68700" y2="62500"/>
                          <a14:foregroundMark x1="74300" y1="57870" x2="74300" y2="57870"/>
                          <a14:foregroundMark x1="74900" y1="64352" x2="74900" y2="64352"/>
                          <a14:foregroundMark x1="62000" y1="67222" x2="62000" y2="67222"/>
                          <a14:foregroundMark x1="65100" y1="54907" x2="65100" y2="54907"/>
                          <a14:foregroundMark x1="31800" y1="56204" x2="31800" y2="56204"/>
                          <a14:foregroundMark x1="16700" y1="52500" x2="16700" y2="52500"/>
                          <a14:foregroundMark x1="29700" y1="64074" x2="29700" y2="64074"/>
                          <a14:foregroundMark x1="24300" y1="57130" x2="24300" y2="57130"/>
                          <a14:foregroundMark x1="40300" y1="23704" x2="40300" y2="23704"/>
                          <a14:foregroundMark x1="89100" y1="38611" x2="89100" y2="38611"/>
                          <a14:foregroundMark x1="23600" y1="63889" x2="23600" y2="63889"/>
                        </a14:backgroundRemoval>
                      </a14:imgEffect>
                    </a14:imgLayer>
                  </a14:imgProps>
                </a:ext>
              </a:extLst>
            </a:blip>
            <a:srcRect l="7949" t="21667" r="8239" b="29667"/>
            <a:stretch/>
          </p:blipFill>
          <p:spPr>
            <a:xfrm rot="19930388">
              <a:off x="3669513" y="3451619"/>
              <a:ext cx="3004114" cy="1883965"/>
            </a:xfrm>
            <a:prstGeom prst="rect">
              <a:avLst/>
            </a:prstGeom>
          </p:spPr>
        </p:pic>
        <p:pic>
          <p:nvPicPr>
            <p:cNvPr id="11" name="Picture 10">
              <a:extLst>
                <a:ext uri="{FF2B5EF4-FFF2-40B4-BE49-F238E27FC236}">
                  <a16:creationId xmlns:a16="http://schemas.microsoft.com/office/drawing/2014/main" id="{A5E92C81-190F-944D-AAF1-A9E3A6794DBE}"/>
                </a:ext>
              </a:extLst>
            </p:cNvPr>
            <p:cNvPicPr>
              <a:picLocks noChangeAspect="1"/>
            </p:cNvPicPr>
            <p:nvPr/>
          </p:nvPicPr>
          <p:blipFill rotWithShape="1">
            <a:blip r:embed="rId7">
              <a:alphaModFix amt="52000"/>
            </a:blip>
            <a:srcRect r="65796" b="6828"/>
            <a:stretch/>
          </p:blipFill>
          <p:spPr>
            <a:xfrm>
              <a:off x="1010764" y="712580"/>
              <a:ext cx="750199" cy="1822258"/>
            </a:xfrm>
            <a:prstGeom prst="rect">
              <a:avLst/>
            </a:prstGeom>
          </p:spPr>
        </p:pic>
        <p:sp>
          <p:nvSpPr>
            <p:cNvPr id="12" name="Arc 11">
              <a:extLst>
                <a:ext uri="{FF2B5EF4-FFF2-40B4-BE49-F238E27FC236}">
                  <a16:creationId xmlns:a16="http://schemas.microsoft.com/office/drawing/2014/main" id="{88B5E12E-2E3E-774F-9509-56149A196EF7}"/>
                </a:ext>
              </a:extLst>
            </p:cNvPr>
            <p:cNvSpPr/>
            <p:nvPr/>
          </p:nvSpPr>
          <p:spPr>
            <a:xfrm rot="21103031">
              <a:off x="694820" y="1490173"/>
              <a:ext cx="2644672" cy="2063531"/>
            </a:xfrm>
            <a:prstGeom prst="arc">
              <a:avLst>
                <a:gd name="adj1" fmla="val 16200000"/>
                <a:gd name="adj2" fmla="val 20737449"/>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Arc 12">
              <a:extLst>
                <a:ext uri="{FF2B5EF4-FFF2-40B4-BE49-F238E27FC236}">
                  <a16:creationId xmlns:a16="http://schemas.microsoft.com/office/drawing/2014/main" id="{70DCB9CE-E312-1C4A-83BA-9A7EA56FCE0F}"/>
                </a:ext>
              </a:extLst>
            </p:cNvPr>
            <p:cNvSpPr/>
            <p:nvPr/>
          </p:nvSpPr>
          <p:spPr>
            <a:xfrm rot="404204">
              <a:off x="409124" y="1609504"/>
              <a:ext cx="2644672" cy="2063531"/>
            </a:xfrm>
            <a:prstGeom prst="arc">
              <a:avLst>
                <a:gd name="adj1" fmla="val 16200000"/>
                <a:gd name="adj2" fmla="val 20103017"/>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Arc 13">
              <a:extLst>
                <a:ext uri="{FF2B5EF4-FFF2-40B4-BE49-F238E27FC236}">
                  <a16:creationId xmlns:a16="http://schemas.microsoft.com/office/drawing/2014/main" id="{69DB6573-FE38-164E-8421-0EDE4AFF20CD}"/>
                </a:ext>
              </a:extLst>
            </p:cNvPr>
            <p:cNvSpPr/>
            <p:nvPr/>
          </p:nvSpPr>
          <p:spPr>
            <a:xfrm rot="1174458">
              <a:off x="701736" y="1553066"/>
              <a:ext cx="2644672" cy="2063531"/>
            </a:xfrm>
            <a:prstGeom prst="arc">
              <a:avLst>
                <a:gd name="adj1" fmla="val 16786254"/>
                <a:gd name="adj2" fmla="val 19262258"/>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Tree>
    <p:extLst>
      <p:ext uri="{BB962C8B-B14F-4D97-AF65-F5344CB8AC3E}">
        <p14:creationId xmlns:p14="http://schemas.microsoft.com/office/powerpoint/2010/main" val="3107049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3CFACD-10AC-AC43-9B9D-8D638DCC4114}"/>
              </a:ext>
            </a:extLst>
          </p:cNvPr>
          <p:cNvGrpSpPr/>
          <p:nvPr/>
        </p:nvGrpSpPr>
        <p:grpSpPr>
          <a:xfrm>
            <a:off x="3956180" y="1663284"/>
            <a:ext cx="5613029" cy="4395860"/>
            <a:chOff x="409124" y="712580"/>
            <a:chExt cx="6759404" cy="5074761"/>
          </a:xfrm>
        </p:grpSpPr>
        <p:grpSp>
          <p:nvGrpSpPr>
            <p:cNvPr id="10" name="Group 9">
              <a:extLst>
                <a:ext uri="{FF2B5EF4-FFF2-40B4-BE49-F238E27FC236}">
                  <a16:creationId xmlns:a16="http://schemas.microsoft.com/office/drawing/2014/main" id="{85958C33-325D-0046-9AA4-D9F7667827CC}"/>
                </a:ext>
              </a:extLst>
            </p:cNvPr>
            <p:cNvGrpSpPr/>
            <p:nvPr/>
          </p:nvGrpSpPr>
          <p:grpSpPr>
            <a:xfrm>
              <a:off x="2823671" y="2345934"/>
              <a:ext cx="4344857" cy="3441407"/>
              <a:chOff x="3506575" y="2751049"/>
              <a:chExt cx="4344857" cy="3441407"/>
            </a:xfrm>
          </p:grpSpPr>
          <p:sp>
            <p:nvSpPr>
              <p:cNvPr id="33" name="Oval 32">
                <a:extLst>
                  <a:ext uri="{FF2B5EF4-FFF2-40B4-BE49-F238E27FC236}">
                    <a16:creationId xmlns:a16="http://schemas.microsoft.com/office/drawing/2014/main" id="{42D4B17E-4B6C-0D42-8870-A6786CCF15F5}"/>
                  </a:ext>
                </a:extLst>
              </p:cNvPr>
              <p:cNvSpPr/>
              <p:nvPr/>
            </p:nvSpPr>
            <p:spPr>
              <a:xfrm>
                <a:off x="4490977" y="3576577"/>
                <a:ext cx="2266597" cy="188667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61726C3C-ED6C-0749-B9F5-6DC2D629A72B}"/>
                  </a:ext>
                </a:extLst>
              </p:cNvPr>
              <p:cNvSpPr/>
              <p:nvPr/>
            </p:nvSpPr>
            <p:spPr>
              <a:xfrm>
                <a:off x="4243337" y="3357256"/>
                <a:ext cx="2742583" cy="228287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CF3D2400-0A83-B246-AD2A-478597535FD0}"/>
                  </a:ext>
                </a:extLst>
              </p:cNvPr>
              <p:cNvSpPr/>
              <p:nvPr/>
            </p:nvSpPr>
            <p:spPr>
              <a:xfrm>
                <a:off x="3916071" y="3083427"/>
                <a:ext cx="3318525" cy="2762279"/>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4525CAB-9851-2D40-95A0-86ACAC4DA472}"/>
                  </a:ext>
                </a:extLst>
              </p:cNvPr>
              <p:cNvSpPr/>
              <p:nvPr/>
            </p:nvSpPr>
            <p:spPr>
              <a:xfrm>
                <a:off x="3506575" y="2751049"/>
                <a:ext cx="4015416" cy="334235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1464CA75-94D8-0743-A97F-1581FB6A929E}"/>
                  </a:ext>
                </a:extLst>
              </p:cNvPr>
              <p:cNvSpPr/>
              <p:nvPr/>
            </p:nvSpPr>
            <p:spPr>
              <a:xfrm>
                <a:off x="4747470" y="3823247"/>
                <a:ext cx="1873221" cy="155923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057E4ED-5FDE-AC49-B990-535EAA6F269A}"/>
                  </a:ext>
                </a:extLst>
              </p:cNvPr>
              <p:cNvSpPr/>
              <p:nvPr/>
            </p:nvSpPr>
            <p:spPr>
              <a:xfrm>
                <a:off x="4946597" y="3985304"/>
                <a:ext cx="1548116" cy="128862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715DF7A4-31B4-4346-A7B1-002E3DEB96F1}"/>
                  </a:ext>
                </a:extLst>
              </p:cNvPr>
              <p:cNvSpPr/>
              <p:nvPr/>
            </p:nvSpPr>
            <p:spPr>
              <a:xfrm>
                <a:off x="5152316" y="4226377"/>
                <a:ext cx="1279435" cy="106497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540BFBA-93FE-4741-BA11-C76F0575A9E2}"/>
                  </a:ext>
                </a:extLst>
              </p:cNvPr>
              <p:cNvSpPr/>
              <p:nvPr/>
            </p:nvSpPr>
            <p:spPr>
              <a:xfrm>
                <a:off x="3506575" y="4849792"/>
                <a:ext cx="3728021"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E106949-E52C-E04F-81FD-5ABFA32B4E1E}"/>
                  </a:ext>
                </a:extLst>
              </p:cNvPr>
              <p:cNvSpPr/>
              <p:nvPr/>
            </p:nvSpPr>
            <p:spPr>
              <a:xfrm rot="18895469">
                <a:off x="6245630" y="3966377"/>
                <a:ext cx="1868939"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A3CFB393-3BF1-C24E-8704-A8D74B0E7C2F}"/>
                </a:ext>
              </a:extLst>
            </p:cNvPr>
            <p:cNvGrpSpPr/>
            <p:nvPr/>
          </p:nvGrpSpPr>
          <p:grpSpPr>
            <a:xfrm rot="21209469">
              <a:off x="2965991" y="1913792"/>
              <a:ext cx="1153560" cy="1366902"/>
              <a:chOff x="3878253" y="1271995"/>
              <a:chExt cx="1153560" cy="1366902"/>
            </a:xfrm>
          </p:grpSpPr>
          <p:sp>
            <p:nvSpPr>
              <p:cNvPr id="21" name="Triangle 20">
                <a:extLst>
                  <a:ext uri="{FF2B5EF4-FFF2-40B4-BE49-F238E27FC236}">
                    <a16:creationId xmlns:a16="http://schemas.microsoft.com/office/drawing/2014/main" id="{499B1D82-B123-4E48-BCF7-8581857FC894}"/>
                  </a:ext>
                </a:extLst>
              </p:cNvPr>
              <p:cNvSpPr/>
              <p:nvPr/>
            </p:nvSpPr>
            <p:spPr>
              <a:xfrm rot="19396163">
                <a:off x="3878253" y="1271995"/>
                <a:ext cx="1153560" cy="1366902"/>
              </a:xfrm>
              <a:prstGeom prst="triangle">
                <a:avLst>
                  <a:gd name="adj" fmla="val 3790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8B09D9-AB7D-DC4F-AFAB-EF9E5C3C6305}"/>
                  </a:ext>
                </a:extLst>
              </p:cNvPr>
              <p:cNvGrpSpPr/>
              <p:nvPr/>
            </p:nvGrpSpPr>
            <p:grpSpPr>
              <a:xfrm rot="21256668">
                <a:off x="4084234" y="1698865"/>
                <a:ext cx="906224" cy="754518"/>
                <a:chOff x="4496162" y="1543861"/>
                <a:chExt cx="906224" cy="754518"/>
              </a:xfrm>
            </p:grpSpPr>
            <p:grpSp>
              <p:nvGrpSpPr>
                <p:cNvPr id="23" name="Group 22">
                  <a:extLst>
                    <a:ext uri="{FF2B5EF4-FFF2-40B4-BE49-F238E27FC236}">
                      <a16:creationId xmlns:a16="http://schemas.microsoft.com/office/drawing/2014/main" id="{88C77961-FFBF-4A4D-8CAB-21F3B1B9121C}"/>
                    </a:ext>
                  </a:extLst>
                </p:cNvPr>
                <p:cNvGrpSpPr/>
                <p:nvPr/>
              </p:nvGrpSpPr>
              <p:grpSpPr>
                <a:xfrm rot="17835631" flipH="1">
                  <a:off x="4582898" y="1497745"/>
                  <a:ext cx="727396" cy="873871"/>
                  <a:chOff x="4399274" y="2673944"/>
                  <a:chExt cx="727396" cy="873871"/>
                </a:xfrm>
              </p:grpSpPr>
              <p:sp>
                <p:nvSpPr>
                  <p:cNvPr id="26" name="Oval 25">
                    <a:extLst>
                      <a:ext uri="{FF2B5EF4-FFF2-40B4-BE49-F238E27FC236}">
                        <a16:creationId xmlns:a16="http://schemas.microsoft.com/office/drawing/2014/main" id="{39DE680E-FA70-2449-9091-ABC4CCDEC49E}"/>
                      </a:ext>
                    </a:extLst>
                  </p:cNvPr>
                  <p:cNvSpPr/>
                  <p:nvPr/>
                </p:nvSpPr>
                <p:spPr>
                  <a:xfrm rot="18566517" flipV="1">
                    <a:off x="4515123" y="2873590"/>
                    <a:ext cx="493277" cy="4105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B357E28-F4B2-3B4E-981F-23FB6D41CD82}"/>
                      </a:ext>
                    </a:extLst>
                  </p:cNvPr>
                  <p:cNvSpPr/>
                  <p:nvPr/>
                </p:nvSpPr>
                <p:spPr>
                  <a:xfrm rot="18566517" flipV="1">
                    <a:off x="4465561" y="2835033"/>
                    <a:ext cx="596866" cy="49682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F124D822-AAF5-694F-8541-946FDB1F2EF7}"/>
                      </a:ext>
                    </a:extLst>
                  </p:cNvPr>
                  <p:cNvSpPr/>
                  <p:nvPr/>
                </p:nvSpPr>
                <p:spPr>
                  <a:xfrm rot="18566517" flipV="1">
                    <a:off x="4403193" y="2794189"/>
                    <a:ext cx="722207" cy="601154"/>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E5524C87-D87E-7547-80F5-67D1911956F5}"/>
                      </a:ext>
                    </a:extLst>
                  </p:cNvPr>
                  <p:cNvSpPr/>
                  <p:nvPr/>
                </p:nvSpPr>
                <p:spPr>
                  <a:xfrm rot="18566517" flipV="1">
                    <a:off x="4326036" y="2747182"/>
                    <a:ext cx="873871" cy="7273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97A6E51B-0791-3641-83CF-3C98B2535496}"/>
                      </a:ext>
                    </a:extLst>
                  </p:cNvPr>
                  <p:cNvSpPr/>
                  <p:nvPr/>
                </p:nvSpPr>
                <p:spPr>
                  <a:xfrm rot="18566517" flipV="1">
                    <a:off x="4552255" y="2887700"/>
                    <a:ext cx="407667" cy="33933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5599C4DA-7E43-6146-BEDD-57FEC911B71E}"/>
                      </a:ext>
                    </a:extLst>
                  </p:cNvPr>
                  <p:cNvSpPr/>
                  <p:nvPr/>
                </p:nvSpPr>
                <p:spPr>
                  <a:xfrm rot="18566517" flipV="1">
                    <a:off x="4588192" y="2907301"/>
                    <a:ext cx="336915" cy="280443"/>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509410E7-41FC-6641-873F-A9721786744D}"/>
                      </a:ext>
                    </a:extLst>
                  </p:cNvPr>
                  <p:cNvSpPr/>
                  <p:nvPr/>
                </p:nvSpPr>
                <p:spPr>
                  <a:xfrm rot="18566517" flipV="1">
                    <a:off x="4605574" y="2901771"/>
                    <a:ext cx="278442" cy="23177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61920BE8-4381-C04B-86E7-D9F49BDA907E}"/>
                    </a:ext>
                  </a:extLst>
                </p:cNvPr>
                <p:cNvSpPr/>
                <p:nvPr/>
              </p:nvSpPr>
              <p:spPr>
                <a:xfrm rot="17492716" flipV="1">
                  <a:off x="4291365" y="1748658"/>
                  <a:ext cx="704223" cy="29463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197989F-C445-2C49-84BE-386A7C31EA9A}"/>
                    </a:ext>
                  </a:extLst>
                </p:cNvPr>
                <p:cNvSpPr/>
                <p:nvPr/>
              </p:nvSpPr>
              <p:spPr>
                <a:xfrm rot="172083" flipV="1">
                  <a:off x="4755037" y="1549800"/>
                  <a:ext cx="647349" cy="31843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12" name="Picture 11">
              <a:extLst>
                <a:ext uri="{FF2B5EF4-FFF2-40B4-BE49-F238E27FC236}">
                  <a16:creationId xmlns:a16="http://schemas.microsoft.com/office/drawing/2014/main" id="{811A7742-9FD8-7143-8E63-7BE4C2BA7466}"/>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3077350" y="2188951"/>
              <a:ext cx="636116" cy="527234"/>
            </a:xfrm>
            <a:prstGeom prst="ellipse">
              <a:avLst/>
            </a:prstGeom>
          </p:spPr>
        </p:pic>
        <p:grpSp>
          <p:nvGrpSpPr>
            <p:cNvPr id="13" name="Group 12">
              <a:extLst>
                <a:ext uri="{FF2B5EF4-FFF2-40B4-BE49-F238E27FC236}">
                  <a16:creationId xmlns:a16="http://schemas.microsoft.com/office/drawing/2014/main" id="{2910083C-BDE1-594F-8456-2BE1FAF80810}"/>
                </a:ext>
              </a:extLst>
            </p:cNvPr>
            <p:cNvGrpSpPr/>
            <p:nvPr/>
          </p:nvGrpSpPr>
          <p:grpSpPr>
            <a:xfrm>
              <a:off x="4123821" y="3430447"/>
              <a:ext cx="1647141" cy="967932"/>
              <a:chOff x="4123821" y="3430447"/>
              <a:chExt cx="1647141" cy="967932"/>
            </a:xfrm>
          </p:grpSpPr>
          <p:sp>
            <p:nvSpPr>
              <p:cNvPr id="19" name="Oval 18">
                <a:extLst>
                  <a:ext uri="{FF2B5EF4-FFF2-40B4-BE49-F238E27FC236}">
                    <a16:creationId xmlns:a16="http://schemas.microsoft.com/office/drawing/2014/main" id="{57DDC60B-D6C0-EC43-BEED-C594E6E26AE1}"/>
                  </a:ext>
                </a:extLst>
              </p:cNvPr>
              <p:cNvSpPr/>
              <p:nvPr/>
            </p:nvSpPr>
            <p:spPr>
              <a:xfrm rot="2170103">
                <a:off x="4123821" y="4151451"/>
                <a:ext cx="163022" cy="2469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E708DE9A-4BDA-9A4B-8A6D-FAF8626AA616}"/>
                  </a:ext>
                </a:extLst>
              </p:cNvPr>
              <p:cNvSpPr/>
              <p:nvPr/>
            </p:nvSpPr>
            <p:spPr>
              <a:xfrm rot="16908241">
                <a:off x="5548794" y="3398199"/>
                <a:ext cx="189920" cy="25441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71A9D42B-AB9F-4542-9BBD-FE6337C6560C}"/>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backgroundRemoval t="23704" b="67130" l="11800" r="89100">
                          <a14:foregroundMark x1="18400" y1="35556" x2="18400" y2="35556"/>
                          <a14:foregroundMark x1="11800" y1="38426" x2="11800" y2="38426"/>
                          <a14:foregroundMark x1="35200" y1="26481" x2="35200" y2="26481"/>
                          <a14:foregroundMark x1="25700" y1="31389" x2="25700" y2="31389"/>
                          <a14:foregroundMark x1="25800" y1="38241" x2="25800" y2="38241"/>
                          <a14:foregroundMark x1="64400" y1="38611" x2="64400" y2="38611"/>
                          <a14:foregroundMark x1="65300" y1="28333" x2="65300" y2="28333"/>
                          <a14:foregroundMark x1="71500" y1="31389" x2="71500" y2="31389"/>
                          <a14:foregroundMark x1="81400" y1="36759" x2="81400" y2="36759"/>
                          <a14:foregroundMark x1="86300" y1="38611" x2="86300" y2="38611"/>
                          <a14:foregroundMark x1="84100" y1="50093" x2="84100" y2="50093"/>
                          <a14:foregroundMark x1="68700" y1="62500" x2="68700" y2="62500"/>
                          <a14:foregroundMark x1="74300" y1="57870" x2="74300" y2="57870"/>
                          <a14:foregroundMark x1="74900" y1="64352" x2="74900" y2="64352"/>
                          <a14:foregroundMark x1="62000" y1="67222" x2="62000" y2="67222"/>
                          <a14:foregroundMark x1="65100" y1="54907" x2="65100" y2="54907"/>
                          <a14:foregroundMark x1="31800" y1="56204" x2="31800" y2="56204"/>
                          <a14:foregroundMark x1="16700" y1="52500" x2="16700" y2="52500"/>
                          <a14:foregroundMark x1="29700" y1="64074" x2="29700" y2="64074"/>
                          <a14:foregroundMark x1="24300" y1="57130" x2="24300" y2="57130"/>
                          <a14:foregroundMark x1="40300" y1="23704" x2="40300" y2="23704"/>
                          <a14:foregroundMark x1="89100" y1="38611" x2="89100" y2="38611"/>
                          <a14:foregroundMark x1="23600" y1="63889" x2="23600" y2="63889"/>
                        </a14:backgroundRemoval>
                      </a14:imgEffect>
                    </a14:imgLayer>
                  </a14:imgProps>
                </a:ext>
              </a:extLst>
            </a:blip>
            <a:srcRect l="7949" t="21667" r="8239" b="29667"/>
            <a:stretch/>
          </p:blipFill>
          <p:spPr>
            <a:xfrm rot="19930388">
              <a:off x="3669513" y="3451619"/>
              <a:ext cx="3004114" cy="1883965"/>
            </a:xfrm>
            <a:prstGeom prst="rect">
              <a:avLst/>
            </a:prstGeom>
          </p:spPr>
        </p:pic>
        <p:pic>
          <p:nvPicPr>
            <p:cNvPr id="15" name="Picture 14">
              <a:extLst>
                <a:ext uri="{FF2B5EF4-FFF2-40B4-BE49-F238E27FC236}">
                  <a16:creationId xmlns:a16="http://schemas.microsoft.com/office/drawing/2014/main" id="{B765F3BC-6994-C445-ACE6-59CF1CCCC842}"/>
                </a:ext>
              </a:extLst>
            </p:cNvPr>
            <p:cNvPicPr>
              <a:picLocks noChangeAspect="1"/>
            </p:cNvPicPr>
            <p:nvPr/>
          </p:nvPicPr>
          <p:blipFill rotWithShape="1">
            <a:blip r:embed="rId7">
              <a:alphaModFix amt="52000"/>
            </a:blip>
            <a:srcRect r="65796" b="6828"/>
            <a:stretch/>
          </p:blipFill>
          <p:spPr>
            <a:xfrm>
              <a:off x="1010764" y="712580"/>
              <a:ext cx="750199" cy="1822258"/>
            </a:xfrm>
            <a:prstGeom prst="rect">
              <a:avLst/>
            </a:prstGeom>
          </p:spPr>
        </p:pic>
        <p:sp>
          <p:nvSpPr>
            <p:cNvPr id="16" name="Arc 15">
              <a:extLst>
                <a:ext uri="{FF2B5EF4-FFF2-40B4-BE49-F238E27FC236}">
                  <a16:creationId xmlns:a16="http://schemas.microsoft.com/office/drawing/2014/main" id="{675B47A5-38AB-7F4E-B62B-256689F1D921}"/>
                </a:ext>
              </a:extLst>
            </p:cNvPr>
            <p:cNvSpPr/>
            <p:nvPr/>
          </p:nvSpPr>
          <p:spPr>
            <a:xfrm rot="21103031">
              <a:off x="694820" y="1490173"/>
              <a:ext cx="2644672" cy="2063531"/>
            </a:xfrm>
            <a:prstGeom prst="arc">
              <a:avLst>
                <a:gd name="adj1" fmla="val 16200000"/>
                <a:gd name="adj2" fmla="val 20737449"/>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Arc 16">
              <a:extLst>
                <a:ext uri="{FF2B5EF4-FFF2-40B4-BE49-F238E27FC236}">
                  <a16:creationId xmlns:a16="http://schemas.microsoft.com/office/drawing/2014/main" id="{58623EEC-3D7D-6740-A8E6-9150AB11CA36}"/>
                </a:ext>
              </a:extLst>
            </p:cNvPr>
            <p:cNvSpPr/>
            <p:nvPr/>
          </p:nvSpPr>
          <p:spPr>
            <a:xfrm rot="404204">
              <a:off x="409124" y="1609504"/>
              <a:ext cx="2644672" cy="2063531"/>
            </a:xfrm>
            <a:prstGeom prst="arc">
              <a:avLst>
                <a:gd name="adj1" fmla="val 16200000"/>
                <a:gd name="adj2" fmla="val 20103017"/>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Arc 17">
              <a:extLst>
                <a:ext uri="{FF2B5EF4-FFF2-40B4-BE49-F238E27FC236}">
                  <a16:creationId xmlns:a16="http://schemas.microsoft.com/office/drawing/2014/main" id="{89536F61-194B-D24B-A6C2-363482245A10}"/>
                </a:ext>
              </a:extLst>
            </p:cNvPr>
            <p:cNvSpPr/>
            <p:nvPr/>
          </p:nvSpPr>
          <p:spPr>
            <a:xfrm rot="1174458">
              <a:off x="701736" y="1553066"/>
              <a:ext cx="2644672" cy="2063531"/>
            </a:xfrm>
            <a:prstGeom prst="arc">
              <a:avLst>
                <a:gd name="adj1" fmla="val 16786254"/>
                <a:gd name="adj2" fmla="val 19262258"/>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43" name="TextBox 42">
            <a:extLst>
              <a:ext uri="{FF2B5EF4-FFF2-40B4-BE49-F238E27FC236}">
                <a16:creationId xmlns:a16="http://schemas.microsoft.com/office/drawing/2014/main" id="{932A4CFE-2C55-0F43-8777-2F317B7E203B}"/>
              </a:ext>
            </a:extLst>
          </p:cNvPr>
          <p:cNvSpPr txBox="1"/>
          <p:nvPr/>
        </p:nvSpPr>
        <p:spPr>
          <a:xfrm>
            <a:off x="299361" y="629793"/>
            <a:ext cx="5637976"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We took a different route</a:t>
            </a:r>
          </a:p>
        </p:txBody>
      </p:sp>
      <p:sp>
        <p:nvSpPr>
          <p:cNvPr id="42" name="TextBox 41">
            <a:extLst>
              <a:ext uri="{FF2B5EF4-FFF2-40B4-BE49-F238E27FC236}">
                <a16:creationId xmlns:a16="http://schemas.microsoft.com/office/drawing/2014/main" id="{235F0148-C202-2845-89F5-EF243C704D8B}"/>
              </a:ext>
            </a:extLst>
          </p:cNvPr>
          <p:cNvSpPr txBox="1"/>
          <p:nvPr/>
        </p:nvSpPr>
        <p:spPr>
          <a:xfrm>
            <a:off x="177449" y="1790956"/>
            <a:ext cx="3486215" cy="492443"/>
          </a:xfrm>
          <a:prstGeom prst="rect">
            <a:avLst/>
          </a:prstGeom>
          <a:noFill/>
        </p:spPr>
        <p:txBody>
          <a:bodyPr wrap="square" rtlCol="0">
            <a:spAutoFit/>
          </a:bodyPr>
          <a:lstStyle/>
          <a:p>
            <a:r>
              <a:rPr lang="en-US" sz="2600" dirty="0">
                <a:solidFill>
                  <a:srgbClr val="B83935"/>
                </a:solidFill>
                <a:latin typeface="Avenir Book" panose="02000503020000020003" pitchFamily="2" charset="0"/>
              </a:rPr>
              <a:t>Event Specific Sensor</a:t>
            </a:r>
          </a:p>
        </p:txBody>
      </p:sp>
    </p:spTree>
    <p:extLst>
      <p:ext uri="{BB962C8B-B14F-4D97-AF65-F5344CB8AC3E}">
        <p14:creationId xmlns:p14="http://schemas.microsoft.com/office/powerpoint/2010/main" val="8184953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3CFACD-10AC-AC43-9B9D-8D638DCC4114}"/>
              </a:ext>
            </a:extLst>
          </p:cNvPr>
          <p:cNvGrpSpPr/>
          <p:nvPr/>
        </p:nvGrpSpPr>
        <p:grpSpPr>
          <a:xfrm>
            <a:off x="3956180" y="1663284"/>
            <a:ext cx="5613029" cy="4395860"/>
            <a:chOff x="409124" y="712580"/>
            <a:chExt cx="6759404" cy="5074761"/>
          </a:xfrm>
        </p:grpSpPr>
        <p:grpSp>
          <p:nvGrpSpPr>
            <p:cNvPr id="10" name="Group 9">
              <a:extLst>
                <a:ext uri="{FF2B5EF4-FFF2-40B4-BE49-F238E27FC236}">
                  <a16:creationId xmlns:a16="http://schemas.microsoft.com/office/drawing/2014/main" id="{85958C33-325D-0046-9AA4-D9F7667827CC}"/>
                </a:ext>
              </a:extLst>
            </p:cNvPr>
            <p:cNvGrpSpPr/>
            <p:nvPr/>
          </p:nvGrpSpPr>
          <p:grpSpPr>
            <a:xfrm>
              <a:off x="2823671" y="2345934"/>
              <a:ext cx="4344857" cy="3441407"/>
              <a:chOff x="3506575" y="2751049"/>
              <a:chExt cx="4344857" cy="3441407"/>
            </a:xfrm>
          </p:grpSpPr>
          <p:sp>
            <p:nvSpPr>
              <p:cNvPr id="33" name="Oval 32">
                <a:extLst>
                  <a:ext uri="{FF2B5EF4-FFF2-40B4-BE49-F238E27FC236}">
                    <a16:creationId xmlns:a16="http://schemas.microsoft.com/office/drawing/2014/main" id="{42D4B17E-4B6C-0D42-8870-A6786CCF15F5}"/>
                  </a:ext>
                </a:extLst>
              </p:cNvPr>
              <p:cNvSpPr/>
              <p:nvPr/>
            </p:nvSpPr>
            <p:spPr>
              <a:xfrm>
                <a:off x="4490977" y="3576577"/>
                <a:ext cx="2266597" cy="188667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61726C3C-ED6C-0749-B9F5-6DC2D629A72B}"/>
                  </a:ext>
                </a:extLst>
              </p:cNvPr>
              <p:cNvSpPr/>
              <p:nvPr/>
            </p:nvSpPr>
            <p:spPr>
              <a:xfrm>
                <a:off x="4243337" y="3357256"/>
                <a:ext cx="2742583" cy="228287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CF3D2400-0A83-B246-AD2A-478597535FD0}"/>
                  </a:ext>
                </a:extLst>
              </p:cNvPr>
              <p:cNvSpPr/>
              <p:nvPr/>
            </p:nvSpPr>
            <p:spPr>
              <a:xfrm>
                <a:off x="3916071" y="3083427"/>
                <a:ext cx="3318525" cy="2762279"/>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4525CAB-9851-2D40-95A0-86ACAC4DA472}"/>
                  </a:ext>
                </a:extLst>
              </p:cNvPr>
              <p:cNvSpPr/>
              <p:nvPr/>
            </p:nvSpPr>
            <p:spPr>
              <a:xfrm>
                <a:off x="3506575" y="2751049"/>
                <a:ext cx="4015416" cy="334235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1464CA75-94D8-0743-A97F-1581FB6A929E}"/>
                  </a:ext>
                </a:extLst>
              </p:cNvPr>
              <p:cNvSpPr/>
              <p:nvPr/>
            </p:nvSpPr>
            <p:spPr>
              <a:xfrm>
                <a:off x="4747470" y="3823247"/>
                <a:ext cx="1873221" cy="155923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057E4ED-5FDE-AC49-B990-535EAA6F269A}"/>
                  </a:ext>
                </a:extLst>
              </p:cNvPr>
              <p:cNvSpPr/>
              <p:nvPr/>
            </p:nvSpPr>
            <p:spPr>
              <a:xfrm>
                <a:off x="4946597" y="3985304"/>
                <a:ext cx="1548116" cy="128862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715DF7A4-31B4-4346-A7B1-002E3DEB96F1}"/>
                  </a:ext>
                </a:extLst>
              </p:cNvPr>
              <p:cNvSpPr/>
              <p:nvPr/>
            </p:nvSpPr>
            <p:spPr>
              <a:xfrm>
                <a:off x="5152316" y="4226377"/>
                <a:ext cx="1279435" cy="106497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540BFBA-93FE-4741-BA11-C76F0575A9E2}"/>
                  </a:ext>
                </a:extLst>
              </p:cNvPr>
              <p:cNvSpPr/>
              <p:nvPr/>
            </p:nvSpPr>
            <p:spPr>
              <a:xfrm>
                <a:off x="3506575" y="4849792"/>
                <a:ext cx="3728021"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E106949-E52C-E04F-81FD-5ABFA32B4E1E}"/>
                  </a:ext>
                </a:extLst>
              </p:cNvPr>
              <p:cNvSpPr/>
              <p:nvPr/>
            </p:nvSpPr>
            <p:spPr>
              <a:xfrm rot="18895469">
                <a:off x="6245630" y="3966377"/>
                <a:ext cx="1868939"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A3CFB393-3BF1-C24E-8704-A8D74B0E7C2F}"/>
                </a:ext>
              </a:extLst>
            </p:cNvPr>
            <p:cNvGrpSpPr/>
            <p:nvPr/>
          </p:nvGrpSpPr>
          <p:grpSpPr>
            <a:xfrm rot="21209469">
              <a:off x="2965991" y="1913792"/>
              <a:ext cx="1153560" cy="1366902"/>
              <a:chOff x="3878253" y="1271995"/>
              <a:chExt cx="1153560" cy="1366902"/>
            </a:xfrm>
          </p:grpSpPr>
          <p:sp>
            <p:nvSpPr>
              <p:cNvPr id="21" name="Triangle 20">
                <a:extLst>
                  <a:ext uri="{FF2B5EF4-FFF2-40B4-BE49-F238E27FC236}">
                    <a16:creationId xmlns:a16="http://schemas.microsoft.com/office/drawing/2014/main" id="{499B1D82-B123-4E48-BCF7-8581857FC894}"/>
                  </a:ext>
                </a:extLst>
              </p:cNvPr>
              <p:cNvSpPr/>
              <p:nvPr/>
            </p:nvSpPr>
            <p:spPr>
              <a:xfrm rot="19396163">
                <a:off x="3878253" y="1271995"/>
                <a:ext cx="1153560" cy="1366902"/>
              </a:xfrm>
              <a:prstGeom prst="triangle">
                <a:avLst>
                  <a:gd name="adj" fmla="val 3790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8B09D9-AB7D-DC4F-AFAB-EF9E5C3C6305}"/>
                  </a:ext>
                </a:extLst>
              </p:cNvPr>
              <p:cNvGrpSpPr/>
              <p:nvPr/>
            </p:nvGrpSpPr>
            <p:grpSpPr>
              <a:xfrm rot="21256668">
                <a:off x="4084234" y="1698865"/>
                <a:ext cx="906224" cy="754518"/>
                <a:chOff x="4496162" y="1543861"/>
                <a:chExt cx="906224" cy="754518"/>
              </a:xfrm>
            </p:grpSpPr>
            <p:grpSp>
              <p:nvGrpSpPr>
                <p:cNvPr id="23" name="Group 22">
                  <a:extLst>
                    <a:ext uri="{FF2B5EF4-FFF2-40B4-BE49-F238E27FC236}">
                      <a16:creationId xmlns:a16="http://schemas.microsoft.com/office/drawing/2014/main" id="{88C77961-FFBF-4A4D-8CAB-21F3B1B9121C}"/>
                    </a:ext>
                  </a:extLst>
                </p:cNvPr>
                <p:cNvGrpSpPr/>
                <p:nvPr/>
              </p:nvGrpSpPr>
              <p:grpSpPr>
                <a:xfrm rot="17835631" flipH="1">
                  <a:off x="4582898" y="1497745"/>
                  <a:ext cx="727396" cy="873871"/>
                  <a:chOff x="4399274" y="2673944"/>
                  <a:chExt cx="727396" cy="873871"/>
                </a:xfrm>
              </p:grpSpPr>
              <p:sp>
                <p:nvSpPr>
                  <p:cNvPr id="26" name="Oval 25">
                    <a:extLst>
                      <a:ext uri="{FF2B5EF4-FFF2-40B4-BE49-F238E27FC236}">
                        <a16:creationId xmlns:a16="http://schemas.microsoft.com/office/drawing/2014/main" id="{39DE680E-FA70-2449-9091-ABC4CCDEC49E}"/>
                      </a:ext>
                    </a:extLst>
                  </p:cNvPr>
                  <p:cNvSpPr/>
                  <p:nvPr/>
                </p:nvSpPr>
                <p:spPr>
                  <a:xfrm rot="18566517" flipV="1">
                    <a:off x="4515123" y="2873590"/>
                    <a:ext cx="493277" cy="4105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B357E28-F4B2-3B4E-981F-23FB6D41CD82}"/>
                      </a:ext>
                    </a:extLst>
                  </p:cNvPr>
                  <p:cNvSpPr/>
                  <p:nvPr/>
                </p:nvSpPr>
                <p:spPr>
                  <a:xfrm rot="18566517" flipV="1">
                    <a:off x="4465561" y="2835033"/>
                    <a:ext cx="596866" cy="49682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F124D822-AAF5-694F-8541-946FDB1F2EF7}"/>
                      </a:ext>
                    </a:extLst>
                  </p:cNvPr>
                  <p:cNvSpPr/>
                  <p:nvPr/>
                </p:nvSpPr>
                <p:spPr>
                  <a:xfrm rot="18566517" flipV="1">
                    <a:off x="4403193" y="2794189"/>
                    <a:ext cx="722207" cy="601154"/>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E5524C87-D87E-7547-80F5-67D1911956F5}"/>
                      </a:ext>
                    </a:extLst>
                  </p:cNvPr>
                  <p:cNvSpPr/>
                  <p:nvPr/>
                </p:nvSpPr>
                <p:spPr>
                  <a:xfrm rot="18566517" flipV="1">
                    <a:off x="4326036" y="2747182"/>
                    <a:ext cx="873871" cy="7273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97A6E51B-0791-3641-83CF-3C98B2535496}"/>
                      </a:ext>
                    </a:extLst>
                  </p:cNvPr>
                  <p:cNvSpPr/>
                  <p:nvPr/>
                </p:nvSpPr>
                <p:spPr>
                  <a:xfrm rot="18566517" flipV="1">
                    <a:off x="4552255" y="2887700"/>
                    <a:ext cx="407667" cy="33933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5599C4DA-7E43-6146-BEDD-57FEC911B71E}"/>
                      </a:ext>
                    </a:extLst>
                  </p:cNvPr>
                  <p:cNvSpPr/>
                  <p:nvPr/>
                </p:nvSpPr>
                <p:spPr>
                  <a:xfrm rot="18566517" flipV="1">
                    <a:off x="4588192" y="2907301"/>
                    <a:ext cx="336915" cy="280443"/>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509410E7-41FC-6641-873F-A9721786744D}"/>
                      </a:ext>
                    </a:extLst>
                  </p:cNvPr>
                  <p:cNvSpPr/>
                  <p:nvPr/>
                </p:nvSpPr>
                <p:spPr>
                  <a:xfrm rot="18566517" flipV="1">
                    <a:off x="4605574" y="2901771"/>
                    <a:ext cx="278442" cy="23177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61920BE8-4381-C04B-86E7-D9F49BDA907E}"/>
                    </a:ext>
                  </a:extLst>
                </p:cNvPr>
                <p:cNvSpPr/>
                <p:nvPr/>
              </p:nvSpPr>
              <p:spPr>
                <a:xfrm rot="17492716" flipV="1">
                  <a:off x="4291365" y="1748658"/>
                  <a:ext cx="704223" cy="29463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197989F-C445-2C49-84BE-386A7C31EA9A}"/>
                    </a:ext>
                  </a:extLst>
                </p:cNvPr>
                <p:cNvSpPr/>
                <p:nvPr/>
              </p:nvSpPr>
              <p:spPr>
                <a:xfrm rot="172083" flipV="1">
                  <a:off x="4755037" y="1549800"/>
                  <a:ext cx="647349" cy="31843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12" name="Picture 11">
              <a:extLst>
                <a:ext uri="{FF2B5EF4-FFF2-40B4-BE49-F238E27FC236}">
                  <a16:creationId xmlns:a16="http://schemas.microsoft.com/office/drawing/2014/main" id="{811A7742-9FD8-7143-8E63-7BE4C2BA7466}"/>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3077350" y="2188951"/>
              <a:ext cx="636116" cy="527234"/>
            </a:xfrm>
            <a:prstGeom prst="ellipse">
              <a:avLst/>
            </a:prstGeom>
          </p:spPr>
        </p:pic>
        <p:grpSp>
          <p:nvGrpSpPr>
            <p:cNvPr id="13" name="Group 12">
              <a:extLst>
                <a:ext uri="{FF2B5EF4-FFF2-40B4-BE49-F238E27FC236}">
                  <a16:creationId xmlns:a16="http://schemas.microsoft.com/office/drawing/2014/main" id="{2910083C-BDE1-594F-8456-2BE1FAF80810}"/>
                </a:ext>
              </a:extLst>
            </p:cNvPr>
            <p:cNvGrpSpPr/>
            <p:nvPr/>
          </p:nvGrpSpPr>
          <p:grpSpPr>
            <a:xfrm>
              <a:off x="4123821" y="3430447"/>
              <a:ext cx="1647141" cy="967932"/>
              <a:chOff x="4123821" y="3430447"/>
              <a:chExt cx="1647141" cy="967932"/>
            </a:xfrm>
          </p:grpSpPr>
          <p:sp>
            <p:nvSpPr>
              <p:cNvPr id="19" name="Oval 18">
                <a:extLst>
                  <a:ext uri="{FF2B5EF4-FFF2-40B4-BE49-F238E27FC236}">
                    <a16:creationId xmlns:a16="http://schemas.microsoft.com/office/drawing/2014/main" id="{57DDC60B-D6C0-EC43-BEED-C594E6E26AE1}"/>
                  </a:ext>
                </a:extLst>
              </p:cNvPr>
              <p:cNvSpPr/>
              <p:nvPr/>
            </p:nvSpPr>
            <p:spPr>
              <a:xfrm rot="2170103">
                <a:off x="4123821" y="4151451"/>
                <a:ext cx="163022" cy="2469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E708DE9A-4BDA-9A4B-8A6D-FAF8626AA616}"/>
                  </a:ext>
                </a:extLst>
              </p:cNvPr>
              <p:cNvSpPr/>
              <p:nvPr/>
            </p:nvSpPr>
            <p:spPr>
              <a:xfrm rot="16908241">
                <a:off x="5548794" y="3398199"/>
                <a:ext cx="189920" cy="25441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71A9D42B-AB9F-4542-9BBD-FE6337C6560C}"/>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backgroundRemoval t="23704" b="67130" l="11800" r="89100">
                          <a14:foregroundMark x1="18400" y1="35556" x2="18400" y2="35556"/>
                          <a14:foregroundMark x1="11800" y1="38426" x2="11800" y2="38426"/>
                          <a14:foregroundMark x1="35200" y1="26481" x2="35200" y2="26481"/>
                          <a14:foregroundMark x1="25700" y1="31389" x2="25700" y2="31389"/>
                          <a14:foregroundMark x1="25800" y1="38241" x2="25800" y2="38241"/>
                          <a14:foregroundMark x1="64400" y1="38611" x2="64400" y2="38611"/>
                          <a14:foregroundMark x1="65300" y1="28333" x2="65300" y2="28333"/>
                          <a14:foregroundMark x1="71500" y1="31389" x2="71500" y2="31389"/>
                          <a14:foregroundMark x1="81400" y1="36759" x2="81400" y2="36759"/>
                          <a14:foregroundMark x1="86300" y1="38611" x2="86300" y2="38611"/>
                          <a14:foregroundMark x1="84100" y1="50093" x2="84100" y2="50093"/>
                          <a14:foregroundMark x1="68700" y1="62500" x2="68700" y2="62500"/>
                          <a14:foregroundMark x1="74300" y1="57870" x2="74300" y2="57870"/>
                          <a14:foregroundMark x1="74900" y1="64352" x2="74900" y2="64352"/>
                          <a14:foregroundMark x1="62000" y1="67222" x2="62000" y2="67222"/>
                          <a14:foregroundMark x1="65100" y1="54907" x2="65100" y2="54907"/>
                          <a14:foregroundMark x1="31800" y1="56204" x2="31800" y2="56204"/>
                          <a14:foregroundMark x1="16700" y1="52500" x2="16700" y2="52500"/>
                          <a14:foregroundMark x1="29700" y1="64074" x2="29700" y2="64074"/>
                          <a14:foregroundMark x1="24300" y1="57130" x2="24300" y2="57130"/>
                          <a14:foregroundMark x1="40300" y1="23704" x2="40300" y2="23704"/>
                          <a14:foregroundMark x1="89100" y1="38611" x2="89100" y2="38611"/>
                          <a14:foregroundMark x1="23600" y1="63889" x2="23600" y2="63889"/>
                        </a14:backgroundRemoval>
                      </a14:imgEffect>
                    </a14:imgLayer>
                  </a14:imgProps>
                </a:ext>
              </a:extLst>
            </a:blip>
            <a:srcRect l="7949" t="21667" r="8239" b="29667"/>
            <a:stretch/>
          </p:blipFill>
          <p:spPr>
            <a:xfrm rot="19930388">
              <a:off x="3669513" y="3451619"/>
              <a:ext cx="3004114" cy="1883965"/>
            </a:xfrm>
            <a:prstGeom prst="rect">
              <a:avLst/>
            </a:prstGeom>
          </p:spPr>
        </p:pic>
        <p:pic>
          <p:nvPicPr>
            <p:cNvPr id="15" name="Picture 14">
              <a:extLst>
                <a:ext uri="{FF2B5EF4-FFF2-40B4-BE49-F238E27FC236}">
                  <a16:creationId xmlns:a16="http://schemas.microsoft.com/office/drawing/2014/main" id="{B765F3BC-6994-C445-ACE6-59CF1CCCC842}"/>
                </a:ext>
              </a:extLst>
            </p:cNvPr>
            <p:cNvPicPr>
              <a:picLocks noChangeAspect="1"/>
            </p:cNvPicPr>
            <p:nvPr/>
          </p:nvPicPr>
          <p:blipFill rotWithShape="1">
            <a:blip r:embed="rId7">
              <a:alphaModFix amt="52000"/>
            </a:blip>
            <a:srcRect r="65796" b="6828"/>
            <a:stretch/>
          </p:blipFill>
          <p:spPr>
            <a:xfrm>
              <a:off x="1010764" y="712580"/>
              <a:ext cx="750199" cy="1822258"/>
            </a:xfrm>
            <a:prstGeom prst="rect">
              <a:avLst/>
            </a:prstGeom>
          </p:spPr>
        </p:pic>
        <p:sp>
          <p:nvSpPr>
            <p:cNvPr id="16" name="Arc 15">
              <a:extLst>
                <a:ext uri="{FF2B5EF4-FFF2-40B4-BE49-F238E27FC236}">
                  <a16:creationId xmlns:a16="http://schemas.microsoft.com/office/drawing/2014/main" id="{675B47A5-38AB-7F4E-B62B-256689F1D921}"/>
                </a:ext>
              </a:extLst>
            </p:cNvPr>
            <p:cNvSpPr/>
            <p:nvPr/>
          </p:nvSpPr>
          <p:spPr>
            <a:xfrm rot="21103031">
              <a:off x="694820" y="1490173"/>
              <a:ext cx="2644672" cy="2063531"/>
            </a:xfrm>
            <a:prstGeom prst="arc">
              <a:avLst>
                <a:gd name="adj1" fmla="val 16200000"/>
                <a:gd name="adj2" fmla="val 20737449"/>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Arc 16">
              <a:extLst>
                <a:ext uri="{FF2B5EF4-FFF2-40B4-BE49-F238E27FC236}">
                  <a16:creationId xmlns:a16="http://schemas.microsoft.com/office/drawing/2014/main" id="{58623EEC-3D7D-6740-A8E6-9150AB11CA36}"/>
                </a:ext>
              </a:extLst>
            </p:cNvPr>
            <p:cNvSpPr/>
            <p:nvPr/>
          </p:nvSpPr>
          <p:spPr>
            <a:xfrm rot="404204">
              <a:off x="409124" y="1609504"/>
              <a:ext cx="2644672" cy="2063531"/>
            </a:xfrm>
            <a:prstGeom prst="arc">
              <a:avLst>
                <a:gd name="adj1" fmla="val 16200000"/>
                <a:gd name="adj2" fmla="val 20103017"/>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Arc 17">
              <a:extLst>
                <a:ext uri="{FF2B5EF4-FFF2-40B4-BE49-F238E27FC236}">
                  <a16:creationId xmlns:a16="http://schemas.microsoft.com/office/drawing/2014/main" id="{89536F61-194B-D24B-A6C2-363482245A10}"/>
                </a:ext>
              </a:extLst>
            </p:cNvPr>
            <p:cNvSpPr/>
            <p:nvPr/>
          </p:nvSpPr>
          <p:spPr>
            <a:xfrm rot="1174458">
              <a:off x="701736" y="1553066"/>
              <a:ext cx="2644672" cy="2063531"/>
            </a:xfrm>
            <a:prstGeom prst="arc">
              <a:avLst>
                <a:gd name="adj1" fmla="val 16786254"/>
                <a:gd name="adj2" fmla="val 19262258"/>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43" name="TextBox 42">
            <a:extLst>
              <a:ext uri="{FF2B5EF4-FFF2-40B4-BE49-F238E27FC236}">
                <a16:creationId xmlns:a16="http://schemas.microsoft.com/office/drawing/2014/main" id="{D321F91C-78B3-4B4D-8894-460458507D9E}"/>
              </a:ext>
            </a:extLst>
          </p:cNvPr>
          <p:cNvSpPr txBox="1"/>
          <p:nvPr/>
        </p:nvSpPr>
        <p:spPr>
          <a:xfrm>
            <a:off x="299361" y="629793"/>
            <a:ext cx="5637976"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We took a different route</a:t>
            </a:r>
          </a:p>
        </p:txBody>
      </p:sp>
      <p:sp>
        <p:nvSpPr>
          <p:cNvPr id="46" name="TextBox 45">
            <a:extLst>
              <a:ext uri="{FF2B5EF4-FFF2-40B4-BE49-F238E27FC236}">
                <a16:creationId xmlns:a16="http://schemas.microsoft.com/office/drawing/2014/main" id="{E99A09D8-EEF5-4E4B-AD15-8EB2F6BE14A0}"/>
              </a:ext>
            </a:extLst>
          </p:cNvPr>
          <p:cNvSpPr txBox="1"/>
          <p:nvPr/>
        </p:nvSpPr>
        <p:spPr>
          <a:xfrm>
            <a:off x="177449" y="1790956"/>
            <a:ext cx="3486215" cy="492443"/>
          </a:xfrm>
          <a:prstGeom prst="rect">
            <a:avLst/>
          </a:prstGeom>
          <a:noFill/>
        </p:spPr>
        <p:txBody>
          <a:bodyPr wrap="square" rtlCol="0">
            <a:spAutoFit/>
          </a:bodyPr>
          <a:lstStyle/>
          <a:p>
            <a:r>
              <a:rPr lang="en-US" sz="2600" dirty="0">
                <a:solidFill>
                  <a:srgbClr val="B83935"/>
                </a:solidFill>
                <a:latin typeface="Avenir Book" panose="02000503020000020003" pitchFamily="2" charset="0"/>
              </a:rPr>
              <a:t>Event Specific Sensor</a:t>
            </a:r>
          </a:p>
        </p:txBody>
      </p:sp>
      <p:sp>
        <p:nvSpPr>
          <p:cNvPr id="42" name="TextBox 41">
            <a:extLst>
              <a:ext uri="{FF2B5EF4-FFF2-40B4-BE49-F238E27FC236}">
                <a16:creationId xmlns:a16="http://schemas.microsoft.com/office/drawing/2014/main" id="{FF4C50A8-70DD-C246-8AF0-9CD0E2D333CF}"/>
              </a:ext>
            </a:extLst>
          </p:cNvPr>
          <p:cNvSpPr txBox="1"/>
          <p:nvPr/>
        </p:nvSpPr>
        <p:spPr>
          <a:xfrm>
            <a:off x="300568" y="2633741"/>
            <a:ext cx="3040512" cy="1938992"/>
          </a:xfrm>
          <a:prstGeom prst="rect">
            <a:avLst/>
          </a:prstGeom>
          <a:noFill/>
        </p:spPr>
        <p:txBody>
          <a:bodyPr wrap="none" rtlCol="0">
            <a:spAutoFit/>
          </a:bodyPr>
          <a:lstStyle/>
          <a:p>
            <a:r>
              <a:rPr lang="en-US" sz="2400" dirty="0">
                <a:latin typeface="Avenir Book" panose="02000503020000020003" pitchFamily="2" charset="0"/>
              </a:rPr>
              <a:t>We </a:t>
            </a:r>
            <a:r>
              <a:rPr lang="en-US" sz="2400" dirty="0">
                <a:solidFill>
                  <a:srgbClr val="B83935"/>
                </a:solidFill>
                <a:latin typeface="Avenir Book" panose="02000503020000020003" pitchFamily="2" charset="0"/>
              </a:rPr>
              <a:t>do not </a:t>
            </a:r>
            <a:r>
              <a:rPr lang="en-US" sz="2400" dirty="0">
                <a:latin typeface="Avenir Book" panose="02000503020000020003" pitchFamily="2" charset="0"/>
              </a:rPr>
              <a:t>need</a:t>
            </a:r>
          </a:p>
          <a:p>
            <a:pPr marL="285750" indent="-285750">
              <a:buFontTx/>
              <a:buChar char="-"/>
            </a:pPr>
            <a:r>
              <a:rPr lang="en-US" sz="2400" dirty="0">
                <a:latin typeface="Avenir Book" panose="02000503020000020003" pitchFamily="2" charset="0"/>
              </a:rPr>
              <a:t>Localization</a:t>
            </a:r>
          </a:p>
          <a:p>
            <a:pPr marL="285750" indent="-285750">
              <a:buFontTx/>
              <a:buChar char="-"/>
            </a:pPr>
            <a:r>
              <a:rPr lang="en-US" sz="2400" dirty="0">
                <a:latin typeface="Avenir Book" panose="02000503020000020003" pitchFamily="2" charset="0"/>
              </a:rPr>
              <a:t>Scene Imaging</a:t>
            </a:r>
          </a:p>
          <a:p>
            <a:pPr marL="285750" indent="-285750">
              <a:buFontTx/>
              <a:buChar char="-"/>
            </a:pPr>
            <a:r>
              <a:rPr lang="en-US" sz="2400" dirty="0">
                <a:latin typeface="Avenir Book" panose="02000503020000020003" pitchFamily="2" charset="0"/>
              </a:rPr>
              <a:t>Direction of Arrival</a:t>
            </a:r>
          </a:p>
          <a:p>
            <a:endParaRPr lang="en-US" sz="2400" dirty="0">
              <a:latin typeface="Avenir Book" panose="02000503020000020003" pitchFamily="2" charset="0"/>
            </a:endParaRPr>
          </a:p>
        </p:txBody>
      </p:sp>
    </p:spTree>
    <p:extLst>
      <p:ext uri="{BB962C8B-B14F-4D97-AF65-F5344CB8AC3E}">
        <p14:creationId xmlns:p14="http://schemas.microsoft.com/office/powerpoint/2010/main" val="1799930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3CFACD-10AC-AC43-9B9D-8D638DCC4114}"/>
              </a:ext>
            </a:extLst>
          </p:cNvPr>
          <p:cNvGrpSpPr/>
          <p:nvPr/>
        </p:nvGrpSpPr>
        <p:grpSpPr>
          <a:xfrm>
            <a:off x="3956180" y="1663284"/>
            <a:ext cx="5613029" cy="4395860"/>
            <a:chOff x="409124" y="712580"/>
            <a:chExt cx="6759404" cy="5074761"/>
          </a:xfrm>
        </p:grpSpPr>
        <p:grpSp>
          <p:nvGrpSpPr>
            <p:cNvPr id="10" name="Group 9">
              <a:extLst>
                <a:ext uri="{FF2B5EF4-FFF2-40B4-BE49-F238E27FC236}">
                  <a16:creationId xmlns:a16="http://schemas.microsoft.com/office/drawing/2014/main" id="{85958C33-325D-0046-9AA4-D9F7667827CC}"/>
                </a:ext>
              </a:extLst>
            </p:cNvPr>
            <p:cNvGrpSpPr/>
            <p:nvPr/>
          </p:nvGrpSpPr>
          <p:grpSpPr>
            <a:xfrm>
              <a:off x="2823671" y="2345934"/>
              <a:ext cx="4344857" cy="3441407"/>
              <a:chOff x="3506575" y="2751049"/>
              <a:chExt cx="4344857" cy="3441407"/>
            </a:xfrm>
          </p:grpSpPr>
          <p:sp>
            <p:nvSpPr>
              <p:cNvPr id="33" name="Oval 32">
                <a:extLst>
                  <a:ext uri="{FF2B5EF4-FFF2-40B4-BE49-F238E27FC236}">
                    <a16:creationId xmlns:a16="http://schemas.microsoft.com/office/drawing/2014/main" id="{42D4B17E-4B6C-0D42-8870-A6786CCF15F5}"/>
                  </a:ext>
                </a:extLst>
              </p:cNvPr>
              <p:cNvSpPr/>
              <p:nvPr/>
            </p:nvSpPr>
            <p:spPr>
              <a:xfrm>
                <a:off x="4490977" y="3576577"/>
                <a:ext cx="2266597" cy="188667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61726C3C-ED6C-0749-B9F5-6DC2D629A72B}"/>
                  </a:ext>
                </a:extLst>
              </p:cNvPr>
              <p:cNvSpPr/>
              <p:nvPr/>
            </p:nvSpPr>
            <p:spPr>
              <a:xfrm>
                <a:off x="4243337" y="3357256"/>
                <a:ext cx="2742583" cy="228287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CF3D2400-0A83-B246-AD2A-478597535FD0}"/>
                  </a:ext>
                </a:extLst>
              </p:cNvPr>
              <p:cNvSpPr/>
              <p:nvPr/>
            </p:nvSpPr>
            <p:spPr>
              <a:xfrm>
                <a:off x="3916071" y="3083427"/>
                <a:ext cx="3318525" cy="2762279"/>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4525CAB-9851-2D40-95A0-86ACAC4DA472}"/>
                  </a:ext>
                </a:extLst>
              </p:cNvPr>
              <p:cNvSpPr/>
              <p:nvPr/>
            </p:nvSpPr>
            <p:spPr>
              <a:xfrm>
                <a:off x="3506575" y="2751049"/>
                <a:ext cx="4015416" cy="334235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1464CA75-94D8-0743-A97F-1581FB6A929E}"/>
                  </a:ext>
                </a:extLst>
              </p:cNvPr>
              <p:cNvSpPr/>
              <p:nvPr/>
            </p:nvSpPr>
            <p:spPr>
              <a:xfrm>
                <a:off x="4747470" y="3823247"/>
                <a:ext cx="1873221" cy="155923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057E4ED-5FDE-AC49-B990-535EAA6F269A}"/>
                  </a:ext>
                </a:extLst>
              </p:cNvPr>
              <p:cNvSpPr/>
              <p:nvPr/>
            </p:nvSpPr>
            <p:spPr>
              <a:xfrm>
                <a:off x="4946597" y="3985304"/>
                <a:ext cx="1548116" cy="128862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715DF7A4-31B4-4346-A7B1-002E3DEB96F1}"/>
                  </a:ext>
                </a:extLst>
              </p:cNvPr>
              <p:cNvSpPr/>
              <p:nvPr/>
            </p:nvSpPr>
            <p:spPr>
              <a:xfrm>
                <a:off x="5152316" y="4226377"/>
                <a:ext cx="1279435" cy="106497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540BFBA-93FE-4741-BA11-C76F0575A9E2}"/>
                  </a:ext>
                </a:extLst>
              </p:cNvPr>
              <p:cNvSpPr/>
              <p:nvPr/>
            </p:nvSpPr>
            <p:spPr>
              <a:xfrm>
                <a:off x="3506575" y="4849792"/>
                <a:ext cx="3728021"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E106949-E52C-E04F-81FD-5ABFA32B4E1E}"/>
                  </a:ext>
                </a:extLst>
              </p:cNvPr>
              <p:cNvSpPr/>
              <p:nvPr/>
            </p:nvSpPr>
            <p:spPr>
              <a:xfrm rot="18895469">
                <a:off x="6245630" y="3966377"/>
                <a:ext cx="1868939"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A3CFB393-3BF1-C24E-8704-A8D74B0E7C2F}"/>
                </a:ext>
              </a:extLst>
            </p:cNvPr>
            <p:cNvGrpSpPr/>
            <p:nvPr/>
          </p:nvGrpSpPr>
          <p:grpSpPr>
            <a:xfrm rot="21209469">
              <a:off x="2965991" y="1913792"/>
              <a:ext cx="1153560" cy="1366902"/>
              <a:chOff x="3878253" y="1271995"/>
              <a:chExt cx="1153560" cy="1366902"/>
            </a:xfrm>
          </p:grpSpPr>
          <p:sp>
            <p:nvSpPr>
              <p:cNvPr id="21" name="Triangle 20">
                <a:extLst>
                  <a:ext uri="{FF2B5EF4-FFF2-40B4-BE49-F238E27FC236}">
                    <a16:creationId xmlns:a16="http://schemas.microsoft.com/office/drawing/2014/main" id="{499B1D82-B123-4E48-BCF7-8581857FC894}"/>
                  </a:ext>
                </a:extLst>
              </p:cNvPr>
              <p:cNvSpPr/>
              <p:nvPr/>
            </p:nvSpPr>
            <p:spPr>
              <a:xfrm rot="19396163">
                <a:off x="3878253" y="1271995"/>
                <a:ext cx="1153560" cy="1366902"/>
              </a:xfrm>
              <a:prstGeom prst="triangle">
                <a:avLst>
                  <a:gd name="adj" fmla="val 3790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8B09D9-AB7D-DC4F-AFAB-EF9E5C3C6305}"/>
                  </a:ext>
                </a:extLst>
              </p:cNvPr>
              <p:cNvGrpSpPr/>
              <p:nvPr/>
            </p:nvGrpSpPr>
            <p:grpSpPr>
              <a:xfrm rot="21256668">
                <a:off x="4084234" y="1698865"/>
                <a:ext cx="906224" cy="754518"/>
                <a:chOff x="4496162" y="1543861"/>
                <a:chExt cx="906224" cy="754518"/>
              </a:xfrm>
            </p:grpSpPr>
            <p:grpSp>
              <p:nvGrpSpPr>
                <p:cNvPr id="23" name="Group 22">
                  <a:extLst>
                    <a:ext uri="{FF2B5EF4-FFF2-40B4-BE49-F238E27FC236}">
                      <a16:creationId xmlns:a16="http://schemas.microsoft.com/office/drawing/2014/main" id="{88C77961-FFBF-4A4D-8CAB-21F3B1B9121C}"/>
                    </a:ext>
                  </a:extLst>
                </p:cNvPr>
                <p:cNvGrpSpPr/>
                <p:nvPr/>
              </p:nvGrpSpPr>
              <p:grpSpPr>
                <a:xfrm rot="17835631" flipH="1">
                  <a:off x="4582898" y="1497745"/>
                  <a:ext cx="727396" cy="873871"/>
                  <a:chOff x="4399274" y="2673944"/>
                  <a:chExt cx="727396" cy="873871"/>
                </a:xfrm>
              </p:grpSpPr>
              <p:sp>
                <p:nvSpPr>
                  <p:cNvPr id="26" name="Oval 25">
                    <a:extLst>
                      <a:ext uri="{FF2B5EF4-FFF2-40B4-BE49-F238E27FC236}">
                        <a16:creationId xmlns:a16="http://schemas.microsoft.com/office/drawing/2014/main" id="{39DE680E-FA70-2449-9091-ABC4CCDEC49E}"/>
                      </a:ext>
                    </a:extLst>
                  </p:cNvPr>
                  <p:cNvSpPr/>
                  <p:nvPr/>
                </p:nvSpPr>
                <p:spPr>
                  <a:xfrm rot="18566517" flipV="1">
                    <a:off x="4515123" y="2873590"/>
                    <a:ext cx="493277" cy="4105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B357E28-F4B2-3B4E-981F-23FB6D41CD82}"/>
                      </a:ext>
                    </a:extLst>
                  </p:cNvPr>
                  <p:cNvSpPr/>
                  <p:nvPr/>
                </p:nvSpPr>
                <p:spPr>
                  <a:xfrm rot="18566517" flipV="1">
                    <a:off x="4465561" y="2835033"/>
                    <a:ext cx="596866" cy="49682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F124D822-AAF5-694F-8541-946FDB1F2EF7}"/>
                      </a:ext>
                    </a:extLst>
                  </p:cNvPr>
                  <p:cNvSpPr/>
                  <p:nvPr/>
                </p:nvSpPr>
                <p:spPr>
                  <a:xfrm rot="18566517" flipV="1">
                    <a:off x="4403193" y="2794189"/>
                    <a:ext cx="722207" cy="601154"/>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E5524C87-D87E-7547-80F5-67D1911956F5}"/>
                      </a:ext>
                    </a:extLst>
                  </p:cNvPr>
                  <p:cNvSpPr/>
                  <p:nvPr/>
                </p:nvSpPr>
                <p:spPr>
                  <a:xfrm rot="18566517" flipV="1">
                    <a:off x="4326036" y="2747182"/>
                    <a:ext cx="873871" cy="7273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97A6E51B-0791-3641-83CF-3C98B2535496}"/>
                      </a:ext>
                    </a:extLst>
                  </p:cNvPr>
                  <p:cNvSpPr/>
                  <p:nvPr/>
                </p:nvSpPr>
                <p:spPr>
                  <a:xfrm rot="18566517" flipV="1">
                    <a:off x="4552255" y="2887700"/>
                    <a:ext cx="407667" cy="33933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5599C4DA-7E43-6146-BEDD-57FEC911B71E}"/>
                      </a:ext>
                    </a:extLst>
                  </p:cNvPr>
                  <p:cNvSpPr/>
                  <p:nvPr/>
                </p:nvSpPr>
                <p:spPr>
                  <a:xfrm rot="18566517" flipV="1">
                    <a:off x="4588192" y="2907301"/>
                    <a:ext cx="336915" cy="280443"/>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509410E7-41FC-6641-873F-A9721786744D}"/>
                      </a:ext>
                    </a:extLst>
                  </p:cNvPr>
                  <p:cNvSpPr/>
                  <p:nvPr/>
                </p:nvSpPr>
                <p:spPr>
                  <a:xfrm rot="18566517" flipV="1">
                    <a:off x="4605574" y="2901771"/>
                    <a:ext cx="278442" cy="23177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61920BE8-4381-C04B-86E7-D9F49BDA907E}"/>
                    </a:ext>
                  </a:extLst>
                </p:cNvPr>
                <p:cNvSpPr/>
                <p:nvPr/>
              </p:nvSpPr>
              <p:spPr>
                <a:xfrm rot="17492716" flipV="1">
                  <a:off x="4291365" y="1748658"/>
                  <a:ext cx="704223" cy="29463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197989F-C445-2C49-84BE-386A7C31EA9A}"/>
                    </a:ext>
                  </a:extLst>
                </p:cNvPr>
                <p:cNvSpPr/>
                <p:nvPr/>
              </p:nvSpPr>
              <p:spPr>
                <a:xfrm rot="172083" flipV="1">
                  <a:off x="4755037" y="1549800"/>
                  <a:ext cx="647349" cy="31843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12" name="Picture 11">
              <a:extLst>
                <a:ext uri="{FF2B5EF4-FFF2-40B4-BE49-F238E27FC236}">
                  <a16:creationId xmlns:a16="http://schemas.microsoft.com/office/drawing/2014/main" id="{811A7742-9FD8-7143-8E63-7BE4C2BA7466}"/>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3077350" y="2188951"/>
              <a:ext cx="636116" cy="527234"/>
            </a:xfrm>
            <a:prstGeom prst="ellipse">
              <a:avLst/>
            </a:prstGeom>
          </p:spPr>
        </p:pic>
        <p:grpSp>
          <p:nvGrpSpPr>
            <p:cNvPr id="13" name="Group 12">
              <a:extLst>
                <a:ext uri="{FF2B5EF4-FFF2-40B4-BE49-F238E27FC236}">
                  <a16:creationId xmlns:a16="http://schemas.microsoft.com/office/drawing/2014/main" id="{2910083C-BDE1-594F-8456-2BE1FAF80810}"/>
                </a:ext>
              </a:extLst>
            </p:cNvPr>
            <p:cNvGrpSpPr/>
            <p:nvPr/>
          </p:nvGrpSpPr>
          <p:grpSpPr>
            <a:xfrm>
              <a:off x="4123821" y="3430447"/>
              <a:ext cx="1647141" cy="967932"/>
              <a:chOff x="4123821" y="3430447"/>
              <a:chExt cx="1647141" cy="967932"/>
            </a:xfrm>
          </p:grpSpPr>
          <p:sp>
            <p:nvSpPr>
              <p:cNvPr id="19" name="Oval 18">
                <a:extLst>
                  <a:ext uri="{FF2B5EF4-FFF2-40B4-BE49-F238E27FC236}">
                    <a16:creationId xmlns:a16="http://schemas.microsoft.com/office/drawing/2014/main" id="{57DDC60B-D6C0-EC43-BEED-C594E6E26AE1}"/>
                  </a:ext>
                </a:extLst>
              </p:cNvPr>
              <p:cNvSpPr/>
              <p:nvPr/>
            </p:nvSpPr>
            <p:spPr>
              <a:xfrm rot="2170103">
                <a:off x="4123821" y="4151451"/>
                <a:ext cx="163022" cy="2469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E708DE9A-4BDA-9A4B-8A6D-FAF8626AA616}"/>
                  </a:ext>
                </a:extLst>
              </p:cNvPr>
              <p:cNvSpPr/>
              <p:nvPr/>
            </p:nvSpPr>
            <p:spPr>
              <a:xfrm rot="16908241">
                <a:off x="5548794" y="3398199"/>
                <a:ext cx="189920" cy="25441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71A9D42B-AB9F-4542-9BBD-FE6337C6560C}"/>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backgroundRemoval t="23704" b="67130" l="11800" r="89100">
                          <a14:foregroundMark x1="18400" y1="35556" x2="18400" y2="35556"/>
                          <a14:foregroundMark x1="11800" y1="38426" x2="11800" y2="38426"/>
                          <a14:foregroundMark x1="35200" y1="26481" x2="35200" y2="26481"/>
                          <a14:foregroundMark x1="25700" y1="31389" x2="25700" y2="31389"/>
                          <a14:foregroundMark x1="25800" y1="38241" x2="25800" y2="38241"/>
                          <a14:foregroundMark x1="64400" y1="38611" x2="64400" y2="38611"/>
                          <a14:foregroundMark x1="65300" y1="28333" x2="65300" y2="28333"/>
                          <a14:foregroundMark x1="71500" y1="31389" x2="71500" y2="31389"/>
                          <a14:foregroundMark x1="81400" y1="36759" x2="81400" y2="36759"/>
                          <a14:foregroundMark x1="86300" y1="38611" x2="86300" y2="38611"/>
                          <a14:foregroundMark x1="84100" y1="50093" x2="84100" y2="50093"/>
                          <a14:foregroundMark x1="68700" y1="62500" x2="68700" y2="62500"/>
                          <a14:foregroundMark x1="74300" y1="57870" x2="74300" y2="57870"/>
                          <a14:foregroundMark x1="74900" y1="64352" x2="74900" y2="64352"/>
                          <a14:foregroundMark x1="62000" y1="67222" x2="62000" y2="67222"/>
                          <a14:foregroundMark x1="65100" y1="54907" x2="65100" y2="54907"/>
                          <a14:foregroundMark x1="31800" y1="56204" x2="31800" y2="56204"/>
                          <a14:foregroundMark x1="16700" y1="52500" x2="16700" y2="52500"/>
                          <a14:foregroundMark x1="29700" y1="64074" x2="29700" y2="64074"/>
                          <a14:foregroundMark x1="24300" y1="57130" x2="24300" y2="57130"/>
                          <a14:foregroundMark x1="40300" y1="23704" x2="40300" y2="23704"/>
                          <a14:foregroundMark x1="89100" y1="38611" x2="89100" y2="38611"/>
                          <a14:foregroundMark x1="23600" y1="63889" x2="23600" y2="63889"/>
                        </a14:backgroundRemoval>
                      </a14:imgEffect>
                    </a14:imgLayer>
                  </a14:imgProps>
                </a:ext>
              </a:extLst>
            </a:blip>
            <a:srcRect l="7949" t="21667" r="8239" b="29667"/>
            <a:stretch/>
          </p:blipFill>
          <p:spPr>
            <a:xfrm rot="19930388">
              <a:off x="3669513" y="3451619"/>
              <a:ext cx="3004114" cy="1883965"/>
            </a:xfrm>
            <a:prstGeom prst="rect">
              <a:avLst/>
            </a:prstGeom>
          </p:spPr>
        </p:pic>
        <p:pic>
          <p:nvPicPr>
            <p:cNvPr id="15" name="Picture 14">
              <a:extLst>
                <a:ext uri="{FF2B5EF4-FFF2-40B4-BE49-F238E27FC236}">
                  <a16:creationId xmlns:a16="http://schemas.microsoft.com/office/drawing/2014/main" id="{B765F3BC-6994-C445-ACE6-59CF1CCCC842}"/>
                </a:ext>
              </a:extLst>
            </p:cNvPr>
            <p:cNvPicPr>
              <a:picLocks noChangeAspect="1"/>
            </p:cNvPicPr>
            <p:nvPr/>
          </p:nvPicPr>
          <p:blipFill rotWithShape="1">
            <a:blip r:embed="rId7">
              <a:alphaModFix amt="52000"/>
            </a:blip>
            <a:srcRect r="65796" b="6828"/>
            <a:stretch/>
          </p:blipFill>
          <p:spPr>
            <a:xfrm>
              <a:off x="1010764" y="712580"/>
              <a:ext cx="750199" cy="1822258"/>
            </a:xfrm>
            <a:prstGeom prst="rect">
              <a:avLst/>
            </a:prstGeom>
          </p:spPr>
        </p:pic>
        <p:sp>
          <p:nvSpPr>
            <p:cNvPr id="16" name="Arc 15">
              <a:extLst>
                <a:ext uri="{FF2B5EF4-FFF2-40B4-BE49-F238E27FC236}">
                  <a16:creationId xmlns:a16="http://schemas.microsoft.com/office/drawing/2014/main" id="{675B47A5-38AB-7F4E-B62B-256689F1D921}"/>
                </a:ext>
              </a:extLst>
            </p:cNvPr>
            <p:cNvSpPr/>
            <p:nvPr/>
          </p:nvSpPr>
          <p:spPr>
            <a:xfrm rot="21103031">
              <a:off x="694820" y="1490173"/>
              <a:ext cx="2644672" cy="2063531"/>
            </a:xfrm>
            <a:prstGeom prst="arc">
              <a:avLst>
                <a:gd name="adj1" fmla="val 16200000"/>
                <a:gd name="adj2" fmla="val 20737449"/>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Arc 16">
              <a:extLst>
                <a:ext uri="{FF2B5EF4-FFF2-40B4-BE49-F238E27FC236}">
                  <a16:creationId xmlns:a16="http://schemas.microsoft.com/office/drawing/2014/main" id="{58623EEC-3D7D-6740-A8E6-9150AB11CA36}"/>
                </a:ext>
              </a:extLst>
            </p:cNvPr>
            <p:cNvSpPr/>
            <p:nvPr/>
          </p:nvSpPr>
          <p:spPr>
            <a:xfrm rot="404204">
              <a:off x="409124" y="1609504"/>
              <a:ext cx="2644672" cy="2063531"/>
            </a:xfrm>
            <a:prstGeom prst="arc">
              <a:avLst>
                <a:gd name="adj1" fmla="val 16200000"/>
                <a:gd name="adj2" fmla="val 20103017"/>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Arc 17">
              <a:extLst>
                <a:ext uri="{FF2B5EF4-FFF2-40B4-BE49-F238E27FC236}">
                  <a16:creationId xmlns:a16="http://schemas.microsoft.com/office/drawing/2014/main" id="{89536F61-194B-D24B-A6C2-363482245A10}"/>
                </a:ext>
              </a:extLst>
            </p:cNvPr>
            <p:cNvSpPr/>
            <p:nvPr/>
          </p:nvSpPr>
          <p:spPr>
            <a:xfrm rot="1174458">
              <a:off x="701736" y="1553066"/>
              <a:ext cx="2644672" cy="2063531"/>
            </a:xfrm>
            <a:prstGeom prst="arc">
              <a:avLst>
                <a:gd name="adj1" fmla="val 16786254"/>
                <a:gd name="adj2" fmla="val 19262258"/>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3" name="TextBox 2">
            <a:extLst>
              <a:ext uri="{FF2B5EF4-FFF2-40B4-BE49-F238E27FC236}">
                <a16:creationId xmlns:a16="http://schemas.microsoft.com/office/drawing/2014/main" id="{7A417A04-0E64-5F45-955A-7CFDF0A3D211}"/>
              </a:ext>
            </a:extLst>
          </p:cNvPr>
          <p:cNvSpPr txBox="1"/>
          <p:nvPr/>
        </p:nvSpPr>
        <p:spPr>
          <a:xfrm>
            <a:off x="235195" y="4539668"/>
            <a:ext cx="4585283" cy="1938992"/>
          </a:xfrm>
          <a:prstGeom prst="rect">
            <a:avLst/>
          </a:prstGeom>
          <a:noFill/>
        </p:spPr>
        <p:txBody>
          <a:bodyPr wrap="square" rtlCol="0">
            <a:spAutoFit/>
          </a:bodyPr>
          <a:lstStyle/>
          <a:p>
            <a:r>
              <a:rPr lang="en-US" sz="2400" dirty="0">
                <a:latin typeface="Avenir Book" panose="02000503020000020003" pitchFamily="2" charset="0"/>
              </a:rPr>
              <a:t>We </a:t>
            </a:r>
            <a:r>
              <a:rPr lang="en-US" sz="2400" dirty="0">
                <a:solidFill>
                  <a:srgbClr val="B83935"/>
                </a:solidFill>
                <a:latin typeface="Avenir Book" panose="02000503020000020003" pitchFamily="2" charset="0"/>
              </a:rPr>
              <a:t>just</a:t>
            </a:r>
            <a:r>
              <a:rPr lang="en-US" sz="2400" dirty="0">
                <a:latin typeface="Avenir Book" panose="02000503020000020003" pitchFamily="2" charset="0"/>
              </a:rPr>
              <a:t> </a:t>
            </a:r>
            <a:r>
              <a:rPr lang="en-US" sz="2400" dirty="0">
                <a:solidFill>
                  <a:srgbClr val="B83935"/>
                </a:solidFill>
                <a:latin typeface="Avenir Book" panose="02000503020000020003" pitchFamily="2" charset="0"/>
              </a:rPr>
              <a:t>need</a:t>
            </a:r>
            <a:r>
              <a:rPr lang="en-US" sz="2400" dirty="0">
                <a:latin typeface="Avenir Book" panose="02000503020000020003" pitchFamily="2" charset="0"/>
              </a:rPr>
              <a:t> to know</a:t>
            </a:r>
          </a:p>
          <a:p>
            <a:pPr marL="342900" indent="-342900">
              <a:buFontTx/>
              <a:buChar char="-"/>
            </a:pPr>
            <a:r>
              <a:rPr lang="en-US" sz="2400" dirty="0">
                <a:latin typeface="Avenir Book" panose="02000503020000020003" pitchFamily="2" charset="0"/>
              </a:rPr>
              <a:t>Is any moving object going to </a:t>
            </a:r>
            <a:r>
              <a:rPr lang="en-US" sz="2400" dirty="0">
                <a:solidFill>
                  <a:srgbClr val="B83935"/>
                </a:solidFill>
                <a:latin typeface="Avenir Book" panose="02000503020000020003" pitchFamily="2" charset="0"/>
              </a:rPr>
              <a:t>hit</a:t>
            </a:r>
            <a:r>
              <a:rPr lang="en-US" sz="2400" dirty="0">
                <a:latin typeface="Avenir Book" panose="02000503020000020003" pitchFamily="2" charset="0"/>
              </a:rPr>
              <a:t> me?</a:t>
            </a:r>
          </a:p>
          <a:p>
            <a:pPr marL="342900" indent="-342900">
              <a:buFontTx/>
              <a:buChar char="-"/>
            </a:pPr>
            <a:endParaRPr lang="en-US" sz="2400" dirty="0">
              <a:latin typeface="Avenir Book" panose="02000503020000020003" pitchFamily="2" charset="0"/>
            </a:endParaRPr>
          </a:p>
          <a:p>
            <a:endParaRPr lang="en-US" sz="2400" dirty="0">
              <a:latin typeface="Avenir Book" panose="02000503020000020003" pitchFamily="2" charset="0"/>
            </a:endParaRPr>
          </a:p>
        </p:txBody>
      </p:sp>
      <p:sp>
        <p:nvSpPr>
          <p:cNvPr id="43" name="TextBox 42">
            <a:extLst>
              <a:ext uri="{FF2B5EF4-FFF2-40B4-BE49-F238E27FC236}">
                <a16:creationId xmlns:a16="http://schemas.microsoft.com/office/drawing/2014/main" id="{1E36FF43-78B2-CD49-8A60-2470911528E5}"/>
              </a:ext>
            </a:extLst>
          </p:cNvPr>
          <p:cNvSpPr txBox="1"/>
          <p:nvPr/>
        </p:nvSpPr>
        <p:spPr>
          <a:xfrm>
            <a:off x="299361" y="629793"/>
            <a:ext cx="5637976"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We took a different route</a:t>
            </a:r>
          </a:p>
        </p:txBody>
      </p:sp>
      <p:sp>
        <p:nvSpPr>
          <p:cNvPr id="46" name="TextBox 45">
            <a:extLst>
              <a:ext uri="{FF2B5EF4-FFF2-40B4-BE49-F238E27FC236}">
                <a16:creationId xmlns:a16="http://schemas.microsoft.com/office/drawing/2014/main" id="{7E94E098-2178-0A4C-94BE-D8F24ABD4429}"/>
              </a:ext>
            </a:extLst>
          </p:cNvPr>
          <p:cNvSpPr txBox="1"/>
          <p:nvPr/>
        </p:nvSpPr>
        <p:spPr>
          <a:xfrm>
            <a:off x="300568" y="2633741"/>
            <a:ext cx="3040512" cy="1938992"/>
          </a:xfrm>
          <a:prstGeom prst="rect">
            <a:avLst/>
          </a:prstGeom>
          <a:noFill/>
        </p:spPr>
        <p:txBody>
          <a:bodyPr wrap="none" rtlCol="0">
            <a:spAutoFit/>
          </a:bodyPr>
          <a:lstStyle/>
          <a:p>
            <a:r>
              <a:rPr lang="en-US" sz="2400" dirty="0">
                <a:latin typeface="Avenir Book" panose="02000503020000020003" pitchFamily="2" charset="0"/>
              </a:rPr>
              <a:t>We </a:t>
            </a:r>
            <a:r>
              <a:rPr lang="en-US" sz="2400" dirty="0">
                <a:solidFill>
                  <a:srgbClr val="B83935"/>
                </a:solidFill>
                <a:latin typeface="Avenir Book" panose="02000503020000020003" pitchFamily="2" charset="0"/>
              </a:rPr>
              <a:t>do not </a:t>
            </a:r>
            <a:r>
              <a:rPr lang="en-US" sz="2400" dirty="0">
                <a:latin typeface="Avenir Book" panose="02000503020000020003" pitchFamily="2" charset="0"/>
              </a:rPr>
              <a:t>need</a:t>
            </a:r>
          </a:p>
          <a:p>
            <a:pPr marL="285750" indent="-285750">
              <a:buFontTx/>
              <a:buChar char="-"/>
            </a:pPr>
            <a:r>
              <a:rPr lang="en-US" sz="2400" dirty="0">
                <a:latin typeface="Avenir Book" panose="02000503020000020003" pitchFamily="2" charset="0"/>
              </a:rPr>
              <a:t>Localization</a:t>
            </a:r>
          </a:p>
          <a:p>
            <a:pPr marL="285750" indent="-285750">
              <a:buFontTx/>
              <a:buChar char="-"/>
            </a:pPr>
            <a:r>
              <a:rPr lang="en-US" sz="2400" dirty="0">
                <a:latin typeface="Avenir Book" panose="02000503020000020003" pitchFamily="2" charset="0"/>
              </a:rPr>
              <a:t>Scene Imaging</a:t>
            </a:r>
          </a:p>
          <a:p>
            <a:pPr marL="285750" indent="-285750">
              <a:buFontTx/>
              <a:buChar char="-"/>
            </a:pPr>
            <a:r>
              <a:rPr lang="en-US" sz="2400" dirty="0">
                <a:latin typeface="Avenir Book" panose="02000503020000020003" pitchFamily="2" charset="0"/>
              </a:rPr>
              <a:t>Direction of Arrival</a:t>
            </a:r>
          </a:p>
          <a:p>
            <a:endParaRPr lang="en-US" sz="2400" dirty="0">
              <a:latin typeface="Avenir Book" panose="02000503020000020003" pitchFamily="2" charset="0"/>
            </a:endParaRPr>
          </a:p>
        </p:txBody>
      </p:sp>
      <p:sp>
        <p:nvSpPr>
          <p:cNvPr id="48" name="TextBox 47">
            <a:extLst>
              <a:ext uri="{FF2B5EF4-FFF2-40B4-BE49-F238E27FC236}">
                <a16:creationId xmlns:a16="http://schemas.microsoft.com/office/drawing/2014/main" id="{AFBAB6D9-F7C8-7D40-8155-29A39E539DA8}"/>
              </a:ext>
            </a:extLst>
          </p:cNvPr>
          <p:cNvSpPr txBox="1"/>
          <p:nvPr/>
        </p:nvSpPr>
        <p:spPr>
          <a:xfrm>
            <a:off x="177449" y="1790956"/>
            <a:ext cx="3486215" cy="492443"/>
          </a:xfrm>
          <a:prstGeom prst="rect">
            <a:avLst/>
          </a:prstGeom>
          <a:noFill/>
        </p:spPr>
        <p:txBody>
          <a:bodyPr wrap="square" rtlCol="0">
            <a:spAutoFit/>
          </a:bodyPr>
          <a:lstStyle/>
          <a:p>
            <a:r>
              <a:rPr lang="en-US" sz="2600" dirty="0">
                <a:solidFill>
                  <a:srgbClr val="B83935"/>
                </a:solidFill>
                <a:latin typeface="Avenir Book" panose="02000503020000020003" pitchFamily="2" charset="0"/>
              </a:rPr>
              <a:t>Event Specific Sensor</a:t>
            </a:r>
          </a:p>
        </p:txBody>
      </p:sp>
    </p:spTree>
    <p:extLst>
      <p:ext uri="{BB962C8B-B14F-4D97-AF65-F5344CB8AC3E}">
        <p14:creationId xmlns:p14="http://schemas.microsoft.com/office/powerpoint/2010/main" val="29262551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3CFACD-10AC-AC43-9B9D-8D638DCC4114}"/>
              </a:ext>
            </a:extLst>
          </p:cNvPr>
          <p:cNvGrpSpPr/>
          <p:nvPr/>
        </p:nvGrpSpPr>
        <p:grpSpPr>
          <a:xfrm>
            <a:off x="3956180" y="1663284"/>
            <a:ext cx="5613029" cy="4395860"/>
            <a:chOff x="409124" y="712580"/>
            <a:chExt cx="6759404" cy="5074761"/>
          </a:xfrm>
        </p:grpSpPr>
        <p:grpSp>
          <p:nvGrpSpPr>
            <p:cNvPr id="10" name="Group 9">
              <a:extLst>
                <a:ext uri="{FF2B5EF4-FFF2-40B4-BE49-F238E27FC236}">
                  <a16:creationId xmlns:a16="http://schemas.microsoft.com/office/drawing/2014/main" id="{85958C33-325D-0046-9AA4-D9F7667827CC}"/>
                </a:ext>
              </a:extLst>
            </p:cNvPr>
            <p:cNvGrpSpPr/>
            <p:nvPr/>
          </p:nvGrpSpPr>
          <p:grpSpPr>
            <a:xfrm>
              <a:off x="2823671" y="2345934"/>
              <a:ext cx="4344857" cy="3441407"/>
              <a:chOff x="3506575" y="2751049"/>
              <a:chExt cx="4344857" cy="3441407"/>
            </a:xfrm>
          </p:grpSpPr>
          <p:sp>
            <p:nvSpPr>
              <p:cNvPr id="33" name="Oval 32">
                <a:extLst>
                  <a:ext uri="{FF2B5EF4-FFF2-40B4-BE49-F238E27FC236}">
                    <a16:creationId xmlns:a16="http://schemas.microsoft.com/office/drawing/2014/main" id="{42D4B17E-4B6C-0D42-8870-A6786CCF15F5}"/>
                  </a:ext>
                </a:extLst>
              </p:cNvPr>
              <p:cNvSpPr/>
              <p:nvPr/>
            </p:nvSpPr>
            <p:spPr>
              <a:xfrm>
                <a:off x="4490977" y="3576577"/>
                <a:ext cx="2266597" cy="188667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61726C3C-ED6C-0749-B9F5-6DC2D629A72B}"/>
                  </a:ext>
                </a:extLst>
              </p:cNvPr>
              <p:cNvSpPr/>
              <p:nvPr/>
            </p:nvSpPr>
            <p:spPr>
              <a:xfrm>
                <a:off x="4243337" y="3357256"/>
                <a:ext cx="2742583" cy="228287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CF3D2400-0A83-B246-AD2A-478597535FD0}"/>
                  </a:ext>
                </a:extLst>
              </p:cNvPr>
              <p:cNvSpPr/>
              <p:nvPr/>
            </p:nvSpPr>
            <p:spPr>
              <a:xfrm>
                <a:off x="3916071" y="3083427"/>
                <a:ext cx="3318525" cy="2762279"/>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4525CAB-9851-2D40-95A0-86ACAC4DA472}"/>
                  </a:ext>
                </a:extLst>
              </p:cNvPr>
              <p:cNvSpPr/>
              <p:nvPr/>
            </p:nvSpPr>
            <p:spPr>
              <a:xfrm>
                <a:off x="3506575" y="2751049"/>
                <a:ext cx="4015416" cy="334235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1464CA75-94D8-0743-A97F-1581FB6A929E}"/>
                  </a:ext>
                </a:extLst>
              </p:cNvPr>
              <p:cNvSpPr/>
              <p:nvPr/>
            </p:nvSpPr>
            <p:spPr>
              <a:xfrm>
                <a:off x="4747470" y="3823247"/>
                <a:ext cx="1873221" cy="155923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057E4ED-5FDE-AC49-B990-535EAA6F269A}"/>
                  </a:ext>
                </a:extLst>
              </p:cNvPr>
              <p:cNvSpPr/>
              <p:nvPr/>
            </p:nvSpPr>
            <p:spPr>
              <a:xfrm>
                <a:off x="4946597" y="3985304"/>
                <a:ext cx="1548116" cy="128862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715DF7A4-31B4-4346-A7B1-002E3DEB96F1}"/>
                  </a:ext>
                </a:extLst>
              </p:cNvPr>
              <p:cNvSpPr/>
              <p:nvPr/>
            </p:nvSpPr>
            <p:spPr>
              <a:xfrm>
                <a:off x="5152316" y="4226377"/>
                <a:ext cx="1279435" cy="106497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540BFBA-93FE-4741-BA11-C76F0575A9E2}"/>
                  </a:ext>
                </a:extLst>
              </p:cNvPr>
              <p:cNvSpPr/>
              <p:nvPr/>
            </p:nvSpPr>
            <p:spPr>
              <a:xfrm>
                <a:off x="3506575" y="4849792"/>
                <a:ext cx="3728021"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E106949-E52C-E04F-81FD-5ABFA32B4E1E}"/>
                  </a:ext>
                </a:extLst>
              </p:cNvPr>
              <p:cNvSpPr/>
              <p:nvPr/>
            </p:nvSpPr>
            <p:spPr>
              <a:xfrm rot="18895469">
                <a:off x="6245630" y="3966377"/>
                <a:ext cx="1868939"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A3CFB393-3BF1-C24E-8704-A8D74B0E7C2F}"/>
                </a:ext>
              </a:extLst>
            </p:cNvPr>
            <p:cNvGrpSpPr/>
            <p:nvPr/>
          </p:nvGrpSpPr>
          <p:grpSpPr>
            <a:xfrm rot="21209469">
              <a:off x="2965991" y="1913792"/>
              <a:ext cx="1153560" cy="1366902"/>
              <a:chOff x="3878253" y="1271995"/>
              <a:chExt cx="1153560" cy="1366902"/>
            </a:xfrm>
          </p:grpSpPr>
          <p:sp>
            <p:nvSpPr>
              <p:cNvPr id="21" name="Triangle 20">
                <a:extLst>
                  <a:ext uri="{FF2B5EF4-FFF2-40B4-BE49-F238E27FC236}">
                    <a16:creationId xmlns:a16="http://schemas.microsoft.com/office/drawing/2014/main" id="{499B1D82-B123-4E48-BCF7-8581857FC894}"/>
                  </a:ext>
                </a:extLst>
              </p:cNvPr>
              <p:cNvSpPr/>
              <p:nvPr/>
            </p:nvSpPr>
            <p:spPr>
              <a:xfrm rot="19396163">
                <a:off x="3878253" y="1271995"/>
                <a:ext cx="1153560" cy="1366902"/>
              </a:xfrm>
              <a:prstGeom prst="triangle">
                <a:avLst>
                  <a:gd name="adj" fmla="val 3790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8B09D9-AB7D-DC4F-AFAB-EF9E5C3C6305}"/>
                  </a:ext>
                </a:extLst>
              </p:cNvPr>
              <p:cNvGrpSpPr/>
              <p:nvPr/>
            </p:nvGrpSpPr>
            <p:grpSpPr>
              <a:xfrm rot="21256668">
                <a:off x="4084234" y="1698865"/>
                <a:ext cx="906224" cy="754518"/>
                <a:chOff x="4496162" y="1543861"/>
                <a:chExt cx="906224" cy="754518"/>
              </a:xfrm>
            </p:grpSpPr>
            <p:grpSp>
              <p:nvGrpSpPr>
                <p:cNvPr id="23" name="Group 22">
                  <a:extLst>
                    <a:ext uri="{FF2B5EF4-FFF2-40B4-BE49-F238E27FC236}">
                      <a16:creationId xmlns:a16="http://schemas.microsoft.com/office/drawing/2014/main" id="{88C77961-FFBF-4A4D-8CAB-21F3B1B9121C}"/>
                    </a:ext>
                  </a:extLst>
                </p:cNvPr>
                <p:cNvGrpSpPr/>
                <p:nvPr/>
              </p:nvGrpSpPr>
              <p:grpSpPr>
                <a:xfrm rot="17835631" flipH="1">
                  <a:off x="4582898" y="1497745"/>
                  <a:ext cx="727396" cy="873871"/>
                  <a:chOff x="4399274" y="2673944"/>
                  <a:chExt cx="727396" cy="873871"/>
                </a:xfrm>
              </p:grpSpPr>
              <p:sp>
                <p:nvSpPr>
                  <p:cNvPr id="26" name="Oval 25">
                    <a:extLst>
                      <a:ext uri="{FF2B5EF4-FFF2-40B4-BE49-F238E27FC236}">
                        <a16:creationId xmlns:a16="http://schemas.microsoft.com/office/drawing/2014/main" id="{39DE680E-FA70-2449-9091-ABC4CCDEC49E}"/>
                      </a:ext>
                    </a:extLst>
                  </p:cNvPr>
                  <p:cNvSpPr/>
                  <p:nvPr/>
                </p:nvSpPr>
                <p:spPr>
                  <a:xfrm rot="18566517" flipV="1">
                    <a:off x="4515123" y="2873590"/>
                    <a:ext cx="493277" cy="4105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B357E28-F4B2-3B4E-981F-23FB6D41CD82}"/>
                      </a:ext>
                    </a:extLst>
                  </p:cNvPr>
                  <p:cNvSpPr/>
                  <p:nvPr/>
                </p:nvSpPr>
                <p:spPr>
                  <a:xfrm rot="18566517" flipV="1">
                    <a:off x="4465561" y="2835033"/>
                    <a:ext cx="596866" cy="49682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F124D822-AAF5-694F-8541-946FDB1F2EF7}"/>
                      </a:ext>
                    </a:extLst>
                  </p:cNvPr>
                  <p:cNvSpPr/>
                  <p:nvPr/>
                </p:nvSpPr>
                <p:spPr>
                  <a:xfrm rot="18566517" flipV="1">
                    <a:off x="4403193" y="2794189"/>
                    <a:ext cx="722207" cy="601154"/>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E5524C87-D87E-7547-80F5-67D1911956F5}"/>
                      </a:ext>
                    </a:extLst>
                  </p:cNvPr>
                  <p:cNvSpPr/>
                  <p:nvPr/>
                </p:nvSpPr>
                <p:spPr>
                  <a:xfrm rot="18566517" flipV="1">
                    <a:off x="4326036" y="2747182"/>
                    <a:ext cx="873871" cy="7273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97A6E51B-0791-3641-83CF-3C98B2535496}"/>
                      </a:ext>
                    </a:extLst>
                  </p:cNvPr>
                  <p:cNvSpPr/>
                  <p:nvPr/>
                </p:nvSpPr>
                <p:spPr>
                  <a:xfrm rot="18566517" flipV="1">
                    <a:off x="4552255" y="2887700"/>
                    <a:ext cx="407667" cy="33933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5599C4DA-7E43-6146-BEDD-57FEC911B71E}"/>
                      </a:ext>
                    </a:extLst>
                  </p:cNvPr>
                  <p:cNvSpPr/>
                  <p:nvPr/>
                </p:nvSpPr>
                <p:spPr>
                  <a:xfrm rot="18566517" flipV="1">
                    <a:off x="4588192" y="2907301"/>
                    <a:ext cx="336915" cy="280443"/>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509410E7-41FC-6641-873F-A9721786744D}"/>
                      </a:ext>
                    </a:extLst>
                  </p:cNvPr>
                  <p:cNvSpPr/>
                  <p:nvPr/>
                </p:nvSpPr>
                <p:spPr>
                  <a:xfrm rot="18566517" flipV="1">
                    <a:off x="4605574" y="2901771"/>
                    <a:ext cx="278442" cy="23177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61920BE8-4381-C04B-86E7-D9F49BDA907E}"/>
                    </a:ext>
                  </a:extLst>
                </p:cNvPr>
                <p:cNvSpPr/>
                <p:nvPr/>
              </p:nvSpPr>
              <p:spPr>
                <a:xfrm rot="17492716" flipV="1">
                  <a:off x="4291365" y="1748658"/>
                  <a:ext cx="704223" cy="29463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197989F-C445-2C49-84BE-386A7C31EA9A}"/>
                    </a:ext>
                  </a:extLst>
                </p:cNvPr>
                <p:cNvSpPr/>
                <p:nvPr/>
              </p:nvSpPr>
              <p:spPr>
                <a:xfrm rot="172083" flipV="1">
                  <a:off x="4755037" y="1549800"/>
                  <a:ext cx="647349" cy="31843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12" name="Picture 11">
              <a:extLst>
                <a:ext uri="{FF2B5EF4-FFF2-40B4-BE49-F238E27FC236}">
                  <a16:creationId xmlns:a16="http://schemas.microsoft.com/office/drawing/2014/main" id="{811A7742-9FD8-7143-8E63-7BE4C2BA7466}"/>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3077350" y="2188951"/>
              <a:ext cx="636116" cy="527234"/>
            </a:xfrm>
            <a:prstGeom prst="ellipse">
              <a:avLst/>
            </a:prstGeom>
          </p:spPr>
        </p:pic>
        <p:grpSp>
          <p:nvGrpSpPr>
            <p:cNvPr id="13" name="Group 12">
              <a:extLst>
                <a:ext uri="{FF2B5EF4-FFF2-40B4-BE49-F238E27FC236}">
                  <a16:creationId xmlns:a16="http://schemas.microsoft.com/office/drawing/2014/main" id="{2910083C-BDE1-594F-8456-2BE1FAF80810}"/>
                </a:ext>
              </a:extLst>
            </p:cNvPr>
            <p:cNvGrpSpPr/>
            <p:nvPr/>
          </p:nvGrpSpPr>
          <p:grpSpPr>
            <a:xfrm>
              <a:off x="4123821" y="3430447"/>
              <a:ext cx="1647141" cy="967932"/>
              <a:chOff x="4123821" y="3430447"/>
              <a:chExt cx="1647141" cy="967932"/>
            </a:xfrm>
          </p:grpSpPr>
          <p:sp>
            <p:nvSpPr>
              <p:cNvPr id="19" name="Oval 18">
                <a:extLst>
                  <a:ext uri="{FF2B5EF4-FFF2-40B4-BE49-F238E27FC236}">
                    <a16:creationId xmlns:a16="http://schemas.microsoft.com/office/drawing/2014/main" id="{57DDC60B-D6C0-EC43-BEED-C594E6E26AE1}"/>
                  </a:ext>
                </a:extLst>
              </p:cNvPr>
              <p:cNvSpPr/>
              <p:nvPr/>
            </p:nvSpPr>
            <p:spPr>
              <a:xfrm rot="2170103">
                <a:off x="4123821" y="4151451"/>
                <a:ext cx="163022" cy="2469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E708DE9A-4BDA-9A4B-8A6D-FAF8626AA616}"/>
                  </a:ext>
                </a:extLst>
              </p:cNvPr>
              <p:cNvSpPr/>
              <p:nvPr/>
            </p:nvSpPr>
            <p:spPr>
              <a:xfrm rot="16908241">
                <a:off x="5548794" y="3398199"/>
                <a:ext cx="189920" cy="25441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71A9D42B-AB9F-4542-9BBD-FE6337C6560C}"/>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backgroundRemoval t="23704" b="67130" l="11800" r="89100">
                          <a14:foregroundMark x1="18400" y1="35556" x2="18400" y2="35556"/>
                          <a14:foregroundMark x1="11800" y1="38426" x2="11800" y2="38426"/>
                          <a14:foregroundMark x1="35200" y1="26481" x2="35200" y2="26481"/>
                          <a14:foregroundMark x1="25700" y1="31389" x2="25700" y2="31389"/>
                          <a14:foregroundMark x1="25800" y1="38241" x2="25800" y2="38241"/>
                          <a14:foregroundMark x1="64400" y1="38611" x2="64400" y2="38611"/>
                          <a14:foregroundMark x1="65300" y1="28333" x2="65300" y2="28333"/>
                          <a14:foregroundMark x1="71500" y1="31389" x2="71500" y2="31389"/>
                          <a14:foregroundMark x1="81400" y1="36759" x2="81400" y2="36759"/>
                          <a14:foregroundMark x1="86300" y1="38611" x2="86300" y2="38611"/>
                          <a14:foregroundMark x1="84100" y1="50093" x2="84100" y2="50093"/>
                          <a14:foregroundMark x1="68700" y1="62500" x2="68700" y2="62500"/>
                          <a14:foregroundMark x1="74300" y1="57870" x2="74300" y2="57870"/>
                          <a14:foregroundMark x1="74900" y1="64352" x2="74900" y2="64352"/>
                          <a14:foregroundMark x1="62000" y1="67222" x2="62000" y2="67222"/>
                          <a14:foregroundMark x1="65100" y1="54907" x2="65100" y2="54907"/>
                          <a14:foregroundMark x1="31800" y1="56204" x2="31800" y2="56204"/>
                          <a14:foregroundMark x1="16700" y1="52500" x2="16700" y2="52500"/>
                          <a14:foregroundMark x1="29700" y1="64074" x2="29700" y2="64074"/>
                          <a14:foregroundMark x1="24300" y1="57130" x2="24300" y2="57130"/>
                          <a14:foregroundMark x1="40300" y1="23704" x2="40300" y2="23704"/>
                          <a14:foregroundMark x1="89100" y1="38611" x2="89100" y2="38611"/>
                          <a14:foregroundMark x1="23600" y1="63889" x2="23600" y2="63889"/>
                        </a14:backgroundRemoval>
                      </a14:imgEffect>
                    </a14:imgLayer>
                  </a14:imgProps>
                </a:ext>
              </a:extLst>
            </a:blip>
            <a:srcRect l="7949" t="21667" r="8239" b="29667"/>
            <a:stretch/>
          </p:blipFill>
          <p:spPr>
            <a:xfrm rot="19930388">
              <a:off x="3669513" y="3451619"/>
              <a:ext cx="3004114" cy="1883965"/>
            </a:xfrm>
            <a:prstGeom prst="rect">
              <a:avLst/>
            </a:prstGeom>
          </p:spPr>
        </p:pic>
        <p:pic>
          <p:nvPicPr>
            <p:cNvPr id="15" name="Picture 14">
              <a:extLst>
                <a:ext uri="{FF2B5EF4-FFF2-40B4-BE49-F238E27FC236}">
                  <a16:creationId xmlns:a16="http://schemas.microsoft.com/office/drawing/2014/main" id="{B765F3BC-6994-C445-ACE6-59CF1CCCC842}"/>
                </a:ext>
              </a:extLst>
            </p:cNvPr>
            <p:cNvPicPr>
              <a:picLocks noChangeAspect="1"/>
            </p:cNvPicPr>
            <p:nvPr/>
          </p:nvPicPr>
          <p:blipFill rotWithShape="1">
            <a:blip r:embed="rId7">
              <a:alphaModFix amt="52000"/>
            </a:blip>
            <a:srcRect r="65796" b="6828"/>
            <a:stretch/>
          </p:blipFill>
          <p:spPr>
            <a:xfrm>
              <a:off x="1010764" y="712580"/>
              <a:ext cx="750199" cy="1822258"/>
            </a:xfrm>
            <a:prstGeom prst="rect">
              <a:avLst/>
            </a:prstGeom>
          </p:spPr>
        </p:pic>
        <p:sp>
          <p:nvSpPr>
            <p:cNvPr id="16" name="Arc 15">
              <a:extLst>
                <a:ext uri="{FF2B5EF4-FFF2-40B4-BE49-F238E27FC236}">
                  <a16:creationId xmlns:a16="http://schemas.microsoft.com/office/drawing/2014/main" id="{675B47A5-38AB-7F4E-B62B-256689F1D921}"/>
                </a:ext>
              </a:extLst>
            </p:cNvPr>
            <p:cNvSpPr/>
            <p:nvPr/>
          </p:nvSpPr>
          <p:spPr>
            <a:xfrm rot="21103031">
              <a:off x="694820" y="1490173"/>
              <a:ext cx="2644672" cy="2063531"/>
            </a:xfrm>
            <a:prstGeom prst="arc">
              <a:avLst>
                <a:gd name="adj1" fmla="val 16200000"/>
                <a:gd name="adj2" fmla="val 20737449"/>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Arc 16">
              <a:extLst>
                <a:ext uri="{FF2B5EF4-FFF2-40B4-BE49-F238E27FC236}">
                  <a16:creationId xmlns:a16="http://schemas.microsoft.com/office/drawing/2014/main" id="{58623EEC-3D7D-6740-A8E6-9150AB11CA36}"/>
                </a:ext>
              </a:extLst>
            </p:cNvPr>
            <p:cNvSpPr/>
            <p:nvPr/>
          </p:nvSpPr>
          <p:spPr>
            <a:xfrm rot="404204">
              <a:off x="409124" y="1609504"/>
              <a:ext cx="2644672" cy="2063531"/>
            </a:xfrm>
            <a:prstGeom prst="arc">
              <a:avLst>
                <a:gd name="adj1" fmla="val 16200000"/>
                <a:gd name="adj2" fmla="val 20103017"/>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Arc 17">
              <a:extLst>
                <a:ext uri="{FF2B5EF4-FFF2-40B4-BE49-F238E27FC236}">
                  <a16:creationId xmlns:a16="http://schemas.microsoft.com/office/drawing/2014/main" id="{89536F61-194B-D24B-A6C2-363482245A10}"/>
                </a:ext>
              </a:extLst>
            </p:cNvPr>
            <p:cNvSpPr/>
            <p:nvPr/>
          </p:nvSpPr>
          <p:spPr>
            <a:xfrm rot="1174458">
              <a:off x="701736" y="1553066"/>
              <a:ext cx="2644672" cy="2063531"/>
            </a:xfrm>
            <a:prstGeom prst="arc">
              <a:avLst>
                <a:gd name="adj1" fmla="val 16786254"/>
                <a:gd name="adj2" fmla="val 19262258"/>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3" name="TextBox 2">
            <a:extLst>
              <a:ext uri="{FF2B5EF4-FFF2-40B4-BE49-F238E27FC236}">
                <a16:creationId xmlns:a16="http://schemas.microsoft.com/office/drawing/2014/main" id="{7A417A04-0E64-5F45-955A-7CFDF0A3D211}"/>
              </a:ext>
            </a:extLst>
          </p:cNvPr>
          <p:cNvSpPr txBox="1"/>
          <p:nvPr/>
        </p:nvSpPr>
        <p:spPr>
          <a:xfrm>
            <a:off x="235195" y="4539668"/>
            <a:ext cx="4585283" cy="1938992"/>
          </a:xfrm>
          <a:prstGeom prst="rect">
            <a:avLst/>
          </a:prstGeom>
          <a:noFill/>
        </p:spPr>
        <p:txBody>
          <a:bodyPr wrap="square" rtlCol="0">
            <a:spAutoFit/>
          </a:bodyPr>
          <a:lstStyle/>
          <a:p>
            <a:r>
              <a:rPr lang="en-US" sz="2400" dirty="0">
                <a:latin typeface="Avenir Book" panose="02000503020000020003" pitchFamily="2" charset="0"/>
              </a:rPr>
              <a:t>We </a:t>
            </a:r>
            <a:r>
              <a:rPr lang="en-US" sz="2400" dirty="0">
                <a:solidFill>
                  <a:srgbClr val="B83935"/>
                </a:solidFill>
                <a:latin typeface="Avenir Book" panose="02000503020000020003" pitchFamily="2" charset="0"/>
              </a:rPr>
              <a:t>just</a:t>
            </a:r>
            <a:r>
              <a:rPr lang="en-US" sz="2400" dirty="0">
                <a:latin typeface="Avenir Book" panose="02000503020000020003" pitchFamily="2" charset="0"/>
              </a:rPr>
              <a:t> </a:t>
            </a:r>
            <a:r>
              <a:rPr lang="en-US" sz="2400" dirty="0">
                <a:solidFill>
                  <a:srgbClr val="B83935"/>
                </a:solidFill>
                <a:latin typeface="Avenir Book" panose="02000503020000020003" pitchFamily="2" charset="0"/>
              </a:rPr>
              <a:t>need</a:t>
            </a:r>
            <a:r>
              <a:rPr lang="en-US" sz="2400" dirty="0">
                <a:latin typeface="Avenir Book" panose="02000503020000020003" pitchFamily="2" charset="0"/>
              </a:rPr>
              <a:t> to know</a:t>
            </a:r>
          </a:p>
          <a:p>
            <a:pPr marL="342900" indent="-342900">
              <a:buFontTx/>
              <a:buChar char="-"/>
            </a:pPr>
            <a:r>
              <a:rPr lang="en-US" sz="2400" dirty="0">
                <a:latin typeface="Avenir Book" panose="02000503020000020003" pitchFamily="2" charset="0"/>
              </a:rPr>
              <a:t>Is any moving object going to </a:t>
            </a:r>
            <a:r>
              <a:rPr lang="en-US" sz="2400" dirty="0">
                <a:solidFill>
                  <a:srgbClr val="B83935"/>
                </a:solidFill>
                <a:latin typeface="Avenir Book" panose="02000503020000020003" pitchFamily="2" charset="0"/>
              </a:rPr>
              <a:t>hit</a:t>
            </a:r>
            <a:r>
              <a:rPr lang="en-US" sz="2400" dirty="0">
                <a:latin typeface="Avenir Book" panose="02000503020000020003" pitchFamily="2" charset="0"/>
              </a:rPr>
              <a:t> me?</a:t>
            </a:r>
          </a:p>
          <a:p>
            <a:pPr marL="342900" indent="-342900">
              <a:buFontTx/>
              <a:buChar char="-"/>
            </a:pPr>
            <a:endParaRPr lang="en-US" sz="2400" dirty="0">
              <a:latin typeface="Avenir Book" panose="02000503020000020003" pitchFamily="2" charset="0"/>
            </a:endParaRPr>
          </a:p>
          <a:p>
            <a:endParaRPr lang="en-US" sz="2400" dirty="0">
              <a:latin typeface="Avenir Book" panose="02000503020000020003" pitchFamily="2" charset="0"/>
            </a:endParaRPr>
          </a:p>
        </p:txBody>
      </p:sp>
      <p:sp>
        <p:nvSpPr>
          <p:cNvPr id="43" name="TextBox 42">
            <a:extLst>
              <a:ext uri="{FF2B5EF4-FFF2-40B4-BE49-F238E27FC236}">
                <a16:creationId xmlns:a16="http://schemas.microsoft.com/office/drawing/2014/main" id="{1E36FF43-78B2-CD49-8A60-2470911528E5}"/>
              </a:ext>
            </a:extLst>
          </p:cNvPr>
          <p:cNvSpPr txBox="1"/>
          <p:nvPr/>
        </p:nvSpPr>
        <p:spPr>
          <a:xfrm>
            <a:off x="299361" y="629793"/>
            <a:ext cx="5637976"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We took a different route</a:t>
            </a:r>
          </a:p>
        </p:txBody>
      </p:sp>
      <p:sp>
        <p:nvSpPr>
          <p:cNvPr id="46" name="TextBox 45">
            <a:extLst>
              <a:ext uri="{FF2B5EF4-FFF2-40B4-BE49-F238E27FC236}">
                <a16:creationId xmlns:a16="http://schemas.microsoft.com/office/drawing/2014/main" id="{7E94E098-2178-0A4C-94BE-D8F24ABD4429}"/>
              </a:ext>
            </a:extLst>
          </p:cNvPr>
          <p:cNvSpPr txBox="1"/>
          <p:nvPr/>
        </p:nvSpPr>
        <p:spPr>
          <a:xfrm>
            <a:off x="300568" y="2633741"/>
            <a:ext cx="3040512" cy="1938992"/>
          </a:xfrm>
          <a:prstGeom prst="rect">
            <a:avLst/>
          </a:prstGeom>
          <a:noFill/>
        </p:spPr>
        <p:txBody>
          <a:bodyPr wrap="none" rtlCol="0">
            <a:spAutoFit/>
          </a:bodyPr>
          <a:lstStyle/>
          <a:p>
            <a:r>
              <a:rPr lang="en-US" sz="2400" dirty="0">
                <a:latin typeface="Avenir Book" panose="02000503020000020003" pitchFamily="2" charset="0"/>
              </a:rPr>
              <a:t>We </a:t>
            </a:r>
            <a:r>
              <a:rPr lang="en-US" sz="2400" dirty="0">
                <a:solidFill>
                  <a:srgbClr val="B83935"/>
                </a:solidFill>
                <a:latin typeface="Avenir Book" panose="02000503020000020003" pitchFamily="2" charset="0"/>
              </a:rPr>
              <a:t>do not </a:t>
            </a:r>
            <a:r>
              <a:rPr lang="en-US" sz="2400" dirty="0">
                <a:latin typeface="Avenir Book" panose="02000503020000020003" pitchFamily="2" charset="0"/>
              </a:rPr>
              <a:t>need</a:t>
            </a:r>
          </a:p>
          <a:p>
            <a:pPr marL="285750" indent="-285750">
              <a:buFontTx/>
              <a:buChar char="-"/>
            </a:pPr>
            <a:r>
              <a:rPr lang="en-US" sz="2400" dirty="0">
                <a:latin typeface="Avenir Book" panose="02000503020000020003" pitchFamily="2" charset="0"/>
              </a:rPr>
              <a:t>Localization</a:t>
            </a:r>
          </a:p>
          <a:p>
            <a:pPr marL="285750" indent="-285750">
              <a:buFontTx/>
              <a:buChar char="-"/>
            </a:pPr>
            <a:r>
              <a:rPr lang="en-US" sz="2400" dirty="0">
                <a:latin typeface="Avenir Book" panose="02000503020000020003" pitchFamily="2" charset="0"/>
              </a:rPr>
              <a:t>Scene Imaging</a:t>
            </a:r>
          </a:p>
          <a:p>
            <a:pPr marL="285750" indent="-285750">
              <a:buFontTx/>
              <a:buChar char="-"/>
            </a:pPr>
            <a:r>
              <a:rPr lang="en-US" sz="2400" dirty="0">
                <a:latin typeface="Avenir Book" panose="02000503020000020003" pitchFamily="2" charset="0"/>
              </a:rPr>
              <a:t>Direction of Arrival</a:t>
            </a:r>
          </a:p>
          <a:p>
            <a:endParaRPr lang="en-US" sz="2400" dirty="0">
              <a:latin typeface="Avenir Book" panose="02000503020000020003" pitchFamily="2" charset="0"/>
            </a:endParaRPr>
          </a:p>
        </p:txBody>
      </p:sp>
      <p:sp>
        <p:nvSpPr>
          <p:cNvPr id="48" name="TextBox 47">
            <a:extLst>
              <a:ext uri="{FF2B5EF4-FFF2-40B4-BE49-F238E27FC236}">
                <a16:creationId xmlns:a16="http://schemas.microsoft.com/office/drawing/2014/main" id="{AFBAB6D9-F7C8-7D40-8155-29A39E539DA8}"/>
              </a:ext>
            </a:extLst>
          </p:cNvPr>
          <p:cNvSpPr txBox="1"/>
          <p:nvPr/>
        </p:nvSpPr>
        <p:spPr>
          <a:xfrm>
            <a:off x="177449" y="1790956"/>
            <a:ext cx="3486215" cy="492443"/>
          </a:xfrm>
          <a:prstGeom prst="rect">
            <a:avLst/>
          </a:prstGeom>
          <a:noFill/>
        </p:spPr>
        <p:txBody>
          <a:bodyPr wrap="square" rtlCol="0">
            <a:spAutoFit/>
          </a:bodyPr>
          <a:lstStyle/>
          <a:p>
            <a:r>
              <a:rPr lang="en-US" sz="2600" dirty="0">
                <a:solidFill>
                  <a:srgbClr val="B83935"/>
                </a:solidFill>
                <a:latin typeface="Avenir Book" panose="02000503020000020003" pitchFamily="2" charset="0"/>
              </a:rPr>
              <a:t>Event Specific Sensor</a:t>
            </a:r>
          </a:p>
        </p:txBody>
      </p:sp>
      <p:sp>
        <p:nvSpPr>
          <p:cNvPr id="42" name="Rectangle 41">
            <a:extLst>
              <a:ext uri="{FF2B5EF4-FFF2-40B4-BE49-F238E27FC236}">
                <a16:creationId xmlns:a16="http://schemas.microsoft.com/office/drawing/2014/main" id="{FD2CCAA0-4AFB-6845-94A6-DFA5BC12394A}"/>
              </a:ext>
            </a:extLst>
          </p:cNvPr>
          <p:cNvSpPr/>
          <p:nvPr/>
        </p:nvSpPr>
        <p:spPr>
          <a:xfrm>
            <a:off x="-353355" y="-154625"/>
            <a:ext cx="9865894" cy="7324825"/>
          </a:xfrm>
          <a:prstGeom prst="rect">
            <a:avLst/>
          </a:prstGeom>
          <a:solidFill>
            <a:schemeClr val="bg1">
              <a:lumMod val="95000"/>
              <a:alpha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FAB641A3-291B-FA45-A04D-673705CB8584}"/>
              </a:ext>
            </a:extLst>
          </p:cNvPr>
          <p:cNvSpPr/>
          <p:nvPr/>
        </p:nvSpPr>
        <p:spPr>
          <a:xfrm>
            <a:off x="-50409" y="2410901"/>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One-bit information is all we need</a:t>
            </a:r>
          </a:p>
        </p:txBody>
      </p:sp>
    </p:spTree>
    <p:extLst>
      <p:ext uri="{BB962C8B-B14F-4D97-AF65-F5344CB8AC3E}">
        <p14:creationId xmlns:p14="http://schemas.microsoft.com/office/powerpoint/2010/main" val="1449447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3CFACD-10AC-AC43-9B9D-8D638DCC4114}"/>
              </a:ext>
            </a:extLst>
          </p:cNvPr>
          <p:cNvGrpSpPr/>
          <p:nvPr/>
        </p:nvGrpSpPr>
        <p:grpSpPr>
          <a:xfrm>
            <a:off x="3956180" y="1663284"/>
            <a:ext cx="5613029" cy="4395860"/>
            <a:chOff x="409124" y="712580"/>
            <a:chExt cx="6759404" cy="5074761"/>
          </a:xfrm>
        </p:grpSpPr>
        <p:grpSp>
          <p:nvGrpSpPr>
            <p:cNvPr id="10" name="Group 9">
              <a:extLst>
                <a:ext uri="{FF2B5EF4-FFF2-40B4-BE49-F238E27FC236}">
                  <a16:creationId xmlns:a16="http://schemas.microsoft.com/office/drawing/2014/main" id="{85958C33-325D-0046-9AA4-D9F7667827CC}"/>
                </a:ext>
              </a:extLst>
            </p:cNvPr>
            <p:cNvGrpSpPr/>
            <p:nvPr/>
          </p:nvGrpSpPr>
          <p:grpSpPr>
            <a:xfrm>
              <a:off x="2823671" y="2345934"/>
              <a:ext cx="4344857" cy="3441407"/>
              <a:chOff x="3506575" y="2751049"/>
              <a:chExt cx="4344857" cy="3441407"/>
            </a:xfrm>
          </p:grpSpPr>
          <p:sp>
            <p:nvSpPr>
              <p:cNvPr id="33" name="Oval 32">
                <a:extLst>
                  <a:ext uri="{FF2B5EF4-FFF2-40B4-BE49-F238E27FC236}">
                    <a16:creationId xmlns:a16="http://schemas.microsoft.com/office/drawing/2014/main" id="{42D4B17E-4B6C-0D42-8870-A6786CCF15F5}"/>
                  </a:ext>
                </a:extLst>
              </p:cNvPr>
              <p:cNvSpPr/>
              <p:nvPr/>
            </p:nvSpPr>
            <p:spPr>
              <a:xfrm>
                <a:off x="4490977" y="3576577"/>
                <a:ext cx="2266597" cy="188667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61726C3C-ED6C-0749-B9F5-6DC2D629A72B}"/>
                  </a:ext>
                </a:extLst>
              </p:cNvPr>
              <p:cNvSpPr/>
              <p:nvPr/>
            </p:nvSpPr>
            <p:spPr>
              <a:xfrm>
                <a:off x="4243337" y="3357256"/>
                <a:ext cx="2742583" cy="228287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CF3D2400-0A83-B246-AD2A-478597535FD0}"/>
                  </a:ext>
                </a:extLst>
              </p:cNvPr>
              <p:cNvSpPr/>
              <p:nvPr/>
            </p:nvSpPr>
            <p:spPr>
              <a:xfrm>
                <a:off x="3916071" y="3083427"/>
                <a:ext cx="3318525" cy="2762279"/>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4525CAB-9851-2D40-95A0-86ACAC4DA472}"/>
                  </a:ext>
                </a:extLst>
              </p:cNvPr>
              <p:cNvSpPr/>
              <p:nvPr/>
            </p:nvSpPr>
            <p:spPr>
              <a:xfrm>
                <a:off x="3506575" y="2751049"/>
                <a:ext cx="4015416" cy="334235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1464CA75-94D8-0743-A97F-1581FB6A929E}"/>
                  </a:ext>
                </a:extLst>
              </p:cNvPr>
              <p:cNvSpPr/>
              <p:nvPr/>
            </p:nvSpPr>
            <p:spPr>
              <a:xfrm>
                <a:off x="4747470" y="3823247"/>
                <a:ext cx="1873221" cy="1559235"/>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057E4ED-5FDE-AC49-B990-535EAA6F269A}"/>
                  </a:ext>
                </a:extLst>
              </p:cNvPr>
              <p:cNvSpPr/>
              <p:nvPr/>
            </p:nvSpPr>
            <p:spPr>
              <a:xfrm>
                <a:off x="4946597" y="3985304"/>
                <a:ext cx="1548116" cy="1288624"/>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715DF7A4-31B4-4346-A7B1-002E3DEB96F1}"/>
                  </a:ext>
                </a:extLst>
              </p:cNvPr>
              <p:cNvSpPr/>
              <p:nvPr/>
            </p:nvSpPr>
            <p:spPr>
              <a:xfrm>
                <a:off x="5152316" y="4226377"/>
                <a:ext cx="1279435" cy="1064978"/>
              </a:xfrm>
              <a:prstGeom prst="ellipse">
                <a:avLst/>
              </a:prstGeom>
              <a:noFill/>
              <a:ln w="317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540BFBA-93FE-4741-BA11-C76F0575A9E2}"/>
                  </a:ext>
                </a:extLst>
              </p:cNvPr>
              <p:cNvSpPr/>
              <p:nvPr/>
            </p:nvSpPr>
            <p:spPr>
              <a:xfrm>
                <a:off x="3506575" y="4849792"/>
                <a:ext cx="3728021"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E106949-E52C-E04F-81FD-5ABFA32B4E1E}"/>
                  </a:ext>
                </a:extLst>
              </p:cNvPr>
              <p:cNvSpPr/>
              <p:nvPr/>
            </p:nvSpPr>
            <p:spPr>
              <a:xfrm rot="18895469">
                <a:off x="6245630" y="3966377"/>
                <a:ext cx="1868939" cy="1342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A3CFB393-3BF1-C24E-8704-A8D74B0E7C2F}"/>
                </a:ext>
              </a:extLst>
            </p:cNvPr>
            <p:cNvGrpSpPr/>
            <p:nvPr/>
          </p:nvGrpSpPr>
          <p:grpSpPr>
            <a:xfrm rot="21209469">
              <a:off x="2965991" y="1913792"/>
              <a:ext cx="1153560" cy="1366902"/>
              <a:chOff x="3878253" y="1271995"/>
              <a:chExt cx="1153560" cy="1366902"/>
            </a:xfrm>
          </p:grpSpPr>
          <p:sp>
            <p:nvSpPr>
              <p:cNvPr id="21" name="Triangle 20">
                <a:extLst>
                  <a:ext uri="{FF2B5EF4-FFF2-40B4-BE49-F238E27FC236}">
                    <a16:creationId xmlns:a16="http://schemas.microsoft.com/office/drawing/2014/main" id="{499B1D82-B123-4E48-BCF7-8581857FC894}"/>
                  </a:ext>
                </a:extLst>
              </p:cNvPr>
              <p:cNvSpPr/>
              <p:nvPr/>
            </p:nvSpPr>
            <p:spPr>
              <a:xfrm rot="19396163">
                <a:off x="3878253" y="1271995"/>
                <a:ext cx="1153560" cy="1366902"/>
              </a:xfrm>
              <a:prstGeom prst="triangle">
                <a:avLst>
                  <a:gd name="adj" fmla="val 3790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8B09D9-AB7D-DC4F-AFAB-EF9E5C3C6305}"/>
                  </a:ext>
                </a:extLst>
              </p:cNvPr>
              <p:cNvGrpSpPr/>
              <p:nvPr/>
            </p:nvGrpSpPr>
            <p:grpSpPr>
              <a:xfrm rot="21256668">
                <a:off x="4084234" y="1698865"/>
                <a:ext cx="906224" cy="754518"/>
                <a:chOff x="4496162" y="1543861"/>
                <a:chExt cx="906224" cy="754518"/>
              </a:xfrm>
            </p:grpSpPr>
            <p:grpSp>
              <p:nvGrpSpPr>
                <p:cNvPr id="23" name="Group 22">
                  <a:extLst>
                    <a:ext uri="{FF2B5EF4-FFF2-40B4-BE49-F238E27FC236}">
                      <a16:creationId xmlns:a16="http://schemas.microsoft.com/office/drawing/2014/main" id="{88C77961-FFBF-4A4D-8CAB-21F3B1B9121C}"/>
                    </a:ext>
                  </a:extLst>
                </p:cNvPr>
                <p:cNvGrpSpPr/>
                <p:nvPr/>
              </p:nvGrpSpPr>
              <p:grpSpPr>
                <a:xfrm rot="17835631" flipH="1">
                  <a:off x="4582898" y="1497745"/>
                  <a:ext cx="727396" cy="873871"/>
                  <a:chOff x="4399274" y="2673944"/>
                  <a:chExt cx="727396" cy="873871"/>
                </a:xfrm>
              </p:grpSpPr>
              <p:sp>
                <p:nvSpPr>
                  <p:cNvPr id="26" name="Oval 25">
                    <a:extLst>
                      <a:ext uri="{FF2B5EF4-FFF2-40B4-BE49-F238E27FC236}">
                        <a16:creationId xmlns:a16="http://schemas.microsoft.com/office/drawing/2014/main" id="{39DE680E-FA70-2449-9091-ABC4CCDEC49E}"/>
                      </a:ext>
                    </a:extLst>
                  </p:cNvPr>
                  <p:cNvSpPr/>
                  <p:nvPr/>
                </p:nvSpPr>
                <p:spPr>
                  <a:xfrm rot="18566517" flipV="1">
                    <a:off x="4515123" y="2873590"/>
                    <a:ext cx="493277" cy="4105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B357E28-F4B2-3B4E-981F-23FB6D41CD82}"/>
                      </a:ext>
                    </a:extLst>
                  </p:cNvPr>
                  <p:cNvSpPr/>
                  <p:nvPr/>
                </p:nvSpPr>
                <p:spPr>
                  <a:xfrm rot="18566517" flipV="1">
                    <a:off x="4465561" y="2835033"/>
                    <a:ext cx="596866" cy="49682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F124D822-AAF5-694F-8541-946FDB1F2EF7}"/>
                      </a:ext>
                    </a:extLst>
                  </p:cNvPr>
                  <p:cNvSpPr/>
                  <p:nvPr/>
                </p:nvSpPr>
                <p:spPr>
                  <a:xfrm rot="18566517" flipV="1">
                    <a:off x="4403193" y="2794189"/>
                    <a:ext cx="722207" cy="601154"/>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E5524C87-D87E-7547-80F5-67D1911956F5}"/>
                      </a:ext>
                    </a:extLst>
                  </p:cNvPr>
                  <p:cNvSpPr/>
                  <p:nvPr/>
                </p:nvSpPr>
                <p:spPr>
                  <a:xfrm rot="18566517" flipV="1">
                    <a:off x="4326036" y="2747182"/>
                    <a:ext cx="873871" cy="72739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97A6E51B-0791-3641-83CF-3C98B2535496}"/>
                      </a:ext>
                    </a:extLst>
                  </p:cNvPr>
                  <p:cNvSpPr/>
                  <p:nvPr/>
                </p:nvSpPr>
                <p:spPr>
                  <a:xfrm rot="18566517" flipV="1">
                    <a:off x="4552255" y="2887700"/>
                    <a:ext cx="407667" cy="339336"/>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5599C4DA-7E43-6146-BEDD-57FEC911B71E}"/>
                      </a:ext>
                    </a:extLst>
                  </p:cNvPr>
                  <p:cNvSpPr/>
                  <p:nvPr/>
                </p:nvSpPr>
                <p:spPr>
                  <a:xfrm rot="18566517" flipV="1">
                    <a:off x="4588192" y="2907301"/>
                    <a:ext cx="336915" cy="280443"/>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509410E7-41FC-6641-873F-A9721786744D}"/>
                      </a:ext>
                    </a:extLst>
                  </p:cNvPr>
                  <p:cNvSpPr/>
                  <p:nvPr/>
                </p:nvSpPr>
                <p:spPr>
                  <a:xfrm rot="18566517" flipV="1">
                    <a:off x="4605574" y="2901771"/>
                    <a:ext cx="278442" cy="231771"/>
                  </a:xfrm>
                  <a:prstGeom prst="ellipse">
                    <a:avLst/>
                  </a:prstGeom>
                  <a:noFill/>
                  <a:ln w="19050">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61920BE8-4381-C04B-86E7-D9F49BDA907E}"/>
                    </a:ext>
                  </a:extLst>
                </p:cNvPr>
                <p:cNvSpPr/>
                <p:nvPr/>
              </p:nvSpPr>
              <p:spPr>
                <a:xfrm rot="17492716" flipV="1">
                  <a:off x="4291365" y="1748658"/>
                  <a:ext cx="704223" cy="29463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197989F-C445-2C49-84BE-386A7C31EA9A}"/>
                    </a:ext>
                  </a:extLst>
                </p:cNvPr>
                <p:cNvSpPr/>
                <p:nvPr/>
              </p:nvSpPr>
              <p:spPr>
                <a:xfrm rot="172083" flipV="1">
                  <a:off x="4755037" y="1549800"/>
                  <a:ext cx="647349" cy="31843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12" name="Picture 11">
              <a:extLst>
                <a:ext uri="{FF2B5EF4-FFF2-40B4-BE49-F238E27FC236}">
                  <a16:creationId xmlns:a16="http://schemas.microsoft.com/office/drawing/2014/main" id="{811A7742-9FD8-7143-8E63-7BE4C2BA7466}"/>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3077350" y="2188951"/>
              <a:ext cx="636116" cy="527234"/>
            </a:xfrm>
            <a:prstGeom prst="ellipse">
              <a:avLst/>
            </a:prstGeom>
          </p:spPr>
        </p:pic>
        <p:grpSp>
          <p:nvGrpSpPr>
            <p:cNvPr id="13" name="Group 12">
              <a:extLst>
                <a:ext uri="{FF2B5EF4-FFF2-40B4-BE49-F238E27FC236}">
                  <a16:creationId xmlns:a16="http://schemas.microsoft.com/office/drawing/2014/main" id="{2910083C-BDE1-594F-8456-2BE1FAF80810}"/>
                </a:ext>
              </a:extLst>
            </p:cNvPr>
            <p:cNvGrpSpPr/>
            <p:nvPr/>
          </p:nvGrpSpPr>
          <p:grpSpPr>
            <a:xfrm>
              <a:off x="4123821" y="3430447"/>
              <a:ext cx="1647141" cy="967932"/>
              <a:chOff x="4123821" y="3430447"/>
              <a:chExt cx="1647141" cy="967932"/>
            </a:xfrm>
          </p:grpSpPr>
          <p:sp>
            <p:nvSpPr>
              <p:cNvPr id="19" name="Oval 18">
                <a:extLst>
                  <a:ext uri="{FF2B5EF4-FFF2-40B4-BE49-F238E27FC236}">
                    <a16:creationId xmlns:a16="http://schemas.microsoft.com/office/drawing/2014/main" id="{57DDC60B-D6C0-EC43-BEED-C594E6E26AE1}"/>
                  </a:ext>
                </a:extLst>
              </p:cNvPr>
              <p:cNvSpPr/>
              <p:nvPr/>
            </p:nvSpPr>
            <p:spPr>
              <a:xfrm rot="2170103">
                <a:off x="4123821" y="4151451"/>
                <a:ext cx="163022" cy="2469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E708DE9A-4BDA-9A4B-8A6D-FAF8626AA616}"/>
                  </a:ext>
                </a:extLst>
              </p:cNvPr>
              <p:cNvSpPr/>
              <p:nvPr/>
            </p:nvSpPr>
            <p:spPr>
              <a:xfrm rot="16908241">
                <a:off x="5548794" y="3398199"/>
                <a:ext cx="189920" cy="25441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71A9D42B-AB9F-4542-9BBD-FE6337C6560C}"/>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backgroundRemoval t="23704" b="67130" l="11800" r="89100">
                          <a14:foregroundMark x1="18400" y1="35556" x2="18400" y2="35556"/>
                          <a14:foregroundMark x1="11800" y1="38426" x2="11800" y2="38426"/>
                          <a14:foregroundMark x1="35200" y1="26481" x2="35200" y2="26481"/>
                          <a14:foregroundMark x1="25700" y1="31389" x2="25700" y2="31389"/>
                          <a14:foregroundMark x1="25800" y1="38241" x2="25800" y2="38241"/>
                          <a14:foregroundMark x1="64400" y1="38611" x2="64400" y2="38611"/>
                          <a14:foregroundMark x1="65300" y1="28333" x2="65300" y2="28333"/>
                          <a14:foregroundMark x1="71500" y1="31389" x2="71500" y2="31389"/>
                          <a14:foregroundMark x1="81400" y1="36759" x2="81400" y2="36759"/>
                          <a14:foregroundMark x1="86300" y1="38611" x2="86300" y2="38611"/>
                          <a14:foregroundMark x1="84100" y1="50093" x2="84100" y2="50093"/>
                          <a14:foregroundMark x1="68700" y1="62500" x2="68700" y2="62500"/>
                          <a14:foregroundMark x1="74300" y1="57870" x2="74300" y2="57870"/>
                          <a14:foregroundMark x1="74900" y1="64352" x2="74900" y2="64352"/>
                          <a14:foregroundMark x1="62000" y1="67222" x2="62000" y2="67222"/>
                          <a14:foregroundMark x1="65100" y1="54907" x2="65100" y2="54907"/>
                          <a14:foregroundMark x1="31800" y1="56204" x2="31800" y2="56204"/>
                          <a14:foregroundMark x1="16700" y1="52500" x2="16700" y2="52500"/>
                          <a14:foregroundMark x1="29700" y1="64074" x2="29700" y2="64074"/>
                          <a14:foregroundMark x1="24300" y1="57130" x2="24300" y2="57130"/>
                          <a14:foregroundMark x1="40300" y1="23704" x2="40300" y2="23704"/>
                          <a14:foregroundMark x1="89100" y1="38611" x2="89100" y2="38611"/>
                          <a14:foregroundMark x1="23600" y1="63889" x2="23600" y2="63889"/>
                        </a14:backgroundRemoval>
                      </a14:imgEffect>
                    </a14:imgLayer>
                  </a14:imgProps>
                </a:ext>
              </a:extLst>
            </a:blip>
            <a:srcRect l="7949" t="21667" r="8239" b="29667"/>
            <a:stretch/>
          </p:blipFill>
          <p:spPr>
            <a:xfrm rot="19930388">
              <a:off x="3669513" y="3451619"/>
              <a:ext cx="3004114" cy="1883965"/>
            </a:xfrm>
            <a:prstGeom prst="rect">
              <a:avLst/>
            </a:prstGeom>
          </p:spPr>
        </p:pic>
        <p:pic>
          <p:nvPicPr>
            <p:cNvPr id="15" name="Picture 14">
              <a:extLst>
                <a:ext uri="{FF2B5EF4-FFF2-40B4-BE49-F238E27FC236}">
                  <a16:creationId xmlns:a16="http://schemas.microsoft.com/office/drawing/2014/main" id="{B765F3BC-6994-C445-ACE6-59CF1CCCC842}"/>
                </a:ext>
              </a:extLst>
            </p:cNvPr>
            <p:cNvPicPr>
              <a:picLocks noChangeAspect="1"/>
            </p:cNvPicPr>
            <p:nvPr/>
          </p:nvPicPr>
          <p:blipFill rotWithShape="1">
            <a:blip r:embed="rId7">
              <a:alphaModFix amt="52000"/>
            </a:blip>
            <a:srcRect r="65796" b="6828"/>
            <a:stretch/>
          </p:blipFill>
          <p:spPr>
            <a:xfrm>
              <a:off x="1010764" y="712580"/>
              <a:ext cx="750199" cy="1822258"/>
            </a:xfrm>
            <a:prstGeom prst="rect">
              <a:avLst/>
            </a:prstGeom>
          </p:spPr>
        </p:pic>
        <p:sp>
          <p:nvSpPr>
            <p:cNvPr id="16" name="Arc 15">
              <a:extLst>
                <a:ext uri="{FF2B5EF4-FFF2-40B4-BE49-F238E27FC236}">
                  <a16:creationId xmlns:a16="http://schemas.microsoft.com/office/drawing/2014/main" id="{675B47A5-38AB-7F4E-B62B-256689F1D921}"/>
                </a:ext>
              </a:extLst>
            </p:cNvPr>
            <p:cNvSpPr/>
            <p:nvPr/>
          </p:nvSpPr>
          <p:spPr>
            <a:xfrm rot="21103031">
              <a:off x="694820" y="1490173"/>
              <a:ext cx="2644672" cy="2063531"/>
            </a:xfrm>
            <a:prstGeom prst="arc">
              <a:avLst>
                <a:gd name="adj1" fmla="val 16200000"/>
                <a:gd name="adj2" fmla="val 20737449"/>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Arc 16">
              <a:extLst>
                <a:ext uri="{FF2B5EF4-FFF2-40B4-BE49-F238E27FC236}">
                  <a16:creationId xmlns:a16="http://schemas.microsoft.com/office/drawing/2014/main" id="{58623EEC-3D7D-6740-A8E6-9150AB11CA36}"/>
                </a:ext>
              </a:extLst>
            </p:cNvPr>
            <p:cNvSpPr/>
            <p:nvPr/>
          </p:nvSpPr>
          <p:spPr>
            <a:xfrm rot="404204">
              <a:off x="409124" y="1609504"/>
              <a:ext cx="2644672" cy="2063531"/>
            </a:xfrm>
            <a:prstGeom prst="arc">
              <a:avLst>
                <a:gd name="adj1" fmla="val 16200000"/>
                <a:gd name="adj2" fmla="val 20103017"/>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Arc 17">
              <a:extLst>
                <a:ext uri="{FF2B5EF4-FFF2-40B4-BE49-F238E27FC236}">
                  <a16:creationId xmlns:a16="http://schemas.microsoft.com/office/drawing/2014/main" id="{89536F61-194B-D24B-A6C2-363482245A10}"/>
                </a:ext>
              </a:extLst>
            </p:cNvPr>
            <p:cNvSpPr/>
            <p:nvPr/>
          </p:nvSpPr>
          <p:spPr>
            <a:xfrm rot="1174458">
              <a:off x="701736" y="1553066"/>
              <a:ext cx="2644672" cy="2063531"/>
            </a:xfrm>
            <a:prstGeom prst="arc">
              <a:avLst>
                <a:gd name="adj1" fmla="val 16786254"/>
                <a:gd name="adj2" fmla="val 19262258"/>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3" name="TextBox 2">
            <a:extLst>
              <a:ext uri="{FF2B5EF4-FFF2-40B4-BE49-F238E27FC236}">
                <a16:creationId xmlns:a16="http://schemas.microsoft.com/office/drawing/2014/main" id="{7A417A04-0E64-5F45-955A-7CFDF0A3D211}"/>
              </a:ext>
            </a:extLst>
          </p:cNvPr>
          <p:cNvSpPr txBox="1"/>
          <p:nvPr/>
        </p:nvSpPr>
        <p:spPr>
          <a:xfrm>
            <a:off x="235195" y="4539668"/>
            <a:ext cx="4585283" cy="1938992"/>
          </a:xfrm>
          <a:prstGeom prst="rect">
            <a:avLst/>
          </a:prstGeom>
          <a:noFill/>
        </p:spPr>
        <p:txBody>
          <a:bodyPr wrap="square" rtlCol="0">
            <a:spAutoFit/>
          </a:bodyPr>
          <a:lstStyle/>
          <a:p>
            <a:r>
              <a:rPr lang="en-US" sz="2400" dirty="0">
                <a:latin typeface="Avenir Book" panose="02000503020000020003" pitchFamily="2" charset="0"/>
              </a:rPr>
              <a:t>We </a:t>
            </a:r>
            <a:r>
              <a:rPr lang="en-US" sz="2400" dirty="0">
                <a:solidFill>
                  <a:srgbClr val="B83935"/>
                </a:solidFill>
                <a:latin typeface="Avenir Book" panose="02000503020000020003" pitchFamily="2" charset="0"/>
              </a:rPr>
              <a:t>just</a:t>
            </a:r>
            <a:r>
              <a:rPr lang="en-US" sz="2400" dirty="0">
                <a:latin typeface="Avenir Book" panose="02000503020000020003" pitchFamily="2" charset="0"/>
              </a:rPr>
              <a:t> </a:t>
            </a:r>
            <a:r>
              <a:rPr lang="en-US" sz="2400" dirty="0">
                <a:solidFill>
                  <a:srgbClr val="B83935"/>
                </a:solidFill>
                <a:latin typeface="Avenir Book" panose="02000503020000020003" pitchFamily="2" charset="0"/>
              </a:rPr>
              <a:t>need</a:t>
            </a:r>
            <a:r>
              <a:rPr lang="en-US" sz="2400" dirty="0">
                <a:latin typeface="Avenir Book" panose="02000503020000020003" pitchFamily="2" charset="0"/>
              </a:rPr>
              <a:t> to know</a:t>
            </a:r>
          </a:p>
          <a:p>
            <a:pPr marL="342900" indent="-342900">
              <a:buFontTx/>
              <a:buChar char="-"/>
            </a:pPr>
            <a:r>
              <a:rPr lang="en-US" sz="2400" dirty="0">
                <a:latin typeface="Avenir Book" panose="02000503020000020003" pitchFamily="2" charset="0"/>
              </a:rPr>
              <a:t>Is any moving object going to </a:t>
            </a:r>
            <a:r>
              <a:rPr lang="en-US" sz="2400" dirty="0">
                <a:solidFill>
                  <a:srgbClr val="B83935"/>
                </a:solidFill>
                <a:latin typeface="Avenir Book" panose="02000503020000020003" pitchFamily="2" charset="0"/>
              </a:rPr>
              <a:t>hit</a:t>
            </a:r>
            <a:r>
              <a:rPr lang="en-US" sz="2400" dirty="0">
                <a:latin typeface="Avenir Book" panose="02000503020000020003" pitchFamily="2" charset="0"/>
              </a:rPr>
              <a:t> me?</a:t>
            </a:r>
          </a:p>
          <a:p>
            <a:pPr marL="342900" indent="-342900">
              <a:buFontTx/>
              <a:buChar char="-"/>
            </a:pPr>
            <a:endParaRPr lang="en-US" sz="2400" dirty="0">
              <a:latin typeface="Avenir Book" panose="02000503020000020003" pitchFamily="2" charset="0"/>
            </a:endParaRPr>
          </a:p>
          <a:p>
            <a:endParaRPr lang="en-US" sz="2400" dirty="0">
              <a:latin typeface="Avenir Book" panose="02000503020000020003" pitchFamily="2" charset="0"/>
            </a:endParaRPr>
          </a:p>
        </p:txBody>
      </p:sp>
      <p:sp>
        <p:nvSpPr>
          <p:cNvPr id="43" name="TextBox 42">
            <a:extLst>
              <a:ext uri="{FF2B5EF4-FFF2-40B4-BE49-F238E27FC236}">
                <a16:creationId xmlns:a16="http://schemas.microsoft.com/office/drawing/2014/main" id="{1E36FF43-78B2-CD49-8A60-2470911528E5}"/>
              </a:ext>
            </a:extLst>
          </p:cNvPr>
          <p:cNvSpPr txBox="1"/>
          <p:nvPr/>
        </p:nvSpPr>
        <p:spPr>
          <a:xfrm>
            <a:off x="299361" y="629793"/>
            <a:ext cx="5637976"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We took a different route</a:t>
            </a:r>
          </a:p>
        </p:txBody>
      </p:sp>
      <p:sp>
        <p:nvSpPr>
          <p:cNvPr id="46" name="TextBox 45">
            <a:extLst>
              <a:ext uri="{FF2B5EF4-FFF2-40B4-BE49-F238E27FC236}">
                <a16:creationId xmlns:a16="http://schemas.microsoft.com/office/drawing/2014/main" id="{7E94E098-2178-0A4C-94BE-D8F24ABD4429}"/>
              </a:ext>
            </a:extLst>
          </p:cNvPr>
          <p:cNvSpPr txBox="1"/>
          <p:nvPr/>
        </p:nvSpPr>
        <p:spPr>
          <a:xfrm>
            <a:off x="300568" y="2633741"/>
            <a:ext cx="3040512" cy="1938992"/>
          </a:xfrm>
          <a:prstGeom prst="rect">
            <a:avLst/>
          </a:prstGeom>
          <a:noFill/>
        </p:spPr>
        <p:txBody>
          <a:bodyPr wrap="none" rtlCol="0">
            <a:spAutoFit/>
          </a:bodyPr>
          <a:lstStyle/>
          <a:p>
            <a:r>
              <a:rPr lang="en-US" sz="2400" dirty="0">
                <a:latin typeface="Avenir Book" panose="02000503020000020003" pitchFamily="2" charset="0"/>
              </a:rPr>
              <a:t>We </a:t>
            </a:r>
            <a:r>
              <a:rPr lang="en-US" sz="2400" dirty="0">
                <a:solidFill>
                  <a:srgbClr val="B83935"/>
                </a:solidFill>
                <a:latin typeface="Avenir Book" panose="02000503020000020003" pitchFamily="2" charset="0"/>
              </a:rPr>
              <a:t>do not </a:t>
            </a:r>
            <a:r>
              <a:rPr lang="en-US" sz="2400" dirty="0">
                <a:latin typeface="Avenir Book" panose="02000503020000020003" pitchFamily="2" charset="0"/>
              </a:rPr>
              <a:t>need</a:t>
            </a:r>
          </a:p>
          <a:p>
            <a:pPr marL="285750" indent="-285750">
              <a:buFontTx/>
              <a:buChar char="-"/>
            </a:pPr>
            <a:r>
              <a:rPr lang="en-US" sz="2400" dirty="0">
                <a:latin typeface="Avenir Book" panose="02000503020000020003" pitchFamily="2" charset="0"/>
              </a:rPr>
              <a:t>Localization</a:t>
            </a:r>
          </a:p>
          <a:p>
            <a:pPr marL="285750" indent="-285750">
              <a:buFontTx/>
              <a:buChar char="-"/>
            </a:pPr>
            <a:r>
              <a:rPr lang="en-US" sz="2400" dirty="0">
                <a:latin typeface="Avenir Book" panose="02000503020000020003" pitchFamily="2" charset="0"/>
              </a:rPr>
              <a:t>Scene Imaging</a:t>
            </a:r>
          </a:p>
          <a:p>
            <a:pPr marL="285750" indent="-285750">
              <a:buFontTx/>
              <a:buChar char="-"/>
            </a:pPr>
            <a:r>
              <a:rPr lang="en-US" sz="2400" dirty="0">
                <a:latin typeface="Avenir Book" panose="02000503020000020003" pitchFamily="2" charset="0"/>
              </a:rPr>
              <a:t>Direction of Arrival</a:t>
            </a:r>
          </a:p>
          <a:p>
            <a:endParaRPr lang="en-US" sz="2400" dirty="0">
              <a:latin typeface="Avenir Book" panose="02000503020000020003" pitchFamily="2" charset="0"/>
            </a:endParaRPr>
          </a:p>
        </p:txBody>
      </p:sp>
      <p:sp>
        <p:nvSpPr>
          <p:cNvPr id="48" name="TextBox 47">
            <a:extLst>
              <a:ext uri="{FF2B5EF4-FFF2-40B4-BE49-F238E27FC236}">
                <a16:creationId xmlns:a16="http://schemas.microsoft.com/office/drawing/2014/main" id="{AFBAB6D9-F7C8-7D40-8155-29A39E539DA8}"/>
              </a:ext>
            </a:extLst>
          </p:cNvPr>
          <p:cNvSpPr txBox="1"/>
          <p:nvPr/>
        </p:nvSpPr>
        <p:spPr>
          <a:xfrm>
            <a:off x="177449" y="1790956"/>
            <a:ext cx="3486215" cy="492443"/>
          </a:xfrm>
          <a:prstGeom prst="rect">
            <a:avLst/>
          </a:prstGeom>
          <a:noFill/>
        </p:spPr>
        <p:txBody>
          <a:bodyPr wrap="square" rtlCol="0">
            <a:spAutoFit/>
          </a:bodyPr>
          <a:lstStyle/>
          <a:p>
            <a:r>
              <a:rPr lang="en-US" sz="2600" dirty="0">
                <a:solidFill>
                  <a:srgbClr val="B83935"/>
                </a:solidFill>
                <a:latin typeface="Avenir Book" panose="02000503020000020003" pitchFamily="2" charset="0"/>
              </a:rPr>
              <a:t>Event Specific Sensor</a:t>
            </a:r>
          </a:p>
        </p:txBody>
      </p:sp>
      <p:sp>
        <p:nvSpPr>
          <p:cNvPr id="42" name="Rectangle 41">
            <a:extLst>
              <a:ext uri="{FF2B5EF4-FFF2-40B4-BE49-F238E27FC236}">
                <a16:creationId xmlns:a16="http://schemas.microsoft.com/office/drawing/2014/main" id="{FD2CCAA0-4AFB-6845-94A6-DFA5BC12394A}"/>
              </a:ext>
            </a:extLst>
          </p:cNvPr>
          <p:cNvSpPr/>
          <p:nvPr/>
        </p:nvSpPr>
        <p:spPr>
          <a:xfrm>
            <a:off x="-353355" y="-154625"/>
            <a:ext cx="9865894" cy="7324825"/>
          </a:xfrm>
          <a:prstGeom prst="rect">
            <a:avLst/>
          </a:prstGeom>
          <a:solidFill>
            <a:schemeClr val="bg1">
              <a:lumMod val="95000"/>
              <a:alpha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FAB641A3-291B-FA45-A04D-673705CB8584}"/>
              </a:ext>
            </a:extLst>
          </p:cNvPr>
          <p:cNvSpPr/>
          <p:nvPr/>
        </p:nvSpPr>
        <p:spPr>
          <a:xfrm>
            <a:off x="-50409" y="2410901"/>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One-bit information is all we need</a:t>
            </a:r>
          </a:p>
        </p:txBody>
      </p:sp>
      <p:sp>
        <p:nvSpPr>
          <p:cNvPr id="45" name="Rectangle 44">
            <a:extLst>
              <a:ext uri="{FF2B5EF4-FFF2-40B4-BE49-F238E27FC236}">
                <a16:creationId xmlns:a16="http://schemas.microsoft.com/office/drawing/2014/main" id="{1EE06A2E-B056-4C44-8C96-364BBA37AB83}"/>
              </a:ext>
            </a:extLst>
          </p:cNvPr>
          <p:cNvSpPr/>
          <p:nvPr/>
        </p:nvSpPr>
        <p:spPr>
          <a:xfrm>
            <a:off x="-58002" y="4158597"/>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a:latin typeface="Avenir Book" panose="02000503020000020003" pitchFamily="2" charset="0"/>
              </a:rPr>
              <a:t>hit</a:t>
            </a:r>
            <a:r>
              <a:rPr lang="en-US" sz="2800" dirty="0">
                <a:latin typeface="Avenir Book" panose="02000503020000020003" pitchFamily="2" charset="0"/>
              </a:rPr>
              <a:t> </a:t>
            </a:r>
            <a:r>
              <a:rPr lang="en-US" sz="2800">
                <a:latin typeface="Avenir Book" panose="02000503020000020003" pitchFamily="2" charset="0"/>
              </a:rPr>
              <a:t>or miss</a:t>
            </a:r>
            <a:r>
              <a:rPr lang="en-US" sz="2800" dirty="0">
                <a:latin typeface="Avenir Book" panose="02000503020000020003" pitchFamily="2" charset="0"/>
              </a:rPr>
              <a:t>?</a:t>
            </a:r>
          </a:p>
        </p:txBody>
      </p:sp>
    </p:spTree>
    <p:extLst>
      <p:ext uri="{BB962C8B-B14F-4D97-AF65-F5344CB8AC3E}">
        <p14:creationId xmlns:p14="http://schemas.microsoft.com/office/powerpoint/2010/main" val="1413407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60EFEF3-2578-CA46-8C48-92B3B9E29932}"/>
              </a:ext>
            </a:extLst>
          </p:cNvPr>
          <p:cNvPicPr>
            <a:picLocks noChangeAspect="1"/>
          </p:cNvPicPr>
          <p:nvPr/>
        </p:nvPicPr>
        <p:blipFill rotWithShape="1">
          <a:blip r:embed="rId3"/>
          <a:srcRect r="10332" b="-1"/>
          <a:stretch/>
        </p:blipFill>
        <p:spPr>
          <a:xfrm>
            <a:off x="20" y="10"/>
            <a:ext cx="4571980" cy="3428990"/>
          </a:xfrm>
          <a:prstGeom prst="rect">
            <a:avLst/>
          </a:prstGeom>
        </p:spPr>
      </p:pic>
      <p:pic>
        <p:nvPicPr>
          <p:cNvPr id="14" name="Picture 13">
            <a:extLst>
              <a:ext uri="{FF2B5EF4-FFF2-40B4-BE49-F238E27FC236}">
                <a16:creationId xmlns:a16="http://schemas.microsoft.com/office/drawing/2014/main" id="{0C9B7A17-DDF6-9C4D-ADB1-2EF1250908C8}"/>
              </a:ext>
            </a:extLst>
          </p:cNvPr>
          <p:cNvPicPr>
            <a:picLocks noChangeAspect="1"/>
          </p:cNvPicPr>
          <p:nvPr/>
        </p:nvPicPr>
        <p:blipFill rotWithShape="1">
          <a:blip r:embed="rId4"/>
          <a:srcRect t="2913"/>
          <a:stretch/>
        </p:blipFill>
        <p:spPr>
          <a:xfrm>
            <a:off x="4572000" y="10"/>
            <a:ext cx="4572000" cy="3428990"/>
          </a:xfrm>
          <a:prstGeom prst="rect">
            <a:avLst/>
          </a:prstGeom>
        </p:spPr>
      </p:pic>
      <p:pic>
        <p:nvPicPr>
          <p:cNvPr id="15" name="Picture 14">
            <a:extLst>
              <a:ext uri="{FF2B5EF4-FFF2-40B4-BE49-F238E27FC236}">
                <a16:creationId xmlns:a16="http://schemas.microsoft.com/office/drawing/2014/main" id="{AC9EC9C3-4013-FB4E-AC8C-7F49B407F420}"/>
              </a:ext>
            </a:extLst>
          </p:cNvPr>
          <p:cNvPicPr>
            <a:picLocks noChangeAspect="1"/>
          </p:cNvPicPr>
          <p:nvPr/>
        </p:nvPicPr>
        <p:blipFill rotWithShape="1">
          <a:blip r:embed="rId5"/>
          <a:srcRect l="11297" r="13703"/>
          <a:stretch/>
        </p:blipFill>
        <p:spPr>
          <a:xfrm>
            <a:off x="20" y="3429000"/>
            <a:ext cx="4571980" cy="3429000"/>
          </a:xfrm>
          <a:prstGeom prst="rect">
            <a:avLst/>
          </a:prstGeom>
        </p:spPr>
      </p:pic>
      <p:pic>
        <p:nvPicPr>
          <p:cNvPr id="16" name="Picture 15">
            <a:extLst>
              <a:ext uri="{FF2B5EF4-FFF2-40B4-BE49-F238E27FC236}">
                <a16:creationId xmlns:a16="http://schemas.microsoft.com/office/drawing/2014/main" id="{78F6D2DE-6391-0F4C-8109-706315D0B685}"/>
              </a:ext>
            </a:extLst>
          </p:cNvPr>
          <p:cNvPicPr>
            <a:picLocks noChangeAspect="1"/>
          </p:cNvPicPr>
          <p:nvPr/>
        </p:nvPicPr>
        <p:blipFill rotWithShape="1">
          <a:blip r:embed="rId6"/>
          <a:srcRect l="18056" r="11946" b="3"/>
          <a:stretch/>
        </p:blipFill>
        <p:spPr>
          <a:xfrm>
            <a:off x="4572000" y="3429000"/>
            <a:ext cx="4572000" cy="3429000"/>
          </a:xfrm>
          <a:prstGeom prst="rect">
            <a:avLst/>
          </a:prstGeom>
        </p:spPr>
      </p:pic>
      <p:sp>
        <p:nvSpPr>
          <p:cNvPr id="7" name="Rectangle 6">
            <a:extLst>
              <a:ext uri="{FF2B5EF4-FFF2-40B4-BE49-F238E27FC236}">
                <a16:creationId xmlns:a16="http://schemas.microsoft.com/office/drawing/2014/main" id="{31D66E53-BAA1-6947-8D0A-D86C0DEC1C48}"/>
              </a:ext>
            </a:extLst>
          </p:cNvPr>
          <p:cNvSpPr/>
          <p:nvPr/>
        </p:nvSpPr>
        <p:spPr>
          <a:xfrm>
            <a:off x="2579914" y="2915816"/>
            <a:ext cx="3984172" cy="102636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D550A36-50EF-B04B-B940-0170A18C1082}"/>
              </a:ext>
            </a:extLst>
          </p:cNvPr>
          <p:cNvSpPr txBox="1"/>
          <p:nvPr/>
        </p:nvSpPr>
        <p:spPr>
          <a:xfrm>
            <a:off x="2842441" y="3075057"/>
            <a:ext cx="3710759" cy="707886"/>
          </a:xfrm>
          <a:prstGeom prst="rect">
            <a:avLst/>
          </a:prstGeom>
          <a:noFill/>
        </p:spPr>
        <p:txBody>
          <a:bodyPr wrap="none" rtlCol="0">
            <a:spAutoFit/>
          </a:bodyPr>
          <a:lstStyle/>
          <a:p>
            <a:r>
              <a:rPr lang="en-US" sz="4000" dirty="0">
                <a:latin typeface="Avenir Next Condensed" panose="020B0506020202020204" pitchFamily="34" charset="0"/>
              </a:rPr>
              <a:t>If we are successful</a:t>
            </a:r>
          </a:p>
        </p:txBody>
      </p:sp>
      <p:sp>
        <p:nvSpPr>
          <p:cNvPr id="17" name="Rectangle 16">
            <a:extLst>
              <a:ext uri="{FF2B5EF4-FFF2-40B4-BE49-F238E27FC236}">
                <a16:creationId xmlns:a16="http://schemas.microsoft.com/office/drawing/2014/main" id="{01FE250A-1E6D-AA4F-8F80-C1392356C3A1}"/>
              </a:ext>
            </a:extLst>
          </p:cNvPr>
          <p:cNvSpPr/>
          <p:nvPr/>
        </p:nvSpPr>
        <p:spPr>
          <a:xfrm>
            <a:off x="2405742" y="2756576"/>
            <a:ext cx="4330960" cy="1339563"/>
          </a:xfrm>
          <a:prstGeom prst="rect">
            <a:avLst/>
          </a:prstGeom>
          <a:noFill/>
          <a:ln w="25400">
            <a:solidFill>
              <a:schemeClr val="bg1">
                <a:alpha val="57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92162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a:extLst>
              <a:ext uri="{FF2B5EF4-FFF2-40B4-BE49-F238E27FC236}">
                <a16:creationId xmlns:a16="http://schemas.microsoft.com/office/drawing/2014/main" id="{A80B295E-4C21-9345-827A-951771965481}"/>
              </a:ext>
            </a:extLst>
          </p:cNvPr>
          <p:cNvSpPr txBox="1"/>
          <p:nvPr/>
        </p:nvSpPr>
        <p:spPr>
          <a:xfrm>
            <a:off x="534925" y="145127"/>
            <a:ext cx="3363421" cy="830997"/>
          </a:xfrm>
          <a:prstGeom prst="rect">
            <a:avLst/>
          </a:prstGeom>
          <a:noFill/>
        </p:spPr>
        <p:txBody>
          <a:bodyPr wrap="none" rtlCol="0">
            <a:spAutoFit/>
          </a:bodyPr>
          <a:lstStyle/>
          <a:p>
            <a:r>
              <a:rPr lang="en-US" sz="4800" dirty="0" err="1">
                <a:solidFill>
                  <a:schemeClr val="tx1">
                    <a:lumMod val="65000"/>
                    <a:lumOff val="35000"/>
                  </a:schemeClr>
                </a:solidFill>
                <a:latin typeface="Avenir Next Condensed" panose="020B0506020202020204" pitchFamily="34" charset="0"/>
              </a:rPr>
              <a:t>DopplerDodge</a:t>
            </a:r>
            <a:endParaRPr lang="en-US" sz="4800" dirty="0">
              <a:solidFill>
                <a:schemeClr val="tx1">
                  <a:lumMod val="65000"/>
                  <a:lumOff val="35000"/>
                </a:schemeClr>
              </a:solidFill>
              <a:latin typeface="Avenir Next Condensed" panose="020B0506020202020204" pitchFamily="34" charset="0"/>
            </a:endParaRPr>
          </a:p>
        </p:txBody>
      </p:sp>
    </p:spTree>
    <p:extLst>
      <p:ext uri="{BB962C8B-B14F-4D97-AF65-F5344CB8AC3E}">
        <p14:creationId xmlns:p14="http://schemas.microsoft.com/office/powerpoint/2010/main" val="17687632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a:extLst>
              <a:ext uri="{FF2B5EF4-FFF2-40B4-BE49-F238E27FC236}">
                <a16:creationId xmlns:a16="http://schemas.microsoft.com/office/drawing/2014/main" id="{A80B295E-4C21-9345-827A-951771965481}"/>
              </a:ext>
            </a:extLst>
          </p:cNvPr>
          <p:cNvSpPr txBox="1"/>
          <p:nvPr/>
        </p:nvSpPr>
        <p:spPr>
          <a:xfrm>
            <a:off x="534925" y="145127"/>
            <a:ext cx="3363421" cy="830997"/>
          </a:xfrm>
          <a:prstGeom prst="rect">
            <a:avLst/>
          </a:prstGeom>
          <a:noFill/>
        </p:spPr>
        <p:txBody>
          <a:bodyPr wrap="none" rtlCol="0">
            <a:spAutoFit/>
          </a:bodyPr>
          <a:lstStyle/>
          <a:p>
            <a:r>
              <a:rPr lang="en-US" sz="4800" dirty="0">
                <a:solidFill>
                  <a:schemeClr val="tx1">
                    <a:lumMod val="65000"/>
                    <a:lumOff val="35000"/>
                  </a:schemeClr>
                </a:solidFill>
                <a:latin typeface="Avenir Next Condensed" panose="020B0506020202020204" pitchFamily="34" charset="0"/>
              </a:rPr>
              <a:t>DopplerDodge</a:t>
            </a:r>
          </a:p>
        </p:txBody>
      </p:sp>
      <p:sp>
        <p:nvSpPr>
          <p:cNvPr id="29" name="TextBox 28">
            <a:extLst>
              <a:ext uri="{FF2B5EF4-FFF2-40B4-BE49-F238E27FC236}">
                <a16:creationId xmlns:a16="http://schemas.microsoft.com/office/drawing/2014/main" id="{6E76B652-DAE0-E54F-BC21-F11DE14E4ABC}"/>
              </a:ext>
            </a:extLst>
          </p:cNvPr>
          <p:cNvSpPr txBox="1"/>
          <p:nvPr/>
        </p:nvSpPr>
        <p:spPr>
          <a:xfrm>
            <a:off x="534925" y="1657588"/>
            <a:ext cx="2571281" cy="430887"/>
          </a:xfrm>
          <a:prstGeom prst="rect">
            <a:avLst/>
          </a:prstGeom>
          <a:noFill/>
        </p:spPr>
        <p:txBody>
          <a:bodyPr wrap="none" rtlCol="0">
            <a:spAutoFit/>
          </a:bodyPr>
          <a:lstStyle/>
          <a:p>
            <a:r>
              <a:rPr lang="en-US" sz="2200" dirty="0">
                <a:latin typeface="Avenir Book" panose="02000503020000020003" pitchFamily="2" charset="0"/>
              </a:rPr>
              <a:t>The Doppler Effect</a:t>
            </a:r>
          </a:p>
        </p:txBody>
      </p:sp>
      <p:sp>
        <p:nvSpPr>
          <p:cNvPr id="37" name="TextBox 36">
            <a:extLst>
              <a:ext uri="{FF2B5EF4-FFF2-40B4-BE49-F238E27FC236}">
                <a16:creationId xmlns:a16="http://schemas.microsoft.com/office/drawing/2014/main" id="{AE54CD55-39B6-2040-A494-BBF01AF4A9FC}"/>
              </a:ext>
            </a:extLst>
          </p:cNvPr>
          <p:cNvSpPr txBox="1"/>
          <p:nvPr/>
        </p:nvSpPr>
        <p:spPr>
          <a:xfrm>
            <a:off x="748196" y="2169775"/>
            <a:ext cx="7724551" cy="369332"/>
          </a:xfrm>
          <a:prstGeom prst="rect">
            <a:avLst/>
          </a:prstGeom>
          <a:noFill/>
        </p:spPr>
        <p:txBody>
          <a:bodyPr wrap="none" rtlCol="0">
            <a:spAutoFit/>
          </a:bodyPr>
          <a:lstStyle/>
          <a:p>
            <a:r>
              <a:rPr lang="en-US" dirty="0">
                <a:latin typeface="Avenir Book" panose="02000503020000020003" pitchFamily="2" charset="0"/>
              </a:rPr>
              <a:t>- change in frequency due to relative motion between source and receiver</a:t>
            </a:r>
          </a:p>
        </p:txBody>
      </p:sp>
      <p:pic>
        <p:nvPicPr>
          <p:cNvPr id="39" name="Picture 38">
            <a:extLst>
              <a:ext uri="{FF2B5EF4-FFF2-40B4-BE49-F238E27FC236}">
                <a16:creationId xmlns:a16="http://schemas.microsoft.com/office/drawing/2014/main" id="{F782F6E5-1A7B-F64D-9D95-ADADA9E3F64F}"/>
              </a:ext>
            </a:extLst>
          </p:cNvPr>
          <p:cNvPicPr>
            <a:picLocks noChangeAspect="1"/>
          </p:cNvPicPr>
          <p:nvPr/>
        </p:nvPicPr>
        <p:blipFill>
          <a:blip r:embed="rId3"/>
          <a:stretch>
            <a:fillRect/>
          </a:stretch>
        </p:blipFill>
        <p:spPr>
          <a:xfrm>
            <a:off x="4785066" y="2989740"/>
            <a:ext cx="4120718" cy="2328206"/>
          </a:xfrm>
          <a:prstGeom prst="rect">
            <a:avLst/>
          </a:prstGeom>
          <a:effectLst/>
        </p:spPr>
      </p:pic>
      <p:pic>
        <p:nvPicPr>
          <p:cNvPr id="41" name="Picture 40">
            <a:extLst>
              <a:ext uri="{FF2B5EF4-FFF2-40B4-BE49-F238E27FC236}">
                <a16:creationId xmlns:a16="http://schemas.microsoft.com/office/drawing/2014/main" id="{7D65E5FF-ECA9-234F-B403-4D97614A5FC7}"/>
              </a:ext>
            </a:extLst>
          </p:cNvPr>
          <p:cNvPicPr>
            <a:picLocks noChangeAspect="1"/>
          </p:cNvPicPr>
          <p:nvPr/>
        </p:nvPicPr>
        <p:blipFill>
          <a:blip r:embed="rId4"/>
          <a:stretch>
            <a:fillRect/>
          </a:stretch>
        </p:blipFill>
        <p:spPr>
          <a:xfrm>
            <a:off x="238218" y="2989740"/>
            <a:ext cx="4120718" cy="2328206"/>
          </a:xfrm>
          <a:prstGeom prst="rect">
            <a:avLst/>
          </a:prstGeom>
          <a:effectLst/>
        </p:spPr>
      </p:pic>
    </p:spTree>
    <p:extLst>
      <p:ext uri="{BB962C8B-B14F-4D97-AF65-F5344CB8AC3E}">
        <p14:creationId xmlns:p14="http://schemas.microsoft.com/office/powerpoint/2010/main" val="5815816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65CDAE2-6CFD-8F4F-BCAF-44709C04C7F9}"/>
              </a:ext>
            </a:extLst>
          </p:cNvPr>
          <p:cNvSpPr txBox="1"/>
          <p:nvPr/>
        </p:nvSpPr>
        <p:spPr>
          <a:xfrm>
            <a:off x="336069" y="111446"/>
            <a:ext cx="5054845"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Doppler Shift in Reflections</a:t>
            </a:r>
          </a:p>
        </p:txBody>
      </p:sp>
      <p:pic>
        <p:nvPicPr>
          <p:cNvPr id="49" name="Picture 48">
            <a:extLst>
              <a:ext uri="{FF2B5EF4-FFF2-40B4-BE49-F238E27FC236}">
                <a16:creationId xmlns:a16="http://schemas.microsoft.com/office/drawing/2014/main" id="{534CE92A-BFE2-9F4F-9A0F-AF951CEC1133}"/>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6001054" y="2027834"/>
            <a:ext cx="931338" cy="771923"/>
          </a:xfrm>
          <a:prstGeom prst="ellipse">
            <a:avLst/>
          </a:prstGeom>
        </p:spPr>
      </p:pic>
      <p:pic>
        <p:nvPicPr>
          <p:cNvPr id="50" name="Picture 49">
            <a:extLst>
              <a:ext uri="{FF2B5EF4-FFF2-40B4-BE49-F238E27FC236}">
                <a16:creationId xmlns:a16="http://schemas.microsoft.com/office/drawing/2014/main" id="{1E9184E4-49C3-C04D-9B00-BD4287A0A3B8}"/>
              </a:ext>
            </a:extLst>
          </p:cNvPr>
          <p:cNvPicPr>
            <a:picLocks noChangeAspect="1"/>
          </p:cNvPicPr>
          <p:nvPr/>
        </p:nvPicPr>
        <p:blipFill>
          <a:blip r:embed="rId5">
            <a:duotone>
              <a:schemeClr val="accent2">
                <a:shade val="45000"/>
                <a:satMod val="135000"/>
              </a:schemeClr>
              <a:prstClr val="white"/>
            </a:duotone>
          </a:blip>
          <a:stretch>
            <a:fillRect/>
          </a:stretch>
        </p:blipFill>
        <p:spPr>
          <a:xfrm>
            <a:off x="811206" y="1689644"/>
            <a:ext cx="856142" cy="856142"/>
          </a:xfrm>
          <a:prstGeom prst="rect">
            <a:avLst/>
          </a:prstGeom>
        </p:spPr>
      </p:pic>
      <p:pic>
        <p:nvPicPr>
          <p:cNvPr id="51" name="Picture 50">
            <a:extLst>
              <a:ext uri="{FF2B5EF4-FFF2-40B4-BE49-F238E27FC236}">
                <a16:creationId xmlns:a16="http://schemas.microsoft.com/office/drawing/2014/main" id="{BBE8B005-34B2-F848-A4E9-432C183595F1}"/>
              </a:ext>
            </a:extLst>
          </p:cNvPr>
          <p:cNvPicPr>
            <a:picLocks noChangeAspect="1"/>
          </p:cNvPicPr>
          <p:nvPr/>
        </p:nvPicPr>
        <p:blipFill>
          <a:blip r:embed="rId6">
            <a:duotone>
              <a:schemeClr val="accent6">
                <a:shade val="45000"/>
                <a:satMod val="135000"/>
              </a:schemeClr>
              <a:prstClr val="white"/>
            </a:duotone>
          </a:blip>
          <a:stretch>
            <a:fillRect/>
          </a:stretch>
        </p:blipFill>
        <p:spPr>
          <a:xfrm rot="5400000">
            <a:off x="770789" y="2402818"/>
            <a:ext cx="834189" cy="856143"/>
          </a:xfrm>
          <a:prstGeom prst="rect">
            <a:avLst/>
          </a:prstGeom>
        </p:spPr>
      </p:pic>
      <p:grpSp>
        <p:nvGrpSpPr>
          <p:cNvPr id="52" name="Group 51">
            <a:extLst>
              <a:ext uri="{FF2B5EF4-FFF2-40B4-BE49-F238E27FC236}">
                <a16:creationId xmlns:a16="http://schemas.microsoft.com/office/drawing/2014/main" id="{CE291A91-DAC5-E646-BFD5-47BA490CFF98}"/>
              </a:ext>
            </a:extLst>
          </p:cNvPr>
          <p:cNvGrpSpPr/>
          <p:nvPr/>
        </p:nvGrpSpPr>
        <p:grpSpPr>
          <a:xfrm rot="21396645">
            <a:off x="1784003" y="1839870"/>
            <a:ext cx="1525846" cy="516115"/>
            <a:chOff x="2068186" y="3188012"/>
            <a:chExt cx="1525846" cy="516115"/>
          </a:xfrm>
        </p:grpSpPr>
        <p:sp>
          <p:nvSpPr>
            <p:cNvPr id="53" name="Freeform 52">
              <a:extLst>
                <a:ext uri="{FF2B5EF4-FFF2-40B4-BE49-F238E27FC236}">
                  <a16:creationId xmlns:a16="http://schemas.microsoft.com/office/drawing/2014/main" id="{19979400-6065-A345-A2FD-37B7E39EF754}"/>
                </a:ext>
              </a:extLst>
            </p:cNvPr>
            <p:cNvSpPr/>
            <p:nvPr/>
          </p:nvSpPr>
          <p:spPr>
            <a:xfrm>
              <a:off x="2068186"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4" name="Freeform 53">
              <a:extLst>
                <a:ext uri="{FF2B5EF4-FFF2-40B4-BE49-F238E27FC236}">
                  <a16:creationId xmlns:a16="http://schemas.microsoft.com/office/drawing/2014/main" id="{155A8F51-7FE1-0E4D-B55D-176C564B1D49}"/>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5" name="Freeform 54">
              <a:extLst>
                <a:ext uri="{FF2B5EF4-FFF2-40B4-BE49-F238E27FC236}">
                  <a16:creationId xmlns:a16="http://schemas.microsoft.com/office/drawing/2014/main" id="{0F60671D-6216-1448-ABAA-6CC292C06CAF}"/>
                </a:ext>
              </a:extLst>
            </p:cNvPr>
            <p:cNvSpPr/>
            <p:nvPr/>
          </p:nvSpPr>
          <p:spPr>
            <a:xfrm>
              <a:off x="3076590"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cxnSp>
        <p:nvCxnSpPr>
          <p:cNvPr id="60" name="Straight Arrow Connector 59">
            <a:extLst>
              <a:ext uri="{FF2B5EF4-FFF2-40B4-BE49-F238E27FC236}">
                <a16:creationId xmlns:a16="http://schemas.microsoft.com/office/drawing/2014/main" id="{2625BC41-2CBD-774A-92FB-BBFAE9EE2374}"/>
              </a:ext>
            </a:extLst>
          </p:cNvPr>
          <p:cNvCxnSpPr>
            <a:cxnSpLocks/>
            <a:stCxn id="50" idx="3"/>
          </p:cNvCxnSpPr>
          <p:nvPr/>
        </p:nvCxnSpPr>
        <p:spPr>
          <a:xfrm flipV="1">
            <a:off x="1667348" y="2113804"/>
            <a:ext cx="4217765" cy="3911"/>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63" name="TextBox 62">
            <a:extLst>
              <a:ext uri="{FF2B5EF4-FFF2-40B4-BE49-F238E27FC236}">
                <a16:creationId xmlns:a16="http://schemas.microsoft.com/office/drawing/2014/main" id="{C8DFD327-1607-7D4D-A3A5-3C14BFC466E1}"/>
              </a:ext>
            </a:extLst>
          </p:cNvPr>
          <p:cNvSpPr txBox="1"/>
          <p:nvPr/>
        </p:nvSpPr>
        <p:spPr>
          <a:xfrm>
            <a:off x="1772538" y="1351369"/>
            <a:ext cx="2133357" cy="414965"/>
          </a:xfrm>
          <a:prstGeom prst="rect">
            <a:avLst/>
          </a:prstGeom>
          <a:noFill/>
        </p:spPr>
        <p:txBody>
          <a:bodyPr wrap="square" rtlCol="0">
            <a:noAutofit/>
          </a:bodyPr>
          <a:lstStyle/>
          <a:p>
            <a:r>
              <a:rPr lang="en-US" sz="2000" dirty="0">
                <a:latin typeface="Avenir Book" panose="02000503020000020003" pitchFamily="2" charset="0"/>
              </a:rPr>
              <a:t>Source signal</a:t>
            </a:r>
            <a:endParaRPr lang="en-US" sz="2000" baseline="-25000" dirty="0">
              <a:latin typeface="Avenir Book" panose="02000503020000020003" pitchFamily="2" charset="0"/>
            </a:endParaRPr>
          </a:p>
        </p:txBody>
      </p:sp>
      <p:grpSp>
        <p:nvGrpSpPr>
          <p:cNvPr id="69" name="Group 68">
            <a:extLst>
              <a:ext uri="{FF2B5EF4-FFF2-40B4-BE49-F238E27FC236}">
                <a16:creationId xmlns:a16="http://schemas.microsoft.com/office/drawing/2014/main" id="{D807EAA7-91CC-1D42-843E-AB551A0BE399}"/>
              </a:ext>
            </a:extLst>
          </p:cNvPr>
          <p:cNvGrpSpPr/>
          <p:nvPr/>
        </p:nvGrpSpPr>
        <p:grpSpPr>
          <a:xfrm>
            <a:off x="7048027" y="2163029"/>
            <a:ext cx="854807" cy="396859"/>
            <a:chOff x="6971641" y="3619109"/>
            <a:chExt cx="854807" cy="396859"/>
          </a:xfrm>
        </p:grpSpPr>
        <p:cxnSp>
          <p:nvCxnSpPr>
            <p:cNvPr id="70" name="Straight Connector 69">
              <a:extLst>
                <a:ext uri="{FF2B5EF4-FFF2-40B4-BE49-F238E27FC236}">
                  <a16:creationId xmlns:a16="http://schemas.microsoft.com/office/drawing/2014/main" id="{D1087CF3-8A1D-D948-BE49-7B3C5067F03D}"/>
                </a:ext>
              </a:extLst>
            </p:cNvPr>
            <p:cNvCxnSpPr>
              <a:cxnSpLocks/>
            </p:cNvCxnSpPr>
            <p:nvPr/>
          </p:nvCxnSpPr>
          <p:spPr>
            <a:xfrm>
              <a:off x="6971641" y="3619109"/>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D9DB2C5-1F78-FA4D-A0F8-9EE31B3373C3}"/>
                </a:ext>
              </a:extLst>
            </p:cNvPr>
            <p:cNvCxnSpPr>
              <a:cxnSpLocks/>
            </p:cNvCxnSpPr>
            <p:nvPr/>
          </p:nvCxnSpPr>
          <p:spPr>
            <a:xfrm>
              <a:off x="6983216" y="4015968"/>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7B22E33-80A7-3746-810F-7E1CEA9DB343}"/>
                </a:ext>
              </a:extLst>
            </p:cNvPr>
            <p:cNvCxnSpPr>
              <a:cxnSpLocks/>
            </p:cNvCxnSpPr>
            <p:nvPr/>
          </p:nvCxnSpPr>
          <p:spPr>
            <a:xfrm>
              <a:off x="7133687" y="3813647"/>
              <a:ext cx="6927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74" name="Picture 73" descr="A close up of a logo&#10;&#10;Description automatically generated">
            <a:extLst>
              <a:ext uri="{FF2B5EF4-FFF2-40B4-BE49-F238E27FC236}">
                <a16:creationId xmlns:a16="http://schemas.microsoft.com/office/drawing/2014/main" id="{0EC44ABF-8311-134D-8902-CB692214C8CA}"/>
              </a:ext>
            </a:extLst>
          </p:cNvPr>
          <p:cNvPicPr>
            <a:picLocks noChangeAspect="1"/>
          </p:cNvPicPr>
          <p:nvPr/>
        </p:nvPicPr>
        <p:blipFill rotWithShape="1">
          <a:blip r:embed="rId7"/>
          <a:srcRect l="48911" t="18131" r="40478" b="57424"/>
          <a:stretch/>
        </p:blipFill>
        <p:spPr>
          <a:xfrm>
            <a:off x="6373257" y="3104730"/>
            <a:ext cx="360497" cy="324522"/>
          </a:xfrm>
          <a:prstGeom prst="rect">
            <a:avLst/>
          </a:prstGeom>
        </p:spPr>
      </p:pic>
      <p:cxnSp>
        <p:nvCxnSpPr>
          <p:cNvPr id="19" name="Straight Arrow Connector 18">
            <a:extLst>
              <a:ext uri="{FF2B5EF4-FFF2-40B4-BE49-F238E27FC236}">
                <a16:creationId xmlns:a16="http://schemas.microsoft.com/office/drawing/2014/main" id="{6D928BAC-8C34-1C47-8940-CAC4D8B445F5}"/>
              </a:ext>
            </a:extLst>
          </p:cNvPr>
          <p:cNvCxnSpPr>
            <a:cxnSpLocks/>
          </p:cNvCxnSpPr>
          <p:nvPr/>
        </p:nvCxnSpPr>
        <p:spPr>
          <a:xfrm flipH="1">
            <a:off x="5753338" y="2952243"/>
            <a:ext cx="488272" cy="0"/>
          </a:xfrm>
          <a:prstGeom prst="straightConnector1">
            <a:avLst/>
          </a:prstGeom>
          <a:ln w="22225">
            <a:headEnd type="oval"/>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29893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65CDAE2-6CFD-8F4F-BCAF-44709C04C7F9}"/>
              </a:ext>
            </a:extLst>
          </p:cNvPr>
          <p:cNvSpPr txBox="1"/>
          <p:nvPr/>
        </p:nvSpPr>
        <p:spPr>
          <a:xfrm>
            <a:off x="336069" y="111446"/>
            <a:ext cx="5054845"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Doppler Shift in Reflections</a:t>
            </a:r>
          </a:p>
        </p:txBody>
      </p:sp>
      <p:pic>
        <p:nvPicPr>
          <p:cNvPr id="49" name="Picture 48">
            <a:extLst>
              <a:ext uri="{FF2B5EF4-FFF2-40B4-BE49-F238E27FC236}">
                <a16:creationId xmlns:a16="http://schemas.microsoft.com/office/drawing/2014/main" id="{534CE92A-BFE2-9F4F-9A0F-AF951CEC1133}"/>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6001054" y="2027834"/>
            <a:ext cx="931338" cy="771923"/>
          </a:xfrm>
          <a:prstGeom prst="ellipse">
            <a:avLst/>
          </a:prstGeom>
        </p:spPr>
      </p:pic>
      <p:pic>
        <p:nvPicPr>
          <p:cNvPr id="50" name="Picture 49">
            <a:extLst>
              <a:ext uri="{FF2B5EF4-FFF2-40B4-BE49-F238E27FC236}">
                <a16:creationId xmlns:a16="http://schemas.microsoft.com/office/drawing/2014/main" id="{1E9184E4-49C3-C04D-9B00-BD4287A0A3B8}"/>
              </a:ext>
            </a:extLst>
          </p:cNvPr>
          <p:cNvPicPr>
            <a:picLocks noChangeAspect="1"/>
          </p:cNvPicPr>
          <p:nvPr/>
        </p:nvPicPr>
        <p:blipFill>
          <a:blip r:embed="rId5">
            <a:duotone>
              <a:schemeClr val="accent2">
                <a:shade val="45000"/>
                <a:satMod val="135000"/>
              </a:schemeClr>
              <a:prstClr val="white"/>
            </a:duotone>
          </a:blip>
          <a:stretch>
            <a:fillRect/>
          </a:stretch>
        </p:blipFill>
        <p:spPr>
          <a:xfrm>
            <a:off x="811206" y="1689644"/>
            <a:ext cx="856142" cy="856142"/>
          </a:xfrm>
          <a:prstGeom prst="rect">
            <a:avLst/>
          </a:prstGeom>
        </p:spPr>
      </p:pic>
      <p:pic>
        <p:nvPicPr>
          <p:cNvPr id="51" name="Picture 50">
            <a:extLst>
              <a:ext uri="{FF2B5EF4-FFF2-40B4-BE49-F238E27FC236}">
                <a16:creationId xmlns:a16="http://schemas.microsoft.com/office/drawing/2014/main" id="{BBE8B005-34B2-F848-A4E9-432C183595F1}"/>
              </a:ext>
            </a:extLst>
          </p:cNvPr>
          <p:cNvPicPr>
            <a:picLocks noChangeAspect="1"/>
          </p:cNvPicPr>
          <p:nvPr/>
        </p:nvPicPr>
        <p:blipFill>
          <a:blip r:embed="rId6">
            <a:duotone>
              <a:schemeClr val="accent6">
                <a:shade val="45000"/>
                <a:satMod val="135000"/>
              </a:schemeClr>
              <a:prstClr val="white"/>
            </a:duotone>
          </a:blip>
          <a:stretch>
            <a:fillRect/>
          </a:stretch>
        </p:blipFill>
        <p:spPr>
          <a:xfrm rot="5400000">
            <a:off x="770789" y="2402818"/>
            <a:ext cx="834189" cy="856143"/>
          </a:xfrm>
          <a:prstGeom prst="rect">
            <a:avLst/>
          </a:prstGeom>
        </p:spPr>
      </p:pic>
      <p:grpSp>
        <p:nvGrpSpPr>
          <p:cNvPr id="52" name="Group 51">
            <a:extLst>
              <a:ext uri="{FF2B5EF4-FFF2-40B4-BE49-F238E27FC236}">
                <a16:creationId xmlns:a16="http://schemas.microsoft.com/office/drawing/2014/main" id="{CE291A91-DAC5-E646-BFD5-47BA490CFF98}"/>
              </a:ext>
            </a:extLst>
          </p:cNvPr>
          <p:cNvGrpSpPr/>
          <p:nvPr/>
        </p:nvGrpSpPr>
        <p:grpSpPr>
          <a:xfrm rot="21396645">
            <a:off x="1784003" y="1839870"/>
            <a:ext cx="1525846" cy="516115"/>
            <a:chOff x="2068186" y="3188012"/>
            <a:chExt cx="1525846" cy="516115"/>
          </a:xfrm>
        </p:grpSpPr>
        <p:sp>
          <p:nvSpPr>
            <p:cNvPr id="53" name="Freeform 52">
              <a:extLst>
                <a:ext uri="{FF2B5EF4-FFF2-40B4-BE49-F238E27FC236}">
                  <a16:creationId xmlns:a16="http://schemas.microsoft.com/office/drawing/2014/main" id="{19979400-6065-A345-A2FD-37B7E39EF754}"/>
                </a:ext>
              </a:extLst>
            </p:cNvPr>
            <p:cNvSpPr/>
            <p:nvPr/>
          </p:nvSpPr>
          <p:spPr>
            <a:xfrm>
              <a:off x="2068186"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4" name="Freeform 53">
              <a:extLst>
                <a:ext uri="{FF2B5EF4-FFF2-40B4-BE49-F238E27FC236}">
                  <a16:creationId xmlns:a16="http://schemas.microsoft.com/office/drawing/2014/main" id="{155A8F51-7FE1-0E4D-B55D-176C564B1D49}"/>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5" name="Freeform 54">
              <a:extLst>
                <a:ext uri="{FF2B5EF4-FFF2-40B4-BE49-F238E27FC236}">
                  <a16:creationId xmlns:a16="http://schemas.microsoft.com/office/drawing/2014/main" id="{0F60671D-6216-1448-ABAA-6CC292C06CAF}"/>
                </a:ext>
              </a:extLst>
            </p:cNvPr>
            <p:cNvSpPr/>
            <p:nvPr/>
          </p:nvSpPr>
          <p:spPr>
            <a:xfrm>
              <a:off x="3076590"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nvGrpSpPr>
          <p:cNvPr id="56" name="Group 55">
            <a:extLst>
              <a:ext uri="{FF2B5EF4-FFF2-40B4-BE49-F238E27FC236}">
                <a16:creationId xmlns:a16="http://schemas.microsoft.com/office/drawing/2014/main" id="{6FC2A5F9-3D2C-3D4E-8B1E-C2F850725ABB}"/>
              </a:ext>
            </a:extLst>
          </p:cNvPr>
          <p:cNvGrpSpPr/>
          <p:nvPr/>
        </p:nvGrpSpPr>
        <p:grpSpPr>
          <a:xfrm rot="21236230">
            <a:off x="4596542" y="1844399"/>
            <a:ext cx="970291" cy="516115"/>
            <a:chOff x="2049778" y="3188012"/>
            <a:chExt cx="1562662" cy="516115"/>
          </a:xfrm>
        </p:grpSpPr>
        <p:sp>
          <p:nvSpPr>
            <p:cNvPr id="57" name="Freeform 56">
              <a:extLst>
                <a:ext uri="{FF2B5EF4-FFF2-40B4-BE49-F238E27FC236}">
                  <a16:creationId xmlns:a16="http://schemas.microsoft.com/office/drawing/2014/main" id="{04326BE8-5410-2046-A900-C34D7C674D60}"/>
                </a:ext>
              </a:extLst>
            </p:cNvPr>
            <p:cNvSpPr/>
            <p:nvPr/>
          </p:nvSpPr>
          <p:spPr>
            <a:xfrm>
              <a:off x="2049778"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8" name="Freeform 57">
              <a:extLst>
                <a:ext uri="{FF2B5EF4-FFF2-40B4-BE49-F238E27FC236}">
                  <a16:creationId xmlns:a16="http://schemas.microsoft.com/office/drawing/2014/main" id="{EDA00D7C-6B34-A04D-AA2A-BEFE8941AB10}"/>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9" name="Freeform 58">
              <a:extLst>
                <a:ext uri="{FF2B5EF4-FFF2-40B4-BE49-F238E27FC236}">
                  <a16:creationId xmlns:a16="http://schemas.microsoft.com/office/drawing/2014/main" id="{E664C31A-E7CD-F247-A0F2-63789C63C1EF}"/>
                </a:ext>
              </a:extLst>
            </p:cNvPr>
            <p:cNvSpPr/>
            <p:nvPr/>
          </p:nvSpPr>
          <p:spPr>
            <a:xfrm>
              <a:off x="3094998"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cxnSp>
        <p:nvCxnSpPr>
          <p:cNvPr id="60" name="Straight Arrow Connector 59">
            <a:extLst>
              <a:ext uri="{FF2B5EF4-FFF2-40B4-BE49-F238E27FC236}">
                <a16:creationId xmlns:a16="http://schemas.microsoft.com/office/drawing/2014/main" id="{2625BC41-2CBD-774A-92FB-BBFAE9EE2374}"/>
              </a:ext>
            </a:extLst>
          </p:cNvPr>
          <p:cNvCxnSpPr>
            <a:cxnSpLocks/>
            <a:stCxn id="50" idx="3"/>
          </p:cNvCxnSpPr>
          <p:nvPr/>
        </p:nvCxnSpPr>
        <p:spPr>
          <a:xfrm flipV="1">
            <a:off x="1667348" y="2113804"/>
            <a:ext cx="4217765" cy="3911"/>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D7C2F634-4456-E740-ACBA-0AFDD5D57ED9}"/>
              </a:ext>
            </a:extLst>
          </p:cNvPr>
          <p:cNvSpPr txBox="1"/>
          <p:nvPr/>
        </p:nvSpPr>
        <p:spPr>
          <a:xfrm>
            <a:off x="4140826" y="1124121"/>
            <a:ext cx="2133357" cy="770583"/>
          </a:xfrm>
          <a:prstGeom prst="rect">
            <a:avLst/>
          </a:prstGeom>
          <a:noFill/>
        </p:spPr>
        <p:txBody>
          <a:bodyPr wrap="square" rtlCol="0">
            <a:noAutofit/>
          </a:bodyPr>
          <a:lstStyle/>
          <a:p>
            <a:r>
              <a:rPr lang="en-US" sz="2000" dirty="0">
                <a:latin typeface="Avenir Book" panose="02000503020000020003" pitchFamily="2" charset="0"/>
              </a:rPr>
              <a:t>Doppler shift in incident signal</a:t>
            </a:r>
            <a:endParaRPr lang="en-US" sz="2000" baseline="-25000" dirty="0">
              <a:latin typeface="Avenir Book" panose="02000503020000020003" pitchFamily="2" charset="0"/>
            </a:endParaRPr>
          </a:p>
        </p:txBody>
      </p:sp>
      <p:sp>
        <p:nvSpPr>
          <p:cNvPr id="63" name="TextBox 62">
            <a:extLst>
              <a:ext uri="{FF2B5EF4-FFF2-40B4-BE49-F238E27FC236}">
                <a16:creationId xmlns:a16="http://schemas.microsoft.com/office/drawing/2014/main" id="{C8DFD327-1607-7D4D-A3A5-3C14BFC466E1}"/>
              </a:ext>
            </a:extLst>
          </p:cNvPr>
          <p:cNvSpPr txBox="1"/>
          <p:nvPr/>
        </p:nvSpPr>
        <p:spPr>
          <a:xfrm>
            <a:off x="1772538" y="1351369"/>
            <a:ext cx="2133357" cy="414965"/>
          </a:xfrm>
          <a:prstGeom prst="rect">
            <a:avLst/>
          </a:prstGeom>
          <a:noFill/>
        </p:spPr>
        <p:txBody>
          <a:bodyPr wrap="square" rtlCol="0">
            <a:noAutofit/>
          </a:bodyPr>
          <a:lstStyle/>
          <a:p>
            <a:r>
              <a:rPr lang="en-US" sz="2000" dirty="0">
                <a:latin typeface="Avenir Book" panose="02000503020000020003" pitchFamily="2" charset="0"/>
              </a:rPr>
              <a:t>Source signal</a:t>
            </a:r>
            <a:endParaRPr lang="en-US" sz="2000" baseline="-25000" dirty="0">
              <a:latin typeface="Avenir Book" panose="02000503020000020003" pitchFamily="2" charset="0"/>
            </a:endParaRPr>
          </a:p>
        </p:txBody>
      </p:sp>
      <p:grpSp>
        <p:nvGrpSpPr>
          <p:cNvPr id="69" name="Group 68">
            <a:extLst>
              <a:ext uri="{FF2B5EF4-FFF2-40B4-BE49-F238E27FC236}">
                <a16:creationId xmlns:a16="http://schemas.microsoft.com/office/drawing/2014/main" id="{D807EAA7-91CC-1D42-843E-AB551A0BE399}"/>
              </a:ext>
            </a:extLst>
          </p:cNvPr>
          <p:cNvGrpSpPr/>
          <p:nvPr/>
        </p:nvGrpSpPr>
        <p:grpSpPr>
          <a:xfrm>
            <a:off x="7048027" y="2163029"/>
            <a:ext cx="854807" cy="396859"/>
            <a:chOff x="6971641" y="3619109"/>
            <a:chExt cx="854807" cy="396859"/>
          </a:xfrm>
        </p:grpSpPr>
        <p:cxnSp>
          <p:nvCxnSpPr>
            <p:cNvPr id="70" name="Straight Connector 69">
              <a:extLst>
                <a:ext uri="{FF2B5EF4-FFF2-40B4-BE49-F238E27FC236}">
                  <a16:creationId xmlns:a16="http://schemas.microsoft.com/office/drawing/2014/main" id="{D1087CF3-8A1D-D948-BE49-7B3C5067F03D}"/>
                </a:ext>
              </a:extLst>
            </p:cNvPr>
            <p:cNvCxnSpPr>
              <a:cxnSpLocks/>
            </p:cNvCxnSpPr>
            <p:nvPr/>
          </p:nvCxnSpPr>
          <p:spPr>
            <a:xfrm>
              <a:off x="6971641" y="3619109"/>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D9DB2C5-1F78-FA4D-A0F8-9EE31B3373C3}"/>
                </a:ext>
              </a:extLst>
            </p:cNvPr>
            <p:cNvCxnSpPr>
              <a:cxnSpLocks/>
            </p:cNvCxnSpPr>
            <p:nvPr/>
          </p:nvCxnSpPr>
          <p:spPr>
            <a:xfrm>
              <a:off x="6983216" y="4015968"/>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7B22E33-80A7-3746-810F-7E1CEA9DB343}"/>
                </a:ext>
              </a:extLst>
            </p:cNvPr>
            <p:cNvCxnSpPr>
              <a:cxnSpLocks/>
            </p:cNvCxnSpPr>
            <p:nvPr/>
          </p:nvCxnSpPr>
          <p:spPr>
            <a:xfrm>
              <a:off x="7133687" y="3813647"/>
              <a:ext cx="6927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74" name="Picture 73" descr="A close up of a logo&#10;&#10;Description automatically generated">
            <a:extLst>
              <a:ext uri="{FF2B5EF4-FFF2-40B4-BE49-F238E27FC236}">
                <a16:creationId xmlns:a16="http://schemas.microsoft.com/office/drawing/2014/main" id="{0EC44ABF-8311-134D-8902-CB692214C8CA}"/>
              </a:ext>
            </a:extLst>
          </p:cNvPr>
          <p:cNvPicPr>
            <a:picLocks noChangeAspect="1"/>
          </p:cNvPicPr>
          <p:nvPr/>
        </p:nvPicPr>
        <p:blipFill rotWithShape="1">
          <a:blip r:embed="rId7"/>
          <a:srcRect l="48911" t="18131" r="40478" b="57424"/>
          <a:stretch/>
        </p:blipFill>
        <p:spPr>
          <a:xfrm>
            <a:off x="6373257" y="3104730"/>
            <a:ext cx="360497" cy="324522"/>
          </a:xfrm>
          <a:prstGeom prst="rect">
            <a:avLst/>
          </a:prstGeom>
        </p:spPr>
      </p:pic>
      <p:cxnSp>
        <p:nvCxnSpPr>
          <p:cNvPr id="25" name="Straight Arrow Connector 24">
            <a:extLst>
              <a:ext uri="{FF2B5EF4-FFF2-40B4-BE49-F238E27FC236}">
                <a16:creationId xmlns:a16="http://schemas.microsoft.com/office/drawing/2014/main" id="{7B8F4A0B-E91B-8749-AEA5-EC1ECFF54499}"/>
              </a:ext>
            </a:extLst>
          </p:cNvPr>
          <p:cNvCxnSpPr>
            <a:cxnSpLocks/>
          </p:cNvCxnSpPr>
          <p:nvPr/>
        </p:nvCxnSpPr>
        <p:spPr>
          <a:xfrm flipH="1">
            <a:off x="5753338" y="2952243"/>
            <a:ext cx="488272" cy="0"/>
          </a:xfrm>
          <a:prstGeom prst="straightConnector1">
            <a:avLst/>
          </a:prstGeom>
          <a:ln w="22225">
            <a:headEnd type="oval"/>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10725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65CDAE2-6CFD-8F4F-BCAF-44709C04C7F9}"/>
              </a:ext>
            </a:extLst>
          </p:cNvPr>
          <p:cNvSpPr txBox="1"/>
          <p:nvPr/>
        </p:nvSpPr>
        <p:spPr>
          <a:xfrm>
            <a:off x="336069" y="111446"/>
            <a:ext cx="5054845"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Doppler Shift in Reflections</a:t>
            </a:r>
          </a:p>
        </p:txBody>
      </p:sp>
      <p:pic>
        <p:nvPicPr>
          <p:cNvPr id="49" name="Picture 48">
            <a:extLst>
              <a:ext uri="{FF2B5EF4-FFF2-40B4-BE49-F238E27FC236}">
                <a16:creationId xmlns:a16="http://schemas.microsoft.com/office/drawing/2014/main" id="{534CE92A-BFE2-9F4F-9A0F-AF951CEC1133}"/>
              </a:ext>
            </a:extLst>
          </p:cNvPr>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Lst>
          </a:blip>
          <a:srcRect l="14995" t="17279" r="11670" b="21940"/>
          <a:stretch/>
        </p:blipFill>
        <p:spPr>
          <a:xfrm>
            <a:off x="6001054" y="2027834"/>
            <a:ext cx="931338" cy="771923"/>
          </a:xfrm>
          <a:prstGeom prst="ellipse">
            <a:avLst/>
          </a:prstGeom>
        </p:spPr>
      </p:pic>
      <p:pic>
        <p:nvPicPr>
          <p:cNvPr id="50" name="Picture 49">
            <a:extLst>
              <a:ext uri="{FF2B5EF4-FFF2-40B4-BE49-F238E27FC236}">
                <a16:creationId xmlns:a16="http://schemas.microsoft.com/office/drawing/2014/main" id="{1E9184E4-49C3-C04D-9B00-BD4287A0A3B8}"/>
              </a:ext>
            </a:extLst>
          </p:cNvPr>
          <p:cNvPicPr>
            <a:picLocks noChangeAspect="1"/>
          </p:cNvPicPr>
          <p:nvPr/>
        </p:nvPicPr>
        <p:blipFill>
          <a:blip r:embed="rId5">
            <a:duotone>
              <a:schemeClr val="accent2">
                <a:shade val="45000"/>
                <a:satMod val="135000"/>
              </a:schemeClr>
              <a:prstClr val="white"/>
            </a:duotone>
          </a:blip>
          <a:stretch>
            <a:fillRect/>
          </a:stretch>
        </p:blipFill>
        <p:spPr>
          <a:xfrm>
            <a:off x="811206" y="1689644"/>
            <a:ext cx="856142" cy="856142"/>
          </a:xfrm>
          <a:prstGeom prst="rect">
            <a:avLst/>
          </a:prstGeom>
        </p:spPr>
      </p:pic>
      <p:pic>
        <p:nvPicPr>
          <p:cNvPr id="51" name="Picture 50">
            <a:extLst>
              <a:ext uri="{FF2B5EF4-FFF2-40B4-BE49-F238E27FC236}">
                <a16:creationId xmlns:a16="http://schemas.microsoft.com/office/drawing/2014/main" id="{BBE8B005-34B2-F848-A4E9-432C183595F1}"/>
              </a:ext>
            </a:extLst>
          </p:cNvPr>
          <p:cNvPicPr>
            <a:picLocks noChangeAspect="1"/>
          </p:cNvPicPr>
          <p:nvPr/>
        </p:nvPicPr>
        <p:blipFill>
          <a:blip r:embed="rId6">
            <a:duotone>
              <a:schemeClr val="accent6">
                <a:shade val="45000"/>
                <a:satMod val="135000"/>
              </a:schemeClr>
              <a:prstClr val="white"/>
            </a:duotone>
          </a:blip>
          <a:stretch>
            <a:fillRect/>
          </a:stretch>
        </p:blipFill>
        <p:spPr>
          <a:xfrm rot="5400000">
            <a:off x="770789" y="2402818"/>
            <a:ext cx="834189" cy="856143"/>
          </a:xfrm>
          <a:prstGeom prst="rect">
            <a:avLst/>
          </a:prstGeom>
        </p:spPr>
      </p:pic>
      <p:grpSp>
        <p:nvGrpSpPr>
          <p:cNvPr id="52" name="Group 51">
            <a:extLst>
              <a:ext uri="{FF2B5EF4-FFF2-40B4-BE49-F238E27FC236}">
                <a16:creationId xmlns:a16="http://schemas.microsoft.com/office/drawing/2014/main" id="{CE291A91-DAC5-E646-BFD5-47BA490CFF98}"/>
              </a:ext>
            </a:extLst>
          </p:cNvPr>
          <p:cNvGrpSpPr/>
          <p:nvPr/>
        </p:nvGrpSpPr>
        <p:grpSpPr>
          <a:xfrm rot="21396645">
            <a:off x="1784003" y="1839870"/>
            <a:ext cx="1525846" cy="516115"/>
            <a:chOff x="2068186" y="3188012"/>
            <a:chExt cx="1525846" cy="516115"/>
          </a:xfrm>
        </p:grpSpPr>
        <p:sp>
          <p:nvSpPr>
            <p:cNvPr id="53" name="Freeform 52">
              <a:extLst>
                <a:ext uri="{FF2B5EF4-FFF2-40B4-BE49-F238E27FC236}">
                  <a16:creationId xmlns:a16="http://schemas.microsoft.com/office/drawing/2014/main" id="{19979400-6065-A345-A2FD-37B7E39EF754}"/>
                </a:ext>
              </a:extLst>
            </p:cNvPr>
            <p:cNvSpPr/>
            <p:nvPr/>
          </p:nvSpPr>
          <p:spPr>
            <a:xfrm>
              <a:off x="2068186"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4" name="Freeform 53">
              <a:extLst>
                <a:ext uri="{FF2B5EF4-FFF2-40B4-BE49-F238E27FC236}">
                  <a16:creationId xmlns:a16="http://schemas.microsoft.com/office/drawing/2014/main" id="{155A8F51-7FE1-0E4D-B55D-176C564B1D49}"/>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5" name="Freeform 54">
              <a:extLst>
                <a:ext uri="{FF2B5EF4-FFF2-40B4-BE49-F238E27FC236}">
                  <a16:creationId xmlns:a16="http://schemas.microsoft.com/office/drawing/2014/main" id="{0F60671D-6216-1448-ABAA-6CC292C06CAF}"/>
                </a:ext>
              </a:extLst>
            </p:cNvPr>
            <p:cNvSpPr/>
            <p:nvPr/>
          </p:nvSpPr>
          <p:spPr>
            <a:xfrm>
              <a:off x="3076590"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nvGrpSpPr>
          <p:cNvPr id="56" name="Group 55">
            <a:extLst>
              <a:ext uri="{FF2B5EF4-FFF2-40B4-BE49-F238E27FC236}">
                <a16:creationId xmlns:a16="http://schemas.microsoft.com/office/drawing/2014/main" id="{6FC2A5F9-3D2C-3D4E-8B1E-C2F850725ABB}"/>
              </a:ext>
            </a:extLst>
          </p:cNvPr>
          <p:cNvGrpSpPr/>
          <p:nvPr/>
        </p:nvGrpSpPr>
        <p:grpSpPr>
          <a:xfrm rot="21236230">
            <a:off x="4596542" y="1844399"/>
            <a:ext cx="970291" cy="516115"/>
            <a:chOff x="2049778" y="3188012"/>
            <a:chExt cx="1562662" cy="516115"/>
          </a:xfrm>
        </p:grpSpPr>
        <p:sp>
          <p:nvSpPr>
            <p:cNvPr id="57" name="Freeform 56">
              <a:extLst>
                <a:ext uri="{FF2B5EF4-FFF2-40B4-BE49-F238E27FC236}">
                  <a16:creationId xmlns:a16="http://schemas.microsoft.com/office/drawing/2014/main" id="{04326BE8-5410-2046-A900-C34D7C674D60}"/>
                </a:ext>
              </a:extLst>
            </p:cNvPr>
            <p:cNvSpPr/>
            <p:nvPr/>
          </p:nvSpPr>
          <p:spPr>
            <a:xfrm>
              <a:off x="2049778"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8" name="Freeform 57">
              <a:extLst>
                <a:ext uri="{FF2B5EF4-FFF2-40B4-BE49-F238E27FC236}">
                  <a16:creationId xmlns:a16="http://schemas.microsoft.com/office/drawing/2014/main" id="{EDA00D7C-6B34-A04D-AA2A-BEFE8941AB10}"/>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9" name="Freeform 58">
              <a:extLst>
                <a:ext uri="{FF2B5EF4-FFF2-40B4-BE49-F238E27FC236}">
                  <a16:creationId xmlns:a16="http://schemas.microsoft.com/office/drawing/2014/main" id="{E664C31A-E7CD-F247-A0F2-63789C63C1EF}"/>
                </a:ext>
              </a:extLst>
            </p:cNvPr>
            <p:cNvSpPr/>
            <p:nvPr/>
          </p:nvSpPr>
          <p:spPr>
            <a:xfrm>
              <a:off x="3094998"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cxnSp>
        <p:nvCxnSpPr>
          <p:cNvPr id="60" name="Straight Arrow Connector 59">
            <a:extLst>
              <a:ext uri="{FF2B5EF4-FFF2-40B4-BE49-F238E27FC236}">
                <a16:creationId xmlns:a16="http://schemas.microsoft.com/office/drawing/2014/main" id="{2625BC41-2CBD-774A-92FB-BBFAE9EE2374}"/>
              </a:ext>
            </a:extLst>
          </p:cNvPr>
          <p:cNvCxnSpPr>
            <a:cxnSpLocks/>
            <a:stCxn id="50" idx="3"/>
          </p:cNvCxnSpPr>
          <p:nvPr/>
        </p:nvCxnSpPr>
        <p:spPr>
          <a:xfrm flipV="1">
            <a:off x="1667348" y="2113804"/>
            <a:ext cx="4217765" cy="3911"/>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06C62C45-DD03-424A-AF20-7189C67177CB}"/>
              </a:ext>
            </a:extLst>
          </p:cNvPr>
          <p:cNvCxnSpPr>
            <a:cxnSpLocks/>
            <a:endCxn id="51" idx="0"/>
          </p:cNvCxnSpPr>
          <p:nvPr/>
        </p:nvCxnSpPr>
        <p:spPr>
          <a:xfrm flipH="1">
            <a:off x="1615955" y="2812655"/>
            <a:ext cx="4269158" cy="18235"/>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D7C2F634-4456-E740-ACBA-0AFDD5D57ED9}"/>
              </a:ext>
            </a:extLst>
          </p:cNvPr>
          <p:cNvSpPr txBox="1"/>
          <p:nvPr/>
        </p:nvSpPr>
        <p:spPr>
          <a:xfrm>
            <a:off x="4140826" y="1124121"/>
            <a:ext cx="2133357" cy="770583"/>
          </a:xfrm>
          <a:prstGeom prst="rect">
            <a:avLst/>
          </a:prstGeom>
          <a:noFill/>
        </p:spPr>
        <p:txBody>
          <a:bodyPr wrap="square" rtlCol="0">
            <a:noAutofit/>
          </a:bodyPr>
          <a:lstStyle/>
          <a:p>
            <a:r>
              <a:rPr lang="en-US" sz="2000" dirty="0">
                <a:latin typeface="Avenir Book" panose="02000503020000020003" pitchFamily="2" charset="0"/>
              </a:rPr>
              <a:t>Doppler shift in incident signal</a:t>
            </a:r>
            <a:endParaRPr lang="en-US" sz="2000" baseline="-25000" dirty="0">
              <a:latin typeface="Avenir Book" panose="02000503020000020003" pitchFamily="2" charset="0"/>
            </a:endParaRPr>
          </a:p>
        </p:txBody>
      </p:sp>
      <p:sp>
        <p:nvSpPr>
          <p:cNvPr id="63" name="TextBox 62">
            <a:extLst>
              <a:ext uri="{FF2B5EF4-FFF2-40B4-BE49-F238E27FC236}">
                <a16:creationId xmlns:a16="http://schemas.microsoft.com/office/drawing/2014/main" id="{C8DFD327-1607-7D4D-A3A5-3C14BFC466E1}"/>
              </a:ext>
            </a:extLst>
          </p:cNvPr>
          <p:cNvSpPr txBox="1"/>
          <p:nvPr/>
        </p:nvSpPr>
        <p:spPr>
          <a:xfrm>
            <a:off x="1772538" y="1351369"/>
            <a:ext cx="2133357" cy="414965"/>
          </a:xfrm>
          <a:prstGeom prst="rect">
            <a:avLst/>
          </a:prstGeom>
          <a:noFill/>
        </p:spPr>
        <p:txBody>
          <a:bodyPr wrap="square" rtlCol="0">
            <a:noAutofit/>
          </a:bodyPr>
          <a:lstStyle/>
          <a:p>
            <a:r>
              <a:rPr lang="en-US" sz="2000" dirty="0">
                <a:latin typeface="Avenir Book" panose="02000503020000020003" pitchFamily="2" charset="0"/>
              </a:rPr>
              <a:t>Source signal</a:t>
            </a:r>
            <a:endParaRPr lang="en-US" sz="2000" baseline="-25000" dirty="0">
              <a:latin typeface="Avenir Book" panose="02000503020000020003" pitchFamily="2" charset="0"/>
            </a:endParaRPr>
          </a:p>
        </p:txBody>
      </p:sp>
      <p:sp>
        <p:nvSpPr>
          <p:cNvPr id="68" name="TextBox 67">
            <a:extLst>
              <a:ext uri="{FF2B5EF4-FFF2-40B4-BE49-F238E27FC236}">
                <a16:creationId xmlns:a16="http://schemas.microsoft.com/office/drawing/2014/main" id="{7DADB383-0695-6143-B231-843764AFDA3C}"/>
              </a:ext>
            </a:extLst>
          </p:cNvPr>
          <p:cNvSpPr txBox="1"/>
          <p:nvPr/>
        </p:nvSpPr>
        <p:spPr>
          <a:xfrm>
            <a:off x="3505320" y="3126745"/>
            <a:ext cx="2133357" cy="770583"/>
          </a:xfrm>
          <a:prstGeom prst="rect">
            <a:avLst/>
          </a:prstGeom>
          <a:noFill/>
        </p:spPr>
        <p:txBody>
          <a:bodyPr wrap="square" rtlCol="0">
            <a:noAutofit/>
          </a:bodyPr>
          <a:lstStyle/>
          <a:p>
            <a:r>
              <a:rPr lang="en-US" sz="2000" dirty="0">
                <a:latin typeface="Avenir Book" panose="02000503020000020003" pitchFamily="2" charset="0"/>
              </a:rPr>
              <a:t>Doppler shift in reflected signal</a:t>
            </a:r>
            <a:endParaRPr lang="en-US" sz="2000" baseline="-25000" dirty="0">
              <a:latin typeface="Avenir Book" panose="02000503020000020003" pitchFamily="2" charset="0"/>
            </a:endParaRPr>
          </a:p>
        </p:txBody>
      </p:sp>
      <p:grpSp>
        <p:nvGrpSpPr>
          <p:cNvPr id="69" name="Group 68">
            <a:extLst>
              <a:ext uri="{FF2B5EF4-FFF2-40B4-BE49-F238E27FC236}">
                <a16:creationId xmlns:a16="http://schemas.microsoft.com/office/drawing/2014/main" id="{D807EAA7-91CC-1D42-843E-AB551A0BE399}"/>
              </a:ext>
            </a:extLst>
          </p:cNvPr>
          <p:cNvGrpSpPr/>
          <p:nvPr/>
        </p:nvGrpSpPr>
        <p:grpSpPr>
          <a:xfrm>
            <a:off x="7048027" y="2163029"/>
            <a:ext cx="854807" cy="396859"/>
            <a:chOff x="6971641" y="3619109"/>
            <a:chExt cx="854807" cy="396859"/>
          </a:xfrm>
        </p:grpSpPr>
        <p:cxnSp>
          <p:nvCxnSpPr>
            <p:cNvPr id="70" name="Straight Connector 69">
              <a:extLst>
                <a:ext uri="{FF2B5EF4-FFF2-40B4-BE49-F238E27FC236}">
                  <a16:creationId xmlns:a16="http://schemas.microsoft.com/office/drawing/2014/main" id="{D1087CF3-8A1D-D948-BE49-7B3C5067F03D}"/>
                </a:ext>
              </a:extLst>
            </p:cNvPr>
            <p:cNvCxnSpPr>
              <a:cxnSpLocks/>
            </p:cNvCxnSpPr>
            <p:nvPr/>
          </p:nvCxnSpPr>
          <p:spPr>
            <a:xfrm>
              <a:off x="6971641" y="3619109"/>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D9DB2C5-1F78-FA4D-A0F8-9EE31B3373C3}"/>
                </a:ext>
              </a:extLst>
            </p:cNvPr>
            <p:cNvCxnSpPr>
              <a:cxnSpLocks/>
            </p:cNvCxnSpPr>
            <p:nvPr/>
          </p:nvCxnSpPr>
          <p:spPr>
            <a:xfrm>
              <a:off x="6983216" y="4015968"/>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7B22E33-80A7-3746-810F-7E1CEA9DB343}"/>
                </a:ext>
              </a:extLst>
            </p:cNvPr>
            <p:cNvCxnSpPr>
              <a:cxnSpLocks/>
            </p:cNvCxnSpPr>
            <p:nvPr/>
          </p:nvCxnSpPr>
          <p:spPr>
            <a:xfrm>
              <a:off x="7133687" y="3813647"/>
              <a:ext cx="6927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74" name="Picture 73" descr="A close up of a logo&#10;&#10;Description automatically generated">
            <a:extLst>
              <a:ext uri="{FF2B5EF4-FFF2-40B4-BE49-F238E27FC236}">
                <a16:creationId xmlns:a16="http://schemas.microsoft.com/office/drawing/2014/main" id="{0EC44ABF-8311-134D-8902-CB692214C8CA}"/>
              </a:ext>
            </a:extLst>
          </p:cNvPr>
          <p:cNvPicPr>
            <a:picLocks noChangeAspect="1"/>
          </p:cNvPicPr>
          <p:nvPr/>
        </p:nvPicPr>
        <p:blipFill rotWithShape="1">
          <a:blip r:embed="rId7"/>
          <a:srcRect l="48911" t="18131" r="40478" b="57424"/>
          <a:stretch/>
        </p:blipFill>
        <p:spPr>
          <a:xfrm>
            <a:off x="6373257" y="3104730"/>
            <a:ext cx="360497" cy="324522"/>
          </a:xfrm>
          <a:prstGeom prst="rect">
            <a:avLst/>
          </a:prstGeom>
        </p:spPr>
      </p:pic>
      <p:grpSp>
        <p:nvGrpSpPr>
          <p:cNvPr id="30" name="Group 29">
            <a:extLst>
              <a:ext uri="{FF2B5EF4-FFF2-40B4-BE49-F238E27FC236}">
                <a16:creationId xmlns:a16="http://schemas.microsoft.com/office/drawing/2014/main" id="{4040838C-6060-6047-BC60-5ACE45833FA9}"/>
              </a:ext>
            </a:extLst>
          </p:cNvPr>
          <p:cNvGrpSpPr/>
          <p:nvPr/>
        </p:nvGrpSpPr>
        <p:grpSpPr>
          <a:xfrm rot="305302" flipH="1">
            <a:off x="4162510" y="2549622"/>
            <a:ext cx="611140" cy="516115"/>
            <a:chOff x="2038540" y="3188012"/>
            <a:chExt cx="1585138" cy="516115"/>
          </a:xfrm>
        </p:grpSpPr>
        <p:sp>
          <p:nvSpPr>
            <p:cNvPr id="31" name="Freeform 30">
              <a:extLst>
                <a:ext uri="{FF2B5EF4-FFF2-40B4-BE49-F238E27FC236}">
                  <a16:creationId xmlns:a16="http://schemas.microsoft.com/office/drawing/2014/main" id="{DDC9787B-BD44-024E-9D12-D2C14946D321}"/>
                </a:ext>
              </a:extLst>
            </p:cNvPr>
            <p:cNvSpPr/>
            <p:nvPr/>
          </p:nvSpPr>
          <p:spPr>
            <a:xfrm>
              <a:off x="2038540" y="318801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32" name="Freeform 31">
              <a:extLst>
                <a:ext uri="{FF2B5EF4-FFF2-40B4-BE49-F238E27FC236}">
                  <a16:creationId xmlns:a16="http://schemas.microsoft.com/office/drawing/2014/main" id="{7D060E59-460A-B74C-B0B9-855294C2C919}"/>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33" name="Freeform 32">
              <a:extLst>
                <a:ext uri="{FF2B5EF4-FFF2-40B4-BE49-F238E27FC236}">
                  <a16:creationId xmlns:a16="http://schemas.microsoft.com/office/drawing/2014/main" id="{301DA1CD-AA26-7044-8431-049AED2ADD33}"/>
                </a:ext>
              </a:extLst>
            </p:cNvPr>
            <p:cNvSpPr/>
            <p:nvPr/>
          </p:nvSpPr>
          <p:spPr>
            <a:xfrm>
              <a:off x="3106237" y="325629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cxnSp>
        <p:nvCxnSpPr>
          <p:cNvPr id="34" name="Straight Arrow Connector 33">
            <a:extLst>
              <a:ext uri="{FF2B5EF4-FFF2-40B4-BE49-F238E27FC236}">
                <a16:creationId xmlns:a16="http://schemas.microsoft.com/office/drawing/2014/main" id="{8392E51C-11F1-A24B-AC37-B538B7DEC3A2}"/>
              </a:ext>
            </a:extLst>
          </p:cNvPr>
          <p:cNvCxnSpPr>
            <a:cxnSpLocks/>
          </p:cNvCxnSpPr>
          <p:nvPr/>
        </p:nvCxnSpPr>
        <p:spPr>
          <a:xfrm flipH="1">
            <a:off x="5753338" y="2952243"/>
            <a:ext cx="488272" cy="0"/>
          </a:xfrm>
          <a:prstGeom prst="straightConnector1">
            <a:avLst/>
          </a:prstGeom>
          <a:ln w="22225">
            <a:headEnd type="oval"/>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80492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0F3C6115-F945-F648-B786-483645533535}"/>
              </a:ext>
            </a:extLst>
          </p:cNvPr>
          <p:cNvGrpSpPr/>
          <p:nvPr/>
        </p:nvGrpSpPr>
        <p:grpSpPr>
          <a:xfrm>
            <a:off x="3068694" y="3967175"/>
            <a:ext cx="3006608" cy="1327595"/>
            <a:chOff x="421660" y="4895431"/>
            <a:chExt cx="3006608" cy="1327595"/>
          </a:xfrm>
        </p:grpSpPr>
        <p:pic>
          <p:nvPicPr>
            <p:cNvPr id="34" name="Picture 33" descr="A picture containing table&#10;&#10;Description automatically generated">
              <a:extLst>
                <a:ext uri="{FF2B5EF4-FFF2-40B4-BE49-F238E27FC236}">
                  <a16:creationId xmlns:a16="http://schemas.microsoft.com/office/drawing/2014/main" id="{00AEDCFB-124D-B340-A8E8-BDD6E72B00AF}"/>
                </a:ext>
              </a:extLst>
            </p:cNvPr>
            <p:cNvPicPr>
              <a:picLocks noChangeAspect="1"/>
            </p:cNvPicPr>
            <p:nvPr/>
          </p:nvPicPr>
          <p:blipFill>
            <a:blip r:embed="rId3"/>
            <a:stretch>
              <a:fillRect/>
            </a:stretch>
          </p:blipFill>
          <p:spPr>
            <a:xfrm>
              <a:off x="1132401" y="4895431"/>
              <a:ext cx="2295867" cy="1327583"/>
            </a:xfrm>
            <a:prstGeom prst="rect">
              <a:avLst/>
            </a:prstGeom>
          </p:spPr>
        </p:pic>
        <p:pic>
          <p:nvPicPr>
            <p:cNvPr id="35" name="Picture 34" descr="A close up of a logo&#10;&#10;Description automatically generated">
              <a:extLst>
                <a:ext uri="{FF2B5EF4-FFF2-40B4-BE49-F238E27FC236}">
                  <a16:creationId xmlns:a16="http://schemas.microsoft.com/office/drawing/2014/main" id="{68FACE1A-4682-7B4E-BB71-5D3677C8551C}"/>
                </a:ext>
              </a:extLst>
            </p:cNvPr>
            <p:cNvPicPr>
              <a:picLocks noChangeAspect="1"/>
            </p:cNvPicPr>
            <p:nvPr/>
          </p:nvPicPr>
          <p:blipFill rotWithShape="1">
            <a:blip r:embed="rId4"/>
            <a:srcRect r="79777"/>
            <a:stretch/>
          </p:blipFill>
          <p:spPr>
            <a:xfrm>
              <a:off x="421660" y="4895431"/>
              <a:ext cx="687050" cy="1327595"/>
            </a:xfrm>
            <a:prstGeom prst="rect">
              <a:avLst/>
            </a:prstGeom>
          </p:spPr>
        </p:pic>
      </p:grpSp>
      <p:sp>
        <p:nvSpPr>
          <p:cNvPr id="37" name="TextBox 36">
            <a:extLst>
              <a:ext uri="{FF2B5EF4-FFF2-40B4-BE49-F238E27FC236}">
                <a16:creationId xmlns:a16="http://schemas.microsoft.com/office/drawing/2014/main" id="{265CDAE2-6CFD-8F4F-BCAF-44709C04C7F9}"/>
              </a:ext>
            </a:extLst>
          </p:cNvPr>
          <p:cNvSpPr txBox="1"/>
          <p:nvPr/>
        </p:nvSpPr>
        <p:spPr>
          <a:xfrm>
            <a:off x="336069" y="111446"/>
            <a:ext cx="5054845"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Doppler Shift in Reflections</a:t>
            </a:r>
          </a:p>
        </p:txBody>
      </p:sp>
      <p:pic>
        <p:nvPicPr>
          <p:cNvPr id="49" name="Picture 48">
            <a:extLst>
              <a:ext uri="{FF2B5EF4-FFF2-40B4-BE49-F238E27FC236}">
                <a16:creationId xmlns:a16="http://schemas.microsoft.com/office/drawing/2014/main" id="{534CE92A-BFE2-9F4F-9A0F-AF951CEC1133}"/>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colorTemperature colorTemp="11200"/>
                    </a14:imgEffect>
                  </a14:imgLayer>
                </a14:imgProps>
              </a:ext>
            </a:extLst>
          </a:blip>
          <a:srcRect l="14995" t="17279" r="11670" b="21940"/>
          <a:stretch/>
        </p:blipFill>
        <p:spPr>
          <a:xfrm>
            <a:off x="6001054" y="2027834"/>
            <a:ext cx="931338" cy="771923"/>
          </a:xfrm>
          <a:prstGeom prst="ellipse">
            <a:avLst/>
          </a:prstGeom>
        </p:spPr>
      </p:pic>
      <p:pic>
        <p:nvPicPr>
          <p:cNvPr id="50" name="Picture 49">
            <a:extLst>
              <a:ext uri="{FF2B5EF4-FFF2-40B4-BE49-F238E27FC236}">
                <a16:creationId xmlns:a16="http://schemas.microsoft.com/office/drawing/2014/main" id="{1E9184E4-49C3-C04D-9B00-BD4287A0A3B8}"/>
              </a:ext>
            </a:extLst>
          </p:cNvPr>
          <p:cNvPicPr>
            <a:picLocks noChangeAspect="1"/>
          </p:cNvPicPr>
          <p:nvPr/>
        </p:nvPicPr>
        <p:blipFill>
          <a:blip r:embed="rId7">
            <a:duotone>
              <a:schemeClr val="accent2">
                <a:shade val="45000"/>
                <a:satMod val="135000"/>
              </a:schemeClr>
              <a:prstClr val="white"/>
            </a:duotone>
          </a:blip>
          <a:stretch>
            <a:fillRect/>
          </a:stretch>
        </p:blipFill>
        <p:spPr>
          <a:xfrm>
            <a:off x="811206" y="1689644"/>
            <a:ext cx="856142" cy="856142"/>
          </a:xfrm>
          <a:prstGeom prst="rect">
            <a:avLst/>
          </a:prstGeom>
        </p:spPr>
      </p:pic>
      <p:pic>
        <p:nvPicPr>
          <p:cNvPr id="51" name="Picture 50">
            <a:extLst>
              <a:ext uri="{FF2B5EF4-FFF2-40B4-BE49-F238E27FC236}">
                <a16:creationId xmlns:a16="http://schemas.microsoft.com/office/drawing/2014/main" id="{BBE8B005-34B2-F848-A4E9-432C183595F1}"/>
              </a:ext>
            </a:extLst>
          </p:cNvPr>
          <p:cNvPicPr>
            <a:picLocks noChangeAspect="1"/>
          </p:cNvPicPr>
          <p:nvPr/>
        </p:nvPicPr>
        <p:blipFill>
          <a:blip r:embed="rId8">
            <a:duotone>
              <a:schemeClr val="accent6">
                <a:shade val="45000"/>
                <a:satMod val="135000"/>
              </a:schemeClr>
              <a:prstClr val="white"/>
            </a:duotone>
          </a:blip>
          <a:stretch>
            <a:fillRect/>
          </a:stretch>
        </p:blipFill>
        <p:spPr>
          <a:xfrm rot="5400000">
            <a:off x="770789" y="2402818"/>
            <a:ext cx="834189" cy="856143"/>
          </a:xfrm>
          <a:prstGeom prst="rect">
            <a:avLst/>
          </a:prstGeom>
        </p:spPr>
      </p:pic>
      <p:grpSp>
        <p:nvGrpSpPr>
          <p:cNvPr id="52" name="Group 51">
            <a:extLst>
              <a:ext uri="{FF2B5EF4-FFF2-40B4-BE49-F238E27FC236}">
                <a16:creationId xmlns:a16="http://schemas.microsoft.com/office/drawing/2014/main" id="{CE291A91-DAC5-E646-BFD5-47BA490CFF98}"/>
              </a:ext>
            </a:extLst>
          </p:cNvPr>
          <p:cNvGrpSpPr/>
          <p:nvPr/>
        </p:nvGrpSpPr>
        <p:grpSpPr>
          <a:xfrm rot="21396645">
            <a:off x="1784003" y="1839870"/>
            <a:ext cx="1525846" cy="516115"/>
            <a:chOff x="2068186" y="3188012"/>
            <a:chExt cx="1525846" cy="516115"/>
          </a:xfrm>
        </p:grpSpPr>
        <p:sp>
          <p:nvSpPr>
            <p:cNvPr id="53" name="Freeform 52">
              <a:extLst>
                <a:ext uri="{FF2B5EF4-FFF2-40B4-BE49-F238E27FC236}">
                  <a16:creationId xmlns:a16="http://schemas.microsoft.com/office/drawing/2014/main" id="{19979400-6065-A345-A2FD-37B7E39EF754}"/>
                </a:ext>
              </a:extLst>
            </p:cNvPr>
            <p:cNvSpPr/>
            <p:nvPr/>
          </p:nvSpPr>
          <p:spPr>
            <a:xfrm>
              <a:off x="2068186"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4" name="Freeform 53">
              <a:extLst>
                <a:ext uri="{FF2B5EF4-FFF2-40B4-BE49-F238E27FC236}">
                  <a16:creationId xmlns:a16="http://schemas.microsoft.com/office/drawing/2014/main" id="{155A8F51-7FE1-0E4D-B55D-176C564B1D49}"/>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5" name="Freeform 54">
              <a:extLst>
                <a:ext uri="{FF2B5EF4-FFF2-40B4-BE49-F238E27FC236}">
                  <a16:creationId xmlns:a16="http://schemas.microsoft.com/office/drawing/2014/main" id="{0F60671D-6216-1448-ABAA-6CC292C06CAF}"/>
                </a:ext>
              </a:extLst>
            </p:cNvPr>
            <p:cNvSpPr/>
            <p:nvPr/>
          </p:nvSpPr>
          <p:spPr>
            <a:xfrm>
              <a:off x="3076590"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nvGrpSpPr>
          <p:cNvPr id="56" name="Group 55">
            <a:extLst>
              <a:ext uri="{FF2B5EF4-FFF2-40B4-BE49-F238E27FC236}">
                <a16:creationId xmlns:a16="http://schemas.microsoft.com/office/drawing/2014/main" id="{6FC2A5F9-3D2C-3D4E-8B1E-C2F850725ABB}"/>
              </a:ext>
            </a:extLst>
          </p:cNvPr>
          <p:cNvGrpSpPr/>
          <p:nvPr/>
        </p:nvGrpSpPr>
        <p:grpSpPr>
          <a:xfrm rot="21236230">
            <a:off x="4596542" y="1844399"/>
            <a:ext cx="970291" cy="516115"/>
            <a:chOff x="2049778" y="3188012"/>
            <a:chExt cx="1562662" cy="516115"/>
          </a:xfrm>
        </p:grpSpPr>
        <p:sp>
          <p:nvSpPr>
            <p:cNvPr id="57" name="Freeform 56">
              <a:extLst>
                <a:ext uri="{FF2B5EF4-FFF2-40B4-BE49-F238E27FC236}">
                  <a16:creationId xmlns:a16="http://schemas.microsoft.com/office/drawing/2014/main" id="{04326BE8-5410-2046-A900-C34D7C674D60}"/>
                </a:ext>
              </a:extLst>
            </p:cNvPr>
            <p:cNvSpPr/>
            <p:nvPr/>
          </p:nvSpPr>
          <p:spPr>
            <a:xfrm>
              <a:off x="2049778"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8" name="Freeform 57">
              <a:extLst>
                <a:ext uri="{FF2B5EF4-FFF2-40B4-BE49-F238E27FC236}">
                  <a16:creationId xmlns:a16="http://schemas.microsoft.com/office/drawing/2014/main" id="{EDA00D7C-6B34-A04D-AA2A-BEFE8941AB10}"/>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9" name="Freeform 58">
              <a:extLst>
                <a:ext uri="{FF2B5EF4-FFF2-40B4-BE49-F238E27FC236}">
                  <a16:creationId xmlns:a16="http://schemas.microsoft.com/office/drawing/2014/main" id="{E664C31A-E7CD-F247-A0F2-63789C63C1EF}"/>
                </a:ext>
              </a:extLst>
            </p:cNvPr>
            <p:cNvSpPr/>
            <p:nvPr/>
          </p:nvSpPr>
          <p:spPr>
            <a:xfrm>
              <a:off x="3094998"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cxnSp>
        <p:nvCxnSpPr>
          <p:cNvPr id="60" name="Straight Arrow Connector 59">
            <a:extLst>
              <a:ext uri="{FF2B5EF4-FFF2-40B4-BE49-F238E27FC236}">
                <a16:creationId xmlns:a16="http://schemas.microsoft.com/office/drawing/2014/main" id="{2625BC41-2CBD-774A-92FB-BBFAE9EE2374}"/>
              </a:ext>
            </a:extLst>
          </p:cNvPr>
          <p:cNvCxnSpPr>
            <a:cxnSpLocks/>
            <a:stCxn id="50" idx="3"/>
          </p:cNvCxnSpPr>
          <p:nvPr/>
        </p:nvCxnSpPr>
        <p:spPr>
          <a:xfrm flipV="1">
            <a:off x="1667348" y="2113804"/>
            <a:ext cx="4217765" cy="3911"/>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06C62C45-DD03-424A-AF20-7189C67177CB}"/>
              </a:ext>
            </a:extLst>
          </p:cNvPr>
          <p:cNvCxnSpPr>
            <a:cxnSpLocks/>
            <a:endCxn id="51" idx="0"/>
          </p:cNvCxnSpPr>
          <p:nvPr/>
        </p:nvCxnSpPr>
        <p:spPr>
          <a:xfrm flipH="1">
            <a:off x="1615955" y="2812655"/>
            <a:ext cx="4269158" cy="18235"/>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D7C2F634-4456-E740-ACBA-0AFDD5D57ED9}"/>
              </a:ext>
            </a:extLst>
          </p:cNvPr>
          <p:cNvSpPr txBox="1"/>
          <p:nvPr/>
        </p:nvSpPr>
        <p:spPr>
          <a:xfrm>
            <a:off x="4140826" y="1124121"/>
            <a:ext cx="2133357" cy="770583"/>
          </a:xfrm>
          <a:prstGeom prst="rect">
            <a:avLst/>
          </a:prstGeom>
          <a:noFill/>
        </p:spPr>
        <p:txBody>
          <a:bodyPr wrap="square" rtlCol="0">
            <a:noAutofit/>
          </a:bodyPr>
          <a:lstStyle/>
          <a:p>
            <a:r>
              <a:rPr lang="en-US" sz="2000" dirty="0">
                <a:latin typeface="Avenir Book" panose="02000503020000020003" pitchFamily="2" charset="0"/>
              </a:rPr>
              <a:t>Doppler shift in incident signal</a:t>
            </a:r>
            <a:endParaRPr lang="en-US" sz="2000" baseline="-25000" dirty="0">
              <a:latin typeface="Avenir Book" panose="02000503020000020003" pitchFamily="2" charset="0"/>
            </a:endParaRPr>
          </a:p>
        </p:txBody>
      </p:sp>
      <p:sp>
        <p:nvSpPr>
          <p:cNvPr id="63" name="TextBox 62">
            <a:extLst>
              <a:ext uri="{FF2B5EF4-FFF2-40B4-BE49-F238E27FC236}">
                <a16:creationId xmlns:a16="http://schemas.microsoft.com/office/drawing/2014/main" id="{C8DFD327-1607-7D4D-A3A5-3C14BFC466E1}"/>
              </a:ext>
            </a:extLst>
          </p:cNvPr>
          <p:cNvSpPr txBox="1"/>
          <p:nvPr/>
        </p:nvSpPr>
        <p:spPr>
          <a:xfrm>
            <a:off x="1772538" y="1351369"/>
            <a:ext cx="2133357" cy="414965"/>
          </a:xfrm>
          <a:prstGeom prst="rect">
            <a:avLst/>
          </a:prstGeom>
          <a:noFill/>
        </p:spPr>
        <p:txBody>
          <a:bodyPr wrap="square" rtlCol="0">
            <a:noAutofit/>
          </a:bodyPr>
          <a:lstStyle/>
          <a:p>
            <a:r>
              <a:rPr lang="en-US" sz="2000" dirty="0">
                <a:latin typeface="Avenir Book" panose="02000503020000020003" pitchFamily="2" charset="0"/>
              </a:rPr>
              <a:t>Source signal</a:t>
            </a:r>
            <a:endParaRPr lang="en-US" sz="2000" baseline="-25000" dirty="0">
              <a:latin typeface="Avenir Book" panose="02000503020000020003" pitchFamily="2" charset="0"/>
            </a:endParaRPr>
          </a:p>
        </p:txBody>
      </p:sp>
      <p:grpSp>
        <p:nvGrpSpPr>
          <p:cNvPr id="64" name="Group 63">
            <a:extLst>
              <a:ext uri="{FF2B5EF4-FFF2-40B4-BE49-F238E27FC236}">
                <a16:creationId xmlns:a16="http://schemas.microsoft.com/office/drawing/2014/main" id="{519684A6-1E9B-FA44-9E6E-A1FDEB1A29A1}"/>
              </a:ext>
            </a:extLst>
          </p:cNvPr>
          <p:cNvGrpSpPr/>
          <p:nvPr/>
        </p:nvGrpSpPr>
        <p:grpSpPr>
          <a:xfrm rot="305302" flipH="1">
            <a:off x="4162510" y="2549622"/>
            <a:ext cx="611140" cy="516115"/>
            <a:chOff x="2038540" y="3188012"/>
            <a:chExt cx="1585138" cy="516115"/>
          </a:xfrm>
        </p:grpSpPr>
        <p:sp>
          <p:nvSpPr>
            <p:cNvPr id="65" name="Freeform 64">
              <a:extLst>
                <a:ext uri="{FF2B5EF4-FFF2-40B4-BE49-F238E27FC236}">
                  <a16:creationId xmlns:a16="http://schemas.microsoft.com/office/drawing/2014/main" id="{59093748-EB50-1449-A492-2B01690EA855}"/>
                </a:ext>
              </a:extLst>
            </p:cNvPr>
            <p:cNvSpPr/>
            <p:nvPr/>
          </p:nvSpPr>
          <p:spPr>
            <a:xfrm>
              <a:off x="2038540" y="318801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6" name="Freeform 65">
              <a:extLst>
                <a:ext uri="{FF2B5EF4-FFF2-40B4-BE49-F238E27FC236}">
                  <a16:creationId xmlns:a16="http://schemas.microsoft.com/office/drawing/2014/main" id="{AA97C8E6-DBB5-FE43-8EE7-33415B96353C}"/>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7" name="Freeform 66">
              <a:extLst>
                <a:ext uri="{FF2B5EF4-FFF2-40B4-BE49-F238E27FC236}">
                  <a16:creationId xmlns:a16="http://schemas.microsoft.com/office/drawing/2014/main" id="{34A26090-78E0-8546-BACB-8584297E9B53}"/>
                </a:ext>
              </a:extLst>
            </p:cNvPr>
            <p:cNvSpPr/>
            <p:nvPr/>
          </p:nvSpPr>
          <p:spPr>
            <a:xfrm>
              <a:off x="3106237" y="325629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sp>
        <p:nvSpPr>
          <p:cNvPr id="68" name="TextBox 67">
            <a:extLst>
              <a:ext uri="{FF2B5EF4-FFF2-40B4-BE49-F238E27FC236}">
                <a16:creationId xmlns:a16="http://schemas.microsoft.com/office/drawing/2014/main" id="{7DADB383-0695-6143-B231-843764AFDA3C}"/>
              </a:ext>
            </a:extLst>
          </p:cNvPr>
          <p:cNvSpPr txBox="1"/>
          <p:nvPr/>
        </p:nvSpPr>
        <p:spPr>
          <a:xfrm>
            <a:off x="3505320" y="3126745"/>
            <a:ext cx="2133357" cy="770583"/>
          </a:xfrm>
          <a:prstGeom prst="rect">
            <a:avLst/>
          </a:prstGeom>
          <a:noFill/>
        </p:spPr>
        <p:txBody>
          <a:bodyPr wrap="square" rtlCol="0">
            <a:noAutofit/>
          </a:bodyPr>
          <a:lstStyle/>
          <a:p>
            <a:r>
              <a:rPr lang="en-US" sz="2000" dirty="0">
                <a:latin typeface="Avenir Book" panose="02000503020000020003" pitchFamily="2" charset="0"/>
              </a:rPr>
              <a:t>Doppler shift in reflected signal</a:t>
            </a:r>
            <a:endParaRPr lang="en-US" sz="2000" baseline="-25000" dirty="0">
              <a:latin typeface="Avenir Book" panose="02000503020000020003" pitchFamily="2" charset="0"/>
            </a:endParaRPr>
          </a:p>
        </p:txBody>
      </p:sp>
      <p:grpSp>
        <p:nvGrpSpPr>
          <p:cNvPr id="69" name="Group 68">
            <a:extLst>
              <a:ext uri="{FF2B5EF4-FFF2-40B4-BE49-F238E27FC236}">
                <a16:creationId xmlns:a16="http://schemas.microsoft.com/office/drawing/2014/main" id="{D807EAA7-91CC-1D42-843E-AB551A0BE399}"/>
              </a:ext>
            </a:extLst>
          </p:cNvPr>
          <p:cNvGrpSpPr/>
          <p:nvPr/>
        </p:nvGrpSpPr>
        <p:grpSpPr>
          <a:xfrm>
            <a:off x="7048027" y="2163029"/>
            <a:ext cx="854807" cy="396859"/>
            <a:chOff x="6971641" y="3619109"/>
            <a:chExt cx="854807" cy="396859"/>
          </a:xfrm>
        </p:grpSpPr>
        <p:cxnSp>
          <p:nvCxnSpPr>
            <p:cNvPr id="70" name="Straight Connector 69">
              <a:extLst>
                <a:ext uri="{FF2B5EF4-FFF2-40B4-BE49-F238E27FC236}">
                  <a16:creationId xmlns:a16="http://schemas.microsoft.com/office/drawing/2014/main" id="{D1087CF3-8A1D-D948-BE49-7B3C5067F03D}"/>
                </a:ext>
              </a:extLst>
            </p:cNvPr>
            <p:cNvCxnSpPr>
              <a:cxnSpLocks/>
            </p:cNvCxnSpPr>
            <p:nvPr/>
          </p:nvCxnSpPr>
          <p:spPr>
            <a:xfrm>
              <a:off x="6971641" y="3619109"/>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D9DB2C5-1F78-FA4D-A0F8-9EE31B3373C3}"/>
                </a:ext>
              </a:extLst>
            </p:cNvPr>
            <p:cNvCxnSpPr>
              <a:cxnSpLocks/>
            </p:cNvCxnSpPr>
            <p:nvPr/>
          </p:nvCxnSpPr>
          <p:spPr>
            <a:xfrm>
              <a:off x="6983216" y="4015968"/>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7B22E33-80A7-3746-810F-7E1CEA9DB343}"/>
                </a:ext>
              </a:extLst>
            </p:cNvPr>
            <p:cNvCxnSpPr>
              <a:cxnSpLocks/>
            </p:cNvCxnSpPr>
            <p:nvPr/>
          </p:nvCxnSpPr>
          <p:spPr>
            <a:xfrm>
              <a:off x="7133687" y="3813647"/>
              <a:ext cx="6927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74" name="Picture 73" descr="A close up of a logo&#10;&#10;Description automatically generated">
            <a:extLst>
              <a:ext uri="{FF2B5EF4-FFF2-40B4-BE49-F238E27FC236}">
                <a16:creationId xmlns:a16="http://schemas.microsoft.com/office/drawing/2014/main" id="{0EC44ABF-8311-134D-8902-CB692214C8CA}"/>
              </a:ext>
            </a:extLst>
          </p:cNvPr>
          <p:cNvPicPr>
            <a:picLocks noChangeAspect="1"/>
          </p:cNvPicPr>
          <p:nvPr/>
        </p:nvPicPr>
        <p:blipFill rotWithShape="1">
          <a:blip r:embed="rId4"/>
          <a:srcRect l="48911" t="18131" r="40478" b="57424"/>
          <a:stretch/>
        </p:blipFill>
        <p:spPr>
          <a:xfrm>
            <a:off x="6373257" y="3104730"/>
            <a:ext cx="360497" cy="324522"/>
          </a:xfrm>
          <a:prstGeom prst="rect">
            <a:avLst/>
          </a:prstGeom>
        </p:spPr>
      </p:pic>
      <p:cxnSp>
        <p:nvCxnSpPr>
          <p:cNvPr id="33" name="Straight Arrow Connector 32">
            <a:extLst>
              <a:ext uri="{FF2B5EF4-FFF2-40B4-BE49-F238E27FC236}">
                <a16:creationId xmlns:a16="http://schemas.microsoft.com/office/drawing/2014/main" id="{AC47FD96-8B60-5449-8315-B461BD1593B5}"/>
              </a:ext>
            </a:extLst>
          </p:cNvPr>
          <p:cNvCxnSpPr>
            <a:cxnSpLocks/>
          </p:cNvCxnSpPr>
          <p:nvPr/>
        </p:nvCxnSpPr>
        <p:spPr>
          <a:xfrm flipH="1">
            <a:off x="5753338" y="2952243"/>
            <a:ext cx="488272" cy="0"/>
          </a:xfrm>
          <a:prstGeom prst="straightConnector1">
            <a:avLst/>
          </a:prstGeom>
          <a:ln w="22225">
            <a:headEnd type="oval"/>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77045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65CDAE2-6CFD-8F4F-BCAF-44709C04C7F9}"/>
              </a:ext>
            </a:extLst>
          </p:cNvPr>
          <p:cNvSpPr txBox="1"/>
          <p:nvPr/>
        </p:nvSpPr>
        <p:spPr>
          <a:xfrm>
            <a:off x="336069" y="111446"/>
            <a:ext cx="5054845"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Doppler Shift in Reflections</a:t>
            </a:r>
          </a:p>
        </p:txBody>
      </p:sp>
      <p:grpSp>
        <p:nvGrpSpPr>
          <p:cNvPr id="40" name="Group 39">
            <a:extLst>
              <a:ext uri="{FF2B5EF4-FFF2-40B4-BE49-F238E27FC236}">
                <a16:creationId xmlns:a16="http://schemas.microsoft.com/office/drawing/2014/main" id="{F069EB06-A2FC-A44B-A57A-648E01B6820F}"/>
              </a:ext>
            </a:extLst>
          </p:cNvPr>
          <p:cNvGrpSpPr/>
          <p:nvPr/>
        </p:nvGrpSpPr>
        <p:grpSpPr>
          <a:xfrm>
            <a:off x="3068694" y="3967175"/>
            <a:ext cx="3006608" cy="1327595"/>
            <a:chOff x="421660" y="4895431"/>
            <a:chExt cx="3006608" cy="1327595"/>
          </a:xfrm>
        </p:grpSpPr>
        <p:pic>
          <p:nvPicPr>
            <p:cNvPr id="41" name="Picture 40" descr="A picture containing table&#10;&#10;Description automatically generated">
              <a:extLst>
                <a:ext uri="{FF2B5EF4-FFF2-40B4-BE49-F238E27FC236}">
                  <a16:creationId xmlns:a16="http://schemas.microsoft.com/office/drawing/2014/main" id="{0DA274C0-8F6C-8A41-A45B-F194FA6E4148}"/>
                </a:ext>
              </a:extLst>
            </p:cNvPr>
            <p:cNvPicPr>
              <a:picLocks noChangeAspect="1"/>
            </p:cNvPicPr>
            <p:nvPr/>
          </p:nvPicPr>
          <p:blipFill>
            <a:blip r:embed="rId3"/>
            <a:stretch>
              <a:fillRect/>
            </a:stretch>
          </p:blipFill>
          <p:spPr>
            <a:xfrm>
              <a:off x="1132401" y="4895431"/>
              <a:ext cx="2295867" cy="1327583"/>
            </a:xfrm>
            <a:prstGeom prst="rect">
              <a:avLst/>
            </a:prstGeom>
          </p:spPr>
        </p:pic>
        <p:pic>
          <p:nvPicPr>
            <p:cNvPr id="42" name="Picture 41" descr="A close up of a logo&#10;&#10;Description automatically generated">
              <a:extLst>
                <a:ext uri="{FF2B5EF4-FFF2-40B4-BE49-F238E27FC236}">
                  <a16:creationId xmlns:a16="http://schemas.microsoft.com/office/drawing/2014/main" id="{ED06C66B-B908-A045-98D4-EC734A67A954}"/>
                </a:ext>
              </a:extLst>
            </p:cNvPr>
            <p:cNvPicPr>
              <a:picLocks noChangeAspect="1"/>
            </p:cNvPicPr>
            <p:nvPr/>
          </p:nvPicPr>
          <p:blipFill rotWithShape="1">
            <a:blip r:embed="rId4"/>
            <a:srcRect r="79777"/>
            <a:stretch/>
          </p:blipFill>
          <p:spPr>
            <a:xfrm>
              <a:off x="421660" y="4895431"/>
              <a:ext cx="687050" cy="1327595"/>
            </a:xfrm>
            <a:prstGeom prst="rect">
              <a:avLst/>
            </a:prstGeom>
          </p:spPr>
        </p:pic>
      </p:grpSp>
      <p:grpSp>
        <p:nvGrpSpPr>
          <p:cNvPr id="2" name="Group 1">
            <a:extLst>
              <a:ext uri="{FF2B5EF4-FFF2-40B4-BE49-F238E27FC236}">
                <a16:creationId xmlns:a16="http://schemas.microsoft.com/office/drawing/2014/main" id="{FAF0CCAB-DF28-4C49-A075-0FF2F9E59E14}"/>
              </a:ext>
            </a:extLst>
          </p:cNvPr>
          <p:cNvGrpSpPr/>
          <p:nvPr/>
        </p:nvGrpSpPr>
        <p:grpSpPr>
          <a:xfrm>
            <a:off x="759812" y="1124121"/>
            <a:ext cx="6428083" cy="2773207"/>
            <a:chOff x="759812" y="1124121"/>
            <a:chExt cx="6428083" cy="2773207"/>
          </a:xfrm>
        </p:grpSpPr>
        <p:pic>
          <p:nvPicPr>
            <p:cNvPr id="80" name="Picture 79" descr="A close up of a logo&#10;&#10;Description automatically generated">
              <a:extLst>
                <a:ext uri="{FF2B5EF4-FFF2-40B4-BE49-F238E27FC236}">
                  <a16:creationId xmlns:a16="http://schemas.microsoft.com/office/drawing/2014/main" id="{835A5B42-AC6C-7F4B-90F1-2B6264A56385}"/>
                </a:ext>
              </a:extLst>
            </p:cNvPr>
            <p:cNvPicPr>
              <a:picLocks noChangeAspect="1"/>
            </p:cNvPicPr>
            <p:nvPr/>
          </p:nvPicPr>
          <p:blipFill rotWithShape="1">
            <a:blip r:embed="rId4">
              <a:duotone>
                <a:schemeClr val="accent2">
                  <a:shade val="45000"/>
                  <a:satMod val="135000"/>
                </a:schemeClr>
                <a:prstClr val="white"/>
              </a:duotone>
            </a:blip>
            <a:srcRect l="77959" t="11629" r="16507" b="60715"/>
            <a:stretch/>
          </p:blipFill>
          <p:spPr>
            <a:xfrm>
              <a:off x="5981891" y="3126745"/>
              <a:ext cx="188007" cy="367167"/>
            </a:xfrm>
            <a:prstGeom prst="rect">
              <a:avLst/>
            </a:prstGeom>
          </p:spPr>
        </p:pic>
        <p:pic>
          <p:nvPicPr>
            <p:cNvPr id="52" name="Picture 51">
              <a:extLst>
                <a:ext uri="{FF2B5EF4-FFF2-40B4-BE49-F238E27FC236}">
                  <a16:creationId xmlns:a16="http://schemas.microsoft.com/office/drawing/2014/main" id="{09812668-2050-9A48-BF57-9CE251ED3DDC}"/>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colorTemperature colorTemp="11200"/>
                      </a14:imgEffect>
                    </a14:imgLayer>
                  </a14:imgProps>
                </a:ext>
              </a:extLst>
            </a:blip>
            <a:srcRect l="14995" t="17279" r="11670" b="21940"/>
            <a:stretch/>
          </p:blipFill>
          <p:spPr>
            <a:xfrm>
              <a:off x="6001054" y="2027834"/>
              <a:ext cx="931338" cy="771923"/>
            </a:xfrm>
            <a:prstGeom prst="ellipse">
              <a:avLst/>
            </a:prstGeom>
          </p:spPr>
        </p:pic>
        <p:pic>
          <p:nvPicPr>
            <p:cNvPr id="53" name="Picture 52">
              <a:extLst>
                <a:ext uri="{FF2B5EF4-FFF2-40B4-BE49-F238E27FC236}">
                  <a16:creationId xmlns:a16="http://schemas.microsoft.com/office/drawing/2014/main" id="{99ECEE98-CC12-2F43-98DD-8E79B1EC6BD6}"/>
                </a:ext>
              </a:extLst>
            </p:cNvPr>
            <p:cNvPicPr>
              <a:picLocks noChangeAspect="1"/>
            </p:cNvPicPr>
            <p:nvPr/>
          </p:nvPicPr>
          <p:blipFill>
            <a:blip r:embed="rId7">
              <a:duotone>
                <a:schemeClr val="accent2">
                  <a:shade val="45000"/>
                  <a:satMod val="135000"/>
                </a:schemeClr>
                <a:prstClr val="white"/>
              </a:duotone>
            </a:blip>
            <a:stretch>
              <a:fillRect/>
            </a:stretch>
          </p:blipFill>
          <p:spPr>
            <a:xfrm>
              <a:off x="811206" y="1689644"/>
              <a:ext cx="856142" cy="856142"/>
            </a:xfrm>
            <a:prstGeom prst="rect">
              <a:avLst/>
            </a:prstGeom>
          </p:spPr>
        </p:pic>
        <p:pic>
          <p:nvPicPr>
            <p:cNvPr id="54" name="Picture 53">
              <a:extLst>
                <a:ext uri="{FF2B5EF4-FFF2-40B4-BE49-F238E27FC236}">
                  <a16:creationId xmlns:a16="http://schemas.microsoft.com/office/drawing/2014/main" id="{DB9104B0-4543-824A-83B3-BA61C253324C}"/>
                </a:ext>
              </a:extLst>
            </p:cNvPr>
            <p:cNvPicPr>
              <a:picLocks noChangeAspect="1"/>
            </p:cNvPicPr>
            <p:nvPr/>
          </p:nvPicPr>
          <p:blipFill>
            <a:blip r:embed="rId8">
              <a:duotone>
                <a:schemeClr val="accent6">
                  <a:shade val="45000"/>
                  <a:satMod val="135000"/>
                </a:schemeClr>
                <a:prstClr val="white"/>
              </a:duotone>
            </a:blip>
            <a:stretch>
              <a:fillRect/>
            </a:stretch>
          </p:blipFill>
          <p:spPr>
            <a:xfrm rot="5400000">
              <a:off x="770789" y="2402818"/>
              <a:ext cx="834189" cy="856143"/>
            </a:xfrm>
            <a:prstGeom prst="rect">
              <a:avLst/>
            </a:prstGeom>
          </p:spPr>
        </p:pic>
        <p:grpSp>
          <p:nvGrpSpPr>
            <p:cNvPr id="55" name="Group 54">
              <a:extLst>
                <a:ext uri="{FF2B5EF4-FFF2-40B4-BE49-F238E27FC236}">
                  <a16:creationId xmlns:a16="http://schemas.microsoft.com/office/drawing/2014/main" id="{676B68E0-DE5A-A241-B36D-723FF68555BF}"/>
                </a:ext>
              </a:extLst>
            </p:cNvPr>
            <p:cNvGrpSpPr/>
            <p:nvPr/>
          </p:nvGrpSpPr>
          <p:grpSpPr>
            <a:xfrm rot="21396645">
              <a:off x="1784003" y="1839870"/>
              <a:ext cx="1525846" cy="516115"/>
              <a:chOff x="2068186" y="3188012"/>
              <a:chExt cx="1525846" cy="516115"/>
            </a:xfrm>
          </p:grpSpPr>
          <p:sp>
            <p:nvSpPr>
              <p:cNvPr id="56" name="Freeform 55">
                <a:extLst>
                  <a:ext uri="{FF2B5EF4-FFF2-40B4-BE49-F238E27FC236}">
                    <a16:creationId xmlns:a16="http://schemas.microsoft.com/office/drawing/2014/main" id="{3A85C5CE-7A62-CA47-BD84-68DEE6D9DA7E}"/>
                  </a:ext>
                </a:extLst>
              </p:cNvPr>
              <p:cNvSpPr/>
              <p:nvPr/>
            </p:nvSpPr>
            <p:spPr>
              <a:xfrm>
                <a:off x="2068186"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7" name="Freeform 56">
                <a:extLst>
                  <a:ext uri="{FF2B5EF4-FFF2-40B4-BE49-F238E27FC236}">
                    <a16:creationId xmlns:a16="http://schemas.microsoft.com/office/drawing/2014/main" id="{8FD7DDA4-85A1-3140-89BF-02E0FDA70E19}"/>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8" name="Freeform 57">
                <a:extLst>
                  <a:ext uri="{FF2B5EF4-FFF2-40B4-BE49-F238E27FC236}">
                    <a16:creationId xmlns:a16="http://schemas.microsoft.com/office/drawing/2014/main" id="{9E4C6E35-03A2-A44D-9CC9-767BCB230C6F}"/>
                  </a:ext>
                </a:extLst>
              </p:cNvPr>
              <p:cNvSpPr/>
              <p:nvPr/>
            </p:nvSpPr>
            <p:spPr>
              <a:xfrm>
                <a:off x="3076590"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nvGrpSpPr>
            <p:cNvPr id="59" name="Group 58">
              <a:extLst>
                <a:ext uri="{FF2B5EF4-FFF2-40B4-BE49-F238E27FC236}">
                  <a16:creationId xmlns:a16="http://schemas.microsoft.com/office/drawing/2014/main" id="{5A04F689-CDDA-8248-BDC6-4BDBFF28B1D8}"/>
                </a:ext>
              </a:extLst>
            </p:cNvPr>
            <p:cNvGrpSpPr/>
            <p:nvPr/>
          </p:nvGrpSpPr>
          <p:grpSpPr>
            <a:xfrm rot="21236230">
              <a:off x="4596542" y="1844399"/>
              <a:ext cx="970291" cy="516115"/>
              <a:chOff x="2049778" y="3188012"/>
              <a:chExt cx="1562662" cy="516115"/>
            </a:xfrm>
          </p:grpSpPr>
          <p:sp>
            <p:nvSpPr>
              <p:cNvPr id="60" name="Freeform 59">
                <a:extLst>
                  <a:ext uri="{FF2B5EF4-FFF2-40B4-BE49-F238E27FC236}">
                    <a16:creationId xmlns:a16="http://schemas.microsoft.com/office/drawing/2014/main" id="{66282197-3803-2045-85D2-481A5E6613D7}"/>
                  </a:ext>
                </a:extLst>
              </p:cNvPr>
              <p:cNvSpPr/>
              <p:nvPr/>
            </p:nvSpPr>
            <p:spPr>
              <a:xfrm>
                <a:off x="2049778"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1" name="Freeform 60">
                <a:extLst>
                  <a:ext uri="{FF2B5EF4-FFF2-40B4-BE49-F238E27FC236}">
                    <a16:creationId xmlns:a16="http://schemas.microsoft.com/office/drawing/2014/main" id="{F116A887-F1DC-4D44-B578-95101D493826}"/>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2" name="Freeform 61">
                <a:extLst>
                  <a:ext uri="{FF2B5EF4-FFF2-40B4-BE49-F238E27FC236}">
                    <a16:creationId xmlns:a16="http://schemas.microsoft.com/office/drawing/2014/main" id="{32D075D3-EE1C-CC41-A002-DBBB7DDF11DE}"/>
                  </a:ext>
                </a:extLst>
              </p:cNvPr>
              <p:cNvSpPr/>
              <p:nvPr/>
            </p:nvSpPr>
            <p:spPr>
              <a:xfrm>
                <a:off x="3094998"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cxnSp>
          <p:nvCxnSpPr>
            <p:cNvPr id="63" name="Straight Arrow Connector 62">
              <a:extLst>
                <a:ext uri="{FF2B5EF4-FFF2-40B4-BE49-F238E27FC236}">
                  <a16:creationId xmlns:a16="http://schemas.microsoft.com/office/drawing/2014/main" id="{3377C242-B62B-FB46-AB3E-85D516E225CF}"/>
                </a:ext>
              </a:extLst>
            </p:cNvPr>
            <p:cNvCxnSpPr>
              <a:cxnSpLocks/>
              <a:stCxn id="53" idx="3"/>
            </p:cNvCxnSpPr>
            <p:nvPr/>
          </p:nvCxnSpPr>
          <p:spPr>
            <a:xfrm flipV="1">
              <a:off x="1667348" y="2113804"/>
              <a:ext cx="4217765" cy="3911"/>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49F5F4CE-995E-4F49-8385-978ACBC7300C}"/>
                </a:ext>
              </a:extLst>
            </p:cNvPr>
            <p:cNvCxnSpPr>
              <a:cxnSpLocks/>
              <a:endCxn id="54" idx="0"/>
            </p:cNvCxnSpPr>
            <p:nvPr/>
          </p:nvCxnSpPr>
          <p:spPr>
            <a:xfrm flipH="1">
              <a:off x="1615955" y="2812655"/>
              <a:ext cx="4269158" cy="18235"/>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16927C22-1497-5942-9E5A-9632832C723E}"/>
                </a:ext>
              </a:extLst>
            </p:cNvPr>
            <p:cNvSpPr txBox="1"/>
            <p:nvPr/>
          </p:nvSpPr>
          <p:spPr>
            <a:xfrm>
              <a:off x="1772538" y="1351369"/>
              <a:ext cx="2133357" cy="414965"/>
            </a:xfrm>
            <a:prstGeom prst="rect">
              <a:avLst/>
            </a:prstGeom>
            <a:noFill/>
          </p:spPr>
          <p:txBody>
            <a:bodyPr wrap="square" rtlCol="0">
              <a:noAutofit/>
            </a:bodyPr>
            <a:lstStyle/>
            <a:p>
              <a:r>
                <a:rPr lang="en-US" sz="2000" dirty="0">
                  <a:latin typeface="Avenir Book" panose="02000503020000020003" pitchFamily="2" charset="0"/>
                </a:rPr>
                <a:t>Source signal</a:t>
              </a:r>
              <a:endParaRPr lang="en-US" sz="2000" baseline="-25000" dirty="0">
                <a:latin typeface="Avenir Book" panose="02000503020000020003" pitchFamily="2" charset="0"/>
              </a:endParaRPr>
            </a:p>
          </p:txBody>
        </p:sp>
        <p:sp>
          <p:nvSpPr>
            <p:cNvPr id="71" name="TextBox 70">
              <a:extLst>
                <a:ext uri="{FF2B5EF4-FFF2-40B4-BE49-F238E27FC236}">
                  <a16:creationId xmlns:a16="http://schemas.microsoft.com/office/drawing/2014/main" id="{4D85AA73-29E4-3A41-A41B-BCD4D6CA6DC3}"/>
                </a:ext>
              </a:extLst>
            </p:cNvPr>
            <p:cNvSpPr txBox="1"/>
            <p:nvPr/>
          </p:nvSpPr>
          <p:spPr>
            <a:xfrm>
              <a:off x="3505320" y="3126745"/>
              <a:ext cx="2133357" cy="770583"/>
            </a:xfrm>
            <a:prstGeom prst="rect">
              <a:avLst/>
            </a:prstGeom>
            <a:noFill/>
          </p:spPr>
          <p:txBody>
            <a:bodyPr wrap="square" rtlCol="0">
              <a:noAutofit/>
            </a:bodyPr>
            <a:lstStyle/>
            <a:p>
              <a:r>
                <a:rPr lang="en-US" sz="2000" dirty="0">
                  <a:latin typeface="Avenir Book" panose="02000503020000020003" pitchFamily="2" charset="0"/>
                </a:rPr>
                <a:t>Doppler shift in reflected signal</a:t>
              </a:r>
              <a:endParaRPr lang="en-US" sz="2000" baseline="-25000" dirty="0">
                <a:latin typeface="Avenir Book" panose="02000503020000020003" pitchFamily="2" charset="0"/>
              </a:endParaRPr>
            </a:p>
          </p:txBody>
        </p:sp>
        <p:grpSp>
          <p:nvGrpSpPr>
            <p:cNvPr id="72" name="Group 71">
              <a:extLst>
                <a:ext uri="{FF2B5EF4-FFF2-40B4-BE49-F238E27FC236}">
                  <a16:creationId xmlns:a16="http://schemas.microsoft.com/office/drawing/2014/main" id="{44198BD2-A620-1042-A66D-A8EA3C28547C}"/>
                </a:ext>
              </a:extLst>
            </p:cNvPr>
            <p:cNvGrpSpPr/>
            <p:nvPr/>
          </p:nvGrpSpPr>
          <p:grpSpPr>
            <a:xfrm rot="18463510">
              <a:off x="6562062" y="1491214"/>
              <a:ext cx="854807" cy="396859"/>
              <a:chOff x="6971641" y="3619109"/>
              <a:chExt cx="854807" cy="396859"/>
            </a:xfrm>
          </p:grpSpPr>
          <p:cxnSp>
            <p:nvCxnSpPr>
              <p:cNvPr id="73" name="Straight Connector 72">
                <a:extLst>
                  <a:ext uri="{FF2B5EF4-FFF2-40B4-BE49-F238E27FC236}">
                    <a16:creationId xmlns:a16="http://schemas.microsoft.com/office/drawing/2014/main" id="{CDAB2595-BD45-8A4E-B39E-4682FB714772}"/>
                  </a:ext>
                </a:extLst>
              </p:cNvPr>
              <p:cNvCxnSpPr>
                <a:cxnSpLocks/>
              </p:cNvCxnSpPr>
              <p:nvPr/>
            </p:nvCxnSpPr>
            <p:spPr>
              <a:xfrm>
                <a:off x="6971641" y="3619109"/>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A562024E-32CE-604E-8DAD-35CD317B8463}"/>
                  </a:ext>
                </a:extLst>
              </p:cNvPr>
              <p:cNvCxnSpPr>
                <a:cxnSpLocks/>
              </p:cNvCxnSpPr>
              <p:nvPr/>
            </p:nvCxnSpPr>
            <p:spPr>
              <a:xfrm>
                <a:off x="6983216" y="4015968"/>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CEA2AF7-219B-5B44-BBC6-6386555EFC9A}"/>
                  </a:ext>
                </a:extLst>
              </p:cNvPr>
              <p:cNvCxnSpPr>
                <a:cxnSpLocks/>
              </p:cNvCxnSpPr>
              <p:nvPr/>
            </p:nvCxnSpPr>
            <p:spPr>
              <a:xfrm>
                <a:off x="7133687" y="3813647"/>
                <a:ext cx="6927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76" name="Straight Arrow Connector 75">
              <a:extLst>
                <a:ext uri="{FF2B5EF4-FFF2-40B4-BE49-F238E27FC236}">
                  <a16:creationId xmlns:a16="http://schemas.microsoft.com/office/drawing/2014/main" id="{AB4810C5-F145-DE47-A544-36747C3BC512}"/>
                </a:ext>
              </a:extLst>
            </p:cNvPr>
            <p:cNvCxnSpPr>
              <a:cxnSpLocks/>
            </p:cNvCxnSpPr>
            <p:nvPr/>
          </p:nvCxnSpPr>
          <p:spPr>
            <a:xfrm flipH="1">
              <a:off x="5774730" y="2886276"/>
              <a:ext cx="422446" cy="607636"/>
            </a:xfrm>
            <a:prstGeom prst="straightConnector1">
              <a:avLst/>
            </a:prstGeom>
            <a:ln w="22225">
              <a:solidFill>
                <a:srgbClr val="B83935"/>
              </a:solidFill>
              <a:headEnd type="oval"/>
              <a:tailEnd type="stealth" w="lg" len="lg"/>
            </a:ln>
          </p:spPr>
          <p:style>
            <a:lnRef idx="1">
              <a:schemeClr val="accent1"/>
            </a:lnRef>
            <a:fillRef idx="0">
              <a:schemeClr val="accent1"/>
            </a:fillRef>
            <a:effectRef idx="0">
              <a:schemeClr val="accent1"/>
            </a:effectRef>
            <a:fontRef idx="minor">
              <a:schemeClr val="tx1"/>
            </a:fontRef>
          </p:style>
        </p:cxnSp>
        <p:pic>
          <p:nvPicPr>
            <p:cNvPr id="77" name="Picture 76" descr="A close up of a logo&#10;&#10;Description automatically generated">
              <a:extLst>
                <a:ext uri="{FF2B5EF4-FFF2-40B4-BE49-F238E27FC236}">
                  <a16:creationId xmlns:a16="http://schemas.microsoft.com/office/drawing/2014/main" id="{AF73B659-5F42-024F-A9CA-8A470C50ABBA}"/>
                </a:ext>
              </a:extLst>
            </p:cNvPr>
            <p:cNvPicPr>
              <a:picLocks noChangeAspect="1"/>
            </p:cNvPicPr>
            <p:nvPr/>
          </p:nvPicPr>
          <p:blipFill rotWithShape="1">
            <a:blip r:embed="rId4">
              <a:duotone>
                <a:schemeClr val="accent2">
                  <a:shade val="45000"/>
                  <a:satMod val="135000"/>
                </a:schemeClr>
                <a:prstClr val="white"/>
              </a:duotone>
            </a:blip>
            <a:srcRect l="48911" t="18131" r="40478" b="57424"/>
            <a:stretch/>
          </p:blipFill>
          <p:spPr>
            <a:xfrm>
              <a:off x="6646900" y="3076627"/>
              <a:ext cx="360497" cy="324522"/>
            </a:xfrm>
            <a:prstGeom prst="rect">
              <a:avLst/>
            </a:prstGeom>
          </p:spPr>
        </p:pic>
        <p:sp>
          <p:nvSpPr>
            <p:cNvPr id="79" name="Arc 78">
              <a:extLst>
                <a:ext uri="{FF2B5EF4-FFF2-40B4-BE49-F238E27FC236}">
                  <a16:creationId xmlns:a16="http://schemas.microsoft.com/office/drawing/2014/main" id="{15B6D54D-AF4A-5E4F-BDC2-C3DC1B22BB1D}"/>
                </a:ext>
              </a:extLst>
            </p:cNvPr>
            <p:cNvSpPr/>
            <p:nvPr/>
          </p:nvSpPr>
          <p:spPr>
            <a:xfrm rot="10002752">
              <a:off x="5619565" y="2330615"/>
              <a:ext cx="1102671" cy="841524"/>
            </a:xfrm>
            <a:prstGeom prst="arc">
              <a:avLst>
                <a:gd name="adj1" fmla="val 18358996"/>
                <a:gd name="adj2" fmla="val 394354"/>
              </a:avLst>
            </a:prstGeom>
            <a:ln>
              <a:solidFill>
                <a:srgbClr val="B83935"/>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86" name="TextBox 85">
              <a:extLst>
                <a:ext uri="{FF2B5EF4-FFF2-40B4-BE49-F238E27FC236}">
                  <a16:creationId xmlns:a16="http://schemas.microsoft.com/office/drawing/2014/main" id="{C89F4859-DE22-B247-BDE0-8E7CE8D78002}"/>
                </a:ext>
              </a:extLst>
            </p:cNvPr>
            <p:cNvSpPr txBox="1"/>
            <p:nvPr/>
          </p:nvSpPr>
          <p:spPr>
            <a:xfrm>
              <a:off x="4140826" y="1124121"/>
              <a:ext cx="2133357" cy="770583"/>
            </a:xfrm>
            <a:prstGeom prst="rect">
              <a:avLst/>
            </a:prstGeom>
            <a:noFill/>
          </p:spPr>
          <p:txBody>
            <a:bodyPr wrap="square" rtlCol="0">
              <a:noAutofit/>
            </a:bodyPr>
            <a:lstStyle/>
            <a:p>
              <a:r>
                <a:rPr lang="en-US" sz="2000" dirty="0">
                  <a:latin typeface="Avenir Book" panose="02000503020000020003" pitchFamily="2" charset="0"/>
                </a:rPr>
                <a:t>Doppler shift in incident signal</a:t>
              </a:r>
              <a:endParaRPr lang="en-US" sz="2000" baseline="-25000" dirty="0">
                <a:latin typeface="Avenir Book" panose="02000503020000020003" pitchFamily="2" charset="0"/>
              </a:endParaRPr>
            </a:p>
          </p:txBody>
        </p:sp>
        <p:grpSp>
          <p:nvGrpSpPr>
            <p:cNvPr id="43" name="Group 42">
              <a:extLst>
                <a:ext uri="{FF2B5EF4-FFF2-40B4-BE49-F238E27FC236}">
                  <a16:creationId xmlns:a16="http://schemas.microsoft.com/office/drawing/2014/main" id="{63E0A9E2-6510-2240-B34C-41FBC3498B08}"/>
                </a:ext>
              </a:extLst>
            </p:cNvPr>
            <p:cNvGrpSpPr/>
            <p:nvPr/>
          </p:nvGrpSpPr>
          <p:grpSpPr>
            <a:xfrm rot="305302" flipH="1">
              <a:off x="4162510" y="2549622"/>
              <a:ext cx="611140" cy="516115"/>
              <a:chOff x="2038540" y="3188012"/>
              <a:chExt cx="1585138" cy="516115"/>
            </a:xfrm>
          </p:grpSpPr>
          <p:sp>
            <p:nvSpPr>
              <p:cNvPr id="44" name="Freeform 43">
                <a:extLst>
                  <a:ext uri="{FF2B5EF4-FFF2-40B4-BE49-F238E27FC236}">
                    <a16:creationId xmlns:a16="http://schemas.microsoft.com/office/drawing/2014/main" id="{D571E9FC-E980-A74D-A2F1-718692A5983E}"/>
                  </a:ext>
                </a:extLst>
              </p:cNvPr>
              <p:cNvSpPr/>
              <p:nvPr/>
            </p:nvSpPr>
            <p:spPr>
              <a:xfrm>
                <a:off x="2038540" y="318801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45" name="Freeform 44">
                <a:extLst>
                  <a:ext uri="{FF2B5EF4-FFF2-40B4-BE49-F238E27FC236}">
                    <a16:creationId xmlns:a16="http://schemas.microsoft.com/office/drawing/2014/main" id="{97947CDE-0FA5-9447-89BE-EB49F7DE3F9C}"/>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46" name="Freeform 45">
                <a:extLst>
                  <a:ext uri="{FF2B5EF4-FFF2-40B4-BE49-F238E27FC236}">
                    <a16:creationId xmlns:a16="http://schemas.microsoft.com/office/drawing/2014/main" id="{E64ABC47-15CF-5A44-89BD-245782BF1604}"/>
                  </a:ext>
                </a:extLst>
              </p:cNvPr>
              <p:cNvSpPr/>
              <p:nvPr/>
            </p:nvSpPr>
            <p:spPr>
              <a:xfrm>
                <a:off x="3106237" y="325629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spTree>
    <p:extLst>
      <p:ext uri="{BB962C8B-B14F-4D97-AF65-F5344CB8AC3E}">
        <p14:creationId xmlns:p14="http://schemas.microsoft.com/office/powerpoint/2010/main" val="4265930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65CDAE2-6CFD-8F4F-BCAF-44709C04C7F9}"/>
              </a:ext>
            </a:extLst>
          </p:cNvPr>
          <p:cNvSpPr txBox="1"/>
          <p:nvPr/>
        </p:nvSpPr>
        <p:spPr>
          <a:xfrm>
            <a:off x="336069" y="111446"/>
            <a:ext cx="5054845"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Doppler Shift in Reflections</a:t>
            </a:r>
          </a:p>
        </p:txBody>
      </p:sp>
      <p:grpSp>
        <p:nvGrpSpPr>
          <p:cNvPr id="40" name="Group 39">
            <a:extLst>
              <a:ext uri="{FF2B5EF4-FFF2-40B4-BE49-F238E27FC236}">
                <a16:creationId xmlns:a16="http://schemas.microsoft.com/office/drawing/2014/main" id="{F069EB06-A2FC-A44B-A57A-648E01B6820F}"/>
              </a:ext>
            </a:extLst>
          </p:cNvPr>
          <p:cNvGrpSpPr/>
          <p:nvPr/>
        </p:nvGrpSpPr>
        <p:grpSpPr>
          <a:xfrm>
            <a:off x="3068694" y="3967175"/>
            <a:ext cx="3006608" cy="1327595"/>
            <a:chOff x="421660" y="4895431"/>
            <a:chExt cx="3006608" cy="1327595"/>
          </a:xfrm>
        </p:grpSpPr>
        <p:pic>
          <p:nvPicPr>
            <p:cNvPr id="41" name="Picture 40" descr="A picture containing table&#10;&#10;Description automatically generated">
              <a:extLst>
                <a:ext uri="{FF2B5EF4-FFF2-40B4-BE49-F238E27FC236}">
                  <a16:creationId xmlns:a16="http://schemas.microsoft.com/office/drawing/2014/main" id="{0DA274C0-8F6C-8A41-A45B-F194FA6E4148}"/>
                </a:ext>
              </a:extLst>
            </p:cNvPr>
            <p:cNvPicPr>
              <a:picLocks noChangeAspect="1"/>
            </p:cNvPicPr>
            <p:nvPr/>
          </p:nvPicPr>
          <p:blipFill>
            <a:blip r:embed="rId3"/>
            <a:stretch>
              <a:fillRect/>
            </a:stretch>
          </p:blipFill>
          <p:spPr>
            <a:xfrm>
              <a:off x="1132401" y="4895431"/>
              <a:ext cx="2295867" cy="1327583"/>
            </a:xfrm>
            <a:prstGeom prst="rect">
              <a:avLst/>
            </a:prstGeom>
          </p:spPr>
        </p:pic>
        <p:pic>
          <p:nvPicPr>
            <p:cNvPr id="42" name="Picture 41" descr="A close up of a logo&#10;&#10;Description automatically generated">
              <a:extLst>
                <a:ext uri="{FF2B5EF4-FFF2-40B4-BE49-F238E27FC236}">
                  <a16:creationId xmlns:a16="http://schemas.microsoft.com/office/drawing/2014/main" id="{ED06C66B-B908-A045-98D4-EC734A67A954}"/>
                </a:ext>
              </a:extLst>
            </p:cNvPr>
            <p:cNvPicPr>
              <a:picLocks noChangeAspect="1"/>
            </p:cNvPicPr>
            <p:nvPr/>
          </p:nvPicPr>
          <p:blipFill rotWithShape="1">
            <a:blip r:embed="rId4"/>
            <a:srcRect r="79777"/>
            <a:stretch/>
          </p:blipFill>
          <p:spPr>
            <a:xfrm>
              <a:off x="421660" y="4895431"/>
              <a:ext cx="687050" cy="1327595"/>
            </a:xfrm>
            <a:prstGeom prst="rect">
              <a:avLst/>
            </a:prstGeom>
          </p:spPr>
        </p:pic>
      </p:grpSp>
      <p:pic>
        <p:nvPicPr>
          <p:cNvPr id="43" name="Picture 42" descr="A close up of a logo&#10;&#10;Description automatically generated">
            <a:extLst>
              <a:ext uri="{FF2B5EF4-FFF2-40B4-BE49-F238E27FC236}">
                <a16:creationId xmlns:a16="http://schemas.microsoft.com/office/drawing/2014/main" id="{00E35DE2-67B0-BD40-A16D-1DFA989DFC44}"/>
              </a:ext>
            </a:extLst>
          </p:cNvPr>
          <p:cNvPicPr>
            <a:picLocks noChangeAspect="1"/>
          </p:cNvPicPr>
          <p:nvPr/>
        </p:nvPicPr>
        <p:blipFill rotWithShape="1">
          <a:blip r:embed="rId4">
            <a:duotone>
              <a:schemeClr val="accent2">
                <a:shade val="45000"/>
                <a:satMod val="135000"/>
              </a:schemeClr>
              <a:prstClr val="white"/>
            </a:duotone>
          </a:blip>
          <a:srcRect l="49035" t="9108" r="10710" b="54230"/>
          <a:stretch/>
        </p:blipFill>
        <p:spPr>
          <a:xfrm>
            <a:off x="5094388" y="4085553"/>
            <a:ext cx="1458812" cy="525500"/>
          </a:xfrm>
          <a:prstGeom prst="rect">
            <a:avLst/>
          </a:prstGeom>
        </p:spPr>
      </p:pic>
      <p:grpSp>
        <p:nvGrpSpPr>
          <p:cNvPr id="2" name="Group 1">
            <a:extLst>
              <a:ext uri="{FF2B5EF4-FFF2-40B4-BE49-F238E27FC236}">
                <a16:creationId xmlns:a16="http://schemas.microsoft.com/office/drawing/2014/main" id="{C85C8BEE-B9C7-8548-9D9B-102CCC6F5EB6}"/>
              </a:ext>
            </a:extLst>
          </p:cNvPr>
          <p:cNvGrpSpPr/>
          <p:nvPr/>
        </p:nvGrpSpPr>
        <p:grpSpPr>
          <a:xfrm>
            <a:off x="759812" y="1124121"/>
            <a:ext cx="6428083" cy="2773207"/>
            <a:chOff x="759812" y="1124121"/>
            <a:chExt cx="6428083" cy="2773207"/>
          </a:xfrm>
        </p:grpSpPr>
        <p:pic>
          <p:nvPicPr>
            <p:cNvPr id="52" name="Picture 51">
              <a:extLst>
                <a:ext uri="{FF2B5EF4-FFF2-40B4-BE49-F238E27FC236}">
                  <a16:creationId xmlns:a16="http://schemas.microsoft.com/office/drawing/2014/main" id="{09812668-2050-9A48-BF57-9CE251ED3DDC}"/>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colorTemperature colorTemp="11200"/>
                      </a14:imgEffect>
                    </a14:imgLayer>
                  </a14:imgProps>
                </a:ext>
              </a:extLst>
            </a:blip>
            <a:srcRect l="14995" t="17279" r="11670" b="21940"/>
            <a:stretch/>
          </p:blipFill>
          <p:spPr>
            <a:xfrm>
              <a:off x="6001054" y="2027834"/>
              <a:ext cx="931338" cy="771923"/>
            </a:xfrm>
            <a:prstGeom prst="ellipse">
              <a:avLst/>
            </a:prstGeom>
          </p:spPr>
        </p:pic>
        <p:pic>
          <p:nvPicPr>
            <p:cNvPr id="53" name="Picture 52">
              <a:extLst>
                <a:ext uri="{FF2B5EF4-FFF2-40B4-BE49-F238E27FC236}">
                  <a16:creationId xmlns:a16="http://schemas.microsoft.com/office/drawing/2014/main" id="{99ECEE98-CC12-2F43-98DD-8E79B1EC6BD6}"/>
                </a:ext>
              </a:extLst>
            </p:cNvPr>
            <p:cNvPicPr>
              <a:picLocks noChangeAspect="1"/>
            </p:cNvPicPr>
            <p:nvPr/>
          </p:nvPicPr>
          <p:blipFill>
            <a:blip r:embed="rId7">
              <a:duotone>
                <a:schemeClr val="accent2">
                  <a:shade val="45000"/>
                  <a:satMod val="135000"/>
                </a:schemeClr>
                <a:prstClr val="white"/>
              </a:duotone>
            </a:blip>
            <a:stretch>
              <a:fillRect/>
            </a:stretch>
          </p:blipFill>
          <p:spPr>
            <a:xfrm>
              <a:off x="811206" y="1689644"/>
              <a:ext cx="856142" cy="856142"/>
            </a:xfrm>
            <a:prstGeom prst="rect">
              <a:avLst/>
            </a:prstGeom>
          </p:spPr>
        </p:pic>
        <p:pic>
          <p:nvPicPr>
            <p:cNvPr id="54" name="Picture 53">
              <a:extLst>
                <a:ext uri="{FF2B5EF4-FFF2-40B4-BE49-F238E27FC236}">
                  <a16:creationId xmlns:a16="http://schemas.microsoft.com/office/drawing/2014/main" id="{DB9104B0-4543-824A-83B3-BA61C253324C}"/>
                </a:ext>
              </a:extLst>
            </p:cNvPr>
            <p:cNvPicPr>
              <a:picLocks noChangeAspect="1"/>
            </p:cNvPicPr>
            <p:nvPr/>
          </p:nvPicPr>
          <p:blipFill>
            <a:blip r:embed="rId8">
              <a:duotone>
                <a:schemeClr val="accent6">
                  <a:shade val="45000"/>
                  <a:satMod val="135000"/>
                </a:schemeClr>
                <a:prstClr val="white"/>
              </a:duotone>
            </a:blip>
            <a:stretch>
              <a:fillRect/>
            </a:stretch>
          </p:blipFill>
          <p:spPr>
            <a:xfrm rot="5400000">
              <a:off x="770789" y="2402818"/>
              <a:ext cx="834189" cy="856143"/>
            </a:xfrm>
            <a:prstGeom prst="rect">
              <a:avLst/>
            </a:prstGeom>
          </p:spPr>
        </p:pic>
        <p:grpSp>
          <p:nvGrpSpPr>
            <p:cNvPr id="55" name="Group 54">
              <a:extLst>
                <a:ext uri="{FF2B5EF4-FFF2-40B4-BE49-F238E27FC236}">
                  <a16:creationId xmlns:a16="http://schemas.microsoft.com/office/drawing/2014/main" id="{676B68E0-DE5A-A241-B36D-723FF68555BF}"/>
                </a:ext>
              </a:extLst>
            </p:cNvPr>
            <p:cNvGrpSpPr/>
            <p:nvPr/>
          </p:nvGrpSpPr>
          <p:grpSpPr>
            <a:xfrm rot="21396645">
              <a:off x="1784003" y="1839870"/>
              <a:ext cx="1525846" cy="516115"/>
              <a:chOff x="2068186" y="3188012"/>
              <a:chExt cx="1525846" cy="516115"/>
            </a:xfrm>
          </p:grpSpPr>
          <p:sp>
            <p:nvSpPr>
              <p:cNvPr id="56" name="Freeform 55">
                <a:extLst>
                  <a:ext uri="{FF2B5EF4-FFF2-40B4-BE49-F238E27FC236}">
                    <a16:creationId xmlns:a16="http://schemas.microsoft.com/office/drawing/2014/main" id="{3A85C5CE-7A62-CA47-BD84-68DEE6D9DA7E}"/>
                  </a:ext>
                </a:extLst>
              </p:cNvPr>
              <p:cNvSpPr/>
              <p:nvPr/>
            </p:nvSpPr>
            <p:spPr>
              <a:xfrm>
                <a:off x="2068186"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7" name="Freeform 56">
                <a:extLst>
                  <a:ext uri="{FF2B5EF4-FFF2-40B4-BE49-F238E27FC236}">
                    <a16:creationId xmlns:a16="http://schemas.microsoft.com/office/drawing/2014/main" id="{8FD7DDA4-85A1-3140-89BF-02E0FDA70E19}"/>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8" name="Freeform 57">
                <a:extLst>
                  <a:ext uri="{FF2B5EF4-FFF2-40B4-BE49-F238E27FC236}">
                    <a16:creationId xmlns:a16="http://schemas.microsoft.com/office/drawing/2014/main" id="{9E4C6E35-03A2-A44D-9CC9-767BCB230C6F}"/>
                  </a:ext>
                </a:extLst>
              </p:cNvPr>
              <p:cNvSpPr/>
              <p:nvPr/>
            </p:nvSpPr>
            <p:spPr>
              <a:xfrm>
                <a:off x="3076590"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nvGrpSpPr>
            <p:cNvPr id="59" name="Group 58">
              <a:extLst>
                <a:ext uri="{FF2B5EF4-FFF2-40B4-BE49-F238E27FC236}">
                  <a16:creationId xmlns:a16="http://schemas.microsoft.com/office/drawing/2014/main" id="{5A04F689-CDDA-8248-BDC6-4BDBFF28B1D8}"/>
                </a:ext>
              </a:extLst>
            </p:cNvPr>
            <p:cNvGrpSpPr/>
            <p:nvPr/>
          </p:nvGrpSpPr>
          <p:grpSpPr>
            <a:xfrm rot="21236230">
              <a:off x="4596542" y="1844399"/>
              <a:ext cx="970291" cy="516115"/>
              <a:chOff x="2049778" y="3188012"/>
              <a:chExt cx="1562662" cy="516115"/>
            </a:xfrm>
          </p:grpSpPr>
          <p:sp>
            <p:nvSpPr>
              <p:cNvPr id="60" name="Freeform 59">
                <a:extLst>
                  <a:ext uri="{FF2B5EF4-FFF2-40B4-BE49-F238E27FC236}">
                    <a16:creationId xmlns:a16="http://schemas.microsoft.com/office/drawing/2014/main" id="{66282197-3803-2045-85D2-481A5E6613D7}"/>
                  </a:ext>
                </a:extLst>
              </p:cNvPr>
              <p:cNvSpPr/>
              <p:nvPr/>
            </p:nvSpPr>
            <p:spPr>
              <a:xfrm>
                <a:off x="2049778"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1" name="Freeform 60">
                <a:extLst>
                  <a:ext uri="{FF2B5EF4-FFF2-40B4-BE49-F238E27FC236}">
                    <a16:creationId xmlns:a16="http://schemas.microsoft.com/office/drawing/2014/main" id="{F116A887-F1DC-4D44-B578-95101D493826}"/>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2" name="Freeform 61">
                <a:extLst>
                  <a:ext uri="{FF2B5EF4-FFF2-40B4-BE49-F238E27FC236}">
                    <a16:creationId xmlns:a16="http://schemas.microsoft.com/office/drawing/2014/main" id="{32D075D3-EE1C-CC41-A002-DBBB7DDF11DE}"/>
                  </a:ext>
                </a:extLst>
              </p:cNvPr>
              <p:cNvSpPr/>
              <p:nvPr/>
            </p:nvSpPr>
            <p:spPr>
              <a:xfrm>
                <a:off x="3094998"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cxnSp>
          <p:nvCxnSpPr>
            <p:cNvPr id="63" name="Straight Arrow Connector 62">
              <a:extLst>
                <a:ext uri="{FF2B5EF4-FFF2-40B4-BE49-F238E27FC236}">
                  <a16:creationId xmlns:a16="http://schemas.microsoft.com/office/drawing/2014/main" id="{3377C242-B62B-FB46-AB3E-85D516E225CF}"/>
                </a:ext>
              </a:extLst>
            </p:cNvPr>
            <p:cNvCxnSpPr>
              <a:cxnSpLocks/>
              <a:stCxn id="53" idx="3"/>
            </p:cNvCxnSpPr>
            <p:nvPr/>
          </p:nvCxnSpPr>
          <p:spPr>
            <a:xfrm flipV="1">
              <a:off x="1667348" y="2113804"/>
              <a:ext cx="4217765" cy="3911"/>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49F5F4CE-995E-4F49-8385-978ACBC7300C}"/>
                </a:ext>
              </a:extLst>
            </p:cNvPr>
            <p:cNvCxnSpPr>
              <a:cxnSpLocks/>
              <a:endCxn id="54" idx="0"/>
            </p:cNvCxnSpPr>
            <p:nvPr/>
          </p:nvCxnSpPr>
          <p:spPr>
            <a:xfrm flipH="1">
              <a:off x="1615955" y="2812655"/>
              <a:ext cx="4269158" cy="18235"/>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16927C22-1497-5942-9E5A-9632832C723E}"/>
                </a:ext>
              </a:extLst>
            </p:cNvPr>
            <p:cNvSpPr txBox="1"/>
            <p:nvPr/>
          </p:nvSpPr>
          <p:spPr>
            <a:xfrm>
              <a:off x="1772538" y="1351369"/>
              <a:ext cx="2133357" cy="414965"/>
            </a:xfrm>
            <a:prstGeom prst="rect">
              <a:avLst/>
            </a:prstGeom>
            <a:noFill/>
          </p:spPr>
          <p:txBody>
            <a:bodyPr wrap="square" rtlCol="0">
              <a:noAutofit/>
            </a:bodyPr>
            <a:lstStyle/>
            <a:p>
              <a:r>
                <a:rPr lang="en-US" sz="2000" dirty="0">
                  <a:latin typeface="Avenir Book" panose="02000503020000020003" pitchFamily="2" charset="0"/>
                </a:rPr>
                <a:t>Source signal</a:t>
              </a:r>
              <a:endParaRPr lang="en-US" sz="2000" baseline="-25000" dirty="0">
                <a:latin typeface="Avenir Book" panose="02000503020000020003" pitchFamily="2" charset="0"/>
              </a:endParaRPr>
            </a:p>
          </p:txBody>
        </p:sp>
        <p:sp>
          <p:nvSpPr>
            <p:cNvPr id="71" name="TextBox 70">
              <a:extLst>
                <a:ext uri="{FF2B5EF4-FFF2-40B4-BE49-F238E27FC236}">
                  <a16:creationId xmlns:a16="http://schemas.microsoft.com/office/drawing/2014/main" id="{4D85AA73-29E4-3A41-A41B-BCD4D6CA6DC3}"/>
                </a:ext>
              </a:extLst>
            </p:cNvPr>
            <p:cNvSpPr txBox="1"/>
            <p:nvPr/>
          </p:nvSpPr>
          <p:spPr>
            <a:xfrm>
              <a:off x="3505320" y="3126745"/>
              <a:ext cx="2133357" cy="770583"/>
            </a:xfrm>
            <a:prstGeom prst="rect">
              <a:avLst/>
            </a:prstGeom>
            <a:noFill/>
          </p:spPr>
          <p:txBody>
            <a:bodyPr wrap="square" rtlCol="0">
              <a:noAutofit/>
            </a:bodyPr>
            <a:lstStyle/>
            <a:p>
              <a:r>
                <a:rPr lang="en-US" sz="2000" dirty="0">
                  <a:latin typeface="Avenir Book" panose="02000503020000020003" pitchFamily="2" charset="0"/>
                </a:rPr>
                <a:t>Doppler shift in reflected signal</a:t>
              </a:r>
              <a:endParaRPr lang="en-US" sz="2000" baseline="-25000" dirty="0">
                <a:latin typeface="Avenir Book" panose="02000503020000020003" pitchFamily="2" charset="0"/>
              </a:endParaRPr>
            </a:p>
          </p:txBody>
        </p:sp>
        <p:grpSp>
          <p:nvGrpSpPr>
            <p:cNvPr id="72" name="Group 71">
              <a:extLst>
                <a:ext uri="{FF2B5EF4-FFF2-40B4-BE49-F238E27FC236}">
                  <a16:creationId xmlns:a16="http://schemas.microsoft.com/office/drawing/2014/main" id="{44198BD2-A620-1042-A66D-A8EA3C28547C}"/>
                </a:ext>
              </a:extLst>
            </p:cNvPr>
            <p:cNvGrpSpPr/>
            <p:nvPr/>
          </p:nvGrpSpPr>
          <p:grpSpPr>
            <a:xfrm rot="18463510">
              <a:off x="6562062" y="1491214"/>
              <a:ext cx="854807" cy="396859"/>
              <a:chOff x="6971641" y="3619109"/>
              <a:chExt cx="854807" cy="396859"/>
            </a:xfrm>
          </p:grpSpPr>
          <p:cxnSp>
            <p:nvCxnSpPr>
              <p:cNvPr id="73" name="Straight Connector 72">
                <a:extLst>
                  <a:ext uri="{FF2B5EF4-FFF2-40B4-BE49-F238E27FC236}">
                    <a16:creationId xmlns:a16="http://schemas.microsoft.com/office/drawing/2014/main" id="{CDAB2595-BD45-8A4E-B39E-4682FB714772}"/>
                  </a:ext>
                </a:extLst>
              </p:cNvPr>
              <p:cNvCxnSpPr>
                <a:cxnSpLocks/>
              </p:cNvCxnSpPr>
              <p:nvPr/>
            </p:nvCxnSpPr>
            <p:spPr>
              <a:xfrm>
                <a:off x="6971641" y="3619109"/>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A562024E-32CE-604E-8DAD-35CD317B8463}"/>
                  </a:ext>
                </a:extLst>
              </p:cNvPr>
              <p:cNvCxnSpPr>
                <a:cxnSpLocks/>
              </p:cNvCxnSpPr>
              <p:nvPr/>
            </p:nvCxnSpPr>
            <p:spPr>
              <a:xfrm>
                <a:off x="6983216" y="4015968"/>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CEA2AF7-219B-5B44-BBC6-6386555EFC9A}"/>
                  </a:ext>
                </a:extLst>
              </p:cNvPr>
              <p:cNvCxnSpPr>
                <a:cxnSpLocks/>
              </p:cNvCxnSpPr>
              <p:nvPr/>
            </p:nvCxnSpPr>
            <p:spPr>
              <a:xfrm>
                <a:off x="7133687" y="3813647"/>
                <a:ext cx="6927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77" name="Picture 76" descr="A close up of a logo&#10;&#10;Description automatically generated">
              <a:extLst>
                <a:ext uri="{FF2B5EF4-FFF2-40B4-BE49-F238E27FC236}">
                  <a16:creationId xmlns:a16="http://schemas.microsoft.com/office/drawing/2014/main" id="{AF73B659-5F42-024F-A9CA-8A470C50ABBA}"/>
                </a:ext>
              </a:extLst>
            </p:cNvPr>
            <p:cNvPicPr>
              <a:picLocks noChangeAspect="1"/>
            </p:cNvPicPr>
            <p:nvPr/>
          </p:nvPicPr>
          <p:blipFill rotWithShape="1">
            <a:blip r:embed="rId4">
              <a:duotone>
                <a:schemeClr val="accent2">
                  <a:shade val="45000"/>
                  <a:satMod val="135000"/>
                </a:schemeClr>
                <a:prstClr val="white"/>
              </a:duotone>
            </a:blip>
            <a:srcRect l="48911" t="18131" r="40478" b="57424"/>
            <a:stretch/>
          </p:blipFill>
          <p:spPr>
            <a:xfrm>
              <a:off x="6646900" y="3076627"/>
              <a:ext cx="360497" cy="324522"/>
            </a:xfrm>
            <a:prstGeom prst="rect">
              <a:avLst/>
            </a:prstGeom>
          </p:spPr>
        </p:pic>
        <p:sp>
          <p:nvSpPr>
            <p:cNvPr id="86" name="TextBox 85">
              <a:extLst>
                <a:ext uri="{FF2B5EF4-FFF2-40B4-BE49-F238E27FC236}">
                  <a16:creationId xmlns:a16="http://schemas.microsoft.com/office/drawing/2014/main" id="{C89F4859-DE22-B247-BDE0-8E7CE8D78002}"/>
                </a:ext>
              </a:extLst>
            </p:cNvPr>
            <p:cNvSpPr txBox="1"/>
            <p:nvPr/>
          </p:nvSpPr>
          <p:spPr>
            <a:xfrm>
              <a:off x="4140826" y="1124121"/>
              <a:ext cx="2133357" cy="770583"/>
            </a:xfrm>
            <a:prstGeom prst="rect">
              <a:avLst/>
            </a:prstGeom>
            <a:noFill/>
          </p:spPr>
          <p:txBody>
            <a:bodyPr wrap="square" rtlCol="0">
              <a:noAutofit/>
            </a:bodyPr>
            <a:lstStyle/>
            <a:p>
              <a:r>
                <a:rPr lang="en-US" sz="2000" dirty="0">
                  <a:latin typeface="Avenir Book" panose="02000503020000020003" pitchFamily="2" charset="0"/>
                </a:rPr>
                <a:t>Doppler shift in incident signal</a:t>
              </a:r>
              <a:endParaRPr lang="en-US" sz="2000" baseline="-25000" dirty="0">
                <a:latin typeface="Avenir Book" panose="02000503020000020003" pitchFamily="2" charset="0"/>
              </a:endParaRPr>
            </a:p>
          </p:txBody>
        </p:sp>
        <p:grpSp>
          <p:nvGrpSpPr>
            <p:cNvPr id="44" name="Group 43">
              <a:extLst>
                <a:ext uri="{FF2B5EF4-FFF2-40B4-BE49-F238E27FC236}">
                  <a16:creationId xmlns:a16="http://schemas.microsoft.com/office/drawing/2014/main" id="{98C81695-B7D2-7F43-82E7-4F98CCF83D78}"/>
                </a:ext>
              </a:extLst>
            </p:cNvPr>
            <p:cNvGrpSpPr/>
            <p:nvPr/>
          </p:nvGrpSpPr>
          <p:grpSpPr>
            <a:xfrm rot="305302" flipH="1">
              <a:off x="4162510" y="2549622"/>
              <a:ext cx="611140" cy="516115"/>
              <a:chOff x="2038540" y="3188012"/>
              <a:chExt cx="1585138" cy="516115"/>
            </a:xfrm>
          </p:grpSpPr>
          <p:sp>
            <p:nvSpPr>
              <p:cNvPr id="45" name="Freeform 44">
                <a:extLst>
                  <a:ext uri="{FF2B5EF4-FFF2-40B4-BE49-F238E27FC236}">
                    <a16:creationId xmlns:a16="http://schemas.microsoft.com/office/drawing/2014/main" id="{B41790F1-007C-0D45-B0AA-8A3300B75B46}"/>
                  </a:ext>
                </a:extLst>
              </p:cNvPr>
              <p:cNvSpPr/>
              <p:nvPr/>
            </p:nvSpPr>
            <p:spPr>
              <a:xfrm>
                <a:off x="2038540" y="318801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46" name="Freeform 45">
                <a:extLst>
                  <a:ext uri="{FF2B5EF4-FFF2-40B4-BE49-F238E27FC236}">
                    <a16:creationId xmlns:a16="http://schemas.microsoft.com/office/drawing/2014/main" id="{A34A93B0-BA91-664C-8491-262F66E44D4C}"/>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47" name="Freeform 46">
                <a:extLst>
                  <a:ext uri="{FF2B5EF4-FFF2-40B4-BE49-F238E27FC236}">
                    <a16:creationId xmlns:a16="http://schemas.microsoft.com/office/drawing/2014/main" id="{8175A444-27D4-B74F-B162-75A59118D5BC}"/>
                  </a:ext>
                </a:extLst>
              </p:cNvPr>
              <p:cNvSpPr/>
              <p:nvPr/>
            </p:nvSpPr>
            <p:spPr>
              <a:xfrm>
                <a:off x="3106237" y="325629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pic>
        <p:nvPicPr>
          <p:cNvPr id="48" name="Picture 47" descr="A close up of a logo&#10;&#10;Description automatically generated">
            <a:extLst>
              <a:ext uri="{FF2B5EF4-FFF2-40B4-BE49-F238E27FC236}">
                <a16:creationId xmlns:a16="http://schemas.microsoft.com/office/drawing/2014/main" id="{819A4F1F-52E2-1149-89DD-2E6BBF223E8C}"/>
              </a:ext>
            </a:extLst>
          </p:cNvPr>
          <p:cNvPicPr>
            <a:picLocks noChangeAspect="1"/>
          </p:cNvPicPr>
          <p:nvPr/>
        </p:nvPicPr>
        <p:blipFill rotWithShape="1">
          <a:blip r:embed="rId4">
            <a:duotone>
              <a:schemeClr val="accent2">
                <a:shade val="45000"/>
                <a:satMod val="135000"/>
              </a:schemeClr>
              <a:prstClr val="white"/>
            </a:duotone>
          </a:blip>
          <a:srcRect l="77959" t="11629" r="16507" b="60715"/>
          <a:stretch/>
        </p:blipFill>
        <p:spPr>
          <a:xfrm>
            <a:off x="5981891" y="3126745"/>
            <a:ext cx="188007" cy="367167"/>
          </a:xfrm>
          <a:prstGeom prst="rect">
            <a:avLst/>
          </a:prstGeom>
        </p:spPr>
      </p:pic>
      <p:cxnSp>
        <p:nvCxnSpPr>
          <p:cNvPr id="49" name="Straight Arrow Connector 48">
            <a:extLst>
              <a:ext uri="{FF2B5EF4-FFF2-40B4-BE49-F238E27FC236}">
                <a16:creationId xmlns:a16="http://schemas.microsoft.com/office/drawing/2014/main" id="{DD653CDF-1000-234A-8D17-B273CDFE5C22}"/>
              </a:ext>
            </a:extLst>
          </p:cNvPr>
          <p:cNvCxnSpPr>
            <a:cxnSpLocks/>
          </p:cNvCxnSpPr>
          <p:nvPr/>
        </p:nvCxnSpPr>
        <p:spPr>
          <a:xfrm flipH="1">
            <a:off x="5774730" y="2886276"/>
            <a:ext cx="422446" cy="607636"/>
          </a:xfrm>
          <a:prstGeom prst="straightConnector1">
            <a:avLst/>
          </a:prstGeom>
          <a:ln w="22225">
            <a:solidFill>
              <a:srgbClr val="B83935"/>
            </a:solidFill>
            <a:headEnd type="oval"/>
            <a:tailEnd type="stealth" w="lg" len="lg"/>
          </a:ln>
        </p:spPr>
        <p:style>
          <a:lnRef idx="1">
            <a:schemeClr val="accent1"/>
          </a:lnRef>
          <a:fillRef idx="0">
            <a:schemeClr val="accent1"/>
          </a:fillRef>
          <a:effectRef idx="0">
            <a:schemeClr val="accent1"/>
          </a:effectRef>
          <a:fontRef idx="minor">
            <a:schemeClr val="tx1"/>
          </a:fontRef>
        </p:style>
      </p:cxnSp>
      <p:sp>
        <p:nvSpPr>
          <p:cNvPr id="50" name="Arc 49">
            <a:extLst>
              <a:ext uri="{FF2B5EF4-FFF2-40B4-BE49-F238E27FC236}">
                <a16:creationId xmlns:a16="http://schemas.microsoft.com/office/drawing/2014/main" id="{674E37AE-D5DE-5C4E-AD24-72170BA3B37A}"/>
              </a:ext>
            </a:extLst>
          </p:cNvPr>
          <p:cNvSpPr/>
          <p:nvPr/>
        </p:nvSpPr>
        <p:spPr>
          <a:xfrm rot="10002752">
            <a:off x="5619565" y="2330615"/>
            <a:ext cx="1102671" cy="841524"/>
          </a:xfrm>
          <a:prstGeom prst="arc">
            <a:avLst>
              <a:gd name="adj1" fmla="val 18358996"/>
              <a:gd name="adj2" fmla="val 394354"/>
            </a:avLst>
          </a:prstGeom>
          <a:ln>
            <a:solidFill>
              <a:srgbClr val="B83935"/>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7878713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65CDAE2-6CFD-8F4F-BCAF-44709C04C7F9}"/>
              </a:ext>
            </a:extLst>
          </p:cNvPr>
          <p:cNvSpPr txBox="1"/>
          <p:nvPr/>
        </p:nvSpPr>
        <p:spPr>
          <a:xfrm>
            <a:off x="336069" y="111446"/>
            <a:ext cx="5054845"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Doppler Shift in Reflections</a:t>
            </a:r>
          </a:p>
        </p:txBody>
      </p:sp>
      <p:grpSp>
        <p:nvGrpSpPr>
          <p:cNvPr id="40" name="Group 39">
            <a:extLst>
              <a:ext uri="{FF2B5EF4-FFF2-40B4-BE49-F238E27FC236}">
                <a16:creationId xmlns:a16="http://schemas.microsoft.com/office/drawing/2014/main" id="{F069EB06-A2FC-A44B-A57A-648E01B6820F}"/>
              </a:ext>
            </a:extLst>
          </p:cNvPr>
          <p:cNvGrpSpPr/>
          <p:nvPr/>
        </p:nvGrpSpPr>
        <p:grpSpPr>
          <a:xfrm>
            <a:off x="3068694" y="3967175"/>
            <a:ext cx="3006608" cy="1327595"/>
            <a:chOff x="421660" y="4895431"/>
            <a:chExt cx="3006608" cy="1327595"/>
          </a:xfrm>
        </p:grpSpPr>
        <p:pic>
          <p:nvPicPr>
            <p:cNvPr id="41" name="Picture 40" descr="A picture containing table&#10;&#10;Description automatically generated">
              <a:extLst>
                <a:ext uri="{FF2B5EF4-FFF2-40B4-BE49-F238E27FC236}">
                  <a16:creationId xmlns:a16="http://schemas.microsoft.com/office/drawing/2014/main" id="{0DA274C0-8F6C-8A41-A45B-F194FA6E4148}"/>
                </a:ext>
              </a:extLst>
            </p:cNvPr>
            <p:cNvPicPr>
              <a:picLocks noChangeAspect="1"/>
            </p:cNvPicPr>
            <p:nvPr/>
          </p:nvPicPr>
          <p:blipFill>
            <a:blip r:embed="rId3"/>
            <a:stretch>
              <a:fillRect/>
            </a:stretch>
          </p:blipFill>
          <p:spPr>
            <a:xfrm>
              <a:off x="1132401" y="4895431"/>
              <a:ext cx="2295867" cy="1327583"/>
            </a:xfrm>
            <a:prstGeom prst="rect">
              <a:avLst/>
            </a:prstGeom>
          </p:spPr>
        </p:pic>
        <p:pic>
          <p:nvPicPr>
            <p:cNvPr id="42" name="Picture 41" descr="A close up of a logo&#10;&#10;Description automatically generated">
              <a:extLst>
                <a:ext uri="{FF2B5EF4-FFF2-40B4-BE49-F238E27FC236}">
                  <a16:creationId xmlns:a16="http://schemas.microsoft.com/office/drawing/2014/main" id="{ED06C66B-B908-A045-98D4-EC734A67A954}"/>
                </a:ext>
              </a:extLst>
            </p:cNvPr>
            <p:cNvPicPr>
              <a:picLocks noChangeAspect="1"/>
            </p:cNvPicPr>
            <p:nvPr/>
          </p:nvPicPr>
          <p:blipFill rotWithShape="1">
            <a:blip r:embed="rId4"/>
            <a:srcRect r="79777"/>
            <a:stretch/>
          </p:blipFill>
          <p:spPr>
            <a:xfrm>
              <a:off x="421660" y="4895431"/>
              <a:ext cx="687050" cy="1327595"/>
            </a:xfrm>
            <a:prstGeom prst="rect">
              <a:avLst/>
            </a:prstGeom>
          </p:spPr>
        </p:pic>
      </p:grpSp>
      <p:pic>
        <p:nvPicPr>
          <p:cNvPr id="43" name="Picture 42" descr="A close up of a logo&#10;&#10;Description automatically generated">
            <a:extLst>
              <a:ext uri="{FF2B5EF4-FFF2-40B4-BE49-F238E27FC236}">
                <a16:creationId xmlns:a16="http://schemas.microsoft.com/office/drawing/2014/main" id="{00E35DE2-67B0-BD40-A16D-1DFA989DFC44}"/>
              </a:ext>
            </a:extLst>
          </p:cNvPr>
          <p:cNvPicPr>
            <a:picLocks noChangeAspect="1"/>
          </p:cNvPicPr>
          <p:nvPr/>
        </p:nvPicPr>
        <p:blipFill rotWithShape="1">
          <a:blip r:embed="rId4">
            <a:duotone>
              <a:schemeClr val="accent2">
                <a:shade val="45000"/>
                <a:satMod val="135000"/>
              </a:schemeClr>
              <a:prstClr val="white"/>
            </a:duotone>
          </a:blip>
          <a:srcRect l="49035" t="9108" r="10710" b="54230"/>
          <a:stretch/>
        </p:blipFill>
        <p:spPr>
          <a:xfrm>
            <a:off x="5094388" y="4085553"/>
            <a:ext cx="1458812" cy="525500"/>
          </a:xfrm>
          <a:prstGeom prst="rect">
            <a:avLst/>
          </a:prstGeom>
        </p:spPr>
      </p:pic>
      <p:grpSp>
        <p:nvGrpSpPr>
          <p:cNvPr id="2" name="Group 1">
            <a:extLst>
              <a:ext uri="{FF2B5EF4-FFF2-40B4-BE49-F238E27FC236}">
                <a16:creationId xmlns:a16="http://schemas.microsoft.com/office/drawing/2014/main" id="{C85C8BEE-B9C7-8548-9D9B-102CCC6F5EB6}"/>
              </a:ext>
            </a:extLst>
          </p:cNvPr>
          <p:cNvGrpSpPr/>
          <p:nvPr/>
        </p:nvGrpSpPr>
        <p:grpSpPr>
          <a:xfrm>
            <a:off x="759812" y="1124121"/>
            <a:ext cx="6428083" cy="2773207"/>
            <a:chOff x="759812" y="1124121"/>
            <a:chExt cx="6428083" cy="2773207"/>
          </a:xfrm>
        </p:grpSpPr>
        <p:pic>
          <p:nvPicPr>
            <p:cNvPr id="80" name="Picture 79" descr="A close up of a logo&#10;&#10;Description automatically generated">
              <a:extLst>
                <a:ext uri="{FF2B5EF4-FFF2-40B4-BE49-F238E27FC236}">
                  <a16:creationId xmlns:a16="http://schemas.microsoft.com/office/drawing/2014/main" id="{835A5B42-AC6C-7F4B-90F1-2B6264A56385}"/>
                </a:ext>
              </a:extLst>
            </p:cNvPr>
            <p:cNvPicPr>
              <a:picLocks noChangeAspect="1"/>
            </p:cNvPicPr>
            <p:nvPr/>
          </p:nvPicPr>
          <p:blipFill rotWithShape="1">
            <a:blip r:embed="rId4">
              <a:duotone>
                <a:schemeClr val="accent2">
                  <a:shade val="45000"/>
                  <a:satMod val="135000"/>
                </a:schemeClr>
                <a:prstClr val="white"/>
              </a:duotone>
            </a:blip>
            <a:srcRect l="77959" t="11629" r="16507" b="60715"/>
            <a:stretch/>
          </p:blipFill>
          <p:spPr>
            <a:xfrm>
              <a:off x="5981891" y="3126745"/>
              <a:ext cx="188007" cy="367167"/>
            </a:xfrm>
            <a:prstGeom prst="rect">
              <a:avLst/>
            </a:prstGeom>
          </p:spPr>
        </p:pic>
        <p:pic>
          <p:nvPicPr>
            <p:cNvPr id="52" name="Picture 51">
              <a:extLst>
                <a:ext uri="{FF2B5EF4-FFF2-40B4-BE49-F238E27FC236}">
                  <a16:creationId xmlns:a16="http://schemas.microsoft.com/office/drawing/2014/main" id="{09812668-2050-9A48-BF57-9CE251ED3DDC}"/>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colorTemperature colorTemp="11200"/>
                      </a14:imgEffect>
                    </a14:imgLayer>
                  </a14:imgProps>
                </a:ext>
              </a:extLst>
            </a:blip>
            <a:srcRect l="14995" t="17279" r="11670" b="21940"/>
            <a:stretch/>
          </p:blipFill>
          <p:spPr>
            <a:xfrm>
              <a:off x="6001054" y="2027834"/>
              <a:ext cx="931338" cy="771923"/>
            </a:xfrm>
            <a:prstGeom prst="ellipse">
              <a:avLst/>
            </a:prstGeom>
          </p:spPr>
        </p:pic>
        <p:pic>
          <p:nvPicPr>
            <p:cNvPr id="53" name="Picture 52">
              <a:extLst>
                <a:ext uri="{FF2B5EF4-FFF2-40B4-BE49-F238E27FC236}">
                  <a16:creationId xmlns:a16="http://schemas.microsoft.com/office/drawing/2014/main" id="{99ECEE98-CC12-2F43-98DD-8E79B1EC6BD6}"/>
                </a:ext>
              </a:extLst>
            </p:cNvPr>
            <p:cNvPicPr>
              <a:picLocks noChangeAspect="1"/>
            </p:cNvPicPr>
            <p:nvPr/>
          </p:nvPicPr>
          <p:blipFill>
            <a:blip r:embed="rId7">
              <a:duotone>
                <a:schemeClr val="accent2">
                  <a:shade val="45000"/>
                  <a:satMod val="135000"/>
                </a:schemeClr>
                <a:prstClr val="white"/>
              </a:duotone>
            </a:blip>
            <a:stretch>
              <a:fillRect/>
            </a:stretch>
          </p:blipFill>
          <p:spPr>
            <a:xfrm>
              <a:off x="811206" y="1689644"/>
              <a:ext cx="856142" cy="856142"/>
            </a:xfrm>
            <a:prstGeom prst="rect">
              <a:avLst/>
            </a:prstGeom>
          </p:spPr>
        </p:pic>
        <p:pic>
          <p:nvPicPr>
            <p:cNvPr id="54" name="Picture 53">
              <a:extLst>
                <a:ext uri="{FF2B5EF4-FFF2-40B4-BE49-F238E27FC236}">
                  <a16:creationId xmlns:a16="http://schemas.microsoft.com/office/drawing/2014/main" id="{DB9104B0-4543-824A-83B3-BA61C253324C}"/>
                </a:ext>
              </a:extLst>
            </p:cNvPr>
            <p:cNvPicPr>
              <a:picLocks noChangeAspect="1"/>
            </p:cNvPicPr>
            <p:nvPr/>
          </p:nvPicPr>
          <p:blipFill>
            <a:blip r:embed="rId8">
              <a:duotone>
                <a:schemeClr val="accent6">
                  <a:shade val="45000"/>
                  <a:satMod val="135000"/>
                </a:schemeClr>
                <a:prstClr val="white"/>
              </a:duotone>
            </a:blip>
            <a:stretch>
              <a:fillRect/>
            </a:stretch>
          </p:blipFill>
          <p:spPr>
            <a:xfrm rot="5400000">
              <a:off x="770789" y="2402818"/>
              <a:ext cx="834189" cy="856143"/>
            </a:xfrm>
            <a:prstGeom prst="rect">
              <a:avLst/>
            </a:prstGeom>
          </p:spPr>
        </p:pic>
        <p:grpSp>
          <p:nvGrpSpPr>
            <p:cNvPr id="55" name="Group 54">
              <a:extLst>
                <a:ext uri="{FF2B5EF4-FFF2-40B4-BE49-F238E27FC236}">
                  <a16:creationId xmlns:a16="http://schemas.microsoft.com/office/drawing/2014/main" id="{676B68E0-DE5A-A241-B36D-723FF68555BF}"/>
                </a:ext>
              </a:extLst>
            </p:cNvPr>
            <p:cNvGrpSpPr/>
            <p:nvPr/>
          </p:nvGrpSpPr>
          <p:grpSpPr>
            <a:xfrm rot="21396645">
              <a:off x="1784003" y="1839870"/>
              <a:ext cx="1525846" cy="516115"/>
              <a:chOff x="2068186" y="3188012"/>
              <a:chExt cx="1525846" cy="516115"/>
            </a:xfrm>
          </p:grpSpPr>
          <p:sp>
            <p:nvSpPr>
              <p:cNvPr id="56" name="Freeform 55">
                <a:extLst>
                  <a:ext uri="{FF2B5EF4-FFF2-40B4-BE49-F238E27FC236}">
                    <a16:creationId xmlns:a16="http://schemas.microsoft.com/office/drawing/2014/main" id="{3A85C5CE-7A62-CA47-BD84-68DEE6D9DA7E}"/>
                  </a:ext>
                </a:extLst>
              </p:cNvPr>
              <p:cNvSpPr/>
              <p:nvPr/>
            </p:nvSpPr>
            <p:spPr>
              <a:xfrm>
                <a:off x="2068186"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7" name="Freeform 56">
                <a:extLst>
                  <a:ext uri="{FF2B5EF4-FFF2-40B4-BE49-F238E27FC236}">
                    <a16:creationId xmlns:a16="http://schemas.microsoft.com/office/drawing/2014/main" id="{8FD7DDA4-85A1-3140-89BF-02E0FDA70E19}"/>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8" name="Freeform 57">
                <a:extLst>
                  <a:ext uri="{FF2B5EF4-FFF2-40B4-BE49-F238E27FC236}">
                    <a16:creationId xmlns:a16="http://schemas.microsoft.com/office/drawing/2014/main" id="{9E4C6E35-03A2-A44D-9CC9-767BCB230C6F}"/>
                  </a:ext>
                </a:extLst>
              </p:cNvPr>
              <p:cNvSpPr/>
              <p:nvPr/>
            </p:nvSpPr>
            <p:spPr>
              <a:xfrm>
                <a:off x="3076590"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nvGrpSpPr>
            <p:cNvPr id="59" name="Group 58">
              <a:extLst>
                <a:ext uri="{FF2B5EF4-FFF2-40B4-BE49-F238E27FC236}">
                  <a16:creationId xmlns:a16="http://schemas.microsoft.com/office/drawing/2014/main" id="{5A04F689-CDDA-8248-BDC6-4BDBFF28B1D8}"/>
                </a:ext>
              </a:extLst>
            </p:cNvPr>
            <p:cNvGrpSpPr/>
            <p:nvPr/>
          </p:nvGrpSpPr>
          <p:grpSpPr>
            <a:xfrm rot="21236230">
              <a:off x="4596542" y="1844399"/>
              <a:ext cx="970291" cy="516115"/>
              <a:chOff x="2049778" y="3188012"/>
              <a:chExt cx="1562662" cy="516115"/>
            </a:xfrm>
          </p:grpSpPr>
          <p:sp>
            <p:nvSpPr>
              <p:cNvPr id="60" name="Freeform 59">
                <a:extLst>
                  <a:ext uri="{FF2B5EF4-FFF2-40B4-BE49-F238E27FC236}">
                    <a16:creationId xmlns:a16="http://schemas.microsoft.com/office/drawing/2014/main" id="{66282197-3803-2045-85D2-481A5E6613D7}"/>
                  </a:ext>
                </a:extLst>
              </p:cNvPr>
              <p:cNvSpPr/>
              <p:nvPr/>
            </p:nvSpPr>
            <p:spPr>
              <a:xfrm>
                <a:off x="2049778"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1" name="Freeform 60">
                <a:extLst>
                  <a:ext uri="{FF2B5EF4-FFF2-40B4-BE49-F238E27FC236}">
                    <a16:creationId xmlns:a16="http://schemas.microsoft.com/office/drawing/2014/main" id="{F116A887-F1DC-4D44-B578-95101D493826}"/>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2" name="Freeform 61">
                <a:extLst>
                  <a:ext uri="{FF2B5EF4-FFF2-40B4-BE49-F238E27FC236}">
                    <a16:creationId xmlns:a16="http://schemas.microsoft.com/office/drawing/2014/main" id="{32D075D3-EE1C-CC41-A002-DBBB7DDF11DE}"/>
                  </a:ext>
                </a:extLst>
              </p:cNvPr>
              <p:cNvSpPr/>
              <p:nvPr/>
            </p:nvSpPr>
            <p:spPr>
              <a:xfrm>
                <a:off x="3094998"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cxnSp>
          <p:nvCxnSpPr>
            <p:cNvPr id="63" name="Straight Arrow Connector 62">
              <a:extLst>
                <a:ext uri="{FF2B5EF4-FFF2-40B4-BE49-F238E27FC236}">
                  <a16:creationId xmlns:a16="http://schemas.microsoft.com/office/drawing/2014/main" id="{3377C242-B62B-FB46-AB3E-85D516E225CF}"/>
                </a:ext>
              </a:extLst>
            </p:cNvPr>
            <p:cNvCxnSpPr>
              <a:cxnSpLocks/>
              <a:stCxn id="53" idx="3"/>
            </p:cNvCxnSpPr>
            <p:nvPr/>
          </p:nvCxnSpPr>
          <p:spPr>
            <a:xfrm flipV="1">
              <a:off x="1667348" y="2113804"/>
              <a:ext cx="4217765" cy="3911"/>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49F5F4CE-995E-4F49-8385-978ACBC7300C}"/>
                </a:ext>
              </a:extLst>
            </p:cNvPr>
            <p:cNvCxnSpPr>
              <a:cxnSpLocks/>
              <a:endCxn id="54" idx="0"/>
            </p:cNvCxnSpPr>
            <p:nvPr/>
          </p:nvCxnSpPr>
          <p:spPr>
            <a:xfrm flipH="1">
              <a:off x="1615955" y="2812655"/>
              <a:ext cx="4269158" cy="18235"/>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16927C22-1497-5942-9E5A-9632832C723E}"/>
                </a:ext>
              </a:extLst>
            </p:cNvPr>
            <p:cNvSpPr txBox="1"/>
            <p:nvPr/>
          </p:nvSpPr>
          <p:spPr>
            <a:xfrm>
              <a:off x="1772538" y="1351369"/>
              <a:ext cx="2133357" cy="414965"/>
            </a:xfrm>
            <a:prstGeom prst="rect">
              <a:avLst/>
            </a:prstGeom>
            <a:noFill/>
          </p:spPr>
          <p:txBody>
            <a:bodyPr wrap="square" rtlCol="0">
              <a:noAutofit/>
            </a:bodyPr>
            <a:lstStyle/>
            <a:p>
              <a:r>
                <a:rPr lang="en-US" sz="2000" dirty="0">
                  <a:latin typeface="Avenir Book" panose="02000503020000020003" pitchFamily="2" charset="0"/>
                </a:rPr>
                <a:t>Source signal</a:t>
              </a:r>
              <a:endParaRPr lang="en-US" sz="2000" baseline="-25000" dirty="0">
                <a:latin typeface="Avenir Book" panose="02000503020000020003" pitchFamily="2" charset="0"/>
              </a:endParaRPr>
            </a:p>
          </p:txBody>
        </p:sp>
        <p:sp>
          <p:nvSpPr>
            <p:cNvPr id="71" name="TextBox 70">
              <a:extLst>
                <a:ext uri="{FF2B5EF4-FFF2-40B4-BE49-F238E27FC236}">
                  <a16:creationId xmlns:a16="http://schemas.microsoft.com/office/drawing/2014/main" id="{4D85AA73-29E4-3A41-A41B-BCD4D6CA6DC3}"/>
                </a:ext>
              </a:extLst>
            </p:cNvPr>
            <p:cNvSpPr txBox="1"/>
            <p:nvPr/>
          </p:nvSpPr>
          <p:spPr>
            <a:xfrm>
              <a:off x="3505320" y="3126745"/>
              <a:ext cx="2133357" cy="770583"/>
            </a:xfrm>
            <a:prstGeom prst="rect">
              <a:avLst/>
            </a:prstGeom>
            <a:noFill/>
          </p:spPr>
          <p:txBody>
            <a:bodyPr wrap="square" rtlCol="0">
              <a:noAutofit/>
            </a:bodyPr>
            <a:lstStyle/>
            <a:p>
              <a:r>
                <a:rPr lang="en-US" sz="2000" dirty="0">
                  <a:latin typeface="Avenir Book" panose="02000503020000020003" pitchFamily="2" charset="0"/>
                </a:rPr>
                <a:t>Doppler shift in reflected signal</a:t>
              </a:r>
              <a:endParaRPr lang="en-US" sz="2000" baseline="-25000" dirty="0">
                <a:latin typeface="Avenir Book" panose="02000503020000020003" pitchFamily="2" charset="0"/>
              </a:endParaRPr>
            </a:p>
          </p:txBody>
        </p:sp>
        <p:grpSp>
          <p:nvGrpSpPr>
            <p:cNvPr id="72" name="Group 71">
              <a:extLst>
                <a:ext uri="{FF2B5EF4-FFF2-40B4-BE49-F238E27FC236}">
                  <a16:creationId xmlns:a16="http://schemas.microsoft.com/office/drawing/2014/main" id="{44198BD2-A620-1042-A66D-A8EA3C28547C}"/>
                </a:ext>
              </a:extLst>
            </p:cNvPr>
            <p:cNvGrpSpPr/>
            <p:nvPr/>
          </p:nvGrpSpPr>
          <p:grpSpPr>
            <a:xfrm rot="18463510">
              <a:off x="6562062" y="1491214"/>
              <a:ext cx="854807" cy="396859"/>
              <a:chOff x="6971641" y="3619109"/>
              <a:chExt cx="854807" cy="396859"/>
            </a:xfrm>
          </p:grpSpPr>
          <p:cxnSp>
            <p:nvCxnSpPr>
              <p:cNvPr id="73" name="Straight Connector 72">
                <a:extLst>
                  <a:ext uri="{FF2B5EF4-FFF2-40B4-BE49-F238E27FC236}">
                    <a16:creationId xmlns:a16="http://schemas.microsoft.com/office/drawing/2014/main" id="{CDAB2595-BD45-8A4E-B39E-4682FB714772}"/>
                  </a:ext>
                </a:extLst>
              </p:cNvPr>
              <p:cNvCxnSpPr>
                <a:cxnSpLocks/>
              </p:cNvCxnSpPr>
              <p:nvPr/>
            </p:nvCxnSpPr>
            <p:spPr>
              <a:xfrm>
                <a:off x="6971641" y="3619109"/>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A562024E-32CE-604E-8DAD-35CD317B8463}"/>
                  </a:ext>
                </a:extLst>
              </p:cNvPr>
              <p:cNvCxnSpPr>
                <a:cxnSpLocks/>
              </p:cNvCxnSpPr>
              <p:nvPr/>
            </p:nvCxnSpPr>
            <p:spPr>
              <a:xfrm>
                <a:off x="6983216" y="4015968"/>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CEA2AF7-219B-5B44-BBC6-6386555EFC9A}"/>
                  </a:ext>
                </a:extLst>
              </p:cNvPr>
              <p:cNvCxnSpPr>
                <a:cxnSpLocks/>
              </p:cNvCxnSpPr>
              <p:nvPr/>
            </p:nvCxnSpPr>
            <p:spPr>
              <a:xfrm>
                <a:off x="7133687" y="3813647"/>
                <a:ext cx="6927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77" name="Picture 76" descr="A close up of a logo&#10;&#10;Description automatically generated">
              <a:extLst>
                <a:ext uri="{FF2B5EF4-FFF2-40B4-BE49-F238E27FC236}">
                  <a16:creationId xmlns:a16="http://schemas.microsoft.com/office/drawing/2014/main" id="{AF73B659-5F42-024F-A9CA-8A470C50ABBA}"/>
                </a:ext>
              </a:extLst>
            </p:cNvPr>
            <p:cNvPicPr>
              <a:picLocks noChangeAspect="1"/>
            </p:cNvPicPr>
            <p:nvPr/>
          </p:nvPicPr>
          <p:blipFill rotWithShape="1">
            <a:blip r:embed="rId4">
              <a:duotone>
                <a:schemeClr val="accent2">
                  <a:shade val="45000"/>
                  <a:satMod val="135000"/>
                </a:schemeClr>
                <a:prstClr val="white"/>
              </a:duotone>
            </a:blip>
            <a:srcRect l="48911" t="18131" r="40478" b="57424"/>
            <a:stretch/>
          </p:blipFill>
          <p:spPr>
            <a:xfrm>
              <a:off x="6646900" y="3076627"/>
              <a:ext cx="360497" cy="324522"/>
            </a:xfrm>
            <a:prstGeom prst="rect">
              <a:avLst/>
            </a:prstGeom>
          </p:spPr>
        </p:pic>
        <p:sp>
          <p:nvSpPr>
            <p:cNvPr id="86" name="TextBox 85">
              <a:extLst>
                <a:ext uri="{FF2B5EF4-FFF2-40B4-BE49-F238E27FC236}">
                  <a16:creationId xmlns:a16="http://schemas.microsoft.com/office/drawing/2014/main" id="{C89F4859-DE22-B247-BDE0-8E7CE8D78002}"/>
                </a:ext>
              </a:extLst>
            </p:cNvPr>
            <p:cNvSpPr txBox="1"/>
            <p:nvPr/>
          </p:nvSpPr>
          <p:spPr>
            <a:xfrm>
              <a:off x="4140826" y="1124121"/>
              <a:ext cx="2133357" cy="770583"/>
            </a:xfrm>
            <a:prstGeom prst="rect">
              <a:avLst/>
            </a:prstGeom>
            <a:noFill/>
          </p:spPr>
          <p:txBody>
            <a:bodyPr wrap="square" rtlCol="0">
              <a:noAutofit/>
            </a:bodyPr>
            <a:lstStyle/>
            <a:p>
              <a:r>
                <a:rPr lang="en-US" sz="2000" dirty="0">
                  <a:latin typeface="Avenir Book" panose="02000503020000020003" pitchFamily="2" charset="0"/>
                </a:rPr>
                <a:t>Doppler shift in incident signal</a:t>
              </a:r>
              <a:endParaRPr lang="en-US" sz="2000" baseline="-25000" dirty="0">
                <a:latin typeface="Avenir Book" panose="02000503020000020003" pitchFamily="2" charset="0"/>
              </a:endParaRPr>
            </a:p>
          </p:txBody>
        </p:sp>
        <p:grpSp>
          <p:nvGrpSpPr>
            <p:cNvPr id="44" name="Group 43">
              <a:extLst>
                <a:ext uri="{FF2B5EF4-FFF2-40B4-BE49-F238E27FC236}">
                  <a16:creationId xmlns:a16="http://schemas.microsoft.com/office/drawing/2014/main" id="{98C81695-B7D2-7F43-82E7-4F98CCF83D78}"/>
                </a:ext>
              </a:extLst>
            </p:cNvPr>
            <p:cNvGrpSpPr/>
            <p:nvPr/>
          </p:nvGrpSpPr>
          <p:grpSpPr>
            <a:xfrm rot="305302" flipH="1">
              <a:off x="4162510" y="2549622"/>
              <a:ext cx="611140" cy="516115"/>
              <a:chOff x="2038540" y="3188012"/>
              <a:chExt cx="1585138" cy="516115"/>
            </a:xfrm>
          </p:grpSpPr>
          <p:sp>
            <p:nvSpPr>
              <p:cNvPr id="45" name="Freeform 44">
                <a:extLst>
                  <a:ext uri="{FF2B5EF4-FFF2-40B4-BE49-F238E27FC236}">
                    <a16:creationId xmlns:a16="http://schemas.microsoft.com/office/drawing/2014/main" id="{B41790F1-007C-0D45-B0AA-8A3300B75B46}"/>
                  </a:ext>
                </a:extLst>
              </p:cNvPr>
              <p:cNvSpPr/>
              <p:nvPr/>
            </p:nvSpPr>
            <p:spPr>
              <a:xfrm>
                <a:off x="2038540" y="318801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46" name="Freeform 45">
                <a:extLst>
                  <a:ext uri="{FF2B5EF4-FFF2-40B4-BE49-F238E27FC236}">
                    <a16:creationId xmlns:a16="http://schemas.microsoft.com/office/drawing/2014/main" id="{A34A93B0-BA91-664C-8491-262F66E44D4C}"/>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47" name="Freeform 46">
                <a:extLst>
                  <a:ext uri="{FF2B5EF4-FFF2-40B4-BE49-F238E27FC236}">
                    <a16:creationId xmlns:a16="http://schemas.microsoft.com/office/drawing/2014/main" id="{8175A444-27D4-B74F-B162-75A59118D5BC}"/>
                  </a:ext>
                </a:extLst>
              </p:cNvPr>
              <p:cNvSpPr/>
              <p:nvPr/>
            </p:nvSpPr>
            <p:spPr>
              <a:xfrm>
                <a:off x="3106237" y="325629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sp>
        <p:nvSpPr>
          <p:cNvPr id="38" name="Oval 37">
            <a:extLst>
              <a:ext uri="{FF2B5EF4-FFF2-40B4-BE49-F238E27FC236}">
                <a16:creationId xmlns:a16="http://schemas.microsoft.com/office/drawing/2014/main" id="{7119D523-3162-774C-9455-9E0B814FA810}"/>
              </a:ext>
            </a:extLst>
          </p:cNvPr>
          <p:cNvSpPr/>
          <p:nvPr/>
        </p:nvSpPr>
        <p:spPr>
          <a:xfrm>
            <a:off x="5871457" y="3075667"/>
            <a:ext cx="470250" cy="479239"/>
          </a:xfrm>
          <a:prstGeom prst="ellipse">
            <a:avLst/>
          </a:prstGeom>
          <a:noFill/>
          <a:ln>
            <a:solidFill>
              <a:schemeClr val="tx1"/>
            </a:solidFill>
            <a:prstDash val="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9" name="TextBox 48">
            <a:extLst>
              <a:ext uri="{FF2B5EF4-FFF2-40B4-BE49-F238E27FC236}">
                <a16:creationId xmlns:a16="http://schemas.microsoft.com/office/drawing/2014/main" id="{9840EA3F-FB6B-564C-92B6-D8928C0A9CAA}"/>
              </a:ext>
            </a:extLst>
          </p:cNvPr>
          <p:cNvSpPr txBox="1"/>
          <p:nvPr/>
        </p:nvSpPr>
        <p:spPr>
          <a:xfrm>
            <a:off x="5182940" y="3560133"/>
            <a:ext cx="2599631" cy="529719"/>
          </a:xfrm>
          <a:prstGeom prst="rect">
            <a:avLst/>
          </a:prstGeom>
          <a:noFill/>
        </p:spPr>
        <p:txBody>
          <a:bodyPr wrap="square" rtlCol="0">
            <a:noAutofit/>
          </a:bodyPr>
          <a:lstStyle/>
          <a:p>
            <a:pPr algn="ctr"/>
            <a:r>
              <a:rPr lang="en-US" sz="2800" dirty="0">
                <a:latin typeface="Avenir Book" panose="02000503020000020003" pitchFamily="2" charset="0"/>
              </a:rPr>
              <a:t>radial angle</a:t>
            </a:r>
          </a:p>
        </p:txBody>
      </p:sp>
      <p:cxnSp>
        <p:nvCxnSpPr>
          <p:cNvPr id="50" name="Straight Arrow Connector 49">
            <a:extLst>
              <a:ext uri="{FF2B5EF4-FFF2-40B4-BE49-F238E27FC236}">
                <a16:creationId xmlns:a16="http://schemas.microsoft.com/office/drawing/2014/main" id="{9BAB864B-F26A-ED4C-B940-8A3F41E03D39}"/>
              </a:ext>
            </a:extLst>
          </p:cNvPr>
          <p:cNvCxnSpPr>
            <a:cxnSpLocks/>
          </p:cNvCxnSpPr>
          <p:nvPr/>
        </p:nvCxnSpPr>
        <p:spPr>
          <a:xfrm flipH="1">
            <a:off x="5774730" y="2886276"/>
            <a:ext cx="422446" cy="607636"/>
          </a:xfrm>
          <a:prstGeom prst="straightConnector1">
            <a:avLst/>
          </a:prstGeom>
          <a:ln w="22225">
            <a:solidFill>
              <a:srgbClr val="B83935"/>
            </a:solidFill>
            <a:headEnd type="oval"/>
            <a:tailEnd type="stealth" w="lg" len="lg"/>
          </a:ln>
        </p:spPr>
        <p:style>
          <a:lnRef idx="1">
            <a:schemeClr val="accent1"/>
          </a:lnRef>
          <a:fillRef idx="0">
            <a:schemeClr val="accent1"/>
          </a:fillRef>
          <a:effectRef idx="0">
            <a:schemeClr val="accent1"/>
          </a:effectRef>
          <a:fontRef idx="minor">
            <a:schemeClr val="tx1"/>
          </a:fontRef>
        </p:style>
      </p:cxnSp>
      <p:sp>
        <p:nvSpPr>
          <p:cNvPr id="51" name="Arc 50">
            <a:extLst>
              <a:ext uri="{FF2B5EF4-FFF2-40B4-BE49-F238E27FC236}">
                <a16:creationId xmlns:a16="http://schemas.microsoft.com/office/drawing/2014/main" id="{FDC745E9-73DD-8440-AB8B-F9123BACFC82}"/>
              </a:ext>
            </a:extLst>
          </p:cNvPr>
          <p:cNvSpPr/>
          <p:nvPr/>
        </p:nvSpPr>
        <p:spPr>
          <a:xfrm rot="10002752">
            <a:off x="5619565" y="2330615"/>
            <a:ext cx="1102671" cy="841524"/>
          </a:xfrm>
          <a:prstGeom prst="arc">
            <a:avLst>
              <a:gd name="adj1" fmla="val 18358996"/>
              <a:gd name="adj2" fmla="val 394354"/>
            </a:avLst>
          </a:prstGeom>
          <a:ln>
            <a:solidFill>
              <a:srgbClr val="B83935"/>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8090964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65CDAE2-6CFD-8F4F-BCAF-44709C04C7F9}"/>
              </a:ext>
            </a:extLst>
          </p:cNvPr>
          <p:cNvSpPr txBox="1"/>
          <p:nvPr/>
        </p:nvSpPr>
        <p:spPr>
          <a:xfrm>
            <a:off x="336069" y="111446"/>
            <a:ext cx="5054845"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Doppler Shift in Reflections</a:t>
            </a:r>
          </a:p>
        </p:txBody>
      </p:sp>
      <p:grpSp>
        <p:nvGrpSpPr>
          <p:cNvPr id="40" name="Group 39">
            <a:extLst>
              <a:ext uri="{FF2B5EF4-FFF2-40B4-BE49-F238E27FC236}">
                <a16:creationId xmlns:a16="http://schemas.microsoft.com/office/drawing/2014/main" id="{F069EB06-A2FC-A44B-A57A-648E01B6820F}"/>
              </a:ext>
            </a:extLst>
          </p:cNvPr>
          <p:cNvGrpSpPr/>
          <p:nvPr/>
        </p:nvGrpSpPr>
        <p:grpSpPr>
          <a:xfrm>
            <a:off x="3068694" y="3967175"/>
            <a:ext cx="3006608" cy="1327595"/>
            <a:chOff x="421660" y="4895431"/>
            <a:chExt cx="3006608" cy="1327595"/>
          </a:xfrm>
        </p:grpSpPr>
        <p:pic>
          <p:nvPicPr>
            <p:cNvPr id="41" name="Picture 40" descr="A picture containing table&#10;&#10;Description automatically generated">
              <a:extLst>
                <a:ext uri="{FF2B5EF4-FFF2-40B4-BE49-F238E27FC236}">
                  <a16:creationId xmlns:a16="http://schemas.microsoft.com/office/drawing/2014/main" id="{0DA274C0-8F6C-8A41-A45B-F194FA6E4148}"/>
                </a:ext>
              </a:extLst>
            </p:cNvPr>
            <p:cNvPicPr>
              <a:picLocks noChangeAspect="1"/>
            </p:cNvPicPr>
            <p:nvPr/>
          </p:nvPicPr>
          <p:blipFill>
            <a:blip r:embed="rId3"/>
            <a:stretch>
              <a:fillRect/>
            </a:stretch>
          </p:blipFill>
          <p:spPr>
            <a:xfrm>
              <a:off x="1132401" y="4895431"/>
              <a:ext cx="2295867" cy="1327583"/>
            </a:xfrm>
            <a:prstGeom prst="rect">
              <a:avLst/>
            </a:prstGeom>
          </p:spPr>
        </p:pic>
        <p:pic>
          <p:nvPicPr>
            <p:cNvPr id="42" name="Picture 41" descr="A close up of a logo&#10;&#10;Description automatically generated">
              <a:extLst>
                <a:ext uri="{FF2B5EF4-FFF2-40B4-BE49-F238E27FC236}">
                  <a16:creationId xmlns:a16="http://schemas.microsoft.com/office/drawing/2014/main" id="{ED06C66B-B908-A045-98D4-EC734A67A954}"/>
                </a:ext>
              </a:extLst>
            </p:cNvPr>
            <p:cNvPicPr>
              <a:picLocks noChangeAspect="1"/>
            </p:cNvPicPr>
            <p:nvPr/>
          </p:nvPicPr>
          <p:blipFill rotWithShape="1">
            <a:blip r:embed="rId4"/>
            <a:srcRect r="79777"/>
            <a:stretch/>
          </p:blipFill>
          <p:spPr>
            <a:xfrm>
              <a:off x="421660" y="4895431"/>
              <a:ext cx="687050" cy="1327595"/>
            </a:xfrm>
            <a:prstGeom prst="rect">
              <a:avLst/>
            </a:prstGeom>
          </p:spPr>
        </p:pic>
      </p:grpSp>
      <p:pic>
        <p:nvPicPr>
          <p:cNvPr id="43" name="Picture 42" descr="A close up of a logo&#10;&#10;Description automatically generated">
            <a:extLst>
              <a:ext uri="{FF2B5EF4-FFF2-40B4-BE49-F238E27FC236}">
                <a16:creationId xmlns:a16="http://schemas.microsoft.com/office/drawing/2014/main" id="{00E35DE2-67B0-BD40-A16D-1DFA989DFC44}"/>
              </a:ext>
            </a:extLst>
          </p:cNvPr>
          <p:cNvPicPr>
            <a:picLocks noChangeAspect="1"/>
          </p:cNvPicPr>
          <p:nvPr/>
        </p:nvPicPr>
        <p:blipFill rotWithShape="1">
          <a:blip r:embed="rId4">
            <a:duotone>
              <a:schemeClr val="accent2">
                <a:shade val="45000"/>
                <a:satMod val="135000"/>
              </a:schemeClr>
              <a:prstClr val="white"/>
            </a:duotone>
          </a:blip>
          <a:srcRect l="49035" t="9108" r="10710" b="54230"/>
          <a:stretch/>
        </p:blipFill>
        <p:spPr>
          <a:xfrm>
            <a:off x="5094388" y="4085553"/>
            <a:ext cx="1458812" cy="525500"/>
          </a:xfrm>
          <a:prstGeom prst="rect">
            <a:avLst/>
          </a:prstGeom>
        </p:spPr>
      </p:pic>
      <p:grpSp>
        <p:nvGrpSpPr>
          <p:cNvPr id="2" name="Group 1">
            <a:extLst>
              <a:ext uri="{FF2B5EF4-FFF2-40B4-BE49-F238E27FC236}">
                <a16:creationId xmlns:a16="http://schemas.microsoft.com/office/drawing/2014/main" id="{C85C8BEE-B9C7-8548-9D9B-102CCC6F5EB6}"/>
              </a:ext>
            </a:extLst>
          </p:cNvPr>
          <p:cNvGrpSpPr/>
          <p:nvPr/>
        </p:nvGrpSpPr>
        <p:grpSpPr>
          <a:xfrm>
            <a:off x="759812" y="1124121"/>
            <a:ext cx="6428083" cy="2773207"/>
            <a:chOff x="759812" y="1124121"/>
            <a:chExt cx="6428083" cy="2773207"/>
          </a:xfrm>
        </p:grpSpPr>
        <p:pic>
          <p:nvPicPr>
            <p:cNvPr id="80" name="Picture 79" descr="A close up of a logo&#10;&#10;Description automatically generated">
              <a:extLst>
                <a:ext uri="{FF2B5EF4-FFF2-40B4-BE49-F238E27FC236}">
                  <a16:creationId xmlns:a16="http://schemas.microsoft.com/office/drawing/2014/main" id="{835A5B42-AC6C-7F4B-90F1-2B6264A56385}"/>
                </a:ext>
              </a:extLst>
            </p:cNvPr>
            <p:cNvPicPr>
              <a:picLocks noChangeAspect="1"/>
            </p:cNvPicPr>
            <p:nvPr/>
          </p:nvPicPr>
          <p:blipFill rotWithShape="1">
            <a:blip r:embed="rId4">
              <a:duotone>
                <a:schemeClr val="accent2">
                  <a:shade val="45000"/>
                  <a:satMod val="135000"/>
                </a:schemeClr>
                <a:prstClr val="white"/>
              </a:duotone>
            </a:blip>
            <a:srcRect l="77959" t="11629" r="16507" b="60715"/>
            <a:stretch/>
          </p:blipFill>
          <p:spPr>
            <a:xfrm>
              <a:off x="5981891" y="3126745"/>
              <a:ext cx="188007" cy="367167"/>
            </a:xfrm>
            <a:prstGeom prst="rect">
              <a:avLst/>
            </a:prstGeom>
          </p:spPr>
        </p:pic>
        <p:pic>
          <p:nvPicPr>
            <p:cNvPr id="52" name="Picture 51">
              <a:extLst>
                <a:ext uri="{FF2B5EF4-FFF2-40B4-BE49-F238E27FC236}">
                  <a16:creationId xmlns:a16="http://schemas.microsoft.com/office/drawing/2014/main" id="{09812668-2050-9A48-BF57-9CE251ED3DDC}"/>
                </a:ext>
              </a:extLst>
            </p:cNvPr>
            <p:cNvPicPr>
              <a:picLocks noChangeAspect="1"/>
            </p:cNvPicPr>
            <p:nvPr/>
          </p:nvPicPr>
          <p:blipFill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colorTemperature colorTemp="11200"/>
                      </a14:imgEffect>
                    </a14:imgLayer>
                  </a14:imgProps>
                </a:ext>
              </a:extLst>
            </a:blip>
            <a:srcRect l="14995" t="17279" r="11670" b="21940"/>
            <a:stretch/>
          </p:blipFill>
          <p:spPr>
            <a:xfrm>
              <a:off x="6001054" y="2027834"/>
              <a:ext cx="931338" cy="771923"/>
            </a:xfrm>
            <a:prstGeom prst="ellipse">
              <a:avLst/>
            </a:prstGeom>
          </p:spPr>
        </p:pic>
        <p:pic>
          <p:nvPicPr>
            <p:cNvPr id="53" name="Picture 52">
              <a:extLst>
                <a:ext uri="{FF2B5EF4-FFF2-40B4-BE49-F238E27FC236}">
                  <a16:creationId xmlns:a16="http://schemas.microsoft.com/office/drawing/2014/main" id="{99ECEE98-CC12-2F43-98DD-8E79B1EC6BD6}"/>
                </a:ext>
              </a:extLst>
            </p:cNvPr>
            <p:cNvPicPr>
              <a:picLocks noChangeAspect="1"/>
            </p:cNvPicPr>
            <p:nvPr/>
          </p:nvPicPr>
          <p:blipFill>
            <a:blip r:embed="rId7">
              <a:duotone>
                <a:schemeClr val="accent2">
                  <a:shade val="45000"/>
                  <a:satMod val="135000"/>
                </a:schemeClr>
                <a:prstClr val="white"/>
              </a:duotone>
            </a:blip>
            <a:stretch>
              <a:fillRect/>
            </a:stretch>
          </p:blipFill>
          <p:spPr>
            <a:xfrm>
              <a:off x="811206" y="1689644"/>
              <a:ext cx="856142" cy="856142"/>
            </a:xfrm>
            <a:prstGeom prst="rect">
              <a:avLst/>
            </a:prstGeom>
          </p:spPr>
        </p:pic>
        <p:pic>
          <p:nvPicPr>
            <p:cNvPr id="54" name="Picture 53">
              <a:extLst>
                <a:ext uri="{FF2B5EF4-FFF2-40B4-BE49-F238E27FC236}">
                  <a16:creationId xmlns:a16="http://schemas.microsoft.com/office/drawing/2014/main" id="{DB9104B0-4543-824A-83B3-BA61C253324C}"/>
                </a:ext>
              </a:extLst>
            </p:cNvPr>
            <p:cNvPicPr>
              <a:picLocks noChangeAspect="1"/>
            </p:cNvPicPr>
            <p:nvPr/>
          </p:nvPicPr>
          <p:blipFill>
            <a:blip r:embed="rId8">
              <a:duotone>
                <a:schemeClr val="accent6">
                  <a:shade val="45000"/>
                  <a:satMod val="135000"/>
                </a:schemeClr>
                <a:prstClr val="white"/>
              </a:duotone>
            </a:blip>
            <a:stretch>
              <a:fillRect/>
            </a:stretch>
          </p:blipFill>
          <p:spPr>
            <a:xfrm rot="5400000">
              <a:off x="770789" y="2402818"/>
              <a:ext cx="834189" cy="856143"/>
            </a:xfrm>
            <a:prstGeom prst="rect">
              <a:avLst/>
            </a:prstGeom>
          </p:spPr>
        </p:pic>
        <p:grpSp>
          <p:nvGrpSpPr>
            <p:cNvPr id="55" name="Group 54">
              <a:extLst>
                <a:ext uri="{FF2B5EF4-FFF2-40B4-BE49-F238E27FC236}">
                  <a16:creationId xmlns:a16="http://schemas.microsoft.com/office/drawing/2014/main" id="{676B68E0-DE5A-A241-B36D-723FF68555BF}"/>
                </a:ext>
              </a:extLst>
            </p:cNvPr>
            <p:cNvGrpSpPr/>
            <p:nvPr/>
          </p:nvGrpSpPr>
          <p:grpSpPr>
            <a:xfrm rot="21396645">
              <a:off x="1784003" y="1839870"/>
              <a:ext cx="1525846" cy="516115"/>
              <a:chOff x="2068186" y="3188012"/>
              <a:chExt cx="1525846" cy="516115"/>
            </a:xfrm>
          </p:grpSpPr>
          <p:sp>
            <p:nvSpPr>
              <p:cNvPr id="56" name="Freeform 55">
                <a:extLst>
                  <a:ext uri="{FF2B5EF4-FFF2-40B4-BE49-F238E27FC236}">
                    <a16:creationId xmlns:a16="http://schemas.microsoft.com/office/drawing/2014/main" id="{3A85C5CE-7A62-CA47-BD84-68DEE6D9DA7E}"/>
                  </a:ext>
                </a:extLst>
              </p:cNvPr>
              <p:cNvSpPr/>
              <p:nvPr/>
            </p:nvSpPr>
            <p:spPr>
              <a:xfrm>
                <a:off x="2068186"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7" name="Freeform 56">
                <a:extLst>
                  <a:ext uri="{FF2B5EF4-FFF2-40B4-BE49-F238E27FC236}">
                    <a16:creationId xmlns:a16="http://schemas.microsoft.com/office/drawing/2014/main" id="{8FD7DDA4-85A1-3140-89BF-02E0FDA70E19}"/>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58" name="Freeform 57">
                <a:extLst>
                  <a:ext uri="{FF2B5EF4-FFF2-40B4-BE49-F238E27FC236}">
                    <a16:creationId xmlns:a16="http://schemas.microsoft.com/office/drawing/2014/main" id="{9E4C6E35-03A2-A44D-9CC9-767BCB230C6F}"/>
                  </a:ext>
                </a:extLst>
              </p:cNvPr>
              <p:cNvSpPr/>
              <p:nvPr/>
            </p:nvSpPr>
            <p:spPr>
              <a:xfrm>
                <a:off x="3076590"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nvGrpSpPr>
            <p:cNvPr id="59" name="Group 58">
              <a:extLst>
                <a:ext uri="{FF2B5EF4-FFF2-40B4-BE49-F238E27FC236}">
                  <a16:creationId xmlns:a16="http://schemas.microsoft.com/office/drawing/2014/main" id="{5A04F689-CDDA-8248-BDC6-4BDBFF28B1D8}"/>
                </a:ext>
              </a:extLst>
            </p:cNvPr>
            <p:cNvGrpSpPr/>
            <p:nvPr/>
          </p:nvGrpSpPr>
          <p:grpSpPr>
            <a:xfrm rot="21236230">
              <a:off x="4596542" y="1844399"/>
              <a:ext cx="970291" cy="516115"/>
              <a:chOff x="2049778" y="3188012"/>
              <a:chExt cx="1562662" cy="516115"/>
            </a:xfrm>
          </p:grpSpPr>
          <p:sp>
            <p:nvSpPr>
              <p:cNvPr id="60" name="Freeform 59">
                <a:extLst>
                  <a:ext uri="{FF2B5EF4-FFF2-40B4-BE49-F238E27FC236}">
                    <a16:creationId xmlns:a16="http://schemas.microsoft.com/office/drawing/2014/main" id="{66282197-3803-2045-85D2-481A5E6613D7}"/>
                  </a:ext>
                </a:extLst>
              </p:cNvPr>
              <p:cNvSpPr/>
              <p:nvPr/>
            </p:nvSpPr>
            <p:spPr>
              <a:xfrm>
                <a:off x="2049778" y="318801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1" name="Freeform 60">
                <a:extLst>
                  <a:ext uri="{FF2B5EF4-FFF2-40B4-BE49-F238E27FC236}">
                    <a16:creationId xmlns:a16="http://schemas.microsoft.com/office/drawing/2014/main" id="{F116A887-F1DC-4D44-B578-95101D493826}"/>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62" name="Freeform 61">
                <a:extLst>
                  <a:ext uri="{FF2B5EF4-FFF2-40B4-BE49-F238E27FC236}">
                    <a16:creationId xmlns:a16="http://schemas.microsoft.com/office/drawing/2014/main" id="{32D075D3-EE1C-CC41-A002-DBBB7DDF11DE}"/>
                  </a:ext>
                </a:extLst>
              </p:cNvPr>
              <p:cNvSpPr/>
              <p:nvPr/>
            </p:nvSpPr>
            <p:spPr>
              <a:xfrm>
                <a:off x="3094998" y="325629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cxnSp>
          <p:nvCxnSpPr>
            <p:cNvPr id="63" name="Straight Arrow Connector 62">
              <a:extLst>
                <a:ext uri="{FF2B5EF4-FFF2-40B4-BE49-F238E27FC236}">
                  <a16:creationId xmlns:a16="http://schemas.microsoft.com/office/drawing/2014/main" id="{3377C242-B62B-FB46-AB3E-85D516E225CF}"/>
                </a:ext>
              </a:extLst>
            </p:cNvPr>
            <p:cNvCxnSpPr>
              <a:cxnSpLocks/>
              <a:stCxn id="53" idx="3"/>
            </p:cNvCxnSpPr>
            <p:nvPr/>
          </p:nvCxnSpPr>
          <p:spPr>
            <a:xfrm flipV="1">
              <a:off x="1667348" y="2113804"/>
              <a:ext cx="4217765" cy="3911"/>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49F5F4CE-995E-4F49-8385-978ACBC7300C}"/>
                </a:ext>
              </a:extLst>
            </p:cNvPr>
            <p:cNvCxnSpPr>
              <a:cxnSpLocks/>
              <a:endCxn id="54" idx="0"/>
            </p:cNvCxnSpPr>
            <p:nvPr/>
          </p:nvCxnSpPr>
          <p:spPr>
            <a:xfrm flipH="1">
              <a:off x="1615955" y="2812655"/>
              <a:ext cx="4269158" cy="18235"/>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16927C22-1497-5942-9E5A-9632832C723E}"/>
                </a:ext>
              </a:extLst>
            </p:cNvPr>
            <p:cNvSpPr txBox="1"/>
            <p:nvPr/>
          </p:nvSpPr>
          <p:spPr>
            <a:xfrm>
              <a:off x="1772538" y="1351369"/>
              <a:ext cx="2133357" cy="414965"/>
            </a:xfrm>
            <a:prstGeom prst="rect">
              <a:avLst/>
            </a:prstGeom>
            <a:noFill/>
          </p:spPr>
          <p:txBody>
            <a:bodyPr wrap="square" rtlCol="0">
              <a:noAutofit/>
            </a:bodyPr>
            <a:lstStyle/>
            <a:p>
              <a:r>
                <a:rPr lang="en-US" sz="2000" dirty="0">
                  <a:latin typeface="Avenir Book" panose="02000503020000020003" pitchFamily="2" charset="0"/>
                </a:rPr>
                <a:t>Source signal</a:t>
              </a:r>
              <a:endParaRPr lang="en-US" sz="2000" baseline="-25000" dirty="0">
                <a:latin typeface="Avenir Book" panose="02000503020000020003" pitchFamily="2" charset="0"/>
              </a:endParaRPr>
            </a:p>
          </p:txBody>
        </p:sp>
        <p:sp>
          <p:nvSpPr>
            <p:cNvPr id="71" name="TextBox 70">
              <a:extLst>
                <a:ext uri="{FF2B5EF4-FFF2-40B4-BE49-F238E27FC236}">
                  <a16:creationId xmlns:a16="http://schemas.microsoft.com/office/drawing/2014/main" id="{4D85AA73-29E4-3A41-A41B-BCD4D6CA6DC3}"/>
                </a:ext>
              </a:extLst>
            </p:cNvPr>
            <p:cNvSpPr txBox="1"/>
            <p:nvPr/>
          </p:nvSpPr>
          <p:spPr>
            <a:xfrm>
              <a:off x="3505320" y="3126745"/>
              <a:ext cx="2133357" cy="770583"/>
            </a:xfrm>
            <a:prstGeom prst="rect">
              <a:avLst/>
            </a:prstGeom>
            <a:noFill/>
          </p:spPr>
          <p:txBody>
            <a:bodyPr wrap="square" rtlCol="0">
              <a:noAutofit/>
            </a:bodyPr>
            <a:lstStyle/>
            <a:p>
              <a:r>
                <a:rPr lang="en-US" sz="2000" dirty="0">
                  <a:latin typeface="Avenir Book" panose="02000503020000020003" pitchFamily="2" charset="0"/>
                </a:rPr>
                <a:t>Doppler shift in reflected signal</a:t>
              </a:r>
              <a:endParaRPr lang="en-US" sz="2000" baseline="-25000" dirty="0">
                <a:latin typeface="Avenir Book" panose="02000503020000020003" pitchFamily="2" charset="0"/>
              </a:endParaRPr>
            </a:p>
          </p:txBody>
        </p:sp>
        <p:grpSp>
          <p:nvGrpSpPr>
            <p:cNvPr id="72" name="Group 71">
              <a:extLst>
                <a:ext uri="{FF2B5EF4-FFF2-40B4-BE49-F238E27FC236}">
                  <a16:creationId xmlns:a16="http://schemas.microsoft.com/office/drawing/2014/main" id="{44198BD2-A620-1042-A66D-A8EA3C28547C}"/>
                </a:ext>
              </a:extLst>
            </p:cNvPr>
            <p:cNvGrpSpPr/>
            <p:nvPr/>
          </p:nvGrpSpPr>
          <p:grpSpPr>
            <a:xfrm rot="18463510">
              <a:off x="6562062" y="1491214"/>
              <a:ext cx="854807" cy="396859"/>
              <a:chOff x="6971641" y="3619109"/>
              <a:chExt cx="854807" cy="396859"/>
            </a:xfrm>
          </p:grpSpPr>
          <p:cxnSp>
            <p:nvCxnSpPr>
              <p:cNvPr id="73" name="Straight Connector 72">
                <a:extLst>
                  <a:ext uri="{FF2B5EF4-FFF2-40B4-BE49-F238E27FC236}">
                    <a16:creationId xmlns:a16="http://schemas.microsoft.com/office/drawing/2014/main" id="{CDAB2595-BD45-8A4E-B39E-4682FB714772}"/>
                  </a:ext>
                </a:extLst>
              </p:cNvPr>
              <p:cNvCxnSpPr>
                <a:cxnSpLocks/>
              </p:cNvCxnSpPr>
              <p:nvPr/>
            </p:nvCxnSpPr>
            <p:spPr>
              <a:xfrm>
                <a:off x="6971641" y="3619109"/>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A562024E-32CE-604E-8DAD-35CD317B8463}"/>
                  </a:ext>
                </a:extLst>
              </p:cNvPr>
              <p:cNvCxnSpPr>
                <a:cxnSpLocks/>
              </p:cNvCxnSpPr>
              <p:nvPr/>
            </p:nvCxnSpPr>
            <p:spPr>
              <a:xfrm>
                <a:off x="6983216" y="4015968"/>
                <a:ext cx="7949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CEA2AF7-219B-5B44-BBC6-6386555EFC9A}"/>
                  </a:ext>
                </a:extLst>
              </p:cNvPr>
              <p:cNvCxnSpPr>
                <a:cxnSpLocks/>
              </p:cNvCxnSpPr>
              <p:nvPr/>
            </p:nvCxnSpPr>
            <p:spPr>
              <a:xfrm>
                <a:off x="7133687" y="3813647"/>
                <a:ext cx="6927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77" name="Picture 76" descr="A close up of a logo&#10;&#10;Description automatically generated">
              <a:extLst>
                <a:ext uri="{FF2B5EF4-FFF2-40B4-BE49-F238E27FC236}">
                  <a16:creationId xmlns:a16="http://schemas.microsoft.com/office/drawing/2014/main" id="{AF73B659-5F42-024F-A9CA-8A470C50ABBA}"/>
                </a:ext>
              </a:extLst>
            </p:cNvPr>
            <p:cNvPicPr>
              <a:picLocks noChangeAspect="1"/>
            </p:cNvPicPr>
            <p:nvPr/>
          </p:nvPicPr>
          <p:blipFill rotWithShape="1">
            <a:blip r:embed="rId4">
              <a:duotone>
                <a:schemeClr val="accent2">
                  <a:shade val="45000"/>
                  <a:satMod val="135000"/>
                </a:schemeClr>
                <a:prstClr val="white"/>
              </a:duotone>
            </a:blip>
            <a:srcRect l="48911" t="18131" r="40478" b="57424"/>
            <a:stretch/>
          </p:blipFill>
          <p:spPr>
            <a:xfrm>
              <a:off x="6646900" y="3076627"/>
              <a:ext cx="360497" cy="324522"/>
            </a:xfrm>
            <a:prstGeom prst="rect">
              <a:avLst/>
            </a:prstGeom>
          </p:spPr>
        </p:pic>
        <p:sp>
          <p:nvSpPr>
            <p:cNvPr id="86" name="TextBox 85">
              <a:extLst>
                <a:ext uri="{FF2B5EF4-FFF2-40B4-BE49-F238E27FC236}">
                  <a16:creationId xmlns:a16="http://schemas.microsoft.com/office/drawing/2014/main" id="{C89F4859-DE22-B247-BDE0-8E7CE8D78002}"/>
                </a:ext>
              </a:extLst>
            </p:cNvPr>
            <p:cNvSpPr txBox="1"/>
            <p:nvPr/>
          </p:nvSpPr>
          <p:spPr>
            <a:xfrm>
              <a:off x="4140826" y="1124121"/>
              <a:ext cx="2133357" cy="770583"/>
            </a:xfrm>
            <a:prstGeom prst="rect">
              <a:avLst/>
            </a:prstGeom>
            <a:noFill/>
          </p:spPr>
          <p:txBody>
            <a:bodyPr wrap="square" rtlCol="0">
              <a:noAutofit/>
            </a:bodyPr>
            <a:lstStyle/>
            <a:p>
              <a:r>
                <a:rPr lang="en-US" sz="2000" dirty="0">
                  <a:latin typeface="Avenir Book" panose="02000503020000020003" pitchFamily="2" charset="0"/>
                </a:rPr>
                <a:t>Doppler shift in incident signal</a:t>
              </a:r>
              <a:endParaRPr lang="en-US" sz="2000" baseline="-25000" dirty="0">
                <a:latin typeface="Avenir Book" panose="02000503020000020003" pitchFamily="2" charset="0"/>
              </a:endParaRPr>
            </a:p>
          </p:txBody>
        </p:sp>
        <p:grpSp>
          <p:nvGrpSpPr>
            <p:cNvPr id="44" name="Group 43">
              <a:extLst>
                <a:ext uri="{FF2B5EF4-FFF2-40B4-BE49-F238E27FC236}">
                  <a16:creationId xmlns:a16="http://schemas.microsoft.com/office/drawing/2014/main" id="{98C81695-B7D2-7F43-82E7-4F98CCF83D78}"/>
                </a:ext>
              </a:extLst>
            </p:cNvPr>
            <p:cNvGrpSpPr/>
            <p:nvPr/>
          </p:nvGrpSpPr>
          <p:grpSpPr>
            <a:xfrm rot="305302" flipH="1">
              <a:off x="4162510" y="2549622"/>
              <a:ext cx="611140" cy="516115"/>
              <a:chOff x="2038540" y="3188012"/>
              <a:chExt cx="1585138" cy="516115"/>
            </a:xfrm>
          </p:grpSpPr>
          <p:sp>
            <p:nvSpPr>
              <p:cNvPr id="45" name="Freeform 44">
                <a:extLst>
                  <a:ext uri="{FF2B5EF4-FFF2-40B4-BE49-F238E27FC236}">
                    <a16:creationId xmlns:a16="http://schemas.microsoft.com/office/drawing/2014/main" id="{B41790F1-007C-0D45-B0AA-8A3300B75B46}"/>
                  </a:ext>
                </a:extLst>
              </p:cNvPr>
              <p:cNvSpPr/>
              <p:nvPr/>
            </p:nvSpPr>
            <p:spPr>
              <a:xfrm>
                <a:off x="2038540" y="318801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46" name="Freeform 45">
                <a:extLst>
                  <a:ext uri="{FF2B5EF4-FFF2-40B4-BE49-F238E27FC236}">
                    <a16:creationId xmlns:a16="http://schemas.microsoft.com/office/drawing/2014/main" id="{A34A93B0-BA91-664C-8491-262F66E44D4C}"/>
                  </a:ext>
                </a:extLst>
              </p:cNvPr>
              <p:cNvSpPr/>
              <p:nvPr/>
            </p:nvSpPr>
            <p:spPr>
              <a:xfrm>
                <a:off x="2572388" y="3222152"/>
                <a:ext cx="517442"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sp>
            <p:nvSpPr>
              <p:cNvPr id="47" name="Freeform 46">
                <a:extLst>
                  <a:ext uri="{FF2B5EF4-FFF2-40B4-BE49-F238E27FC236}">
                    <a16:creationId xmlns:a16="http://schemas.microsoft.com/office/drawing/2014/main" id="{8175A444-27D4-B74F-B162-75A59118D5BC}"/>
                  </a:ext>
                </a:extLst>
              </p:cNvPr>
              <p:cNvSpPr/>
              <p:nvPr/>
            </p:nvSpPr>
            <p:spPr>
              <a:xfrm>
                <a:off x="3106237" y="3256292"/>
                <a:ext cx="517441" cy="447835"/>
              </a:xfrm>
              <a:custGeom>
                <a:avLst/>
                <a:gdLst>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0 h 12192"/>
                  <a:gd name="connsiteX1" fmla="*/ 1438656 w 2889504"/>
                  <a:gd name="connsiteY1" fmla="*/ 12192 h 12192"/>
                  <a:gd name="connsiteX2" fmla="*/ 2889504 w 2889504"/>
                  <a:gd name="connsiteY2" fmla="*/ 12192 h 12192"/>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414103"/>
                  <a:gd name="connsiteX1" fmla="*/ 1438656 w 2889504"/>
                  <a:gd name="connsiteY1" fmla="*/ 208194 h 414103"/>
                  <a:gd name="connsiteX2" fmla="*/ 2889504 w 2889504"/>
                  <a:gd name="connsiteY2" fmla="*/ 208194 h 414103"/>
                  <a:gd name="connsiteX0" fmla="*/ 0 w 2889504"/>
                  <a:gd name="connsiteY0" fmla="*/ 196002 h 656758"/>
                  <a:gd name="connsiteX1" fmla="*/ 1438656 w 2889504"/>
                  <a:gd name="connsiteY1" fmla="*/ 208194 h 656758"/>
                  <a:gd name="connsiteX2" fmla="*/ 2889504 w 2889504"/>
                  <a:gd name="connsiteY2" fmla="*/ 208194 h 656758"/>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196002 h 661760"/>
                  <a:gd name="connsiteX1" fmla="*/ 1438656 w 2889504"/>
                  <a:gd name="connsiteY1" fmla="*/ 208194 h 661760"/>
                  <a:gd name="connsiteX2" fmla="*/ 2889504 w 2889504"/>
                  <a:gd name="connsiteY2" fmla="*/ 208194 h 661760"/>
                  <a:gd name="connsiteX0" fmla="*/ 0 w 2889504"/>
                  <a:gd name="connsiteY0" fmla="*/ 406946 h 872704"/>
                  <a:gd name="connsiteX1" fmla="*/ 1438656 w 2889504"/>
                  <a:gd name="connsiteY1" fmla="*/ 419138 h 872704"/>
                  <a:gd name="connsiteX2" fmla="*/ 2889504 w 2889504"/>
                  <a:gd name="connsiteY2" fmla="*/ 419138 h 872704"/>
                </a:gdLst>
                <a:ahLst/>
                <a:cxnLst>
                  <a:cxn ang="0">
                    <a:pos x="connsiteX0" y="connsiteY0"/>
                  </a:cxn>
                  <a:cxn ang="0">
                    <a:pos x="connsiteX1" y="connsiteY1"/>
                  </a:cxn>
                  <a:cxn ang="0">
                    <a:pos x="connsiteX2" y="connsiteY2"/>
                  </a:cxn>
                </a:cxnLst>
                <a:rect l="l" t="t" r="r" b="b"/>
                <a:pathLst>
                  <a:path w="2889504" h="872704">
                    <a:moveTo>
                      <a:pt x="0" y="406946"/>
                    </a:moveTo>
                    <a:cubicBezTo>
                      <a:pt x="589280" y="-222974"/>
                      <a:pt x="1089152" y="-44158"/>
                      <a:pt x="1438656" y="419138"/>
                    </a:cubicBezTo>
                    <a:cubicBezTo>
                      <a:pt x="1788160" y="882434"/>
                      <a:pt x="2320544" y="1150658"/>
                      <a:pt x="2889504" y="419138"/>
                    </a:cubicBezTo>
                  </a:path>
                </a:pathLst>
              </a:custGeom>
              <a:ln w="28575" cmpd="sng">
                <a:solidFill>
                  <a:schemeClr val="tx1"/>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solidFill>
                    <a:schemeClr val="tx1"/>
                  </a:solidFill>
                </a:endParaRPr>
              </a:p>
            </p:txBody>
          </p:sp>
        </p:grpSp>
      </p:grpSp>
      <p:sp>
        <p:nvSpPr>
          <p:cNvPr id="38" name="Oval 37">
            <a:extLst>
              <a:ext uri="{FF2B5EF4-FFF2-40B4-BE49-F238E27FC236}">
                <a16:creationId xmlns:a16="http://schemas.microsoft.com/office/drawing/2014/main" id="{7119D523-3162-774C-9455-9E0B814FA810}"/>
              </a:ext>
            </a:extLst>
          </p:cNvPr>
          <p:cNvSpPr/>
          <p:nvPr/>
        </p:nvSpPr>
        <p:spPr>
          <a:xfrm>
            <a:off x="5871457" y="3075667"/>
            <a:ext cx="470250" cy="479239"/>
          </a:xfrm>
          <a:prstGeom prst="ellipse">
            <a:avLst/>
          </a:prstGeom>
          <a:noFill/>
          <a:ln>
            <a:solidFill>
              <a:schemeClr val="tx1"/>
            </a:solidFill>
            <a:prstDash val="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3AA4283D-B0A3-8B4B-8DDD-C3D21CFE1655}"/>
              </a:ext>
            </a:extLst>
          </p:cNvPr>
          <p:cNvSpPr txBox="1"/>
          <p:nvPr/>
        </p:nvSpPr>
        <p:spPr>
          <a:xfrm>
            <a:off x="5932118" y="4628690"/>
            <a:ext cx="2599631" cy="529719"/>
          </a:xfrm>
          <a:prstGeom prst="rect">
            <a:avLst/>
          </a:prstGeom>
          <a:noFill/>
        </p:spPr>
        <p:txBody>
          <a:bodyPr wrap="square" rtlCol="0">
            <a:noAutofit/>
          </a:bodyPr>
          <a:lstStyle/>
          <a:p>
            <a:pPr algn="ctr"/>
            <a:r>
              <a:rPr lang="en-US" sz="2800" dirty="0">
                <a:latin typeface="Avenir Book" panose="02000503020000020003" pitchFamily="2" charset="0"/>
              </a:rPr>
              <a:t>radial velocity</a:t>
            </a:r>
          </a:p>
        </p:txBody>
      </p:sp>
      <p:sp>
        <p:nvSpPr>
          <p:cNvPr id="48" name="Oval 47">
            <a:extLst>
              <a:ext uri="{FF2B5EF4-FFF2-40B4-BE49-F238E27FC236}">
                <a16:creationId xmlns:a16="http://schemas.microsoft.com/office/drawing/2014/main" id="{9A099A33-56CD-D649-9EDE-979DC3841C45}"/>
              </a:ext>
            </a:extLst>
          </p:cNvPr>
          <p:cNvSpPr/>
          <p:nvPr/>
        </p:nvSpPr>
        <p:spPr>
          <a:xfrm>
            <a:off x="5035872" y="4067916"/>
            <a:ext cx="1539184" cy="545743"/>
          </a:xfrm>
          <a:prstGeom prst="ellipse">
            <a:avLst/>
          </a:prstGeom>
          <a:noFill/>
          <a:ln>
            <a:solidFill>
              <a:schemeClr val="tx1"/>
            </a:solidFill>
            <a:prstDash val="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9" name="TextBox 48">
            <a:extLst>
              <a:ext uri="{FF2B5EF4-FFF2-40B4-BE49-F238E27FC236}">
                <a16:creationId xmlns:a16="http://schemas.microsoft.com/office/drawing/2014/main" id="{9840EA3F-FB6B-564C-92B6-D8928C0A9CAA}"/>
              </a:ext>
            </a:extLst>
          </p:cNvPr>
          <p:cNvSpPr txBox="1"/>
          <p:nvPr/>
        </p:nvSpPr>
        <p:spPr>
          <a:xfrm>
            <a:off x="5182940" y="3560133"/>
            <a:ext cx="2599631" cy="529719"/>
          </a:xfrm>
          <a:prstGeom prst="rect">
            <a:avLst/>
          </a:prstGeom>
          <a:noFill/>
        </p:spPr>
        <p:txBody>
          <a:bodyPr wrap="square" rtlCol="0">
            <a:noAutofit/>
          </a:bodyPr>
          <a:lstStyle/>
          <a:p>
            <a:pPr algn="ctr"/>
            <a:r>
              <a:rPr lang="en-US" sz="2800" dirty="0">
                <a:latin typeface="Avenir Book" panose="02000503020000020003" pitchFamily="2" charset="0"/>
              </a:rPr>
              <a:t>radial angle</a:t>
            </a:r>
          </a:p>
        </p:txBody>
      </p:sp>
      <p:cxnSp>
        <p:nvCxnSpPr>
          <p:cNvPr id="50" name="Straight Arrow Connector 49">
            <a:extLst>
              <a:ext uri="{FF2B5EF4-FFF2-40B4-BE49-F238E27FC236}">
                <a16:creationId xmlns:a16="http://schemas.microsoft.com/office/drawing/2014/main" id="{A399E057-9D37-0249-8EE0-A6F58272891E}"/>
              </a:ext>
            </a:extLst>
          </p:cNvPr>
          <p:cNvCxnSpPr>
            <a:cxnSpLocks/>
          </p:cNvCxnSpPr>
          <p:nvPr/>
        </p:nvCxnSpPr>
        <p:spPr>
          <a:xfrm flipH="1">
            <a:off x="5774730" y="2886276"/>
            <a:ext cx="422446" cy="607636"/>
          </a:xfrm>
          <a:prstGeom prst="straightConnector1">
            <a:avLst/>
          </a:prstGeom>
          <a:ln w="22225">
            <a:solidFill>
              <a:srgbClr val="B83935"/>
            </a:solidFill>
            <a:headEnd type="oval"/>
            <a:tailEnd type="stealth" w="lg" len="lg"/>
          </a:ln>
        </p:spPr>
        <p:style>
          <a:lnRef idx="1">
            <a:schemeClr val="accent1"/>
          </a:lnRef>
          <a:fillRef idx="0">
            <a:schemeClr val="accent1"/>
          </a:fillRef>
          <a:effectRef idx="0">
            <a:schemeClr val="accent1"/>
          </a:effectRef>
          <a:fontRef idx="minor">
            <a:schemeClr val="tx1"/>
          </a:fontRef>
        </p:style>
      </p:cxnSp>
      <p:sp>
        <p:nvSpPr>
          <p:cNvPr id="51" name="Arc 50">
            <a:extLst>
              <a:ext uri="{FF2B5EF4-FFF2-40B4-BE49-F238E27FC236}">
                <a16:creationId xmlns:a16="http://schemas.microsoft.com/office/drawing/2014/main" id="{9AC16E7B-1F63-864E-BA35-9B49E182C8F5}"/>
              </a:ext>
            </a:extLst>
          </p:cNvPr>
          <p:cNvSpPr/>
          <p:nvPr/>
        </p:nvSpPr>
        <p:spPr>
          <a:xfrm rot="10002752">
            <a:off x="5619565" y="2330615"/>
            <a:ext cx="1102671" cy="841524"/>
          </a:xfrm>
          <a:prstGeom prst="arc">
            <a:avLst>
              <a:gd name="adj1" fmla="val 18358996"/>
              <a:gd name="adj2" fmla="val 394354"/>
            </a:avLst>
          </a:prstGeom>
          <a:ln>
            <a:solidFill>
              <a:srgbClr val="B83935"/>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137893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58" name="Straight Arrow Connector 157">
            <a:extLst>
              <a:ext uri="{FF2B5EF4-FFF2-40B4-BE49-F238E27FC236}">
                <a16:creationId xmlns:a16="http://schemas.microsoft.com/office/drawing/2014/main" id="{506047C1-3A1F-9C4B-9482-94906A48EF2C}"/>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159" name="Straight Arrow Connector 158">
            <a:extLst>
              <a:ext uri="{FF2B5EF4-FFF2-40B4-BE49-F238E27FC236}">
                <a16:creationId xmlns:a16="http://schemas.microsoft.com/office/drawing/2014/main" id="{B68E3567-B2C8-C948-9901-A57426EF32CB}"/>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160" name="TextBox 159">
            <a:extLst>
              <a:ext uri="{FF2B5EF4-FFF2-40B4-BE49-F238E27FC236}">
                <a16:creationId xmlns:a16="http://schemas.microsoft.com/office/drawing/2014/main" id="{2CB18A85-D233-CC4F-9A37-7022A2A5A947}"/>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pic>
        <p:nvPicPr>
          <p:cNvPr id="53" name="Picture 52">
            <a:extLst>
              <a:ext uri="{FF2B5EF4-FFF2-40B4-BE49-F238E27FC236}">
                <a16:creationId xmlns:a16="http://schemas.microsoft.com/office/drawing/2014/main" id="{CA852532-5557-E646-B431-F6BB59B3AD15}"/>
              </a:ext>
            </a:extLst>
          </p:cNvPr>
          <p:cNvPicPr>
            <a:picLocks noChangeAspect="1"/>
          </p:cNvPicPr>
          <p:nvPr/>
        </p:nvPicPr>
        <p:blipFill>
          <a:blip r:embed="rId3">
            <a:duotone>
              <a:schemeClr val="accent1">
                <a:shade val="45000"/>
                <a:satMod val="135000"/>
              </a:schemeClr>
              <a:prstClr val="white"/>
            </a:duotone>
          </a:blip>
          <a:stretch>
            <a:fillRect/>
          </a:stretch>
        </p:blipFill>
        <p:spPr>
          <a:xfrm>
            <a:off x="1576253" y="4206838"/>
            <a:ext cx="1270000" cy="1270000"/>
          </a:xfrm>
          <a:prstGeom prst="rect">
            <a:avLst/>
          </a:prstGeom>
        </p:spPr>
      </p:pic>
      <p:grpSp>
        <p:nvGrpSpPr>
          <p:cNvPr id="165" name="Group 164">
            <a:extLst>
              <a:ext uri="{FF2B5EF4-FFF2-40B4-BE49-F238E27FC236}">
                <a16:creationId xmlns:a16="http://schemas.microsoft.com/office/drawing/2014/main" id="{02023620-5F49-0247-8C2F-42C3F5755A48}"/>
              </a:ext>
            </a:extLst>
          </p:cNvPr>
          <p:cNvGrpSpPr/>
          <p:nvPr/>
        </p:nvGrpSpPr>
        <p:grpSpPr>
          <a:xfrm>
            <a:off x="1881310" y="912719"/>
            <a:ext cx="636116" cy="741342"/>
            <a:chOff x="1755677" y="2302471"/>
            <a:chExt cx="636116" cy="741342"/>
          </a:xfrm>
        </p:grpSpPr>
        <p:pic>
          <p:nvPicPr>
            <p:cNvPr id="166" name="Picture 165">
              <a:extLst>
                <a:ext uri="{FF2B5EF4-FFF2-40B4-BE49-F238E27FC236}">
                  <a16:creationId xmlns:a16="http://schemas.microsoft.com/office/drawing/2014/main" id="{4509ABB4-DAC8-2A4B-B414-A32200AF4E69}"/>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1755677" y="2302471"/>
              <a:ext cx="636116" cy="527234"/>
            </a:xfrm>
            <a:prstGeom prst="ellipse">
              <a:avLst/>
            </a:prstGeom>
          </p:spPr>
        </p:pic>
        <p:cxnSp>
          <p:nvCxnSpPr>
            <p:cNvPr id="167" name="Straight Arrow Connector 166">
              <a:extLst>
                <a:ext uri="{FF2B5EF4-FFF2-40B4-BE49-F238E27FC236}">
                  <a16:creationId xmlns:a16="http://schemas.microsoft.com/office/drawing/2014/main" id="{082546BB-F1A3-674E-9C44-1053DBAD16F0}"/>
                </a:ext>
              </a:extLst>
            </p:cNvPr>
            <p:cNvCxnSpPr>
              <a:cxnSpLocks/>
            </p:cNvCxnSpPr>
            <p:nvPr/>
          </p:nvCxnSpPr>
          <p:spPr>
            <a:xfrm>
              <a:off x="2090187" y="2603991"/>
              <a:ext cx="6264" cy="439822"/>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sp>
        <p:nvSpPr>
          <p:cNvPr id="169" name="TextBox 168">
            <a:extLst>
              <a:ext uri="{FF2B5EF4-FFF2-40B4-BE49-F238E27FC236}">
                <a16:creationId xmlns:a16="http://schemas.microsoft.com/office/drawing/2014/main" id="{2F02CBF5-7568-EF43-ACED-A2809727172C}"/>
              </a:ext>
            </a:extLst>
          </p:cNvPr>
          <p:cNvSpPr txBox="1"/>
          <p:nvPr/>
        </p:nvSpPr>
        <p:spPr>
          <a:xfrm>
            <a:off x="950123" y="1287172"/>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sp>
        <p:nvSpPr>
          <p:cNvPr id="14" name="TextBox 13">
            <a:extLst>
              <a:ext uri="{FF2B5EF4-FFF2-40B4-BE49-F238E27FC236}">
                <a16:creationId xmlns:a16="http://schemas.microsoft.com/office/drawing/2014/main" id="{8EDD4347-736F-6149-B91C-ACDCCE8AC265}"/>
              </a:ext>
            </a:extLst>
          </p:cNvPr>
          <p:cNvSpPr txBox="1"/>
          <p:nvPr/>
        </p:nvSpPr>
        <p:spPr>
          <a:xfrm>
            <a:off x="336069" y="111446"/>
            <a:ext cx="4008341"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Hit</a:t>
            </a:r>
          </a:p>
        </p:txBody>
      </p:sp>
      <p:sp>
        <p:nvSpPr>
          <p:cNvPr id="15" name="TextBox 14">
            <a:extLst>
              <a:ext uri="{FF2B5EF4-FFF2-40B4-BE49-F238E27FC236}">
                <a16:creationId xmlns:a16="http://schemas.microsoft.com/office/drawing/2014/main" id="{89C675D1-F875-AB4E-A0EC-0B0FED8CE26B}"/>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Tree>
    <p:extLst>
      <p:ext uri="{BB962C8B-B14F-4D97-AF65-F5344CB8AC3E}">
        <p14:creationId xmlns:p14="http://schemas.microsoft.com/office/powerpoint/2010/main" val="38651031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 name="Picture 52">
            <a:extLst>
              <a:ext uri="{FF2B5EF4-FFF2-40B4-BE49-F238E27FC236}">
                <a16:creationId xmlns:a16="http://schemas.microsoft.com/office/drawing/2014/main" id="{CA852532-5557-E646-B431-F6BB59B3AD15}"/>
              </a:ext>
            </a:extLst>
          </p:cNvPr>
          <p:cNvPicPr>
            <a:picLocks noChangeAspect="1"/>
          </p:cNvPicPr>
          <p:nvPr/>
        </p:nvPicPr>
        <p:blipFill>
          <a:blip r:embed="rId3">
            <a:duotone>
              <a:schemeClr val="accent1">
                <a:shade val="45000"/>
                <a:satMod val="135000"/>
              </a:schemeClr>
              <a:prstClr val="white"/>
            </a:duotone>
          </a:blip>
          <a:stretch>
            <a:fillRect/>
          </a:stretch>
        </p:blipFill>
        <p:spPr>
          <a:xfrm>
            <a:off x="1574583" y="4206838"/>
            <a:ext cx="1270000" cy="1270000"/>
          </a:xfrm>
          <a:prstGeom prst="rect">
            <a:avLst/>
          </a:prstGeom>
        </p:spPr>
      </p:pic>
      <p:grpSp>
        <p:nvGrpSpPr>
          <p:cNvPr id="14" name="Group 13">
            <a:extLst>
              <a:ext uri="{FF2B5EF4-FFF2-40B4-BE49-F238E27FC236}">
                <a16:creationId xmlns:a16="http://schemas.microsoft.com/office/drawing/2014/main" id="{24E97D85-1AD8-154F-A4D4-E808542EE216}"/>
              </a:ext>
            </a:extLst>
          </p:cNvPr>
          <p:cNvGrpSpPr/>
          <p:nvPr/>
        </p:nvGrpSpPr>
        <p:grpSpPr>
          <a:xfrm>
            <a:off x="950123" y="1244254"/>
            <a:ext cx="1357451" cy="443028"/>
            <a:chOff x="826446" y="145290"/>
            <a:chExt cx="1357451" cy="443028"/>
          </a:xfrm>
        </p:grpSpPr>
        <p:sp>
          <p:nvSpPr>
            <p:cNvPr id="54" name="Oval 53">
              <a:extLst>
                <a:ext uri="{FF2B5EF4-FFF2-40B4-BE49-F238E27FC236}">
                  <a16:creationId xmlns:a16="http://schemas.microsoft.com/office/drawing/2014/main" id="{CC577598-C0D3-5A4A-8AA7-7E8630A48557}"/>
                </a:ext>
              </a:extLst>
            </p:cNvPr>
            <p:cNvSpPr/>
            <p:nvPr/>
          </p:nvSpPr>
          <p:spPr>
            <a:xfrm>
              <a:off x="2026430" y="145290"/>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extBox 57">
              <a:extLst>
                <a:ext uri="{FF2B5EF4-FFF2-40B4-BE49-F238E27FC236}">
                  <a16:creationId xmlns:a16="http://schemas.microsoft.com/office/drawing/2014/main" id="{BC12DEA4-3E23-CB4D-8628-0FAA107FC8C2}"/>
                </a:ext>
              </a:extLst>
            </p:cNvPr>
            <p:cNvSpPr txBox="1"/>
            <p:nvPr/>
          </p:nvSpPr>
          <p:spPr>
            <a:xfrm>
              <a:off x="826446" y="188208"/>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grpSp>
        <p:nvGrpSpPr>
          <p:cNvPr id="12" name="Group 11">
            <a:extLst>
              <a:ext uri="{FF2B5EF4-FFF2-40B4-BE49-F238E27FC236}">
                <a16:creationId xmlns:a16="http://schemas.microsoft.com/office/drawing/2014/main" id="{A7618B85-70AA-8C4C-9E40-0808E04CEF10}"/>
              </a:ext>
            </a:extLst>
          </p:cNvPr>
          <p:cNvGrpSpPr/>
          <p:nvPr/>
        </p:nvGrpSpPr>
        <p:grpSpPr>
          <a:xfrm>
            <a:off x="950123" y="2053477"/>
            <a:ext cx="1357451" cy="410550"/>
            <a:chOff x="826446" y="954513"/>
            <a:chExt cx="1357451" cy="410550"/>
          </a:xfrm>
        </p:grpSpPr>
        <p:sp>
          <p:nvSpPr>
            <p:cNvPr id="55" name="Oval 54">
              <a:extLst>
                <a:ext uri="{FF2B5EF4-FFF2-40B4-BE49-F238E27FC236}">
                  <a16:creationId xmlns:a16="http://schemas.microsoft.com/office/drawing/2014/main" id="{02CDAEEE-8371-F744-BEA0-14507BD7506C}"/>
                </a:ext>
              </a:extLst>
            </p:cNvPr>
            <p:cNvSpPr/>
            <p:nvPr/>
          </p:nvSpPr>
          <p:spPr>
            <a:xfrm>
              <a:off x="2026430" y="954513"/>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Box 58">
              <a:extLst>
                <a:ext uri="{FF2B5EF4-FFF2-40B4-BE49-F238E27FC236}">
                  <a16:creationId xmlns:a16="http://schemas.microsoft.com/office/drawing/2014/main" id="{EA8FBE6F-E1C2-FF45-8745-4EC898485A2E}"/>
                </a:ext>
              </a:extLst>
            </p:cNvPr>
            <p:cNvSpPr txBox="1"/>
            <p:nvPr/>
          </p:nvSpPr>
          <p:spPr>
            <a:xfrm>
              <a:off x="826446" y="964953"/>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grpSp>
        <p:nvGrpSpPr>
          <p:cNvPr id="13" name="Group 12">
            <a:extLst>
              <a:ext uri="{FF2B5EF4-FFF2-40B4-BE49-F238E27FC236}">
                <a16:creationId xmlns:a16="http://schemas.microsoft.com/office/drawing/2014/main" id="{03AB83BF-B8A0-F948-9ADC-E3996214A5A2}"/>
              </a:ext>
            </a:extLst>
          </p:cNvPr>
          <p:cNvGrpSpPr/>
          <p:nvPr/>
        </p:nvGrpSpPr>
        <p:grpSpPr>
          <a:xfrm>
            <a:off x="950123" y="2846567"/>
            <a:ext cx="1357451" cy="400110"/>
            <a:chOff x="826446" y="1747603"/>
            <a:chExt cx="1357451" cy="400110"/>
          </a:xfrm>
        </p:grpSpPr>
        <p:sp>
          <p:nvSpPr>
            <p:cNvPr id="56" name="Oval 55">
              <a:extLst>
                <a:ext uri="{FF2B5EF4-FFF2-40B4-BE49-F238E27FC236}">
                  <a16:creationId xmlns:a16="http://schemas.microsoft.com/office/drawing/2014/main" id="{359D2C27-7437-D545-9AC1-E55A0792163B}"/>
                </a:ext>
              </a:extLst>
            </p:cNvPr>
            <p:cNvSpPr/>
            <p:nvPr/>
          </p:nvSpPr>
          <p:spPr>
            <a:xfrm>
              <a:off x="2026430" y="1763736"/>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TextBox 59">
              <a:extLst>
                <a:ext uri="{FF2B5EF4-FFF2-40B4-BE49-F238E27FC236}">
                  <a16:creationId xmlns:a16="http://schemas.microsoft.com/office/drawing/2014/main" id="{739721CC-4E6C-5D47-A773-2FE4F68A1315}"/>
                </a:ext>
              </a:extLst>
            </p:cNvPr>
            <p:cNvSpPr txBox="1"/>
            <p:nvPr/>
          </p:nvSpPr>
          <p:spPr>
            <a:xfrm>
              <a:off x="826446" y="1747603"/>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sp>
        <p:nvSpPr>
          <p:cNvPr id="61" name="TextBox 60">
            <a:extLst>
              <a:ext uri="{FF2B5EF4-FFF2-40B4-BE49-F238E27FC236}">
                <a16:creationId xmlns:a16="http://schemas.microsoft.com/office/drawing/2014/main" id="{199783FE-4C4F-2C41-912D-A750EE811659}"/>
              </a:ext>
            </a:extLst>
          </p:cNvPr>
          <p:cNvSpPr txBox="1"/>
          <p:nvPr/>
        </p:nvSpPr>
        <p:spPr>
          <a:xfrm>
            <a:off x="948489" y="3559996"/>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cxnSp>
        <p:nvCxnSpPr>
          <p:cNvPr id="82" name="Straight Arrow Connector 81">
            <a:extLst>
              <a:ext uri="{FF2B5EF4-FFF2-40B4-BE49-F238E27FC236}">
                <a16:creationId xmlns:a16="http://schemas.microsoft.com/office/drawing/2014/main" id="{EE67B6E5-8D73-1647-8CAC-37E0E61BE120}"/>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39707E73-3F14-FC4D-BE8A-A9E7553E65BE}"/>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8F3A28ED-44BD-F64B-8B13-D7414A47B995}"/>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grpSp>
        <p:nvGrpSpPr>
          <p:cNvPr id="9" name="Group 8">
            <a:extLst>
              <a:ext uri="{FF2B5EF4-FFF2-40B4-BE49-F238E27FC236}">
                <a16:creationId xmlns:a16="http://schemas.microsoft.com/office/drawing/2014/main" id="{651E1027-5B34-C749-9C2F-5130CD64D142}"/>
              </a:ext>
            </a:extLst>
          </p:cNvPr>
          <p:cNvGrpSpPr/>
          <p:nvPr/>
        </p:nvGrpSpPr>
        <p:grpSpPr>
          <a:xfrm>
            <a:off x="1875125" y="3485004"/>
            <a:ext cx="636116" cy="741342"/>
            <a:chOff x="1755677" y="2302471"/>
            <a:chExt cx="636116" cy="741342"/>
          </a:xfrm>
        </p:grpSpPr>
        <p:pic>
          <p:nvPicPr>
            <p:cNvPr id="96" name="Picture 95">
              <a:extLst>
                <a:ext uri="{FF2B5EF4-FFF2-40B4-BE49-F238E27FC236}">
                  <a16:creationId xmlns:a16="http://schemas.microsoft.com/office/drawing/2014/main" id="{1DF5A6FF-DCFF-9F48-B3DE-27D79DB27DA7}"/>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1755677" y="2302471"/>
              <a:ext cx="636116" cy="527234"/>
            </a:xfrm>
            <a:prstGeom prst="ellipse">
              <a:avLst/>
            </a:prstGeom>
          </p:spPr>
        </p:pic>
        <p:cxnSp>
          <p:nvCxnSpPr>
            <p:cNvPr id="51" name="Straight Arrow Connector 50">
              <a:extLst>
                <a:ext uri="{FF2B5EF4-FFF2-40B4-BE49-F238E27FC236}">
                  <a16:creationId xmlns:a16="http://schemas.microsoft.com/office/drawing/2014/main" id="{28793647-B158-CF4E-BA69-1B81E9F666CC}"/>
                </a:ext>
              </a:extLst>
            </p:cNvPr>
            <p:cNvCxnSpPr>
              <a:cxnSpLocks/>
            </p:cNvCxnSpPr>
            <p:nvPr/>
          </p:nvCxnSpPr>
          <p:spPr>
            <a:xfrm>
              <a:off x="2090187" y="2603991"/>
              <a:ext cx="6264" cy="439822"/>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cxnSp>
        <p:nvCxnSpPr>
          <p:cNvPr id="52" name="Straight Arrow Connector 51">
            <a:extLst>
              <a:ext uri="{FF2B5EF4-FFF2-40B4-BE49-F238E27FC236}">
                <a16:creationId xmlns:a16="http://schemas.microsoft.com/office/drawing/2014/main" id="{20C15236-0F2B-5E45-88C5-414BFA98C371}"/>
              </a:ext>
            </a:extLst>
          </p:cNvPr>
          <p:cNvCxnSpPr>
            <a:cxnSpLocks/>
          </p:cNvCxnSpPr>
          <p:nvPr/>
        </p:nvCxnSpPr>
        <p:spPr>
          <a:xfrm flipH="1">
            <a:off x="2208119" y="1286301"/>
            <a:ext cx="1465" cy="2495151"/>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D33A4528-57AB-E740-BC40-1D6674F25B97}"/>
              </a:ext>
            </a:extLst>
          </p:cNvPr>
          <p:cNvSpPr txBox="1"/>
          <p:nvPr/>
        </p:nvSpPr>
        <p:spPr>
          <a:xfrm>
            <a:off x="336069" y="111446"/>
            <a:ext cx="4008341"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Hit</a:t>
            </a:r>
          </a:p>
        </p:txBody>
      </p:sp>
      <p:sp>
        <p:nvSpPr>
          <p:cNvPr id="24" name="TextBox 23">
            <a:extLst>
              <a:ext uri="{FF2B5EF4-FFF2-40B4-BE49-F238E27FC236}">
                <a16:creationId xmlns:a16="http://schemas.microsoft.com/office/drawing/2014/main" id="{F8926790-1617-744B-A71D-DF49204094AC}"/>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Tree>
    <p:extLst>
      <p:ext uri="{BB962C8B-B14F-4D97-AF65-F5344CB8AC3E}">
        <p14:creationId xmlns:p14="http://schemas.microsoft.com/office/powerpoint/2010/main" val="814871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wipe(up)">
                                      <p:cBhvr>
                                        <p:cTn id="7" dur="3000"/>
                                        <p:tgtEl>
                                          <p:spTgt spid="52"/>
                                        </p:tgtEl>
                                      </p:cBhvr>
                                    </p:animEffect>
                                  </p:childTnLst>
                                </p:cTn>
                              </p:par>
                              <p:par>
                                <p:cTn id="8" presetID="42" presetClass="path" presetSubtype="0" accel="50000" decel="50000" fill="hold" nodeType="withEffect">
                                  <p:stCondLst>
                                    <p:cond delay="0"/>
                                  </p:stCondLst>
                                  <p:childTnLst>
                                    <p:animMotion origin="layout" path="M 0.00087 -0.37454 L 3.05556E-6 2.96296E-6 " pathEditMode="relative" rAng="0" ptsTypes="AA">
                                      <p:cBhvr>
                                        <p:cTn id="9" dur="3000" fill="hold"/>
                                        <p:tgtEl>
                                          <p:spTgt spid="9"/>
                                        </p:tgtEl>
                                        <p:attrNameLst>
                                          <p:attrName>ppt_x</p:attrName>
                                          <p:attrName>ppt_y</p:attrName>
                                        </p:attrNameLst>
                                      </p:cBhvr>
                                      <p:rCtr x="-52" y="18727"/>
                                    </p:animMotion>
                                  </p:childTnLst>
                                </p:cTn>
                              </p:par>
                              <p:par>
                                <p:cTn id="10" presetID="1" presetClass="entr" presetSubtype="0" fill="hold" nodeType="withEffect">
                                  <p:stCondLst>
                                    <p:cond delay="0"/>
                                  </p:stCondLst>
                                  <p:childTnLst>
                                    <p:set>
                                      <p:cBhvr>
                                        <p:cTn id="11" dur="1" fill="hold">
                                          <p:stCondLst>
                                            <p:cond delay="0"/>
                                          </p:stCondLst>
                                        </p:cTn>
                                        <p:tgtEl>
                                          <p:spTgt spid="14"/>
                                        </p:tgtEl>
                                        <p:attrNameLst>
                                          <p:attrName>style.visibility</p:attrName>
                                        </p:attrNameLst>
                                      </p:cBhvr>
                                      <p:to>
                                        <p:strVal val="visible"/>
                                      </p:to>
                                    </p:set>
                                  </p:childTnLst>
                                </p:cTn>
                              </p:par>
                              <p:par>
                                <p:cTn id="12" presetID="1" presetClass="entr" presetSubtype="0" fill="hold" nodeType="withEffect">
                                  <p:stCondLst>
                                    <p:cond delay="1400"/>
                                  </p:stCondLst>
                                  <p:childTnLst>
                                    <p:set>
                                      <p:cBhvr>
                                        <p:cTn id="13" dur="1" fill="hold">
                                          <p:stCondLst>
                                            <p:cond delay="0"/>
                                          </p:stCondLst>
                                        </p:cTn>
                                        <p:tgtEl>
                                          <p:spTgt spid="12"/>
                                        </p:tgtEl>
                                        <p:attrNameLst>
                                          <p:attrName>style.visibility</p:attrName>
                                        </p:attrNameLst>
                                      </p:cBhvr>
                                      <p:to>
                                        <p:strVal val="visible"/>
                                      </p:to>
                                    </p:set>
                                  </p:childTnLst>
                                </p:cTn>
                              </p:par>
                              <p:par>
                                <p:cTn id="14" presetID="1" presetClass="entr" presetSubtype="0" fill="hold" nodeType="withEffect">
                                  <p:stCondLst>
                                    <p:cond delay="2000"/>
                                  </p:stCondLst>
                                  <p:childTnLst>
                                    <p:set>
                                      <p:cBhvr>
                                        <p:cTn id="15" dur="1" fill="hold">
                                          <p:stCondLst>
                                            <p:cond delay="0"/>
                                          </p:stCondLst>
                                        </p:cTn>
                                        <p:tgtEl>
                                          <p:spTgt spid="13"/>
                                        </p:tgtEl>
                                        <p:attrNameLst>
                                          <p:attrName>style.visibility</p:attrName>
                                        </p:attrNameLst>
                                      </p:cBhvr>
                                      <p:to>
                                        <p:strVal val="visible"/>
                                      </p:to>
                                    </p:set>
                                  </p:childTnLst>
                                </p:cTn>
                              </p:par>
                              <p:par>
                                <p:cTn id="16" presetID="1" presetClass="entr" presetSubtype="0" fill="hold" grpId="0" nodeType="withEffect">
                                  <p:stCondLst>
                                    <p:cond delay="2600"/>
                                  </p:stCondLst>
                                  <p:childTnLst>
                                    <p:set>
                                      <p:cBhvr>
                                        <p:cTn id="17"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2" name="Straight Arrow Connector 81">
            <a:extLst>
              <a:ext uri="{FF2B5EF4-FFF2-40B4-BE49-F238E27FC236}">
                <a16:creationId xmlns:a16="http://schemas.microsoft.com/office/drawing/2014/main" id="{EE67B6E5-8D73-1647-8CAC-37E0E61BE120}"/>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39707E73-3F14-FC4D-BE8A-A9E7553E65BE}"/>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8F3A28ED-44BD-F64B-8B13-D7414A47B995}"/>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23" name="TextBox 22">
            <a:extLst>
              <a:ext uri="{FF2B5EF4-FFF2-40B4-BE49-F238E27FC236}">
                <a16:creationId xmlns:a16="http://schemas.microsoft.com/office/drawing/2014/main" id="{D33A4528-57AB-E740-BC40-1D6674F25B97}"/>
              </a:ext>
            </a:extLst>
          </p:cNvPr>
          <p:cNvSpPr txBox="1"/>
          <p:nvPr/>
        </p:nvSpPr>
        <p:spPr>
          <a:xfrm>
            <a:off x="336069" y="111446"/>
            <a:ext cx="4008341"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Hit</a:t>
            </a:r>
          </a:p>
        </p:txBody>
      </p:sp>
      <p:sp>
        <p:nvSpPr>
          <p:cNvPr id="24" name="TextBox 23">
            <a:extLst>
              <a:ext uri="{FF2B5EF4-FFF2-40B4-BE49-F238E27FC236}">
                <a16:creationId xmlns:a16="http://schemas.microsoft.com/office/drawing/2014/main" id="{F8926790-1617-744B-A71D-DF49204094AC}"/>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
        <p:nvSpPr>
          <p:cNvPr id="26" name="TextBox 25">
            <a:extLst>
              <a:ext uri="{FF2B5EF4-FFF2-40B4-BE49-F238E27FC236}">
                <a16:creationId xmlns:a16="http://schemas.microsoft.com/office/drawing/2014/main" id="{4DC48082-90C6-3D48-B66B-D800BF335978}"/>
              </a:ext>
            </a:extLst>
          </p:cNvPr>
          <p:cNvSpPr txBox="1"/>
          <p:nvPr/>
        </p:nvSpPr>
        <p:spPr>
          <a:xfrm>
            <a:off x="3229641" y="4244149"/>
            <a:ext cx="2854817" cy="692477"/>
          </a:xfrm>
          <a:prstGeom prst="rect">
            <a:avLst/>
          </a:prstGeom>
          <a:noFill/>
        </p:spPr>
        <p:txBody>
          <a:bodyPr wrap="square" rtlCol="0">
            <a:noAutofit/>
          </a:bodyPr>
          <a:lstStyle/>
          <a:p>
            <a:pPr algn="ctr"/>
            <a:r>
              <a:rPr lang="en-US" sz="2800" dirty="0">
                <a:latin typeface="Avenir Book" panose="02000503020000020003" pitchFamily="2" charset="0"/>
              </a:rPr>
              <a:t>Constant</a:t>
            </a:r>
          </a:p>
          <a:p>
            <a:pPr algn="ctr"/>
            <a:r>
              <a:rPr lang="en-US" sz="2800" dirty="0">
                <a:latin typeface="Avenir Book" panose="02000503020000020003" pitchFamily="2" charset="0"/>
              </a:rPr>
              <a:t>radial angle (0°)</a:t>
            </a:r>
          </a:p>
        </p:txBody>
      </p:sp>
      <p:pic>
        <p:nvPicPr>
          <p:cNvPr id="25" name="Picture 24">
            <a:extLst>
              <a:ext uri="{FF2B5EF4-FFF2-40B4-BE49-F238E27FC236}">
                <a16:creationId xmlns:a16="http://schemas.microsoft.com/office/drawing/2014/main" id="{93B00C0C-31D0-EE43-8FB7-BBE4E294D4CF}"/>
              </a:ext>
            </a:extLst>
          </p:cNvPr>
          <p:cNvPicPr>
            <a:picLocks noChangeAspect="1"/>
          </p:cNvPicPr>
          <p:nvPr/>
        </p:nvPicPr>
        <p:blipFill>
          <a:blip r:embed="rId3">
            <a:duotone>
              <a:schemeClr val="accent1">
                <a:shade val="45000"/>
                <a:satMod val="135000"/>
              </a:schemeClr>
              <a:prstClr val="white"/>
            </a:duotone>
          </a:blip>
          <a:stretch>
            <a:fillRect/>
          </a:stretch>
        </p:blipFill>
        <p:spPr>
          <a:xfrm>
            <a:off x="1574583" y="4206838"/>
            <a:ext cx="1270000" cy="1270000"/>
          </a:xfrm>
          <a:prstGeom prst="rect">
            <a:avLst/>
          </a:prstGeom>
        </p:spPr>
      </p:pic>
      <p:grpSp>
        <p:nvGrpSpPr>
          <p:cNvPr id="27" name="Group 26">
            <a:extLst>
              <a:ext uri="{FF2B5EF4-FFF2-40B4-BE49-F238E27FC236}">
                <a16:creationId xmlns:a16="http://schemas.microsoft.com/office/drawing/2014/main" id="{C4515E39-DBF4-3F48-8A5C-041DD203C780}"/>
              </a:ext>
            </a:extLst>
          </p:cNvPr>
          <p:cNvGrpSpPr/>
          <p:nvPr/>
        </p:nvGrpSpPr>
        <p:grpSpPr>
          <a:xfrm>
            <a:off x="950123" y="1244254"/>
            <a:ext cx="1357451" cy="443028"/>
            <a:chOff x="826446" y="145290"/>
            <a:chExt cx="1357451" cy="443028"/>
          </a:xfrm>
        </p:grpSpPr>
        <p:sp>
          <p:nvSpPr>
            <p:cNvPr id="28" name="Oval 27">
              <a:extLst>
                <a:ext uri="{FF2B5EF4-FFF2-40B4-BE49-F238E27FC236}">
                  <a16:creationId xmlns:a16="http://schemas.microsoft.com/office/drawing/2014/main" id="{DD5C79DB-DF19-C14D-8E4F-F09F00C675C2}"/>
                </a:ext>
              </a:extLst>
            </p:cNvPr>
            <p:cNvSpPr/>
            <p:nvPr/>
          </p:nvSpPr>
          <p:spPr>
            <a:xfrm>
              <a:off x="2026430" y="145290"/>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ABBA22A4-3F1D-C445-B22D-5994045066E7}"/>
                </a:ext>
              </a:extLst>
            </p:cNvPr>
            <p:cNvSpPr txBox="1"/>
            <p:nvPr/>
          </p:nvSpPr>
          <p:spPr>
            <a:xfrm>
              <a:off x="826446" y="188208"/>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grpSp>
        <p:nvGrpSpPr>
          <p:cNvPr id="30" name="Group 29">
            <a:extLst>
              <a:ext uri="{FF2B5EF4-FFF2-40B4-BE49-F238E27FC236}">
                <a16:creationId xmlns:a16="http://schemas.microsoft.com/office/drawing/2014/main" id="{CAEC5BF7-5AB4-6B45-8F73-0E64A0A253F2}"/>
              </a:ext>
            </a:extLst>
          </p:cNvPr>
          <p:cNvGrpSpPr/>
          <p:nvPr/>
        </p:nvGrpSpPr>
        <p:grpSpPr>
          <a:xfrm>
            <a:off x="950123" y="2053477"/>
            <a:ext cx="1357451" cy="410550"/>
            <a:chOff x="826446" y="954513"/>
            <a:chExt cx="1357451" cy="410550"/>
          </a:xfrm>
        </p:grpSpPr>
        <p:sp>
          <p:nvSpPr>
            <p:cNvPr id="31" name="Oval 30">
              <a:extLst>
                <a:ext uri="{FF2B5EF4-FFF2-40B4-BE49-F238E27FC236}">
                  <a16:creationId xmlns:a16="http://schemas.microsoft.com/office/drawing/2014/main" id="{8772888C-3CDB-3D4C-9CB3-E6E840C7DC4E}"/>
                </a:ext>
              </a:extLst>
            </p:cNvPr>
            <p:cNvSpPr/>
            <p:nvPr/>
          </p:nvSpPr>
          <p:spPr>
            <a:xfrm>
              <a:off x="2026430" y="954513"/>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0D2E01DF-EB6D-F347-96AF-3F171A1A827D}"/>
                </a:ext>
              </a:extLst>
            </p:cNvPr>
            <p:cNvSpPr txBox="1"/>
            <p:nvPr/>
          </p:nvSpPr>
          <p:spPr>
            <a:xfrm>
              <a:off x="826446" y="964953"/>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grpSp>
        <p:nvGrpSpPr>
          <p:cNvPr id="33" name="Group 32">
            <a:extLst>
              <a:ext uri="{FF2B5EF4-FFF2-40B4-BE49-F238E27FC236}">
                <a16:creationId xmlns:a16="http://schemas.microsoft.com/office/drawing/2014/main" id="{78636D6D-C2D7-4540-8DD9-2DDDDE51CB87}"/>
              </a:ext>
            </a:extLst>
          </p:cNvPr>
          <p:cNvGrpSpPr/>
          <p:nvPr/>
        </p:nvGrpSpPr>
        <p:grpSpPr>
          <a:xfrm>
            <a:off x="950123" y="2846567"/>
            <a:ext cx="1357451" cy="400110"/>
            <a:chOff x="826446" y="1747603"/>
            <a:chExt cx="1357451" cy="400110"/>
          </a:xfrm>
        </p:grpSpPr>
        <p:sp>
          <p:nvSpPr>
            <p:cNvPr id="34" name="Oval 33">
              <a:extLst>
                <a:ext uri="{FF2B5EF4-FFF2-40B4-BE49-F238E27FC236}">
                  <a16:creationId xmlns:a16="http://schemas.microsoft.com/office/drawing/2014/main" id="{C50F9730-1682-AC48-9C60-BB7C313464FB}"/>
                </a:ext>
              </a:extLst>
            </p:cNvPr>
            <p:cNvSpPr/>
            <p:nvPr/>
          </p:nvSpPr>
          <p:spPr>
            <a:xfrm>
              <a:off x="2026430" y="1763736"/>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D7D64689-A858-1842-9470-2E768C8E3156}"/>
                </a:ext>
              </a:extLst>
            </p:cNvPr>
            <p:cNvSpPr txBox="1"/>
            <p:nvPr/>
          </p:nvSpPr>
          <p:spPr>
            <a:xfrm>
              <a:off x="826446" y="1747603"/>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sp>
        <p:nvSpPr>
          <p:cNvPr id="36" name="TextBox 35">
            <a:extLst>
              <a:ext uri="{FF2B5EF4-FFF2-40B4-BE49-F238E27FC236}">
                <a16:creationId xmlns:a16="http://schemas.microsoft.com/office/drawing/2014/main" id="{7B5E2535-4174-EF40-B6EA-F3B74A36AAFD}"/>
              </a:ext>
            </a:extLst>
          </p:cNvPr>
          <p:cNvSpPr txBox="1"/>
          <p:nvPr/>
        </p:nvSpPr>
        <p:spPr>
          <a:xfrm>
            <a:off x="948489" y="3559996"/>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nvGrpSpPr>
          <p:cNvPr id="37" name="Group 36">
            <a:extLst>
              <a:ext uri="{FF2B5EF4-FFF2-40B4-BE49-F238E27FC236}">
                <a16:creationId xmlns:a16="http://schemas.microsoft.com/office/drawing/2014/main" id="{8316059E-18A8-FF45-9056-C32A653D47EA}"/>
              </a:ext>
            </a:extLst>
          </p:cNvPr>
          <p:cNvGrpSpPr/>
          <p:nvPr/>
        </p:nvGrpSpPr>
        <p:grpSpPr>
          <a:xfrm>
            <a:off x="1875125" y="3485004"/>
            <a:ext cx="636116" cy="741342"/>
            <a:chOff x="1755677" y="2302471"/>
            <a:chExt cx="636116" cy="741342"/>
          </a:xfrm>
        </p:grpSpPr>
        <p:pic>
          <p:nvPicPr>
            <p:cNvPr id="38" name="Picture 37">
              <a:extLst>
                <a:ext uri="{FF2B5EF4-FFF2-40B4-BE49-F238E27FC236}">
                  <a16:creationId xmlns:a16="http://schemas.microsoft.com/office/drawing/2014/main" id="{9CECF6A6-1B4E-9042-8A35-B046C3DD6949}"/>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1755677" y="2302471"/>
              <a:ext cx="636116" cy="527234"/>
            </a:xfrm>
            <a:prstGeom prst="ellipse">
              <a:avLst/>
            </a:prstGeom>
          </p:spPr>
        </p:pic>
        <p:cxnSp>
          <p:nvCxnSpPr>
            <p:cNvPr id="39" name="Straight Arrow Connector 38">
              <a:extLst>
                <a:ext uri="{FF2B5EF4-FFF2-40B4-BE49-F238E27FC236}">
                  <a16:creationId xmlns:a16="http://schemas.microsoft.com/office/drawing/2014/main" id="{3555A8FD-40F1-4E4F-BC0D-42716C3C04A9}"/>
                </a:ext>
              </a:extLst>
            </p:cNvPr>
            <p:cNvCxnSpPr>
              <a:cxnSpLocks/>
            </p:cNvCxnSpPr>
            <p:nvPr/>
          </p:nvCxnSpPr>
          <p:spPr>
            <a:xfrm>
              <a:off x="2085424" y="2603991"/>
              <a:ext cx="6264" cy="439822"/>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cxnSp>
        <p:nvCxnSpPr>
          <p:cNvPr id="40" name="Straight Arrow Connector 39">
            <a:extLst>
              <a:ext uri="{FF2B5EF4-FFF2-40B4-BE49-F238E27FC236}">
                <a16:creationId xmlns:a16="http://schemas.microsoft.com/office/drawing/2014/main" id="{A8728068-3F09-2E41-9E39-E67AEF0C3059}"/>
              </a:ext>
            </a:extLst>
          </p:cNvPr>
          <p:cNvCxnSpPr>
            <a:cxnSpLocks/>
          </p:cNvCxnSpPr>
          <p:nvPr/>
        </p:nvCxnSpPr>
        <p:spPr>
          <a:xfrm flipH="1">
            <a:off x="2208119" y="1286301"/>
            <a:ext cx="1465" cy="2495151"/>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81075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0" name="Straight Connector 49">
            <a:extLst>
              <a:ext uri="{FF2B5EF4-FFF2-40B4-BE49-F238E27FC236}">
                <a16:creationId xmlns:a16="http://schemas.microsoft.com/office/drawing/2014/main" id="{1FA0FABD-B339-CB47-8C61-7338D0B121DF}"/>
              </a:ext>
            </a:extLst>
          </p:cNvPr>
          <p:cNvCxnSpPr>
            <a:cxnSpLocks/>
          </p:cNvCxnSpPr>
          <p:nvPr/>
        </p:nvCxnSpPr>
        <p:spPr>
          <a:xfrm>
            <a:off x="5240427" y="2533876"/>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pic>
        <p:nvPicPr>
          <p:cNvPr id="53" name="Picture 52">
            <a:extLst>
              <a:ext uri="{FF2B5EF4-FFF2-40B4-BE49-F238E27FC236}">
                <a16:creationId xmlns:a16="http://schemas.microsoft.com/office/drawing/2014/main" id="{CA852532-5557-E646-B431-F6BB59B3AD15}"/>
              </a:ext>
            </a:extLst>
          </p:cNvPr>
          <p:cNvPicPr>
            <a:picLocks noChangeAspect="1"/>
          </p:cNvPicPr>
          <p:nvPr/>
        </p:nvPicPr>
        <p:blipFill>
          <a:blip r:embed="rId3">
            <a:duotone>
              <a:schemeClr val="accent1">
                <a:shade val="45000"/>
                <a:satMod val="135000"/>
              </a:schemeClr>
              <a:prstClr val="white"/>
            </a:duotone>
          </a:blip>
          <a:stretch>
            <a:fillRect/>
          </a:stretch>
        </p:blipFill>
        <p:spPr>
          <a:xfrm>
            <a:off x="1574583" y="4206838"/>
            <a:ext cx="1270000" cy="1270000"/>
          </a:xfrm>
          <a:prstGeom prst="rect">
            <a:avLst/>
          </a:prstGeom>
        </p:spPr>
      </p:pic>
      <p:grpSp>
        <p:nvGrpSpPr>
          <p:cNvPr id="14" name="Group 13">
            <a:extLst>
              <a:ext uri="{FF2B5EF4-FFF2-40B4-BE49-F238E27FC236}">
                <a16:creationId xmlns:a16="http://schemas.microsoft.com/office/drawing/2014/main" id="{24E97D85-1AD8-154F-A4D4-E808542EE216}"/>
              </a:ext>
            </a:extLst>
          </p:cNvPr>
          <p:cNvGrpSpPr/>
          <p:nvPr/>
        </p:nvGrpSpPr>
        <p:grpSpPr>
          <a:xfrm>
            <a:off x="950123" y="1244254"/>
            <a:ext cx="1357451" cy="443028"/>
            <a:chOff x="826446" y="145290"/>
            <a:chExt cx="1357451" cy="443028"/>
          </a:xfrm>
        </p:grpSpPr>
        <p:sp>
          <p:nvSpPr>
            <p:cNvPr id="54" name="Oval 53">
              <a:extLst>
                <a:ext uri="{FF2B5EF4-FFF2-40B4-BE49-F238E27FC236}">
                  <a16:creationId xmlns:a16="http://schemas.microsoft.com/office/drawing/2014/main" id="{CC577598-C0D3-5A4A-8AA7-7E8630A48557}"/>
                </a:ext>
              </a:extLst>
            </p:cNvPr>
            <p:cNvSpPr/>
            <p:nvPr/>
          </p:nvSpPr>
          <p:spPr>
            <a:xfrm>
              <a:off x="2026430" y="145290"/>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extBox 57">
              <a:extLst>
                <a:ext uri="{FF2B5EF4-FFF2-40B4-BE49-F238E27FC236}">
                  <a16:creationId xmlns:a16="http://schemas.microsoft.com/office/drawing/2014/main" id="{BC12DEA4-3E23-CB4D-8628-0FAA107FC8C2}"/>
                </a:ext>
              </a:extLst>
            </p:cNvPr>
            <p:cNvSpPr txBox="1"/>
            <p:nvPr/>
          </p:nvSpPr>
          <p:spPr>
            <a:xfrm>
              <a:off x="826446" y="188208"/>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grpSp>
        <p:nvGrpSpPr>
          <p:cNvPr id="12" name="Group 11">
            <a:extLst>
              <a:ext uri="{FF2B5EF4-FFF2-40B4-BE49-F238E27FC236}">
                <a16:creationId xmlns:a16="http://schemas.microsoft.com/office/drawing/2014/main" id="{A7618B85-70AA-8C4C-9E40-0808E04CEF10}"/>
              </a:ext>
            </a:extLst>
          </p:cNvPr>
          <p:cNvGrpSpPr/>
          <p:nvPr/>
        </p:nvGrpSpPr>
        <p:grpSpPr>
          <a:xfrm>
            <a:off x="950123" y="2053477"/>
            <a:ext cx="1357451" cy="410550"/>
            <a:chOff x="826446" y="954513"/>
            <a:chExt cx="1357451" cy="410550"/>
          </a:xfrm>
        </p:grpSpPr>
        <p:sp>
          <p:nvSpPr>
            <p:cNvPr id="55" name="Oval 54">
              <a:extLst>
                <a:ext uri="{FF2B5EF4-FFF2-40B4-BE49-F238E27FC236}">
                  <a16:creationId xmlns:a16="http://schemas.microsoft.com/office/drawing/2014/main" id="{02CDAEEE-8371-F744-BEA0-14507BD7506C}"/>
                </a:ext>
              </a:extLst>
            </p:cNvPr>
            <p:cNvSpPr/>
            <p:nvPr/>
          </p:nvSpPr>
          <p:spPr>
            <a:xfrm>
              <a:off x="2026430" y="954513"/>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Box 58">
              <a:extLst>
                <a:ext uri="{FF2B5EF4-FFF2-40B4-BE49-F238E27FC236}">
                  <a16:creationId xmlns:a16="http://schemas.microsoft.com/office/drawing/2014/main" id="{EA8FBE6F-E1C2-FF45-8745-4EC898485A2E}"/>
                </a:ext>
              </a:extLst>
            </p:cNvPr>
            <p:cNvSpPr txBox="1"/>
            <p:nvPr/>
          </p:nvSpPr>
          <p:spPr>
            <a:xfrm>
              <a:off x="826446" y="964953"/>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grpSp>
        <p:nvGrpSpPr>
          <p:cNvPr id="13" name="Group 12">
            <a:extLst>
              <a:ext uri="{FF2B5EF4-FFF2-40B4-BE49-F238E27FC236}">
                <a16:creationId xmlns:a16="http://schemas.microsoft.com/office/drawing/2014/main" id="{03AB83BF-B8A0-F948-9ADC-E3996214A5A2}"/>
              </a:ext>
            </a:extLst>
          </p:cNvPr>
          <p:cNvGrpSpPr/>
          <p:nvPr/>
        </p:nvGrpSpPr>
        <p:grpSpPr>
          <a:xfrm>
            <a:off x="950123" y="2846567"/>
            <a:ext cx="1357451" cy="400110"/>
            <a:chOff x="826446" y="1747603"/>
            <a:chExt cx="1357451" cy="400110"/>
          </a:xfrm>
        </p:grpSpPr>
        <p:sp>
          <p:nvSpPr>
            <p:cNvPr id="56" name="Oval 55">
              <a:extLst>
                <a:ext uri="{FF2B5EF4-FFF2-40B4-BE49-F238E27FC236}">
                  <a16:creationId xmlns:a16="http://schemas.microsoft.com/office/drawing/2014/main" id="{359D2C27-7437-D545-9AC1-E55A0792163B}"/>
                </a:ext>
              </a:extLst>
            </p:cNvPr>
            <p:cNvSpPr/>
            <p:nvPr/>
          </p:nvSpPr>
          <p:spPr>
            <a:xfrm>
              <a:off x="2026430" y="1763736"/>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TextBox 59">
              <a:extLst>
                <a:ext uri="{FF2B5EF4-FFF2-40B4-BE49-F238E27FC236}">
                  <a16:creationId xmlns:a16="http://schemas.microsoft.com/office/drawing/2014/main" id="{739721CC-4E6C-5D47-A773-2FE4F68A1315}"/>
                </a:ext>
              </a:extLst>
            </p:cNvPr>
            <p:cNvSpPr txBox="1"/>
            <p:nvPr/>
          </p:nvSpPr>
          <p:spPr>
            <a:xfrm>
              <a:off x="826446" y="1747603"/>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sp>
        <p:nvSpPr>
          <p:cNvPr id="61" name="TextBox 60">
            <a:extLst>
              <a:ext uri="{FF2B5EF4-FFF2-40B4-BE49-F238E27FC236}">
                <a16:creationId xmlns:a16="http://schemas.microsoft.com/office/drawing/2014/main" id="{199783FE-4C4F-2C41-912D-A750EE811659}"/>
              </a:ext>
            </a:extLst>
          </p:cNvPr>
          <p:cNvSpPr txBox="1"/>
          <p:nvPr/>
        </p:nvSpPr>
        <p:spPr>
          <a:xfrm>
            <a:off x="948489" y="3559996"/>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cxnSp>
        <p:nvCxnSpPr>
          <p:cNvPr id="82" name="Straight Arrow Connector 81">
            <a:extLst>
              <a:ext uri="{FF2B5EF4-FFF2-40B4-BE49-F238E27FC236}">
                <a16:creationId xmlns:a16="http://schemas.microsoft.com/office/drawing/2014/main" id="{EE67B6E5-8D73-1647-8CAC-37E0E61BE120}"/>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39707E73-3F14-FC4D-BE8A-A9E7553E65BE}"/>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8F3A28ED-44BD-F64B-8B13-D7414A47B995}"/>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grpSp>
        <p:nvGrpSpPr>
          <p:cNvPr id="9" name="Group 8">
            <a:extLst>
              <a:ext uri="{FF2B5EF4-FFF2-40B4-BE49-F238E27FC236}">
                <a16:creationId xmlns:a16="http://schemas.microsoft.com/office/drawing/2014/main" id="{651E1027-5B34-C749-9C2F-5130CD64D142}"/>
              </a:ext>
            </a:extLst>
          </p:cNvPr>
          <p:cNvGrpSpPr/>
          <p:nvPr/>
        </p:nvGrpSpPr>
        <p:grpSpPr>
          <a:xfrm>
            <a:off x="1875125" y="3485004"/>
            <a:ext cx="636116" cy="741342"/>
            <a:chOff x="1755677" y="2302471"/>
            <a:chExt cx="636116" cy="741342"/>
          </a:xfrm>
        </p:grpSpPr>
        <p:pic>
          <p:nvPicPr>
            <p:cNvPr id="96" name="Picture 95">
              <a:extLst>
                <a:ext uri="{FF2B5EF4-FFF2-40B4-BE49-F238E27FC236}">
                  <a16:creationId xmlns:a16="http://schemas.microsoft.com/office/drawing/2014/main" id="{1DF5A6FF-DCFF-9F48-B3DE-27D79DB27DA7}"/>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1755677" y="2302471"/>
              <a:ext cx="636116" cy="527234"/>
            </a:xfrm>
            <a:prstGeom prst="ellipse">
              <a:avLst/>
            </a:prstGeom>
          </p:spPr>
        </p:pic>
        <p:cxnSp>
          <p:nvCxnSpPr>
            <p:cNvPr id="51" name="Straight Arrow Connector 50">
              <a:extLst>
                <a:ext uri="{FF2B5EF4-FFF2-40B4-BE49-F238E27FC236}">
                  <a16:creationId xmlns:a16="http://schemas.microsoft.com/office/drawing/2014/main" id="{28793647-B158-CF4E-BA69-1B81E9F666CC}"/>
                </a:ext>
              </a:extLst>
            </p:cNvPr>
            <p:cNvCxnSpPr>
              <a:cxnSpLocks/>
            </p:cNvCxnSpPr>
            <p:nvPr/>
          </p:nvCxnSpPr>
          <p:spPr>
            <a:xfrm>
              <a:off x="2085424" y="2603991"/>
              <a:ext cx="6264" cy="439822"/>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cxnSp>
        <p:nvCxnSpPr>
          <p:cNvPr id="52" name="Straight Arrow Connector 51">
            <a:extLst>
              <a:ext uri="{FF2B5EF4-FFF2-40B4-BE49-F238E27FC236}">
                <a16:creationId xmlns:a16="http://schemas.microsoft.com/office/drawing/2014/main" id="{20C15236-0F2B-5E45-88C5-414BFA98C371}"/>
              </a:ext>
            </a:extLst>
          </p:cNvPr>
          <p:cNvCxnSpPr>
            <a:cxnSpLocks/>
          </p:cNvCxnSpPr>
          <p:nvPr/>
        </p:nvCxnSpPr>
        <p:spPr>
          <a:xfrm flipH="1">
            <a:off x="2208119" y="1286301"/>
            <a:ext cx="1465" cy="2495151"/>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D33A4528-57AB-E740-BC40-1D6674F25B97}"/>
              </a:ext>
            </a:extLst>
          </p:cNvPr>
          <p:cNvSpPr txBox="1"/>
          <p:nvPr/>
        </p:nvSpPr>
        <p:spPr>
          <a:xfrm>
            <a:off x="336069" y="111446"/>
            <a:ext cx="4008341"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Hit</a:t>
            </a:r>
          </a:p>
        </p:txBody>
      </p:sp>
      <p:sp>
        <p:nvSpPr>
          <p:cNvPr id="24" name="TextBox 23">
            <a:extLst>
              <a:ext uri="{FF2B5EF4-FFF2-40B4-BE49-F238E27FC236}">
                <a16:creationId xmlns:a16="http://schemas.microsoft.com/office/drawing/2014/main" id="{F8926790-1617-744B-A71D-DF49204094AC}"/>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
        <p:nvSpPr>
          <p:cNvPr id="25" name="TextBox 24">
            <a:extLst>
              <a:ext uri="{FF2B5EF4-FFF2-40B4-BE49-F238E27FC236}">
                <a16:creationId xmlns:a16="http://schemas.microsoft.com/office/drawing/2014/main" id="{08692E7F-3E5E-3E4C-B49E-EBC0E5221DAC}"/>
              </a:ext>
            </a:extLst>
          </p:cNvPr>
          <p:cNvSpPr txBox="1"/>
          <p:nvPr/>
        </p:nvSpPr>
        <p:spPr>
          <a:xfrm>
            <a:off x="3229641" y="4244149"/>
            <a:ext cx="2854817" cy="692477"/>
          </a:xfrm>
          <a:prstGeom prst="rect">
            <a:avLst/>
          </a:prstGeom>
          <a:noFill/>
        </p:spPr>
        <p:txBody>
          <a:bodyPr wrap="square" rtlCol="0">
            <a:noAutofit/>
          </a:bodyPr>
          <a:lstStyle/>
          <a:p>
            <a:pPr algn="ctr"/>
            <a:r>
              <a:rPr lang="en-US" sz="2800" dirty="0">
                <a:latin typeface="Avenir Book" panose="02000503020000020003" pitchFamily="2" charset="0"/>
              </a:rPr>
              <a:t>Constant</a:t>
            </a:r>
          </a:p>
          <a:p>
            <a:pPr algn="ctr"/>
            <a:r>
              <a:rPr lang="en-US" sz="2800" dirty="0">
                <a:latin typeface="Avenir Book" panose="02000503020000020003" pitchFamily="2" charset="0"/>
              </a:rPr>
              <a:t>radial angle (0°)</a:t>
            </a:r>
          </a:p>
        </p:txBody>
      </p:sp>
    </p:spTree>
    <p:extLst>
      <p:ext uri="{BB962C8B-B14F-4D97-AF65-F5344CB8AC3E}">
        <p14:creationId xmlns:p14="http://schemas.microsoft.com/office/powerpoint/2010/main" val="247565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wipe(left)">
                                      <p:cBhvr>
                                        <p:cTn id="7" dur="10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0" name="Straight Connector 49">
            <a:extLst>
              <a:ext uri="{FF2B5EF4-FFF2-40B4-BE49-F238E27FC236}">
                <a16:creationId xmlns:a16="http://schemas.microsoft.com/office/drawing/2014/main" id="{1FA0FABD-B339-CB47-8C61-7338D0B121DF}"/>
              </a:ext>
            </a:extLst>
          </p:cNvPr>
          <p:cNvCxnSpPr>
            <a:cxnSpLocks/>
          </p:cNvCxnSpPr>
          <p:nvPr/>
        </p:nvCxnSpPr>
        <p:spPr>
          <a:xfrm>
            <a:off x="5240427" y="2533876"/>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pic>
        <p:nvPicPr>
          <p:cNvPr id="53" name="Picture 52">
            <a:extLst>
              <a:ext uri="{FF2B5EF4-FFF2-40B4-BE49-F238E27FC236}">
                <a16:creationId xmlns:a16="http://schemas.microsoft.com/office/drawing/2014/main" id="{CA852532-5557-E646-B431-F6BB59B3AD15}"/>
              </a:ext>
            </a:extLst>
          </p:cNvPr>
          <p:cNvPicPr>
            <a:picLocks noChangeAspect="1"/>
          </p:cNvPicPr>
          <p:nvPr/>
        </p:nvPicPr>
        <p:blipFill>
          <a:blip r:embed="rId3">
            <a:duotone>
              <a:schemeClr val="accent1">
                <a:shade val="45000"/>
                <a:satMod val="135000"/>
              </a:schemeClr>
              <a:prstClr val="white"/>
            </a:duotone>
          </a:blip>
          <a:stretch>
            <a:fillRect/>
          </a:stretch>
        </p:blipFill>
        <p:spPr>
          <a:xfrm>
            <a:off x="1574583" y="4206838"/>
            <a:ext cx="1270000" cy="1270000"/>
          </a:xfrm>
          <a:prstGeom prst="rect">
            <a:avLst/>
          </a:prstGeom>
        </p:spPr>
      </p:pic>
      <p:grpSp>
        <p:nvGrpSpPr>
          <p:cNvPr id="14" name="Group 13">
            <a:extLst>
              <a:ext uri="{FF2B5EF4-FFF2-40B4-BE49-F238E27FC236}">
                <a16:creationId xmlns:a16="http://schemas.microsoft.com/office/drawing/2014/main" id="{24E97D85-1AD8-154F-A4D4-E808542EE216}"/>
              </a:ext>
            </a:extLst>
          </p:cNvPr>
          <p:cNvGrpSpPr/>
          <p:nvPr/>
        </p:nvGrpSpPr>
        <p:grpSpPr>
          <a:xfrm>
            <a:off x="950123" y="1244254"/>
            <a:ext cx="1357451" cy="443028"/>
            <a:chOff x="826446" y="145290"/>
            <a:chExt cx="1357451" cy="443028"/>
          </a:xfrm>
        </p:grpSpPr>
        <p:sp>
          <p:nvSpPr>
            <p:cNvPr id="54" name="Oval 53">
              <a:extLst>
                <a:ext uri="{FF2B5EF4-FFF2-40B4-BE49-F238E27FC236}">
                  <a16:creationId xmlns:a16="http://schemas.microsoft.com/office/drawing/2014/main" id="{CC577598-C0D3-5A4A-8AA7-7E8630A48557}"/>
                </a:ext>
              </a:extLst>
            </p:cNvPr>
            <p:cNvSpPr/>
            <p:nvPr/>
          </p:nvSpPr>
          <p:spPr>
            <a:xfrm>
              <a:off x="2026430" y="145290"/>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extBox 57">
              <a:extLst>
                <a:ext uri="{FF2B5EF4-FFF2-40B4-BE49-F238E27FC236}">
                  <a16:creationId xmlns:a16="http://schemas.microsoft.com/office/drawing/2014/main" id="{BC12DEA4-3E23-CB4D-8628-0FAA107FC8C2}"/>
                </a:ext>
              </a:extLst>
            </p:cNvPr>
            <p:cNvSpPr txBox="1"/>
            <p:nvPr/>
          </p:nvSpPr>
          <p:spPr>
            <a:xfrm>
              <a:off x="826446" y="188208"/>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grpSp>
        <p:nvGrpSpPr>
          <p:cNvPr id="12" name="Group 11">
            <a:extLst>
              <a:ext uri="{FF2B5EF4-FFF2-40B4-BE49-F238E27FC236}">
                <a16:creationId xmlns:a16="http://schemas.microsoft.com/office/drawing/2014/main" id="{A7618B85-70AA-8C4C-9E40-0808E04CEF10}"/>
              </a:ext>
            </a:extLst>
          </p:cNvPr>
          <p:cNvGrpSpPr/>
          <p:nvPr/>
        </p:nvGrpSpPr>
        <p:grpSpPr>
          <a:xfrm>
            <a:off x="950123" y="2053477"/>
            <a:ext cx="1357451" cy="410550"/>
            <a:chOff x="826446" y="954513"/>
            <a:chExt cx="1357451" cy="410550"/>
          </a:xfrm>
        </p:grpSpPr>
        <p:sp>
          <p:nvSpPr>
            <p:cNvPr id="55" name="Oval 54">
              <a:extLst>
                <a:ext uri="{FF2B5EF4-FFF2-40B4-BE49-F238E27FC236}">
                  <a16:creationId xmlns:a16="http://schemas.microsoft.com/office/drawing/2014/main" id="{02CDAEEE-8371-F744-BEA0-14507BD7506C}"/>
                </a:ext>
              </a:extLst>
            </p:cNvPr>
            <p:cNvSpPr/>
            <p:nvPr/>
          </p:nvSpPr>
          <p:spPr>
            <a:xfrm>
              <a:off x="2026430" y="954513"/>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Box 58">
              <a:extLst>
                <a:ext uri="{FF2B5EF4-FFF2-40B4-BE49-F238E27FC236}">
                  <a16:creationId xmlns:a16="http://schemas.microsoft.com/office/drawing/2014/main" id="{EA8FBE6F-E1C2-FF45-8745-4EC898485A2E}"/>
                </a:ext>
              </a:extLst>
            </p:cNvPr>
            <p:cNvSpPr txBox="1"/>
            <p:nvPr/>
          </p:nvSpPr>
          <p:spPr>
            <a:xfrm>
              <a:off x="826446" y="964953"/>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grpSp>
        <p:nvGrpSpPr>
          <p:cNvPr id="13" name="Group 12">
            <a:extLst>
              <a:ext uri="{FF2B5EF4-FFF2-40B4-BE49-F238E27FC236}">
                <a16:creationId xmlns:a16="http://schemas.microsoft.com/office/drawing/2014/main" id="{03AB83BF-B8A0-F948-9ADC-E3996214A5A2}"/>
              </a:ext>
            </a:extLst>
          </p:cNvPr>
          <p:cNvGrpSpPr/>
          <p:nvPr/>
        </p:nvGrpSpPr>
        <p:grpSpPr>
          <a:xfrm>
            <a:off x="950123" y="2846567"/>
            <a:ext cx="1357451" cy="400110"/>
            <a:chOff x="826446" y="1747603"/>
            <a:chExt cx="1357451" cy="400110"/>
          </a:xfrm>
        </p:grpSpPr>
        <p:sp>
          <p:nvSpPr>
            <p:cNvPr id="56" name="Oval 55">
              <a:extLst>
                <a:ext uri="{FF2B5EF4-FFF2-40B4-BE49-F238E27FC236}">
                  <a16:creationId xmlns:a16="http://schemas.microsoft.com/office/drawing/2014/main" id="{359D2C27-7437-D545-9AC1-E55A0792163B}"/>
                </a:ext>
              </a:extLst>
            </p:cNvPr>
            <p:cNvSpPr/>
            <p:nvPr/>
          </p:nvSpPr>
          <p:spPr>
            <a:xfrm>
              <a:off x="2026430" y="1763736"/>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TextBox 59">
              <a:extLst>
                <a:ext uri="{FF2B5EF4-FFF2-40B4-BE49-F238E27FC236}">
                  <a16:creationId xmlns:a16="http://schemas.microsoft.com/office/drawing/2014/main" id="{739721CC-4E6C-5D47-A773-2FE4F68A1315}"/>
                </a:ext>
              </a:extLst>
            </p:cNvPr>
            <p:cNvSpPr txBox="1"/>
            <p:nvPr/>
          </p:nvSpPr>
          <p:spPr>
            <a:xfrm>
              <a:off x="826446" y="1747603"/>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grpSp>
      <p:sp>
        <p:nvSpPr>
          <p:cNvPr id="61" name="TextBox 60">
            <a:extLst>
              <a:ext uri="{FF2B5EF4-FFF2-40B4-BE49-F238E27FC236}">
                <a16:creationId xmlns:a16="http://schemas.microsoft.com/office/drawing/2014/main" id="{199783FE-4C4F-2C41-912D-A750EE811659}"/>
              </a:ext>
            </a:extLst>
          </p:cNvPr>
          <p:cNvSpPr txBox="1"/>
          <p:nvPr/>
        </p:nvSpPr>
        <p:spPr>
          <a:xfrm>
            <a:off x="948489" y="3559996"/>
            <a:ext cx="1357451"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0°</a:t>
            </a:r>
          </a:p>
        </p:txBody>
      </p:sp>
      <p:cxnSp>
        <p:nvCxnSpPr>
          <p:cNvPr id="82" name="Straight Arrow Connector 81">
            <a:extLst>
              <a:ext uri="{FF2B5EF4-FFF2-40B4-BE49-F238E27FC236}">
                <a16:creationId xmlns:a16="http://schemas.microsoft.com/office/drawing/2014/main" id="{EE67B6E5-8D73-1647-8CAC-37E0E61BE120}"/>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39707E73-3F14-FC4D-BE8A-A9E7553E65BE}"/>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8F3A28ED-44BD-F64B-8B13-D7414A47B995}"/>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grpSp>
        <p:nvGrpSpPr>
          <p:cNvPr id="9" name="Group 8">
            <a:extLst>
              <a:ext uri="{FF2B5EF4-FFF2-40B4-BE49-F238E27FC236}">
                <a16:creationId xmlns:a16="http://schemas.microsoft.com/office/drawing/2014/main" id="{651E1027-5B34-C749-9C2F-5130CD64D142}"/>
              </a:ext>
            </a:extLst>
          </p:cNvPr>
          <p:cNvGrpSpPr/>
          <p:nvPr/>
        </p:nvGrpSpPr>
        <p:grpSpPr>
          <a:xfrm>
            <a:off x="1875125" y="3485004"/>
            <a:ext cx="636116" cy="741342"/>
            <a:chOff x="1755677" y="2302471"/>
            <a:chExt cx="636116" cy="741342"/>
          </a:xfrm>
        </p:grpSpPr>
        <p:pic>
          <p:nvPicPr>
            <p:cNvPr id="96" name="Picture 95">
              <a:extLst>
                <a:ext uri="{FF2B5EF4-FFF2-40B4-BE49-F238E27FC236}">
                  <a16:creationId xmlns:a16="http://schemas.microsoft.com/office/drawing/2014/main" id="{1DF5A6FF-DCFF-9F48-B3DE-27D79DB27DA7}"/>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1755677" y="2302471"/>
              <a:ext cx="636116" cy="527234"/>
            </a:xfrm>
            <a:prstGeom prst="ellipse">
              <a:avLst/>
            </a:prstGeom>
          </p:spPr>
        </p:pic>
        <p:cxnSp>
          <p:nvCxnSpPr>
            <p:cNvPr id="51" name="Straight Arrow Connector 50">
              <a:extLst>
                <a:ext uri="{FF2B5EF4-FFF2-40B4-BE49-F238E27FC236}">
                  <a16:creationId xmlns:a16="http://schemas.microsoft.com/office/drawing/2014/main" id="{28793647-B158-CF4E-BA69-1B81E9F666CC}"/>
                </a:ext>
              </a:extLst>
            </p:cNvPr>
            <p:cNvCxnSpPr>
              <a:cxnSpLocks/>
            </p:cNvCxnSpPr>
            <p:nvPr/>
          </p:nvCxnSpPr>
          <p:spPr>
            <a:xfrm>
              <a:off x="2085424" y="2603991"/>
              <a:ext cx="6264" cy="439822"/>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cxnSp>
        <p:nvCxnSpPr>
          <p:cNvPr id="52" name="Straight Arrow Connector 51">
            <a:extLst>
              <a:ext uri="{FF2B5EF4-FFF2-40B4-BE49-F238E27FC236}">
                <a16:creationId xmlns:a16="http://schemas.microsoft.com/office/drawing/2014/main" id="{20C15236-0F2B-5E45-88C5-414BFA98C371}"/>
              </a:ext>
            </a:extLst>
          </p:cNvPr>
          <p:cNvCxnSpPr>
            <a:cxnSpLocks/>
          </p:cNvCxnSpPr>
          <p:nvPr/>
        </p:nvCxnSpPr>
        <p:spPr>
          <a:xfrm flipH="1">
            <a:off x="2208119" y="1286301"/>
            <a:ext cx="1465" cy="2495151"/>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508F1917-E4F0-2F42-99A7-4EAEBBC8962E}"/>
              </a:ext>
            </a:extLst>
          </p:cNvPr>
          <p:cNvSpPr txBox="1"/>
          <p:nvPr/>
        </p:nvSpPr>
        <p:spPr>
          <a:xfrm>
            <a:off x="3229641" y="4244149"/>
            <a:ext cx="2854817" cy="692477"/>
          </a:xfrm>
          <a:prstGeom prst="rect">
            <a:avLst/>
          </a:prstGeom>
          <a:noFill/>
        </p:spPr>
        <p:txBody>
          <a:bodyPr wrap="square" rtlCol="0">
            <a:noAutofit/>
          </a:bodyPr>
          <a:lstStyle/>
          <a:p>
            <a:pPr algn="ctr"/>
            <a:r>
              <a:rPr lang="en-US" sz="2800" dirty="0">
                <a:latin typeface="Avenir Book" panose="02000503020000020003" pitchFamily="2" charset="0"/>
              </a:rPr>
              <a:t>Constant</a:t>
            </a:r>
          </a:p>
          <a:p>
            <a:pPr algn="ctr"/>
            <a:r>
              <a:rPr lang="en-US" sz="2800" dirty="0">
                <a:latin typeface="Avenir Book" panose="02000503020000020003" pitchFamily="2" charset="0"/>
              </a:rPr>
              <a:t>radial angle (0°)</a:t>
            </a:r>
          </a:p>
        </p:txBody>
      </p:sp>
      <p:sp>
        <p:nvSpPr>
          <p:cNvPr id="24" name="TextBox 23">
            <a:extLst>
              <a:ext uri="{FF2B5EF4-FFF2-40B4-BE49-F238E27FC236}">
                <a16:creationId xmlns:a16="http://schemas.microsoft.com/office/drawing/2014/main" id="{7291A390-2920-9449-B8B4-F2043C51671B}"/>
              </a:ext>
            </a:extLst>
          </p:cNvPr>
          <p:cNvSpPr txBox="1"/>
          <p:nvPr/>
        </p:nvSpPr>
        <p:spPr>
          <a:xfrm>
            <a:off x="5902589" y="1396646"/>
            <a:ext cx="3043692" cy="692477"/>
          </a:xfrm>
          <a:prstGeom prst="rect">
            <a:avLst/>
          </a:prstGeom>
          <a:noFill/>
        </p:spPr>
        <p:txBody>
          <a:bodyPr wrap="square" rtlCol="0">
            <a:noAutofit/>
          </a:bodyPr>
          <a:lstStyle/>
          <a:p>
            <a:pPr algn="ctr"/>
            <a:r>
              <a:rPr lang="en-US" sz="2800" dirty="0">
                <a:latin typeface="Avenir Book" panose="02000503020000020003" pitchFamily="2" charset="0"/>
              </a:rPr>
              <a:t>Constant</a:t>
            </a:r>
          </a:p>
          <a:p>
            <a:pPr algn="ctr"/>
            <a:r>
              <a:rPr lang="en-US" sz="2800" dirty="0">
                <a:latin typeface="Avenir Book" panose="02000503020000020003" pitchFamily="2" charset="0"/>
              </a:rPr>
              <a:t>frequency</a:t>
            </a:r>
          </a:p>
        </p:txBody>
      </p:sp>
      <p:sp>
        <p:nvSpPr>
          <p:cNvPr id="25" name="TextBox 24">
            <a:extLst>
              <a:ext uri="{FF2B5EF4-FFF2-40B4-BE49-F238E27FC236}">
                <a16:creationId xmlns:a16="http://schemas.microsoft.com/office/drawing/2014/main" id="{B5715DA8-DFAF-004E-9F6D-9CB513623DC8}"/>
              </a:ext>
            </a:extLst>
          </p:cNvPr>
          <p:cNvSpPr txBox="1"/>
          <p:nvPr/>
        </p:nvSpPr>
        <p:spPr>
          <a:xfrm>
            <a:off x="336069" y="111446"/>
            <a:ext cx="4008341"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Hit</a:t>
            </a:r>
          </a:p>
        </p:txBody>
      </p:sp>
      <p:sp>
        <p:nvSpPr>
          <p:cNvPr id="26" name="TextBox 25">
            <a:extLst>
              <a:ext uri="{FF2B5EF4-FFF2-40B4-BE49-F238E27FC236}">
                <a16:creationId xmlns:a16="http://schemas.microsoft.com/office/drawing/2014/main" id="{C80430D2-F33F-094C-B013-0829F26CD497}"/>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Tree>
    <p:extLst>
      <p:ext uri="{BB962C8B-B14F-4D97-AF65-F5344CB8AC3E}">
        <p14:creationId xmlns:p14="http://schemas.microsoft.com/office/powerpoint/2010/main" val="4229737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1" name="Straight Arrow Connector 40">
            <a:extLst>
              <a:ext uri="{FF2B5EF4-FFF2-40B4-BE49-F238E27FC236}">
                <a16:creationId xmlns:a16="http://schemas.microsoft.com/office/drawing/2014/main" id="{03833EEF-5DA4-5B41-AE1E-994435FFE540}"/>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BC539F63-0F54-E74D-B215-4B620A711E97}"/>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E75AE172-D440-C14D-A403-28348E73F23A}"/>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grpSp>
        <p:nvGrpSpPr>
          <p:cNvPr id="3" name="Group 2">
            <a:extLst>
              <a:ext uri="{FF2B5EF4-FFF2-40B4-BE49-F238E27FC236}">
                <a16:creationId xmlns:a16="http://schemas.microsoft.com/office/drawing/2014/main" id="{C2632437-945A-6B4C-BB88-F1348210E2D7}"/>
              </a:ext>
            </a:extLst>
          </p:cNvPr>
          <p:cNvGrpSpPr/>
          <p:nvPr/>
        </p:nvGrpSpPr>
        <p:grpSpPr>
          <a:xfrm>
            <a:off x="1089281" y="938238"/>
            <a:ext cx="1755302" cy="4541309"/>
            <a:chOff x="1089281" y="938238"/>
            <a:chExt cx="1755302" cy="4541309"/>
          </a:xfrm>
        </p:grpSpPr>
        <p:grpSp>
          <p:nvGrpSpPr>
            <p:cNvPr id="2" name="Group 1">
              <a:extLst>
                <a:ext uri="{FF2B5EF4-FFF2-40B4-BE49-F238E27FC236}">
                  <a16:creationId xmlns:a16="http://schemas.microsoft.com/office/drawing/2014/main" id="{E1E58866-479B-7F44-887C-1F712677BDC8}"/>
                </a:ext>
              </a:extLst>
            </p:cNvPr>
            <p:cNvGrpSpPr/>
            <p:nvPr/>
          </p:nvGrpSpPr>
          <p:grpSpPr>
            <a:xfrm>
              <a:off x="1574583" y="938238"/>
              <a:ext cx="1270000" cy="4541309"/>
              <a:chOff x="1490736" y="820465"/>
              <a:chExt cx="1270000" cy="4541309"/>
            </a:xfrm>
          </p:grpSpPr>
          <p:pic>
            <p:nvPicPr>
              <p:cNvPr id="62" name="Picture 61">
                <a:extLst>
                  <a:ext uri="{FF2B5EF4-FFF2-40B4-BE49-F238E27FC236}">
                    <a16:creationId xmlns:a16="http://schemas.microsoft.com/office/drawing/2014/main" id="{6CD67D85-D51C-4B4E-BFB1-25B02432D872}"/>
                  </a:ext>
                </a:extLst>
              </p:cNvPr>
              <p:cNvPicPr>
                <a:picLocks noChangeAspect="1"/>
              </p:cNvPicPr>
              <p:nvPr/>
            </p:nvPicPr>
            <p:blipFill>
              <a:blip r:embed="rId3">
                <a:duotone>
                  <a:schemeClr val="accent1">
                    <a:shade val="45000"/>
                    <a:satMod val="135000"/>
                  </a:schemeClr>
                  <a:prstClr val="white"/>
                </a:duotone>
              </a:blip>
              <a:stretch>
                <a:fillRect/>
              </a:stretch>
            </p:blipFill>
            <p:spPr>
              <a:xfrm>
                <a:off x="1490736" y="4091774"/>
                <a:ext cx="1270000" cy="1270000"/>
              </a:xfrm>
              <a:prstGeom prst="rect">
                <a:avLst/>
              </a:prstGeom>
            </p:spPr>
          </p:pic>
          <p:grpSp>
            <p:nvGrpSpPr>
              <p:cNvPr id="21" name="Group 20">
                <a:extLst>
                  <a:ext uri="{FF2B5EF4-FFF2-40B4-BE49-F238E27FC236}">
                    <a16:creationId xmlns:a16="http://schemas.microsoft.com/office/drawing/2014/main" id="{1A7B6325-11C4-1749-8E1F-1C6BD9444014}"/>
                  </a:ext>
                </a:extLst>
              </p:cNvPr>
              <p:cNvGrpSpPr/>
              <p:nvPr/>
            </p:nvGrpSpPr>
            <p:grpSpPr>
              <a:xfrm>
                <a:off x="1864764" y="820465"/>
                <a:ext cx="636116" cy="967785"/>
                <a:chOff x="5923577" y="454705"/>
                <a:chExt cx="636116" cy="967785"/>
              </a:xfrm>
            </p:grpSpPr>
            <p:pic>
              <p:nvPicPr>
                <p:cNvPr id="132" name="Picture 131">
                  <a:extLst>
                    <a:ext uri="{FF2B5EF4-FFF2-40B4-BE49-F238E27FC236}">
                      <a16:creationId xmlns:a16="http://schemas.microsoft.com/office/drawing/2014/main" id="{11E68179-C15B-F94F-9340-607CB5872024}"/>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5923577" y="454705"/>
                  <a:ext cx="636116" cy="527234"/>
                </a:xfrm>
                <a:prstGeom prst="ellipse">
                  <a:avLst/>
                </a:prstGeom>
              </p:spPr>
            </p:pic>
            <p:sp>
              <p:nvSpPr>
                <p:cNvPr id="149" name="Pie 148">
                  <a:extLst>
                    <a:ext uri="{FF2B5EF4-FFF2-40B4-BE49-F238E27FC236}">
                      <a16:creationId xmlns:a16="http://schemas.microsoft.com/office/drawing/2014/main" id="{4606F86B-B9BD-5E4C-8AEE-90EC710BCF3E}"/>
                    </a:ext>
                  </a:extLst>
                </p:cNvPr>
                <p:cNvSpPr/>
                <p:nvPr/>
              </p:nvSpPr>
              <p:spPr>
                <a:xfrm>
                  <a:off x="6030455" y="529603"/>
                  <a:ext cx="445782" cy="445782"/>
                </a:xfrm>
                <a:prstGeom prst="pie">
                  <a:avLst>
                    <a:gd name="adj1" fmla="val 2904041"/>
                    <a:gd name="adj2" fmla="val 5561855"/>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50" name="Straight Arrow Connector 149">
                  <a:extLst>
                    <a:ext uri="{FF2B5EF4-FFF2-40B4-BE49-F238E27FC236}">
                      <a16:creationId xmlns:a16="http://schemas.microsoft.com/office/drawing/2014/main" id="{3E3829BA-E854-0743-B9CB-8224E72CD189}"/>
                    </a:ext>
                  </a:extLst>
                </p:cNvPr>
                <p:cNvCxnSpPr>
                  <a:cxnSpLocks/>
                </p:cNvCxnSpPr>
                <p:nvPr/>
              </p:nvCxnSpPr>
              <p:spPr>
                <a:xfrm>
                  <a:off x="6242628" y="785827"/>
                  <a:ext cx="1" cy="636663"/>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cxnSp>
              <p:nvCxnSpPr>
                <p:cNvPr id="133" name="Straight Arrow Connector 132">
                  <a:extLst>
                    <a:ext uri="{FF2B5EF4-FFF2-40B4-BE49-F238E27FC236}">
                      <a16:creationId xmlns:a16="http://schemas.microsoft.com/office/drawing/2014/main" id="{6343678A-FAD1-624D-B134-80E9CD0CEEFC}"/>
                    </a:ext>
                  </a:extLst>
                </p:cNvPr>
                <p:cNvCxnSpPr>
                  <a:cxnSpLocks/>
                </p:cNvCxnSpPr>
                <p:nvPr/>
              </p:nvCxnSpPr>
              <p:spPr>
                <a:xfrm>
                  <a:off x="6241635" y="730714"/>
                  <a:ext cx="284395" cy="418360"/>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grpSp>
        <p:sp>
          <p:nvSpPr>
            <p:cNvPr id="46" name="TextBox 45">
              <a:extLst>
                <a:ext uri="{FF2B5EF4-FFF2-40B4-BE49-F238E27FC236}">
                  <a16:creationId xmlns:a16="http://schemas.microsoft.com/office/drawing/2014/main" id="{3100875C-128C-DA46-8E1E-93736002298B}"/>
                </a:ext>
              </a:extLst>
            </p:cNvPr>
            <p:cNvSpPr txBox="1"/>
            <p:nvPr/>
          </p:nvSpPr>
          <p:spPr>
            <a:xfrm>
              <a:off x="1089281" y="1556780"/>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1</a:t>
              </a:r>
              <a:r>
                <a:rPr lang="en-US" sz="2000" dirty="0">
                  <a:latin typeface="Avenir Book" panose="02000503020000020003" pitchFamily="2" charset="0"/>
                </a:rPr>
                <a:t>°</a:t>
              </a:r>
            </a:p>
          </p:txBody>
        </p:sp>
      </p:grpSp>
      <p:sp>
        <p:nvSpPr>
          <p:cNvPr id="17" name="TextBox 16">
            <a:extLst>
              <a:ext uri="{FF2B5EF4-FFF2-40B4-BE49-F238E27FC236}">
                <a16:creationId xmlns:a16="http://schemas.microsoft.com/office/drawing/2014/main" id="{F5E05035-3A61-FC42-A2DB-2435FCDBE0C6}"/>
              </a:ext>
            </a:extLst>
          </p:cNvPr>
          <p:cNvSpPr txBox="1"/>
          <p:nvPr/>
        </p:nvSpPr>
        <p:spPr>
          <a:xfrm>
            <a:off x="336069" y="111446"/>
            <a:ext cx="4301690"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Miss</a:t>
            </a:r>
          </a:p>
        </p:txBody>
      </p:sp>
      <p:sp>
        <p:nvSpPr>
          <p:cNvPr id="18" name="TextBox 17">
            <a:extLst>
              <a:ext uri="{FF2B5EF4-FFF2-40B4-BE49-F238E27FC236}">
                <a16:creationId xmlns:a16="http://schemas.microsoft.com/office/drawing/2014/main" id="{974A6E58-3F40-5B42-B3DC-7994E3DF13E5}"/>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Tree>
    <p:extLst>
      <p:ext uri="{BB962C8B-B14F-4D97-AF65-F5344CB8AC3E}">
        <p14:creationId xmlns:p14="http://schemas.microsoft.com/office/powerpoint/2010/main" val="33187399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2B80CA-63B1-C349-8F6C-CC2F4FA7C5E6}"/>
              </a:ext>
            </a:extLst>
          </p:cNvPr>
          <p:cNvSpPr txBox="1"/>
          <p:nvPr/>
        </p:nvSpPr>
        <p:spPr>
          <a:xfrm>
            <a:off x="1089281" y="1556780"/>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1</a:t>
            </a:r>
            <a:r>
              <a:rPr lang="en-US" sz="2000" dirty="0">
                <a:latin typeface="Avenir Book" panose="02000503020000020003" pitchFamily="2" charset="0"/>
              </a:rPr>
              <a:t>°</a:t>
            </a:r>
          </a:p>
        </p:txBody>
      </p:sp>
      <p:sp>
        <p:nvSpPr>
          <p:cNvPr id="3" name="Oval 2">
            <a:extLst>
              <a:ext uri="{FF2B5EF4-FFF2-40B4-BE49-F238E27FC236}">
                <a16:creationId xmlns:a16="http://schemas.microsoft.com/office/drawing/2014/main" id="{059BDD2B-CFE1-304C-B16D-FB70B7A8F278}"/>
              </a:ext>
            </a:extLst>
          </p:cNvPr>
          <p:cNvSpPr/>
          <p:nvPr/>
        </p:nvSpPr>
        <p:spPr>
          <a:xfrm rot="19494454">
            <a:off x="2216356" y="1155845"/>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A2073A8-AB77-C64F-9BF6-EB4EFD29D8AF}"/>
              </a:ext>
            </a:extLst>
          </p:cNvPr>
          <p:cNvPicPr>
            <a:picLocks noChangeAspect="1"/>
          </p:cNvPicPr>
          <p:nvPr/>
        </p:nvPicPr>
        <p:blipFill>
          <a:blip r:embed="rId3">
            <a:duotone>
              <a:schemeClr val="accent1">
                <a:shade val="45000"/>
                <a:satMod val="135000"/>
              </a:schemeClr>
              <a:prstClr val="white"/>
            </a:duotone>
          </a:blip>
          <a:stretch>
            <a:fillRect/>
          </a:stretch>
        </p:blipFill>
        <p:spPr>
          <a:xfrm>
            <a:off x="1574583" y="4209547"/>
            <a:ext cx="1270000" cy="1270000"/>
          </a:xfrm>
          <a:prstGeom prst="rect">
            <a:avLst/>
          </a:prstGeom>
        </p:spPr>
      </p:pic>
      <p:grpSp>
        <p:nvGrpSpPr>
          <p:cNvPr id="6" name="Group 5">
            <a:extLst>
              <a:ext uri="{FF2B5EF4-FFF2-40B4-BE49-F238E27FC236}">
                <a16:creationId xmlns:a16="http://schemas.microsoft.com/office/drawing/2014/main" id="{7EBB71D5-DE64-DB42-92F5-F490109C84FF}"/>
              </a:ext>
            </a:extLst>
          </p:cNvPr>
          <p:cNvGrpSpPr/>
          <p:nvPr/>
        </p:nvGrpSpPr>
        <p:grpSpPr>
          <a:xfrm>
            <a:off x="1349121" y="1700215"/>
            <a:ext cx="1624175" cy="876029"/>
            <a:chOff x="3806843" y="644295"/>
            <a:chExt cx="1624175" cy="876029"/>
          </a:xfrm>
        </p:grpSpPr>
        <p:sp>
          <p:nvSpPr>
            <p:cNvPr id="7" name="Oval 6">
              <a:extLst>
                <a:ext uri="{FF2B5EF4-FFF2-40B4-BE49-F238E27FC236}">
                  <a16:creationId xmlns:a16="http://schemas.microsoft.com/office/drawing/2014/main" id="{97ED7241-8074-8944-8EAD-A8BA8794B501}"/>
                </a:ext>
              </a:extLst>
            </p:cNvPr>
            <p:cNvSpPr/>
            <p:nvPr/>
          </p:nvSpPr>
          <p:spPr>
            <a:xfrm rot="19494454">
              <a:off x="5159988" y="803432"/>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50F641BA-A77D-F249-A943-40A39672BB8A}"/>
                </a:ext>
              </a:extLst>
            </p:cNvPr>
            <p:cNvGrpSpPr/>
            <p:nvPr/>
          </p:nvGrpSpPr>
          <p:grpSpPr>
            <a:xfrm>
              <a:off x="3806843" y="644295"/>
              <a:ext cx="1624175" cy="876029"/>
              <a:chOff x="3806843" y="644295"/>
              <a:chExt cx="1624175" cy="876029"/>
            </a:xfrm>
          </p:grpSpPr>
          <p:sp>
            <p:nvSpPr>
              <p:cNvPr id="9" name="Pie 8">
                <a:extLst>
                  <a:ext uri="{FF2B5EF4-FFF2-40B4-BE49-F238E27FC236}">
                    <a16:creationId xmlns:a16="http://schemas.microsoft.com/office/drawing/2014/main" id="{411DBC76-57A6-9645-92F4-83999C085820}"/>
                  </a:ext>
                </a:extLst>
              </p:cNvPr>
              <p:cNvSpPr/>
              <p:nvPr/>
            </p:nvSpPr>
            <p:spPr>
              <a:xfrm rot="316445">
                <a:off x="4985236" y="644295"/>
                <a:ext cx="445782" cy="445782"/>
              </a:xfrm>
              <a:prstGeom prst="pie">
                <a:avLst>
                  <a:gd name="adj1" fmla="val 2794158"/>
                  <a:gd name="adj2" fmla="val 5561855"/>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Arrow Connector 9">
                <a:extLst>
                  <a:ext uri="{FF2B5EF4-FFF2-40B4-BE49-F238E27FC236}">
                    <a16:creationId xmlns:a16="http://schemas.microsoft.com/office/drawing/2014/main" id="{01DD1348-E218-0B47-8C9D-C3E4C79C7A3F}"/>
                  </a:ext>
                </a:extLst>
              </p:cNvPr>
              <p:cNvCxnSpPr>
                <a:cxnSpLocks/>
              </p:cNvCxnSpPr>
              <p:nvPr/>
            </p:nvCxnSpPr>
            <p:spPr>
              <a:xfrm flipH="1">
                <a:off x="5088541" y="871559"/>
                <a:ext cx="113332" cy="648765"/>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B90D54E-B5BF-6F40-BB6E-45CA2AE68E71}"/>
                  </a:ext>
                </a:extLst>
              </p:cNvPr>
              <p:cNvSpPr txBox="1"/>
              <p:nvPr/>
            </p:nvSpPr>
            <p:spPr>
              <a:xfrm>
                <a:off x="3806843" y="1106764"/>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2</a:t>
                </a:r>
                <a:r>
                  <a:rPr lang="en-US" sz="2000" dirty="0">
                    <a:latin typeface="Avenir Book" panose="02000503020000020003" pitchFamily="2" charset="0"/>
                  </a:rPr>
                  <a:t>°</a:t>
                </a:r>
              </a:p>
            </p:txBody>
          </p:sp>
        </p:grpSp>
      </p:grpSp>
      <p:grpSp>
        <p:nvGrpSpPr>
          <p:cNvPr id="12" name="Group 11">
            <a:extLst>
              <a:ext uri="{FF2B5EF4-FFF2-40B4-BE49-F238E27FC236}">
                <a16:creationId xmlns:a16="http://schemas.microsoft.com/office/drawing/2014/main" id="{B73D469F-89CA-7246-B0D1-05E30BDEC2A6}"/>
              </a:ext>
            </a:extLst>
          </p:cNvPr>
          <p:cNvGrpSpPr/>
          <p:nvPr/>
        </p:nvGrpSpPr>
        <p:grpSpPr>
          <a:xfrm>
            <a:off x="1768418" y="2379044"/>
            <a:ext cx="1679818" cy="850549"/>
            <a:chOff x="4226140" y="1323124"/>
            <a:chExt cx="1679818" cy="850549"/>
          </a:xfrm>
        </p:grpSpPr>
        <p:sp>
          <p:nvSpPr>
            <p:cNvPr id="13" name="Oval 12">
              <a:extLst>
                <a:ext uri="{FF2B5EF4-FFF2-40B4-BE49-F238E27FC236}">
                  <a16:creationId xmlns:a16="http://schemas.microsoft.com/office/drawing/2014/main" id="{8318BCAA-BA89-A547-A48F-5F5B26CB69A8}"/>
                </a:ext>
              </a:extLst>
            </p:cNvPr>
            <p:cNvSpPr/>
            <p:nvPr/>
          </p:nvSpPr>
          <p:spPr>
            <a:xfrm rot="19494454">
              <a:off x="5625208" y="1465559"/>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3F8669D-57A0-0246-9583-FCCEB37E5FBB}"/>
                </a:ext>
              </a:extLst>
            </p:cNvPr>
            <p:cNvGrpSpPr/>
            <p:nvPr/>
          </p:nvGrpSpPr>
          <p:grpSpPr>
            <a:xfrm>
              <a:off x="4226140" y="1323124"/>
              <a:ext cx="1679818" cy="850549"/>
              <a:chOff x="4226140" y="1323124"/>
              <a:chExt cx="1679818" cy="850549"/>
            </a:xfrm>
          </p:grpSpPr>
          <p:sp>
            <p:nvSpPr>
              <p:cNvPr id="15" name="Pie 14">
                <a:extLst>
                  <a:ext uri="{FF2B5EF4-FFF2-40B4-BE49-F238E27FC236}">
                    <a16:creationId xmlns:a16="http://schemas.microsoft.com/office/drawing/2014/main" id="{73BC2BD7-A31C-EA43-A00F-34FBF9DFA1C1}"/>
                  </a:ext>
                </a:extLst>
              </p:cNvPr>
              <p:cNvSpPr/>
              <p:nvPr/>
            </p:nvSpPr>
            <p:spPr>
              <a:xfrm rot="316445">
                <a:off x="5460176" y="1323124"/>
                <a:ext cx="445782" cy="445782"/>
              </a:xfrm>
              <a:prstGeom prst="pie">
                <a:avLst>
                  <a:gd name="adj1" fmla="val 2794158"/>
                  <a:gd name="adj2" fmla="val 6498111"/>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6" name="Straight Arrow Connector 15">
                <a:extLst>
                  <a:ext uri="{FF2B5EF4-FFF2-40B4-BE49-F238E27FC236}">
                    <a16:creationId xmlns:a16="http://schemas.microsoft.com/office/drawing/2014/main" id="{46A28A7E-EB41-5F43-AADA-DE1E1686CB05}"/>
                  </a:ext>
                </a:extLst>
              </p:cNvPr>
              <p:cNvCxnSpPr>
                <a:cxnSpLocks/>
              </p:cNvCxnSpPr>
              <p:nvPr/>
            </p:nvCxnSpPr>
            <p:spPr>
              <a:xfrm flipH="1">
                <a:off x="5357797" y="1538363"/>
                <a:ext cx="333236" cy="635310"/>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07A794BC-A19B-B949-B332-6C4E492F5595}"/>
                  </a:ext>
                </a:extLst>
              </p:cNvPr>
              <p:cNvSpPr txBox="1"/>
              <p:nvPr/>
            </p:nvSpPr>
            <p:spPr>
              <a:xfrm>
                <a:off x="4226140" y="1700831"/>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3</a:t>
                </a:r>
                <a:r>
                  <a:rPr lang="en-US" sz="2000" dirty="0">
                    <a:latin typeface="Avenir Book" panose="02000503020000020003" pitchFamily="2" charset="0"/>
                  </a:rPr>
                  <a:t>°</a:t>
                </a:r>
              </a:p>
            </p:txBody>
          </p:sp>
        </p:grpSp>
      </p:grpSp>
      <p:grpSp>
        <p:nvGrpSpPr>
          <p:cNvPr id="23" name="Group 22">
            <a:extLst>
              <a:ext uri="{FF2B5EF4-FFF2-40B4-BE49-F238E27FC236}">
                <a16:creationId xmlns:a16="http://schemas.microsoft.com/office/drawing/2014/main" id="{68830300-1188-1740-9287-9AF3602FACFF}"/>
              </a:ext>
            </a:extLst>
          </p:cNvPr>
          <p:cNvGrpSpPr/>
          <p:nvPr/>
        </p:nvGrpSpPr>
        <p:grpSpPr>
          <a:xfrm>
            <a:off x="3325228" y="2915260"/>
            <a:ext cx="636116" cy="694369"/>
            <a:chOff x="1755677" y="2302471"/>
            <a:chExt cx="636116" cy="694369"/>
          </a:xfrm>
        </p:grpSpPr>
        <p:pic>
          <p:nvPicPr>
            <p:cNvPr id="24" name="Picture 23">
              <a:extLst>
                <a:ext uri="{FF2B5EF4-FFF2-40B4-BE49-F238E27FC236}">
                  <a16:creationId xmlns:a16="http://schemas.microsoft.com/office/drawing/2014/main" id="{059323D8-C598-5745-837F-AFFB1E76139F}"/>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1755677" y="2302471"/>
              <a:ext cx="636116" cy="527234"/>
            </a:xfrm>
            <a:prstGeom prst="ellipse">
              <a:avLst/>
            </a:prstGeom>
          </p:spPr>
        </p:pic>
        <p:cxnSp>
          <p:nvCxnSpPr>
            <p:cNvPr id="25" name="Straight Arrow Connector 24">
              <a:extLst>
                <a:ext uri="{FF2B5EF4-FFF2-40B4-BE49-F238E27FC236}">
                  <a16:creationId xmlns:a16="http://schemas.microsoft.com/office/drawing/2014/main" id="{07C64B2E-CB2A-7C45-AA0F-422E79AB2045}"/>
                </a:ext>
              </a:extLst>
            </p:cNvPr>
            <p:cNvCxnSpPr>
              <a:cxnSpLocks/>
            </p:cNvCxnSpPr>
            <p:nvPr/>
          </p:nvCxnSpPr>
          <p:spPr>
            <a:xfrm>
              <a:off x="2073735" y="2578480"/>
              <a:ext cx="284395" cy="418360"/>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8B1158C-060E-394A-A5D4-C8B7D2487D8B}"/>
              </a:ext>
            </a:extLst>
          </p:cNvPr>
          <p:cNvGrpSpPr/>
          <p:nvPr/>
        </p:nvGrpSpPr>
        <p:grpSpPr>
          <a:xfrm>
            <a:off x="2109000" y="3050298"/>
            <a:ext cx="1759337" cy="671761"/>
            <a:chOff x="4566722" y="1994378"/>
            <a:chExt cx="1759337" cy="671761"/>
          </a:xfrm>
        </p:grpSpPr>
        <p:sp>
          <p:nvSpPr>
            <p:cNvPr id="27" name="Pie 26">
              <a:extLst>
                <a:ext uri="{FF2B5EF4-FFF2-40B4-BE49-F238E27FC236}">
                  <a16:creationId xmlns:a16="http://schemas.microsoft.com/office/drawing/2014/main" id="{700E18E0-E7E4-E84B-A9AA-FCEE205A4A2D}"/>
                </a:ext>
              </a:extLst>
            </p:cNvPr>
            <p:cNvSpPr/>
            <p:nvPr/>
          </p:nvSpPr>
          <p:spPr>
            <a:xfrm rot="316445">
              <a:off x="5915880" y="1994378"/>
              <a:ext cx="410179" cy="379713"/>
            </a:xfrm>
            <a:prstGeom prst="pie">
              <a:avLst>
                <a:gd name="adj1" fmla="val 2975855"/>
                <a:gd name="adj2" fmla="val 7911059"/>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TextBox 27">
              <a:extLst>
                <a:ext uri="{FF2B5EF4-FFF2-40B4-BE49-F238E27FC236}">
                  <a16:creationId xmlns:a16="http://schemas.microsoft.com/office/drawing/2014/main" id="{85614F3A-1C74-1241-8C84-8D88C6B04A54}"/>
                </a:ext>
              </a:extLst>
            </p:cNvPr>
            <p:cNvSpPr txBox="1"/>
            <p:nvPr/>
          </p:nvSpPr>
          <p:spPr>
            <a:xfrm>
              <a:off x="4566722" y="2266029"/>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4</a:t>
              </a:r>
              <a:r>
                <a:rPr lang="en-US" sz="2000" dirty="0">
                  <a:latin typeface="Avenir Book" panose="02000503020000020003" pitchFamily="2" charset="0"/>
                </a:rPr>
                <a:t>°</a:t>
              </a:r>
            </a:p>
          </p:txBody>
        </p:sp>
        <p:cxnSp>
          <p:nvCxnSpPr>
            <p:cNvPr id="29" name="Straight Arrow Connector 28">
              <a:extLst>
                <a:ext uri="{FF2B5EF4-FFF2-40B4-BE49-F238E27FC236}">
                  <a16:creationId xmlns:a16="http://schemas.microsoft.com/office/drawing/2014/main" id="{50645CFD-93D7-B24A-88E7-C9F5619C3DFC}"/>
                </a:ext>
              </a:extLst>
            </p:cNvPr>
            <p:cNvCxnSpPr>
              <a:cxnSpLocks/>
            </p:cNvCxnSpPr>
            <p:nvPr/>
          </p:nvCxnSpPr>
          <p:spPr>
            <a:xfrm flipH="1">
              <a:off x="5642514" y="2155909"/>
              <a:ext cx="509767" cy="466170"/>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grpSp>
      <p:sp>
        <p:nvSpPr>
          <p:cNvPr id="30" name="Pie 29">
            <a:extLst>
              <a:ext uri="{FF2B5EF4-FFF2-40B4-BE49-F238E27FC236}">
                <a16:creationId xmlns:a16="http://schemas.microsoft.com/office/drawing/2014/main" id="{54AECD1F-ED5F-9640-A0A6-939A3F126614}"/>
              </a:ext>
            </a:extLst>
          </p:cNvPr>
          <p:cNvSpPr/>
          <p:nvPr/>
        </p:nvSpPr>
        <p:spPr>
          <a:xfrm>
            <a:off x="2055489" y="1013136"/>
            <a:ext cx="445782" cy="445782"/>
          </a:xfrm>
          <a:prstGeom prst="pie">
            <a:avLst>
              <a:gd name="adj1" fmla="val 2904041"/>
              <a:gd name="adj2" fmla="val 5561855"/>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31" name="Straight Arrow Connector 30">
            <a:extLst>
              <a:ext uri="{FF2B5EF4-FFF2-40B4-BE49-F238E27FC236}">
                <a16:creationId xmlns:a16="http://schemas.microsoft.com/office/drawing/2014/main" id="{9FAE6D7E-7C5C-2743-8408-8682BC6B921C}"/>
              </a:ext>
            </a:extLst>
          </p:cNvPr>
          <p:cNvCxnSpPr>
            <a:cxnSpLocks/>
          </p:cNvCxnSpPr>
          <p:nvPr/>
        </p:nvCxnSpPr>
        <p:spPr>
          <a:xfrm>
            <a:off x="2267662" y="1269360"/>
            <a:ext cx="1" cy="636663"/>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D1B8FEA4-B12A-0844-A0D3-79F7D52E272C}"/>
              </a:ext>
            </a:extLst>
          </p:cNvPr>
          <p:cNvCxnSpPr>
            <a:cxnSpLocks/>
          </p:cNvCxnSpPr>
          <p:nvPr/>
        </p:nvCxnSpPr>
        <p:spPr>
          <a:xfrm>
            <a:off x="2276429" y="1216074"/>
            <a:ext cx="1366857" cy="1977486"/>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E1B5826C-5008-4142-8EE6-CE5640162FAF}"/>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C6BD1318-28EF-9C41-AEBA-1514E91DB43B}"/>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6734C06C-55D7-AC42-90BC-2C030465FE22}"/>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33" name="TextBox 32">
            <a:extLst>
              <a:ext uri="{FF2B5EF4-FFF2-40B4-BE49-F238E27FC236}">
                <a16:creationId xmlns:a16="http://schemas.microsoft.com/office/drawing/2014/main" id="{87C03ED1-5932-6047-BAF9-A582EEBBC673}"/>
              </a:ext>
            </a:extLst>
          </p:cNvPr>
          <p:cNvSpPr txBox="1"/>
          <p:nvPr/>
        </p:nvSpPr>
        <p:spPr>
          <a:xfrm>
            <a:off x="336069" y="111446"/>
            <a:ext cx="4301690"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Miss</a:t>
            </a:r>
          </a:p>
        </p:txBody>
      </p:sp>
      <p:sp>
        <p:nvSpPr>
          <p:cNvPr id="34" name="TextBox 33">
            <a:extLst>
              <a:ext uri="{FF2B5EF4-FFF2-40B4-BE49-F238E27FC236}">
                <a16:creationId xmlns:a16="http://schemas.microsoft.com/office/drawing/2014/main" id="{F74EDD05-3A37-394E-9966-7DFE44D621A6}"/>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Tree>
    <p:extLst>
      <p:ext uri="{BB962C8B-B14F-4D97-AF65-F5344CB8AC3E}">
        <p14:creationId xmlns:p14="http://schemas.microsoft.com/office/powerpoint/2010/main" val="404173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ipe(up)">
                                      <p:cBhvr>
                                        <p:cTn id="7" dur="3000"/>
                                        <p:tgtEl>
                                          <p:spTgt spid="32"/>
                                        </p:tgtEl>
                                      </p:cBhvr>
                                    </p:animEffect>
                                  </p:childTnLst>
                                </p:cTn>
                              </p:par>
                              <p:par>
                                <p:cTn id="8" presetID="42" presetClass="path" presetSubtype="0" accel="50000" decel="50000" fill="hold" nodeType="withEffect">
                                  <p:stCondLst>
                                    <p:cond delay="0"/>
                                  </p:stCondLst>
                                  <p:childTnLst>
                                    <p:animMotion origin="layout" path="M -0.15035 -0.28842 L 2.5E-6 -4.44444E-6 " pathEditMode="relative" rAng="0" ptsTypes="AA">
                                      <p:cBhvr>
                                        <p:cTn id="9" dur="3000" fill="hold"/>
                                        <p:tgtEl>
                                          <p:spTgt spid="23"/>
                                        </p:tgtEl>
                                        <p:attrNameLst>
                                          <p:attrName>ppt_x</p:attrName>
                                          <p:attrName>ppt_y</p:attrName>
                                        </p:attrNameLst>
                                      </p:cBhvr>
                                      <p:rCtr x="7517" y="14421"/>
                                    </p:animMotion>
                                  </p:childTnLst>
                                </p:cTn>
                              </p:par>
                              <p:par>
                                <p:cTn id="10" presetID="1" presetClass="entr" presetSubtype="0" fill="hold" nodeType="withEffect">
                                  <p:stCondLst>
                                    <p:cond delay="1400"/>
                                  </p:stCondLst>
                                  <p:childTnLst>
                                    <p:set>
                                      <p:cBhvr>
                                        <p:cTn id="11" dur="1" fill="hold">
                                          <p:stCondLst>
                                            <p:cond delay="0"/>
                                          </p:stCondLst>
                                        </p:cTn>
                                        <p:tgtEl>
                                          <p:spTgt spid="6"/>
                                        </p:tgtEl>
                                        <p:attrNameLst>
                                          <p:attrName>style.visibility</p:attrName>
                                        </p:attrNameLst>
                                      </p:cBhvr>
                                      <p:to>
                                        <p:strVal val="visible"/>
                                      </p:to>
                                    </p:set>
                                  </p:childTnLst>
                                </p:cTn>
                              </p:par>
                              <p:par>
                                <p:cTn id="12" presetID="1" presetClass="entr" presetSubtype="0" fill="hold" nodeType="withEffect">
                                  <p:stCondLst>
                                    <p:cond delay="2000"/>
                                  </p:stCondLst>
                                  <p:childTnLst>
                                    <p:set>
                                      <p:cBhvr>
                                        <p:cTn id="13" dur="1" fill="hold">
                                          <p:stCondLst>
                                            <p:cond delay="0"/>
                                          </p:stCondLst>
                                        </p:cTn>
                                        <p:tgtEl>
                                          <p:spTgt spid="12"/>
                                        </p:tgtEl>
                                        <p:attrNameLst>
                                          <p:attrName>style.visibility</p:attrName>
                                        </p:attrNameLst>
                                      </p:cBhvr>
                                      <p:to>
                                        <p:strVal val="visible"/>
                                      </p:to>
                                    </p:set>
                                  </p:childTnLst>
                                </p:cTn>
                              </p:par>
                              <p:par>
                                <p:cTn id="14" presetID="1" presetClass="entr" presetSubtype="0" fill="hold" nodeType="withEffect">
                                  <p:stCondLst>
                                    <p:cond delay="2600"/>
                                  </p:stCondLst>
                                  <p:childTnLst>
                                    <p:set>
                                      <p:cBhvr>
                                        <p:cTn id="15"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7" name="Straight Arrow Connector 36">
            <a:extLst>
              <a:ext uri="{FF2B5EF4-FFF2-40B4-BE49-F238E27FC236}">
                <a16:creationId xmlns:a16="http://schemas.microsoft.com/office/drawing/2014/main" id="{E1B5826C-5008-4142-8EE6-CE5640162FAF}"/>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C6BD1318-28EF-9C41-AEBA-1514E91DB43B}"/>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6734C06C-55D7-AC42-90BC-2C030465FE22}"/>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33" name="TextBox 32">
            <a:extLst>
              <a:ext uri="{FF2B5EF4-FFF2-40B4-BE49-F238E27FC236}">
                <a16:creationId xmlns:a16="http://schemas.microsoft.com/office/drawing/2014/main" id="{87C03ED1-5932-6047-BAF9-A582EEBBC673}"/>
              </a:ext>
            </a:extLst>
          </p:cNvPr>
          <p:cNvSpPr txBox="1"/>
          <p:nvPr/>
        </p:nvSpPr>
        <p:spPr>
          <a:xfrm>
            <a:off x="336069" y="111446"/>
            <a:ext cx="4301690"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Miss</a:t>
            </a:r>
          </a:p>
        </p:txBody>
      </p:sp>
      <p:sp>
        <p:nvSpPr>
          <p:cNvPr id="34" name="TextBox 33">
            <a:extLst>
              <a:ext uri="{FF2B5EF4-FFF2-40B4-BE49-F238E27FC236}">
                <a16:creationId xmlns:a16="http://schemas.microsoft.com/office/drawing/2014/main" id="{F74EDD05-3A37-394E-9966-7DFE44D621A6}"/>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
        <p:nvSpPr>
          <p:cNvPr id="35" name="TextBox 34">
            <a:extLst>
              <a:ext uri="{FF2B5EF4-FFF2-40B4-BE49-F238E27FC236}">
                <a16:creationId xmlns:a16="http://schemas.microsoft.com/office/drawing/2014/main" id="{A94CE42B-A9E2-CF47-8183-F0FE832AEC79}"/>
              </a:ext>
            </a:extLst>
          </p:cNvPr>
          <p:cNvSpPr txBox="1"/>
          <p:nvPr/>
        </p:nvSpPr>
        <p:spPr>
          <a:xfrm>
            <a:off x="1089281" y="1556780"/>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1</a:t>
            </a:r>
            <a:r>
              <a:rPr lang="en-US" sz="2000" dirty="0">
                <a:latin typeface="Avenir Book" panose="02000503020000020003" pitchFamily="2" charset="0"/>
              </a:rPr>
              <a:t>°</a:t>
            </a:r>
          </a:p>
        </p:txBody>
      </p:sp>
      <p:sp>
        <p:nvSpPr>
          <p:cNvPr id="36" name="Oval 35">
            <a:extLst>
              <a:ext uri="{FF2B5EF4-FFF2-40B4-BE49-F238E27FC236}">
                <a16:creationId xmlns:a16="http://schemas.microsoft.com/office/drawing/2014/main" id="{6188BE91-EA52-DA4D-8B57-44F6E1EBCED8}"/>
              </a:ext>
            </a:extLst>
          </p:cNvPr>
          <p:cNvSpPr/>
          <p:nvPr/>
        </p:nvSpPr>
        <p:spPr>
          <a:xfrm rot="19494454">
            <a:off x="2216356" y="1155845"/>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9C7C96A1-F14E-774F-8A0C-5368CB264B27}"/>
              </a:ext>
            </a:extLst>
          </p:cNvPr>
          <p:cNvPicPr>
            <a:picLocks noChangeAspect="1"/>
          </p:cNvPicPr>
          <p:nvPr/>
        </p:nvPicPr>
        <p:blipFill>
          <a:blip r:embed="rId3">
            <a:duotone>
              <a:schemeClr val="accent1">
                <a:shade val="45000"/>
                <a:satMod val="135000"/>
              </a:schemeClr>
              <a:prstClr val="white"/>
            </a:duotone>
          </a:blip>
          <a:stretch>
            <a:fillRect/>
          </a:stretch>
        </p:blipFill>
        <p:spPr>
          <a:xfrm>
            <a:off x="1574583" y="4209547"/>
            <a:ext cx="1270000" cy="1270000"/>
          </a:xfrm>
          <a:prstGeom prst="rect">
            <a:avLst/>
          </a:prstGeom>
        </p:spPr>
      </p:pic>
      <p:grpSp>
        <p:nvGrpSpPr>
          <p:cNvPr id="41" name="Group 40">
            <a:extLst>
              <a:ext uri="{FF2B5EF4-FFF2-40B4-BE49-F238E27FC236}">
                <a16:creationId xmlns:a16="http://schemas.microsoft.com/office/drawing/2014/main" id="{43C6D53D-62AB-134B-B66B-BBACF9B37931}"/>
              </a:ext>
            </a:extLst>
          </p:cNvPr>
          <p:cNvGrpSpPr/>
          <p:nvPr/>
        </p:nvGrpSpPr>
        <p:grpSpPr>
          <a:xfrm>
            <a:off x="1349121" y="1700215"/>
            <a:ext cx="1624175" cy="876029"/>
            <a:chOff x="3806843" y="644295"/>
            <a:chExt cx="1624175" cy="876029"/>
          </a:xfrm>
        </p:grpSpPr>
        <p:sp>
          <p:nvSpPr>
            <p:cNvPr id="42" name="Oval 41">
              <a:extLst>
                <a:ext uri="{FF2B5EF4-FFF2-40B4-BE49-F238E27FC236}">
                  <a16:creationId xmlns:a16="http://schemas.microsoft.com/office/drawing/2014/main" id="{5EA8C9EB-D796-944E-A346-F62207293EB3}"/>
                </a:ext>
              </a:extLst>
            </p:cNvPr>
            <p:cNvSpPr/>
            <p:nvPr/>
          </p:nvSpPr>
          <p:spPr>
            <a:xfrm rot="19494454">
              <a:off x="5159988" y="803432"/>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664C7376-F8CA-0C45-A09A-A2B98A9A0185}"/>
                </a:ext>
              </a:extLst>
            </p:cNvPr>
            <p:cNvGrpSpPr/>
            <p:nvPr/>
          </p:nvGrpSpPr>
          <p:grpSpPr>
            <a:xfrm>
              <a:off x="3806843" y="644295"/>
              <a:ext cx="1624175" cy="876029"/>
              <a:chOff x="3806843" y="644295"/>
              <a:chExt cx="1624175" cy="876029"/>
            </a:xfrm>
          </p:grpSpPr>
          <p:sp>
            <p:nvSpPr>
              <p:cNvPr id="44" name="Pie 43">
                <a:extLst>
                  <a:ext uri="{FF2B5EF4-FFF2-40B4-BE49-F238E27FC236}">
                    <a16:creationId xmlns:a16="http://schemas.microsoft.com/office/drawing/2014/main" id="{69BD790E-90C7-5B46-9F88-2B6A186046FD}"/>
                  </a:ext>
                </a:extLst>
              </p:cNvPr>
              <p:cNvSpPr/>
              <p:nvPr/>
            </p:nvSpPr>
            <p:spPr>
              <a:xfrm rot="316445">
                <a:off x="4985236" y="644295"/>
                <a:ext cx="445782" cy="445782"/>
              </a:xfrm>
              <a:prstGeom prst="pie">
                <a:avLst>
                  <a:gd name="adj1" fmla="val 2794158"/>
                  <a:gd name="adj2" fmla="val 5561855"/>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5" name="Straight Arrow Connector 44">
                <a:extLst>
                  <a:ext uri="{FF2B5EF4-FFF2-40B4-BE49-F238E27FC236}">
                    <a16:creationId xmlns:a16="http://schemas.microsoft.com/office/drawing/2014/main" id="{9234FD31-AEE2-1B4C-82B6-FF83BCA1B2B3}"/>
                  </a:ext>
                </a:extLst>
              </p:cNvPr>
              <p:cNvCxnSpPr>
                <a:cxnSpLocks/>
              </p:cNvCxnSpPr>
              <p:nvPr/>
            </p:nvCxnSpPr>
            <p:spPr>
              <a:xfrm flipH="1">
                <a:off x="5088541" y="871559"/>
                <a:ext cx="113332" cy="648765"/>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C9B6CA00-8C4D-B94A-9CD5-D2A7A516AD88}"/>
                  </a:ext>
                </a:extLst>
              </p:cNvPr>
              <p:cNvSpPr txBox="1"/>
              <p:nvPr/>
            </p:nvSpPr>
            <p:spPr>
              <a:xfrm>
                <a:off x="3806843" y="1106764"/>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2</a:t>
                </a:r>
                <a:r>
                  <a:rPr lang="en-US" sz="2000" dirty="0">
                    <a:latin typeface="Avenir Book" panose="02000503020000020003" pitchFamily="2" charset="0"/>
                  </a:rPr>
                  <a:t>°</a:t>
                </a:r>
              </a:p>
            </p:txBody>
          </p:sp>
        </p:grpSp>
      </p:grpSp>
      <p:grpSp>
        <p:nvGrpSpPr>
          <p:cNvPr id="47" name="Group 46">
            <a:extLst>
              <a:ext uri="{FF2B5EF4-FFF2-40B4-BE49-F238E27FC236}">
                <a16:creationId xmlns:a16="http://schemas.microsoft.com/office/drawing/2014/main" id="{9ACDD76D-EFF3-EE4A-B0CC-F7A7C1270EEE}"/>
              </a:ext>
            </a:extLst>
          </p:cNvPr>
          <p:cNvGrpSpPr/>
          <p:nvPr/>
        </p:nvGrpSpPr>
        <p:grpSpPr>
          <a:xfrm>
            <a:off x="1768418" y="2379044"/>
            <a:ext cx="1679818" cy="850549"/>
            <a:chOff x="4226140" y="1323124"/>
            <a:chExt cx="1679818" cy="850549"/>
          </a:xfrm>
        </p:grpSpPr>
        <p:sp>
          <p:nvSpPr>
            <p:cNvPr id="48" name="Oval 47">
              <a:extLst>
                <a:ext uri="{FF2B5EF4-FFF2-40B4-BE49-F238E27FC236}">
                  <a16:creationId xmlns:a16="http://schemas.microsoft.com/office/drawing/2014/main" id="{8A4E4DD4-8FD1-664F-A8CD-1987D5919F77}"/>
                </a:ext>
              </a:extLst>
            </p:cNvPr>
            <p:cNvSpPr/>
            <p:nvPr/>
          </p:nvSpPr>
          <p:spPr>
            <a:xfrm rot="19494454">
              <a:off x="5625208" y="1465559"/>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740FB99D-32EA-384E-BF37-D501E284CB68}"/>
                </a:ext>
              </a:extLst>
            </p:cNvPr>
            <p:cNvGrpSpPr/>
            <p:nvPr/>
          </p:nvGrpSpPr>
          <p:grpSpPr>
            <a:xfrm>
              <a:off x="4226140" y="1323124"/>
              <a:ext cx="1679818" cy="850549"/>
              <a:chOff x="4226140" y="1323124"/>
              <a:chExt cx="1679818" cy="850549"/>
            </a:xfrm>
          </p:grpSpPr>
          <p:sp>
            <p:nvSpPr>
              <p:cNvPr id="50" name="Pie 49">
                <a:extLst>
                  <a:ext uri="{FF2B5EF4-FFF2-40B4-BE49-F238E27FC236}">
                    <a16:creationId xmlns:a16="http://schemas.microsoft.com/office/drawing/2014/main" id="{A5FE12B2-49A7-C24A-8694-80FE721B225C}"/>
                  </a:ext>
                </a:extLst>
              </p:cNvPr>
              <p:cNvSpPr/>
              <p:nvPr/>
            </p:nvSpPr>
            <p:spPr>
              <a:xfrm rot="316445">
                <a:off x="5460176" y="1323124"/>
                <a:ext cx="445782" cy="445782"/>
              </a:xfrm>
              <a:prstGeom prst="pie">
                <a:avLst>
                  <a:gd name="adj1" fmla="val 2794158"/>
                  <a:gd name="adj2" fmla="val 6498111"/>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51" name="Straight Arrow Connector 50">
                <a:extLst>
                  <a:ext uri="{FF2B5EF4-FFF2-40B4-BE49-F238E27FC236}">
                    <a16:creationId xmlns:a16="http://schemas.microsoft.com/office/drawing/2014/main" id="{85220A4C-564C-CA42-89CC-FE757CB7C829}"/>
                  </a:ext>
                </a:extLst>
              </p:cNvPr>
              <p:cNvCxnSpPr>
                <a:cxnSpLocks/>
              </p:cNvCxnSpPr>
              <p:nvPr/>
            </p:nvCxnSpPr>
            <p:spPr>
              <a:xfrm flipH="1">
                <a:off x="5357797" y="1538363"/>
                <a:ext cx="333236" cy="635310"/>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FCFCFEFA-D97A-A94A-BA95-7777CBA3CB9B}"/>
                  </a:ext>
                </a:extLst>
              </p:cNvPr>
              <p:cNvSpPr txBox="1"/>
              <p:nvPr/>
            </p:nvSpPr>
            <p:spPr>
              <a:xfrm>
                <a:off x="4226140" y="1700831"/>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3</a:t>
                </a:r>
                <a:r>
                  <a:rPr lang="en-US" sz="2000" dirty="0">
                    <a:latin typeface="Avenir Book" panose="02000503020000020003" pitchFamily="2" charset="0"/>
                  </a:rPr>
                  <a:t>°</a:t>
                </a:r>
              </a:p>
            </p:txBody>
          </p:sp>
        </p:grpSp>
      </p:grpSp>
      <p:grpSp>
        <p:nvGrpSpPr>
          <p:cNvPr id="53" name="Group 52">
            <a:extLst>
              <a:ext uri="{FF2B5EF4-FFF2-40B4-BE49-F238E27FC236}">
                <a16:creationId xmlns:a16="http://schemas.microsoft.com/office/drawing/2014/main" id="{6482E419-995D-7440-8424-F6139A8B18B1}"/>
              </a:ext>
            </a:extLst>
          </p:cNvPr>
          <p:cNvGrpSpPr/>
          <p:nvPr/>
        </p:nvGrpSpPr>
        <p:grpSpPr>
          <a:xfrm>
            <a:off x="3325228" y="2915260"/>
            <a:ext cx="636116" cy="694369"/>
            <a:chOff x="1755677" y="2302471"/>
            <a:chExt cx="636116" cy="694369"/>
          </a:xfrm>
        </p:grpSpPr>
        <p:pic>
          <p:nvPicPr>
            <p:cNvPr id="54" name="Picture 53">
              <a:extLst>
                <a:ext uri="{FF2B5EF4-FFF2-40B4-BE49-F238E27FC236}">
                  <a16:creationId xmlns:a16="http://schemas.microsoft.com/office/drawing/2014/main" id="{B8416B23-0E47-0B44-BF30-41BAC9F0216E}"/>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1755677" y="2302471"/>
              <a:ext cx="636116" cy="527234"/>
            </a:xfrm>
            <a:prstGeom prst="ellipse">
              <a:avLst/>
            </a:prstGeom>
          </p:spPr>
        </p:pic>
        <p:cxnSp>
          <p:nvCxnSpPr>
            <p:cNvPr id="55" name="Straight Arrow Connector 54">
              <a:extLst>
                <a:ext uri="{FF2B5EF4-FFF2-40B4-BE49-F238E27FC236}">
                  <a16:creationId xmlns:a16="http://schemas.microsoft.com/office/drawing/2014/main" id="{E78E21C1-E8A2-CF49-AEA3-FD35C5F9E511}"/>
                </a:ext>
              </a:extLst>
            </p:cNvPr>
            <p:cNvCxnSpPr>
              <a:cxnSpLocks/>
            </p:cNvCxnSpPr>
            <p:nvPr/>
          </p:nvCxnSpPr>
          <p:spPr>
            <a:xfrm>
              <a:off x="2073735" y="2578480"/>
              <a:ext cx="284395" cy="418360"/>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grpSp>
        <p:nvGrpSpPr>
          <p:cNvPr id="56" name="Group 55">
            <a:extLst>
              <a:ext uri="{FF2B5EF4-FFF2-40B4-BE49-F238E27FC236}">
                <a16:creationId xmlns:a16="http://schemas.microsoft.com/office/drawing/2014/main" id="{D651E396-B059-FE49-99A5-79334D0C73C2}"/>
              </a:ext>
            </a:extLst>
          </p:cNvPr>
          <p:cNvGrpSpPr/>
          <p:nvPr/>
        </p:nvGrpSpPr>
        <p:grpSpPr>
          <a:xfrm>
            <a:off x="2109000" y="3050298"/>
            <a:ext cx="1759337" cy="671761"/>
            <a:chOff x="4566722" y="1994378"/>
            <a:chExt cx="1759337" cy="671761"/>
          </a:xfrm>
        </p:grpSpPr>
        <p:sp>
          <p:nvSpPr>
            <p:cNvPr id="57" name="Pie 56">
              <a:extLst>
                <a:ext uri="{FF2B5EF4-FFF2-40B4-BE49-F238E27FC236}">
                  <a16:creationId xmlns:a16="http://schemas.microsoft.com/office/drawing/2014/main" id="{264861A3-CBE6-6B44-AD0F-FA32241E41BD}"/>
                </a:ext>
              </a:extLst>
            </p:cNvPr>
            <p:cNvSpPr/>
            <p:nvPr/>
          </p:nvSpPr>
          <p:spPr>
            <a:xfrm rot="316445">
              <a:off x="5915880" y="1994378"/>
              <a:ext cx="410179" cy="379713"/>
            </a:xfrm>
            <a:prstGeom prst="pie">
              <a:avLst>
                <a:gd name="adj1" fmla="val 2975855"/>
                <a:gd name="adj2" fmla="val 7911059"/>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8" name="TextBox 57">
              <a:extLst>
                <a:ext uri="{FF2B5EF4-FFF2-40B4-BE49-F238E27FC236}">
                  <a16:creationId xmlns:a16="http://schemas.microsoft.com/office/drawing/2014/main" id="{E9247EC9-655D-0744-A42B-E7EC1B73C72D}"/>
                </a:ext>
              </a:extLst>
            </p:cNvPr>
            <p:cNvSpPr txBox="1"/>
            <p:nvPr/>
          </p:nvSpPr>
          <p:spPr>
            <a:xfrm>
              <a:off x="4566722" y="2266029"/>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4</a:t>
              </a:r>
              <a:r>
                <a:rPr lang="en-US" sz="2000" dirty="0">
                  <a:latin typeface="Avenir Book" panose="02000503020000020003" pitchFamily="2" charset="0"/>
                </a:rPr>
                <a:t>°</a:t>
              </a:r>
            </a:p>
          </p:txBody>
        </p:sp>
        <p:cxnSp>
          <p:nvCxnSpPr>
            <p:cNvPr id="59" name="Straight Arrow Connector 58">
              <a:extLst>
                <a:ext uri="{FF2B5EF4-FFF2-40B4-BE49-F238E27FC236}">
                  <a16:creationId xmlns:a16="http://schemas.microsoft.com/office/drawing/2014/main" id="{02703201-9809-8842-8832-52D9CD7170FE}"/>
                </a:ext>
              </a:extLst>
            </p:cNvPr>
            <p:cNvCxnSpPr>
              <a:cxnSpLocks/>
            </p:cNvCxnSpPr>
            <p:nvPr/>
          </p:nvCxnSpPr>
          <p:spPr>
            <a:xfrm flipH="1">
              <a:off x="5642514" y="2155909"/>
              <a:ext cx="509767" cy="466170"/>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grpSp>
      <p:sp>
        <p:nvSpPr>
          <p:cNvPr id="60" name="Pie 59">
            <a:extLst>
              <a:ext uri="{FF2B5EF4-FFF2-40B4-BE49-F238E27FC236}">
                <a16:creationId xmlns:a16="http://schemas.microsoft.com/office/drawing/2014/main" id="{1D329DB5-1918-6049-8254-B303F990267A}"/>
              </a:ext>
            </a:extLst>
          </p:cNvPr>
          <p:cNvSpPr/>
          <p:nvPr/>
        </p:nvSpPr>
        <p:spPr>
          <a:xfrm>
            <a:off x="2055489" y="1013136"/>
            <a:ext cx="445782" cy="445782"/>
          </a:xfrm>
          <a:prstGeom prst="pie">
            <a:avLst>
              <a:gd name="adj1" fmla="val 2904041"/>
              <a:gd name="adj2" fmla="val 5561855"/>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61" name="Straight Arrow Connector 60">
            <a:extLst>
              <a:ext uri="{FF2B5EF4-FFF2-40B4-BE49-F238E27FC236}">
                <a16:creationId xmlns:a16="http://schemas.microsoft.com/office/drawing/2014/main" id="{4623E0D0-A843-ED44-82A6-B7D6C13A43F9}"/>
              </a:ext>
            </a:extLst>
          </p:cNvPr>
          <p:cNvCxnSpPr>
            <a:cxnSpLocks/>
          </p:cNvCxnSpPr>
          <p:nvPr/>
        </p:nvCxnSpPr>
        <p:spPr>
          <a:xfrm>
            <a:off x="2267662" y="1269360"/>
            <a:ext cx="1" cy="636663"/>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D131F689-13E0-7445-8499-DE1BB3621FB3}"/>
              </a:ext>
            </a:extLst>
          </p:cNvPr>
          <p:cNvCxnSpPr>
            <a:cxnSpLocks/>
          </p:cNvCxnSpPr>
          <p:nvPr/>
        </p:nvCxnSpPr>
        <p:spPr>
          <a:xfrm>
            <a:off x="2276429" y="1216074"/>
            <a:ext cx="1366857" cy="1977486"/>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sp>
        <p:nvSpPr>
          <p:cNvPr id="63" name="TextBox 62">
            <a:extLst>
              <a:ext uri="{FF2B5EF4-FFF2-40B4-BE49-F238E27FC236}">
                <a16:creationId xmlns:a16="http://schemas.microsoft.com/office/drawing/2014/main" id="{2D380A93-880C-EC43-9293-E8E822580A80}"/>
              </a:ext>
            </a:extLst>
          </p:cNvPr>
          <p:cNvSpPr txBox="1"/>
          <p:nvPr/>
        </p:nvSpPr>
        <p:spPr>
          <a:xfrm>
            <a:off x="3229641" y="4244149"/>
            <a:ext cx="2854817" cy="692477"/>
          </a:xfrm>
          <a:prstGeom prst="rect">
            <a:avLst/>
          </a:prstGeom>
          <a:noFill/>
        </p:spPr>
        <p:txBody>
          <a:bodyPr wrap="square" rtlCol="0">
            <a:noAutofit/>
          </a:bodyPr>
          <a:lstStyle/>
          <a:p>
            <a:pPr algn="ctr"/>
            <a:r>
              <a:rPr lang="en-US" sz="2800" dirty="0">
                <a:latin typeface="Avenir Book" panose="02000503020000020003" pitchFamily="2" charset="0"/>
              </a:rPr>
              <a:t>Increasing</a:t>
            </a:r>
          </a:p>
          <a:p>
            <a:pPr algn="ctr"/>
            <a:r>
              <a:rPr lang="en-US" sz="2800" dirty="0">
                <a:latin typeface="Avenir Book" panose="02000503020000020003" pitchFamily="2" charset="0"/>
              </a:rPr>
              <a:t>radial angle</a:t>
            </a:r>
          </a:p>
        </p:txBody>
      </p:sp>
    </p:spTree>
    <p:extLst>
      <p:ext uri="{BB962C8B-B14F-4D97-AF65-F5344CB8AC3E}">
        <p14:creationId xmlns:p14="http://schemas.microsoft.com/office/powerpoint/2010/main" val="18382310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2B80CA-63B1-C349-8F6C-CC2F4FA7C5E6}"/>
              </a:ext>
            </a:extLst>
          </p:cNvPr>
          <p:cNvSpPr txBox="1"/>
          <p:nvPr/>
        </p:nvSpPr>
        <p:spPr>
          <a:xfrm>
            <a:off x="1089281" y="1556780"/>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1</a:t>
            </a:r>
            <a:r>
              <a:rPr lang="en-US" sz="2000" dirty="0">
                <a:latin typeface="Avenir Book" panose="02000503020000020003" pitchFamily="2" charset="0"/>
              </a:rPr>
              <a:t>°</a:t>
            </a:r>
          </a:p>
        </p:txBody>
      </p:sp>
      <p:sp>
        <p:nvSpPr>
          <p:cNvPr id="3" name="Oval 2">
            <a:extLst>
              <a:ext uri="{FF2B5EF4-FFF2-40B4-BE49-F238E27FC236}">
                <a16:creationId xmlns:a16="http://schemas.microsoft.com/office/drawing/2014/main" id="{059BDD2B-CFE1-304C-B16D-FB70B7A8F278}"/>
              </a:ext>
            </a:extLst>
          </p:cNvPr>
          <p:cNvSpPr/>
          <p:nvPr/>
        </p:nvSpPr>
        <p:spPr>
          <a:xfrm rot="19494454">
            <a:off x="2216356" y="1155845"/>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reeform 3">
            <a:extLst>
              <a:ext uri="{FF2B5EF4-FFF2-40B4-BE49-F238E27FC236}">
                <a16:creationId xmlns:a16="http://schemas.microsoft.com/office/drawing/2014/main" id="{757368BA-21A0-E442-8C4C-F5B095224602}"/>
              </a:ext>
            </a:extLst>
          </p:cNvPr>
          <p:cNvSpPr/>
          <p:nvPr/>
        </p:nvSpPr>
        <p:spPr>
          <a:xfrm>
            <a:off x="5240425" y="2533875"/>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a:extLst>
              <a:ext uri="{FF2B5EF4-FFF2-40B4-BE49-F238E27FC236}">
                <a16:creationId xmlns:a16="http://schemas.microsoft.com/office/drawing/2014/main" id="{1A2073A8-AB77-C64F-9BF6-EB4EFD29D8AF}"/>
              </a:ext>
            </a:extLst>
          </p:cNvPr>
          <p:cNvPicPr>
            <a:picLocks noChangeAspect="1"/>
          </p:cNvPicPr>
          <p:nvPr/>
        </p:nvPicPr>
        <p:blipFill>
          <a:blip r:embed="rId3">
            <a:duotone>
              <a:schemeClr val="accent1">
                <a:shade val="45000"/>
                <a:satMod val="135000"/>
              </a:schemeClr>
              <a:prstClr val="white"/>
            </a:duotone>
          </a:blip>
          <a:stretch>
            <a:fillRect/>
          </a:stretch>
        </p:blipFill>
        <p:spPr>
          <a:xfrm>
            <a:off x="1574583" y="4209547"/>
            <a:ext cx="1270000" cy="1270000"/>
          </a:xfrm>
          <a:prstGeom prst="rect">
            <a:avLst/>
          </a:prstGeom>
        </p:spPr>
      </p:pic>
      <p:grpSp>
        <p:nvGrpSpPr>
          <p:cNvPr id="6" name="Group 5">
            <a:extLst>
              <a:ext uri="{FF2B5EF4-FFF2-40B4-BE49-F238E27FC236}">
                <a16:creationId xmlns:a16="http://schemas.microsoft.com/office/drawing/2014/main" id="{7EBB71D5-DE64-DB42-92F5-F490109C84FF}"/>
              </a:ext>
            </a:extLst>
          </p:cNvPr>
          <p:cNvGrpSpPr/>
          <p:nvPr/>
        </p:nvGrpSpPr>
        <p:grpSpPr>
          <a:xfrm>
            <a:off x="1349121" y="1700215"/>
            <a:ext cx="1624175" cy="876029"/>
            <a:chOff x="3806843" y="644295"/>
            <a:chExt cx="1624175" cy="876029"/>
          </a:xfrm>
        </p:grpSpPr>
        <p:sp>
          <p:nvSpPr>
            <p:cNvPr id="7" name="Oval 6">
              <a:extLst>
                <a:ext uri="{FF2B5EF4-FFF2-40B4-BE49-F238E27FC236}">
                  <a16:creationId xmlns:a16="http://schemas.microsoft.com/office/drawing/2014/main" id="{97ED7241-8074-8944-8EAD-A8BA8794B501}"/>
                </a:ext>
              </a:extLst>
            </p:cNvPr>
            <p:cNvSpPr/>
            <p:nvPr/>
          </p:nvSpPr>
          <p:spPr>
            <a:xfrm rot="19494454">
              <a:off x="5159988" y="803432"/>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50F641BA-A77D-F249-A943-40A39672BB8A}"/>
                </a:ext>
              </a:extLst>
            </p:cNvPr>
            <p:cNvGrpSpPr/>
            <p:nvPr/>
          </p:nvGrpSpPr>
          <p:grpSpPr>
            <a:xfrm>
              <a:off x="3806843" y="644295"/>
              <a:ext cx="1624175" cy="876029"/>
              <a:chOff x="3806843" y="644295"/>
              <a:chExt cx="1624175" cy="876029"/>
            </a:xfrm>
          </p:grpSpPr>
          <p:sp>
            <p:nvSpPr>
              <p:cNvPr id="9" name="Pie 8">
                <a:extLst>
                  <a:ext uri="{FF2B5EF4-FFF2-40B4-BE49-F238E27FC236}">
                    <a16:creationId xmlns:a16="http://schemas.microsoft.com/office/drawing/2014/main" id="{411DBC76-57A6-9645-92F4-83999C085820}"/>
                  </a:ext>
                </a:extLst>
              </p:cNvPr>
              <p:cNvSpPr/>
              <p:nvPr/>
            </p:nvSpPr>
            <p:spPr>
              <a:xfrm rot="316445">
                <a:off x="4985236" y="644295"/>
                <a:ext cx="445782" cy="445782"/>
              </a:xfrm>
              <a:prstGeom prst="pie">
                <a:avLst>
                  <a:gd name="adj1" fmla="val 2794158"/>
                  <a:gd name="adj2" fmla="val 5561855"/>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Arrow Connector 9">
                <a:extLst>
                  <a:ext uri="{FF2B5EF4-FFF2-40B4-BE49-F238E27FC236}">
                    <a16:creationId xmlns:a16="http://schemas.microsoft.com/office/drawing/2014/main" id="{01DD1348-E218-0B47-8C9D-C3E4C79C7A3F}"/>
                  </a:ext>
                </a:extLst>
              </p:cNvPr>
              <p:cNvCxnSpPr>
                <a:cxnSpLocks/>
              </p:cNvCxnSpPr>
              <p:nvPr/>
            </p:nvCxnSpPr>
            <p:spPr>
              <a:xfrm flipH="1">
                <a:off x="5088541" y="871559"/>
                <a:ext cx="113332" cy="648765"/>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B90D54E-B5BF-6F40-BB6E-45CA2AE68E71}"/>
                  </a:ext>
                </a:extLst>
              </p:cNvPr>
              <p:cNvSpPr txBox="1"/>
              <p:nvPr/>
            </p:nvSpPr>
            <p:spPr>
              <a:xfrm>
                <a:off x="3806843" y="1106764"/>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2</a:t>
                </a:r>
                <a:r>
                  <a:rPr lang="en-US" sz="2000" dirty="0">
                    <a:latin typeface="Avenir Book" panose="02000503020000020003" pitchFamily="2" charset="0"/>
                  </a:rPr>
                  <a:t>°</a:t>
                </a:r>
              </a:p>
            </p:txBody>
          </p:sp>
        </p:grpSp>
      </p:grpSp>
      <p:grpSp>
        <p:nvGrpSpPr>
          <p:cNvPr id="12" name="Group 11">
            <a:extLst>
              <a:ext uri="{FF2B5EF4-FFF2-40B4-BE49-F238E27FC236}">
                <a16:creationId xmlns:a16="http://schemas.microsoft.com/office/drawing/2014/main" id="{B73D469F-89CA-7246-B0D1-05E30BDEC2A6}"/>
              </a:ext>
            </a:extLst>
          </p:cNvPr>
          <p:cNvGrpSpPr/>
          <p:nvPr/>
        </p:nvGrpSpPr>
        <p:grpSpPr>
          <a:xfrm>
            <a:off x="1768418" y="2379044"/>
            <a:ext cx="1679818" cy="850549"/>
            <a:chOff x="4226140" y="1323124"/>
            <a:chExt cx="1679818" cy="850549"/>
          </a:xfrm>
        </p:grpSpPr>
        <p:sp>
          <p:nvSpPr>
            <p:cNvPr id="13" name="Oval 12">
              <a:extLst>
                <a:ext uri="{FF2B5EF4-FFF2-40B4-BE49-F238E27FC236}">
                  <a16:creationId xmlns:a16="http://schemas.microsoft.com/office/drawing/2014/main" id="{8318BCAA-BA89-A547-A48F-5F5B26CB69A8}"/>
                </a:ext>
              </a:extLst>
            </p:cNvPr>
            <p:cNvSpPr/>
            <p:nvPr/>
          </p:nvSpPr>
          <p:spPr>
            <a:xfrm rot="19494454">
              <a:off x="5625208" y="1465559"/>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3F8669D-57A0-0246-9583-FCCEB37E5FBB}"/>
                </a:ext>
              </a:extLst>
            </p:cNvPr>
            <p:cNvGrpSpPr/>
            <p:nvPr/>
          </p:nvGrpSpPr>
          <p:grpSpPr>
            <a:xfrm>
              <a:off x="4226140" y="1323124"/>
              <a:ext cx="1679818" cy="850549"/>
              <a:chOff x="4226140" y="1323124"/>
              <a:chExt cx="1679818" cy="850549"/>
            </a:xfrm>
          </p:grpSpPr>
          <p:sp>
            <p:nvSpPr>
              <p:cNvPr id="15" name="Pie 14">
                <a:extLst>
                  <a:ext uri="{FF2B5EF4-FFF2-40B4-BE49-F238E27FC236}">
                    <a16:creationId xmlns:a16="http://schemas.microsoft.com/office/drawing/2014/main" id="{73BC2BD7-A31C-EA43-A00F-34FBF9DFA1C1}"/>
                  </a:ext>
                </a:extLst>
              </p:cNvPr>
              <p:cNvSpPr/>
              <p:nvPr/>
            </p:nvSpPr>
            <p:spPr>
              <a:xfrm rot="316445">
                <a:off x="5460176" y="1323124"/>
                <a:ext cx="445782" cy="445782"/>
              </a:xfrm>
              <a:prstGeom prst="pie">
                <a:avLst>
                  <a:gd name="adj1" fmla="val 2794158"/>
                  <a:gd name="adj2" fmla="val 6498111"/>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6" name="Straight Arrow Connector 15">
                <a:extLst>
                  <a:ext uri="{FF2B5EF4-FFF2-40B4-BE49-F238E27FC236}">
                    <a16:creationId xmlns:a16="http://schemas.microsoft.com/office/drawing/2014/main" id="{46A28A7E-EB41-5F43-AADA-DE1E1686CB05}"/>
                  </a:ext>
                </a:extLst>
              </p:cNvPr>
              <p:cNvCxnSpPr>
                <a:cxnSpLocks/>
              </p:cNvCxnSpPr>
              <p:nvPr/>
            </p:nvCxnSpPr>
            <p:spPr>
              <a:xfrm flipH="1">
                <a:off x="5357797" y="1538363"/>
                <a:ext cx="333236" cy="635310"/>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07A794BC-A19B-B949-B332-6C4E492F5595}"/>
                  </a:ext>
                </a:extLst>
              </p:cNvPr>
              <p:cNvSpPr txBox="1"/>
              <p:nvPr/>
            </p:nvSpPr>
            <p:spPr>
              <a:xfrm>
                <a:off x="4226140" y="1700831"/>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3</a:t>
                </a:r>
                <a:r>
                  <a:rPr lang="en-US" sz="2000" dirty="0">
                    <a:latin typeface="Avenir Book" panose="02000503020000020003" pitchFamily="2" charset="0"/>
                  </a:rPr>
                  <a:t>°</a:t>
                </a:r>
              </a:p>
            </p:txBody>
          </p:sp>
        </p:grpSp>
      </p:grpSp>
      <p:grpSp>
        <p:nvGrpSpPr>
          <p:cNvPr id="23" name="Group 22">
            <a:extLst>
              <a:ext uri="{FF2B5EF4-FFF2-40B4-BE49-F238E27FC236}">
                <a16:creationId xmlns:a16="http://schemas.microsoft.com/office/drawing/2014/main" id="{68830300-1188-1740-9287-9AF3602FACFF}"/>
              </a:ext>
            </a:extLst>
          </p:cNvPr>
          <p:cNvGrpSpPr/>
          <p:nvPr/>
        </p:nvGrpSpPr>
        <p:grpSpPr>
          <a:xfrm>
            <a:off x="3325228" y="2915260"/>
            <a:ext cx="636116" cy="694369"/>
            <a:chOff x="1755677" y="2302471"/>
            <a:chExt cx="636116" cy="694369"/>
          </a:xfrm>
        </p:grpSpPr>
        <p:pic>
          <p:nvPicPr>
            <p:cNvPr id="24" name="Picture 23">
              <a:extLst>
                <a:ext uri="{FF2B5EF4-FFF2-40B4-BE49-F238E27FC236}">
                  <a16:creationId xmlns:a16="http://schemas.microsoft.com/office/drawing/2014/main" id="{059323D8-C598-5745-837F-AFFB1E76139F}"/>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1755677" y="2302471"/>
              <a:ext cx="636116" cy="527234"/>
            </a:xfrm>
            <a:prstGeom prst="ellipse">
              <a:avLst/>
            </a:prstGeom>
          </p:spPr>
        </p:pic>
        <p:cxnSp>
          <p:nvCxnSpPr>
            <p:cNvPr id="25" name="Straight Arrow Connector 24">
              <a:extLst>
                <a:ext uri="{FF2B5EF4-FFF2-40B4-BE49-F238E27FC236}">
                  <a16:creationId xmlns:a16="http://schemas.microsoft.com/office/drawing/2014/main" id="{07C64B2E-CB2A-7C45-AA0F-422E79AB2045}"/>
                </a:ext>
              </a:extLst>
            </p:cNvPr>
            <p:cNvCxnSpPr>
              <a:cxnSpLocks/>
            </p:cNvCxnSpPr>
            <p:nvPr/>
          </p:nvCxnSpPr>
          <p:spPr>
            <a:xfrm>
              <a:off x="2073735" y="2578480"/>
              <a:ext cx="284395" cy="418360"/>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8B1158C-060E-394A-A5D4-C8B7D2487D8B}"/>
              </a:ext>
            </a:extLst>
          </p:cNvPr>
          <p:cNvGrpSpPr/>
          <p:nvPr/>
        </p:nvGrpSpPr>
        <p:grpSpPr>
          <a:xfrm>
            <a:off x="2109000" y="3050298"/>
            <a:ext cx="1759337" cy="671761"/>
            <a:chOff x="4566722" y="1994378"/>
            <a:chExt cx="1759337" cy="671761"/>
          </a:xfrm>
        </p:grpSpPr>
        <p:sp>
          <p:nvSpPr>
            <p:cNvPr id="27" name="Pie 26">
              <a:extLst>
                <a:ext uri="{FF2B5EF4-FFF2-40B4-BE49-F238E27FC236}">
                  <a16:creationId xmlns:a16="http://schemas.microsoft.com/office/drawing/2014/main" id="{700E18E0-E7E4-E84B-A9AA-FCEE205A4A2D}"/>
                </a:ext>
              </a:extLst>
            </p:cNvPr>
            <p:cNvSpPr/>
            <p:nvPr/>
          </p:nvSpPr>
          <p:spPr>
            <a:xfrm rot="316445">
              <a:off x="5915880" y="1994378"/>
              <a:ext cx="410179" cy="379713"/>
            </a:xfrm>
            <a:prstGeom prst="pie">
              <a:avLst>
                <a:gd name="adj1" fmla="val 2975855"/>
                <a:gd name="adj2" fmla="val 7911059"/>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TextBox 27">
              <a:extLst>
                <a:ext uri="{FF2B5EF4-FFF2-40B4-BE49-F238E27FC236}">
                  <a16:creationId xmlns:a16="http://schemas.microsoft.com/office/drawing/2014/main" id="{85614F3A-1C74-1241-8C84-8D88C6B04A54}"/>
                </a:ext>
              </a:extLst>
            </p:cNvPr>
            <p:cNvSpPr txBox="1"/>
            <p:nvPr/>
          </p:nvSpPr>
          <p:spPr>
            <a:xfrm>
              <a:off x="4566722" y="2266029"/>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4</a:t>
              </a:r>
              <a:r>
                <a:rPr lang="en-US" sz="2000" dirty="0">
                  <a:latin typeface="Avenir Book" panose="02000503020000020003" pitchFamily="2" charset="0"/>
                </a:rPr>
                <a:t>°</a:t>
              </a:r>
            </a:p>
          </p:txBody>
        </p:sp>
        <p:cxnSp>
          <p:nvCxnSpPr>
            <p:cNvPr id="29" name="Straight Arrow Connector 28">
              <a:extLst>
                <a:ext uri="{FF2B5EF4-FFF2-40B4-BE49-F238E27FC236}">
                  <a16:creationId xmlns:a16="http://schemas.microsoft.com/office/drawing/2014/main" id="{50645CFD-93D7-B24A-88E7-C9F5619C3DFC}"/>
                </a:ext>
              </a:extLst>
            </p:cNvPr>
            <p:cNvCxnSpPr>
              <a:cxnSpLocks/>
            </p:cNvCxnSpPr>
            <p:nvPr/>
          </p:nvCxnSpPr>
          <p:spPr>
            <a:xfrm flipH="1">
              <a:off x="5642514" y="2155909"/>
              <a:ext cx="509767" cy="466170"/>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grpSp>
      <p:sp>
        <p:nvSpPr>
          <p:cNvPr id="30" name="Pie 29">
            <a:extLst>
              <a:ext uri="{FF2B5EF4-FFF2-40B4-BE49-F238E27FC236}">
                <a16:creationId xmlns:a16="http://schemas.microsoft.com/office/drawing/2014/main" id="{54AECD1F-ED5F-9640-A0A6-939A3F126614}"/>
              </a:ext>
            </a:extLst>
          </p:cNvPr>
          <p:cNvSpPr/>
          <p:nvPr/>
        </p:nvSpPr>
        <p:spPr>
          <a:xfrm>
            <a:off x="2055489" y="1013136"/>
            <a:ext cx="445782" cy="445782"/>
          </a:xfrm>
          <a:prstGeom prst="pie">
            <a:avLst>
              <a:gd name="adj1" fmla="val 2904041"/>
              <a:gd name="adj2" fmla="val 5561855"/>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31" name="Straight Arrow Connector 30">
            <a:extLst>
              <a:ext uri="{FF2B5EF4-FFF2-40B4-BE49-F238E27FC236}">
                <a16:creationId xmlns:a16="http://schemas.microsoft.com/office/drawing/2014/main" id="{9FAE6D7E-7C5C-2743-8408-8682BC6B921C}"/>
              </a:ext>
            </a:extLst>
          </p:cNvPr>
          <p:cNvCxnSpPr>
            <a:cxnSpLocks/>
          </p:cNvCxnSpPr>
          <p:nvPr/>
        </p:nvCxnSpPr>
        <p:spPr>
          <a:xfrm>
            <a:off x="2267662" y="1269360"/>
            <a:ext cx="1" cy="636663"/>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D1B8FEA4-B12A-0844-A0D3-79F7D52E272C}"/>
              </a:ext>
            </a:extLst>
          </p:cNvPr>
          <p:cNvCxnSpPr>
            <a:cxnSpLocks/>
          </p:cNvCxnSpPr>
          <p:nvPr/>
        </p:nvCxnSpPr>
        <p:spPr>
          <a:xfrm>
            <a:off x="2276429" y="1216074"/>
            <a:ext cx="1366857" cy="1977486"/>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E1B5826C-5008-4142-8EE6-CE5640162FAF}"/>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C6BD1318-28EF-9C41-AEBA-1514E91DB43B}"/>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6734C06C-55D7-AC42-90BC-2C030465FE22}"/>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33" name="TextBox 32">
            <a:extLst>
              <a:ext uri="{FF2B5EF4-FFF2-40B4-BE49-F238E27FC236}">
                <a16:creationId xmlns:a16="http://schemas.microsoft.com/office/drawing/2014/main" id="{87C03ED1-5932-6047-BAF9-A582EEBBC673}"/>
              </a:ext>
            </a:extLst>
          </p:cNvPr>
          <p:cNvSpPr txBox="1"/>
          <p:nvPr/>
        </p:nvSpPr>
        <p:spPr>
          <a:xfrm>
            <a:off x="336069" y="111446"/>
            <a:ext cx="4301690"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Miss</a:t>
            </a:r>
          </a:p>
        </p:txBody>
      </p:sp>
      <p:sp>
        <p:nvSpPr>
          <p:cNvPr id="34" name="TextBox 33">
            <a:extLst>
              <a:ext uri="{FF2B5EF4-FFF2-40B4-BE49-F238E27FC236}">
                <a16:creationId xmlns:a16="http://schemas.microsoft.com/office/drawing/2014/main" id="{F74EDD05-3A37-394E-9966-7DFE44D621A6}"/>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
        <p:nvSpPr>
          <p:cNvPr id="35" name="TextBox 34">
            <a:extLst>
              <a:ext uri="{FF2B5EF4-FFF2-40B4-BE49-F238E27FC236}">
                <a16:creationId xmlns:a16="http://schemas.microsoft.com/office/drawing/2014/main" id="{C6C4FB2A-820E-8D43-9E08-F8CB11A99083}"/>
              </a:ext>
            </a:extLst>
          </p:cNvPr>
          <p:cNvSpPr txBox="1"/>
          <p:nvPr/>
        </p:nvSpPr>
        <p:spPr>
          <a:xfrm>
            <a:off x="3229641" y="4244149"/>
            <a:ext cx="2854817" cy="692477"/>
          </a:xfrm>
          <a:prstGeom prst="rect">
            <a:avLst/>
          </a:prstGeom>
          <a:noFill/>
        </p:spPr>
        <p:txBody>
          <a:bodyPr wrap="square" rtlCol="0">
            <a:noAutofit/>
          </a:bodyPr>
          <a:lstStyle/>
          <a:p>
            <a:pPr algn="ctr"/>
            <a:r>
              <a:rPr lang="en-US" sz="2800" dirty="0">
                <a:latin typeface="Avenir Book" panose="02000503020000020003" pitchFamily="2" charset="0"/>
              </a:rPr>
              <a:t>Increasing</a:t>
            </a:r>
          </a:p>
          <a:p>
            <a:pPr algn="ctr"/>
            <a:r>
              <a:rPr lang="en-US" sz="2800" dirty="0">
                <a:latin typeface="Avenir Book" panose="02000503020000020003" pitchFamily="2" charset="0"/>
              </a:rPr>
              <a:t>radial angle</a:t>
            </a:r>
          </a:p>
        </p:txBody>
      </p:sp>
    </p:spTree>
    <p:extLst>
      <p:ext uri="{BB962C8B-B14F-4D97-AF65-F5344CB8AC3E}">
        <p14:creationId xmlns:p14="http://schemas.microsoft.com/office/powerpoint/2010/main" val="224159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10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2B80CA-63B1-C349-8F6C-CC2F4FA7C5E6}"/>
              </a:ext>
            </a:extLst>
          </p:cNvPr>
          <p:cNvSpPr txBox="1"/>
          <p:nvPr/>
        </p:nvSpPr>
        <p:spPr>
          <a:xfrm>
            <a:off x="1089281" y="1556780"/>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1</a:t>
            </a:r>
            <a:r>
              <a:rPr lang="en-US" sz="2000" dirty="0">
                <a:latin typeface="Avenir Book" panose="02000503020000020003" pitchFamily="2" charset="0"/>
              </a:rPr>
              <a:t>°</a:t>
            </a:r>
          </a:p>
        </p:txBody>
      </p:sp>
      <p:sp>
        <p:nvSpPr>
          <p:cNvPr id="3" name="Oval 2">
            <a:extLst>
              <a:ext uri="{FF2B5EF4-FFF2-40B4-BE49-F238E27FC236}">
                <a16:creationId xmlns:a16="http://schemas.microsoft.com/office/drawing/2014/main" id="{059BDD2B-CFE1-304C-B16D-FB70B7A8F278}"/>
              </a:ext>
            </a:extLst>
          </p:cNvPr>
          <p:cNvSpPr/>
          <p:nvPr/>
        </p:nvSpPr>
        <p:spPr>
          <a:xfrm rot="19494454">
            <a:off x="2216356" y="1155845"/>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reeform 3">
            <a:extLst>
              <a:ext uri="{FF2B5EF4-FFF2-40B4-BE49-F238E27FC236}">
                <a16:creationId xmlns:a16="http://schemas.microsoft.com/office/drawing/2014/main" id="{757368BA-21A0-E442-8C4C-F5B095224602}"/>
              </a:ext>
            </a:extLst>
          </p:cNvPr>
          <p:cNvSpPr/>
          <p:nvPr/>
        </p:nvSpPr>
        <p:spPr>
          <a:xfrm>
            <a:off x="5240425" y="2533875"/>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a:extLst>
              <a:ext uri="{FF2B5EF4-FFF2-40B4-BE49-F238E27FC236}">
                <a16:creationId xmlns:a16="http://schemas.microsoft.com/office/drawing/2014/main" id="{1A2073A8-AB77-C64F-9BF6-EB4EFD29D8AF}"/>
              </a:ext>
            </a:extLst>
          </p:cNvPr>
          <p:cNvPicPr>
            <a:picLocks noChangeAspect="1"/>
          </p:cNvPicPr>
          <p:nvPr/>
        </p:nvPicPr>
        <p:blipFill>
          <a:blip r:embed="rId3">
            <a:duotone>
              <a:schemeClr val="accent1">
                <a:shade val="45000"/>
                <a:satMod val="135000"/>
              </a:schemeClr>
              <a:prstClr val="white"/>
            </a:duotone>
          </a:blip>
          <a:stretch>
            <a:fillRect/>
          </a:stretch>
        </p:blipFill>
        <p:spPr>
          <a:xfrm>
            <a:off x="1574583" y="4209547"/>
            <a:ext cx="1270000" cy="1270000"/>
          </a:xfrm>
          <a:prstGeom prst="rect">
            <a:avLst/>
          </a:prstGeom>
        </p:spPr>
      </p:pic>
      <p:grpSp>
        <p:nvGrpSpPr>
          <p:cNvPr id="6" name="Group 5">
            <a:extLst>
              <a:ext uri="{FF2B5EF4-FFF2-40B4-BE49-F238E27FC236}">
                <a16:creationId xmlns:a16="http://schemas.microsoft.com/office/drawing/2014/main" id="{7EBB71D5-DE64-DB42-92F5-F490109C84FF}"/>
              </a:ext>
            </a:extLst>
          </p:cNvPr>
          <p:cNvGrpSpPr/>
          <p:nvPr/>
        </p:nvGrpSpPr>
        <p:grpSpPr>
          <a:xfrm>
            <a:off x="1349121" y="1700215"/>
            <a:ext cx="1624175" cy="876029"/>
            <a:chOff x="3806843" y="644295"/>
            <a:chExt cx="1624175" cy="876029"/>
          </a:xfrm>
        </p:grpSpPr>
        <p:sp>
          <p:nvSpPr>
            <p:cNvPr id="7" name="Oval 6">
              <a:extLst>
                <a:ext uri="{FF2B5EF4-FFF2-40B4-BE49-F238E27FC236}">
                  <a16:creationId xmlns:a16="http://schemas.microsoft.com/office/drawing/2014/main" id="{97ED7241-8074-8944-8EAD-A8BA8794B501}"/>
                </a:ext>
              </a:extLst>
            </p:cNvPr>
            <p:cNvSpPr/>
            <p:nvPr/>
          </p:nvSpPr>
          <p:spPr>
            <a:xfrm rot="19494454">
              <a:off x="5159988" y="803432"/>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50F641BA-A77D-F249-A943-40A39672BB8A}"/>
                </a:ext>
              </a:extLst>
            </p:cNvPr>
            <p:cNvGrpSpPr/>
            <p:nvPr/>
          </p:nvGrpSpPr>
          <p:grpSpPr>
            <a:xfrm>
              <a:off x="3806843" y="644295"/>
              <a:ext cx="1624175" cy="876029"/>
              <a:chOff x="3806843" y="644295"/>
              <a:chExt cx="1624175" cy="876029"/>
            </a:xfrm>
          </p:grpSpPr>
          <p:sp>
            <p:nvSpPr>
              <p:cNvPr id="9" name="Pie 8">
                <a:extLst>
                  <a:ext uri="{FF2B5EF4-FFF2-40B4-BE49-F238E27FC236}">
                    <a16:creationId xmlns:a16="http://schemas.microsoft.com/office/drawing/2014/main" id="{411DBC76-57A6-9645-92F4-83999C085820}"/>
                  </a:ext>
                </a:extLst>
              </p:cNvPr>
              <p:cNvSpPr/>
              <p:nvPr/>
            </p:nvSpPr>
            <p:spPr>
              <a:xfrm rot="316445">
                <a:off x="4985236" y="644295"/>
                <a:ext cx="445782" cy="445782"/>
              </a:xfrm>
              <a:prstGeom prst="pie">
                <a:avLst>
                  <a:gd name="adj1" fmla="val 2794158"/>
                  <a:gd name="adj2" fmla="val 5561855"/>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Arrow Connector 9">
                <a:extLst>
                  <a:ext uri="{FF2B5EF4-FFF2-40B4-BE49-F238E27FC236}">
                    <a16:creationId xmlns:a16="http://schemas.microsoft.com/office/drawing/2014/main" id="{01DD1348-E218-0B47-8C9D-C3E4C79C7A3F}"/>
                  </a:ext>
                </a:extLst>
              </p:cNvPr>
              <p:cNvCxnSpPr>
                <a:cxnSpLocks/>
              </p:cNvCxnSpPr>
              <p:nvPr/>
            </p:nvCxnSpPr>
            <p:spPr>
              <a:xfrm flipH="1">
                <a:off x="5088541" y="871559"/>
                <a:ext cx="113332" cy="648765"/>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B90D54E-B5BF-6F40-BB6E-45CA2AE68E71}"/>
                  </a:ext>
                </a:extLst>
              </p:cNvPr>
              <p:cNvSpPr txBox="1"/>
              <p:nvPr/>
            </p:nvSpPr>
            <p:spPr>
              <a:xfrm>
                <a:off x="3806843" y="1106764"/>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2</a:t>
                </a:r>
                <a:r>
                  <a:rPr lang="en-US" sz="2000" dirty="0">
                    <a:latin typeface="Avenir Book" panose="02000503020000020003" pitchFamily="2" charset="0"/>
                  </a:rPr>
                  <a:t>°</a:t>
                </a:r>
              </a:p>
            </p:txBody>
          </p:sp>
        </p:grpSp>
      </p:grpSp>
      <p:grpSp>
        <p:nvGrpSpPr>
          <p:cNvPr id="12" name="Group 11">
            <a:extLst>
              <a:ext uri="{FF2B5EF4-FFF2-40B4-BE49-F238E27FC236}">
                <a16:creationId xmlns:a16="http://schemas.microsoft.com/office/drawing/2014/main" id="{B73D469F-89CA-7246-B0D1-05E30BDEC2A6}"/>
              </a:ext>
            </a:extLst>
          </p:cNvPr>
          <p:cNvGrpSpPr/>
          <p:nvPr/>
        </p:nvGrpSpPr>
        <p:grpSpPr>
          <a:xfrm>
            <a:off x="1768418" y="2379044"/>
            <a:ext cx="1679818" cy="850549"/>
            <a:chOff x="4226140" y="1323124"/>
            <a:chExt cx="1679818" cy="850549"/>
          </a:xfrm>
        </p:grpSpPr>
        <p:sp>
          <p:nvSpPr>
            <p:cNvPr id="13" name="Oval 12">
              <a:extLst>
                <a:ext uri="{FF2B5EF4-FFF2-40B4-BE49-F238E27FC236}">
                  <a16:creationId xmlns:a16="http://schemas.microsoft.com/office/drawing/2014/main" id="{8318BCAA-BA89-A547-A48F-5F5B26CB69A8}"/>
                </a:ext>
              </a:extLst>
            </p:cNvPr>
            <p:cNvSpPr/>
            <p:nvPr/>
          </p:nvSpPr>
          <p:spPr>
            <a:xfrm rot="19494454">
              <a:off x="5625208" y="1465559"/>
              <a:ext cx="109530" cy="10953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3F8669D-57A0-0246-9583-FCCEB37E5FBB}"/>
                </a:ext>
              </a:extLst>
            </p:cNvPr>
            <p:cNvGrpSpPr/>
            <p:nvPr/>
          </p:nvGrpSpPr>
          <p:grpSpPr>
            <a:xfrm>
              <a:off x="4226140" y="1323124"/>
              <a:ext cx="1679818" cy="850549"/>
              <a:chOff x="4226140" y="1323124"/>
              <a:chExt cx="1679818" cy="850549"/>
            </a:xfrm>
          </p:grpSpPr>
          <p:sp>
            <p:nvSpPr>
              <p:cNvPr id="15" name="Pie 14">
                <a:extLst>
                  <a:ext uri="{FF2B5EF4-FFF2-40B4-BE49-F238E27FC236}">
                    <a16:creationId xmlns:a16="http://schemas.microsoft.com/office/drawing/2014/main" id="{73BC2BD7-A31C-EA43-A00F-34FBF9DFA1C1}"/>
                  </a:ext>
                </a:extLst>
              </p:cNvPr>
              <p:cNvSpPr/>
              <p:nvPr/>
            </p:nvSpPr>
            <p:spPr>
              <a:xfrm rot="316445">
                <a:off x="5460176" y="1323124"/>
                <a:ext cx="445782" cy="445782"/>
              </a:xfrm>
              <a:prstGeom prst="pie">
                <a:avLst>
                  <a:gd name="adj1" fmla="val 2794158"/>
                  <a:gd name="adj2" fmla="val 6498111"/>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6" name="Straight Arrow Connector 15">
                <a:extLst>
                  <a:ext uri="{FF2B5EF4-FFF2-40B4-BE49-F238E27FC236}">
                    <a16:creationId xmlns:a16="http://schemas.microsoft.com/office/drawing/2014/main" id="{46A28A7E-EB41-5F43-AADA-DE1E1686CB05}"/>
                  </a:ext>
                </a:extLst>
              </p:cNvPr>
              <p:cNvCxnSpPr>
                <a:cxnSpLocks/>
              </p:cNvCxnSpPr>
              <p:nvPr/>
            </p:nvCxnSpPr>
            <p:spPr>
              <a:xfrm flipH="1">
                <a:off x="5357797" y="1538363"/>
                <a:ext cx="333236" cy="635310"/>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07A794BC-A19B-B949-B332-6C4E492F5595}"/>
                  </a:ext>
                </a:extLst>
              </p:cNvPr>
              <p:cNvSpPr txBox="1"/>
              <p:nvPr/>
            </p:nvSpPr>
            <p:spPr>
              <a:xfrm>
                <a:off x="4226140" y="1700831"/>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3</a:t>
                </a:r>
                <a:r>
                  <a:rPr lang="en-US" sz="2000" dirty="0">
                    <a:latin typeface="Avenir Book" panose="02000503020000020003" pitchFamily="2" charset="0"/>
                  </a:rPr>
                  <a:t>°</a:t>
                </a:r>
              </a:p>
            </p:txBody>
          </p:sp>
        </p:grpSp>
      </p:grpSp>
      <p:grpSp>
        <p:nvGrpSpPr>
          <p:cNvPr id="23" name="Group 22">
            <a:extLst>
              <a:ext uri="{FF2B5EF4-FFF2-40B4-BE49-F238E27FC236}">
                <a16:creationId xmlns:a16="http://schemas.microsoft.com/office/drawing/2014/main" id="{68830300-1188-1740-9287-9AF3602FACFF}"/>
              </a:ext>
            </a:extLst>
          </p:cNvPr>
          <p:cNvGrpSpPr/>
          <p:nvPr/>
        </p:nvGrpSpPr>
        <p:grpSpPr>
          <a:xfrm>
            <a:off x="3325228" y="2915260"/>
            <a:ext cx="636116" cy="694369"/>
            <a:chOff x="1755677" y="2302471"/>
            <a:chExt cx="636116" cy="694369"/>
          </a:xfrm>
        </p:grpSpPr>
        <p:pic>
          <p:nvPicPr>
            <p:cNvPr id="24" name="Picture 23">
              <a:extLst>
                <a:ext uri="{FF2B5EF4-FFF2-40B4-BE49-F238E27FC236}">
                  <a16:creationId xmlns:a16="http://schemas.microsoft.com/office/drawing/2014/main" id="{059323D8-C598-5745-837F-AFFB1E76139F}"/>
                </a:ext>
              </a:extLst>
            </p:cNvPr>
            <p:cNvPicPr>
              <a:picLocks noChangeAspect="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colorTemperature colorTemp="11200"/>
                      </a14:imgEffect>
                    </a14:imgLayer>
                  </a14:imgProps>
                </a:ext>
              </a:extLst>
            </a:blip>
            <a:srcRect l="14995" t="17279" r="11670" b="21940"/>
            <a:stretch/>
          </p:blipFill>
          <p:spPr>
            <a:xfrm rot="19494454">
              <a:off x="1755677" y="2302471"/>
              <a:ext cx="636116" cy="527234"/>
            </a:xfrm>
            <a:prstGeom prst="ellipse">
              <a:avLst/>
            </a:prstGeom>
          </p:spPr>
        </p:pic>
        <p:cxnSp>
          <p:nvCxnSpPr>
            <p:cNvPr id="25" name="Straight Arrow Connector 24">
              <a:extLst>
                <a:ext uri="{FF2B5EF4-FFF2-40B4-BE49-F238E27FC236}">
                  <a16:creationId xmlns:a16="http://schemas.microsoft.com/office/drawing/2014/main" id="{07C64B2E-CB2A-7C45-AA0F-422E79AB2045}"/>
                </a:ext>
              </a:extLst>
            </p:cNvPr>
            <p:cNvCxnSpPr>
              <a:cxnSpLocks/>
            </p:cNvCxnSpPr>
            <p:nvPr/>
          </p:nvCxnSpPr>
          <p:spPr>
            <a:xfrm>
              <a:off x="2073735" y="2578480"/>
              <a:ext cx="284395" cy="418360"/>
            </a:xfrm>
            <a:prstGeom prst="straightConnector1">
              <a:avLst/>
            </a:prstGeom>
            <a:ln w="22225">
              <a:tailEnd type="triangle" w="lg" len="lg"/>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8B1158C-060E-394A-A5D4-C8B7D2487D8B}"/>
              </a:ext>
            </a:extLst>
          </p:cNvPr>
          <p:cNvGrpSpPr/>
          <p:nvPr/>
        </p:nvGrpSpPr>
        <p:grpSpPr>
          <a:xfrm>
            <a:off x="2109000" y="3050298"/>
            <a:ext cx="1759337" cy="671761"/>
            <a:chOff x="4566722" y="1994378"/>
            <a:chExt cx="1759337" cy="671761"/>
          </a:xfrm>
        </p:grpSpPr>
        <p:sp>
          <p:nvSpPr>
            <p:cNvPr id="27" name="Pie 26">
              <a:extLst>
                <a:ext uri="{FF2B5EF4-FFF2-40B4-BE49-F238E27FC236}">
                  <a16:creationId xmlns:a16="http://schemas.microsoft.com/office/drawing/2014/main" id="{700E18E0-E7E4-E84B-A9AA-FCEE205A4A2D}"/>
                </a:ext>
              </a:extLst>
            </p:cNvPr>
            <p:cNvSpPr/>
            <p:nvPr/>
          </p:nvSpPr>
          <p:spPr>
            <a:xfrm rot="316445">
              <a:off x="5915880" y="1994378"/>
              <a:ext cx="410179" cy="379713"/>
            </a:xfrm>
            <a:prstGeom prst="pie">
              <a:avLst>
                <a:gd name="adj1" fmla="val 2975855"/>
                <a:gd name="adj2" fmla="val 7911059"/>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TextBox 27">
              <a:extLst>
                <a:ext uri="{FF2B5EF4-FFF2-40B4-BE49-F238E27FC236}">
                  <a16:creationId xmlns:a16="http://schemas.microsoft.com/office/drawing/2014/main" id="{85614F3A-1C74-1241-8C84-8D88C6B04A54}"/>
                </a:ext>
              </a:extLst>
            </p:cNvPr>
            <p:cNvSpPr txBox="1"/>
            <p:nvPr/>
          </p:nvSpPr>
          <p:spPr>
            <a:xfrm>
              <a:off x="4566722" y="2266029"/>
              <a:ext cx="1240512" cy="400110"/>
            </a:xfrm>
            <a:prstGeom prst="rect">
              <a:avLst/>
            </a:prstGeom>
            <a:noFill/>
          </p:spPr>
          <p:txBody>
            <a:bodyPr wrap="square" rtlCol="0">
              <a:noAutofit/>
            </a:bodyPr>
            <a:lstStyle/>
            <a:p>
              <a:r>
                <a:rPr lang="en-US" sz="2000" dirty="0" err="1">
                  <a:latin typeface="Avenir Book" panose="02000503020000020003" pitchFamily="2" charset="0"/>
                </a:rPr>
                <a:t>v.cos</a:t>
              </a:r>
              <a:r>
                <a:rPr lang="en-US" sz="2000" dirty="0">
                  <a:latin typeface="Avenir Book" panose="02000503020000020003" pitchFamily="2" charset="0"/>
                </a:rPr>
                <a:t> </a:t>
              </a:r>
              <a:r>
                <a:rPr lang="en-US" sz="2000" dirty="0">
                  <a:solidFill>
                    <a:schemeClr val="bg2">
                      <a:lumMod val="25000"/>
                    </a:schemeClr>
                  </a:solidFill>
                  <a:latin typeface="Avenir Book" panose="02000503020000020003" pitchFamily="2" charset="0"/>
                </a:rPr>
                <a:t>θ</a:t>
              </a:r>
              <a:r>
                <a:rPr lang="en-US" sz="2000" baseline="-25000" dirty="0">
                  <a:latin typeface="Avenir Book" panose="02000503020000020003" pitchFamily="2" charset="0"/>
                </a:rPr>
                <a:t>4</a:t>
              </a:r>
              <a:r>
                <a:rPr lang="en-US" sz="2000" dirty="0">
                  <a:latin typeface="Avenir Book" panose="02000503020000020003" pitchFamily="2" charset="0"/>
                </a:rPr>
                <a:t>°</a:t>
              </a:r>
            </a:p>
          </p:txBody>
        </p:sp>
        <p:cxnSp>
          <p:nvCxnSpPr>
            <p:cNvPr id="29" name="Straight Arrow Connector 28">
              <a:extLst>
                <a:ext uri="{FF2B5EF4-FFF2-40B4-BE49-F238E27FC236}">
                  <a16:creationId xmlns:a16="http://schemas.microsoft.com/office/drawing/2014/main" id="{50645CFD-93D7-B24A-88E7-C9F5619C3DFC}"/>
                </a:ext>
              </a:extLst>
            </p:cNvPr>
            <p:cNvCxnSpPr>
              <a:cxnSpLocks/>
            </p:cNvCxnSpPr>
            <p:nvPr/>
          </p:nvCxnSpPr>
          <p:spPr>
            <a:xfrm flipH="1">
              <a:off x="5642514" y="2155909"/>
              <a:ext cx="509767" cy="466170"/>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grpSp>
      <p:sp>
        <p:nvSpPr>
          <p:cNvPr id="30" name="Pie 29">
            <a:extLst>
              <a:ext uri="{FF2B5EF4-FFF2-40B4-BE49-F238E27FC236}">
                <a16:creationId xmlns:a16="http://schemas.microsoft.com/office/drawing/2014/main" id="{54AECD1F-ED5F-9640-A0A6-939A3F126614}"/>
              </a:ext>
            </a:extLst>
          </p:cNvPr>
          <p:cNvSpPr/>
          <p:nvPr/>
        </p:nvSpPr>
        <p:spPr>
          <a:xfrm>
            <a:off x="2055489" y="1013136"/>
            <a:ext cx="445782" cy="445782"/>
          </a:xfrm>
          <a:prstGeom prst="pie">
            <a:avLst>
              <a:gd name="adj1" fmla="val 2904041"/>
              <a:gd name="adj2" fmla="val 5561855"/>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31" name="Straight Arrow Connector 30">
            <a:extLst>
              <a:ext uri="{FF2B5EF4-FFF2-40B4-BE49-F238E27FC236}">
                <a16:creationId xmlns:a16="http://schemas.microsoft.com/office/drawing/2014/main" id="{9FAE6D7E-7C5C-2743-8408-8682BC6B921C}"/>
              </a:ext>
            </a:extLst>
          </p:cNvPr>
          <p:cNvCxnSpPr>
            <a:cxnSpLocks/>
          </p:cNvCxnSpPr>
          <p:nvPr/>
        </p:nvCxnSpPr>
        <p:spPr>
          <a:xfrm>
            <a:off x="2267662" y="1269360"/>
            <a:ext cx="1" cy="636663"/>
          </a:xfrm>
          <a:prstGeom prst="straightConnector1">
            <a:avLst/>
          </a:prstGeom>
          <a:ln w="22225">
            <a:solidFill>
              <a:srgbClr val="941100"/>
            </a:solidFill>
            <a:prstDash val="sysDot"/>
            <a:tailEnd type="stealth" w="lg" len="lg"/>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D1B8FEA4-B12A-0844-A0D3-79F7D52E272C}"/>
              </a:ext>
            </a:extLst>
          </p:cNvPr>
          <p:cNvCxnSpPr>
            <a:cxnSpLocks/>
          </p:cNvCxnSpPr>
          <p:nvPr/>
        </p:nvCxnSpPr>
        <p:spPr>
          <a:xfrm>
            <a:off x="2276429" y="1216074"/>
            <a:ext cx="1366857" cy="1977486"/>
          </a:xfrm>
          <a:prstGeom prst="straightConnector1">
            <a:avLst/>
          </a:prstGeom>
          <a:ln w="22225">
            <a:tailEnd type="none" w="lg" len="lg"/>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E1B5826C-5008-4142-8EE6-CE5640162FAF}"/>
              </a:ext>
            </a:extLst>
          </p:cNvPr>
          <p:cNvCxnSpPr>
            <a:cxnSpLocks/>
          </p:cNvCxnSpPr>
          <p:nvPr/>
        </p:nvCxnSpPr>
        <p:spPr>
          <a:xfrm flipV="1">
            <a:off x="5219073" y="3657341"/>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C6BD1318-28EF-9C41-AEBA-1514E91DB43B}"/>
              </a:ext>
            </a:extLst>
          </p:cNvPr>
          <p:cNvCxnSpPr>
            <a:cxnSpLocks/>
          </p:cNvCxnSpPr>
          <p:nvPr/>
        </p:nvCxnSpPr>
        <p:spPr>
          <a:xfrm flipV="1">
            <a:off x="5226251" y="1489026"/>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6734C06C-55D7-AC42-90BC-2C030465FE22}"/>
              </a:ext>
            </a:extLst>
          </p:cNvPr>
          <p:cNvSpPr txBox="1"/>
          <p:nvPr/>
        </p:nvSpPr>
        <p:spPr>
          <a:xfrm>
            <a:off x="5745312" y="3676443"/>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40" name="TextBox 39">
            <a:extLst>
              <a:ext uri="{FF2B5EF4-FFF2-40B4-BE49-F238E27FC236}">
                <a16:creationId xmlns:a16="http://schemas.microsoft.com/office/drawing/2014/main" id="{9C0678C7-13A3-3E47-A0D3-CA4E810422B6}"/>
              </a:ext>
            </a:extLst>
          </p:cNvPr>
          <p:cNvSpPr txBox="1"/>
          <p:nvPr/>
        </p:nvSpPr>
        <p:spPr>
          <a:xfrm rot="16200000">
            <a:off x="3968152" y="2372187"/>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
        <p:nvSpPr>
          <p:cNvPr id="33" name="TextBox 32">
            <a:extLst>
              <a:ext uri="{FF2B5EF4-FFF2-40B4-BE49-F238E27FC236}">
                <a16:creationId xmlns:a16="http://schemas.microsoft.com/office/drawing/2014/main" id="{21BCA0F1-304E-844B-83D2-27C2932C0FEC}"/>
              </a:ext>
            </a:extLst>
          </p:cNvPr>
          <p:cNvSpPr txBox="1"/>
          <p:nvPr/>
        </p:nvSpPr>
        <p:spPr>
          <a:xfrm>
            <a:off x="3229641" y="4244149"/>
            <a:ext cx="2854817" cy="692477"/>
          </a:xfrm>
          <a:prstGeom prst="rect">
            <a:avLst/>
          </a:prstGeom>
          <a:noFill/>
        </p:spPr>
        <p:txBody>
          <a:bodyPr wrap="square" rtlCol="0">
            <a:noAutofit/>
          </a:bodyPr>
          <a:lstStyle/>
          <a:p>
            <a:pPr algn="ctr"/>
            <a:r>
              <a:rPr lang="en-US" sz="2800" dirty="0">
                <a:latin typeface="Avenir Book" panose="02000503020000020003" pitchFamily="2" charset="0"/>
              </a:rPr>
              <a:t>Increasing</a:t>
            </a:r>
          </a:p>
          <a:p>
            <a:pPr algn="ctr"/>
            <a:r>
              <a:rPr lang="en-US" sz="2800" dirty="0">
                <a:latin typeface="Avenir Book" panose="02000503020000020003" pitchFamily="2" charset="0"/>
              </a:rPr>
              <a:t>radial angle</a:t>
            </a:r>
          </a:p>
        </p:txBody>
      </p:sp>
      <p:sp>
        <p:nvSpPr>
          <p:cNvPr id="34" name="TextBox 33">
            <a:extLst>
              <a:ext uri="{FF2B5EF4-FFF2-40B4-BE49-F238E27FC236}">
                <a16:creationId xmlns:a16="http://schemas.microsoft.com/office/drawing/2014/main" id="{9D3E73A2-D784-BC4C-81EE-75D54F126D0A}"/>
              </a:ext>
            </a:extLst>
          </p:cNvPr>
          <p:cNvSpPr txBox="1"/>
          <p:nvPr/>
        </p:nvSpPr>
        <p:spPr>
          <a:xfrm>
            <a:off x="5809627" y="1508036"/>
            <a:ext cx="3043692" cy="692477"/>
          </a:xfrm>
          <a:prstGeom prst="rect">
            <a:avLst/>
          </a:prstGeom>
          <a:noFill/>
        </p:spPr>
        <p:txBody>
          <a:bodyPr wrap="square" rtlCol="0">
            <a:noAutofit/>
          </a:bodyPr>
          <a:lstStyle/>
          <a:p>
            <a:pPr algn="ctr"/>
            <a:r>
              <a:rPr lang="en-US" sz="2800" dirty="0">
                <a:latin typeface="Avenir Book" panose="02000503020000020003" pitchFamily="2" charset="0"/>
              </a:rPr>
              <a:t>Decreasing</a:t>
            </a:r>
          </a:p>
          <a:p>
            <a:pPr algn="ctr"/>
            <a:r>
              <a:rPr lang="en-US" sz="2800" dirty="0">
                <a:latin typeface="Avenir Book" panose="02000503020000020003" pitchFamily="2" charset="0"/>
              </a:rPr>
              <a:t>frequency</a:t>
            </a:r>
          </a:p>
        </p:txBody>
      </p:sp>
      <p:sp>
        <p:nvSpPr>
          <p:cNvPr id="35" name="TextBox 34">
            <a:extLst>
              <a:ext uri="{FF2B5EF4-FFF2-40B4-BE49-F238E27FC236}">
                <a16:creationId xmlns:a16="http://schemas.microsoft.com/office/drawing/2014/main" id="{DF1A5A08-9D3C-CD4C-84E1-79E449D700FE}"/>
              </a:ext>
            </a:extLst>
          </p:cNvPr>
          <p:cNvSpPr txBox="1"/>
          <p:nvPr/>
        </p:nvSpPr>
        <p:spPr>
          <a:xfrm>
            <a:off x="336069" y="111446"/>
            <a:ext cx="4301690"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Project Intention : Miss</a:t>
            </a:r>
          </a:p>
        </p:txBody>
      </p:sp>
    </p:spTree>
    <p:extLst>
      <p:ext uri="{BB962C8B-B14F-4D97-AF65-F5344CB8AC3E}">
        <p14:creationId xmlns:p14="http://schemas.microsoft.com/office/powerpoint/2010/main" val="19877755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C2BBB67-672E-9F4E-AE68-A2B0D73F53B4}"/>
              </a:ext>
            </a:extLst>
          </p:cNvPr>
          <p:cNvGrpSpPr/>
          <p:nvPr/>
        </p:nvGrpSpPr>
        <p:grpSpPr>
          <a:xfrm>
            <a:off x="761532" y="2135237"/>
            <a:ext cx="3538461" cy="2587527"/>
            <a:chOff x="761532" y="2135237"/>
            <a:chExt cx="3538461" cy="2587527"/>
          </a:xfrm>
        </p:grpSpPr>
        <p:cxnSp>
          <p:nvCxnSpPr>
            <p:cNvPr id="14" name="Straight Connector 13">
              <a:extLst>
                <a:ext uri="{FF2B5EF4-FFF2-40B4-BE49-F238E27FC236}">
                  <a16:creationId xmlns:a16="http://schemas.microsoft.com/office/drawing/2014/main" id="{87CBE93B-C070-CF4F-9019-106A7A13042C}"/>
                </a:ext>
              </a:extLst>
            </p:cNvPr>
            <p:cNvCxnSpPr>
              <a:cxnSpLocks/>
            </p:cNvCxnSpPr>
            <p:nvPr/>
          </p:nvCxnSpPr>
          <p:spPr>
            <a:xfrm>
              <a:off x="1344909" y="3180087"/>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AB80810D-8493-864F-BEF5-EBA57F5FF465}"/>
                </a:ext>
              </a:extLst>
            </p:cNvPr>
            <p:cNvCxnSpPr>
              <a:cxnSpLocks/>
            </p:cNvCxnSpPr>
            <p:nvPr/>
          </p:nvCxnSpPr>
          <p:spPr>
            <a:xfrm flipV="1">
              <a:off x="1323555" y="4303552"/>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E876C69-9B77-9E4F-838F-4A1DC085F01F}"/>
                </a:ext>
              </a:extLst>
            </p:cNvPr>
            <p:cNvCxnSpPr>
              <a:cxnSpLocks/>
            </p:cNvCxnSpPr>
            <p:nvPr/>
          </p:nvCxnSpPr>
          <p:spPr>
            <a:xfrm flipV="1">
              <a:off x="1330733" y="2135237"/>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2A756FA2-D293-A149-A164-9E2B1C31B931}"/>
                </a:ext>
              </a:extLst>
            </p:cNvPr>
            <p:cNvSpPr txBox="1"/>
            <p:nvPr/>
          </p:nvSpPr>
          <p:spPr>
            <a:xfrm>
              <a:off x="1849794" y="4322654"/>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18" name="TextBox 17">
              <a:extLst>
                <a:ext uri="{FF2B5EF4-FFF2-40B4-BE49-F238E27FC236}">
                  <a16:creationId xmlns:a16="http://schemas.microsoft.com/office/drawing/2014/main" id="{2D06AD3D-7270-6344-A641-BC5CF7E147AE}"/>
                </a:ext>
              </a:extLst>
            </p:cNvPr>
            <p:cNvSpPr txBox="1"/>
            <p:nvPr/>
          </p:nvSpPr>
          <p:spPr>
            <a:xfrm rot="16200000">
              <a:off x="72634" y="3018398"/>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grpSp>
        <p:nvGrpSpPr>
          <p:cNvPr id="3" name="Group 2">
            <a:extLst>
              <a:ext uri="{FF2B5EF4-FFF2-40B4-BE49-F238E27FC236}">
                <a16:creationId xmlns:a16="http://schemas.microsoft.com/office/drawing/2014/main" id="{E1D7CBE5-9451-3840-922A-8F256B37A3F4}"/>
              </a:ext>
            </a:extLst>
          </p:cNvPr>
          <p:cNvGrpSpPr/>
          <p:nvPr/>
        </p:nvGrpSpPr>
        <p:grpSpPr>
          <a:xfrm>
            <a:off x="5406031" y="2135237"/>
            <a:ext cx="2976438" cy="2587527"/>
            <a:chOff x="5406031" y="2135237"/>
            <a:chExt cx="2976438" cy="2587527"/>
          </a:xfrm>
        </p:grpSpPr>
        <p:sp>
          <p:nvSpPr>
            <p:cNvPr id="19" name="Freeform 18">
              <a:extLst>
                <a:ext uri="{FF2B5EF4-FFF2-40B4-BE49-F238E27FC236}">
                  <a16:creationId xmlns:a16="http://schemas.microsoft.com/office/drawing/2014/main" id="{6BC9625C-A872-494D-9B27-6DF867870D9B}"/>
                </a:ext>
              </a:extLst>
            </p:cNvPr>
            <p:cNvSpPr/>
            <p:nvPr/>
          </p:nvSpPr>
          <p:spPr>
            <a:xfrm>
              <a:off x="5427383" y="3180086"/>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20" name="Straight Arrow Connector 19">
              <a:extLst>
                <a:ext uri="{FF2B5EF4-FFF2-40B4-BE49-F238E27FC236}">
                  <a16:creationId xmlns:a16="http://schemas.microsoft.com/office/drawing/2014/main" id="{6F2F2001-6D1B-9349-9807-310B4FCA34F4}"/>
                </a:ext>
              </a:extLst>
            </p:cNvPr>
            <p:cNvCxnSpPr>
              <a:cxnSpLocks/>
            </p:cNvCxnSpPr>
            <p:nvPr/>
          </p:nvCxnSpPr>
          <p:spPr>
            <a:xfrm flipV="1">
              <a:off x="5406031" y="4303552"/>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60414E4-FCB6-CE4A-9581-783A0C0ECA21}"/>
                </a:ext>
              </a:extLst>
            </p:cNvPr>
            <p:cNvCxnSpPr>
              <a:cxnSpLocks/>
            </p:cNvCxnSpPr>
            <p:nvPr/>
          </p:nvCxnSpPr>
          <p:spPr>
            <a:xfrm flipV="1">
              <a:off x="5413209" y="2135237"/>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757A61A-1A6E-9F46-A5A0-1953DA7CFDFE}"/>
                </a:ext>
              </a:extLst>
            </p:cNvPr>
            <p:cNvSpPr txBox="1"/>
            <p:nvPr/>
          </p:nvSpPr>
          <p:spPr>
            <a:xfrm>
              <a:off x="5932270" y="4322654"/>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grpSp>
      <p:sp>
        <p:nvSpPr>
          <p:cNvPr id="25" name="TextBox 24">
            <a:extLst>
              <a:ext uri="{FF2B5EF4-FFF2-40B4-BE49-F238E27FC236}">
                <a16:creationId xmlns:a16="http://schemas.microsoft.com/office/drawing/2014/main" id="{6BD0DD83-E744-E74B-BCE1-AF32A1217528}"/>
              </a:ext>
            </a:extLst>
          </p:cNvPr>
          <p:cNvSpPr txBox="1"/>
          <p:nvPr/>
        </p:nvSpPr>
        <p:spPr>
          <a:xfrm>
            <a:off x="6317204" y="816865"/>
            <a:ext cx="1011815"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Miss</a:t>
            </a:r>
          </a:p>
        </p:txBody>
      </p:sp>
      <p:sp>
        <p:nvSpPr>
          <p:cNvPr id="26" name="TextBox 25">
            <a:extLst>
              <a:ext uri="{FF2B5EF4-FFF2-40B4-BE49-F238E27FC236}">
                <a16:creationId xmlns:a16="http://schemas.microsoft.com/office/drawing/2014/main" id="{6B63873B-C3F2-B24A-B6B6-086CD3810FFB}"/>
              </a:ext>
            </a:extLst>
          </p:cNvPr>
          <p:cNvSpPr txBox="1"/>
          <p:nvPr/>
        </p:nvSpPr>
        <p:spPr>
          <a:xfrm>
            <a:off x="2320889" y="816865"/>
            <a:ext cx="718466" cy="707886"/>
          </a:xfrm>
          <a:prstGeom prst="rect">
            <a:avLst/>
          </a:prstGeom>
          <a:noFill/>
        </p:spPr>
        <p:txBody>
          <a:bodyPr wrap="none" rtlCol="0">
            <a:spAutoFit/>
          </a:bodyPr>
          <a:lstStyle/>
          <a:p>
            <a:r>
              <a:rPr lang="en-US" sz="4000" dirty="0">
                <a:solidFill>
                  <a:schemeClr val="tx1">
                    <a:lumMod val="65000"/>
                    <a:lumOff val="35000"/>
                  </a:schemeClr>
                </a:solidFill>
                <a:latin typeface="Avenir Next Condensed" panose="020B0506020202020204" pitchFamily="34" charset="0"/>
              </a:rPr>
              <a:t>Hit</a:t>
            </a:r>
          </a:p>
        </p:txBody>
      </p:sp>
      <p:sp>
        <p:nvSpPr>
          <p:cNvPr id="24" name="TextBox 23">
            <a:extLst>
              <a:ext uri="{FF2B5EF4-FFF2-40B4-BE49-F238E27FC236}">
                <a16:creationId xmlns:a16="http://schemas.microsoft.com/office/drawing/2014/main" id="{46228AA7-115C-3E40-BCE3-ECE09C78F6A1}"/>
              </a:ext>
            </a:extLst>
          </p:cNvPr>
          <p:cNvSpPr txBox="1"/>
          <p:nvPr/>
        </p:nvSpPr>
        <p:spPr>
          <a:xfrm rot="16200000">
            <a:off x="4155109" y="3018398"/>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Tree>
    <p:extLst>
      <p:ext uri="{BB962C8B-B14F-4D97-AF65-F5344CB8AC3E}">
        <p14:creationId xmlns:p14="http://schemas.microsoft.com/office/powerpoint/2010/main" val="34749638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otMobileVideoFinal" descr="HotMobileVideoFinal">
            <a:hlinkClick r:id="" action="ppaction://media"/>
            <a:extLst>
              <a:ext uri="{FF2B5EF4-FFF2-40B4-BE49-F238E27FC236}">
                <a16:creationId xmlns:a16="http://schemas.microsoft.com/office/drawing/2014/main" id="{CF49DEB3-8FD8-B940-BDA9-F2B017C21F53}"/>
              </a:ext>
            </a:extLst>
          </p:cNvPr>
          <p:cNvPicPr>
            <a:picLocks noChangeAspect="1"/>
          </p:cNvPicPr>
          <p:nvPr>
            <a:videoFile r:link="rId1"/>
            <p:extLst>
              <p:ext uri="{DAA4B4D4-6D71-4841-9C94-3DE7FCFB9230}">
                <p14:media xmlns:p14="http://schemas.microsoft.com/office/powerpoint/2010/main" r:embed="rId2">
                  <p14:trim end="378.0813"/>
                </p14:media>
              </p:ext>
            </p:extLst>
          </p:nvPr>
        </p:nvPicPr>
        <p:blipFill>
          <a:blip r:embed="rId5"/>
          <a:stretch>
            <a:fillRect/>
          </a:stretch>
        </p:blipFill>
        <p:spPr>
          <a:xfrm>
            <a:off x="-78595" y="718407"/>
            <a:ext cx="9298055" cy="5230156"/>
          </a:xfrm>
          <a:prstGeom prst="rect">
            <a:avLst/>
          </a:prstGeom>
        </p:spPr>
      </p:pic>
      <p:sp>
        <p:nvSpPr>
          <p:cNvPr id="5" name="Rectangle 4">
            <a:extLst>
              <a:ext uri="{FF2B5EF4-FFF2-40B4-BE49-F238E27FC236}">
                <a16:creationId xmlns:a16="http://schemas.microsoft.com/office/drawing/2014/main" id="{E6AA5890-14E0-9B4E-923D-6A13B48F3375}"/>
              </a:ext>
            </a:extLst>
          </p:cNvPr>
          <p:cNvSpPr/>
          <p:nvPr/>
        </p:nvSpPr>
        <p:spPr>
          <a:xfrm>
            <a:off x="-62144" y="-119293"/>
            <a:ext cx="9294921" cy="976543"/>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638FD55-C539-144A-8BF0-1C6A08B4EA3F}"/>
              </a:ext>
            </a:extLst>
          </p:cNvPr>
          <p:cNvSpPr/>
          <p:nvPr/>
        </p:nvSpPr>
        <p:spPr>
          <a:xfrm>
            <a:off x="-75461" y="5948563"/>
            <a:ext cx="9294921" cy="976543"/>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654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80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1" descr="page1image10581824">
            <a:extLst>
              <a:ext uri="{FF2B5EF4-FFF2-40B4-BE49-F238E27FC236}">
                <a16:creationId xmlns:a16="http://schemas.microsoft.com/office/drawing/2014/main" id="{D6D3FB9F-F799-9C48-8BF3-0085FF3591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681"/>
          <a:stretch/>
        </p:blipFill>
        <p:spPr bwMode="auto">
          <a:xfrm>
            <a:off x="577850" y="845650"/>
            <a:ext cx="7988300" cy="3176201"/>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92FBB5FB-2F4B-7340-8058-EF1AECE5A18D}"/>
              </a:ext>
            </a:extLst>
          </p:cNvPr>
          <p:cNvSpPr txBox="1"/>
          <p:nvPr/>
        </p:nvSpPr>
        <p:spPr>
          <a:xfrm>
            <a:off x="1844961"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Hit</a:t>
            </a:r>
          </a:p>
        </p:txBody>
      </p:sp>
      <p:sp>
        <p:nvSpPr>
          <p:cNvPr id="24" name="TextBox 23">
            <a:extLst>
              <a:ext uri="{FF2B5EF4-FFF2-40B4-BE49-F238E27FC236}">
                <a16:creationId xmlns:a16="http://schemas.microsoft.com/office/drawing/2014/main" id="{3F6C8DB4-22AD-9A47-AEC3-366D53774612}"/>
              </a:ext>
            </a:extLst>
          </p:cNvPr>
          <p:cNvSpPr txBox="1"/>
          <p:nvPr/>
        </p:nvSpPr>
        <p:spPr>
          <a:xfrm>
            <a:off x="5280876"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Miss</a:t>
            </a:r>
          </a:p>
        </p:txBody>
      </p:sp>
      <p:sp>
        <p:nvSpPr>
          <p:cNvPr id="25" name="Oval 24">
            <a:extLst>
              <a:ext uri="{FF2B5EF4-FFF2-40B4-BE49-F238E27FC236}">
                <a16:creationId xmlns:a16="http://schemas.microsoft.com/office/drawing/2014/main" id="{33A89B91-351E-3C4A-8307-445398A3EDDC}"/>
              </a:ext>
            </a:extLst>
          </p:cNvPr>
          <p:cNvSpPr/>
          <p:nvPr/>
        </p:nvSpPr>
        <p:spPr>
          <a:xfrm>
            <a:off x="2543201" y="1323407"/>
            <a:ext cx="1380125" cy="468086"/>
          </a:xfrm>
          <a:prstGeom prst="ellipse">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465190AF-787A-CC41-B089-7E6765EE8120}"/>
              </a:ext>
            </a:extLst>
          </p:cNvPr>
          <p:cNvSpPr/>
          <p:nvPr/>
        </p:nvSpPr>
        <p:spPr>
          <a:xfrm rot="963542">
            <a:off x="5926491" y="1323407"/>
            <a:ext cx="1380125" cy="468086"/>
          </a:xfrm>
          <a:prstGeom prst="ellipse">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297301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descr="page1image10581824">
            <a:extLst>
              <a:ext uri="{FF2B5EF4-FFF2-40B4-BE49-F238E27FC236}">
                <a16:creationId xmlns:a16="http://schemas.microsoft.com/office/drawing/2014/main" id="{2967007B-9DE9-3D44-BA48-C9B7FE3F47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681"/>
          <a:stretch/>
        </p:blipFill>
        <p:spPr bwMode="auto">
          <a:xfrm>
            <a:off x="577850" y="845650"/>
            <a:ext cx="7988300" cy="31762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BBDFCEE-0D81-514F-80F2-5A8989250815}"/>
              </a:ext>
            </a:extLst>
          </p:cNvPr>
          <p:cNvSpPr txBox="1"/>
          <p:nvPr/>
        </p:nvSpPr>
        <p:spPr>
          <a:xfrm>
            <a:off x="1844961"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Hit</a:t>
            </a:r>
          </a:p>
        </p:txBody>
      </p:sp>
      <p:sp>
        <p:nvSpPr>
          <p:cNvPr id="10" name="TextBox 9">
            <a:extLst>
              <a:ext uri="{FF2B5EF4-FFF2-40B4-BE49-F238E27FC236}">
                <a16:creationId xmlns:a16="http://schemas.microsoft.com/office/drawing/2014/main" id="{E1A44E28-C857-FE46-BC00-E43399F2F0B1}"/>
              </a:ext>
            </a:extLst>
          </p:cNvPr>
          <p:cNvSpPr txBox="1"/>
          <p:nvPr/>
        </p:nvSpPr>
        <p:spPr>
          <a:xfrm>
            <a:off x="5280876"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Miss</a:t>
            </a:r>
          </a:p>
        </p:txBody>
      </p:sp>
      <p:sp>
        <p:nvSpPr>
          <p:cNvPr id="3" name="Oval 2">
            <a:extLst>
              <a:ext uri="{FF2B5EF4-FFF2-40B4-BE49-F238E27FC236}">
                <a16:creationId xmlns:a16="http://schemas.microsoft.com/office/drawing/2014/main" id="{09FD8B70-3817-DC4F-859D-22B9D869A880}"/>
              </a:ext>
            </a:extLst>
          </p:cNvPr>
          <p:cNvSpPr/>
          <p:nvPr/>
        </p:nvSpPr>
        <p:spPr>
          <a:xfrm>
            <a:off x="2543201" y="1323407"/>
            <a:ext cx="1380125" cy="468086"/>
          </a:xfrm>
          <a:prstGeom prst="ellipse">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3C28E4B4-1FED-DF47-A933-BC03A20067D1}"/>
              </a:ext>
            </a:extLst>
          </p:cNvPr>
          <p:cNvSpPr/>
          <p:nvPr/>
        </p:nvSpPr>
        <p:spPr>
          <a:xfrm rot="963542">
            <a:off x="5926491" y="1323407"/>
            <a:ext cx="1380125" cy="468086"/>
          </a:xfrm>
          <a:prstGeom prst="ellipse">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B0E0A444-55F4-7E4A-8CC3-96B3AF363A2D}"/>
              </a:ext>
            </a:extLst>
          </p:cNvPr>
          <p:cNvGrpSpPr/>
          <p:nvPr/>
        </p:nvGrpSpPr>
        <p:grpSpPr>
          <a:xfrm>
            <a:off x="636377" y="4063811"/>
            <a:ext cx="3538461" cy="2587527"/>
            <a:chOff x="761532" y="2135237"/>
            <a:chExt cx="3538461" cy="2587527"/>
          </a:xfrm>
        </p:grpSpPr>
        <p:cxnSp>
          <p:nvCxnSpPr>
            <p:cNvPr id="22" name="Straight Connector 21">
              <a:extLst>
                <a:ext uri="{FF2B5EF4-FFF2-40B4-BE49-F238E27FC236}">
                  <a16:creationId xmlns:a16="http://schemas.microsoft.com/office/drawing/2014/main" id="{7C5484BE-DCFD-1945-8913-89A83574D458}"/>
                </a:ext>
              </a:extLst>
            </p:cNvPr>
            <p:cNvCxnSpPr>
              <a:cxnSpLocks/>
            </p:cNvCxnSpPr>
            <p:nvPr/>
          </p:nvCxnSpPr>
          <p:spPr>
            <a:xfrm>
              <a:off x="1344909" y="3180087"/>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A68BBCA-57F4-9E45-8711-A5B55AC00EF1}"/>
                </a:ext>
              </a:extLst>
            </p:cNvPr>
            <p:cNvCxnSpPr>
              <a:cxnSpLocks/>
            </p:cNvCxnSpPr>
            <p:nvPr/>
          </p:nvCxnSpPr>
          <p:spPr>
            <a:xfrm flipV="1">
              <a:off x="1323555" y="4303552"/>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B1A78177-DA33-EA48-84F7-FDFA18010F19}"/>
                </a:ext>
              </a:extLst>
            </p:cNvPr>
            <p:cNvCxnSpPr>
              <a:cxnSpLocks/>
            </p:cNvCxnSpPr>
            <p:nvPr/>
          </p:nvCxnSpPr>
          <p:spPr>
            <a:xfrm flipV="1">
              <a:off x="1330733" y="2135237"/>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8EB85ACC-FCAE-7D44-BE5C-141498ABBE00}"/>
                </a:ext>
              </a:extLst>
            </p:cNvPr>
            <p:cNvSpPr txBox="1"/>
            <p:nvPr/>
          </p:nvSpPr>
          <p:spPr>
            <a:xfrm>
              <a:off x="1849794" y="4322654"/>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26" name="TextBox 25">
              <a:extLst>
                <a:ext uri="{FF2B5EF4-FFF2-40B4-BE49-F238E27FC236}">
                  <a16:creationId xmlns:a16="http://schemas.microsoft.com/office/drawing/2014/main" id="{6484E127-591F-1543-BBBD-E6AE22942EDF}"/>
                </a:ext>
              </a:extLst>
            </p:cNvPr>
            <p:cNvSpPr txBox="1"/>
            <p:nvPr/>
          </p:nvSpPr>
          <p:spPr>
            <a:xfrm rot="16200000">
              <a:off x="72634" y="3018398"/>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grpSp>
        <p:nvGrpSpPr>
          <p:cNvPr id="27" name="Group 26">
            <a:extLst>
              <a:ext uri="{FF2B5EF4-FFF2-40B4-BE49-F238E27FC236}">
                <a16:creationId xmlns:a16="http://schemas.microsoft.com/office/drawing/2014/main" id="{85CB659A-617B-6140-81FA-4B9259B28871}"/>
              </a:ext>
            </a:extLst>
          </p:cNvPr>
          <p:cNvGrpSpPr/>
          <p:nvPr/>
        </p:nvGrpSpPr>
        <p:grpSpPr>
          <a:xfrm>
            <a:off x="5010417" y="4076690"/>
            <a:ext cx="2976438" cy="2587527"/>
            <a:chOff x="5406031" y="2135237"/>
            <a:chExt cx="2976438" cy="2587527"/>
          </a:xfrm>
        </p:grpSpPr>
        <p:sp>
          <p:nvSpPr>
            <p:cNvPr id="28" name="Freeform 27">
              <a:extLst>
                <a:ext uri="{FF2B5EF4-FFF2-40B4-BE49-F238E27FC236}">
                  <a16:creationId xmlns:a16="http://schemas.microsoft.com/office/drawing/2014/main" id="{FDE9FE82-522B-7A4A-8D24-7CBCFD28B9F0}"/>
                </a:ext>
              </a:extLst>
            </p:cNvPr>
            <p:cNvSpPr/>
            <p:nvPr/>
          </p:nvSpPr>
          <p:spPr>
            <a:xfrm>
              <a:off x="5427383" y="3180086"/>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9" name="Straight Arrow Connector 28">
              <a:extLst>
                <a:ext uri="{FF2B5EF4-FFF2-40B4-BE49-F238E27FC236}">
                  <a16:creationId xmlns:a16="http://schemas.microsoft.com/office/drawing/2014/main" id="{95A90813-AC74-B34F-8E7B-95FE9874A0B7}"/>
                </a:ext>
              </a:extLst>
            </p:cNvPr>
            <p:cNvCxnSpPr>
              <a:cxnSpLocks/>
            </p:cNvCxnSpPr>
            <p:nvPr/>
          </p:nvCxnSpPr>
          <p:spPr>
            <a:xfrm flipV="1">
              <a:off x="5406031" y="4303552"/>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49F4A39-886D-484A-A34C-DA85174044E7}"/>
                </a:ext>
              </a:extLst>
            </p:cNvPr>
            <p:cNvCxnSpPr>
              <a:cxnSpLocks/>
            </p:cNvCxnSpPr>
            <p:nvPr/>
          </p:nvCxnSpPr>
          <p:spPr>
            <a:xfrm flipV="1">
              <a:off x="5413209" y="2135237"/>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4CBD21D5-BCCF-EF45-9EF1-8F19CB89CD21}"/>
                </a:ext>
              </a:extLst>
            </p:cNvPr>
            <p:cNvSpPr txBox="1"/>
            <p:nvPr/>
          </p:nvSpPr>
          <p:spPr>
            <a:xfrm>
              <a:off x="5932270" y="4322654"/>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grpSp>
      <p:sp>
        <p:nvSpPr>
          <p:cNvPr id="34" name="TextBox 33">
            <a:extLst>
              <a:ext uri="{FF2B5EF4-FFF2-40B4-BE49-F238E27FC236}">
                <a16:creationId xmlns:a16="http://schemas.microsoft.com/office/drawing/2014/main" id="{8F3C06EA-7D74-7441-ACC0-AE3075C7B2F4}"/>
              </a:ext>
            </a:extLst>
          </p:cNvPr>
          <p:cNvSpPr txBox="1"/>
          <p:nvPr/>
        </p:nvSpPr>
        <p:spPr>
          <a:xfrm rot="16200000">
            <a:off x="3874741" y="5039584"/>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spTree>
    <p:extLst>
      <p:ext uri="{BB962C8B-B14F-4D97-AF65-F5344CB8AC3E}">
        <p14:creationId xmlns:p14="http://schemas.microsoft.com/office/powerpoint/2010/main" val="40651292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descr="page1image10581824">
            <a:extLst>
              <a:ext uri="{FF2B5EF4-FFF2-40B4-BE49-F238E27FC236}">
                <a16:creationId xmlns:a16="http://schemas.microsoft.com/office/drawing/2014/main" id="{2967007B-9DE9-3D44-BA48-C9B7FE3F47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681"/>
          <a:stretch/>
        </p:blipFill>
        <p:spPr bwMode="auto">
          <a:xfrm>
            <a:off x="577850" y="845650"/>
            <a:ext cx="7988300" cy="3176201"/>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09FD8B70-3817-DC4F-859D-22B9D869A880}"/>
              </a:ext>
            </a:extLst>
          </p:cNvPr>
          <p:cNvSpPr/>
          <p:nvPr/>
        </p:nvSpPr>
        <p:spPr>
          <a:xfrm>
            <a:off x="2543201" y="1323407"/>
            <a:ext cx="1380125" cy="468086"/>
          </a:xfrm>
          <a:prstGeom prst="ellipse">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3C28E4B4-1FED-DF47-A933-BC03A20067D1}"/>
              </a:ext>
            </a:extLst>
          </p:cNvPr>
          <p:cNvSpPr/>
          <p:nvPr/>
        </p:nvSpPr>
        <p:spPr>
          <a:xfrm rot="963542">
            <a:off x="5926491" y="1323407"/>
            <a:ext cx="1380125" cy="468086"/>
          </a:xfrm>
          <a:prstGeom prst="ellipse">
            <a:avLst/>
          </a:prstGeom>
          <a:no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7E0F779-DE40-BA48-8888-D978CE004900}"/>
              </a:ext>
            </a:extLst>
          </p:cNvPr>
          <p:cNvSpPr/>
          <p:nvPr/>
        </p:nvSpPr>
        <p:spPr>
          <a:xfrm>
            <a:off x="-8361" y="-1643"/>
            <a:ext cx="9144000" cy="399872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4" name="Group 3">
            <a:extLst>
              <a:ext uri="{FF2B5EF4-FFF2-40B4-BE49-F238E27FC236}">
                <a16:creationId xmlns:a16="http://schemas.microsoft.com/office/drawing/2014/main" id="{31F92235-8C69-9149-B5E9-3B9E05D7D40C}"/>
              </a:ext>
            </a:extLst>
          </p:cNvPr>
          <p:cNvGrpSpPr/>
          <p:nvPr/>
        </p:nvGrpSpPr>
        <p:grpSpPr>
          <a:xfrm>
            <a:off x="636377" y="4063811"/>
            <a:ext cx="7350478" cy="2600406"/>
            <a:chOff x="636377" y="4063811"/>
            <a:chExt cx="7350478" cy="2600406"/>
          </a:xfrm>
        </p:grpSpPr>
        <p:grpSp>
          <p:nvGrpSpPr>
            <p:cNvPr id="21" name="Group 20">
              <a:extLst>
                <a:ext uri="{FF2B5EF4-FFF2-40B4-BE49-F238E27FC236}">
                  <a16:creationId xmlns:a16="http://schemas.microsoft.com/office/drawing/2014/main" id="{B0E0A444-55F4-7E4A-8CC3-96B3AF363A2D}"/>
                </a:ext>
              </a:extLst>
            </p:cNvPr>
            <p:cNvGrpSpPr/>
            <p:nvPr/>
          </p:nvGrpSpPr>
          <p:grpSpPr>
            <a:xfrm>
              <a:off x="636377" y="4063811"/>
              <a:ext cx="3538461" cy="2587527"/>
              <a:chOff x="761532" y="2135237"/>
              <a:chExt cx="3538461" cy="2587527"/>
            </a:xfrm>
          </p:grpSpPr>
          <p:cxnSp>
            <p:nvCxnSpPr>
              <p:cNvPr id="22" name="Straight Connector 21">
                <a:extLst>
                  <a:ext uri="{FF2B5EF4-FFF2-40B4-BE49-F238E27FC236}">
                    <a16:creationId xmlns:a16="http://schemas.microsoft.com/office/drawing/2014/main" id="{7C5484BE-DCFD-1945-8913-89A83574D458}"/>
                  </a:ext>
                </a:extLst>
              </p:cNvPr>
              <p:cNvCxnSpPr>
                <a:cxnSpLocks/>
              </p:cNvCxnSpPr>
              <p:nvPr/>
            </p:nvCxnSpPr>
            <p:spPr>
              <a:xfrm>
                <a:off x="1344909" y="3180087"/>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A68BBCA-57F4-9E45-8711-A5B55AC00EF1}"/>
                  </a:ext>
                </a:extLst>
              </p:cNvPr>
              <p:cNvCxnSpPr>
                <a:cxnSpLocks/>
              </p:cNvCxnSpPr>
              <p:nvPr/>
            </p:nvCxnSpPr>
            <p:spPr>
              <a:xfrm flipV="1">
                <a:off x="1323555" y="4303552"/>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B1A78177-DA33-EA48-84F7-FDFA18010F19}"/>
                  </a:ext>
                </a:extLst>
              </p:cNvPr>
              <p:cNvCxnSpPr>
                <a:cxnSpLocks/>
              </p:cNvCxnSpPr>
              <p:nvPr/>
            </p:nvCxnSpPr>
            <p:spPr>
              <a:xfrm flipV="1">
                <a:off x="1330733" y="2135237"/>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8EB85ACC-FCAE-7D44-BE5C-141498ABBE00}"/>
                  </a:ext>
                </a:extLst>
              </p:cNvPr>
              <p:cNvSpPr txBox="1"/>
              <p:nvPr/>
            </p:nvSpPr>
            <p:spPr>
              <a:xfrm>
                <a:off x="1849794" y="4322654"/>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26" name="TextBox 25">
                <a:extLst>
                  <a:ext uri="{FF2B5EF4-FFF2-40B4-BE49-F238E27FC236}">
                    <a16:creationId xmlns:a16="http://schemas.microsoft.com/office/drawing/2014/main" id="{6484E127-591F-1543-BBBD-E6AE22942EDF}"/>
                  </a:ext>
                </a:extLst>
              </p:cNvPr>
              <p:cNvSpPr txBox="1"/>
              <p:nvPr/>
            </p:nvSpPr>
            <p:spPr>
              <a:xfrm rot="16200000">
                <a:off x="72634" y="3018398"/>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grpSp>
          <p:nvGrpSpPr>
            <p:cNvPr id="27" name="Group 26">
              <a:extLst>
                <a:ext uri="{FF2B5EF4-FFF2-40B4-BE49-F238E27FC236}">
                  <a16:creationId xmlns:a16="http://schemas.microsoft.com/office/drawing/2014/main" id="{85CB659A-617B-6140-81FA-4B9259B28871}"/>
                </a:ext>
              </a:extLst>
            </p:cNvPr>
            <p:cNvGrpSpPr/>
            <p:nvPr/>
          </p:nvGrpSpPr>
          <p:grpSpPr>
            <a:xfrm>
              <a:off x="5010417" y="4076690"/>
              <a:ext cx="2976438" cy="2587527"/>
              <a:chOff x="5406031" y="2135237"/>
              <a:chExt cx="2976438" cy="2587527"/>
            </a:xfrm>
          </p:grpSpPr>
          <p:sp>
            <p:nvSpPr>
              <p:cNvPr id="28" name="Freeform 27">
                <a:extLst>
                  <a:ext uri="{FF2B5EF4-FFF2-40B4-BE49-F238E27FC236}">
                    <a16:creationId xmlns:a16="http://schemas.microsoft.com/office/drawing/2014/main" id="{FDE9FE82-522B-7A4A-8D24-7CBCFD28B9F0}"/>
                  </a:ext>
                </a:extLst>
              </p:cNvPr>
              <p:cNvSpPr/>
              <p:nvPr/>
            </p:nvSpPr>
            <p:spPr>
              <a:xfrm>
                <a:off x="5427383" y="3180086"/>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9" name="Straight Arrow Connector 28">
                <a:extLst>
                  <a:ext uri="{FF2B5EF4-FFF2-40B4-BE49-F238E27FC236}">
                    <a16:creationId xmlns:a16="http://schemas.microsoft.com/office/drawing/2014/main" id="{95A90813-AC74-B34F-8E7B-95FE9874A0B7}"/>
                  </a:ext>
                </a:extLst>
              </p:cNvPr>
              <p:cNvCxnSpPr>
                <a:cxnSpLocks/>
              </p:cNvCxnSpPr>
              <p:nvPr/>
            </p:nvCxnSpPr>
            <p:spPr>
              <a:xfrm flipV="1">
                <a:off x="5406031" y="4303552"/>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49F4A39-886D-484A-A34C-DA85174044E7}"/>
                  </a:ext>
                </a:extLst>
              </p:cNvPr>
              <p:cNvCxnSpPr>
                <a:cxnSpLocks/>
              </p:cNvCxnSpPr>
              <p:nvPr/>
            </p:nvCxnSpPr>
            <p:spPr>
              <a:xfrm flipV="1">
                <a:off x="5413209" y="2135237"/>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4CBD21D5-BCCF-EF45-9EF1-8F19CB89CD21}"/>
                  </a:ext>
                </a:extLst>
              </p:cNvPr>
              <p:cNvSpPr txBox="1"/>
              <p:nvPr/>
            </p:nvSpPr>
            <p:spPr>
              <a:xfrm>
                <a:off x="5932270" y="4322654"/>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grpSp>
        <p:sp>
          <p:nvSpPr>
            <p:cNvPr id="34" name="TextBox 33">
              <a:extLst>
                <a:ext uri="{FF2B5EF4-FFF2-40B4-BE49-F238E27FC236}">
                  <a16:creationId xmlns:a16="http://schemas.microsoft.com/office/drawing/2014/main" id="{8F3C06EA-7D74-7441-ACC0-AE3075C7B2F4}"/>
                </a:ext>
              </a:extLst>
            </p:cNvPr>
            <p:cNvSpPr txBox="1"/>
            <p:nvPr/>
          </p:nvSpPr>
          <p:spPr>
            <a:xfrm rot="16200000">
              <a:off x="3874741" y="5039584"/>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sp>
        <p:nvSpPr>
          <p:cNvPr id="9" name="TextBox 8">
            <a:extLst>
              <a:ext uri="{FF2B5EF4-FFF2-40B4-BE49-F238E27FC236}">
                <a16:creationId xmlns:a16="http://schemas.microsoft.com/office/drawing/2014/main" id="{EBBDFCEE-0D81-514F-80F2-5A8989250815}"/>
              </a:ext>
            </a:extLst>
          </p:cNvPr>
          <p:cNvSpPr txBox="1"/>
          <p:nvPr/>
        </p:nvSpPr>
        <p:spPr>
          <a:xfrm>
            <a:off x="1844961"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Hit</a:t>
            </a:r>
          </a:p>
        </p:txBody>
      </p:sp>
      <p:sp>
        <p:nvSpPr>
          <p:cNvPr id="10" name="TextBox 9">
            <a:extLst>
              <a:ext uri="{FF2B5EF4-FFF2-40B4-BE49-F238E27FC236}">
                <a16:creationId xmlns:a16="http://schemas.microsoft.com/office/drawing/2014/main" id="{E1A44E28-C857-FE46-BC00-E43399F2F0B1}"/>
              </a:ext>
            </a:extLst>
          </p:cNvPr>
          <p:cNvSpPr txBox="1"/>
          <p:nvPr/>
        </p:nvSpPr>
        <p:spPr>
          <a:xfrm>
            <a:off x="5280876"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Miss</a:t>
            </a:r>
          </a:p>
        </p:txBody>
      </p:sp>
    </p:spTree>
    <p:extLst>
      <p:ext uri="{BB962C8B-B14F-4D97-AF65-F5344CB8AC3E}">
        <p14:creationId xmlns:p14="http://schemas.microsoft.com/office/powerpoint/2010/main" val="7320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42" presetClass="path" presetSubtype="0" accel="50000" decel="50000" fill="hold" nodeType="withEffect">
                                  <p:stCondLst>
                                    <p:cond delay="0"/>
                                  </p:stCondLst>
                                  <p:childTnLst>
                                    <p:animMotion origin="layout" path="M 2.22222E-6 2.22222E-6 L 2.22222E-6 -0.35996 " pathEditMode="relative" rAng="0" ptsTypes="AA">
                                      <p:cBhvr>
                                        <p:cTn id="9" dur="2000" fill="hold"/>
                                        <p:tgtEl>
                                          <p:spTgt spid="4"/>
                                        </p:tgtEl>
                                        <p:attrNameLst>
                                          <p:attrName>ppt_x</p:attrName>
                                          <p:attrName>ppt_y</p:attrName>
                                        </p:attrNameLst>
                                      </p:cBhvr>
                                      <p:rCtr x="0" y="-1800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BBDFCEE-0D81-514F-80F2-5A8989250815}"/>
              </a:ext>
            </a:extLst>
          </p:cNvPr>
          <p:cNvSpPr txBox="1"/>
          <p:nvPr/>
        </p:nvSpPr>
        <p:spPr>
          <a:xfrm>
            <a:off x="1844961"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Hit</a:t>
            </a:r>
          </a:p>
        </p:txBody>
      </p:sp>
      <p:sp>
        <p:nvSpPr>
          <p:cNvPr id="10" name="TextBox 9">
            <a:extLst>
              <a:ext uri="{FF2B5EF4-FFF2-40B4-BE49-F238E27FC236}">
                <a16:creationId xmlns:a16="http://schemas.microsoft.com/office/drawing/2014/main" id="{E1A44E28-C857-FE46-BC00-E43399F2F0B1}"/>
              </a:ext>
            </a:extLst>
          </p:cNvPr>
          <p:cNvSpPr txBox="1"/>
          <p:nvPr/>
        </p:nvSpPr>
        <p:spPr>
          <a:xfrm>
            <a:off x="5280876"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Miss</a:t>
            </a:r>
          </a:p>
        </p:txBody>
      </p:sp>
      <p:grpSp>
        <p:nvGrpSpPr>
          <p:cNvPr id="79" name="Group 78">
            <a:extLst>
              <a:ext uri="{FF2B5EF4-FFF2-40B4-BE49-F238E27FC236}">
                <a16:creationId xmlns:a16="http://schemas.microsoft.com/office/drawing/2014/main" id="{A817B410-B8DF-2046-982E-CE20855DF968}"/>
              </a:ext>
            </a:extLst>
          </p:cNvPr>
          <p:cNvGrpSpPr/>
          <p:nvPr/>
        </p:nvGrpSpPr>
        <p:grpSpPr>
          <a:xfrm>
            <a:off x="636377" y="1601221"/>
            <a:ext cx="3538461" cy="2587527"/>
            <a:chOff x="636377" y="1601221"/>
            <a:chExt cx="3538461" cy="2587527"/>
          </a:xfrm>
        </p:grpSpPr>
        <p:cxnSp>
          <p:nvCxnSpPr>
            <p:cNvPr id="80" name="Straight Connector 79">
              <a:extLst>
                <a:ext uri="{FF2B5EF4-FFF2-40B4-BE49-F238E27FC236}">
                  <a16:creationId xmlns:a16="http://schemas.microsoft.com/office/drawing/2014/main" id="{2F18E217-CFF9-014A-9C4E-9CB83AF98B21}"/>
                </a:ext>
              </a:extLst>
            </p:cNvPr>
            <p:cNvCxnSpPr>
              <a:cxnSpLocks/>
            </p:cNvCxnSpPr>
            <p:nvPr/>
          </p:nvCxnSpPr>
          <p:spPr>
            <a:xfrm>
              <a:off x="1219754" y="2646071"/>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ED298DE3-F71A-274F-B44E-24F0DBA1A373}"/>
                </a:ext>
              </a:extLst>
            </p:cNvPr>
            <p:cNvCxnSpPr>
              <a:cxnSpLocks/>
            </p:cNvCxnSpPr>
            <p:nvPr/>
          </p:nvCxnSpPr>
          <p:spPr>
            <a:xfrm flipV="1">
              <a:off x="1198400" y="3769536"/>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5E873588-FFB7-EE4D-8ED5-A8EC59D6AB58}"/>
                </a:ext>
              </a:extLst>
            </p:cNvPr>
            <p:cNvCxnSpPr>
              <a:cxnSpLocks/>
            </p:cNvCxnSpPr>
            <p:nvPr/>
          </p:nvCxnSpPr>
          <p:spPr>
            <a:xfrm flipV="1">
              <a:off x="1205578" y="1601221"/>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83" name="TextBox 82">
              <a:extLst>
                <a:ext uri="{FF2B5EF4-FFF2-40B4-BE49-F238E27FC236}">
                  <a16:creationId xmlns:a16="http://schemas.microsoft.com/office/drawing/2014/main" id="{0A4F2539-A18D-AC40-BBB0-43E9560D1C19}"/>
                </a:ext>
              </a:extLst>
            </p:cNvPr>
            <p:cNvSpPr txBox="1"/>
            <p:nvPr/>
          </p:nvSpPr>
          <p:spPr>
            <a:xfrm>
              <a:off x="1724639" y="3788638"/>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84" name="TextBox 83">
              <a:extLst>
                <a:ext uri="{FF2B5EF4-FFF2-40B4-BE49-F238E27FC236}">
                  <a16:creationId xmlns:a16="http://schemas.microsoft.com/office/drawing/2014/main" id="{F9626D0A-6443-FC41-A31D-A25DFF4C3648}"/>
                </a:ext>
              </a:extLst>
            </p:cNvPr>
            <p:cNvSpPr txBox="1"/>
            <p:nvPr/>
          </p:nvSpPr>
          <p:spPr>
            <a:xfrm rot="16200000">
              <a:off x="-52521" y="2484382"/>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85" name="Group 84">
              <a:extLst>
                <a:ext uri="{FF2B5EF4-FFF2-40B4-BE49-F238E27FC236}">
                  <a16:creationId xmlns:a16="http://schemas.microsoft.com/office/drawing/2014/main" id="{182EBCA7-3276-B14F-B002-82B20CCBA5BA}"/>
                </a:ext>
              </a:extLst>
            </p:cNvPr>
            <p:cNvGrpSpPr/>
            <p:nvPr/>
          </p:nvGrpSpPr>
          <p:grpSpPr>
            <a:xfrm>
              <a:off x="2057063" y="2425265"/>
              <a:ext cx="1778125" cy="1343838"/>
              <a:chOff x="2057063" y="2425265"/>
              <a:chExt cx="1778125" cy="1343838"/>
            </a:xfrm>
          </p:grpSpPr>
          <p:cxnSp>
            <p:nvCxnSpPr>
              <p:cNvPr id="86" name="Straight Arrow Connector 85">
                <a:extLst>
                  <a:ext uri="{FF2B5EF4-FFF2-40B4-BE49-F238E27FC236}">
                    <a16:creationId xmlns:a16="http://schemas.microsoft.com/office/drawing/2014/main" id="{9EB9314A-5DAC-7C40-B47B-27991B8ED072}"/>
                  </a:ext>
                </a:extLst>
              </p:cNvPr>
              <p:cNvCxnSpPr>
                <a:cxnSpLocks/>
              </p:cNvCxnSpPr>
              <p:nvPr/>
            </p:nvCxnSpPr>
            <p:spPr>
              <a:xfrm>
                <a:off x="2057063"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87" name="Straight Arrow Connector 86">
                <a:extLst>
                  <a:ext uri="{FF2B5EF4-FFF2-40B4-BE49-F238E27FC236}">
                    <a16:creationId xmlns:a16="http://schemas.microsoft.com/office/drawing/2014/main" id="{3F4FB033-8BF9-D945-9ED6-F2E84346FEA8}"/>
                  </a:ext>
                </a:extLst>
              </p:cNvPr>
              <p:cNvCxnSpPr>
                <a:cxnSpLocks/>
              </p:cNvCxnSpPr>
              <p:nvPr/>
            </p:nvCxnSpPr>
            <p:spPr>
              <a:xfrm>
                <a:off x="2958652"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88" name="Straight Arrow Connector 87">
                <a:extLst>
                  <a:ext uri="{FF2B5EF4-FFF2-40B4-BE49-F238E27FC236}">
                    <a16:creationId xmlns:a16="http://schemas.microsoft.com/office/drawing/2014/main" id="{39592095-4347-FD49-B43E-720961B6F2C2}"/>
                  </a:ext>
                </a:extLst>
              </p:cNvPr>
              <p:cNvCxnSpPr>
                <a:cxnSpLocks/>
              </p:cNvCxnSpPr>
              <p:nvPr/>
            </p:nvCxnSpPr>
            <p:spPr>
              <a:xfrm>
                <a:off x="3835188"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grpSp>
        <p:nvGrpSpPr>
          <p:cNvPr id="89" name="Group 88">
            <a:extLst>
              <a:ext uri="{FF2B5EF4-FFF2-40B4-BE49-F238E27FC236}">
                <a16:creationId xmlns:a16="http://schemas.microsoft.com/office/drawing/2014/main" id="{4AFAB5C4-CB04-EB4C-BAE7-79FA395229CA}"/>
              </a:ext>
            </a:extLst>
          </p:cNvPr>
          <p:cNvGrpSpPr/>
          <p:nvPr/>
        </p:nvGrpSpPr>
        <p:grpSpPr>
          <a:xfrm>
            <a:off x="4563639" y="1614100"/>
            <a:ext cx="3423216" cy="2587527"/>
            <a:chOff x="4563639" y="1614100"/>
            <a:chExt cx="3423216" cy="2587527"/>
          </a:xfrm>
        </p:grpSpPr>
        <p:sp>
          <p:nvSpPr>
            <p:cNvPr id="90" name="Freeform 89">
              <a:extLst>
                <a:ext uri="{FF2B5EF4-FFF2-40B4-BE49-F238E27FC236}">
                  <a16:creationId xmlns:a16="http://schemas.microsoft.com/office/drawing/2014/main" id="{43A1F45B-003E-764C-9088-36DE187C4F86}"/>
                </a:ext>
              </a:extLst>
            </p:cNvPr>
            <p:cNvSpPr/>
            <p:nvPr/>
          </p:nvSpPr>
          <p:spPr>
            <a:xfrm>
              <a:off x="5031769" y="2658949"/>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91" name="Straight Arrow Connector 90">
              <a:extLst>
                <a:ext uri="{FF2B5EF4-FFF2-40B4-BE49-F238E27FC236}">
                  <a16:creationId xmlns:a16="http://schemas.microsoft.com/office/drawing/2014/main" id="{D74281D5-8F81-0341-BFA6-06AA4C9A0485}"/>
                </a:ext>
              </a:extLst>
            </p:cNvPr>
            <p:cNvCxnSpPr>
              <a:cxnSpLocks/>
            </p:cNvCxnSpPr>
            <p:nvPr/>
          </p:nvCxnSpPr>
          <p:spPr>
            <a:xfrm flipV="1">
              <a:off x="5010417" y="3782415"/>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92" name="Straight Arrow Connector 91">
              <a:extLst>
                <a:ext uri="{FF2B5EF4-FFF2-40B4-BE49-F238E27FC236}">
                  <a16:creationId xmlns:a16="http://schemas.microsoft.com/office/drawing/2014/main" id="{0BEC3EDF-901C-114B-8439-6C68802C9BC3}"/>
                </a:ext>
              </a:extLst>
            </p:cNvPr>
            <p:cNvCxnSpPr>
              <a:cxnSpLocks/>
            </p:cNvCxnSpPr>
            <p:nvPr/>
          </p:nvCxnSpPr>
          <p:spPr>
            <a:xfrm flipV="1">
              <a:off x="5017595" y="1614100"/>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93" name="TextBox 92">
              <a:extLst>
                <a:ext uri="{FF2B5EF4-FFF2-40B4-BE49-F238E27FC236}">
                  <a16:creationId xmlns:a16="http://schemas.microsoft.com/office/drawing/2014/main" id="{B6A89115-F868-4745-B714-D603E204D20F}"/>
                </a:ext>
              </a:extLst>
            </p:cNvPr>
            <p:cNvSpPr txBox="1"/>
            <p:nvPr/>
          </p:nvSpPr>
          <p:spPr>
            <a:xfrm>
              <a:off x="5536656" y="3801517"/>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94" name="TextBox 93">
              <a:extLst>
                <a:ext uri="{FF2B5EF4-FFF2-40B4-BE49-F238E27FC236}">
                  <a16:creationId xmlns:a16="http://schemas.microsoft.com/office/drawing/2014/main" id="{59B15117-B896-8345-B6AD-D5C13F271DC3}"/>
                </a:ext>
              </a:extLst>
            </p:cNvPr>
            <p:cNvSpPr txBox="1"/>
            <p:nvPr/>
          </p:nvSpPr>
          <p:spPr>
            <a:xfrm rot="16200000">
              <a:off x="3874741" y="2576994"/>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95" name="Group 94">
              <a:extLst>
                <a:ext uri="{FF2B5EF4-FFF2-40B4-BE49-F238E27FC236}">
                  <a16:creationId xmlns:a16="http://schemas.microsoft.com/office/drawing/2014/main" id="{80363B47-0480-1A4E-8141-7983BCC851B9}"/>
                </a:ext>
              </a:extLst>
            </p:cNvPr>
            <p:cNvGrpSpPr/>
            <p:nvPr/>
          </p:nvGrpSpPr>
          <p:grpSpPr>
            <a:xfrm>
              <a:off x="5855881" y="2425265"/>
              <a:ext cx="1751728" cy="1343838"/>
              <a:chOff x="5855881" y="2425265"/>
              <a:chExt cx="1751728" cy="1343838"/>
            </a:xfrm>
          </p:grpSpPr>
          <p:cxnSp>
            <p:nvCxnSpPr>
              <p:cNvPr id="96" name="Straight Arrow Connector 95">
                <a:extLst>
                  <a:ext uri="{FF2B5EF4-FFF2-40B4-BE49-F238E27FC236}">
                    <a16:creationId xmlns:a16="http://schemas.microsoft.com/office/drawing/2014/main" id="{DE6E3A91-F53E-AF48-A0CC-9A132B0DD420}"/>
                  </a:ext>
                </a:extLst>
              </p:cNvPr>
              <p:cNvCxnSpPr>
                <a:cxnSpLocks/>
              </p:cNvCxnSpPr>
              <p:nvPr/>
            </p:nvCxnSpPr>
            <p:spPr>
              <a:xfrm>
                <a:off x="585588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97" name="Straight Arrow Connector 96">
                <a:extLst>
                  <a:ext uri="{FF2B5EF4-FFF2-40B4-BE49-F238E27FC236}">
                    <a16:creationId xmlns:a16="http://schemas.microsoft.com/office/drawing/2014/main" id="{80F90EDE-9545-FA4B-A409-813118F5D51A}"/>
                  </a:ext>
                </a:extLst>
              </p:cNvPr>
              <p:cNvCxnSpPr>
                <a:cxnSpLocks/>
              </p:cNvCxnSpPr>
              <p:nvPr/>
            </p:nvCxnSpPr>
            <p:spPr>
              <a:xfrm>
                <a:off x="674427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98" name="Straight Arrow Connector 97">
                <a:extLst>
                  <a:ext uri="{FF2B5EF4-FFF2-40B4-BE49-F238E27FC236}">
                    <a16:creationId xmlns:a16="http://schemas.microsoft.com/office/drawing/2014/main" id="{A0291A19-8BE6-6847-B144-353ABD8E1321}"/>
                  </a:ext>
                </a:extLst>
              </p:cNvPr>
              <p:cNvCxnSpPr>
                <a:cxnSpLocks/>
              </p:cNvCxnSpPr>
              <p:nvPr/>
            </p:nvCxnSpPr>
            <p:spPr>
              <a:xfrm>
                <a:off x="7607609"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spTree>
    <p:extLst>
      <p:ext uri="{BB962C8B-B14F-4D97-AF65-F5344CB8AC3E}">
        <p14:creationId xmlns:p14="http://schemas.microsoft.com/office/powerpoint/2010/main" val="36446980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BBDFCEE-0D81-514F-80F2-5A8989250815}"/>
              </a:ext>
            </a:extLst>
          </p:cNvPr>
          <p:cNvSpPr txBox="1"/>
          <p:nvPr/>
        </p:nvSpPr>
        <p:spPr>
          <a:xfrm>
            <a:off x="1844961"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Hit</a:t>
            </a:r>
          </a:p>
        </p:txBody>
      </p:sp>
      <p:sp>
        <p:nvSpPr>
          <p:cNvPr id="10" name="TextBox 9">
            <a:extLst>
              <a:ext uri="{FF2B5EF4-FFF2-40B4-BE49-F238E27FC236}">
                <a16:creationId xmlns:a16="http://schemas.microsoft.com/office/drawing/2014/main" id="{E1A44E28-C857-FE46-BC00-E43399F2F0B1}"/>
              </a:ext>
            </a:extLst>
          </p:cNvPr>
          <p:cNvSpPr txBox="1"/>
          <p:nvPr/>
        </p:nvSpPr>
        <p:spPr>
          <a:xfrm>
            <a:off x="5280876"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Miss</a:t>
            </a:r>
          </a:p>
        </p:txBody>
      </p:sp>
      <p:grpSp>
        <p:nvGrpSpPr>
          <p:cNvPr id="3" name="Group 2">
            <a:extLst>
              <a:ext uri="{FF2B5EF4-FFF2-40B4-BE49-F238E27FC236}">
                <a16:creationId xmlns:a16="http://schemas.microsoft.com/office/drawing/2014/main" id="{09BDB696-4F8B-7440-9F82-DEB2B49623FF}"/>
              </a:ext>
            </a:extLst>
          </p:cNvPr>
          <p:cNvGrpSpPr/>
          <p:nvPr/>
        </p:nvGrpSpPr>
        <p:grpSpPr>
          <a:xfrm>
            <a:off x="636377" y="1601221"/>
            <a:ext cx="3538461" cy="2587527"/>
            <a:chOff x="636377" y="1601221"/>
            <a:chExt cx="3538461" cy="2587527"/>
          </a:xfrm>
        </p:grpSpPr>
        <p:cxnSp>
          <p:nvCxnSpPr>
            <p:cNvPr id="41" name="Straight Connector 40">
              <a:extLst>
                <a:ext uri="{FF2B5EF4-FFF2-40B4-BE49-F238E27FC236}">
                  <a16:creationId xmlns:a16="http://schemas.microsoft.com/office/drawing/2014/main" id="{485D94F1-008D-7A4E-B8C8-3E7DD898C7EC}"/>
                </a:ext>
              </a:extLst>
            </p:cNvPr>
            <p:cNvCxnSpPr>
              <a:cxnSpLocks/>
            </p:cNvCxnSpPr>
            <p:nvPr/>
          </p:nvCxnSpPr>
          <p:spPr>
            <a:xfrm>
              <a:off x="1219754" y="2646071"/>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14B14C99-E145-8344-862E-4A1CEEF2DF01}"/>
                </a:ext>
              </a:extLst>
            </p:cNvPr>
            <p:cNvCxnSpPr>
              <a:cxnSpLocks/>
            </p:cNvCxnSpPr>
            <p:nvPr/>
          </p:nvCxnSpPr>
          <p:spPr>
            <a:xfrm flipV="1">
              <a:off x="1198400" y="3769536"/>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9E765BD-02E7-9243-9B04-A99F04735C4C}"/>
                </a:ext>
              </a:extLst>
            </p:cNvPr>
            <p:cNvCxnSpPr>
              <a:cxnSpLocks/>
            </p:cNvCxnSpPr>
            <p:nvPr/>
          </p:nvCxnSpPr>
          <p:spPr>
            <a:xfrm flipV="1">
              <a:off x="1205578" y="1601221"/>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5FC8119-4D69-6C4C-8E1A-2807B097A92B}"/>
                </a:ext>
              </a:extLst>
            </p:cNvPr>
            <p:cNvSpPr txBox="1"/>
            <p:nvPr/>
          </p:nvSpPr>
          <p:spPr>
            <a:xfrm>
              <a:off x="1724639" y="3788638"/>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45" name="TextBox 44">
              <a:extLst>
                <a:ext uri="{FF2B5EF4-FFF2-40B4-BE49-F238E27FC236}">
                  <a16:creationId xmlns:a16="http://schemas.microsoft.com/office/drawing/2014/main" id="{C3B1A9C2-09DC-5349-9998-FDBBEE342C9A}"/>
                </a:ext>
              </a:extLst>
            </p:cNvPr>
            <p:cNvSpPr txBox="1"/>
            <p:nvPr/>
          </p:nvSpPr>
          <p:spPr>
            <a:xfrm rot="16200000">
              <a:off x="-52521" y="2484382"/>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2" name="Group 1">
              <a:extLst>
                <a:ext uri="{FF2B5EF4-FFF2-40B4-BE49-F238E27FC236}">
                  <a16:creationId xmlns:a16="http://schemas.microsoft.com/office/drawing/2014/main" id="{D734ABFA-1996-BC42-A41D-772893F3F5F5}"/>
                </a:ext>
              </a:extLst>
            </p:cNvPr>
            <p:cNvGrpSpPr/>
            <p:nvPr/>
          </p:nvGrpSpPr>
          <p:grpSpPr>
            <a:xfrm>
              <a:off x="2057063" y="2425265"/>
              <a:ext cx="1778125" cy="1343838"/>
              <a:chOff x="2057063" y="2425265"/>
              <a:chExt cx="1778125" cy="1343838"/>
            </a:xfrm>
          </p:grpSpPr>
          <p:cxnSp>
            <p:nvCxnSpPr>
              <p:cNvPr id="46" name="Straight Arrow Connector 45">
                <a:extLst>
                  <a:ext uri="{FF2B5EF4-FFF2-40B4-BE49-F238E27FC236}">
                    <a16:creationId xmlns:a16="http://schemas.microsoft.com/office/drawing/2014/main" id="{72505BD4-769A-7649-89E5-467BEFD16797}"/>
                  </a:ext>
                </a:extLst>
              </p:cNvPr>
              <p:cNvCxnSpPr>
                <a:cxnSpLocks/>
              </p:cNvCxnSpPr>
              <p:nvPr/>
            </p:nvCxnSpPr>
            <p:spPr>
              <a:xfrm>
                <a:off x="2057063"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48" name="Straight Arrow Connector 47">
                <a:extLst>
                  <a:ext uri="{FF2B5EF4-FFF2-40B4-BE49-F238E27FC236}">
                    <a16:creationId xmlns:a16="http://schemas.microsoft.com/office/drawing/2014/main" id="{D2FDB8BE-42EE-4043-8DE0-ECFC9B539CA3}"/>
                  </a:ext>
                </a:extLst>
              </p:cNvPr>
              <p:cNvCxnSpPr>
                <a:cxnSpLocks/>
              </p:cNvCxnSpPr>
              <p:nvPr/>
            </p:nvCxnSpPr>
            <p:spPr>
              <a:xfrm>
                <a:off x="2958652"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0" name="Straight Arrow Connector 49">
                <a:extLst>
                  <a:ext uri="{FF2B5EF4-FFF2-40B4-BE49-F238E27FC236}">
                    <a16:creationId xmlns:a16="http://schemas.microsoft.com/office/drawing/2014/main" id="{DDF26026-2306-B746-854A-CED05CF6E6DB}"/>
                  </a:ext>
                </a:extLst>
              </p:cNvPr>
              <p:cNvCxnSpPr>
                <a:cxnSpLocks/>
              </p:cNvCxnSpPr>
              <p:nvPr/>
            </p:nvCxnSpPr>
            <p:spPr>
              <a:xfrm>
                <a:off x="3835188"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grpSp>
        <p:nvGrpSpPr>
          <p:cNvPr id="5" name="Group 4">
            <a:extLst>
              <a:ext uri="{FF2B5EF4-FFF2-40B4-BE49-F238E27FC236}">
                <a16:creationId xmlns:a16="http://schemas.microsoft.com/office/drawing/2014/main" id="{BA50001B-A2D2-A54E-90EC-097529BFA200}"/>
              </a:ext>
            </a:extLst>
          </p:cNvPr>
          <p:cNvGrpSpPr/>
          <p:nvPr/>
        </p:nvGrpSpPr>
        <p:grpSpPr>
          <a:xfrm>
            <a:off x="4563639" y="1614100"/>
            <a:ext cx="3423216" cy="2587527"/>
            <a:chOff x="4563639" y="1614100"/>
            <a:chExt cx="3423216" cy="2587527"/>
          </a:xfrm>
        </p:grpSpPr>
        <p:sp>
          <p:nvSpPr>
            <p:cNvPr id="37" name="Freeform 36">
              <a:extLst>
                <a:ext uri="{FF2B5EF4-FFF2-40B4-BE49-F238E27FC236}">
                  <a16:creationId xmlns:a16="http://schemas.microsoft.com/office/drawing/2014/main" id="{A4468D43-67A3-2B48-8B4C-73BE2B071E7C}"/>
                </a:ext>
              </a:extLst>
            </p:cNvPr>
            <p:cNvSpPr/>
            <p:nvPr/>
          </p:nvSpPr>
          <p:spPr>
            <a:xfrm>
              <a:off x="5031769" y="2658949"/>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38" name="Straight Arrow Connector 37">
              <a:extLst>
                <a:ext uri="{FF2B5EF4-FFF2-40B4-BE49-F238E27FC236}">
                  <a16:creationId xmlns:a16="http://schemas.microsoft.com/office/drawing/2014/main" id="{E63A4C47-83CD-BA4C-B6A6-693A0188B5DB}"/>
                </a:ext>
              </a:extLst>
            </p:cNvPr>
            <p:cNvCxnSpPr>
              <a:cxnSpLocks/>
            </p:cNvCxnSpPr>
            <p:nvPr/>
          </p:nvCxnSpPr>
          <p:spPr>
            <a:xfrm flipV="1">
              <a:off x="5010417" y="3782415"/>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847BF20-FD4C-F642-A30A-4E0A51204927}"/>
                </a:ext>
              </a:extLst>
            </p:cNvPr>
            <p:cNvCxnSpPr>
              <a:cxnSpLocks/>
            </p:cNvCxnSpPr>
            <p:nvPr/>
          </p:nvCxnSpPr>
          <p:spPr>
            <a:xfrm flipV="1">
              <a:off x="5017595" y="1614100"/>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56F5C15F-7D26-BD4A-98C9-99E5590D3CD8}"/>
                </a:ext>
              </a:extLst>
            </p:cNvPr>
            <p:cNvSpPr txBox="1"/>
            <p:nvPr/>
          </p:nvSpPr>
          <p:spPr>
            <a:xfrm>
              <a:off x="5536656" y="3801517"/>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36" name="TextBox 35">
              <a:extLst>
                <a:ext uri="{FF2B5EF4-FFF2-40B4-BE49-F238E27FC236}">
                  <a16:creationId xmlns:a16="http://schemas.microsoft.com/office/drawing/2014/main" id="{6953C321-C8C8-E14F-9B63-2741252E906D}"/>
                </a:ext>
              </a:extLst>
            </p:cNvPr>
            <p:cNvSpPr txBox="1"/>
            <p:nvPr/>
          </p:nvSpPr>
          <p:spPr>
            <a:xfrm rot="16200000">
              <a:off x="3874741" y="2576994"/>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4" name="Group 3">
              <a:extLst>
                <a:ext uri="{FF2B5EF4-FFF2-40B4-BE49-F238E27FC236}">
                  <a16:creationId xmlns:a16="http://schemas.microsoft.com/office/drawing/2014/main" id="{092AF54B-B593-AB47-99E7-9ACFE72A4A91}"/>
                </a:ext>
              </a:extLst>
            </p:cNvPr>
            <p:cNvGrpSpPr/>
            <p:nvPr/>
          </p:nvGrpSpPr>
          <p:grpSpPr>
            <a:xfrm>
              <a:off x="5855881" y="2425265"/>
              <a:ext cx="1751728" cy="1343838"/>
              <a:chOff x="5855881" y="2425265"/>
              <a:chExt cx="1751728" cy="1343838"/>
            </a:xfrm>
          </p:grpSpPr>
          <p:cxnSp>
            <p:nvCxnSpPr>
              <p:cNvPr id="30" name="Straight Arrow Connector 29">
                <a:extLst>
                  <a:ext uri="{FF2B5EF4-FFF2-40B4-BE49-F238E27FC236}">
                    <a16:creationId xmlns:a16="http://schemas.microsoft.com/office/drawing/2014/main" id="{7C5D8FB3-1EDD-1845-B863-2C767C163287}"/>
                  </a:ext>
                </a:extLst>
              </p:cNvPr>
              <p:cNvCxnSpPr>
                <a:cxnSpLocks/>
              </p:cNvCxnSpPr>
              <p:nvPr/>
            </p:nvCxnSpPr>
            <p:spPr>
              <a:xfrm>
                <a:off x="585588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CD73986D-18D3-F341-9D11-4DCECDB49B59}"/>
                  </a:ext>
                </a:extLst>
              </p:cNvPr>
              <p:cNvCxnSpPr>
                <a:cxnSpLocks/>
              </p:cNvCxnSpPr>
              <p:nvPr/>
            </p:nvCxnSpPr>
            <p:spPr>
              <a:xfrm>
                <a:off x="674427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66A71CAF-B4E8-4648-A5A6-D4D1086232DF}"/>
                  </a:ext>
                </a:extLst>
              </p:cNvPr>
              <p:cNvCxnSpPr>
                <a:cxnSpLocks/>
              </p:cNvCxnSpPr>
              <p:nvPr/>
            </p:nvCxnSpPr>
            <p:spPr>
              <a:xfrm>
                <a:off x="7607609"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sp>
        <p:nvSpPr>
          <p:cNvPr id="24" name="Arc 23">
            <a:extLst>
              <a:ext uri="{FF2B5EF4-FFF2-40B4-BE49-F238E27FC236}">
                <a16:creationId xmlns:a16="http://schemas.microsoft.com/office/drawing/2014/main" id="{69A4E6FB-3A37-5C41-9E70-60CDF3A52AD5}"/>
              </a:ext>
            </a:extLst>
          </p:cNvPr>
          <p:cNvSpPr/>
          <p:nvPr/>
        </p:nvSpPr>
        <p:spPr>
          <a:xfrm>
            <a:off x="1643472" y="2060860"/>
            <a:ext cx="843377" cy="887974"/>
          </a:xfrm>
          <a:prstGeom prst="arc">
            <a:avLst>
              <a:gd name="adj1" fmla="val 10862045"/>
              <a:gd name="adj2" fmla="val 21504105"/>
            </a:avLst>
          </a:prstGeom>
          <a:ln>
            <a:headEnd type="stealth"/>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F67A95F8-3ACC-DC4A-ACED-53CB3D2EBA04}"/>
                  </a:ext>
                </a:extLst>
              </p:cNvPr>
              <p:cNvSpPr txBox="1"/>
              <p:nvPr/>
            </p:nvSpPr>
            <p:spPr>
              <a:xfrm>
                <a:off x="1290929" y="2659737"/>
                <a:ext cx="606063"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oMath>
                  </m:oMathPara>
                </a14:m>
                <a:endParaRPr lang="en-US" sz="1600" dirty="0"/>
              </a:p>
            </p:txBody>
          </p:sp>
        </mc:Choice>
        <mc:Fallback xmlns="">
          <p:sp>
            <p:nvSpPr>
              <p:cNvPr id="25" name="TextBox 24">
                <a:extLst>
                  <a:ext uri="{FF2B5EF4-FFF2-40B4-BE49-F238E27FC236}">
                    <a16:creationId xmlns:a16="http://schemas.microsoft.com/office/drawing/2014/main" id="{F67A95F8-3ACC-DC4A-ACED-53CB3D2EBA04}"/>
                  </a:ext>
                </a:extLst>
              </p:cNvPr>
              <p:cNvSpPr txBox="1">
                <a:spLocks noRot="1" noChangeAspect="1" noMove="1" noResize="1" noEditPoints="1" noAdjustHandles="1" noChangeArrowheads="1" noChangeShapeType="1" noTextEdit="1"/>
              </p:cNvSpPr>
              <p:nvPr/>
            </p:nvSpPr>
            <p:spPr>
              <a:xfrm>
                <a:off x="1290929" y="2659737"/>
                <a:ext cx="606063" cy="338554"/>
              </a:xfrm>
              <a:prstGeom prst="rect">
                <a:avLst/>
              </a:prstGeom>
              <a:blipFill>
                <a:blip r:embed="rId3"/>
                <a:stretch>
                  <a:fillRect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18C1B8A1-9989-0F45-AF04-24E49F9A4DE1}"/>
                  </a:ext>
                </a:extLst>
              </p:cNvPr>
              <p:cNvSpPr txBox="1"/>
              <p:nvPr/>
            </p:nvSpPr>
            <p:spPr>
              <a:xfrm>
                <a:off x="1968168" y="2650004"/>
                <a:ext cx="1089297"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r>
                        <m:rPr>
                          <m:sty m:val="p"/>
                        </m:rPr>
                        <a:rPr lang="en-US" sz="1600" b="0" i="0" dirty="0" smtClean="0">
                          <a:latin typeface="Cambria Math" panose="02040503050406030204" pitchFamily="18" charset="0"/>
                        </a:rPr>
                        <m:t>Δt</m:t>
                      </m:r>
                      <m:r>
                        <a:rPr lang="en-US" sz="1600" b="0" i="1" dirty="0" smtClean="0">
                          <a:latin typeface="Cambria Math" panose="02040503050406030204" pitchFamily="18" charset="0"/>
                        </a:rPr>
                        <m:t>)</m:t>
                      </m:r>
                    </m:oMath>
                  </m:oMathPara>
                </a14:m>
                <a:endParaRPr lang="en-US" sz="1600" dirty="0"/>
              </a:p>
            </p:txBody>
          </p:sp>
        </mc:Choice>
        <mc:Fallback xmlns="">
          <p:sp>
            <p:nvSpPr>
              <p:cNvPr id="26" name="TextBox 25">
                <a:extLst>
                  <a:ext uri="{FF2B5EF4-FFF2-40B4-BE49-F238E27FC236}">
                    <a16:creationId xmlns:a16="http://schemas.microsoft.com/office/drawing/2014/main" id="{18C1B8A1-9989-0F45-AF04-24E49F9A4DE1}"/>
                  </a:ext>
                </a:extLst>
              </p:cNvPr>
              <p:cNvSpPr txBox="1">
                <a:spLocks noRot="1" noChangeAspect="1" noMove="1" noResize="1" noEditPoints="1" noAdjustHandles="1" noChangeArrowheads="1" noChangeShapeType="1" noTextEdit="1"/>
              </p:cNvSpPr>
              <p:nvPr/>
            </p:nvSpPr>
            <p:spPr>
              <a:xfrm>
                <a:off x="1968168" y="2650004"/>
                <a:ext cx="1089297" cy="338554"/>
              </a:xfrm>
              <a:prstGeom prst="rect">
                <a:avLst/>
              </a:prstGeom>
              <a:blipFill>
                <a:blip r:embed="rId4"/>
                <a:stretch>
                  <a:fillRect b="-14815"/>
                </a:stretch>
              </a:blipFill>
            </p:spPr>
            <p:txBody>
              <a:bodyPr/>
              <a:lstStyle/>
              <a:p>
                <a:r>
                  <a:rPr lang="en-US">
                    <a:noFill/>
                  </a:rPr>
                  <a:t> </a:t>
                </a:r>
              </a:p>
            </p:txBody>
          </p:sp>
        </mc:Fallback>
      </mc:AlternateContent>
    </p:spTree>
    <p:extLst>
      <p:ext uri="{BB962C8B-B14F-4D97-AF65-F5344CB8AC3E}">
        <p14:creationId xmlns:p14="http://schemas.microsoft.com/office/powerpoint/2010/main" val="26194333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BBDFCEE-0D81-514F-80F2-5A8989250815}"/>
              </a:ext>
            </a:extLst>
          </p:cNvPr>
          <p:cNvSpPr txBox="1"/>
          <p:nvPr/>
        </p:nvSpPr>
        <p:spPr>
          <a:xfrm>
            <a:off x="1844961"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Hit</a:t>
            </a:r>
          </a:p>
        </p:txBody>
      </p:sp>
      <p:sp>
        <p:nvSpPr>
          <p:cNvPr id="10" name="TextBox 9">
            <a:extLst>
              <a:ext uri="{FF2B5EF4-FFF2-40B4-BE49-F238E27FC236}">
                <a16:creationId xmlns:a16="http://schemas.microsoft.com/office/drawing/2014/main" id="{E1A44E28-C857-FE46-BC00-E43399F2F0B1}"/>
              </a:ext>
            </a:extLst>
          </p:cNvPr>
          <p:cNvSpPr txBox="1"/>
          <p:nvPr/>
        </p:nvSpPr>
        <p:spPr>
          <a:xfrm>
            <a:off x="5280876"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Miss</a:t>
            </a:r>
          </a:p>
        </p:txBody>
      </p:sp>
      <p:grpSp>
        <p:nvGrpSpPr>
          <p:cNvPr id="3" name="Group 2">
            <a:extLst>
              <a:ext uri="{FF2B5EF4-FFF2-40B4-BE49-F238E27FC236}">
                <a16:creationId xmlns:a16="http://schemas.microsoft.com/office/drawing/2014/main" id="{09BDB696-4F8B-7440-9F82-DEB2B49623FF}"/>
              </a:ext>
            </a:extLst>
          </p:cNvPr>
          <p:cNvGrpSpPr/>
          <p:nvPr/>
        </p:nvGrpSpPr>
        <p:grpSpPr>
          <a:xfrm>
            <a:off x="636377" y="1601221"/>
            <a:ext cx="3538461" cy="2587527"/>
            <a:chOff x="636377" y="1601221"/>
            <a:chExt cx="3538461" cy="2587527"/>
          </a:xfrm>
        </p:grpSpPr>
        <p:cxnSp>
          <p:nvCxnSpPr>
            <p:cNvPr id="41" name="Straight Connector 40">
              <a:extLst>
                <a:ext uri="{FF2B5EF4-FFF2-40B4-BE49-F238E27FC236}">
                  <a16:creationId xmlns:a16="http://schemas.microsoft.com/office/drawing/2014/main" id="{485D94F1-008D-7A4E-B8C8-3E7DD898C7EC}"/>
                </a:ext>
              </a:extLst>
            </p:cNvPr>
            <p:cNvCxnSpPr>
              <a:cxnSpLocks/>
            </p:cNvCxnSpPr>
            <p:nvPr/>
          </p:nvCxnSpPr>
          <p:spPr>
            <a:xfrm>
              <a:off x="1219754" y="2646071"/>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14B14C99-E145-8344-862E-4A1CEEF2DF01}"/>
                </a:ext>
              </a:extLst>
            </p:cNvPr>
            <p:cNvCxnSpPr>
              <a:cxnSpLocks/>
            </p:cNvCxnSpPr>
            <p:nvPr/>
          </p:nvCxnSpPr>
          <p:spPr>
            <a:xfrm flipV="1">
              <a:off x="1198400" y="3769536"/>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9E765BD-02E7-9243-9B04-A99F04735C4C}"/>
                </a:ext>
              </a:extLst>
            </p:cNvPr>
            <p:cNvCxnSpPr>
              <a:cxnSpLocks/>
            </p:cNvCxnSpPr>
            <p:nvPr/>
          </p:nvCxnSpPr>
          <p:spPr>
            <a:xfrm flipV="1">
              <a:off x="1205578" y="1601221"/>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5FC8119-4D69-6C4C-8E1A-2807B097A92B}"/>
                </a:ext>
              </a:extLst>
            </p:cNvPr>
            <p:cNvSpPr txBox="1"/>
            <p:nvPr/>
          </p:nvSpPr>
          <p:spPr>
            <a:xfrm>
              <a:off x="1724639" y="3788638"/>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45" name="TextBox 44">
              <a:extLst>
                <a:ext uri="{FF2B5EF4-FFF2-40B4-BE49-F238E27FC236}">
                  <a16:creationId xmlns:a16="http://schemas.microsoft.com/office/drawing/2014/main" id="{C3B1A9C2-09DC-5349-9998-FDBBEE342C9A}"/>
                </a:ext>
              </a:extLst>
            </p:cNvPr>
            <p:cNvSpPr txBox="1"/>
            <p:nvPr/>
          </p:nvSpPr>
          <p:spPr>
            <a:xfrm rot="16200000">
              <a:off x="-52521" y="2484382"/>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2" name="Group 1">
              <a:extLst>
                <a:ext uri="{FF2B5EF4-FFF2-40B4-BE49-F238E27FC236}">
                  <a16:creationId xmlns:a16="http://schemas.microsoft.com/office/drawing/2014/main" id="{D734ABFA-1996-BC42-A41D-772893F3F5F5}"/>
                </a:ext>
              </a:extLst>
            </p:cNvPr>
            <p:cNvGrpSpPr/>
            <p:nvPr/>
          </p:nvGrpSpPr>
          <p:grpSpPr>
            <a:xfrm>
              <a:off x="2057063" y="2425265"/>
              <a:ext cx="1778125" cy="1343838"/>
              <a:chOff x="2057063" y="2425265"/>
              <a:chExt cx="1778125" cy="1343838"/>
            </a:xfrm>
          </p:grpSpPr>
          <p:cxnSp>
            <p:nvCxnSpPr>
              <p:cNvPr id="46" name="Straight Arrow Connector 45">
                <a:extLst>
                  <a:ext uri="{FF2B5EF4-FFF2-40B4-BE49-F238E27FC236}">
                    <a16:creationId xmlns:a16="http://schemas.microsoft.com/office/drawing/2014/main" id="{72505BD4-769A-7649-89E5-467BEFD16797}"/>
                  </a:ext>
                </a:extLst>
              </p:cNvPr>
              <p:cNvCxnSpPr>
                <a:cxnSpLocks/>
              </p:cNvCxnSpPr>
              <p:nvPr/>
            </p:nvCxnSpPr>
            <p:spPr>
              <a:xfrm>
                <a:off x="2057063"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48" name="Straight Arrow Connector 47">
                <a:extLst>
                  <a:ext uri="{FF2B5EF4-FFF2-40B4-BE49-F238E27FC236}">
                    <a16:creationId xmlns:a16="http://schemas.microsoft.com/office/drawing/2014/main" id="{D2FDB8BE-42EE-4043-8DE0-ECFC9B539CA3}"/>
                  </a:ext>
                </a:extLst>
              </p:cNvPr>
              <p:cNvCxnSpPr>
                <a:cxnSpLocks/>
              </p:cNvCxnSpPr>
              <p:nvPr/>
            </p:nvCxnSpPr>
            <p:spPr>
              <a:xfrm>
                <a:off x="2958652"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0" name="Straight Arrow Connector 49">
                <a:extLst>
                  <a:ext uri="{FF2B5EF4-FFF2-40B4-BE49-F238E27FC236}">
                    <a16:creationId xmlns:a16="http://schemas.microsoft.com/office/drawing/2014/main" id="{DDF26026-2306-B746-854A-CED05CF6E6DB}"/>
                  </a:ext>
                </a:extLst>
              </p:cNvPr>
              <p:cNvCxnSpPr>
                <a:cxnSpLocks/>
              </p:cNvCxnSpPr>
              <p:nvPr/>
            </p:nvCxnSpPr>
            <p:spPr>
              <a:xfrm>
                <a:off x="3835188"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grpSp>
        <p:nvGrpSpPr>
          <p:cNvPr id="5" name="Group 4">
            <a:extLst>
              <a:ext uri="{FF2B5EF4-FFF2-40B4-BE49-F238E27FC236}">
                <a16:creationId xmlns:a16="http://schemas.microsoft.com/office/drawing/2014/main" id="{BA50001B-A2D2-A54E-90EC-097529BFA200}"/>
              </a:ext>
            </a:extLst>
          </p:cNvPr>
          <p:cNvGrpSpPr/>
          <p:nvPr/>
        </p:nvGrpSpPr>
        <p:grpSpPr>
          <a:xfrm>
            <a:off x="4563639" y="1614100"/>
            <a:ext cx="3423216" cy="2587527"/>
            <a:chOff x="4563639" y="1614100"/>
            <a:chExt cx="3423216" cy="2587527"/>
          </a:xfrm>
        </p:grpSpPr>
        <p:sp>
          <p:nvSpPr>
            <p:cNvPr id="37" name="Freeform 36">
              <a:extLst>
                <a:ext uri="{FF2B5EF4-FFF2-40B4-BE49-F238E27FC236}">
                  <a16:creationId xmlns:a16="http://schemas.microsoft.com/office/drawing/2014/main" id="{A4468D43-67A3-2B48-8B4C-73BE2B071E7C}"/>
                </a:ext>
              </a:extLst>
            </p:cNvPr>
            <p:cNvSpPr/>
            <p:nvPr/>
          </p:nvSpPr>
          <p:spPr>
            <a:xfrm>
              <a:off x="5031769" y="2658949"/>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38" name="Straight Arrow Connector 37">
              <a:extLst>
                <a:ext uri="{FF2B5EF4-FFF2-40B4-BE49-F238E27FC236}">
                  <a16:creationId xmlns:a16="http://schemas.microsoft.com/office/drawing/2014/main" id="{E63A4C47-83CD-BA4C-B6A6-693A0188B5DB}"/>
                </a:ext>
              </a:extLst>
            </p:cNvPr>
            <p:cNvCxnSpPr>
              <a:cxnSpLocks/>
            </p:cNvCxnSpPr>
            <p:nvPr/>
          </p:nvCxnSpPr>
          <p:spPr>
            <a:xfrm flipV="1">
              <a:off x="5010417" y="3782415"/>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847BF20-FD4C-F642-A30A-4E0A51204927}"/>
                </a:ext>
              </a:extLst>
            </p:cNvPr>
            <p:cNvCxnSpPr>
              <a:cxnSpLocks/>
            </p:cNvCxnSpPr>
            <p:nvPr/>
          </p:nvCxnSpPr>
          <p:spPr>
            <a:xfrm flipV="1">
              <a:off x="5017595" y="1614100"/>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56F5C15F-7D26-BD4A-98C9-99E5590D3CD8}"/>
                </a:ext>
              </a:extLst>
            </p:cNvPr>
            <p:cNvSpPr txBox="1"/>
            <p:nvPr/>
          </p:nvSpPr>
          <p:spPr>
            <a:xfrm>
              <a:off x="5536656" y="3801517"/>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36" name="TextBox 35">
              <a:extLst>
                <a:ext uri="{FF2B5EF4-FFF2-40B4-BE49-F238E27FC236}">
                  <a16:creationId xmlns:a16="http://schemas.microsoft.com/office/drawing/2014/main" id="{6953C321-C8C8-E14F-9B63-2741252E906D}"/>
                </a:ext>
              </a:extLst>
            </p:cNvPr>
            <p:cNvSpPr txBox="1"/>
            <p:nvPr/>
          </p:nvSpPr>
          <p:spPr>
            <a:xfrm rot="16200000">
              <a:off x="3874741" y="2576994"/>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4" name="Group 3">
              <a:extLst>
                <a:ext uri="{FF2B5EF4-FFF2-40B4-BE49-F238E27FC236}">
                  <a16:creationId xmlns:a16="http://schemas.microsoft.com/office/drawing/2014/main" id="{092AF54B-B593-AB47-99E7-9ACFE72A4A91}"/>
                </a:ext>
              </a:extLst>
            </p:cNvPr>
            <p:cNvGrpSpPr/>
            <p:nvPr/>
          </p:nvGrpSpPr>
          <p:grpSpPr>
            <a:xfrm>
              <a:off x="5855881" y="2425265"/>
              <a:ext cx="1751728" cy="1343838"/>
              <a:chOff x="5855881" y="2425265"/>
              <a:chExt cx="1751728" cy="1343838"/>
            </a:xfrm>
          </p:grpSpPr>
          <p:cxnSp>
            <p:nvCxnSpPr>
              <p:cNvPr id="30" name="Straight Arrow Connector 29">
                <a:extLst>
                  <a:ext uri="{FF2B5EF4-FFF2-40B4-BE49-F238E27FC236}">
                    <a16:creationId xmlns:a16="http://schemas.microsoft.com/office/drawing/2014/main" id="{7C5D8FB3-1EDD-1845-B863-2C767C163287}"/>
                  </a:ext>
                </a:extLst>
              </p:cNvPr>
              <p:cNvCxnSpPr>
                <a:cxnSpLocks/>
              </p:cNvCxnSpPr>
              <p:nvPr/>
            </p:nvCxnSpPr>
            <p:spPr>
              <a:xfrm>
                <a:off x="585588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CD73986D-18D3-F341-9D11-4DCECDB49B59}"/>
                  </a:ext>
                </a:extLst>
              </p:cNvPr>
              <p:cNvCxnSpPr>
                <a:cxnSpLocks/>
              </p:cNvCxnSpPr>
              <p:nvPr/>
            </p:nvCxnSpPr>
            <p:spPr>
              <a:xfrm>
                <a:off x="674427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66A71CAF-B4E8-4648-A5A6-D4D1086232DF}"/>
                  </a:ext>
                </a:extLst>
              </p:cNvPr>
              <p:cNvCxnSpPr>
                <a:cxnSpLocks/>
              </p:cNvCxnSpPr>
              <p:nvPr/>
            </p:nvCxnSpPr>
            <p:spPr>
              <a:xfrm>
                <a:off x="7607609"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sp>
        <p:nvSpPr>
          <p:cNvPr id="24" name="Arc 23">
            <a:extLst>
              <a:ext uri="{FF2B5EF4-FFF2-40B4-BE49-F238E27FC236}">
                <a16:creationId xmlns:a16="http://schemas.microsoft.com/office/drawing/2014/main" id="{69A4E6FB-3A37-5C41-9E70-60CDF3A52AD5}"/>
              </a:ext>
            </a:extLst>
          </p:cNvPr>
          <p:cNvSpPr/>
          <p:nvPr/>
        </p:nvSpPr>
        <p:spPr>
          <a:xfrm>
            <a:off x="1643472" y="2060860"/>
            <a:ext cx="843377" cy="887974"/>
          </a:xfrm>
          <a:prstGeom prst="arc">
            <a:avLst>
              <a:gd name="adj1" fmla="val 10862045"/>
              <a:gd name="adj2" fmla="val 21504105"/>
            </a:avLst>
          </a:prstGeom>
          <a:ln>
            <a:headEnd type="stealth"/>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F67A95F8-3ACC-DC4A-ACED-53CB3D2EBA04}"/>
                  </a:ext>
                </a:extLst>
              </p:cNvPr>
              <p:cNvSpPr txBox="1"/>
              <p:nvPr/>
            </p:nvSpPr>
            <p:spPr>
              <a:xfrm>
                <a:off x="1290929" y="2659737"/>
                <a:ext cx="606063"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oMath>
                  </m:oMathPara>
                </a14:m>
                <a:endParaRPr lang="en-US" sz="1600" dirty="0"/>
              </a:p>
            </p:txBody>
          </p:sp>
        </mc:Choice>
        <mc:Fallback xmlns="">
          <p:sp>
            <p:nvSpPr>
              <p:cNvPr id="25" name="TextBox 24">
                <a:extLst>
                  <a:ext uri="{FF2B5EF4-FFF2-40B4-BE49-F238E27FC236}">
                    <a16:creationId xmlns:a16="http://schemas.microsoft.com/office/drawing/2014/main" id="{F67A95F8-3ACC-DC4A-ACED-53CB3D2EBA04}"/>
                  </a:ext>
                </a:extLst>
              </p:cNvPr>
              <p:cNvSpPr txBox="1">
                <a:spLocks noRot="1" noChangeAspect="1" noMove="1" noResize="1" noEditPoints="1" noAdjustHandles="1" noChangeArrowheads="1" noChangeShapeType="1" noTextEdit="1"/>
              </p:cNvSpPr>
              <p:nvPr/>
            </p:nvSpPr>
            <p:spPr>
              <a:xfrm>
                <a:off x="1290929" y="2659737"/>
                <a:ext cx="606063" cy="338554"/>
              </a:xfrm>
              <a:prstGeom prst="rect">
                <a:avLst/>
              </a:prstGeom>
              <a:blipFill>
                <a:blip r:embed="rId3"/>
                <a:stretch>
                  <a:fillRect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18C1B8A1-9989-0F45-AF04-24E49F9A4DE1}"/>
                  </a:ext>
                </a:extLst>
              </p:cNvPr>
              <p:cNvSpPr txBox="1"/>
              <p:nvPr/>
            </p:nvSpPr>
            <p:spPr>
              <a:xfrm>
                <a:off x="1968168" y="2650004"/>
                <a:ext cx="1089297"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r>
                        <m:rPr>
                          <m:sty m:val="p"/>
                        </m:rPr>
                        <a:rPr lang="en-US" sz="1600" b="0" i="0" dirty="0" smtClean="0">
                          <a:latin typeface="Cambria Math" panose="02040503050406030204" pitchFamily="18" charset="0"/>
                        </a:rPr>
                        <m:t>Δt</m:t>
                      </m:r>
                      <m:r>
                        <a:rPr lang="en-US" sz="1600" b="0" i="1" dirty="0" smtClean="0">
                          <a:latin typeface="Cambria Math" panose="02040503050406030204" pitchFamily="18" charset="0"/>
                        </a:rPr>
                        <m:t>)</m:t>
                      </m:r>
                    </m:oMath>
                  </m:oMathPara>
                </a14:m>
                <a:endParaRPr lang="en-US" sz="1600" dirty="0"/>
              </a:p>
            </p:txBody>
          </p:sp>
        </mc:Choice>
        <mc:Fallback xmlns="">
          <p:sp>
            <p:nvSpPr>
              <p:cNvPr id="26" name="TextBox 25">
                <a:extLst>
                  <a:ext uri="{FF2B5EF4-FFF2-40B4-BE49-F238E27FC236}">
                    <a16:creationId xmlns:a16="http://schemas.microsoft.com/office/drawing/2014/main" id="{18C1B8A1-9989-0F45-AF04-24E49F9A4DE1}"/>
                  </a:ext>
                </a:extLst>
              </p:cNvPr>
              <p:cNvSpPr txBox="1">
                <a:spLocks noRot="1" noChangeAspect="1" noMove="1" noResize="1" noEditPoints="1" noAdjustHandles="1" noChangeArrowheads="1" noChangeShapeType="1" noTextEdit="1"/>
              </p:cNvSpPr>
              <p:nvPr/>
            </p:nvSpPr>
            <p:spPr>
              <a:xfrm>
                <a:off x="1968168" y="2650004"/>
                <a:ext cx="1089297" cy="338554"/>
              </a:xfrm>
              <a:prstGeom prst="rect">
                <a:avLst/>
              </a:prstGeom>
              <a:blipFill>
                <a:blip r:embed="rId4"/>
                <a:stretch>
                  <a:fillRect b="-14815"/>
                </a:stretch>
              </a:blipFill>
            </p:spPr>
            <p:txBody>
              <a:bodyPr/>
              <a:lstStyle/>
              <a:p>
                <a:r>
                  <a:rPr lang="en-US">
                    <a:noFill/>
                  </a:rPr>
                  <a:t> </a:t>
                </a:r>
              </a:p>
            </p:txBody>
          </p:sp>
        </mc:Fallback>
      </mc:AlternateContent>
      <p:grpSp>
        <p:nvGrpSpPr>
          <p:cNvPr id="33" name="Group 32">
            <a:extLst>
              <a:ext uri="{FF2B5EF4-FFF2-40B4-BE49-F238E27FC236}">
                <a16:creationId xmlns:a16="http://schemas.microsoft.com/office/drawing/2014/main" id="{61034479-F504-274E-85E5-216E50415275}"/>
              </a:ext>
            </a:extLst>
          </p:cNvPr>
          <p:cNvGrpSpPr/>
          <p:nvPr/>
        </p:nvGrpSpPr>
        <p:grpSpPr>
          <a:xfrm>
            <a:off x="1758275" y="4677988"/>
            <a:ext cx="1820716" cy="846929"/>
            <a:chOff x="1238252" y="4691266"/>
            <a:chExt cx="1820716" cy="846929"/>
          </a:xfrm>
        </p:grpSpPr>
        <p:cxnSp>
          <p:nvCxnSpPr>
            <p:cNvPr id="35" name="Straight Connector 34">
              <a:extLst>
                <a:ext uri="{FF2B5EF4-FFF2-40B4-BE49-F238E27FC236}">
                  <a16:creationId xmlns:a16="http://schemas.microsoft.com/office/drawing/2014/main" id="{862566BD-9529-C74D-A011-920A7F7C4F6A}"/>
                </a:ext>
              </a:extLst>
            </p:cNvPr>
            <p:cNvCxnSpPr>
              <a:cxnSpLocks/>
            </p:cNvCxnSpPr>
            <p:nvPr/>
          </p:nvCxnSpPr>
          <p:spPr>
            <a:xfrm flipH="1">
              <a:off x="1375545" y="5128619"/>
              <a:ext cx="1003720" cy="865"/>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47" name="TextBox 46">
              <a:extLst>
                <a:ext uri="{FF2B5EF4-FFF2-40B4-BE49-F238E27FC236}">
                  <a16:creationId xmlns:a16="http://schemas.microsoft.com/office/drawing/2014/main" id="{E03686A7-5703-D345-99A0-3852CB2235F8}"/>
                </a:ext>
              </a:extLst>
            </p:cNvPr>
            <p:cNvSpPr txBox="1"/>
            <p:nvPr/>
          </p:nvSpPr>
          <p:spPr>
            <a:xfrm>
              <a:off x="2412637" y="4899222"/>
              <a:ext cx="646331" cy="461665"/>
            </a:xfrm>
            <a:prstGeom prst="rect">
              <a:avLst/>
            </a:prstGeom>
            <a:noFill/>
          </p:spPr>
          <p:txBody>
            <a:bodyPr wrap="none" rtlCol="0">
              <a:spAutoFit/>
            </a:bodyPr>
            <a:lstStyle/>
            <a:p>
              <a:r>
                <a:rPr lang="en-US" sz="2400" dirty="0">
                  <a:latin typeface="Avenir Book" panose="02000503020000020003" pitchFamily="2" charset="0"/>
                </a:rPr>
                <a:t>= 1</a:t>
              </a:r>
            </a:p>
          </p:txBody>
        </p:sp>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3F9102FB-AD41-8347-9E0D-AE80E6576319}"/>
                    </a:ext>
                  </a:extLst>
                </p:cNvPr>
                <p:cNvSpPr txBox="1"/>
                <p:nvPr/>
              </p:nvSpPr>
              <p:spPr>
                <a:xfrm>
                  <a:off x="1522500" y="4691266"/>
                  <a:ext cx="709810"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b="0" i="1" dirty="0" smtClean="0">
                            <a:latin typeface="Cambria Math" panose="02040503050406030204" pitchFamily="18" charset="0"/>
                          </a:rPr>
                          <m:t>𝑓</m:t>
                        </m:r>
                        <m:r>
                          <a:rPr lang="en-US" sz="2000" b="0" i="1" dirty="0" smtClean="0">
                            <a:latin typeface="Cambria Math" panose="02040503050406030204" pitchFamily="18" charset="0"/>
                          </a:rPr>
                          <m:t>(</m:t>
                        </m:r>
                        <m:r>
                          <a:rPr lang="en-US" sz="2000" b="0" i="1" dirty="0" smtClean="0">
                            <a:latin typeface="Cambria Math" panose="02040503050406030204" pitchFamily="18" charset="0"/>
                          </a:rPr>
                          <m:t>𝑡</m:t>
                        </m:r>
                        <m:r>
                          <a:rPr lang="en-US" sz="2000" b="0" i="1" dirty="0" smtClean="0">
                            <a:latin typeface="Cambria Math" panose="02040503050406030204" pitchFamily="18" charset="0"/>
                          </a:rPr>
                          <m:t>)</m:t>
                        </m:r>
                      </m:oMath>
                    </m:oMathPara>
                  </a14:m>
                  <a:endParaRPr lang="en-US" sz="2000" dirty="0"/>
                </a:p>
              </p:txBody>
            </p:sp>
          </mc:Choice>
          <mc:Fallback xmlns="">
            <p:sp>
              <p:nvSpPr>
                <p:cNvPr id="49" name="TextBox 48">
                  <a:extLst>
                    <a:ext uri="{FF2B5EF4-FFF2-40B4-BE49-F238E27FC236}">
                      <a16:creationId xmlns:a16="http://schemas.microsoft.com/office/drawing/2014/main" id="{3F9102FB-AD41-8347-9E0D-AE80E6576319}"/>
                    </a:ext>
                  </a:extLst>
                </p:cNvPr>
                <p:cNvSpPr txBox="1">
                  <a:spLocks noRot="1" noChangeAspect="1" noMove="1" noResize="1" noEditPoints="1" noAdjustHandles="1" noChangeArrowheads="1" noChangeShapeType="1" noTextEdit="1"/>
                </p:cNvSpPr>
                <p:nvPr/>
              </p:nvSpPr>
              <p:spPr>
                <a:xfrm>
                  <a:off x="1522500" y="4691266"/>
                  <a:ext cx="709810" cy="400110"/>
                </a:xfrm>
                <a:prstGeom prst="rect">
                  <a:avLst/>
                </a:prstGeom>
                <a:blipFill>
                  <a:blip r:embed="rId5"/>
                  <a:stretch>
                    <a:fillRect b="-121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1" name="TextBox 50">
                  <a:extLst>
                    <a:ext uri="{FF2B5EF4-FFF2-40B4-BE49-F238E27FC236}">
                      <a16:creationId xmlns:a16="http://schemas.microsoft.com/office/drawing/2014/main" id="{5796815A-F773-6348-8A52-E618EEE2D801}"/>
                    </a:ext>
                  </a:extLst>
                </p:cNvPr>
                <p:cNvSpPr txBox="1"/>
                <p:nvPr/>
              </p:nvSpPr>
              <p:spPr>
                <a:xfrm>
                  <a:off x="1238252" y="5138085"/>
                  <a:ext cx="1255024"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i="1" dirty="0">
                            <a:latin typeface="Cambria Math" panose="02040503050406030204" pitchFamily="18" charset="0"/>
                          </a:rPr>
                          <m:t>𝑓</m:t>
                        </m:r>
                        <m:r>
                          <a:rPr lang="en-US" sz="2000" i="1" dirty="0">
                            <a:latin typeface="Cambria Math" panose="02040503050406030204" pitchFamily="18" charset="0"/>
                          </a:rPr>
                          <m:t>(</m:t>
                        </m:r>
                        <m:r>
                          <a:rPr lang="en-US" sz="2000" i="1" dirty="0">
                            <a:latin typeface="Cambria Math" panose="02040503050406030204" pitchFamily="18" charset="0"/>
                          </a:rPr>
                          <m:t>𝑡</m:t>
                        </m:r>
                        <m:r>
                          <a:rPr lang="en-US" sz="2000" i="1" dirty="0">
                            <a:latin typeface="Cambria Math" panose="02040503050406030204" pitchFamily="18" charset="0"/>
                          </a:rPr>
                          <m:t>+</m:t>
                        </m:r>
                        <m:r>
                          <m:rPr>
                            <m:sty m:val="p"/>
                          </m:rPr>
                          <a:rPr lang="en-US" sz="2000" dirty="0">
                            <a:latin typeface="Cambria Math" panose="02040503050406030204" pitchFamily="18" charset="0"/>
                          </a:rPr>
                          <m:t>Δt</m:t>
                        </m:r>
                        <m:r>
                          <a:rPr lang="en-US" sz="2000" i="1" dirty="0">
                            <a:latin typeface="Cambria Math" panose="02040503050406030204" pitchFamily="18" charset="0"/>
                          </a:rPr>
                          <m:t>)</m:t>
                        </m:r>
                      </m:oMath>
                    </m:oMathPara>
                  </a14:m>
                  <a:endParaRPr lang="en-US" sz="2000" dirty="0"/>
                </a:p>
              </p:txBody>
            </p:sp>
          </mc:Choice>
          <mc:Fallback xmlns="">
            <p:sp>
              <p:nvSpPr>
                <p:cNvPr id="51" name="TextBox 50">
                  <a:extLst>
                    <a:ext uri="{FF2B5EF4-FFF2-40B4-BE49-F238E27FC236}">
                      <a16:creationId xmlns:a16="http://schemas.microsoft.com/office/drawing/2014/main" id="{5796815A-F773-6348-8A52-E618EEE2D801}"/>
                    </a:ext>
                  </a:extLst>
                </p:cNvPr>
                <p:cNvSpPr txBox="1">
                  <a:spLocks noRot="1" noChangeAspect="1" noMove="1" noResize="1" noEditPoints="1" noAdjustHandles="1" noChangeArrowheads="1" noChangeShapeType="1" noTextEdit="1"/>
                </p:cNvSpPr>
                <p:nvPr/>
              </p:nvSpPr>
              <p:spPr>
                <a:xfrm>
                  <a:off x="1238252" y="5138085"/>
                  <a:ext cx="1255024" cy="400110"/>
                </a:xfrm>
                <a:prstGeom prst="rect">
                  <a:avLst/>
                </a:prstGeom>
                <a:blipFill>
                  <a:blip r:embed="rId6"/>
                  <a:stretch>
                    <a:fillRect b="-12500"/>
                  </a:stretch>
                </a:blipFill>
              </p:spPr>
              <p:txBody>
                <a:bodyPr/>
                <a:lstStyle/>
                <a:p>
                  <a:r>
                    <a:rPr lang="en-US">
                      <a:noFill/>
                    </a:rPr>
                    <a:t> </a:t>
                  </a:r>
                </a:p>
              </p:txBody>
            </p:sp>
          </mc:Fallback>
        </mc:AlternateContent>
      </p:grpSp>
    </p:spTree>
    <p:extLst>
      <p:ext uri="{BB962C8B-B14F-4D97-AF65-F5344CB8AC3E}">
        <p14:creationId xmlns:p14="http://schemas.microsoft.com/office/powerpoint/2010/main" val="33979224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BBDFCEE-0D81-514F-80F2-5A8989250815}"/>
              </a:ext>
            </a:extLst>
          </p:cNvPr>
          <p:cNvSpPr txBox="1"/>
          <p:nvPr/>
        </p:nvSpPr>
        <p:spPr>
          <a:xfrm>
            <a:off x="1844961"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Hit</a:t>
            </a:r>
          </a:p>
        </p:txBody>
      </p:sp>
      <p:sp>
        <p:nvSpPr>
          <p:cNvPr id="10" name="TextBox 9">
            <a:extLst>
              <a:ext uri="{FF2B5EF4-FFF2-40B4-BE49-F238E27FC236}">
                <a16:creationId xmlns:a16="http://schemas.microsoft.com/office/drawing/2014/main" id="{E1A44E28-C857-FE46-BC00-E43399F2F0B1}"/>
              </a:ext>
            </a:extLst>
          </p:cNvPr>
          <p:cNvSpPr txBox="1"/>
          <p:nvPr/>
        </p:nvSpPr>
        <p:spPr>
          <a:xfrm>
            <a:off x="5280876"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Miss</a:t>
            </a:r>
          </a:p>
        </p:txBody>
      </p:sp>
      <p:grpSp>
        <p:nvGrpSpPr>
          <p:cNvPr id="3" name="Group 2">
            <a:extLst>
              <a:ext uri="{FF2B5EF4-FFF2-40B4-BE49-F238E27FC236}">
                <a16:creationId xmlns:a16="http://schemas.microsoft.com/office/drawing/2014/main" id="{09BDB696-4F8B-7440-9F82-DEB2B49623FF}"/>
              </a:ext>
            </a:extLst>
          </p:cNvPr>
          <p:cNvGrpSpPr/>
          <p:nvPr/>
        </p:nvGrpSpPr>
        <p:grpSpPr>
          <a:xfrm>
            <a:off x="636377" y="1601221"/>
            <a:ext cx="3538461" cy="2587527"/>
            <a:chOff x="636377" y="1601221"/>
            <a:chExt cx="3538461" cy="2587527"/>
          </a:xfrm>
        </p:grpSpPr>
        <p:cxnSp>
          <p:nvCxnSpPr>
            <p:cNvPr id="41" name="Straight Connector 40">
              <a:extLst>
                <a:ext uri="{FF2B5EF4-FFF2-40B4-BE49-F238E27FC236}">
                  <a16:creationId xmlns:a16="http://schemas.microsoft.com/office/drawing/2014/main" id="{485D94F1-008D-7A4E-B8C8-3E7DD898C7EC}"/>
                </a:ext>
              </a:extLst>
            </p:cNvPr>
            <p:cNvCxnSpPr>
              <a:cxnSpLocks/>
            </p:cNvCxnSpPr>
            <p:nvPr/>
          </p:nvCxnSpPr>
          <p:spPr>
            <a:xfrm>
              <a:off x="1219754" y="2646071"/>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14B14C99-E145-8344-862E-4A1CEEF2DF01}"/>
                </a:ext>
              </a:extLst>
            </p:cNvPr>
            <p:cNvCxnSpPr>
              <a:cxnSpLocks/>
            </p:cNvCxnSpPr>
            <p:nvPr/>
          </p:nvCxnSpPr>
          <p:spPr>
            <a:xfrm flipV="1">
              <a:off x="1198400" y="3769536"/>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9E765BD-02E7-9243-9B04-A99F04735C4C}"/>
                </a:ext>
              </a:extLst>
            </p:cNvPr>
            <p:cNvCxnSpPr>
              <a:cxnSpLocks/>
            </p:cNvCxnSpPr>
            <p:nvPr/>
          </p:nvCxnSpPr>
          <p:spPr>
            <a:xfrm flipV="1">
              <a:off x="1205578" y="1601221"/>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5FC8119-4D69-6C4C-8E1A-2807B097A92B}"/>
                </a:ext>
              </a:extLst>
            </p:cNvPr>
            <p:cNvSpPr txBox="1"/>
            <p:nvPr/>
          </p:nvSpPr>
          <p:spPr>
            <a:xfrm>
              <a:off x="1724639" y="3788638"/>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45" name="TextBox 44">
              <a:extLst>
                <a:ext uri="{FF2B5EF4-FFF2-40B4-BE49-F238E27FC236}">
                  <a16:creationId xmlns:a16="http://schemas.microsoft.com/office/drawing/2014/main" id="{C3B1A9C2-09DC-5349-9998-FDBBEE342C9A}"/>
                </a:ext>
              </a:extLst>
            </p:cNvPr>
            <p:cNvSpPr txBox="1"/>
            <p:nvPr/>
          </p:nvSpPr>
          <p:spPr>
            <a:xfrm rot="16200000">
              <a:off x="-52521" y="2484382"/>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2" name="Group 1">
              <a:extLst>
                <a:ext uri="{FF2B5EF4-FFF2-40B4-BE49-F238E27FC236}">
                  <a16:creationId xmlns:a16="http://schemas.microsoft.com/office/drawing/2014/main" id="{D734ABFA-1996-BC42-A41D-772893F3F5F5}"/>
                </a:ext>
              </a:extLst>
            </p:cNvPr>
            <p:cNvGrpSpPr/>
            <p:nvPr/>
          </p:nvGrpSpPr>
          <p:grpSpPr>
            <a:xfrm>
              <a:off x="2057063" y="2425265"/>
              <a:ext cx="1778125" cy="1343838"/>
              <a:chOff x="2057063" y="2425265"/>
              <a:chExt cx="1778125" cy="1343838"/>
            </a:xfrm>
          </p:grpSpPr>
          <p:cxnSp>
            <p:nvCxnSpPr>
              <p:cNvPr id="46" name="Straight Arrow Connector 45">
                <a:extLst>
                  <a:ext uri="{FF2B5EF4-FFF2-40B4-BE49-F238E27FC236}">
                    <a16:creationId xmlns:a16="http://schemas.microsoft.com/office/drawing/2014/main" id="{72505BD4-769A-7649-89E5-467BEFD16797}"/>
                  </a:ext>
                </a:extLst>
              </p:cNvPr>
              <p:cNvCxnSpPr>
                <a:cxnSpLocks/>
              </p:cNvCxnSpPr>
              <p:nvPr/>
            </p:nvCxnSpPr>
            <p:spPr>
              <a:xfrm>
                <a:off x="2057063"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48" name="Straight Arrow Connector 47">
                <a:extLst>
                  <a:ext uri="{FF2B5EF4-FFF2-40B4-BE49-F238E27FC236}">
                    <a16:creationId xmlns:a16="http://schemas.microsoft.com/office/drawing/2014/main" id="{D2FDB8BE-42EE-4043-8DE0-ECFC9B539CA3}"/>
                  </a:ext>
                </a:extLst>
              </p:cNvPr>
              <p:cNvCxnSpPr>
                <a:cxnSpLocks/>
              </p:cNvCxnSpPr>
              <p:nvPr/>
            </p:nvCxnSpPr>
            <p:spPr>
              <a:xfrm>
                <a:off x="2958652"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0" name="Straight Arrow Connector 49">
                <a:extLst>
                  <a:ext uri="{FF2B5EF4-FFF2-40B4-BE49-F238E27FC236}">
                    <a16:creationId xmlns:a16="http://schemas.microsoft.com/office/drawing/2014/main" id="{DDF26026-2306-B746-854A-CED05CF6E6DB}"/>
                  </a:ext>
                </a:extLst>
              </p:cNvPr>
              <p:cNvCxnSpPr>
                <a:cxnSpLocks/>
              </p:cNvCxnSpPr>
              <p:nvPr/>
            </p:nvCxnSpPr>
            <p:spPr>
              <a:xfrm>
                <a:off x="3835188"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grpSp>
        <p:nvGrpSpPr>
          <p:cNvPr id="5" name="Group 4">
            <a:extLst>
              <a:ext uri="{FF2B5EF4-FFF2-40B4-BE49-F238E27FC236}">
                <a16:creationId xmlns:a16="http://schemas.microsoft.com/office/drawing/2014/main" id="{BA50001B-A2D2-A54E-90EC-097529BFA200}"/>
              </a:ext>
            </a:extLst>
          </p:cNvPr>
          <p:cNvGrpSpPr/>
          <p:nvPr/>
        </p:nvGrpSpPr>
        <p:grpSpPr>
          <a:xfrm>
            <a:off x="4563639" y="1614100"/>
            <a:ext cx="3423216" cy="2587527"/>
            <a:chOff x="4563639" y="1614100"/>
            <a:chExt cx="3423216" cy="2587527"/>
          </a:xfrm>
        </p:grpSpPr>
        <p:sp>
          <p:nvSpPr>
            <p:cNvPr id="37" name="Freeform 36">
              <a:extLst>
                <a:ext uri="{FF2B5EF4-FFF2-40B4-BE49-F238E27FC236}">
                  <a16:creationId xmlns:a16="http://schemas.microsoft.com/office/drawing/2014/main" id="{A4468D43-67A3-2B48-8B4C-73BE2B071E7C}"/>
                </a:ext>
              </a:extLst>
            </p:cNvPr>
            <p:cNvSpPr/>
            <p:nvPr/>
          </p:nvSpPr>
          <p:spPr>
            <a:xfrm>
              <a:off x="5031769" y="2658949"/>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38" name="Straight Arrow Connector 37">
              <a:extLst>
                <a:ext uri="{FF2B5EF4-FFF2-40B4-BE49-F238E27FC236}">
                  <a16:creationId xmlns:a16="http://schemas.microsoft.com/office/drawing/2014/main" id="{E63A4C47-83CD-BA4C-B6A6-693A0188B5DB}"/>
                </a:ext>
              </a:extLst>
            </p:cNvPr>
            <p:cNvCxnSpPr>
              <a:cxnSpLocks/>
            </p:cNvCxnSpPr>
            <p:nvPr/>
          </p:nvCxnSpPr>
          <p:spPr>
            <a:xfrm flipV="1">
              <a:off x="5010417" y="3782415"/>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847BF20-FD4C-F642-A30A-4E0A51204927}"/>
                </a:ext>
              </a:extLst>
            </p:cNvPr>
            <p:cNvCxnSpPr>
              <a:cxnSpLocks/>
            </p:cNvCxnSpPr>
            <p:nvPr/>
          </p:nvCxnSpPr>
          <p:spPr>
            <a:xfrm flipV="1">
              <a:off x="5017595" y="1614100"/>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56F5C15F-7D26-BD4A-98C9-99E5590D3CD8}"/>
                </a:ext>
              </a:extLst>
            </p:cNvPr>
            <p:cNvSpPr txBox="1"/>
            <p:nvPr/>
          </p:nvSpPr>
          <p:spPr>
            <a:xfrm>
              <a:off x="5536656" y="3801517"/>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36" name="TextBox 35">
              <a:extLst>
                <a:ext uri="{FF2B5EF4-FFF2-40B4-BE49-F238E27FC236}">
                  <a16:creationId xmlns:a16="http://schemas.microsoft.com/office/drawing/2014/main" id="{6953C321-C8C8-E14F-9B63-2741252E906D}"/>
                </a:ext>
              </a:extLst>
            </p:cNvPr>
            <p:cNvSpPr txBox="1"/>
            <p:nvPr/>
          </p:nvSpPr>
          <p:spPr>
            <a:xfrm rot="16200000">
              <a:off x="3874741" y="2576994"/>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4" name="Group 3">
              <a:extLst>
                <a:ext uri="{FF2B5EF4-FFF2-40B4-BE49-F238E27FC236}">
                  <a16:creationId xmlns:a16="http://schemas.microsoft.com/office/drawing/2014/main" id="{092AF54B-B593-AB47-99E7-9ACFE72A4A91}"/>
                </a:ext>
              </a:extLst>
            </p:cNvPr>
            <p:cNvGrpSpPr/>
            <p:nvPr/>
          </p:nvGrpSpPr>
          <p:grpSpPr>
            <a:xfrm>
              <a:off x="5855881" y="2425265"/>
              <a:ext cx="1751728" cy="1343838"/>
              <a:chOff x="5855881" y="2425265"/>
              <a:chExt cx="1751728" cy="1343838"/>
            </a:xfrm>
          </p:grpSpPr>
          <p:cxnSp>
            <p:nvCxnSpPr>
              <p:cNvPr id="30" name="Straight Arrow Connector 29">
                <a:extLst>
                  <a:ext uri="{FF2B5EF4-FFF2-40B4-BE49-F238E27FC236}">
                    <a16:creationId xmlns:a16="http://schemas.microsoft.com/office/drawing/2014/main" id="{7C5D8FB3-1EDD-1845-B863-2C767C163287}"/>
                  </a:ext>
                </a:extLst>
              </p:cNvPr>
              <p:cNvCxnSpPr>
                <a:cxnSpLocks/>
              </p:cNvCxnSpPr>
              <p:nvPr/>
            </p:nvCxnSpPr>
            <p:spPr>
              <a:xfrm>
                <a:off x="585588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CD73986D-18D3-F341-9D11-4DCECDB49B59}"/>
                  </a:ext>
                </a:extLst>
              </p:cNvPr>
              <p:cNvCxnSpPr>
                <a:cxnSpLocks/>
              </p:cNvCxnSpPr>
              <p:nvPr/>
            </p:nvCxnSpPr>
            <p:spPr>
              <a:xfrm>
                <a:off x="674427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66A71CAF-B4E8-4648-A5A6-D4D1086232DF}"/>
                  </a:ext>
                </a:extLst>
              </p:cNvPr>
              <p:cNvCxnSpPr>
                <a:cxnSpLocks/>
              </p:cNvCxnSpPr>
              <p:nvPr/>
            </p:nvCxnSpPr>
            <p:spPr>
              <a:xfrm>
                <a:off x="7607609"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sp>
        <p:nvSpPr>
          <p:cNvPr id="24" name="Arc 23">
            <a:extLst>
              <a:ext uri="{FF2B5EF4-FFF2-40B4-BE49-F238E27FC236}">
                <a16:creationId xmlns:a16="http://schemas.microsoft.com/office/drawing/2014/main" id="{69A4E6FB-3A37-5C41-9E70-60CDF3A52AD5}"/>
              </a:ext>
            </a:extLst>
          </p:cNvPr>
          <p:cNvSpPr/>
          <p:nvPr/>
        </p:nvSpPr>
        <p:spPr>
          <a:xfrm>
            <a:off x="1643472" y="2060860"/>
            <a:ext cx="843377" cy="887974"/>
          </a:xfrm>
          <a:prstGeom prst="arc">
            <a:avLst>
              <a:gd name="adj1" fmla="val 10862045"/>
              <a:gd name="adj2" fmla="val 21504105"/>
            </a:avLst>
          </a:prstGeom>
          <a:ln>
            <a:headEnd type="stealth"/>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F67A95F8-3ACC-DC4A-ACED-53CB3D2EBA04}"/>
                  </a:ext>
                </a:extLst>
              </p:cNvPr>
              <p:cNvSpPr txBox="1"/>
              <p:nvPr/>
            </p:nvSpPr>
            <p:spPr>
              <a:xfrm>
                <a:off x="1290929" y="2659737"/>
                <a:ext cx="606063"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oMath>
                  </m:oMathPara>
                </a14:m>
                <a:endParaRPr lang="en-US" sz="1600" dirty="0"/>
              </a:p>
            </p:txBody>
          </p:sp>
        </mc:Choice>
        <mc:Fallback xmlns="">
          <p:sp>
            <p:nvSpPr>
              <p:cNvPr id="25" name="TextBox 24">
                <a:extLst>
                  <a:ext uri="{FF2B5EF4-FFF2-40B4-BE49-F238E27FC236}">
                    <a16:creationId xmlns:a16="http://schemas.microsoft.com/office/drawing/2014/main" id="{F67A95F8-3ACC-DC4A-ACED-53CB3D2EBA04}"/>
                  </a:ext>
                </a:extLst>
              </p:cNvPr>
              <p:cNvSpPr txBox="1">
                <a:spLocks noRot="1" noChangeAspect="1" noMove="1" noResize="1" noEditPoints="1" noAdjustHandles="1" noChangeArrowheads="1" noChangeShapeType="1" noTextEdit="1"/>
              </p:cNvSpPr>
              <p:nvPr/>
            </p:nvSpPr>
            <p:spPr>
              <a:xfrm>
                <a:off x="1290929" y="2659737"/>
                <a:ext cx="606063" cy="338554"/>
              </a:xfrm>
              <a:prstGeom prst="rect">
                <a:avLst/>
              </a:prstGeom>
              <a:blipFill>
                <a:blip r:embed="rId3"/>
                <a:stretch>
                  <a:fillRect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18C1B8A1-9989-0F45-AF04-24E49F9A4DE1}"/>
                  </a:ext>
                </a:extLst>
              </p:cNvPr>
              <p:cNvSpPr txBox="1"/>
              <p:nvPr/>
            </p:nvSpPr>
            <p:spPr>
              <a:xfrm>
                <a:off x="1968168" y="2650004"/>
                <a:ext cx="1089297"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r>
                        <m:rPr>
                          <m:sty m:val="p"/>
                        </m:rPr>
                        <a:rPr lang="en-US" sz="1600" b="0" i="0" dirty="0" smtClean="0">
                          <a:latin typeface="Cambria Math" panose="02040503050406030204" pitchFamily="18" charset="0"/>
                        </a:rPr>
                        <m:t>Δt</m:t>
                      </m:r>
                      <m:r>
                        <a:rPr lang="en-US" sz="1600" b="0" i="1" dirty="0" smtClean="0">
                          <a:latin typeface="Cambria Math" panose="02040503050406030204" pitchFamily="18" charset="0"/>
                        </a:rPr>
                        <m:t>)</m:t>
                      </m:r>
                    </m:oMath>
                  </m:oMathPara>
                </a14:m>
                <a:endParaRPr lang="en-US" sz="1600" dirty="0"/>
              </a:p>
            </p:txBody>
          </p:sp>
        </mc:Choice>
        <mc:Fallback xmlns="">
          <p:sp>
            <p:nvSpPr>
              <p:cNvPr id="26" name="TextBox 25">
                <a:extLst>
                  <a:ext uri="{FF2B5EF4-FFF2-40B4-BE49-F238E27FC236}">
                    <a16:creationId xmlns:a16="http://schemas.microsoft.com/office/drawing/2014/main" id="{18C1B8A1-9989-0F45-AF04-24E49F9A4DE1}"/>
                  </a:ext>
                </a:extLst>
              </p:cNvPr>
              <p:cNvSpPr txBox="1">
                <a:spLocks noRot="1" noChangeAspect="1" noMove="1" noResize="1" noEditPoints="1" noAdjustHandles="1" noChangeArrowheads="1" noChangeShapeType="1" noTextEdit="1"/>
              </p:cNvSpPr>
              <p:nvPr/>
            </p:nvSpPr>
            <p:spPr>
              <a:xfrm>
                <a:off x="1968168" y="2650004"/>
                <a:ext cx="1089297" cy="338554"/>
              </a:xfrm>
              <a:prstGeom prst="rect">
                <a:avLst/>
              </a:prstGeom>
              <a:blipFill>
                <a:blip r:embed="rId4"/>
                <a:stretch>
                  <a:fillRect b="-14815"/>
                </a:stretch>
              </a:blipFill>
            </p:spPr>
            <p:txBody>
              <a:bodyPr/>
              <a:lstStyle/>
              <a:p>
                <a:r>
                  <a:rPr lang="en-US">
                    <a:noFill/>
                  </a:rPr>
                  <a:t> </a:t>
                </a:r>
              </a:p>
            </p:txBody>
          </p:sp>
        </mc:Fallback>
      </mc:AlternateContent>
      <p:sp>
        <p:nvSpPr>
          <p:cNvPr id="33" name="Arc 32">
            <a:extLst>
              <a:ext uri="{FF2B5EF4-FFF2-40B4-BE49-F238E27FC236}">
                <a16:creationId xmlns:a16="http://schemas.microsoft.com/office/drawing/2014/main" id="{E7271BB5-7109-8641-8AF4-77FEE1476314}"/>
              </a:ext>
            </a:extLst>
          </p:cNvPr>
          <p:cNvSpPr/>
          <p:nvPr/>
        </p:nvSpPr>
        <p:spPr>
          <a:xfrm>
            <a:off x="5455488" y="2194242"/>
            <a:ext cx="843377" cy="887974"/>
          </a:xfrm>
          <a:prstGeom prst="arc">
            <a:avLst>
              <a:gd name="adj1" fmla="val 10862045"/>
              <a:gd name="adj2" fmla="val 907323"/>
            </a:avLst>
          </a:prstGeom>
          <a:ln>
            <a:headEnd type="stealth"/>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6EDADA8F-2872-5B4C-9049-0DB3CC21AB0F}"/>
                  </a:ext>
                </a:extLst>
              </p:cNvPr>
              <p:cNvSpPr txBox="1"/>
              <p:nvPr/>
            </p:nvSpPr>
            <p:spPr>
              <a:xfrm>
                <a:off x="5135938" y="3137586"/>
                <a:ext cx="606063"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oMath>
                  </m:oMathPara>
                </a14:m>
                <a:endParaRPr lang="en-US" sz="1600" dirty="0"/>
              </a:p>
            </p:txBody>
          </p:sp>
        </mc:Choice>
        <mc:Fallback xmlns="">
          <p:sp>
            <p:nvSpPr>
              <p:cNvPr id="35" name="TextBox 34">
                <a:extLst>
                  <a:ext uri="{FF2B5EF4-FFF2-40B4-BE49-F238E27FC236}">
                    <a16:creationId xmlns:a16="http://schemas.microsoft.com/office/drawing/2014/main" id="{6EDADA8F-2872-5B4C-9049-0DB3CC21AB0F}"/>
                  </a:ext>
                </a:extLst>
              </p:cNvPr>
              <p:cNvSpPr txBox="1">
                <a:spLocks noRot="1" noChangeAspect="1" noMove="1" noResize="1" noEditPoints="1" noAdjustHandles="1" noChangeArrowheads="1" noChangeShapeType="1" noTextEdit="1"/>
              </p:cNvSpPr>
              <p:nvPr/>
            </p:nvSpPr>
            <p:spPr>
              <a:xfrm>
                <a:off x="5135938" y="3137586"/>
                <a:ext cx="606063" cy="338554"/>
              </a:xfrm>
              <a:prstGeom prst="rect">
                <a:avLst/>
              </a:prstGeom>
              <a:blipFill>
                <a:blip r:embed="rId5"/>
                <a:stretch>
                  <a:fillRect b="-1071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97F9CF72-6A73-7340-B734-762F74DE8C42}"/>
                  </a:ext>
                </a:extLst>
              </p:cNvPr>
              <p:cNvSpPr txBox="1"/>
              <p:nvPr/>
            </p:nvSpPr>
            <p:spPr>
              <a:xfrm>
                <a:off x="5754110" y="3143962"/>
                <a:ext cx="1089297"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r>
                        <m:rPr>
                          <m:sty m:val="p"/>
                        </m:rPr>
                        <a:rPr lang="en-US" sz="1600" b="0" i="0" dirty="0" smtClean="0">
                          <a:latin typeface="Cambria Math" panose="02040503050406030204" pitchFamily="18" charset="0"/>
                        </a:rPr>
                        <m:t>Δt</m:t>
                      </m:r>
                      <m:r>
                        <a:rPr lang="en-US" sz="1600" b="0" i="1" dirty="0" smtClean="0">
                          <a:latin typeface="Cambria Math" panose="02040503050406030204" pitchFamily="18" charset="0"/>
                        </a:rPr>
                        <m:t>)</m:t>
                      </m:r>
                    </m:oMath>
                  </m:oMathPara>
                </a14:m>
                <a:endParaRPr lang="en-US" sz="1600" dirty="0"/>
              </a:p>
            </p:txBody>
          </p:sp>
        </mc:Choice>
        <mc:Fallback xmlns="">
          <p:sp>
            <p:nvSpPr>
              <p:cNvPr id="47" name="TextBox 46">
                <a:extLst>
                  <a:ext uri="{FF2B5EF4-FFF2-40B4-BE49-F238E27FC236}">
                    <a16:creationId xmlns:a16="http://schemas.microsoft.com/office/drawing/2014/main" id="{97F9CF72-6A73-7340-B734-762F74DE8C42}"/>
                  </a:ext>
                </a:extLst>
              </p:cNvPr>
              <p:cNvSpPr txBox="1">
                <a:spLocks noRot="1" noChangeAspect="1" noMove="1" noResize="1" noEditPoints="1" noAdjustHandles="1" noChangeArrowheads="1" noChangeShapeType="1" noTextEdit="1"/>
              </p:cNvSpPr>
              <p:nvPr/>
            </p:nvSpPr>
            <p:spPr>
              <a:xfrm>
                <a:off x="5754110" y="3143962"/>
                <a:ext cx="1089297" cy="338554"/>
              </a:xfrm>
              <a:prstGeom prst="rect">
                <a:avLst/>
              </a:prstGeom>
              <a:blipFill>
                <a:blip r:embed="rId6"/>
                <a:stretch>
                  <a:fillRect b="-11111"/>
                </a:stretch>
              </a:blipFill>
            </p:spPr>
            <p:txBody>
              <a:bodyPr/>
              <a:lstStyle/>
              <a:p>
                <a:r>
                  <a:rPr lang="en-US">
                    <a:noFill/>
                  </a:rPr>
                  <a:t> </a:t>
                </a:r>
              </a:p>
            </p:txBody>
          </p:sp>
        </mc:Fallback>
      </mc:AlternateContent>
      <p:grpSp>
        <p:nvGrpSpPr>
          <p:cNvPr id="49" name="Group 48">
            <a:extLst>
              <a:ext uri="{FF2B5EF4-FFF2-40B4-BE49-F238E27FC236}">
                <a16:creationId xmlns:a16="http://schemas.microsoft.com/office/drawing/2014/main" id="{815A0BDE-ADBD-5A42-90BF-7B0A4AC2C9E6}"/>
              </a:ext>
            </a:extLst>
          </p:cNvPr>
          <p:cNvGrpSpPr/>
          <p:nvPr/>
        </p:nvGrpSpPr>
        <p:grpSpPr>
          <a:xfrm>
            <a:off x="1758275" y="4677988"/>
            <a:ext cx="1820716" cy="846929"/>
            <a:chOff x="1238252" y="4691266"/>
            <a:chExt cx="1820716" cy="846929"/>
          </a:xfrm>
        </p:grpSpPr>
        <p:cxnSp>
          <p:nvCxnSpPr>
            <p:cNvPr id="51" name="Straight Connector 50">
              <a:extLst>
                <a:ext uri="{FF2B5EF4-FFF2-40B4-BE49-F238E27FC236}">
                  <a16:creationId xmlns:a16="http://schemas.microsoft.com/office/drawing/2014/main" id="{1580FC26-F89F-E64E-8E39-E2CC4BB36020}"/>
                </a:ext>
              </a:extLst>
            </p:cNvPr>
            <p:cNvCxnSpPr>
              <a:cxnSpLocks/>
            </p:cNvCxnSpPr>
            <p:nvPr/>
          </p:nvCxnSpPr>
          <p:spPr>
            <a:xfrm flipH="1">
              <a:off x="1375545" y="5128619"/>
              <a:ext cx="1003720" cy="865"/>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52" name="TextBox 51">
              <a:extLst>
                <a:ext uri="{FF2B5EF4-FFF2-40B4-BE49-F238E27FC236}">
                  <a16:creationId xmlns:a16="http://schemas.microsoft.com/office/drawing/2014/main" id="{57B505A3-392C-BB4B-A150-0B1A51A460B2}"/>
                </a:ext>
              </a:extLst>
            </p:cNvPr>
            <p:cNvSpPr txBox="1"/>
            <p:nvPr/>
          </p:nvSpPr>
          <p:spPr>
            <a:xfrm>
              <a:off x="2412637" y="4899222"/>
              <a:ext cx="646331" cy="461665"/>
            </a:xfrm>
            <a:prstGeom prst="rect">
              <a:avLst/>
            </a:prstGeom>
            <a:noFill/>
          </p:spPr>
          <p:txBody>
            <a:bodyPr wrap="none" rtlCol="0">
              <a:spAutoFit/>
            </a:bodyPr>
            <a:lstStyle/>
            <a:p>
              <a:r>
                <a:rPr lang="en-US" sz="2400" dirty="0">
                  <a:latin typeface="Avenir Book" panose="02000503020000020003" pitchFamily="2" charset="0"/>
                </a:rPr>
                <a:t>= 1</a:t>
              </a:r>
            </a:p>
          </p:txBody>
        </p:sp>
        <mc:AlternateContent xmlns:mc="http://schemas.openxmlformats.org/markup-compatibility/2006" xmlns:a14="http://schemas.microsoft.com/office/drawing/2010/main">
          <mc:Choice Requires="a14">
            <p:sp>
              <p:nvSpPr>
                <p:cNvPr id="53" name="TextBox 52">
                  <a:extLst>
                    <a:ext uri="{FF2B5EF4-FFF2-40B4-BE49-F238E27FC236}">
                      <a16:creationId xmlns:a16="http://schemas.microsoft.com/office/drawing/2014/main" id="{C04C54F8-4968-474E-ADAC-2B3493D8082C}"/>
                    </a:ext>
                  </a:extLst>
                </p:cNvPr>
                <p:cNvSpPr txBox="1"/>
                <p:nvPr/>
              </p:nvSpPr>
              <p:spPr>
                <a:xfrm>
                  <a:off x="1522500" y="4691266"/>
                  <a:ext cx="709810"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b="0" i="1" dirty="0" smtClean="0">
                            <a:latin typeface="Cambria Math" panose="02040503050406030204" pitchFamily="18" charset="0"/>
                          </a:rPr>
                          <m:t>𝑓</m:t>
                        </m:r>
                        <m:r>
                          <a:rPr lang="en-US" sz="2000" b="0" i="1" dirty="0" smtClean="0">
                            <a:latin typeface="Cambria Math" panose="02040503050406030204" pitchFamily="18" charset="0"/>
                          </a:rPr>
                          <m:t>(</m:t>
                        </m:r>
                        <m:r>
                          <a:rPr lang="en-US" sz="2000" b="0" i="1" dirty="0" smtClean="0">
                            <a:latin typeface="Cambria Math" panose="02040503050406030204" pitchFamily="18" charset="0"/>
                          </a:rPr>
                          <m:t>𝑡</m:t>
                        </m:r>
                        <m:r>
                          <a:rPr lang="en-US" sz="2000" b="0" i="1" dirty="0" smtClean="0">
                            <a:latin typeface="Cambria Math" panose="02040503050406030204" pitchFamily="18" charset="0"/>
                          </a:rPr>
                          <m:t>)</m:t>
                        </m:r>
                      </m:oMath>
                    </m:oMathPara>
                  </a14:m>
                  <a:endParaRPr lang="en-US" sz="2000" dirty="0"/>
                </a:p>
              </p:txBody>
            </p:sp>
          </mc:Choice>
          <mc:Fallback xmlns="">
            <p:sp>
              <p:nvSpPr>
                <p:cNvPr id="53" name="TextBox 52">
                  <a:extLst>
                    <a:ext uri="{FF2B5EF4-FFF2-40B4-BE49-F238E27FC236}">
                      <a16:creationId xmlns:a16="http://schemas.microsoft.com/office/drawing/2014/main" id="{C04C54F8-4968-474E-ADAC-2B3493D8082C}"/>
                    </a:ext>
                  </a:extLst>
                </p:cNvPr>
                <p:cNvSpPr txBox="1">
                  <a:spLocks noRot="1" noChangeAspect="1" noMove="1" noResize="1" noEditPoints="1" noAdjustHandles="1" noChangeArrowheads="1" noChangeShapeType="1" noTextEdit="1"/>
                </p:cNvSpPr>
                <p:nvPr/>
              </p:nvSpPr>
              <p:spPr>
                <a:xfrm>
                  <a:off x="1522500" y="4691266"/>
                  <a:ext cx="709810" cy="400110"/>
                </a:xfrm>
                <a:prstGeom prst="rect">
                  <a:avLst/>
                </a:prstGeom>
                <a:blipFill>
                  <a:blip r:embed="rId7"/>
                  <a:stretch>
                    <a:fillRect b="-121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4" name="TextBox 53">
                  <a:extLst>
                    <a:ext uri="{FF2B5EF4-FFF2-40B4-BE49-F238E27FC236}">
                      <a16:creationId xmlns:a16="http://schemas.microsoft.com/office/drawing/2014/main" id="{28962E3C-407D-F74E-91E4-07B1C6694BCE}"/>
                    </a:ext>
                  </a:extLst>
                </p:cNvPr>
                <p:cNvSpPr txBox="1"/>
                <p:nvPr/>
              </p:nvSpPr>
              <p:spPr>
                <a:xfrm>
                  <a:off x="1238252" y="5138085"/>
                  <a:ext cx="1255024"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i="1" dirty="0">
                            <a:latin typeface="Cambria Math" panose="02040503050406030204" pitchFamily="18" charset="0"/>
                          </a:rPr>
                          <m:t>𝑓</m:t>
                        </m:r>
                        <m:r>
                          <a:rPr lang="en-US" sz="2000" i="1" dirty="0">
                            <a:latin typeface="Cambria Math" panose="02040503050406030204" pitchFamily="18" charset="0"/>
                          </a:rPr>
                          <m:t>(</m:t>
                        </m:r>
                        <m:r>
                          <a:rPr lang="en-US" sz="2000" i="1" dirty="0">
                            <a:latin typeface="Cambria Math" panose="02040503050406030204" pitchFamily="18" charset="0"/>
                          </a:rPr>
                          <m:t>𝑡</m:t>
                        </m:r>
                        <m:r>
                          <a:rPr lang="en-US" sz="2000" i="1" dirty="0">
                            <a:latin typeface="Cambria Math" panose="02040503050406030204" pitchFamily="18" charset="0"/>
                          </a:rPr>
                          <m:t>+</m:t>
                        </m:r>
                        <m:r>
                          <m:rPr>
                            <m:sty m:val="p"/>
                          </m:rPr>
                          <a:rPr lang="en-US" sz="2000" dirty="0">
                            <a:latin typeface="Cambria Math" panose="02040503050406030204" pitchFamily="18" charset="0"/>
                          </a:rPr>
                          <m:t>Δt</m:t>
                        </m:r>
                        <m:r>
                          <a:rPr lang="en-US" sz="2000" i="1" dirty="0">
                            <a:latin typeface="Cambria Math" panose="02040503050406030204" pitchFamily="18" charset="0"/>
                          </a:rPr>
                          <m:t>)</m:t>
                        </m:r>
                      </m:oMath>
                    </m:oMathPara>
                  </a14:m>
                  <a:endParaRPr lang="en-US" sz="2000" dirty="0"/>
                </a:p>
              </p:txBody>
            </p:sp>
          </mc:Choice>
          <mc:Fallback xmlns="">
            <p:sp>
              <p:nvSpPr>
                <p:cNvPr id="54" name="TextBox 53">
                  <a:extLst>
                    <a:ext uri="{FF2B5EF4-FFF2-40B4-BE49-F238E27FC236}">
                      <a16:creationId xmlns:a16="http://schemas.microsoft.com/office/drawing/2014/main" id="{28962E3C-407D-F74E-91E4-07B1C6694BCE}"/>
                    </a:ext>
                  </a:extLst>
                </p:cNvPr>
                <p:cNvSpPr txBox="1">
                  <a:spLocks noRot="1" noChangeAspect="1" noMove="1" noResize="1" noEditPoints="1" noAdjustHandles="1" noChangeArrowheads="1" noChangeShapeType="1" noTextEdit="1"/>
                </p:cNvSpPr>
                <p:nvPr/>
              </p:nvSpPr>
              <p:spPr>
                <a:xfrm>
                  <a:off x="1238252" y="5138085"/>
                  <a:ext cx="1255024" cy="400110"/>
                </a:xfrm>
                <a:prstGeom prst="rect">
                  <a:avLst/>
                </a:prstGeom>
                <a:blipFill>
                  <a:blip r:embed="rId8"/>
                  <a:stretch>
                    <a:fillRect b="-12500"/>
                  </a:stretch>
                </a:blipFill>
              </p:spPr>
              <p:txBody>
                <a:bodyPr/>
                <a:lstStyle/>
                <a:p>
                  <a:r>
                    <a:rPr lang="en-US">
                      <a:noFill/>
                    </a:rPr>
                    <a:t> </a:t>
                  </a:r>
                </a:p>
              </p:txBody>
            </p:sp>
          </mc:Fallback>
        </mc:AlternateContent>
      </p:grpSp>
    </p:spTree>
    <p:extLst>
      <p:ext uri="{BB962C8B-B14F-4D97-AF65-F5344CB8AC3E}">
        <p14:creationId xmlns:p14="http://schemas.microsoft.com/office/powerpoint/2010/main" val="21981503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BBDFCEE-0D81-514F-80F2-5A8989250815}"/>
              </a:ext>
            </a:extLst>
          </p:cNvPr>
          <p:cNvSpPr txBox="1"/>
          <p:nvPr/>
        </p:nvSpPr>
        <p:spPr>
          <a:xfrm>
            <a:off x="1844961"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Hit</a:t>
            </a:r>
          </a:p>
        </p:txBody>
      </p:sp>
      <p:sp>
        <p:nvSpPr>
          <p:cNvPr id="10" name="TextBox 9">
            <a:extLst>
              <a:ext uri="{FF2B5EF4-FFF2-40B4-BE49-F238E27FC236}">
                <a16:creationId xmlns:a16="http://schemas.microsoft.com/office/drawing/2014/main" id="{E1A44E28-C857-FE46-BC00-E43399F2F0B1}"/>
              </a:ext>
            </a:extLst>
          </p:cNvPr>
          <p:cNvSpPr txBox="1"/>
          <p:nvPr/>
        </p:nvSpPr>
        <p:spPr>
          <a:xfrm>
            <a:off x="5280876"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Miss</a:t>
            </a:r>
          </a:p>
        </p:txBody>
      </p:sp>
      <p:grpSp>
        <p:nvGrpSpPr>
          <p:cNvPr id="3" name="Group 2">
            <a:extLst>
              <a:ext uri="{FF2B5EF4-FFF2-40B4-BE49-F238E27FC236}">
                <a16:creationId xmlns:a16="http://schemas.microsoft.com/office/drawing/2014/main" id="{09BDB696-4F8B-7440-9F82-DEB2B49623FF}"/>
              </a:ext>
            </a:extLst>
          </p:cNvPr>
          <p:cNvGrpSpPr/>
          <p:nvPr/>
        </p:nvGrpSpPr>
        <p:grpSpPr>
          <a:xfrm>
            <a:off x="636377" y="1601221"/>
            <a:ext cx="3538461" cy="2587527"/>
            <a:chOff x="636377" y="1601221"/>
            <a:chExt cx="3538461" cy="2587527"/>
          </a:xfrm>
        </p:grpSpPr>
        <p:cxnSp>
          <p:nvCxnSpPr>
            <p:cNvPr id="41" name="Straight Connector 40">
              <a:extLst>
                <a:ext uri="{FF2B5EF4-FFF2-40B4-BE49-F238E27FC236}">
                  <a16:creationId xmlns:a16="http://schemas.microsoft.com/office/drawing/2014/main" id="{485D94F1-008D-7A4E-B8C8-3E7DD898C7EC}"/>
                </a:ext>
              </a:extLst>
            </p:cNvPr>
            <p:cNvCxnSpPr>
              <a:cxnSpLocks/>
            </p:cNvCxnSpPr>
            <p:nvPr/>
          </p:nvCxnSpPr>
          <p:spPr>
            <a:xfrm>
              <a:off x="1219754" y="2646071"/>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14B14C99-E145-8344-862E-4A1CEEF2DF01}"/>
                </a:ext>
              </a:extLst>
            </p:cNvPr>
            <p:cNvCxnSpPr>
              <a:cxnSpLocks/>
            </p:cNvCxnSpPr>
            <p:nvPr/>
          </p:nvCxnSpPr>
          <p:spPr>
            <a:xfrm flipV="1">
              <a:off x="1198400" y="3769536"/>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9E765BD-02E7-9243-9B04-A99F04735C4C}"/>
                </a:ext>
              </a:extLst>
            </p:cNvPr>
            <p:cNvCxnSpPr>
              <a:cxnSpLocks/>
            </p:cNvCxnSpPr>
            <p:nvPr/>
          </p:nvCxnSpPr>
          <p:spPr>
            <a:xfrm flipV="1">
              <a:off x="1205578" y="1601221"/>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5FC8119-4D69-6C4C-8E1A-2807B097A92B}"/>
                </a:ext>
              </a:extLst>
            </p:cNvPr>
            <p:cNvSpPr txBox="1"/>
            <p:nvPr/>
          </p:nvSpPr>
          <p:spPr>
            <a:xfrm>
              <a:off x="1724639" y="3788638"/>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45" name="TextBox 44">
              <a:extLst>
                <a:ext uri="{FF2B5EF4-FFF2-40B4-BE49-F238E27FC236}">
                  <a16:creationId xmlns:a16="http://schemas.microsoft.com/office/drawing/2014/main" id="{C3B1A9C2-09DC-5349-9998-FDBBEE342C9A}"/>
                </a:ext>
              </a:extLst>
            </p:cNvPr>
            <p:cNvSpPr txBox="1"/>
            <p:nvPr/>
          </p:nvSpPr>
          <p:spPr>
            <a:xfrm rot="16200000">
              <a:off x="-52521" y="2484382"/>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2" name="Group 1">
              <a:extLst>
                <a:ext uri="{FF2B5EF4-FFF2-40B4-BE49-F238E27FC236}">
                  <a16:creationId xmlns:a16="http://schemas.microsoft.com/office/drawing/2014/main" id="{D734ABFA-1996-BC42-A41D-772893F3F5F5}"/>
                </a:ext>
              </a:extLst>
            </p:cNvPr>
            <p:cNvGrpSpPr/>
            <p:nvPr/>
          </p:nvGrpSpPr>
          <p:grpSpPr>
            <a:xfrm>
              <a:off x="2057063" y="2425265"/>
              <a:ext cx="1778125" cy="1343838"/>
              <a:chOff x="2057063" y="2425265"/>
              <a:chExt cx="1778125" cy="1343838"/>
            </a:xfrm>
          </p:grpSpPr>
          <p:cxnSp>
            <p:nvCxnSpPr>
              <p:cNvPr id="46" name="Straight Arrow Connector 45">
                <a:extLst>
                  <a:ext uri="{FF2B5EF4-FFF2-40B4-BE49-F238E27FC236}">
                    <a16:creationId xmlns:a16="http://schemas.microsoft.com/office/drawing/2014/main" id="{72505BD4-769A-7649-89E5-467BEFD16797}"/>
                  </a:ext>
                </a:extLst>
              </p:cNvPr>
              <p:cNvCxnSpPr>
                <a:cxnSpLocks/>
              </p:cNvCxnSpPr>
              <p:nvPr/>
            </p:nvCxnSpPr>
            <p:spPr>
              <a:xfrm>
                <a:off x="2057063"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48" name="Straight Arrow Connector 47">
                <a:extLst>
                  <a:ext uri="{FF2B5EF4-FFF2-40B4-BE49-F238E27FC236}">
                    <a16:creationId xmlns:a16="http://schemas.microsoft.com/office/drawing/2014/main" id="{D2FDB8BE-42EE-4043-8DE0-ECFC9B539CA3}"/>
                  </a:ext>
                </a:extLst>
              </p:cNvPr>
              <p:cNvCxnSpPr>
                <a:cxnSpLocks/>
              </p:cNvCxnSpPr>
              <p:nvPr/>
            </p:nvCxnSpPr>
            <p:spPr>
              <a:xfrm>
                <a:off x="2958652"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0" name="Straight Arrow Connector 49">
                <a:extLst>
                  <a:ext uri="{FF2B5EF4-FFF2-40B4-BE49-F238E27FC236}">
                    <a16:creationId xmlns:a16="http://schemas.microsoft.com/office/drawing/2014/main" id="{DDF26026-2306-B746-854A-CED05CF6E6DB}"/>
                  </a:ext>
                </a:extLst>
              </p:cNvPr>
              <p:cNvCxnSpPr>
                <a:cxnSpLocks/>
              </p:cNvCxnSpPr>
              <p:nvPr/>
            </p:nvCxnSpPr>
            <p:spPr>
              <a:xfrm>
                <a:off x="3835188"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grpSp>
        <p:nvGrpSpPr>
          <p:cNvPr id="5" name="Group 4">
            <a:extLst>
              <a:ext uri="{FF2B5EF4-FFF2-40B4-BE49-F238E27FC236}">
                <a16:creationId xmlns:a16="http://schemas.microsoft.com/office/drawing/2014/main" id="{BA50001B-A2D2-A54E-90EC-097529BFA200}"/>
              </a:ext>
            </a:extLst>
          </p:cNvPr>
          <p:cNvGrpSpPr/>
          <p:nvPr/>
        </p:nvGrpSpPr>
        <p:grpSpPr>
          <a:xfrm>
            <a:off x="4563639" y="1614100"/>
            <a:ext cx="3423216" cy="2587527"/>
            <a:chOff x="4563639" y="1614100"/>
            <a:chExt cx="3423216" cy="2587527"/>
          </a:xfrm>
        </p:grpSpPr>
        <p:sp>
          <p:nvSpPr>
            <p:cNvPr id="37" name="Freeform 36">
              <a:extLst>
                <a:ext uri="{FF2B5EF4-FFF2-40B4-BE49-F238E27FC236}">
                  <a16:creationId xmlns:a16="http://schemas.microsoft.com/office/drawing/2014/main" id="{A4468D43-67A3-2B48-8B4C-73BE2B071E7C}"/>
                </a:ext>
              </a:extLst>
            </p:cNvPr>
            <p:cNvSpPr/>
            <p:nvPr/>
          </p:nvSpPr>
          <p:spPr>
            <a:xfrm>
              <a:off x="5031769" y="2658949"/>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38" name="Straight Arrow Connector 37">
              <a:extLst>
                <a:ext uri="{FF2B5EF4-FFF2-40B4-BE49-F238E27FC236}">
                  <a16:creationId xmlns:a16="http://schemas.microsoft.com/office/drawing/2014/main" id="{E63A4C47-83CD-BA4C-B6A6-693A0188B5DB}"/>
                </a:ext>
              </a:extLst>
            </p:cNvPr>
            <p:cNvCxnSpPr>
              <a:cxnSpLocks/>
            </p:cNvCxnSpPr>
            <p:nvPr/>
          </p:nvCxnSpPr>
          <p:spPr>
            <a:xfrm flipV="1">
              <a:off x="5010417" y="3782415"/>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847BF20-FD4C-F642-A30A-4E0A51204927}"/>
                </a:ext>
              </a:extLst>
            </p:cNvPr>
            <p:cNvCxnSpPr>
              <a:cxnSpLocks/>
            </p:cNvCxnSpPr>
            <p:nvPr/>
          </p:nvCxnSpPr>
          <p:spPr>
            <a:xfrm flipV="1">
              <a:off x="5017595" y="1614100"/>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56F5C15F-7D26-BD4A-98C9-99E5590D3CD8}"/>
                </a:ext>
              </a:extLst>
            </p:cNvPr>
            <p:cNvSpPr txBox="1"/>
            <p:nvPr/>
          </p:nvSpPr>
          <p:spPr>
            <a:xfrm>
              <a:off x="5536656" y="3801517"/>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36" name="TextBox 35">
              <a:extLst>
                <a:ext uri="{FF2B5EF4-FFF2-40B4-BE49-F238E27FC236}">
                  <a16:creationId xmlns:a16="http://schemas.microsoft.com/office/drawing/2014/main" id="{6953C321-C8C8-E14F-9B63-2741252E906D}"/>
                </a:ext>
              </a:extLst>
            </p:cNvPr>
            <p:cNvSpPr txBox="1"/>
            <p:nvPr/>
          </p:nvSpPr>
          <p:spPr>
            <a:xfrm rot="16200000">
              <a:off x="3874741" y="2576994"/>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4" name="Group 3">
              <a:extLst>
                <a:ext uri="{FF2B5EF4-FFF2-40B4-BE49-F238E27FC236}">
                  <a16:creationId xmlns:a16="http://schemas.microsoft.com/office/drawing/2014/main" id="{092AF54B-B593-AB47-99E7-9ACFE72A4A91}"/>
                </a:ext>
              </a:extLst>
            </p:cNvPr>
            <p:cNvGrpSpPr/>
            <p:nvPr/>
          </p:nvGrpSpPr>
          <p:grpSpPr>
            <a:xfrm>
              <a:off x="5855881" y="2425265"/>
              <a:ext cx="1751728" cy="1343838"/>
              <a:chOff x="5855881" y="2425265"/>
              <a:chExt cx="1751728" cy="1343838"/>
            </a:xfrm>
          </p:grpSpPr>
          <p:cxnSp>
            <p:nvCxnSpPr>
              <p:cNvPr id="30" name="Straight Arrow Connector 29">
                <a:extLst>
                  <a:ext uri="{FF2B5EF4-FFF2-40B4-BE49-F238E27FC236}">
                    <a16:creationId xmlns:a16="http://schemas.microsoft.com/office/drawing/2014/main" id="{7C5D8FB3-1EDD-1845-B863-2C767C163287}"/>
                  </a:ext>
                </a:extLst>
              </p:cNvPr>
              <p:cNvCxnSpPr>
                <a:cxnSpLocks/>
              </p:cNvCxnSpPr>
              <p:nvPr/>
            </p:nvCxnSpPr>
            <p:spPr>
              <a:xfrm>
                <a:off x="585588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CD73986D-18D3-F341-9D11-4DCECDB49B59}"/>
                  </a:ext>
                </a:extLst>
              </p:cNvPr>
              <p:cNvCxnSpPr>
                <a:cxnSpLocks/>
              </p:cNvCxnSpPr>
              <p:nvPr/>
            </p:nvCxnSpPr>
            <p:spPr>
              <a:xfrm>
                <a:off x="674427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66A71CAF-B4E8-4648-A5A6-D4D1086232DF}"/>
                  </a:ext>
                </a:extLst>
              </p:cNvPr>
              <p:cNvCxnSpPr>
                <a:cxnSpLocks/>
              </p:cNvCxnSpPr>
              <p:nvPr/>
            </p:nvCxnSpPr>
            <p:spPr>
              <a:xfrm>
                <a:off x="7607609"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sp>
        <p:nvSpPr>
          <p:cNvPr id="24" name="Arc 23">
            <a:extLst>
              <a:ext uri="{FF2B5EF4-FFF2-40B4-BE49-F238E27FC236}">
                <a16:creationId xmlns:a16="http://schemas.microsoft.com/office/drawing/2014/main" id="{69A4E6FB-3A37-5C41-9E70-60CDF3A52AD5}"/>
              </a:ext>
            </a:extLst>
          </p:cNvPr>
          <p:cNvSpPr/>
          <p:nvPr/>
        </p:nvSpPr>
        <p:spPr>
          <a:xfrm>
            <a:off x="1643472" y="2060860"/>
            <a:ext cx="843377" cy="887974"/>
          </a:xfrm>
          <a:prstGeom prst="arc">
            <a:avLst>
              <a:gd name="adj1" fmla="val 10862045"/>
              <a:gd name="adj2" fmla="val 21504105"/>
            </a:avLst>
          </a:prstGeom>
          <a:ln>
            <a:headEnd type="stealth"/>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F67A95F8-3ACC-DC4A-ACED-53CB3D2EBA04}"/>
                  </a:ext>
                </a:extLst>
              </p:cNvPr>
              <p:cNvSpPr txBox="1"/>
              <p:nvPr/>
            </p:nvSpPr>
            <p:spPr>
              <a:xfrm>
                <a:off x="1290929" y="2659737"/>
                <a:ext cx="606063"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oMath>
                  </m:oMathPara>
                </a14:m>
                <a:endParaRPr lang="en-US" sz="1600" dirty="0"/>
              </a:p>
            </p:txBody>
          </p:sp>
        </mc:Choice>
        <mc:Fallback xmlns="">
          <p:sp>
            <p:nvSpPr>
              <p:cNvPr id="25" name="TextBox 24">
                <a:extLst>
                  <a:ext uri="{FF2B5EF4-FFF2-40B4-BE49-F238E27FC236}">
                    <a16:creationId xmlns:a16="http://schemas.microsoft.com/office/drawing/2014/main" id="{F67A95F8-3ACC-DC4A-ACED-53CB3D2EBA04}"/>
                  </a:ext>
                </a:extLst>
              </p:cNvPr>
              <p:cNvSpPr txBox="1">
                <a:spLocks noRot="1" noChangeAspect="1" noMove="1" noResize="1" noEditPoints="1" noAdjustHandles="1" noChangeArrowheads="1" noChangeShapeType="1" noTextEdit="1"/>
              </p:cNvSpPr>
              <p:nvPr/>
            </p:nvSpPr>
            <p:spPr>
              <a:xfrm>
                <a:off x="1290929" y="2659737"/>
                <a:ext cx="606063" cy="338554"/>
              </a:xfrm>
              <a:prstGeom prst="rect">
                <a:avLst/>
              </a:prstGeom>
              <a:blipFill>
                <a:blip r:embed="rId3"/>
                <a:stretch>
                  <a:fillRect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18C1B8A1-9989-0F45-AF04-24E49F9A4DE1}"/>
                  </a:ext>
                </a:extLst>
              </p:cNvPr>
              <p:cNvSpPr txBox="1"/>
              <p:nvPr/>
            </p:nvSpPr>
            <p:spPr>
              <a:xfrm>
                <a:off x="1968168" y="2650004"/>
                <a:ext cx="1089297"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r>
                        <m:rPr>
                          <m:sty m:val="p"/>
                        </m:rPr>
                        <a:rPr lang="en-US" sz="1600" b="0" i="0" dirty="0" smtClean="0">
                          <a:latin typeface="Cambria Math" panose="02040503050406030204" pitchFamily="18" charset="0"/>
                        </a:rPr>
                        <m:t>Δt</m:t>
                      </m:r>
                      <m:r>
                        <a:rPr lang="en-US" sz="1600" b="0" i="1" dirty="0" smtClean="0">
                          <a:latin typeface="Cambria Math" panose="02040503050406030204" pitchFamily="18" charset="0"/>
                        </a:rPr>
                        <m:t>)</m:t>
                      </m:r>
                    </m:oMath>
                  </m:oMathPara>
                </a14:m>
                <a:endParaRPr lang="en-US" sz="1600" dirty="0"/>
              </a:p>
            </p:txBody>
          </p:sp>
        </mc:Choice>
        <mc:Fallback xmlns="">
          <p:sp>
            <p:nvSpPr>
              <p:cNvPr id="26" name="TextBox 25">
                <a:extLst>
                  <a:ext uri="{FF2B5EF4-FFF2-40B4-BE49-F238E27FC236}">
                    <a16:creationId xmlns:a16="http://schemas.microsoft.com/office/drawing/2014/main" id="{18C1B8A1-9989-0F45-AF04-24E49F9A4DE1}"/>
                  </a:ext>
                </a:extLst>
              </p:cNvPr>
              <p:cNvSpPr txBox="1">
                <a:spLocks noRot="1" noChangeAspect="1" noMove="1" noResize="1" noEditPoints="1" noAdjustHandles="1" noChangeArrowheads="1" noChangeShapeType="1" noTextEdit="1"/>
              </p:cNvSpPr>
              <p:nvPr/>
            </p:nvSpPr>
            <p:spPr>
              <a:xfrm>
                <a:off x="1968168" y="2650004"/>
                <a:ext cx="1089297" cy="338554"/>
              </a:xfrm>
              <a:prstGeom prst="rect">
                <a:avLst/>
              </a:prstGeom>
              <a:blipFill>
                <a:blip r:embed="rId4"/>
                <a:stretch>
                  <a:fillRect b="-14815"/>
                </a:stretch>
              </a:blipFill>
            </p:spPr>
            <p:txBody>
              <a:bodyPr/>
              <a:lstStyle/>
              <a:p>
                <a:r>
                  <a:rPr lang="en-US">
                    <a:noFill/>
                  </a:rPr>
                  <a:t> </a:t>
                </a:r>
              </a:p>
            </p:txBody>
          </p:sp>
        </mc:Fallback>
      </mc:AlternateContent>
      <p:grpSp>
        <p:nvGrpSpPr>
          <p:cNvPr id="6" name="Group 5">
            <a:extLst>
              <a:ext uri="{FF2B5EF4-FFF2-40B4-BE49-F238E27FC236}">
                <a16:creationId xmlns:a16="http://schemas.microsoft.com/office/drawing/2014/main" id="{8428A7B6-30B0-AA40-9FFC-A55F12D9E2C8}"/>
              </a:ext>
            </a:extLst>
          </p:cNvPr>
          <p:cNvGrpSpPr/>
          <p:nvPr/>
        </p:nvGrpSpPr>
        <p:grpSpPr>
          <a:xfrm>
            <a:off x="1758275" y="4677988"/>
            <a:ext cx="1820716" cy="846929"/>
            <a:chOff x="1238252" y="4691266"/>
            <a:chExt cx="1820716" cy="846929"/>
          </a:xfrm>
        </p:grpSpPr>
        <p:cxnSp>
          <p:nvCxnSpPr>
            <p:cNvPr id="27" name="Straight Connector 26">
              <a:extLst>
                <a:ext uri="{FF2B5EF4-FFF2-40B4-BE49-F238E27FC236}">
                  <a16:creationId xmlns:a16="http://schemas.microsoft.com/office/drawing/2014/main" id="{6C66A583-E35E-9D44-A5AB-2CCA0622479C}"/>
                </a:ext>
              </a:extLst>
            </p:cNvPr>
            <p:cNvCxnSpPr>
              <a:cxnSpLocks/>
            </p:cNvCxnSpPr>
            <p:nvPr/>
          </p:nvCxnSpPr>
          <p:spPr>
            <a:xfrm flipH="1">
              <a:off x="1375545" y="5128619"/>
              <a:ext cx="1003720" cy="865"/>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19516FC1-5ACF-7E44-AA9A-FD37493793DD}"/>
                </a:ext>
              </a:extLst>
            </p:cNvPr>
            <p:cNvSpPr txBox="1"/>
            <p:nvPr/>
          </p:nvSpPr>
          <p:spPr>
            <a:xfrm>
              <a:off x="2412637" y="4899222"/>
              <a:ext cx="646331" cy="461665"/>
            </a:xfrm>
            <a:prstGeom prst="rect">
              <a:avLst/>
            </a:prstGeom>
            <a:noFill/>
          </p:spPr>
          <p:txBody>
            <a:bodyPr wrap="none" rtlCol="0">
              <a:spAutoFit/>
            </a:bodyPr>
            <a:lstStyle/>
            <a:p>
              <a:r>
                <a:rPr lang="en-US" sz="2400" dirty="0">
                  <a:latin typeface="Avenir Book" panose="02000503020000020003" pitchFamily="2" charset="0"/>
                </a:rPr>
                <a:t>= 1</a:t>
              </a:r>
            </a:p>
          </p:txBody>
        </p: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0AB5DB7C-1F0C-4D44-A2A5-FE6F90346CB8}"/>
                    </a:ext>
                  </a:extLst>
                </p:cNvPr>
                <p:cNvSpPr txBox="1"/>
                <p:nvPr/>
              </p:nvSpPr>
              <p:spPr>
                <a:xfrm>
                  <a:off x="1522500" y="4691266"/>
                  <a:ext cx="709810"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b="0" i="1" dirty="0" smtClean="0">
                            <a:latin typeface="Cambria Math" panose="02040503050406030204" pitchFamily="18" charset="0"/>
                          </a:rPr>
                          <m:t>𝑓</m:t>
                        </m:r>
                        <m:r>
                          <a:rPr lang="en-US" sz="2000" b="0" i="1" dirty="0" smtClean="0">
                            <a:latin typeface="Cambria Math" panose="02040503050406030204" pitchFamily="18" charset="0"/>
                          </a:rPr>
                          <m:t>(</m:t>
                        </m:r>
                        <m:r>
                          <a:rPr lang="en-US" sz="2000" b="0" i="1" dirty="0" smtClean="0">
                            <a:latin typeface="Cambria Math" panose="02040503050406030204" pitchFamily="18" charset="0"/>
                          </a:rPr>
                          <m:t>𝑡</m:t>
                        </m:r>
                        <m:r>
                          <a:rPr lang="en-US" sz="2000" b="0" i="1" dirty="0" smtClean="0">
                            <a:latin typeface="Cambria Math" panose="02040503050406030204" pitchFamily="18" charset="0"/>
                          </a:rPr>
                          <m:t>)</m:t>
                        </m:r>
                      </m:oMath>
                    </m:oMathPara>
                  </a14:m>
                  <a:endParaRPr lang="en-US" sz="2000" dirty="0"/>
                </a:p>
              </p:txBody>
            </p:sp>
          </mc:Choice>
          <mc:Fallback xmlns="">
            <p:sp>
              <p:nvSpPr>
                <p:cNvPr id="29" name="TextBox 28">
                  <a:extLst>
                    <a:ext uri="{FF2B5EF4-FFF2-40B4-BE49-F238E27FC236}">
                      <a16:creationId xmlns:a16="http://schemas.microsoft.com/office/drawing/2014/main" id="{0AB5DB7C-1F0C-4D44-A2A5-FE6F90346CB8}"/>
                    </a:ext>
                  </a:extLst>
                </p:cNvPr>
                <p:cNvSpPr txBox="1">
                  <a:spLocks noRot="1" noChangeAspect="1" noMove="1" noResize="1" noEditPoints="1" noAdjustHandles="1" noChangeArrowheads="1" noChangeShapeType="1" noTextEdit="1"/>
                </p:cNvSpPr>
                <p:nvPr/>
              </p:nvSpPr>
              <p:spPr>
                <a:xfrm>
                  <a:off x="1522500" y="4691266"/>
                  <a:ext cx="709810" cy="400110"/>
                </a:xfrm>
                <a:prstGeom prst="rect">
                  <a:avLst/>
                </a:prstGeom>
                <a:blipFill>
                  <a:blip r:embed="rId5"/>
                  <a:stretch>
                    <a:fillRect b="-121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2" name="TextBox 31">
                  <a:extLst>
                    <a:ext uri="{FF2B5EF4-FFF2-40B4-BE49-F238E27FC236}">
                      <a16:creationId xmlns:a16="http://schemas.microsoft.com/office/drawing/2014/main" id="{C69BAADB-B5AC-2342-AFAC-1D182EB029AB}"/>
                    </a:ext>
                  </a:extLst>
                </p:cNvPr>
                <p:cNvSpPr txBox="1"/>
                <p:nvPr/>
              </p:nvSpPr>
              <p:spPr>
                <a:xfrm>
                  <a:off x="1238252" y="5138085"/>
                  <a:ext cx="1255024"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i="1" dirty="0">
                            <a:latin typeface="Cambria Math" panose="02040503050406030204" pitchFamily="18" charset="0"/>
                          </a:rPr>
                          <m:t>𝑓</m:t>
                        </m:r>
                        <m:r>
                          <a:rPr lang="en-US" sz="2000" i="1" dirty="0">
                            <a:latin typeface="Cambria Math" panose="02040503050406030204" pitchFamily="18" charset="0"/>
                          </a:rPr>
                          <m:t>(</m:t>
                        </m:r>
                        <m:r>
                          <a:rPr lang="en-US" sz="2000" i="1" dirty="0">
                            <a:latin typeface="Cambria Math" panose="02040503050406030204" pitchFamily="18" charset="0"/>
                          </a:rPr>
                          <m:t>𝑡</m:t>
                        </m:r>
                        <m:r>
                          <a:rPr lang="en-US" sz="2000" i="1" dirty="0">
                            <a:latin typeface="Cambria Math" panose="02040503050406030204" pitchFamily="18" charset="0"/>
                          </a:rPr>
                          <m:t>+</m:t>
                        </m:r>
                        <m:r>
                          <m:rPr>
                            <m:sty m:val="p"/>
                          </m:rPr>
                          <a:rPr lang="en-US" sz="2000" dirty="0">
                            <a:latin typeface="Cambria Math" panose="02040503050406030204" pitchFamily="18" charset="0"/>
                          </a:rPr>
                          <m:t>Δt</m:t>
                        </m:r>
                        <m:r>
                          <a:rPr lang="en-US" sz="2000" i="1" dirty="0">
                            <a:latin typeface="Cambria Math" panose="02040503050406030204" pitchFamily="18" charset="0"/>
                          </a:rPr>
                          <m:t>)</m:t>
                        </m:r>
                      </m:oMath>
                    </m:oMathPara>
                  </a14:m>
                  <a:endParaRPr lang="en-US" sz="2000" dirty="0"/>
                </a:p>
              </p:txBody>
            </p:sp>
          </mc:Choice>
          <mc:Fallback xmlns="">
            <p:sp>
              <p:nvSpPr>
                <p:cNvPr id="32" name="TextBox 31">
                  <a:extLst>
                    <a:ext uri="{FF2B5EF4-FFF2-40B4-BE49-F238E27FC236}">
                      <a16:creationId xmlns:a16="http://schemas.microsoft.com/office/drawing/2014/main" id="{C69BAADB-B5AC-2342-AFAC-1D182EB029AB}"/>
                    </a:ext>
                  </a:extLst>
                </p:cNvPr>
                <p:cNvSpPr txBox="1">
                  <a:spLocks noRot="1" noChangeAspect="1" noMove="1" noResize="1" noEditPoints="1" noAdjustHandles="1" noChangeArrowheads="1" noChangeShapeType="1" noTextEdit="1"/>
                </p:cNvSpPr>
                <p:nvPr/>
              </p:nvSpPr>
              <p:spPr>
                <a:xfrm>
                  <a:off x="1238252" y="5138085"/>
                  <a:ext cx="1255024" cy="400110"/>
                </a:xfrm>
                <a:prstGeom prst="rect">
                  <a:avLst/>
                </a:prstGeom>
                <a:blipFill>
                  <a:blip r:embed="rId6"/>
                  <a:stretch>
                    <a:fillRect b="-12500"/>
                  </a:stretch>
                </a:blipFill>
              </p:spPr>
              <p:txBody>
                <a:bodyPr/>
                <a:lstStyle/>
                <a:p>
                  <a:r>
                    <a:rPr lang="en-US">
                      <a:noFill/>
                    </a:rPr>
                    <a:t> </a:t>
                  </a:r>
                </a:p>
              </p:txBody>
            </p:sp>
          </mc:Fallback>
        </mc:AlternateContent>
      </p:grpSp>
      <p:sp>
        <p:nvSpPr>
          <p:cNvPr id="33" name="Arc 32">
            <a:extLst>
              <a:ext uri="{FF2B5EF4-FFF2-40B4-BE49-F238E27FC236}">
                <a16:creationId xmlns:a16="http://schemas.microsoft.com/office/drawing/2014/main" id="{E7271BB5-7109-8641-8AF4-77FEE1476314}"/>
              </a:ext>
            </a:extLst>
          </p:cNvPr>
          <p:cNvSpPr/>
          <p:nvPr/>
        </p:nvSpPr>
        <p:spPr>
          <a:xfrm>
            <a:off x="5455488" y="2194242"/>
            <a:ext cx="843377" cy="887974"/>
          </a:xfrm>
          <a:prstGeom prst="arc">
            <a:avLst>
              <a:gd name="adj1" fmla="val 10862045"/>
              <a:gd name="adj2" fmla="val 907323"/>
            </a:avLst>
          </a:prstGeom>
          <a:ln>
            <a:headEnd type="stealth"/>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97F9CF72-6A73-7340-B734-762F74DE8C42}"/>
                  </a:ext>
                </a:extLst>
              </p:cNvPr>
              <p:cNvSpPr txBox="1"/>
              <p:nvPr/>
            </p:nvSpPr>
            <p:spPr>
              <a:xfrm>
                <a:off x="5754110" y="3143962"/>
                <a:ext cx="1089297"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r>
                        <m:rPr>
                          <m:sty m:val="p"/>
                        </m:rPr>
                        <a:rPr lang="en-US" sz="1600" b="0" i="0" dirty="0" smtClean="0">
                          <a:latin typeface="Cambria Math" panose="02040503050406030204" pitchFamily="18" charset="0"/>
                        </a:rPr>
                        <m:t>Δt</m:t>
                      </m:r>
                      <m:r>
                        <a:rPr lang="en-US" sz="1600" b="0" i="1" dirty="0" smtClean="0">
                          <a:latin typeface="Cambria Math" panose="02040503050406030204" pitchFamily="18" charset="0"/>
                        </a:rPr>
                        <m:t>)</m:t>
                      </m:r>
                    </m:oMath>
                  </m:oMathPara>
                </a14:m>
                <a:endParaRPr lang="en-US" sz="1600" dirty="0"/>
              </a:p>
            </p:txBody>
          </p:sp>
        </mc:Choice>
        <mc:Fallback xmlns="">
          <p:sp>
            <p:nvSpPr>
              <p:cNvPr id="47" name="TextBox 46">
                <a:extLst>
                  <a:ext uri="{FF2B5EF4-FFF2-40B4-BE49-F238E27FC236}">
                    <a16:creationId xmlns:a16="http://schemas.microsoft.com/office/drawing/2014/main" id="{97F9CF72-6A73-7340-B734-762F74DE8C42}"/>
                  </a:ext>
                </a:extLst>
              </p:cNvPr>
              <p:cNvSpPr txBox="1">
                <a:spLocks noRot="1" noChangeAspect="1" noMove="1" noResize="1" noEditPoints="1" noAdjustHandles="1" noChangeArrowheads="1" noChangeShapeType="1" noTextEdit="1"/>
              </p:cNvSpPr>
              <p:nvPr/>
            </p:nvSpPr>
            <p:spPr>
              <a:xfrm>
                <a:off x="5754110" y="3143962"/>
                <a:ext cx="1089297" cy="338554"/>
              </a:xfrm>
              <a:prstGeom prst="rect">
                <a:avLst/>
              </a:prstGeom>
              <a:blipFill>
                <a:blip r:embed="rId7"/>
                <a:stretch>
                  <a:fillRect b="-11111"/>
                </a:stretch>
              </a:blipFill>
            </p:spPr>
            <p:txBody>
              <a:bodyPr/>
              <a:lstStyle/>
              <a:p>
                <a:r>
                  <a:rPr lang="en-US">
                    <a:noFill/>
                  </a:rPr>
                  <a:t> </a:t>
                </a:r>
              </a:p>
            </p:txBody>
          </p:sp>
        </mc:Fallback>
      </mc:AlternateContent>
      <p:cxnSp>
        <p:nvCxnSpPr>
          <p:cNvPr id="49" name="Straight Connector 48">
            <a:extLst>
              <a:ext uri="{FF2B5EF4-FFF2-40B4-BE49-F238E27FC236}">
                <a16:creationId xmlns:a16="http://schemas.microsoft.com/office/drawing/2014/main" id="{A1999B1E-6E33-E546-90D7-577E71C2A399}"/>
              </a:ext>
            </a:extLst>
          </p:cNvPr>
          <p:cNvCxnSpPr>
            <a:cxnSpLocks/>
          </p:cNvCxnSpPr>
          <p:nvPr/>
        </p:nvCxnSpPr>
        <p:spPr>
          <a:xfrm flipH="1">
            <a:off x="5702303" y="5115341"/>
            <a:ext cx="1003720" cy="865"/>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51" name="TextBox 50">
            <a:extLst>
              <a:ext uri="{FF2B5EF4-FFF2-40B4-BE49-F238E27FC236}">
                <a16:creationId xmlns:a16="http://schemas.microsoft.com/office/drawing/2014/main" id="{8A51D966-3D21-EA45-86D4-2110D0AC237C}"/>
              </a:ext>
            </a:extLst>
          </p:cNvPr>
          <p:cNvSpPr txBox="1"/>
          <p:nvPr/>
        </p:nvSpPr>
        <p:spPr>
          <a:xfrm>
            <a:off x="6739395" y="4885944"/>
            <a:ext cx="646331" cy="461665"/>
          </a:xfrm>
          <a:prstGeom prst="rect">
            <a:avLst/>
          </a:prstGeom>
          <a:noFill/>
        </p:spPr>
        <p:txBody>
          <a:bodyPr wrap="none" rtlCol="0">
            <a:spAutoFit/>
          </a:bodyPr>
          <a:lstStyle/>
          <a:p>
            <a:r>
              <a:rPr lang="en-US" sz="2400" dirty="0">
                <a:latin typeface="Avenir Book" panose="02000503020000020003" pitchFamily="2" charset="0"/>
              </a:rPr>
              <a:t>&gt; 1</a:t>
            </a:r>
          </a:p>
        </p:txBody>
      </p:sp>
      <mc:AlternateContent xmlns:mc="http://schemas.openxmlformats.org/markup-compatibility/2006" xmlns:a14="http://schemas.microsoft.com/office/drawing/2010/main">
        <mc:Choice Requires="a14">
          <p:sp>
            <p:nvSpPr>
              <p:cNvPr id="52" name="TextBox 51">
                <a:extLst>
                  <a:ext uri="{FF2B5EF4-FFF2-40B4-BE49-F238E27FC236}">
                    <a16:creationId xmlns:a16="http://schemas.microsoft.com/office/drawing/2014/main" id="{54BFB30D-CDD9-CF44-B79E-C6C194065459}"/>
                  </a:ext>
                </a:extLst>
              </p:cNvPr>
              <p:cNvSpPr txBox="1"/>
              <p:nvPr/>
            </p:nvSpPr>
            <p:spPr>
              <a:xfrm>
                <a:off x="5849258" y="4677988"/>
                <a:ext cx="709810"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b="0" i="1" dirty="0" smtClean="0">
                          <a:latin typeface="Cambria Math" panose="02040503050406030204" pitchFamily="18" charset="0"/>
                        </a:rPr>
                        <m:t>𝑓</m:t>
                      </m:r>
                      <m:r>
                        <a:rPr lang="en-US" sz="2000" b="0" i="1" dirty="0" smtClean="0">
                          <a:latin typeface="Cambria Math" panose="02040503050406030204" pitchFamily="18" charset="0"/>
                        </a:rPr>
                        <m:t>(</m:t>
                      </m:r>
                      <m:r>
                        <a:rPr lang="en-US" sz="2000" b="0" i="1" dirty="0" smtClean="0">
                          <a:latin typeface="Cambria Math" panose="02040503050406030204" pitchFamily="18" charset="0"/>
                        </a:rPr>
                        <m:t>𝑡</m:t>
                      </m:r>
                      <m:r>
                        <a:rPr lang="en-US" sz="2000" b="0" i="1" dirty="0" smtClean="0">
                          <a:latin typeface="Cambria Math" panose="02040503050406030204" pitchFamily="18" charset="0"/>
                        </a:rPr>
                        <m:t>)</m:t>
                      </m:r>
                    </m:oMath>
                  </m:oMathPara>
                </a14:m>
                <a:endParaRPr lang="en-US" sz="2000" dirty="0"/>
              </a:p>
            </p:txBody>
          </p:sp>
        </mc:Choice>
        <mc:Fallback xmlns="">
          <p:sp>
            <p:nvSpPr>
              <p:cNvPr id="52" name="TextBox 51">
                <a:extLst>
                  <a:ext uri="{FF2B5EF4-FFF2-40B4-BE49-F238E27FC236}">
                    <a16:creationId xmlns:a16="http://schemas.microsoft.com/office/drawing/2014/main" id="{54BFB30D-CDD9-CF44-B79E-C6C194065459}"/>
                  </a:ext>
                </a:extLst>
              </p:cNvPr>
              <p:cNvSpPr txBox="1">
                <a:spLocks noRot="1" noChangeAspect="1" noMove="1" noResize="1" noEditPoints="1" noAdjustHandles="1" noChangeArrowheads="1" noChangeShapeType="1" noTextEdit="1"/>
              </p:cNvSpPr>
              <p:nvPr/>
            </p:nvSpPr>
            <p:spPr>
              <a:xfrm>
                <a:off x="5849258" y="4677988"/>
                <a:ext cx="709810" cy="400110"/>
              </a:xfrm>
              <a:prstGeom prst="rect">
                <a:avLst/>
              </a:prstGeom>
              <a:blipFill>
                <a:blip r:embed="rId8"/>
                <a:stretch>
                  <a:fillRect b="-121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3" name="TextBox 52">
                <a:extLst>
                  <a:ext uri="{FF2B5EF4-FFF2-40B4-BE49-F238E27FC236}">
                    <a16:creationId xmlns:a16="http://schemas.microsoft.com/office/drawing/2014/main" id="{6BBC6411-12B1-8242-8FFA-7280BF975294}"/>
                  </a:ext>
                </a:extLst>
              </p:cNvPr>
              <p:cNvSpPr txBox="1"/>
              <p:nvPr/>
            </p:nvSpPr>
            <p:spPr>
              <a:xfrm>
                <a:off x="5565010" y="5124807"/>
                <a:ext cx="1255024"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i="1" dirty="0">
                          <a:latin typeface="Cambria Math" panose="02040503050406030204" pitchFamily="18" charset="0"/>
                        </a:rPr>
                        <m:t>𝑓</m:t>
                      </m:r>
                      <m:r>
                        <a:rPr lang="en-US" sz="2000" i="1" dirty="0">
                          <a:latin typeface="Cambria Math" panose="02040503050406030204" pitchFamily="18" charset="0"/>
                        </a:rPr>
                        <m:t>(</m:t>
                      </m:r>
                      <m:r>
                        <a:rPr lang="en-US" sz="2000" i="1" dirty="0">
                          <a:latin typeface="Cambria Math" panose="02040503050406030204" pitchFamily="18" charset="0"/>
                        </a:rPr>
                        <m:t>𝑡</m:t>
                      </m:r>
                      <m:r>
                        <a:rPr lang="en-US" sz="2000" i="1" dirty="0">
                          <a:latin typeface="Cambria Math" panose="02040503050406030204" pitchFamily="18" charset="0"/>
                        </a:rPr>
                        <m:t>+</m:t>
                      </m:r>
                      <m:r>
                        <m:rPr>
                          <m:sty m:val="p"/>
                        </m:rPr>
                        <a:rPr lang="en-US" sz="2000" dirty="0">
                          <a:latin typeface="Cambria Math" panose="02040503050406030204" pitchFamily="18" charset="0"/>
                        </a:rPr>
                        <m:t>Δt</m:t>
                      </m:r>
                      <m:r>
                        <a:rPr lang="en-US" sz="2000" i="1" dirty="0">
                          <a:latin typeface="Cambria Math" panose="02040503050406030204" pitchFamily="18" charset="0"/>
                        </a:rPr>
                        <m:t>)</m:t>
                      </m:r>
                    </m:oMath>
                  </m:oMathPara>
                </a14:m>
                <a:endParaRPr lang="en-US" sz="2000" dirty="0"/>
              </a:p>
            </p:txBody>
          </p:sp>
        </mc:Choice>
        <mc:Fallback xmlns="">
          <p:sp>
            <p:nvSpPr>
              <p:cNvPr id="53" name="TextBox 52">
                <a:extLst>
                  <a:ext uri="{FF2B5EF4-FFF2-40B4-BE49-F238E27FC236}">
                    <a16:creationId xmlns:a16="http://schemas.microsoft.com/office/drawing/2014/main" id="{6BBC6411-12B1-8242-8FFA-7280BF975294}"/>
                  </a:ext>
                </a:extLst>
              </p:cNvPr>
              <p:cNvSpPr txBox="1">
                <a:spLocks noRot="1" noChangeAspect="1" noMove="1" noResize="1" noEditPoints="1" noAdjustHandles="1" noChangeArrowheads="1" noChangeShapeType="1" noTextEdit="1"/>
              </p:cNvSpPr>
              <p:nvPr/>
            </p:nvSpPr>
            <p:spPr>
              <a:xfrm>
                <a:off x="5565010" y="5124807"/>
                <a:ext cx="1255024" cy="400110"/>
              </a:xfrm>
              <a:prstGeom prst="rect">
                <a:avLst/>
              </a:prstGeom>
              <a:blipFill>
                <a:blip r:embed="rId9"/>
                <a:stretch>
                  <a:fillRect b="-125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4" name="TextBox 53">
                <a:extLst>
                  <a:ext uri="{FF2B5EF4-FFF2-40B4-BE49-F238E27FC236}">
                    <a16:creationId xmlns:a16="http://schemas.microsoft.com/office/drawing/2014/main" id="{F0F12B62-3A96-564D-8E7D-955CC36C1086}"/>
                  </a:ext>
                </a:extLst>
              </p:cNvPr>
              <p:cNvSpPr txBox="1"/>
              <p:nvPr/>
            </p:nvSpPr>
            <p:spPr>
              <a:xfrm>
                <a:off x="5135938" y="3137586"/>
                <a:ext cx="606063"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oMath>
                  </m:oMathPara>
                </a14:m>
                <a:endParaRPr lang="en-US" sz="1600" dirty="0"/>
              </a:p>
            </p:txBody>
          </p:sp>
        </mc:Choice>
        <mc:Fallback xmlns="">
          <p:sp>
            <p:nvSpPr>
              <p:cNvPr id="54" name="TextBox 53">
                <a:extLst>
                  <a:ext uri="{FF2B5EF4-FFF2-40B4-BE49-F238E27FC236}">
                    <a16:creationId xmlns:a16="http://schemas.microsoft.com/office/drawing/2014/main" id="{F0F12B62-3A96-564D-8E7D-955CC36C1086}"/>
                  </a:ext>
                </a:extLst>
              </p:cNvPr>
              <p:cNvSpPr txBox="1">
                <a:spLocks noRot="1" noChangeAspect="1" noMove="1" noResize="1" noEditPoints="1" noAdjustHandles="1" noChangeArrowheads="1" noChangeShapeType="1" noTextEdit="1"/>
              </p:cNvSpPr>
              <p:nvPr/>
            </p:nvSpPr>
            <p:spPr>
              <a:xfrm>
                <a:off x="5135938" y="3137586"/>
                <a:ext cx="606063" cy="338554"/>
              </a:xfrm>
              <a:prstGeom prst="rect">
                <a:avLst/>
              </a:prstGeom>
              <a:blipFill>
                <a:blip r:embed="rId10"/>
                <a:stretch>
                  <a:fillRect b="-10714"/>
                </a:stretch>
              </a:blipFill>
            </p:spPr>
            <p:txBody>
              <a:bodyPr/>
              <a:lstStyle/>
              <a:p>
                <a:r>
                  <a:rPr lang="en-US">
                    <a:noFill/>
                  </a:rPr>
                  <a:t> </a:t>
                </a:r>
              </a:p>
            </p:txBody>
          </p:sp>
        </mc:Fallback>
      </mc:AlternateContent>
    </p:spTree>
    <p:extLst>
      <p:ext uri="{BB962C8B-B14F-4D97-AF65-F5344CB8AC3E}">
        <p14:creationId xmlns:p14="http://schemas.microsoft.com/office/powerpoint/2010/main" val="13840459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BBDFCEE-0D81-514F-80F2-5A8989250815}"/>
              </a:ext>
            </a:extLst>
          </p:cNvPr>
          <p:cNvSpPr txBox="1"/>
          <p:nvPr/>
        </p:nvSpPr>
        <p:spPr>
          <a:xfrm>
            <a:off x="1844961"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Hit</a:t>
            </a:r>
          </a:p>
        </p:txBody>
      </p:sp>
      <p:sp>
        <p:nvSpPr>
          <p:cNvPr id="10" name="TextBox 9">
            <a:extLst>
              <a:ext uri="{FF2B5EF4-FFF2-40B4-BE49-F238E27FC236}">
                <a16:creationId xmlns:a16="http://schemas.microsoft.com/office/drawing/2014/main" id="{E1A44E28-C857-FE46-BC00-E43399F2F0B1}"/>
              </a:ext>
            </a:extLst>
          </p:cNvPr>
          <p:cNvSpPr txBox="1"/>
          <p:nvPr/>
        </p:nvSpPr>
        <p:spPr>
          <a:xfrm>
            <a:off x="5280876" y="206662"/>
            <a:ext cx="1781685" cy="400110"/>
          </a:xfrm>
          <a:prstGeom prst="rect">
            <a:avLst/>
          </a:prstGeom>
          <a:noFill/>
        </p:spPr>
        <p:txBody>
          <a:bodyPr wrap="square" rtlCol="0">
            <a:noAutofit/>
          </a:bodyPr>
          <a:lstStyle/>
          <a:p>
            <a:pPr algn="ctr"/>
            <a:r>
              <a:rPr lang="en-US" sz="2800" dirty="0">
                <a:latin typeface="Avenir Book" panose="02000503020000020003" pitchFamily="2" charset="0"/>
              </a:rPr>
              <a:t>Miss</a:t>
            </a:r>
          </a:p>
        </p:txBody>
      </p:sp>
      <p:grpSp>
        <p:nvGrpSpPr>
          <p:cNvPr id="3" name="Group 2">
            <a:extLst>
              <a:ext uri="{FF2B5EF4-FFF2-40B4-BE49-F238E27FC236}">
                <a16:creationId xmlns:a16="http://schemas.microsoft.com/office/drawing/2014/main" id="{09BDB696-4F8B-7440-9F82-DEB2B49623FF}"/>
              </a:ext>
            </a:extLst>
          </p:cNvPr>
          <p:cNvGrpSpPr/>
          <p:nvPr/>
        </p:nvGrpSpPr>
        <p:grpSpPr>
          <a:xfrm>
            <a:off x="636377" y="1601221"/>
            <a:ext cx="3538461" cy="2587527"/>
            <a:chOff x="636377" y="1601221"/>
            <a:chExt cx="3538461" cy="2587527"/>
          </a:xfrm>
        </p:grpSpPr>
        <p:cxnSp>
          <p:nvCxnSpPr>
            <p:cNvPr id="41" name="Straight Connector 40">
              <a:extLst>
                <a:ext uri="{FF2B5EF4-FFF2-40B4-BE49-F238E27FC236}">
                  <a16:creationId xmlns:a16="http://schemas.microsoft.com/office/drawing/2014/main" id="{485D94F1-008D-7A4E-B8C8-3E7DD898C7EC}"/>
                </a:ext>
              </a:extLst>
            </p:cNvPr>
            <p:cNvCxnSpPr>
              <a:cxnSpLocks/>
            </p:cNvCxnSpPr>
            <p:nvPr/>
          </p:nvCxnSpPr>
          <p:spPr>
            <a:xfrm>
              <a:off x="1219754" y="2646071"/>
              <a:ext cx="2791454"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14B14C99-E145-8344-862E-4A1CEEF2DF01}"/>
                </a:ext>
              </a:extLst>
            </p:cNvPr>
            <p:cNvCxnSpPr>
              <a:cxnSpLocks/>
            </p:cNvCxnSpPr>
            <p:nvPr/>
          </p:nvCxnSpPr>
          <p:spPr>
            <a:xfrm flipV="1">
              <a:off x="1198400" y="3769536"/>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9E765BD-02E7-9243-9B04-A99F04735C4C}"/>
                </a:ext>
              </a:extLst>
            </p:cNvPr>
            <p:cNvCxnSpPr>
              <a:cxnSpLocks/>
            </p:cNvCxnSpPr>
            <p:nvPr/>
          </p:nvCxnSpPr>
          <p:spPr>
            <a:xfrm flipV="1">
              <a:off x="1205578" y="1601221"/>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5FC8119-4D69-6C4C-8E1A-2807B097A92B}"/>
                </a:ext>
              </a:extLst>
            </p:cNvPr>
            <p:cNvSpPr txBox="1"/>
            <p:nvPr/>
          </p:nvSpPr>
          <p:spPr>
            <a:xfrm>
              <a:off x="1724639" y="3788638"/>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45" name="TextBox 44">
              <a:extLst>
                <a:ext uri="{FF2B5EF4-FFF2-40B4-BE49-F238E27FC236}">
                  <a16:creationId xmlns:a16="http://schemas.microsoft.com/office/drawing/2014/main" id="{C3B1A9C2-09DC-5349-9998-FDBBEE342C9A}"/>
                </a:ext>
              </a:extLst>
            </p:cNvPr>
            <p:cNvSpPr txBox="1"/>
            <p:nvPr/>
          </p:nvSpPr>
          <p:spPr>
            <a:xfrm rot="16200000">
              <a:off x="-52521" y="2484382"/>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2" name="Group 1">
              <a:extLst>
                <a:ext uri="{FF2B5EF4-FFF2-40B4-BE49-F238E27FC236}">
                  <a16:creationId xmlns:a16="http://schemas.microsoft.com/office/drawing/2014/main" id="{D734ABFA-1996-BC42-A41D-772893F3F5F5}"/>
                </a:ext>
              </a:extLst>
            </p:cNvPr>
            <p:cNvGrpSpPr/>
            <p:nvPr/>
          </p:nvGrpSpPr>
          <p:grpSpPr>
            <a:xfrm>
              <a:off x="2057063" y="2425265"/>
              <a:ext cx="1778125" cy="1343838"/>
              <a:chOff x="2057063" y="2425265"/>
              <a:chExt cx="1778125" cy="1343838"/>
            </a:xfrm>
          </p:grpSpPr>
          <p:cxnSp>
            <p:nvCxnSpPr>
              <p:cNvPr id="46" name="Straight Arrow Connector 45">
                <a:extLst>
                  <a:ext uri="{FF2B5EF4-FFF2-40B4-BE49-F238E27FC236}">
                    <a16:creationId xmlns:a16="http://schemas.microsoft.com/office/drawing/2014/main" id="{72505BD4-769A-7649-89E5-467BEFD16797}"/>
                  </a:ext>
                </a:extLst>
              </p:cNvPr>
              <p:cNvCxnSpPr>
                <a:cxnSpLocks/>
              </p:cNvCxnSpPr>
              <p:nvPr/>
            </p:nvCxnSpPr>
            <p:spPr>
              <a:xfrm>
                <a:off x="2057063"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48" name="Straight Arrow Connector 47">
                <a:extLst>
                  <a:ext uri="{FF2B5EF4-FFF2-40B4-BE49-F238E27FC236}">
                    <a16:creationId xmlns:a16="http://schemas.microsoft.com/office/drawing/2014/main" id="{D2FDB8BE-42EE-4043-8DE0-ECFC9B539CA3}"/>
                  </a:ext>
                </a:extLst>
              </p:cNvPr>
              <p:cNvCxnSpPr>
                <a:cxnSpLocks/>
              </p:cNvCxnSpPr>
              <p:nvPr/>
            </p:nvCxnSpPr>
            <p:spPr>
              <a:xfrm>
                <a:off x="2958652"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0" name="Straight Arrow Connector 49">
                <a:extLst>
                  <a:ext uri="{FF2B5EF4-FFF2-40B4-BE49-F238E27FC236}">
                    <a16:creationId xmlns:a16="http://schemas.microsoft.com/office/drawing/2014/main" id="{DDF26026-2306-B746-854A-CED05CF6E6DB}"/>
                  </a:ext>
                </a:extLst>
              </p:cNvPr>
              <p:cNvCxnSpPr>
                <a:cxnSpLocks/>
              </p:cNvCxnSpPr>
              <p:nvPr/>
            </p:nvCxnSpPr>
            <p:spPr>
              <a:xfrm>
                <a:off x="3835188"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grpSp>
        <p:nvGrpSpPr>
          <p:cNvPr id="5" name="Group 4">
            <a:extLst>
              <a:ext uri="{FF2B5EF4-FFF2-40B4-BE49-F238E27FC236}">
                <a16:creationId xmlns:a16="http://schemas.microsoft.com/office/drawing/2014/main" id="{BA50001B-A2D2-A54E-90EC-097529BFA200}"/>
              </a:ext>
            </a:extLst>
          </p:cNvPr>
          <p:cNvGrpSpPr/>
          <p:nvPr/>
        </p:nvGrpSpPr>
        <p:grpSpPr>
          <a:xfrm>
            <a:off x="4563639" y="1614100"/>
            <a:ext cx="3423216" cy="2587527"/>
            <a:chOff x="4563639" y="1614100"/>
            <a:chExt cx="3423216" cy="2587527"/>
          </a:xfrm>
        </p:grpSpPr>
        <p:sp>
          <p:nvSpPr>
            <p:cNvPr id="37" name="Freeform 36">
              <a:extLst>
                <a:ext uri="{FF2B5EF4-FFF2-40B4-BE49-F238E27FC236}">
                  <a16:creationId xmlns:a16="http://schemas.microsoft.com/office/drawing/2014/main" id="{A4468D43-67A3-2B48-8B4C-73BE2B071E7C}"/>
                </a:ext>
              </a:extLst>
            </p:cNvPr>
            <p:cNvSpPr/>
            <p:nvPr/>
          </p:nvSpPr>
          <p:spPr>
            <a:xfrm>
              <a:off x="5031769" y="2658949"/>
              <a:ext cx="2032235" cy="1129687"/>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38" name="Straight Arrow Connector 37">
              <a:extLst>
                <a:ext uri="{FF2B5EF4-FFF2-40B4-BE49-F238E27FC236}">
                  <a16:creationId xmlns:a16="http://schemas.microsoft.com/office/drawing/2014/main" id="{E63A4C47-83CD-BA4C-B6A6-693A0188B5DB}"/>
                </a:ext>
              </a:extLst>
            </p:cNvPr>
            <p:cNvCxnSpPr>
              <a:cxnSpLocks/>
            </p:cNvCxnSpPr>
            <p:nvPr/>
          </p:nvCxnSpPr>
          <p:spPr>
            <a:xfrm flipV="1">
              <a:off x="5010417" y="3782415"/>
              <a:ext cx="2976438" cy="6222"/>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847BF20-FD4C-F642-A30A-4E0A51204927}"/>
                </a:ext>
              </a:extLst>
            </p:cNvPr>
            <p:cNvCxnSpPr>
              <a:cxnSpLocks/>
            </p:cNvCxnSpPr>
            <p:nvPr/>
          </p:nvCxnSpPr>
          <p:spPr>
            <a:xfrm flipV="1">
              <a:off x="5017595" y="1614100"/>
              <a:ext cx="0" cy="2180329"/>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56F5C15F-7D26-BD4A-98C9-99E5590D3CD8}"/>
                </a:ext>
              </a:extLst>
            </p:cNvPr>
            <p:cNvSpPr txBox="1"/>
            <p:nvPr/>
          </p:nvSpPr>
          <p:spPr>
            <a:xfrm>
              <a:off x="5536656" y="3801517"/>
              <a:ext cx="1781685" cy="400110"/>
            </a:xfrm>
            <a:prstGeom prst="rect">
              <a:avLst/>
            </a:prstGeom>
            <a:noFill/>
          </p:spPr>
          <p:txBody>
            <a:bodyPr wrap="square" rtlCol="0">
              <a:noAutofit/>
            </a:bodyPr>
            <a:lstStyle/>
            <a:p>
              <a:pPr algn="ctr"/>
              <a:r>
                <a:rPr lang="en-US" sz="2000" dirty="0">
                  <a:latin typeface="Avenir Book" panose="02000503020000020003" pitchFamily="2" charset="0"/>
                </a:rPr>
                <a:t>Time</a:t>
              </a:r>
            </a:p>
          </p:txBody>
        </p:sp>
        <p:sp>
          <p:nvSpPr>
            <p:cNvPr id="36" name="TextBox 35">
              <a:extLst>
                <a:ext uri="{FF2B5EF4-FFF2-40B4-BE49-F238E27FC236}">
                  <a16:creationId xmlns:a16="http://schemas.microsoft.com/office/drawing/2014/main" id="{6953C321-C8C8-E14F-9B63-2741252E906D}"/>
                </a:ext>
              </a:extLst>
            </p:cNvPr>
            <p:cNvSpPr txBox="1"/>
            <p:nvPr/>
          </p:nvSpPr>
          <p:spPr>
            <a:xfrm rot="16200000">
              <a:off x="3874741" y="2576994"/>
              <a:ext cx="1961172" cy="583376"/>
            </a:xfrm>
            <a:prstGeom prst="rect">
              <a:avLst/>
            </a:prstGeom>
            <a:noFill/>
          </p:spPr>
          <p:txBody>
            <a:bodyPr wrap="square" rtlCol="0">
              <a:noAutofit/>
            </a:bodyPr>
            <a:lstStyle/>
            <a:p>
              <a:pPr algn="ctr"/>
              <a:r>
                <a:rPr lang="en-US" sz="2000" dirty="0">
                  <a:latin typeface="Avenir Book" panose="02000503020000020003" pitchFamily="2" charset="0"/>
                </a:rPr>
                <a:t>Doppler Freq</a:t>
              </a:r>
            </a:p>
          </p:txBody>
        </p:sp>
        <p:grpSp>
          <p:nvGrpSpPr>
            <p:cNvPr id="4" name="Group 3">
              <a:extLst>
                <a:ext uri="{FF2B5EF4-FFF2-40B4-BE49-F238E27FC236}">
                  <a16:creationId xmlns:a16="http://schemas.microsoft.com/office/drawing/2014/main" id="{092AF54B-B593-AB47-99E7-9ACFE72A4A91}"/>
                </a:ext>
              </a:extLst>
            </p:cNvPr>
            <p:cNvGrpSpPr/>
            <p:nvPr/>
          </p:nvGrpSpPr>
          <p:grpSpPr>
            <a:xfrm>
              <a:off x="5855881" y="2425265"/>
              <a:ext cx="1751728" cy="1343838"/>
              <a:chOff x="5855881" y="2425265"/>
              <a:chExt cx="1751728" cy="1343838"/>
            </a:xfrm>
          </p:grpSpPr>
          <p:cxnSp>
            <p:nvCxnSpPr>
              <p:cNvPr id="30" name="Straight Arrow Connector 29">
                <a:extLst>
                  <a:ext uri="{FF2B5EF4-FFF2-40B4-BE49-F238E27FC236}">
                    <a16:creationId xmlns:a16="http://schemas.microsoft.com/office/drawing/2014/main" id="{7C5D8FB3-1EDD-1845-B863-2C767C163287}"/>
                  </a:ext>
                </a:extLst>
              </p:cNvPr>
              <p:cNvCxnSpPr>
                <a:cxnSpLocks/>
              </p:cNvCxnSpPr>
              <p:nvPr/>
            </p:nvCxnSpPr>
            <p:spPr>
              <a:xfrm>
                <a:off x="585588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CD73986D-18D3-F341-9D11-4DCECDB49B59}"/>
                  </a:ext>
                </a:extLst>
              </p:cNvPr>
              <p:cNvCxnSpPr>
                <a:cxnSpLocks/>
              </p:cNvCxnSpPr>
              <p:nvPr/>
            </p:nvCxnSpPr>
            <p:spPr>
              <a:xfrm>
                <a:off x="6744271"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66A71CAF-B4E8-4648-A5A6-D4D1086232DF}"/>
                  </a:ext>
                </a:extLst>
              </p:cNvPr>
              <p:cNvCxnSpPr>
                <a:cxnSpLocks/>
              </p:cNvCxnSpPr>
              <p:nvPr/>
            </p:nvCxnSpPr>
            <p:spPr>
              <a:xfrm>
                <a:off x="7607609" y="2425265"/>
                <a:ext cx="0" cy="1343838"/>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sp>
        <p:nvSpPr>
          <p:cNvPr id="24" name="Arc 23">
            <a:extLst>
              <a:ext uri="{FF2B5EF4-FFF2-40B4-BE49-F238E27FC236}">
                <a16:creationId xmlns:a16="http://schemas.microsoft.com/office/drawing/2014/main" id="{69A4E6FB-3A37-5C41-9E70-60CDF3A52AD5}"/>
              </a:ext>
            </a:extLst>
          </p:cNvPr>
          <p:cNvSpPr/>
          <p:nvPr/>
        </p:nvSpPr>
        <p:spPr>
          <a:xfrm>
            <a:off x="1643472" y="2060860"/>
            <a:ext cx="843377" cy="887974"/>
          </a:xfrm>
          <a:prstGeom prst="arc">
            <a:avLst>
              <a:gd name="adj1" fmla="val 10862045"/>
              <a:gd name="adj2" fmla="val 21504105"/>
            </a:avLst>
          </a:prstGeom>
          <a:ln>
            <a:headEnd type="stealth"/>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F67A95F8-3ACC-DC4A-ACED-53CB3D2EBA04}"/>
                  </a:ext>
                </a:extLst>
              </p:cNvPr>
              <p:cNvSpPr txBox="1"/>
              <p:nvPr/>
            </p:nvSpPr>
            <p:spPr>
              <a:xfrm>
                <a:off x="1290929" y="2659737"/>
                <a:ext cx="606063"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oMath>
                  </m:oMathPara>
                </a14:m>
                <a:endParaRPr lang="en-US" sz="1600" dirty="0"/>
              </a:p>
            </p:txBody>
          </p:sp>
        </mc:Choice>
        <mc:Fallback xmlns="">
          <p:sp>
            <p:nvSpPr>
              <p:cNvPr id="25" name="TextBox 24">
                <a:extLst>
                  <a:ext uri="{FF2B5EF4-FFF2-40B4-BE49-F238E27FC236}">
                    <a16:creationId xmlns:a16="http://schemas.microsoft.com/office/drawing/2014/main" id="{F67A95F8-3ACC-DC4A-ACED-53CB3D2EBA04}"/>
                  </a:ext>
                </a:extLst>
              </p:cNvPr>
              <p:cNvSpPr txBox="1">
                <a:spLocks noRot="1" noChangeAspect="1" noMove="1" noResize="1" noEditPoints="1" noAdjustHandles="1" noChangeArrowheads="1" noChangeShapeType="1" noTextEdit="1"/>
              </p:cNvSpPr>
              <p:nvPr/>
            </p:nvSpPr>
            <p:spPr>
              <a:xfrm>
                <a:off x="1290929" y="2659737"/>
                <a:ext cx="606063" cy="338554"/>
              </a:xfrm>
              <a:prstGeom prst="rect">
                <a:avLst/>
              </a:prstGeom>
              <a:blipFill>
                <a:blip r:embed="rId3"/>
                <a:stretch>
                  <a:fillRect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18C1B8A1-9989-0F45-AF04-24E49F9A4DE1}"/>
                  </a:ext>
                </a:extLst>
              </p:cNvPr>
              <p:cNvSpPr txBox="1"/>
              <p:nvPr/>
            </p:nvSpPr>
            <p:spPr>
              <a:xfrm>
                <a:off x="1968168" y="2650004"/>
                <a:ext cx="1089297"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r>
                        <m:rPr>
                          <m:sty m:val="p"/>
                        </m:rPr>
                        <a:rPr lang="en-US" sz="1600" b="0" i="0" dirty="0" smtClean="0">
                          <a:latin typeface="Cambria Math" panose="02040503050406030204" pitchFamily="18" charset="0"/>
                        </a:rPr>
                        <m:t>Δt</m:t>
                      </m:r>
                      <m:r>
                        <a:rPr lang="en-US" sz="1600" b="0" i="1" dirty="0" smtClean="0">
                          <a:latin typeface="Cambria Math" panose="02040503050406030204" pitchFamily="18" charset="0"/>
                        </a:rPr>
                        <m:t>)</m:t>
                      </m:r>
                    </m:oMath>
                  </m:oMathPara>
                </a14:m>
                <a:endParaRPr lang="en-US" sz="1600" dirty="0"/>
              </a:p>
            </p:txBody>
          </p:sp>
        </mc:Choice>
        <mc:Fallback xmlns="">
          <p:sp>
            <p:nvSpPr>
              <p:cNvPr id="26" name="TextBox 25">
                <a:extLst>
                  <a:ext uri="{FF2B5EF4-FFF2-40B4-BE49-F238E27FC236}">
                    <a16:creationId xmlns:a16="http://schemas.microsoft.com/office/drawing/2014/main" id="{18C1B8A1-9989-0F45-AF04-24E49F9A4DE1}"/>
                  </a:ext>
                </a:extLst>
              </p:cNvPr>
              <p:cNvSpPr txBox="1">
                <a:spLocks noRot="1" noChangeAspect="1" noMove="1" noResize="1" noEditPoints="1" noAdjustHandles="1" noChangeArrowheads="1" noChangeShapeType="1" noTextEdit="1"/>
              </p:cNvSpPr>
              <p:nvPr/>
            </p:nvSpPr>
            <p:spPr>
              <a:xfrm>
                <a:off x="1968168" y="2650004"/>
                <a:ext cx="1089297" cy="338554"/>
              </a:xfrm>
              <a:prstGeom prst="rect">
                <a:avLst/>
              </a:prstGeom>
              <a:blipFill>
                <a:blip r:embed="rId4"/>
                <a:stretch>
                  <a:fillRect b="-14815"/>
                </a:stretch>
              </a:blipFill>
            </p:spPr>
            <p:txBody>
              <a:bodyPr/>
              <a:lstStyle/>
              <a:p>
                <a:r>
                  <a:rPr lang="en-US">
                    <a:noFill/>
                  </a:rPr>
                  <a:t> </a:t>
                </a:r>
              </a:p>
            </p:txBody>
          </p:sp>
        </mc:Fallback>
      </mc:AlternateContent>
      <p:grpSp>
        <p:nvGrpSpPr>
          <p:cNvPr id="6" name="Group 5">
            <a:extLst>
              <a:ext uri="{FF2B5EF4-FFF2-40B4-BE49-F238E27FC236}">
                <a16:creationId xmlns:a16="http://schemas.microsoft.com/office/drawing/2014/main" id="{8428A7B6-30B0-AA40-9FFC-A55F12D9E2C8}"/>
              </a:ext>
            </a:extLst>
          </p:cNvPr>
          <p:cNvGrpSpPr/>
          <p:nvPr/>
        </p:nvGrpSpPr>
        <p:grpSpPr>
          <a:xfrm>
            <a:off x="1758275" y="4677988"/>
            <a:ext cx="1820716" cy="846929"/>
            <a:chOff x="1238252" y="4691266"/>
            <a:chExt cx="1820716" cy="846929"/>
          </a:xfrm>
        </p:grpSpPr>
        <p:cxnSp>
          <p:nvCxnSpPr>
            <p:cNvPr id="27" name="Straight Connector 26">
              <a:extLst>
                <a:ext uri="{FF2B5EF4-FFF2-40B4-BE49-F238E27FC236}">
                  <a16:creationId xmlns:a16="http://schemas.microsoft.com/office/drawing/2014/main" id="{6C66A583-E35E-9D44-A5AB-2CCA0622479C}"/>
                </a:ext>
              </a:extLst>
            </p:cNvPr>
            <p:cNvCxnSpPr>
              <a:cxnSpLocks/>
            </p:cNvCxnSpPr>
            <p:nvPr/>
          </p:nvCxnSpPr>
          <p:spPr>
            <a:xfrm flipH="1">
              <a:off x="1375545" y="5128619"/>
              <a:ext cx="1003720" cy="865"/>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19516FC1-5ACF-7E44-AA9A-FD37493793DD}"/>
                </a:ext>
              </a:extLst>
            </p:cNvPr>
            <p:cNvSpPr txBox="1"/>
            <p:nvPr/>
          </p:nvSpPr>
          <p:spPr>
            <a:xfrm>
              <a:off x="2412637" y="4899222"/>
              <a:ext cx="646331" cy="461665"/>
            </a:xfrm>
            <a:prstGeom prst="rect">
              <a:avLst/>
            </a:prstGeom>
            <a:noFill/>
          </p:spPr>
          <p:txBody>
            <a:bodyPr wrap="none" rtlCol="0">
              <a:spAutoFit/>
            </a:bodyPr>
            <a:lstStyle/>
            <a:p>
              <a:r>
                <a:rPr lang="en-US" sz="2400" dirty="0">
                  <a:latin typeface="Avenir Book" panose="02000503020000020003" pitchFamily="2" charset="0"/>
                </a:rPr>
                <a:t>= 1</a:t>
              </a:r>
            </a:p>
          </p:txBody>
        </p: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0AB5DB7C-1F0C-4D44-A2A5-FE6F90346CB8}"/>
                    </a:ext>
                  </a:extLst>
                </p:cNvPr>
                <p:cNvSpPr txBox="1"/>
                <p:nvPr/>
              </p:nvSpPr>
              <p:spPr>
                <a:xfrm>
                  <a:off x="1522500" y="4691266"/>
                  <a:ext cx="709810"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b="0" i="1" dirty="0" smtClean="0">
                            <a:latin typeface="Cambria Math" panose="02040503050406030204" pitchFamily="18" charset="0"/>
                          </a:rPr>
                          <m:t>𝑓</m:t>
                        </m:r>
                        <m:r>
                          <a:rPr lang="en-US" sz="2000" b="0" i="1" dirty="0" smtClean="0">
                            <a:latin typeface="Cambria Math" panose="02040503050406030204" pitchFamily="18" charset="0"/>
                          </a:rPr>
                          <m:t>(</m:t>
                        </m:r>
                        <m:r>
                          <a:rPr lang="en-US" sz="2000" b="0" i="1" dirty="0" smtClean="0">
                            <a:latin typeface="Cambria Math" panose="02040503050406030204" pitchFamily="18" charset="0"/>
                          </a:rPr>
                          <m:t>𝑡</m:t>
                        </m:r>
                        <m:r>
                          <a:rPr lang="en-US" sz="2000" b="0" i="1" dirty="0" smtClean="0">
                            <a:latin typeface="Cambria Math" panose="02040503050406030204" pitchFamily="18" charset="0"/>
                          </a:rPr>
                          <m:t>)</m:t>
                        </m:r>
                      </m:oMath>
                    </m:oMathPara>
                  </a14:m>
                  <a:endParaRPr lang="en-US" sz="2000" dirty="0"/>
                </a:p>
              </p:txBody>
            </p:sp>
          </mc:Choice>
          <mc:Fallback xmlns="">
            <p:sp>
              <p:nvSpPr>
                <p:cNvPr id="29" name="TextBox 28">
                  <a:extLst>
                    <a:ext uri="{FF2B5EF4-FFF2-40B4-BE49-F238E27FC236}">
                      <a16:creationId xmlns:a16="http://schemas.microsoft.com/office/drawing/2014/main" id="{0AB5DB7C-1F0C-4D44-A2A5-FE6F90346CB8}"/>
                    </a:ext>
                  </a:extLst>
                </p:cNvPr>
                <p:cNvSpPr txBox="1">
                  <a:spLocks noRot="1" noChangeAspect="1" noMove="1" noResize="1" noEditPoints="1" noAdjustHandles="1" noChangeArrowheads="1" noChangeShapeType="1" noTextEdit="1"/>
                </p:cNvSpPr>
                <p:nvPr/>
              </p:nvSpPr>
              <p:spPr>
                <a:xfrm>
                  <a:off x="1522500" y="4691266"/>
                  <a:ext cx="709810" cy="400110"/>
                </a:xfrm>
                <a:prstGeom prst="rect">
                  <a:avLst/>
                </a:prstGeom>
                <a:blipFill>
                  <a:blip r:embed="rId5"/>
                  <a:stretch>
                    <a:fillRect b="-121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2" name="TextBox 31">
                  <a:extLst>
                    <a:ext uri="{FF2B5EF4-FFF2-40B4-BE49-F238E27FC236}">
                      <a16:creationId xmlns:a16="http://schemas.microsoft.com/office/drawing/2014/main" id="{C69BAADB-B5AC-2342-AFAC-1D182EB029AB}"/>
                    </a:ext>
                  </a:extLst>
                </p:cNvPr>
                <p:cNvSpPr txBox="1"/>
                <p:nvPr/>
              </p:nvSpPr>
              <p:spPr>
                <a:xfrm>
                  <a:off x="1238252" y="5138085"/>
                  <a:ext cx="1255024"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i="1" dirty="0">
                            <a:latin typeface="Cambria Math" panose="02040503050406030204" pitchFamily="18" charset="0"/>
                          </a:rPr>
                          <m:t>𝑓</m:t>
                        </m:r>
                        <m:r>
                          <a:rPr lang="en-US" sz="2000" i="1" dirty="0">
                            <a:latin typeface="Cambria Math" panose="02040503050406030204" pitchFamily="18" charset="0"/>
                          </a:rPr>
                          <m:t>(</m:t>
                        </m:r>
                        <m:r>
                          <a:rPr lang="en-US" sz="2000" i="1" dirty="0">
                            <a:latin typeface="Cambria Math" panose="02040503050406030204" pitchFamily="18" charset="0"/>
                          </a:rPr>
                          <m:t>𝑡</m:t>
                        </m:r>
                        <m:r>
                          <a:rPr lang="en-US" sz="2000" i="1" dirty="0">
                            <a:latin typeface="Cambria Math" panose="02040503050406030204" pitchFamily="18" charset="0"/>
                          </a:rPr>
                          <m:t>+</m:t>
                        </m:r>
                        <m:r>
                          <m:rPr>
                            <m:sty m:val="p"/>
                          </m:rPr>
                          <a:rPr lang="en-US" sz="2000" dirty="0">
                            <a:latin typeface="Cambria Math" panose="02040503050406030204" pitchFamily="18" charset="0"/>
                          </a:rPr>
                          <m:t>Δt</m:t>
                        </m:r>
                        <m:r>
                          <a:rPr lang="en-US" sz="2000" i="1" dirty="0">
                            <a:latin typeface="Cambria Math" panose="02040503050406030204" pitchFamily="18" charset="0"/>
                          </a:rPr>
                          <m:t>)</m:t>
                        </m:r>
                      </m:oMath>
                    </m:oMathPara>
                  </a14:m>
                  <a:endParaRPr lang="en-US" sz="2000" dirty="0"/>
                </a:p>
              </p:txBody>
            </p:sp>
          </mc:Choice>
          <mc:Fallback xmlns="">
            <p:sp>
              <p:nvSpPr>
                <p:cNvPr id="32" name="TextBox 31">
                  <a:extLst>
                    <a:ext uri="{FF2B5EF4-FFF2-40B4-BE49-F238E27FC236}">
                      <a16:creationId xmlns:a16="http://schemas.microsoft.com/office/drawing/2014/main" id="{C69BAADB-B5AC-2342-AFAC-1D182EB029AB}"/>
                    </a:ext>
                  </a:extLst>
                </p:cNvPr>
                <p:cNvSpPr txBox="1">
                  <a:spLocks noRot="1" noChangeAspect="1" noMove="1" noResize="1" noEditPoints="1" noAdjustHandles="1" noChangeArrowheads="1" noChangeShapeType="1" noTextEdit="1"/>
                </p:cNvSpPr>
                <p:nvPr/>
              </p:nvSpPr>
              <p:spPr>
                <a:xfrm>
                  <a:off x="1238252" y="5138085"/>
                  <a:ext cx="1255024" cy="400110"/>
                </a:xfrm>
                <a:prstGeom prst="rect">
                  <a:avLst/>
                </a:prstGeom>
                <a:blipFill>
                  <a:blip r:embed="rId6"/>
                  <a:stretch>
                    <a:fillRect b="-12500"/>
                  </a:stretch>
                </a:blipFill>
              </p:spPr>
              <p:txBody>
                <a:bodyPr/>
                <a:lstStyle/>
                <a:p>
                  <a:r>
                    <a:rPr lang="en-US">
                      <a:noFill/>
                    </a:rPr>
                    <a:t> </a:t>
                  </a:r>
                </a:p>
              </p:txBody>
            </p:sp>
          </mc:Fallback>
        </mc:AlternateContent>
      </p:grpSp>
      <p:sp>
        <p:nvSpPr>
          <p:cNvPr id="33" name="Arc 32">
            <a:extLst>
              <a:ext uri="{FF2B5EF4-FFF2-40B4-BE49-F238E27FC236}">
                <a16:creationId xmlns:a16="http://schemas.microsoft.com/office/drawing/2014/main" id="{E7271BB5-7109-8641-8AF4-77FEE1476314}"/>
              </a:ext>
            </a:extLst>
          </p:cNvPr>
          <p:cNvSpPr/>
          <p:nvPr/>
        </p:nvSpPr>
        <p:spPr>
          <a:xfrm>
            <a:off x="5455488" y="2194242"/>
            <a:ext cx="843377" cy="887974"/>
          </a:xfrm>
          <a:prstGeom prst="arc">
            <a:avLst>
              <a:gd name="adj1" fmla="val 10862045"/>
              <a:gd name="adj2" fmla="val 907323"/>
            </a:avLst>
          </a:prstGeom>
          <a:ln>
            <a:headEnd type="stealth"/>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97F9CF72-6A73-7340-B734-762F74DE8C42}"/>
                  </a:ext>
                </a:extLst>
              </p:cNvPr>
              <p:cNvSpPr txBox="1"/>
              <p:nvPr/>
            </p:nvSpPr>
            <p:spPr>
              <a:xfrm>
                <a:off x="5754110" y="3143962"/>
                <a:ext cx="1089297" cy="33855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r>
                        <m:rPr>
                          <m:sty m:val="p"/>
                        </m:rPr>
                        <a:rPr lang="en-US" sz="1600" b="0" i="0" dirty="0" smtClean="0">
                          <a:latin typeface="Cambria Math" panose="02040503050406030204" pitchFamily="18" charset="0"/>
                        </a:rPr>
                        <m:t>Δt</m:t>
                      </m:r>
                      <m:r>
                        <a:rPr lang="en-US" sz="1600" b="0" i="1" dirty="0" smtClean="0">
                          <a:latin typeface="Cambria Math" panose="02040503050406030204" pitchFamily="18" charset="0"/>
                        </a:rPr>
                        <m:t>)</m:t>
                      </m:r>
                    </m:oMath>
                  </m:oMathPara>
                </a14:m>
                <a:endParaRPr lang="en-US" sz="1600" dirty="0"/>
              </a:p>
            </p:txBody>
          </p:sp>
        </mc:Choice>
        <mc:Fallback xmlns="">
          <p:sp>
            <p:nvSpPr>
              <p:cNvPr id="47" name="TextBox 46">
                <a:extLst>
                  <a:ext uri="{FF2B5EF4-FFF2-40B4-BE49-F238E27FC236}">
                    <a16:creationId xmlns:a16="http://schemas.microsoft.com/office/drawing/2014/main" id="{97F9CF72-6A73-7340-B734-762F74DE8C42}"/>
                  </a:ext>
                </a:extLst>
              </p:cNvPr>
              <p:cNvSpPr txBox="1">
                <a:spLocks noRot="1" noChangeAspect="1" noMove="1" noResize="1" noEditPoints="1" noAdjustHandles="1" noChangeArrowheads="1" noChangeShapeType="1" noTextEdit="1"/>
              </p:cNvSpPr>
              <p:nvPr/>
            </p:nvSpPr>
            <p:spPr>
              <a:xfrm>
                <a:off x="5754110" y="3143962"/>
                <a:ext cx="1089297" cy="338554"/>
              </a:xfrm>
              <a:prstGeom prst="rect">
                <a:avLst/>
              </a:prstGeom>
              <a:blipFill>
                <a:blip r:embed="rId7"/>
                <a:stretch>
                  <a:fillRect b="-11111"/>
                </a:stretch>
              </a:blipFill>
            </p:spPr>
            <p:txBody>
              <a:bodyPr/>
              <a:lstStyle/>
              <a:p>
                <a:r>
                  <a:rPr lang="en-US">
                    <a:noFill/>
                  </a:rPr>
                  <a:t> </a:t>
                </a:r>
              </a:p>
            </p:txBody>
          </p:sp>
        </mc:Fallback>
      </mc:AlternateContent>
      <p:cxnSp>
        <p:nvCxnSpPr>
          <p:cNvPr id="49" name="Straight Connector 48">
            <a:extLst>
              <a:ext uri="{FF2B5EF4-FFF2-40B4-BE49-F238E27FC236}">
                <a16:creationId xmlns:a16="http://schemas.microsoft.com/office/drawing/2014/main" id="{A1999B1E-6E33-E546-90D7-577E71C2A399}"/>
              </a:ext>
            </a:extLst>
          </p:cNvPr>
          <p:cNvCxnSpPr>
            <a:cxnSpLocks/>
          </p:cNvCxnSpPr>
          <p:nvPr/>
        </p:nvCxnSpPr>
        <p:spPr>
          <a:xfrm flipH="1">
            <a:off x="5702303" y="5115341"/>
            <a:ext cx="1003720" cy="865"/>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51" name="TextBox 50">
            <a:extLst>
              <a:ext uri="{FF2B5EF4-FFF2-40B4-BE49-F238E27FC236}">
                <a16:creationId xmlns:a16="http://schemas.microsoft.com/office/drawing/2014/main" id="{8A51D966-3D21-EA45-86D4-2110D0AC237C}"/>
              </a:ext>
            </a:extLst>
          </p:cNvPr>
          <p:cNvSpPr txBox="1"/>
          <p:nvPr/>
        </p:nvSpPr>
        <p:spPr>
          <a:xfrm>
            <a:off x="6739395" y="4885944"/>
            <a:ext cx="646331" cy="461665"/>
          </a:xfrm>
          <a:prstGeom prst="rect">
            <a:avLst/>
          </a:prstGeom>
          <a:noFill/>
        </p:spPr>
        <p:txBody>
          <a:bodyPr wrap="none" rtlCol="0">
            <a:spAutoFit/>
          </a:bodyPr>
          <a:lstStyle/>
          <a:p>
            <a:r>
              <a:rPr lang="en-US" sz="2400" dirty="0">
                <a:latin typeface="Avenir Book" panose="02000503020000020003" pitchFamily="2" charset="0"/>
              </a:rPr>
              <a:t>&gt; 1</a:t>
            </a:r>
          </a:p>
        </p:txBody>
      </p:sp>
      <mc:AlternateContent xmlns:mc="http://schemas.openxmlformats.org/markup-compatibility/2006" xmlns:a14="http://schemas.microsoft.com/office/drawing/2010/main">
        <mc:Choice Requires="a14">
          <p:sp>
            <p:nvSpPr>
              <p:cNvPr id="52" name="TextBox 51">
                <a:extLst>
                  <a:ext uri="{FF2B5EF4-FFF2-40B4-BE49-F238E27FC236}">
                    <a16:creationId xmlns:a16="http://schemas.microsoft.com/office/drawing/2014/main" id="{54BFB30D-CDD9-CF44-B79E-C6C194065459}"/>
                  </a:ext>
                </a:extLst>
              </p:cNvPr>
              <p:cNvSpPr txBox="1"/>
              <p:nvPr/>
            </p:nvSpPr>
            <p:spPr>
              <a:xfrm>
                <a:off x="5849258" y="4677988"/>
                <a:ext cx="709810"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b="0" i="1" dirty="0" smtClean="0">
                          <a:latin typeface="Cambria Math" panose="02040503050406030204" pitchFamily="18" charset="0"/>
                        </a:rPr>
                        <m:t>𝑓</m:t>
                      </m:r>
                      <m:r>
                        <a:rPr lang="en-US" sz="2000" b="0" i="1" dirty="0" smtClean="0">
                          <a:latin typeface="Cambria Math" panose="02040503050406030204" pitchFamily="18" charset="0"/>
                        </a:rPr>
                        <m:t>(</m:t>
                      </m:r>
                      <m:r>
                        <a:rPr lang="en-US" sz="2000" b="0" i="1" dirty="0" smtClean="0">
                          <a:latin typeface="Cambria Math" panose="02040503050406030204" pitchFamily="18" charset="0"/>
                        </a:rPr>
                        <m:t>𝑡</m:t>
                      </m:r>
                      <m:r>
                        <a:rPr lang="en-US" sz="2000" b="0" i="1" dirty="0" smtClean="0">
                          <a:latin typeface="Cambria Math" panose="02040503050406030204" pitchFamily="18" charset="0"/>
                        </a:rPr>
                        <m:t>)</m:t>
                      </m:r>
                    </m:oMath>
                  </m:oMathPara>
                </a14:m>
                <a:endParaRPr lang="en-US" sz="2000" dirty="0"/>
              </a:p>
            </p:txBody>
          </p:sp>
        </mc:Choice>
        <mc:Fallback xmlns="">
          <p:sp>
            <p:nvSpPr>
              <p:cNvPr id="52" name="TextBox 51">
                <a:extLst>
                  <a:ext uri="{FF2B5EF4-FFF2-40B4-BE49-F238E27FC236}">
                    <a16:creationId xmlns:a16="http://schemas.microsoft.com/office/drawing/2014/main" id="{54BFB30D-CDD9-CF44-B79E-C6C194065459}"/>
                  </a:ext>
                </a:extLst>
              </p:cNvPr>
              <p:cNvSpPr txBox="1">
                <a:spLocks noRot="1" noChangeAspect="1" noMove="1" noResize="1" noEditPoints="1" noAdjustHandles="1" noChangeArrowheads="1" noChangeShapeType="1" noTextEdit="1"/>
              </p:cNvSpPr>
              <p:nvPr/>
            </p:nvSpPr>
            <p:spPr>
              <a:xfrm>
                <a:off x="5849258" y="4677988"/>
                <a:ext cx="709810" cy="400110"/>
              </a:xfrm>
              <a:prstGeom prst="rect">
                <a:avLst/>
              </a:prstGeom>
              <a:blipFill>
                <a:blip r:embed="rId8"/>
                <a:stretch>
                  <a:fillRect b="-121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3" name="TextBox 52">
                <a:extLst>
                  <a:ext uri="{FF2B5EF4-FFF2-40B4-BE49-F238E27FC236}">
                    <a16:creationId xmlns:a16="http://schemas.microsoft.com/office/drawing/2014/main" id="{6BBC6411-12B1-8242-8FFA-7280BF975294}"/>
                  </a:ext>
                </a:extLst>
              </p:cNvPr>
              <p:cNvSpPr txBox="1"/>
              <p:nvPr/>
            </p:nvSpPr>
            <p:spPr>
              <a:xfrm>
                <a:off x="5565010" y="5124807"/>
                <a:ext cx="1255024"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2000" i="1" dirty="0">
                          <a:latin typeface="Cambria Math" panose="02040503050406030204" pitchFamily="18" charset="0"/>
                        </a:rPr>
                        <m:t>𝑓</m:t>
                      </m:r>
                      <m:r>
                        <a:rPr lang="en-US" sz="2000" i="1" dirty="0">
                          <a:latin typeface="Cambria Math" panose="02040503050406030204" pitchFamily="18" charset="0"/>
                        </a:rPr>
                        <m:t>(</m:t>
                      </m:r>
                      <m:r>
                        <a:rPr lang="en-US" sz="2000" i="1" dirty="0">
                          <a:latin typeface="Cambria Math" panose="02040503050406030204" pitchFamily="18" charset="0"/>
                        </a:rPr>
                        <m:t>𝑡</m:t>
                      </m:r>
                      <m:r>
                        <a:rPr lang="en-US" sz="2000" i="1" dirty="0">
                          <a:latin typeface="Cambria Math" panose="02040503050406030204" pitchFamily="18" charset="0"/>
                        </a:rPr>
                        <m:t>+</m:t>
                      </m:r>
                      <m:r>
                        <m:rPr>
                          <m:sty m:val="p"/>
                        </m:rPr>
                        <a:rPr lang="en-US" sz="2000" dirty="0">
                          <a:latin typeface="Cambria Math" panose="02040503050406030204" pitchFamily="18" charset="0"/>
                        </a:rPr>
                        <m:t>Δt</m:t>
                      </m:r>
                      <m:r>
                        <a:rPr lang="en-US" sz="2000" i="1" dirty="0">
                          <a:latin typeface="Cambria Math" panose="02040503050406030204" pitchFamily="18" charset="0"/>
                        </a:rPr>
                        <m:t>)</m:t>
                      </m:r>
                    </m:oMath>
                  </m:oMathPara>
                </a14:m>
                <a:endParaRPr lang="en-US" sz="2000" dirty="0"/>
              </a:p>
            </p:txBody>
          </p:sp>
        </mc:Choice>
        <mc:Fallback xmlns="">
          <p:sp>
            <p:nvSpPr>
              <p:cNvPr id="53" name="TextBox 52">
                <a:extLst>
                  <a:ext uri="{FF2B5EF4-FFF2-40B4-BE49-F238E27FC236}">
                    <a16:creationId xmlns:a16="http://schemas.microsoft.com/office/drawing/2014/main" id="{6BBC6411-12B1-8242-8FFA-7280BF975294}"/>
                  </a:ext>
                </a:extLst>
              </p:cNvPr>
              <p:cNvSpPr txBox="1">
                <a:spLocks noRot="1" noChangeAspect="1" noMove="1" noResize="1" noEditPoints="1" noAdjustHandles="1" noChangeArrowheads="1" noChangeShapeType="1" noTextEdit="1"/>
              </p:cNvSpPr>
              <p:nvPr/>
            </p:nvSpPr>
            <p:spPr>
              <a:xfrm>
                <a:off x="5565010" y="5124807"/>
                <a:ext cx="1255024" cy="400110"/>
              </a:xfrm>
              <a:prstGeom prst="rect">
                <a:avLst/>
              </a:prstGeom>
              <a:blipFill>
                <a:blip r:embed="rId9"/>
                <a:stretch>
                  <a:fillRect b="-12500"/>
                </a:stretch>
              </a:blipFill>
            </p:spPr>
            <p:txBody>
              <a:bodyPr/>
              <a:lstStyle/>
              <a:p>
                <a:r>
                  <a:rPr lang="en-US">
                    <a:noFill/>
                  </a:rPr>
                  <a:t> </a:t>
                </a:r>
              </a:p>
            </p:txBody>
          </p:sp>
        </mc:Fallback>
      </mc:AlternateContent>
      <p:sp>
        <p:nvSpPr>
          <p:cNvPr id="54" name="TextBox 53">
            <a:extLst>
              <a:ext uri="{FF2B5EF4-FFF2-40B4-BE49-F238E27FC236}">
                <a16:creationId xmlns:a16="http://schemas.microsoft.com/office/drawing/2014/main" id="{E1F82541-45A4-8249-A43A-1382AC6EFEFD}"/>
              </a:ext>
            </a:extLst>
          </p:cNvPr>
          <p:cNvSpPr txBox="1"/>
          <p:nvPr/>
        </p:nvSpPr>
        <p:spPr>
          <a:xfrm>
            <a:off x="3000610" y="5743588"/>
            <a:ext cx="2854817" cy="692477"/>
          </a:xfrm>
          <a:prstGeom prst="rect">
            <a:avLst/>
          </a:prstGeom>
          <a:noFill/>
        </p:spPr>
        <p:txBody>
          <a:bodyPr wrap="square" rtlCol="0">
            <a:noAutofit/>
          </a:bodyPr>
          <a:lstStyle/>
          <a:p>
            <a:pPr algn="ctr"/>
            <a:r>
              <a:rPr lang="en-US" sz="3200" b="1" dirty="0">
                <a:latin typeface="Avenir Book" panose="02000503020000020003" pitchFamily="2" charset="0"/>
              </a:rPr>
              <a:t>Radial Drift</a:t>
            </a:r>
          </a:p>
        </p:txBody>
      </p:sp>
      <mc:AlternateContent xmlns:mc="http://schemas.openxmlformats.org/markup-compatibility/2006" xmlns:a14="http://schemas.microsoft.com/office/drawing/2010/main">
        <mc:Choice Requires="a14">
          <p:sp>
            <p:nvSpPr>
              <p:cNvPr id="55" name="TextBox 54">
                <a:extLst>
                  <a:ext uri="{FF2B5EF4-FFF2-40B4-BE49-F238E27FC236}">
                    <a16:creationId xmlns:a16="http://schemas.microsoft.com/office/drawing/2014/main" id="{4CF81474-F751-8847-B325-9BA1D10931B3}"/>
                  </a:ext>
                </a:extLst>
              </p:cNvPr>
              <p:cNvSpPr txBox="1"/>
              <p:nvPr/>
            </p:nvSpPr>
            <p:spPr>
              <a:xfrm>
                <a:off x="5135938" y="3137586"/>
                <a:ext cx="606063" cy="3385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sz="1600" b="0" i="1" dirty="0" smtClean="0">
                          <a:latin typeface="Cambria Math" panose="02040503050406030204" pitchFamily="18" charset="0"/>
                        </a:rPr>
                        <m:t>𝑓</m:t>
                      </m:r>
                      <m:r>
                        <a:rPr lang="en-US" sz="1600" b="0" i="1" dirty="0" smtClean="0">
                          <a:latin typeface="Cambria Math" panose="02040503050406030204" pitchFamily="18" charset="0"/>
                        </a:rPr>
                        <m:t>(</m:t>
                      </m:r>
                      <m:r>
                        <a:rPr lang="en-US" sz="1600" b="0" i="1" dirty="0" smtClean="0">
                          <a:latin typeface="Cambria Math" panose="02040503050406030204" pitchFamily="18" charset="0"/>
                        </a:rPr>
                        <m:t>𝑡</m:t>
                      </m:r>
                      <m:r>
                        <a:rPr lang="en-US" sz="1600" b="0" i="1" dirty="0" smtClean="0">
                          <a:latin typeface="Cambria Math" panose="02040503050406030204" pitchFamily="18" charset="0"/>
                        </a:rPr>
                        <m:t>)</m:t>
                      </m:r>
                    </m:oMath>
                  </m:oMathPara>
                </a14:m>
                <a:endParaRPr lang="en-US" sz="1600" dirty="0"/>
              </a:p>
            </p:txBody>
          </p:sp>
        </mc:Choice>
        <mc:Fallback xmlns="">
          <p:sp>
            <p:nvSpPr>
              <p:cNvPr id="55" name="TextBox 54">
                <a:extLst>
                  <a:ext uri="{FF2B5EF4-FFF2-40B4-BE49-F238E27FC236}">
                    <a16:creationId xmlns:a16="http://schemas.microsoft.com/office/drawing/2014/main" id="{4CF81474-F751-8847-B325-9BA1D10931B3}"/>
                  </a:ext>
                </a:extLst>
              </p:cNvPr>
              <p:cNvSpPr txBox="1">
                <a:spLocks noRot="1" noChangeAspect="1" noMove="1" noResize="1" noEditPoints="1" noAdjustHandles="1" noChangeArrowheads="1" noChangeShapeType="1" noTextEdit="1"/>
              </p:cNvSpPr>
              <p:nvPr/>
            </p:nvSpPr>
            <p:spPr>
              <a:xfrm>
                <a:off x="5135938" y="3137586"/>
                <a:ext cx="606063" cy="338554"/>
              </a:xfrm>
              <a:prstGeom prst="rect">
                <a:avLst/>
              </a:prstGeom>
              <a:blipFill>
                <a:blip r:embed="rId10"/>
                <a:stretch>
                  <a:fillRect b="-10714"/>
                </a:stretch>
              </a:blipFill>
            </p:spPr>
            <p:txBody>
              <a:bodyPr/>
              <a:lstStyle/>
              <a:p>
                <a:r>
                  <a:rPr lang="en-US">
                    <a:noFill/>
                  </a:rPr>
                  <a:t> </a:t>
                </a:r>
              </a:p>
            </p:txBody>
          </p:sp>
        </mc:Fallback>
      </mc:AlternateContent>
    </p:spTree>
    <p:extLst>
      <p:ext uri="{BB962C8B-B14F-4D97-AF65-F5344CB8AC3E}">
        <p14:creationId xmlns:p14="http://schemas.microsoft.com/office/powerpoint/2010/main" val="120045417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66A562-88AE-7F43-B43A-21D71F24AD93}"/>
              </a:ext>
            </a:extLst>
          </p:cNvPr>
          <p:cNvSpPr txBox="1"/>
          <p:nvPr/>
        </p:nvSpPr>
        <p:spPr>
          <a:xfrm>
            <a:off x="1600011" y="2305615"/>
            <a:ext cx="5943977" cy="2246769"/>
          </a:xfrm>
          <a:prstGeom prst="rect">
            <a:avLst/>
          </a:prstGeom>
          <a:noFill/>
        </p:spPr>
        <p:txBody>
          <a:bodyPr wrap="square" rtlCol="0">
            <a:spAutoFit/>
          </a:bodyPr>
          <a:lstStyle/>
          <a:p>
            <a:r>
              <a:rPr lang="en-US" sz="2800" dirty="0">
                <a:latin typeface="Avenir Book" panose="02000503020000020003" pitchFamily="2" charset="0"/>
              </a:rPr>
              <a:t>1. Basic Approach</a:t>
            </a:r>
          </a:p>
          <a:p>
            <a:r>
              <a:rPr lang="en-US" sz="2800" dirty="0">
                <a:latin typeface="Avenir Book" panose="02000503020000020003" pitchFamily="2" charset="0"/>
              </a:rPr>
              <a:t>	- Using Fast Fourier Transform</a:t>
            </a:r>
          </a:p>
          <a:p>
            <a:endParaRPr lang="en-US" sz="2800" dirty="0">
              <a:latin typeface="Avenir Book" panose="02000503020000020003" pitchFamily="2" charset="0"/>
            </a:endParaRPr>
          </a:p>
          <a:p>
            <a:r>
              <a:rPr lang="en-US" sz="2800" dirty="0">
                <a:latin typeface="Avenir Book" panose="02000503020000020003" pitchFamily="2" charset="0"/>
              </a:rPr>
              <a:t>2. Frequency Translation</a:t>
            </a:r>
          </a:p>
          <a:p>
            <a:r>
              <a:rPr lang="en-US" sz="2800" dirty="0">
                <a:latin typeface="Avenir Book" panose="02000503020000020003" pitchFamily="2" charset="0"/>
              </a:rPr>
              <a:t>	- Using low power operations</a:t>
            </a:r>
          </a:p>
        </p:txBody>
      </p:sp>
      <p:sp>
        <p:nvSpPr>
          <p:cNvPr id="4" name="TextBox 3">
            <a:extLst>
              <a:ext uri="{FF2B5EF4-FFF2-40B4-BE49-F238E27FC236}">
                <a16:creationId xmlns:a16="http://schemas.microsoft.com/office/drawing/2014/main" id="{B2308BDE-E6EC-4440-A22A-4CBCC1B4BB3B}"/>
              </a:ext>
            </a:extLst>
          </p:cNvPr>
          <p:cNvSpPr txBox="1"/>
          <p:nvPr/>
        </p:nvSpPr>
        <p:spPr>
          <a:xfrm>
            <a:off x="234916" y="355669"/>
            <a:ext cx="4192173"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How do we implement this?</a:t>
            </a:r>
          </a:p>
        </p:txBody>
      </p:sp>
    </p:spTree>
    <p:extLst>
      <p:ext uri="{BB962C8B-B14F-4D97-AF65-F5344CB8AC3E}">
        <p14:creationId xmlns:p14="http://schemas.microsoft.com/office/powerpoint/2010/main" val="21343109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A9F221C-64CC-D745-BE28-ED84147FA637}"/>
              </a:ext>
            </a:extLst>
          </p:cNvPr>
          <p:cNvSpPr/>
          <p:nvPr/>
        </p:nvSpPr>
        <p:spPr>
          <a:xfrm>
            <a:off x="1600011" y="2305615"/>
            <a:ext cx="5469862" cy="995146"/>
          </a:xfrm>
          <a:prstGeom prst="rect">
            <a:avLst/>
          </a:prstGeom>
          <a:solidFill>
            <a:srgbClr val="B83935">
              <a:alpha val="64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800" dirty="0">
              <a:latin typeface="Avenir Book" panose="02000503020000020003" pitchFamily="2" charset="0"/>
            </a:endParaRPr>
          </a:p>
        </p:txBody>
      </p:sp>
      <p:sp>
        <p:nvSpPr>
          <p:cNvPr id="3" name="TextBox 2">
            <a:extLst>
              <a:ext uri="{FF2B5EF4-FFF2-40B4-BE49-F238E27FC236}">
                <a16:creationId xmlns:a16="http://schemas.microsoft.com/office/drawing/2014/main" id="{7766A562-88AE-7F43-B43A-21D71F24AD93}"/>
              </a:ext>
            </a:extLst>
          </p:cNvPr>
          <p:cNvSpPr txBox="1"/>
          <p:nvPr/>
        </p:nvSpPr>
        <p:spPr>
          <a:xfrm>
            <a:off x="1600011" y="2305615"/>
            <a:ext cx="5943977" cy="2246769"/>
          </a:xfrm>
          <a:prstGeom prst="rect">
            <a:avLst/>
          </a:prstGeom>
          <a:noFill/>
        </p:spPr>
        <p:txBody>
          <a:bodyPr wrap="square" rtlCol="0">
            <a:spAutoFit/>
          </a:bodyPr>
          <a:lstStyle/>
          <a:p>
            <a:r>
              <a:rPr lang="en-US" sz="2800" dirty="0">
                <a:latin typeface="Avenir Book" panose="02000503020000020003" pitchFamily="2" charset="0"/>
              </a:rPr>
              <a:t>1. Basic Approach</a:t>
            </a:r>
          </a:p>
          <a:p>
            <a:r>
              <a:rPr lang="en-US" sz="2800" dirty="0">
                <a:latin typeface="Avenir Book" panose="02000503020000020003" pitchFamily="2" charset="0"/>
              </a:rPr>
              <a:t>	- Using Fast Fourier Transform</a:t>
            </a:r>
          </a:p>
          <a:p>
            <a:endParaRPr lang="en-US" sz="2800" dirty="0">
              <a:latin typeface="Avenir Book" panose="02000503020000020003" pitchFamily="2" charset="0"/>
            </a:endParaRPr>
          </a:p>
          <a:p>
            <a:r>
              <a:rPr lang="en-US" sz="2800" dirty="0">
                <a:latin typeface="Avenir Book" panose="02000503020000020003" pitchFamily="2" charset="0"/>
              </a:rPr>
              <a:t>2. Frequency Translation</a:t>
            </a:r>
          </a:p>
          <a:p>
            <a:r>
              <a:rPr lang="en-US" sz="2800" dirty="0">
                <a:latin typeface="Avenir Book" panose="02000503020000020003" pitchFamily="2" charset="0"/>
              </a:rPr>
              <a:t>	- Using low power operations</a:t>
            </a:r>
          </a:p>
        </p:txBody>
      </p:sp>
      <p:sp>
        <p:nvSpPr>
          <p:cNvPr id="4" name="TextBox 3">
            <a:extLst>
              <a:ext uri="{FF2B5EF4-FFF2-40B4-BE49-F238E27FC236}">
                <a16:creationId xmlns:a16="http://schemas.microsoft.com/office/drawing/2014/main" id="{B2308BDE-E6EC-4440-A22A-4CBCC1B4BB3B}"/>
              </a:ext>
            </a:extLst>
          </p:cNvPr>
          <p:cNvSpPr txBox="1"/>
          <p:nvPr/>
        </p:nvSpPr>
        <p:spPr>
          <a:xfrm>
            <a:off x="234916" y="355669"/>
            <a:ext cx="4192173"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How do we implement this?</a:t>
            </a:r>
          </a:p>
        </p:txBody>
      </p:sp>
    </p:spTree>
    <p:extLst>
      <p:ext uri="{BB962C8B-B14F-4D97-AF65-F5344CB8AC3E}">
        <p14:creationId xmlns:p14="http://schemas.microsoft.com/office/powerpoint/2010/main" val="6127398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F92A2-89A3-8A46-B586-E9D05336745F}"/>
              </a:ext>
            </a:extLst>
          </p:cNvPr>
          <p:cNvSpPr txBox="1"/>
          <p:nvPr/>
        </p:nvSpPr>
        <p:spPr>
          <a:xfrm>
            <a:off x="135520" y="44699"/>
            <a:ext cx="2984856"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FFT based approach</a:t>
            </a:r>
          </a:p>
        </p:txBody>
      </p:sp>
      <p:grpSp>
        <p:nvGrpSpPr>
          <p:cNvPr id="9" name="Group 8">
            <a:extLst>
              <a:ext uri="{FF2B5EF4-FFF2-40B4-BE49-F238E27FC236}">
                <a16:creationId xmlns:a16="http://schemas.microsoft.com/office/drawing/2014/main" id="{1F85E84E-7CAA-9F42-874E-88A3DC85F1CC}"/>
              </a:ext>
            </a:extLst>
          </p:cNvPr>
          <p:cNvGrpSpPr/>
          <p:nvPr/>
        </p:nvGrpSpPr>
        <p:grpSpPr>
          <a:xfrm>
            <a:off x="811947" y="761971"/>
            <a:ext cx="2981282" cy="2345831"/>
            <a:chOff x="636378" y="1601222"/>
            <a:chExt cx="2981282" cy="2345831"/>
          </a:xfrm>
        </p:grpSpPr>
        <p:sp>
          <p:nvSpPr>
            <p:cNvPr id="67" name="Freeform 66">
              <a:extLst>
                <a:ext uri="{FF2B5EF4-FFF2-40B4-BE49-F238E27FC236}">
                  <a16:creationId xmlns:a16="http://schemas.microsoft.com/office/drawing/2014/main" id="{40AB8CEB-043A-A84E-9ED4-A01655620CFE}"/>
                </a:ext>
              </a:extLst>
            </p:cNvPr>
            <p:cNvSpPr/>
            <p:nvPr/>
          </p:nvSpPr>
          <p:spPr>
            <a:xfrm>
              <a:off x="1378190" y="3727768"/>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92" name="Freeform 91">
              <a:extLst>
                <a:ext uri="{FF2B5EF4-FFF2-40B4-BE49-F238E27FC236}">
                  <a16:creationId xmlns:a16="http://schemas.microsoft.com/office/drawing/2014/main" id="{1A4C1EE6-1BB6-EF4D-A39D-2EB9AD4BD3A2}"/>
                </a:ext>
              </a:extLst>
            </p:cNvPr>
            <p:cNvSpPr/>
            <p:nvPr/>
          </p:nvSpPr>
          <p:spPr>
            <a:xfrm>
              <a:off x="2143516" y="371920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94" name="Straight Arrow Connector 93">
              <a:extLst>
                <a:ext uri="{FF2B5EF4-FFF2-40B4-BE49-F238E27FC236}">
                  <a16:creationId xmlns:a16="http://schemas.microsoft.com/office/drawing/2014/main" id="{1D410448-3A86-E741-B233-094403841C6C}"/>
                </a:ext>
              </a:extLst>
            </p:cNvPr>
            <p:cNvCxnSpPr>
              <a:cxnSpLocks/>
            </p:cNvCxnSpPr>
            <p:nvPr/>
          </p:nvCxnSpPr>
          <p:spPr>
            <a:xfrm>
              <a:off x="1466802" y="27581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5" name="Straight Arrow Connector 94">
              <a:extLst>
                <a:ext uri="{FF2B5EF4-FFF2-40B4-BE49-F238E27FC236}">
                  <a16:creationId xmlns:a16="http://schemas.microsoft.com/office/drawing/2014/main" id="{02B28C3A-6454-7B4B-8E5D-C3AD21051B6B}"/>
                </a:ext>
              </a:extLst>
            </p:cNvPr>
            <p:cNvCxnSpPr>
              <a:cxnSpLocks/>
            </p:cNvCxnSpPr>
            <p:nvPr/>
          </p:nvCxnSpPr>
          <p:spPr>
            <a:xfrm>
              <a:off x="2216934" y="2741388"/>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02" name="Rectangle 101">
              <a:extLst>
                <a:ext uri="{FF2B5EF4-FFF2-40B4-BE49-F238E27FC236}">
                  <a16:creationId xmlns:a16="http://schemas.microsoft.com/office/drawing/2014/main" id="{5218D5CD-3E45-284C-8E20-E13FE500982B}"/>
                </a:ext>
              </a:extLst>
            </p:cNvPr>
            <p:cNvSpPr/>
            <p:nvPr/>
          </p:nvSpPr>
          <p:spPr>
            <a:xfrm>
              <a:off x="1124530" y="2342013"/>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103" name="Rectangle 102">
              <a:extLst>
                <a:ext uri="{FF2B5EF4-FFF2-40B4-BE49-F238E27FC236}">
                  <a16:creationId xmlns:a16="http://schemas.microsoft.com/office/drawing/2014/main" id="{CEB729BA-DA20-C649-8140-13FDE731351C}"/>
                </a:ext>
              </a:extLst>
            </p:cNvPr>
            <p:cNvSpPr/>
            <p:nvPr/>
          </p:nvSpPr>
          <p:spPr>
            <a:xfrm>
              <a:off x="1837155" y="2342013"/>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45" name="Straight Connector 44">
              <a:extLst>
                <a:ext uri="{FF2B5EF4-FFF2-40B4-BE49-F238E27FC236}">
                  <a16:creationId xmlns:a16="http://schemas.microsoft.com/office/drawing/2014/main" id="{212B3CE5-FA9C-9547-9A82-666FE1A1507B}"/>
                </a:ext>
              </a:extLst>
            </p:cNvPr>
            <p:cNvCxnSpPr>
              <a:cxnSpLocks/>
            </p:cNvCxnSpPr>
            <p:nvPr/>
          </p:nvCxnSpPr>
          <p:spPr>
            <a:xfrm>
              <a:off x="1127894" y="2334083"/>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AD4B87F-2B18-5242-82C6-D0BCC266AA05}"/>
                </a:ext>
              </a:extLst>
            </p:cNvPr>
            <p:cNvCxnSpPr>
              <a:cxnSpLocks/>
            </p:cNvCxnSpPr>
            <p:nvPr/>
          </p:nvCxnSpPr>
          <p:spPr>
            <a:xfrm flipV="1">
              <a:off x="1109903" y="3122085"/>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DA4BDC1-365A-894B-B22A-483B81C83B58}"/>
                </a:ext>
              </a:extLst>
            </p:cNvPr>
            <p:cNvCxnSpPr>
              <a:cxnSpLocks/>
            </p:cNvCxnSpPr>
            <p:nvPr/>
          </p:nvCxnSpPr>
          <p:spPr>
            <a:xfrm flipV="1">
              <a:off x="1115951" y="1601222"/>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2E37FFDE-3352-CA4B-8D80-1E9DA9CB38D9}"/>
                </a:ext>
              </a:extLst>
            </p:cNvPr>
            <p:cNvSpPr txBox="1"/>
            <p:nvPr/>
          </p:nvSpPr>
          <p:spPr>
            <a:xfrm>
              <a:off x="1553278" y="3135484"/>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49" name="TextBox 48">
              <a:extLst>
                <a:ext uri="{FF2B5EF4-FFF2-40B4-BE49-F238E27FC236}">
                  <a16:creationId xmlns:a16="http://schemas.microsoft.com/office/drawing/2014/main" id="{4AE8A338-38DC-B847-BBEC-19A458E576FE}"/>
                </a:ext>
              </a:extLst>
            </p:cNvPr>
            <p:cNvSpPr txBox="1"/>
            <p:nvPr/>
          </p:nvSpPr>
          <p:spPr>
            <a:xfrm rot="16200000">
              <a:off x="194349" y="2179507"/>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51" name="Straight Arrow Connector 50">
              <a:extLst>
                <a:ext uri="{FF2B5EF4-FFF2-40B4-BE49-F238E27FC236}">
                  <a16:creationId xmlns:a16="http://schemas.microsoft.com/office/drawing/2014/main" id="{D9FC2A32-0675-354D-992F-4AFA7D1DF588}"/>
                </a:ext>
              </a:extLst>
            </p:cNvPr>
            <p:cNvCxnSpPr>
              <a:cxnSpLocks/>
            </p:cNvCxnSpPr>
            <p:nvPr/>
          </p:nvCxnSpPr>
          <p:spPr>
            <a:xfrm>
              <a:off x="1833358"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F5EF034D-95E4-5547-8851-DB174A438212}"/>
                </a:ext>
              </a:extLst>
            </p:cNvPr>
            <p:cNvCxnSpPr>
              <a:cxnSpLocks/>
            </p:cNvCxnSpPr>
            <p:nvPr/>
          </p:nvCxnSpPr>
          <p:spPr>
            <a:xfrm>
              <a:off x="2592980"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8F2DB845-4F06-F247-913A-B397F66DF612}"/>
                </a:ext>
              </a:extLst>
            </p:cNvPr>
            <p:cNvCxnSpPr>
              <a:cxnSpLocks/>
            </p:cNvCxnSpPr>
            <p:nvPr/>
          </p:nvCxnSpPr>
          <p:spPr>
            <a:xfrm>
              <a:off x="3331493"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nvGrpSpPr>
          <p:cNvPr id="10" name="Group 9">
            <a:extLst>
              <a:ext uri="{FF2B5EF4-FFF2-40B4-BE49-F238E27FC236}">
                <a16:creationId xmlns:a16="http://schemas.microsoft.com/office/drawing/2014/main" id="{BB42579D-03C4-144C-8699-26DEB9DF713A}"/>
              </a:ext>
            </a:extLst>
          </p:cNvPr>
          <p:cNvGrpSpPr/>
          <p:nvPr/>
        </p:nvGrpSpPr>
        <p:grpSpPr>
          <a:xfrm>
            <a:off x="5484974" y="756264"/>
            <a:ext cx="2884184" cy="2349658"/>
            <a:chOff x="4563639" y="1614101"/>
            <a:chExt cx="2884184" cy="2349658"/>
          </a:xfrm>
        </p:grpSpPr>
        <p:sp>
          <p:nvSpPr>
            <p:cNvPr id="104" name="Rectangle 99">
              <a:extLst>
                <a:ext uri="{FF2B5EF4-FFF2-40B4-BE49-F238E27FC236}">
                  <a16:creationId xmlns:a16="http://schemas.microsoft.com/office/drawing/2014/main" id="{5377C39D-9665-224D-8F53-543B5DDE99F6}"/>
                </a:ext>
              </a:extLst>
            </p:cNvPr>
            <p:cNvSpPr/>
            <p:nvPr/>
          </p:nvSpPr>
          <p:spPr>
            <a:xfrm>
              <a:off x="4959286" y="2343974"/>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55" name="Freeform 54">
              <a:extLst>
                <a:ext uri="{FF2B5EF4-FFF2-40B4-BE49-F238E27FC236}">
                  <a16:creationId xmlns:a16="http://schemas.microsoft.com/office/drawing/2014/main" id="{0B314727-2BBA-C945-97D0-8A04584C87D5}"/>
                </a:ext>
              </a:extLst>
            </p:cNvPr>
            <p:cNvSpPr/>
            <p:nvPr/>
          </p:nvSpPr>
          <p:spPr>
            <a:xfrm>
              <a:off x="4958056" y="2346962"/>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56" name="Straight Arrow Connector 55">
              <a:extLst>
                <a:ext uri="{FF2B5EF4-FFF2-40B4-BE49-F238E27FC236}">
                  <a16:creationId xmlns:a16="http://schemas.microsoft.com/office/drawing/2014/main" id="{FD247B76-9C17-7D4D-B2A0-9204E4A3C3C3}"/>
                </a:ext>
              </a:extLst>
            </p:cNvPr>
            <p:cNvCxnSpPr>
              <a:cxnSpLocks/>
            </p:cNvCxnSpPr>
            <p:nvPr/>
          </p:nvCxnSpPr>
          <p:spPr>
            <a:xfrm flipV="1">
              <a:off x="4940066" y="313496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A33677A-E9F8-B44C-BFB1-406010AEE663}"/>
                </a:ext>
              </a:extLst>
            </p:cNvPr>
            <p:cNvCxnSpPr>
              <a:cxnSpLocks/>
            </p:cNvCxnSpPr>
            <p:nvPr/>
          </p:nvCxnSpPr>
          <p:spPr>
            <a:xfrm flipV="1">
              <a:off x="4946113" y="161410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02EBF75-77D9-9A4A-80BD-2F8DE0E02BAE}"/>
                </a:ext>
              </a:extLst>
            </p:cNvPr>
            <p:cNvSpPr txBox="1"/>
            <p:nvPr/>
          </p:nvSpPr>
          <p:spPr>
            <a:xfrm>
              <a:off x="5383441" y="314836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7D947561-2857-4746-9A0C-9CB5CA94678B}"/>
                </a:ext>
              </a:extLst>
            </p:cNvPr>
            <p:cNvSpPr txBox="1"/>
            <p:nvPr/>
          </p:nvSpPr>
          <p:spPr>
            <a:xfrm rot="16200000">
              <a:off x="4121610" y="2248311"/>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1" name="Straight Arrow Connector 60">
              <a:extLst>
                <a:ext uri="{FF2B5EF4-FFF2-40B4-BE49-F238E27FC236}">
                  <a16:creationId xmlns:a16="http://schemas.microsoft.com/office/drawing/2014/main" id="{FC236F34-0388-6647-807D-3BD523286B30}"/>
                </a:ext>
              </a:extLst>
            </p:cNvPr>
            <p:cNvCxnSpPr>
              <a:cxnSpLocks/>
            </p:cNvCxnSpPr>
            <p:nvPr/>
          </p:nvCxnSpPr>
          <p:spPr>
            <a:xfrm>
              <a:off x="5652400"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C3893807-A548-3044-B817-31B225DDF742}"/>
                </a:ext>
              </a:extLst>
            </p:cNvPr>
            <p:cNvCxnSpPr>
              <a:cxnSpLocks/>
            </p:cNvCxnSpPr>
            <p:nvPr/>
          </p:nvCxnSpPr>
          <p:spPr>
            <a:xfrm>
              <a:off x="6400901"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3" name="Straight Arrow Connector 62">
              <a:extLst>
                <a:ext uri="{FF2B5EF4-FFF2-40B4-BE49-F238E27FC236}">
                  <a16:creationId xmlns:a16="http://schemas.microsoft.com/office/drawing/2014/main" id="{A91B54AD-A36D-F448-9B42-2C665B860FF1}"/>
                </a:ext>
              </a:extLst>
            </p:cNvPr>
            <p:cNvCxnSpPr>
              <a:cxnSpLocks/>
            </p:cNvCxnSpPr>
            <p:nvPr/>
          </p:nvCxnSpPr>
          <p:spPr>
            <a:xfrm>
              <a:off x="7128295"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5" name="Rectangle 99">
              <a:extLst>
                <a:ext uri="{FF2B5EF4-FFF2-40B4-BE49-F238E27FC236}">
                  <a16:creationId xmlns:a16="http://schemas.microsoft.com/office/drawing/2014/main" id="{36756D24-C7AE-9E47-B81D-BC482BABC6DA}"/>
                </a:ext>
              </a:extLst>
            </p:cNvPr>
            <p:cNvSpPr/>
            <p:nvPr/>
          </p:nvSpPr>
          <p:spPr>
            <a:xfrm>
              <a:off x="5645297" y="2452904"/>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68" name="Straight Arrow Connector 67">
              <a:extLst>
                <a:ext uri="{FF2B5EF4-FFF2-40B4-BE49-F238E27FC236}">
                  <a16:creationId xmlns:a16="http://schemas.microsoft.com/office/drawing/2014/main" id="{3885DAAC-6679-E044-9DE5-CD1B6F8C0553}"/>
                </a:ext>
              </a:extLst>
            </p:cNvPr>
            <p:cNvCxnSpPr>
              <a:cxnSpLocks/>
            </p:cNvCxnSpPr>
            <p:nvPr/>
          </p:nvCxnSpPr>
          <p:spPr>
            <a:xfrm>
              <a:off x="5293061" y="278555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6" name="Straight Arrow Connector 95">
              <a:extLst>
                <a:ext uri="{FF2B5EF4-FFF2-40B4-BE49-F238E27FC236}">
                  <a16:creationId xmlns:a16="http://schemas.microsoft.com/office/drawing/2014/main" id="{A50C1204-FBE4-5646-AECF-01F35C93589D}"/>
                </a:ext>
              </a:extLst>
            </p:cNvPr>
            <p:cNvCxnSpPr>
              <a:cxnSpLocks/>
            </p:cNvCxnSpPr>
            <p:nvPr/>
          </p:nvCxnSpPr>
          <p:spPr>
            <a:xfrm>
              <a:off x="6043193" y="2768791"/>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98" name="Freeform 97">
              <a:extLst>
                <a:ext uri="{FF2B5EF4-FFF2-40B4-BE49-F238E27FC236}">
                  <a16:creationId xmlns:a16="http://schemas.microsoft.com/office/drawing/2014/main" id="{FC7B2E8A-BE6C-E741-8643-3AC8447B4B4D}"/>
                </a:ext>
              </a:extLst>
            </p:cNvPr>
            <p:cNvSpPr/>
            <p:nvPr/>
          </p:nvSpPr>
          <p:spPr>
            <a:xfrm>
              <a:off x="5246056" y="3744474"/>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06" name="Freeform 105">
              <a:extLst>
                <a:ext uri="{FF2B5EF4-FFF2-40B4-BE49-F238E27FC236}">
                  <a16:creationId xmlns:a16="http://schemas.microsoft.com/office/drawing/2014/main" id="{CAE538FB-E5A5-A845-A71F-E39E37558219}"/>
                </a:ext>
              </a:extLst>
            </p:cNvPr>
            <p:cNvSpPr/>
            <p:nvPr/>
          </p:nvSpPr>
          <p:spPr>
            <a:xfrm>
              <a:off x="5961669" y="3737386"/>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grpSp>
    </p:spTree>
    <p:extLst>
      <p:ext uri="{BB962C8B-B14F-4D97-AF65-F5344CB8AC3E}">
        <p14:creationId xmlns:p14="http://schemas.microsoft.com/office/powerpoint/2010/main" val="7248380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3C1F70-7879-CB4E-B727-948B3E4846CB}"/>
              </a:ext>
            </a:extLst>
          </p:cNvPr>
          <p:cNvSpPr txBox="1"/>
          <p:nvPr/>
        </p:nvSpPr>
        <p:spPr>
          <a:xfrm>
            <a:off x="1086755" y="3328516"/>
            <a:ext cx="574196" cy="369332"/>
          </a:xfrm>
          <a:prstGeom prst="rect">
            <a:avLst/>
          </a:prstGeom>
          <a:noFill/>
        </p:spPr>
        <p:txBody>
          <a:bodyPr wrap="none" rtlCol="0">
            <a:spAutoFit/>
          </a:bodyPr>
          <a:lstStyle/>
          <a:p>
            <a:r>
              <a:rPr lang="en-US" dirty="0">
                <a:latin typeface="Avenir Book" panose="02000503020000020003" pitchFamily="2" charset="0"/>
              </a:rPr>
              <a:t>FFT</a:t>
            </a:r>
          </a:p>
        </p:txBody>
      </p:sp>
      <p:sp>
        <p:nvSpPr>
          <p:cNvPr id="46" name="TextBox 45">
            <a:extLst>
              <a:ext uri="{FF2B5EF4-FFF2-40B4-BE49-F238E27FC236}">
                <a16:creationId xmlns:a16="http://schemas.microsoft.com/office/drawing/2014/main" id="{EF67B86E-482C-5241-804E-F5681CABEA3B}"/>
              </a:ext>
            </a:extLst>
          </p:cNvPr>
          <p:cNvSpPr txBox="1"/>
          <p:nvPr/>
        </p:nvSpPr>
        <p:spPr>
          <a:xfrm>
            <a:off x="1891804" y="3315241"/>
            <a:ext cx="574196" cy="369332"/>
          </a:xfrm>
          <a:prstGeom prst="rect">
            <a:avLst/>
          </a:prstGeom>
          <a:noFill/>
        </p:spPr>
        <p:txBody>
          <a:bodyPr wrap="none" rtlCol="0">
            <a:spAutoFit/>
          </a:bodyPr>
          <a:lstStyle/>
          <a:p>
            <a:r>
              <a:rPr lang="en-US" dirty="0">
                <a:latin typeface="Avenir Book" panose="02000503020000020003" pitchFamily="2" charset="0"/>
              </a:rPr>
              <a:t>FFT</a:t>
            </a:r>
          </a:p>
        </p:txBody>
      </p:sp>
      <p:sp>
        <p:nvSpPr>
          <p:cNvPr id="49" name="Freeform 48">
            <a:extLst>
              <a:ext uri="{FF2B5EF4-FFF2-40B4-BE49-F238E27FC236}">
                <a16:creationId xmlns:a16="http://schemas.microsoft.com/office/drawing/2014/main" id="{CCAC65B2-F799-BE48-A06F-53368938DECE}"/>
              </a:ext>
            </a:extLst>
          </p:cNvPr>
          <p:cNvSpPr/>
          <p:nvPr/>
        </p:nvSpPr>
        <p:spPr>
          <a:xfrm>
            <a:off x="1553759" y="2888517"/>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50" name="Freeform 49">
            <a:extLst>
              <a:ext uri="{FF2B5EF4-FFF2-40B4-BE49-F238E27FC236}">
                <a16:creationId xmlns:a16="http://schemas.microsoft.com/office/drawing/2014/main" id="{5029F608-703A-5347-9835-B0759FD6A9EC}"/>
              </a:ext>
            </a:extLst>
          </p:cNvPr>
          <p:cNvSpPr/>
          <p:nvPr/>
        </p:nvSpPr>
        <p:spPr>
          <a:xfrm>
            <a:off x="2319085" y="2879950"/>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51" name="Straight Arrow Connector 50">
            <a:extLst>
              <a:ext uri="{FF2B5EF4-FFF2-40B4-BE49-F238E27FC236}">
                <a16:creationId xmlns:a16="http://schemas.microsoft.com/office/drawing/2014/main" id="{66E14682-7165-A441-8EB3-AD58CD73CA0B}"/>
              </a:ext>
            </a:extLst>
          </p:cNvPr>
          <p:cNvCxnSpPr>
            <a:cxnSpLocks/>
          </p:cNvCxnSpPr>
          <p:nvPr/>
        </p:nvCxnSpPr>
        <p:spPr>
          <a:xfrm>
            <a:off x="1642371" y="1918903"/>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71602A82-2CE8-D04C-A7EE-EA9FE66FE7DC}"/>
              </a:ext>
            </a:extLst>
          </p:cNvPr>
          <p:cNvCxnSpPr>
            <a:cxnSpLocks/>
          </p:cNvCxnSpPr>
          <p:nvPr/>
        </p:nvCxnSpPr>
        <p:spPr>
          <a:xfrm>
            <a:off x="2392503" y="190213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53" name="Rectangle 52">
            <a:extLst>
              <a:ext uri="{FF2B5EF4-FFF2-40B4-BE49-F238E27FC236}">
                <a16:creationId xmlns:a16="http://schemas.microsoft.com/office/drawing/2014/main" id="{84E7C0A3-EB08-7B45-B73C-5583567BF336}"/>
              </a:ext>
            </a:extLst>
          </p:cNvPr>
          <p:cNvSpPr/>
          <p:nvPr/>
        </p:nvSpPr>
        <p:spPr>
          <a:xfrm>
            <a:off x="1300099" y="1502762"/>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54" name="Rectangle 53">
            <a:extLst>
              <a:ext uri="{FF2B5EF4-FFF2-40B4-BE49-F238E27FC236}">
                <a16:creationId xmlns:a16="http://schemas.microsoft.com/office/drawing/2014/main" id="{1E97778F-62C2-B94C-AD18-2E46EA7B709B}"/>
              </a:ext>
            </a:extLst>
          </p:cNvPr>
          <p:cNvSpPr/>
          <p:nvPr/>
        </p:nvSpPr>
        <p:spPr>
          <a:xfrm>
            <a:off x="2012724" y="1502762"/>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55" name="Straight Connector 54">
            <a:extLst>
              <a:ext uri="{FF2B5EF4-FFF2-40B4-BE49-F238E27FC236}">
                <a16:creationId xmlns:a16="http://schemas.microsoft.com/office/drawing/2014/main" id="{4270974A-3B9F-EC43-A3BC-074C6109800B}"/>
              </a:ext>
            </a:extLst>
          </p:cNvPr>
          <p:cNvCxnSpPr>
            <a:cxnSpLocks/>
          </p:cNvCxnSpPr>
          <p:nvPr/>
        </p:nvCxnSpPr>
        <p:spPr>
          <a:xfrm>
            <a:off x="1303463" y="1494832"/>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4E0B48FF-76BA-9540-A74A-FAF277316530}"/>
              </a:ext>
            </a:extLst>
          </p:cNvPr>
          <p:cNvCxnSpPr>
            <a:cxnSpLocks/>
          </p:cNvCxnSpPr>
          <p:nvPr/>
        </p:nvCxnSpPr>
        <p:spPr>
          <a:xfrm flipV="1">
            <a:off x="1285472" y="228283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C7BFEB31-E397-B14C-84B5-08C943B6F18F}"/>
              </a:ext>
            </a:extLst>
          </p:cNvPr>
          <p:cNvCxnSpPr>
            <a:cxnSpLocks/>
          </p:cNvCxnSpPr>
          <p:nvPr/>
        </p:nvCxnSpPr>
        <p:spPr>
          <a:xfrm flipV="1">
            <a:off x="1291520" y="76197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638A96CA-6DB1-FE4A-AB45-005F36337906}"/>
              </a:ext>
            </a:extLst>
          </p:cNvPr>
          <p:cNvSpPr txBox="1"/>
          <p:nvPr/>
        </p:nvSpPr>
        <p:spPr>
          <a:xfrm>
            <a:off x="1728847" y="229623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32ACCC48-93B3-284E-A4D4-C3DCB64863B4}"/>
              </a:ext>
            </a:extLst>
          </p:cNvPr>
          <p:cNvSpPr txBox="1"/>
          <p:nvPr/>
        </p:nvSpPr>
        <p:spPr>
          <a:xfrm rot="16200000">
            <a:off x="369918" y="1340256"/>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0" name="Straight Arrow Connector 59">
            <a:extLst>
              <a:ext uri="{FF2B5EF4-FFF2-40B4-BE49-F238E27FC236}">
                <a16:creationId xmlns:a16="http://schemas.microsoft.com/office/drawing/2014/main" id="{34B55562-FB4E-5D42-B250-7B5045BD2517}"/>
              </a:ext>
            </a:extLst>
          </p:cNvPr>
          <p:cNvCxnSpPr>
            <a:cxnSpLocks/>
          </p:cNvCxnSpPr>
          <p:nvPr/>
        </p:nvCxnSpPr>
        <p:spPr>
          <a:xfrm>
            <a:off x="2008927" y="133995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1" name="Straight Arrow Connector 60">
            <a:extLst>
              <a:ext uri="{FF2B5EF4-FFF2-40B4-BE49-F238E27FC236}">
                <a16:creationId xmlns:a16="http://schemas.microsoft.com/office/drawing/2014/main" id="{0424E833-189D-7644-8721-D08D5E2DC2AB}"/>
              </a:ext>
            </a:extLst>
          </p:cNvPr>
          <p:cNvCxnSpPr>
            <a:cxnSpLocks/>
          </p:cNvCxnSpPr>
          <p:nvPr/>
        </p:nvCxnSpPr>
        <p:spPr>
          <a:xfrm>
            <a:off x="2768549" y="133995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510F9DD4-11F2-CB48-A887-0CA567FB220E}"/>
              </a:ext>
            </a:extLst>
          </p:cNvPr>
          <p:cNvCxnSpPr>
            <a:cxnSpLocks/>
          </p:cNvCxnSpPr>
          <p:nvPr/>
        </p:nvCxnSpPr>
        <p:spPr>
          <a:xfrm>
            <a:off x="3507062" y="133995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4" name="Rectangle 99">
            <a:extLst>
              <a:ext uri="{FF2B5EF4-FFF2-40B4-BE49-F238E27FC236}">
                <a16:creationId xmlns:a16="http://schemas.microsoft.com/office/drawing/2014/main" id="{660224DC-1637-7B49-B796-88FEB5E382CC}"/>
              </a:ext>
            </a:extLst>
          </p:cNvPr>
          <p:cNvSpPr/>
          <p:nvPr/>
        </p:nvSpPr>
        <p:spPr>
          <a:xfrm>
            <a:off x="5880621" y="1486137"/>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65" name="Freeform 64">
            <a:extLst>
              <a:ext uri="{FF2B5EF4-FFF2-40B4-BE49-F238E27FC236}">
                <a16:creationId xmlns:a16="http://schemas.microsoft.com/office/drawing/2014/main" id="{1E0D2D43-2537-ED4F-9AEA-E13FC79A92DD}"/>
              </a:ext>
            </a:extLst>
          </p:cNvPr>
          <p:cNvSpPr/>
          <p:nvPr/>
        </p:nvSpPr>
        <p:spPr>
          <a:xfrm>
            <a:off x="5879391" y="1489125"/>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66" name="Straight Arrow Connector 65">
            <a:extLst>
              <a:ext uri="{FF2B5EF4-FFF2-40B4-BE49-F238E27FC236}">
                <a16:creationId xmlns:a16="http://schemas.microsoft.com/office/drawing/2014/main" id="{B606E43E-799D-BD42-A03A-06C9C3264DF4}"/>
              </a:ext>
            </a:extLst>
          </p:cNvPr>
          <p:cNvCxnSpPr>
            <a:cxnSpLocks/>
          </p:cNvCxnSpPr>
          <p:nvPr/>
        </p:nvCxnSpPr>
        <p:spPr>
          <a:xfrm flipV="1">
            <a:off x="5861401" y="2277127"/>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8047CE1E-8597-384B-8989-B35756A9248A}"/>
              </a:ext>
            </a:extLst>
          </p:cNvPr>
          <p:cNvCxnSpPr>
            <a:cxnSpLocks/>
          </p:cNvCxnSpPr>
          <p:nvPr/>
        </p:nvCxnSpPr>
        <p:spPr>
          <a:xfrm flipV="1">
            <a:off x="5867448" y="756264"/>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E7606795-8883-E547-BFE6-4D26AB026C41}"/>
              </a:ext>
            </a:extLst>
          </p:cNvPr>
          <p:cNvSpPr txBox="1"/>
          <p:nvPr/>
        </p:nvSpPr>
        <p:spPr>
          <a:xfrm>
            <a:off x="6304776" y="2290526"/>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98" name="TextBox 97">
            <a:extLst>
              <a:ext uri="{FF2B5EF4-FFF2-40B4-BE49-F238E27FC236}">
                <a16:creationId xmlns:a16="http://schemas.microsoft.com/office/drawing/2014/main" id="{E992BD06-F424-2845-A299-E6C20751666E}"/>
              </a:ext>
            </a:extLst>
          </p:cNvPr>
          <p:cNvSpPr txBox="1"/>
          <p:nvPr/>
        </p:nvSpPr>
        <p:spPr>
          <a:xfrm rot="16200000">
            <a:off x="5042945" y="1390474"/>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106" name="Straight Arrow Connector 105">
            <a:extLst>
              <a:ext uri="{FF2B5EF4-FFF2-40B4-BE49-F238E27FC236}">
                <a16:creationId xmlns:a16="http://schemas.microsoft.com/office/drawing/2014/main" id="{188402A6-CC3F-BA42-A3EF-67AFE373D8F8}"/>
              </a:ext>
            </a:extLst>
          </p:cNvPr>
          <p:cNvCxnSpPr>
            <a:cxnSpLocks/>
          </p:cNvCxnSpPr>
          <p:nvPr/>
        </p:nvCxnSpPr>
        <p:spPr>
          <a:xfrm>
            <a:off x="6573735" y="132521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07" name="Straight Arrow Connector 106">
            <a:extLst>
              <a:ext uri="{FF2B5EF4-FFF2-40B4-BE49-F238E27FC236}">
                <a16:creationId xmlns:a16="http://schemas.microsoft.com/office/drawing/2014/main" id="{4D7C2D58-4A97-534D-9BB3-90CD7F4E4BFC}"/>
              </a:ext>
            </a:extLst>
          </p:cNvPr>
          <p:cNvCxnSpPr>
            <a:cxnSpLocks/>
          </p:cNvCxnSpPr>
          <p:nvPr/>
        </p:nvCxnSpPr>
        <p:spPr>
          <a:xfrm>
            <a:off x="7322236" y="132521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08" name="Straight Arrow Connector 107">
            <a:extLst>
              <a:ext uri="{FF2B5EF4-FFF2-40B4-BE49-F238E27FC236}">
                <a16:creationId xmlns:a16="http://schemas.microsoft.com/office/drawing/2014/main" id="{7149EE97-F9E3-7E4C-8295-9345FC7E17BC}"/>
              </a:ext>
            </a:extLst>
          </p:cNvPr>
          <p:cNvCxnSpPr>
            <a:cxnSpLocks/>
          </p:cNvCxnSpPr>
          <p:nvPr/>
        </p:nvCxnSpPr>
        <p:spPr>
          <a:xfrm>
            <a:off x="8049630" y="132521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109" name="Rectangle 99">
            <a:extLst>
              <a:ext uri="{FF2B5EF4-FFF2-40B4-BE49-F238E27FC236}">
                <a16:creationId xmlns:a16="http://schemas.microsoft.com/office/drawing/2014/main" id="{0A772DF8-40D0-3945-AB55-711D8DABBDA7}"/>
              </a:ext>
            </a:extLst>
          </p:cNvPr>
          <p:cNvSpPr/>
          <p:nvPr/>
        </p:nvSpPr>
        <p:spPr>
          <a:xfrm>
            <a:off x="6566632" y="1595067"/>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110" name="Straight Arrow Connector 109">
            <a:extLst>
              <a:ext uri="{FF2B5EF4-FFF2-40B4-BE49-F238E27FC236}">
                <a16:creationId xmlns:a16="http://schemas.microsoft.com/office/drawing/2014/main" id="{33F50301-588D-8145-9AA0-E21BB761C51E}"/>
              </a:ext>
            </a:extLst>
          </p:cNvPr>
          <p:cNvCxnSpPr>
            <a:cxnSpLocks/>
          </p:cNvCxnSpPr>
          <p:nvPr/>
        </p:nvCxnSpPr>
        <p:spPr>
          <a:xfrm>
            <a:off x="6214396" y="1927720"/>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11" name="Straight Arrow Connector 110">
            <a:extLst>
              <a:ext uri="{FF2B5EF4-FFF2-40B4-BE49-F238E27FC236}">
                <a16:creationId xmlns:a16="http://schemas.microsoft.com/office/drawing/2014/main" id="{F6E83DE5-005B-F143-B2C7-068496FEB7AD}"/>
              </a:ext>
            </a:extLst>
          </p:cNvPr>
          <p:cNvCxnSpPr>
            <a:cxnSpLocks/>
          </p:cNvCxnSpPr>
          <p:nvPr/>
        </p:nvCxnSpPr>
        <p:spPr>
          <a:xfrm>
            <a:off x="6964528" y="19109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12" name="Freeform 111">
            <a:extLst>
              <a:ext uri="{FF2B5EF4-FFF2-40B4-BE49-F238E27FC236}">
                <a16:creationId xmlns:a16="http://schemas.microsoft.com/office/drawing/2014/main" id="{E56D6396-86F8-F946-986A-C1D71CA7123F}"/>
              </a:ext>
            </a:extLst>
          </p:cNvPr>
          <p:cNvSpPr/>
          <p:nvPr/>
        </p:nvSpPr>
        <p:spPr>
          <a:xfrm>
            <a:off x="6167391" y="2886637"/>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13" name="Freeform 112">
            <a:extLst>
              <a:ext uri="{FF2B5EF4-FFF2-40B4-BE49-F238E27FC236}">
                <a16:creationId xmlns:a16="http://schemas.microsoft.com/office/drawing/2014/main" id="{A0801524-4DBF-E840-B73D-966D8A7DCBD3}"/>
              </a:ext>
            </a:extLst>
          </p:cNvPr>
          <p:cNvSpPr/>
          <p:nvPr/>
        </p:nvSpPr>
        <p:spPr>
          <a:xfrm>
            <a:off x="6883004" y="2879549"/>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115" name="Straight Arrow Connector 114">
            <a:extLst>
              <a:ext uri="{FF2B5EF4-FFF2-40B4-BE49-F238E27FC236}">
                <a16:creationId xmlns:a16="http://schemas.microsoft.com/office/drawing/2014/main" id="{FD7248B1-117B-F641-A89F-ADA12D5D7A0B}"/>
              </a:ext>
            </a:extLst>
          </p:cNvPr>
          <p:cNvCxnSpPr>
            <a:cxnSpLocks/>
          </p:cNvCxnSpPr>
          <p:nvPr/>
        </p:nvCxnSpPr>
        <p:spPr>
          <a:xfrm>
            <a:off x="2419929" y="3180431"/>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16" name="Straight Arrow Connector 115">
            <a:extLst>
              <a:ext uri="{FF2B5EF4-FFF2-40B4-BE49-F238E27FC236}">
                <a16:creationId xmlns:a16="http://schemas.microsoft.com/office/drawing/2014/main" id="{61771C1B-8FE2-EF49-BA06-311F52CC7FB4}"/>
              </a:ext>
            </a:extLst>
          </p:cNvPr>
          <p:cNvCxnSpPr>
            <a:cxnSpLocks/>
          </p:cNvCxnSpPr>
          <p:nvPr/>
        </p:nvCxnSpPr>
        <p:spPr>
          <a:xfrm>
            <a:off x="1660951" y="3180431"/>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17" name="TextBox 116">
            <a:extLst>
              <a:ext uri="{FF2B5EF4-FFF2-40B4-BE49-F238E27FC236}">
                <a16:creationId xmlns:a16="http://schemas.microsoft.com/office/drawing/2014/main" id="{DCCE41DD-CA87-8C47-9E0C-0E04D0BCFCF6}"/>
              </a:ext>
            </a:extLst>
          </p:cNvPr>
          <p:cNvSpPr txBox="1"/>
          <p:nvPr/>
        </p:nvSpPr>
        <p:spPr>
          <a:xfrm>
            <a:off x="5656151" y="3317594"/>
            <a:ext cx="574196" cy="369332"/>
          </a:xfrm>
          <a:prstGeom prst="rect">
            <a:avLst/>
          </a:prstGeom>
          <a:noFill/>
        </p:spPr>
        <p:txBody>
          <a:bodyPr wrap="none" rtlCol="0">
            <a:spAutoFit/>
          </a:bodyPr>
          <a:lstStyle/>
          <a:p>
            <a:r>
              <a:rPr lang="en-US" dirty="0">
                <a:latin typeface="Avenir Book" panose="02000503020000020003" pitchFamily="2" charset="0"/>
              </a:rPr>
              <a:t>FFT</a:t>
            </a:r>
          </a:p>
        </p:txBody>
      </p:sp>
      <p:sp>
        <p:nvSpPr>
          <p:cNvPr id="118" name="TextBox 117">
            <a:extLst>
              <a:ext uri="{FF2B5EF4-FFF2-40B4-BE49-F238E27FC236}">
                <a16:creationId xmlns:a16="http://schemas.microsoft.com/office/drawing/2014/main" id="{64D9EB61-88EC-DA48-A2D8-A47E3C2B046F}"/>
              </a:ext>
            </a:extLst>
          </p:cNvPr>
          <p:cNvSpPr txBox="1"/>
          <p:nvPr/>
        </p:nvSpPr>
        <p:spPr>
          <a:xfrm>
            <a:off x="6461200" y="3304319"/>
            <a:ext cx="574196" cy="369332"/>
          </a:xfrm>
          <a:prstGeom prst="rect">
            <a:avLst/>
          </a:prstGeom>
          <a:noFill/>
        </p:spPr>
        <p:txBody>
          <a:bodyPr wrap="none" rtlCol="0">
            <a:spAutoFit/>
          </a:bodyPr>
          <a:lstStyle/>
          <a:p>
            <a:r>
              <a:rPr lang="en-US" dirty="0">
                <a:latin typeface="Avenir Book" panose="02000503020000020003" pitchFamily="2" charset="0"/>
              </a:rPr>
              <a:t>FFT</a:t>
            </a:r>
          </a:p>
        </p:txBody>
      </p:sp>
      <p:cxnSp>
        <p:nvCxnSpPr>
          <p:cNvPr id="119" name="Straight Arrow Connector 118">
            <a:extLst>
              <a:ext uri="{FF2B5EF4-FFF2-40B4-BE49-F238E27FC236}">
                <a16:creationId xmlns:a16="http://schemas.microsoft.com/office/drawing/2014/main" id="{706CA5A3-49DE-9743-B2A2-984537831B1D}"/>
              </a:ext>
            </a:extLst>
          </p:cNvPr>
          <p:cNvCxnSpPr>
            <a:cxnSpLocks/>
          </p:cNvCxnSpPr>
          <p:nvPr/>
        </p:nvCxnSpPr>
        <p:spPr>
          <a:xfrm>
            <a:off x="6989325" y="3169509"/>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20" name="Straight Arrow Connector 119">
            <a:extLst>
              <a:ext uri="{FF2B5EF4-FFF2-40B4-BE49-F238E27FC236}">
                <a16:creationId xmlns:a16="http://schemas.microsoft.com/office/drawing/2014/main" id="{8C7B6C63-03CE-AD4E-8591-A1F3D726869B}"/>
              </a:ext>
            </a:extLst>
          </p:cNvPr>
          <p:cNvCxnSpPr>
            <a:cxnSpLocks/>
          </p:cNvCxnSpPr>
          <p:nvPr/>
        </p:nvCxnSpPr>
        <p:spPr>
          <a:xfrm>
            <a:off x="6230347" y="3169509"/>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21" name="TextBox 120">
            <a:extLst>
              <a:ext uri="{FF2B5EF4-FFF2-40B4-BE49-F238E27FC236}">
                <a16:creationId xmlns:a16="http://schemas.microsoft.com/office/drawing/2014/main" id="{1380E93E-AAC7-A842-A5FD-A655CC29BCEA}"/>
              </a:ext>
            </a:extLst>
          </p:cNvPr>
          <p:cNvSpPr txBox="1"/>
          <p:nvPr/>
        </p:nvSpPr>
        <p:spPr>
          <a:xfrm>
            <a:off x="135520" y="44699"/>
            <a:ext cx="2984856"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FFT based approach</a:t>
            </a:r>
          </a:p>
        </p:txBody>
      </p:sp>
    </p:spTree>
    <p:extLst>
      <p:ext uri="{BB962C8B-B14F-4D97-AF65-F5344CB8AC3E}">
        <p14:creationId xmlns:p14="http://schemas.microsoft.com/office/powerpoint/2010/main" val="354001896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3C1F70-7879-CB4E-B727-948B3E4846CB}"/>
              </a:ext>
            </a:extLst>
          </p:cNvPr>
          <p:cNvSpPr txBox="1"/>
          <p:nvPr/>
        </p:nvSpPr>
        <p:spPr>
          <a:xfrm>
            <a:off x="1086755" y="3328516"/>
            <a:ext cx="574196" cy="369332"/>
          </a:xfrm>
          <a:prstGeom prst="rect">
            <a:avLst/>
          </a:prstGeom>
          <a:noFill/>
        </p:spPr>
        <p:txBody>
          <a:bodyPr wrap="none" rtlCol="0">
            <a:spAutoFit/>
          </a:bodyPr>
          <a:lstStyle/>
          <a:p>
            <a:r>
              <a:rPr lang="en-US" dirty="0">
                <a:latin typeface="Avenir Book" panose="02000503020000020003" pitchFamily="2" charset="0"/>
              </a:rPr>
              <a:t>FFT</a:t>
            </a:r>
          </a:p>
        </p:txBody>
      </p:sp>
      <p:sp>
        <p:nvSpPr>
          <p:cNvPr id="46" name="TextBox 45">
            <a:extLst>
              <a:ext uri="{FF2B5EF4-FFF2-40B4-BE49-F238E27FC236}">
                <a16:creationId xmlns:a16="http://schemas.microsoft.com/office/drawing/2014/main" id="{EF67B86E-482C-5241-804E-F5681CABEA3B}"/>
              </a:ext>
            </a:extLst>
          </p:cNvPr>
          <p:cNvSpPr txBox="1"/>
          <p:nvPr/>
        </p:nvSpPr>
        <p:spPr>
          <a:xfrm>
            <a:off x="1891804" y="3315241"/>
            <a:ext cx="574196" cy="369332"/>
          </a:xfrm>
          <a:prstGeom prst="rect">
            <a:avLst/>
          </a:prstGeom>
          <a:noFill/>
        </p:spPr>
        <p:txBody>
          <a:bodyPr wrap="none" rtlCol="0">
            <a:spAutoFit/>
          </a:bodyPr>
          <a:lstStyle/>
          <a:p>
            <a:r>
              <a:rPr lang="en-US" dirty="0">
                <a:latin typeface="Avenir Book" panose="02000503020000020003" pitchFamily="2" charset="0"/>
              </a:rPr>
              <a:t>FFT</a:t>
            </a:r>
          </a:p>
        </p:txBody>
      </p:sp>
      <p:sp>
        <p:nvSpPr>
          <p:cNvPr id="49" name="Freeform 48">
            <a:extLst>
              <a:ext uri="{FF2B5EF4-FFF2-40B4-BE49-F238E27FC236}">
                <a16:creationId xmlns:a16="http://schemas.microsoft.com/office/drawing/2014/main" id="{CCAC65B2-F799-BE48-A06F-53368938DECE}"/>
              </a:ext>
            </a:extLst>
          </p:cNvPr>
          <p:cNvSpPr/>
          <p:nvPr/>
        </p:nvSpPr>
        <p:spPr>
          <a:xfrm>
            <a:off x="1553759" y="2888517"/>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50" name="Freeform 49">
            <a:extLst>
              <a:ext uri="{FF2B5EF4-FFF2-40B4-BE49-F238E27FC236}">
                <a16:creationId xmlns:a16="http://schemas.microsoft.com/office/drawing/2014/main" id="{5029F608-703A-5347-9835-B0759FD6A9EC}"/>
              </a:ext>
            </a:extLst>
          </p:cNvPr>
          <p:cNvSpPr/>
          <p:nvPr/>
        </p:nvSpPr>
        <p:spPr>
          <a:xfrm>
            <a:off x="2319085" y="2879950"/>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51" name="Straight Arrow Connector 50">
            <a:extLst>
              <a:ext uri="{FF2B5EF4-FFF2-40B4-BE49-F238E27FC236}">
                <a16:creationId xmlns:a16="http://schemas.microsoft.com/office/drawing/2014/main" id="{66E14682-7165-A441-8EB3-AD58CD73CA0B}"/>
              </a:ext>
            </a:extLst>
          </p:cNvPr>
          <p:cNvCxnSpPr>
            <a:cxnSpLocks/>
          </p:cNvCxnSpPr>
          <p:nvPr/>
        </p:nvCxnSpPr>
        <p:spPr>
          <a:xfrm>
            <a:off x="1642371" y="1918903"/>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71602A82-2CE8-D04C-A7EE-EA9FE66FE7DC}"/>
              </a:ext>
            </a:extLst>
          </p:cNvPr>
          <p:cNvCxnSpPr>
            <a:cxnSpLocks/>
          </p:cNvCxnSpPr>
          <p:nvPr/>
        </p:nvCxnSpPr>
        <p:spPr>
          <a:xfrm>
            <a:off x="2392503" y="190213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53" name="Rectangle 52">
            <a:extLst>
              <a:ext uri="{FF2B5EF4-FFF2-40B4-BE49-F238E27FC236}">
                <a16:creationId xmlns:a16="http://schemas.microsoft.com/office/drawing/2014/main" id="{84E7C0A3-EB08-7B45-B73C-5583567BF336}"/>
              </a:ext>
            </a:extLst>
          </p:cNvPr>
          <p:cNvSpPr/>
          <p:nvPr/>
        </p:nvSpPr>
        <p:spPr>
          <a:xfrm>
            <a:off x="1300099" y="1502762"/>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54" name="Rectangle 53">
            <a:extLst>
              <a:ext uri="{FF2B5EF4-FFF2-40B4-BE49-F238E27FC236}">
                <a16:creationId xmlns:a16="http://schemas.microsoft.com/office/drawing/2014/main" id="{1E97778F-62C2-B94C-AD18-2E46EA7B709B}"/>
              </a:ext>
            </a:extLst>
          </p:cNvPr>
          <p:cNvSpPr/>
          <p:nvPr/>
        </p:nvSpPr>
        <p:spPr>
          <a:xfrm>
            <a:off x="2012724" y="1502762"/>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55" name="Straight Connector 54">
            <a:extLst>
              <a:ext uri="{FF2B5EF4-FFF2-40B4-BE49-F238E27FC236}">
                <a16:creationId xmlns:a16="http://schemas.microsoft.com/office/drawing/2014/main" id="{4270974A-3B9F-EC43-A3BC-074C6109800B}"/>
              </a:ext>
            </a:extLst>
          </p:cNvPr>
          <p:cNvCxnSpPr>
            <a:cxnSpLocks/>
          </p:cNvCxnSpPr>
          <p:nvPr/>
        </p:nvCxnSpPr>
        <p:spPr>
          <a:xfrm>
            <a:off x="1303463" y="1494832"/>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4E0B48FF-76BA-9540-A74A-FAF277316530}"/>
              </a:ext>
            </a:extLst>
          </p:cNvPr>
          <p:cNvCxnSpPr>
            <a:cxnSpLocks/>
          </p:cNvCxnSpPr>
          <p:nvPr/>
        </p:nvCxnSpPr>
        <p:spPr>
          <a:xfrm flipV="1">
            <a:off x="1285472" y="228283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C7BFEB31-E397-B14C-84B5-08C943B6F18F}"/>
              </a:ext>
            </a:extLst>
          </p:cNvPr>
          <p:cNvCxnSpPr>
            <a:cxnSpLocks/>
          </p:cNvCxnSpPr>
          <p:nvPr/>
        </p:nvCxnSpPr>
        <p:spPr>
          <a:xfrm flipV="1">
            <a:off x="1291520" y="76197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638A96CA-6DB1-FE4A-AB45-005F36337906}"/>
              </a:ext>
            </a:extLst>
          </p:cNvPr>
          <p:cNvSpPr txBox="1"/>
          <p:nvPr/>
        </p:nvSpPr>
        <p:spPr>
          <a:xfrm>
            <a:off x="1728847" y="229623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32ACCC48-93B3-284E-A4D4-C3DCB64863B4}"/>
              </a:ext>
            </a:extLst>
          </p:cNvPr>
          <p:cNvSpPr txBox="1"/>
          <p:nvPr/>
        </p:nvSpPr>
        <p:spPr>
          <a:xfrm rot="16200000">
            <a:off x="369918" y="1340256"/>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0" name="Straight Arrow Connector 59">
            <a:extLst>
              <a:ext uri="{FF2B5EF4-FFF2-40B4-BE49-F238E27FC236}">
                <a16:creationId xmlns:a16="http://schemas.microsoft.com/office/drawing/2014/main" id="{34B55562-FB4E-5D42-B250-7B5045BD2517}"/>
              </a:ext>
            </a:extLst>
          </p:cNvPr>
          <p:cNvCxnSpPr>
            <a:cxnSpLocks/>
          </p:cNvCxnSpPr>
          <p:nvPr/>
        </p:nvCxnSpPr>
        <p:spPr>
          <a:xfrm>
            <a:off x="2008927" y="133995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1" name="Straight Arrow Connector 60">
            <a:extLst>
              <a:ext uri="{FF2B5EF4-FFF2-40B4-BE49-F238E27FC236}">
                <a16:creationId xmlns:a16="http://schemas.microsoft.com/office/drawing/2014/main" id="{0424E833-189D-7644-8721-D08D5E2DC2AB}"/>
              </a:ext>
            </a:extLst>
          </p:cNvPr>
          <p:cNvCxnSpPr>
            <a:cxnSpLocks/>
          </p:cNvCxnSpPr>
          <p:nvPr/>
        </p:nvCxnSpPr>
        <p:spPr>
          <a:xfrm>
            <a:off x="2768549" y="133995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510F9DD4-11F2-CB48-A887-0CA567FB220E}"/>
              </a:ext>
            </a:extLst>
          </p:cNvPr>
          <p:cNvCxnSpPr>
            <a:cxnSpLocks/>
          </p:cNvCxnSpPr>
          <p:nvPr/>
        </p:nvCxnSpPr>
        <p:spPr>
          <a:xfrm>
            <a:off x="3507062" y="133995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4" name="Rectangle 99">
            <a:extLst>
              <a:ext uri="{FF2B5EF4-FFF2-40B4-BE49-F238E27FC236}">
                <a16:creationId xmlns:a16="http://schemas.microsoft.com/office/drawing/2014/main" id="{660224DC-1637-7B49-B796-88FEB5E382CC}"/>
              </a:ext>
            </a:extLst>
          </p:cNvPr>
          <p:cNvSpPr/>
          <p:nvPr/>
        </p:nvSpPr>
        <p:spPr>
          <a:xfrm>
            <a:off x="5880621" y="1486137"/>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65" name="Freeform 64">
            <a:extLst>
              <a:ext uri="{FF2B5EF4-FFF2-40B4-BE49-F238E27FC236}">
                <a16:creationId xmlns:a16="http://schemas.microsoft.com/office/drawing/2014/main" id="{1E0D2D43-2537-ED4F-9AEA-E13FC79A92DD}"/>
              </a:ext>
            </a:extLst>
          </p:cNvPr>
          <p:cNvSpPr/>
          <p:nvPr/>
        </p:nvSpPr>
        <p:spPr>
          <a:xfrm>
            <a:off x="5879391" y="1489125"/>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66" name="Straight Arrow Connector 65">
            <a:extLst>
              <a:ext uri="{FF2B5EF4-FFF2-40B4-BE49-F238E27FC236}">
                <a16:creationId xmlns:a16="http://schemas.microsoft.com/office/drawing/2014/main" id="{B606E43E-799D-BD42-A03A-06C9C3264DF4}"/>
              </a:ext>
            </a:extLst>
          </p:cNvPr>
          <p:cNvCxnSpPr>
            <a:cxnSpLocks/>
          </p:cNvCxnSpPr>
          <p:nvPr/>
        </p:nvCxnSpPr>
        <p:spPr>
          <a:xfrm flipV="1">
            <a:off x="5861401" y="2277127"/>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8047CE1E-8597-384B-8989-B35756A9248A}"/>
              </a:ext>
            </a:extLst>
          </p:cNvPr>
          <p:cNvCxnSpPr>
            <a:cxnSpLocks/>
          </p:cNvCxnSpPr>
          <p:nvPr/>
        </p:nvCxnSpPr>
        <p:spPr>
          <a:xfrm flipV="1">
            <a:off x="5867448" y="756264"/>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E7606795-8883-E547-BFE6-4D26AB026C41}"/>
              </a:ext>
            </a:extLst>
          </p:cNvPr>
          <p:cNvSpPr txBox="1"/>
          <p:nvPr/>
        </p:nvSpPr>
        <p:spPr>
          <a:xfrm>
            <a:off x="6304776" y="2290526"/>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98" name="TextBox 97">
            <a:extLst>
              <a:ext uri="{FF2B5EF4-FFF2-40B4-BE49-F238E27FC236}">
                <a16:creationId xmlns:a16="http://schemas.microsoft.com/office/drawing/2014/main" id="{E992BD06-F424-2845-A299-E6C20751666E}"/>
              </a:ext>
            </a:extLst>
          </p:cNvPr>
          <p:cNvSpPr txBox="1"/>
          <p:nvPr/>
        </p:nvSpPr>
        <p:spPr>
          <a:xfrm rot="16200000">
            <a:off x="5042945" y="1390474"/>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106" name="Straight Arrow Connector 105">
            <a:extLst>
              <a:ext uri="{FF2B5EF4-FFF2-40B4-BE49-F238E27FC236}">
                <a16:creationId xmlns:a16="http://schemas.microsoft.com/office/drawing/2014/main" id="{188402A6-CC3F-BA42-A3EF-67AFE373D8F8}"/>
              </a:ext>
            </a:extLst>
          </p:cNvPr>
          <p:cNvCxnSpPr>
            <a:cxnSpLocks/>
          </p:cNvCxnSpPr>
          <p:nvPr/>
        </p:nvCxnSpPr>
        <p:spPr>
          <a:xfrm>
            <a:off x="6573735" y="132521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07" name="Straight Arrow Connector 106">
            <a:extLst>
              <a:ext uri="{FF2B5EF4-FFF2-40B4-BE49-F238E27FC236}">
                <a16:creationId xmlns:a16="http://schemas.microsoft.com/office/drawing/2014/main" id="{4D7C2D58-4A97-534D-9BB3-90CD7F4E4BFC}"/>
              </a:ext>
            </a:extLst>
          </p:cNvPr>
          <p:cNvCxnSpPr>
            <a:cxnSpLocks/>
          </p:cNvCxnSpPr>
          <p:nvPr/>
        </p:nvCxnSpPr>
        <p:spPr>
          <a:xfrm>
            <a:off x="7322236" y="132521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08" name="Straight Arrow Connector 107">
            <a:extLst>
              <a:ext uri="{FF2B5EF4-FFF2-40B4-BE49-F238E27FC236}">
                <a16:creationId xmlns:a16="http://schemas.microsoft.com/office/drawing/2014/main" id="{7149EE97-F9E3-7E4C-8295-9345FC7E17BC}"/>
              </a:ext>
            </a:extLst>
          </p:cNvPr>
          <p:cNvCxnSpPr>
            <a:cxnSpLocks/>
          </p:cNvCxnSpPr>
          <p:nvPr/>
        </p:nvCxnSpPr>
        <p:spPr>
          <a:xfrm>
            <a:off x="8049630" y="132521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109" name="Rectangle 99">
            <a:extLst>
              <a:ext uri="{FF2B5EF4-FFF2-40B4-BE49-F238E27FC236}">
                <a16:creationId xmlns:a16="http://schemas.microsoft.com/office/drawing/2014/main" id="{0A772DF8-40D0-3945-AB55-711D8DABBDA7}"/>
              </a:ext>
            </a:extLst>
          </p:cNvPr>
          <p:cNvSpPr/>
          <p:nvPr/>
        </p:nvSpPr>
        <p:spPr>
          <a:xfrm>
            <a:off x="6566632" y="1595067"/>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110" name="Straight Arrow Connector 109">
            <a:extLst>
              <a:ext uri="{FF2B5EF4-FFF2-40B4-BE49-F238E27FC236}">
                <a16:creationId xmlns:a16="http://schemas.microsoft.com/office/drawing/2014/main" id="{33F50301-588D-8145-9AA0-E21BB761C51E}"/>
              </a:ext>
            </a:extLst>
          </p:cNvPr>
          <p:cNvCxnSpPr>
            <a:cxnSpLocks/>
          </p:cNvCxnSpPr>
          <p:nvPr/>
        </p:nvCxnSpPr>
        <p:spPr>
          <a:xfrm>
            <a:off x="6214396" y="1927720"/>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11" name="Straight Arrow Connector 110">
            <a:extLst>
              <a:ext uri="{FF2B5EF4-FFF2-40B4-BE49-F238E27FC236}">
                <a16:creationId xmlns:a16="http://schemas.microsoft.com/office/drawing/2014/main" id="{F6E83DE5-005B-F143-B2C7-068496FEB7AD}"/>
              </a:ext>
            </a:extLst>
          </p:cNvPr>
          <p:cNvCxnSpPr>
            <a:cxnSpLocks/>
          </p:cNvCxnSpPr>
          <p:nvPr/>
        </p:nvCxnSpPr>
        <p:spPr>
          <a:xfrm>
            <a:off x="6964528" y="19109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12" name="Freeform 111">
            <a:extLst>
              <a:ext uri="{FF2B5EF4-FFF2-40B4-BE49-F238E27FC236}">
                <a16:creationId xmlns:a16="http://schemas.microsoft.com/office/drawing/2014/main" id="{E56D6396-86F8-F946-986A-C1D71CA7123F}"/>
              </a:ext>
            </a:extLst>
          </p:cNvPr>
          <p:cNvSpPr/>
          <p:nvPr/>
        </p:nvSpPr>
        <p:spPr>
          <a:xfrm>
            <a:off x="6167391" y="2886637"/>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13" name="Freeform 112">
            <a:extLst>
              <a:ext uri="{FF2B5EF4-FFF2-40B4-BE49-F238E27FC236}">
                <a16:creationId xmlns:a16="http://schemas.microsoft.com/office/drawing/2014/main" id="{A0801524-4DBF-E840-B73D-966D8A7DCBD3}"/>
              </a:ext>
            </a:extLst>
          </p:cNvPr>
          <p:cNvSpPr/>
          <p:nvPr/>
        </p:nvSpPr>
        <p:spPr>
          <a:xfrm>
            <a:off x="6883004" y="2879549"/>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115" name="Straight Arrow Connector 114">
            <a:extLst>
              <a:ext uri="{FF2B5EF4-FFF2-40B4-BE49-F238E27FC236}">
                <a16:creationId xmlns:a16="http://schemas.microsoft.com/office/drawing/2014/main" id="{FD7248B1-117B-F641-A89F-ADA12D5D7A0B}"/>
              </a:ext>
            </a:extLst>
          </p:cNvPr>
          <p:cNvCxnSpPr>
            <a:cxnSpLocks/>
          </p:cNvCxnSpPr>
          <p:nvPr/>
        </p:nvCxnSpPr>
        <p:spPr>
          <a:xfrm>
            <a:off x="2419929" y="3180431"/>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16" name="Straight Arrow Connector 115">
            <a:extLst>
              <a:ext uri="{FF2B5EF4-FFF2-40B4-BE49-F238E27FC236}">
                <a16:creationId xmlns:a16="http://schemas.microsoft.com/office/drawing/2014/main" id="{61771C1B-8FE2-EF49-BA06-311F52CC7FB4}"/>
              </a:ext>
            </a:extLst>
          </p:cNvPr>
          <p:cNvCxnSpPr>
            <a:cxnSpLocks/>
          </p:cNvCxnSpPr>
          <p:nvPr/>
        </p:nvCxnSpPr>
        <p:spPr>
          <a:xfrm>
            <a:off x="1660951" y="3180431"/>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17" name="TextBox 116">
            <a:extLst>
              <a:ext uri="{FF2B5EF4-FFF2-40B4-BE49-F238E27FC236}">
                <a16:creationId xmlns:a16="http://schemas.microsoft.com/office/drawing/2014/main" id="{DCCE41DD-CA87-8C47-9E0C-0E04D0BCFCF6}"/>
              </a:ext>
            </a:extLst>
          </p:cNvPr>
          <p:cNvSpPr txBox="1"/>
          <p:nvPr/>
        </p:nvSpPr>
        <p:spPr>
          <a:xfrm>
            <a:off x="5656151" y="3317594"/>
            <a:ext cx="574196" cy="369332"/>
          </a:xfrm>
          <a:prstGeom prst="rect">
            <a:avLst/>
          </a:prstGeom>
          <a:noFill/>
        </p:spPr>
        <p:txBody>
          <a:bodyPr wrap="none" rtlCol="0">
            <a:spAutoFit/>
          </a:bodyPr>
          <a:lstStyle/>
          <a:p>
            <a:r>
              <a:rPr lang="en-US" dirty="0">
                <a:latin typeface="Avenir Book" panose="02000503020000020003" pitchFamily="2" charset="0"/>
              </a:rPr>
              <a:t>FFT</a:t>
            </a:r>
          </a:p>
        </p:txBody>
      </p:sp>
      <p:sp>
        <p:nvSpPr>
          <p:cNvPr id="118" name="TextBox 117">
            <a:extLst>
              <a:ext uri="{FF2B5EF4-FFF2-40B4-BE49-F238E27FC236}">
                <a16:creationId xmlns:a16="http://schemas.microsoft.com/office/drawing/2014/main" id="{64D9EB61-88EC-DA48-A2D8-A47E3C2B046F}"/>
              </a:ext>
            </a:extLst>
          </p:cNvPr>
          <p:cNvSpPr txBox="1"/>
          <p:nvPr/>
        </p:nvSpPr>
        <p:spPr>
          <a:xfrm>
            <a:off x="6461200" y="3304319"/>
            <a:ext cx="574196" cy="369332"/>
          </a:xfrm>
          <a:prstGeom prst="rect">
            <a:avLst/>
          </a:prstGeom>
          <a:noFill/>
        </p:spPr>
        <p:txBody>
          <a:bodyPr wrap="none" rtlCol="0">
            <a:spAutoFit/>
          </a:bodyPr>
          <a:lstStyle/>
          <a:p>
            <a:r>
              <a:rPr lang="en-US" dirty="0">
                <a:latin typeface="Avenir Book" panose="02000503020000020003" pitchFamily="2" charset="0"/>
              </a:rPr>
              <a:t>FFT</a:t>
            </a:r>
          </a:p>
        </p:txBody>
      </p:sp>
      <p:cxnSp>
        <p:nvCxnSpPr>
          <p:cNvPr id="119" name="Straight Arrow Connector 118">
            <a:extLst>
              <a:ext uri="{FF2B5EF4-FFF2-40B4-BE49-F238E27FC236}">
                <a16:creationId xmlns:a16="http://schemas.microsoft.com/office/drawing/2014/main" id="{706CA5A3-49DE-9743-B2A2-984537831B1D}"/>
              </a:ext>
            </a:extLst>
          </p:cNvPr>
          <p:cNvCxnSpPr>
            <a:cxnSpLocks/>
          </p:cNvCxnSpPr>
          <p:nvPr/>
        </p:nvCxnSpPr>
        <p:spPr>
          <a:xfrm>
            <a:off x="6989325" y="3169509"/>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20" name="Straight Arrow Connector 119">
            <a:extLst>
              <a:ext uri="{FF2B5EF4-FFF2-40B4-BE49-F238E27FC236}">
                <a16:creationId xmlns:a16="http://schemas.microsoft.com/office/drawing/2014/main" id="{8C7B6C63-03CE-AD4E-8591-A1F3D726869B}"/>
              </a:ext>
            </a:extLst>
          </p:cNvPr>
          <p:cNvCxnSpPr>
            <a:cxnSpLocks/>
          </p:cNvCxnSpPr>
          <p:nvPr/>
        </p:nvCxnSpPr>
        <p:spPr>
          <a:xfrm>
            <a:off x="6230347" y="3169509"/>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21" name="TextBox 120">
            <a:extLst>
              <a:ext uri="{FF2B5EF4-FFF2-40B4-BE49-F238E27FC236}">
                <a16:creationId xmlns:a16="http://schemas.microsoft.com/office/drawing/2014/main" id="{1380E93E-AAC7-A842-A5FD-A655CC29BCEA}"/>
              </a:ext>
            </a:extLst>
          </p:cNvPr>
          <p:cNvSpPr txBox="1"/>
          <p:nvPr/>
        </p:nvSpPr>
        <p:spPr>
          <a:xfrm>
            <a:off x="135520" y="44699"/>
            <a:ext cx="2984856"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FFT based approach</a:t>
            </a:r>
          </a:p>
        </p:txBody>
      </p: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DD89DE7C-E2B2-E141-8D82-95BE4918FEEF}"/>
                  </a:ext>
                </a:extLst>
              </p:cNvPr>
              <p:cNvSpPr txBox="1"/>
              <p:nvPr/>
            </p:nvSpPr>
            <p:spPr>
              <a:xfrm>
                <a:off x="1285472" y="3911798"/>
                <a:ext cx="66030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b="0" i="1" dirty="0" smtClean="0">
                          <a:latin typeface="Cambria Math" panose="02040503050406030204" pitchFamily="18" charset="0"/>
                        </a:rPr>
                        <m:t>𝑓</m:t>
                      </m:r>
                      <m:r>
                        <a:rPr lang="en-US" b="0" i="1" dirty="0" smtClean="0">
                          <a:latin typeface="Cambria Math" panose="02040503050406030204" pitchFamily="18" charset="0"/>
                        </a:rPr>
                        <m:t>(</m:t>
                      </m:r>
                      <m:r>
                        <a:rPr lang="en-US" b="0" i="1" dirty="0" smtClean="0">
                          <a:latin typeface="Cambria Math" panose="02040503050406030204" pitchFamily="18" charset="0"/>
                        </a:rPr>
                        <m:t>𝑡</m:t>
                      </m:r>
                      <m:r>
                        <a:rPr lang="en-US" b="0" i="1" dirty="0" smtClean="0">
                          <a:latin typeface="Cambria Math" panose="02040503050406030204" pitchFamily="18" charset="0"/>
                        </a:rPr>
                        <m:t>)</m:t>
                      </m:r>
                    </m:oMath>
                  </m:oMathPara>
                </a14:m>
                <a:endParaRPr lang="en-US" dirty="0"/>
              </a:p>
            </p:txBody>
          </p:sp>
        </mc:Choice>
        <mc:Fallback xmlns="">
          <p:sp>
            <p:nvSpPr>
              <p:cNvPr id="39" name="TextBox 38">
                <a:extLst>
                  <a:ext uri="{FF2B5EF4-FFF2-40B4-BE49-F238E27FC236}">
                    <a16:creationId xmlns:a16="http://schemas.microsoft.com/office/drawing/2014/main" id="{DD89DE7C-E2B2-E141-8D82-95BE4918FEEF}"/>
                  </a:ext>
                </a:extLst>
              </p:cNvPr>
              <p:cNvSpPr txBox="1">
                <a:spLocks noRot="1" noChangeAspect="1" noMove="1" noResize="1" noEditPoints="1" noAdjustHandles="1" noChangeArrowheads="1" noChangeShapeType="1" noTextEdit="1"/>
              </p:cNvSpPr>
              <p:nvPr/>
            </p:nvSpPr>
            <p:spPr>
              <a:xfrm>
                <a:off x="1285472" y="3911798"/>
                <a:ext cx="660309" cy="369332"/>
              </a:xfrm>
              <a:prstGeom prst="rect">
                <a:avLst/>
              </a:prstGeom>
              <a:blipFill>
                <a:blip r:embed="rId3"/>
                <a:stretch>
                  <a:fillRect b="-1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0" name="TextBox 39">
                <a:extLst>
                  <a:ext uri="{FF2B5EF4-FFF2-40B4-BE49-F238E27FC236}">
                    <a16:creationId xmlns:a16="http://schemas.microsoft.com/office/drawing/2014/main" id="{6A5C745D-80C0-384A-86A2-4EEB396E637A}"/>
                  </a:ext>
                </a:extLst>
              </p:cNvPr>
              <p:cNvSpPr txBox="1"/>
              <p:nvPr/>
            </p:nvSpPr>
            <p:spPr>
              <a:xfrm>
                <a:off x="1875283" y="3911798"/>
                <a:ext cx="1245093" cy="3693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b="0" i="1" dirty="0" smtClean="0">
                          <a:latin typeface="Cambria Math" panose="02040503050406030204" pitchFamily="18" charset="0"/>
                        </a:rPr>
                        <m:t>𝑓</m:t>
                      </m:r>
                      <m:r>
                        <a:rPr lang="en-US" b="0" i="1" dirty="0" smtClean="0">
                          <a:latin typeface="Cambria Math" panose="02040503050406030204" pitchFamily="18" charset="0"/>
                        </a:rPr>
                        <m:t>(</m:t>
                      </m:r>
                      <m:r>
                        <a:rPr lang="en-US" b="0" i="1" dirty="0" smtClean="0">
                          <a:latin typeface="Cambria Math" panose="02040503050406030204" pitchFamily="18" charset="0"/>
                        </a:rPr>
                        <m:t>𝑡</m:t>
                      </m:r>
                      <m:r>
                        <a:rPr lang="en-US" b="0" i="1" dirty="0" smtClean="0">
                          <a:latin typeface="Cambria Math" panose="02040503050406030204" pitchFamily="18" charset="0"/>
                        </a:rPr>
                        <m:t>+</m:t>
                      </m:r>
                      <m:r>
                        <m:rPr>
                          <m:sty m:val="p"/>
                        </m:rPr>
                        <a:rPr lang="en-US" b="0" i="0" dirty="0" smtClean="0">
                          <a:latin typeface="Cambria Math" panose="02040503050406030204" pitchFamily="18" charset="0"/>
                        </a:rPr>
                        <m:t>Δt</m:t>
                      </m:r>
                      <m:r>
                        <a:rPr lang="en-US" b="0" i="1" dirty="0" smtClean="0">
                          <a:latin typeface="Cambria Math" panose="02040503050406030204" pitchFamily="18" charset="0"/>
                        </a:rPr>
                        <m:t>)</m:t>
                      </m:r>
                    </m:oMath>
                  </m:oMathPara>
                </a14:m>
                <a:endParaRPr lang="en-US" dirty="0"/>
              </a:p>
            </p:txBody>
          </p:sp>
        </mc:Choice>
        <mc:Fallback xmlns="">
          <p:sp>
            <p:nvSpPr>
              <p:cNvPr id="40" name="TextBox 39">
                <a:extLst>
                  <a:ext uri="{FF2B5EF4-FFF2-40B4-BE49-F238E27FC236}">
                    <a16:creationId xmlns:a16="http://schemas.microsoft.com/office/drawing/2014/main" id="{6A5C745D-80C0-384A-86A2-4EEB396E637A}"/>
                  </a:ext>
                </a:extLst>
              </p:cNvPr>
              <p:cNvSpPr txBox="1">
                <a:spLocks noRot="1" noChangeAspect="1" noMove="1" noResize="1" noEditPoints="1" noAdjustHandles="1" noChangeArrowheads="1" noChangeShapeType="1" noTextEdit="1"/>
              </p:cNvSpPr>
              <p:nvPr/>
            </p:nvSpPr>
            <p:spPr>
              <a:xfrm>
                <a:off x="1875283" y="3911798"/>
                <a:ext cx="1245093" cy="369332"/>
              </a:xfrm>
              <a:prstGeom prst="rect">
                <a:avLst/>
              </a:prstGeom>
              <a:blipFill>
                <a:blip r:embed="rId4"/>
                <a:stretch>
                  <a:fillRect b="-1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2" name="TextBox 41">
                <a:extLst>
                  <a:ext uri="{FF2B5EF4-FFF2-40B4-BE49-F238E27FC236}">
                    <a16:creationId xmlns:a16="http://schemas.microsoft.com/office/drawing/2014/main" id="{C6E1DE86-9810-D249-8780-4F27694BF80E}"/>
                  </a:ext>
                </a:extLst>
              </p:cNvPr>
              <p:cNvSpPr txBox="1"/>
              <p:nvPr/>
            </p:nvSpPr>
            <p:spPr>
              <a:xfrm>
                <a:off x="5861401" y="3892349"/>
                <a:ext cx="66030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b="0" i="1" dirty="0" smtClean="0">
                          <a:latin typeface="Cambria Math" panose="02040503050406030204" pitchFamily="18" charset="0"/>
                        </a:rPr>
                        <m:t>𝑓</m:t>
                      </m:r>
                      <m:r>
                        <a:rPr lang="en-US" b="0" i="1" dirty="0" smtClean="0">
                          <a:latin typeface="Cambria Math" panose="02040503050406030204" pitchFamily="18" charset="0"/>
                        </a:rPr>
                        <m:t>(</m:t>
                      </m:r>
                      <m:r>
                        <a:rPr lang="en-US" b="0" i="1" dirty="0" smtClean="0">
                          <a:latin typeface="Cambria Math" panose="02040503050406030204" pitchFamily="18" charset="0"/>
                        </a:rPr>
                        <m:t>𝑡</m:t>
                      </m:r>
                      <m:r>
                        <a:rPr lang="en-US" b="0" i="1" dirty="0" smtClean="0">
                          <a:latin typeface="Cambria Math" panose="02040503050406030204" pitchFamily="18" charset="0"/>
                        </a:rPr>
                        <m:t>)</m:t>
                      </m:r>
                    </m:oMath>
                  </m:oMathPara>
                </a14:m>
                <a:endParaRPr lang="en-US" dirty="0"/>
              </a:p>
            </p:txBody>
          </p:sp>
        </mc:Choice>
        <mc:Fallback xmlns="">
          <p:sp>
            <p:nvSpPr>
              <p:cNvPr id="42" name="TextBox 41">
                <a:extLst>
                  <a:ext uri="{FF2B5EF4-FFF2-40B4-BE49-F238E27FC236}">
                    <a16:creationId xmlns:a16="http://schemas.microsoft.com/office/drawing/2014/main" id="{C6E1DE86-9810-D249-8780-4F27694BF80E}"/>
                  </a:ext>
                </a:extLst>
              </p:cNvPr>
              <p:cNvSpPr txBox="1">
                <a:spLocks noRot="1" noChangeAspect="1" noMove="1" noResize="1" noEditPoints="1" noAdjustHandles="1" noChangeArrowheads="1" noChangeShapeType="1" noTextEdit="1"/>
              </p:cNvSpPr>
              <p:nvPr/>
            </p:nvSpPr>
            <p:spPr>
              <a:xfrm>
                <a:off x="5861401" y="3892349"/>
                <a:ext cx="660309" cy="369332"/>
              </a:xfrm>
              <a:prstGeom prst="rect">
                <a:avLst/>
              </a:prstGeom>
              <a:blipFill>
                <a:blip r:embed="rId5"/>
                <a:stretch>
                  <a:fillRect b="-967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 name="TextBox 42">
                <a:extLst>
                  <a:ext uri="{FF2B5EF4-FFF2-40B4-BE49-F238E27FC236}">
                    <a16:creationId xmlns:a16="http://schemas.microsoft.com/office/drawing/2014/main" id="{389378A3-424C-9D46-B772-3CA3D4F4C111}"/>
                  </a:ext>
                </a:extLst>
              </p:cNvPr>
              <p:cNvSpPr txBox="1"/>
              <p:nvPr/>
            </p:nvSpPr>
            <p:spPr>
              <a:xfrm>
                <a:off x="6451212" y="3892349"/>
                <a:ext cx="1245093" cy="3693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b="0" i="1" dirty="0" smtClean="0">
                          <a:latin typeface="Cambria Math" panose="02040503050406030204" pitchFamily="18" charset="0"/>
                        </a:rPr>
                        <m:t>𝑓</m:t>
                      </m:r>
                      <m:r>
                        <a:rPr lang="en-US" b="0" i="1" dirty="0" smtClean="0">
                          <a:latin typeface="Cambria Math" panose="02040503050406030204" pitchFamily="18" charset="0"/>
                        </a:rPr>
                        <m:t>(</m:t>
                      </m:r>
                      <m:r>
                        <a:rPr lang="en-US" b="0" i="1" dirty="0" smtClean="0">
                          <a:latin typeface="Cambria Math" panose="02040503050406030204" pitchFamily="18" charset="0"/>
                        </a:rPr>
                        <m:t>𝑡</m:t>
                      </m:r>
                      <m:r>
                        <a:rPr lang="en-US" b="0" i="1" dirty="0" smtClean="0">
                          <a:latin typeface="Cambria Math" panose="02040503050406030204" pitchFamily="18" charset="0"/>
                        </a:rPr>
                        <m:t>+</m:t>
                      </m:r>
                      <m:r>
                        <m:rPr>
                          <m:sty m:val="p"/>
                        </m:rPr>
                        <a:rPr lang="en-US" b="0" i="0" dirty="0" smtClean="0">
                          <a:latin typeface="Cambria Math" panose="02040503050406030204" pitchFamily="18" charset="0"/>
                        </a:rPr>
                        <m:t>Δt</m:t>
                      </m:r>
                      <m:r>
                        <a:rPr lang="en-US" b="0" i="1" dirty="0" smtClean="0">
                          <a:latin typeface="Cambria Math" panose="02040503050406030204" pitchFamily="18" charset="0"/>
                        </a:rPr>
                        <m:t>)</m:t>
                      </m:r>
                    </m:oMath>
                  </m:oMathPara>
                </a14:m>
                <a:endParaRPr lang="en-US" dirty="0"/>
              </a:p>
            </p:txBody>
          </p:sp>
        </mc:Choice>
        <mc:Fallback xmlns="">
          <p:sp>
            <p:nvSpPr>
              <p:cNvPr id="43" name="TextBox 42">
                <a:extLst>
                  <a:ext uri="{FF2B5EF4-FFF2-40B4-BE49-F238E27FC236}">
                    <a16:creationId xmlns:a16="http://schemas.microsoft.com/office/drawing/2014/main" id="{389378A3-424C-9D46-B772-3CA3D4F4C111}"/>
                  </a:ext>
                </a:extLst>
              </p:cNvPr>
              <p:cNvSpPr txBox="1">
                <a:spLocks noRot="1" noChangeAspect="1" noMove="1" noResize="1" noEditPoints="1" noAdjustHandles="1" noChangeArrowheads="1" noChangeShapeType="1" noTextEdit="1"/>
              </p:cNvSpPr>
              <p:nvPr/>
            </p:nvSpPr>
            <p:spPr>
              <a:xfrm>
                <a:off x="6451212" y="3892349"/>
                <a:ext cx="1245093" cy="369332"/>
              </a:xfrm>
              <a:prstGeom prst="rect">
                <a:avLst/>
              </a:prstGeom>
              <a:blipFill>
                <a:blip r:embed="rId6"/>
                <a:stretch>
                  <a:fillRect b="-9677"/>
                </a:stretch>
              </a:blipFill>
            </p:spPr>
            <p:txBody>
              <a:bodyPr/>
              <a:lstStyle/>
              <a:p>
                <a:r>
                  <a:rPr lang="en-US">
                    <a:noFill/>
                  </a:rPr>
                  <a:t> </a:t>
                </a:r>
              </a:p>
            </p:txBody>
          </p:sp>
        </mc:Fallback>
      </mc:AlternateContent>
    </p:spTree>
    <p:extLst>
      <p:ext uri="{BB962C8B-B14F-4D97-AF65-F5344CB8AC3E}">
        <p14:creationId xmlns:p14="http://schemas.microsoft.com/office/powerpoint/2010/main" val="9159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3C1F70-7879-CB4E-B727-948B3E4846CB}"/>
              </a:ext>
            </a:extLst>
          </p:cNvPr>
          <p:cNvSpPr txBox="1"/>
          <p:nvPr/>
        </p:nvSpPr>
        <p:spPr>
          <a:xfrm>
            <a:off x="1086755" y="3328516"/>
            <a:ext cx="574196" cy="369332"/>
          </a:xfrm>
          <a:prstGeom prst="rect">
            <a:avLst/>
          </a:prstGeom>
          <a:noFill/>
        </p:spPr>
        <p:txBody>
          <a:bodyPr wrap="none" rtlCol="0">
            <a:spAutoFit/>
          </a:bodyPr>
          <a:lstStyle/>
          <a:p>
            <a:r>
              <a:rPr lang="en-US" dirty="0">
                <a:latin typeface="Avenir Book" panose="02000503020000020003" pitchFamily="2" charset="0"/>
              </a:rPr>
              <a:t>FFT</a:t>
            </a:r>
          </a:p>
        </p:txBody>
      </p:sp>
      <p:sp>
        <p:nvSpPr>
          <p:cNvPr id="46" name="TextBox 45">
            <a:extLst>
              <a:ext uri="{FF2B5EF4-FFF2-40B4-BE49-F238E27FC236}">
                <a16:creationId xmlns:a16="http://schemas.microsoft.com/office/drawing/2014/main" id="{EF67B86E-482C-5241-804E-F5681CABEA3B}"/>
              </a:ext>
            </a:extLst>
          </p:cNvPr>
          <p:cNvSpPr txBox="1"/>
          <p:nvPr/>
        </p:nvSpPr>
        <p:spPr>
          <a:xfrm>
            <a:off x="1891804" y="3315241"/>
            <a:ext cx="574196" cy="369332"/>
          </a:xfrm>
          <a:prstGeom prst="rect">
            <a:avLst/>
          </a:prstGeom>
          <a:noFill/>
        </p:spPr>
        <p:txBody>
          <a:bodyPr wrap="none" rtlCol="0">
            <a:spAutoFit/>
          </a:bodyPr>
          <a:lstStyle/>
          <a:p>
            <a:r>
              <a:rPr lang="en-US" dirty="0">
                <a:latin typeface="Avenir Book" panose="02000503020000020003" pitchFamily="2" charset="0"/>
              </a:rPr>
              <a:t>FFT</a:t>
            </a:r>
          </a:p>
        </p:txBody>
      </p:sp>
      <p:sp>
        <p:nvSpPr>
          <p:cNvPr id="49" name="Freeform 48">
            <a:extLst>
              <a:ext uri="{FF2B5EF4-FFF2-40B4-BE49-F238E27FC236}">
                <a16:creationId xmlns:a16="http://schemas.microsoft.com/office/drawing/2014/main" id="{CCAC65B2-F799-BE48-A06F-53368938DECE}"/>
              </a:ext>
            </a:extLst>
          </p:cNvPr>
          <p:cNvSpPr/>
          <p:nvPr/>
        </p:nvSpPr>
        <p:spPr>
          <a:xfrm>
            <a:off x="1553759" y="2888517"/>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50" name="Freeform 49">
            <a:extLst>
              <a:ext uri="{FF2B5EF4-FFF2-40B4-BE49-F238E27FC236}">
                <a16:creationId xmlns:a16="http://schemas.microsoft.com/office/drawing/2014/main" id="{5029F608-703A-5347-9835-B0759FD6A9EC}"/>
              </a:ext>
            </a:extLst>
          </p:cNvPr>
          <p:cNvSpPr/>
          <p:nvPr/>
        </p:nvSpPr>
        <p:spPr>
          <a:xfrm>
            <a:off x="2319085" y="2879950"/>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51" name="Straight Arrow Connector 50">
            <a:extLst>
              <a:ext uri="{FF2B5EF4-FFF2-40B4-BE49-F238E27FC236}">
                <a16:creationId xmlns:a16="http://schemas.microsoft.com/office/drawing/2014/main" id="{66E14682-7165-A441-8EB3-AD58CD73CA0B}"/>
              </a:ext>
            </a:extLst>
          </p:cNvPr>
          <p:cNvCxnSpPr>
            <a:cxnSpLocks/>
          </p:cNvCxnSpPr>
          <p:nvPr/>
        </p:nvCxnSpPr>
        <p:spPr>
          <a:xfrm>
            <a:off x="1642371" y="1918903"/>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71602A82-2CE8-D04C-A7EE-EA9FE66FE7DC}"/>
              </a:ext>
            </a:extLst>
          </p:cNvPr>
          <p:cNvCxnSpPr>
            <a:cxnSpLocks/>
          </p:cNvCxnSpPr>
          <p:nvPr/>
        </p:nvCxnSpPr>
        <p:spPr>
          <a:xfrm>
            <a:off x="2392503" y="190213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53" name="Rectangle 52">
            <a:extLst>
              <a:ext uri="{FF2B5EF4-FFF2-40B4-BE49-F238E27FC236}">
                <a16:creationId xmlns:a16="http://schemas.microsoft.com/office/drawing/2014/main" id="{84E7C0A3-EB08-7B45-B73C-5583567BF336}"/>
              </a:ext>
            </a:extLst>
          </p:cNvPr>
          <p:cNvSpPr/>
          <p:nvPr/>
        </p:nvSpPr>
        <p:spPr>
          <a:xfrm>
            <a:off x="1300099" y="1502762"/>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54" name="Rectangle 53">
            <a:extLst>
              <a:ext uri="{FF2B5EF4-FFF2-40B4-BE49-F238E27FC236}">
                <a16:creationId xmlns:a16="http://schemas.microsoft.com/office/drawing/2014/main" id="{1E97778F-62C2-B94C-AD18-2E46EA7B709B}"/>
              </a:ext>
            </a:extLst>
          </p:cNvPr>
          <p:cNvSpPr/>
          <p:nvPr/>
        </p:nvSpPr>
        <p:spPr>
          <a:xfrm>
            <a:off x="2012724" y="1502762"/>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55" name="Straight Connector 54">
            <a:extLst>
              <a:ext uri="{FF2B5EF4-FFF2-40B4-BE49-F238E27FC236}">
                <a16:creationId xmlns:a16="http://schemas.microsoft.com/office/drawing/2014/main" id="{4270974A-3B9F-EC43-A3BC-074C6109800B}"/>
              </a:ext>
            </a:extLst>
          </p:cNvPr>
          <p:cNvCxnSpPr>
            <a:cxnSpLocks/>
          </p:cNvCxnSpPr>
          <p:nvPr/>
        </p:nvCxnSpPr>
        <p:spPr>
          <a:xfrm>
            <a:off x="1303463" y="1494832"/>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4E0B48FF-76BA-9540-A74A-FAF277316530}"/>
              </a:ext>
            </a:extLst>
          </p:cNvPr>
          <p:cNvCxnSpPr>
            <a:cxnSpLocks/>
          </p:cNvCxnSpPr>
          <p:nvPr/>
        </p:nvCxnSpPr>
        <p:spPr>
          <a:xfrm flipV="1">
            <a:off x="1285472" y="228283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C7BFEB31-E397-B14C-84B5-08C943B6F18F}"/>
              </a:ext>
            </a:extLst>
          </p:cNvPr>
          <p:cNvCxnSpPr>
            <a:cxnSpLocks/>
          </p:cNvCxnSpPr>
          <p:nvPr/>
        </p:nvCxnSpPr>
        <p:spPr>
          <a:xfrm flipV="1">
            <a:off x="1291520" y="76197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638A96CA-6DB1-FE4A-AB45-005F36337906}"/>
              </a:ext>
            </a:extLst>
          </p:cNvPr>
          <p:cNvSpPr txBox="1"/>
          <p:nvPr/>
        </p:nvSpPr>
        <p:spPr>
          <a:xfrm>
            <a:off x="1728847" y="229623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32ACCC48-93B3-284E-A4D4-C3DCB64863B4}"/>
              </a:ext>
            </a:extLst>
          </p:cNvPr>
          <p:cNvSpPr txBox="1"/>
          <p:nvPr/>
        </p:nvSpPr>
        <p:spPr>
          <a:xfrm rot="16200000">
            <a:off x="369918" y="1340256"/>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0" name="Straight Arrow Connector 59">
            <a:extLst>
              <a:ext uri="{FF2B5EF4-FFF2-40B4-BE49-F238E27FC236}">
                <a16:creationId xmlns:a16="http://schemas.microsoft.com/office/drawing/2014/main" id="{34B55562-FB4E-5D42-B250-7B5045BD2517}"/>
              </a:ext>
            </a:extLst>
          </p:cNvPr>
          <p:cNvCxnSpPr>
            <a:cxnSpLocks/>
          </p:cNvCxnSpPr>
          <p:nvPr/>
        </p:nvCxnSpPr>
        <p:spPr>
          <a:xfrm>
            <a:off x="2008927" y="133995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1" name="Straight Arrow Connector 60">
            <a:extLst>
              <a:ext uri="{FF2B5EF4-FFF2-40B4-BE49-F238E27FC236}">
                <a16:creationId xmlns:a16="http://schemas.microsoft.com/office/drawing/2014/main" id="{0424E833-189D-7644-8721-D08D5E2DC2AB}"/>
              </a:ext>
            </a:extLst>
          </p:cNvPr>
          <p:cNvCxnSpPr>
            <a:cxnSpLocks/>
          </p:cNvCxnSpPr>
          <p:nvPr/>
        </p:nvCxnSpPr>
        <p:spPr>
          <a:xfrm>
            <a:off x="2768549" y="133995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510F9DD4-11F2-CB48-A887-0CA567FB220E}"/>
              </a:ext>
            </a:extLst>
          </p:cNvPr>
          <p:cNvCxnSpPr>
            <a:cxnSpLocks/>
          </p:cNvCxnSpPr>
          <p:nvPr/>
        </p:nvCxnSpPr>
        <p:spPr>
          <a:xfrm>
            <a:off x="3507062" y="133995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4" name="Rectangle 99">
            <a:extLst>
              <a:ext uri="{FF2B5EF4-FFF2-40B4-BE49-F238E27FC236}">
                <a16:creationId xmlns:a16="http://schemas.microsoft.com/office/drawing/2014/main" id="{660224DC-1637-7B49-B796-88FEB5E382CC}"/>
              </a:ext>
            </a:extLst>
          </p:cNvPr>
          <p:cNvSpPr/>
          <p:nvPr/>
        </p:nvSpPr>
        <p:spPr>
          <a:xfrm>
            <a:off x="5880621" y="1486137"/>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65" name="Freeform 64">
            <a:extLst>
              <a:ext uri="{FF2B5EF4-FFF2-40B4-BE49-F238E27FC236}">
                <a16:creationId xmlns:a16="http://schemas.microsoft.com/office/drawing/2014/main" id="{1E0D2D43-2537-ED4F-9AEA-E13FC79A92DD}"/>
              </a:ext>
            </a:extLst>
          </p:cNvPr>
          <p:cNvSpPr/>
          <p:nvPr/>
        </p:nvSpPr>
        <p:spPr>
          <a:xfrm>
            <a:off x="5879391" y="1489125"/>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66" name="Straight Arrow Connector 65">
            <a:extLst>
              <a:ext uri="{FF2B5EF4-FFF2-40B4-BE49-F238E27FC236}">
                <a16:creationId xmlns:a16="http://schemas.microsoft.com/office/drawing/2014/main" id="{B606E43E-799D-BD42-A03A-06C9C3264DF4}"/>
              </a:ext>
            </a:extLst>
          </p:cNvPr>
          <p:cNvCxnSpPr>
            <a:cxnSpLocks/>
          </p:cNvCxnSpPr>
          <p:nvPr/>
        </p:nvCxnSpPr>
        <p:spPr>
          <a:xfrm flipV="1">
            <a:off x="5861401" y="2277127"/>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8047CE1E-8597-384B-8989-B35756A9248A}"/>
              </a:ext>
            </a:extLst>
          </p:cNvPr>
          <p:cNvCxnSpPr>
            <a:cxnSpLocks/>
          </p:cNvCxnSpPr>
          <p:nvPr/>
        </p:nvCxnSpPr>
        <p:spPr>
          <a:xfrm flipV="1">
            <a:off x="5867448" y="756264"/>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E7606795-8883-E547-BFE6-4D26AB026C41}"/>
              </a:ext>
            </a:extLst>
          </p:cNvPr>
          <p:cNvSpPr txBox="1"/>
          <p:nvPr/>
        </p:nvSpPr>
        <p:spPr>
          <a:xfrm>
            <a:off x="6304776" y="2290526"/>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98" name="TextBox 97">
            <a:extLst>
              <a:ext uri="{FF2B5EF4-FFF2-40B4-BE49-F238E27FC236}">
                <a16:creationId xmlns:a16="http://schemas.microsoft.com/office/drawing/2014/main" id="{E992BD06-F424-2845-A299-E6C20751666E}"/>
              </a:ext>
            </a:extLst>
          </p:cNvPr>
          <p:cNvSpPr txBox="1"/>
          <p:nvPr/>
        </p:nvSpPr>
        <p:spPr>
          <a:xfrm rot="16200000">
            <a:off x="5042945" y="1390474"/>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106" name="Straight Arrow Connector 105">
            <a:extLst>
              <a:ext uri="{FF2B5EF4-FFF2-40B4-BE49-F238E27FC236}">
                <a16:creationId xmlns:a16="http://schemas.microsoft.com/office/drawing/2014/main" id="{188402A6-CC3F-BA42-A3EF-67AFE373D8F8}"/>
              </a:ext>
            </a:extLst>
          </p:cNvPr>
          <p:cNvCxnSpPr>
            <a:cxnSpLocks/>
          </p:cNvCxnSpPr>
          <p:nvPr/>
        </p:nvCxnSpPr>
        <p:spPr>
          <a:xfrm>
            <a:off x="6573735" y="132521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07" name="Straight Arrow Connector 106">
            <a:extLst>
              <a:ext uri="{FF2B5EF4-FFF2-40B4-BE49-F238E27FC236}">
                <a16:creationId xmlns:a16="http://schemas.microsoft.com/office/drawing/2014/main" id="{4D7C2D58-4A97-534D-9BB3-90CD7F4E4BFC}"/>
              </a:ext>
            </a:extLst>
          </p:cNvPr>
          <p:cNvCxnSpPr>
            <a:cxnSpLocks/>
          </p:cNvCxnSpPr>
          <p:nvPr/>
        </p:nvCxnSpPr>
        <p:spPr>
          <a:xfrm>
            <a:off x="7322236" y="132521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08" name="Straight Arrow Connector 107">
            <a:extLst>
              <a:ext uri="{FF2B5EF4-FFF2-40B4-BE49-F238E27FC236}">
                <a16:creationId xmlns:a16="http://schemas.microsoft.com/office/drawing/2014/main" id="{7149EE97-F9E3-7E4C-8295-9345FC7E17BC}"/>
              </a:ext>
            </a:extLst>
          </p:cNvPr>
          <p:cNvCxnSpPr>
            <a:cxnSpLocks/>
          </p:cNvCxnSpPr>
          <p:nvPr/>
        </p:nvCxnSpPr>
        <p:spPr>
          <a:xfrm>
            <a:off x="8049630" y="1325218"/>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109" name="Rectangle 99">
            <a:extLst>
              <a:ext uri="{FF2B5EF4-FFF2-40B4-BE49-F238E27FC236}">
                <a16:creationId xmlns:a16="http://schemas.microsoft.com/office/drawing/2014/main" id="{0A772DF8-40D0-3945-AB55-711D8DABBDA7}"/>
              </a:ext>
            </a:extLst>
          </p:cNvPr>
          <p:cNvSpPr/>
          <p:nvPr/>
        </p:nvSpPr>
        <p:spPr>
          <a:xfrm>
            <a:off x="6566632" y="1595067"/>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110" name="Straight Arrow Connector 109">
            <a:extLst>
              <a:ext uri="{FF2B5EF4-FFF2-40B4-BE49-F238E27FC236}">
                <a16:creationId xmlns:a16="http://schemas.microsoft.com/office/drawing/2014/main" id="{33F50301-588D-8145-9AA0-E21BB761C51E}"/>
              </a:ext>
            </a:extLst>
          </p:cNvPr>
          <p:cNvCxnSpPr>
            <a:cxnSpLocks/>
          </p:cNvCxnSpPr>
          <p:nvPr/>
        </p:nvCxnSpPr>
        <p:spPr>
          <a:xfrm>
            <a:off x="6214396" y="1927720"/>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11" name="Straight Arrow Connector 110">
            <a:extLst>
              <a:ext uri="{FF2B5EF4-FFF2-40B4-BE49-F238E27FC236}">
                <a16:creationId xmlns:a16="http://schemas.microsoft.com/office/drawing/2014/main" id="{F6E83DE5-005B-F143-B2C7-068496FEB7AD}"/>
              </a:ext>
            </a:extLst>
          </p:cNvPr>
          <p:cNvCxnSpPr>
            <a:cxnSpLocks/>
          </p:cNvCxnSpPr>
          <p:nvPr/>
        </p:nvCxnSpPr>
        <p:spPr>
          <a:xfrm>
            <a:off x="6964528" y="19109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12" name="Freeform 111">
            <a:extLst>
              <a:ext uri="{FF2B5EF4-FFF2-40B4-BE49-F238E27FC236}">
                <a16:creationId xmlns:a16="http://schemas.microsoft.com/office/drawing/2014/main" id="{E56D6396-86F8-F946-986A-C1D71CA7123F}"/>
              </a:ext>
            </a:extLst>
          </p:cNvPr>
          <p:cNvSpPr/>
          <p:nvPr/>
        </p:nvSpPr>
        <p:spPr>
          <a:xfrm>
            <a:off x="6167391" y="2886637"/>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13" name="Freeform 112">
            <a:extLst>
              <a:ext uri="{FF2B5EF4-FFF2-40B4-BE49-F238E27FC236}">
                <a16:creationId xmlns:a16="http://schemas.microsoft.com/office/drawing/2014/main" id="{A0801524-4DBF-E840-B73D-966D8A7DCBD3}"/>
              </a:ext>
            </a:extLst>
          </p:cNvPr>
          <p:cNvSpPr/>
          <p:nvPr/>
        </p:nvSpPr>
        <p:spPr>
          <a:xfrm>
            <a:off x="6883004" y="2879549"/>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115" name="Straight Arrow Connector 114">
            <a:extLst>
              <a:ext uri="{FF2B5EF4-FFF2-40B4-BE49-F238E27FC236}">
                <a16:creationId xmlns:a16="http://schemas.microsoft.com/office/drawing/2014/main" id="{FD7248B1-117B-F641-A89F-ADA12D5D7A0B}"/>
              </a:ext>
            </a:extLst>
          </p:cNvPr>
          <p:cNvCxnSpPr>
            <a:cxnSpLocks/>
          </p:cNvCxnSpPr>
          <p:nvPr/>
        </p:nvCxnSpPr>
        <p:spPr>
          <a:xfrm>
            <a:off x="2419929" y="3180431"/>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16" name="Straight Arrow Connector 115">
            <a:extLst>
              <a:ext uri="{FF2B5EF4-FFF2-40B4-BE49-F238E27FC236}">
                <a16:creationId xmlns:a16="http://schemas.microsoft.com/office/drawing/2014/main" id="{61771C1B-8FE2-EF49-BA06-311F52CC7FB4}"/>
              </a:ext>
            </a:extLst>
          </p:cNvPr>
          <p:cNvCxnSpPr>
            <a:cxnSpLocks/>
          </p:cNvCxnSpPr>
          <p:nvPr/>
        </p:nvCxnSpPr>
        <p:spPr>
          <a:xfrm>
            <a:off x="1660951" y="3180431"/>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17" name="TextBox 116">
            <a:extLst>
              <a:ext uri="{FF2B5EF4-FFF2-40B4-BE49-F238E27FC236}">
                <a16:creationId xmlns:a16="http://schemas.microsoft.com/office/drawing/2014/main" id="{DCCE41DD-CA87-8C47-9E0C-0E04D0BCFCF6}"/>
              </a:ext>
            </a:extLst>
          </p:cNvPr>
          <p:cNvSpPr txBox="1"/>
          <p:nvPr/>
        </p:nvSpPr>
        <p:spPr>
          <a:xfrm>
            <a:off x="5656151" y="3317594"/>
            <a:ext cx="574196" cy="369332"/>
          </a:xfrm>
          <a:prstGeom prst="rect">
            <a:avLst/>
          </a:prstGeom>
          <a:noFill/>
        </p:spPr>
        <p:txBody>
          <a:bodyPr wrap="none" rtlCol="0">
            <a:spAutoFit/>
          </a:bodyPr>
          <a:lstStyle/>
          <a:p>
            <a:r>
              <a:rPr lang="en-US" dirty="0">
                <a:latin typeface="Avenir Book" panose="02000503020000020003" pitchFamily="2" charset="0"/>
              </a:rPr>
              <a:t>FFT</a:t>
            </a:r>
          </a:p>
        </p:txBody>
      </p:sp>
      <p:sp>
        <p:nvSpPr>
          <p:cNvPr id="118" name="TextBox 117">
            <a:extLst>
              <a:ext uri="{FF2B5EF4-FFF2-40B4-BE49-F238E27FC236}">
                <a16:creationId xmlns:a16="http://schemas.microsoft.com/office/drawing/2014/main" id="{64D9EB61-88EC-DA48-A2D8-A47E3C2B046F}"/>
              </a:ext>
            </a:extLst>
          </p:cNvPr>
          <p:cNvSpPr txBox="1"/>
          <p:nvPr/>
        </p:nvSpPr>
        <p:spPr>
          <a:xfrm>
            <a:off x="6461200" y="3304319"/>
            <a:ext cx="574196" cy="369332"/>
          </a:xfrm>
          <a:prstGeom prst="rect">
            <a:avLst/>
          </a:prstGeom>
          <a:noFill/>
        </p:spPr>
        <p:txBody>
          <a:bodyPr wrap="none" rtlCol="0">
            <a:spAutoFit/>
          </a:bodyPr>
          <a:lstStyle/>
          <a:p>
            <a:r>
              <a:rPr lang="en-US" dirty="0">
                <a:latin typeface="Avenir Book" panose="02000503020000020003" pitchFamily="2" charset="0"/>
              </a:rPr>
              <a:t>FFT</a:t>
            </a:r>
          </a:p>
        </p:txBody>
      </p:sp>
      <p:cxnSp>
        <p:nvCxnSpPr>
          <p:cNvPr id="119" name="Straight Arrow Connector 118">
            <a:extLst>
              <a:ext uri="{FF2B5EF4-FFF2-40B4-BE49-F238E27FC236}">
                <a16:creationId xmlns:a16="http://schemas.microsoft.com/office/drawing/2014/main" id="{706CA5A3-49DE-9743-B2A2-984537831B1D}"/>
              </a:ext>
            </a:extLst>
          </p:cNvPr>
          <p:cNvCxnSpPr>
            <a:cxnSpLocks/>
          </p:cNvCxnSpPr>
          <p:nvPr/>
        </p:nvCxnSpPr>
        <p:spPr>
          <a:xfrm>
            <a:off x="6989325" y="3169509"/>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20" name="Straight Arrow Connector 119">
            <a:extLst>
              <a:ext uri="{FF2B5EF4-FFF2-40B4-BE49-F238E27FC236}">
                <a16:creationId xmlns:a16="http://schemas.microsoft.com/office/drawing/2014/main" id="{8C7B6C63-03CE-AD4E-8591-A1F3D726869B}"/>
              </a:ext>
            </a:extLst>
          </p:cNvPr>
          <p:cNvCxnSpPr>
            <a:cxnSpLocks/>
          </p:cNvCxnSpPr>
          <p:nvPr/>
        </p:nvCxnSpPr>
        <p:spPr>
          <a:xfrm>
            <a:off x="6230347" y="3169509"/>
            <a:ext cx="0" cy="702021"/>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21" name="TextBox 120">
            <a:extLst>
              <a:ext uri="{FF2B5EF4-FFF2-40B4-BE49-F238E27FC236}">
                <a16:creationId xmlns:a16="http://schemas.microsoft.com/office/drawing/2014/main" id="{1380E93E-AAC7-A842-A5FD-A655CC29BCEA}"/>
              </a:ext>
            </a:extLst>
          </p:cNvPr>
          <p:cNvSpPr txBox="1"/>
          <p:nvPr/>
        </p:nvSpPr>
        <p:spPr>
          <a:xfrm>
            <a:off x="135520" y="44699"/>
            <a:ext cx="2984856"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FFT based approach</a:t>
            </a:r>
          </a:p>
        </p:txBody>
      </p: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DD89DE7C-E2B2-E141-8D82-95BE4918FEEF}"/>
                  </a:ext>
                </a:extLst>
              </p:cNvPr>
              <p:cNvSpPr txBox="1"/>
              <p:nvPr/>
            </p:nvSpPr>
            <p:spPr>
              <a:xfrm>
                <a:off x="1285472" y="3911798"/>
                <a:ext cx="66030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b="0" i="1" dirty="0" smtClean="0">
                          <a:latin typeface="Cambria Math" panose="02040503050406030204" pitchFamily="18" charset="0"/>
                        </a:rPr>
                        <m:t>𝑓</m:t>
                      </m:r>
                      <m:r>
                        <a:rPr lang="en-US" b="0" i="1" dirty="0" smtClean="0">
                          <a:latin typeface="Cambria Math" panose="02040503050406030204" pitchFamily="18" charset="0"/>
                        </a:rPr>
                        <m:t>(</m:t>
                      </m:r>
                      <m:r>
                        <a:rPr lang="en-US" b="0" i="1" dirty="0" smtClean="0">
                          <a:latin typeface="Cambria Math" panose="02040503050406030204" pitchFamily="18" charset="0"/>
                        </a:rPr>
                        <m:t>𝑡</m:t>
                      </m:r>
                      <m:r>
                        <a:rPr lang="en-US" b="0" i="1" dirty="0" smtClean="0">
                          <a:latin typeface="Cambria Math" panose="02040503050406030204" pitchFamily="18" charset="0"/>
                        </a:rPr>
                        <m:t>)</m:t>
                      </m:r>
                    </m:oMath>
                  </m:oMathPara>
                </a14:m>
                <a:endParaRPr lang="en-US" dirty="0"/>
              </a:p>
            </p:txBody>
          </p:sp>
        </mc:Choice>
        <mc:Fallback xmlns="">
          <p:sp>
            <p:nvSpPr>
              <p:cNvPr id="39" name="TextBox 38">
                <a:extLst>
                  <a:ext uri="{FF2B5EF4-FFF2-40B4-BE49-F238E27FC236}">
                    <a16:creationId xmlns:a16="http://schemas.microsoft.com/office/drawing/2014/main" id="{DD89DE7C-E2B2-E141-8D82-95BE4918FEEF}"/>
                  </a:ext>
                </a:extLst>
              </p:cNvPr>
              <p:cNvSpPr txBox="1">
                <a:spLocks noRot="1" noChangeAspect="1" noMove="1" noResize="1" noEditPoints="1" noAdjustHandles="1" noChangeArrowheads="1" noChangeShapeType="1" noTextEdit="1"/>
              </p:cNvSpPr>
              <p:nvPr/>
            </p:nvSpPr>
            <p:spPr>
              <a:xfrm>
                <a:off x="1285472" y="3911798"/>
                <a:ext cx="660309" cy="369332"/>
              </a:xfrm>
              <a:prstGeom prst="rect">
                <a:avLst/>
              </a:prstGeom>
              <a:blipFill>
                <a:blip r:embed="rId3"/>
                <a:stretch>
                  <a:fillRect b="-1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0" name="TextBox 39">
                <a:extLst>
                  <a:ext uri="{FF2B5EF4-FFF2-40B4-BE49-F238E27FC236}">
                    <a16:creationId xmlns:a16="http://schemas.microsoft.com/office/drawing/2014/main" id="{6A5C745D-80C0-384A-86A2-4EEB396E637A}"/>
                  </a:ext>
                </a:extLst>
              </p:cNvPr>
              <p:cNvSpPr txBox="1"/>
              <p:nvPr/>
            </p:nvSpPr>
            <p:spPr>
              <a:xfrm>
                <a:off x="1875283" y="3911798"/>
                <a:ext cx="1245093" cy="3693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b="0" i="1" dirty="0" smtClean="0">
                          <a:latin typeface="Cambria Math" panose="02040503050406030204" pitchFamily="18" charset="0"/>
                        </a:rPr>
                        <m:t>𝑓</m:t>
                      </m:r>
                      <m:r>
                        <a:rPr lang="en-US" b="0" i="1" dirty="0" smtClean="0">
                          <a:latin typeface="Cambria Math" panose="02040503050406030204" pitchFamily="18" charset="0"/>
                        </a:rPr>
                        <m:t>(</m:t>
                      </m:r>
                      <m:r>
                        <a:rPr lang="en-US" b="0" i="1" dirty="0" smtClean="0">
                          <a:latin typeface="Cambria Math" panose="02040503050406030204" pitchFamily="18" charset="0"/>
                        </a:rPr>
                        <m:t>𝑡</m:t>
                      </m:r>
                      <m:r>
                        <a:rPr lang="en-US" b="0" i="1" dirty="0" smtClean="0">
                          <a:latin typeface="Cambria Math" panose="02040503050406030204" pitchFamily="18" charset="0"/>
                        </a:rPr>
                        <m:t>+</m:t>
                      </m:r>
                      <m:r>
                        <m:rPr>
                          <m:sty m:val="p"/>
                        </m:rPr>
                        <a:rPr lang="en-US" b="0" i="0" dirty="0" smtClean="0">
                          <a:latin typeface="Cambria Math" panose="02040503050406030204" pitchFamily="18" charset="0"/>
                        </a:rPr>
                        <m:t>Δt</m:t>
                      </m:r>
                      <m:r>
                        <a:rPr lang="en-US" b="0" i="1" dirty="0" smtClean="0">
                          <a:latin typeface="Cambria Math" panose="02040503050406030204" pitchFamily="18" charset="0"/>
                        </a:rPr>
                        <m:t>)</m:t>
                      </m:r>
                    </m:oMath>
                  </m:oMathPara>
                </a14:m>
                <a:endParaRPr lang="en-US" dirty="0"/>
              </a:p>
            </p:txBody>
          </p:sp>
        </mc:Choice>
        <mc:Fallback xmlns="">
          <p:sp>
            <p:nvSpPr>
              <p:cNvPr id="40" name="TextBox 39">
                <a:extLst>
                  <a:ext uri="{FF2B5EF4-FFF2-40B4-BE49-F238E27FC236}">
                    <a16:creationId xmlns:a16="http://schemas.microsoft.com/office/drawing/2014/main" id="{6A5C745D-80C0-384A-86A2-4EEB396E637A}"/>
                  </a:ext>
                </a:extLst>
              </p:cNvPr>
              <p:cNvSpPr txBox="1">
                <a:spLocks noRot="1" noChangeAspect="1" noMove="1" noResize="1" noEditPoints="1" noAdjustHandles="1" noChangeArrowheads="1" noChangeShapeType="1" noTextEdit="1"/>
              </p:cNvSpPr>
              <p:nvPr/>
            </p:nvSpPr>
            <p:spPr>
              <a:xfrm>
                <a:off x="1875283" y="3911798"/>
                <a:ext cx="1245093" cy="369332"/>
              </a:xfrm>
              <a:prstGeom prst="rect">
                <a:avLst/>
              </a:prstGeom>
              <a:blipFill>
                <a:blip r:embed="rId4"/>
                <a:stretch>
                  <a:fillRect b="-1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2" name="TextBox 41">
                <a:extLst>
                  <a:ext uri="{FF2B5EF4-FFF2-40B4-BE49-F238E27FC236}">
                    <a16:creationId xmlns:a16="http://schemas.microsoft.com/office/drawing/2014/main" id="{C6E1DE86-9810-D249-8780-4F27694BF80E}"/>
                  </a:ext>
                </a:extLst>
              </p:cNvPr>
              <p:cNvSpPr txBox="1"/>
              <p:nvPr/>
            </p:nvSpPr>
            <p:spPr>
              <a:xfrm>
                <a:off x="5861401" y="3892349"/>
                <a:ext cx="66030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b="0" i="1" dirty="0" smtClean="0">
                          <a:latin typeface="Cambria Math" panose="02040503050406030204" pitchFamily="18" charset="0"/>
                        </a:rPr>
                        <m:t>𝑓</m:t>
                      </m:r>
                      <m:r>
                        <a:rPr lang="en-US" b="0" i="1" dirty="0" smtClean="0">
                          <a:latin typeface="Cambria Math" panose="02040503050406030204" pitchFamily="18" charset="0"/>
                        </a:rPr>
                        <m:t>(</m:t>
                      </m:r>
                      <m:r>
                        <a:rPr lang="en-US" b="0" i="1" dirty="0" smtClean="0">
                          <a:latin typeface="Cambria Math" panose="02040503050406030204" pitchFamily="18" charset="0"/>
                        </a:rPr>
                        <m:t>𝑡</m:t>
                      </m:r>
                      <m:r>
                        <a:rPr lang="en-US" b="0" i="1" dirty="0" smtClean="0">
                          <a:latin typeface="Cambria Math" panose="02040503050406030204" pitchFamily="18" charset="0"/>
                        </a:rPr>
                        <m:t>)</m:t>
                      </m:r>
                    </m:oMath>
                  </m:oMathPara>
                </a14:m>
                <a:endParaRPr lang="en-US" dirty="0"/>
              </a:p>
            </p:txBody>
          </p:sp>
        </mc:Choice>
        <mc:Fallback xmlns="">
          <p:sp>
            <p:nvSpPr>
              <p:cNvPr id="42" name="TextBox 41">
                <a:extLst>
                  <a:ext uri="{FF2B5EF4-FFF2-40B4-BE49-F238E27FC236}">
                    <a16:creationId xmlns:a16="http://schemas.microsoft.com/office/drawing/2014/main" id="{C6E1DE86-9810-D249-8780-4F27694BF80E}"/>
                  </a:ext>
                </a:extLst>
              </p:cNvPr>
              <p:cNvSpPr txBox="1">
                <a:spLocks noRot="1" noChangeAspect="1" noMove="1" noResize="1" noEditPoints="1" noAdjustHandles="1" noChangeArrowheads="1" noChangeShapeType="1" noTextEdit="1"/>
              </p:cNvSpPr>
              <p:nvPr/>
            </p:nvSpPr>
            <p:spPr>
              <a:xfrm>
                <a:off x="5861401" y="3892349"/>
                <a:ext cx="660309" cy="369332"/>
              </a:xfrm>
              <a:prstGeom prst="rect">
                <a:avLst/>
              </a:prstGeom>
              <a:blipFill>
                <a:blip r:embed="rId5"/>
                <a:stretch>
                  <a:fillRect b="-967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 name="TextBox 42">
                <a:extLst>
                  <a:ext uri="{FF2B5EF4-FFF2-40B4-BE49-F238E27FC236}">
                    <a16:creationId xmlns:a16="http://schemas.microsoft.com/office/drawing/2014/main" id="{389378A3-424C-9D46-B772-3CA3D4F4C111}"/>
                  </a:ext>
                </a:extLst>
              </p:cNvPr>
              <p:cNvSpPr txBox="1"/>
              <p:nvPr/>
            </p:nvSpPr>
            <p:spPr>
              <a:xfrm>
                <a:off x="6451212" y="3892349"/>
                <a:ext cx="1245093" cy="3693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b="0" i="1" dirty="0" smtClean="0">
                          <a:latin typeface="Cambria Math" panose="02040503050406030204" pitchFamily="18" charset="0"/>
                        </a:rPr>
                        <m:t>𝑓</m:t>
                      </m:r>
                      <m:r>
                        <a:rPr lang="en-US" b="0" i="1" dirty="0" smtClean="0">
                          <a:latin typeface="Cambria Math" panose="02040503050406030204" pitchFamily="18" charset="0"/>
                        </a:rPr>
                        <m:t>(</m:t>
                      </m:r>
                      <m:r>
                        <a:rPr lang="en-US" b="0" i="1" dirty="0" smtClean="0">
                          <a:latin typeface="Cambria Math" panose="02040503050406030204" pitchFamily="18" charset="0"/>
                        </a:rPr>
                        <m:t>𝑡</m:t>
                      </m:r>
                      <m:r>
                        <a:rPr lang="en-US" b="0" i="1" dirty="0" smtClean="0">
                          <a:latin typeface="Cambria Math" panose="02040503050406030204" pitchFamily="18" charset="0"/>
                        </a:rPr>
                        <m:t>+</m:t>
                      </m:r>
                      <m:r>
                        <m:rPr>
                          <m:sty m:val="p"/>
                        </m:rPr>
                        <a:rPr lang="en-US" b="0" i="0" dirty="0" smtClean="0">
                          <a:latin typeface="Cambria Math" panose="02040503050406030204" pitchFamily="18" charset="0"/>
                        </a:rPr>
                        <m:t>Δt</m:t>
                      </m:r>
                      <m:r>
                        <a:rPr lang="en-US" b="0" i="1" dirty="0" smtClean="0">
                          <a:latin typeface="Cambria Math" panose="02040503050406030204" pitchFamily="18" charset="0"/>
                        </a:rPr>
                        <m:t>)</m:t>
                      </m:r>
                    </m:oMath>
                  </m:oMathPara>
                </a14:m>
                <a:endParaRPr lang="en-US" dirty="0"/>
              </a:p>
            </p:txBody>
          </p:sp>
        </mc:Choice>
        <mc:Fallback xmlns="">
          <p:sp>
            <p:nvSpPr>
              <p:cNvPr id="43" name="TextBox 42">
                <a:extLst>
                  <a:ext uri="{FF2B5EF4-FFF2-40B4-BE49-F238E27FC236}">
                    <a16:creationId xmlns:a16="http://schemas.microsoft.com/office/drawing/2014/main" id="{389378A3-424C-9D46-B772-3CA3D4F4C111}"/>
                  </a:ext>
                </a:extLst>
              </p:cNvPr>
              <p:cNvSpPr txBox="1">
                <a:spLocks noRot="1" noChangeAspect="1" noMove="1" noResize="1" noEditPoints="1" noAdjustHandles="1" noChangeArrowheads="1" noChangeShapeType="1" noTextEdit="1"/>
              </p:cNvSpPr>
              <p:nvPr/>
            </p:nvSpPr>
            <p:spPr>
              <a:xfrm>
                <a:off x="6451212" y="3892349"/>
                <a:ext cx="1245093" cy="369332"/>
              </a:xfrm>
              <a:prstGeom prst="rect">
                <a:avLst/>
              </a:prstGeom>
              <a:blipFill>
                <a:blip r:embed="rId6"/>
                <a:stretch>
                  <a:fillRect b="-9677"/>
                </a:stretch>
              </a:blipFill>
            </p:spPr>
            <p:txBody>
              <a:bodyPr/>
              <a:lstStyle/>
              <a:p>
                <a:r>
                  <a:rPr lang="en-US">
                    <a:noFill/>
                  </a:rPr>
                  <a:t> </a:t>
                </a:r>
              </a:p>
            </p:txBody>
          </p:sp>
        </mc:Fallback>
      </mc:AlternateContent>
      <p:grpSp>
        <p:nvGrpSpPr>
          <p:cNvPr id="3" name="Group 2">
            <a:extLst>
              <a:ext uri="{FF2B5EF4-FFF2-40B4-BE49-F238E27FC236}">
                <a16:creationId xmlns:a16="http://schemas.microsoft.com/office/drawing/2014/main" id="{543CD8ED-D419-FB43-A890-A3B29F5995AD}"/>
              </a:ext>
            </a:extLst>
          </p:cNvPr>
          <p:cNvGrpSpPr/>
          <p:nvPr/>
        </p:nvGrpSpPr>
        <p:grpSpPr>
          <a:xfrm>
            <a:off x="2662100" y="5072890"/>
            <a:ext cx="3914637" cy="1124710"/>
            <a:chOff x="2662100" y="5072890"/>
            <a:chExt cx="3914637" cy="1124710"/>
          </a:xfrm>
        </p:grpSpPr>
        <p:sp>
          <p:nvSpPr>
            <p:cNvPr id="45" name="TextBox 44">
              <a:extLst>
                <a:ext uri="{FF2B5EF4-FFF2-40B4-BE49-F238E27FC236}">
                  <a16:creationId xmlns:a16="http://schemas.microsoft.com/office/drawing/2014/main" id="{C0CEE088-5A6A-6E44-AC8C-3A198AB4450A}"/>
                </a:ext>
              </a:extLst>
            </p:cNvPr>
            <p:cNvSpPr txBox="1"/>
            <p:nvPr/>
          </p:nvSpPr>
          <p:spPr>
            <a:xfrm>
              <a:off x="4607928" y="5649155"/>
              <a:ext cx="1968809" cy="461665"/>
            </a:xfrm>
            <a:prstGeom prst="rect">
              <a:avLst/>
            </a:prstGeom>
            <a:noFill/>
          </p:spPr>
          <p:txBody>
            <a:bodyPr wrap="none" rtlCol="0">
              <a:spAutoFit/>
            </a:bodyPr>
            <a:lstStyle/>
            <a:p>
              <a:r>
                <a:rPr lang="en-US" sz="2400" dirty="0">
                  <a:latin typeface="Avenir Book" panose="02000503020000020003" pitchFamily="2" charset="0"/>
                </a:rPr>
                <a:t>&gt;1	,	if Miss</a:t>
              </a:r>
            </a:p>
          </p:txBody>
        </p:sp>
        <p:sp>
          <p:nvSpPr>
            <p:cNvPr id="47" name="TextBox 46">
              <a:extLst>
                <a:ext uri="{FF2B5EF4-FFF2-40B4-BE49-F238E27FC236}">
                  <a16:creationId xmlns:a16="http://schemas.microsoft.com/office/drawing/2014/main" id="{46387D23-5167-CF47-8DEC-652C268AF00C}"/>
                </a:ext>
              </a:extLst>
            </p:cNvPr>
            <p:cNvSpPr txBox="1"/>
            <p:nvPr/>
          </p:nvSpPr>
          <p:spPr>
            <a:xfrm>
              <a:off x="4607928" y="5125472"/>
              <a:ext cx="1757212" cy="461665"/>
            </a:xfrm>
            <a:prstGeom prst="rect">
              <a:avLst/>
            </a:prstGeom>
            <a:noFill/>
          </p:spPr>
          <p:txBody>
            <a:bodyPr wrap="none" rtlCol="0">
              <a:spAutoFit/>
            </a:bodyPr>
            <a:lstStyle/>
            <a:p>
              <a:r>
                <a:rPr lang="en-US" sz="2400" dirty="0">
                  <a:latin typeface="Avenir Book" panose="02000503020000020003" pitchFamily="2" charset="0"/>
                </a:rPr>
                <a:t>=1	,	if Hit</a:t>
              </a:r>
            </a:p>
          </p:txBody>
        </p:sp>
        <p:pic>
          <p:nvPicPr>
            <p:cNvPr id="48" name="Picture 47">
              <a:extLst>
                <a:ext uri="{FF2B5EF4-FFF2-40B4-BE49-F238E27FC236}">
                  <a16:creationId xmlns:a16="http://schemas.microsoft.com/office/drawing/2014/main" id="{35FABB0F-59FA-4D41-AFD8-BBA9DBFE01A6}"/>
                </a:ext>
              </a:extLst>
            </p:cNvPr>
            <p:cNvPicPr>
              <a:picLocks noChangeAspect="1"/>
            </p:cNvPicPr>
            <p:nvPr/>
          </p:nvPicPr>
          <p:blipFill>
            <a:blip r:embed="rId7"/>
            <a:stretch>
              <a:fillRect/>
            </a:stretch>
          </p:blipFill>
          <p:spPr>
            <a:xfrm>
              <a:off x="3774743" y="5072890"/>
              <a:ext cx="1039522" cy="1124710"/>
            </a:xfrm>
            <a:prstGeom prst="rect">
              <a:avLst/>
            </a:prstGeom>
          </p:spPr>
        </p:pic>
        <p:cxnSp>
          <p:nvCxnSpPr>
            <p:cNvPr id="63" name="Straight Connector 62">
              <a:extLst>
                <a:ext uri="{FF2B5EF4-FFF2-40B4-BE49-F238E27FC236}">
                  <a16:creationId xmlns:a16="http://schemas.microsoft.com/office/drawing/2014/main" id="{A4C22DF8-F0C2-694F-8BD8-686BEE0FB5F1}"/>
                </a:ext>
              </a:extLst>
            </p:cNvPr>
            <p:cNvCxnSpPr>
              <a:cxnSpLocks/>
            </p:cNvCxnSpPr>
            <p:nvPr/>
          </p:nvCxnSpPr>
          <p:spPr>
            <a:xfrm flipH="1">
              <a:off x="2907709" y="5565333"/>
              <a:ext cx="1057343" cy="9619"/>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70" name="TextBox 69">
                  <a:extLst>
                    <a:ext uri="{FF2B5EF4-FFF2-40B4-BE49-F238E27FC236}">
                      <a16:creationId xmlns:a16="http://schemas.microsoft.com/office/drawing/2014/main" id="{06B6C1EB-28B4-7C4A-8D74-F8039782FA16}"/>
                    </a:ext>
                  </a:extLst>
                </p:cNvPr>
                <p:cNvSpPr txBox="1"/>
                <p:nvPr/>
              </p:nvSpPr>
              <p:spPr>
                <a:xfrm>
                  <a:off x="3089133" y="5082358"/>
                  <a:ext cx="867802" cy="492443"/>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600" b="0" i="1" dirty="0" smtClean="0">
                            <a:latin typeface="Cambria Math" panose="02040503050406030204" pitchFamily="18" charset="0"/>
                          </a:rPr>
                          <m:t>𝑓</m:t>
                        </m:r>
                        <m:r>
                          <a:rPr lang="en-US" sz="2600" b="0" i="1" dirty="0" smtClean="0">
                            <a:latin typeface="Cambria Math" panose="02040503050406030204" pitchFamily="18" charset="0"/>
                          </a:rPr>
                          <m:t>(</m:t>
                        </m:r>
                        <m:r>
                          <a:rPr lang="en-US" sz="2600" b="0" i="1" dirty="0" smtClean="0">
                            <a:latin typeface="Cambria Math" panose="02040503050406030204" pitchFamily="18" charset="0"/>
                          </a:rPr>
                          <m:t>𝑡</m:t>
                        </m:r>
                        <m:r>
                          <a:rPr lang="en-US" sz="2600" b="0" i="1" dirty="0" smtClean="0">
                            <a:latin typeface="Cambria Math" panose="02040503050406030204" pitchFamily="18" charset="0"/>
                          </a:rPr>
                          <m:t>)</m:t>
                        </m:r>
                      </m:oMath>
                    </m:oMathPara>
                  </a14:m>
                  <a:endParaRPr lang="en-US" sz="2600" dirty="0"/>
                </a:p>
              </p:txBody>
            </p:sp>
          </mc:Choice>
          <mc:Fallback xmlns="">
            <p:sp>
              <p:nvSpPr>
                <p:cNvPr id="70" name="TextBox 69">
                  <a:extLst>
                    <a:ext uri="{FF2B5EF4-FFF2-40B4-BE49-F238E27FC236}">
                      <a16:creationId xmlns:a16="http://schemas.microsoft.com/office/drawing/2014/main" id="{06B6C1EB-28B4-7C4A-8D74-F8039782FA16}"/>
                    </a:ext>
                  </a:extLst>
                </p:cNvPr>
                <p:cNvSpPr txBox="1">
                  <a:spLocks noRot="1" noChangeAspect="1" noMove="1" noResize="1" noEditPoints="1" noAdjustHandles="1" noChangeArrowheads="1" noChangeShapeType="1" noTextEdit="1"/>
                </p:cNvSpPr>
                <p:nvPr/>
              </p:nvSpPr>
              <p:spPr>
                <a:xfrm>
                  <a:off x="3089133" y="5082358"/>
                  <a:ext cx="867802" cy="492443"/>
                </a:xfrm>
                <a:prstGeom prst="rect">
                  <a:avLst/>
                </a:prstGeom>
                <a:blipFill>
                  <a:blip r:embed="rId8"/>
                  <a:stretch>
                    <a:fillRect l="-1429" r="-1429" b="-1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1" name="TextBox 70">
                  <a:extLst>
                    <a:ext uri="{FF2B5EF4-FFF2-40B4-BE49-F238E27FC236}">
                      <a16:creationId xmlns:a16="http://schemas.microsoft.com/office/drawing/2014/main" id="{107957F7-F730-C547-A465-63486736C44D}"/>
                    </a:ext>
                  </a:extLst>
                </p:cNvPr>
                <p:cNvSpPr txBox="1"/>
                <p:nvPr/>
              </p:nvSpPr>
              <p:spPr>
                <a:xfrm>
                  <a:off x="2662100" y="5574952"/>
                  <a:ext cx="1557752" cy="492443"/>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600" b="0" i="1" dirty="0" smtClean="0">
                            <a:latin typeface="Cambria Math" panose="02040503050406030204" pitchFamily="18" charset="0"/>
                          </a:rPr>
                          <m:t>𝑓</m:t>
                        </m:r>
                        <m:r>
                          <a:rPr lang="en-US" sz="2600" b="0" i="1" dirty="0" smtClean="0">
                            <a:latin typeface="Cambria Math" panose="02040503050406030204" pitchFamily="18" charset="0"/>
                          </a:rPr>
                          <m:t>(</m:t>
                        </m:r>
                        <m:r>
                          <a:rPr lang="en-US" sz="2600" b="0" i="1" dirty="0" smtClean="0">
                            <a:latin typeface="Cambria Math" panose="02040503050406030204" pitchFamily="18" charset="0"/>
                          </a:rPr>
                          <m:t>𝑡</m:t>
                        </m:r>
                        <m:r>
                          <a:rPr lang="en-US" sz="2600" b="0" i="1" dirty="0" smtClean="0">
                            <a:latin typeface="Cambria Math" panose="02040503050406030204" pitchFamily="18" charset="0"/>
                          </a:rPr>
                          <m:t>+</m:t>
                        </m:r>
                        <m:r>
                          <m:rPr>
                            <m:sty m:val="p"/>
                          </m:rPr>
                          <a:rPr lang="en-US" sz="2600" b="0" i="0" dirty="0" smtClean="0">
                            <a:latin typeface="Cambria Math" panose="02040503050406030204" pitchFamily="18" charset="0"/>
                          </a:rPr>
                          <m:t>Δt</m:t>
                        </m:r>
                        <m:r>
                          <a:rPr lang="en-US" sz="2600" b="0" i="1" dirty="0" smtClean="0">
                            <a:latin typeface="Cambria Math" panose="02040503050406030204" pitchFamily="18" charset="0"/>
                          </a:rPr>
                          <m:t>)</m:t>
                        </m:r>
                      </m:oMath>
                    </m:oMathPara>
                  </a14:m>
                  <a:endParaRPr lang="en-US" sz="2600" dirty="0"/>
                </a:p>
              </p:txBody>
            </p:sp>
          </mc:Choice>
          <mc:Fallback xmlns="">
            <p:sp>
              <p:nvSpPr>
                <p:cNvPr id="71" name="TextBox 70">
                  <a:extLst>
                    <a:ext uri="{FF2B5EF4-FFF2-40B4-BE49-F238E27FC236}">
                      <a16:creationId xmlns:a16="http://schemas.microsoft.com/office/drawing/2014/main" id="{107957F7-F730-C547-A465-63486736C44D}"/>
                    </a:ext>
                  </a:extLst>
                </p:cNvPr>
                <p:cNvSpPr txBox="1">
                  <a:spLocks noRot="1" noChangeAspect="1" noMove="1" noResize="1" noEditPoints="1" noAdjustHandles="1" noChangeArrowheads="1" noChangeShapeType="1" noTextEdit="1"/>
                </p:cNvSpPr>
                <p:nvPr/>
              </p:nvSpPr>
              <p:spPr>
                <a:xfrm>
                  <a:off x="2662100" y="5574952"/>
                  <a:ext cx="1557752" cy="492443"/>
                </a:xfrm>
                <a:prstGeom prst="rect">
                  <a:avLst/>
                </a:prstGeom>
                <a:blipFill>
                  <a:blip r:embed="rId9"/>
                  <a:stretch>
                    <a:fillRect l="-1626" r="-1626" b="-15000"/>
                  </a:stretch>
                </a:blipFill>
              </p:spPr>
              <p:txBody>
                <a:bodyPr/>
                <a:lstStyle/>
                <a:p>
                  <a:r>
                    <a:rPr lang="en-US">
                      <a:noFill/>
                    </a:rPr>
                    <a:t> </a:t>
                  </a:r>
                </a:p>
              </p:txBody>
            </p:sp>
          </mc:Fallback>
        </mc:AlternateContent>
      </p:grpSp>
    </p:spTree>
    <p:extLst>
      <p:ext uri="{BB962C8B-B14F-4D97-AF65-F5344CB8AC3E}">
        <p14:creationId xmlns:p14="http://schemas.microsoft.com/office/powerpoint/2010/main" val="183750087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ACD8822-B444-F948-AC3A-A767CDD4F4AB}"/>
              </a:ext>
            </a:extLst>
          </p:cNvPr>
          <p:cNvPicPr>
            <a:picLocks noChangeAspect="1"/>
          </p:cNvPicPr>
          <p:nvPr/>
        </p:nvPicPr>
        <p:blipFill>
          <a:blip r:embed="rId3"/>
          <a:stretch>
            <a:fillRect/>
          </a:stretch>
        </p:blipFill>
        <p:spPr>
          <a:xfrm>
            <a:off x="1727344" y="1581965"/>
            <a:ext cx="5241197" cy="4009712"/>
          </a:xfrm>
          <a:prstGeom prst="rect">
            <a:avLst/>
          </a:prstGeom>
        </p:spPr>
      </p:pic>
      <p:sp>
        <p:nvSpPr>
          <p:cNvPr id="5" name="TextBox 4">
            <a:extLst>
              <a:ext uri="{FF2B5EF4-FFF2-40B4-BE49-F238E27FC236}">
                <a16:creationId xmlns:a16="http://schemas.microsoft.com/office/drawing/2014/main" id="{A8BEC3B8-10E0-3C4F-ADC7-5E79D744C28E}"/>
              </a:ext>
            </a:extLst>
          </p:cNvPr>
          <p:cNvSpPr txBox="1"/>
          <p:nvPr/>
        </p:nvSpPr>
        <p:spPr>
          <a:xfrm>
            <a:off x="135520" y="44699"/>
            <a:ext cx="2984856"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FFT based approach</a:t>
            </a:r>
          </a:p>
        </p:txBody>
      </p:sp>
    </p:spTree>
    <p:extLst>
      <p:ext uri="{BB962C8B-B14F-4D97-AF65-F5344CB8AC3E}">
        <p14:creationId xmlns:p14="http://schemas.microsoft.com/office/powerpoint/2010/main" val="402736119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ACD8822-B444-F948-AC3A-A767CDD4F4AB}"/>
              </a:ext>
            </a:extLst>
          </p:cNvPr>
          <p:cNvPicPr>
            <a:picLocks noChangeAspect="1"/>
          </p:cNvPicPr>
          <p:nvPr/>
        </p:nvPicPr>
        <p:blipFill>
          <a:blip r:embed="rId3"/>
          <a:stretch>
            <a:fillRect/>
          </a:stretch>
        </p:blipFill>
        <p:spPr>
          <a:xfrm>
            <a:off x="1727344" y="1581965"/>
            <a:ext cx="5241197" cy="4009712"/>
          </a:xfrm>
          <a:prstGeom prst="rect">
            <a:avLst/>
          </a:prstGeom>
        </p:spPr>
      </p:pic>
      <p:cxnSp>
        <p:nvCxnSpPr>
          <p:cNvPr id="4" name="Straight Connector 3">
            <a:extLst>
              <a:ext uri="{FF2B5EF4-FFF2-40B4-BE49-F238E27FC236}">
                <a16:creationId xmlns:a16="http://schemas.microsoft.com/office/drawing/2014/main" id="{9140E68D-2788-5A45-AC7E-0AC7E7F26C53}"/>
              </a:ext>
            </a:extLst>
          </p:cNvPr>
          <p:cNvCxnSpPr>
            <a:cxnSpLocks/>
          </p:cNvCxnSpPr>
          <p:nvPr/>
        </p:nvCxnSpPr>
        <p:spPr>
          <a:xfrm flipV="1">
            <a:off x="2556770" y="4394447"/>
            <a:ext cx="4243526" cy="124287"/>
          </a:xfrm>
          <a:prstGeom prst="line">
            <a:avLst/>
          </a:prstGeom>
          <a:effectLst>
            <a:outerShdw blurRad="40000" dist="20000" dir="5400000" rotWithShape="0">
              <a:srgbClr val="000000">
                <a:alpha val="20000"/>
              </a:srgbClr>
            </a:outerShdw>
          </a:effectLst>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BD433EC7-56BE-194B-8AAD-F69B5531AA3A}"/>
              </a:ext>
            </a:extLst>
          </p:cNvPr>
          <p:cNvSpPr txBox="1"/>
          <p:nvPr/>
        </p:nvSpPr>
        <p:spPr>
          <a:xfrm>
            <a:off x="3912107" y="4118624"/>
            <a:ext cx="1319785" cy="400110"/>
          </a:xfrm>
          <a:prstGeom prst="rect">
            <a:avLst/>
          </a:prstGeom>
          <a:noFill/>
          <a:effectLst>
            <a:outerShdw blurRad="50800" dist="38100" dir="5400000" algn="t" rotWithShape="0">
              <a:prstClr val="black">
                <a:alpha val="20000"/>
              </a:prstClr>
            </a:outerShdw>
          </a:effectLst>
        </p:spPr>
        <p:txBody>
          <a:bodyPr wrap="none" rtlCol="0">
            <a:spAutoFit/>
          </a:bodyPr>
          <a:lstStyle/>
          <a:p>
            <a:r>
              <a:rPr lang="en-US" sz="2000" dirty="0">
                <a:solidFill>
                  <a:srgbClr val="4A7EBB"/>
                </a:solidFill>
                <a:latin typeface="Avenir Book" panose="02000503020000020003" pitchFamily="2" charset="0"/>
              </a:rPr>
              <a:t>Threshold</a:t>
            </a:r>
          </a:p>
        </p:txBody>
      </p:sp>
      <p:sp>
        <p:nvSpPr>
          <p:cNvPr id="8" name="TextBox 7">
            <a:extLst>
              <a:ext uri="{FF2B5EF4-FFF2-40B4-BE49-F238E27FC236}">
                <a16:creationId xmlns:a16="http://schemas.microsoft.com/office/drawing/2014/main" id="{65A36EF5-6A9D-2D4E-83AC-55E086A776FF}"/>
              </a:ext>
            </a:extLst>
          </p:cNvPr>
          <p:cNvSpPr txBox="1"/>
          <p:nvPr/>
        </p:nvSpPr>
        <p:spPr>
          <a:xfrm>
            <a:off x="135520" y="44699"/>
            <a:ext cx="2984856"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FFT based approach</a:t>
            </a:r>
          </a:p>
        </p:txBody>
      </p:sp>
    </p:spTree>
    <p:extLst>
      <p:ext uri="{BB962C8B-B14F-4D97-AF65-F5344CB8AC3E}">
        <p14:creationId xmlns:p14="http://schemas.microsoft.com/office/powerpoint/2010/main" val="115237987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ACD8822-B444-F948-AC3A-A767CDD4F4AB}"/>
              </a:ext>
            </a:extLst>
          </p:cNvPr>
          <p:cNvPicPr>
            <a:picLocks noChangeAspect="1"/>
          </p:cNvPicPr>
          <p:nvPr/>
        </p:nvPicPr>
        <p:blipFill>
          <a:blip r:embed="rId3"/>
          <a:stretch>
            <a:fillRect/>
          </a:stretch>
        </p:blipFill>
        <p:spPr>
          <a:xfrm>
            <a:off x="1727344" y="1581965"/>
            <a:ext cx="5241197" cy="4009712"/>
          </a:xfrm>
          <a:prstGeom prst="rect">
            <a:avLst/>
          </a:prstGeom>
        </p:spPr>
      </p:pic>
      <p:cxnSp>
        <p:nvCxnSpPr>
          <p:cNvPr id="4" name="Straight Connector 3">
            <a:extLst>
              <a:ext uri="{FF2B5EF4-FFF2-40B4-BE49-F238E27FC236}">
                <a16:creationId xmlns:a16="http://schemas.microsoft.com/office/drawing/2014/main" id="{9140E68D-2788-5A45-AC7E-0AC7E7F26C53}"/>
              </a:ext>
            </a:extLst>
          </p:cNvPr>
          <p:cNvCxnSpPr>
            <a:cxnSpLocks/>
          </p:cNvCxnSpPr>
          <p:nvPr/>
        </p:nvCxnSpPr>
        <p:spPr>
          <a:xfrm flipV="1">
            <a:off x="2556770" y="4394447"/>
            <a:ext cx="4243526" cy="124287"/>
          </a:xfrm>
          <a:prstGeom prst="line">
            <a:avLst/>
          </a:prstGeom>
          <a:effectLst>
            <a:outerShdw blurRad="40000" dist="20000" dir="5400000" rotWithShape="0">
              <a:srgbClr val="000000">
                <a:alpha val="20000"/>
              </a:srgbClr>
            </a:outerShdw>
          </a:effectLst>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BD433EC7-56BE-194B-8AAD-F69B5531AA3A}"/>
              </a:ext>
            </a:extLst>
          </p:cNvPr>
          <p:cNvSpPr txBox="1"/>
          <p:nvPr/>
        </p:nvSpPr>
        <p:spPr>
          <a:xfrm>
            <a:off x="3912107" y="4118624"/>
            <a:ext cx="1319785" cy="400110"/>
          </a:xfrm>
          <a:prstGeom prst="rect">
            <a:avLst/>
          </a:prstGeom>
          <a:noFill/>
          <a:effectLst>
            <a:outerShdw blurRad="50800" dist="38100" dir="5400000" algn="t" rotWithShape="0">
              <a:prstClr val="black">
                <a:alpha val="20000"/>
              </a:prstClr>
            </a:outerShdw>
          </a:effectLst>
        </p:spPr>
        <p:txBody>
          <a:bodyPr wrap="none" rtlCol="0">
            <a:spAutoFit/>
          </a:bodyPr>
          <a:lstStyle/>
          <a:p>
            <a:r>
              <a:rPr lang="en-US" sz="2000" dirty="0">
                <a:solidFill>
                  <a:srgbClr val="4A7EBB"/>
                </a:solidFill>
                <a:latin typeface="Avenir Book" panose="02000503020000020003" pitchFamily="2" charset="0"/>
              </a:rPr>
              <a:t>Threshold</a:t>
            </a:r>
          </a:p>
        </p:txBody>
      </p:sp>
      <p:sp>
        <p:nvSpPr>
          <p:cNvPr id="8" name="TextBox 7">
            <a:extLst>
              <a:ext uri="{FF2B5EF4-FFF2-40B4-BE49-F238E27FC236}">
                <a16:creationId xmlns:a16="http://schemas.microsoft.com/office/drawing/2014/main" id="{65A36EF5-6A9D-2D4E-83AC-55E086A776FF}"/>
              </a:ext>
            </a:extLst>
          </p:cNvPr>
          <p:cNvSpPr txBox="1"/>
          <p:nvPr/>
        </p:nvSpPr>
        <p:spPr>
          <a:xfrm>
            <a:off x="135520" y="44699"/>
            <a:ext cx="2984856"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FFT based approach</a:t>
            </a:r>
          </a:p>
        </p:txBody>
      </p:sp>
      <p:sp>
        <p:nvSpPr>
          <p:cNvPr id="9" name="Rectangle 8">
            <a:extLst>
              <a:ext uri="{FF2B5EF4-FFF2-40B4-BE49-F238E27FC236}">
                <a16:creationId xmlns:a16="http://schemas.microsoft.com/office/drawing/2014/main" id="{58AC5D2F-56B0-ED4F-A39D-55EDFF8C7F57}"/>
              </a:ext>
            </a:extLst>
          </p:cNvPr>
          <p:cNvSpPr/>
          <p:nvPr/>
        </p:nvSpPr>
        <p:spPr>
          <a:xfrm>
            <a:off x="-351572" y="1210959"/>
            <a:ext cx="9865894" cy="4998071"/>
          </a:xfrm>
          <a:prstGeom prst="rect">
            <a:avLst/>
          </a:prstGeom>
          <a:solidFill>
            <a:schemeClr val="bg1">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1EA299B-6A96-4B4E-B233-6F19BA79B5FD}"/>
              </a:ext>
            </a:extLst>
          </p:cNvPr>
          <p:cNvSpPr/>
          <p:nvPr/>
        </p:nvSpPr>
        <p:spPr>
          <a:xfrm>
            <a:off x="-48626" y="3429000"/>
            <a:ext cx="9260002" cy="900000"/>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500" dirty="0">
                <a:latin typeface="Avenir Book" panose="02000503020000020003" pitchFamily="2" charset="0"/>
              </a:rPr>
              <a:t>However, continuous FFT operations are expensive!</a:t>
            </a:r>
          </a:p>
        </p:txBody>
      </p:sp>
    </p:spTree>
    <p:extLst>
      <p:ext uri="{BB962C8B-B14F-4D97-AF65-F5344CB8AC3E}">
        <p14:creationId xmlns:p14="http://schemas.microsoft.com/office/powerpoint/2010/main" val="25676869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71F0232-848F-6742-B944-778B94736619}"/>
              </a:ext>
            </a:extLst>
          </p:cNvPr>
          <p:cNvSpPr/>
          <p:nvPr/>
        </p:nvSpPr>
        <p:spPr>
          <a:xfrm>
            <a:off x="1513738" y="3557238"/>
            <a:ext cx="5469862" cy="995146"/>
          </a:xfrm>
          <a:prstGeom prst="rect">
            <a:avLst/>
          </a:prstGeom>
          <a:solidFill>
            <a:srgbClr val="B83935">
              <a:alpha val="64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800" dirty="0">
              <a:latin typeface="Avenir Book" panose="02000503020000020003" pitchFamily="2" charset="0"/>
            </a:endParaRPr>
          </a:p>
        </p:txBody>
      </p:sp>
      <p:sp>
        <p:nvSpPr>
          <p:cNvPr id="7" name="TextBox 6">
            <a:extLst>
              <a:ext uri="{FF2B5EF4-FFF2-40B4-BE49-F238E27FC236}">
                <a16:creationId xmlns:a16="http://schemas.microsoft.com/office/drawing/2014/main" id="{DD7A9EBD-40CE-AD4A-9380-88C834B3AF70}"/>
              </a:ext>
            </a:extLst>
          </p:cNvPr>
          <p:cNvSpPr txBox="1"/>
          <p:nvPr/>
        </p:nvSpPr>
        <p:spPr>
          <a:xfrm>
            <a:off x="1600011" y="2305615"/>
            <a:ext cx="5943977" cy="2246769"/>
          </a:xfrm>
          <a:prstGeom prst="rect">
            <a:avLst/>
          </a:prstGeom>
          <a:noFill/>
        </p:spPr>
        <p:txBody>
          <a:bodyPr wrap="square" rtlCol="0">
            <a:spAutoFit/>
          </a:bodyPr>
          <a:lstStyle/>
          <a:p>
            <a:r>
              <a:rPr lang="en-US" sz="2800" dirty="0">
                <a:latin typeface="Avenir Book" panose="02000503020000020003" pitchFamily="2" charset="0"/>
              </a:rPr>
              <a:t>1. Basic Approach</a:t>
            </a:r>
          </a:p>
          <a:p>
            <a:r>
              <a:rPr lang="en-US" sz="2800" dirty="0">
                <a:latin typeface="Avenir Book" panose="02000503020000020003" pitchFamily="2" charset="0"/>
              </a:rPr>
              <a:t>	- Using Fast Fourier Transform</a:t>
            </a:r>
          </a:p>
          <a:p>
            <a:endParaRPr lang="en-US" sz="2800" dirty="0">
              <a:latin typeface="Avenir Book" panose="02000503020000020003" pitchFamily="2" charset="0"/>
            </a:endParaRPr>
          </a:p>
          <a:p>
            <a:r>
              <a:rPr lang="en-US" sz="2800" dirty="0">
                <a:latin typeface="Avenir Book" panose="02000503020000020003" pitchFamily="2" charset="0"/>
              </a:rPr>
              <a:t>2. Frequency Translation</a:t>
            </a:r>
          </a:p>
          <a:p>
            <a:r>
              <a:rPr lang="en-US" sz="2800" dirty="0">
                <a:latin typeface="Avenir Book" panose="02000503020000020003" pitchFamily="2" charset="0"/>
              </a:rPr>
              <a:t>	- Using low power operations</a:t>
            </a:r>
          </a:p>
        </p:txBody>
      </p:sp>
      <p:sp>
        <p:nvSpPr>
          <p:cNvPr id="10" name="TextBox 9">
            <a:extLst>
              <a:ext uri="{FF2B5EF4-FFF2-40B4-BE49-F238E27FC236}">
                <a16:creationId xmlns:a16="http://schemas.microsoft.com/office/drawing/2014/main" id="{AB841A79-F45D-754A-94C8-216AB2F6BC4D}"/>
              </a:ext>
            </a:extLst>
          </p:cNvPr>
          <p:cNvSpPr txBox="1"/>
          <p:nvPr/>
        </p:nvSpPr>
        <p:spPr>
          <a:xfrm>
            <a:off x="135520" y="44699"/>
            <a:ext cx="4192173"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How do we implement this?</a:t>
            </a:r>
          </a:p>
        </p:txBody>
      </p:sp>
    </p:spTree>
    <p:extLst>
      <p:ext uri="{BB962C8B-B14F-4D97-AF65-F5344CB8AC3E}">
        <p14:creationId xmlns:p14="http://schemas.microsoft.com/office/powerpoint/2010/main" val="3512675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F92A2-89A3-8A46-B586-E9D05336745F}"/>
              </a:ext>
            </a:extLst>
          </p:cNvPr>
          <p:cNvSpPr txBox="1"/>
          <p:nvPr/>
        </p:nvSpPr>
        <p:spPr>
          <a:xfrm>
            <a:off x="135520" y="44699"/>
            <a:ext cx="3284041"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Frequency Translation</a:t>
            </a:r>
          </a:p>
        </p:txBody>
      </p:sp>
      <p:grpSp>
        <p:nvGrpSpPr>
          <p:cNvPr id="9" name="Group 8">
            <a:extLst>
              <a:ext uri="{FF2B5EF4-FFF2-40B4-BE49-F238E27FC236}">
                <a16:creationId xmlns:a16="http://schemas.microsoft.com/office/drawing/2014/main" id="{1F85E84E-7CAA-9F42-874E-88A3DC85F1CC}"/>
              </a:ext>
            </a:extLst>
          </p:cNvPr>
          <p:cNvGrpSpPr/>
          <p:nvPr/>
        </p:nvGrpSpPr>
        <p:grpSpPr>
          <a:xfrm>
            <a:off x="811947" y="761971"/>
            <a:ext cx="2981282" cy="2345831"/>
            <a:chOff x="636378" y="1601222"/>
            <a:chExt cx="2981282" cy="2345831"/>
          </a:xfrm>
        </p:grpSpPr>
        <p:sp>
          <p:nvSpPr>
            <p:cNvPr id="67" name="Freeform 66">
              <a:extLst>
                <a:ext uri="{FF2B5EF4-FFF2-40B4-BE49-F238E27FC236}">
                  <a16:creationId xmlns:a16="http://schemas.microsoft.com/office/drawing/2014/main" id="{40AB8CEB-043A-A84E-9ED4-A01655620CFE}"/>
                </a:ext>
              </a:extLst>
            </p:cNvPr>
            <p:cNvSpPr/>
            <p:nvPr/>
          </p:nvSpPr>
          <p:spPr>
            <a:xfrm>
              <a:off x="1378190" y="3727768"/>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92" name="Freeform 91">
              <a:extLst>
                <a:ext uri="{FF2B5EF4-FFF2-40B4-BE49-F238E27FC236}">
                  <a16:creationId xmlns:a16="http://schemas.microsoft.com/office/drawing/2014/main" id="{1A4C1EE6-1BB6-EF4D-A39D-2EB9AD4BD3A2}"/>
                </a:ext>
              </a:extLst>
            </p:cNvPr>
            <p:cNvSpPr/>
            <p:nvPr/>
          </p:nvSpPr>
          <p:spPr>
            <a:xfrm>
              <a:off x="2143516" y="371920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94" name="Straight Arrow Connector 93">
              <a:extLst>
                <a:ext uri="{FF2B5EF4-FFF2-40B4-BE49-F238E27FC236}">
                  <a16:creationId xmlns:a16="http://schemas.microsoft.com/office/drawing/2014/main" id="{1D410448-3A86-E741-B233-094403841C6C}"/>
                </a:ext>
              </a:extLst>
            </p:cNvPr>
            <p:cNvCxnSpPr>
              <a:cxnSpLocks/>
            </p:cNvCxnSpPr>
            <p:nvPr/>
          </p:nvCxnSpPr>
          <p:spPr>
            <a:xfrm>
              <a:off x="1466802" y="27581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5" name="Straight Arrow Connector 94">
              <a:extLst>
                <a:ext uri="{FF2B5EF4-FFF2-40B4-BE49-F238E27FC236}">
                  <a16:creationId xmlns:a16="http://schemas.microsoft.com/office/drawing/2014/main" id="{02B28C3A-6454-7B4B-8E5D-C3AD21051B6B}"/>
                </a:ext>
              </a:extLst>
            </p:cNvPr>
            <p:cNvCxnSpPr>
              <a:cxnSpLocks/>
            </p:cNvCxnSpPr>
            <p:nvPr/>
          </p:nvCxnSpPr>
          <p:spPr>
            <a:xfrm>
              <a:off x="2216934" y="2741388"/>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02" name="Rectangle 101">
              <a:extLst>
                <a:ext uri="{FF2B5EF4-FFF2-40B4-BE49-F238E27FC236}">
                  <a16:creationId xmlns:a16="http://schemas.microsoft.com/office/drawing/2014/main" id="{5218D5CD-3E45-284C-8E20-E13FE500982B}"/>
                </a:ext>
              </a:extLst>
            </p:cNvPr>
            <p:cNvSpPr/>
            <p:nvPr/>
          </p:nvSpPr>
          <p:spPr>
            <a:xfrm>
              <a:off x="1124530" y="2342013"/>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103" name="Rectangle 102">
              <a:extLst>
                <a:ext uri="{FF2B5EF4-FFF2-40B4-BE49-F238E27FC236}">
                  <a16:creationId xmlns:a16="http://schemas.microsoft.com/office/drawing/2014/main" id="{CEB729BA-DA20-C649-8140-13FDE731351C}"/>
                </a:ext>
              </a:extLst>
            </p:cNvPr>
            <p:cNvSpPr/>
            <p:nvPr/>
          </p:nvSpPr>
          <p:spPr>
            <a:xfrm>
              <a:off x="1837155" y="2342013"/>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45" name="Straight Connector 44">
              <a:extLst>
                <a:ext uri="{FF2B5EF4-FFF2-40B4-BE49-F238E27FC236}">
                  <a16:creationId xmlns:a16="http://schemas.microsoft.com/office/drawing/2014/main" id="{212B3CE5-FA9C-9547-9A82-666FE1A1507B}"/>
                </a:ext>
              </a:extLst>
            </p:cNvPr>
            <p:cNvCxnSpPr>
              <a:cxnSpLocks/>
            </p:cNvCxnSpPr>
            <p:nvPr/>
          </p:nvCxnSpPr>
          <p:spPr>
            <a:xfrm>
              <a:off x="1127894" y="2334083"/>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AD4B87F-2B18-5242-82C6-D0BCC266AA05}"/>
                </a:ext>
              </a:extLst>
            </p:cNvPr>
            <p:cNvCxnSpPr>
              <a:cxnSpLocks/>
            </p:cNvCxnSpPr>
            <p:nvPr/>
          </p:nvCxnSpPr>
          <p:spPr>
            <a:xfrm flipV="1">
              <a:off x="1109903" y="3122085"/>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DA4BDC1-365A-894B-B22A-483B81C83B58}"/>
                </a:ext>
              </a:extLst>
            </p:cNvPr>
            <p:cNvCxnSpPr>
              <a:cxnSpLocks/>
            </p:cNvCxnSpPr>
            <p:nvPr/>
          </p:nvCxnSpPr>
          <p:spPr>
            <a:xfrm flipV="1">
              <a:off x="1115951" y="1601222"/>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2E37FFDE-3352-CA4B-8D80-1E9DA9CB38D9}"/>
                </a:ext>
              </a:extLst>
            </p:cNvPr>
            <p:cNvSpPr txBox="1"/>
            <p:nvPr/>
          </p:nvSpPr>
          <p:spPr>
            <a:xfrm>
              <a:off x="1553278" y="3135484"/>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49" name="TextBox 48">
              <a:extLst>
                <a:ext uri="{FF2B5EF4-FFF2-40B4-BE49-F238E27FC236}">
                  <a16:creationId xmlns:a16="http://schemas.microsoft.com/office/drawing/2014/main" id="{4AE8A338-38DC-B847-BBEC-19A458E576FE}"/>
                </a:ext>
              </a:extLst>
            </p:cNvPr>
            <p:cNvSpPr txBox="1"/>
            <p:nvPr/>
          </p:nvSpPr>
          <p:spPr>
            <a:xfrm rot="16200000">
              <a:off x="194349" y="2179507"/>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51" name="Straight Arrow Connector 50">
              <a:extLst>
                <a:ext uri="{FF2B5EF4-FFF2-40B4-BE49-F238E27FC236}">
                  <a16:creationId xmlns:a16="http://schemas.microsoft.com/office/drawing/2014/main" id="{D9FC2A32-0675-354D-992F-4AFA7D1DF588}"/>
                </a:ext>
              </a:extLst>
            </p:cNvPr>
            <p:cNvCxnSpPr>
              <a:cxnSpLocks/>
            </p:cNvCxnSpPr>
            <p:nvPr/>
          </p:nvCxnSpPr>
          <p:spPr>
            <a:xfrm>
              <a:off x="1833358"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F5EF034D-95E4-5547-8851-DB174A438212}"/>
                </a:ext>
              </a:extLst>
            </p:cNvPr>
            <p:cNvCxnSpPr>
              <a:cxnSpLocks/>
            </p:cNvCxnSpPr>
            <p:nvPr/>
          </p:nvCxnSpPr>
          <p:spPr>
            <a:xfrm>
              <a:off x="2592980"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8F2DB845-4F06-F247-913A-B397F66DF612}"/>
                </a:ext>
              </a:extLst>
            </p:cNvPr>
            <p:cNvCxnSpPr>
              <a:cxnSpLocks/>
            </p:cNvCxnSpPr>
            <p:nvPr/>
          </p:nvCxnSpPr>
          <p:spPr>
            <a:xfrm>
              <a:off x="3331493"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nvGrpSpPr>
          <p:cNvPr id="10" name="Group 9">
            <a:extLst>
              <a:ext uri="{FF2B5EF4-FFF2-40B4-BE49-F238E27FC236}">
                <a16:creationId xmlns:a16="http://schemas.microsoft.com/office/drawing/2014/main" id="{BB42579D-03C4-144C-8699-26DEB9DF713A}"/>
              </a:ext>
            </a:extLst>
          </p:cNvPr>
          <p:cNvGrpSpPr/>
          <p:nvPr/>
        </p:nvGrpSpPr>
        <p:grpSpPr>
          <a:xfrm>
            <a:off x="5484974" y="756264"/>
            <a:ext cx="2884184" cy="2349658"/>
            <a:chOff x="4563639" y="1614101"/>
            <a:chExt cx="2884184" cy="2349658"/>
          </a:xfrm>
        </p:grpSpPr>
        <p:sp>
          <p:nvSpPr>
            <p:cNvPr id="104" name="Rectangle 99">
              <a:extLst>
                <a:ext uri="{FF2B5EF4-FFF2-40B4-BE49-F238E27FC236}">
                  <a16:creationId xmlns:a16="http://schemas.microsoft.com/office/drawing/2014/main" id="{5377C39D-9665-224D-8F53-543B5DDE99F6}"/>
                </a:ext>
              </a:extLst>
            </p:cNvPr>
            <p:cNvSpPr/>
            <p:nvPr/>
          </p:nvSpPr>
          <p:spPr>
            <a:xfrm>
              <a:off x="4959286" y="2343974"/>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55" name="Freeform 54">
              <a:extLst>
                <a:ext uri="{FF2B5EF4-FFF2-40B4-BE49-F238E27FC236}">
                  <a16:creationId xmlns:a16="http://schemas.microsoft.com/office/drawing/2014/main" id="{0B314727-2BBA-C945-97D0-8A04584C87D5}"/>
                </a:ext>
              </a:extLst>
            </p:cNvPr>
            <p:cNvSpPr/>
            <p:nvPr/>
          </p:nvSpPr>
          <p:spPr>
            <a:xfrm>
              <a:off x="4958056" y="2346962"/>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56" name="Straight Arrow Connector 55">
              <a:extLst>
                <a:ext uri="{FF2B5EF4-FFF2-40B4-BE49-F238E27FC236}">
                  <a16:creationId xmlns:a16="http://schemas.microsoft.com/office/drawing/2014/main" id="{FD247B76-9C17-7D4D-B2A0-9204E4A3C3C3}"/>
                </a:ext>
              </a:extLst>
            </p:cNvPr>
            <p:cNvCxnSpPr>
              <a:cxnSpLocks/>
            </p:cNvCxnSpPr>
            <p:nvPr/>
          </p:nvCxnSpPr>
          <p:spPr>
            <a:xfrm flipV="1">
              <a:off x="4940066" y="313496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A33677A-E9F8-B44C-BFB1-406010AEE663}"/>
                </a:ext>
              </a:extLst>
            </p:cNvPr>
            <p:cNvCxnSpPr>
              <a:cxnSpLocks/>
            </p:cNvCxnSpPr>
            <p:nvPr/>
          </p:nvCxnSpPr>
          <p:spPr>
            <a:xfrm flipV="1">
              <a:off x="4946113" y="161410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02EBF75-77D9-9A4A-80BD-2F8DE0E02BAE}"/>
                </a:ext>
              </a:extLst>
            </p:cNvPr>
            <p:cNvSpPr txBox="1"/>
            <p:nvPr/>
          </p:nvSpPr>
          <p:spPr>
            <a:xfrm>
              <a:off x="5383441" y="314836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7D947561-2857-4746-9A0C-9CB5CA94678B}"/>
                </a:ext>
              </a:extLst>
            </p:cNvPr>
            <p:cNvSpPr txBox="1"/>
            <p:nvPr/>
          </p:nvSpPr>
          <p:spPr>
            <a:xfrm rot="16200000">
              <a:off x="4121610" y="2248311"/>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1" name="Straight Arrow Connector 60">
              <a:extLst>
                <a:ext uri="{FF2B5EF4-FFF2-40B4-BE49-F238E27FC236}">
                  <a16:creationId xmlns:a16="http://schemas.microsoft.com/office/drawing/2014/main" id="{FC236F34-0388-6647-807D-3BD523286B30}"/>
                </a:ext>
              </a:extLst>
            </p:cNvPr>
            <p:cNvCxnSpPr>
              <a:cxnSpLocks/>
            </p:cNvCxnSpPr>
            <p:nvPr/>
          </p:nvCxnSpPr>
          <p:spPr>
            <a:xfrm>
              <a:off x="5652400"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C3893807-A548-3044-B817-31B225DDF742}"/>
                </a:ext>
              </a:extLst>
            </p:cNvPr>
            <p:cNvCxnSpPr>
              <a:cxnSpLocks/>
            </p:cNvCxnSpPr>
            <p:nvPr/>
          </p:nvCxnSpPr>
          <p:spPr>
            <a:xfrm>
              <a:off x="6400901"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3" name="Straight Arrow Connector 62">
              <a:extLst>
                <a:ext uri="{FF2B5EF4-FFF2-40B4-BE49-F238E27FC236}">
                  <a16:creationId xmlns:a16="http://schemas.microsoft.com/office/drawing/2014/main" id="{A91B54AD-A36D-F448-9B42-2C665B860FF1}"/>
                </a:ext>
              </a:extLst>
            </p:cNvPr>
            <p:cNvCxnSpPr>
              <a:cxnSpLocks/>
            </p:cNvCxnSpPr>
            <p:nvPr/>
          </p:nvCxnSpPr>
          <p:spPr>
            <a:xfrm>
              <a:off x="7128295"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5" name="Rectangle 99">
              <a:extLst>
                <a:ext uri="{FF2B5EF4-FFF2-40B4-BE49-F238E27FC236}">
                  <a16:creationId xmlns:a16="http://schemas.microsoft.com/office/drawing/2014/main" id="{36756D24-C7AE-9E47-B81D-BC482BABC6DA}"/>
                </a:ext>
              </a:extLst>
            </p:cNvPr>
            <p:cNvSpPr/>
            <p:nvPr/>
          </p:nvSpPr>
          <p:spPr>
            <a:xfrm>
              <a:off x="5645297" y="2452904"/>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68" name="Straight Arrow Connector 67">
              <a:extLst>
                <a:ext uri="{FF2B5EF4-FFF2-40B4-BE49-F238E27FC236}">
                  <a16:creationId xmlns:a16="http://schemas.microsoft.com/office/drawing/2014/main" id="{3885DAAC-6679-E044-9DE5-CD1B6F8C0553}"/>
                </a:ext>
              </a:extLst>
            </p:cNvPr>
            <p:cNvCxnSpPr>
              <a:cxnSpLocks/>
            </p:cNvCxnSpPr>
            <p:nvPr/>
          </p:nvCxnSpPr>
          <p:spPr>
            <a:xfrm>
              <a:off x="5293061" y="278555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6" name="Straight Arrow Connector 95">
              <a:extLst>
                <a:ext uri="{FF2B5EF4-FFF2-40B4-BE49-F238E27FC236}">
                  <a16:creationId xmlns:a16="http://schemas.microsoft.com/office/drawing/2014/main" id="{A50C1204-FBE4-5646-AECF-01F35C93589D}"/>
                </a:ext>
              </a:extLst>
            </p:cNvPr>
            <p:cNvCxnSpPr>
              <a:cxnSpLocks/>
            </p:cNvCxnSpPr>
            <p:nvPr/>
          </p:nvCxnSpPr>
          <p:spPr>
            <a:xfrm>
              <a:off x="6043193" y="2768791"/>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98" name="Freeform 97">
              <a:extLst>
                <a:ext uri="{FF2B5EF4-FFF2-40B4-BE49-F238E27FC236}">
                  <a16:creationId xmlns:a16="http://schemas.microsoft.com/office/drawing/2014/main" id="{FC7B2E8A-BE6C-E741-8643-3AC8447B4B4D}"/>
                </a:ext>
              </a:extLst>
            </p:cNvPr>
            <p:cNvSpPr/>
            <p:nvPr/>
          </p:nvSpPr>
          <p:spPr>
            <a:xfrm>
              <a:off x="5246056" y="3744474"/>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06" name="Freeform 105">
              <a:extLst>
                <a:ext uri="{FF2B5EF4-FFF2-40B4-BE49-F238E27FC236}">
                  <a16:creationId xmlns:a16="http://schemas.microsoft.com/office/drawing/2014/main" id="{CAE538FB-E5A5-A845-A71F-E39E37558219}"/>
                </a:ext>
              </a:extLst>
            </p:cNvPr>
            <p:cNvSpPr/>
            <p:nvPr/>
          </p:nvSpPr>
          <p:spPr>
            <a:xfrm>
              <a:off x="5961669" y="3737386"/>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gr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5E0FB71A-51CB-0E41-A7F9-65F7363D0BAC}"/>
                  </a:ext>
                </a:extLst>
              </p:cNvPr>
              <p:cNvSpPr txBox="1"/>
              <p:nvPr/>
            </p:nvSpPr>
            <p:spPr>
              <a:xfrm>
                <a:off x="524182" y="2804497"/>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3" name="TextBox 32">
                <a:extLst>
                  <a:ext uri="{FF2B5EF4-FFF2-40B4-BE49-F238E27FC236}">
                    <a16:creationId xmlns:a16="http://schemas.microsoft.com/office/drawing/2014/main" id="{5E0FB71A-51CB-0E41-A7F9-65F7363D0BAC}"/>
                  </a:ext>
                </a:extLst>
              </p:cNvPr>
              <p:cNvSpPr txBox="1">
                <a:spLocks noRot="1" noChangeAspect="1" noMove="1" noResize="1" noEditPoints="1" noAdjustHandles="1" noChangeArrowheads="1" noChangeShapeType="1" noTextEdit="1"/>
              </p:cNvSpPr>
              <p:nvPr/>
            </p:nvSpPr>
            <p:spPr>
              <a:xfrm>
                <a:off x="524182" y="2804497"/>
                <a:ext cx="1029577" cy="369332"/>
              </a:xfrm>
              <a:prstGeom prst="rect">
                <a:avLst/>
              </a:prstGeom>
              <a:blipFill>
                <a:blip r:embed="rId3"/>
                <a:stretch>
                  <a:fillRect l="-3659" t="-6667" r="-3659"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98F26D66-3594-E54D-AF0E-936F2BEC3794}"/>
                  </a:ext>
                </a:extLst>
              </p:cNvPr>
              <p:cNvSpPr txBox="1"/>
              <p:nvPr/>
            </p:nvSpPr>
            <p:spPr>
              <a:xfrm>
                <a:off x="2605587" y="2804497"/>
                <a:ext cx="1346972"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4" name="TextBox 33">
                <a:extLst>
                  <a:ext uri="{FF2B5EF4-FFF2-40B4-BE49-F238E27FC236}">
                    <a16:creationId xmlns:a16="http://schemas.microsoft.com/office/drawing/2014/main" id="{98F26D66-3594-E54D-AF0E-936F2BEC3794}"/>
                  </a:ext>
                </a:extLst>
              </p:cNvPr>
              <p:cNvSpPr txBox="1">
                <a:spLocks noRot="1" noChangeAspect="1" noMove="1" noResize="1" noEditPoints="1" noAdjustHandles="1" noChangeArrowheads="1" noChangeShapeType="1" noTextEdit="1"/>
              </p:cNvSpPr>
              <p:nvPr/>
            </p:nvSpPr>
            <p:spPr>
              <a:xfrm>
                <a:off x="2605587" y="2804497"/>
                <a:ext cx="1346972" cy="369332"/>
              </a:xfrm>
              <a:prstGeom prst="rect">
                <a:avLst/>
              </a:prstGeom>
              <a:blipFill>
                <a:blip r:embed="rId4"/>
                <a:stretch>
                  <a:fillRect l="-2804" t="-10000" r="-2804"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07486693-CBA9-1B46-A8D3-C25CC27B353D}"/>
                  </a:ext>
                </a:extLst>
              </p:cNvPr>
              <p:cNvSpPr txBox="1"/>
              <p:nvPr/>
            </p:nvSpPr>
            <p:spPr>
              <a:xfrm>
                <a:off x="5103309" y="2822171"/>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5" name="TextBox 34">
                <a:extLst>
                  <a:ext uri="{FF2B5EF4-FFF2-40B4-BE49-F238E27FC236}">
                    <a16:creationId xmlns:a16="http://schemas.microsoft.com/office/drawing/2014/main" id="{07486693-CBA9-1B46-A8D3-C25CC27B353D}"/>
                  </a:ext>
                </a:extLst>
              </p:cNvPr>
              <p:cNvSpPr txBox="1">
                <a:spLocks noRot="1" noChangeAspect="1" noMove="1" noResize="1" noEditPoints="1" noAdjustHandles="1" noChangeArrowheads="1" noChangeShapeType="1" noTextEdit="1"/>
              </p:cNvSpPr>
              <p:nvPr/>
            </p:nvSpPr>
            <p:spPr>
              <a:xfrm>
                <a:off x="5103309" y="2822171"/>
                <a:ext cx="1029577" cy="369332"/>
              </a:xfrm>
              <a:prstGeom prst="rect">
                <a:avLst/>
              </a:prstGeom>
              <a:blipFill>
                <a:blip r:embed="rId5"/>
                <a:stretch>
                  <a:fillRect l="-4878" t="-6667" r="-3659"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769D932-FBEC-474F-AED5-1BCFD3FC9DAC}"/>
                  </a:ext>
                </a:extLst>
              </p:cNvPr>
              <p:cNvSpPr txBox="1"/>
              <p:nvPr/>
            </p:nvSpPr>
            <p:spPr>
              <a:xfrm>
                <a:off x="7115279" y="2804497"/>
                <a:ext cx="1337354"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latin typeface="Avenir Book" panose="02000503020000020003" pitchFamily="2" charset="0"/>
                  </a:rPr>
                  <a:t>+</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7" name="TextBox 36">
                <a:extLst>
                  <a:ext uri="{FF2B5EF4-FFF2-40B4-BE49-F238E27FC236}">
                    <a16:creationId xmlns:a16="http://schemas.microsoft.com/office/drawing/2014/main" id="{9769D932-FBEC-474F-AED5-1BCFD3FC9DAC}"/>
                  </a:ext>
                </a:extLst>
              </p:cNvPr>
              <p:cNvSpPr txBox="1">
                <a:spLocks noRot="1" noChangeAspect="1" noMove="1" noResize="1" noEditPoints="1" noAdjustHandles="1" noChangeArrowheads="1" noChangeShapeType="1" noTextEdit="1"/>
              </p:cNvSpPr>
              <p:nvPr/>
            </p:nvSpPr>
            <p:spPr>
              <a:xfrm>
                <a:off x="7115279" y="2804497"/>
                <a:ext cx="1337354" cy="369332"/>
              </a:xfrm>
              <a:prstGeom prst="rect">
                <a:avLst/>
              </a:prstGeom>
              <a:blipFill>
                <a:blip r:embed="rId6"/>
                <a:stretch>
                  <a:fillRect l="-2804" t="-10000" r="-1869" b="-23333"/>
                </a:stretch>
              </a:blipFill>
            </p:spPr>
            <p:txBody>
              <a:bodyPr/>
              <a:lstStyle/>
              <a:p>
                <a:r>
                  <a:rPr lang="en-US">
                    <a:noFill/>
                  </a:rPr>
                  <a:t> </a:t>
                </a:r>
              </a:p>
            </p:txBody>
          </p:sp>
        </mc:Fallback>
      </mc:AlternateContent>
    </p:spTree>
    <p:extLst>
      <p:ext uri="{BB962C8B-B14F-4D97-AF65-F5344CB8AC3E}">
        <p14:creationId xmlns:p14="http://schemas.microsoft.com/office/powerpoint/2010/main" val="404998611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F92A2-89A3-8A46-B586-E9D05336745F}"/>
              </a:ext>
            </a:extLst>
          </p:cNvPr>
          <p:cNvSpPr txBox="1"/>
          <p:nvPr/>
        </p:nvSpPr>
        <p:spPr>
          <a:xfrm>
            <a:off x="135520" y="44699"/>
            <a:ext cx="3284041"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Frequency Translation</a:t>
            </a:r>
          </a:p>
        </p:txBody>
      </p:sp>
      <p:grpSp>
        <p:nvGrpSpPr>
          <p:cNvPr id="9" name="Group 8">
            <a:extLst>
              <a:ext uri="{FF2B5EF4-FFF2-40B4-BE49-F238E27FC236}">
                <a16:creationId xmlns:a16="http://schemas.microsoft.com/office/drawing/2014/main" id="{1F85E84E-7CAA-9F42-874E-88A3DC85F1CC}"/>
              </a:ext>
            </a:extLst>
          </p:cNvPr>
          <p:cNvGrpSpPr/>
          <p:nvPr/>
        </p:nvGrpSpPr>
        <p:grpSpPr>
          <a:xfrm>
            <a:off x="811947" y="761971"/>
            <a:ext cx="2981282" cy="2345831"/>
            <a:chOff x="636378" y="1601222"/>
            <a:chExt cx="2981282" cy="2345831"/>
          </a:xfrm>
        </p:grpSpPr>
        <p:sp>
          <p:nvSpPr>
            <p:cNvPr id="67" name="Freeform 66">
              <a:extLst>
                <a:ext uri="{FF2B5EF4-FFF2-40B4-BE49-F238E27FC236}">
                  <a16:creationId xmlns:a16="http://schemas.microsoft.com/office/drawing/2014/main" id="{40AB8CEB-043A-A84E-9ED4-A01655620CFE}"/>
                </a:ext>
              </a:extLst>
            </p:cNvPr>
            <p:cNvSpPr/>
            <p:nvPr/>
          </p:nvSpPr>
          <p:spPr>
            <a:xfrm>
              <a:off x="1378190" y="3727768"/>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92" name="Freeform 91">
              <a:extLst>
                <a:ext uri="{FF2B5EF4-FFF2-40B4-BE49-F238E27FC236}">
                  <a16:creationId xmlns:a16="http://schemas.microsoft.com/office/drawing/2014/main" id="{1A4C1EE6-1BB6-EF4D-A39D-2EB9AD4BD3A2}"/>
                </a:ext>
              </a:extLst>
            </p:cNvPr>
            <p:cNvSpPr/>
            <p:nvPr/>
          </p:nvSpPr>
          <p:spPr>
            <a:xfrm>
              <a:off x="2143516" y="371920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94" name="Straight Arrow Connector 93">
              <a:extLst>
                <a:ext uri="{FF2B5EF4-FFF2-40B4-BE49-F238E27FC236}">
                  <a16:creationId xmlns:a16="http://schemas.microsoft.com/office/drawing/2014/main" id="{1D410448-3A86-E741-B233-094403841C6C}"/>
                </a:ext>
              </a:extLst>
            </p:cNvPr>
            <p:cNvCxnSpPr>
              <a:cxnSpLocks/>
            </p:cNvCxnSpPr>
            <p:nvPr/>
          </p:nvCxnSpPr>
          <p:spPr>
            <a:xfrm>
              <a:off x="1466802" y="27581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5" name="Straight Arrow Connector 94">
              <a:extLst>
                <a:ext uri="{FF2B5EF4-FFF2-40B4-BE49-F238E27FC236}">
                  <a16:creationId xmlns:a16="http://schemas.microsoft.com/office/drawing/2014/main" id="{02B28C3A-6454-7B4B-8E5D-C3AD21051B6B}"/>
                </a:ext>
              </a:extLst>
            </p:cNvPr>
            <p:cNvCxnSpPr>
              <a:cxnSpLocks/>
            </p:cNvCxnSpPr>
            <p:nvPr/>
          </p:nvCxnSpPr>
          <p:spPr>
            <a:xfrm>
              <a:off x="2216934" y="2741388"/>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02" name="Rectangle 101">
              <a:extLst>
                <a:ext uri="{FF2B5EF4-FFF2-40B4-BE49-F238E27FC236}">
                  <a16:creationId xmlns:a16="http://schemas.microsoft.com/office/drawing/2014/main" id="{5218D5CD-3E45-284C-8E20-E13FE500982B}"/>
                </a:ext>
              </a:extLst>
            </p:cNvPr>
            <p:cNvSpPr/>
            <p:nvPr/>
          </p:nvSpPr>
          <p:spPr>
            <a:xfrm>
              <a:off x="1124530" y="2342013"/>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103" name="Rectangle 102">
              <a:extLst>
                <a:ext uri="{FF2B5EF4-FFF2-40B4-BE49-F238E27FC236}">
                  <a16:creationId xmlns:a16="http://schemas.microsoft.com/office/drawing/2014/main" id="{CEB729BA-DA20-C649-8140-13FDE731351C}"/>
                </a:ext>
              </a:extLst>
            </p:cNvPr>
            <p:cNvSpPr/>
            <p:nvPr/>
          </p:nvSpPr>
          <p:spPr>
            <a:xfrm>
              <a:off x="1837155" y="2342013"/>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45" name="Straight Connector 44">
              <a:extLst>
                <a:ext uri="{FF2B5EF4-FFF2-40B4-BE49-F238E27FC236}">
                  <a16:creationId xmlns:a16="http://schemas.microsoft.com/office/drawing/2014/main" id="{212B3CE5-FA9C-9547-9A82-666FE1A1507B}"/>
                </a:ext>
              </a:extLst>
            </p:cNvPr>
            <p:cNvCxnSpPr>
              <a:cxnSpLocks/>
            </p:cNvCxnSpPr>
            <p:nvPr/>
          </p:nvCxnSpPr>
          <p:spPr>
            <a:xfrm>
              <a:off x="1127894" y="2334083"/>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AD4B87F-2B18-5242-82C6-D0BCC266AA05}"/>
                </a:ext>
              </a:extLst>
            </p:cNvPr>
            <p:cNvCxnSpPr>
              <a:cxnSpLocks/>
            </p:cNvCxnSpPr>
            <p:nvPr/>
          </p:nvCxnSpPr>
          <p:spPr>
            <a:xfrm flipV="1">
              <a:off x="1109903" y="3122085"/>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DA4BDC1-365A-894B-B22A-483B81C83B58}"/>
                </a:ext>
              </a:extLst>
            </p:cNvPr>
            <p:cNvCxnSpPr>
              <a:cxnSpLocks/>
            </p:cNvCxnSpPr>
            <p:nvPr/>
          </p:nvCxnSpPr>
          <p:spPr>
            <a:xfrm flipV="1">
              <a:off x="1115951" y="1601222"/>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2E37FFDE-3352-CA4B-8D80-1E9DA9CB38D9}"/>
                </a:ext>
              </a:extLst>
            </p:cNvPr>
            <p:cNvSpPr txBox="1"/>
            <p:nvPr/>
          </p:nvSpPr>
          <p:spPr>
            <a:xfrm>
              <a:off x="1553278" y="3135484"/>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49" name="TextBox 48">
              <a:extLst>
                <a:ext uri="{FF2B5EF4-FFF2-40B4-BE49-F238E27FC236}">
                  <a16:creationId xmlns:a16="http://schemas.microsoft.com/office/drawing/2014/main" id="{4AE8A338-38DC-B847-BBEC-19A458E576FE}"/>
                </a:ext>
              </a:extLst>
            </p:cNvPr>
            <p:cNvSpPr txBox="1"/>
            <p:nvPr/>
          </p:nvSpPr>
          <p:spPr>
            <a:xfrm rot="16200000">
              <a:off x="194349" y="2179507"/>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51" name="Straight Arrow Connector 50">
              <a:extLst>
                <a:ext uri="{FF2B5EF4-FFF2-40B4-BE49-F238E27FC236}">
                  <a16:creationId xmlns:a16="http://schemas.microsoft.com/office/drawing/2014/main" id="{D9FC2A32-0675-354D-992F-4AFA7D1DF588}"/>
                </a:ext>
              </a:extLst>
            </p:cNvPr>
            <p:cNvCxnSpPr>
              <a:cxnSpLocks/>
            </p:cNvCxnSpPr>
            <p:nvPr/>
          </p:nvCxnSpPr>
          <p:spPr>
            <a:xfrm>
              <a:off x="1833358"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F5EF034D-95E4-5547-8851-DB174A438212}"/>
                </a:ext>
              </a:extLst>
            </p:cNvPr>
            <p:cNvCxnSpPr>
              <a:cxnSpLocks/>
            </p:cNvCxnSpPr>
            <p:nvPr/>
          </p:nvCxnSpPr>
          <p:spPr>
            <a:xfrm>
              <a:off x="2592980"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8F2DB845-4F06-F247-913A-B397F66DF612}"/>
                </a:ext>
              </a:extLst>
            </p:cNvPr>
            <p:cNvCxnSpPr>
              <a:cxnSpLocks/>
            </p:cNvCxnSpPr>
            <p:nvPr/>
          </p:nvCxnSpPr>
          <p:spPr>
            <a:xfrm>
              <a:off x="3331493"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nvGrpSpPr>
          <p:cNvPr id="10" name="Group 9">
            <a:extLst>
              <a:ext uri="{FF2B5EF4-FFF2-40B4-BE49-F238E27FC236}">
                <a16:creationId xmlns:a16="http://schemas.microsoft.com/office/drawing/2014/main" id="{BB42579D-03C4-144C-8699-26DEB9DF713A}"/>
              </a:ext>
            </a:extLst>
          </p:cNvPr>
          <p:cNvGrpSpPr/>
          <p:nvPr/>
        </p:nvGrpSpPr>
        <p:grpSpPr>
          <a:xfrm>
            <a:off x="5484974" y="756264"/>
            <a:ext cx="2884184" cy="2349658"/>
            <a:chOff x="4563639" y="1614101"/>
            <a:chExt cx="2884184" cy="2349658"/>
          </a:xfrm>
        </p:grpSpPr>
        <p:sp>
          <p:nvSpPr>
            <p:cNvPr id="104" name="Rectangle 99">
              <a:extLst>
                <a:ext uri="{FF2B5EF4-FFF2-40B4-BE49-F238E27FC236}">
                  <a16:creationId xmlns:a16="http://schemas.microsoft.com/office/drawing/2014/main" id="{5377C39D-9665-224D-8F53-543B5DDE99F6}"/>
                </a:ext>
              </a:extLst>
            </p:cNvPr>
            <p:cNvSpPr/>
            <p:nvPr/>
          </p:nvSpPr>
          <p:spPr>
            <a:xfrm>
              <a:off x="4959286" y="2343974"/>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55" name="Freeform 54">
              <a:extLst>
                <a:ext uri="{FF2B5EF4-FFF2-40B4-BE49-F238E27FC236}">
                  <a16:creationId xmlns:a16="http://schemas.microsoft.com/office/drawing/2014/main" id="{0B314727-2BBA-C945-97D0-8A04584C87D5}"/>
                </a:ext>
              </a:extLst>
            </p:cNvPr>
            <p:cNvSpPr/>
            <p:nvPr/>
          </p:nvSpPr>
          <p:spPr>
            <a:xfrm>
              <a:off x="4958056" y="2346962"/>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56" name="Straight Arrow Connector 55">
              <a:extLst>
                <a:ext uri="{FF2B5EF4-FFF2-40B4-BE49-F238E27FC236}">
                  <a16:creationId xmlns:a16="http://schemas.microsoft.com/office/drawing/2014/main" id="{FD247B76-9C17-7D4D-B2A0-9204E4A3C3C3}"/>
                </a:ext>
              </a:extLst>
            </p:cNvPr>
            <p:cNvCxnSpPr>
              <a:cxnSpLocks/>
            </p:cNvCxnSpPr>
            <p:nvPr/>
          </p:nvCxnSpPr>
          <p:spPr>
            <a:xfrm flipV="1">
              <a:off x="4940066" y="313496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A33677A-E9F8-B44C-BFB1-406010AEE663}"/>
                </a:ext>
              </a:extLst>
            </p:cNvPr>
            <p:cNvCxnSpPr>
              <a:cxnSpLocks/>
            </p:cNvCxnSpPr>
            <p:nvPr/>
          </p:nvCxnSpPr>
          <p:spPr>
            <a:xfrm flipV="1">
              <a:off x="4946113" y="161410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02EBF75-77D9-9A4A-80BD-2F8DE0E02BAE}"/>
                </a:ext>
              </a:extLst>
            </p:cNvPr>
            <p:cNvSpPr txBox="1"/>
            <p:nvPr/>
          </p:nvSpPr>
          <p:spPr>
            <a:xfrm>
              <a:off x="5383441" y="314836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7D947561-2857-4746-9A0C-9CB5CA94678B}"/>
                </a:ext>
              </a:extLst>
            </p:cNvPr>
            <p:cNvSpPr txBox="1"/>
            <p:nvPr/>
          </p:nvSpPr>
          <p:spPr>
            <a:xfrm rot="16200000">
              <a:off x="4121610" y="2248311"/>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1" name="Straight Arrow Connector 60">
              <a:extLst>
                <a:ext uri="{FF2B5EF4-FFF2-40B4-BE49-F238E27FC236}">
                  <a16:creationId xmlns:a16="http://schemas.microsoft.com/office/drawing/2014/main" id="{FC236F34-0388-6647-807D-3BD523286B30}"/>
                </a:ext>
              </a:extLst>
            </p:cNvPr>
            <p:cNvCxnSpPr>
              <a:cxnSpLocks/>
            </p:cNvCxnSpPr>
            <p:nvPr/>
          </p:nvCxnSpPr>
          <p:spPr>
            <a:xfrm>
              <a:off x="5652400"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C3893807-A548-3044-B817-31B225DDF742}"/>
                </a:ext>
              </a:extLst>
            </p:cNvPr>
            <p:cNvCxnSpPr>
              <a:cxnSpLocks/>
            </p:cNvCxnSpPr>
            <p:nvPr/>
          </p:nvCxnSpPr>
          <p:spPr>
            <a:xfrm>
              <a:off x="6400901"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3" name="Straight Arrow Connector 62">
              <a:extLst>
                <a:ext uri="{FF2B5EF4-FFF2-40B4-BE49-F238E27FC236}">
                  <a16:creationId xmlns:a16="http://schemas.microsoft.com/office/drawing/2014/main" id="{A91B54AD-A36D-F448-9B42-2C665B860FF1}"/>
                </a:ext>
              </a:extLst>
            </p:cNvPr>
            <p:cNvCxnSpPr>
              <a:cxnSpLocks/>
            </p:cNvCxnSpPr>
            <p:nvPr/>
          </p:nvCxnSpPr>
          <p:spPr>
            <a:xfrm>
              <a:off x="7128295"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5" name="Rectangle 99">
              <a:extLst>
                <a:ext uri="{FF2B5EF4-FFF2-40B4-BE49-F238E27FC236}">
                  <a16:creationId xmlns:a16="http://schemas.microsoft.com/office/drawing/2014/main" id="{36756D24-C7AE-9E47-B81D-BC482BABC6DA}"/>
                </a:ext>
              </a:extLst>
            </p:cNvPr>
            <p:cNvSpPr/>
            <p:nvPr/>
          </p:nvSpPr>
          <p:spPr>
            <a:xfrm>
              <a:off x="5645297" y="2452904"/>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68" name="Straight Arrow Connector 67">
              <a:extLst>
                <a:ext uri="{FF2B5EF4-FFF2-40B4-BE49-F238E27FC236}">
                  <a16:creationId xmlns:a16="http://schemas.microsoft.com/office/drawing/2014/main" id="{3885DAAC-6679-E044-9DE5-CD1B6F8C0553}"/>
                </a:ext>
              </a:extLst>
            </p:cNvPr>
            <p:cNvCxnSpPr>
              <a:cxnSpLocks/>
            </p:cNvCxnSpPr>
            <p:nvPr/>
          </p:nvCxnSpPr>
          <p:spPr>
            <a:xfrm>
              <a:off x="5293061" y="278555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6" name="Straight Arrow Connector 95">
              <a:extLst>
                <a:ext uri="{FF2B5EF4-FFF2-40B4-BE49-F238E27FC236}">
                  <a16:creationId xmlns:a16="http://schemas.microsoft.com/office/drawing/2014/main" id="{A50C1204-FBE4-5646-AECF-01F35C93589D}"/>
                </a:ext>
              </a:extLst>
            </p:cNvPr>
            <p:cNvCxnSpPr>
              <a:cxnSpLocks/>
            </p:cNvCxnSpPr>
            <p:nvPr/>
          </p:nvCxnSpPr>
          <p:spPr>
            <a:xfrm>
              <a:off x="6043193" y="2768791"/>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98" name="Freeform 97">
              <a:extLst>
                <a:ext uri="{FF2B5EF4-FFF2-40B4-BE49-F238E27FC236}">
                  <a16:creationId xmlns:a16="http://schemas.microsoft.com/office/drawing/2014/main" id="{FC7B2E8A-BE6C-E741-8643-3AC8447B4B4D}"/>
                </a:ext>
              </a:extLst>
            </p:cNvPr>
            <p:cNvSpPr/>
            <p:nvPr/>
          </p:nvSpPr>
          <p:spPr>
            <a:xfrm>
              <a:off x="5246056" y="3744474"/>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06" name="Freeform 105">
              <a:extLst>
                <a:ext uri="{FF2B5EF4-FFF2-40B4-BE49-F238E27FC236}">
                  <a16:creationId xmlns:a16="http://schemas.microsoft.com/office/drawing/2014/main" id="{CAE538FB-E5A5-A845-A71F-E39E37558219}"/>
                </a:ext>
              </a:extLst>
            </p:cNvPr>
            <p:cNvSpPr/>
            <p:nvPr/>
          </p:nvSpPr>
          <p:spPr>
            <a:xfrm>
              <a:off x="5961669" y="3737386"/>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gr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5E0FB71A-51CB-0E41-A7F9-65F7363D0BAC}"/>
                  </a:ext>
                </a:extLst>
              </p:cNvPr>
              <p:cNvSpPr txBox="1"/>
              <p:nvPr/>
            </p:nvSpPr>
            <p:spPr>
              <a:xfrm>
                <a:off x="524182" y="2804497"/>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3" name="TextBox 32">
                <a:extLst>
                  <a:ext uri="{FF2B5EF4-FFF2-40B4-BE49-F238E27FC236}">
                    <a16:creationId xmlns:a16="http://schemas.microsoft.com/office/drawing/2014/main" id="{5E0FB71A-51CB-0E41-A7F9-65F7363D0BAC}"/>
                  </a:ext>
                </a:extLst>
              </p:cNvPr>
              <p:cNvSpPr txBox="1">
                <a:spLocks noRot="1" noChangeAspect="1" noMove="1" noResize="1" noEditPoints="1" noAdjustHandles="1" noChangeArrowheads="1" noChangeShapeType="1" noTextEdit="1"/>
              </p:cNvSpPr>
              <p:nvPr/>
            </p:nvSpPr>
            <p:spPr>
              <a:xfrm>
                <a:off x="524182" y="2804497"/>
                <a:ext cx="1029577" cy="369332"/>
              </a:xfrm>
              <a:prstGeom prst="rect">
                <a:avLst/>
              </a:prstGeom>
              <a:blipFill>
                <a:blip r:embed="rId3"/>
                <a:stretch>
                  <a:fillRect l="-3659" t="-6667" r="-3659"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98F26D66-3594-E54D-AF0E-936F2BEC3794}"/>
                  </a:ext>
                </a:extLst>
              </p:cNvPr>
              <p:cNvSpPr txBox="1"/>
              <p:nvPr/>
            </p:nvSpPr>
            <p:spPr>
              <a:xfrm>
                <a:off x="2605587" y="2804497"/>
                <a:ext cx="1346972"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4" name="TextBox 33">
                <a:extLst>
                  <a:ext uri="{FF2B5EF4-FFF2-40B4-BE49-F238E27FC236}">
                    <a16:creationId xmlns:a16="http://schemas.microsoft.com/office/drawing/2014/main" id="{98F26D66-3594-E54D-AF0E-936F2BEC3794}"/>
                  </a:ext>
                </a:extLst>
              </p:cNvPr>
              <p:cNvSpPr txBox="1">
                <a:spLocks noRot="1" noChangeAspect="1" noMove="1" noResize="1" noEditPoints="1" noAdjustHandles="1" noChangeArrowheads="1" noChangeShapeType="1" noTextEdit="1"/>
              </p:cNvSpPr>
              <p:nvPr/>
            </p:nvSpPr>
            <p:spPr>
              <a:xfrm>
                <a:off x="2605587" y="2804497"/>
                <a:ext cx="1346972" cy="369332"/>
              </a:xfrm>
              <a:prstGeom prst="rect">
                <a:avLst/>
              </a:prstGeom>
              <a:blipFill>
                <a:blip r:embed="rId4"/>
                <a:stretch>
                  <a:fillRect l="-2804" t="-10000" r="-2804"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07486693-CBA9-1B46-A8D3-C25CC27B353D}"/>
                  </a:ext>
                </a:extLst>
              </p:cNvPr>
              <p:cNvSpPr txBox="1"/>
              <p:nvPr/>
            </p:nvSpPr>
            <p:spPr>
              <a:xfrm>
                <a:off x="5103309" y="2822171"/>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5" name="TextBox 34">
                <a:extLst>
                  <a:ext uri="{FF2B5EF4-FFF2-40B4-BE49-F238E27FC236}">
                    <a16:creationId xmlns:a16="http://schemas.microsoft.com/office/drawing/2014/main" id="{07486693-CBA9-1B46-A8D3-C25CC27B353D}"/>
                  </a:ext>
                </a:extLst>
              </p:cNvPr>
              <p:cNvSpPr txBox="1">
                <a:spLocks noRot="1" noChangeAspect="1" noMove="1" noResize="1" noEditPoints="1" noAdjustHandles="1" noChangeArrowheads="1" noChangeShapeType="1" noTextEdit="1"/>
              </p:cNvSpPr>
              <p:nvPr/>
            </p:nvSpPr>
            <p:spPr>
              <a:xfrm>
                <a:off x="5103309" y="2822171"/>
                <a:ext cx="1029577" cy="369332"/>
              </a:xfrm>
              <a:prstGeom prst="rect">
                <a:avLst/>
              </a:prstGeom>
              <a:blipFill>
                <a:blip r:embed="rId5"/>
                <a:stretch>
                  <a:fillRect l="-4878" t="-6667" r="-3659"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769D932-FBEC-474F-AED5-1BCFD3FC9DAC}"/>
                  </a:ext>
                </a:extLst>
              </p:cNvPr>
              <p:cNvSpPr txBox="1"/>
              <p:nvPr/>
            </p:nvSpPr>
            <p:spPr>
              <a:xfrm>
                <a:off x="7115279" y="2804497"/>
                <a:ext cx="1337354"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latin typeface="Avenir Book" panose="02000503020000020003" pitchFamily="2" charset="0"/>
                  </a:rPr>
                  <a:t>+</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7" name="TextBox 36">
                <a:extLst>
                  <a:ext uri="{FF2B5EF4-FFF2-40B4-BE49-F238E27FC236}">
                    <a16:creationId xmlns:a16="http://schemas.microsoft.com/office/drawing/2014/main" id="{9769D932-FBEC-474F-AED5-1BCFD3FC9DAC}"/>
                  </a:ext>
                </a:extLst>
              </p:cNvPr>
              <p:cNvSpPr txBox="1">
                <a:spLocks noRot="1" noChangeAspect="1" noMove="1" noResize="1" noEditPoints="1" noAdjustHandles="1" noChangeArrowheads="1" noChangeShapeType="1" noTextEdit="1"/>
              </p:cNvSpPr>
              <p:nvPr/>
            </p:nvSpPr>
            <p:spPr>
              <a:xfrm>
                <a:off x="7115279" y="2804497"/>
                <a:ext cx="1337354" cy="369332"/>
              </a:xfrm>
              <a:prstGeom prst="rect">
                <a:avLst/>
              </a:prstGeom>
              <a:blipFill>
                <a:blip r:embed="rId6"/>
                <a:stretch>
                  <a:fillRect l="-2804" t="-10000" r="-1869" b="-23333"/>
                </a:stretch>
              </a:blipFill>
            </p:spPr>
            <p:txBody>
              <a:bodyPr/>
              <a:lstStyle/>
              <a:p>
                <a:r>
                  <a:rPr lang="en-US">
                    <a:noFill/>
                  </a:rPr>
                  <a:t> </a:t>
                </a:r>
              </a:p>
            </p:txBody>
          </p:sp>
        </mc:Fallback>
      </mc:AlternateContent>
      <p:cxnSp>
        <p:nvCxnSpPr>
          <p:cNvPr id="43" name="Straight Arrow Connector 42">
            <a:extLst>
              <a:ext uri="{FF2B5EF4-FFF2-40B4-BE49-F238E27FC236}">
                <a16:creationId xmlns:a16="http://schemas.microsoft.com/office/drawing/2014/main" id="{C161BBB3-A2EA-D444-BA29-A9BC5D0F125B}"/>
              </a:ext>
            </a:extLst>
          </p:cNvPr>
          <p:cNvCxnSpPr>
            <a:cxnSpLocks/>
          </p:cNvCxnSpPr>
          <p:nvPr/>
        </p:nvCxnSpPr>
        <p:spPr>
          <a:xfrm>
            <a:off x="2047242"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1" name="Straight Arrow Connector 70">
            <a:extLst>
              <a:ext uri="{FF2B5EF4-FFF2-40B4-BE49-F238E27FC236}">
                <a16:creationId xmlns:a16="http://schemas.microsoft.com/office/drawing/2014/main" id="{65A1D112-19BD-2C48-81BA-0F7DD4734D18}"/>
              </a:ext>
            </a:extLst>
          </p:cNvPr>
          <p:cNvCxnSpPr>
            <a:cxnSpLocks/>
          </p:cNvCxnSpPr>
          <p:nvPr/>
        </p:nvCxnSpPr>
        <p:spPr>
          <a:xfrm>
            <a:off x="1659341"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2" name="Straight Arrow Connector 71">
            <a:extLst>
              <a:ext uri="{FF2B5EF4-FFF2-40B4-BE49-F238E27FC236}">
                <a16:creationId xmlns:a16="http://schemas.microsoft.com/office/drawing/2014/main" id="{00D21885-6431-4A4A-AC17-BA8A7081F0F7}"/>
              </a:ext>
            </a:extLst>
          </p:cNvPr>
          <p:cNvCxnSpPr>
            <a:cxnSpLocks/>
          </p:cNvCxnSpPr>
          <p:nvPr/>
        </p:nvCxnSpPr>
        <p:spPr>
          <a:xfrm flipH="1">
            <a:off x="2197137"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73" name="Group 72">
            <a:extLst>
              <a:ext uri="{FF2B5EF4-FFF2-40B4-BE49-F238E27FC236}">
                <a16:creationId xmlns:a16="http://schemas.microsoft.com/office/drawing/2014/main" id="{97B5A593-1666-514A-A1DF-6B2C4A3AED72}"/>
              </a:ext>
            </a:extLst>
          </p:cNvPr>
          <p:cNvGrpSpPr/>
          <p:nvPr/>
        </p:nvGrpSpPr>
        <p:grpSpPr>
          <a:xfrm>
            <a:off x="1804449" y="3626327"/>
            <a:ext cx="456707" cy="461665"/>
            <a:chOff x="2206041" y="2830089"/>
            <a:chExt cx="456707" cy="461665"/>
          </a:xfrm>
        </p:grpSpPr>
        <p:sp>
          <p:nvSpPr>
            <p:cNvPr id="74" name="Oval 73">
              <a:extLst>
                <a:ext uri="{FF2B5EF4-FFF2-40B4-BE49-F238E27FC236}">
                  <a16:creationId xmlns:a16="http://schemas.microsoft.com/office/drawing/2014/main" id="{F66C18A9-A2D1-FA49-A475-113777C41AC9}"/>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A7B90835-0761-5E41-B7EC-C367BDD78424}"/>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76" name="Freeform 75">
            <a:extLst>
              <a:ext uri="{FF2B5EF4-FFF2-40B4-BE49-F238E27FC236}">
                <a16:creationId xmlns:a16="http://schemas.microsoft.com/office/drawing/2014/main" id="{E3ACDC01-88A4-8343-B89E-35DD381BA105}"/>
              </a:ext>
            </a:extLst>
          </p:cNvPr>
          <p:cNvSpPr/>
          <p:nvPr/>
        </p:nvSpPr>
        <p:spPr>
          <a:xfrm>
            <a:off x="1944037"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cxnSp>
        <p:nvCxnSpPr>
          <p:cNvPr id="77" name="Straight Arrow Connector 76">
            <a:extLst>
              <a:ext uri="{FF2B5EF4-FFF2-40B4-BE49-F238E27FC236}">
                <a16:creationId xmlns:a16="http://schemas.microsoft.com/office/drawing/2014/main" id="{F6A42679-2743-7C4F-9A2B-157FCC29A453}"/>
              </a:ext>
            </a:extLst>
          </p:cNvPr>
          <p:cNvCxnSpPr>
            <a:cxnSpLocks/>
          </p:cNvCxnSpPr>
          <p:nvPr/>
        </p:nvCxnSpPr>
        <p:spPr>
          <a:xfrm>
            <a:off x="6641364"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8" name="Straight Arrow Connector 77">
            <a:extLst>
              <a:ext uri="{FF2B5EF4-FFF2-40B4-BE49-F238E27FC236}">
                <a16:creationId xmlns:a16="http://schemas.microsoft.com/office/drawing/2014/main" id="{128C9D5C-2CBF-FF40-A760-EBA2435A9545}"/>
              </a:ext>
            </a:extLst>
          </p:cNvPr>
          <p:cNvCxnSpPr>
            <a:cxnSpLocks/>
          </p:cNvCxnSpPr>
          <p:nvPr/>
        </p:nvCxnSpPr>
        <p:spPr>
          <a:xfrm>
            <a:off x="6253463"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9" name="Straight Arrow Connector 78">
            <a:extLst>
              <a:ext uri="{FF2B5EF4-FFF2-40B4-BE49-F238E27FC236}">
                <a16:creationId xmlns:a16="http://schemas.microsoft.com/office/drawing/2014/main" id="{8606E217-AD3D-5F44-898E-D4DBB77FD46D}"/>
              </a:ext>
            </a:extLst>
          </p:cNvPr>
          <p:cNvCxnSpPr>
            <a:cxnSpLocks/>
          </p:cNvCxnSpPr>
          <p:nvPr/>
        </p:nvCxnSpPr>
        <p:spPr>
          <a:xfrm flipH="1">
            <a:off x="6791259"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80" name="Group 79">
            <a:extLst>
              <a:ext uri="{FF2B5EF4-FFF2-40B4-BE49-F238E27FC236}">
                <a16:creationId xmlns:a16="http://schemas.microsoft.com/office/drawing/2014/main" id="{5A352D05-F946-E348-B759-C682754200DC}"/>
              </a:ext>
            </a:extLst>
          </p:cNvPr>
          <p:cNvGrpSpPr/>
          <p:nvPr/>
        </p:nvGrpSpPr>
        <p:grpSpPr>
          <a:xfrm>
            <a:off x="6398571" y="3626327"/>
            <a:ext cx="456707" cy="461665"/>
            <a:chOff x="2206041" y="2830089"/>
            <a:chExt cx="456707" cy="461665"/>
          </a:xfrm>
        </p:grpSpPr>
        <p:sp>
          <p:nvSpPr>
            <p:cNvPr id="81" name="Oval 80">
              <a:extLst>
                <a:ext uri="{FF2B5EF4-FFF2-40B4-BE49-F238E27FC236}">
                  <a16:creationId xmlns:a16="http://schemas.microsoft.com/office/drawing/2014/main" id="{563B0DDE-5592-2D4D-BCA9-F21B63FBA310}"/>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TextBox 81">
              <a:extLst>
                <a:ext uri="{FF2B5EF4-FFF2-40B4-BE49-F238E27FC236}">
                  <a16:creationId xmlns:a16="http://schemas.microsoft.com/office/drawing/2014/main" id="{0CCAEB28-8F9E-DA49-8165-F1FAEE041102}"/>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83" name="Freeform 82">
            <a:extLst>
              <a:ext uri="{FF2B5EF4-FFF2-40B4-BE49-F238E27FC236}">
                <a16:creationId xmlns:a16="http://schemas.microsoft.com/office/drawing/2014/main" id="{E8EC5210-9D71-B341-80C8-046F1ECCBCB8}"/>
              </a:ext>
            </a:extLst>
          </p:cNvPr>
          <p:cNvSpPr/>
          <p:nvPr/>
        </p:nvSpPr>
        <p:spPr>
          <a:xfrm>
            <a:off x="6538159"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Tree>
    <p:extLst>
      <p:ext uri="{BB962C8B-B14F-4D97-AF65-F5344CB8AC3E}">
        <p14:creationId xmlns:p14="http://schemas.microsoft.com/office/powerpoint/2010/main" val="356839657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F92A2-89A3-8A46-B586-E9D05336745F}"/>
              </a:ext>
            </a:extLst>
          </p:cNvPr>
          <p:cNvSpPr txBox="1"/>
          <p:nvPr/>
        </p:nvSpPr>
        <p:spPr>
          <a:xfrm>
            <a:off x="135520" y="44699"/>
            <a:ext cx="3284041"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Frequency Translation</a:t>
            </a:r>
          </a:p>
        </p:txBody>
      </p:sp>
      <p:grpSp>
        <p:nvGrpSpPr>
          <p:cNvPr id="9" name="Group 8">
            <a:extLst>
              <a:ext uri="{FF2B5EF4-FFF2-40B4-BE49-F238E27FC236}">
                <a16:creationId xmlns:a16="http://schemas.microsoft.com/office/drawing/2014/main" id="{1F85E84E-7CAA-9F42-874E-88A3DC85F1CC}"/>
              </a:ext>
            </a:extLst>
          </p:cNvPr>
          <p:cNvGrpSpPr/>
          <p:nvPr/>
        </p:nvGrpSpPr>
        <p:grpSpPr>
          <a:xfrm>
            <a:off x="811947" y="761971"/>
            <a:ext cx="2981282" cy="2345831"/>
            <a:chOff x="636378" y="1601222"/>
            <a:chExt cx="2981282" cy="2345831"/>
          </a:xfrm>
        </p:grpSpPr>
        <p:sp>
          <p:nvSpPr>
            <p:cNvPr id="67" name="Freeform 66">
              <a:extLst>
                <a:ext uri="{FF2B5EF4-FFF2-40B4-BE49-F238E27FC236}">
                  <a16:creationId xmlns:a16="http://schemas.microsoft.com/office/drawing/2014/main" id="{40AB8CEB-043A-A84E-9ED4-A01655620CFE}"/>
                </a:ext>
              </a:extLst>
            </p:cNvPr>
            <p:cNvSpPr/>
            <p:nvPr/>
          </p:nvSpPr>
          <p:spPr>
            <a:xfrm>
              <a:off x="1378190" y="3727768"/>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92" name="Freeform 91">
              <a:extLst>
                <a:ext uri="{FF2B5EF4-FFF2-40B4-BE49-F238E27FC236}">
                  <a16:creationId xmlns:a16="http://schemas.microsoft.com/office/drawing/2014/main" id="{1A4C1EE6-1BB6-EF4D-A39D-2EB9AD4BD3A2}"/>
                </a:ext>
              </a:extLst>
            </p:cNvPr>
            <p:cNvSpPr/>
            <p:nvPr/>
          </p:nvSpPr>
          <p:spPr>
            <a:xfrm>
              <a:off x="2143516" y="371920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94" name="Straight Arrow Connector 93">
              <a:extLst>
                <a:ext uri="{FF2B5EF4-FFF2-40B4-BE49-F238E27FC236}">
                  <a16:creationId xmlns:a16="http://schemas.microsoft.com/office/drawing/2014/main" id="{1D410448-3A86-E741-B233-094403841C6C}"/>
                </a:ext>
              </a:extLst>
            </p:cNvPr>
            <p:cNvCxnSpPr>
              <a:cxnSpLocks/>
            </p:cNvCxnSpPr>
            <p:nvPr/>
          </p:nvCxnSpPr>
          <p:spPr>
            <a:xfrm>
              <a:off x="1466802" y="27581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5" name="Straight Arrow Connector 94">
              <a:extLst>
                <a:ext uri="{FF2B5EF4-FFF2-40B4-BE49-F238E27FC236}">
                  <a16:creationId xmlns:a16="http://schemas.microsoft.com/office/drawing/2014/main" id="{02B28C3A-6454-7B4B-8E5D-C3AD21051B6B}"/>
                </a:ext>
              </a:extLst>
            </p:cNvPr>
            <p:cNvCxnSpPr>
              <a:cxnSpLocks/>
            </p:cNvCxnSpPr>
            <p:nvPr/>
          </p:nvCxnSpPr>
          <p:spPr>
            <a:xfrm>
              <a:off x="2216934" y="2741388"/>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02" name="Rectangle 101">
              <a:extLst>
                <a:ext uri="{FF2B5EF4-FFF2-40B4-BE49-F238E27FC236}">
                  <a16:creationId xmlns:a16="http://schemas.microsoft.com/office/drawing/2014/main" id="{5218D5CD-3E45-284C-8E20-E13FE500982B}"/>
                </a:ext>
              </a:extLst>
            </p:cNvPr>
            <p:cNvSpPr/>
            <p:nvPr/>
          </p:nvSpPr>
          <p:spPr>
            <a:xfrm>
              <a:off x="1124530" y="2342013"/>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103" name="Rectangle 102">
              <a:extLst>
                <a:ext uri="{FF2B5EF4-FFF2-40B4-BE49-F238E27FC236}">
                  <a16:creationId xmlns:a16="http://schemas.microsoft.com/office/drawing/2014/main" id="{CEB729BA-DA20-C649-8140-13FDE731351C}"/>
                </a:ext>
              </a:extLst>
            </p:cNvPr>
            <p:cNvSpPr/>
            <p:nvPr/>
          </p:nvSpPr>
          <p:spPr>
            <a:xfrm>
              <a:off x="1837155" y="2342013"/>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45" name="Straight Connector 44">
              <a:extLst>
                <a:ext uri="{FF2B5EF4-FFF2-40B4-BE49-F238E27FC236}">
                  <a16:creationId xmlns:a16="http://schemas.microsoft.com/office/drawing/2014/main" id="{212B3CE5-FA9C-9547-9A82-666FE1A1507B}"/>
                </a:ext>
              </a:extLst>
            </p:cNvPr>
            <p:cNvCxnSpPr>
              <a:cxnSpLocks/>
            </p:cNvCxnSpPr>
            <p:nvPr/>
          </p:nvCxnSpPr>
          <p:spPr>
            <a:xfrm>
              <a:off x="1127894" y="2334083"/>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AD4B87F-2B18-5242-82C6-D0BCC266AA05}"/>
                </a:ext>
              </a:extLst>
            </p:cNvPr>
            <p:cNvCxnSpPr>
              <a:cxnSpLocks/>
            </p:cNvCxnSpPr>
            <p:nvPr/>
          </p:nvCxnSpPr>
          <p:spPr>
            <a:xfrm flipV="1">
              <a:off x="1109903" y="3122085"/>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DA4BDC1-365A-894B-B22A-483B81C83B58}"/>
                </a:ext>
              </a:extLst>
            </p:cNvPr>
            <p:cNvCxnSpPr>
              <a:cxnSpLocks/>
            </p:cNvCxnSpPr>
            <p:nvPr/>
          </p:nvCxnSpPr>
          <p:spPr>
            <a:xfrm flipV="1">
              <a:off x="1115951" y="1601222"/>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2E37FFDE-3352-CA4B-8D80-1E9DA9CB38D9}"/>
                </a:ext>
              </a:extLst>
            </p:cNvPr>
            <p:cNvSpPr txBox="1"/>
            <p:nvPr/>
          </p:nvSpPr>
          <p:spPr>
            <a:xfrm>
              <a:off x="1553278" y="3135484"/>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49" name="TextBox 48">
              <a:extLst>
                <a:ext uri="{FF2B5EF4-FFF2-40B4-BE49-F238E27FC236}">
                  <a16:creationId xmlns:a16="http://schemas.microsoft.com/office/drawing/2014/main" id="{4AE8A338-38DC-B847-BBEC-19A458E576FE}"/>
                </a:ext>
              </a:extLst>
            </p:cNvPr>
            <p:cNvSpPr txBox="1"/>
            <p:nvPr/>
          </p:nvSpPr>
          <p:spPr>
            <a:xfrm rot="16200000">
              <a:off x="194349" y="2179507"/>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51" name="Straight Arrow Connector 50">
              <a:extLst>
                <a:ext uri="{FF2B5EF4-FFF2-40B4-BE49-F238E27FC236}">
                  <a16:creationId xmlns:a16="http://schemas.microsoft.com/office/drawing/2014/main" id="{D9FC2A32-0675-354D-992F-4AFA7D1DF588}"/>
                </a:ext>
              </a:extLst>
            </p:cNvPr>
            <p:cNvCxnSpPr>
              <a:cxnSpLocks/>
            </p:cNvCxnSpPr>
            <p:nvPr/>
          </p:nvCxnSpPr>
          <p:spPr>
            <a:xfrm>
              <a:off x="1833358"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F5EF034D-95E4-5547-8851-DB174A438212}"/>
                </a:ext>
              </a:extLst>
            </p:cNvPr>
            <p:cNvCxnSpPr>
              <a:cxnSpLocks/>
            </p:cNvCxnSpPr>
            <p:nvPr/>
          </p:nvCxnSpPr>
          <p:spPr>
            <a:xfrm>
              <a:off x="2592980"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8F2DB845-4F06-F247-913A-B397F66DF612}"/>
                </a:ext>
              </a:extLst>
            </p:cNvPr>
            <p:cNvCxnSpPr>
              <a:cxnSpLocks/>
            </p:cNvCxnSpPr>
            <p:nvPr/>
          </p:nvCxnSpPr>
          <p:spPr>
            <a:xfrm>
              <a:off x="3331493"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nvGrpSpPr>
          <p:cNvPr id="10" name="Group 9">
            <a:extLst>
              <a:ext uri="{FF2B5EF4-FFF2-40B4-BE49-F238E27FC236}">
                <a16:creationId xmlns:a16="http://schemas.microsoft.com/office/drawing/2014/main" id="{BB42579D-03C4-144C-8699-26DEB9DF713A}"/>
              </a:ext>
            </a:extLst>
          </p:cNvPr>
          <p:cNvGrpSpPr/>
          <p:nvPr/>
        </p:nvGrpSpPr>
        <p:grpSpPr>
          <a:xfrm>
            <a:off x="5484974" y="756264"/>
            <a:ext cx="2884184" cy="2349658"/>
            <a:chOff x="4563639" y="1614101"/>
            <a:chExt cx="2884184" cy="2349658"/>
          </a:xfrm>
        </p:grpSpPr>
        <p:sp>
          <p:nvSpPr>
            <p:cNvPr id="104" name="Rectangle 99">
              <a:extLst>
                <a:ext uri="{FF2B5EF4-FFF2-40B4-BE49-F238E27FC236}">
                  <a16:creationId xmlns:a16="http://schemas.microsoft.com/office/drawing/2014/main" id="{5377C39D-9665-224D-8F53-543B5DDE99F6}"/>
                </a:ext>
              </a:extLst>
            </p:cNvPr>
            <p:cNvSpPr/>
            <p:nvPr/>
          </p:nvSpPr>
          <p:spPr>
            <a:xfrm>
              <a:off x="4959286" y="2343974"/>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55" name="Freeform 54">
              <a:extLst>
                <a:ext uri="{FF2B5EF4-FFF2-40B4-BE49-F238E27FC236}">
                  <a16:creationId xmlns:a16="http://schemas.microsoft.com/office/drawing/2014/main" id="{0B314727-2BBA-C945-97D0-8A04584C87D5}"/>
                </a:ext>
              </a:extLst>
            </p:cNvPr>
            <p:cNvSpPr/>
            <p:nvPr/>
          </p:nvSpPr>
          <p:spPr>
            <a:xfrm>
              <a:off x="4958056" y="2346962"/>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56" name="Straight Arrow Connector 55">
              <a:extLst>
                <a:ext uri="{FF2B5EF4-FFF2-40B4-BE49-F238E27FC236}">
                  <a16:creationId xmlns:a16="http://schemas.microsoft.com/office/drawing/2014/main" id="{FD247B76-9C17-7D4D-B2A0-9204E4A3C3C3}"/>
                </a:ext>
              </a:extLst>
            </p:cNvPr>
            <p:cNvCxnSpPr>
              <a:cxnSpLocks/>
            </p:cNvCxnSpPr>
            <p:nvPr/>
          </p:nvCxnSpPr>
          <p:spPr>
            <a:xfrm flipV="1">
              <a:off x="4940066" y="313496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A33677A-E9F8-B44C-BFB1-406010AEE663}"/>
                </a:ext>
              </a:extLst>
            </p:cNvPr>
            <p:cNvCxnSpPr>
              <a:cxnSpLocks/>
            </p:cNvCxnSpPr>
            <p:nvPr/>
          </p:nvCxnSpPr>
          <p:spPr>
            <a:xfrm flipV="1">
              <a:off x="4946113" y="161410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02EBF75-77D9-9A4A-80BD-2F8DE0E02BAE}"/>
                </a:ext>
              </a:extLst>
            </p:cNvPr>
            <p:cNvSpPr txBox="1"/>
            <p:nvPr/>
          </p:nvSpPr>
          <p:spPr>
            <a:xfrm>
              <a:off x="5383441" y="314836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7D947561-2857-4746-9A0C-9CB5CA94678B}"/>
                </a:ext>
              </a:extLst>
            </p:cNvPr>
            <p:cNvSpPr txBox="1"/>
            <p:nvPr/>
          </p:nvSpPr>
          <p:spPr>
            <a:xfrm rot="16200000">
              <a:off x="4121610" y="2248311"/>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1" name="Straight Arrow Connector 60">
              <a:extLst>
                <a:ext uri="{FF2B5EF4-FFF2-40B4-BE49-F238E27FC236}">
                  <a16:creationId xmlns:a16="http://schemas.microsoft.com/office/drawing/2014/main" id="{FC236F34-0388-6647-807D-3BD523286B30}"/>
                </a:ext>
              </a:extLst>
            </p:cNvPr>
            <p:cNvCxnSpPr>
              <a:cxnSpLocks/>
            </p:cNvCxnSpPr>
            <p:nvPr/>
          </p:nvCxnSpPr>
          <p:spPr>
            <a:xfrm>
              <a:off x="5652400"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C3893807-A548-3044-B817-31B225DDF742}"/>
                </a:ext>
              </a:extLst>
            </p:cNvPr>
            <p:cNvCxnSpPr>
              <a:cxnSpLocks/>
            </p:cNvCxnSpPr>
            <p:nvPr/>
          </p:nvCxnSpPr>
          <p:spPr>
            <a:xfrm>
              <a:off x="6400901"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3" name="Straight Arrow Connector 62">
              <a:extLst>
                <a:ext uri="{FF2B5EF4-FFF2-40B4-BE49-F238E27FC236}">
                  <a16:creationId xmlns:a16="http://schemas.microsoft.com/office/drawing/2014/main" id="{A91B54AD-A36D-F448-9B42-2C665B860FF1}"/>
                </a:ext>
              </a:extLst>
            </p:cNvPr>
            <p:cNvCxnSpPr>
              <a:cxnSpLocks/>
            </p:cNvCxnSpPr>
            <p:nvPr/>
          </p:nvCxnSpPr>
          <p:spPr>
            <a:xfrm>
              <a:off x="7128295"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5" name="Rectangle 99">
              <a:extLst>
                <a:ext uri="{FF2B5EF4-FFF2-40B4-BE49-F238E27FC236}">
                  <a16:creationId xmlns:a16="http://schemas.microsoft.com/office/drawing/2014/main" id="{36756D24-C7AE-9E47-B81D-BC482BABC6DA}"/>
                </a:ext>
              </a:extLst>
            </p:cNvPr>
            <p:cNvSpPr/>
            <p:nvPr/>
          </p:nvSpPr>
          <p:spPr>
            <a:xfrm>
              <a:off x="5645297" y="2452904"/>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68" name="Straight Arrow Connector 67">
              <a:extLst>
                <a:ext uri="{FF2B5EF4-FFF2-40B4-BE49-F238E27FC236}">
                  <a16:creationId xmlns:a16="http://schemas.microsoft.com/office/drawing/2014/main" id="{3885DAAC-6679-E044-9DE5-CD1B6F8C0553}"/>
                </a:ext>
              </a:extLst>
            </p:cNvPr>
            <p:cNvCxnSpPr>
              <a:cxnSpLocks/>
            </p:cNvCxnSpPr>
            <p:nvPr/>
          </p:nvCxnSpPr>
          <p:spPr>
            <a:xfrm>
              <a:off x="5293061" y="278555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6" name="Straight Arrow Connector 95">
              <a:extLst>
                <a:ext uri="{FF2B5EF4-FFF2-40B4-BE49-F238E27FC236}">
                  <a16:creationId xmlns:a16="http://schemas.microsoft.com/office/drawing/2014/main" id="{A50C1204-FBE4-5646-AECF-01F35C93589D}"/>
                </a:ext>
              </a:extLst>
            </p:cNvPr>
            <p:cNvCxnSpPr>
              <a:cxnSpLocks/>
            </p:cNvCxnSpPr>
            <p:nvPr/>
          </p:nvCxnSpPr>
          <p:spPr>
            <a:xfrm>
              <a:off x="6043193" y="2768791"/>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98" name="Freeform 97">
              <a:extLst>
                <a:ext uri="{FF2B5EF4-FFF2-40B4-BE49-F238E27FC236}">
                  <a16:creationId xmlns:a16="http://schemas.microsoft.com/office/drawing/2014/main" id="{FC7B2E8A-BE6C-E741-8643-3AC8447B4B4D}"/>
                </a:ext>
              </a:extLst>
            </p:cNvPr>
            <p:cNvSpPr/>
            <p:nvPr/>
          </p:nvSpPr>
          <p:spPr>
            <a:xfrm>
              <a:off x="5246056" y="3744474"/>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06" name="Freeform 105">
              <a:extLst>
                <a:ext uri="{FF2B5EF4-FFF2-40B4-BE49-F238E27FC236}">
                  <a16:creationId xmlns:a16="http://schemas.microsoft.com/office/drawing/2014/main" id="{CAE538FB-E5A5-A845-A71F-E39E37558219}"/>
                </a:ext>
              </a:extLst>
            </p:cNvPr>
            <p:cNvSpPr/>
            <p:nvPr/>
          </p:nvSpPr>
          <p:spPr>
            <a:xfrm>
              <a:off x="5961669" y="3737386"/>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gr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5E0FB71A-51CB-0E41-A7F9-65F7363D0BAC}"/>
                  </a:ext>
                </a:extLst>
              </p:cNvPr>
              <p:cNvSpPr txBox="1"/>
              <p:nvPr/>
            </p:nvSpPr>
            <p:spPr>
              <a:xfrm>
                <a:off x="524182" y="2804497"/>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3" name="TextBox 32">
                <a:extLst>
                  <a:ext uri="{FF2B5EF4-FFF2-40B4-BE49-F238E27FC236}">
                    <a16:creationId xmlns:a16="http://schemas.microsoft.com/office/drawing/2014/main" id="{5E0FB71A-51CB-0E41-A7F9-65F7363D0BAC}"/>
                  </a:ext>
                </a:extLst>
              </p:cNvPr>
              <p:cNvSpPr txBox="1">
                <a:spLocks noRot="1" noChangeAspect="1" noMove="1" noResize="1" noEditPoints="1" noAdjustHandles="1" noChangeArrowheads="1" noChangeShapeType="1" noTextEdit="1"/>
              </p:cNvSpPr>
              <p:nvPr/>
            </p:nvSpPr>
            <p:spPr>
              <a:xfrm>
                <a:off x="524182" y="2804497"/>
                <a:ext cx="1029577" cy="369332"/>
              </a:xfrm>
              <a:prstGeom prst="rect">
                <a:avLst/>
              </a:prstGeom>
              <a:blipFill>
                <a:blip r:embed="rId3"/>
                <a:stretch>
                  <a:fillRect l="-3659" t="-6667" r="-3659"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98F26D66-3594-E54D-AF0E-936F2BEC3794}"/>
                  </a:ext>
                </a:extLst>
              </p:cNvPr>
              <p:cNvSpPr txBox="1"/>
              <p:nvPr/>
            </p:nvSpPr>
            <p:spPr>
              <a:xfrm>
                <a:off x="2605587" y="2804497"/>
                <a:ext cx="1346972"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4" name="TextBox 33">
                <a:extLst>
                  <a:ext uri="{FF2B5EF4-FFF2-40B4-BE49-F238E27FC236}">
                    <a16:creationId xmlns:a16="http://schemas.microsoft.com/office/drawing/2014/main" id="{98F26D66-3594-E54D-AF0E-936F2BEC3794}"/>
                  </a:ext>
                </a:extLst>
              </p:cNvPr>
              <p:cNvSpPr txBox="1">
                <a:spLocks noRot="1" noChangeAspect="1" noMove="1" noResize="1" noEditPoints="1" noAdjustHandles="1" noChangeArrowheads="1" noChangeShapeType="1" noTextEdit="1"/>
              </p:cNvSpPr>
              <p:nvPr/>
            </p:nvSpPr>
            <p:spPr>
              <a:xfrm>
                <a:off x="2605587" y="2804497"/>
                <a:ext cx="1346972" cy="369332"/>
              </a:xfrm>
              <a:prstGeom prst="rect">
                <a:avLst/>
              </a:prstGeom>
              <a:blipFill>
                <a:blip r:embed="rId4"/>
                <a:stretch>
                  <a:fillRect l="-2804" t="-10000" r="-2804"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07486693-CBA9-1B46-A8D3-C25CC27B353D}"/>
                  </a:ext>
                </a:extLst>
              </p:cNvPr>
              <p:cNvSpPr txBox="1"/>
              <p:nvPr/>
            </p:nvSpPr>
            <p:spPr>
              <a:xfrm>
                <a:off x="5103309" y="2822171"/>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5" name="TextBox 34">
                <a:extLst>
                  <a:ext uri="{FF2B5EF4-FFF2-40B4-BE49-F238E27FC236}">
                    <a16:creationId xmlns:a16="http://schemas.microsoft.com/office/drawing/2014/main" id="{07486693-CBA9-1B46-A8D3-C25CC27B353D}"/>
                  </a:ext>
                </a:extLst>
              </p:cNvPr>
              <p:cNvSpPr txBox="1">
                <a:spLocks noRot="1" noChangeAspect="1" noMove="1" noResize="1" noEditPoints="1" noAdjustHandles="1" noChangeArrowheads="1" noChangeShapeType="1" noTextEdit="1"/>
              </p:cNvSpPr>
              <p:nvPr/>
            </p:nvSpPr>
            <p:spPr>
              <a:xfrm>
                <a:off x="5103309" y="2822171"/>
                <a:ext cx="1029577" cy="369332"/>
              </a:xfrm>
              <a:prstGeom prst="rect">
                <a:avLst/>
              </a:prstGeom>
              <a:blipFill>
                <a:blip r:embed="rId5"/>
                <a:stretch>
                  <a:fillRect l="-4878" t="-6667" r="-3659"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769D932-FBEC-474F-AED5-1BCFD3FC9DAC}"/>
                  </a:ext>
                </a:extLst>
              </p:cNvPr>
              <p:cNvSpPr txBox="1"/>
              <p:nvPr/>
            </p:nvSpPr>
            <p:spPr>
              <a:xfrm>
                <a:off x="7115279" y="2804497"/>
                <a:ext cx="1337354"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latin typeface="Avenir Book" panose="02000503020000020003" pitchFamily="2" charset="0"/>
                  </a:rPr>
                  <a:t>+</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7" name="TextBox 36">
                <a:extLst>
                  <a:ext uri="{FF2B5EF4-FFF2-40B4-BE49-F238E27FC236}">
                    <a16:creationId xmlns:a16="http://schemas.microsoft.com/office/drawing/2014/main" id="{9769D932-FBEC-474F-AED5-1BCFD3FC9DAC}"/>
                  </a:ext>
                </a:extLst>
              </p:cNvPr>
              <p:cNvSpPr txBox="1">
                <a:spLocks noRot="1" noChangeAspect="1" noMove="1" noResize="1" noEditPoints="1" noAdjustHandles="1" noChangeArrowheads="1" noChangeShapeType="1" noTextEdit="1"/>
              </p:cNvSpPr>
              <p:nvPr/>
            </p:nvSpPr>
            <p:spPr>
              <a:xfrm>
                <a:off x="7115279" y="2804497"/>
                <a:ext cx="1337354" cy="369332"/>
              </a:xfrm>
              <a:prstGeom prst="rect">
                <a:avLst/>
              </a:prstGeom>
              <a:blipFill>
                <a:blip r:embed="rId6"/>
                <a:stretch>
                  <a:fillRect l="-2804" t="-10000" r="-1869" b="-23333"/>
                </a:stretch>
              </a:blipFill>
            </p:spPr>
            <p:txBody>
              <a:bodyPr/>
              <a:lstStyle/>
              <a:p>
                <a:r>
                  <a:rPr lang="en-US">
                    <a:noFill/>
                  </a:rPr>
                  <a:t> </a:t>
                </a:r>
              </a:p>
            </p:txBody>
          </p:sp>
        </mc:Fallback>
      </mc:AlternateContent>
      <p:cxnSp>
        <p:nvCxnSpPr>
          <p:cNvPr id="43" name="Straight Arrow Connector 42">
            <a:extLst>
              <a:ext uri="{FF2B5EF4-FFF2-40B4-BE49-F238E27FC236}">
                <a16:creationId xmlns:a16="http://schemas.microsoft.com/office/drawing/2014/main" id="{C161BBB3-A2EA-D444-BA29-A9BC5D0F125B}"/>
              </a:ext>
            </a:extLst>
          </p:cNvPr>
          <p:cNvCxnSpPr>
            <a:cxnSpLocks/>
          </p:cNvCxnSpPr>
          <p:nvPr/>
        </p:nvCxnSpPr>
        <p:spPr>
          <a:xfrm>
            <a:off x="2047242"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1" name="Straight Arrow Connector 70">
            <a:extLst>
              <a:ext uri="{FF2B5EF4-FFF2-40B4-BE49-F238E27FC236}">
                <a16:creationId xmlns:a16="http://schemas.microsoft.com/office/drawing/2014/main" id="{65A1D112-19BD-2C48-81BA-0F7DD4734D18}"/>
              </a:ext>
            </a:extLst>
          </p:cNvPr>
          <p:cNvCxnSpPr>
            <a:cxnSpLocks/>
          </p:cNvCxnSpPr>
          <p:nvPr/>
        </p:nvCxnSpPr>
        <p:spPr>
          <a:xfrm>
            <a:off x="1659341"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2" name="Straight Arrow Connector 71">
            <a:extLst>
              <a:ext uri="{FF2B5EF4-FFF2-40B4-BE49-F238E27FC236}">
                <a16:creationId xmlns:a16="http://schemas.microsoft.com/office/drawing/2014/main" id="{00D21885-6431-4A4A-AC17-BA8A7081F0F7}"/>
              </a:ext>
            </a:extLst>
          </p:cNvPr>
          <p:cNvCxnSpPr>
            <a:cxnSpLocks/>
          </p:cNvCxnSpPr>
          <p:nvPr/>
        </p:nvCxnSpPr>
        <p:spPr>
          <a:xfrm flipH="1">
            <a:off x="2197137"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73" name="Group 72">
            <a:extLst>
              <a:ext uri="{FF2B5EF4-FFF2-40B4-BE49-F238E27FC236}">
                <a16:creationId xmlns:a16="http://schemas.microsoft.com/office/drawing/2014/main" id="{97B5A593-1666-514A-A1DF-6B2C4A3AED72}"/>
              </a:ext>
            </a:extLst>
          </p:cNvPr>
          <p:cNvGrpSpPr/>
          <p:nvPr/>
        </p:nvGrpSpPr>
        <p:grpSpPr>
          <a:xfrm>
            <a:off x="1804449" y="3626327"/>
            <a:ext cx="456707" cy="461665"/>
            <a:chOff x="2206041" y="2830089"/>
            <a:chExt cx="456707" cy="461665"/>
          </a:xfrm>
        </p:grpSpPr>
        <p:sp>
          <p:nvSpPr>
            <p:cNvPr id="74" name="Oval 73">
              <a:extLst>
                <a:ext uri="{FF2B5EF4-FFF2-40B4-BE49-F238E27FC236}">
                  <a16:creationId xmlns:a16="http://schemas.microsoft.com/office/drawing/2014/main" id="{F66C18A9-A2D1-FA49-A475-113777C41AC9}"/>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A7B90835-0761-5E41-B7EC-C367BDD78424}"/>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76" name="Freeform 75">
            <a:extLst>
              <a:ext uri="{FF2B5EF4-FFF2-40B4-BE49-F238E27FC236}">
                <a16:creationId xmlns:a16="http://schemas.microsoft.com/office/drawing/2014/main" id="{E3ACDC01-88A4-8343-B89E-35DD381BA105}"/>
              </a:ext>
            </a:extLst>
          </p:cNvPr>
          <p:cNvSpPr/>
          <p:nvPr/>
        </p:nvSpPr>
        <p:spPr>
          <a:xfrm>
            <a:off x="1944037"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cxnSp>
        <p:nvCxnSpPr>
          <p:cNvPr id="77" name="Straight Arrow Connector 76">
            <a:extLst>
              <a:ext uri="{FF2B5EF4-FFF2-40B4-BE49-F238E27FC236}">
                <a16:creationId xmlns:a16="http://schemas.microsoft.com/office/drawing/2014/main" id="{F6A42679-2743-7C4F-9A2B-157FCC29A453}"/>
              </a:ext>
            </a:extLst>
          </p:cNvPr>
          <p:cNvCxnSpPr>
            <a:cxnSpLocks/>
          </p:cNvCxnSpPr>
          <p:nvPr/>
        </p:nvCxnSpPr>
        <p:spPr>
          <a:xfrm>
            <a:off x="6641364"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8" name="Straight Arrow Connector 77">
            <a:extLst>
              <a:ext uri="{FF2B5EF4-FFF2-40B4-BE49-F238E27FC236}">
                <a16:creationId xmlns:a16="http://schemas.microsoft.com/office/drawing/2014/main" id="{128C9D5C-2CBF-FF40-A760-EBA2435A9545}"/>
              </a:ext>
            </a:extLst>
          </p:cNvPr>
          <p:cNvCxnSpPr>
            <a:cxnSpLocks/>
          </p:cNvCxnSpPr>
          <p:nvPr/>
        </p:nvCxnSpPr>
        <p:spPr>
          <a:xfrm>
            <a:off x="6253463"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9" name="Straight Arrow Connector 78">
            <a:extLst>
              <a:ext uri="{FF2B5EF4-FFF2-40B4-BE49-F238E27FC236}">
                <a16:creationId xmlns:a16="http://schemas.microsoft.com/office/drawing/2014/main" id="{8606E217-AD3D-5F44-898E-D4DBB77FD46D}"/>
              </a:ext>
            </a:extLst>
          </p:cNvPr>
          <p:cNvCxnSpPr>
            <a:cxnSpLocks/>
          </p:cNvCxnSpPr>
          <p:nvPr/>
        </p:nvCxnSpPr>
        <p:spPr>
          <a:xfrm flipH="1">
            <a:off x="6791259"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80" name="Group 79">
            <a:extLst>
              <a:ext uri="{FF2B5EF4-FFF2-40B4-BE49-F238E27FC236}">
                <a16:creationId xmlns:a16="http://schemas.microsoft.com/office/drawing/2014/main" id="{5A352D05-F946-E348-B759-C682754200DC}"/>
              </a:ext>
            </a:extLst>
          </p:cNvPr>
          <p:cNvGrpSpPr/>
          <p:nvPr/>
        </p:nvGrpSpPr>
        <p:grpSpPr>
          <a:xfrm>
            <a:off x="6398571" y="3626327"/>
            <a:ext cx="456707" cy="461665"/>
            <a:chOff x="2206041" y="2830089"/>
            <a:chExt cx="456707" cy="461665"/>
          </a:xfrm>
        </p:grpSpPr>
        <p:sp>
          <p:nvSpPr>
            <p:cNvPr id="81" name="Oval 80">
              <a:extLst>
                <a:ext uri="{FF2B5EF4-FFF2-40B4-BE49-F238E27FC236}">
                  <a16:creationId xmlns:a16="http://schemas.microsoft.com/office/drawing/2014/main" id="{563B0DDE-5592-2D4D-BCA9-F21B63FBA310}"/>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TextBox 81">
              <a:extLst>
                <a:ext uri="{FF2B5EF4-FFF2-40B4-BE49-F238E27FC236}">
                  <a16:creationId xmlns:a16="http://schemas.microsoft.com/office/drawing/2014/main" id="{0CCAEB28-8F9E-DA49-8165-F1FAEE041102}"/>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83" name="Freeform 82">
            <a:extLst>
              <a:ext uri="{FF2B5EF4-FFF2-40B4-BE49-F238E27FC236}">
                <a16:creationId xmlns:a16="http://schemas.microsoft.com/office/drawing/2014/main" id="{E8EC5210-9D71-B341-80C8-046F1ECCBCB8}"/>
              </a:ext>
            </a:extLst>
          </p:cNvPr>
          <p:cNvSpPr/>
          <p:nvPr/>
        </p:nvSpPr>
        <p:spPr>
          <a:xfrm>
            <a:off x="6538159"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pic>
        <p:nvPicPr>
          <p:cNvPr id="64" name="Picture 63">
            <a:extLst>
              <a:ext uri="{FF2B5EF4-FFF2-40B4-BE49-F238E27FC236}">
                <a16:creationId xmlns:a16="http://schemas.microsoft.com/office/drawing/2014/main" id="{C12A0910-43DC-6A4B-9790-15E7393754EE}"/>
              </a:ext>
            </a:extLst>
          </p:cNvPr>
          <p:cNvPicPr>
            <a:picLocks noChangeAspect="1"/>
          </p:cNvPicPr>
          <p:nvPr/>
        </p:nvPicPr>
        <p:blipFill rotWithShape="1">
          <a:blip r:embed="rId7"/>
          <a:srcRect l="8238" t="7151" r="5090" b="6841"/>
          <a:stretch/>
        </p:blipFill>
        <p:spPr>
          <a:xfrm>
            <a:off x="101658" y="4126306"/>
            <a:ext cx="1653176" cy="1230391"/>
          </a:xfrm>
          <a:prstGeom prst="rect">
            <a:avLst/>
          </a:prstGeom>
        </p:spPr>
      </p:pic>
      <mc:AlternateContent xmlns:mc="http://schemas.openxmlformats.org/markup-compatibility/2006" xmlns:a14="http://schemas.microsoft.com/office/drawing/2010/main">
        <mc:Choice Requires="a14">
          <p:sp>
            <p:nvSpPr>
              <p:cNvPr id="69" name="TextBox 68">
                <a:extLst>
                  <a:ext uri="{FF2B5EF4-FFF2-40B4-BE49-F238E27FC236}">
                    <a16:creationId xmlns:a16="http://schemas.microsoft.com/office/drawing/2014/main" id="{34105966-5BF4-0846-B6FC-9A9FF4BD28AB}"/>
                  </a:ext>
                </a:extLst>
              </p:cNvPr>
              <p:cNvSpPr txBox="1"/>
              <p:nvPr/>
            </p:nvSpPr>
            <p:spPr>
              <a:xfrm>
                <a:off x="53361" y="3521128"/>
                <a:ext cx="2050234" cy="923330"/>
              </a:xfrm>
              <a:prstGeom prst="rect">
                <a:avLst/>
              </a:prstGeom>
              <a:noFill/>
            </p:spPr>
            <p:txBody>
              <a:bodyPr wrap="square" rtlCol="0">
                <a:spAutoFit/>
              </a:bodyPr>
              <a:lstStyle/>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b="0" i="1" smtClean="0">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2f</a:t>
                </a:r>
                <a:r>
                  <a:rPr lang="en-US" baseline="-25000" dirty="0">
                    <a:highlight>
                      <a:srgbClr val="FFFF00"/>
                    </a:highlight>
                    <a:latin typeface="Avenir Book" panose="02000503020000020003" pitchFamily="2" charset="0"/>
                  </a:rPr>
                  <a:t>A</a:t>
                </a:r>
                <a:r>
                  <a:rPr lang="en-US" dirty="0">
                    <a:highlight>
                      <a:srgbClr val="FFFF00"/>
                    </a:highlight>
                    <a:latin typeface="Avenir Book" panose="02000503020000020003" pitchFamily="2" charset="0"/>
                  </a:rPr>
                  <a:t>)</a:t>
                </a:r>
                <a:r>
                  <a:rPr lang="en-US" dirty="0">
                    <a:latin typeface="Avenir Book" panose="02000503020000020003" pitchFamily="2" charset="0"/>
                  </a:rPr>
                  <a:t>)</a:t>
                </a:r>
              </a:p>
              <a:p>
                <a:r>
                  <a:rPr lang="en-US" dirty="0">
                    <a:latin typeface="Avenir Book" panose="02000503020000020003" pitchFamily="2" charset="0"/>
                  </a:rPr>
                  <a:t>- 0.5 cos(</a:t>
                </a:r>
                <a:r>
                  <a:rPr lang="en-US" dirty="0" err="1">
                    <a:latin typeface="Avenir Book" panose="02000503020000020003" pitchFamily="2" charset="0"/>
                  </a:rPr>
                  <a:t>ϕ</a:t>
                </a:r>
                <a:r>
                  <a:rPr lang="en-US" dirty="0">
                    <a:latin typeface="Avenir Book" panose="02000503020000020003" pitchFamily="2" charset="0"/>
                  </a:rPr>
                  <a:t>)</a:t>
                </a:r>
              </a:p>
              <a:p>
                <a:endParaRPr lang="en-US" dirty="0">
                  <a:latin typeface="Avenir Book" panose="02000503020000020003" pitchFamily="2" charset="0"/>
                </a:endParaRPr>
              </a:p>
            </p:txBody>
          </p:sp>
        </mc:Choice>
        <mc:Fallback xmlns="">
          <p:sp>
            <p:nvSpPr>
              <p:cNvPr id="69" name="TextBox 68">
                <a:extLst>
                  <a:ext uri="{FF2B5EF4-FFF2-40B4-BE49-F238E27FC236}">
                    <a16:creationId xmlns:a16="http://schemas.microsoft.com/office/drawing/2014/main" id="{34105966-5BF4-0846-B6FC-9A9FF4BD28AB}"/>
                  </a:ext>
                </a:extLst>
              </p:cNvPr>
              <p:cNvSpPr txBox="1">
                <a:spLocks noRot="1" noChangeAspect="1" noMove="1" noResize="1" noEditPoints="1" noAdjustHandles="1" noChangeArrowheads="1" noChangeShapeType="1" noTextEdit="1"/>
              </p:cNvSpPr>
              <p:nvPr/>
            </p:nvSpPr>
            <p:spPr>
              <a:xfrm>
                <a:off x="53361" y="3521128"/>
                <a:ext cx="2050234" cy="923330"/>
              </a:xfrm>
              <a:prstGeom prst="rect">
                <a:avLst/>
              </a:prstGeom>
              <a:blipFill>
                <a:blip r:embed="rId8"/>
                <a:stretch>
                  <a:fillRect l="-1840" t="-1351"/>
                </a:stretch>
              </a:blipFill>
            </p:spPr>
            <p:txBody>
              <a:bodyPr/>
              <a:lstStyle/>
              <a:p>
                <a:r>
                  <a:rPr lang="en-US">
                    <a:noFill/>
                  </a:rPr>
                  <a:t> </a:t>
                </a:r>
              </a:p>
            </p:txBody>
          </p:sp>
        </mc:Fallback>
      </mc:AlternateContent>
    </p:spTree>
    <p:extLst>
      <p:ext uri="{BB962C8B-B14F-4D97-AF65-F5344CB8AC3E}">
        <p14:creationId xmlns:p14="http://schemas.microsoft.com/office/powerpoint/2010/main" val="22239195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F92A2-89A3-8A46-B586-E9D05336745F}"/>
              </a:ext>
            </a:extLst>
          </p:cNvPr>
          <p:cNvSpPr txBox="1"/>
          <p:nvPr/>
        </p:nvSpPr>
        <p:spPr>
          <a:xfrm>
            <a:off x="135520" y="44699"/>
            <a:ext cx="3284041"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Frequency Translation</a:t>
            </a:r>
          </a:p>
        </p:txBody>
      </p:sp>
      <p:grpSp>
        <p:nvGrpSpPr>
          <p:cNvPr id="9" name="Group 8">
            <a:extLst>
              <a:ext uri="{FF2B5EF4-FFF2-40B4-BE49-F238E27FC236}">
                <a16:creationId xmlns:a16="http://schemas.microsoft.com/office/drawing/2014/main" id="{1F85E84E-7CAA-9F42-874E-88A3DC85F1CC}"/>
              </a:ext>
            </a:extLst>
          </p:cNvPr>
          <p:cNvGrpSpPr/>
          <p:nvPr/>
        </p:nvGrpSpPr>
        <p:grpSpPr>
          <a:xfrm>
            <a:off x="811947" y="761971"/>
            <a:ext cx="2981282" cy="2345831"/>
            <a:chOff x="636378" y="1601222"/>
            <a:chExt cx="2981282" cy="2345831"/>
          </a:xfrm>
        </p:grpSpPr>
        <p:sp>
          <p:nvSpPr>
            <p:cNvPr id="67" name="Freeform 66">
              <a:extLst>
                <a:ext uri="{FF2B5EF4-FFF2-40B4-BE49-F238E27FC236}">
                  <a16:creationId xmlns:a16="http://schemas.microsoft.com/office/drawing/2014/main" id="{40AB8CEB-043A-A84E-9ED4-A01655620CFE}"/>
                </a:ext>
              </a:extLst>
            </p:cNvPr>
            <p:cNvSpPr/>
            <p:nvPr/>
          </p:nvSpPr>
          <p:spPr>
            <a:xfrm>
              <a:off x="1378190" y="3727768"/>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92" name="Freeform 91">
              <a:extLst>
                <a:ext uri="{FF2B5EF4-FFF2-40B4-BE49-F238E27FC236}">
                  <a16:creationId xmlns:a16="http://schemas.microsoft.com/office/drawing/2014/main" id="{1A4C1EE6-1BB6-EF4D-A39D-2EB9AD4BD3A2}"/>
                </a:ext>
              </a:extLst>
            </p:cNvPr>
            <p:cNvSpPr/>
            <p:nvPr/>
          </p:nvSpPr>
          <p:spPr>
            <a:xfrm>
              <a:off x="2143516" y="371920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94" name="Straight Arrow Connector 93">
              <a:extLst>
                <a:ext uri="{FF2B5EF4-FFF2-40B4-BE49-F238E27FC236}">
                  <a16:creationId xmlns:a16="http://schemas.microsoft.com/office/drawing/2014/main" id="{1D410448-3A86-E741-B233-094403841C6C}"/>
                </a:ext>
              </a:extLst>
            </p:cNvPr>
            <p:cNvCxnSpPr>
              <a:cxnSpLocks/>
            </p:cNvCxnSpPr>
            <p:nvPr/>
          </p:nvCxnSpPr>
          <p:spPr>
            <a:xfrm>
              <a:off x="1466802" y="27581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5" name="Straight Arrow Connector 94">
              <a:extLst>
                <a:ext uri="{FF2B5EF4-FFF2-40B4-BE49-F238E27FC236}">
                  <a16:creationId xmlns:a16="http://schemas.microsoft.com/office/drawing/2014/main" id="{02B28C3A-6454-7B4B-8E5D-C3AD21051B6B}"/>
                </a:ext>
              </a:extLst>
            </p:cNvPr>
            <p:cNvCxnSpPr>
              <a:cxnSpLocks/>
            </p:cNvCxnSpPr>
            <p:nvPr/>
          </p:nvCxnSpPr>
          <p:spPr>
            <a:xfrm>
              <a:off x="2216934" y="2741388"/>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02" name="Rectangle 101">
              <a:extLst>
                <a:ext uri="{FF2B5EF4-FFF2-40B4-BE49-F238E27FC236}">
                  <a16:creationId xmlns:a16="http://schemas.microsoft.com/office/drawing/2014/main" id="{5218D5CD-3E45-284C-8E20-E13FE500982B}"/>
                </a:ext>
              </a:extLst>
            </p:cNvPr>
            <p:cNvSpPr/>
            <p:nvPr/>
          </p:nvSpPr>
          <p:spPr>
            <a:xfrm>
              <a:off x="1124530" y="2342013"/>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103" name="Rectangle 102">
              <a:extLst>
                <a:ext uri="{FF2B5EF4-FFF2-40B4-BE49-F238E27FC236}">
                  <a16:creationId xmlns:a16="http://schemas.microsoft.com/office/drawing/2014/main" id="{CEB729BA-DA20-C649-8140-13FDE731351C}"/>
                </a:ext>
              </a:extLst>
            </p:cNvPr>
            <p:cNvSpPr/>
            <p:nvPr/>
          </p:nvSpPr>
          <p:spPr>
            <a:xfrm>
              <a:off x="1837155" y="2342013"/>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45" name="Straight Connector 44">
              <a:extLst>
                <a:ext uri="{FF2B5EF4-FFF2-40B4-BE49-F238E27FC236}">
                  <a16:creationId xmlns:a16="http://schemas.microsoft.com/office/drawing/2014/main" id="{212B3CE5-FA9C-9547-9A82-666FE1A1507B}"/>
                </a:ext>
              </a:extLst>
            </p:cNvPr>
            <p:cNvCxnSpPr>
              <a:cxnSpLocks/>
            </p:cNvCxnSpPr>
            <p:nvPr/>
          </p:nvCxnSpPr>
          <p:spPr>
            <a:xfrm>
              <a:off x="1127894" y="2334083"/>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AD4B87F-2B18-5242-82C6-D0BCC266AA05}"/>
                </a:ext>
              </a:extLst>
            </p:cNvPr>
            <p:cNvCxnSpPr>
              <a:cxnSpLocks/>
            </p:cNvCxnSpPr>
            <p:nvPr/>
          </p:nvCxnSpPr>
          <p:spPr>
            <a:xfrm flipV="1">
              <a:off x="1109903" y="3122085"/>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DA4BDC1-365A-894B-B22A-483B81C83B58}"/>
                </a:ext>
              </a:extLst>
            </p:cNvPr>
            <p:cNvCxnSpPr>
              <a:cxnSpLocks/>
            </p:cNvCxnSpPr>
            <p:nvPr/>
          </p:nvCxnSpPr>
          <p:spPr>
            <a:xfrm flipV="1">
              <a:off x="1115951" y="1601222"/>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2E37FFDE-3352-CA4B-8D80-1E9DA9CB38D9}"/>
                </a:ext>
              </a:extLst>
            </p:cNvPr>
            <p:cNvSpPr txBox="1"/>
            <p:nvPr/>
          </p:nvSpPr>
          <p:spPr>
            <a:xfrm>
              <a:off x="1553278" y="3135484"/>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49" name="TextBox 48">
              <a:extLst>
                <a:ext uri="{FF2B5EF4-FFF2-40B4-BE49-F238E27FC236}">
                  <a16:creationId xmlns:a16="http://schemas.microsoft.com/office/drawing/2014/main" id="{4AE8A338-38DC-B847-BBEC-19A458E576FE}"/>
                </a:ext>
              </a:extLst>
            </p:cNvPr>
            <p:cNvSpPr txBox="1"/>
            <p:nvPr/>
          </p:nvSpPr>
          <p:spPr>
            <a:xfrm rot="16200000">
              <a:off x="194349" y="2179507"/>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51" name="Straight Arrow Connector 50">
              <a:extLst>
                <a:ext uri="{FF2B5EF4-FFF2-40B4-BE49-F238E27FC236}">
                  <a16:creationId xmlns:a16="http://schemas.microsoft.com/office/drawing/2014/main" id="{D9FC2A32-0675-354D-992F-4AFA7D1DF588}"/>
                </a:ext>
              </a:extLst>
            </p:cNvPr>
            <p:cNvCxnSpPr>
              <a:cxnSpLocks/>
            </p:cNvCxnSpPr>
            <p:nvPr/>
          </p:nvCxnSpPr>
          <p:spPr>
            <a:xfrm>
              <a:off x="1833358"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F5EF034D-95E4-5547-8851-DB174A438212}"/>
                </a:ext>
              </a:extLst>
            </p:cNvPr>
            <p:cNvCxnSpPr>
              <a:cxnSpLocks/>
            </p:cNvCxnSpPr>
            <p:nvPr/>
          </p:nvCxnSpPr>
          <p:spPr>
            <a:xfrm>
              <a:off x="2592980"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8F2DB845-4F06-F247-913A-B397F66DF612}"/>
                </a:ext>
              </a:extLst>
            </p:cNvPr>
            <p:cNvCxnSpPr>
              <a:cxnSpLocks/>
            </p:cNvCxnSpPr>
            <p:nvPr/>
          </p:nvCxnSpPr>
          <p:spPr>
            <a:xfrm>
              <a:off x="3331493"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nvGrpSpPr>
          <p:cNvPr id="10" name="Group 9">
            <a:extLst>
              <a:ext uri="{FF2B5EF4-FFF2-40B4-BE49-F238E27FC236}">
                <a16:creationId xmlns:a16="http://schemas.microsoft.com/office/drawing/2014/main" id="{BB42579D-03C4-144C-8699-26DEB9DF713A}"/>
              </a:ext>
            </a:extLst>
          </p:cNvPr>
          <p:cNvGrpSpPr/>
          <p:nvPr/>
        </p:nvGrpSpPr>
        <p:grpSpPr>
          <a:xfrm>
            <a:off x="5484974" y="756264"/>
            <a:ext cx="2884184" cy="2349658"/>
            <a:chOff x="4563639" y="1614101"/>
            <a:chExt cx="2884184" cy="2349658"/>
          </a:xfrm>
        </p:grpSpPr>
        <p:sp>
          <p:nvSpPr>
            <p:cNvPr id="104" name="Rectangle 99">
              <a:extLst>
                <a:ext uri="{FF2B5EF4-FFF2-40B4-BE49-F238E27FC236}">
                  <a16:creationId xmlns:a16="http://schemas.microsoft.com/office/drawing/2014/main" id="{5377C39D-9665-224D-8F53-543B5DDE99F6}"/>
                </a:ext>
              </a:extLst>
            </p:cNvPr>
            <p:cNvSpPr/>
            <p:nvPr/>
          </p:nvSpPr>
          <p:spPr>
            <a:xfrm>
              <a:off x="4959286" y="2343974"/>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55" name="Freeform 54">
              <a:extLst>
                <a:ext uri="{FF2B5EF4-FFF2-40B4-BE49-F238E27FC236}">
                  <a16:creationId xmlns:a16="http://schemas.microsoft.com/office/drawing/2014/main" id="{0B314727-2BBA-C945-97D0-8A04584C87D5}"/>
                </a:ext>
              </a:extLst>
            </p:cNvPr>
            <p:cNvSpPr/>
            <p:nvPr/>
          </p:nvSpPr>
          <p:spPr>
            <a:xfrm>
              <a:off x="4958056" y="2346962"/>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56" name="Straight Arrow Connector 55">
              <a:extLst>
                <a:ext uri="{FF2B5EF4-FFF2-40B4-BE49-F238E27FC236}">
                  <a16:creationId xmlns:a16="http://schemas.microsoft.com/office/drawing/2014/main" id="{FD247B76-9C17-7D4D-B2A0-9204E4A3C3C3}"/>
                </a:ext>
              </a:extLst>
            </p:cNvPr>
            <p:cNvCxnSpPr>
              <a:cxnSpLocks/>
            </p:cNvCxnSpPr>
            <p:nvPr/>
          </p:nvCxnSpPr>
          <p:spPr>
            <a:xfrm flipV="1">
              <a:off x="4940066" y="313496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A33677A-E9F8-B44C-BFB1-406010AEE663}"/>
                </a:ext>
              </a:extLst>
            </p:cNvPr>
            <p:cNvCxnSpPr>
              <a:cxnSpLocks/>
            </p:cNvCxnSpPr>
            <p:nvPr/>
          </p:nvCxnSpPr>
          <p:spPr>
            <a:xfrm flipV="1">
              <a:off x="4946113" y="161410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02EBF75-77D9-9A4A-80BD-2F8DE0E02BAE}"/>
                </a:ext>
              </a:extLst>
            </p:cNvPr>
            <p:cNvSpPr txBox="1"/>
            <p:nvPr/>
          </p:nvSpPr>
          <p:spPr>
            <a:xfrm>
              <a:off x="5383441" y="314836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7D947561-2857-4746-9A0C-9CB5CA94678B}"/>
                </a:ext>
              </a:extLst>
            </p:cNvPr>
            <p:cNvSpPr txBox="1"/>
            <p:nvPr/>
          </p:nvSpPr>
          <p:spPr>
            <a:xfrm rot="16200000">
              <a:off x="4121610" y="2248311"/>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1" name="Straight Arrow Connector 60">
              <a:extLst>
                <a:ext uri="{FF2B5EF4-FFF2-40B4-BE49-F238E27FC236}">
                  <a16:creationId xmlns:a16="http://schemas.microsoft.com/office/drawing/2014/main" id="{FC236F34-0388-6647-807D-3BD523286B30}"/>
                </a:ext>
              </a:extLst>
            </p:cNvPr>
            <p:cNvCxnSpPr>
              <a:cxnSpLocks/>
            </p:cNvCxnSpPr>
            <p:nvPr/>
          </p:nvCxnSpPr>
          <p:spPr>
            <a:xfrm>
              <a:off x="5652400"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C3893807-A548-3044-B817-31B225DDF742}"/>
                </a:ext>
              </a:extLst>
            </p:cNvPr>
            <p:cNvCxnSpPr>
              <a:cxnSpLocks/>
            </p:cNvCxnSpPr>
            <p:nvPr/>
          </p:nvCxnSpPr>
          <p:spPr>
            <a:xfrm>
              <a:off x="6400901"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3" name="Straight Arrow Connector 62">
              <a:extLst>
                <a:ext uri="{FF2B5EF4-FFF2-40B4-BE49-F238E27FC236}">
                  <a16:creationId xmlns:a16="http://schemas.microsoft.com/office/drawing/2014/main" id="{A91B54AD-A36D-F448-9B42-2C665B860FF1}"/>
                </a:ext>
              </a:extLst>
            </p:cNvPr>
            <p:cNvCxnSpPr>
              <a:cxnSpLocks/>
            </p:cNvCxnSpPr>
            <p:nvPr/>
          </p:nvCxnSpPr>
          <p:spPr>
            <a:xfrm>
              <a:off x="7128295"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5" name="Rectangle 99">
              <a:extLst>
                <a:ext uri="{FF2B5EF4-FFF2-40B4-BE49-F238E27FC236}">
                  <a16:creationId xmlns:a16="http://schemas.microsoft.com/office/drawing/2014/main" id="{36756D24-C7AE-9E47-B81D-BC482BABC6DA}"/>
                </a:ext>
              </a:extLst>
            </p:cNvPr>
            <p:cNvSpPr/>
            <p:nvPr/>
          </p:nvSpPr>
          <p:spPr>
            <a:xfrm>
              <a:off x="5645297" y="2452904"/>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68" name="Straight Arrow Connector 67">
              <a:extLst>
                <a:ext uri="{FF2B5EF4-FFF2-40B4-BE49-F238E27FC236}">
                  <a16:creationId xmlns:a16="http://schemas.microsoft.com/office/drawing/2014/main" id="{3885DAAC-6679-E044-9DE5-CD1B6F8C0553}"/>
                </a:ext>
              </a:extLst>
            </p:cNvPr>
            <p:cNvCxnSpPr>
              <a:cxnSpLocks/>
            </p:cNvCxnSpPr>
            <p:nvPr/>
          </p:nvCxnSpPr>
          <p:spPr>
            <a:xfrm>
              <a:off x="5293061" y="278555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6" name="Straight Arrow Connector 95">
              <a:extLst>
                <a:ext uri="{FF2B5EF4-FFF2-40B4-BE49-F238E27FC236}">
                  <a16:creationId xmlns:a16="http://schemas.microsoft.com/office/drawing/2014/main" id="{A50C1204-FBE4-5646-AECF-01F35C93589D}"/>
                </a:ext>
              </a:extLst>
            </p:cNvPr>
            <p:cNvCxnSpPr>
              <a:cxnSpLocks/>
            </p:cNvCxnSpPr>
            <p:nvPr/>
          </p:nvCxnSpPr>
          <p:spPr>
            <a:xfrm>
              <a:off x="6043193" y="2768791"/>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98" name="Freeform 97">
              <a:extLst>
                <a:ext uri="{FF2B5EF4-FFF2-40B4-BE49-F238E27FC236}">
                  <a16:creationId xmlns:a16="http://schemas.microsoft.com/office/drawing/2014/main" id="{FC7B2E8A-BE6C-E741-8643-3AC8447B4B4D}"/>
                </a:ext>
              </a:extLst>
            </p:cNvPr>
            <p:cNvSpPr/>
            <p:nvPr/>
          </p:nvSpPr>
          <p:spPr>
            <a:xfrm>
              <a:off x="5246056" y="3744474"/>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06" name="Freeform 105">
              <a:extLst>
                <a:ext uri="{FF2B5EF4-FFF2-40B4-BE49-F238E27FC236}">
                  <a16:creationId xmlns:a16="http://schemas.microsoft.com/office/drawing/2014/main" id="{CAE538FB-E5A5-A845-A71F-E39E37558219}"/>
                </a:ext>
              </a:extLst>
            </p:cNvPr>
            <p:cNvSpPr/>
            <p:nvPr/>
          </p:nvSpPr>
          <p:spPr>
            <a:xfrm>
              <a:off x="5961669" y="3737386"/>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gr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5E0FB71A-51CB-0E41-A7F9-65F7363D0BAC}"/>
                  </a:ext>
                </a:extLst>
              </p:cNvPr>
              <p:cNvSpPr txBox="1"/>
              <p:nvPr/>
            </p:nvSpPr>
            <p:spPr>
              <a:xfrm>
                <a:off x="524182" y="2804497"/>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3" name="TextBox 32">
                <a:extLst>
                  <a:ext uri="{FF2B5EF4-FFF2-40B4-BE49-F238E27FC236}">
                    <a16:creationId xmlns:a16="http://schemas.microsoft.com/office/drawing/2014/main" id="{5E0FB71A-51CB-0E41-A7F9-65F7363D0BAC}"/>
                  </a:ext>
                </a:extLst>
              </p:cNvPr>
              <p:cNvSpPr txBox="1">
                <a:spLocks noRot="1" noChangeAspect="1" noMove="1" noResize="1" noEditPoints="1" noAdjustHandles="1" noChangeArrowheads="1" noChangeShapeType="1" noTextEdit="1"/>
              </p:cNvSpPr>
              <p:nvPr/>
            </p:nvSpPr>
            <p:spPr>
              <a:xfrm>
                <a:off x="524182" y="2804497"/>
                <a:ext cx="1029577" cy="369332"/>
              </a:xfrm>
              <a:prstGeom prst="rect">
                <a:avLst/>
              </a:prstGeom>
              <a:blipFill>
                <a:blip r:embed="rId3"/>
                <a:stretch>
                  <a:fillRect l="-3659" t="-6667" r="-3659"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98F26D66-3594-E54D-AF0E-936F2BEC3794}"/>
                  </a:ext>
                </a:extLst>
              </p:cNvPr>
              <p:cNvSpPr txBox="1"/>
              <p:nvPr/>
            </p:nvSpPr>
            <p:spPr>
              <a:xfrm>
                <a:off x="2605587" y="2804497"/>
                <a:ext cx="1346972"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4" name="TextBox 33">
                <a:extLst>
                  <a:ext uri="{FF2B5EF4-FFF2-40B4-BE49-F238E27FC236}">
                    <a16:creationId xmlns:a16="http://schemas.microsoft.com/office/drawing/2014/main" id="{98F26D66-3594-E54D-AF0E-936F2BEC3794}"/>
                  </a:ext>
                </a:extLst>
              </p:cNvPr>
              <p:cNvSpPr txBox="1">
                <a:spLocks noRot="1" noChangeAspect="1" noMove="1" noResize="1" noEditPoints="1" noAdjustHandles="1" noChangeArrowheads="1" noChangeShapeType="1" noTextEdit="1"/>
              </p:cNvSpPr>
              <p:nvPr/>
            </p:nvSpPr>
            <p:spPr>
              <a:xfrm>
                <a:off x="2605587" y="2804497"/>
                <a:ext cx="1346972" cy="369332"/>
              </a:xfrm>
              <a:prstGeom prst="rect">
                <a:avLst/>
              </a:prstGeom>
              <a:blipFill>
                <a:blip r:embed="rId4"/>
                <a:stretch>
                  <a:fillRect l="-2804" t="-10000" r="-2804"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07486693-CBA9-1B46-A8D3-C25CC27B353D}"/>
                  </a:ext>
                </a:extLst>
              </p:cNvPr>
              <p:cNvSpPr txBox="1"/>
              <p:nvPr/>
            </p:nvSpPr>
            <p:spPr>
              <a:xfrm>
                <a:off x="5103309" y="2822171"/>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5" name="TextBox 34">
                <a:extLst>
                  <a:ext uri="{FF2B5EF4-FFF2-40B4-BE49-F238E27FC236}">
                    <a16:creationId xmlns:a16="http://schemas.microsoft.com/office/drawing/2014/main" id="{07486693-CBA9-1B46-A8D3-C25CC27B353D}"/>
                  </a:ext>
                </a:extLst>
              </p:cNvPr>
              <p:cNvSpPr txBox="1">
                <a:spLocks noRot="1" noChangeAspect="1" noMove="1" noResize="1" noEditPoints="1" noAdjustHandles="1" noChangeArrowheads="1" noChangeShapeType="1" noTextEdit="1"/>
              </p:cNvSpPr>
              <p:nvPr/>
            </p:nvSpPr>
            <p:spPr>
              <a:xfrm>
                <a:off x="5103309" y="2822171"/>
                <a:ext cx="1029577" cy="369332"/>
              </a:xfrm>
              <a:prstGeom prst="rect">
                <a:avLst/>
              </a:prstGeom>
              <a:blipFill>
                <a:blip r:embed="rId5"/>
                <a:stretch>
                  <a:fillRect l="-4878" t="-6667" r="-3659"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769D932-FBEC-474F-AED5-1BCFD3FC9DAC}"/>
                  </a:ext>
                </a:extLst>
              </p:cNvPr>
              <p:cNvSpPr txBox="1"/>
              <p:nvPr/>
            </p:nvSpPr>
            <p:spPr>
              <a:xfrm>
                <a:off x="7115279" y="2804497"/>
                <a:ext cx="1337354"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latin typeface="Avenir Book" panose="02000503020000020003" pitchFamily="2" charset="0"/>
                  </a:rPr>
                  <a:t>+</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7" name="TextBox 36">
                <a:extLst>
                  <a:ext uri="{FF2B5EF4-FFF2-40B4-BE49-F238E27FC236}">
                    <a16:creationId xmlns:a16="http://schemas.microsoft.com/office/drawing/2014/main" id="{9769D932-FBEC-474F-AED5-1BCFD3FC9DAC}"/>
                  </a:ext>
                </a:extLst>
              </p:cNvPr>
              <p:cNvSpPr txBox="1">
                <a:spLocks noRot="1" noChangeAspect="1" noMove="1" noResize="1" noEditPoints="1" noAdjustHandles="1" noChangeArrowheads="1" noChangeShapeType="1" noTextEdit="1"/>
              </p:cNvSpPr>
              <p:nvPr/>
            </p:nvSpPr>
            <p:spPr>
              <a:xfrm>
                <a:off x="7115279" y="2804497"/>
                <a:ext cx="1337354" cy="369332"/>
              </a:xfrm>
              <a:prstGeom prst="rect">
                <a:avLst/>
              </a:prstGeom>
              <a:blipFill>
                <a:blip r:embed="rId6"/>
                <a:stretch>
                  <a:fillRect l="-2804" t="-10000" r="-1869" b="-23333"/>
                </a:stretch>
              </a:blipFill>
            </p:spPr>
            <p:txBody>
              <a:bodyPr/>
              <a:lstStyle/>
              <a:p>
                <a:r>
                  <a:rPr lang="en-US">
                    <a:noFill/>
                  </a:rPr>
                  <a:t> </a:t>
                </a:r>
              </a:p>
            </p:txBody>
          </p:sp>
        </mc:Fallback>
      </mc:AlternateContent>
      <p:cxnSp>
        <p:nvCxnSpPr>
          <p:cNvPr id="43" name="Straight Arrow Connector 42">
            <a:extLst>
              <a:ext uri="{FF2B5EF4-FFF2-40B4-BE49-F238E27FC236}">
                <a16:creationId xmlns:a16="http://schemas.microsoft.com/office/drawing/2014/main" id="{C161BBB3-A2EA-D444-BA29-A9BC5D0F125B}"/>
              </a:ext>
            </a:extLst>
          </p:cNvPr>
          <p:cNvCxnSpPr>
            <a:cxnSpLocks/>
          </p:cNvCxnSpPr>
          <p:nvPr/>
        </p:nvCxnSpPr>
        <p:spPr>
          <a:xfrm>
            <a:off x="2047242"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1" name="Straight Arrow Connector 70">
            <a:extLst>
              <a:ext uri="{FF2B5EF4-FFF2-40B4-BE49-F238E27FC236}">
                <a16:creationId xmlns:a16="http://schemas.microsoft.com/office/drawing/2014/main" id="{65A1D112-19BD-2C48-81BA-0F7DD4734D18}"/>
              </a:ext>
            </a:extLst>
          </p:cNvPr>
          <p:cNvCxnSpPr>
            <a:cxnSpLocks/>
          </p:cNvCxnSpPr>
          <p:nvPr/>
        </p:nvCxnSpPr>
        <p:spPr>
          <a:xfrm>
            <a:off x="1659341"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2" name="Straight Arrow Connector 71">
            <a:extLst>
              <a:ext uri="{FF2B5EF4-FFF2-40B4-BE49-F238E27FC236}">
                <a16:creationId xmlns:a16="http://schemas.microsoft.com/office/drawing/2014/main" id="{00D21885-6431-4A4A-AC17-BA8A7081F0F7}"/>
              </a:ext>
            </a:extLst>
          </p:cNvPr>
          <p:cNvCxnSpPr>
            <a:cxnSpLocks/>
          </p:cNvCxnSpPr>
          <p:nvPr/>
        </p:nvCxnSpPr>
        <p:spPr>
          <a:xfrm flipH="1">
            <a:off x="2197137"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73" name="Group 72">
            <a:extLst>
              <a:ext uri="{FF2B5EF4-FFF2-40B4-BE49-F238E27FC236}">
                <a16:creationId xmlns:a16="http://schemas.microsoft.com/office/drawing/2014/main" id="{97B5A593-1666-514A-A1DF-6B2C4A3AED72}"/>
              </a:ext>
            </a:extLst>
          </p:cNvPr>
          <p:cNvGrpSpPr/>
          <p:nvPr/>
        </p:nvGrpSpPr>
        <p:grpSpPr>
          <a:xfrm>
            <a:off x="1804449" y="3626327"/>
            <a:ext cx="456707" cy="461665"/>
            <a:chOff x="2206041" y="2830089"/>
            <a:chExt cx="456707" cy="461665"/>
          </a:xfrm>
        </p:grpSpPr>
        <p:sp>
          <p:nvSpPr>
            <p:cNvPr id="74" name="Oval 73">
              <a:extLst>
                <a:ext uri="{FF2B5EF4-FFF2-40B4-BE49-F238E27FC236}">
                  <a16:creationId xmlns:a16="http://schemas.microsoft.com/office/drawing/2014/main" id="{F66C18A9-A2D1-FA49-A475-113777C41AC9}"/>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A7B90835-0761-5E41-B7EC-C367BDD78424}"/>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76" name="Freeform 75">
            <a:extLst>
              <a:ext uri="{FF2B5EF4-FFF2-40B4-BE49-F238E27FC236}">
                <a16:creationId xmlns:a16="http://schemas.microsoft.com/office/drawing/2014/main" id="{E3ACDC01-88A4-8343-B89E-35DD381BA105}"/>
              </a:ext>
            </a:extLst>
          </p:cNvPr>
          <p:cNvSpPr/>
          <p:nvPr/>
        </p:nvSpPr>
        <p:spPr>
          <a:xfrm>
            <a:off x="1944037"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cxnSp>
        <p:nvCxnSpPr>
          <p:cNvPr id="77" name="Straight Arrow Connector 76">
            <a:extLst>
              <a:ext uri="{FF2B5EF4-FFF2-40B4-BE49-F238E27FC236}">
                <a16:creationId xmlns:a16="http://schemas.microsoft.com/office/drawing/2014/main" id="{F6A42679-2743-7C4F-9A2B-157FCC29A453}"/>
              </a:ext>
            </a:extLst>
          </p:cNvPr>
          <p:cNvCxnSpPr>
            <a:cxnSpLocks/>
          </p:cNvCxnSpPr>
          <p:nvPr/>
        </p:nvCxnSpPr>
        <p:spPr>
          <a:xfrm>
            <a:off x="6641364"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8" name="Straight Arrow Connector 77">
            <a:extLst>
              <a:ext uri="{FF2B5EF4-FFF2-40B4-BE49-F238E27FC236}">
                <a16:creationId xmlns:a16="http://schemas.microsoft.com/office/drawing/2014/main" id="{128C9D5C-2CBF-FF40-A760-EBA2435A9545}"/>
              </a:ext>
            </a:extLst>
          </p:cNvPr>
          <p:cNvCxnSpPr>
            <a:cxnSpLocks/>
          </p:cNvCxnSpPr>
          <p:nvPr/>
        </p:nvCxnSpPr>
        <p:spPr>
          <a:xfrm>
            <a:off x="6253463"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9" name="Straight Arrow Connector 78">
            <a:extLst>
              <a:ext uri="{FF2B5EF4-FFF2-40B4-BE49-F238E27FC236}">
                <a16:creationId xmlns:a16="http://schemas.microsoft.com/office/drawing/2014/main" id="{8606E217-AD3D-5F44-898E-D4DBB77FD46D}"/>
              </a:ext>
            </a:extLst>
          </p:cNvPr>
          <p:cNvCxnSpPr>
            <a:cxnSpLocks/>
          </p:cNvCxnSpPr>
          <p:nvPr/>
        </p:nvCxnSpPr>
        <p:spPr>
          <a:xfrm flipH="1">
            <a:off x="6791259"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80" name="Group 79">
            <a:extLst>
              <a:ext uri="{FF2B5EF4-FFF2-40B4-BE49-F238E27FC236}">
                <a16:creationId xmlns:a16="http://schemas.microsoft.com/office/drawing/2014/main" id="{5A352D05-F946-E348-B759-C682754200DC}"/>
              </a:ext>
            </a:extLst>
          </p:cNvPr>
          <p:cNvGrpSpPr/>
          <p:nvPr/>
        </p:nvGrpSpPr>
        <p:grpSpPr>
          <a:xfrm>
            <a:off x="6398571" y="3626327"/>
            <a:ext cx="456707" cy="461665"/>
            <a:chOff x="2206041" y="2830089"/>
            <a:chExt cx="456707" cy="461665"/>
          </a:xfrm>
        </p:grpSpPr>
        <p:sp>
          <p:nvSpPr>
            <p:cNvPr id="81" name="Oval 80">
              <a:extLst>
                <a:ext uri="{FF2B5EF4-FFF2-40B4-BE49-F238E27FC236}">
                  <a16:creationId xmlns:a16="http://schemas.microsoft.com/office/drawing/2014/main" id="{563B0DDE-5592-2D4D-BCA9-F21B63FBA310}"/>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TextBox 81">
              <a:extLst>
                <a:ext uri="{FF2B5EF4-FFF2-40B4-BE49-F238E27FC236}">
                  <a16:creationId xmlns:a16="http://schemas.microsoft.com/office/drawing/2014/main" id="{0CCAEB28-8F9E-DA49-8165-F1FAEE041102}"/>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83" name="Freeform 82">
            <a:extLst>
              <a:ext uri="{FF2B5EF4-FFF2-40B4-BE49-F238E27FC236}">
                <a16:creationId xmlns:a16="http://schemas.microsoft.com/office/drawing/2014/main" id="{E8EC5210-9D71-B341-80C8-046F1ECCBCB8}"/>
              </a:ext>
            </a:extLst>
          </p:cNvPr>
          <p:cNvSpPr/>
          <p:nvPr/>
        </p:nvSpPr>
        <p:spPr>
          <a:xfrm>
            <a:off x="6538159"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mc:AlternateContent xmlns:mc="http://schemas.openxmlformats.org/markup-compatibility/2006" xmlns:a14="http://schemas.microsoft.com/office/drawing/2010/main">
        <mc:Choice Requires="a14">
          <p:sp>
            <p:nvSpPr>
              <p:cNvPr id="70" name="TextBox 69">
                <a:extLst>
                  <a:ext uri="{FF2B5EF4-FFF2-40B4-BE49-F238E27FC236}">
                    <a16:creationId xmlns:a16="http://schemas.microsoft.com/office/drawing/2014/main" id="{84FAACC7-FF19-114B-B12C-76FA5DC3814F}"/>
                  </a:ext>
                </a:extLst>
              </p:cNvPr>
              <p:cNvSpPr txBox="1"/>
              <p:nvPr/>
            </p:nvSpPr>
            <p:spPr>
              <a:xfrm>
                <a:off x="3977404" y="3507434"/>
                <a:ext cx="2512354" cy="646331"/>
              </a:xfrm>
              <a:prstGeom prst="rect">
                <a:avLst/>
              </a:prstGeom>
              <a:noFill/>
            </p:spPr>
            <p:txBody>
              <a:bodyPr wrap="none" rtlCol="0">
                <a:spAutoFit/>
              </a:bodyPr>
              <a:lstStyle/>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b="0" i="1" smtClean="0">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A </a:t>
                </a:r>
                <a:r>
                  <a:rPr lang="en-US" dirty="0">
                    <a:highlight>
                      <a:srgbClr val="FFFF00"/>
                    </a:highlight>
                    <a:latin typeface="Al Tarikh" pitchFamily="2" charset="-78"/>
                    <a:cs typeface="Al Tarikh" pitchFamily="2" charset="-78"/>
                  </a:rPr>
                  <a:t>-</a:t>
                </a:r>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B</a:t>
                </a:r>
                <a:r>
                  <a:rPr lang="en-US" dirty="0">
                    <a:highlight>
                      <a:srgbClr val="FFFF00"/>
                    </a:highlight>
                    <a:latin typeface="Avenir Book" panose="02000503020000020003" pitchFamily="2" charset="0"/>
                  </a:rPr>
                  <a:t>)</a:t>
                </a:r>
                <a:r>
                  <a:rPr lang="en-US" dirty="0">
                    <a:latin typeface="Avenir Book" panose="02000503020000020003" pitchFamily="2" charset="0"/>
                  </a:rPr>
                  <a:t> +</a:t>
                </a:r>
                <a:r>
                  <a:rPr lang="en-US" dirty="0" err="1">
                    <a:latin typeface="Avenir Book" panose="02000503020000020003" pitchFamily="2" charset="0"/>
                  </a:rPr>
                  <a:t>ϕ</a:t>
                </a:r>
                <a:r>
                  <a:rPr lang="en-US" dirty="0">
                    <a:latin typeface="Avenir Book" panose="02000503020000020003" pitchFamily="2" charset="0"/>
                  </a:rPr>
                  <a:t>)</a:t>
                </a:r>
              </a:p>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i="1">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A</a:t>
                </a:r>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highlight>
                      <a:srgbClr val="FFFF00"/>
                    </a:highlight>
                    <a:latin typeface="Avenir Book" panose="02000503020000020003" pitchFamily="2" charset="0"/>
                  </a:rPr>
                  <a:t>)</a:t>
                </a:r>
                <a:r>
                  <a:rPr lang="en-US" dirty="0">
                    <a:latin typeface="Avenir Book" panose="02000503020000020003" pitchFamily="2" charset="0"/>
                  </a:rPr>
                  <a:t> +</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70" name="TextBox 69">
                <a:extLst>
                  <a:ext uri="{FF2B5EF4-FFF2-40B4-BE49-F238E27FC236}">
                    <a16:creationId xmlns:a16="http://schemas.microsoft.com/office/drawing/2014/main" id="{84FAACC7-FF19-114B-B12C-76FA5DC3814F}"/>
                  </a:ext>
                </a:extLst>
              </p:cNvPr>
              <p:cNvSpPr txBox="1">
                <a:spLocks noRot="1" noChangeAspect="1" noMove="1" noResize="1" noEditPoints="1" noAdjustHandles="1" noChangeArrowheads="1" noChangeShapeType="1" noTextEdit="1"/>
              </p:cNvSpPr>
              <p:nvPr/>
            </p:nvSpPr>
            <p:spPr>
              <a:xfrm>
                <a:off x="3977404" y="3507434"/>
                <a:ext cx="2512354" cy="646331"/>
              </a:xfrm>
              <a:prstGeom prst="rect">
                <a:avLst/>
              </a:prstGeom>
              <a:blipFill>
                <a:blip r:embed="rId7"/>
                <a:stretch>
                  <a:fillRect l="-1508" t="-11765" b="-13725"/>
                </a:stretch>
              </a:blipFill>
            </p:spPr>
            <p:txBody>
              <a:bodyPr/>
              <a:lstStyle/>
              <a:p>
                <a:r>
                  <a:rPr lang="en-US">
                    <a:noFill/>
                  </a:rPr>
                  <a:t> </a:t>
                </a:r>
              </a:p>
            </p:txBody>
          </p:sp>
        </mc:Fallback>
      </mc:AlternateContent>
      <p:pic>
        <p:nvPicPr>
          <p:cNvPr id="84" name="Picture 83">
            <a:extLst>
              <a:ext uri="{FF2B5EF4-FFF2-40B4-BE49-F238E27FC236}">
                <a16:creationId xmlns:a16="http://schemas.microsoft.com/office/drawing/2014/main" id="{AC5AEE70-E3A8-7E46-9F79-08AC1F3B19FB}"/>
              </a:ext>
            </a:extLst>
          </p:cNvPr>
          <p:cNvPicPr>
            <a:picLocks noChangeAspect="1"/>
          </p:cNvPicPr>
          <p:nvPr/>
        </p:nvPicPr>
        <p:blipFill rotWithShape="1">
          <a:blip r:embed="rId8"/>
          <a:srcRect l="8237" t="6010" r="4548" b="5393"/>
          <a:stretch/>
        </p:blipFill>
        <p:spPr>
          <a:xfrm>
            <a:off x="4771055" y="4153765"/>
            <a:ext cx="1609191" cy="1226026"/>
          </a:xfrm>
          <a:prstGeom prst="rect">
            <a:avLst/>
          </a:prstGeom>
        </p:spPr>
      </p:pic>
      <p:pic>
        <p:nvPicPr>
          <p:cNvPr id="85" name="Picture 84">
            <a:extLst>
              <a:ext uri="{FF2B5EF4-FFF2-40B4-BE49-F238E27FC236}">
                <a16:creationId xmlns:a16="http://schemas.microsoft.com/office/drawing/2014/main" id="{48347B35-9954-2F4B-8B20-B36B38F6BC8B}"/>
              </a:ext>
            </a:extLst>
          </p:cNvPr>
          <p:cNvPicPr>
            <a:picLocks noChangeAspect="1"/>
          </p:cNvPicPr>
          <p:nvPr/>
        </p:nvPicPr>
        <p:blipFill rotWithShape="1">
          <a:blip r:embed="rId9"/>
          <a:srcRect l="8238" t="7151" r="5090" b="6841"/>
          <a:stretch/>
        </p:blipFill>
        <p:spPr>
          <a:xfrm>
            <a:off x="101658" y="4126306"/>
            <a:ext cx="1653176" cy="1230391"/>
          </a:xfrm>
          <a:prstGeom prst="rect">
            <a:avLst/>
          </a:prstGeom>
        </p:spPr>
      </p:pic>
      <mc:AlternateContent xmlns:mc="http://schemas.openxmlformats.org/markup-compatibility/2006" xmlns:a14="http://schemas.microsoft.com/office/drawing/2010/main">
        <mc:Choice Requires="a14">
          <p:sp>
            <p:nvSpPr>
              <p:cNvPr id="87" name="TextBox 86">
                <a:extLst>
                  <a:ext uri="{FF2B5EF4-FFF2-40B4-BE49-F238E27FC236}">
                    <a16:creationId xmlns:a16="http://schemas.microsoft.com/office/drawing/2014/main" id="{13355451-5177-964E-BBF7-9D8E934EFAE6}"/>
                  </a:ext>
                </a:extLst>
              </p:cNvPr>
              <p:cNvSpPr txBox="1"/>
              <p:nvPr/>
            </p:nvSpPr>
            <p:spPr>
              <a:xfrm>
                <a:off x="53361" y="3521128"/>
                <a:ext cx="2050234" cy="923330"/>
              </a:xfrm>
              <a:prstGeom prst="rect">
                <a:avLst/>
              </a:prstGeom>
              <a:noFill/>
            </p:spPr>
            <p:txBody>
              <a:bodyPr wrap="square" rtlCol="0">
                <a:spAutoFit/>
              </a:bodyPr>
              <a:lstStyle/>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b="0" i="1" smtClean="0">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2f</a:t>
                </a:r>
                <a:r>
                  <a:rPr lang="en-US" baseline="-25000" dirty="0">
                    <a:highlight>
                      <a:srgbClr val="FFFF00"/>
                    </a:highlight>
                    <a:latin typeface="Avenir Book" panose="02000503020000020003" pitchFamily="2" charset="0"/>
                  </a:rPr>
                  <a:t>A</a:t>
                </a:r>
                <a:r>
                  <a:rPr lang="en-US" dirty="0">
                    <a:highlight>
                      <a:srgbClr val="FFFF00"/>
                    </a:highlight>
                    <a:latin typeface="Avenir Book" panose="02000503020000020003" pitchFamily="2" charset="0"/>
                  </a:rPr>
                  <a:t>)</a:t>
                </a:r>
                <a:r>
                  <a:rPr lang="en-US" dirty="0">
                    <a:latin typeface="Avenir Book" panose="02000503020000020003" pitchFamily="2" charset="0"/>
                  </a:rPr>
                  <a:t>)</a:t>
                </a:r>
              </a:p>
              <a:p>
                <a:r>
                  <a:rPr lang="en-US" dirty="0">
                    <a:latin typeface="Avenir Book" panose="02000503020000020003" pitchFamily="2" charset="0"/>
                  </a:rPr>
                  <a:t>- 0.5 cos(</a:t>
                </a:r>
                <a:r>
                  <a:rPr lang="en-US" dirty="0" err="1">
                    <a:latin typeface="Avenir Book" panose="02000503020000020003" pitchFamily="2" charset="0"/>
                  </a:rPr>
                  <a:t>ϕ</a:t>
                </a:r>
                <a:r>
                  <a:rPr lang="en-US" dirty="0">
                    <a:latin typeface="Avenir Book" panose="02000503020000020003" pitchFamily="2" charset="0"/>
                  </a:rPr>
                  <a:t>)</a:t>
                </a:r>
              </a:p>
              <a:p>
                <a:endParaRPr lang="en-US" dirty="0">
                  <a:latin typeface="Avenir Book" panose="02000503020000020003" pitchFamily="2" charset="0"/>
                </a:endParaRPr>
              </a:p>
            </p:txBody>
          </p:sp>
        </mc:Choice>
        <mc:Fallback xmlns="">
          <p:sp>
            <p:nvSpPr>
              <p:cNvPr id="87" name="TextBox 86">
                <a:extLst>
                  <a:ext uri="{FF2B5EF4-FFF2-40B4-BE49-F238E27FC236}">
                    <a16:creationId xmlns:a16="http://schemas.microsoft.com/office/drawing/2014/main" id="{13355451-5177-964E-BBF7-9D8E934EFAE6}"/>
                  </a:ext>
                </a:extLst>
              </p:cNvPr>
              <p:cNvSpPr txBox="1">
                <a:spLocks noRot="1" noChangeAspect="1" noMove="1" noResize="1" noEditPoints="1" noAdjustHandles="1" noChangeArrowheads="1" noChangeShapeType="1" noTextEdit="1"/>
              </p:cNvSpPr>
              <p:nvPr/>
            </p:nvSpPr>
            <p:spPr>
              <a:xfrm>
                <a:off x="53361" y="3521128"/>
                <a:ext cx="2050234" cy="923330"/>
              </a:xfrm>
              <a:prstGeom prst="rect">
                <a:avLst/>
              </a:prstGeom>
              <a:blipFill>
                <a:blip r:embed="rId10"/>
                <a:stretch>
                  <a:fillRect l="-1840" t="-1351"/>
                </a:stretch>
              </a:blipFill>
            </p:spPr>
            <p:txBody>
              <a:bodyPr/>
              <a:lstStyle/>
              <a:p>
                <a:r>
                  <a:rPr lang="en-US">
                    <a:noFill/>
                  </a:rPr>
                  <a:t> </a:t>
                </a:r>
              </a:p>
            </p:txBody>
          </p:sp>
        </mc:Fallback>
      </mc:AlternateContent>
    </p:spTree>
    <p:extLst>
      <p:ext uri="{BB962C8B-B14F-4D97-AF65-F5344CB8AC3E}">
        <p14:creationId xmlns:p14="http://schemas.microsoft.com/office/powerpoint/2010/main" val="185538184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F92A2-89A3-8A46-B586-E9D05336745F}"/>
              </a:ext>
            </a:extLst>
          </p:cNvPr>
          <p:cNvSpPr txBox="1"/>
          <p:nvPr/>
        </p:nvSpPr>
        <p:spPr>
          <a:xfrm>
            <a:off x="135520" y="44699"/>
            <a:ext cx="3284041"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Frequency Translation</a:t>
            </a:r>
          </a:p>
        </p:txBody>
      </p:sp>
      <p:grpSp>
        <p:nvGrpSpPr>
          <p:cNvPr id="9" name="Group 8">
            <a:extLst>
              <a:ext uri="{FF2B5EF4-FFF2-40B4-BE49-F238E27FC236}">
                <a16:creationId xmlns:a16="http://schemas.microsoft.com/office/drawing/2014/main" id="{1F85E84E-7CAA-9F42-874E-88A3DC85F1CC}"/>
              </a:ext>
            </a:extLst>
          </p:cNvPr>
          <p:cNvGrpSpPr/>
          <p:nvPr/>
        </p:nvGrpSpPr>
        <p:grpSpPr>
          <a:xfrm>
            <a:off x="811947" y="761971"/>
            <a:ext cx="2981282" cy="2345831"/>
            <a:chOff x="636378" y="1601222"/>
            <a:chExt cx="2981282" cy="2345831"/>
          </a:xfrm>
        </p:grpSpPr>
        <p:sp>
          <p:nvSpPr>
            <p:cNvPr id="67" name="Freeform 66">
              <a:extLst>
                <a:ext uri="{FF2B5EF4-FFF2-40B4-BE49-F238E27FC236}">
                  <a16:creationId xmlns:a16="http://schemas.microsoft.com/office/drawing/2014/main" id="{40AB8CEB-043A-A84E-9ED4-A01655620CFE}"/>
                </a:ext>
              </a:extLst>
            </p:cNvPr>
            <p:cNvSpPr/>
            <p:nvPr/>
          </p:nvSpPr>
          <p:spPr>
            <a:xfrm>
              <a:off x="1378190" y="3727768"/>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92" name="Freeform 91">
              <a:extLst>
                <a:ext uri="{FF2B5EF4-FFF2-40B4-BE49-F238E27FC236}">
                  <a16:creationId xmlns:a16="http://schemas.microsoft.com/office/drawing/2014/main" id="{1A4C1EE6-1BB6-EF4D-A39D-2EB9AD4BD3A2}"/>
                </a:ext>
              </a:extLst>
            </p:cNvPr>
            <p:cNvSpPr/>
            <p:nvPr/>
          </p:nvSpPr>
          <p:spPr>
            <a:xfrm>
              <a:off x="2143516" y="371920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94" name="Straight Arrow Connector 93">
              <a:extLst>
                <a:ext uri="{FF2B5EF4-FFF2-40B4-BE49-F238E27FC236}">
                  <a16:creationId xmlns:a16="http://schemas.microsoft.com/office/drawing/2014/main" id="{1D410448-3A86-E741-B233-094403841C6C}"/>
                </a:ext>
              </a:extLst>
            </p:cNvPr>
            <p:cNvCxnSpPr>
              <a:cxnSpLocks/>
            </p:cNvCxnSpPr>
            <p:nvPr/>
          </p:nvCxnSpPr>
          <p:spPr>
            <a:xfrm>
              <a:off x="1466802" y="27581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5" name="Straight Arrow Connector 94">
              <a:extLst>
                <a:ext uri="{FF2B5EF4-FFF2-40B4-BE49-F238E27FC236}">
                  <a16:creationId xmlns:a16="http://schemas.microsoft.com/office/drawing/2014/main" id="{02B28C3A-6454-7B4B-8E5D-C3AD21051B6B}"/>
                </a:ext>
              </a:extLst>
            </p:cNvPr>
            <p:cNvCxnSpPr>
              <a:cxnSpLocks/>
            </p:cNvCxnSpPr>
            <p:nvPr/>
          </p:nvCxnSpPr>
          <p:spPr>
            <a:xfrm>
              <a:off x="2216934" y="2741388"/>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02" name="Rectangle 101">
              <a:extLst>
                <a:ext uri="{FF2B5EF4-FFF2-40B4-BE49-F238E27FC236}">
                  <a16:creationId xmlns:a16="http://schemas.microsoft.com/office/drawing/2014/main" id="{5218D5CD-3E45-284C-8E20-E13FE500982B}"/>
                </a:ext>
              </a:extLst>
            </p:cNvPr>
            <p:cNvSpPr/>
            <p:nvPr/>
          </p:nvSpPr>
          <p:spPr>
            <a:xfrm>
              <a:off x="1124530" y="2342013"/>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103" name="Rectangle 102">
              <a:extLst>
                <a:ext uri="{FF2B5EF4-FFF2-40B4-BE49-F238E27FC236}">
                  <a16:creationId xmlns:a16="http://schemas.microsoft.com/office/drawing/2014/main" id="{CEB729BA-DA20-C649-8140-13FDE731351C}"/>
                </a:ext>
              </a:extLst>
            </p:cNvPr>
            <p:cNvSpPr/>
            <p:nvPr/>
          </p:nvSpPr>
          <p:spPr>
            <a:xfrm>
              <a:off x="1837155" y="2342013"/>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45" name="Straight Connector 44">
              <a:extLst>
                <a:ext uri="{FF2B5EF4-FFF2-40B4-BE49-F238E27FC236}">
                  <a16:creationId xmlns:a16="http://schemas.microsoft.com/office/drawing/2014/main" id="{212B3CE5-FA9C-9547-9A82-666FE1A1507B}"/>
                </a:ext>
              </a:extLst>
            </p:cNvPr>
            <p:cNvCxnSpPr>
              <a:cxnSpLocks/>
            </p:cNvCxnSpPr>
            <p:nvPr/>
          </p:nvCxnSpPr>
          <p:spPr>
            <a:xfrm>
              <a:off x="1127894" y="2334083"/>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AD4B87F-2B18-5242-82C6-D0BCC266AA05}"/>
                </a:ext>
              </a:extLst>
            </p:cNvPr>
            <p:cNvCxnSpPr>
              <a:cxnSpLocks/>
            </p:cNvCxnSpPr>
            <p:nvPr/>
          </p:nvCxnSpPr>
          <p:spPr>
            <a:xfrm flipV="1">
              <a:off x="1109903" y="3122085"/>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DA4BDC1-365A-894B-B22A-483B81C83B58}"/>
                </a:ext>
              </a:extLst>
            </p:cNvPr>
            <p:cNvCxnSpPr>
              <a:cxnSpLocks/>
            </p:cNvCxnSpPr>
            <p:nvPr/>
          </p:nvCxnSpPr>
          <p:spPr>
            <a:xfrm flipV="1">
              <a:off x="1115951" y="1601222"/>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2E37FFDE-3352-CA4B-8D80-1E9DA9CB38D9}"/>
                </a:ext>
              </a:extLst>
            </p:cNvPr>
            <p:cNvSpPr txBox="1"/>
            <p:nvPr/>
          </p:nvSpPr>
          <p:spPr>
            <a:xfrm>
              <a:off x="1553278" y="3135484"/>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49" name="TextBox 48">
              <a:extLst>
                <a:ext uri="{FF2B5EF4-FFF2-40B4-BE49-F238E27FC236}">
                  <a16:creationId xmlns:a16="http://schemas.microsoft.com/office/drawing/2014/main" id="{4AE8A338-38DC-B847-BBEC-19A458E576FE}"/>
                </a:ext>
              </a:extLst>
            </p:cNvPr>
            <p:cNvSpPr txBox="1"/>
            <p:nvPr/>
          </p:nvSpPr>
          <p:spPr>
            <a:xfrm rot="16200000">
              <a:off x="194349" y="2179507"/>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51" name="Straight Arrow Connector 50">
              <a:extLst>
                <a:ext uri="{FF2B5EF4-FFF2-40B4-BE49-F238E27FC236}">
                  <a16:creationId xmlns:a16="http://schemas.microsoft.com/office/drawing/2014/main" id="{D9FC2A32-0675-354D-992F-4AFA7D1DF588}"/>
                </a:ext>
              </a:extLst>
            </p:cNvPr>
            <p:cNvCxnSpPr>
              <a:cxnSpLocks/>
            </p:cNvCxnSpPr>
            <p:nvPr/>
          </p:nvCxnSpPr>
          <p:spPr>
            <a:xfrm>
              <a:off x="1833358"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F5EF034D-95E4-5547-8851-DB174A438212}"/>
                </a:ext>
              </a:extLst>
            </p:cNvPr>
            <p:cNvCxnSpPr>
              <a:cxnSpLocks/>
            </p:cNvCxnSpPr>
            <p:nvPr/>
          </p:nvCxnSpPr>
          <p:spPr>
            <a:xfrm>
              <a:off x="2592980"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8F2DB845-4F06-F247-913A-B397F66DF612}"/>
                </a:ext>
              </a:extLst>
            </p:cNvPr>
            <p:cNvCxnSpPr>
              <a:cxnSpLocks/>
            </p:cNvCxnSpPr>
            <p:nvPr/>
          </p:nvCxnSpPr>
          <p:spPr>
            <a:xfrm>
              <a:off x="3331493"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nvGrpSpPr>
          <p:cNvPr id="10" name="Group 9">
            <a:extLst>
              <a:ext uri="{FF2B5EF4-FFF2-40B4-BE49-F238E27FC236}">
                <a16:creationId xmlns:a16="http://schemas.microsoft.com/office/drawing/2014/main" id="{BB42579D-03C4-144C-8699-26DEB9DF713A}"/>
              </a:ext>
            </a:extLst>
          </p:cNvPr>
          <p:cNvGrpSpPr/>
          <p:nvPr/>
        </p:nvGrpSpPr>
        <p:grpSpPr>
          <a:xfrm>
            <a:off x="5484974" y="756264"/>
            <a:ext cx="2884184" cy="2349658"/>
            <a:chOff x="4563639" y="1614101"/>
            <a:chExt cx="2884184" cy="2349658"/>
          </a:xfrm>
        </p:grpSpPr>
        <p:sp>
          <p:nvSpPr>
            <p:cNvPr id="104" name="Rectangle 99">
              <a:extLst>
                <a:ext uri="{FF2B5EF4-FFF2-40B4-BE49-F238E27FC236}">
                  <a16:creationId xmlns:a16="http://schemas.microsoft.com/office/drawing/2014/main" id="{5377C39D-9665-224D-8F53-543B5DDE99F6}"/>
                </a:ext>
              </a:extLst>
            </p:cNvPr>
            <p:cNvSpPr/>
            <p:nvPr/>
          </p:nvSpPr>
          <p:spPr>
            <a:xfrm>
              <a:off x="4959286" y="2343974"/>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55" name="Freeform 54">
              <a:extLst>
                <a:ext uri="{FF2B5EF4-FFF2-40B4-BE49-F238E27FC236}">
                  <a16:creationId xmlns:a16="http://schemas.microsoft.com/office/drawing/2014/main" id="{0B314727-2BBA-C945-97D0-8A04584C87D5}"/>
                </a:ext>
              </a:extLst>
            </p:cNvPr>
            <p:cNvSpPr/>
            <p:nvPr/>
          </p:nvSpPr>
          <p:spPr>
            <a:xfrm>
              <a:off x="4958056" y="2346962"/>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56" name="Straight Arrow Connector 55">
              <a:extLst>
                <a:ext uri="{FF2B5EF4-FFF2-40B4-BE49-F238E27FC236}">
                  <a16:creationId xmlns:a16="http://schemas.microsoft.com/office/drawing/2014/main" id="{FD247B76-9C17-7D4D-B2A0-9204E4A3C3C3}"/>
                </a:ext>
              </a:extLst>
            </p:cNvPr>
            <p:cNvCxnSpPr>
              <a:cxnSpLocks/>
            </p:cNvCxnSpPr>
            <p:nvPr/>
          </p:nvCxnSpPr>
          <p:spPr>
            <a:xfrm flipV="1">
              <a:off x="4940066" y="313496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A33677A-E9F8-B44C-BFB1-406010AEE663}"/>
                </a:ext>
              </a:extLst>
            </p:cNvPr>
            <p:cNvCxnSpPr>
              <a:cxnSpLocks/>
            </p:cNvCxnSpPr>
            <p:nvPr/>
          </p:nvCxnSpPr>
          <p:spPr>
            <a:xfrm flipV="1">
              <a:off x="4946113" y="161410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02EBF75-77D9-9A4A-80BD-2F8DE0E02BAE}"/>
                </a:ext>
              </a:extLst>
            </p:cNvPr>
            <p:cNvSpPr txBox="1"/>
            <p:nvPr/>
          </p:nvSpPr>
          <p:spPr>
            <a:xfrm>
              <a:off x="5383441" y="314836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7D947561-2857-4746-9A0C-9CB5CA94678B}"/>
                </a:ext>
              </a:extLst>
            </p:cNvPr>
            <p:cNvSpPr txBox="1"/>
            <p:nvPr/>
          </p:nvSpPr>
          <p:spPr>
            <a:xfrm rot="16200000">
              <a:off x="4121610" y="2248311"/>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1" name="Straight Arrow Connector 60">
              <a:extLst>
                <a:ext uri="{FF2B5EF4-FFF2-40B4-BE49-F238E27FC236}">
                  <a16:creationId xmlns:a16="http://schemas.microsoft.com/office/drawing/2014/main" id="{FC236F34-0388-6647-807D-3BD523286B30}"/>
                </a:ext>
              </a:extLst>
            </p:cNvPr>
            <p:cNvCxnSpPr>
              <a:cxnSpLocks/>
            </p:cNvCxnSpPr>
            <p:nvPr/>
          </p:nvCxnSpPr>
          <p:spPr>
            <a:xfrm>
              <a:off x="5652400"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C3893807-A548-3044-B817-31B225DDF742}"/>
                </a:ext>
              </a:extLst>
            </p:cNvPr>
            <p:cNvCxnSpPr>
              <a:cxnSpLocks/>
            </p:cNvCxnSpPr>
            <p:nvPr/>
          </p:nvCxnSpPr>
          <p:spPr>
            <a:xfrm>
              <a:off x="6400901"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3" name="Straight Arrow Connector 62">
              <a:extLst>
                <a:ext uri="{FF2B5EF4-FFF2-40B4-BE49-F238E27FC236}">
                  <a16:creationId xmlns:a16="http://schemas.microsoft.com/office/drawing/2014/main" id="{A91B54AD-A36D-F448-9B42-2C665B860FF1}"/>
                </a:ext>
              </a:extLst>
            </p:cNvPr>
            <p:cNvCxnSpPr>
              <a:cxnSpLocks/>
            </p:cNvCxnSpPr>
            <p:nvPr/>
          </p:nvCxnSpPr>
          <p:spPr>
            <a:xfrm>
              <a:off x="7128295"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5" name="Rectangle 99">
              <a:extLst>
                <a:ext uri="{FF2B5EF4-FFF2-40B4-BE49-F238E27FC236}">
                  <a16:creationId xmlns:a16="http://schemas.microsoft.com/office/drawing/2014/main" id="{36756D24-C7AE-9E47-B81D-BC482BABC6DA}"/>
                </a:ext>
              </a:extLst>
            </p:cNvPr>
            <p:cNvSpPr/>
            <p:nvPr/>
          </p:nvSpPr>
          <p:spPr>
            <a:xfrm>
              <a:off x="5645297" y="2452904"/>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68" name="Straight Arrow Connector 67">
              <a:extLst>
                <a:ext uri="{FF2B5EF4-FFF2-40B4-BE49-F238E27FC236}">
                  <a16:creationId xmlns:a16="http://schemas.microsoft.com/office/drawing/2014/main" id="{3885DAAC-6679-E044-9DE5-CD1B6F8C0553}"/>
                </a:ext>
              </a:extLst>
            </p:cNvPr>
            <p:cNvCxnSpPr>
              <a:cxnSpLocks/>
            </p:cNvCxnSpPr>
            <p:nvPr/>
          </p:nvCxnSpPr>
          <p:spPr>
            <a:xfrm>
              <a:off x="5293061" y="278555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6" name="Straight Arrow Connector 95">
              <a:extLst>
                <a:ext uri="{FF2B5EF4-FFF2-40B4-BE49-F238E27FC236}">
                  <a16:creationId xmlns:a16="http://schemas.microsoft.com/office/drawing/2014/main" id="{A50C1204-FBE4-5646-AECF-01F35C93589D}"/>
                </a:ext>
              </a:extLst>
            </p:cNvPr>
            <p:cNvCxnSpPr>
              <a:cxnSpLocks/>
            </p:cNvCxnSpPr>
            <p:nvPr/>
          </p:nvCxnSpPr>
          <p:spPr>
            <a:xfrm>
              <a:off x="6043193" y="2768791"/>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98" name="Freeform 97">
              <a:extLst>
                <a:ext uri="{FF2B5EF4-FFF2-40B4-BE49-F238E27FC236}">
                  <a16:creationId xmlns:a16="http://schemas.microsoft.com/office/drawing/2014/main" id="{FC7B2E8A-BE6C-E741-8643-3AC8447B4B4D}"/>
                </a:ext>
              </a:extLst>
            </p:cNvPr>
            <p:cNvSpPr/>
            <p:nvPr/>
          </p:nvSpPr>
          <p:spPr>
            <a:xfrm>
              <a:off x="5246056" y="3744474"/>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06" name="Freeform 105">
              <a:extLst>
                <a:ext uri="{FF2B5EF4-FFF2-40B4-BE49-F238E27FC236}">
                  <a16:creationId xmlns:a16="http://schemas.microsoft.com/office/drawing/2014/main" id="{CAE538FB-E5A5-A845-A71F-E39E37558219}"/>
                </a:ext>
              </a:extLst>
            </p:cNvPr>
            <p:cNvSpPr/>
            <p:nvPr/>
          </p:nvSpPr>
          <p:spPr>
            <a:xfrm>
              <a:off x="5961669" y="3737386"/>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gr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5E0FB71A-51CB-0E41-A7F9-65F7363D0BAC}"/>
                  </a:ext>
                </a:extLst>
              </p:cNvPr>
              <p:cNvSpPr txBox="1"/>
              <p:nvPr/>
            </p:nvSpPr>
            <p:spPr>
              <a:xfrm>
                <a:off x="524182" y="2804497"/>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3" name="TextBox 32">
                <a:extLst>
                  <a:ext uri="{FF2B5EF4-FFF2-40B4-BE49-F238E27FC236}">
                    <a16:creationId xmlns:a16="http://schemas.microsoft.com/office/drawing/2014/main" id="{5E0FB71A-51CB-0E41-A7F9-65F7363D0BAC}"/>
                  </a:ext>
                </a:extLst>
              </p:cNvPr>
              <p:cNvSpPr txBox="1">
                <a:spLocks noRot="1" noChangeAspect="1" noMove="1" noResize="1" noEditPoints="1" noAdjustHandles="1" noChangeArrowheads="1" noChangeShapeType="1" noTextEdit="1"/>
              </p:cNvSpPr>
              <p:nvPr/>
            </p:nvSpPr>
            <p:spPr>
              <a:xfrm>
                <a:off x="524182" y="2804497"/>
                <a:ext cx="1029577" cy="369332"/>
              </a:xfrm>
              <a:prstGeom prst="rect">
                <a:avLst/>
              </a:prstGeom>
              <a:blipFill>
                <a:blip r:embed="rId3"/>
                <a:stretch>
                  <a:fillRect l="-3659" t="-6667" r="-3659"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98F26D66-3594-E54D-AF0E-936F2BEC3794}"/>
                  </a:ext>
                </a:extLst>
              </p:cNvPr>
              <p:cNvSpPr txBox="1"/>
              <p:nvPr/>
            </p:nvSpPr>
            <p:spPr>
              <a:xfrm>
                <a:off x="2605587" y="2804497"/>
                <a:ext cx="1346972"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4" name="TextBox 33">
                <a:extLst>
                  <a:ext uri="{FF2B5EF4-FFF2-40B4-BE49-F238E27FC236}">
                    <a16:creationId xmlns:a16="http://schemas.microsoft.com/office/drawing/2014/main" id="{98F26D66-3594-E54D-AF0E-936F2BEC3794}"/>
                  </a:ext>
                </a:extLst>
              </p:cNvPr>
              <p:cNvSpPr txBox="1">
                <a:spLocks noRot="1" noChangeAspect="1" noMove="1" noResize="1" noEditPoints="1" noAdjustHandles="1" noChangeArrowheads="1" noChangeShapeType="1" noTextEdit="1"/>
              </p:cNvSpPr>
              <p:nvPr/>
            </p:nvSpPr>
            <p:spPr>
              <a:xfrm>
                <a:off x="2605587" y="2804497"/>
                <a:ext cx="1346972" cy="369332"/>
              </a:xfrm>
              <a:prstGeom prst="rect">
                <a:avLst/>
              </a:prstGeom>
              <a:blipFill>
                <a:blip r:embed="rId4"/>
                <a:stretch>
                  <a:fillRect l="-2804" t="-10000" r="-2804"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07486693-CBA9-1B46-A8D3-C25CC27B353D}"/>
                  </a:ext>
                </a:extLst>
              </p:cNvPr>
              <p:cNvSpPr txBox="1"/>
              <p:nvPr/>
            </p:nvSpPr>
            <p:spPr>
              <a:xfrm>
                <a:off x="5103309" y="2822171"/>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5" name="TextBox 34">
                <a:extLst>
                  <a:ext uri="{FF2B5EF4-FFF2-40B4-BE49-F238E27FC236}">
                    <a16:creationId xmlns:a16="http://schemas.microsoft.com/office/drawing/2014/main" id="{07486693-CBA9-1B46-A8D3-C25CC27B353D}"/>
                  </a:ext>
                </a:extLst>
              </p:cNvPr>
              <p:cNvSpPr txBox="1">
                <a:spLocks noRot="1" noChangeAspect="1" noMove="1" noResize="1" noEditPoints="1" noAdjustHandles="1" noChangeArrowheads="1" noChangeShapeType="1" noTextEdit="1"/>
              </p:cNvSpPr>
              <p:nvPr/>
            </p:nvSpPr>
            <p:spPr>
              <a:xfrm>
                <a:off x="5103309" y="2822171"/>
                <a:ext cx="1029577" cy="369332"/>
              </a:xfrm>
              <a:prstGeom prst="rect">
                <a:avLst/>
              </a:prstGeom>
              <a:blipFill>
                <a:blip r:embed="rId5"/>
                <a:stretch>
                  <a:fillRect l="-4878" t="-6667" r="-3659"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769D932-FBEC-474F-AED5-1BCFD3FC9DAC}"/>
                  </a:ext>
                </a:extLst>
              </p:cNvPr>
              <p:cNvSpPr txBox="1"/>
              <p:nvPr/>
            </p:nvSpPr>
            <p:spPr>
              <a:xfrm>
                <a:off x="7115279" y="2804497"/>
                <a:ext cx="1337354"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latin typeface="Avenir Book" panose="02000503020000020003" pitchFamily="2" charset="0"/>
                  </a:rPr>
                  <a:t>+</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7" name="TextBox 36">
                <a:extLst>
                  <a:ext uri="{FF2B5EF4-FFF2-40B4-BE49-F238E27FC236}">
                    <a16:creationId xmlns:a16="http://schemas.microsoft.com/office/drawing/2014/main" id="{9769D932-FBEC-474F-AED5-1BCFD3FC9DAC}"/>
                  </a:ext>
                </a:extLst>
              </p:cNvPr>
              <p:cNvSpPr txBox="1">
                <a:spLocks noRot="1" noChangeAspect="1" noMove="1" noResize="1" noEditPoints="1" noAdjustHandles="1" noChangeArrowheads="1" noChangeShapeType="1" noTextEdit="1"/>
              </p:cNvSpPr>
              <p:nvPr/>
            </p:nvSpPr>
            <p:spPr>
              <a:xfrm>
                <a:off x="7115279" y="2804497"/>
                <a:ext cx="1337354" cy="369332"/>
              </a:xfrm>
              <a:prstGeom prst="rect">
                <a:avLst/>
              </a:prstGeom>
              <a:blipFill>
                <a:blip r:embed="rId6"/>
                <a:stretch>
                  <a:fillRect l="-2804" t="-10000" r="-1869" b="-23333"/>
                </a:stretch>
              </a:blipFill>
            </p:spPr>
            <p:txBody>
              <a:bodyPr/>
              <a:lstStyle/>
              <a:p>
                <a:r>
                  <a:rPr lang="en-US">
                    <a:noFill/>
                  </a:rPr>
                  <a:t> </a:t>
                </a:r>
              </a:p>
            </p:txBody>
          </p:sp>
        </mc:Fallback>
      </mc:AlternateContent>
      <p:cxnSp>
        <p:nvCxnSpPr>
          <p:cNvPr id="43" name="Straight Arrow Connector 42">
            <a:extLst>
              <a:ext uri="{FF2B5EF4-FFF2-40B4-BE49-F238E27FC236}">
                <a16:creationId xmlns:a16="http://schemas.microsoft.com/office/drawing/2014/main" id="{C161BBB3-A2EA-D444-BA29-A9BC5D0F125B}"/>
              </a:ext>
            </a:extLst>
          </p:cNvPr>
          <p:cNvCxnSpPr>
            <a:cxnSpLocks/>
          </p:cNvCxnSpPr>
          <p:nvPr/>
        </p:nvCxnSpPr>
        <p:spPr>
          <a:xfrm>
            <a:off x="2047242"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1" name="Straight Arrow Connector 70">
            <a:extLst>
              <a:ext uri="{FF2B5EF4-FFF2-40B4-BE49-F238E27FC236}">
                <a16:creationId xmlns:a16="http://schemas.microsoft.com/office/drawing/2014/main" id="{65A1D112-19BD-2C48-81BA-0F7DD4734D18}"/>
              </a:ext>
            </a:extLst>
          </p:cNvPr>
          <p:cNvCxnSpPr>
            <a:cxnSpLocks/>
          </p:cNvCxnSpPr>
          <p:nvPr/>
        </p:nvCxnSpPr>
        <p:spPr>
          <a:xfrm>
            <a:off x="1659341"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2" name="Straight Arrow Connector 71">
            <a:extLst>
              <a:ext uri="{FF2B5EF4-FFF2-40B4-BE49-F238E27FC236}">
                <a16:creationId xmlns:a16="http://schemas.microsoft.com/office/drawing/2014/main" id="{00D21885-6431-4A4A-AC17-BA8A7081F0F7}"/>
              </a:ext>
            </a:extLst>
          </p:cNvPr>
          <p:cNvCxnSpPr>
            <a:cxnSpLocks/>
          </p:cNvCxnSpPr>
          <p:nvPr/>
        </p:nvCxnSpPr>
        <p:spPr>
          <a:xfrm flipH="1">
            <a:off x="2197137"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73" name="Group 72">
            <a:extLst>
              <a:ext uri="{FF2B5EF4-FFF2-40B4-BE49-F238E27FC236}">
                <a16:creationId xmlns:a16="http://schemas.microsoft.com/office/drawing/2014/main" id="{97B5A593-1666-514A-A1DF-6B2C4A3AED72}"/>
              </a:ext>
            </a:extLst>
          </p:cNvPr>
          <p:cNvGrpSpPr/>
          <p:nvPr/>
        </p:nvGrpSpPr>
        <p:grpSpPr>
          <a:xfrm>
            <a:off x="1804449" y="3626327"/>
            <a:ext cx="456707" cy="461665"/>
            <a:chOff x="2206041" y="2830089"/>
            <a:chExt cx="456707" cy="461665"/>
          </a:xfrm>
        </p:grpSpPr>
        <p:sp>
          <p:nvSpPr>
            <p:cNvPr id="74" name="Oval 73">
              <a:extLst>
                <a:ext uri="{FF2B5EF4-FFF2-40B4-BE49-F238E27FC236}">
                  <a16:creationId xmlns:a16="http://schemas.microsoft.com/office/drawing/2014/main" id="{F66C18A9-A2D1-FA49-A475-113777C41AC9}"/>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A7B90835-0761-5E41-B7EC-C367BDD78424}"/>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76" name="Freeform 75">
            <a:extLst>
              <a:ext uri="{FF2B5EF4-FFF2-40B4-BE49-F238E27FC236}">
                <a16:creationId xmlns:a16="http://schemas.microsoft.com/office/drawing/2014/main" id="{E3ACDC01-88A4-8343-B89E-35DD381BA105}"/>
              </a:ext>
            </a:extLst>
          </p:cNvPr>
          <p:cNvSpPr/>
          <p:nvPr/>
        </p:nvSpPr>
        <p:spPr>
          <a:xfrm>
            <a:off x="1944037"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cxnSp>
        <p:nvCxnSpPr>
          <p:cNvPr id="77" name="Straight Arrow Connector 76">
            <a:extLst>
              <a:ext uri="{FF2B5EF4-FFF2-40B4-BE49-F238E27FC236}">
                <a16:creationId xmlns:a16="http://schemas.microsoft.com/office/drawing/2014/main" id="{F6A42679-2743-7C4F-9A2B-157FCC29A453}"/>
              </a:ext>
            </a:extLst>
          </p:cNvPr>
          <p:cNvCxnSpPr>
            <a:cxnSpLocks/>
          </p:cNvCxnSpPr>
          <p:nvPr/>
        </p:nvCxnSpPr>
        <p:spPr>
          <a:xfrm>
            <a:off x="6641364"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8" name="Straight Arrow Connector 77">
            <a:extLst>
              <a:ext uri="{FF2B5EF4-FFF2-40B4-BE49-F238E27FC236}">
                <a16:creationId xmlns:a16="http://schemas.microsoft.com/office/drawing/2014/main" id="{128C9D5C-2CBF-FF40-A760-EBA2435A9545}"/>
              </a:ext>
            </a:extLst>
          </p:cNvPr>
          <p:cNvCxnSpPr>
            <a:cxnSpLocks/>
          </p:cNvCxnSpPr>
          <p:nvPr/>
        </p:nvCxnSpPr>
        <p:spPr>
          <a:xfrm>
            <a:off x="6253463"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9" name="Straight Arrow Connector 78">
            <a:extLst>
              <a:ext uri="{FF2B5EF4-FFF2-40B4-BE49-F238E27FC236}">
                <a16:creationId xmlns:a16="http://schemas.microsoft.com/office/drawing/2014/main" id="{8606E217-AD3D-5F44-898E-D4DBB77FD46D}"/>
              </a:ext>
            </a:extLst>
          </p:cNvPr>
          <p:cNvCxnSpPr>
            <a:cxnSpLocks/>
          </p:cNvCxnSpPr>
          <p:nvPr/>
        </p:nvCxnSpPr>
        <p:spPr>
          <a:xfrm flipH="1">
            <a:off x="6791259"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80" name="Group 79">
            <a:extLst>
              <a:ext uri="{FF2B5EF4-FFF2-40B4-BE49-F238E27FC236}">
                <a16:creationId xmlns:a16="http://schemas.microsoft.com/office/drawing/2014/main" id="{5A352D05-F946-E348-B759-C682754200DC}"/>
              </a:ext>
            </a:extLst>
          </p:cNvPr>
          <p:cNvGrpSpPr/>
          <p:nvPr/>
        </p:nvGrpSpPr>
        <p:grpSpPr>
          <a:xfrm>
            <a:off x="6398571" y="3626327"/>
            <a:ext cx="456707" cy="461665"/>
            <a:chOff x="2206041" y="2830089"/>
            <a:chExt cx="456707" cy="461665"/>
          </a:xfrm>
        </p:grpSpPr>
        <p:sp>
          <p:nvSpPr>
            <p:cNvPr id="81" name="Oval 80">
              <a:extLst>
                <a:ext uri="{FF2B5EF4-FFF2-40B4-BE49-F238E27FC236}">
                  <a16:creationId xmlns:a16="http://schemas.microsoft.com/office/drawing/2014/main" id="{563B0DDE-5592-2D4D-BCA9-F21B63FBA310}"/>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TextBox 81">
              <a:extLst>
                <a:ext uri="{FF2B5EF4-FFF2-40B4-BE49-F238E27FC236}">
                  <a16:creationId xmlns:a16="http://schemas.microsoft.com/office/drawing/2014/main" id="{0CCAEB28-8F9E-DA49-8165-F1FAEE041102}"/>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83" name="Freeform 82">
            <a:extLst>
              <a:ext uri="{FF2B5EF4-FFF2-40B4-BE49-F238E27FC236}">
                <a16:creationId xmlns:a16="http://schemas.microsoft.com/office/drawing/2014/main" id="{E8EC5210-9D71-B341-80C8-046F1ECCBCB8}"/>
              </a:ext>
            </a:extLst>
          </p:cNvPr>
          <p:cNvSpPr/>
          <p:nvPr/>
        </p:nvSpPr>
        <p:spPr>
          <a:xfrm>
            <a:off x="6538159"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grpSp>
        <p:nvGrpSpPr>
          <p:cNvPr id="70" name="Group 69">
            <a:extLst>
              <a:ext uri="{FF2B5EF4-FFF2-40B4-BE49-F238E27FC236}">
                <a16:creationId xmlns:a16="http://schemas.microsoft.com/office/drawing/2014/main" id="{9F069E60-227A-B542-A6B0-F257B0A68BF3}"/>
              </a:ext>
            </a:extLst>
          </p:cNvPr>
          <p:cNvGrpSpPr/>
          <p:nvPr/>
        </p:nvGrpSpPr>
        <p:grpSpPr>
          <a:xfrm>
            <a:off x="1811839" y="4971537"/>
            <a:ext cx="456707" cy="430447"/>
            <a:chOff x="5111942" y="2811784"/>
            <a:chExt cx="456707" cy="430447"/>
          </a:xfrm>
        </p:grpSpPr>
        <p:sp>
          <p:nvSpPr>
            <p:cNvPr id="84" name="TextBox 83">
              <a:extLst>
                <a:ext uri="{FF2B5EF4-FFF2-40B4-BE49-F238E27FC236}">
                  <a16:creationId xmlns:a16="http://schemas.microsoft.com/office/drawing/2014/main" id="{C94663CB-6E7E-C842-80C0-98790EA1486D}"/>
                </a:ext>
              </a:extLst>
            </p:cNvPr>
            <p:cNvSpPr txBox="1"/>
            <p:nvPr/>
          </p:nvSpPr>
          <p:spPr>
            <a:xfrm>
              <a:off x="5185445" y="2811784"/>
              <a:ext cx="309700" cy="369332"/>
            </a:xfrm>
            <a:prstGeom prst="rect">
              <a:avLst/>
            </a:prstGeom>
            <a:noFill/>
          </p:spPr>
          <p:txBody>
            <a:bodyPr wrap="none" rtlCol="0">
              <a:spAutoFit/>
            </a:bodyPr>
            <a:lstStyle/>
            <a:p>
              <a:r>
                <a:rPr lang="en-US" dirty="0">
                  <a:solidFill>
                    <a:schemeClr val="accent1"/>
                  </a:solidFill>
                </a:rPr>
                <a:t>∑</a:t>
              </a:r>
            </a:p>
          </p:txBody>
        </p:sp>
        <p:sp>
          <p:nvSpPr>
            <p:cNvPr id="85" name="Oval 84">
              <a:extLst>
                <a:ext uri="{FF2B5EF4-FFF2-40B4-BE49-F238E27FC236}">
                  <a16:creationId xmlns:a16="http://schemas.microsoft.com/office/drawing/2014/main" id="{C2358DED-E010-CC48-9B1B-AE8184CBCEF4}"/>
                </a:ext>
              </a:extLst>
            </p:cNvPr>
            <p:cNvSpPr/>
            <p:nvPr/>
          </p:nvSpPr>
          <p:spPr>
            <a:xfrm>
              <a:off x="5111942" y="2811784"/>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86" name="Straight Arrow Connector 85">
            <a:extLst>
              <a:ext uri="{FF2B5EF4-FFF2-40B4-BE49-F238E27FC236}">
                <a16:creationId xmlns:a16="http://schemas.microsoft.com/office/drawing/2014/main" id="{A05646A1-3421-754A-BA30-527D830BF5E1}"/>
              </a:ext>
            </a:extLst>
          </p:cNvPr>
          <p:cNvCxnSpPr>
            <a:cxnSpLocks/>
          </p:cNvCxnSpPr>
          <p:nvPr/>
        </p:nvCxnSpPr>
        <p:spPr>
          <a:xfrm>
            <a:off x="2056638" y="4651007"/>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87" name="Group 86">
            <a:extLst>
              <a:ext uri="{FF2B5EF4-FFF2-40B4-BE49-F238E27FC236}">
                <a16:creationId xmlns:a16="http://schemas.microsoft.com/office/drawing/2014/main" id="{34AA1C3D-9528-6647-8F43-8B9A7CA81EFB}"/>
              </a:ext>
            </a:extLst>
          </p:cNvPr>
          <p:cNvGrpSpPr/>
          <p:nvPr/>
        </p:nvGrpSpPr>
        <p:grpSpPr>
          <a:xfrm>
            <a:off x="6413010" y="4949649"/>
            <a:ext cx="456707" cy="430447"/>
            <a:chOff x="5111942" y="2811784"/>
            <a:chExt cx="456707" cy="430447"/>
          </a:xfrm>
        </p:grpSpPr>
        <p:sp>
          <p:nvSpPr>
            <p:cNvPr id="88" name="TextBox 87">
              <a:extLst>
                <a:ext uri="{FF2B5EF4-FFF2-40B4-BE49-F238E27FC236}">
                  <a16:creationId xmlns:a16="http://schemas.microsoft.com/office/drawing/2014/main" id="{102D7DBF-195D-BE4D-AE54-73C4458B7484}"/>
                </a:ext>
              </a:extLst>
            </p:cNvPr>
            <p:cNvSpPr txBox="1"/>
            <p:nvPr/>
          </p:nvSpPr>
          <p:spPr>
            <a:xfrm>
              <a:off x="5185445" y="2811784"/>
              <a:ext cx="309700" cy="369332"/>
            </a:xfrm>
            <a:prstGeom prst="rect">
              <a:avLst/>
            </a:prstGeom>
            <a:noFill/>
          </p:spPr>
          <p:txBody>
            <a:bodyPr wrap="none" rtlCol="0">
              <a:spAutoFit/>
            </a:bodyPr>
            <a:lstStyle/>
            <a:p>
              <a:r>
                <a:rPr lang="en-US" dirty="0">
                  <a:solidFill>
                    <a:schemeClr val="accent1"/>
                  </a:solidFill>
                </a:rPr>
                <a:t>∑</a:t>
              </a:r>
            </a:p>
          </p:txBody>
        </p:sp>
        <p:sp>
          <p:nvSpPr>
            <p:cNvPr id="89" name="Oval 88">
              <a:extLst>
                <a:ext uri="{FF2B5EF4-FFF2-40B4-BE49-F238E27FC236}">
                  <a16:creationId xmlns:a16="http://schemas.microsoft.com/office/drawing/2014/main" id="{9DCDB950-8BF0-4E49-9F91-D3BEEC47E0EB}"/>
                </a:ext>
              </a:extLst>
            </p:cNvPr>
            <p:cNvSpPr/>
            <p:nvPr/>
          </p:nvSpPr>
          <p:spPr>
            <a:xfrm>
              <a:off x="5111942" y="2811784"/>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90" name="Straight Arrow Connector 89">
            <a:extLst>
              <a:ext uri="{FF2B5EF4-FFF2-40B4-BE49-F238E27FC236}">
                <a16:creationId xmlns:a16="http://schemas.microsoft.com/office/drawing/2014/main" id="{16A86939-9978-4447-A19B-4A35B28D0B6C}"/>
              </a:ext>
            </a:extLst>
          </p:cNvPr>
          <p:cNvCxnSpPr>
            <a:cxnSpLocks/>
          </p:cNvCxnSpPr>
          <p:nvPr/>
        </p:nvCxnSpPr>
        <p:spPr>
          <a:xfrm>
            <a:off x="6657809" y="4629119"/>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pic>
        <p:nvPicPr>
          <p:cNvPr id="93" name="Picture 92">
            <a:extLst>
              <a:ext uri="{FF2B5EF4-FFF2-40B4-BE49-F238E27FC236}">
                <a16:creationId xmlns:a16="http://schemas.microsoft.com/office/drawing/2014/main" id="{2BD5572B-9463-2043-B0DE-B2581C5AE34D}"/>
              </a:ext>
            </a:extLst>
          </p:cNvPr>
          <p:cNvPicPr>
            <a:picLocks noChangeAspect="1"/>
          </p:cNvPicPr>
          <p:nvPr/>
        </p:nvPicPr>
        <p:blipFill rotWithShape="1">
          <a:blip r:embed="rId7"/>
          <a:srcRect l="8237" t="6010" r="4548" b="5393"/>
          <a:stretch/>
        </p:blipFill>
        <p:spPr>
          <a:xfrm>
            <a:off x="4771055" y="4153765"/>
            <a:ext cx="1609191" cy="1226026"/>
          </a:xfrm>
          <a:prstGeom prst="rect">
            <a:avLst/>
          </a:prstGeom>
        </p:spPr>
      </p:pic>
      <p:pic>
        <p:nvPicPr>
          <p:cNvPr id="97" name="Picture 96">
            <a:extLst>
              <a:ext uri="{FF2B5EF4-FFF2-40B4-BE49-F238E27FC236}">
                <a16:creationId xmlns:a16="http://schemas.microsoft.com/office/drawing/2014/main" id="{6ABAB871-9722-0F4F-B07D-45842F32693C}"/>
              </a:ext>
            </a:extLst>
          </p:cNvPr>
          <p:cNvPicPr>
            <a:picLocks noChangeAspect="1"/>
          </p:cNvPicPr>
          <p:nvPr/>
        </p:nvPicPr>
        <p:blipFill rotWithShape="1">
          <a:blip r:embed="rId8"/>
          <a:srcRect l="8238" t="7151" r="5090" b="6841"/>
          <a:stretch/>
        </p:blipFill>
        <p:spPr>
          <a:xfrm>
            <a:off x="101658" y="4126306"/>
            <a:ext cx="1653176" cy="1230391"/>
          </a:xfrm>
          <a:prstGeom prst="rect">
            <a:avLst/>
          </a:prstGeom>
        </p:spPr>
      </p:pic>
      <p:cxnSp>
        <p:nvCxnSpPr>
          <p:cNvPr id="100" name="Straight Arrow Connector 99">
            <a:extLst>
              <a:ext uri="{FF2B5EF4-FFF2-40B4-BE49-F238E27FC236}">
                <a16:creationId xmlns:a16="http://schemas.microsoft.com/office/drawing/2014/main" id="{EE3CD647-5AF4-3A4C-A940-E8EE735A0A11}"/>
              </a:ext>
            </a:extLst>
          </p:cNvPr>
          <p:cNvCxnSpPr>
            <a:cxnSpLocks/>
          </p:cNvCxnSpPr>
          <p:nvPr/>
        </p:nvCxnSpPr>
        <p:spPr>
          <a:xfrm>
            <a:off x="2047242" y="5401984"/>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01" name="Straight Arrow Connector 100">
            <a:extLst>
              <a:ext uri="{FF2B5EF4-FFF2-40B4-BE49-F238E27FC236}">
                <a16:creationId xmlns:a16="http://schemas.microsoft.com/office/drawing/2014/main" id="{2CB625BF-41C9-5148-A452-FB8D93B6CF2B}"/>
              </a:ext>
            </a:extLst>
          </p:cNvPr>
          <p:cNvCxnSpPr>
            <a:cxnSpLocks/>
          </p:cNvCxnSpPr>
          <p:nvPr/>
        </p:nvCxnSpPr>
        <p:spPr>
          <a:xfrm>
            <a:off x="6657809" y="5388129"/>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105" name="TextBox 104">
                <a:extLst>
                  <a:ext uri="{FF2B5EF4-FFF2-40B4-BE49-F238E27FC236}">
                    <a16:creationId xmlns:a16="http://schemas.microsoft.com/office/drawing/2014/main" id="{DBDDC8B0-3020-2549-9880-9465DF512497}"/>
                  </a:ext>
                </a:extLst>
              </p:cNvPr>
              <p:cNvSpPr txBox="1"/>
              <p:nvPr/>
            </p:nvSpPr>
            <p:spPr>
              <a:xfrm>
                <a:off x="3977404" y="3507434"/>
                <a:ext cx="2512354" cy="646331"/>
              </a:xfrm>
              <a:prstGeom prst="rect">
                <a:avLst/>
              </a:prstGeom>
              <a:noFill/>
            </p:spPr>
            <p:txBody>
              <a:bodyPr wrap="none" rtlCol="0">
                <a:spAutoFit/>
              </a:bodyPr>
              <a:lstStyle/>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b="0" i="1" smtClean="0">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A </a:t>
                </a:r>
                <a:r>
                  <a:rPr lang="en-US" dirty="0">
                    <a:highlight>
                      <a:srgbClr val="FFFF00"/>
                    </a:highlight>
                    <a:latin typeface="Al Tarikh" pitchFamily="2" charset="-78"/>
                    <a:cs typeface="Al Tarikh" pitchFamily="2" charset="-78"/>
                  </a:rPr>
                  <a:t>-</a:t>
                </a:r>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B</a:t>
                </a:r>
                <a:r>
                  <a:rPr lang="en-US" dirty="0">
                    <a:highlight>
                      <a:srgbClr val="FFFF00"/>
                    </a:highlight>
                    <a:latin typeface="Avenir Book" panose="02000503020000020003" pitchFamily="2" charset="0"/>
                  </a:rPr>
                  <a:t>)</a:t>
                </a:r>
                <a:r>
                  <a:rPr lang="en-US" dirty="0">
                    <a:latin typeface="Avenir Book" panose="02000503020000020003" pitchFamily="2" charset="0"/>
                  </a:rPr>
                  <a:t> +</a:t>
                </a:r>
                <a:r>
                  <a:rPr lang="en-US" dirty="0" err="1">
                    <a:latin typeface="Avenir Book" panose="02000503020000020003" pitchFamily="2" charset="0"/>
                  </a:rPr>
                  <a:t>ϕ</a:t>
                </a:r>
                <a:r>
                  <a:rPr lang="en-US" dirty="0">
                    <a:latin typeface="Avenir Book" panose="02000503020000020003" pitchFamily="2" charset="0"/>
                  </a:rPr>
                  <a:t>)</a:t>
                </a:r>
              </a:p>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i="1">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A</a:t>
                </a:r>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highlight>
                      <a:srgbClr val="FFFF00"/>
                    </a:highlight>
                    <a:latin typeface="Avenir Book" panose="02000503020000020003" pitchFamily="2" charset="0"/>
                  </a:rPr>
                  <a:t>)</a:t>
                </a:r>
                <a:r>
                  <a:rPr lang="en-US" dirty="0">
                    <a:latin typeface="Avenir Book" panose="02000503020000020003" pitchFamily="2" charset="0"/>
                  </a:rPr>
                  <a:t> +</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105" name="TextBox 104">
                <a:extLst>
                  <a:ext uri="{FF2B5EF4-FFF2-40B4-BE49-F238E27FC236}">
                    <a16:creationId xmlns:a16="http://schemas.microsoft.com/office/drawing/2014/main" id="{DBDDC8B0-3020-2549-9880-9465DF512497}"/>
                  </a:ext>
                </a:extLst>
              </p:cNvPr>
              <p:cNvSpPr txBox="1">
                <a:spLocks noRot="1" noChangeAspect="1" noMove="1" noResize="1" noEditPoints="1" noAdjustHandles="1" noChangeArrowheads="1" noChangeShapeType="1" noTextEdit="1"/>
              </p:cNvSpPr>
              <p:nvPr/>
            </p:nvSpPr>
            <p:spPr>
              <a:xfrm>
                <a:off x="3977404" y="3507434"/>
                <a:ext cx="2512354" cy="646331"/>
              </a:xfrm>
              <a:prstGeom prst="rect">
                <a:avLst/>
              </a:prstGeom>
              <a:blipFill>
                <a:blip r:embed="rId9"/>
                <a:stretch>
                  <a:fillRect l="-1508" t="-11765" b="-1372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7" name="TextBox 106">
                <a:extLst>
                  <a:ext uri="{FF2B5EF4-FFF2-40B4-BE49-F238E27FC236}">
                    <a16:creationId xmlns:a16="http://schemas.microsoft.com/office/drawing/2014/main" id="{89004CE2-1853-E24E-BFE9-C83FAD3A8E4D}"/>
                  </a:ext>
                </a:extLst>
              </p:cNvPr>
              <p:cNvSpPr txBox="1"/>
              <p:nvPr/>
            </p:nvSpPr>
            <p:spPr>
              <a:xfrm>
                <a:off x="53361" y="3521128"/>
                <a:ext cx="2050234" cy="923330"/>
              </a:xfrm>
              <a:prstGeom prst="rect">
                <a:avLst/>
              </a:prstGeom>
              <a:noFill/>
            </p:spPr>
            <p:txBody>
              <a:bodyPr wrap="square" rtlCol="0">
                <a:spAutoFit/>
              </a:bodyPr>
              <a:lstStyle/>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b="0" i="1" smtClean="0">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2f</a:t>
                </a:r>
                <a:r>
                  <a:rPr lang="en-US" baseline="-25000" dirty="0">
                    <a:highlight>
                      <a:srgbClr val="FFFF00"/>
                    </a:highlight>
                    <a:latin typeface="Avenir Book" panose="02000503020000020003" pitchFamily="2" charset="0"/>
                  </a:rPr>
                  <a:t>A</a:t>
                </a:r>
                <a:r>
                  <a:rPr lang="en-US" dirty="0">
                    <a:highlight>
                      <a:srgbClr val="FFFF00"/>
                    </a:highlight>
                    <a:latin typeface="Avenir Book" panose="02000503020000020003" pitchFamily="2" charset="0"/>
                  </a:rPr>
                  <a:t>)</a:t>
                </a:r>
                <a:r>
                  <a:rPr lang="en-US" dirty="0">
                    <a:latin typeface="Avenir Book" panose="02000503020000020003" pitchFamily="2" charset="0"/>
                  </a:rPr>
                  <a:t>)</a:t>
                </a:r>
              </a:p>
              <a:p>
                <a:r>
                  <a:rPr lang="en-US" dirty="0">
                    <a:latin typeface="Avenir Book" panose="02000503020000020003" pitchFamily="2" charset="0"/>
                  </a:rPr>
                  <a:t>- 0.5 cos(</a:t>
                </a:r>
                <a:r>
                  <a:rPr lang="en-US" dirty="0" err="1">
                    <a:latin typeface="Avenir Book" panose="02000503020000020003" pitchFamily="2" charset="0"/>
                  </a:rPr>
                  <a:t>ϕ</a:t>
                </a:r>
                <a:r>
                  <a:rPr lang="en-US" dirty="0">
                    <a:latin typeface="Avenir Book" panose="02000503020000020003" pitchFamily="2" charset="0"/>
                  </a:rPr>
                  <a:t>)</a:t>
                </a:r>
              </a:p>
              <a:p>
                <a:endParaRPr lang="en-US" dirty="0">
                  <a:latin typeface="Avenir Book" panose="02000503020000020003" pitchFamily="2" charset="0"/>
                </a:endParaRPr>
              </a:p>
            </p:txBody>
          </p:sp>
        </mc:Choice>
        <mc:Fallback xmlns="">
          <p:sp>
            <p:nvSpPr>
              <p:cNvPr id="107" name="TextBox 106">
                <a:extLst>
                  <a:ext uri="{FF2B5EF4-FFF2-40B4-BE49-F238E27FC236}">
                    <a16:creationId xmlns:a16="http://schemas.microsoft.com/office/drawing/2014/main" id="{89004CE2-1853-E24E-BFE9-C83FAD3A8E4D}"/>
                  </a:ext>
                </a:extLst>
              </p:cNvPr>
              <p:cNvSpPr txBox="1">
                <a:spLocks noRot="1" noChangeAspect="1" noMove="1" noResize="1" noEditPoints="1" noAdjustHandles="1" noChangeArrowheads="1" noChangeShapeType="1" noTextEdit="1"/>
              </p:cNvSpPr>
              <p:nvPr/>
            </p:nvSpPr>
            <p:spPr>
              <a:xfrm>
                <a:off x="53361" y="3521128"/>
                <a:ext cx="2050234" cy="923330"/>
              </a:xfrm>
              <a:prstGeom prst="rect">
                <a:avLst/>
              </a:prstGeom>
              <a:blipFill>
                <a:blip r:embed="rId10"/>
                <a:stretch>
                  <a:fillRect l="-1840" t="-1351"/>
                </a:stretch>
              </a:blipFill>
            </p:spPr>
            <p:txBody>
              <a:bodyPr/>
              <a:lstStyle/>
              <a:p>
                <a:r>
                  <a:rPr lang="en-US">
                    <a:noFill/>
                  </a:rPr>
                  <a:t> </a:t>
                </a:r>
              </a:p>
            </p:txBody>
          </p:sp>
        </mc:Fallback>
      </mc:AlternateContent>
    </p:spTree>
    <p:extLst>
      <p:ext uri="{BB962C8B-B14F-4D97-AF65-F5344CB8AC3E}">
        <p14:creationId xmlns:p14="http://schemas.microsoft.com/office/powerpoint/2010/main" val="356430477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F92A2-89A3-8A46-B586-E9D05336745F}"/>
              </a:ext>
            </a:extLst>
          </p:cNvPr>
          <p:cNvSpPr txBox="1"/>
          <p:nvPr/>
        </p:nvSpPr>
        <p:spPr>
          <a:xfrm>
            <a:off x="135520" y="44699"/>
            <a:ext cx="3284041"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Frequency Translation</a:t>
            </a:r>
          </a:p>
        </p:txBody>
      </p:sp>
      <p:grpSp>
        <p:nvGrpSpPr>
          <p:cNvPr id="9" name="Group 8">
            <a:extLst>
              <a:ext uri="{FF2B5EF4-FFF2-40B4-BE49-F238E27FC236}">
                <a16:creationId xmlns:a16="http://schemas.microsoft.com/office/drawing/2014/main" id="{1F85E84E-7CAA-9F42-874E-88A3DC85F1CC}"/>
              </a:ext>
            </a:extLst>
          </p:cNvPr>
          <p:cNvGrpSpPr/>
          <p:nvPr/>
        </p:nvGrpSpPr>
        <p:grpSpPr>
          <a:xfrm>
            <a:off x="811947" y="761971"/>
            <a:ext cx="2981282" cy="2345831"/>
            <a:chOff x="636378" y="1601222"/>
            <a:chExt cx="2981282" cy="2345831"/>
          </a:xfrm>
        </p:grpSpPr>
        <p:sp>
          <p:nvSpPr>
            <p:cNvPr id="67" name="Freeform 66">
              <a:extLst>
                <a:ext uri="{FF2B5EF4-FFF2-40B4-BE49-F238E27FC236}">
                  <a16:creationId xmlns:a16="http://schemas.microsoft.com/office/drawing/2014/main" id="{40AB8CEB-043A-A84E-9ED4-A01655620CFE}"/>
                </a:ext>
              </a:extLst>
            </p:cNvPr>
            <p:cNvSpPr/>
            <p:nvPr/>
          </p:nvSpPr>
          <p:spPr>
            <a:xfrm>
              <a:off x="1378190" y="3727768"/>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92" name="Freeform 91">
              <a:extLst>
                <a:ext uri="{FF2B5EF4-FFF2-40B4-BE49-F238E27FC236}">
                  <a16:creationId xmlns:a16="http://schemas.microsoft.com/office/drawing/2014/main" id="{1A4C1EE6-1BB6-EF4D-A39D-2EB9AD4BD3A2}"/>
                </a:ext>
              </a:extLst>
            </p:cNvPr>
            <p:cNvSpPr/>
            <p:nvPr/>
          </p:nvSpPr>
          <p:spPr>
            <a:xfrm>
              <a:off x="2143516" y="371920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94" name="Straight Arrow Connector 93">
              <a:extLst>
                <a:ext uri="{FF2B5EF4-FFF2-40B4-BE49-F238E27FC236}">
                  <a16:creationId xmlns:a16="http://schemas.microsoft.com/office/drawing/2014/main" id="{1D410448-3A86-E741-B233-094403841C6C}"/>
                </a:ext>
              </a:extLst>
            </p:cNvPr>
            <p:cNvCxnSpPr>
              <a:cxnSpLocks/>
            </p:cNvCxnSpPr>
            <p:nvPr/>
          </p:nvCxnSpPr>
          <p:spPr>
            <a:xfrm>
              <a:off x="1466802" y="27581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5" name="Straight Arrow Connector 94">
              <a:extLst>
                <a:ext uri="{FF2B5EF4-FFF2-40B4-BE49-F238E27FC236}">
                  <a16:creationId xmlns:a16="http://schemas.microsoft.com/office/drawing/2014/main" id="{02B28C3A-6454-7B4B-8E5D-C3AD21051B6B}"/>
                </a:ext>
              </a:extLst>
            </p:cNvPr>
            <p:cNvCxnSpPr>
              <a:cxnSpLocks/>
            </p:cNvCxnSpPr>
            <p:nvPr/>
          </p:nvCxnSpPr>
          <p:spPr>
            <a:xfrm>
              <a:off x="2216934" y="2741388"/>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02" name="Rectangle 101">
              <a:extLst>
                <a:ext uri="{FF2B5EF4-FFF2-40B4-BE49-F238E27FC236}">
                  <a16:creationId xmlns:a16="http://schemas.microsoft.com/office/drawing/2014/main" id="{5218D5CD-3E45-284C-8E20-E13FE500982B}"/>
                </a:ext>
              </a:extLst>
            </p:cNvPr>
            <p:cNvSpPr/>
            <p:nvPr/>
          </p:nvSpPr>
          <p:spPr>
            <a:xfrm>
              <a:off x="1124530" y="2342013"/>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103" name="Rectangle 102">
              <a:extLst>
                <a:ext uri="{FF2B5EF4-FFF2-40B4-BE49-F238E27FC236}">
                  <a16:creationId xmlns:a16="http://schemas.microsoft.com/office/drawing/2014/main" id="{CEB729BA-DA20-C649-8140-13FDE731351C}"/>
                </a:ext>
              </a:extLst>
            </p:cNvPr>
            <p:cNvSpPr/>
            <p:nvPr/>
          </p:nvSpPr>
          <p:spPr>
            <a:xfrm>
              <a:off x="1837155" y="2342013"/>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45" name="Straight Connector 44">
              <a:extLst>
                <a:ext uri="{FF2B5EF4-FFF2-40B4-BE49-F238E27FC236}">
                  <a16:creationId xmlns:a16="http://schemas.microsoft.com/office/drawing/2014/main" id="{212B3CE5-FA9C-9547-9A82-666FE1A1507B}"/>
                </a:ext>
              </a:extLst>
            </p:cNvPr>
            <p:cNvCxnSpPr>
              <a:cxnSpLocks/>
            </p:cNvCxnSpPr>
            <p:nvPr/>
          </p:nvCxnSpPr>
          <p:spPr>
            <a:xfrm>
              <a:off x="1127894" y="2334083"/>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AD4B87F-2B18-5242-82C6-D0BCC266AA05}"/>
                </a:ext>
              </a:extLst>
            </p:cNvPr>
            <p:cNvCxnSpPr>
              <a:cxnSpLocks/>
            </p:cNvCxnSpPr>
            <p:nvPr/>
          </p:nvCxnSpPr>
          <p:spPr>
            <a:xfrm flipV="1">
              <a:off x="1109903" y="3122085"/>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DA4BDC1-365A-894B-B22A-483B81C83B58}"/>
                </a:ext>
              </a:extLst>
            </p:cNvPr>
            <p:cNvCxnSpPr>
              <a:cxnSpLocks/>
            </p:cNvCxnSpPr>
            <p:nvPr/>
          </p:nvCxnSpPr>
          <p:spPr>
            <a:xfrm flipV="1">
              <a:off x="1115951" y="1601222"/>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2E37FFDE-3352-CA4B-8D80-1E9DA9CB38D9}"/>
                </a:ext>
              </a:extLst>
            </p:cNvPr>
            <p:cNvSpPr txBox="1"/>
            <p:nvPr/>
          </p:nvSpPr>
          <p:spPr>
            <a:xfrm>
              <a:off x="1553278" y="3135484"/>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49" name="TextBox 48">
              <a:extLst>
                <a:ext uri="{FF2B5EF4-FFF2-40B4-BE49-F238E27FC236}">
                  <a16:creationId xmlns:a16="http://schemas.microsoft.com/office/drawing/2014/main" id="{4AE8A338-38DC-B847-BBEC-19A458E576FE}"/>
                </a:ext>
              </a:extLst>
            </p:cNvPr>
            <p:cNvSpPr txBox="1"/>
            <p:nvPr/>
          </p:nvSpPr>
          <p:spPr>
            <a:xfrm rot="16200000">
              <a:off x="194349" y="2179507"/>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51" name="Straight Arrow Connector 50">
              <a:extLst>
                <a:ext uri="{FF2B5EF4-FFF2-40B4-BE49-F238E27FC236}">
                  <a16:creationId xmlns:a16="http://schemas.microsoft.com/office/drawing/2014/main" id="{D9FC2A32-0675-354D-992F-4AFA7D1DF588}"/>
                </a:ext>
              </a:extLst>
            </p:cNvPr>
            <p:cNvCxnSpPr>
              <a:cxnSpLocks/>
            </p:cNvCxnSpPr>
            <p:nvPr/>
          </p:nvCxnSpPr>
          <p:spPr>
            <a:xfrm>
              <a:off x="1833358"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F5EF034D-95E4-5547-8851-DB174A438212}"/>
                </a:ext>
              </a:extLst>
            </p:cNvPr>
            <p:cNvCxnSpPr>
              <a:cxnSpLocks/>
            </p:cNvCxnSpPr>
            <p:nvPr/>
          </p:nvCxnSpPr>
          <p:spPr>
            <a:xfrm>
              <a:off x="2592980"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8F2DB845-4F06-F247-913A-B397F66DF612}"/>
                </a:ext>
              </a:extLst>
            </p:cNvPr>
            <p:cNvCxnSpPr>
              <a:cxnSpLocks/>
            </p:cNvCxnSpPr>
            <p:nvPr/>
          </p:nvCxnSpPr>
          <p:spPr>
            <a:xfrm>
              <a:off x="3331493"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nvGrpSpPr>
          <p:cNvPr id="10" name="Group 9">
            <a:extLst>
              <a:ext uri="{FF2B5EF4-FFF2-40B4-BE49-F238E27FC236}">
                <a16:creationId xmlns:a16="http://schemas.microsoft.com/office/drawing/2014/main" id="{BB42579D-03C4-144C-8699-26DEB9DF713A}"/>
              </a:ext>
            </a:extLst>
          </p:cNvPr>
          <p:cNvGrpSpPr/>
          <p:nvPr/>
        </p:nvGrpSpPr>
        <p:grpSpPr>
          <a:xfrm>
            <a:off x="5484974" y="756264"/>
            <a:ext cx="2884184" cy="2349658"/>
            <a:chOff x="4563639" y="1614101"/>
            <a:chExt cx="2884184" cy="2349658"/>
          </a:xfrm>
        </p:grpSpPr>
        <p:sp>
          <p:nvSpPr>
            <p:cNvPr id="104" name="Rectangle 99">
              <a:extLst>
                <a:ext uri="{FF2B5EF4-FFF2-40B4-BE49-F238E27FC236}">
                  <a16:creationId xmlns:a16="http://schemas.microsoft.com/office/drawing/2014/main" id="{5377C39D-9665-224D-8F53-543B5DDE99F6}"/>
                </a:ext>
              </a:extLst>
            </p:cNvPr>
            <p:cNvSpPr/>
            <p:nvPr/>
          </p:nvSpPr>
          <p:spPr>
            <a:xfrm>
              <a:off x="4959286" y="2343974"/>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55" name="Freeform 54">
              <a:extLst>
                <a:ext uri="{FF2B5EF4-FFF2-40B4-BE49-F238E27FC236}">
                  <a16:creationId xmlns:a16="http://schemas.microsoft.com/office/drawing/2014/main" id="{0B314727-2BBA-C945-97D0-8A04584C87D5}"/>
                </a:ext>
              </a:extLst>
            </p:cNvPr>
            <p:cNvSpPr/>
            <p:nvPr/>
          </p:nvSpPr>
          <p:spPr>
            <a:xfrm>
              <a:off x="4958056" y="2346962"/>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56" name="Straight Arrow Connector 55">
              <a:extLst>
                <a:ext uri="{FF2B5EF4-FFF2-40B4-BE49-F238E27FC236}">
                  <a16:creationId xmlns:a16="http://schemas.microsoft.com/office/drawing/2014/main" id="{FD247B76-9C17-7D4D-B2A0-9204E4A3C3C3}"/>
                </a:ext>
              </a:extLst>
            </p:cNvPr>
            <p:cNvCxnSpPr>
              <a:cxnSpLocks/>
            </p:cNvCxnSpPr>
            <p:nvPr/>
          </p:nvCxnSpPr>
          <p:spPr>
            <a:xfrm flipV="1">
              <a:off x="4940066" y="313496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A33677A-E9F8-B44C-BFB1-406010AEE663}"/>
                </a:ext>
              </a:extLst>
            </p:cNvPr>
            <p:cNvCxnSpPr>
              <a:cxnSpLocks/>
            </p:cNvCxnSpPr>
            <p:nvPr/>
          </p:nvCxnSpPr>
          <p:spPr>
            <a:xfrm flipV="1">
              <a:off x="4946113" y="161410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02EBF75-77D9-9A4A-80BD-2F8DE0E02BAE}"/>
                </a:ext>
              </a:extLst>
            </p:cNvPr>
            <p:cNvSpPr txBox="1"/>
            <p:nvPr/>
          </p:nvSpPr>
          <p:spPr>
            <a:xfrm>
              <a:off x="5383441" y="314836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7D947561-2857-4746-9A0C-9CB5CA94678B}"/>
                </a:ext>
              </a:extLst>
            </p:cNvPr>
            <p:cNvSpPr txBox="1"/>
            <p:nvPr/>
          </p:nvSpPr>
          <p:spPr>
            <a:xfrm rot="16200000">
              <a:off x="4121610" y="2248311"/>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1" name="Straight Arrow Connector 60">
              <a:extLst>
                <a:ext uri="{FF2B5EF4-FFF2-40B4-BE49-F238E27FC236}">
                  <a16:creationId xmlns:a16="http://schemas.microsoft.com/office/drawing/2014/main" id="{FC236F34-0388-6647-807D-3BD523286B30}"/>
                </a:ext>
              </a:extLst>
            </p:cNvPr>
            <p:cNvCxnSpPr>
              <a:cxnSpLocks/>
            </p:cNvCxnSpPr>
            <p:nvPr/>
          </p:nvCxnSpPr>
          <p:spPr>
            <a:xfrm>
              <a:off x="5652400"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C3893807-A548-3044-B817-31B225DDF742}"/>
                </a:ext>
              </a:extLst>
            </p:cNvPr>
            <p:cNvCxnSpPr>
              <a:cxnSpLocks/>
            </p:cNvCxnSpPr>
            <p:nvPr/>
          </p:nvCxnSpPr>
          <p:spPr>
            <a:xfrm>
              <a:off x="6400901"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3" name="Straight Arrow Connector 62">
              <a:extLst>
                <a:ext uri="{FF2B5EF4-FFF2-40B4-BE49-F238E27FC236}">
                  <a16:creationId xmlns:a16="http://schemas.microsoft.com/office/drawing/2014/main" id="{A91B54AD-A36D-F448-9B42-2C665B860FF1}"/>
                </a:ext>
              </a:extLst>
            </p:cNvPr>
            <p:cNvCxnSpPr>
              <a:cxnSpLocks/>
            </p:cNvCxnSpPr>
            <p:nvPr/>
          </p:nvCxnSpPr>
          <p:spPr>
            <a:xfrm>
              <a:off x="7128295"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5" name="Rectangle 99">
              <a:extLst>
                <a:ext uri="{FF2B5EF4-FFF2-40B4-BE49-F238E27FC236}">
                  <a16:creationId xmlns:a16="http://schemas.microsoft.com/office/drawing/2014/main" id="{36756D24-C7AE-9E47-B81D-BC482BABC6DA}"/>
                </a:ext>
              </a:extLst>
            </p:cNvPr>
            <p:cNvSpPr/>
            <p:nvPr/>
          </p:nvSpPr>
          <p:spPr>
            <a:xfrm>
              <a:off x="5645297" y="2452904"/>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68" name="Straight Arrow Connector 67">
              <a:extLst>
                <a:ext uri="{FF2B5EF4-FFF2-40B4-BE49-F238E27FC236}">
                  <a16:creationId xmlns:a16="http://schemas.microsoft.com/office/drawing/2014/main" id="{3885DAAC-6679-E044-9DE5-CD1B6F8C0553}"/>
                </a:ext>
              </a:extLst>
            </p:cNvPr>
            <p:cNvCxnSpPr>
              <a:cxnSpLocks/>
            </p:cNvCxnSpPr>
            <p:nvPr/>
          </p:nvCxnSpPr>
          <p:spPr>
            <a:xfrm>
              <a:off x="5293061" y="278555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6" name="Straight Arrow Connector 95">
              <a:extLst>
                <a:ext uri="{FF2B5EF4-FFF2-40B4-BE49-F238E27FC236}">
                  <a16:creationId xmlns:a16="http://schemas.microsoft.com/office/drawing/2014/main" id="{A50C1204-FBE4-5646-AECF-01F35C93589D}"/>
                </a:ext>
              </a:extLst>
            </p:cNvPr>
            <p:cNvCxnSpPr>
              <a:cxnSpLocks/>
            </p:cNvCxnSpPr>
            <p:nvPr/>
          </p:nvCxnSpPr>
          <p:spPr>
            <a:xfrm>
              <a:off x="6043193" y="2768791"/>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98" name="Freeform 97">
              <a:extLst>
                <a:ext uri="{FF2B5EF4-FFF2-40B4-BE49-F238E27FC236}">
                  <a16:creationId xmlns:a16="http://schemas.microsoft.com/office/drawing/2014/main" id="{FC7B2E8A-BE6C-E741-8643-3AC8447B4B4D}"/>
                </a:ext>
              </a:extLst>
            </p:cNvPr>
            <p:cNvSpPr/>
            <p:nvPr/>
          </p:nvSpPr>
          <p:spPr>
            <a:xfrm>
              <a:off x="5246056" y="3744474"/>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06" name="Freeform 105">
              <a:extLst>
                <a:ext uri="{FF2B5EF4-FFF2-40B4-BE49-F238E27FC236}">
                  <a16:creationId xmlns:a16="http://schemas.microsoft.com/office/drawing/2014/main" id="{CAE538FB-E5A5-A845-A71F-E39E37558219}"/>
                </a:ext>
              </a:extLst>
            </p:cNvPr>
            <p:cNvSpPr/>
            <p:nvPr/>
          </p:nvSpPr>
          <p:spPr>
            <a:xfrm>
              <a:off x="5961669" y="3737386"/>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gr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5E0FB71A-51CB-0E41-A7F9-65F7363D0BAC}"/>
                  </a:ext>
                </a:extLst>
              </p:cNvPr>
              <p:cNvSpPr txBox="1"/>
              <p:nvPr/>
            </p:nvSpPr>
            <p:spPr>
              <a:xfrm>
                <a:off x="524182" y="2804497"/>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3" name="TextBox 32">
                <a:extLst>
                  <a:ext uri="{FF2B5EF4-FFF2-40B4-BE49-F238E27FC236}">
                    <a16:creationId xmlns:a16="http://schemas.microsoft.com/office/drawing/2014/main" id="{5E0FB71A-51CB-0E41-A7F9-65F7363D0BAC}"/>
                  </a:ext>
                </a:extLst>
              </p:cNvPr>
              <p:cNvSpPr txBox="1">
                <a:spLocks noRot="1" noChangeAspect="1" noMove="1" noResize="1" noEditPoints="1" noAdjustHandles="1" noChangeArrowheads="1" noChangeShapeType="1" noTextEdit="1"/>
              </p:cNvSpPr>
              <p:nvPr/>
            </p:nvSpPr>
            <p:spPr>
              <a:xfrm>
                <a:off x="524182" y="2804497"/>
                <a:ext cx="1029577" cy="369332"/>
              </a:xfrm>
              <a:prstGeom prst="rect">
                <a:avLst/>
              </a:prstGeom>
              <a:blipFill>
                <a:blip r:embed="rId3"/>
                <a:stretch>
                  <a:fillRect l="-3659" t="-6667" r="-3659"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98F26D66-3594-E54D-AF0E-936F2BEC3794}"/>
                  </a:ext>
                </a:extLst>
              </p:cNvPr>
              <p:cNvSpPr txBox="1"/>
              <p:nvPr/>
            </p:nvSpPr>
            <p:spPr>
              <a:xfrm>
                <a:off x="2605587" y="2804497"/>
                <a:ext cx="1346972"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4" name="TextBox 33">
                <a:extLst>
                  <a:ext uri="{FF2B5EF4-FFF2-40B4-BE49-F238E27FC236}">
                    <a16:creationId xmlns:a16="http://schemas.microsoft.com/office/drawing/2014/main" id="{98F26D66-3594-E54D-AF0E-936F2BEC3794}"/>
                  </a:ext>
                </a:extLst>
              </p:cNvPr>
              <p:cNvSpPr txBox="1">
                <a:spLocks noRot="1" noChangeAspect="1" noMove="1" noResize="1" noEditPoints="1" noAdjustHandles="1" noChangeArrowheads="1" noChangeShapeType="1" noTextEdit="1"/>
              </p:cNvSpPr>
              <p:nvPr/>
            </p:nvSpPr>
            <p:spPr>
              <a:xfrm>
                <a:off x="2605587" y="2804497"/>
                <a:ext cx="1346972" cy="369332"/>
              </a:xfrm>
              <a:prstGeom prst="rect">
                <a:avLst/>
              </a:prstGeom>
              <a:blipFill>
                <a:blip r:embed="rId4"/>
                <a:stretch>
                  <a:fillRect l="-2804" t="-10000" r="-2804"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07486693-CBA9-1B46-A8D3-C25CC27B353D}"/>
                  </a:ext>
                </a:extLst>
              </p:cNvPr>
              <p:cNvSpPr txBox="1"/>
              <p:nvPr/>
            </p:nvSpPr>
            <p:spPr>
              <a:xfrm>
                <a:off x="5103309" y="2822171"/>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5" name="TextBox 34">
                <a:extLst>
                  <a:ext uri="{FF2B5EF4-FFF2-40B4-BE49-F238E27FC236}">
                    <a16:creationId xmlns:a16="http://schemas.microsoft.com/office/drawing/2014/main" id="{07486693-CBA9-1B46-A8D3-C25CC27B353D}"/>
                  </a:ext>
                </a:extLst>
              </p:cNvPr>
              <p:cNvSpPr txBox="1">
                <a:spLocks noRot="1" noChangeAspect="1" noMove="1" noResize="1" noEditPoints="1" noAdjustHandles="1" noChangeArrowheads="1" noChangeShapeType="1" noTextEdit="1"/>
              </p:cNvSpPr>
              <p:nvPr/>
            </p:nvSpPr>
            <p:spPr>
              <a:xfrm>
                <a:off x="5103309" y="2822171"/>
                <a:ext cx="1029577" cy="369332"/>
              </a:xfrm>
              <a:prstGeom prst="rect">
                <a:avLst/>
              </a:prstGeom>
              <a:blipFill>
                <a:blip r:embed="rId5"/>
                <a:stretch>
                  <a:fillRect l="-4878" t="-6667" r="-3659"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769D932-FBEC-474F-AED5-1BCFD3FC9DAC}"/>
                  </a:ext>
                </a:extLst>
              </p:cNvPr>
              <p:cNvSpPr txBox="1"/>
              <p:nvPr/>
            </p:nvSpPr>
            <p:spPr>
              <a:xfrm>
                <a:off x="7115279" y="2804497"/>
                <a:ext cx="1337354"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latin typeface="Avenir Book" panose="02000503020000020003" pitchFamily="2" charset="0"/>
                  </a:rPr>
                  <a:t>+</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7" name="TextBox 36">
                <a:extLst>
                  <a:ext uri="{FF2B5EF4-FFF2-40B4-BE49-F238E27FC236}">
                    <a16:creationId xmlns:a16="http://schemas.microsoft.com/office/drawing/2014/main" id="{9769D932-FBEC-474F-AED5-1BCFD3FC9DAC}"/>
                  </a:ext>
                </a:extLst>
              </p:cNvPr>
              <p:cNvSpPr txBox="1">
                <a:spLocks noRot="1" noChangeAspect="1" noMove="1" noResize="1" noEditPoints="1" noAdjustHandles="1" noChangeArrowheads="1" noChangeShapeType="1" noTextEdit="1"/>
              </p:cNvSpPr>
              <p:nvPr/>
            </p:nvSpPr>
            <p:spPr>
              <a:xfrm>
                <a:off x="7115279" y="2804497"/>
                <a:ext cx="1337354" cy="369332"/>
              </a:xfrm>
              <a:prstGeom prst="rect">
                <a:avLst/>
              </a:prstGeom>
              <a:blipFill>
                <a:blip r:embed="rId6"/>
                <a:stretch>
                  <a:fillRect l="-2804" t="-10000" r="-1869" b="-23333"/>
                </a:stretch>
              </a:blipFill>
            </p:spPr>
            <p:txBody>
              <a:bodyPr/>
              <a:lstStyle/>
              <a:p>
                <a:r>
                  <a:rPr lang="en-US">
                    <a:noFill/>
                  </a:rPr>
                  <a:t> </a:t>
                </a:r>
              </a:p>
            </p:txBody>
          </p:sp>
        </mc:Fallback>
      </mc:AlternateContent>
      <p:cxnSp>
        <p:nvCxnSpPr>
          <p:cNvPr id="43" name="Straight Arrow Connector 42">
            <a:extLst>
              <a:ext uri="{FF2B5EF4-FFF2-40B4-BE49-F238E27FC236}">
                <a16:creationId xmlns:a16="http://schemas.microsoft.com/office/drawing/2014/main" id="{C161BBB3-A2EA-D444-BA29-A9BC5D0F125B}"/>
              </a:ext>
            </a:extLst>
          </p:cNvPr>
          <p:cNvCxnSpPr>
            <a:cxnSpLocks/>
          </p:cNvCxnSpPr>
          <p:nvPr/>
        </p:nvCxnSpPr>
        <p:spPr>
          <a:xfrm>
            <a:off x="2047242"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1" name="Straight Arrow Connector 70">
            <a:extLst>
              <a:ext uri="{FF2B5EF4-FFF2-40B4-BE49-F238E27FC236}">
                <a16:creationId xmlns:a16="http://schemas.microsoft.com/office/drawing/2014/main" id="{65A1D112-19BD-2C48-81BA-0F7DD4734D18}"/>
              </a:ext>
            </a:extLst>
          </p:cNvPr>
          <p:cNvCxnSpPr>
            <a:cxnSpLocks/>
          </p:cNvCxnSpPr>
          <p:nvPr/>
        </p:nvCxnSpPr>
        <p:spPr>
          <a:xfrm>
            <a:off x="1659341"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2" name="Straight Arrow Connector 71">
            <a:extLst>
              <a:ext uri="{FF2B5EF4-FFF2-40B4-BE49-F238E27FC236}">
                <a16:creationId xmlns:a16="http://schemas.microsoft.com/office/drawing/2014/main" id="{00D21885-6431-4A4A-AC17-BA8A7081F0F7}"/>
              </a:ext>
            </a:extLst>
          </p:cNvPr>
          <p:cNvCxnSpPr>
            <a:cxnSpLocks/>
          </p:cNvCxnSpPr>
          <p:nvPr/>
        </p:nvCxnSpPr>
        <p:spPr>
          <a:xfrm flipH="1">
            <a:off x="2197137"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73" name="Group 72">
            <a:extLst>
              <a:ext uri="{FF2B5EF4-FFF2-40B4-BE49-F238E27FC236}">
                <a16:creationId xmlns:a16="http://schemas.microsoft.com/office/drawing/2014/main" id="{97B5A593-1666-514A-A1DF-6B2C4A3AED72}"/>
              </a:ext>
            </a:extLst>
          </p:cNvPr>
          <p:cNvGrpSpPr/>
          <p:nvPr/>
        </p:nvGrpSpPr>
        <p:grpSpPr>
          <a:xfrm>
            <a:off x="1804449" y="3626327"/>
            <a:ext cx="456707" cy="461665"/>
            <a:chOff x="2206041" y="2830089"/>
            <a:chExt cx="456707" cy="461665"/>
          </a:xfrm>
        </p:grpSpPr>
        <p:sp>
          <p:nvSpPr>
            <p:cNvPr id="74" name="Oval 73">
              <a:extLst>
                <a:ext uri="{FF2B5EF4-FFF2-40B4-BE49-F238E27FC236}">
                  <a16:creationId xmlns:a16="http://schemas.microsoft.com/office/drawing/2014/main" id="{F66C18A9-A2D1-FA49-A475-113777C41AC9}"/>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A7B90835-0761-5E41-B7EC-C367BDD78424}"/>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76" name="Freeform 75">
            <a:extLst>
              <a:ext uri="{FF2B5EF4-FFF2-40B4-BE49-F238E27FC236}">
                <a16:creationId xmlns:a16="http://schemas.microsoft.com/office/drawing/2014/main" id="{E3ACDC01-88A4-8343-B89E-35DD381BA105}"/>
              </a:ext>
            </a:extLst>
          </p:cNvPr>
          <p:cNvSpPr/>
          <p:nvPr/>
        </p:nvSpPr>
        <p:spPr>
          <a:xfrm>
            <a:off x="1944037"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cxnSp>
        <p:nvCxnSpPr>
          <p:cNvPr id="77" name="Straight Arrow Connector 76">
            <a:extLst>
              <a:ext uri="{FF2B5EF4-FFF2-40B4-BE49-F238E27FC236}">
                <a16:creationId xmlns:a16="http://schemas.microsoft.com/office/drawing/2014/main" id="{F6A42679-2743-7C4F-9A2B-157FCC29A453}"/>
              </a:ext>
            </a:extLst>
          </p:cNvPr>
          <p:cNvCxnSpPr>
            <a:cxnSpLocks/>
          </p:cNvCxnSpPr>
          <p:nvPr/>
        </p:nvCxnSpPr>
        <p:spPr>
          <a:xfrm>
            <a:off x="6641364"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8" name="Straight Arrow Connector 77">
            <a:extLst>
              <a:ext uri="{FF2B5EF4-FFF2-40B4-BE49-F238E27FC236}">
                <a16:creationId xmlns:a16="http://schemas.microsoft.com/office/drawing/2014/main" id="{128C9D5C-2CBF-FF40-A760-EBA2435A9545}"/>
              </a:ext>
            </a:extLst>
          </p:cNvPr>
          <p:cNvCxnSpPr>
            <a:cxnSpLocks/>
          </p:cNvCxnSpPr>
          <p:nvPr/>
        </p:nvCxnSpPr>
        <p:spPr>
          <a:xfrm>
            <a:off x="6253463"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9" name="Straight Arrow Connector 78">
            <a:extLst>
              <a:ext uri="{FF2B5EF4-FFF2-40B4-BE49-F238E27FC236}">
                <a16:creationId xmlns:a16="http://schemas.microsoft.com/office/drawing/2014/main" id="{8606E217-AD3D-5F44-898E-D4DBB77FD46D}"/>
              </a:ext>
            </a:extLst>
          </p:cNvPr>
          <p:cNvCxnSpPr>
            <a:cxnSpLocks/>
          </p:cNvCxnSpPr>
          <p:nvPr/>
        </p:nvCxnSpPr>
        <p:spPr>
          <a:xfrm flipH="1">
            <a:off x="6791259"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80" name="Group 79">
            <a:extLst>
              <a:ext uri="{FF2B5EF4-FFF2-40B4-BE49-F238E27FC236}">
                <a16:creationId xmlns:a16="http://schemas.microsoft.com/office/drawing/2014/main" id="{5A352D05-F946-E348-B759-C682754200DC}"/>
              </a:ext>
            </a:extLst>
          </p:cNvPr>
          <p:cNvGrpSpPr/>
          <p:nvPr/>
        </p:nvGrpSpPr>
        <p:grpSpPr>
          <a:xfrm>
            <a:off x="6398571" y="3626327"/>
            <a:ext cx="456707" cy="461665"/>
            <a:chOff x="2206041" y="2830089"/>
            <a:chExt cx="456707" cy="461665"/>
          </a:xfrm>
        </p:grpSpPr>
        <p:sp>
          <p:nvSpPr>
            <p:cNvPr id="81" name="Oval 80">
              <a:extLst>
                <a:ext uri="{FF2B5EF4-FFF2-40B4-BE49-F238E27FC236}">
                  <a16:creationId xmlns:a16="http://schemas.microsoft.com/office/drawing/2014/main" id="{563B0DDE-5592-2D4D-BCA9-F21B63FBA310}"/>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TextBox 81">
              <a:extLst>
                <a:ext uri="{FF2B5EF4-FFF2-40B4-BE49-F238E27FC236}">
                  <a16:creationId xmlns:a16="http://schemas.microsoft.com/office/drawing/2014/main" id="{0CCAEB28-8F9E-DA49-8165-F1FAEE041102}"/>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83" name="Freeform 82">
            <a:extLst>
              <a:ext uri="{FF2B5EF4-FFF2-40B4-BE49-F238E27FC236}">
                <a16:creationId xmlns:a16="http://schemas.microsoft.com/office/drawing/2014/main" id="{E8EC5210-9D71-B341-80C8-046F1ECCBCB8}"/>
              </a:ext>
            </a:extLst>
          </p:cNvPr>
          <p:cNvSpPr/>
          <p:nvPr/>
        </p:nvSpPr>
        <p:spPr>
          <a:xfrm>
            <a:off x="6538159"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pic>
        <p:nvPicPr>
          <p:cNvPr id="64" name="Picture 63">
            <a:extLst>
              <a:ext uri="{FF2B5EF4-FFF2-40B4-BE49-F238E27FC236}">
                <a16:creationId xmlns:a16="http://schemas.microsoft.com/office/drawing/2014/main" id="{B8A2C267-4C0E-D64B-A96A-945474336CAA}"/>
              </a:ext>
            </a:extLst>
          </p:cNvPr>
          <p:cNvPicPr>
            <a:picLocks noChangeAspect="1"/>
          </p:cNvPicPr>
          <p:nvPr/>
        </p:nvPicPr>
        <p:blipFill rotWithShape="1">
          <a:blip r:embed="rId7"/>
          <a:srcRect l="8237" t="6010" r="4548" b="5393"/>
          <a:stretch/>
        </p:blipFill>
        <p:spPr>
          <a:xfrm>
            <a:off x="4771055" y="4153765"/>
            <a:ext cx="1609191" cy="1226026"/>
          </a:xfrm>
          <a:prstGeom prst="rect">
            <a:avLst/>
          </a:prstGeom>
        </p:spPr>
      </p:pic>
      <p:pic>
        <p:nvPicPr>
          <p:cNvPr id="66" name="Picture 65">
            <a:extLst>
              <a:ext uri="{FF2B5EF4-FFF2-40B4-BE49-F238E27FC236}">
                <a16:creationId xmlns:a16="http://schemas.microsoft.com/office/drawing/2014/main" id="{766ED564-4101-8443-A021-BDF9DDF2190D}"/>
              </a:ext>
            </a:extLst>
          </p:cNvPr>
          <p:cNvPicPr>
            <a:picLocks noChangeAspect="1"/>
          </p:cNvPicPr>
          <p:nvPr/>
        </p:nvPicPr>
        <p:blipFill rotWithShape="1">
          <a:blip r:embed="rId8"/>
          <a:srcRect l="8238" t="7151" r="5090" b="6841"/>
          <a:stretch/>
        </p:blipFill>
        <p:spPr>
          <a:xfrm>
            <a:off x="101658" y="4126306"/>
            <a:ext cx="1653176" cy="1230391"/>
          </a:xfrm>
          <a:prstGeom prst="rect">
            <a:avLst/>
          </a:prstGeom>
        </p:spPr>
      </p:pic>
      <p:grpSp>
        <p:nvGrpSpPr>
          <p:cNvPr id="70" name="Group 69">
            <a:extLst>
              <a:ext uri="{FF2B5EF4-FFF2-40B4-BE49-F238E27FC236}">
                <a16:creationId xmlns:a16="http://schemas.microsoft.com/office/drawing/2014/main" id="{9F069E60-227A-B542-A6B0-F257B0A68BF3}"/>
              </a:ext>
            </a:extLst>
          </p:cNvPr>
          <p:cNvGrpSpPr/>
          <p:nvPr/>
        </p:nvGrpSpPr>
        <p:grpSpPr>
          <a:xfrm>
            <a:off x="1811839" y="4971537"/>
            <a:ext cx="456707" cy="430447"/>
            <a:chOff x="5111942" y="2811784"/>
            <a:chExt cx="456707" cy="430447"/>
          </a:xfrm>
        </p:grpSpPr>
        <p:sp>
          <p:nvSpPr>
            <p:cNvPr id="84" name="TextBox 83">
              <a:extLst>
                <a:ext uri="{FF2B5EF4-FFF2-40B4-BE49-F238E27FC236}">
                  <a16:creationId xmlns:a16="http://schemas.microsoft.com/office/drawing/2014/main" id="{C94663CB-6E7E-C842-80C0-98790EA1486D}"/>
                </a:ext>
              </a:extLst>
            </p:cNvPr>
            <p:cNvSpPr txBox="1"/>
            <p:nvPr/>
          </p:nvSpPr>
          <p:spPr>
            <a:xfrm>
              <a:off x="5185445" y="2811784"/>
              <a:ext cx="309700" cy="369332"/>
            </a:xfrm>
            <a:prstGeom prst="rect">
              <a:avLst/>
            </a:prstGeom>
            <a:noFill/>
          </p:spPr>
          <p:txBody>
            <a:bodyPr wrap="none" rtlCol="0">
              <a:spAutoFit/>
            </a:bodyPr>
            <a:lstStyle/>
            <a:p>
              <a:r>
                <a:rPr lang="en-US" dirty="0">
                  <a:solidFill>
                    <a:schemeClr val="accent1"/>
                  </a:solidFill>
                </a:rPr>
                <a:t>∑</a:t>
              </a:r>
            </a:p>
          </p:txBody>
        </p:sp>
        <p:sp>
          <p:nvSpPr>
            <p:cNvPr id="85" name="Oval 84">
              <a:extLst>
                <a:ext uri="{FF2B5EF4-FFF2-40B4-BE49-F238E27FC236}">
                  <a16:creationId xmlns:a16="http://schemas.microsoft.com/office/drawing/2014/main" id="{C2358DED-E010-CC48-9B1B-AE8184CBCEF4}"/>
                </a:ext>
              </a:extLst>
            </p:cNvPr>
            <p:cNvSpPr/>
            <p:nvPr/>
          </p:nvSpPr>
          <p:spPr>
            <a:xfrm>
              <a:off x="5111942" y="2811784"/>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86" name="Straight Arrow Connector 85">
            <a:extLst>
              <a:ext uri="{FF2B5EF4-FFF2-40B4-BE49-F238E27FC236}">
                <a16:creationId xmlns:a16="http://schemas.microsoft.com/office/drawing/2014/main" id="{A05646A1-3421-754A-BA30-527D830BF5E1}"/>
              </a:ext>
            </a:extLst>
          </p:cNvPr>
          <p:cNvCxnSpPr>
            <a:cxnSpLocks/>
          </p:cNvCxnSpPr>
          <p:nvPr/>
        </p:nvCxnSpPr>
        <p:spPr>
          <a:xfrm>
            <a:off x="2056638" y="4651007"/>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87" name="Group 86">
            <a:extLst>
              <a:ext uri="{FF2B5EF4-FFF2-40B4-BE49-F238E27FC236}">
                <a16:creationId xmlns:a16="http://schemas.microsoft.com/office/drawing/2014/main" id="{34AA1C3D-9528-6647-8F43-8B9A7CA81EFB}"/>
              </a:ext>
            </a:extLst>
          </p:cNvPr>
          <p:cNvGrpSpPr/>
          <p:nvPr/>
        </p:nvGrpSpPr>
        <p:grpSpPr>
          <a:xfrm>
            <a:off x="6413010" y="4949649"/>
            <a:ext cx="456707" cy="430447"/>
            <a:chOff x="5111942" y="2811784"/>
            <a:chExt cx="456707" cy="430447"/>
          </a:xfrm>
        </p:grpSpPr>
        <p:sp>
          <p:nvSpPr>
            <p:cNvPr id="88" name="TextBox 87">
              <a:extLst>
                <a:ext uri="{FF2B5EF4-FFF2-40B4-BE49-F238E27FC236}">
                  <a16:creationId xmlns:a16="http://schemas.microsoft.com/office/drawing/2014/main" id="{102D7DBF-195D-BE4D-AE54-73C4458B7484}"/>
                </a:ext>
              </a:extLst>
            </p:cNvPr>
            <p:cNvSpPr txBox="1"/>
            <p:nvPr/>
          </p:nvSpPr>
          <p:spPr>
            <a:xfrm>
              <a:off x="5185445" y="2811784"/>
              <a:ext cx="309700" cy="369332"/>
            </a:xfrm>
            <a:prstGeom prst="rect">
              <a:avLst/>
            </a:prstGeom>
            <a:noFill/>
          </p:spPr>
          <p:txBody>
            <a:bodyPr wrap="none" rtlCol="0">
              <a:spAutoFit/>
            </a:bodyPr>
            <a:lstStyle/>
            <a:p>
              <a:r>
                <a:rPr lang="en-US" dirty="0">
                  <a:solidFill>
                    <a:schemeClr val="accent1"/>
                  </a:solidFill>
                </a:rPr>
                <a:t>∑</a:t>
              </a:r>
            </a:p>
          </p:txBody>
        </p:sp>
        <p:sp>
          <p:nvSpPr>
            <p:cNvPr id="89" name="Oval 88">
              <a:extLst>
                <a:ext uri="{FF2B5EF4-FFF2-40B4-BE49-F238E27FC236}">
                  <a16:creationId xmlns:a16="http://schemas.microsoft.com/office/drawing/2014/main" id="{9DCDB950-8BF0-4E49-9F91-D3BEEC47E0EB}"/>
                </a:ext>
              </a:extLst>
            </p:cNvPr>
            <p:cNvSpPr/>
            <p:nvPr/>
          </p:nvSpPr>
          <p:spPr>
            <a:xfrm>
              <a:off x="5111942" y="2811784"/>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90" name="Straight Arrow Connector 89">
            <a:extLst>
              <a:ext uri="{FF2B5EF4-FFF2-40B4-BE49-F238E27FC236}">
                <a16:creationId xmlns:a16="http://schemas.microsoft.com/office/drawing/2014/main" id="{16A86939-9978-4447-A19B-4A35B28D0B6C}"/>
              </a:ext>
            </a:extLst>
          </p:cNvPr>
          <p:cNvCxnSpPr>
            <a:cxnSpLocks/>
          </p:cNvCxnSpPr>
          <p:nvPr/>
        </p:nvCxnSpPr>
        <p:spPr>
          <a:xfrm>
            <a:off x="6657809" y="4629119"/>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20" name="Straight Arrow Connector 119">
            <a:extLst>
              <a:ext uri="{FF2B5EF4-FFF2-40B4-BE49-F238E27FC236}">
                <a16:creationId xmlns:a16="http://schemas.microsoft.com/office/drawing/2014/main" id="{62F48753-4D21-F549-92C0-37773CE015F2}"/>
              </a:ext>
            </a:extLst>
          </p:cNvPr>
          <p:cNvCxnSpPr>
            <a:cxnSpLocks/>
          </p:cNvCxnSpPr>
          <p:nvPr/>
        </p:nvCxnSpPr>
        <p:spPr>
          <a:xfrm>
            <a:off x="2047242" y="5401984"/>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5" name="Group 4">
            <a:extLst>
              <a:ext uri="{FF2B5EF4-FFF2-40B4-BE49-F238E27FC236}">
                <a16:creationId xmlns:a16="http://schemas.microsoft.com/office/drawing/2014/main" id="{1C576CC5-D898-A647-8A41-D30412EFB83F}"/>
              </a:ext>
            </a:extLst>
          </p:cNvPr>
          <p:cNvGrpSpPr/>
          <p:nvPr/>
        </p:nvGrpSpPr>
        <p:grpSpPr>
          <a:xfrm>
            <a:off x="2268546" y="3764054"/>
            <a:ext cx="473205" cy="1936572"/>
            <a:chOff x="2268546" y="3764054"/>
            <a:chExt cx="473205" cy="1936572"/>
          </a:xfrm>
        </p:grpSpPr>
        <p:cxnSp>
          <p:nvCxnSpPr>
            <p:cNvPr id="121" name="Straight Arrow Connector 120">
              <a:extLst>
                <a:ext uri="{FF2B5EF4-FFF2-40B4-BE49-F238E27FC236}">
                  <a16:creationId xmlns:a16="http://schemas.microsoft.com/office/drawing/2014/main" id="{1DBEAF81-B0CB-DB4F-80C3-9BA4890E588F}"/>
                </a:ext>
              </a:extLst>
            </p:cNvPr>
            <p:cNvCxnSpPr>
              <a:cxnSpLocks/>
            </p:cNvCxnSpPr>
            <p:nvPr/>
          </p:nvCxnSpPr>
          <p:spPr>
            <a:xfrm>
              <a:off x="2520447" y="4087992"/>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22" name="Freeform 121">
              <a:extLst>
                <a:ext uri="{FF2B5EF4-FFF2-40B4-BE49-F238E27FC236}">
                  <a16:creationId xmlns:a16="http://schemas.microsoft.com/office/drawing/2014/main" id="{56F4310E-0306-1342-AC46-9D018B173C0D}"/>
                </a:ext>
              </a:extLst>
            </p:cNvPr>
            <p:cNvSpPr/>
            <p:nvPr/>
          </p:nvSpPr>
          <p:spPr>
            <a:xfrm>
              <a:off x="2417242"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24" name="TextBox 123">
              <a:extLst>
                <a:ext uri="{FF2B5EF4-FFF2-40B4-BE49-F238E27FC236}">
                  <a16:creationId xmlns:a16="http://schemas.microsoft.com/office/drawing/2014/main" id="{7CA64CB3-4BA0-824E-BDEF-F9A9BA4A1466}"/>
                </a:ext>
              </a:extLst>
            </p:cNvPr>
            <p:cNvSpPr txBox="1"/>
            <p:nvPr/>
          </p:nvSpPr>
          <p:spPr>
            <a:xfrm>
              <a:off x="2358547" y="4971537"/>
              <a:ext cx="309700" cy="369332"/>
            </a:xfrm>
            <a:prstGeom prst="rect">
              <a:avLst/>
            </a:prstGeom>
            <a:noFill/>
          </p:spPr>
          <p:txBody>
            <a:bodyPr wrap="none" rtlCol="0">
              <a:spAutoFit/>
            </a:bodyPr>
            <a:lstStyle/>
            <a:p>
              <a:r>
                <a:rPr lang="en-US" dirty="0">
                  <a:solidFill>
                    <a:schemeClr val="bg1">
                      <a:lumMod val="50000"/>
                    </a:schemeClr>
                  </a:solidFill>
                </a:rPr>
                <a:t>∑</a:t>
              </a:r>
            </a:p>
          </p:txBody>
        </p:sp>
        <p:sp>
          <p:nvSpPr>
            <p:cNvPr id="125" name="Oval 124">
              <a:extLst>
                <a:ext uri="{FF2B5EF4-FFF2-40B4-BE49-F238E27FC236}">
                  <a16:creationId xmlns:a16="http://schemas.microsoft.com/office/drawing/2014/main" id="{FD6F3089-C72F-5040-B7A6-39C0DA22F32E}"/>
                </a:ext>
              </a:extLst>
            </p:cNvPr>
            <p:cNvSpPr/>
            <p:nvPr/>
          </p:nvSpPr>
          <p:spPr>
            <a:xfrm>
              <a:off x="2285044" y="4971537"/>
              <a:ext cx="456707" cy="430447"/>
            </a:xfrm>
            <a:prstGeom prst="ellipse">
              <a:avLst/>
            </a:prstGeom>
            <a:noFill/>
            <a:ln>
              <a:solidFill>
                <a:schemeClr val="bg1">
                  <a:lumMod val="6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26" name="Straight Arrow Connector 125">
              <a:extLst>
                <a:ext uri="{FF2B5EF4-FFF2-40B4-BE49-F238E27FC236}">
                  <a16:creationId xmlns:a16="http://schemas.microsoft.com/office/drawing/2014/main" id="{1AB90BE3-1176-D94F-8F57-04171660D932}"/>
                </a:ext>
              </a:extLst>
            </p:cNvPr>
            <p:cNvCxnSpPr>
              <a:cxnSpLocks/>
            </p:cNvCxnSpPr>
            <p:nvPr/>
          </p:nvCxnSpPr>
          <p:spPr>
            <a:xfrm>
              <a:off x="2529843" y="4651007"/>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27" name="Straight Arrow Connector 126">
              <a:extLst>
                <a:ext uri="{FF2B5EF4-FFF2-40B4-BE49-F238E27FC236}">
                  <a16:creationId xmlns:a16="http://schemas.microsoft.com/office/drawing/2014/main" id="{9BA9A782-D683-1E44-8EC8-4E9995E990D7}"/>
                </a:ext>
              </a:extLst>
            </p:cNvPr>
            <p:cNvCxnSpPr>
              <a:cxnSpLocks/>
            </p:cNvCxnSpPr>
            <p:nvPr/>
          </p:nvCxnSpPr>
          <p:spPr>
            <a:xfrm>
              <a:off x="2520447" y="5401984"/>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28" name="TextBox 127">
              <a:extLst>
                <a:ext uri="{FF2B5EF4-FFF2-40B4-BE49-F238E27FC236}">
                  <a16:creationId xmlns:a16="http://schemas.microsoft.com/office/drawing/2014/main" id="{264489A8-2C3F-FC4C-8131-DD77BF9C77C6}"/>
                </a:ext>
              </a:extLst>
            </p:cNvPr>
            <p:cNvSpPr txBox="1"/>
            <p:nvPr/>
          </p:nvSpPr>
          <p:spPr>
            <a:xfrm rot="16200000">
              <a:off x="2281530" y="3751070"/>
              <a:ext cx="343364" cy="369332"/>
            </a:xfrm>
            <a:prstGeom prst="rect">
              <a:avLst/>
            </a:prstGeom>
            <a:noFill/>
          </p:spPr>
          <p:txBody>
            <a:bodyPr wrap="none" rtlCol="0">
              <a:spAutoFit/>
            </a:bodyPr>
            <a:lstStyle/>
            <a:p>
              <a:r>
                <a:rPr lang="en-US" dirty="0">
                  <a:solidFill>
                    <a:schemeClr val="bg1">
                      <a:lumMod val="50000"/>
                    </a:schemeClr>
                  </a:solidFill>
                </a:rPr>
                <a:t>…</a:t>
              </a:r>
            </a:p>
          </p:txBody>
        </p:sp>
      </p:grpSp>
      <p:grpSp>
        <p:nvGrpSpPr>
          <p:cNvPr id="129" name="Group 128">
            <a:extLst>
              <a:ext uri="{FF2B5EF4-FFF2-40B4-BE49-F238E27FC236}">
                <a16:creationId xmlns:a16="http://schemas.microsoft.com/office/drawing/2014/main" id="{74EEB917-FD91-0B47-8A26-C0941011137E}"/>
              </a:ext>
            </a:extLst>
          </p:cNvPr>
          <p:cNvGrpSpPr/>
          <p:nvPr/>
        </p:nvGrpSpPr>
        <p:grpSpPr>
          <a:xfrm>
            <a:off x="2998873" y="3764054"/>
            <a:ext cx="473205" cy="1936572"/>
            <a:chOff x="2268546" y="3764054"/>
            <a:chExt cx="473205" cy="1936572"/>
          </a:xfrm>
        </p:grpSpPr>
        <p:cxnSp>
          <p:nvCxnSpPr>
            <p:cNvPr id="130" name="Straight Arrow Connector 129">
              <a:extLst>
                <a:ext uri="{FF2B5EF4-FFF2-40B4-BE49-F238E27FC236}">
                  <a16:creationId xmlns:a16="http://schemas.microsoft.com/office/drawing/2014/main" id="{F80228C3-B74C-1842-B44F-8C44DFCE57FF}"/>
                </a:ext>
              </a:extLst>
            </p:cNvPr>
            <p:cNvCxnSpPr>
              <a:cxnSpLocks/>
            </p:cNvCxnSpPr>
            <p:nvPr/>
          </p:nvCxnSpPr>
          <p:spPr>
            <a:xfrm>
              <a:off x="2520447" y="4087992"/>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31" name="Freeform 130">
              <a:extLst>
                <a:ext uri="{FF2B5EF4-FFF2-40B4-BE49-F238E27FC236}">
                  <a16:creationId xmlns:a16="http://schemas.microsoft.com/office/drawing/2014/main" id="{F8040B8F-294E-5D4F-BBF8-0696B230872E}"/>
                </a:ext>
              </a:extLst>
            </p:cNvPr>
            <p:cNvSpPr/>
            <p:nvPr/>
          </p:nvSpPr>
          <p:spPr>
            <a:xfrm>
              <a:off x="2417242"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32" name="TextBox 131">
              <a:extLst>
                <a:ext uri="{FF2B5EF4-FFF2-40B4-BE49-F238E27FC236}">
                  <a16:creationId xmlns:a16="http://schemas.microsoft.com/office/drawing/2014/main" id="{41C09067-F19E-984A-B256-E6BA1E54BFF6}"/>
                </a:ext>
              </a:extLst>
            </p:cNvPr>
            <p:cNvSpPr txBox="1"/>
            <p:nvPr/>
          </p:nvSpPr>
          <p:spPr>
            <a:xfrm>
              <a:off x="2358547" y="4971537"/>
              <a:ext cx="309700" cy="369332"/>
            </a:xfrm>
            <a:prstGeom prst="rect">
              <a:avLst/>
            </a:prstGeom>
            <a:noFill/>
          </p:spPr>
          <p:txBody>
            <a:bodyPr wrap="none" rtlCol="0">
              <a:spAutoFit/>
            </a:bodyPr>
            <a:lstStyle/>
            <a:p>
              <a:r>
                <a:rPr lang="en-US" dirty="0">
                  <a:solidFill>
                    <a:schemeClr val="bg1">
                      <a:lumMod val="50000"/>
                    </a:schemeClr>
                  </a:solidFill>
                </a:rPr>
                <a:t>∑</a:t>
              </a:r>
            </a:p>
          </p:txBody>
        </p:sp>
        <p:sp>
          <p:nvSpPr>
            <p:cNvPr id="133" name="Oval 132">
              <a:extLst>
                <a:ext uri="{FF2B5EF4-FFF2-40B4-BE49-F238E27FC236}">
                  <a16:creationId xmlns:a16="http://schemas.microsoft.com/office/drawing/2014/main" id="{15ABB1DA-10E5-D348-AB68-89B2EEDDA294}"/>
                </a:ext>
              </a:extLst>
            </p:cNvPr>
            <p:cNvSpPr/>
            <p:nvPr/>
          </p:nvSpPr>
          <p:spPr>
            <a:xfrm>
              <a:off x="2285044" y="4971537"/>
              <a:ext cx="456707" cy="430447"/>
            </a:xfrm>
            <a:prstGeom prst="ellipse">
              <a:avLst/>
            </a:prstGeom>
            <a:noFill/>
            <a:ln>
              <a:solidFill>
                <a:schemeClr val="bg1">
                  <a:lumMod val="6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4" name="Straight Arrow Connector 133">
              <a:extLst>
                <a:ext uri="{FF2B5EF4-FFF2-40B4-BE49-F238E27FC236}">
                  <a16:creationId xmlns:a16="http://schemas.microsoft.com/office/drawing/2014/main" id="{7284E7A4-F2DF-F74E-931D-24C618D7DA00}"/>
                </a:ext>
              </a:extLst>
            </p:cNvPr>
            <p:cNvCxnSpPr>
              <a:cxnSpLocks/>
            </p:cNvCxnSpPr>
            <p:nvPr/>
          </p:nvCxnSpPr>
          <p:spPr>
            <a:xfrm>
              <a:off x="2529843" y="4651007"/>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35" name="Straight Arrow Connector 134">
              <a:extLst>
                <a:ext uri="{FF2B5EF4-FFF2-40B4-BE49-F238E27FC236}">
                  <a16:creationId xmlns:a16="http://schemas.microsoft.com/office/drawing/2014/main" id="{DA254041-155A-1347-B62F-510B9CCA9E69}"/>
                </a:ext>
              </a:extLst>
            </p:cNvPr>
            <p:cNvCxnSpPr>
              <a:cxnSpLocks/>
            </p:cNvCxnSpPr>
            <p:nvPr/>
          </p:nvCxnSpPr>
          <p:spPr>
            <a:xfrm>
              <a:off x="2520447" y="5401984"/>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36" name="TextBox 135">
              <a:extLst>
                <a:ext uri="{FF2B5EF4-FFF2-40B4-BE49-F238E27FC236}">
                  <a16:creationId xmlns:a16="http://schemas.microsoft.com/office/drawing/2014/main" id="{465C2E7B-E677-EA4B-8A3C-02650A4EDFFB}"/>
                </a:ext>
              </a:extLst>
            </p:cNvPr>
            <p:cNvSpPr txBox="1"/>
            <p:nvPr/>
          </p:nvSpPr>
          <p:spPr>
            <a:xfrm rot="16200000">
              <a:off x="2281530" y="3751070"/>
              <a:ext cx="343364" cy="369332"/>
            </a:xfrm>
            <a:prstGeom prst="rect">
              <a:avLst/>
            </a:prstGeom>
            <a:noFill/>
          </p:spPr>
          <p:txBody>
            <a:bodyPr wrap="none" rtlCol="0">
              <a:spAutoFit/>
            </a:bodyPr>
            <a:lstStyle/>
            <a:p>
              <a:r>
                <a:rPr lang="en-US" dirty="0">
                  <a:solidFill>
                    <a:schemeClr val="bg1">
                      <a:lumMod val="50000"/>
                    </a:schemeClr>
                  </a:solidFill>
                </a:rPr>
                <a:t>…</a:t>
              </a:r>
            </a:p>
          </p:txBody>
        </p:sp>
      </p:grpSp>
      <p:sp>
        <p:nvSpPr>
          <p:cNvPr id="137" name="TextBox 136">
            <a:extLst>
              <a:ext uri="{FF2B5EF4-FFF2-40B4-BE49-F238E27FC236}">
                <a16:creationId xmlns:a16="http://schemas.microsoft.com/office/drawing/2014/main" id="{7A79D627-9F39-BD49-9D8F-F736031780BD}"/>
              </a:ext>
            </a:extLst>
          </p:cNvPr>
          <p:cNvSpPr txBox="1"/>
          <p:nvPr/>
        </p:nvSpPr>
        <p:spPr>
          <a:xfrm>
            <a:off x="2724282" y="4980206"/>
            <a:ext cx="343364" cy="369332"/>
          </a:xfrm>
          <a:prstGeom prst="rect">
            <a:avLst/>
          </a:prstGeom>
          <a:noFill/>
        </p:spPr>
        <p:txBody>
          <a:bodyPr wrap="none" rtlCol="0">
            <a:spAutoFit/>
          </a:bodyPr>
          <a:lstStyle/>
          <a:p>
            <a:r>
              <a:rPr lang="en-US" dirty="0">
                <a:solidFill>
                  <a:schemeClr val="bg1">
                    <a:lumMod val="50000"/>
                  </a:schemeClr>
                </a:solidFill>
              </a:rPr>
              <a:t>…</a:t>
            </a:r>
          </a:p>
        </p:txBody>
      </p:sp>
      <p:grpSp>
        <p:nvGrpSpPr>
          <p:cNvPr id="138" name="Group 137">
            <a:extLst>
              <a:ext uri="{FF2B5EF4-FFF2-40B4-BE49-F238E27FC236}">
                <a16:creationId xmlns:a16="http://schemas.microsoft.com/office/drawing/2014/main" id="{1EDFCB21-C4EA-B545-8AF8-A3B33006E73E}"/>
              </a:ext>
            </a:extLst>
          </p:cNvPr>
          <p:cNvGrpSpPr/>
          <p:nvPr/>
        </p:nvGrpSpPr>
        <p:grpSpPr>
          <a:xfrm>
            <a:off x="6866488" y="3750199"/>
            <a:ext cx="473205" cy="1936572"/>
            <a:chOff x="2268546" y="3764054"/>
            <a:chExt cx="473205" cy="1936572"/>
          </a:xfrm>
        </p:grpSpPr>
        <p:cxnSp>
          <p:nvCxnSpPr>
            <p:cNvPr id="139" name="Straight Arrow Connector 138">
              <a:extLst>
                <a:ext uri="{FF2B5EF4-FFF2-40B4-BE49-F238E27FC236}">
                  <a16:creationId xmlns:a16="http://schemas.microsoft.com/office/drawing/2014/main" id="{3FE2D416-EB22-0E4F-BA6E-85A7C290A0AD}"/>
                </a:ext>
              </a:extLst>
            </p:cNvPr>
            <p:cNvCxnSpPr>
              <a:cxnSpLocks/>
            </p:cNvCxnSpPr>
            <p:nvPr/>
          </p:nvCxnSpPr>
          <p:spPr>
            <a:xfrm>
              <a:off x="2520447" y="4087992"/>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40" name="Freeform 139">
              <a:extLst>
                <a:ext uri="{FF2B5EF4-FFF2-40B4-BE49-F238E27FC236}">
                  <a16:creationId xmlns:a16="http://schemas.microsoft.com/office/drawing/2014/main" id="{FE352767-B994-4D4E-9175-36D5240DDC60}"/>
                </a:ext>
              </a:extLst>
            </p:cNvPr>
            <p:cNvSpPr/>
            <p:nvPr/>
          </p:nvSpPr>
          <p:spPr>
            <a:xfrm>
              <a:off x="2417242"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41" name="TextBox 140">
              <a:extLst>
                <a:ext uri="{FF2B5EF4-FFF2-40B4-BE49-F238E27FC236}">
                  <a16:creationId xmlns:a16="http://schemas.microsoft.com/office/drawing/2014/main" id="{2F89AFE0-F92D-AD40-B540-2DD12C5DA5C2}"/>
                </a:ext>
              </a:extLst>
            </p:cNvPr>
            <p:cNvSpPr txBox="1"/>
            <p:nvPr/>
          </p:nvSpPr>
          <p:spPr>
            <a:xfrm>
              <a:off x="2358547" y="4971537"/>
              <a:ext cx="309700" cy="369332"/>
            </a:xfrm>
            <a:prstGeom prst="rect">
              <a:avLst/>
            </a:prstGeom>
            <a:noFill/>
          </p:spPr>
          <p:txBody>
            <a:bodyPr wrap="none" rtlCol="0">
              <a:spAutoFit/>
            </a:bodyPr>
            <a:lstStyle/>
            <a:p>
              <a:r>
                <a:rPr lang="en-US" dirty="0">
                  <a:solidFill>
                    <a:schemeClr val="bg1">
                      <a:lumMod val="50000"/>
                    </a:schemeClr>
                  </a:solidFill>
                </a:rPr>
                <a:t>∑</a:t>
              </a:r>
            </a:p>
          </p:txBody>
        </p:sp>
        <p:sp>
          <p:nvSpPr>
            <p:cNvPr id="142" name="Oval 141">
              <a:extLst>
                <a:ext uri="{FF2B5EF4-FFF2-40B4-BE49-F238E27FC236}">
                  <a16:creationId xmlns:a16="http://schemas.microsoft.com/office/drawing/2014/main" id="{E03C6CAB-FCC6-6445-B9D7-E224B6F4F508}"/>
                </a:ext>
              </a:extLst>
            </p:cNvPr>
            <p:cNvSpPr/>
            <p:nvPr/>
          </p:nvSpPr>
          <p:spPr>
            <a:xfrm>
              <a:off x="2285044" y="4971537"/>
              <a:ext cx="456707" cy="430447"/>
            </a:xfrm>
            <a:prstGeom prst="ellipse">
              <a:avLst/>
            </a:prstGeom>
            <a:noFill/>
            <a:ln>
              <a:solidFill>
                <a:schemeClr val="bg1">
                  <a:lumMod val="6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43" name="Straight Arrow Connector 142">
              <a:extLst>
                <a:ext uri="{FF2B5EF4-FFF2-40B4-BE49-F238E27FC236}">
                  <a16:creationId xmlns:a16="http://schemas.microsoft.com/office/drawing/2014/main" id="{167735F7-E7A4-5044-9A52-63DAB9785CD9}"/>
                </a:ext>
              </a:extLst>
            </p:cNvPr>
            <p:cNvCxnSpPr>
              <a:cxnSpLocks/>
            </p:cNvCxnSpPr>
            <p:nvPr/>
          </p:nvCxnSpPr>
          <p:spPr>
            <a:xfrm>
              <a:off x="2529843" y="4651007"/>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44" name="Straight Arrow Connector 143">
              <a:extLst>
                <a:ext uri="{FF2B5EF4-FFF2-40B4-BE49-F238E27FC236}">
                  <a16:creationId xmlns:a16="http://schemas.microsoft.com/office/drawing/2014/main" id="{FF7A2207-1540-734F-B2D9-B9A0ECE1496D}"/>
                </a:ext>
              </a:extLst>
            </p:cNvPr>
            <p:cNvCxnSpPr>
              <a:cxnSpLocks/>
            </p:cNvCxnSpPr>
            <p:nvPr/>
          </p:nvCxnSpPr>
          <p:spPr>
            <a:xfrm>
              <a:off x="2520447" y="5401984"/>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45" name="TextBox 144">
              <a:extLst>
                <a:ext uri="{FF2B5EF4-FFF2-40B4-BE49-F238E27FC236}">
                  <a16:creationId xmlns:a16="http://schemas.microsoft.com/office/drawing/2014/main" id="{98308DD5-DC60-AB4D-9A32-22CC9F36ACDD}"/>
                </a:ext>
              </a:extLst>
            </p:cNvPr>
            <p:cNvSpPr txBox="1"/>
            <p:nvPr/>
          </p:nvSpPr>
          <p:spPr>
            <a:xfrm rot="16200000">
              <a:off x="2281530" y="3751070"/>
              <a:ext cx="343364" cy="369332"/>
            </a:xfrm>
            <a:prstGeom prst="rect">
              <a:avLst/>
            </a:prstGeom>
            <a:noFill/>
          </p:spPr>
          <p:txBody>
            <a:bodyPr wrap="none" rtlCol="0">
              <a:spAutoFit/>
            </a:bodyPr>
            <a:lstStyle/>
            <a:p>
              <a:r>
                <a:rPr lang="en-US" dirty="0">
                  <a:solidFill>
                    <a:schemeClr val="bg1">
                      <a:lumMod val="50000"/>
                    </a:schemeClr>
                  </a:solidFill>
                </a:rPr>
                <a:t>…</a:t>
              </a:r>
            </a:p>
          </p:txBody>
        </p:sp>
      </p:grpSp>
      <p:grpSp>
        <p:nvGrpSpPr>
          <p:cNvPr id="146" name="Group 145">
            <a:extLst>
              <a:ext uri="{FF2B5EF4-FFF2-40B4-BE49-F238E27FC236}">
                <a16:creationId xmlns:a16="http://schemas.microsoft.com/office/drawing/2014/main" id="{1E4E11A6-20BE-4342-B7B2-D4BEF70468A7}"/>
              </a:ext>
            </a:extLst>
          </p:cNvPr>
          <p:cNvGrpSpPr/>
          <p:nvPr/>
        </p:nvGrpSpPr>
        <p:grpSpPr>
          <a:xfrm>
            <a:off x="7596815" y="3750199"/>
            <a:ext cx="473205" cy="1936572"/>
            <a:chOff x="2268546" y="3764054"/>
            <a:chExt cx="473205" cy="1936572"/>
          </a:xfrm>
        </p:grpSpPr>
        <p:cxnSp>
          <p:nvCxnSpPr>
            <p:cNvPr id="147" name="Straight Arrow Connector 146">
              <a:extLst>
                <a:ext uri="{FF2B5EF4-FFF2-40B4-BE49-F238E27FC236}">
                  <a16:creationId xmlns:a16="http://schemas.microsoft.com/office/drawing/2014/main" id="{68109997-2F64-574F-9CEE-A8DACB4C525C}"/>
                </a:ext>
              </a:extLst>
            </p:cNvPr>
            <p:cNvCxnSpPr>
              <a:cxnSpLocks/>
            </p:cNvCxnSpPr>
            <p:nvPr/>
          </p:nvCxnSpPr>
          <p:spPr>
            <a:xfrm>
              <a:off x="2520447" y="4087992"/>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48" name="Freeform 147">
              <a:extLst>
                <a:ext uri="{FF2B5EF4-FFF2-40B4-BE49-F238E27FC236}">
                  <a16:creationId xmlns:a16="http://schemas.microsoft.com/office/drawing/2014/main" id="{11525197-F52B-294A-9C80-2C42B5B52793}"/>
                </a:ext>
              </a:extLst>
            </p:cNvPr>
            <p:cNvSpPr/>
            <p:nvPr/>
          </p:nvSpPr>
          <p:spPr>
            <a:xfrm>
              <a:off x="2417242"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49" name="TextBox 148">
              <a:extLst>
                <a:ext uri="{FF2B5EF4-FFF2-40B4-BE49-F238E27FC236}">
                  <a16:creationId xmlns:a16="http://schemas.microsoft.com/office/drawing/2014/main" id="{CA5C57E1-4986-9E4D-B41B-CB7BF40DB65D}"/>
                </a:ext>
              </a:extLst>
            </p:cNvPr>
            <p:cNvSpPr txBox="1"/>
            <p:nvPr/>
          </p:nvSpPr>
          <p:spPr>
            <a:xfrm>
              <a:off x="2358547" y="4971537"/>
              <a:ext cx="309700" cy="369332"/>
            </a:xfrm>
            <a:prstGeom prst="rect">
              <a:avLst/>
            </a:prstGeom>
            <a:noFill/>
          </p:spPr>
          <p:txBody>
            <a:bodyPr wrap="none" rtlCol="0">
              <a:spAutoFit/>
            </a:bodyPr>
            <a:lstStyle/>
            <a:p>
              <a:r>
                <a:rPr lang="en-US" dirty="0">
                  <a:solidFill>
                    <a:schemeClr val="bg1">
                      <a:lumMod val="50000"/>
                    </a:schemeClr>
                  </a:solidFill>
                </a:rPr>
                <a:t>∑</a:t>
              </a:r>
            </a:p>
          </p:txBody>
        </p:sp>
        <p:sp>
          <p:nvSpPr>
            <p:cNvPr id="150" name="Oval 149">
              <a:extLst>
                <a:ext uri="{FF2B5EF4-FFF2-40B4-BE49-F238E27FC236}">
                  <a16:creationId xmlns:a16="http://schemas.microsoft.com/office/drawing/2014/main" id="{1513D562-7720-4940-9B79-6537211E9CA8}"/>
                </a:ext>
              </a:extLst>
            </p:cNvPr>
            <p:cNvSpPr/>
            <p:nvPr/>
          </p:nvSpPr>
          <p:spPr>
            <a:xfrm>
              <a:off x="2285044" y="4971537"/>
              <a:ext cx="456707" cy="430447"/>
            </a:xfrm>
            <a:prstGeom prst="ellipse">
              <a:avLst/>
            </a:prstGeom>
            <a:noFill/>
            <a:ln>
              <a:solidFill>
                <a:schemeClr val="bg1">
                  <a:lumMod val="6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51" name="Straight Arrow Connector 150">
              <a:extLst>
                <a:ext uri="{FF2B5EF4-FFF2-40B4-BE49-F238E27FC236}">
                  <a16:creationId xmlns:a16="http://schemas.microsoft.com/office/drawing/2014/main" id="{CB27CE24-A592-F34E-A2E4-88209F183F52}"/>
                </a:ext>
              </a:extLst>
            </p:cNvPr>
            <p:cNvCxnSpPr>
              <a:cxnSpLocks/>
            </p:cNvCxnSpPr>
            <p:nvPr/>
          </p:nvCxnSpPr>
          <p:spPr>
            <a:xfrm>
              <a:off x="2529843" y="4651007"/>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52" name="Straight Arrow Connector 151">
              <a:extLst>
                <a:ext uri="{FF2B5EF4-FFF2-40B4-BE49-F238E27FC236}">
                  <a16:creationId xmlns:a16="http://schemas.microsoft.com/office/drawing/2014/main" id="{65F07CD3-017F-1C4A-B1DE-DEC8BFADEC59}"/>
                </a:ext>
              </a:extLst>
            </p:cNvPr>
            <p:cNvCxnSpPr>
              <a:cxnSpLocks/>
            </p:cNvCxnSpPr>
            <p:nvPr/>
          </p:nvCxnSpPr>
          <p:spPr>
            <a:xfrm>
              <a:off x="2520447" y="5401984"/>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53" name="TextBox 152">
              <a:extLst>
                <a:ext uri="{FF2B5EF4-FFF2-40B4-BE49-F238E27FC236}">
                  <a16:creationId xmlns:a16="http://schemas.microsoft.com/office/drawing/2014/main" id="{1BF3DDD1-9784-934B-A7A6-FA334E4117D8}"/>
                </a:ext>
              </a:extLst>
            </p:cNvPr>
            <p:cNvSpPr txBox="1"/>
            <p:nvPr/>
          </p:nvSpPr>
          <p:spPr>
            <a:xfrm rot="16200000">
              <a:off x="2281530" y="3751070"/>
              <a:ext cx="343364" cy="369332"/>
            </a:xfrm>
            <a:prstGeom prst="rect">
              <a:avLst/>
            </a:prstGeom>
            <a:noFill/>
          </p:spPr>
          <p:txBody>
            <a:bodyPr wrap="none" rtlCol="0">
              <a:spAutoFit/>
            </a:bodyPr>
            <a:lstStyle/>
            <a:p>
              <a:r>
                <a:rPr lang="en-US" dirty="0">
                  <a:solidFill>
                    <a:schemeClr val="bg1">
                      <a:lumMod val="50000"/>
                    </a:schemeClr>
                  </a:solidFill>
                </a:rPr>
                <a:t>…</a:t>
              </a:r>
            </a:p>
          </p:txBody>
        </p:sp>
      </p:grpSp>
      <p:sp>
        <p:nvSpPr>
          <p:cNvPr id="154" name="TextBox 153">
            <a:extLst>
              <a:ext uri="{FF2B5EF4-FFF2-40B4-BE49-F238E27FC236}">
                <a16:creationId xmlns:a16="http://schemas.microsoft.com/office/drawing/2014/main" id="{F0BDBD07-FB73-CC4D-9790-3853D0E434FB}"/>
              </a:ext>
            </a:extLst>
          </p:cNvPr>
          <p:cNvSpPr txBox="1"/>
          <p:nvPr/>
        </p:nvSpPr>
        <p:spPr>
          <a:xfrm>
            <a:off x="7322224" y="4966351"/>
            <a:ext cx="343364" cy="369332"/>
          </a:xfrm>
          <a:prstGeom prst="rect">
            <a:avLst/>
          </a:prstGeom>
          <a:noFill/>
        </p:spPr>
        <p:txBody>
          <a:bodyPr wrap="none" rtlCol="0">
            <a:spAutoFit/>
          </a:bodyPr>
          <a:lstStyle/>
          <a:p>
            <a:r>
              <a:rPr lang="en-US" dirty="0">
                <a:solidFill>
                  <a:schemeClr val="bg1">
                    <a:lumMod val="50000"/>
                  </a:schemeClr>
                </a:solidFill>
              </a:rPr>
              <a:t>…</a:t>
            </a:r>
          </a:p>
        </p:txBody>
      </p:sp>
      <p:cxnSp>
        <p:nvCxnSpPr>
          <p:cNvPr id="155" name="Straight Arrow Connector 154">
            <a:extLst>
              <a:ext uri="{FF2B5EF4-FFF2-40B4-BE49-F238E27FC236}">
                <a16:creationId xmlns:a16="http://schemas.microsoft.com/office/drawing/2014/main" id="{55F50146-ACC4-1949-B805-833F19C2A4B0}"/>
              </a:ext>
            </a:extLst>
          </p:cNvPr>
          <p:cNvCxnSpPr>
            <a:cxnSpLocks/>
          </p:cNvCxnSpPr>
          <p:nvPr/>
        </p:nvCxnSpPr>
        <p:spPr>
          <a:xfrm>
            <a:off x="6657809" y="5388129"/>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156" name="TextBox 155">
                <a:extLst>
                  <a:ext uri="{FF2B5EF4-FFF2-40B4-BE49-F238E27FC236}">
                    <a16:creationId xmlns:a16="http://schemas.microsoft.com/office/drawing/2014/main" id="{FCCDDF27-EF70-3D4E-A6CE-47A65E9BEB62}"/>
                  </a:ext>
                </a:extLst>
              </p:cNvPr>
              <p:cNvSpPr txBox="1"/>
              <p:nvPr/>
            </p:nvSpPr>
            <p:spPr>
              <a:xfrm>
                <a:off x="3977404" y="3507434"/>
                <a:ext cx="2512354" cy="646331"/>
              </a:xfrm>
              <a:prstGeom prst="rect">
                <a:avLst/>
              </a:prstGeom>
              <a:noFill/>
            </p:spPr>
            <p:txBody>
              <a:bodyPr wrap="none" rtlCol="0">
                <a:spAutoFit/>
              </a:bodyPr>
              <a:lstStyle/>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b="0" i="1" smtClean="0">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A </a:t>
                </a:r>
                <a:r>
                  <a:rPr lang="en-US" dirty="0">
                    <a:highlight>
                      <a:srgbClr val="FFFF00"/>
                    </a:highlight>
                    <a:latin typeface="Al Tarikh" pitchFamily="2" charset="-78"/>
                    <a:cs typeface="Al Tarikh" pitchFamily="2" charset="-78"/>
                  </a:rPr>
                  <a:t>-</a:t>
                </a:r>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B</a:t>
                </a:r>
                <a:r>
                  <a:rPr lang="en-US" dirty="0">
                    <a:highlight>
                      <a:srgbClr val="FFFF00"/>
                    </a:highlight>
                    <a:latin typeface="Avenir Book" panose="02000503020000020003" pitchFamily="2" charset="0"/>
                  </a:rPr>
                  <a:t>)</a:t>
                </a:r>
                <a:r>
                  <a:rPr lang="en-US" dirty="0">
                    <a:latin typeface="Avenir Book" panose="02000503020000020003" pitchFamily="2" charset="0"/>
                  </a:rPr>
                  <a:t> +</a:t>
                </a:r>
                <a:r>
                  <a:rPr lang="en-US" dirty="0" err="1">
                    <a:latin typeface="Avenir Book" panose="02000503020000020003" pitchFamily="2" charset="0"/>
                  </a:rPr>
                  <a:t>ϕ</a:t>
                </a:r>
                <a:r>
                  <a:rPr lang="en-US" dirty="0">
                    <a:latin typeface="Avenir Book" panose="02000503020000020003" pitchFamily="2" charset="0"/>
                  </a:rPr>
                  <a:t>)</a:t>
                </a:r>
              </a:p>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i="1">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A</a:t>
                </a:r>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highlight>
                      <a:srgbClr val="FFFF00"/>
                    </a:highlight>
                    <a:latin typeface="Avenir Book" panose="02000503020000020003" pitchFamily="2" charset="0"/>
                  </a:rPr>
                  <a:t>)</a:t>
                </a:r>
                <a:r>
                  <a:rPr lang="en-US" dirty="0">
                    <a:latin typeface="Avenir Book" panose="02000503020000020003" pitchFamily="2" charset="0"/>
                  </a:rPr>
                  <a:t> +</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156" name="TextBox 155">
                <a:extLst>
                  <a:ext uri="{FF2B5EF4-FFF2-40B4-BE49-F238E27FC236}">
                    <a16:creationId xmlns:a16="http://schemas.microsoft.com/office/drawing/2014/main" id="{FCCDDF27-EF70-3D4E-A6CE-47A65E9BEB62}"/>
                  </a:ext>
                </a:extLst>
              </p:cNvPr>
              <p:cNvSpPr txBox="1">
                <a:spLocks noRot="1" noChangeAspect="1" noMove="1" noResize="1" noEditPoints="1" noAdjustHandles="1" noChangeArrowheads="1" noChangeShapeType="1" noTextEdit="1"/>
              </p:cNvSpPr>
              <p:nvPr/>
            </p:nvSpPr>
            <p:spPr>
              <a:xfrm>
                <a:off x="3977404" y="3507434"/>
                <a:ext cx="2512354" cy="646331"/>
              </a:xfrm>
              <a:prstGeom prst="rect">
                <a:avLst/>
              </a:prstGeom>
              <a:blipFill>
                <a:blip r:embed="rId9"/>
                <a:stretch>
                  <a:fillRect l="-1508" t="-11765" b="-1372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7" name="TextBox 156">
                <a:extLst>
                  <a:ext uri="{FF2B5EF4-FFF2-40B4-BE49-F238E27FC236}">
                    <a16:creationId xmlns:a16="http://schemas.microsoft.com/office/drawing/2014/main" id="{62360926-3F4F-684D-829F-B4EC9C4352CD}"/>
                  </a:ext>
                </a:extLst>
              </p:cNvPr>
              <p:cNvSpPr txBox="1"/>
              <p:nvPr/>
            </p:nvSpPr>
            <p:spPr>
              <a:xfrm>
                <a:off x="53361" y="3521128"/>
                <a:ext cx="2050234" cy="923330"/>
              </a:xfrm>
              <a:prstGeom prst="rect">
                <a:avLst/>
              </a:prstGeom>
              <a:noFill/>
            </p:spPr>
            <p:txBody>
              <a:bodyPr wrap="square" rtlCol="0">
                <a:spAutoFit/>
              </a:bodyPr>
              <a:lstStyle/>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b="0" i="1" smtClean="0">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2f</a:t>
                </a:r>
                <a:r>
                  <a:rPr lang="en-US" baseline="-25000" dirty="0">
                    <a:highlight>
                      <a:srgbClr val="FFFF00"/>
                    </a:highlight>
                    <a:latin typeface="Avenir Book" panose="02000503020000020003" pitchFamily="2" charset="0"/>
                  </a:rPr>
                  <a:t>A</a:t>
                </a:r>
                <a:r>
                  <a:rPr lang="en-US" dirty="0">
                    <a:highlight>
                      <a:srgbClr val="FFFF00"/>
                    </a:highlight>
                    <a:latin typeface="Avenir Book" panose="02000503020000020003" pitchFamily="2" charset="0"/>
                  </a:rPr>
                  <a:t>)</a:t>
                </a:r>
                <a:r>
                  <a:rPr lang="en-US" dirty="0">
                    <a:latin typeface="Avenir Book" panose="02000503020000020003" pitchFamily="2" charset="0"/>
                  </a:rPr>
                  <a:t>)</a:t>
                </a:r>
              </a:p>
              <a:p>
                <a:r>
                  <a:rPr lang="en-US" dirty="0">
                    <a:latin typeface="Avenir Book" panose="02000503020000020003" pitchFamily="2" charset="0"/>
                  </a:rPr>
                  <a:t>- 0.5 cos(</a:t>
                </a:r>
                <a:r>
                  <a:rPr lang="en-US" dirty="0" err="1">
                    <a:latin typeface="Avenir Book" panose="02000503020000020003" pitchFamily="2" charset="0"/>
                  </a:rPr>
                  <a:t>ϕ</a:t>
                </a:r>
                <a:r>
                  <a:rPr lang="en-US" dirty="0">
                    <a:latin typeface="Avenir Book" panose="02000503020000020003" pitchFamily="2" charset="0"/>
                  </a:rPr>
                  <a:t>)</a:t>
                </a:r>
              </a:p>
              <a:p>
                <a:endParaRPr lang="en-US" dirty="0">
                  <a:latin typeface="Avenir Book" panose="02000503020000020003" pitchFamily="2" charset="0"/>
                </a:endParaRPr>
              </a:p>
            </p:txBody>
          </p:sp>
        </mc:Choice>
        <mc:Fallback xmlns="">
          <p:sp>
            <p:nvSpPr>
              <p:cNvPr id="157" name="TextBox 156">
                <a:extLst>
                  <a:ext uri="{FF2B5EF4-FFF2-40B4-BE49-F238E27FC236}">
                    <a16:creationId xmlns:a16="http://schemas.microsoft.com/office/drawing/2014/main" id="{62360926-3F4F-684D-829F-B4EC9C4352CD}"/>
                  </a:ext>
                </a:extLst>
              </p:cNvPr>
              <p:cNvSpPr txBox="1">
                <a:spLocks noRot="1" noChangeAspect="1" noMove="1" noResize="1" noEditPoints="1" noAdjustHandles="1" noChangeArrowheads="1" noChangeShapeType="1" noTextEdit="1"/>
              </p:cNvSpPr>
              <p:nvPr/>
            </p:nvSpPr>
            <p:spPr>
              <a:xfrm>
                <a:off x="53361" y="3521128"/>
                <a:ext cx="2050234" cy="923330"/>
              </a:xfrm>
              <a:prstGeom prst="rect">
                <a:avLst/>
              </a:prstGeom>
              <a:blipFill>
                <a:blip r:embed="rId10"/>
                <a:stretch>
                  <a:fillRect l="-1840" t="-1351"/>
                </a:stretch>
              </a:blipFill>
            </p:spPr>
            <p:txBody>
              <a:bodyPr/>
              <a:lstStyle/>
              <a:p>
                <a:r>
                  <a:rPr lang="en-US">
                    <a:noFill/>
                  </a:rPr>
                  <a:t> </a:t>
                </a:r>
              </a:p>
            </p:txBody>
          </p:sp>
        </mc:Fallback>
      </mc:AlternateContent>
    </p:spTree>
    <p:extLst>
      <p:ext uri="{BB962C8B-B14F-4D97-AF65-F5344CB8AC3E}">
        <p14:creationId xmlns:p14="http://schemas.microsoft.com/office/powerpoint/2010/main" val="78361568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F92A2-89A3-8A46-B586-E9D05336745F}"/>
              </a:ext>
            </a:extLst>
          </p:cNvPr>
          <p:cNvSpPr txBox="1"/>
          <p:nvPr/>
        </p:nvSpPr>
        <p:spPr>
          <a:xfrm>
            <a:off x="135520" y="44699"/>
            <a:ext cx="3284041"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Frequency Translation</a:t>
            </a:r>
          </a:p>
        </p:txBody>
      </p:sp>
      <p:grpSp>
        <p:nvGrpSpPr>
          <p:cNvPr id="9" name="Group 8">
            <a:extLst>
              <a:ext uri="{FF2B5EF4-FFF2-40B4-BE49-F238E27FC236}">
                <a16:creationId xmlns:a16="http://schemas.microsoft.com/office/drawing/2014/main" id="{1F85E84E-7CAA-9F42-874E-88A3DC85F1CC}"/>
              </a:ext>
            </a:extLst>
          </p:cNvPr>
          <p:cNvGrpSpPr/>
          <p:nvPr/>
        </p:nvGrpSpPr>
        <p:grpSpPr>
          <a:xfrm>
            <a:off x="811947" y="761971"/>
            <a:ext cx="2981282" cy="2345831"/>
            <a:chOff x="636378" y="1601222"/>
            <a:chExt cx="2981282" cy="2345831"/>
          </a:xfrm>
        </p:grpSpPr>
        <p:sp>
          <p:nvSpPr>
            <p:cNvPr id="67" name="Freeform 66">
              <a:extLst>
                <a:ext uri="{FF2B5EF4-FFF2-40B4-BE49-F238E27FC236}">
                  <a16:creationId xmlns:a16="http://schemas.microsoft.com/office/drawing/2014/main" id="{40AB8CEB-043A-A84E-9ED4-A01655620CFE}"/>
                </a:ext>
              </a:extLst>
            </p:cNvPr>
            <p:cNvSpPr/>
            <p:nvPr/>
          </p:nvSpPr>
          <p:spPr>
            <a:xfrm>
              <a:off x="1378190" y="3727768"/>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92" name="Freeform 91">
              <a:extLst>
                <a:ext uri="{FF2B5EF4-FFF2-40B4-BE49-F238E27FC236}">
                  <a16:creationId xmlns:a16="http://schemas.microsoft.com/office/drawing/2014/main" id="{1A4C1EE6-1BB6-EF4D-A39D-2EB9AD4BD3A2}"/>
                </a:ext>
              </a:extLst>
            </p:cNvPr>
            <p:cNvSpPr/>
            <p:nvPr/>
          </p:nvSpPr>
          <p:spPr>
            <a:xfrm>
              <a:off x="2143516" y="371920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cxnSp>
          <p:nvCxnSpPr>
            <p:cNvPr id="94" name="Straight Arrow Connector 93">
              <a:extLst>
                <a:ext uri="{FF2B5EF4-FFF2-40B4-BE49-F238E27FC236}">
                  <a16:creationId xmlns:a16="http://schemas.microsoft.com/office/drawing/2014/main" id="{1D410448-3A86-E741-B233-094403841C6C}"/>
                </a:ext>
              </a:extLst>
            </p:cNvPr>
            <p:cNvCxnSpPr>
              <a:cxnSpLocks/>
            </p:cNvCxnSpPr>
            <p:nvPr/>
          </p:nvCxnSpPr>
          <p:spPr>
            <a:xfrm>
              <a:off x="1466802" y="2758154"/>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5" name="Straight Arrow Connector 94">
              <a:extLst>
                <a:ext uri="{FF2B5EF4-FFF2-40B4-BE49-F238E27FC236}">
                  <a16:creationId xmlns:a16="http://schemas.microsoft.com/office/drawing/2014/main" id="{02B28C3A-6454-7B4B-8E5D-C3AD21051B6B}"/>
                </a:ext>
              </a:extLst>
            </p:cNvPr>
            <p:cNvCxnSpPr>
              <a:cxnSpLocks/>
            </p:cNvCxnSpPr>
            <p:nvPr/>
          </p:nvCxnSpPr>
          <p:spPr>
            <a:xfrm>
              <a:off x="2216934" y="2741388"/>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102" name="Rectangle 101">
              <a:extLst>
                <a:ext uri="{FF2B5EF4-FFF2-40B4-BE49-F238E27FC236}">
                  <a16:creationId xmlns:a16="http://schemas.microsoft.com/office/drawing/2014/main" id="{5218D5CD-3E45-284C-8E20-E13FE500982B}"/>
                </a:ext>
              </a:extLst>
            </p:cNvPr>
            <p:cNvSpPr/>
            <p:nvPr/>
          </p:nvSpPr>
          <p:spPr>
            <a:xfrm>
              <a:off x="1124530" y="2342013"/>
              <a:ext cx="704515" cy="77976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103" name="Rectangle 102">
              <a:extLst>
                <a:ext uri="{FF2B5EF4-FFF2-40B4-BE49-F238E27FC236}">
                  <a16:creationId xmlns:a16="http://schemas.microsoft.com/office/drawing/2014/main" id="{CEB729BA-DA20-C649-8140-13FDE731351C}"/>
                </a:ext>
              </a:extLst>
            </p:cNvPr>
            <p:cNvSpPr/>
            <p:nvPr/>
          </p:nvSpPr>
          <p:spPr>
            <a:xfrm>
              <a:off x="1837155" y="2342013"/>
              <a:ext cx="751510" cy="766673"/>
            </a:xfrm>
            <a:prstGeom prst="rect">
              <a:avLst/>
            </a:pr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cxnSp>
          <p:nvCxnSpPr>
            <p:cNvPr id="45" name="Straight Connector 44">
              <a:extLst>
                <a:ext uri="{FF2B5EF4-FFF2-40B4-BE49-F238E27FC236}">
                  <a16:creationId xmlns:a16="http://schemas.microsoft.com/office/drawing/2014/main" id="{212B3CE5-FA9C-9547-9A82-666FE1A1507B}"/>
                </a:ext>
              </a:extLst>
            </p:cNvPr>
            <p:cNvCxnSpPr>
              <a:cxnSpLocks/>
            </p:cNvCxnSpPr>
            <p:nvPr/>
          </p:nvCxnSpPr>
          <p:spPr>
            <a:xfrm>
              <a:off x="1127894" y="2334083"/>
              <a:ext cx="2351901" cy="0"/>
            </a:xfrm>
            <a:prstGeom prst="line">
              <a:avLst/>
            </a:prstGeom>
            <a:ln w="22225">
              <a:solidFill>
                <a:srgbClr val="941100"/>
              </a:solidFill>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AD4B87F-2B18-5242-82C6-D0BCC266AA05}"/>
                </a:ext>
              </a:extLst>
            </p:cNvPr>
            <p:cNvCxnSpPr>
              <a:cxnSpLocks/>
            </p:cNvCxnSpPr>
            <p:nvPr/>
          </p:nvCxnSpPr>
          <p:spPr>
            <a:xfrm flipV="1">
              <a:off x="1109903" y="3122085"/>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DA4BDC1-365A-894B-B22A-483B81C83B58}"/>
                </a:ext>
              </a:extLst>
            </p:cNvPr>
            <p:cNvCxnSpPr>
              <a:cxnSpLocks/>
            </p:cNvCxnSpPr>
            <p:nvPr/>
          </p:nvCxnSpPr>
          <p:spPr>
            <a:xfrm flipV="1">
              <a:off x="1115951" y="1601222"/>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2E37FFDE-3352-CA4B-8D80-1E9DA9CB38D9}"/>
                </a:ext>
              </a:extLst>
            </p:cNvPr>
            <p:cNvSpPr txBox="1"/>
            <p:nvPr/>
          </p:nvSpPr>
          <p:spPr>
            <a:xfrm>
              <a:off x="1553278" y="3135484"/>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49" name="TextBox 48">
              <a:extLst>
                <a:ext uri="{FF2B5EF4-FFF2-40B4-BE49-F238E27FC236}">
                  <a16:creationId xmlns:a16="http://schemas.microsoft.com/office/drawing/2014/main" id="{4AE8A338-38DC-B847-BBEC-19A458E576FE}"/>
                </a:ext>
              </a:extLst>
            </p:cNvPr>
            <p:cNvSpPr txBox="1"/>
            <p:nvPr/>
          </p:nvSpPr>
          <p:spPr>
            <a:xfrm rot="16200000">
              <a:off x="194349" y="2179507"/>
              <a:ext cx="1375573" cy="491515"/>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51" name="Straight Arrow Connector 50">
              <a:extLst>
                <a:ext uri="{FF2B5EF4-FFF2-40B4-BE49-F238E27FC236}">
                  <a16:creationId xmlns:a16="http://schemas.microsoft.com/office/drawing/2014/main" id="{D9FC2A32-0675-354D-992F-4AFA7D1DF588}"/>
                </a:ext>
              </a:extLst>
            </p:cNvPr>
            <p:cNvCxnSpPr>
              <a:cxnSpLocks/>
            </p:cNvCxnSpPr>
            <p:nvPr/>
          </p:nvCxnSpPr>
          <p:spPr>
            <a:xfrm>
              <a:off x="1833358"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F5EF034D-95E4-5547-8851-DB174A438212}"/>
                </a:ext>
              </a:extLst>
            </p:cNvPr>
            <p:cNvCxnSpPr>
              <a:cxnSpLocks/>
            </p:cNvCxnSpPr>
            <p:nvPr/>
          </p:nvCxnSpPr>
          <p:spPr>
            <a:xfrm>
              <a:off x="2592980"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8F2DB845-4F06-F247-913A-B397F66DF612}"/>
                </a:ext>
              </a:extLst>
            </p:cNvPr>
            <p:cNvCxnSpPr>
              <a:cxnSpLocks/>
            </p:cNvCxnSpPr>
            <p:nvPr/>
          </p:nvCxnSpPr>
          <p:spPr>
            <a:xfrm>
              <a:off x="3331493" y="2179209"/>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grpSp>
      <p:grpSp>
        <p:nvGrpSpPr>
          <p:cNvPr id="10" name="Group 9">
            <a:extLst>
              <a:ext uri="{FF2B5EF4-FFF2-40B4-BE49-F238E27FC236}">
                <a16:creationId xmlns:a16="http://schemas.microsoft.com/office/drawing/2014/main" id="{BB42579D-03C4-144C-8699-26DEB9DF713A}"/>
              </a:ext>
            </a:extLst>
          </p:cNvPr>
          <p:cNvGrpSpPr/>
          <p:nvPr/>
        </p:nvGrpSpPr>
        <p:grpSpPr>
          <a:xfrm>
            <a:off x="5484974" y="756264"/>
            <a:ext cx="2884184" cy="2349658"/>
            <a:chOff x="4563639" y="1614101"/>
            <a:chExt cx="2884184" cy="2349658"/>
          </a:xfrm>
        </p:grpSpPr>
        <p:sp>
          <p:nvSpPr>
            <p:cNvPr id="104" name="Rectangle 99">
              <a:extLst>
                <a:ext uri="{FF2B5EF4-FFF2-40B4-BE49-F238E27FC236}">
                  <a16:creationId xmlns:a16="http://schemas.microsoft.com/office/drawing/2014/main" id="{5377C39D-9665-224D-8F53-543B5DDE99F6}"/>
                </a:ext>
              </a:extLst>
            </p:cNvPr>
            <p:cNvSpPr/>
            <p:nvPr/>
          </p:nvSpPr>
          <p:spPr>
            <a:xfrm>
              <a:off x="4959286" y="2343974"/>
              <a:ext cx="681700" cy="786538"/>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417" h="544659">
                  <a:moveTo>
                    <a:pt x="0" y="0"/>
                  </a:moveTo>
                  <a:cubicBezTo>
                    <a:pt x="109806" y="19050"/>
                    <a:pt x="219611" y="49093"/>
                    <a:pt x="329417" y="68143"/>
                  </a:cubicBezTo>
                  <a:cubicBezTo>
                    <a:pt x="328359" y="230646"/>
                    <a:pt x="327300" y="382156"/>
                    <a:pt x="326242" y="544659"/>
                  </a:cubicBezTo>
                  <a:lnTo>
                    <a:pt x="0" y="544659"/>
                  </a:lnTo>
                  <a:lnTo>
                    <a:pt x="0" y="0"/>
                  </a:ln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sp>
          <p:nvSpPr>
            <p:cNvPr id="55" name="Freeform 54">
              <a:extLst>
                <a:ext uri="{FF2B5EF4-FFF2-40B4-BE49-F238E27FC236}">
                  <a16:creationId xmlns:a16="http://schemas.microsoft.com/office/drawing/2014/main" id="{0B314727-2BBA-C945-97D0-8A04584C87D5}"/>
                </a:ext>
              </a:extLst>
            </p:cNvPr>
            <p:cNvSpPr/>
            <p:nvPr/>
          </p:nvSpPr>
          <p:spPr>
            <a:xfrm>
              <a:off x="4958056" y="2346962"/>
              <a:ext cx="1712232" cy="792366"/>
            </a:xfrm>
            <a:custGeom>
              <a:avLst/>
              <a:gdLst>
                <a:gd name="connsiteX0" fmla="*/ 0 w 1803042"/>
                <a:gd name="connsiteY0" fmla="*/ 0 h 682580"/>
                <a:gd name="connsiteX1" fmla="*/ 1249251 w 1803042"/>
                <a:gd name="connsiteY1" fmla="*/ 206062 h 682580"/>
                <a:gd name="connsiteX2" fmla="*/ 1803042 w 1803042"/>
                <a:gd name="connsiteY2" fmla="*/ 682580 h 682580"/>
              </a:gdLst>
              <a:ahLst/>
              <a:cxnLst>
                <a:cxn ang="0">
                  <a:pos x="connsiteX0" y="connsiteY0"/>
                </a:cxn>
                <a:cxn ang="0">
                  <a:pos x="connsiteX1" y="connsiteY1"/>
                </a:cxn>
                <a:cxn ang="0">
                  <a:pos x="connsiteX2" y="connsiteY2"/>
                </a:cxn>
              </a:cxnLst>
              <a:rect l="l" t="t" r="r" b="b"/>
              <a:pathLst>
                <a:path w="1803042" h="682580">
                  <a:moveTo>
                    <a:pt x="0" y="0"/>
                  </a:moveTo>
                  <a:cubicBezTo>
                    <a:pt x="474372" y="46149"/>
                    <a:pt x="948744" y="92299"/>
                    <a:pt x="1249251" y="206062"/>
                  </a:cubicBezTo>
                  <a:cubicBezTo>
                    <a:pt x="1549758" y="319825"/>
                    <a:pt x="1676400" y="501202"/>
                    <a:pt x="1803042" y="682580"/>
                  </a:cubicBezTo>
                </a:path>
              </a:pathLst>
            </a:custGeom>
            <a:ln w="22225">
              <a:solidFill>
                <a:srgbClr val="9411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500"/>
            </a:p>
          </p:txBody>
        </p:sp>
        <p:cxnSp>
          <p:nvCxnSpPr>
            <p:cNvPr id="56" name="Straight Arrow Connector 55">
              <a:extLst>
                <a:ext uri="{FF2B5EF4-FFF2-40B4-BE49-F238E27FC236}">
                  <a16:creationId xmlns:a16="http://schemas.microsoft.com/office/drawing/2014/main" id="{FD247B76-9C17-7D4D-B2A0-9204E4A3C3C3}"/>
                </a:ext>
              </a:extLst>
            </p:cNvPr>
            <p:cNvCxnSpPr>
              <a:cxnSpLocks/>
            </p:cNvCxnSpPr>
            <p:nvPr/>
          </p:nvCxnSpPr>
          <p:spPr>
            <a:xfrm flipV="1">
              <a:off x="4940066" y="3134964"/>
              <a:ext cx="2507757" cy="4364"/>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A33677A-E9F8-B44C-BFB1-406010AEE663}"/>
                </a:ext>
              </a:extLst>
            </p:cNvPr>
            <p:cNvCxnSpPr>
              <a:cxnSpLocks/>
            </p:cNvCxnSpPr>
            <p:nvPr/>
          </p:nvCxnSpPr>
          <p:spPr>
            <a:xfrm flipV="1">
              <a:off x="4946113" y="1614101"/>
              <a:ext cx="0" cy="1529290"/>
            </a:xfrm>
            <a:prstGeom prst="straightConnector1">
              <a:avLst/>
            </a:prstGeom>
            <a:ln w="22225">
              <a:tailEnd type="stealth" w="lg" len="lg"/>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02EBF75-77D9-9A4A-80BD-2F8DE0E02BAE}"/>
                </a:ext>
              </a:extLst>
            </p:cNvPr>
            <p:cNvSpPr txBox="1"/>
            <p:nvPr/>
          </p:nvSpPr>
          <p:spPr>
            <a:xfrm>
              <a:off x="5383441" y="3148363"/>
              <a:ext cx="1501134" cy="280638"/>
            </a:xfrm>
            <a:prstGeom prst="rect">
              <a:avLst/>
            </a:prstGeom>
            <a:noFill/>
          </p:spPr>
          <p:txBody>
            <a:bodyPr wrap="square" rtlCol="0">
              <a:noAutofit/>
            </a:bodyPr>
            <a:lstStyle/>
            <a:p>
              <a:pPr algn="ctr"/>
              <a:r>
                <a:rPr lang="en-US" sz="1500" dirty="0">
                  <a:latin typeface="Avenir Book" panose="02000503020000020003" pitchFamily="2" charset="0"/>
                </a:rPr>
                <a:t>Time</a:t>
              </a:r>
            </a:p>
          </p:txBody>
        </p:sp>
        <p:sp>
          <p:nvSpPr>
            <p:cNvPr id="59" name="TextBox 58">
              <a:extLst>
                <a:ext uri="{FF2B5EF4-FFF2-40B4-BE49-F238E27FC236}">
                  <a16:creationId xmlns:a16="http://schemas.microsoft.com/office/drawing/2014/main" id="{7D947561-2857-4746-9A0C-9CB5CA94678B}"/>
                </a:ext>
              </a:extLst>
            </p:cNvPr>
            <p:cNvSpPr txBox="1"/>
            <p:nvPr/>
          </p:nvSpPr>
          <p:spPr>
            <a:xfrm rot="16200000">
              <a:off x="4121610" y="2248311"/>
              <a:ext cx="1375573" cy="491516"/>
            </a:xfrm>
            <a:prstGeom prst="rect">
              <a:avLst/>
            </a:prstGeom>
            <a:noFill/>
          </p:spPr>
          <p:txBody>
            <a:bodyPr wrap="square" rtlCol="0">
              <a:noAutofit/>
            </a:bodyPr>
            <a:lstStyle/>
            <a:p>
              <a:pPr algn="ctr"/>
              <a:r>
                <a:rPr lang="en-US" sz="1500" dirty="0">
                  <a:latin typeface="Avenir Book" panose="02000503020000020003" pitchFamily="2" charset="0"/>
                </a:rPr>
                <a:t>Doppler Freq</a:t>
              </a:r>
            </a:p>
          </p:txBody>
        </p:sp>
        <p:cxnSp>
          <p:nvCxnSpPr>
            <p:cNvPr id="61" name="Straight Arrow Connector 60">
              <a:extLst>
                <a:ext uri="{FF2B5EF4-FFF2-40B4-BE49-F238E27FC236}">
                  <a16:creationId xmlns:a16="http://schemas.microsoft.com/office/drawing/2014/main" id="{FC236F34-0388-6647-807D-3BD523286B30}"/>
                </a:ext>
              </a:extLst>
            </p:cNvPr>
            <p:cNvCxnSpPr>
              <a:cxnSpLocks/>
            </p:cNvCxnSpPr>
            <p:nvPr/>
          </p:nvCxnSpPr>
          <p:spPr>
            <a:xfrm>
              <a:off x="5652400"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C3893807-A548-3044-B817-31B225DDF742}"/>
                </a:ext>
              </a:extLst>
            </p:cNvPr>
            <p:cNvCxnSpPr>
              <a:cxnSpLocks/>
            </p:cNvCxnSpPr>
            <p:nvPr/>
          </p:nvCxnSpPr>
          <p:spPr>
            <a:xfrm>
              <a:off x="6400901"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3" name="Straight Arrow Connector 62">
              <a:extLst>
                <a:ext uri="{FF2B5EF4-FFF2-40B4-BE49-F238E27FC236}">
                  <a16:creationId xmlns:a16="http://schemas.microsoft.com/office/drawing/2014/main" id="{A91B54AD-A36D-F448-9B42-2C665B860FF1}"/>
                </a:ext>
              </a:extLst>
            </p:cNvPr>
            <p:cNvCxnSpPr>
              <a:cxnSpLocks/>
            </p:cNvCxnSpPr>
            <p:nvPr/>
          </p:nvCxnSpPr>
          <p:spPr>
            <a:xfrm>
              <a:off x="7128295" y="2183055"/>
              <a:ext cx="0" cy="942572"/>
            </a:xfrm>
            <a:prstGeom prst="straightConnector1">
              <a:avLst/>
            </a:prstGeom>
            <a:ln>
              <a:solidFill>
                <a:schemeClr val="bg1">
                  <a:lumMod val="50000"/>
                </a:schemeClr>
              </a:solidFill>
              <a:prstDash val="sysDot"/>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65" name="Rectangle 99">
              <a:extLst>
                <a:ext uri="{FF2B5EF4-FFF2-40B4-BE49-F238E27FC236}">
                  <a16:creationId xmlns:a16="http://schemas.microsoft.com/office/drawing/2014/main" id="{36756D24-C7AE-9E47-B81D-BC482BABC6DA}"/>
                </a:ext>
              </a:extLst>
            </p:cNvPr>
            <p:cNvSpPr/>
            <p:nvPr/>
          </p:nvSpPr>
          <p:spPr>
            <a:xfrm>
              <a:off x="5645297" y="2452904"/>
              <a:ext cx="755967" cy="679640"/>
            </a:xfrm>
            <a:custGeom>
              <a:avLst/>
              <a:gdLst>
                <a:gd name="connsiteX0" fmla="*/ 0 w 326242"/>
                <a:gd name="connsiteY0" fmla="*/ 0 h 544659"/>
                <a:gd name="connsiteX1" fmla="*/ 326242 w 326242"/>
                <a:gd name="connsiteY1" fmla="*/ 0 h 544659"/>
                <a:gd name="connsiteX2" fmla="*/ 326242 w 326242"/>
                <a:gd name="connsiteY2" fmla="*/ 544659 h 544659"/>
                <a:gd name="connsiteX3" fmla="*/ 0 w 326242"/>
                <a:gd name="connsiteY3" fmla="*/ 544659 h 544659"/>
                <a:gd name="connsiteX4" fmla="*/ 0 w 326242"/>
                <a:gd name="connsiteY4" fmla="*/ 0 h 544659"/>
                <a:gd name="connsiteX0" fmla="*/ 0 w 326242"/>
                <a:gd name="connsiteY0" fmla="*/ 0 h 544659"/>
                <a:gd name="connsiteX1" fmla="*/ 316717 w 326242"/>
                <a:gd name="connsiteY1" fmla="*/ 50800 h 544659"/>
                <a:gd name="connsiteX2" fmla="*/ 326242 w 326242"/>
                <a:gd name="connsiteY2" fmla="*/ 544659 h 544659"/>
                <a:gd name="connsiteX3" fmla="*/ 0 w 326242"/>
                <a:gd name="connsiteY3" fmla="*/ 544659 h 544659"/>
                <a:gd name="connsiteX4" fmla="*/ 0 w 326242"/>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6333"/>
                <a:gd name="connsiteY0" fmla="*/ 0 h 544659"/>
                <a:gd name="connsiteX1" fmla="*/ 319892 w 326333"/>
                <a:gd name="connsiteY1" fmla="*/ 53975 h 544659"/>
                <a:gd name="connsiteX2" fmla="*/ 326242 w 326333"/>
                <a:gd name="connsiteY2" fmla="*/ 544659 h 544659"/>
                <a:gd name="connsiteX3" fmla="*/ 0 w 326333"/>
                <a:gd name="connsiteY3" fmla="*/ 544659 h 544659"/>
                <a:gd name="connsiteX4" fmla="*/ 0 w 326333"/>
                <a:gd name="connsiteY4" fmla="*/ 0 h 544659"/>
                <a:gd name="connsiteX0" fmla="*/ 0 w 329417"/>
                <a:gd name="connsiteY0" fmla="*/ 0 h 544659"/>
                <a:gd name="connsiteX1" fmla="*/ 329417 w 329417"/>
                <a:gd name="connsiteY1" fmla="*/ 57150 h 544659"/>
                <a:gd name="connsiteX2" fmla="*/ 326242 w 329417"/>
                <a:gd name="connsiteY2" fmla="*/ 544659 h 544659"/>
                <a:gd name="connsiteX3" fmla="*/ 0 w 329417"/>
                <a:gd name="connsiteY3" fmla="*/ 544659 h 544659"/>
                <a:gd name="connsiteX4" fmla="*/ 0 w 329417"/>
                <a:gd name="connsiteY4" fmla="*/ 0 h 544659"/>
                <a:gd name="connsiteX0" fmla="*/ 0 w 329417"/>
                <a:gd name="connsiteY0" fmla="*/ 0 h 544659"/>
                <a:gd name="connsiteX1" fmla="*/ 329417 w 329417"/>
                <a:gd name="connsiteY1" fmla="*/ 68143 h 544659"/>
                <a:gd name="connsiteX2" fmla="*/ 326242 w 329417"/>
                <a:gd name="connsiteY2" fmla="*/ 544659 h 544659"/>
                <a:gd name="connsiteX3" fmla="*/ 0 w 329417"/>
                <a:gd name="connsiteY3" fmla="*/ 544659 h 544659"/>
                <a:gd name="connsiteX4" fmla="*/ 0 w 329417"/>
                <a:gd name="connsiteY4" fmla="*/ 0 h 544659"/>
                <a:gd name="connsiteX0" fmla="*/ 0 w 326390"/>
                <a:gd name="connsiteY0" fmla="*/ 0 h 544659"/>
                <a:gd name="connsiteX1" fmla="*/ 323374 w 326390"/>
                <a:gd name="connsiteY1" fmla="*/ 196318 h 544659"/>
                <a:gd name="connsiteX2" fmla="*/ 326242 w 326390"/>
                <a:gd name="connsiteY2" fmla="*/ 544659 h 544659"/>
                <a:gd name="connsiteX3" fmla="*/ 0 w 326390"/>
                <a:gd name="connsiteY3" fmla="*/ 544659 h 544659"/>
                <a:gd name="connsiteX4" fmla="*/ 0 w 326390"/>
                <a:gd name="connsiteY4" fmla="*/ 0 h 544659"/>
                <a:gd name="connsiteX0" fmla="*/ 0 w 326390"/>
                <a:gd name="connsiteY0" fmla="*/ 20838 h 565497"/>
                <a:gd name="connsiteX1" fmla="*/ 193850 w 326390"/>
                <a:gd name="connsiteY1" fmla="*/ 111722 h 565497"/>
                <a:gd name="connsiteX2" fmla="*/ 323374 w 326390"/>
                <a:gd name="connsiteY2" fmla="*/ 217156 h 565497"/>
                <a:gd name="connsiteX3" fmla="*/ 326242 w 326390"/>
                <a:gd name="connsiteY3" fmla="*/ 565497 h 565497"/>
                <a:gd name="connsiteX4" fmla="*/ 0 w 326390"/>
                <a:gd name="connsiteY4" fmla="*/ 565497 h 565497"/>
                <a:gd name="connsiteX5" fmla="*/ 0 w 326390"/>
                <a:gd name="connsiteY5" fmla="*/ 20838 h 565497"/>
                <a:gd name="connsiteX0" fmla="*/ 0 w 327901"/>
                <a:gd name="connsiteY0" fmla="*/ 26165 h 533125"/>
                <a:gd name="connsiteX1" fmla="*/ 195361 w 327901"/>
                <a:gd name="connsiteY1" fmla="*/ 79350 h 533125"/>
                <a:gd name="connsiteX2" fmla="*/ 324885 w 327901"/>
                <a:gd name="connsiteY2" fmla="*/ 184784 h 533125"/>
                <a:gd name="connsiteX3" fmla="*/ 327753 w 327901"/>
                <a:gd name="connsiteY3" fmla="*/ 533125 h 533125"/>
                <a:gd name="connsiteX4" fmla="*/ 1511 w 327901"/>
                <a:gd name="connsiteY4" fmla="*/ 533125 h 533125"/>
                <a:gd name="connsiteX5" fmla="*/ 0 w 327901"/>
                <a:gd name="connsiteY5" fmla="*/ 26165 h 533125"/>
                <a:gd name="connsiteX0" fmla="*/ 0 w 327901"/>
                <a:gd name="connsiteY0" fmla="*/ 13403 h 520363"/>
                <a:gd name="connsiteX1" fmla="*/ 195361 w 327901"/>
                <a:gd name="connsiteY1" fmla="*/ 66588 h 520363"/>
                <a:gd name="connsiteX2" fmla="*/ 324885 w 327901"/>
                <a:gd name="connsiteY2" fmla="*/ 172022 h 520363"/>
                <a:gd name="connsiteX3" fmla="*/ 327753 w 327901"/>
                <a:gd name="connsiteY3" fmla="*/ 520363 h 520363"/>
                <a:gd name="connsiteX4" fmla="*/ 1511 w 327901"/>
                <a:gd name="connsiteY4" fmla="*/ 520363 h 520363"/>
                <a:gd name="connsiteX5" fmla="*/ 0 w 327901"/>
                <a:gd name="connsiteY5" fmla="*/ 13403 h 520363"/>
                <a:gd name="connsiteX0" fmla="*/ 146 w 326536"/>
                <a:gd name="connsiteY0" fmla="*/ 10168 h 547287"/>
                <a:gd name="connsiteX1" fmla="*/ 193996 w 326536"/>
                <a:gd name="connsiteY1" fmla="*/ 93512 h 547287"/>
                <a:gd name="connsiteX2" fmla="*/ 323520 w 326536"/>
                <a:gd name="connsiteY2" fmla="*/ 198946 h 547287"/>
                <a:gd name="connsiteX3" fmla="*/ 326388 w 326536"/>
                <a:gd name="connsiteY3" fmla="*/ 547287 h 547287"/>
                <a:gd name="connsiteX4" fmla="*/ 146 w 326536"/>
                <a:gd name="connsiteY4" fmla="*/ 547287 h 547287"/>
                <a:gd name="connsiteX5" fmla="*/ 146 w 326536"/>
                <a:gd name="connsiteY5" fmla="*/ 10168 h 547287"/>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189483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705 h 537824"/>
                <a:gd name="connsiteX1" fmla="*/ 193996 w 326536"/>
                <a:gd name="connsiteY1" fmla="*/ 84049 h 537824"/>
                <a:gd name="connsiteX2" fmla="*/ 323520 w 326536"/>
                <a:gd name="connsiteY2" fmla="*/ 242261 h 537824"/>
                <a:gd name="connsiteX3" fmla="*/ 326388 w 326536"/>
                <a:gd name="connsiteY3" fmla="*/ 537824 h 537824"/>
                <a:gd name="connsiteX4" fmla="*/ 146 w 326536"/>
                <a:gd name="connsiteY4" fmla="*/ 537824 h 537824"/>
                <a:gd name="connsiteX5" fmla="*/ 146 w 326536"/>
                <a:gd name="connsiteY5" fmla="*/ 705 h 537824"/>
                <a:gd name="connsiteX0" fmla="*/ 146 w 326536"/>
                <a:gd name="connsiteY0" fmla="*/ 654 h 537773"/>
                <a:gd name="connsiteX1" fmla="*/ 193996 w 326536"/>
                <a:gd name="connsiteY1" fmla="*/ 89024 h 537773"/>
                <a:gd name="connsiteX2" fmla="*/ 323520 w 326536"/>
                <a:gd name="connsiteY2" fmla="*/ 242210 h 537773"/>
                <a:gd name="connsiteX3" fmla="*/ 326388 w 326536"/>
                <a:gd name="connsiteY3" fmla="*/ 537773 h 537773"/>
                <a:gd name="connsiteX4" fmla="*/ 146 w 326536"/>
                <a:gd name="connsiteY4" fmla="*/ 537773 h 537773"/>
                <a:gd name="connsiteX5" fmla="*/ 146 w 326536"/>
                <a:gd name="connsiteY5" fmla="*/ 654 h 537773"/>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760 h 537879"/>
                <a:gd name="connsiteX1" fmla="*/ 193996 w 326536"/>
                <a:gd name="connsiteY1" fmla="*/ 89130 h 537879"/>
                <a:gd name="connsiteX2" fmla="*/ 323520 w 326536"/>
                <a:gd name="connsiteY2" fmla="*/ 242316 h 537879"/>
                <a:gd name="connsiteX3" fmla="*/ 326388 w 326536"/>
                <a:gd name="connsiteY3" fmla="*/ 537879 h 537879"/>
                <a:gd name="connsiteX4" fmla="*/ 146 w 326536"/>
                <a:gd name="connsiteY4" fmla="*/ 537879 h 537879"/>
                <a:gd name="connsiteX5" fmla="*/ 146 w 326536"/>
                <a:gd name="connsiteY5" fmla="*/ 760 h 537879"/>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 name="connsiteX0" fmla="*/ 146 w 326536"/>
                <a:gd name="connsiteY0" fmla="*/ 864 h 537983"/>
                <a:gd name="connsiteX1" fmla="*/ 193996 w 326536"/>
                <a:gd name="connsiteY1" fmla="*/ 89234 h 537983"/>
                <a:gd name="connsiteX2" fmla="*/ 323520 w 326536"/>
                <a:gd name="connsiteY2" fmla="*/ 242420 h 537983"/>
                <a:gd name="connsiteX3" fmla="*/ 326388 w 326536"/>
                <a:gd name="connsiteY3" fmla="*/ 537983 h 537983"/>
                <a:gd name="connsiteX4" fmla="*/ 146 w 326536"/>
                <a:gd name="connsiteY4" fmla="*/ 537983 h 537983"/>
                <a:gd name="connsiteX5" fmla="*/ 146 w 326536"/>
                <a:gd name="connsiteY5" fmla="*/ 864 h 53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6536" h="537983">
                  <a:moveTo>
                    <a:pt x="146" y="864"/>
                  </a:moveTo>
                  <a:cubicBezTo>
                    <a:pt x="3497" y="-6907"/>
                    <a:pt x="108557" y="38921"/>
                    <a:pt x="193996" y="89234"/>
                  </a:cubicBezTo>
                  <a:cubicBezTo>
                    <a:pt x="267092" y="149600"/>
                    <a:pt x="298181" y="207002"/>
                    <a:pt x="323520" y="242420"/>
                  </a:cubicBezTo>
                  <a:cubicBezTo>
                    <a:pt x="322462" y="404923"/>
                    <a:pt x="327446" y="375480"/>
                    <a:pt x="326388" y="537983"/>
                  </a:cubicBezTo>
                  <a:lnTo>
                    <a:pt x="146" y="537983"/>
                  </a:lnTo>
                  <a:cubicBezTo>
                    <a:pt x="-358" y="368996"/>
                    <a:pt x="650" y="169851"/>
                    <a:pt x="146" y="864"/>
                  </a:cubicBezTo>
                  <a:close/>
                </a:path>
              </a:pathLst>
            </a:custGeom>
            <a:solidFill>
              <a:srgbClr val="4A7EBB">
                <a:alpha val="40000"/>
              </a:srgbClr>
            </a:solidFill>
            <a:ln>
              <a:solidFill>
                <a:schemeClr val="tx1">
                  <a:lumMod val="50000"/>
                  <a:lumOff val="50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dirty="0"/>
            </a:p>
          </p:txBody>
        </p:sp>
        <p:cxnSp>
          <p:nvCxnSpPr>
            <p:cNvPr id="68" name="Straight Arrow Connector 67">
              <a:extLst>
                <a:ext uri="{FF2B5EF4-FFF2-40B4-BE49-F238E27FC236}">
                  <a16:creationId xmlns:a16="http://schemas.microsoft.com/office/drawing/2014/main" id="{3885DAAC-6679-E044-9DE5-CD1B6F8C0553}"/>
                </a:ext>
              </a:extLst>
            </p:cNvPr>
            <p:cNvCxnSpPr>
              <a:cxnSpLocks/>
            </p:cNvCxnSpPr>
            <p:nvPr/>
          </p:nvCxnSpPr>
          <p:spPr>
            <a:xfrm>
              <a:off x="5293061" y="2785557"/>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96" name="Straight Arrow Connector 95">
              <a:extLst>
                <a:ext uri="{FF2B5EF4-FFF2-40B4-BE49-F238E27FC236}">
                  <a16:creationId xmlns:a16="http://schemas.microsoft.com/office/drawing/2014/main" id="{A50C1204-FBE4-5646-AECF-01F35C93589D}"/>
                </a:ext>
              </a:extLst>
            </p:cNvPr>
            <p:cNvCxnSpPr>
              <a:cxnSpLocks/>
            </p:cNvCxnSpPr>
            <p:nvPr/>
          </p:nvCxnSpPr>
          <p:spPr>
            <a:xfrm>
              <a:off x="6043193" y="2768791"/>
              <a:ext cx="18580" cy="94988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sp>
          <p:nvSpPr>
            <p:cNvPr id="98" name="Freeform 97">
              <a:extLst>
                <a:ext uri="{FF2B5EF4-FFF2-40B4-BE49-F238E27FC236}">
                  <a16:creationId xmlns:a16="http://schemas.microsoft.com/office/drawing/2014/main" id="{FC7B2E8A-BE6C-E741-8643-3AC8447B4B4D}"/>
                </a:ext>
              </a:extLst>
            </p:cNvPr>
            <p:cNvSpPr/>
            <p:nvPr/>
          </p:nvSpPr>
          <p:spPr>
            <a:xfrm>
              <a:off x="5246056" y="3744474"/>
              <a:ext cx="15183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06" name="Freeform 105">
              <a:extLst>
                <a:ext uri="{FF2B5EF4-FFF2-40B4-BE49-F238E27FC236}">
                  <a16:creationId xmlns:a16="http://schemas.microsoft.com/office/drawing/2014/main" id="{CAE538FB-E5A5-A845-A71F-E39E37558219}"/>
                </a:ext>
              </a:extLst>
            </p:cNvPr>
            <p:cNvSpPr/>
            <p:nvPr/>
          </p:nvSpPr>
          <p:spPr>
            <a:xfrm>
              <a:off x="5961669" y="3737386"/>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a:p>
          </p:txBody>
        </p:sp>
      </p:gr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5E0FB71A-51CB-0E41-A7F9-65F7363D0BAC}"/>
                  </a:ext>
                </a:extLst>
              </p:cNvPr>
              <p:cNvSpPr txBox="1"/>
              <p:nvPr/>
            </p:nvSpPr>
            <p:spPr>
              <a:xfrm>
                <a:off x="524182" y="2804497"/>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3" name="TextBox 32">
                <a:extLst>
                  <a:ext uri="{FF2B5EF4-FFF2-40B4-BE49-F238E27FC236}">
                    <a16:creationId xmlns:a16="http://schemas.microsoft.com/office/drawing/2014/main" id="{5E0FB71A-51CB-0E41-A7F9-65F7363D0BAC}"/>
                  </a:ext>
                </a:extLst>
              </p:cNvPr>
              <p:cNvSpPr txBox="1">
                <a:spLocks noRot="1" noChangeAspect="1" noMove="1" noResize="1" noEditPoints="1" noAdjustHandles="1" noChangeArrowheads="1" noChangeShapeType="1" noTextEdit="1"/>
              </p:cNvSpPr>
              <p:nvPr/>
            </p:nvSpPr>
            <p:spPr>
              <a:xfrm>
                <a:off x="524182" y="2804497"/>
                <a:ext cx="1029577" cy="369332"/>
              </a:xfrm>
              <a:prstGeom prst="rect">
                <a:avLst/>
              </a:prstGeom>
              <a:blipFill>
                <a:blip r:embed="rId3"/>
                <a:stretch>
                  <a:fillRect l="-3659" t="-6667" r="-3659"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98F26D66-3594-E54D-AF0E-936F2BEC3794}"/>
                  </a:ext>
                </a:extLst>
              </p:cNvPr>
              <p:cNvSpPr txBox="1"/>
              <p:nvPr/>
            </p:nvSpPr>
            <p:spPr>
              <a:xfrm>
                <a:off x="2605587" y="2804497"/>
                <a:ext cx="1346972"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4" name="TextBox 33">
                <a:extLst>
                  <a:ext uri="{FF2B5EF4-FFF2-40B4-BE49-F238E27FC236}">
                    <a16:creationId xmlns:a16="http://schemas.microsoft.com/office/drawing/2014/main" id="{98F26D66-3594-E54D-AF0E-936F2BEC3794}"/>
                  </a:ext>
                </a:extLst>
              </p:cNvPr>
              <p:cNvSpPr txBox="1">
                <a:spLocks noRot="1" noChangeAspect="1" noMove="1" noResize="1" noEditPoints="1" noAdjustHandles="1" noChangeArrowheads="1" noChangeShapeType="1" noTextEdit="1"/>
              </p:cNvSpPr>
              <p:nvPr/>
            </p:nvSpPr>
            <p:spPr>
              <a:xfrm>
                <a:off x="2605587" y="2804497"/>
                <a:ext cx="1346972" cy="369332"/>
              </a:xfrm>
              <a:prstGeom prst="rect">
                <a:avLst/>
              </a:prstGeom>
              <a:blipFill>
                <a:blip r:embed="rId4"/>
                <a:stretch>
                  <a:fillRect l="-2804" t="-10000" r="-2804"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07486693-CBA9-1B46-A8D3-C25CC27B353D}"/>
                  </a:ext>
                </a:extLst>
              </p:cNvPr>
              <p:cNvSpPr txBox="1"/>
              <p:nvPr/>
            </p:nvSpPr>
            <p:spPr>
              <a:xfrm>
                <a:off x="5103309" y="2822171"/>
                <a:ext cx="1029577"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smtClean="0">
                        <a:latin typeface="Cambria Math" panose="02040503050406030204" pitchFamily="18" charset="0"/>
                      </a:rPr>
                      <m:t>𝜋</m:t>
                    </m:r>
                  </m:oMath>
                </a14:m>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A</a:t>
                </a:r>
                <a:r>
                  <a:rPr lang="en-US" dirty="0">
                    <a:latin typeface="Avenir Book" panose="02000503020000020003" pitchFamily="2" charset="0"/>
                  </a:rPr>
                  <a:t>)</a:t>
                </a:r>
              </a:p>
            </p:txBody>
          </p:sp>
        </mc:Choice>
        <mc:Fallback xmlns="">
          <p:sp>
            <p:nvSpPr>
              <p:cNvPr id="35" name="TextBox 34">
                <a:extLst>
                  <a:ext uri="{FF2B5EF4-FFF2-40B4-BE49-F238E27FC236}">
                    <a16:creationId xmlns:a16="http://schemas.microsoft.com/office/drawing/2014/main" id="{07486693-CBA9-1B46-A8D3-C25CC27B353D}"/>
                  </a:ext>
                </a:extLst>
              </p:cNvPr>
              <p:cNvSpPr txBox="1">
                <a:spLocks noRot="1" noChangeAspect="1" noMove="1" noResize="1" noEditPoints="1" noAdjustHandles="1" noChangeArrowheads="1" noChangeShapeType="1" noTextEdit="1"/>
              </p:cNvSpPr>
              <p:nvPr/>
            </p:nvSpPr>
            <p:spPr>
              <a:xfrm>
                <a:off x="5103309" y="2822171"/>
                <a:ext cx="1029577" cy="369332"/>
              </a:xfrm>
              <a:prstGeom prst="rect">
                <a:avLst/>
              </a:prstGeom>
              <a:blipFill>
                <a:blip r:embed="rId5"/>
                <a:stretch>
                  <a:fillRect l="-4878" t="-6667" r="-3659" b="-2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769D932-FBEC-474F-AED5-1BCFD3FC9DAC}"/>
                  </a:ext>
                </a:extLst>
              </p:cNvPr>
              <p:cNvSpPr txBox="1"/>
              <p:nvPr/>
            </p:nvSpPr>
            <p:spPr>
              <a:xfrm>
                <a:off x="7115279" y="2804497"/>
                <a:ext cx="1337354" cy="369332"/>
              </a:xfrm>
              <a:prstGeom prst="rect">
                <a:avLst/>
              </a:prstGeom>
              <a:noFill/>
            </p:spPr>
            <p:txBody>
              <a:bodyPr wrap="none" rtlCol="0">
                <a:spAutoFit/>
              </a:bodyPr>
              <a:lstStyle/>
              <a:p>
                <a:r>
                  <a:rPr lang="en-US" dirty="0">
                    <a:latin typeface="Avenir Book" panose="02000503020000020003" pitchFamily="2" charset="0"/>
                  </a:rPr>
                  <a:t>sin(2</a:t>
                </a:r>
                <a14:m>
                  <m:oMath xmlns:m="http://schemas.openxmlformats.org/officeDocument/2006/math">
                    <m:r>
                      <a:rPr lang="el-GR" i="1">
                        <a:latin typeface="Cambria Math" panose="02040503050406030204" pitchFamily="18" charset="0"/>
                      </a:rPr>
                      <m:t>𝜋</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latin typeface="Avenir Book" panose="02000503020000020003" pitchFamily="2" charset="0"/>
                  </a:rPr>
                  <a:t>+</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37" name="TextBox 36">
                <a:extLst>
                  <a:ext uri="{FF2B5EF4-FFF2-40B4-BE49-F238E27FC236}">
                    <a16:creationId xmlns:a16="http://schemas.microsoft.com/office/drawing/2014/main" id="{9769D932-FBEC-474F-AED5-1BCFD3FC9DAC}"/>
                  </a:ext>
                </a:extLst>
              </p:cNvPr>
              <p:cNvSpPr txBox="1">
                <a:spLocks noRot="1" noChangeAspect="1" noMove="1" noResize="1" noEditPoints="1" noAdjustHandles="1" noChangeArrowheads="1" noChangeShapeType="1" noTextEdit="1"/>
              </p:cNvSpPr>
              <p:nvPr/>
            </p:nvSpPr>
            <p:spPr>
              <a:xfrm>
                <a:off x="7115279" y="2804497"/>
                <a:ext cx="1337354" cy="369332"/>
              </a:xfrm>
              <a:prstGeom prst="rect">
                <a:avLst/>
              </a:prstGeom>
              <a:blipFill>
                <a:blip r:embed="rId6"/>
                <a:stretch>
                  <a:fillRect l="-2804" t="-10000" r="-1869" b="-23333"/>
                </a:stretch>
              </a:blipFill>
            </p:spPr>
            <p:txBody>
              <a:bodyPr/>
              <a:lstStyle/>
              <a:p>
                <a:r>
                  <a:rPr lang="en-US">
                    <a:noFill/>
                  </a:rPr>
                  <a:t> </a:t>
                </a:r>
              </a:p>
            </p:txBody>
          </p:sp>
        </mc:Fallback>
      </mc:AlternateContent>
      <p:cxnSp>
        <p:nvCxnSpPr>
          <p:cNvPr id="43" name="Straight Arrow Connector 42">
            <a:extLst>
              <a:ext uri="{FF2B5EF4-FFF2-40B4-BE49-F238E27FC236}">
                <a16:creationId xmlns:a16="http://schemas.microsoft.com/office/drawing/2014/main" id="{C161BBB3-A2EA-D444-BA29-A9BC5D0F125B}"/>
              </a:ext>
            </a:extLst>
          </p:cNvPr>
          <p:cNvCxnSpPr>
            <a:cxnSpLocks/>
          </p:cNvCxnSpPr>
          <p:nvPr/>
        </p:nvCxnSpPr>
        <p:spPr>
          <a:xfrm>
            <a:off x="2047242"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1" name="Straight Arrow Connector 70">
            <a:extLst>
              <a:ext uri="{FF2B5EF4-FFF2-40B4-BE49-F238E27FC236}">
                <a16:creationId xmlns:a16="http://schemas.microsoft.com/office/drawing/2014/main" id="{65A1D112-19BD-2C48-81BA-0F7DD4734D18}"/>
              </a:ext>
            </a:extLst>
          </p:cNvPr>
          <p:cNvCxnSpPr>
            <a:cxnSpLocks/>
          </p:cNvCxnSpPr>
          <p:nvPr/>
        </p:nvCxnSpPr>
        <p:spPr>
          <a:xfrm>
            <a:off x="1659341"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2" name="Straight Arrow Connector 71">
            <a:extLst>
              <a:ext uri="{FF2B5EF4-FFF2-40B4-BE49-F238E27FC236}">
                <a16:creationId xmlns:a16="http://schemas.microsoft.com/office/drawing/2014/main" id="{00D21885-6431-4A4A-AC17-BA8A7081F0F7}"/>
              </a:ext>
            </a:extLst>
          </p:cNvPr>
          <p:cNvCxnSpPr>
            <a:cxnSpLocks/>
          </p:cNvCxnSpPr>
          <p:nvPr/>
        </p:nvCxnSpPr>
        <p:spPr>
          <a:xfrm flipH="1">
            <a:off x="2197137"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73" name="Group 72">
            <a:extLst>
              <a:ext uri="{FF2B5EF4-FFF2-40B4-BE49-F238E27FC236}">
                <a16:creationId xmlns:a16="http://schemas.microsoft.com/office/drawing/2014/main" id="{97B5A593-1666-514A-A1DF-6B2C4A3AED72}"/>
              </a:ext>
            </a:extLst>
          </p:cNvPr>
          <p:cNvGrpSpPr/>
          <p:nvPr/>
        </p:nvGrpSpPr>
        <p:grpSpPr>
          <a:xfrm>
            <a:off x="1804449" y="3626327"/>
            <a:ext cx="456707" cy="461665"/>
            <a:chOff x="2206041" y="2830089"/>
            <a:chExt cx="456707" cy="461665"/>
          </a:xfrm>
        </p:grpSpPr>
        <p:sp>
          <p:nvSpPr>
            <p:cNvPr id="74" name="Oval 73">
              <a:extLst>
                <a:ext uri="{FF2B5EF4-FFF2-40B4-BE49-F238E27FC236}">
                  <a16:creationId xmlns:a16="http://schemas.microsoft.com/office/drawing/2014/main" id="{F66C18A9-A2D1-FA49-A475-113777C41AC9}"/>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A7B90835-0761-5E41-B7EC-C367BDD78424}"/>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76" name="Freeform 75">
            <a:extLst>
              <a:ext uri="{FF2B5EF4-FFF2-40B4-BE49-F238E27FC236}">
                <a16:creationId xmlns:a16="http://schemas.microsoft.com/office/drawing/2014/main" id="{E3ACDC01-88A4-8343-B89E-35DD381BA105}"/>
              </a:ext>
            </a:extLst>
          </p:cNvPr>
          <p:cNvSpPr/>
          <p:nvPr/>
        </p:nvSpPr>
        <p:spPr>
          <a:xfrm>
            <a:off x="1944037"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cxnSp>
        <p:nvCxnSpPr>
          <p:cNvPr id="77" name="Straight Arrow Connector 76">
            <a:extLst>
              <a:ext uri="{FF2B5EF4-FFF2-40B4-BE49-F238E27FC236}">
                <a16:creationId xmlns:a16="http://schemas.microsoft.com/office/drawing/2014/main" id="{F6A42679-2743-7C4F-9A2B-157FCC29A453}"/>
              </a:ext>
            </a:extLst>
          </p:cNvPr>
          <p:cNvCxnSpPr>
            <a:cxnSpLocks/>
          </p:cNvCxnSpPr>
          <p:nvPr/>
        </p:nvCxnSpPr>
        <p:spPr>
          <a:xfrm>
            <a:off x="6641364" y="4087992"/>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8" name="Straight Arrow Connector 77">
            <a:extLst>
              <a:ext uri="{FF2B5EF4-FFF2-40B4-BE49-F238E27FC236}">
                <a16:creationId xmlns:a16="http://schemas.microsoft.com/office/drawing/2014/main" id="{128C9D5C-2CBF-FF40-A760-EBA2435A9545}"/>
              </a:ext>
            </a:extLst>
          </p:cNvPr>
          <p:cNvCxnSpPr>
            <a:cxnSpLocks/>
          </p:cNvCxnSpPr>
          <p:nvPr/>
        </p:nvCxnSpPr>
        <p:spPr>
          <a:xfrm>
            <a:off x="6253463" y="3166280"/>
            <a:ext cx="253567" cy="487229"/>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79" name="Straight Arrow Connector 78">
            <a:extLst>
              <a:ext uri="{FF2B5EF4-FFF2-40B4-BE49-F238E27FC236}">
                <a16:creationId xmlns:a16="http://schemas.microsoft.com/office/drawing/2014/main" id="{8606E217-AD3D-5F44-898E-D4DBB77FD46D}"/>
              </a:ext>
            </a:extLst>
          </p:cNvPr>
          <p:cNvCxnSpPr>
            <a:cxnSpLocks/>
          </p:cNvCxnSpPr>
          <p:nvPr/>
        </p:nvCxnSpPr>
        <p:spPr>
          <a:xfrm flipH="1">
            <a:off x="6791259" y="3154114"/>
            <a:ext cx="200316" cy="499395"/>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80" name="Group 79">
            <a:extLst>
              <a:ext uri="{FF2B5EF4-FFF2-40B4-BE49-F238E27FC236}">
                <a16:creationId xmlns:a16="http://schemas.microsoft.com/office/drawing/2014/main" id="{5A352D05-F946-E348-B759-C682754200DC}"/>
              </a:ext>
            </a:extLst>
          </p:cNvPr>
          <p:cNvGrpSpPr/>
          <p:nvPr/>
        </p:nvGrpSpPr>
        <p:grpSpPr>
          <a:xfrm>
            <a:off x="6398571" y="3626327"/>
            <a:ext cx="456707" cy="461665"/>
            <a:chOff x="2206041" y="2830089"/>
            <a:chExt cx="456707" cy="461665"/>
          </a:xfrm>
        </p:grpSpPr>
        <p:sp>
          <p:nvSpPr>
            <p:cNvPr id="81" name="Oval 80">
              <a:extLst>
                <a:ext uri="{FF2B5EF4-FFF2-40B4-BE49-F238E27FC236}">
                  <a16:creationId xmlns:a16="http://schemas.microsoft.com/office/drawing/2014/main" id="{563B0DDE-5592-2D4D-BCA9-F21B63FBA310}"/>
                </a:ext>
              </a:extLst>
            </p:cNvPr>
            <p:cNvSpPr/>
            <p:nvPr/>
          </p:nvSpPr>
          <p:spPr>
            <a:xfrm>
              <a:off x="2206041" y="2830089"/>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TextBox 81">
              <a:extLst>
                <a:ext uri="{FF2B5EF4-FFF2-40B4-BE49-F238E27FC236}">
                  <a16:creationId xmlns:a16="http://schemas.microsoft.com/office/drawing/2014/main" id="{0CCAEB28-8F9E-DA49-8165-F1FAEE041102}"/>
                </a:ext>
              </a:extLst>
            </p:cNvPr>
            <p:cNvSpPr txBox="1"/>
            <p:nvPr/>
          </p:nvSpPr>
          <p:spPr>
            <a:xfrm>
              <a:off x="2261750" y="2830089"/>
              <a:ext cx="392960" cy="461665"/>
            </a:xfrm>
            <a:prstGeom prst="rect">
              <a:avLst/>
            </a:prstGeom>
            <a:noFill/>
          </p:spPr>
          <p:txBody>
            <a:bodyPr wrap="square" rtlCol="0">
              <a:spAutoFit/>
            </a:bodyPr>
            <a:lstStyle/>
            <a:p>
              <a:r>
                <a:rPr lang="en-US" sz="2400" dirty="0">
                  <a:solidFill>
                    <a:schemeClr val="accent1"/>
                  </a:solidFill>
                </a:rPr>
                <a:t>X</a:t>
              </a:r>
            </a:p>
          </p:txBody>
        </p:sp>
      </p:grpSp>
      <p:sp>
        <p:nvSpPr>
          <p:cNvPr id="83" name="Freeform 82">
            <a:extLst>
              <a:ext uri="{FF2B5EF4-FFF2-40B4-BE49-F238E27FC236}">
                <a16:creationId xmlns:a16="http://schemas.microsoft.com/office/drawing/2014/main" id="{E8EC5210-9D71-B341-80C8-046F1ECCBCB8}"/>
              </a:ext>
            </a:extLst>
          </p:cNvPr>
          <p:cNvSpPr/>
          <p:nvPr/>
        </p:nvSpPr>
        <p:spPr>
          <a:xfrm>
            <a:off x="6538159"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pic>
        <p:nvPicPr>
          <p:cNvPr id="64" name="Picture 63">
            <a:extLst>
              <a:ext uri="{FF2B5EF4-FFF2-40B4-BE49-F238E27FC236}">
                <a16:creationId xmlns:a16="http://schemas.microsoft.com/office/drawing/2014/main" id="{B8A2C267-4C0E-D64B-A96A-945474336CAA}"/>
              </a:ext>
            </a:extLst>
          </p:cNvPr>
          <p:cNvPicPr>
            <a:picLocks noChangeAspect="1"/>
          </p:cNvPicPr>
          <p:nvPr/>
        </p:nvPicPr>
        <p:blipFill rotWithShape="1">
          <a:blip r:embed="rId7"/>
          <a:srcRect l="8237" t="6010" r="4548" b="5393"/>
          <a:stretch/>
        </p:blipFill>
        <p:spPr>
          <a:xfrm>
            <a:off x="4771055" y="4153765"/>
            <a:ext cx="1609191" cy="1226026"/>
          </a:xfrm>
          <a:prstGeom prst="rect">
            <a:avLst/>
          </a:prstGeom>
        </p:spPr>
      </p:pic>
      <p:pic>
        <p:nvPicPr>
          <p:cNvPr id="66" name="Picture 65">
            <a:extLst>
              <a:ext uri="{FF2B5EF4-FFF2-40B4-BE49-F238E27FC236}">
                <a16:creationId xmlns:a16="http://schemas.microsoft.com/office/drawing/2014/main" id="{766ED564-4101-8443-A021-BDF9DDF2190D}"/>
              </a:ext>
            </a:extLst>
          </p:cNvPr>
          <p:cNvPicPr>
            <a:picLocks noChangeAspect="1"/>
          </p:cNvPicPr>
          <p:nvPr/>
        </p:nvPicPr>
        <p:blipFill rotWithShape="1">
          <a:blip r:embed="rId8"/>
          <a:srcRect l="8238" t="7151" r="5090" b="6841"/>
          <a:stretch/>
        </p:blipFill>
        <p:spPr>
          <a:xfrm>
            <a:off x="101658" y="4126306"/>
            <a:ext cx="1653176" cy="1230391"/>
          </a:xfrm>
          <a:prstGeom prst="rect">
            <a:avLst/>
          </a:prstGeom>
        </p:spPr>
      </p:pic>
      <p:grpSp>
        <p:nvGrpSpPr>
          <p:cNvPr id="70" name="Group 69">
            <a:extLst>
              <a:ext uri="{FF2B5EF4-FFF2-40B4-BE49-F238E27FC236}">
                <a16:creationId xmlns:a16="http://schemas.microsoft.com/office/drawing/2014/main" id="{9F069E60-227A-B542-A6B0-F257B0A68BF3}"/>
              </a:ext>
            </a:extLst>
          </p:cNvPr>
          <p:cNvGrpSpPr/>
          <p:nvPr/>
        </p:nvGrpSpPr>
        <p:grpSpPr>
          <a:xfrm>
            <a:off x="1811839" y="4971537"/>
            <a:ext cx="456707" cy="430447"/>
            <a:chOff x="5111942" y="2811784"/>
            <a:chExt cx="456707" cy="430447"/>
          </a:xfrm>
        </p:grpSpPr>
        <p:sp>
          <p:nvSpPr>
            <p:cNvPr id="84" name="TextBox 83">
              <a:extLst>
                <a:ext uri="{FF2B5EF4-FFF2-40B4-BE49-F238E27FC236}">
                  <a16:creationId xmlns:a16="http://schemas.microsoft.com/office/drawing/2014/main" id="{C94663CB-6E7E-C842-80C0-98790EA1486D}"/>
                </a:ext>
              </a:extLst>
            </p:cNvPr>
            <p:cNvSpPr txBox="1"/>
            <p:nvPr/>
          </p:nvSpPr>
          <p:spPr>
            <a:xfrm>
              <a:off x="5185445" y="2811784"/>
              <a:ext cx="309700" cy="369332"/>
            </a:xfrm>
            <a:prstGeom prst="rect">
              <a:avLst/>
            </a:prstGeom>
            <a:noFill/>
          </p:spPr>
          <p:txBody>
            <a:bodyPr wrap="none" rtlCol="0">
              <a:spAutoFit/>
            </a:bodyPr>
            <a:lstStyle/>
            <a:p>
              <a:r>
                <a:rPr lang="en-US" dirty="0">
                  <a:solidFill>
                    <a:schemeClr val="accent1"/>
                  </a:solidFill>
                </a:rPr>
                <a:t>∑</a:t>
              </a:r>
            </a:p>
          </p:txBody>
        </p:sp>
        <p:sp>
          <p:nvSpPr>
            <p:cNvPr id="85" name="Oval 84">
              <a:extLst>
                <a:ext uri="{FF2B5EF4-FFF2-40B4-BE49-F238E27FC236}">
                  <a16:creationId xmlns:a16="http://schemas.microsoft.com/office/drawing/2014/main" id="{C2358DED-E010-CC48-9B1B-AE8184CBCEF4}"/>
                </a:ext>
              </a:extLst>
            </p:cNvPr>
            <p:cNvSpPr/>
            <p:nvPr/>
          </p:nvSpPr>
          <p:spPr>
            <a:xfrm>
              <a:off x="5111942" y="2811784"/>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86" name="Straight Arrow Connector 85">
            <a:extLst>
              <a:ext uri="{FF2B5EF4-FFF2-40B4-BE49-F238E27FC236}">
                <a16:creationId xmlns:a16="http://schemas.microsoft.com/office/drawing/2014/main" id="{A05646A1-3421-754A-BA30-527D830BF5E1}"/>
              </a:ext>
            </a:extLst>
          </p:cNvPr>
          <p:cNvCxnSpPr>
            <a:cxnSpLocks/>
          </p:cNvCxnSpPr>
          <p:nvPr/>
        </p:nvCxnSpPr>
        <p:spPr>
          <a:xfrm>
            <a:off x="2056638" y="4651007"/>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87" name="Group 86">
            <a:extLst>
              <a:ext uri="{FF2B5EF4-FFF2-40B4-BE49-F238E27FC236}">
                <a16:creationId xmlns:a16="http://schemas.microsoft.com/office/drawing/2014/main" id="{34AA1C3D-9528-6647-8F43-8B9A7CA81EFB}"/>
              </a:ext>
            </a:extLst>
          </p:cNvPr>
          <p:cNvGrpSpPr/>
          <p:nvPr/>
        </p:nvGrpSpPr>
        <p:grpSpPr>
          <a:xfrm>
            <a:off x="6413010" y="4949649"/>
            <a:ext cx="456707" cy="430447"/>
            <a:chOff x="5111942" y="2811784"/>
            <a:chExt cx="456707" cy="430447"/>
          </a:xfrm>
        </p:grpSpPr>
        <p:sp>
          <p:nvSpPr>
            <p:cNvPr id="88" name="TextBox 87">
              <a:extLst>
                <a:ext uri="{FF2B5EF4-FFF2-40B4-BE49-F238E27FC236}">
                  <a16:creationId xmlns:a16="http://schemas.microsoft.com/office/drawing/2014/main" id="{102D7DBF-195D-BE4D-AE54-73C4458B7484}"/>
                </a:ext>
              </a:extLst>
            </p:cNvPr>
            <p:cNvSpPr txBox="1"/>
            <p:nvPr/>
          </p:nvSpPr>
          <p:spPr>
            <a:xfrm>
              <a:off x="5185445" y="2811784"/>
              <a:ext cx="309700" cy="369332"/>
            </a:xfrm>
            <a:prstGeom prst="rect">
              <a:avLst/>
            </a:prstGeom>
            <a:noFill/>
          </p:spPr>
          <p:txBody>
            <a:bodyPr wrap="none" rtlCol="0">
              <a:spAutoFit/>
            </a:bodyPr>
            <a:lstStyle/>
            <a:p>
              <a:r>
                <a:rPr lang="en-US" dirty="0">
                  <a:solidFill>
                    <a:schemeClr val="accent1"/>
                  </a:solidFill>
                </a:rPr>
                <a:t>∑</a:t>
              </a:r>
            </a:p>
          </p:txBody>
        </p:sp>
        <p:sp>
          <p:nvSpPr>
            <p:cNvPr id="89" name="Oval 88">
              <a:extLst>
                <a:ext uri="{FF2B5EF4-FFF2-40B4-BE49-F238E27FC236}">
                  <a16:creationId xmlns:a16="http://schemas.microsoft.com/office/drawing/2014/main" id="{9DCDB950-8BF0-4E49-9F91-D3BEEC47E0EB}"/>
                </a:ext>
              </a:extLst>
            </p:cNvPr>
            <p:cNvSpPr/>
            <p:nvPr/>
          </p:nvSpPr>
          <p:spPr>
            <a:xfrm>
              <a:off x="5111942" y="2811784"/>
              <a:ext cx="456707" cy="430447"/>
            </a:xfrm>
            <a:prstGeom prst="ellipse">
              <a:avLst/>
            </a:prstGeom>
            <a:no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90" name="Straight Arrow Connector 89">
            <a:extLst>
              <a:ext uri="{FF2B5EF4-FFF2-40B4-BE49-F238E27FC236}">
                <a16:creationId xmlns:a16="http://schemas.microsoft.com/office/drawing/2014/main" id="{16A86939-9978-4447-A19B-4A35B28D0B6C}"/>
              </a:ext>
            </a:extLst>
          </p:cNvPr>
          <p:cNvCxnSpPr>
            <a:cxnSpLocks/>
          </p:cNvCxnSpPr>
          <p:nvPr/>
        </p:nvCxnSpPr>
        <p:spPr>
          <a:xfrm>
            <a:off x="6657809" y="4629119"/>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cxnSp>
        <p:nvCxnSpPr>
          <p:cNvPr id="120" name="Straight Arrow Connector 119">
            <a:extLst>
              <a:ext uri="{FF2B5EF4-FFF2-40B4-BE49-F238E27FC236}">
                <a16:creationId xmlns:a16="http://schemas.microsoft.com/office/drawing/2014/main" id="{62F48753-4D21-F549-92C0-37773CE015F2}"/>
              </a:ext>
            </a:extLst>
          </p:cNvPr>
          <p:cNvCxnSpPr>
            <a:cxnSpLocks/>
          </p:cNvCxnSpPr>
          <p:nvPr/>
        </p:nvCxnSpPr>
        <p:spPr>
          <a:xfrm>
            <a:off x="2047242" y="5401984"/>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grpSp>
        <p:nvGrpSpPr>
          <p:cNvPr id="5" name="Group 4">
            <a:extLst>
              <a:ext uri="{FF2B5EF4-FFF2-40B4-BE49-F238E27FC236}">
                <a16:creationId xmlns:a16="http://schemas.microsoft.com/office/drawing/2014/main" id="{1C576CC5-D898-A647-8A41-D30412EFB83F}"/>
              </a:ext>
            </a:extLst>
          </p:cNvPr>
          <p:cNvGrpSpPr/>
          <p:nvPr/>
        </p:nvGrpSpPr>
        <p:grpSpPr>
          <a:xfrm>
            <a:off x="2268546" y="3764054"/>
            <a:ext cx="473205" cy="1936572"/>
            <a:chOff x="2268546" y="3764054"/>
            <a:chExt cx="473205" cy="1936572"/>
          </a:xfrm>
        </p:grpSpPr>
        <p:cxnSp>
          <p:nvCxnSpPr>
            <p:cNvPr id="121" name="Straight Arrow Connector 120">
              <a:extLst>
                <a:ext uri="{FF2B5EF4-FFF2-40B4-BE49-F238E27FC236}">
                  <a16:creationId xmlns:a16="http://schemas.microsoft.com/office/drawing/2014/main" id="{1DBEAF81-B0CB-DB4F-80C3-9BA4890E588F}"/>
                </a:ext>
              </a:extLst>
            </p:cNvPr>
            <p:cNvCxnSpPr>
              <a:cxnSpLocks/>
            </p:cNvCxnSpPr>
            <p:nvPr/>
          </p:nvCxnSpPr>
          <p:spPr>
            <a:xfrm>
              <a:off x="2520447" y="4087992"/>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22" name="Freeform 121">
              <a:extLst>
                <a:ext uri="{FF2B5EF4-FFF2-40B4-BE49-F238E27FC236}">
                  <a16:creationId xmlns:a16="http://schemas.microsoft.com/office/drawing/2014/main" id="{56F4310E-0306-1342-AC46-9D018B173C0D}"/>
                </a:ext>
              </a:extLst>
            </p:cNvPr>
            <p:cNvSpPr/>
            <p:nvPr/>
          </p:nvSpPr>
          <p:spPr>
            <a:xfrm>
              <a:off x="2417242"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24" name="TextBox 123">
              <a:extLst>
                <a:ext uri="{FF2B5EF4-FFF2-40B4-BE49-F238E27FC236}">
                  <a16:creationId xmlns:a16="http://schemas.microsoft.com/office/drawing/2014/main" id="{7CA64CB3-4BA0-824E-BDEF-F9A9BA4A1466}"/>
                </a:ext>
              </a:extLst>
            </p:cNvPr>
            <p:cNvSpPr txBox="1"/>
            <p:nvPr/>
          </p:nvSpPr>
          <p:spPr>
            <a:xfrm>
              <a:off x="2358547" y="4971537"/>
              <a:ext cx="309700" cy="369332"/>
            </a:xfrm>
            <a:prstGeom prst="rect">
              <a:avLst/>
            </a:prstGeom>
            <a:noFill/>
          </p:spPr>
          <p:txBody>
            <a:bodyPr wrap="none" rtlCol="0">
              <a:spAutoFit/>
            </a:bodyPr>
            <a:lstStyle/>
            <a:p>
              <a:r>
                <a:rPr lang="en-US" dirty="0">
                  <a:solidFill>
                    <a:schemeClr val="bg1">
                      <a:lumMod val="50000"/>
                    </a:schemeClr>
                  </a:solidFill>
                </a:rPr>
                <a:t>∑</a:t>
              </a:r>
            </a:p>
          </p:txBody>
        </p:sp>
        <p:sp>
          <p:nvSpPr>
            <p:cNvPr id="125" name="Oval 124">
              <a:extLst>
                <a:ext uri="{FF2B5EF4-FFF2-40B4-BE49-F238E27FC236}">
                  <a16:creationId xmlns:a16="http://schemas.microsoft.com/office/drawing/2014/main" id="{FD6F3089-C72F-5040-B7A6-39C0DA22F32E}"/>
                </a:ext>
              </a:extLst>
            </p:cNvPr>
            <p:cNvSpPr/>
            <p:nvPr/>
          </p:nvSpPr>
          <p:spPr>
            <a:xfrm>
              <a:off x="2285044" y="4971537"/>
              <a:ext cx="456707" cy="430447"/>
            </a:xfrm>
            <a:prstGeom prst="ellipse">
              <a:avLst/>
            </a:prstGeom>
            <a:noFill/>
            <a:ln>
              <a:solidFill>
                <a:schemeClr val="bg1">
                  <a:lumMod val="6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26" name="Straight Arrow Connector 125">
              <a:extLst>
                <a:ext uri="{FF2B5EF4-FFF2-40B4-BE49-F238E27FC236}">
                  <a16:creationId xmlns:a16="http://schemas.microsoft.com/office/drawing/2014/main" id="{1AB90BE3-1176-D94F-8F57-04171660D932}"/>
                </a:ext>
              </a:extLst>
            </p:cNvPr>
            <p:cNvCxnSpPr>
              <a:cxnSpLocks/>
            </p:cNvCxnSpPr>
            <p:nvPr/>
          </p:nvCxnSpPr>
          <p:spPr>
            <a:xfrm>
              <a:off x="2529843" y="4651007"/>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27" name="Straight Arrow Connector 126">
              <a:extLst>
                <a:ext uri="{FF2B5EF4-FFF2-40B4-BE49-F238E27FC236}">
                  <a16:creationId xmlns:a16="http://schemas.microsoft.com/office/drawing/2014/main" id="{9BA9A782-D683-1E44-8EC8-4E9995E990D7}"/>
                </a:ext>
              </a:extLst>
            </p:cNvPr>
            <p:cNvCxnSpPr>
              <a:cxnSpLocks/>
            </p:cNvCxnSpPr>
            <p:nvPr/>
          </p:nvCxnSpPr>
          <p:spPr>
            <a:xfrm>
              <a:off x="2520447" y="5401984"/>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28" name="TextBox 127">
              <a:extLst>
                <a:ext uri="{FF2B5EF4-FFF2-40B4-BE49-F238E27FC236}">
                  <a16:creationId xmlns:a16="http://schemas.microsoft.com/office/drawing/2014/main" id="{264489A8-2C3F-FC4C-8131-DD77BF9C77C6}"/>
                </a:ext>
              </a:extLst>
            </p:cNvPr>
            <p:cNvSpPr txBox="1"/>
            <p:nvPr/>
          </p:nvSpPr>
          <p:spPr>
            <a:xfrm rot="16200000">
              <a:off x="2281530" y="3751070"/>
              <a:ext cx="343364" cy="369332"/>
            </a:xfrm>
            <a:prstGeom prst="rect">
              <a:avLst/>
            </a:prstGeom>
            <a:noFill/>
          </p:spPr>
          <p:txBody>
            <a:bodyPr wrap="none" rtlCol="0">
              <a:spAutoFit/>
            </a:bodyPr>
            <a:lstStyle/>
            <a:p>
              <a:r>
                <a:rPr lang="en-US" dirty="0">
                  <a:solidFill>
                    <a:schemeClr val="bg1">
                      <a:lumMod val="50000"/>
                    </a:schemeClr>
                  </a:solidFill>
                </a:rPr>
                <a:t>…</a:t>
              </a:r>
            </a:p>
          </p:txBody>
        </p:sp>
      </p:grpSp>
      <p:grpSp>
        <p:nvGrpSpPr>
          <p:cNvPr id="129" name="Group 128">
            <a:extLst>
              <a:ext uri="{FF2B5EF4-FFF2-40B4-BE49-F238E27FC236}">
                <a16:creationId xmlns:a16="http://schemas.microsoft.com/office/drawing/2014/main" id="{74EEB917-FD91-0B47-8A26-C0941011137E}"/>
              </a:ext>
            </a:extLst>
          </p:cNvPr>
          <p:cNvGrpSpPr/>
          <p:nvPr/>
        </p:nvGrpSpPr>
        <p:grpSpPr>
          <a:xfrm>
            <a:off x="2998873" y="3764054"/>
            <a:ext cx="473205" cy="1936572"/>
            <a:chOff x="2268546" y="3764054"/>
            <a:chExt cx="473205" cy="1936572"/>
          </a:xfrm>
        </p:grpSpPr>
        <p:cxnSp>
          <p:nvCxnSpPr>
            <p:cNvPr id="130" name="Straight Arrow Connector 129">
              <a:extLst>
                <a:ext uri="{FF2B5EF4-FFF2-40B4-BE49-F238E27FC236}">
                  <a16:creationId xmlns:a16="http://schemas.microsoft.com/office/drawing/2014/main" id="{F80228C3-B74C-1842-B44F-8C44DFCE57FF}"/>
                </a:ext>
              </a:extLst>
            </p:cNvPr>
            <p:cNvCxnSpPr>
              <a:cxnSpLocks/>
            </p:cNvCxnSpPr>
            <p:nvPr/>
          </p:nvCxnSpPr>
          <p:spPr>
            <a:xfrm>
              <a:off x="2520447" y="4087992"/>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31" name="Freeform 130">
              <a:extLst>
                <a:ext uri="{FF2B5EF4-FFF2-40B4-BE49-F238E27FC236}">
                  <a16:creationId xmlns:a16="http://schemas.microsoft.com/office/drawing/2014/main" id="{F8040B8F-294E-5D4F-BBF8-0696B230872E}"/>
                </a:ext>
              </a:extLst>
            </p:cNvPr>
            <p:cNvSpPr/>
            <p:nvPr/>
          </p:nvSpPr>
          <p:spPr>
            <a:xfrm>
              <a:off x="2417242"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32" name="TextBox 131">
              <a:extLst>
                <a:ext uri="{FF2B5EF4-FFF2-40B4-BE49-F238E27FC236}">
                  <a16:creationId xmlns:a16="http://schemas.microsoft.com/office/drawing/2014/main" id="{41C09067-F19E-984A-B256-E6BA1E54BFF6}"/>
                </a:ext>
              </a:extLst>
            </p:cNvPr>
            <p:cNvSpPr txBox="1"/>
            <p:nvPr/>
          </p:nvSpPr>
          <p:spPr>
            <a:xfrm>
              <a:off x="2358547" y="4971537"/>
              <a:ext cx="309700" cy="369332"/>
            </a:xfrm>
            <a:prstGeom prst="rect">
              <a:avLst/>
            </a:prstGeom>
            <a:noFill/>
          </p:spPr>
          <p:txBody>
            <a:bodyPr wrap="none" rtlCol="0">
              <a:spAutoFit/>
            </a:bodyPr>
            <a:lstStyle/>
            <a:p>
              <a:r>
                <a:rPr lang="en-US" dirty="0">
                  <a:solidFill>
                    <a:schemeClr val="bg1">
                      <a:lumMod val="50000"/>
                    </a:schemeClr>
                  </a:solidFill>
                </a:rPr>
                <a:t>∑</a:t>
              </a:r>
            </a:p>
          </p:txBody>
        </p:sp>
        <p:sp>
          <p:nvSpPr>
            <p:cNvPr id="133" name="Oval 132">
              <a:extLst>
                <a:ext uri="{FF2B5EF4-FFF2-40B4-BE49-F238E27FC236}">
                  <a16:creationId xmlns:a16="http://schemas.microsoft.com/office/drawing/2014/main" id="{15ABB1DA-10E5-D348-AB68-89B2EEDDA294}"/>
                </a:ext>
              </a:extLst>
            </p:cNvPr>
            <p:cNvSpPr/>
            <p:nvPr/>
          </p:nvSpPr>
          <p:spPr>
            <a:xfrm>
              <a:off x="2285044" y="4971537"/>
              <a:ext cx="456707" cy="430447"/>
            </a:xfrm>
            <a:prstGeom prst="ellipse">
              <a:avLst/>
            </a:prstGeom>
            <a:noFill/>
            <a:ln>
              <a:solidFill>
                <a:schemeClr val="bg1">
                  <a:lumMod val="6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4" name="Straight Arrow Connector 133">
              <a:extLst>
                <a:ext uri="{FF2B5EF4-FFF2-40B4-BE49-F238E27FC236}">
                  <a16:creationId xmlns:a16="http://schemas.microsoft.com/office/drawing/2014/main" id="{7284E7A4-F2DF-F74E-931D-24C618D7DA00}"/>
                </a:ext>
              </a:extLst>
            </p:cNvPr>
            <p:cNvCxnSpPr>
              <a:cxnSpLocks/>
            </p:cNvCxnSpPr>
            <p:nvPr/>
          </p:nvCxnSpPr>
          <p:spPr>
            <a:xfrm>
              <a:off x="2529843" y="4651007"/>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35" name="Straight Arrow Connector 134">
              <a:extLst>
                <a:ext uri="{FF2B5EF4-FFF2-40B4-BE49-F238E27FC236}">
                  <a16:creationId xmlns:a16="http://schemas.microsoft.com/office/drawing/2014/main" id="{DA254041-155A-1347-B62F-510B9CCA9E69}"/>
                </a:ext>
              </a:extLst>
            </p:cNvPr>
            <p:cNvCxnSpPr>
              <a:cxnSpLocks/>
            </p:cNvCxnSpPr>
            <p:nvPr/>
          </p:nvCxnSpPr>
          <p:spPr>
            <a:xfrm>
              <a:off x="2520447" y="5401984"/>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36" name="TextBox 135">
              <a:extLst>
                <a:ext uri="{FF2B5EF4-FFF2-40B4-BE49-F238E27FC236}">
                  <a16:creationId xmlns:a16="http://schemas.microsoft.com/office/drawing/2014/main" id="{465C2E7B-E677-EA4B-8A3C-02650A4EDFFB}"/>
                </a:ext>
              </a:extLst>
            </p:cNvPr>
            <p:cNvSpPr txBox="1"/>
            <p:nvPr/>
          </p:nvSpPr>
          <p:spPr>
            <a:xfrm rot="16200000">
              <a:off x="2281530" y="3751070"/>
              <a:ext cx="343364" cy="369332"/>
            </a:xfrm>
            <a:prstGeom prst="rect">
              <a:avLst/>
            </a:prstGeom>
            <a:noFill/>
          </p:spPr>
          <p:txBody>
            <a:bodyPr wrap="none" rtlCol="0">
              <a:spAutoFit/>
            </a:bodyPr>
            <a:lstStyle/>
            <a:p>
              <a:r>
                <a:rPr lang="en-US" dirty="0">
                  <a:solidFill>
                    <a:schemeClr val="bg1">
                      <a:lumMod val="50000"/>
                    </a:schemeClr>
                  </a:solidFill>
                </a:rPr>
                <a:t>…</a:t>
              </a:r>
            </a:p>
          </p:txBody>
        </p:sp>
      </p:grpSp>
      <p:sp>
        <p:nvSpPr>
          <p:cNvPr id="137" name="TextBox 136">
            <a:extLst>
              <a:ext uri="{FF2B5EF4-FFF2-40B4-BE49-F238E27FC236}">
                <a16:creationId xmlns:a16="http://schemas.microsoft.com/office/drawing/2014/main" id="{7A79D627-9F39-BD49-9D8F-F736031780BD}"/>
              </a:ext>
            </a:extLst>
          </p:cNvPr>
          <p:cNvSpPr txBox="1"/>
          <p:nvPr/>
        </p:nvSpPr>
        <p:spPr>
          <a:xfrm>
            <a:off x="2724282" y="4980206"/>
            <a:ext cx="343364" cy="369332"/>
          </a:xfrm>
          <a:prstGeom prst="rect">
            <a:avLst/>
          </a:prstGeom>
          <a:noFill/>
        </p:spPr>
        <p:txBody>
          <a:bodyPr wrap="none" rtlCol="0">
            <a:spAutoFit/>
          </a:bodyPr>
          <a:lstStyle/>
          <a:p>
            <a:r>
              <a:rPr lang="en-US" dirty="0">
                <a:solidFill>
                  <a:schemeClr val="bg1">
                    <a:lumMod val="50000"/>
                  </a:schemeClr>
                </a:solidFill>
              </a:rPr>
              <a:t>…</a:t>
            </a:r>
          </a:p>
        </p:txBody>
      </p:sp>
      <p:grpSp>
        <p:nvGrpSpPr>
          <p:cNvPr id="138" name="Group 137">
            <a:extLst>
              <a:ext uri="{FF2B5EF4-FFF2-40B4-BE49-F238E27FC236}">
                <a16:creationId xmlns:a16="http://schemas.microsoft.com/office/drawing/2014/main" id="{1EDFCB21-C4EA-B545-8AF8-A3B33006E73E}"/>
              </a:ext>
            </a:extLst>
          </p:cNvPr>
          <p:cNvGrpSpPr/>
          <p:nvPr/>
        </p:nvGrpSpPr>
        <p:grpSpPr>
          <a:xfrm>
            <a:off x="6866488" y="3750199"/>
            <a:ext cx="473205" cy="1936572"/>
            <a:chOff x="2268546" y="3764054"/>
            <a:chExt cx="473205" cy="1936572"/>
          </a:xfrm>
        </p:grpSpPr>
        <p:cxnSp>
          <p:nvCxnSpPr>
            <p:cNvPr id="139" name="Straight Arrow Connector 138">
              <a:extLst>
                <a:ext uri="{FF2B5EF4-FFF2-40B4-BE49-F238E27FC236}">
                  <a16:creationId xmlns:a16="http://schemas.microsoft.com/office/drawing/2014/main" id="{3FE2D416-EB22-0E4F-BA6E-85A7C290A0AD}"/>
                </a:ext>
              </a:extLst>
            </p:cNvPr>
            <p:cNvCxnSpPr>
              <a:cxnSpLocks/>
            </p:cNvCxnSpPr>
            <p:nvPr/>
          </p:nvCxnSpPr>
          <p:spPr>
            <a:xfrm>
              <a:off x="2520447" y="4087992"/>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40" name="Freeform 139">
              <a:extLst>
                <a:ext uri="{FF2B5EF4-FFF2-40B4-BE49-F238E27FC236}">
                  <a16:creationId xmlns:a16="http://schemas.microsoft.com/office/drawing/2014/main" id="{FE352767-B994-4D4E-9175-36D5240DDC60}"/>
                </a:ext>
              </a:extLst>
            </p:cNvPr>
            <p:cNvSpPr/>
            <p:nvPr/>
          </p:nvSpPr>
          <p:spPr>
            <a:xfrm>
              <a:off x="2417242"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41" name="TextBox 140">
              <a:extLst>
                <a:ext uri="{FF2B5EF4-FFF2-40B4-BE49-F238E27FC236}">
                  <a16:creationId xmlns:a16="http://schemas.microsoft.com/office/drawing/2014/main" id="{2F89AFE0-F92D-AD40-B540-2DD12C5DA5C2}"/>
                </a:ext>
              </a:extLst>
            </p:cNvPr>
            <p:cNvSpPr txBox="1"/>
            <p:nvPr/>
          </p:nvSpPr>
          <p:spPr>
            <a:xfrm>
              <a:off x="2358547" y="4971537"/>
              <a:ext cx="309700" cy="369332"/>
            </a:xfrm>
            <a:prstGeom prst="rect">
              <a:avLst/>
            </a:prstGeom>
            <a:noFill/>
          </p:spPr>
          <p:txBody>
            <a:bodyPr wrap="none" rtlCol="0">
              <a:spAutoFit/>
            </a:bodyPr>
            <a:lstStyle/>
            <a:p>
              <a:r>
                <a:rPr lang="en-US" dirty="0">
                  <a:solidFill>
                    <a:schemeClr val="bg1">
                      <a:lumMod val="50000"/>
                    </a:schemeClr>
                  </a:solidFill>
                </a:rPr>
                <a:t>∑</a:t>
              </a:r>
            </a:p>
          </p:txBody>
        </p:sp>
        <p:sp>
          <p:nvSpPr>
            <p:cNvPr id="142" name="Oval 141">
              <a:extLst>
                <a:ext uri="{FF2B5EF4-FFF2-40B4-BE49-F238E27FC236}">
                  <a16:creationId xmlns:a16="http://schemas.microsoft.com/office/drawing/2014/main" id="{E03C6CAB-FCC6-6445-B9D7-E224B6F4F508}"/>
                </a:ext>
              </a:extLst>
            </p:cNvPr>
            <p:cNvSpPr/>
            <p:nvPr/>
          </p:nvSpPr>
          <p:spPr>
            <a:xfrm>
              <a:off x="2285044" y="4971537"/>
              <a:ext cx="456707" cy="430447"/>
            </a:xfrm>
            <a:prstGeom prst="ellipse">
              <a:avLst/>
            </a:prstGeom>
            <a:noFill/>
            <a:ln>
              <a:solidFill>
                <a:schemeClr val="bg1">
                  <a:lumMod val="6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43" name="Straight Arrow Connector 142">
              <a:extLst>
                <a:ext uri="{FF2B5EF4-FFF2-40B4-BE49-F238E27FC236}">
                  <a16:creationId xmlns:a16="http://schemas.microsoft.com/office/drawing/2014/main" id="{167735F7-E7A4-5044-9A52-63DAB9785CD9}"/>
                </a:ext>
              </a:extLst>
            </p:cNvPr>
            <p:cNvCxnSpPr>
              <a:cxnSpLocks/>
            </p:cNvCxnSpPr>
            <p:nvPr/>
          </p:nvCxnSpPr>
          <p:spPr>
            <a:xfrm>
              <a:off x="2529843" y="4651007"/>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44" name="Straight Arrow Connector 143">
              <a:extLst>
                <a:ext uri="{FF2B5EF4-FFF2-40B4-BE49-F238E27FC236}">
                  <a16:creationId xmlns:a16="http://schemas.microsoft.com/office/drawing/2014/main" id="{FF7A2207-1540-734F-B2D9-B9A0ECE1496D}"/>
                </a:ext>
              </a:extLst>
            </p:cNvPr>
            <p:cNvCxnSpPr>
              <a:cxnSpLocks/>
            </p:cNvCxnSpPr>
            <p:nvPr/>
          </p:nvCxnSpPr>
          <p:spPr>
            <a:xfrm>
              <a:off x="2520447" y="5401984"/>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45" name="TextBox 144">
              <a:extLst>
                <a:ext uri="{FF2B5EF4-FFF2-40B4-BE49-F238E27FC236}">
                  <a16:creationId xmlns:a16="http://schemas.microsoft.com/office/drawing/2014/main" id="{98308DD5-DC60-AB4D-9A32-22CC9F36ACDD}"/>
                </a:ext>
              </a:extLst>
            </p:cNvPr>
            <p:cNvSpPr txBox="1"/>
            <p:nvPr/>
          </p:nvSpPr>
          <p:spPr>
            <a:xfrm rot="16200000">
              <a:off x="2281530" y="3751070"/>
              <a:ext cx="343364" cy="369332"/>
            </a:xfrm>
            <a:prstGeom prst="rect">
              <a:avLst/>
            </a:prstGeom>
            <a:noFill/>
          </p:spPr>
          <p:txBody>
            <a:bodyPr wrap="none" rtlCol="0">
              <a:spAutoFit/>
            </a:bodyPr>
            <a:lstStyle/>
            <a:p>
              <a:r>
                <a:rPr lang="en-US" dirty="0">
                  <a:solidFill>
                    <a:schemeClr val="bg1">
                      <a:lumMod val="50000"/>
                    </a:schemeClr>
                  </a:solidFill>
                </a:rPr>
                <a:t>…</a:t>
              </a:r>
            </a:p>
          </p:txBody>
        </p:sp>
      </p:grpSp>
      <p:grpSp>
        <p:nvGrpSpPr>
          <p:cNvPr id="146" name="Group 145">
            <a:extLst>
              <a:ext uri="{FF2B5EF4-FFF2-40B4-BE49-F238E27FC236}">
                <a16:creationId xmlns:a16="http://schemas.microsoft.com/office/drawing/2014/main" id="{1E4E11A6-20BE-4342-B7B2-D4BEF70468A7}"/>
              </a:ext>
            </a:extLst>
          </p:cNvPr>
          <p:cNvGrpSpPr/>
          <p:nvPr/>
        </p:nvGrpSpPr>
        <p:grpSpPr>
          <a:xfrm>
            <a:off x="7596815" y="3750199"/>
            <a:ext cx="473205" cy="1936572"/>
            <a:chOff x="2268546" y="3764054"/>
            <a:chExt cx="473205" cy="1936572"/>
          </a:xfrm>
        </p:grpSpPr>
        <p:cxnSp>
          <p:nvCxnSpPr>
            <p:cNvPr id="147" name="Straight Arrow Connector 146">
              <a:extLst>
                <a:ext uri="{FF2B5EF4-FFF2-40B4-BE49-F238E27FC236}">
                  <a16:creationId xmlns:a16="http://schemas.microsoft.com/office/drawing/2014/main" id="{68109997-2F64-574F-9CEE-A8DACB4C525C}"/>
                </a:ext>
              </a:extLst>
            </p:cNvPr>
            <p:cNvCxnSpPr>
              <a:cxnSpLocks/>
            </p:cNvCxnSpPr>
            <p:nvPr/>
          </p:nvCxnSpPr>
          <p:spPr>
            <a:xfrm>
              <a:off x="2520447" y="4087992"/>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48" name="Freeform 147">
              <a:extLst>
                <a:ext uri="{FF2B5EF4-FFF2-40B4-BE49-F238E27FC236}">
                  <a16:creationId xmlns:a16="http://schemas.microsoft.com/office/drawing/2014/main" id="{11525197-F52B-294A-9C80-2C42B5B52793}"/>
                </a:ext>
              </a:extLst>
            </p:cNvPr>
            <p:cNvSpPr/>
            <p:nvPr/>
          </p:nvSpPr>
          <p:spPr>
            <a:xfrm>
              <a:off x="2417242" y="4392761"/>
              <a:ext cx="214384" cy="21928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19050" cmpd="sng">
              <a:solidFill>
                <a:schemeClr val="bg1">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500" dirty="0"/>
            </a:p>
          </p:txBody>
        </p:sp>
        <p:sp>
          <p:nvSpPr>
            <p:cNvPr id="149" name="TextBox 148">
              <a:extLst>
                <a:ext uri="{FF2B5EF4-FFF2-40B4-BE49-F238E27FC236}">
                  <a16:creationId xmlns:a16="http://schemas.microsoft.com/office/drawing/2014/main" id="{CA5C57E1-4986-9E4D-B41B-CB7BF40DB65D}"/>
                </a:ext>
              </a:extLst>
            </p:cNvPr>
            <p:cNvSpPr txBox="1"/>
            <p:nvPr/>
          </p:nvSpPr>
          <p:spPr>
            <a:xfrm>
              <a:off x="2358547" y="4971537"/>
              <a:ext cx="309700" cy="369332"/>
            </a:xfrm>
            <a:prstGeom prst="rect">
              <a:avLst/>
            </a:prstGeom>
            <a:noFill/>
          </p:spPr>
          <p:txBody>
            <a:bodyPr wrap="none" rtlCol="0">
              <a:spAutoFit/>
            </a:bodyPr>
            <a:lstStyle/>
            <a:p>
              <a:r>
                <a:rPr lang="en-US" dirty="0">
                  <a:solidFill>
                    <a:schemeClr val="bg1">
                      <a:lumMod val="50000"/>
                    </a:schemeClr>
                  </a:solidFill>
                </a:rPr>
                <a:t>∑</a:t>
              </a:r>
            </a:p>
          </p:txBody>
        </p:sp>
        <p:sp>
          <p:nvSpPr>
            <p:cNvPr id="150" name="Oval 149">
              <a:extLst>
                <a:ext uri="{FF2B5EF4-FFF2-40B4-BE49-F238E27FC236}">
                  <a16:creationId xmlns:a16="http://schemas.microsoft.com/office/drawing/2014/main" id="{1513D562-7720-4940-9B79-6537211E9CA8}"/>
                </a:ext>
              </a:extLst>
            </p:cNvPr>
            <p:cNvSpPr/>
            <p:nvPr/>
          </p:nvSpPr>
          <p:spPr>
            <a:xfrm>
              <a:off x="2285044" y="4971537"/>
              <a:ext cx="456707" cy="430447"/>
            </a:xfrm>
            <a:prstGeom prst="ellipse">
              <a:avLst/>
            </a:prstGeom>
            <a:noFill/>
            <a:ln>
              <a:solidFill>
                <a:schemeClr val="bg1">
                  <a:lumMod val="6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51" name="Straight Arrow Connector 150">
              <a:extLst>
                <a:ext uri="{FF2B5EF4-FFF2-40B4-BE49-F238E27FC236}">
                  <a16:creationId xmlns:a16="http://schemas.microsoft.com/office/drawing/2014/main" id="{CB27CE24-A592-F34E-A2E4-88209F183F52}"/>
                </a:ext>
              </a:extLst>
            </p:cNvPr>
            <p:cNvCxnSpPr>
              <a:cxnSpLocks/>
            </p:cNvCxnSpPr>
            <p:nvPr/>
          </p:nvCxnSpPr>
          <p:spPr>
            <a:xfrm>
              <a:off x="2529843" y="4651007"/>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52" name="Straight Arrow Connector 151">
              <a:extLst>
                <a:ext uri="{FF2B5EF4-FFF2-40B4-BE49-F238E27FC236}">
                  <a16:creationId xmlns:a16="http://schemas.microsoft.com/office/drawing/2014/main" id="{65F07CD3-017F-1C4A-B1DE-DEC8BFADEC59}"/>
                </a:ext>
              </a:extLst>
            </p:cNvPr>
            <p:cNvCxnSpPr>
              <a:cxnSpLocks/>
            </p:cNvCxnSpPr>
            <p:nvPr/>
          </p:nvCxnSpPr>
          <p:spPr>
            <a:xfrm>
              <a:off x="2520447" y="5401984"/>
              <a:ext cx="0" cy="298642"/>
            </a:xfrm>
            <a:prstGeom prst="straightConnector1">
              <a:avLst/>
            </a:prstGeom>
            <a:ln>
              <a:solidFill>
                <a:schemeClr val="bg1">
                  <a:lumMod val="65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53" name="TextBox 152">
              <a:extLst>
                <a:ext uri="{FF2B5EF4-FFF2-40B4-BE49-F238E27FC236}">
                  <a16:creationId xmlns:a16="http://schemas.microsoft.com/office/drawing/2014/main" id="{1BF3DDD1-9784-934B-A7A6-FA334E4117D8}"/>
                </a:ext>
              </a:extLst>
            </p:cNvPr>
            <p:cNvSpPr txBox="1"/>
            <p:nvPr/>
          </p:nvSpPr>
          <p:spPr>
            <a:xfrm rot="16200000">
              <a:off x="2281530" y="3751070"/>
              <a:ext cx="343364" cy="369332"/>
            </a:xfrm>
            <a:prstGeom prst="rect">
              <a:avLst/>
            </a:prstGeom>
            <a:noFill/>
          </p:spPr>
          <p:txBody>
            <a:bodyPr wrap="none" rtlCol="0">
              <a:spAutoFit/>
            </a:bodyPr>
            <a:lstStyle/>
            <a:p>
              <a:r>
                <a:rPr lang="en-US" dirty="0">
                  <a:solidFill>
                    <a:schemeClr val="bg1">
                      <a:lumMod val="50000"/>
                    </a:schemeClr>
                  </a:solidFill>
                </a:rPr>
                <a:t>…</a:t>
              </a:r>
            </a:p>
          </p:txBody>
        </p:sp>
      </p:grpSp>
      <p:sp>
        <p:nvSpPr>
          <p:cNvPr id="154" name="TextBox 153">
            <a:extLst>
              <a:ext uri="{FF2B5EF4-FFF2-40B4-BE49-F238E27FC236}">
                <a16:creationId xmlns:a16="http://schemas.microsoft.com/office/drawing/2014/main" id="{F0BDBD07-FB73-CC4D-9790-3853D0E434FB}"/>
              </a:ext>
            </a:extLst>
          </p:cNvPr>
          <p:cNvSpPr txBox="1"/>
          <p:nvPr/>
        </p:nvSpPr>
        <p:spPr>
          <a:xfrm>
            <a:off x="7322224" y="4966351"/>
            <a:ext cx="343364" cy="369332"/>
          </a:xfrm>
          <a:prstGeom prst="rect">
            <a:avLst/>
          </a:prstGeom>
          <a:noFill/>
        </p:spPr>
        <p:txBody>
          <a:bodyPr wrap="none" rtlCol="0">
            <a:spAutoFit/>
          </a:bodyPr>
          <a:lstStyle/>
          <a:p>
            <a:r>
              <a:rPr lang="en-US" dirty="0">
                <a:solidFill>
                  <a:schemeClr val="bg1">
                    <a:lumMod val="50000"/>
                  </a:schemeClr>
                </a:solidFill>
              </a:rPr>
              <a:t>…</a:t>
            </a:r>
          </a:p>
        </p:txBody>
      </p:sp>
      <p:cxnSp>
        <p:nvCxnSpPr>
          <p:cNvPr id="155" name="Straight Arrow Connector 154">
            <a:extLst>
              <a:ext uri="{FF2B5EF4-FFF2-40B4-BE49-F238E27FC236}">
                <a16:creationId xmlns:a16="http://schemas.microsoft.com/office/drawing/2014/main" id="{55F50146-ACC4-1949-B805-833F19C2A4B0}"/>
              </a:ext>
            </a:extLst>
          </p:cNvPr>
          <p:cNvCxnSpPr>
            <a:cxnSpLocks/>
          </p:cNvCxnSpPr>
          <p:nvPr/>
        </p:nvCxnSpPr>
        <p:spPr>
          <a:xfrm>
            <a:off x="6657809" y="5388129"/>
            <a:ext cx="0" cy="298642"/>
          </a:xfrm>
          <a:prstGeom prst="straightConnector1">
            <a:avLst/>
          </a:prstGeom>
          <a:ln>
            <a:tailEnd type="triangle"/>
          </a:ln>
          <a:effectLst/>
        </p:spPr>
        <p:style>
          <a:lnRef idx="2">
            <a:schemeClr val="accent1"/>
          </a:lnRef>
          <a:fillRef idx="0">
            <a:schemeClr val="accent1"/>
          </a:fillRef>
          <a:effectRef idx="1">
            <a:schemeClr val="accent1"/>
          </a:effectRef>
          <a:fontRef idx="minor">
            <a:schemeClr val="tx1"/>
          </a:fontRef>
        </p:style>
      </p:cxnSp>
      <p:pic>
        <p:nvPicPr>
          <p:cNvPr id="99" name="Picture 98">
            <a:extLst>
              <a:ext uri="{FF2B5EF4-FFF2-40B4-BE49-F238E27FC236}">
                <a16:creationId xmlns:a16="http://schemas.microsoft.com/office/drawing/2014/main" id="{6C6B07F3-E978-F745-8803-BE96E9A57C2F}"/>
              </a:ext>
            </a:extLst>
          </p:cNvPr>
          <p:cNvPicPr>
            <a:picLocks noChangeAspect="1"/>
          </p:cNvPicPr>
          <p:nvPr/>
        </p:nvPicPr>
        <p:blipFill rotWithShape="1">
          <a:blip r:embed="rId9"/>
          <a:srcRect l="8238" t="8105" r="6602" b="6358"/>
          <a:stretch/>
        </p:blipFill>
        <p:spPr>
          <a:xfrm>
            <a:off x="6486513" y="5700505"/>
            <a:ext cx="1519860" cy="1144932"/>
          </a:xfrm>
          <a:prstGeom prst="rect">
            <a:avLst/>
          </a:prstGeom>
        </p:spPr>
      </p:pic>
      <p:pic>
        <p:nvPicPr>
          <p:cNvPr id="100" name="Picture 99">
            <a:extLst>
              <a:ext uri="{FF2B5EF4-FFF2-40B4-BE49-F238E27FC236}">
                <a16:creationId xmlns:a16="http://schemas.microsoft.com/office/drawing/2014/main" id="{9C692942-4729-BE41-BE78-C20C60A4E1BF}"/>
              </a:ext>
            </a:extLst>
          </p:cNvPr>
          <p:cNvPicPr>
            <a:picLocks noChangeAspect="1"/>
          </p:cNvPicPr>
          <p:nvPr/>
        </p:nvPicPr>
        <p:blipFill rotWithShape="1">
          <a:blip r:embed="rId10"/>
          <a:srcRect l="8237" t="7052" r="5271" b="5392"/>
          <a:stretch/>
        </p:blipFill>
        <p:spPr>
          <a:xfrm>
            <a:off x="1838750" y="5678668"/>
            <a:ext cx="1519862" cy="1153928"/>
          </a:xfrm>
          <a:prstGeom prst="rect">
            <a:avLst/>
          </a:prstGeom>
        </p:spPr>
      </p:pic>
      <mc:AlternateContent xmlns:mc="http://schemas.openxmlformats.org/markup-compatibility/2006" xmlns:a14="http://schemas.microsoft.com/office/drawing/2010/main">
        <mc:Choice Requires="a14">
          <p:sp>
            <p:nvSpPr>
              <p:cNvPr id="101" name="TextBox 100">
                <a:extLst>
                  <a:ext uri="{FF2B5EF4-FFF2-40B4-BE49-F238E27FC236}">
                    <a16:creationId xmlns:a16="http://schemas.microsoft.com/office/drawing/2014/main" id="{AE091261-146C-EE43-8C25-F39B1181350E}"/>
                  </a:ext>
                </a:extLst>
              </p:cNvPr>
              <p:cNvSpPr txBox="1"/>
              <p:nvPr/>
            </p:nvSpPr>
            <p:spPr>
              <a:xfrm>
                <a:off x="3977404" y="3507434"/>
                <a:ext cx="2512354" cy="646331"/>
              </a:xfrm>
              <a:prstGeom prst="rect">
                <a:avLst/>
              </a:prstGeom>
              <a:noFill/>
            </p:spPr>
            <p:txBody>
              <a:bodyPr wrap="none" rtlCol="0">
                <a:spAutoFit/>
              </a:bodyPr>
              <a:lstStyle/>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b="0" i="1" smtClean="0">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A </a:t>
                </a:r>
                <a:r>
                  <a:rPr lang="en-US" dirty="0">
                    <a:highlight>
                      <a:srgbClr val="FFFF00"/>
                    </a:highlight>
                    <a:latin typeface="Al Tarikh" pitchFamily="2" charset="-78"/>
                    <a:cs typeface="Al Tarikh" pitchFamily="2" charset="-78"/>
                  </a:rPr>
                  <a:t>-</a:t>
                </a:r>
                <a:r>
                  <a:rPr lang="en-US" dirty="0" err="1">
                    <a:highlight>
                      <a:srgbClr val="FFFF00"/>
                    </a:highlight>
                    <a:latin typeface="Avenir Book" panose="02000503020000020003" pitchFamily="2" charset="0"/>
                  </a:rPr>
                  <a:t>f</a:t>
                </a:r>
                <a:r>
                  <a:rPr lang="en-US" baseline="-25000" dirty="0" err="1">
                    <a:highlight>
                      <a:srgbClr val="FFFF00"/>
                    </a:highlight>
                    <a:latin typeface="Avenir Book" panose="02000503020000020003" pitchFamily="2" charset="0"/>
                  </a:rPr>
                  <a:t>B</a:t>
                </a:r>
                <a:r>
                  <a:rPr lang="en-US" dirty="0">
                    <a:highlight>
                      <a:srgbClr val="FFFF00"/>
                    </a:highlight>
                    <a:latin typeface="Avenir Book" panose="02000503020000020003" pitchFamily="2" charset="0"/>
                  </a:rPr>
                  <a:t>)</a:t>
                </a:r>
                <a:r>
                  <a:rPr lang="en-US" dirty="0">
                    <a:latin typeface="Avenir Book" panose="02000503020000020003" pitchFamily="2" charset="0"/>
                  </a:rPr>
                  <a:t> +</a:t>
                </a:r>
                <a:r>
                  <a:rPr lang="en-US" dirty="0" err="1">
                    <a:latin typeface="Avenir Book" panose="02000503020000020003" pitchFamily="2" charset="0"/>
                  </a:rPr>
                  <a:t>ϕ</a:t>
                </a:r>
                <a:r>
                  <a:rPr lang="en-US" dirty="0">
                    <a:latin typeface="Avenir Book" panose="02000503020000020003" pitchFamily="2" charset="0"/>
                  </a:rPr>
                  <a:t>)</a:t>
                </a:r>
              </a:p>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i="1">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A</a:t>
                </a:r>
                <a:r>
                  <a:rPr lang="en-US" dirty="0">
                    <a:highlight>
                      <a:srgbClr val="FFFF00"/>
                    </a:highlight>
                    <a:latin typeface="Avenir Book" panose="02000503020000020003" pitchFamily="2" charset="0"/>
                  </a:rPr>
                  <a:t>+f</a:t>
                </a:r>
                <a:r>
                  <a:rPr lang="en-US" baseline="-25000" dirty="0">
                    <a:highlight>
                      <a:srgbClr val="FFFF00"/>
                    </a:highlight>
                    <a:latin typeface="Avenir Book" panose="02000503020000020003" pitchFamily="2" charset="0"/>
                  </a:rPr>
                  <a:t>B</a:t>
                </a:r>
                <a:r>
                  <a:rPr lang="en-US" dirty="0">
                    <a:highlight>
                      <a:srgbClr val="FFFF00"/>
                    </a:highlight>
                    <a:latin typeface="Avenir Book" panose="02000503020000020003" pitchFamily="2" charset="0"/>
                  </a:rPr>
                  <a:t>)</a:t>
                </a:r>
                <a:r>
                  <a:rPr lang="en-US" dirty="0">
                    <a:latin typeface="Avenir Book" panose="02000503020000020003" pitchFamily="2" charset="0"/>
                  </a:rPr>
                  <a:t> +</a:t>
                </a:r>
                <a:r>
                  <a:rPr lang="en-US" dirty="0" err="1">
                    <a:latin typeface="Avenir Book" panose="02000503020000020003" pitchFamily="2" charset="0"/>
                  </a:rPr>
                  <a:t>ϕ</a:t>
                </a:r>
                <a:r>
                  <a:rPr lang="en-US" dirty="0">
                    <a:latin typeface="Avenir Book" panose="02000503020000020003" pitchFamily="2" charset="0"/>
                  </a:rPr>
                  <a:t>)</a:t>
                </a:r>
              </a:p>
            </p:txBody>
          </p:sp>
        </mc:Choice>
        <mc:Fallback xmlns="">
          <p:sp>
            <p:nvSpPr>
              <p:cNvPr id="101" name="TextBox 100">
                <a:extLst>
                  <a:ext uri="{FF2B5EF4-FFF2-40B4-BE49-F238E27FC236}">
                    <a16:creationId xmlns:a16="http://schemas.microsoft.com/office/drawing/2014/main" id="{AE091261-146C-EE43-8C25-F39B1181350E}"/>
                  </a:ext>
                </a:extLst>
              </p:cNvPr>
              <p:cNvSpPr txBox="1">
                <a:spLocks noRot="1" noChangeAspect="1" noMove="1" noResize="1" noEditPoints="1" noAdjustHandles="1" noChangeArrowheads="1" noChangeShapeType="1" noTextEdit="1"/>
              </p:cNvSpPr>
              <p:nvPr/>
            </p:nvSpPr>
            <p:spPr>
              <a:xfrm>
                <a:off x="3977404" y="3507434"/>
                <a:ext cx="2512354" cy="646331"/>
              </a:xfrm>
              <a:prstGeom prst="rect">
                <a:avLst/>
              </a:prstGeom>
              <a:blipFill>
                <a:blip r:embed="rId11"/>
                <a:stretch>
                  <a:fillRect l="-1508" t="-11765" b="-1372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5" name="TextBox 104">
                <a:extLst>
                  <a:ext uri="{FF2B5EF4-FFF2-40B4-BE49-F238E27FC236}">
                    <a16:creationId xmlns:a16="http://schemas.microsoft.com/office/drawing/2014/main" id="{16F52929-E68D-AF4E-9088-012CA1C7D53B}"/>
                  </a:ext>
                </a:extLst>
              </p:cNvPr>
              <p:cNvSpPr txBox="1"/>
              <p:nvPr/>
            </p:nvSpPr>
            <p:spPr>
              <a:xfrm>
                <a:off x="53361" y="3521128"/>
                <a:ext cx="2050234" cy="923330"/>
              </a:xfrm>
              <a:prstGeom prst="rect">
                <a:avLst/>
              </a:prstGeom>
              <a:noFill/>
            </p:spPr>
            <p:txBody>
              <a:bodyPr wrap="square" rtlCol="0">
                <a:spAutoFit/>
              </a:bodyPr>
              <a:lstStyle/>
              <a:p>
                <a:r>
                  <a:rPr lang="en-US" dirty="0">
                    <a:latin typeface="Avenir Book" panose="02000503020000020003" pitchFamily="2" charset="0"/>
                  </a:rPr>
                  <a:t>  0.5 cos(2</a:t>
                </a:r>
                <a14:m>
                  <m:oMath xmlns:m="http://schemas.openxmlformats.org/officeDocument/2006/math">
                    <m:r>
                      <a:rPr lang="el-GR" i="1">
                        <a:latin typeface="Cambria Math" panose="02040503050406030204" pitchFamily="18" charset="0"/>
                      </a:rPr>
                      <m:t>𝜋</m:t>
                    </m:r>
                    <m:r>
                      <a:rPr lang="en-US" b="0" i="1" smtClean="0">
                        <a:highlight>
                          <a:srgbClr val="FFFF00"/>
                        </a:highlight>
                        <a:latin typeface="Cambria Math" panose="02040503050406030204" pitchFamily="18" charset="0"/>
                      </a:rPr>
                      <m:t>(</m:t>
                    </m:r>
                  </m:oMath>
                </a14:m>
                <a:r>
                  <a:rPr lang="en-US" dirty="0">
                    <a:highlight>
                      <a:srgbClr val="FFFF00"/>
                    </a:highlight>
                    <a:latin typeface="Avenir Book" panose="02000503020000020003" pitchFamily="2" charset="0"/>
                  </a:rPr>
                  <a:t>2f</a:t>
                </a:r>
                <a:r>
                  <a:rPr lang="en-US" baseline="-25000" dirty="0">
                    <a:highlight>
                      <a:srgbClr val="FFFF00"/>
                    </a:highlight>
                    <a:latin typeface="Avenir Book" panose="02000503020000020003" pitchFamily="2" charset="0"/>
                  </a:rPr>
                  <a:t>A</a:t>
                </a:r>
                <a:r>
                  <a:rPr lang="en-US" dirty="0">
                    <a:highlight>
                      <a:srgbClr val="FFFF00"/>
                    </a:highlight>
                    <a:latin typeface="Avenir Book" panose="02000503020000020003" pitchFamily="2" charset="0"/>
                  </a:rPr>
                  <a:t>)</a:t>
                </a:r>
                <a:r>
                  <a:rPr lang="en-US" dirty="0">
                    <a:latin typeface="Avenir Book" panose="02000503020000020003" pitchFamily="2" charset="0"/>
                  </a:rPr>
                  <a:t>)</a:t>
                </a:r>
              </a:p>
              <a:p>
                <a:r>
                  <a:rPr lang="en-US" dirty="0">
                    <a:latin typeface="Avenir Book" panose="02000503020000020003" pitchFamily="2" charset="0"/>
                  </a:rPr>
                  <a:t>- 0.5 cos(</a:t>
                </a:r>
                <a:r>
                  <a:rPr lang="en-US" dirty="0" err="1">
                    <a:latin typeface="Avenir Book" panose="02000503020000020003" pitchFamily="2" charset="0"/>
                  </a:rPr>
                  <a:t>ϕ</a:t>
                </a:r>
                <a:r>
                  <a:rPr lang="en-US" dirty="0">
                    <a:latin typeface="Avenir Book" panose="02000503020000020003" pitchFamily="2" charset="0"/>
                  </a:rPr>
                  <a:t>)</a:t>
                </a:r>
              </a:p>
              <a:p>
                <a:endParaRPr lang="en-US" dirty="0">
                  <a:latin typeface="Avenir Book" panose="02000503020000020003" pitchFamily="2" charset="0"/>
                </a:endParaRPr>
              </a:p>
            </p:txBody>
          </p:sp>
        </mc:Choice>
        <mc:Fallback xmlns="">
          <p:sp>
            <p:nvSpPr>
              <p:cNvPr id="105" name="TextBox 104">
                <a:extLst>
                  <a:ext uri="{FF2B5EF4-FFF2-40B4-BE49-F238E27FC236}">
                    <a16:creationId xmlns:a16="http://schemas.microsoft.com/office/drawing/2014/main" id="{16F52929-E68D-AF4E-9088-012CA1C7D53B}"/>
                  </a:ext>
                </a:extLst>
              </p:cNvPr>
              <p:cNvSpPr txBox="1">
                <a:spLocks noRot="1" noChangeAspect="1" noMove="1" noResize="1" noEditPoints="1" noAdjustHandles="1" noChangeArrowheads="1" noChangeShapeType="1" noTextEdit="1"/>
              </p:cNvSpPr>
              <p:nvPr/>
            </p:nvSpPr>
            <p:spPr>
              <a:xfrm>
                <a:off x="53361" y="3521128"/>
                <a:ext cx="2050234" cy="923330"/>
              </a:xfrm>
              <a:prstGeom prst="rect">
                <a:avLst/>
              </a:prstGeom>
              <a:blipFill>
                <a:blip r:embed="rId12"/>
                <a:stretch>
                  <a:fillRect l="-1840" t="-1351"/>
                </a:stretch>
              </a:blipFill>
            </p:spPr>
            <p:txBody>
              <a:bodyPr/>
              <a:lstStyle/>
              <a:p>
                <a:r>
                  <a:rPr lang="en-US">
                    <a:noFill/>
                  </a:rPr>
                  <a:t> </a:t>
                </a:r>
              </a:p>
            </p:txBody>
          </p:sp>
        </mc:Fallback>
      </mc:AlternateContent>
    </p:spTree>
    <p:extLst>
      <p:ext uri="{BB962C8B-B14F-4D97-AF65-F5344CB8AC3E}">
        <p14:creationId xmlns:p14="http://schemas.microsoft.com/office/powerpoint/2010/main" val="69280109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39816E-793A-3542-8DF9-0E6CC219B8E0}"/>
              </a:ext>
            </a:extLst>
          </p:cNvPr>
          <p:cNvPicPr>
            <a:picLocks noChangeAspect="1"/>
          </p:cNvPicPr>
          <p:nvPr/>
        </p:nvPicPr>
        <p:blipFill>
          <a:blip r:embed="rId3"/>
          <a:stretch>
            <a:fillRect/>
          </a:stretch>
        </p:blipFill>
        <p:spPr>
          <a:xfrm>
            <a:off x="1837197" y="1419126"/>
            <a:ext cx="5469606" cy="4355045"/>
          </a:xfrm>
          <a:prstGeom prst="rect">
            <a:avLst/>
          </a:prstGeom>
        </p:spPr>
      </p:pic>
      <p:sp>
        <p:nvSpPr>
          <p:cNvPr id="5" name="TextBox 4">
            <a:extLst>
              <a:ext uri="{FF2B5EF4-FFF2-40B4-BE49-F238E27FC236}">
                <a16:creationId xmlns:a16="http://schemas.microsoft.com/office/drawing/2014/main" id="{4EC8976D-19A8-AB4F-80D4-B46DB1007F47}"/>
              </a:ext>
            </a:extLst>
          </p:cNvPr>
          <p:cNvSpPr txBox="1"/>
          <p:nvPr/>
        </p:nvSpPr>
        <p:spPr>
          <a:xfrm>
            <a:off x="135520" y="44699"/>
            <a:ext cx="3284041"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Frequency Translation</a:t>
            </a:r>
          </a:p>
        </p:txBody>
      </p:sp>
    </p:spTree>
    <p:extLst>
      <p:ext uri="{BB962C8B-B14F-4D97-AF65-F5344CB8AC3E}">
        <p14:creationId xmlns:p14="http://schemas.microsoft.com/office/powerpoint/2010/main" val="104884249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27425A9-D2FC-7645-B9BC-1097256736FF}"/>
              </a:ext>
            </a:extLst>
          </p:cNvPr>
          <p:cNvPicPr>
            <a:picLocks noChangeAspect="1"/>
          </p:cNvPicPr>
          <p:nvPr/>
        </p:nvPicPr>
        <p:blipFill>
          <a:blip r:embed="rId3"/>
          <a:stretch>
            <a:fillRect/>
          </a:stretch>
        </p:blipFill>
        <p:spPr>
          <a:xfrm>
            <a:off x="1837197" y="1419126"/>
            <a:ext cx="5469606" cy="4355045"/>
          </a:xfrm>
          <a:prstGeom prst="rect">
            <a:avLst/>
          </a:prstGeom>
        </p:spPr>
      </p:pic>
      <p:sp>
        <p:nvSpPr>
          <p:cNvPr id="8" name="TextBox 7">
            <a:extLst>
              <a:ext uri="{FF2B5EF4-FFF2-40B4-BE49-F238E27FC236}">
                <a16:creationId xmlns:a16="http://schemas.microsoft.com/office/drawing/2014/main" id="{0BF0FE67-E1DB-A84C-A9F7-39EB97223B11}"/>
              </a:ext>
            </a:extLst>
          </p:cNvPr>
          <p:cNvSpPr txBox="1"/>
          <p:nvPr/>
        </p:nvSpPr>
        <p:spPr>
          <a:xfrm>
            <a:off x="135520" y="44699"/>
            <a:ext cx="3284041" cy="584775"/>
          </a:xfrm>
          <a:prstGeom prst="rect">
            <a:avLst/>
          </a:prstGeom>
          <a:noFill/>
        </p:spPr>
        <p:txBody>
          <a:bodyPr wrap="none" rtlCol="0">
            <a:spAutoFit/>
          </a:bodyPr>
          <a:lstStyle/>
          <a:p>
            <a:r>
              <a:rPr lang="en-US" sz="3200" dirty="0">
                <a:solidFill>
                  <a:schemeClr val="tx1">
                    <a:lumMod val="65000"/>
                    <a:lumOff val="35000"/>
                  </a:schemeClr>
                </a:solidFill>
                <a:latin typeface="Avenir Next Condensed" panose="020B0506020202020204" pitchFamily="34" charset="0"/>
              </a:rPr>
              <a:t>Frequency Translation</a:t>
            </a:r>
          </a:p>
        </p:txBody>
      </p:sp>
      <p:cxnSp>
        <p:nvCxnSpPr>
          <p:cNvPr id="5" name="Straight Connector 4">
            <a:extLst>
              <a:ext uri="{FF2B5EF4-FFF2-40B4-BE49-F238E27FC236}">
                <a16:creationId xmlns:a16="http://schemas.microsoft.com/office/drawing/2014/main" id="{E5FC927C-753C-4047-BD61-6788722261B4}"/>
              </a:ext>
            </a:extLst>
          </p:cNvPr>
          <p:cNvCxnSpPr>
            <a:cxnSpLocks/>
          </p:cNvCxnSpPr>
          <p:nvPr/>
        </p:nvCxnSpPr>
        <p:spPr>
          <a:xfrm flipV="1">
            <a:off x="2569296" y="4446486"/>
            <a:ext cx="4536757" cy="1"/>
          </a:xfrm>
          <a:prstGeom prst="line">
            <a:avLst/>
          </a:prstGeom>
          <a:effectLst>
            <a:outerShdw blurRad="40000" dist="20000" dir="5400000" rotWithShape="0">
              <a:srgbClr val="000000">
                <a:alpha val="20000"/>
              </a:srgbClr>
            </a:outerShdw>
          </a:effectLst>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2AA0B52F-5285-3646-B373-D30FEB9136EB}"/>
              </a:ext>
            </a:extLst>
          </p:cNvPr>
          <p:cNvSpPr txBox="1"/>
          <p:nvPr/>
        </p:nvSpPr>
        <p:spPr>
          <a:xfrm>
            <a:off x="4035469" y="4046376"/>
            <a:ext cx="1319785" cy="400110"/>
          </a:xfrm>
          <a:prstGeom prst="rect">
            <a:avLst/>
          </a:prstGeom>
          <a:noFill/>
          <a:effectLst>
            <a:outerShdw blurRad="50800" dist="38100" dir="5400000" algn="t" rotWithShape="0">
              <a:prstClr val="black">
                <a:alpha val="20000"/>
              </a:prstClr>
            </a:outerShdw>
          </a:effectLst>
        </p:spPr>
        <p:txBody>
          <a:bodyPr wrap="none" rtlCol="0">
            <a:spAutoFit/>
          </a:bodyPr>
          <a:lstStyle/>
          <a:p>
            <a:r>
              <a:rPr lang="en-US" sz="2000" dirty="0">
                <a:solidFill>
                  <a:srgbClr val="4A7EBB"/>
                </a:solidFill>
                <a:latin typeface="Avenir Book" panose="02000503020000020003" pitchFamily="2" charset="0"/>
              </a:rPr>
              <a:t>Threshold</a:t>
            </a:r>
          </a:p>
        </p:txBody>
      </p:sp>
    </p:spTree>
    <p:extLst>
      <p:ext uri="{BB962C8B-B14F-4D97-AF65-F5344CB8AC3E}">
        <p14:creationId xmlns:p14="http://schemas.microsoft.com/office/powerpoint/2010/main" val="41766522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82883B9-0664-8B4C-B152-B0D19AD33114}"/>
              </a:ext>
            </a:extLst>
          </p:cNvPr>
          <p:cNvSpPr txBox="1"/>
          <p:nvPr/>
        </p:nvSpPr>
        <p:spPr>
          <a:xfrm>
            <a:off x="200336" y="228960"/>
            <a:ext cx="3557022"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Evaluation</a:t>
            </a:r>
          </a:p>
        </p:txBody>
      </p:sp>
      <p:sp>
        <p:nvSpPr>
          <p:cNvPr id="10" name="TextBox 9">
            <a:extLst>
              <a:ext uri="{FF2B5EF4-FFF2-40B4-BE49-F238E27FC236}">
                <a16:creationId xmlns:a16="http://schemas.microsoft.com/office/drawing/2014/main" id="{A4814621-E499-0E43-B1F5-D00561F81F22}"/>
              </a:ext>
            </a:extLst>
          </p:cNvPr>
          <p:cNvSpPr txBox="1"/>
          <p:nvPr/>
        </p:nvSpPr>
        <p:spPr>
          <a:xfrm>
            <a:off x="200336" y="1838628"/>
            <a:ext cx="5168078" cy="4154984"/>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venir Book" panose="02000503020000020003" pitchFamily="2" charset="0"/>
              </a:rPr>
              <a:t>Throw objects of different sizes from 4meters.</a:t>
            </a:r>
          </a:p>
          <a:p>
            <a:pPr marL="285750" indent="-285750">
              <a:buFont typeface="Arial" panose="020B0604020202020204" pitchFamily="34" charset="0"/>
              <a:buChar char="•"/>
            </a:pPr>
            <a:endParaRPr lang="en-US" sz="2400" dirty="0">
              <a:latin typeface="Avenir Book" panose="02000503020000020003" pitchFamily="2" charset="0"/>
            </a:endParaRPr>
          </a:p>
          <a:p>
            <a:pPr marL="285750" indent="-285750">
              <a:buFont typeface="Arial" panose="020B0604020202020204" pitchFamily="34" charset="0"/>
              <a:buChar char="•"/>
            </a:pPr>
            <a:r>
              <a:rPr lang="en-US" sz="2400" dirty="0">
                <a:latin typeface="Avenir Book" panose="02000503020000020003" pitchFamily="2" charset="0"/>
              </a:rPr>
              <a:t>Throw from different angles.</a:t>
            </a:r>
          </a:p>
          <a:p>
            <a:r>
              <a:rPr lang="en-US" sz="2400" dirty="0">
                <a:latin typeface="Avenir Book" panose="02000503020000020003" pitchFamily="2" charset="0"/>
              </a:rPr>
              <a:t>	(-40, -20, 0, 20, 40)</a:t>
            </a:r>
          </a:p>
          <a:p>
            <a:pPr marL="285750" indent="-285750">
              <a:buFont typeface="Arial" panose="020B0604020202020204" pitchFamily="34" charset="0"/>
              <a:buChar char="•"/>
            </a:pPr>
            <a:endParaRPr lang="en-US" sz="2400" dirty="0">
              <a:latin typeface="Avenir Book" panose="02000503020000020003" pitchFamily="2" charset="0"/>
            </a:endParaRPr>
          </a:p>
          <a:p>
            <a:pPr marL="285750" indent="-285750">
              <a:buFont typeface="Arial" panose="020B0604020202020204" pitchFamily="34" charset="0"/>
              <a:buChar char="•"/>
            </a:pPr>
            <a:r>
              <a:rPr lang="en-US" sz="2400" dirty="0">
                <a:latin typeface="Avenir Book" panose="02000503020000020003" pitchFamily="2" charset="0"/>
              </a:rPr>
              <a:t>Consider it a </a:t>
            </a:r>
            <a:r>
              <a:rPr lang="en-US" sz="2400" dirty="0">
                <a:solidFill>
                  <a:srgbClr val="B83935"/>
                </a:solidFill>
                <a:latin typeface="Avenir Book" panose="02000503020000020003" pitchFamily="2" charset="0"/>
              </a:rPr>
              <a:t>hit</a:t>
            </a:r>
            <a:r>
              <a:rPr lang="en-US" sz="2400" dirty="0">
                <a:latin typeface="Avenir Book" panose="02000503020000020003" pitchFamily="2" charset="0"/>
              </a:rPr>
              <a:t> if the ball lands </a:t>
            </a:r>
            <a:r>
              <a:rPr lang="en-US" sz="2400" dirty="0">
                <a:solidFill>
                  <a:srgbClr val="B83935"/>
                </a:solidFill>
                <a:latin typeface="Avenir Book" panose="02000503020000020003" pitchFamily="2" charset="0"/>
              </a:rPr>
              <a:t>within 10cm</a:t>
            </a:r>
            <a:r>
              <a:rPr lang="en-US" sz="2400" dirty="0">
                <a:latin typeface="Avenir Book" panose="02000503020000020003" pitchFamily="2" charset="0"/>
              </a:rPr>
              <a:t> from sensor.</a:t>
            </a:r>
          </a:p>
          <a:p>
            <a:pPr marL="285750" indent="-285750">
              <a:buFont typeface="Arial" panose="020B0604020202020204" pitchFamily="34" charset="0"/>
              <a:buChar char="•"/>
            </a:pPr>
            <a:endParaRPr lang="en-US" sz="2400" dirty="0">
              <a:latin typeface="Avenir Book" panose="02000503020000020003" pitchFamily="2" charset="0"/>
            </a:endParaRPr>
          </a:p>
          <a:p>
            <a:pPr marL="285750" indent="-285750">
              <a:buFont typeface="Arial" panose="020B0604020202020204" pitchFamily="34" charset="0"/>
              <a:buChar char="•"/>
            </a:pPr>
            <a:r>
              <a:rPr lang="en-US" sz="2400" dirty="0">
                <a:latin typeface="Avenir Book" panose="02000503020000020003" pitchFamily="2" charset="0"/>
              </a:rPr>
              <a:t>For miss cases, we throw objects at </a:t>
            </a:r>
            <a:r>
              <a:rPr lang="en-US" sz="2400" dirty="0">
                <a:solidFill>
                  <a:srgbClr val="B83935"/>
                </a:solidFill>
                <a:latin typeface="Avenir Book" panose="02000503020000020003" pitchFamily="2" charset="0"/>
              </a:rPr>
              <a:t>different miss distances</a:t>
            </a:r>
            <a:r>
              <a:rPr lang="en-US" sz="2400" dirty="0">
                <a:latin typeface="Avenir Book" panose="02000503020000020003" pitchFamily="2" charset="0"/>
              </a:rPr>
              <a:t>.</a:t>
            </a:r>
          </a:p>
        </p:txBody>
      </p:sp>
    </p:spTree>
    <p:extLst>
      <p:ext uri="{BB962C8B-B14F-4D97-AF65-F5344CB8AC3E}">
        <p14:creationId xmlns:p14="http://schemas.microsoft.com/office/powerpoint/2010/main" val="151911568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
            <a:extLst>
              <a:ext uri="{FF2B5EF4-FFF2-40B4-BE49-F238E27FC236}">
                <a16:creationId xmlns:a16="http://schemas.microsoft.com/office/drawing/2014/main" id="{C041D289-4282-7947-910E-6FBC57EA636B}"/>
              </a:ext>
            </a:extLst>
          </p:cNvPr>
          <p:cNvSpPr txBox="1">
            <a:spLocks/>
          </p:cNvSpPr>
          <p:nvPr/>
        </p:nvSpPr>
        <p:spPr>
          <a:xfrm>
            <a:off x="6553200" y="6356350"/>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F9E77775-4811-4A44-9AA4-7C71DA399706}" type="slidenum">
              <a:rPr lang="en-US" smtClean="0"/>
              <a:pPr/>
              <a:t>77</a:t>
            </a:fld>
            <a:endParaRPr lang="en-US"/>
          </a:p>
        </p:txBody>
      </p:sp>
      <p:grpSp>
        <p:nvGrpSpPr>
          <p:cNvPr id="4" name="Group 3">
            <a:extLst>
              <a:ext uri="{FF2B5EF4-FFF2-40B4-BE49-F238E27FC236}">
                <a16:creationId xmlns:a16="http://schemas.microsoft.com/office/drawing/2014/main" id="{CF8EAA77-257D-7443-9C3B-9305D1DEE09D}"/>
              </a:ext>
            </a:extLst>
          </p:cNvPr>
          <p:cNvGrpSpPr/>
          <p:nvPr/>
        </p:nvGrpSpPr>
        <p:grpSpPr>
          <a:xfrm>
            <a:off x="1727532" y="1472210"/>
            <a:ext cx="5688936" cy="4444635"/>
            <a:chOff x="4572000" y="1753424"/>
            <a:chExt cx="4160627" cy="3490521"/>
          </a:xfrm>
        </p:grpSpPr>
        <p:pic>
          <p:nvPicPr>
            <p:cNvPr id="16" name="Picture 15">
              <a:extLst>
                <a:ext uri="{FF2B5EF4-FFF2-40B4-BE49-F238E27FC236}">
                  <a16:creationId xmlns:a16="http://schemas.microsoft.com/office/drawing/2014/main" id="{205A4B7D-C4E6-A745-991F-0741D6307F55}"/>
                </a:ext>
              </a:extLst>
            </p:cNvPr>
            <p:cNvPicPr>
              <a:picLocks noChangeAspect="1"/>
            </p:cNvPicPr>
            <p:nvPr/>
          </p:nvPicPr>
          <p:blipFill>
            <a:blip r:embed="rId3"/>
            <a:stretch>
              <a:fillRect/>
            </a:stretch>
          </p:blipFill>
          <p:spPr>
            <a:xfrm>
              <a:off x="4572000" y="1923148"/>
              <a:ext cx="4160627" cy="3320797"/>
            </a:xfrm>
            <a:prstGeom prst="rect">
              <a:avLst/>
            </a:prstGeom>
          </p:spPr>
        </p:pic>
        <p:sp>
          <p:nvSpPr>
            <p:cNvPr id="9" name="TextBox 8">
              <a:extLst>
                <a:ext uri="{FF2B5EF4-FFF2-40B4-BE49-F238E27FC236}">
                  <a16:creationId xmlns:a16="http://schemas.microsoft.com/office/drawing/2014/main" id="{74A5004F-6FE5-4A46-A1DF-9503EB0B75F9}"/>
                </a:ext>
              </a:extLst>
            </p:cNvPr>
            <p:cNvSpPr txBox="1"/>
            <p:nvPr/>
          </p:nvSpPr>
          <p:spPr>
            <a:xfrm>
              <a:off x="5462106" y="1753424"/>
              <a:ext cx="2380414" cy="339448"/>
            </a:xfrm>
            <a:prstGeom prst="rect">
              <a:avLst/>
            </a:prstGeom>
            <a:noFill/>
          </p:spPr>
          <p:txBody>
            <a:bodyPr wrap="square" rtlCol="0">
              <a:spAutoFit/>
            </a:bodyPr>
            <a:lstStyle/>
            <a:p>
              <a:pPr defTabSz="914400">
                <a:lnSpc>
                  <a:spcPct val="90000"/>
                </a:lnSpc>
                <a:spcBef>
                  <a:spcPct val="0"/>
                </a:spcBef>
                <a:spcAft>
                  <a:spcPts val="600"/>
                </a:spcAft>
              </a:pPr>
              <a:r>
                <a:rPr lang="en-US" sz="2400" dirty="0">
                  <a:latin typeface="Avenir Book" panose="02000503020000020003" pitchFamily="2" charset="0"/>
                </a:rPr>
                <a:t>Performance Accuracy</a:t>
              </a:r>
            </a:p>
          </p:txBody>
        </p:sp>
      </p:grpSp>
      <p:sp>
        <p:nvSpPr>
          <p:cNvPr id="14" name="TextBox 13">
            <a:extLst>
              <a:ext uri="{FF2B5EF4-FFF2-40B4-BE49-F238E27FC236}">
                <a16:creationId xmlns:a16="http://schemas.microsoft.com/office/drawing/2014/main" id="{A2848B5C-6E2C-F048-864B-CF97281117C6}"/>
              </a:ext>
            </a:extLst>
          </p:cNvPr>
          <p:cNvSpPr txBox="1"/>
          <p:nvPr/>
        </p:nvSpPr>
        <p:spPr>
          <a:xfrm>
            <a:off x="200336" y="228960"/>
            <a:ext cx="3557022"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Evaluation</a:t>
            </a:r>
          </a:p>
        </p:txBody>
      </p:sp>
    </p:spTree>
    <p:extLst>
      <p:ext uri="{BB962C8B-B14F-4D97-AF65-F5344CB8AC3E}">
        <p14:creationId xmlns:p14="http://schemas.microsoft.com/office/powerpoint/2010/main" val="212731858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
            <a:extLst>
              <a:ext uri="{FF2B5EF4-FFF2-40B4-BE49-F238E27FC236}">
                <a16:creationId xmlns:a16="http://schemas.microsoft.com/office/drawing/2014/main" id="{C041D289-4282-7947-910E-6FBC57EA636B}"/>
              </a:ext>
            </a:extLst>
          </p:cNvPr>
          <p:cNvSpPr txBox="1">
            <a:spLocks/>
          </p:cNvSpPr>
          <p:nvPr/>
        </p:nvSpPr>
        <p:spPr>
          <a:xfrm>
            <a:off x="6553200" y="6356350"/>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F9E77775-4811-4A44-9AA4-7C71DA399706}" type="slidenum">
              <a:rPr lang="en-US" smtClean="0"/>
              <a:pPr/>
              <a:t>78</a:t>
            </a:fld>
            <a:endParaRPr lang="en-US"/>
          </a:p>
        </p:txBody>
      </p:sp>
      <p:grpSp>
        <p:nvGrpSpPr>
          <p:cNvPr id="4" name="Group 3">
            <a:extLst>
              <a:ext uri="{FF2B5EF4-FFF2-40B4-BE49-F238E27FC236}">
                <a16:creationId xmlns:a16="http://schemas.microsoft.com/office/drawing/2014/main" id="{CF8EAA77-257D-7443-9C3B-9305D1DEE09D}"/>
              </a:ext>
            </a:extLst>
          </p:cNvPr>
          <p:cNvGrpSpPr/>
          <p:nvPr/>
        </p:nvGrpSpPr>
        <p:grpSpPr>
          <a:xfrm>
            <a:off x="1727532" y="1472210"/>
            <a:ext cx="5688936" cy="4444635"/>
            <a:chOff x="4572000" y="1753424"/>
            <a:chExt cx="4160627" cy="3490521"/>
          </a:xfrm>
        </p:grpSpPr>
        <p:pic>
          <p:nvPicPr>
            <p:cNvPr id="16" name="Picture 15">
              <a:extLst>
                <a:ext uri="{FF2B5EF4-FFF2-40B4-BE49-F238E27FC236}">
                  <a16:creationId xmlns:a16="http://schemas.microsoft.com/office/drawing/2014/main" id="{205A4B7D-C4E6-A745-991F-0741D6307F55}"/>
                </a:ext>
              </a:extLst>
            </p:cNvPr>
            <p:cNvPicPr>
              <a:picLocks noChangeAspect="1"/>
            </p:cNvPicPr>
            <p:nvPr/>
          </p:nvPicPr>
          <p:blipFill>
            <a:blip r:embed="rId3"/>
            <a:stretch>
              <a:fillRect/>
            </a:stretch>
          </p:blipFill>
          <p:spPr>
            <a:xfrm>
              <a:off x="4572000" y="1923148"/>
              <a:ext cx="4160627" cy="3320797"/>
            </a:xfrm>
            <a:prstGeom prst="rect">
              <a:avLst/>
            </a:prstGeom>
          </p:spPr>
        </p:pic>
        <p:sp>
          <p:nvSpPr>
            <p:cNvPr id="9" name="TextBox 8">
              <a:extLst>
                <a:ext uri="{FF2B5EF4-FFF2-40B4-BE49-F238E27FC236}">
                  <a16:creationId xmlns:a16="http://schemas.microsoft.com/office/drawing/2014/main" id="{74A5004F-6FE5-4A46-A1DF-9503EB0B75F9}"/>
                </a:ext>
              </a:extLst>
            </p:cNvPr>
            <p:cNvSpPr txBox="1"/>
            <p:nvPr/>
          </p:nvSpPr>
          <p:spPr>
            <a:xfrm>
              <a:off x="5462106" y="1753424"/>
              <a:ext cx="2380414" cy="339448"/>
            </a:xfrm>
            <a:prstGeom prst="rect">
              <a:avLst/>
            </a:prstGeom>
            <a:noFill/>
          </p:spPr>
          <p:txBody>
            <a:bodyPr wrap="square" rtlCol="0">
              <a:spAutoFit/>
            </a:bodyPr>
            <a:lstStyle/>
            <a:p>
              <a:pPr defTabSz="914400">
                <a:lnSpc>
                  <a:spcPct val="90000"/>
                </a:lnSpc>
                <a:spcBef>
                  <a:spcPct val="0"/>
                </a:spcBef>
                <a:spcAft>
                  <a:spcPts val="600"/>
                </a:spcAft>
              </a:pPr>
              <a:r>
                <a:rPr lang="en-US" sz="2400" dirty="0">
                  <a:latin typeface="Avenir Book" panose="02000503020000020003" pitchFamily="2" charset="0"/>
                </a:rPr>
                <a:t>Performance Accuracy</a:t>
              </a:r>
            </a:p>
          </p:txBody>
        </p:sp>
      </p:grpSp>
      <p:sp>
        <p:nvSpPr>
          <p:cNvPr id="14" name="TextBox 13">
            <a:extLst>
              <a:ext uri="{FF2B5EF4-FFF2-40B4-BE49-F238E27FC236}">
                <a16:creationId xmlns:a16="http://schemas.microsoft.com/office/drawing/2014/main" id="{A2848B5C-6E2C-F048-864B-CF97281117C6}"/>
              </a:ext>
            </a:extLst>
          </p:cNvPr>
          <p:cNvSpPr txBox="1"/>
          <p:nvPr/>
        </p:nvSpPr>
        <p:spPr>
          <a:xfrm>
            <a:off x="200336" y="228960"/>
            <a:ext cx="3557022"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Evaluation</a:t>
            </a:r>
          </a:p>
        </p:txBody>
      </p:sp>
      <p:sp>
        <p:nvSpPr>
          <p:cNvPr id="7" name="Rectangle 6">
            <a:extLst>
              <a:ext uri="{FF2B5EF4-FFF2-40B4-BE49-F238E27FC236}">
                <a16:creationId xmlns:a16="http://schemas.microsoft.com/office/drawing/2014/main" id="{3FBCC9CD-C293-9D46-AA36-4760E5AD887D}"/>
              </a:ext>
            </a:extLst>
          </p:cNvPr>
          <p:cNvSpPr/>
          <p:nvPr/>
        </p:nvSpPr>
        <p:spPr>
          <a:xfrm>
            <a:off x="2868382" y="5851764"/>
            <a:ext cx="3914384" cy="687148"/>
          </a:xfrm>
          <a:prstGeom prst="rect">
            <a:avLst/>
          </a:prstGeom>
          <a:solidFill>
            <a:srgbClr val="B8393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latin typeface="Avenir Book" panose="02000503020000020003" pitchFamily="2" charset="0"/>
              </a:rPr>
              <a:t>Biased the sensitivity towards hit</a:t>
            </a:r>
          </a:p>
        </p:txBody>
      </p:sp>
    </p:spTree>
    <p:extLst>
      <p:ext uri="{BB962C8B-B14F-4D97-AF65-F5344CB8AC3E}">
        <p14:creationId xmlns:p14="http://schemas.microsoft.com/office/powerpoint/2010/main" val="328350361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
            <a:extLst>
              <a:ext uri="{FF2B5EF4-FFF2-40B4-BE49-F238E27FC236}">
                <a16:creationId xmlns:a16="http://schemas.microsoft.com/office/drawing/2014/main" id="{C041D289-4282-7947-910E-6FBC57EA636B}"/>
              </a:ext>
            </a:extLst>
          </p:cNvPr>
          <p:cNvSpPr txBox="1">
            <a:spLocks/>
          </p:cNvSpPr>
          <p:nvPr/>
        </p:nvSpPr>
        <p:spPr>
          <a:xfrm>
            <a:off x="6553200" y="6356350"/>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F9E77775-4811-4A44-9AA4-7C71DA399706}" type="slidenum">
              <a:rPr lang="en-US" smtClean="0"/>
              <a:pPr/>
              <a:t>79</a:t>
            </a:fld>
            <a:endParaRPr lang="en-US"/>
          </a:p>
        </p:txBody>
      </p:sp>
      <p:grpSp>
        <p:nvGrpSpPr>
          <p:cNvPr id="2" name="Group 1">
            <a:extLst>
              <a:ext uri="{FF2B5EF4-FFF2-40B4-BE49-F238E27FC236}">
                <a16:creationId xmlns:a16="http://schemas.microsoft.com/office/drawing/2014/main" id="{CEBFC6B8-EA55-004E-BE98-898335230D89}"/>
              </a:ext>
            </a:extLst>
          </p:cNvPr>
          <p:cNvGrpSpPr/>
          <p:nvPr/>
        </p:nvGrpSpPr>
        <p:grpSpPr>
          <a:xfrm>
            <a:off x="1515716" y="1167297"/>
            <a:ext cx="6112567" cy="4963585"/>
            <a:chOff x="255134" y="1415913"/>
            <a:chExt cx="4459132" cy="3828032"/>
          </a:xfrm>
        </p:grpSpPr>
        <p:pic>
          <p:nvPicPr>
            <p:cNvPr id="13" name="Picture 12">
              <a:extLst>
                <a:ext uri="{FF2B5EF4-FFF2-40B4-BE49-F238E27FC236}">
                  <a16:creationId xmlns:a16="http://schemas.microsoft.com/office/drawing/2014/main" id="{5DC596CB-103E-2847-86DE-F7CCF9FFC916}"/>
                </a:ext>
              </a:extLst>
            </p:cNvPr>
            <p:cNvPicPr>
              <a:picLocks noChangeAspect="1"/>
            </p:cNvPicPr>
            <p:nvPr/>
          </p:nvPicPr>
          <p:blipFill>
            <a:blip r:embed="rId3"/>
            <a:stretch>
              <a:fillRect/>
            </a:stretch>
          </p:blipFill>
          <p:spPr>
            <a:xfrm>
              <a:off x="255134" y="1923148"/>
              <a:ext cx="4459132" cy="3320797"/>
            </a:xfrm>
            <a:prstGeom prst="rect">
              <a:avLst/>
            </a:prstGeom>
          </p:spPr>
        </p:pic>
        <p:sp>
          <p:nvSpPr>
            <p:cNvPr id="12" name="TextBox 11">
              <a:extLst>
                <a:ext uri="{FF2B5EF4-FFF2-40B4-BE49-F238E27FC236}">
                  <a16:creationId xmlns:a16="http://schemas.microsoft.com/office/drawing/2014/main" id="{3FEBCF57-DDDE-F448-A699-34D886BA09DF}"/>
                </a:ext>
              </a:extLst>
            </p:cNvPr>
            <p:cNvSpPr txBox="1"/>
            <p:nvPr/>
          </p:nvSpPr>
          <p:spPr>
            <a:xfrm>
              <a:off x="2007946" y="1415913"/>
              <a:ext cx="953508" cy="333349"/>
            </a:xfrm>
            <a:prstGeom prst="rect">
              <a:avLst/>
            </a:prstGeom>
            <a:noFill/>
          </p:spPr>
          <p:txBody>
            <a:bodyPr wrap="square" rtlCol="0">
              <a:spAutoFit/>
            </a:bodyPr>
            <a:lstStyle/>
            <a:p>
              <a:pPr defTabSz="914400">
                <a:lnSpc>
                  <a:spcPct val="90000"/>
                </a:lnSpc>
                <a:spcBef>
                  <a:spcPct val="0"/>
                </a:spcBef>
                <a:spcAft>
                  <a:spcPts val="600"/>
                </a:spcAft>
              </a:pPr>
              <a:r>
                <a:rPr lang="en-US" sz="2400" dirty="0">
                  <a:latin typeface="Avenir Book" panose="02000503020000020003" pitchFamily="2" charset="0"/>
                </a:rPr>
                <a:t>Latency</a:t>
              </a:r>
            </a:p>
          </p:txBody>
        </p:sp>
      </p:grpSp>
      <p:sp>
        <p:nvSpPr>
          <p:cNvPr id="15" name="TextBox 14">
            <a:extLst>
              <a:ext uri="{FF2B5EF4-FFF2-40B4-BE49-F238E27FC236}">
                <a16:creationId xmlns:a16="http://schemas.microsoft.com/office/drawing/2014/main" id="{F73E4232-0EE8-3C44-AB63-F03C81049FCB}"/>
              </a:ext>
            </a:extLst>
          </p:cNvPr>
          <p:cNvSpPr txBox="1"/>
          <p:nvPr/>
        </p:nvSpPr>
        <p:spPr>
          <a:xfrm>
            <a:off x="200336" y="228960"/>
            <a:ext cx="3557022"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Evaluation</a:t>
            </a:r>
          </a:p>
        </p:txBody>
      </p:sp>
    </p:spTree>
    <p:extLst>
      <p:ext uri="{BB962C8B-B14F-4D97-AF65-F5344CB8AC3E}">
        <p14:creationId xmlns:p14="http://schemas.microsoft.com/office/powerpoint/2010/main" val="174410715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751E2F1-D874-F24F-820C-EE3F1E80A0A8}"/>
              </a:ext>
            </a:extLst>
          </p:cNvPr>
          <p:cNvSpPr/>
          <p:nvPr/>
        </p:nvSpPr>
        <p:spPr>
          <a:xfrm>
            <a:off x="4542504" y="3582129"/>
            <a:ext cx="4572000" cy="3275872"/>
          </a:xfrm>
          <a:prstGeom prst="rect">
            <a:avLst/>
          </a:prstGeom>
          <a:gradFill flip="none" rotWithShape="1">
            <a:gsLst>
              <a:gs pos="90000">
                <a:schemeClr val="accent1">
                  <a:lumMod val="0"/>
                  <a:lumOff val="100000"/>
                </a:schemeClr>
              </a:gs>
              <a:gs pos="76000">
                <a:schemeClr val="accent1">
                  <a:lumMod val="0"/>
                  <a:lumOff val="100000"/>
                </a:schemeClr>
              </a:gs>
              <a:gs pos="10000">
                <a:schemeClr val="accent1">
                  <a:lumMod val="100000"/>
                </a:schemeClr>
              </a:gs>
            </a:gsLst>
            <a:path path="circle">
              <a:fillToRect r="100000" b="100000"/>
            </a:path>
            <a:tileRect l="-100000" t="-10000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F829C35-2A6B-334F-A1DC-673A507CE82C}"/>
              </a:ext>
            </a:extLst>
          </p:cNvPr>
          <p:cNvSpPr/>
          <p:nvPr/>
        </p:nvSpPr>
        <p:spPr>
          <a:xfrm>
            <a:off x="-29496" y="3582129"/>
            <a:ext cx="4572000" cy="3275872"/>
          </a:xfrm>
          <a:prstGeom prst="rect">
            <a:avLst/>
          </a:prstGeom>
          <a:gradFill flip="none" rotWithShape="1">
            <a:gsLst>
              <a:gs pos="93000">
                <a:schemeClr val="accent3">
                  <a:lumMod val="5000"/>
                  <a:lumOff val="95000"/>
                </a:schemeClr>
              </a:gs>
              <a:gs pos="38000">
                <a:schemeClr val="accent3">
                  <a:lumMod val="45000"/>
                  <a:lumOff val="55000"/>
                </a:schemeClr>
              </a:gs>
              <a:gs pos="7000">
                <a:schemeClr val="accent3">
                  <a:lumMod val="45000"/>
                  <a:lumOff val="55000"/>
                </a:schemeClr>
              </a:gs>
              <a:gs pos="95000">
                <a:schemeClr val="accent3">
                  <a:lumMod val="30000"/>
                  <a:lumOff val="70000"/>
                </a:schemeClr>
              </a:gs>
            </a:gsLst>
            <a:lin ang="5400000" scaled="1"/>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5CD1080-AA90-E244-B4E8-A166CC759873}"/>
              </a:ext>
            </a:extLst>
          </p:cNvPr>
          <p:cNvPicPr>
            <a:picLocks noChangeAspect="1"/>
          </p:cNvPicPr>
          <p:nvPr/>
        </p:nvPicPr>
        <p:blipFill rotWithShape="1">
          <a:blip r:embed="rId3"/>
          <a:srcRect r="10332" b="-1"/>
          <a:stretch/>
        </p:blipFill>
        <p:spPr>
          <a:xfrm>
            <a:off x="-108291" y="-30508"/>
            <a:ext cx="4630002" cy="3595223"/>
          </a:xfrm>
          <a:prstGeom prst="rect">
            <a:avLst/>
          </a:prstGeom>
        </p:spPr>
      </p:pic>
      <p:pic>
        <p:nvPicPr>
          <p:cNvPr id="8" name="Picture 7">
            <a:extLst>
              <a:ext uri="{FF2B5EF4-FFF2-40B4-BE49-F238E27FC236}">
                <a16:creationId xmlns:a16="http://schemas.microsoft.com/office/drawing/2014/main" id="{CC92A0EF-A5F0-2941-B907-C9A663D3CC30}"/>
              </a:ext>
            </a:extLst>
          </p:cNvPr>
          <p:cNvPicPr>
            <a:picLocks noChangeAspect="1"/>
          </p:cNvPicPr>
          <p:nvPr/>
        </p:nvPicPr>
        <p:blipFill rotWithShape="1">
          <a:blip r:embed="rId4"/>
          <a:srcRect l="19758" r="12105"/>
          <a:stretch/>
        </p:blipFill>
        <p:spPr>
          <a:xfrm>
            <a:off x="4521710" y="-30508"/>
            <a:ext cx="4630002" cy="3595222"/>
          </a:xfrm>
          <a:prstGeom prst="rect">
            <a:avLst/>
          </a:prstGeom>
        </p:spPr>
      </p:pic>
      <p:sp>
        <p:nvSpPr>
          <p:cNvPr id="4" name="TextBox 3">
            <a:extLst>
              <a:ext uri="{FF2B5EF4-FFF2-40B4-BE49-F238E27FC236}">
                <a16:creationId xmlns:a16="http://schemas.microsoft.com/office/drawing/2014/main" id="{12F9571D-72DE-9E42-81F7-57AC110CC2B0}"/>
              </a:ext>
            </a:extLst>
          </p:cNvPr>
          <p:cNvSpPr txBox="1"/>
          <p:nvPr/>
        </p:nvSpPr>
        <p:spPr>
          <a:xfrm>
            <a:off x="1306778" y="132521"/>
            <a:ext cx="3114352" cy="830997"/>
          </a:xfrm>
          <a:prstGeom prst="rect">
            <a:avLst/>
          </a:prstGeom>
          <a:solidFill>
            <a:schemeClr val="bg1"/>
          </a:solidFill>
        </p:spPr>
        <p:txBody>
          <a:bodyPr wrap="square" rtlCol="0">
            <a:spAutoFit/>
          </a:bodyPr>
          <a:lstStyle/>
          <a:p>
            <a:r>
              <a:rPr lang="en-US" sz="2400" dirty="0">
                <a:latin typeface="Avenir Book" panose="02000503020000020003" pitchFamily="2" charset="0"/>
                <a:cs typeface="Helvetica Neue"/>
              </a:rPr>
              <a:t>On-board processing and sensor fusion</a:t>
            </a:r>
          </a:p>
        </p:txBody>
      </p:sp>
      <p:sp>
        <p:nvSpPr>
          <p:cNvPr id="10" name="TextBox 9">
            <a:extLst>
              <a:ext uri="{FF2B5EF4-FFF2-40B4-BE49-F238E27FC236}">
                <a16:creationId xmlns:a16="http://schemas.microsoft.com/office/drawing/2014/main" id="{68BCB9ED-BDB7-234A-A8DB-57B4249A2E6D}"/>
              </a:ext>
            </a:extLst>
          </p:cNvPr>
          <p:cNvSpPr txBox="1"/>
          <p:nvPr/>
        </p:nvSpPr>
        <p:spPr>
          <a:xfrm>
            <a:off x="4572000" y="2561918"/>
            <a:ext cx="3292183" cy="461665"/>
          </a:xfrm>
          <a:prstGeom prst="rect">
            <a:avLst/>
          </a:prstGeom>
          <a:solidFill>
            <a:schemeClr val="bg1"/>
          </a:solidFill>
        </p:spPr>
        <p:txBody>
          <a:bodyPr wrap="none" rtlCol="0">
            <a:spAutoFit/>
          </a:bodyPr>
          <a:lstStyle/>
          <a:p>
            <a:r>
              <a:rPr lang="en-US" sz="2400" dirty="0">
                <a:latin typeface="Avenir Book" panose="02000503020000020003" pitchFamily="2" charset="0"/>
                <a:cs typeface="Helvetica Neue"/>
              </a:rPr>
              <a:t>High-speed projectiles</a:t>
            </a:r>
          </a:p>
        </p:txBody>
      </p:sp>
      <p:sp>
        <p:nvSpPr>
          <p:cNvPr id="11" name="TextBox 10">
            <a:extLst>
              <a:ext uri="{FF2B5EF4-FFF2-40B4-BE49-F238E27FC236}">
                <a16:creationId xmlns:a16="http://schemas.microsoft.com/office/drawing/2014/main" id="{69F7783E-CE7E-3647-BC04-9C0C655CDB16}"/>
              </a:ext>
            </a:extLst>
          </p:cNvPr>
          <p:cNvSpPr txBox="1"/>
          <p:nvPr/>
        </p:nvSpPr>
        <p:spPr>
          <a:xfrm>
            <a:off x="1420200" y="3771931"/>
            <a:ext cx="2749471" cy="461665"/>
          </a:xfrm>
          <a:prstGeom prst="rect">
            <a:avLst/>
          </a:prstGeom>
          <a:solidFill>
            <a:schemeClr val="bg1"/>
          </a:solidFill>
        </p:spPr>
        <p:txBody>
          <a:bodyPr wrap="none" rtlCol="0">
            <a:spAutoFit/>
          </a:bodyPr>
          <a:lstStyle/>
          <a:p>
            <a:r>
              <a:rPr lang="en-US" sz="2400" dirty="0">
                <a:latin typeface="Avenir Book" panose="02000503020000020003" pitchFamily="2" charset="0"/>
                <a:cs typeface="Helvetica Neue"/>
              </a:rPr>
              <a:t>Adversarial attacks</a:t>
            </a:r>
          </a:p>
        </p:txBody>
      </p:sp>
      <p:sp>
        <p:nvSpPr>
          <p:cNvPr id="12" name="TextBox 11">
            <a:extLst>
              <a:ext uri="{FF2B5EF4-FFF2-40B4-BE49-F238E27FC236}">
                <a16:creationId xmlns:a16="http://schemas.microsoft.com/office/drawing/2014/main" id="{39FEA9EA-408F-904F-8ABB-ED415306A771}"/>
              </a:ext>
            </a:extLst>
          </p:cNvPr>
          <p:cNvSpPr txBox="1"/>
          <p:nvPr/>
        </p:nvSpPr>
        <p:spPr>
          <a:xfrm>
            <a:off x="4652183" y="4334119"/>
            <a:ext cx="3469219" cy="461665"/>
          </a:xfrm>
          <a:prstGeom prst="rect">
            <a:avLst/>
          </a:prstGeom>
          <a:solidFill>
            <a:schemeClr val="bg1"/>
          </a:solidFill>
        </p:spPr>
        <p:txBody>
          <a:bodyPr wrap="none" rtlCol="0">
            <a:spAutoFit/>
          </a:bodyPr>
          <a:lstStyle/>
          <a:p>
            <a:r>
              <a:rPr lang="en-US" sz="2400" dirty="0">
                <a:latin typeface="Avenir Book" panose="02000503020000020003" pitchFamily="2" charset="0"/>
                <a:cs typeface="Helvetica Neue"/>
              </a:rPr>
              <a:t>Estimating optimal path</a:t>
            </a:r>
          </a:p>
        </p:txBody>
      </p:sp>
      <p:pic>
        <p:nvPicPr>
          <p:cNvPr id="14" name="Picture 13" descr="robber-with-eyes-mask-icon-8.jpg">
            <a:extLst>
              <a:ext uri="{FF2B5EF4-FFF2-40B4-BE49-F238E27FC236}">
                <a16:creationId xmlns:a16="http://schemas.microsoft.com/office/drawing/2014/main" id="{ED5E5174-0D4B-6148-AF2A-B9716289C9E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9758" y="5611272"/>
            <a:ext cx="1092978" cy="1092978"/>
          </a:xfrm>
          <a:prstGeom prst="rect">
            <a:avLst/>
          </a:prstGeom>
        </p:spPr>
      </p:pic>
      <p:grpSp>
        <p:nvGrpSpPr>
          <p:cNvPr id="15" name="Group 14">
            <a:extLst>
              <a:ext uri="{FF2B5EF4-FFF2-40B4-BE49-F238E27FC236}">
                <a16:creationId xmlns:a16="http://schemas.microsoft.com/office/drawing/2014/main" id="{F57AC2F5-9DF3-504B-82D4-F9E210897235}"/>
              </a:ext>
            </a:extLst>
          </p:cNvPr>
          <p:cNvGrpSpPr/>
          <p:nvPr/>
        </p:nvGrpSpPr>
        <p:grpSpPr>
          <a:xfrm rot="21140154">
            <a:off x="1282391" y="5774773"/>
            <a:ext cx="1546192" cy="548291"/>
            <a:chOff x="197484" y="2665743"/>
            <a:chExt cx="1805685" cy="630717"/>
          </a:xfrm>
        </p:grpSpPr>
        <p:grpSp>
          <p:nvGrpSpPr>
            <p:cNvPr id="16" name="Group 15">
              <a:extLst>
                <a:ext uri="{FF2B5EF4-FFF2-40B4-BE49-F238E27FC236}">
                  <a16:creationId xmlns:a16="http://schemas.microsoft.com/office/drawing/2014/main" id="{77EACCAE-1C2C-9242-8FCD-10D0D696B70E}"/>
                </a:ext>
              </a:extLst>
            </p:cNvPr>
            <p:cNvGrpSpPr/>
            <p:nvPr/>
          </p:nvGrpSpPr>
          <p:grpSpPr>
            <a:xfrm>
              <a:off x="226890" y="2874106"/>
              <a:ext cx="1776279" cy="294234"/>
              <a:chOff x="383122" y="1708148"/>
              <a:chExt cx="1312544" cy="200965"/>
            </a:xfrm>
          </p:grpSpPr>
          <p:sp>
            <p:nvSpPr>
              <p:cNvPr id="18" name="Freeform 17">
                <a:extLst>
                  <a:ext uri="{FF2B5EF4-FFF2-40B4-BE49-F238E27FC236}">
                    <a16:creationId xmlns:a16="http://schemas.microsoft.com/office/drawing/2014/main" id="{D5FD0535-B51A-2346-97B6-18EA8B62B5D5}"/>
                  </a:ext>
                </a:extLst>
              </p:cNvPr>
              <p:cNvSpPr/>
              <p:nvPr/>
            </p:nvSpPr>
            <p:spPr>
              <a:xfrm>
                <a:off x="383122" y="1708148"/>
                <a:ext cx="663575" cy="20096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3810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9" name="Freeform 18">
                <a:extLst>
                  <a:ext uri="{FF2B5EF4-FFF2-40B4-BE49-F238E27FC236}">
                    <a16:creationId xmlns:a16="http://schemas.microsoft.com/office/drawing/2014/main" id="{B526C290-94F0-8E48-8E05-098C12ABAF39}"/>
                  </a:ext>
                </a:extLst>
              </p:cNvPr>
              <p:cNvSpPr/>
              <p:nvPr/>
            </p:nvSpPr>
            <p:spPr>
              <a:xfrm>
                <a:off x="1032091" y="1708148"/>
                <a:ext cx="663575" cy="200965"/>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38100" cmpd="sng">
                <a:solidFill>
                  <a:schemeClr val="accent3">
                    <a:lumMod val="50000"/>
                  </a:scheme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grpSp>
        <p:sp>
          <p:nvSpPr>
            <p:cNvPr id="17" name="Freeform 16">
              <a:extLst>
                <a:ext uri="{FF2B5EF4-FFF2-40B4-BE49-F238E27FC236}">
                  <a16:creationId xmlns:a16="http://schemas.microsoft.com/office/drawing/2014/main" id="{B691EE43-E18C-0147-AA1A-1E57ACAF83F1}"/>
                </a:ext>
              </a:extLst>
            </p:cNvPr>
            <p:cNvSpPr/>
            <p:nvPr/>
          </p:nvSpPr>
          <p:spPr>
            <a:xfrm>
              <a:off x="197484" y="2665743"/>
              <a:ext cx="1649068" cy="630717"/>
            </a:xfrm>
            <a:custGeom>
              <a:avLst/>
              <a:gdLst>
                <a:gd name="connsiteX0" fmla="*/ 0 w 4457907"/>
                <a:gd name="connsiteY0" fmla="*/ 844407 h 1393813"/>
                <a:gd name="connsiteX1" fmla="*/ 595269 w 4457907"/>
                <a:gd name="connsiteY1" fmla="*/ 10929 h 1393813"/>
                <a:gd name="connsiteX2" fmla="*/ 1666754 w 4457907"/>
                <a:gd name="connsiteY2" fmla="*/ 1373599 h 1393813"/>
                <a:gd name="connsiteX3" fmla="*/ 2764696 w 4457907"/>
                <a:gd name="connsiteY3" fmla="*/ 10929 h 1393813"/>
                <a:gd name="connsiteX4" fmla="*/ 3862637 w 4457907"/>
                <a:gd name="connsiteY4" fmla="*/ 1386829 h 1393813"/>
                <a:gd name="connsiteX5" fmla="*/ 4457907 w 4457907"/>
                <a:gd name="connsiteY5" fmla="*/ 579811 h 1393813"/>
                <a:gd name="connsiteX0" fmla="*/ 0 w 4457907"/>
                <a:gd name="connsiteY0" fmla="*/ 857806 h 1407212"/>
                <a:gd name="connsiteX1" fmla="*/ 647797 w 4457907"/>
                <a:gd name="connsiteY1" fmla="*/ 10663 h 1407212"/>
                <a:gd name="connsiteX2" fmla="*/ 1666754 w 4457907"/>
                <a:gd name="connsiteY2" fmla="*/ 1386998 h 1407212"/>
                <a:gd name="connsiteX3" fmla="*/ 2764696 w 4457907"/>
                <a:gd name="connsiteY3" fmla="*/ 24328 h 1407212"/>
                <a:gd name="connsiteX4" fmla="*/ 3862637 w 4457907"/>
                <a:gd name="connsiteY4" fmla="*/ 1400228 h 1407212"/>
                <a:gd name="connsiteX5" fmla="*/ 4457907 w 4457907"/>
                <a:gd name="connsiteY5" fmla="*/ 593210 h 1407212"/>
                <a:gd name="connsiteX0" fmla="*/ 0 w 4484170"/>
                <a:gd name="connsiteY0" fmla="*/ 819184 h 1409585"/>
                <a:gd name="connsiteX1" fmla="*/ 674060 w 4484170"/>
                <a:gd name="connsiteY1" fmla="*/ 13036 h 1409585"/>
                <a:gd name="connsiteX2" fmla="*/ 1693017 w 4484170"/>
                <a:gd name="connsiteY2" fmla="*/ 1389371 h 1409585"/>
                <a:gd name="connsiteX3" fmla="*/ 2790959 w 4484170"/>
                <a:gd name="connsiteY3" fmla="*/ 26701 h 1409585"/>
                <a:gd name="connsiteX4" fmla="*/ 3888900 w 4484170"/>
                <a:gd name="connsiteY4" fmla="*/ 1402601 h 1409585"/>
                <a:gd name="connsiteX5" fmla="*/ 4484170 w 4484170"/>
                <a:gd name="connsiteY5" fmla="*/ 595583 h 1409585"/>
                <a:gd name="connsiteX0" fmla="*/ 0 w 4484170"/>
                <a:gd name="connsiteY0" fmla="*/ 818871 h 1409272"/>
                <a:gd name="connsiteX1" fmla="*/ 674060 w 4484170"/>
                <a:gd name="connsiteY1" fmla="*/ 12723 h 1409272"/>
                <a:gd name="connsiteX2" fmla="*/ 1693017 w 4484170"/>
                <a:gd name="connsiteY2" fmla="*/ 1389058 h 1409272"/>
                <a:gd name="connsiteX3" fmla="*/ 2790959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409272"/>
                <a:gd name="connsiteX1" fmla="*/ 674060 w 4484170"/>
                <a:gd name="connsiteY1" fmla="*/ 12723 h 1409272"/>
                <a:gd name="connsiteX2" fmla="*/ 1693017 w 4484170"/>
                <a:gd name="connsiteY2" fmla="*/ 1389058 h 1409272"/>
                <a:gd name="connsiteX3" fmla="*/ 2725301 w 4484170"/>
                <a:gd name="connsiteY3" fmla="*/ 26388 h 1409272"/>
                <a:gd name="connsiteX4" fmla="*/ 3888900 w 4484170"/>
                <a:gd name="connsiteY4" fmla="*/ 1402288 h 1409272"/>
                <a:gd name="connsiteX5" fmla="*/ 4484170 w 4484170"/>
                <a:gd name="connsiteY5" fmla="*/ 595270 h 1409272"/>
                <a:gd name="connsiteX0" fmla="*/ 0 w 4484170"/>
                <a:gd name="connsiteY0" fmla="*/ 818871 h 1389059"/>
                <a:gd name="connsiteX1" fmla="*/ 674060 w 4484170"/>
                <a:gd name="connsiteY1" fmla="*/ 12723 h 1389059"/>
                <a:gd name="connsiteX2" fmla="*/ 1693017 w 4484170"/>
                <a:gd name="connsiteY2" fmla="*/ 1389058 h 1389059"/>
                <a:gd name="connsiteX3" fmla="*/ 2725301 w 4484170"/>
                <a:gd name="connsiteY3" fmla="*/ 26388 h 1389059"/>
                <a:gd name="connsiteX4" fmla="*/ 3744451 w 4484170"/>
                <a:gd name="connsiteY4" fmla="*/ 1374958 h 1389059"/>
                <a:gd name="connsiteX5" fmla="*/ 4484170 w 4484170"/>
                <a:gd name="connsiteY5" fmla="*/ 595270 h 1389059"/>
                <a:gd name="connsiteX0" fmla="*/ 0 w 4418512"/>
                <a:gd name="connsiteY0" fmla="*/ 818871 h 1389060"/>
                <a:gd name="connsiteX1" fmla="*/ 674060 w 4418512"/>
                <a:gd name="connsiteY1" fmla="*/ 12723 h 1389060"/>
                <a:gd name="connsiteX2" fmla="*/ 1693017 w 4418512"/>
                <a:gd name="connsiteY2" fmla="*/ 1389058 h 1389060"/>
                <a:gd name="connsiteX3" fmla="*/ 2725301 w 4418512"/>
                <a:gd name="connsiteY3" fmla="*/ 26388 h 1389060"/>
                <a:gd name="connsiteX4" fmla="*/ 3744451 w 4418512"/>
                <a:gd name="connsiteY4" fmla="*/ 1374958 h 1389060"/>
                <a:gd name="connsiteX5" fmla="*/ 4418512 w 4418512"/>
                <a:gd name="connsiteY5" fmla="*/ 554275 h 1389060"/>
                <a:gd name="connsiteX0" fmla="*/ 0 w 4418512"/>
                <a:gd name="connsiteY0" fmla="*/ 819816 h 1390006"/>
                <a:gd name="connsiteX1" fmla="*/ 674060 w 4418512"/>
                <a:gd name="connsiteY1" fmla="*/ 13668 h 1390006"/>
                <a:gd name="connsiteX2" fmla="*/ 1693017 w 4418512"/>
                <a:gd name="connsiteY2" fmla="*/ 1390003 h 1390006"/>
                <a:gd name="connsiteX3" fmla="*/ 2751565 w 4418512"/>
                <a:gd name="connsiteY3" fmla="*/ 3 h 1390006"/>
                <a:gd name="connsiteX4" fmla="*/ 3744451 w 4418512"/>
                <a:gd name="connsiteY4" fmla="*/ 1375903 h 1390006"/>
                <a:gd name="connsiteX5" fmla="*/ 4418512 w 4418512"/>
                <a:gd name="connsiteY5" fmla="*/ 555220 h 1390006"/>
                <a:gd name="connsiteX0" fmla="*/ 0 w 4418512"/>
                <a:gd name="connsiteY0" fmla="*/ 819814 h 1396059"/>
                <a:gd name="connsiteX1" fmla="*/ 674060 w 4418512"/>
                <a:gd name="connsiteY1" fmla="*/ 13666 h 1396059"/>
                <a:gd name="connsiteX2" fmla="*/ 1693017 w 4418512"/>
                <a:gd name="connsiteY2" fmla="*/ 1390001 h 1396059"/>
                <a:gd name="connsiteX3" fmla="*/ 2751565 w 4418512"/>
                <a:gd name="connsiteY3" fmla="*/ 1 h 1396059"/>
                <a:gd name="connsiteX4" fmla="*/ 3757584 w 4418512"/>
                <a:gd name="connsiteY4" fmla="*/ 1389565 h 1396059"/>
                <a:gd name="connsiteX5" fmla="*/ 4418512 w 4418512"/>
                <a:gd name="connsiteY5" fmla="*/ 555218 h 1396059"/>
                <a:gd name="connsiteX0" fmla="*/ 0 w 4326590"/>
                <a:gd name="connsiteY0" fmla="*/ 819814 h 1403209"/>
                <a:gd name="connsiteX1" fmla="*/ 674060 w 4326590"/>
                <a:gd name="connsiteY1" fmla="*/ 13666 h 1403209"/>
                <a:gd name="connsiteX2" fmla="*/ 1693017 w 4326590"/>
                <a:gd name="connsiteY2" fmla="*/ 1390001 h 1403209"/>
                <a:gd name="connsiteX3" fmla="*/ 2751565 w 4326590"/>
                <a:gd name="connsiteY3" fmla="*/ 1 h 1403209"/>
                <a:gd name="connsiteX4" fmla="*/ 3757584 w 4326590"/>
                <a:gd name="connsiteY4" fmla="*/ 1389565 h 1403209"/>
                <a:gd name="connsiteX5" fmla="*/ 4326590 w 4326590"/>
                <a:gd name="connsiteY5" fmla="*/ 746527 h 1403209"/>
                <a:gd name="connsiteX0" fmla="*/ 0 w 4431644"/>
                <a:gd name="connsiteY0" fmla="*/ 819814 h 1396452"/>
                <a:gd name="connsiteX1" fmla="*/ 674060 w 4431644"/>
                <a:gd name="connsiteY1" fmla="*/ 13666 h 1396452"/>
                <a:gd name="connsiteX2" fmla="*/ 1693017 w 4431644"/>
                <a:gd name="connsiteY2" fmla="*/ 1390001 h 1396452"/>
                <a:gd name="connsiteX3" fmla="*/ 2751565 w 4431644"/>
                <a:gd name="connsiteY3" fmla="*/ 1 h 1396452"/>
                <a:gd name="connsiteX4" fmla="*/ 3757584 w 4431644"/>
                <a:gd name="connsiteY4" fmla="*/ 1389565 h 1396452"/>
                <a:gd name="connsiteX5" fmla="*/ 4431644 w 4431644"/>
                <a:gd name="connsiteY5" fmla="*/ 568885 h 139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644" h="1396452">
                  <a:moveTo>
                    <a:pt x="0" y="819814"/>
                  </a:moveTo>
                  <a:cubicBezTo>
                    <a:pt x="211265" y="372640"/>
                    <a:pt x="391891" y="-81365"/>
                    <a:pt x="674060" y="13666"/>
                  </a:cubicBezTo>
                  <a:cubicBezTo>
                    <a:pt x="956230" y="108697"/>
                    <a:pt x="1346766" y="1392278"/>
                    <a:pt x="1693017" y="1390001"/>
                  </a:cubicBezTo>
                  <a:cubicBezTo>
                    <a:pt x="2039268" y="1387724"/>
                    <a:pt x="2407471" y="74"/>
                    <a:pt x="2751565" y="1"/>
                  </a:cubicBezTo>
                  <a:cubicBezTo>
                    <a:pt x="3095659" y="-72"/>
                    <a:pt x="3477571" y="1294751"/>
                    <a:pt x="3757584" y="1389565"/>
                  </a:cubicBezTo>
                  <a:cubicBezTo>
                    <a:pt x="4037597" y="1484379"/>
                    <a:pt x="4431644" y="568885"/>
                    <a:pt x="4431644" y="568885"/>
                  </a:cubicBezTo>
                </a:path>
              </a:pathLst>
            </a:custGeom>
            <a:ln w="38100" cmpd="sng">
              <a:solidFill>
                <a:srgbClr val="953735"/>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grpSp>
      <p:pic>
        <p:nvPicPr>
          <p:cNvPr id="20" name="Picture 19">
            <a:extLst>
              <a:ext uri="{FF2B5EF4-FFF2-40B4-BE49-F238E27FC236}">
                <a16:creationId xmlns:a16="http://schemas.microsoft.com/office/drawing/2014/main" id="{4221EBED-37D7-A242-B56F-D7C9686C4A42}"/>
              </a:ext>
            </a:extLst>
          </p:cNvPr>
          <p:cNvPicPr>
            <a:picLocks noChangeAspect="1"/>
          </p:cNvPicPr>
          <p:nvPr/>
        </p:nvPicPr>
        <p:blipFill rotWithShape="1">
          <a:blip r:embed="rId6"/>
          <a:srcRect l="8455" t="33606" r="57274" b="33111"/>
          <a:stretch/>
        </p:blipFill>
        <p:spPr>
          <a:xfrm>
            <a:off x="2974698" y="5346728"/>
            <a:ext cx="1229872" cy="851025"/>
          </a:xfrm>
          <a:prstGeom prst="rect">
            <a:avLst/>
          </a:prstGeom>
        </p:spPr>
      </p:pic>
      <p:pic>
        <p:nvPicPr>
          <p:cNvPr id="23" name="Picture 22">
            <a:extLst>
              <a:ext uri="{FF2B5EF4-FFF2-40B4-BE49-F238E27FC236}">
                <a16:creationId xmlns:a16="http://schemas.microsoft.com/office/drawing/2014/main" id="{F8E19FF5-67C9-804D-81EF-E6D671AC315F}"/>
              </a:ext>
            </a:extLst>
          </p:cNvPr>
          <p:cNvPicPr>
            <a:picLocks noChangeAspect="1"/>
          </p:cNvPicPr>
          <p:nvPr/>
        </p:nvPicPr>
        <p:blipFill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backgroundRemoval t="23704" b="67130" l="11800" r="89100">
                        <a14:foregroundMark x1="18400" y1="35556" x2="18400" y2="35556"/>
                        <a14:foregroundMark x1="11800" y1="38426" x2="11800" y2="38426"/>
                        <a14:foregroundMark x1="35200" y1="26481" x2="35200" y2="26481"/>
                        <a14:foregroundMark x1="25700" y1="31389" x2="25700" y2="31389"/>
                        <a14:foregroundMark x1="25800" y1="38241" x2="25800" y2="38241"/>
                        <a14:foregroundMark x1="64400" y1="38611" x2="64400" y2="38611"/>
                        <a14:foregroundMark x1="65300" y1="28333" x2="65300" y2="28333"/>
                        <a14:foregroundMark x1="71500" y1="31389" x2="71500" y2="31389"/>
                        <a14:foregroundMark x1="81400" y1="36759" x2="81400" y2="36759"/>
                        <a14:foregroundMark x1="86300" y1="38611" x2="86300" y2="38611"/>
                        <a14:foregroundMark x1="84100" y1="50093" x2="84100" y2="50093"/>
                        <a14:foregroundMark x1="68700" y1="62500" x2="68700" y2="62500"/>
                        <a14:foregroundMark x1="74300" y1="57870" x2="74300" y2="57870"/>
                        <a14:foregroundMark x1="74900" y1="64352" x2="74900" y2="64352"/>
                        <a14:foregroundMark x1="62000" y1="67222" x2="62000" y2="67222"/>
                        <a14:foregroundMark x1="65100" y1="54907" x2="65100" y2="54907"/>
                        <a14:foregroundMark x1="31800" y1="56204" x2="31800" y2="56204"/>
                        <a14:foregroundMark x1="16700" y1="52500" x2="16700" y2="52500"/>
                        <a14:foregroundMark x1="29700" y1="64074" x2="29700" y2="64074"/>
                        <a14:foregroundMark x1="24300" y1="57130" x2="24300" y2="57130"/>
                        <a14:foregroundMark x1="40300" y1="23704" x2="40300" y2="23704"/>
                        <a14:foregroundMark x1="89100" y1="38611" x2="89100" y2="38611"/>
                        <a14:foregroundMark x1="23600" y1="63889" x2="23600" y2="63889"/>
                      </a14:backgroundRemoval>
                    </a14:imgEffect>
                  </a14:imgLayer>
                </a14:imgProps>
              </a:ext>
            </a:extLst>
          </a:blip>
          <a:srcRect l="7949" t="21667" r="8239" b="29667"/>
          <a:stretch/>
        </p:blipFill>
        <p:spPr>
          <a:xfrm rot="19930388">
            <a:off x="6719612" y="5890338"/>
            <a:ext cx="1246206" cy="781531"/>
          </a:xfrm>
          <a:prstGeom prst="rect">
            <a:avLst/>
          </a:prstGeom>
        </p:spPr>
      </p:pic>
      <p:pic>
        <p:nvPicPr>
          <p:cNvPr id="24" name="Picture 23">
            <a:extLst>
              <a:ext uri="{FF2B5EF4-FFF2-40B4-BE49-F238E27FC236}">
                <a16:creationId xmlns:a16="http://schemas.microsoft.com/office/drawing/2014/main" id="{3E53B27F-5FAA-3846-8E8B-3076CEFF5336}"/>
              </a:ext>
            </a:extLst>
          </p:cNvPr>
          <p:cNvPicPr>
            <a:picLocks noChangeAspect="1"/>
          </p:cNvPicPr>
          <p:nvPr/>
        </p:nvPicPr>
        <p:blipFill>
          <a:blip r:embed="rId9"/>
          <a:stretch>
            <a:fillRect/>
          </a:stretch>
        </p:blipFill>
        <p:spPr>
          <a:xfrm>
            <a:off x="7787629" y="4784028"/>
            <a:ext cx="1151136" cy="1272890"/>
          </a:xfrm>
          <a:prstGeom prst="rect">
            <a:avLst/>
          </a:prstGeom>
        </p:spPr>
      </p:pic>
      <p:sp>
        <p:nvSpPr>
          <p:cNvPr id="26" name="Arc 25">
            <a:extLst>
              <a:ext uri="{FF2B5EF4-FFF2-40B4-BE49-F238E27FC236}">
                <a16:creationId xmlns:a16="http://schemas.microsoft.com/office/drawing/2014/main" id="{EDFBA445-8D27-0547-870E-0E555021D780}"/>
              </a:ext>
            </a:extLst>
          </p:cNvPr>
          <p:cNvSpPr/>
          <p:nvPr/>
        </p:nvSpPr>
        <p:spPr>
          <a:xfrm rot="5858516">
            <a:off x="7202773" y="5453649"/>
            <a:ext cx="1278759" cy="1036325"/>
          </a:xfrm>
          <a:prstGeom prst="arc">
            <a:avLst>
              <a:gd name="adj1" fmla="val 15855184"/>
              <a:gd name="adj2" fmla="val 0"/>
            </a:avLst>
          </a:prstGeom>
          <a:ln w="19050">
            <a:prstDash val="sysDot"/>
            <a:headEnd type="arrow" w="lg" len="lg"/>
            <a:tailEnd type="oval"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81692317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hand holding a cellphone&#10;&#10;Description automatically generated">
            <a:extLst>
              <a:ext uri="{FF2B5EF4-FFF2-40B4-BE49-F238E27FC236}">
                <a16:creationId xmlns:a16="http://schemas.microsoft.com/office/drawing/2014/main" id="{788DE4F9-26A2-9043-9F55-1CE86291286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bright="-2000" contrast="-24000"/>
                    </a14:imgEffect>
                  </a14:imgLayer>
                </a14:imgProps>
              </a:ext>
            </a:extLst>
          </a:blip>
          <a:stretch>
            <a:fillRect/>
          </a:stretch>
        </p:blipFill>
        <p:spPr>
          <a:xfrm>
            <a:off x="0" y="3360"/>
            <a:ext cx="9144000" cy="6858000"/>
          </a:xfrm>
          <a:prstGeom prst="rect">
            <a:avLst/>
          </a:prstGeom>
        </p:spPr>
      </p:pic>
      <p:sp>
        <p:nvSpPr>
          <p:cNvPr id="13" name="Rectangle 12">
            <a:extLst>
              <a:ext uri="{FF2B5EF4-FFF2-40B4-BE49-F238E27FC236}">
                <a16:creationId xmlns:a16="http://schemas.microsoft.com/office/drawing/2014/main" id="{71BFD17D-1CE1-B94C-8C76-F84EEA805B4B}"/>
              </a:ext>
            </a:extLst>
          </p:cNvPr>
          <p:cNvSpPr/>
          <p:nvPr/>
        </p:nvSpPr>
        <p:spPr>
          <a:xfrm>
            <a:off x="-360947" y="-233413"/>
            <a:ext cx="9865894" cy="7324825"/>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994551" y="2390849"/>
            <a:ext cx="7492502" cy="2062103"/>
          </a:xfrm>
          <a:prstGeom prst="rect">
            <a:avLst/>
          </a:prstGeom>
          <a:noFill/>
        </p:spPr>
        <p:txBody>
          <a:bodyPr wrap="square" rtlCol="0">
            <a:spAutoFit/>
          </a:bodyPr>
          <a:lstStyle/>
          <a:p>
            <a:r>
              <a:rPr lang="en-US" sz="3200" dirty="0">
                <a:latin typeface="Avenir Book" panose="02000503020000020003" pitchFamily="2" charset="0"/>
                <a:cs typeface="Helvetica Neue"/>
              </a:rPr>
              <a:t>Lightweight sensing-inferencing modules to enable a way of self-defense in resource-constrained robotic vehicles and drones.</a:t>
            </a:r>
          </a:p>
        </p:txBody>
      </p:sp>
      <p:sp>
        <p:nvSpPr>
          <p:cNvPr id="12" name="TextBox 11">
            <a:extLst>
              <a:ext uri="{FF2B5EF4-FFF2-40B4-BE49-F238E27FC236}">
                <a16:creationId xmlns:a16="http://schemas.microsoft.com/office/drawing/2014/main" id="{5B20ABE3-405D-F14E-9E1F-33BA15153068}"/>
              </a:ext>
            </a:extLst>
          </p:cNvPr>
          <p:cNvSpPr txBox="1"/>
          <p:nvPr/>
        </p:nvSpPr>
        <p:spPr>
          <a:xfrm>
            <a:off x="299361" y="629793"/>
            <a:ext cx="3557022"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Takeaway</a:t>
            </a:r>
          </a:p>
        </p:txBody>
      </p:sp>
    </p:spTree>
    <p:extLst>
      <p:ext uri="{BB962C8B-B14F-4D97-AF65-F5344CB8AC3E}">
        <p14:creationId xmlns:p14="http://schemas.microsoft.com/office/powerpoint/2010/main" val="415983638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hand holding a cellphone&#10;&#10;Description automatically generated">
            <a:extLst>
              <a:ext uri="{FF2B5EF4-FFF2-40B4-BE49-F238E27FC236}">
                <a16:creationId xmlns:a16="http://schemas.microsoft.com/office/drawing/2014/main" id="{788DE4F9-26A2-9043-9F55-1CE86291286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bright="-2000" contrast="-24000"/>
                    </a14:imgEffect>
                  </a14:imgLayer>
                </a14:imgProps>
              </a:ext>
            </a:extLst>
          </a:blip>
          <a:stretch>
            <a:fillRect/>
          </a:stretch>
        </p:blipFill>
        <p:spPr>
          <a:xfrm>
            <a:off x="0" y="3360"/>
            <a:ext cx="9144000" cy="6858000"/>
          </a:xfrm>
          <a:prstGeom prst="rect">
            <a:avLst/>
          </a:prstGeom>
        </p:spPr>
      </p:pic>
      <p:sp>
        <p:nvSpPr>
          <p:cNvPr id="13" name="Rectangle 12">
            <a:extLst>
              <a:ext uri="{FF2B5EF4-FFF2-40B4-BE49-F238E27FC236}">
                <a16:creationId xmlns:a16="http://schemas.microsoft.com/office/drawing/2014/main" id="{71BFD17D-1CE1-B94C-8C76-F84EEA805B4B}"/>
              </a:ext>
            </a:extLst>
          </p:cNvPr>
          <p:cNvSpPr/>
          <p:nvPr/>
        </p:nvSpPr>
        <p:spPr>
          <a:xfrm>
            <a:off x="-360947" y="-233413"/>
            <a:ext cx="9865894" cy="7324825"/>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994551" y="2390849"/>
            <a:ext cx="7492502" cy="2062103"/>
          </a:xfrm>
          <a:prstGeom prst="rect">
            <a:avLst/>
          </a:prstGeom>
          <a:noFill/>
        </p:spPr>
        <p:txBody>
          <a:bodyPr wrap="square" rtlCol="0">
            <a:spAutoFit/>
          </a:bodyPr>
          <a:lstStyle/>
          <a:p>
            <a:r>
              <a:rPr lang="en-US" sz="3200" dirty="0">
                <a:latin typeface="Avenir Book" panose="02000503020000020003" pitchFamily="2" charset="0"/>
                <a:cs typeface="Helvetica Neue"/>
              </a:rPr>
              <a:t>Lightweight sensing-inferencing modules to enable a way of self-defense in resource-constrained robotic vehicles and drones.</a:t>
            </a:r>
          </a:p>
        </p:txBody>
      </p:sp>
      <p:sp>
        <p:nvSpPr>
          <p:cNvPr id="12" name="TextBox 11">
            <a:extLst>
              <a:ext uri="{FF2B5EF4-FFF2-40B4-BE49-F238E27FC236}">
                <a16:creationId xmlns:a16="http://schemas.microsoft.com/office/drawing/2014/main" id="{5B20ABE3-405D-F14E-9E1F-33BA15153068}"/>
              </a:ext>
            </a:extLst>
          </p:cNvPr>
          <p:cNvSpPr txBox="1"/>
          <p:nvPr/>
        </p:nvSpPr>
        <p:spPr>
          <a:xfrm>
            <a:off x="299361" y="629793"/>
            <a:ext cx="3557022" cy="602153"/>
          </a:xfrm>
          <a:prstGeom prst="rect">
            <a:avLst/>
          </a:prstGeom>
          <a:noFill/>
        </p:spPr>
        <p:txBody>
          <a:bodyPr wrap="square" rtlCol="0">
            <a:spAutoFit/>
          </a:bodyPr>
          <a:lstStyle/>
          <a:p>
            <a:pPr defTabSz="914400">
              <a:lnSpc>
                <a:spcPct val="90000"/>
              </a:lnSpc>
              <a:spcBef>
                <a:spcPct val="0"/>
              </a:spcBef>
              <a:spcAft>
                <a:spcPts val="600"/>
              </a:spcAft>
            </a:pPr>
            <a:r>
              <a:rPr lang="en-US" sz="3600" dirty="0">
                <a:latin typeface="Avenir Book" panose="02000503020000020003" pitchFamily="2" charset="0"/>
              </a:rPr>
              <a:t>Takeaway</a:t>
            </a:r>
          </a:p>
        </p:txBody>
      </p:sp>
      <p:sp>
        <p:nvSpPr>
          <p:cNvPr id="8" name="Rectangle 7">
            <a:extLst>
              <a:ext uri="{FF2B5EF4-FFF2-40B4-BE49-F238E27FC236}">
                <a16:creationId xmlns:a16="http://schemas.microsoft.com/office/drawing/2014/main" id="{2DA647D1-2527-A948-A864-3B6C54C74442}"/>
              </a:ext>
            </a:extLst>
          </p:cNvPr>
          <p:cNvSpPr/>
          <p:nvPr/>
        </p:nvSpPr>
        <p:spPr>
          <a:xfrm>
            <a:off x="-58001" y="4711855"/>
            <a:ext cx="9260002" cy="900000"/>
          </a:xfrm>
          <a:prstGeom prst="rect">
            <a:avLst/>
          </a:prstGeom>
          <a:solidFill>
            <a:srgbClr val="4A7EB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latin typeface="Avenir Book" panose="02000503020000020003" pitchFamily="2" charset="0"/>
              </a:rPr>
              <a:t>Thank you</a:t>
            </a:r>
          </a:p>
        </p:txBody>
      </p:sp>
    </p:spTree>
    <p:extLst>
      <p:ext uri="{BB962C8B-B14F-4D97-AF65-F5344CB8AC3E}">
        <p14:creationId xmlns:p14="http://schemas.microsoft.com/office/powerpoint/2010/main" val="6573051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4973</TotalTime>
  <Words>4258</Words>
  <Application>Microsoft Macintosh PowerPoint</Application>
  <PresentationFormat>On-screen Show (4:3)</PresentationFormat>
  <Paragraphs>768</Paragraphs>
  <Slides>82</Slides>
  <Notes>82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82</vt:i4>
      </vt:variant>
    </vt:vector>
  </HeadingPairs>
  <TitlesOfParts>
    <vt:vector size="89" baseType="lpstr">
      <vt:lpstr>Al Tarikh</vt:lpstr>
      <vt:lpstr>Arial</vt:lpstr>
      <vt:lpstr>Avenir Book</vt:lpstr>
      <vt:lpstr>Avenir Next Condensed</vt:lpstr>
      <vt:lpstr>Calibri</vt:lpstr>
      <vt:lpstr>Cambria Math</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Nakul Garg</dc:creator>
  <cp:lastModifiedBy>Nakul Garg</cp:lastModifiedBy>
  <cp:revision>777</cp:revision>
  <cp:lastPrinted>2020-03-03T16:03:14Z</cp:lastPrinted>
  <dcterms:created xsi:type="dcterms:W3CDTF">2020-02-25T00:04:23Z</dcterms:created>
  <dcterms:modified xsi:type="dcterms:W3CDTF">2020-03-04T17:34:41Z</dcterms:modified>
</cp:coreProperties>
</file>