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oleObject1.bin" ContentType="application/vnd.openxmlformats-officedocument.oleObject"/>
  <Override PartName="/ppt/slides/slide3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Override PartName="/ppt/commentAuthors.xml" ContentType="application/vnd.openxmlformats-officedocument.presentationml.commentAuthors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png" ContentType="image/png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trictFirstAndLastChars="0" saveSubsetFonts="1">
  <p:sldMasterIdLst>
    <p:sldMasterId id="2147483651" r:id="rId1"/>
  </p:sldMasterIdLst>
  <p:notesMasterIdLst>
    <p:notesMasterId r:id="rId37"/>
  </p:notesMasterIdLst>
  <p:handoutMasterIdLst>
    <p:handoutMasterId r:id="rId38"/>
  </p:handoutMasterIdLst>
  <p:sldIdLst>
    <p:sldId id="256" r:id="rId2"/>
    <p:sldId id="583" r:id="rId3"/>
    <p:sldId id="587" r:id="rId4"/>
    <p:sldId id="585" r:id="rId5"/>
    <p:sldId id="590" r:id="rId6"/>
    <p:sldId id="595" r:id="rId7"/>
    <p:sldId id="603" r:id="rId8"/>
    <p:sldId id="604" r:id="rId9"/>
    <p:sldId id="607" r:id="rId10"/>
    <p:sldId id="623" r:id="rId11"/>
    <p:sldId id="608" r:id="rId12"/>
    <p:sldId id="600" r:id="rId13"/>
    <p:sldId id="517" r:id="rId14"/>
    <p:sldId id="567" r:id="rId15"/>
    <p:sldId id="581" r:id="rId16"/>
    <p:sldId id="539" r:id="rId17"/>
    <p:sldId id="495" r:id="rId18"/>
    <p:sldId id="540" r:id="rId19"/>
    <p:sldId id="609" r:id="rId20"/>
    <p:sldId id="621" r:id="rId21"/>
    <p:sldId id="611" r:id="rId22"/>
    <p:sldId id="612" r:id="rId23"/>
    <p:sldId id="601" r:id="rId24"/>
    <p:sldId id="617" r:id="rId25"/>
    <p:sldId id="618" r:id="rId26"/>
    <p:sldId id="622" r:id="rId27"/>
    <p:sldId id="616" r:id="rId28"/>
    <p:sldId id="619" r:id="rId29"/>
    <p:sldId id="551" r:id="rId30"/>
    <p:sldId id="565" r:id="rId31"/>
    <p:sldId id="557" r:id="rId32"/>
    <p:sldId id="566" r:id="rId33"/>
    <p:sldId id="582" r:id="rId34"/>
    <p:sldId id="560" r:id="rId35"/>
    <p:sldId id="362" r:id="rId36"/>
  </p:sldIdLst>
  <p:sldSz cx="9144000" cy="6858000" type="screen4x3"/>
  <p:notesSz cx="6997700" cy="9271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Zack Ive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3366"/>
    <a:srgbClr val="B2B2B2"/>
    <a:srgbClr val="009900"/>
    <a:srgbClr val="A50021"/>
    <a:srgbClr val="000099"/>
    <a:srgbClr val="CC0000"/>
    <a:srgbClr val="660066"/>
    <a:srgbClr val="66CC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620"/>
    <p:restoredTop sz="94660" autoAdjust="0"/>
  </p:normalViewPr>
  <p:slideViewPr>
    <p:cSldViewPr snapToGrid="0">
      <p:cViewPr>
        <p:scale>
          <a:sx n="100" d="100"/>
          <a:sy n="100" d="100"/>
        </p:scale>
        <p:origin x="-944" y="-7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-2712" y="-114"/>
      </p:cViewPr>
      <p:guideLst>
        <p:guide orient="horz" pos="2920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printerSettings" Target="printerSettings/printerSettings1.bin"/><Relationship Id="rId40" Type="http://schemas.openxmlformats.org/officeDocument/2006/relationships/commentAuthors" Target="commentAuthors.xml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viewProps" Target="viewProp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tableStyles" Target="tableStyles.xml"/><Relationship Id="rId4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t" anchorCtr="0" compatLnSpc="1">
            <a:prstTxWarp prst="textNoShape">
              <a:avLst/>
            </a:prstTxWarp>
          </a:bodyPr>
          <a:lstStyle>
            <a:lvl1pPr algn="l" defTabSz="928688"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t" anchorCtr="0" compatLnSpc="1">
            <a:prstTxWarp prst="textNoShape">
              <a:avLst/>
            </a:prstTxWarp>
          </a:bodyPr>
          <a:lstStyle>
            <a:lvl1pPr defTabSz="928688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b" anchorCtr="0" compatLnSpc="1">
            <a:prstTxWarp prst="textNoShape">
              <a:avLst/>
            </a:prstTxWarp>
          </a:bodyPr>
          <a:lstStyle>
            <a:lvl1pPr algn="l" defTabSz="928688">
              <a:defRPr sz="12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b" anchorCtr="0" compatLnSpc="1">
            <a:prstTxWarp prst="textNoShape">
              <a:avLst/>
            </a:prstTxWarp>
          </a:bodyPr>
          <a:lstStyle>
            <a:lvl1pPr defTabSz="928688">
              <a:defRPr sz="1200"/>
            </a:lvl1pPr>
          </a:lstStyle>
          <a:p>
            <a:fld id="{BC118242-756F-4D05-AC2B-0EFF097F603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t" anchorCtr="0" compatLnSpc="1">
            <a:prstTxWarp prst="textNoShape">
              <a:avLst/>
            </a:prstTxWarp>
          </a:bodyPr>
          <a:lstStyle>
            <a:lvl1pPr algn="l" defTabSz="928688"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t" anchorCtr="0" compatLnSpc="1">
            <a:prstTxWarp prst="textNoShape">
              <a:avLst/>
            </a:prstTxWarp>
          </a:bodyPr>
          <a:lstStyle>
            <a:lvl1pPr defTabSz="928688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403725"/>
            <a:ext cx="51308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b" anchorCtr="0" compatLnSpc="1">
            <a:prstTxWarp prst="textNoShape">
              <a:avLst/>
            </a:prstTxWarp>
          </a:bodyPr>
          <a:lstStyle>
            <a:lvl1pPr algn="l" defTabSz="928688"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5575" y="88074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21" tIns="46411" rIns="92821" bIns="46411" numCol="1" anchor="b" anchorCtr="0" compatLnSpc="1">
            <a:prstTxWarp prst="textNoShape">
              <a:avLst/>
            </a:prstTxWarp>
          </a:bodyPr>
          <a:lstStyle>
            <a:lvl1pPr defTabSz="928688">
              <a:defRPr sz="1200"/>
            </a:lvl1pPr>
          </a:lstStyle>
          <a:p>
            <a:fld id="{3911249C-A3F4-4826-BE1A-D657B70695E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Work in “CDSS” here.  Bullet 3, mention “to support collaboration...”  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BA9FA-82DD-4CA9-A690-8846F857AD5B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Delta P’s should be labels not boxes</a:t>
            </a: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85A67A-30EC-4BF0-A26A-8D9BBE5BA32A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1249C-A3F4-4826-BE1A-D657B70695E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13CAB2-BE6C-41B6-83A6-3FAF22349F58}" type="slidenum">
              <a:rPr lang="en-US"/>
              <a:pPr/>
              <a:t>21</a:t>
            </a:fld>
            <a:endParaRPr lang="en-US"/>
          </a:p>
        </p:txBody>
      </p:sp>
      <p:sp>
        <p:nvSpPr>
          <p:cNvPr id="582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2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0088" y="4403725"/>
            <a:ext cx="5597525" cy="417195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38275"/>
            <a:ext cx="7874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24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 sz="1400">
                <a:solidFill>
                  <a:srgbClr val="5E574E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 sz="1400">
                <a:solidFill>
                  <a:srgbClr val="5E574E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 sz="1400">
                <a:solidFill>
                  <a:srgbClr val="5E574E"/>
                </a:solidFill>
                <a:latin typeface="+mn-lt"/>
              </a:defRPr>
            </a:lvl1pPr>
          </a:lstStyle>
          <a:p>
            <a:fld id="{F1E4E7B8-B4E8-439D-AB94-67EEA1CF62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0BF5E-B6C6-493E-93C8-947B019E83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8600" y="152400"/>
            <a:ext cx="2057400" cy="5905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152400"/>
            <a:ext cx="6019800" cy="5905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36F55-0E2A-4746-AD10-6A6F89151E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788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05250"/>
            <a:ext cx="81788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F5CC18B-580B-453F-8296-404B268600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1788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05250"/>
            <a:ext cx="81788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18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31000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1416FC8-99B3-400C-82F4-38E81DF9C0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D7D91-A586-4CE2-854B-23AAE7078D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D59F1B-9DB7-4C68-826E-95DFA68BB0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2800" y="1600200"/>
            <a:ext cx="4013200" cy="4457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87244A-2786-4308-A9AD-F097BB1A13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32A9EB-A854-484F-ADC1-13AEDF159D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B12D42-A948-409E-B8F0-F1388A023A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B07CA-6803-4FF1-B346-D0C9F1E6EE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227221-5983-45DA-B0BC-2BCB2CE740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18944-097B-4376-90A3-DB321F764D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788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000">
                <a:solidFill>
                  <a:srgbClr val="969696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000">
                <a:solidFill>
                  <a:srgbClr val="969696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000">
                <a:solidFill>
                  <a:srgbClr val="969696"/>
                </a:solidFill>
                <a:latin typeface="Arial" charset="0"/>
              </a:defRPr>
            </a:lvl1pPr>
          </a:lstStyle>
          <a:p>
            <a:fld id="{A5011362-C2C8-474E-BFCF-4B8FC71E5CB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414338" y="1290638"/>
            <a:ext cx="7889875" cy="104775"/>
          </a:xfrm>
          <a:prstGeom prst="rect">
            <a:avLst/>
          </a:prstGeom>
          <a:gradFill rotWithShape="0">
            <a:gsLst>
              <a:gs pos="0">
                <a:srgbClr val="006699"/>
              </a:gs>
              <a:gs pos="100000">
                <a:srgbClr val="FFFFFF"/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3600" b="1">
          <a:solidFill>
            <a:srgbClr val="006699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Wingdings" pitchFamily="2" charset="2"/>
        <a:buChar char="§"/>
        <a:defRPr kumimoji="1" sz="28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Wingdings" pitchFamily="2" charset="2"/>
        <a:buChar char="§"/>
        <a:defRPr kumimoji="1" sz="24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800000"/>
        </a:buClr>
        <a:buFont typeface="Wingdings" pitchFamily="2" charset="2"/>
        <a:buChar char=""/>
        <a:defRPr kumimoji="1" sz="20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s"/>
        <a:defRPr kumimoji="1"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 "/>
        <a:defRPr kumimoji="1" sz="2000">
          <a:solidFill>
            <a:srgbClr val="003366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 "/>
        <a:defRPr kumimoji="1" sz="2000">
          <a:solidFill>
            <a:srgbClr val="003366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 "/>
        <a:defRPr kumimoji="1" sz="2000">
          <a:solidFill>
            <a:srgbClr val="003366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 "/>
        <a:defRPr kumimoji="1" sz="2000">
          <a:solidFill>
            <a:srgbClr val="003366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Font typeface="Wingdings" pitchFamily="2" charset="2"/>
        <a:buChar char=" "/>
        <a:defRPr kumimoji="1"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hyperlink" Target="http://www.upenn.edu/webguide/style_guide/logo/protected/shield.color.eps.zip" TargetMode="External"/><Relationship Id="rId5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3700" y="915141"/>
            <a:ext cx="8166100" cy="1143000"/>
          </a:xfrm>
        </p:spPr>
        <p:txBody>
          <a:bodyPr/>
          <a:lstStyle/>
          <a:p>
            <a:pPr algn="ctr"/>
            <a:r>
              <a:rPr lang="en-US" sz="3200" dirty="0" smtClean="0"/>
              <a:t>Data Integration and Exchange </a:t>
            </a:r>
            <a:br>
              <a:rPr lang="en-US" sz="3200" dirty="0" smtClean="0"/>
            </a:br>
            <a:r>
              <a:rPr lang="en-US" sz="3200" dirty="0" smtClean="0"/>
              <a:t>for Scientific Collaboration</a:t>
            </a:r>
            <a:endParaRPr lang="en-US" sz="3200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2047" y="5261256"/>
            <a:ext cx="8377519" cy="127227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A50021"/>
                </a:solidFill>
              </a:rPr>
              <a:t>DILS 2009</a:t>
            </a:r>
            <a:endParaRPr lang="en-US" sz="2000" dirty="0">
              <a:solidFill>
                <a:srgbClr val="A50021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A50021"/>
                </a:solidFill>
              </a:rPr>
              <a:t>July 20, 2009</a:t>
            </a:r>
            <a:endParaRPr lang="en-US" sz="2000" dirty="0">
              <a:solidFill>
                <a:srgbClr val="A50021"/>
              </a:solidFill>
            </a:endParaRPr>
          </a:p>
        </p:txBody>
      </p:sp>
      <p:pic>
        <p:nvPicPr>
          <p:cNvPr id="46088" name="Picture 8" descr="Penn Mark graphic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7325" y="3131628"/>
            <a:ext cx="434975" cy="490538"/>
          </a:xfrm>
          <a:prstGeom prst="rect">
            <a:avLst/>
          </a:prstGeom>
          <a:noFill/>
        </p:spPr>
      </p:pic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1028175" y="2971291"/>
            <a:ext cx="457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1" lang="en-US" sz="2000" b="1" dirty="0">
                <a:solidFill>
                  <a:srgbClr val="003366"/>
                </a:solidFill>
                <a:latin typeface="Gill Sans MT" pitchFamily="34" charset="0"/>
              </a:rPr>
              <a:t>Zachary G. Ives</a:t>
            </a:r>
          </a:p>
          <a:p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</a:rPr>
              <a:t>University of Pennsylvania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94001" y="5643389"/>
            <a:ext cx="3801911" cy="890140"/>
            <a:chOff x="253895" y="5643389"/>
            <a:chExt cx="3801911" cy="890140"/>
          </a:xfrm>
        </p:grpSpPr>
        <p:graphicFrame>
          <p:nvGraphicFramePr>
            <p:cNvPr id="46093" name="Object 13"/>
            <p:cNvGraphicFramePr>
              <a:graphicFrameLocks noChangeAspect="1"/>
            </p:cNvGraphicFramePr>
            <p:nvPr/>
          </p:nvGraphicFramePr>
          <p:xfrm>
            <a:off x="485784" y="5643389"/>
            <a:ext cx="3070223" cy="617057"/>
          </p:xfrm>
          <a:graphic>
            <a:graphicData uri="http://schemas.openxmlformats.org/presentationml/2006/ole">
              <p:oleObj spid="_x0000_s46093" name="Visio" r:id="rId5" imgW="4775200" imgH="1752600" progId="">
                <p:embed/>
              </p:oleObj>
            </a:graphicData>
          </a:graphic>
        </p:graphicFrame>
        <p:sp>
          <p:nvSpPr>
            <p:cNvPr id="46094" name="Text Box 14"/>
            <p:cNvSpPr txBox="1">
              <a:spLocks noChangeArrowheads="1"/>
            </p:cNvSpPr>
            <p:nvPr/>
          </p:nvSpPr>
          <p:spPr bwMode="auto">
            <a:xfrm>
              <a:off x="253895" y="6225752"/>
              <a:ext cx="380191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en-US" sz="1400" dirty="0">
                  <a:solidFill>
                    <a:srgbClr val="003366"/>
                  </a:solidFill>
                </a:rPr>
                <a:t>Funded by NSF </a:t>
              </a:r>
              <a:r>
                <a:rPr lang="en-US" sz="1400" dirty="0" smtClean="0">
                  <a:solidFill>
                    <a:srgbClr val="003366"/>
                  </a:solidFill>
                </a:rPr>
                <a:t>IIS-0477972</a:t>
              </a:r>
              <a:r>
                <a:rPr lang="en-US" sz="1400" dirty="0">
                  <a:solidFill>
                    <a:srgbClr val="003366"/>
                  </a:solidFill>
                </a:rPr>
                <a:t>, 0513778, 0629846</a:t>
              </a:r>
            </a:p>
          </p:txBody>
        </p:sp>
      </p:grpSp>
      <p:sp>
        <p:nvSpPr>
          <p:cNvPr id="8" name="Rectangle 7"/>
          <p:cNvSpPr/>
          <p:nvPr/>
        </p:nvSpPr>
        <p:spPr>
          <a:xfrm>
            <a:off x="843281" y="3982782"/>
            <a:ext cx="7457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i="1" dirty="0" smtClean="0">
                <a:latin typeface="+mn-lt"/>
              </a:rPr>
              <a:t>with </a:t>
            </a:r>
            <a:r>
              <a:rPr lang="en-US" sz="2000" i="1" smtClean="0">
                <a:latin typeface="+mn-lt"/>
              </a:rPr>
              <a:t>Todd Green, </a:t>
            </a:r>
            <a:r>
              <a:rPr lang="en-US" sz="2000" i="1" dirty="0" smtClean="0">
                <a:latin typeface="+mn-lt"/>
              </a:rPr>
              <a:t>Grigoris Karvounarakis, </a:t>
            </a:r>
          </a:p>
          <a:p>
            <a:pPr algn="ctr">
              <a:lnSpc>
                <a:spcPct val="80000"/>
              </a:lnSpc>
            </a:pPr>
            <a:r>
              <a:rPr lang="en-US" sz="2000" i="1" dirty="0" smtClean="0">
                <a:latin typeface="+mn-lt"/>
              </a:rPr>
              <a:t>Nicholas Taylor, Partha Pratim Talukdar, Marie Jacob, </a:t>
            </a:r>
            <a:br>
              <a:rPr lang="en-US" sz="2000" i="1" dirty="0" smtClean="0">
                <a:latin typeface="+mn-lt"/>
              </a:rPr>
            </a:br>
            <a:r>
              <a:rPr lang="en-US" sz="2000" i="1" dirty="0" smtClean="0">
                <a:latin typeface="+mn-lt"/>
              </a:rPr>
              <a:t>Val Tannen, Fernando Pereira, Sudipto Guha</a:t>
            </a:r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60"/>
          <p:cNvSpPr>
            <a:spLocks noGrp="1"/>
          </p:cNvSpPr>
          <p:nvPr>
            <p:ph type="title"/>
          </p:nvPr>
        </p:nvSpPr>
        <p:spPr>
          <a:xfrm>
            <a:off x="406400" y="152400"/>
            <a:ext cx="8235092" cy="1143000"/>
          </a:xfrm>
        </p:spPr>
        <p:txBody>
          <a:bodyPr/>
          <a:lstStyle/>
          <a:p>
            <a:r>
              <a:rPr lang="en-US" dirty="0" smtClean="0"/>
              <a:t>Suppose </a:t>
            </a:r>
            <a:r>
              <a:rPr lang="en-US" dirty="0" err="1" smtClean="0"/>
              <a:t>BioSQL</a:t>
            </a:r>
            <a:r>
              <a:rPr lang="en-US" dirty="0" smtClean="0"/>
              <a:t> Changes Schemas</a:t>
            </a:r>
            <a:endParaRPr lang="en-US" dirty="0"/>
          </a:p>
        </p:txBody>
      </p:sp>
      <p:sp>
        <p:nvSpPr>
          <p:cNvPr id="34" name="Rectangle 46"/>
          <p:cNvSpPr>
            <a:spLocks noChangeArrowheads="1"/>
          </p:cNvSpPr>
          <p:nvPr/>
        </p:nvSpPr>
        <p:spPr bwMode="auto">
          <a:xfrm>
            <a:off x="278284" y="4345409"/>
            <a:ext cx="86021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Schema evolution is simply another schema + mapping: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653349" y="5002839"/>
            <a:ext cx="439000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</a:rPr>
              <a:t>1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: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</a:rPr>
              <a:t>c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)</a:t>
            </a:r>
            <a:endParaRPr kumimoji="1" lang="en-US" sz="2000" dirty="0" smtClean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2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3</a:t>
            </a: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),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4</a:t>
            </a: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B’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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endParaRPr kumimoji="1" lang="en-US" sz="2000" dirty="0">
              <a:solidFill>
                <a:srgbClr val="003366"/>
              </a:solidFill>
              <a:latin typeface="Gill Sans MT" pitchFamily="34" charset="0"/>
            </a:endParaRPr>
          </a:p>
        </p:txBody>
      </p:sp>
      <p:sp>
        <p:nvSpPr>
          <p:cNvPr id="19" name="Freeform 3"/>
          <p:cNvSpPr>
            <a:spLocks/>
          </p:cNvSpPr>
          <p:nvPr/>
        </p:nvSpPr>
        <p:spPr bwMode="auto">
          <a:xfrm>
            <a:off x="3440113" y="3014663"/>
            <a:ext cx="2017712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4"/>
          <p:cNvSpPr>
            <a:spLocks/>
          </p:cNvSpPr>
          <p:nvPr/>
        </p:nvSpPr>
        <p:spPr bwMode="auto">
          <a:xfrm>
            <a:off x="3440113" y="3014663"/>
            <a:ext cx="2032000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>
            <a:off x="6021388" y="1806575"/>
            <a:ext cx="1824037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6021388" y="1806575"/>
            <a:ext cx="1824037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7"/>
          <p:cNvSpPr>
            <a:spLocks noEditPoints="1"/>
          </p:cNvSpPr>
          <p:nvPr/>
        </p:nvSpPr>
        <p:spPr bwMode="auto">
          <a:xfrm>
            <a:off x="6232525" y="2028825"/>
            <a:ext cx="1460500" cy="738188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3"/>
              </a:cxn>
              <a:cxn ang="0">
                <a:pos x="0" y="663"/>
              </a:cxn>
              <a:cxn ang="0">
                <a:pos x="58" y="835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58" y="1296"/>
              </a:cxn>
              <a:cxn ang="0">
                <a:pos x="81" y="1331"/>
              </a:cxn>
              <a:cxn ang="0">
                <a:pos x="58" y="1296"/>
              </a:cxn>
              <a:cxn ang="0">
                <a:pos x="196" y="1331"/>
              </a:cxn>
              <a:cxn ang="0">
                <a:pos x="455" y="1302"/>
              </a:cxn>
              <a:cxn ang="0">
                <a:pos x="541" y="1273"/>
              </a:cxn>
              <a:cxn ang="0">
                <a:pos x="513" y="1302"/>
              </a:cxn>
              <a:cxn ang="0">
                <a:pos x="772" y="1331"/>
              </a:cxn>
              <a:cxn ang="0">
                <a:pos x="945" y="1273"/>
              </a:cxn>
              <a:cxn ang="0">
                <a:pos x="887" y="1273"/>
              </a:cxn>
              <a:cxn ang="0">
                <a:pos x="1060" y="1331"/>
              </a:cxn>
              <a:cxn ang="0">
                <a:pos x="1319" y="1302"/>
              </a:cxn>
              <a:cxn ang="0">
                <a:pos x="1405" y="1273"/>
              </a:cxn>
              <a:cxn ang="0">
                <a:pos x="1377" y="1302"/>
              </a:cxn>
              <a:cxn ang="0">
                <a:pos x="1636" y="1331"/>
              </a:cxn>
              <a:cxn ang="0">
                <a:pos x="1809" y="1273"/>
              </a:cxn>
              <a:cxn ang="0">
                <a:pos x="1751" y="1273"/>
              </a:cxn>
              <a:cxn ang="0">
                <a:pos x="1924" y="1331"/>
              </a:cxn>
              <a:cxn ang="0">
                <a:pos x="2086" y="1302"/>
              </a:cxn>
              <a:cxn ang="0">
                <a:pos x="2115" y="1331"/>
              </a:cxn>
              <a:cxn ang="0">
                <a:pos x="2086" y="1090"/>
              </a:cxn>
              <a:cxn ang="0">
                <a:pos x="2086" y="1148"/>
              </a:cxn>
              <a:cxn ang="0">
                <a:pos x="2144" y="975"/>
              </a:cxn>
              <a:cxn ang="0">
                <a:pos x="2115" y="716"/>
              </a:cxn>
              <a:cxn ang="0">
                <a:pos x="2086" y="629"/>
              </a:cxn>
              <a:cxn ang="0">
                <a:pos x="2115" y="658"/>
              </a:cxn>
              <a:cxn ang="0">
                <a:pos x="2144" y="399"/>
              </a:cxn>
              <a:cxn ang="0">
                <a:pos x="2086" y="226"/>
              </a:cxn>
              <a:cxn ang="0">
                <a:pos x="2086" y="284"/>
              </a:cxn>
              <a:cxn ang="0">
                <a:pos x="2144" y="111"/>
              </a:cxn>
              <a:cxn ang="0">
                <a:pos x="1938" y="29"/>
              </a:cxn>
              <a:cxn ang="0">
                <a:pos x="1851" y="58"/>
              </a:cxn>
              <a:cxn ang="0">
                <a:pos x="1880" y="29"/>
              </a:cxn>
              <a:cxn ang="0">
                <a:pos x="1621" y="0"/>
              </a:cxn>
              <a:cxn ang="0">
                <a:pos x="1448" y="58"/>
              </a:cxn>
              <a:cxn ang="0">
                <a:pos x="1506" y="58"/>
              </a:cxn>
              <a:cxn ang="0">
                <a:pos x="1333" y="0"/>
              </a:cxn>
              <a:cxn ang="0">
                <a:pos x="1074" y="29"/>
              </a:cxn>
              <a:cxn ang="0">
                <a:pos x="987" y="58"/>
              </a:cxn>
              <a:cxn ang="0">
                <a:pos x="1016" y="29"/>
              </a:cxn>
              <a:cxn ang="0">
                <a:pos x="757" y="0"/>
              </a:cxn>
              <a:cxn ang="0">
                <a:pos x="584" y="58"/>
              </a:cxn>
              <a:cxn ang="0">
                <a:pos x="642" y="58"/>
              </a:cxn>
              <a:cxn ang="0">
                <a:pos x="469" y="0"/>
              </a:cxn>
              <a:cxn ang="0">
                <a:pos x="210" y="29"/>
              </a:cxn>
              <a:cxn ang="0">
                <a:pos x="123" y="58"/>
              </a:cxn>
              <a:cxn ang="0">
                <a:pos x="152" y="29"/>
              </a:cxn>
            </a:cxnLst>
            <a:rect l="0" t="0" r="r" b="b"/>
            <a:pathLst>
              <a:path w="2144" h="1331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59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59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59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1"/>
                  <a:pt x="29" y="691"/>
                </a:cubicBezTo>
                <a:cubicBezTo>
                  <a:pt x="13" y="691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5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3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3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3"/>
                </a:cubicBezTo>
                <a:close/>
                <a:moveTo>
                  <a:pt x="58" y="1296"/>
                </a:moveTo>
                <a:lnTo>
                  <a:pt x="58" y="1302"/>
                </a:lnTo>
                <a:lnTo>
                  <a:pt x="29" y="1273"/>
                </a:lnTo>
                <a:lnTo>
                  <a:pt x="81" y="1273"/>
                </a:lnTo>
                <a:cubicBezTo>
                  <a:pt x="96" y="1273"/>
                  <a:pt x="109" y="1286"/>
                  <a:pt x="109" y="1302"/>
                </a:cubicBezTo>
                <a:cubicBezTo>
                  <a:pt x="109" y="1318"/>
                  <a:pt x="96" y="1331"/>
                  <a:pt x="81" y="1331"/>
                </a:cubicBezTo>
                <a:lnTo>
                  <a:pt x="29" y="1331"/>
                </a:lnTo>
                <a:cubicBezTo>
                  <a:pt x="13" y="1331"/>
                  <a:pt x="0" y="1318"/>
                  <a:pt x="0" y="1302"/>
                </a:cubicBezTo>
                <a:lnTo>
                  <a:pt x="0" y="1296"/>
                </a:lnTo>
                <a:cubicBezTo>
                  <a:pt x="0" y="1280"/>
                  <a:pt x="13" y="1267"/>
                  <a:pt x="29" y="1267"/>
                </a:cubicBezTo>
                <a:cubicBezTo>
                  <a:pt x="45" y="1267"/>
                  <a:pt x="58" y="1280"/>
                  <a:pt x="58" y="1296"/>
                </a:cubicBezTo>
                <a:close/>
                <a:moveTo>
                  <a:pt x="196" y="1273"/>
                </a:moveTo>
                <a:lnTo>
                  <a:pt x="253" y="1273"/>
                </a:lnTo>
                <a:cubicBezTo>
                  <a:pt x="269" y="1273"/>
                  <a:pt x="282" y="1286"/>
                  <a:pt x="282" y="1302"/>
                </a:cubicBezTo>
                <a:cubicBezTo>
                  <a:pt x="282" y="1318"/>
                  <a:pt x="269" y="1331"/>
                  <a:pt x="253" y="1331"/>
                </a:cubicBezTo>
                <a:lnTo>
                  <a:pt x="196" y="1331"/>
                </a:lnTo>
                <a:cubicBezTo>
                  <a:pt x="180" y="1331"/>
                  <a:pt x="167" y="1318"/>
                  <a:pt x="167" y="1302"/>
                </a:cubicBezTo>
                <a:cubicBezTo>
                  <a:pt x="167" y="1286"/>
                  <a:pt x="180" y="1273"/>
                  <a:pt x="196" y="1273"/>
                </a:cubicBezTo>
                <a:close/>
                <a:moveTo>
                  <a:pt x="369" y="1273"/>
                </a:moveTo>
                <a:lnTo>
                  <a:pt x="426" y="1273"/>
                </a:lnTo>
                <a:cubicBezTo>
                  <a:pt x="442" y="1273"/>
                  <a:pt x="455" y="1286"/>
                  <a:pt x="455" y="1302"/>
                </a:cubicBezTo>
                <a:cubicBezTo>
                  <a:pt x="455" y="1318"/>
                  <a:pt x="442" y="1331"/>
                  <a:pt x="426" y="1331"/>
                </a:cubicBezTo>
                <a:lnTo>
                  <a:pt x="369" y="1331"/>
                </a:lnTo>
                <a:cubicBezTo>
                  <a:pt x="353" y="1331"/>
                  <a:pt x="340" y="1318"/>
                  <a:pt x="340" y="1302"/>
                </a:cubicBezTo>
                <a:cubicBezTo>
                  <a:pt x="340" y="1286"/>
                  <a:pt x="353" y="1273"/>
                  <a:pt x="369" y="1273"/>
                </a:cubicBezTo>
                <a:close/>
                <a:moveTo>
                  <a:pt x="541" y="1273"/>
                </a:moveTo>
                <a:lnTo>
                  <a:pt x="599" y="1273"/>
                </a:lnTo>
                <a:cubicBezTo>
                  <a:pt x="615" y="1273"/>
                  <a:pt x="628" y="1286"/>
                  <a:pt x="628" y="1302"/>
                </a:cubicBezTo>
                <a:cubicBezTo>
                  <a:pt x="628" y="1318"/>
                  <a:pt x="615" y="1331"/>
                  <a:pt x="599" y="1331"/>
                </a:cubicBezTo>
                <a:lnTo>
                  <a:pt x="541" y="1331"/>
                </a:lnTo>
                <a:cubicBezTo>
                  <a:pt x="525" y="1331"/>
                  <a:pt x="513" y="1318"/>
                  <a:pt x="513" y="1302"/>
                </a:cubicBezTo>
                <a:cubicBezTo>
                  <a:pt x="513" y="1286"/>
                  <a:pt x="525" y="1273"/>
                  <a:pt x="541" y="1273"/>
                </a:cubicBezTo>
                <a:close/>
                <a:moveTo>
                  <a:pt x="714" y="1273"/>
                </a:moveTo>
                <a:lnTo>
                  <a:pt x="772" y="1273"/>
                </a:lnTo>
                <a:cubicBezTo>
                  <a:pt x="788" y="1273"/>
                  <a:pt x="801" y="1286"/>
                  <a:pt x="801" y="1302"/>
                </a:cubicBezTo>
                <a:cubicBezTo>
                  <a:pt x="801" y="1318"/>
                  <a:pt x="788" y="1331"/>
                  <a:pt x="772" y="1331"/>
                </a:cubicBezTo>
                <a:lnTo>
                  <a:pt x="714" y="1331"/>
                </a:lnTo>
                <a:cubicBezTo>
                  <a:pt x="698" y="1331"/>
                  <a:pt x="685" y="1318"/>
                  <a:pt x="685" y="1302"/>
                </a:cubicBezTo>
                <a:cubicBezTo>
                  <a:pt x="685" y="1286"/>
                  <a:pt x="698" y="1273"/>
                  <a:pt x="714" y="1273"/>
                </a:cubicBezTo>
                <a:close/>
                <a:moveTo>
                  <a:pt x="887" y="1273"/>
                </a:moveTo>
                <a:lnTo>
                  <a:pt x="945" y="1273"/>
                </a:lnTo>
                <a:cubicBezTo>
                  <a:pt x="960" y="1273"/>
                  <a:pt x="973" y="1286"/>
                  <a:pt x="973" y="1302"/>
                </a:cubicBezTo>
                <a:cubicBezTo>
                  <a:pt x="973" y="1318"/>
                  <a:pt x="960" y="1331"/>
                  <a:pt x="945" y="1331"/>
                </a:cubicBezTo>
                <a:lnTo>
                  <a:pt x="887" y="1331"/>
                </a:lnTo>
                <a:cubicBezTo>
                  <a:pt x="871" y="1331"/>
                  <a:pt x="858" y="1318"/>
                  <a:pt x="858" y="1302"/>
                </a:cubicBezTo>
                <a:cubicBezTo>
                  <a:pt x="858" y="1286"/>
                  <a:pt x="871" y="1273"/>
                  <a:pt x="887" y="1273"/>
                </a:cubicBezTo>
                <a:close/>
                <a:moveTo>
                  <a:pt x="1060" y="1273"/>
                </a:moveTo>
                <a:lnTo>
                  <a:pt x="1117" y="1273"/>
                </a:lnTo>
                <a:cubicBezTo>
                  <a:pt x="1133" y="1273"/>
                  <a:pt x="1146" y="1286"/>
                  <a:pt x="1146" y="1302"/>
                </a:cubicBezTo>
                <a:cubicBezTo>
                  <a:pt x="1146" y="1318"/>
                  <a:pt x="1133" y="1331"/>
                  <a:pt x="1117" y="1331"/>
                </a:cubicBezTo>
                <a:lnTo>
                  <a:pt x="1060" y="1331"/>
                </a:lnTo>
                <a:cubicBezTo>
                  <a:pt x="1044" y="1331"/>
                  <a:pt x="1031" y="1318"/>
                  <a:pt x="1031" y="1302"/>
                </a:cubicBezTo>
                <a:cubicBezTo>
                  <a:pt x="1031" y="1286"/>
                  <a:pt x="1044" y="1273"/>
                  <a:pt x="1060" y="1273"/>
                </a:cubicBezTo>
                <a:close/>
                <a:moveTo>
                  <a:pt x="1233" y="1273"/>
                </a:moveTo>
                <a:lnTo>
                  <a:pt x="1290" y="1273"/>
                </a:lnTo>
                <a:cubicBezTo>
                  <a:pt x="1306" y="1273"/>
                  <a:pt x="1319" y="1286"/>
                  <a:pt x="1319" y="1302"/>
                </a:cubicBezTo>
                <a:cubicBezTo>
                  <a:pt x="1319" y="1318"/>
                  <a:pt x="1306" y="1331"/>
                  <a:pt x="1290" y="1331"/>
                </a:cubicBezTo>
                <a:lnTo>
                  <a:pt x="1233" y="1331"/>
                </a:lnTo>
                <a:cubicBezTo>
                  <a:pt x="1217" y="1331"/>
                  <a:pt x="1204" y="1318"/>
                  <a:pt x="1204" y="1302"/>
                </a:cubicBezTo>
                <a:cubicBezTo>
                  <a:pt x="1204" y="1286"/>
                  <a:pt x="1217" y="1273"/>
                  <a:pt x="1233" y="1273"/>
                </a:cubicBezTo>
                <a:close/>
                <a:moveTo>
                  <a:pt x="1405" y="1273"/>
                </a:moveTo>
                <a:lnTo>
                  <a:pt x="1463" y="1273"/>
                </a:lnTo>
                <a:cubicBezTo>
                  <a:pt x="1479" y="1273"/>
                  <a:pt x="1492" y="1286"/>
                  <a:pt x="1492" y="1302"/>
                </a:cubicBezTo>
                <a:cubicBezTo>
                  <a:pt x="1492" y="1318"/>
                  <a:pt x="1479" y="1331"/>
                  <a:pt x="1463" y="1331"/>
                </a:cubicBezTo>
                <a:lnTo>
                  <a:pt x="1405" y="1331"/>
                </a:lnTo>
                <a:cubicBezTo>
                  <a:pt x="1389" y="1331"/>
                  <a:pt x="1377" y="1318"/>
                  <a:pt x="1377" y="1302"/>
                </a:cubicBezTo>
                <a:cubicBezTo>
                  <a:pt x="1377" y="1286"/>
                  <a:pt x="1389" y="1273"/>
                  <a:pt x="1405" y="1273"/>
                </a:cubicBezTo>
                <a:close/>
                <a:moveTo>
                  <a:pt x="1578" y="1273"/>
                </a:moveTo>
                <a:lnTo>
                  <a:pt x="1636" y="1273"/>
                </a:lnTo>
                <a:cubicBezTo>
                  <a:pt x="1652" y="1273"/>
                  <a:pt x="1665" y="1286"/>
                  <a:pt x="1665" y="1302"/>
                </a:cubicBezTo>
                <a:cubicBezTo>
                  <a:pt x="1665" y="1318"/>
                  <a:pt x="1652" y="1331"/>
                  <a:pt x="1636" y="1331"/>
                </a:cubicBezTo>
                <a:lnTo>
                  <a:pt x="1578" y="1331"/>
                </a:lnTo>
                <a:cubicBezTo>
                  <a:pt x="1562" y="1331"/>
                  <a:pt x="1549" y="1318"/>
                  <a:pt x="1549" y="1302"/>
                </a:cubicBezTo>
                <a:cubicBezTo>
                  <a:pt x="1549" y="1286"/>
                  <a:pt x="1562" y="1273"/>
                  <a:pt x="1578" y="1273"/>
                </a:cubicBezTo>
                <a:close/>
                <a:moveTo>
                  <a:pt x="1751" y="1273"/>
                </a:moveTo>
                <a:lnTo>
                  <a:pt x="1809" y="1273"/>
                </a:lnTo>
                <a:cubicBezTo>
                  <a:pt x="1824" y="1273"/>
                  <a:pt x="1837" y="1286"/>
                  <a:pt x="1837" y="1302"/>
                </a:cubicBezTo>
                <a:cubicBezTo>
                  <a:pt x="1837" y="1318"/>
                  <a:pt x="1824" y="1331"/>
                  <a:pt x="1809" y="1331"/>
                </a:cubicBezTo>
                <a:lnTo>
                  <a:pt x="1751" y="1331"/>
                </a:lnTo>
                <a:cubicBezTo>
                  <a:pt x="1735" y="1331"/>
                  <a:pt x="1722" y="1318"/>
                  <a:pt x="1722" y="1302"/>
                </a:cubicBezTo>
                <a:cubicBezTo>
                  <a:pt x="1722" y="1286"/>
                  <a:pt x="1735" y="1273"/>
                  <a:pt x="1751" y="1273"/>
                </a:cubicBezTo>
                <a:close/>
                <a:moveTo>
                  <a:pt x="1924" y="1273"/>
                </a:moveTo>
                <a:lnTo>
                  <a:pt x="1981" y="1273"/>
                </a:lnTo>
                <a:cubicBezTo>
                  <a:pt x="1997" y="1273"/>
                  <a:pt x="2010" y="1286"/>
                  <a:pt x="2010" y="1302"/>
                </a:cubicBezTo>
                <a:cubicBezTo>
                  <a:pt x="2010" y="1318"/>
                  <a:pt x="1997" y="1331"/>
                  <a:pt x="1981" y="1331"/>
                </a:cubicBezTo>
                <a:lnTo>
                  <a:pt x="1924" y="1331"/>
                </a:lnTo>
                <a:cubicBezTo>
                  <a:pt x="1908" y="1331"/>
                  <a:pt x="1895" y="1318"/>
                  <a:pt x="1895" y="1302"/>
                </a:cubicBezTo>
                <a:cubicBezTo>
                  <a:pt x="1895" y="1286"/>
                  <a:pt x="1908" y="1273"/>
                  <a:pt x="1924" y="1273"/>
                </a:cubicBezTo>
                <a:close/>
                <a:moveTo>
                  <a:pt x="2097" y="1273"/>
                </a:moveTo>
                <a:lnTo>
                  <a:pt x="2115" y="1273"/>
                </a:lnTo>
                <a:lnTo>
                  <a:pt x="2086" y="1302"/>
                </a:lnTo>
                <a:lnTo>
                  <a:pt x="2086" y="1263"/>
                </a:lnTo>
                <a:cubicBezTo>
                  <a:pt x="2086" y="1247"/>
                  <a:pt x="2099" y="1234"/>
                  <a:pt x="2115" y="1234"/>
                </a:cubicBezTo>
                <a:cubicBezTo>
                  <a:pt x="2131" y="1234"/>
                  <a:pt x="2144" y="1247"/>
                  <a:pt x="2144" y="1263"/>
                </a:cubicBezTo>
                <a:lnTo>
                  <a:pt x="2144" y="1302"/>
                </a:lnTo>
                <a:cubicBezTo>
                  <a:pt x="2144" y="1318"/>
                  <a:pt x="2131" y="1331"/>
                  <a:pt x="2115" y="1331"/>
                </a:cubicBezTo>
                <a:lnTo>
                  <a:pt x="2097" y="1331"/>
                </a:lnTo>
                <a:cubicBezTo>
                  <a:pt x="2081" y="1331"/>
                  <a:pt x="2068" y="1318"/>
                  <a:pt x="2068" y="1302"/>
                </a:cubicBezTo>
                <a:cubicBezTo>
                  <a:pt x="2068" y="1286"/>
                  <a:pt x="2081" y="1273"/>
                  <a:pt x="2097" y="1273"/>
                </a:cubicBezTo>
                <a:close/>
                <a:moveTo>
                  <a:pt x="2086" y="1148"/>
                </a:moveTo>
                <a:lnTo>
                  <a:pt x="2086" y="1090"/>
                </a:lnTo>
                <a:cubicBezTo>
                  <a:pt x="2086" y="1074"/>
                  <a:pt x="2099" y="1061"/>
                  <a:pt x="2115" y="1061"/>
                </a:cubicBezTo>
                <a:cubicBezTo>
                  <a:pt x="2131" y="1061"/>
                  <a:pt x="2144" y="1074"/>
                  <a:pt x="2144" y="1090"/>
                </a:cubicBezTo>
                <a:lnTo>
                  <a:pt x="2144" y="1148"/>
                </a:lnTo>
                <a:cubicBezTo>
                  <a:pt x="2144" y="1164"/>
                  <a:pt x="2131" y="1177"/>
                  <a:pt x="2115" y="1177"/>
                </a:cubicBezTo>
                <a:cubicBezTo>
                  <a:pt x="2099" y="1177"/>
                  <a:pt x="2086" y="1164"/>
                  <a:pt x="2086" y="1148"/>
                </a:cubicBezTo>
                <a:close/>
                <a:moveTo>
                  <a:pt x="2086" y="975"/>
                </a:moveTo>
                <a:lnTo>
                  <a:pt x="2086" y="917"/>
                </a:lnTo>
                <a:cubicBezTo>
                  <a:pt x="2086" y="901"/>
                  <a:pt x="2099" y="889"/>
                  <a:pt x="2115" y="889"/>
                </a:cubicBezTo>
                <a:cubicBezTo>
                  <a:pt x="2131" y="889"/>
                  <a:pt x="2144" y="901"/>
                  <a:pt x="2144" y="917"/>
                </a:cubicBezTo>
                <a:lnTo>
                  <a:pt x="2144" y="975"/>
                </a:lnTo>
                <a:cubicBezTo>
                  <a:pt x="2144" y="991"/>
                  <a:pt x="2131" y="1004"/>
                  <a:pt x="2115" y="1004"/>
                </a:cubicBezTo>
                <a:cubicBezTo>
                  <a:pt x="2099" y="1004"/>
                  <a:pt x="2086" y="991"/>
                  <a:pt x="2086" y="975"/>
                </a:cubicBezTo>
                <a:close/>
                <a:moveTo>
                  <a:pt x="2086" y="802"/>
                </a:moveTo>
                <a:lnTo>
                  <a:pt x="2086" y="745"/>
                </a:lnTo>
                <a:cubicBezTo>
                  <a:pt x="2086" y="729"/>
                  <a:pt x="2099" y="716"/>
                  <a:pt x="2115" y="716"/>
                </a:cubicBezTo>
                <a:cubicBezTo>
                  <a:pt x="2131" y="716"/>
                  <a:pt x="2144" y="729"/>
                  <a:pt x="2144" y="745"/>
                </a:cubicBezTo>
                <a:lnTo>
                  <a:pt x="2144" y="802"/>
                </a:lnTo>
                <a:cubicBezTo>
                  <a:pt x="2144" y="818"/>
                  <a:pt x="2131" y="831"/>
                  <a:pt x="2115" y="831"/>
                </a:cubicBezTo>
                <a:cubicBezTo>
                  <a:pt x="2099" y="831"/>
                  <a:pt x="2086" y="818"/>
                  <a:pt x="2086" y="802"/>
                </a:cubicBezTo>
                <a:close/>
                <a:moveTo>
                  <a:pt x="2086" y="629"/>
                </a:moveTo>
                <a:lnTo>
                  <a:pt x="2086" y="572"/>
                </a:lnTo>
                <a:cubicBezTo>
                  <a:pt x="2086" y="556"/>
                  <a:pt x="2099" y="543"/>
                  <a:pt x="2115" y="543"/>
                </a:cubicBezTo>
                <a:cubicBezTo>
                  <a:pt x="2131" y="543"/>
                  <a:pt x="2144" y="556"/>
                  <a:pt x="2144" y="572"/>
                </a:cubicBezTo>
                <a:lnTo>
                  <a:pt x="2144" y="629"/>
                </a:lnTo>
                <a:cubicBezTo>
                  <a:pt x="2144" y="645"/>
                  <a:pt x="2131" y="658"/>
                  <a:pt x="2115" y="658"/>
                </a:cubicBezTo>
                <a:cubicBezTo>
                  <a:pt x="2099" y="658"/>
                  <a:pt x="2086" y="645"/>
                  <a:pt x="2086" y="629"/>
                </a:cubicBezTo>
                <a:close/>
                <a:moveTo>
                  <a:pt x="2086" y="457"/>
                </a:moveTo>
                <a:lnTo>
                  <a:pt x="2086" y="399"/>
                </a:lnTo>
                <a:cubicBezTo>
                  <a:pt x="2086" y="383"/>
                  <a:pt x="2099" y="370"/>
                  <a:pt x="2115" y="370"/>
                </a:cubicBezTo>
                <a:cubicBezTo>
                  <a:pt x="2131" y="370"/>
                  <a:pt x="2144" y="383"/>
                  <a:pt x="2144" y="399"/>
                </a:cubicBezTo>
                <a:lnTo>
                  <a:pt x="2144" y="457"/>
                </a:lnTo>
                <a:cubicBezTo>
                  <a:pt x="2144" y="472"/>
                  <a:pt x="2131" y="485"/>
                  <a:pt x="2115" y="485"/>
                </a:cubicBezTo>
                <a:cubicBezTo>
                  <a:pt x="2099" y="485"/>
                  <a:pt x="2086" y="472"/>
                  <a:pt x="2086" y="457"/>
                </a:cubicBezTo>
                <a:close/>
                <a:moveTo>
                  <a:pt x="2086" y="284"/>
                </a:moveTo>
                <a:lnTo>
                  <a:pt x="2086" y="226"/>
                </a:lnTo>
                <a:cubicBezTo>
                  <a:pt x="2086" y="210"/>
                  <a:pt x="2099" y="197"/>
                  <a:pt x="2115" y="197"/>
                </a:cubicBezTo>
                <a:cubicBezTo>
                  <a:pt x="2131" y="197"/>
                  <a:pt x="2144" y="210"/>
                  <a:pt x="2144" y="226"/>
                </a:cubicBezTo>
                <a:lnTo>
                  <a:pt x="2144" y="284"/>
                </a:lnTo>
                <a:cubicBezTo>
                  <a:pt x="2144" y="300"/>
                  <a:pt x="2131" y="313"/>
                  <a:pt x="2115" y="313"/>
                </a:cubicBezTo>
                <a:cubicBezTo>
                  <a:pt x="2099" y="313"/>
                  <a:pt x="2086" y="300"/>
                  <a:pt x="2086" y="284"/>
                </a:cubicBezTo>
                <a:close/>
                <a:moveTo>
                  <a:pt x="2086" y="111"/>
                </a:moveTo>
                <a:lnTo>
                  <a:pt x="2086" y="53"/>
                </a:lnTo>
                <a:cubicBezTo>
                  <a:pt x="2086" y="37"/>
                  <a:pt x="2099" y="25"/>
                  <a:pt x="2115" y="25"/>
                </a:cubicBezTo>
                <a:cubicBezTo>
                  <a:pt x="2131" y="25"/>
                  <a:pt x="2144" y="37"/>
                  <a:pt x="2144" y="53"/>
                </a:cubicBezTo>
                <a:lnTo>
                  <a:pt x="2144" y="111"/>
                </a:lnTo>
                <a:cubicBezTo>
                  <a:pt x="2144" y="127"/>
                  <a:pt x="2131" y="140"/>
                  <a:pt x="2115" y="140"/>
                </a:cubicBezTo>
                <a:cubicBezTo>
                  <a:pt x="2099" y="140"/>
                  <a:pt x="2086" y="127"/>
                  <a:pt x="2086" y="111"/>
                </a:cubicBezTo>
                <a:close/>
                <a:moveTo>
                  <a:pt x="2024" y="58"/>
                </a:moveTo>
                <a:lnTo>
                  <a:pt x="1966" y="58"/>
                </a:lnTo>
                <a:cubicBezTo>
                  <a:pt x="1950" y="58"/>
                  <a:pt x="1938" y="45"/>
                  <a:pt x="1938" y="29"/>
                </a:cubicBezTo>
                <a:cubicBezTo>
                  <a:pt x="1938" y="13"/>
                  <a:pt x="1950" y="0"/>
                  <a:pt x="1966" y="0"/>
                </a:cubicBezTo>
                <a:lnTo>
                  <a:pt x="2024" y="0"/>
                </a:lnTo>
                <a:cubicBezTo>
                  <a:pt x="2040" y="0"/>
                  <a:pt x="2053" y="13"/>
                  <a:pt x="2053" y="29"/>
                </a:cubicBezTo>
                <a:cubicBezTo>
                  <a:pt x="2053" y="45"/>
                  <a:pt x="2040" y="58"/>
                  <a:pt x="2024" y="58"/>
                </a:cubicBezTo>
                <a:close/>
                <a:moveTo>
                  <a:pt x="1851" y="58"/>
                </a:moveTo>
                <a:lnTo>
                  <a:pt x="1794" y="58"/>
                </a:lnTo>
                <a:cubicBezTo>
                  <a:pt x="1778" y="58"/>
                  <a:pt x="1765" y="45"/>
                  <a:pt x="1765" y="29"/>
                </a:cubicBezTo>
                <a:cubicBezTo>
                  <a:pt x="1765" y="13"/>
                  <a:pt x="1778" y="0"/>
                  <a:pt x="1794" y="0"/>
                </a:cubicBezTo>
                <a:lnTo>
                  <a:pt x="1851" y="0"/>
                </a:lnTo>
                <a:cubicBezTo>
                  <a:pt x="1867" y="0"/>
                  <a:pt x="1880" y="13"/>
                  <a:pt x="1880" y="29"/>
                </a:cubicBezTo>
                <a:cubicBezTo>
                  <a:pt x="1880" y="45"/>
                  <a:pt x="1867" y="58"/>
                  <a:pt x="1851" y="58"/>
                </a:cubicBezTo>
                <a:close/>
                <a:moveTo>
                  <a:pt x="1678" y="58"/>
                </a:moveTo>
                <a:lnTo>
                  <a:pt x="1621" y="58"/>
                </a:lnTo>
                <a:cubicBezTo>
                  <a:pt x="1605" y="58"/>
                  <a:pt x="1592" y="45"/>
                  <a:pt x="1592" y="29"/>
                </a:cubicBezTo>
                <a:cubicBezTo>
                  <a:pt x="1592" y="13"/>
                  <a:pt x="1605" y="0"/>
                  <a:pt x="1621" y="0"/>
                </a:cubicBezTo>
                <a:lnTo>
                  <a:pt x="1678" y="0"/>
                </a:lnTo>
                <a:cubicBezTo>
                  <a:pt x="1694" y="0"/>
                  <a:pt x="1707" y="13"/>
                  <a:pt x="1707" y="29"/>
                </a:cubicBezTo>
                <a:cubicBezTo>
                  <a:pt x="1707" y="45"/>
                  <a:pt x="1694" y="58"/>
                  <a:pt x="1678" y="58"/>
                </a:cubicBezTo>
                <a:close/>
                <a:moveTo>
                  <a:pt x="1506" y="58"/>
                </a:moveTo>
                <a:lnTo>
                  <a:pt x="1448" y="58"/>
                </a:lnTo>
                <a:cubicBezTo>
                  <a:pt x="1432" y="58"/>
                  <a:pt x="1419" y="45"/>
                  <a:pt x="1419" y="29"/>
                </a:cubicBezTo>
                <a:cubicBezTo>
                  <a:pt x="1419" y="13"/>
                  <a:pt x="1432" y="0"/>
                  <a:pt x="1448" y="0"/>
                </a:cubicBezTo>
                <a:lnTo>
                  <a:pt x="1506" y="0"/>
                </a:lnTo>
                <a:cubicBezTo>
                  <a:pt x="1521" y="0"/>
                  <a:pt x="1534" y="13"/>
                  <a:pt x="1534" y="29"/>
                </a:cubicBezTo>
                <a:cubicBezTo>
                  <a:pt x="1534" y="45"/>
                  <a:pt x="1521" y="58"/>
                  <a:pt x="1506" y="58"/>
                </a:cubicBezTo>
                <a:close/>
                <a:moveTo>
                  <a:pt x="1333" y="58"/>
                </a:moveTo>
                <a:lnTo>
                  <a:pt x="1275" y="58"/>
                </a:lnTo>
                <a:cubicBezTo>
                  <a:pt x="1259" y="58"/>
                  <a:pt x="1246" y="45"/>
                  <a:pt x="1246" y="29"/>
                </a:cubicBezTo>
                <a:cubicBezTo>
                  <a:pt x="1246" y="13"/>
                  <a:pt x="1259" y="0"/>
                  <a:pt x="1275" y="0"/>
                </a:cubicBezTo>
                <a:lnTo>
                  <a:pt x="1333" y="0"/>
                </a:lnTo>
                <a:cubicBezTo>
                  <a:pt x="1349" y="0"/>
                  <a:pt x="1362" y="13"/>
                  <a:pt x="1362" y="29"/>
                </a:cubicBezTo>
                <a:cubicBezTo>
                  <a:pt x="1362" y="45"/>
                  <a:pt x="1349" y="58"/>
                  <a:pt x="1333" y="58"/>
                </a:cubicBezTo>
                <a:close/>
                <a:moveTo>
                  <a:pt x="1160" y="58"/>
                </a:moveTo>
                <a:lnTo>
                  <a:pt x="1102" y="58"/>
                </a:lnTo>
                <a:cubicBezTo>
                  <a:pt x="1086" y="58"/>
                  <a:pt x="1074" y="45"/>
                  <a:pt x="1074" y="29"/>
                </a:cubicBezTo>
                <a:cubicBezTo>
                  <a:pt x="1074" y="13"/>
                  <a:pt x="1086" y="0"/>
                  <a:pt x="1102" y="0"/>
                </a:cubicBezTo>
                <a:lnTo>
                  <a:pt x="1160" y="0"/>
                </a:lnTo>
                <a:cubicBezTo>
                  <a:pt x="1176" y="0"/>
                  <a:pt x="1189" y="13"/>
                  <a:pt x="1189" y="29"/>
                </a:cubicBezTo>
                <a:cubicBezTo>
                  <a:pt x="1189" y="45"/>
                  <a:pt x="1176" y="58"/>
                  <a:pt x="1160" y="58"/>
                </a:cubicBezTo>
                <a:close/>
                <a:moveTo>
                  <a:pt x="987" y="58"/>
                </a:moveTo>
                <a:lnTo>
                  <a:pt x="930" y="58"/>
                </a:lnTo>
                <a:cubicBezTo>
                  <a:pt x="914" y="58"/>
                  <a:pt x="901" y="45"/>
                  <a:pt x="901" y="29"/>
                </a:cubicBezTo>
                <a:cubicBezTo>
                  <a:pt x="901" y="13"/>
                  <a:pt x="914" y="0"/>
                  <a:pt x="930" y="0"/>
                </a:cubicBezTo>
                <a:lnTo>
                  <a:pt x="987" y="0"/>
                </a:lnTo>
                <a:cubicBezTo>
                  <a:pt x="1003" y="0"/>
                  <a:pt x="1016" y="13"/>
                  <a:pt x="1016" y="29"/>
                </a:cubicBezTo>
                <a:cubicBezTo>
                  <a:pt x="1016" y="45"/>
                  <a:pt x="1003" y="58"/>
                  <a:pt x="987" y="58"/>
                </a:cubicBezTo>
                <a:close/>
                <a:moveTo>
                  <a:pt x="814" y="58"/>
                </a:moveTo>
                <a:lnTo>
                  <a:pt x="757" y="58"/>
                </a:lnTo>
                <a:cubicBezTo>
                  <a:pt x="741" y="58"/>
                  <a:pt x="728" y="45"/>
                  <a:pt x="728" y="29"/>
                </a:cubicBezTo>
                <a:cubicBezTo>
                  <a:pt x="728" y="13"/>
                  <a:pt x="741" y="0"/>
                  <a:pt x="757" y="0"/>
                </a:cubicBezTo>
                <a:lnTo>
                  <a:pt x="814" y="0"/>
                </a:lnTo>
                <a:cubicBezTo>
                  <a:pt x="830" y="0"/>
                  <a:pt x="843" y="13"/>
                  <a:pt x="843" y="29"/>
                </a:cubicBezTo>
                <a:cubicBezTo>
                  <a:pt x="843" y="45"/>
                  <a:pt x="830" y="58"/>
                  <a:pt x="814" y="58"/>
                </a:cubicBezTo>
                <a:close/>
                <a:moveTo>
                  <a:pt x="642" y="58"/>
                </a:moveTo>
                <a:lnTo>
                  <a:pt x="584" y="58"/>
                </a:lnTo>
                <a:cubicBezTo>
                  <a:pt x="568" y="58"/>
                  <a:pt x="555" y="45"/>
                  <a:pt x="555" y="29"/>
                </a:cubicBezTo>
                <a:cubicBezTo>
                  <a:pt x="555" y="13"/>
                  <a:pt x="568" y="0"/>
                  <a:pt x="584" y="0"/>
                </a:cubicBezTo>
                <a:lnTo>
                  <a:pt x="642" y="0"/>
                </a:lnTo>
                <a:cubicBezTo>
                  <a:pt x="657" y="0"/>
                  <a:pt x="670" y="13"/>
                  <a:pt x="670" y="29"/>
                </a:cubicBezTo>
                <a:cubicBezTo>
                  <a:pt x="670" y="45"/>
                  <a:pt x="657" y="58"/>
                  <a:pt x="642" y="58"/>
                </a:cubicBezTo>
                <a:close/>
                <a:moveTo>
                  <a:pt x="469" y="58"/>
                </a:moveTo>
                <a:lnTo>
                  <a:pt x="411" y="58"/>
                </a:lnTo>
                <a:cubicBezTo>
                  <a:pt x="395" y="58"/>
                  <a:pt x="382" y="45"/>
                  <a:pt x="382" y="29"/>
                </a:cubicBezTo>
                <a:cubicBezTo>
                  <a:pt x="382" y="13"/>
                  <a:pt x="395" y="0"/>
                  <a:pt x="411" y="0"/>
                </a:cubicBezTo>
                <a:lnTo>
                  <a:pt x="469" y="0"/>
                </a:lnTo>
                <a:cubicBezTo>
                  <a:pt x="485" y="0"/>
                  <a:pt x="498" y="13"/>
                  <a:pt x="498" y="29"/>
                </a:cubicBezTo>
                <a:cubicBezTo>
                  <a:pt x="498" y="45"/>
                  <a:pt x="485" y="58"/>
                  <a:pt x="469" y="58"/>
                </a:cubicBezTo>
                <a:close/>
                <a:moveTo>
                  <a:pt x="296" y="58"/>
                </a:moveTo>
                <a:lnTo>
                  <a:pt x="238" y="58"/>
                </a:lnTo>
                <a:cubicBezTo>
                  <a:pt x="222" y="58"/>
                  <a:pt x="210" y="45"/>
                  <a:pt x="210" y="29"/>
                </a:cubicBezTo>
                <a:cubicBezTo>
                  <a:pt x="210" y="13"/>
                  <a:pt x="222" y="0"/>
                  <a:pt x="238" y="0"/>
                </a:cubicBezTo>
                <a:lnTo>
                  <a:pt x="296" y="0"/>
                </a:lnTo>
                <a:cubicBezTo>
                  <a:pt x="312" y="0"/>
                  <a:pt x="325" y="13"/>
                  <a:pt x="325" y="29"/>
                </a:cubicBezTo>
                <a:cubicBezTo>
                  <a:pt x="325" y="45"/>
                  <a:pt x="312" y="58"/>
                  <a:pt x="296" y="58"/>
                </a:cubicBezTo>
                <a:close/>
                <a:moveTo>
                  <a:pt x="123" y="58"/>
                </a:moveTo>
                <a:lnTo>
                  <a:pt x="66" y="58"/>
                </a:lnTo>
                <a:cubicBezTo>
                  <a:pt x="50" y="58"/>
                  <a:pt x="37" y="45"/>
                  <a:pt x="37" y="29"/>
                </a:cubicBezTo>
                <a:cubicBezTo>
                  <a:pt x="37" y="13"/>
                  <a:pt x="50" y="0"/>
                  <a:pt x="66" y="0"/>
                </a:cubicBezTo>
                <a:lnTo>
                  <a:pt x="123" y="0"/>
                </a:lnTo>
                <a:cubicBezTo>
                  <a:pt x="139" y="0"/>
                  <a:pt x="152" y="13"/>
                  <a:pt x="152" y="29"/>
                </a:cubicBezTo>
                <a:cubicBezTo>
                  <a:pt x="152" y="45"/>
                  <a:pt x="139" y="58"/>
                  <a:pt x="123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6349154" y="2099209"/>
            <a:ext cx="12790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B(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id,nam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25" name="Freeform 9"/>
          <p:cNvSpPr>
            <a:spLocks/>
          </p:cNvSpPr>
          <p:nvPr/>
        </p:nvSpPr>
        <p:spPr bwMode="auto">
          <a:xfrm>
            <a:off x="884238" y="1731963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10"/>
          <p:cNvSpPr>
            <a:spLocks/>
          </p:cNvSpPr>
          <p:nvPr/>
        </p:nvSpPr>
        <p:spPr bwMode="auto">
          <a:xfrm>
            <a:off x="884238" y="1731963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11"/>
          <p:cNvSpPr>
            <a:spLocks noEditPoints="1"/>
          </p:cNvSpPr>
          <p:nvPr/>
        </p:nvSpPr>
        <p:spPr bwMode="auto">
          <a:xfrm>
            <a:off x="1069975" y="1985963"/>
            <a:ext cx="1990725" cy="704850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4"/>
              </a:cxn>
              <a:cxn ang="0">
                <a:pos x="0" y="663"/>
              </a:cxn>
              <a:cxn ang="0">
                <a:pos x="58" y="836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88" y="1209"/>
              </a:cxn>
              <a:cxn ang="0">
                <a:pos x="59" y="1238"/>
              </a:cxn>
              <a:cxn ang="0">
                <a:pos x="318" y="1267"/>
              </a:cxn>
              <a:cxn ang="0">
                <a:pos x="491" y="1209"/>
              </a:cxn>
              <a:cxn ang="0">
                <a:pos x="433" y="1209"/>
              </a:cxn>
              <a:cxn ang="0">
                <a:pos x="606" y="1267"/>
              </a:cxn>
              <a:cxn ang="0">
                <a:pos x="865" y="1238"/>
              </a:cxn>
              <a:cxn ang="0">
                <a:pos x="952" y="1209"/>
              </a:cxn>
              <a:cxn ang="0">
                <a:pos x="923" y="1238"/>
              </a:cxn>
              <a:cxn ang="0">
                <a:pos x="1182" y="1267"/>
              </a:cxn>
              <a:cxn ang="0">
                <a:pos x="1355" y="1209"/>
              </a:cxn>
              <a:cxn ang="0">
                <a:pos x="1297" y="1209"/>
              </a:cxn>
              <a:cxn ang="0">
                <a:pos x="1470" y="1267"/>
              </a:cxn>
              <a:cxn ang="0">
                <a:pos x="1729" y="1238"/>
              </a:cxn>
              <a:cxn ang="0">
                <a:pos x="1816" y="1209"/>
              </a:cxn>
              <a:cxn ang="0">
                <a:pos x="1787" y="1238"/>
              </a:cxn>
              <a:cxn ang="0">
                <a:pos x="2046" y="1267"/>
              </a:cxn>
              <a:cxn ang="0">
                <a:pos x="2219" y="1209"/>
              </a:cxn>
              <a:cxn ang="0">
                <a:pos x="2161" y="1209"/>
              </a:cxn>
              <a:cxn ang="0">
                <a:pos x="2334" y="1267"/>
              </a:cxn>
              <a:cxn ang="0">
                <a:pos x="2593" y="1238"/>
              </a:cxn>
              <a:cxn ang="0">
                <a:pos x="2615" y="1202"/>
              </a:cxn>
              <a:cxn ang="0">
                <a:pos x="2644" y="1231"/>
              </a:cxn>
              <a:cxn ang="0">
                <a:pos x="2673" y="972"/>
              </a:cxn>
              <a:cxn ang="0">
                <a:pos x="2615" y="799"/>
              </a:cxn>
              <a:cxn ang="0">
                <a:pos x="2615" y="857"/>
              </a:cxn>
              <a:cxn ang="0">
                <a:pos x="2673" y="684"/>
              </a:cxn>
              <a:cxn ang="0">
                <a:pos x="2644" y="425"/>
              </a:cxn>
              <a:cxn ang="0">
                <a:pos x="2615" y="338"/>
              </a:cxn>
              <a:cxn ang="0">
                <a:pos x="2644" y="367"/>
              </a:cxn>
              <a:cxn ang="0">
                <a:pos x="2673" y="108"/>
              </a:cxn>
              <a:cxn ang="0">
                <a:pos x="2550" y="58"/>
              </a:cxn>
              <a:cxn ang="0">
                <a:pos x="2608" y="58"/>
              </a:cxn>
              <a:cxn ang="0">
                <a:pos x="2435" y="0"/>
              </a:cxn>
              <a:cxn ang="0">
                <a:pos x="2176" y="29"/>
              </a:cxn>
              <a:cxn ang="0">
                <a:pos x="2089" y="58"/>
              </a:cxn>
              <a:cxn ang="0">
                <a:pos x="2118" y="29"/>
              </a:cxn>
              <a:cxn ang="0">
                <a:pos x="1859" y="0"/>
              </a:cxn>
              <a:cxn ang="0">
                <a:pos x="1686" y="58"/>
              </a:cxn>
              <a:cxn ang="0">
                <a:pos x="1744" y="58"/>
              </a:cxn>
              <a:cxn ang="0">
                <a:pos x="1571" y="0"/>
              </a:cxn>
              <a:cxn ang="0">
                <a:pos x="1312" y="29"/>
              </a:cxn>
              <a:cxn ang="0">
                <a:pos x="1225" y="58"/>
              </a:cxn>
              <a:cxn ang="0">
                <a:pos x="1254" y="29"/>
              </a:cxn>
              <a:cxn ang="0">
                <a:pos x="995" y="0"/>
              </a:cxn>
              <a:cxn ang="0">
                <a:pos x="822" y="58"/>
              </a:cxn>
              <a:cxn ang="0">
                <a:pos x="880" y="58"/>
              </a:cxn>
              <a:cxn ang="0">
                <a:pos x="707" y="0"/>
              </a:cxn>
              <a:cxn ang="0">
                <a:pos x="448" y="29"/>
              </a:cxn>
              <a:cxn ang="0">
                <a:pos x="361" y="58"/>
              </a:cxn>
              <a:cxn ang="0">
                <a:pos x="390" y="29"/>
              </a:cxn>
              <a:cxn ang="0">
                <a:pos x="131" y="0"/>
              </a:cxn>
            </a:cxnLst>
            <a:rect l="0" t="0" r="r" b="b"/>
            <a:pathLst>
              <a:path w="2673" h="1267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60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60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60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4"/>
                  <a:pt x="29" y="404"/>
                </a:cubicBezTo>
                <a:cubicBezTo>
                  <a:pt x="45" y="404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2"/>
                  <a:pt x="29" y="692"/>
                </a:cubicBezTo>
                <a:cubicBezTo>
                  <a:pt x="13" y="692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6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6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4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4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4"/>
                </a:cubicBezTo>
                <a:close/>
                <a:moveTo>
                  <a:pt x="88" y="1209"/>
                </a:moveTo>
                <a:lnTo>
                  <a:pt x="145" y="1209"/>
                </a:lnTo>
                <a:cubicBezTo>
                  <a:pt x="161" y="1209"/>
                  <a:pt x="174" y="1222"/>
                  <a:pt x="174" y="1238"/>
                </a:cubicBezTo>
                <a:cubicBezTo>
                  <a:pt x="174" y="1254"/>
                  <a:pt x="161" y="1267"/>
                  <a:pt x="145" y="1267"/>
                </a:cubicBezTo>
                <a:lnTo>
                  <a:pt x="88" y="1267"/>
                </a:lnTo>
                <a:cubicBezTo>
                  <a:pt x="72" y="1267"/>
                  <a:pt x="59" y="1254"/>
                  <a:pt x="59" y="1238"/>
                </a:cubicBezTo>
                <a:cubicBezTo>
                  <a:pt x="59" y="1222"/>
                  <a:pt x="72" y="1209"/>
                  <a:pt x="88" y="1209"/>
                </a:cubicBezTo>
                <a:close/>
                <a:moveTo>
                  <a:pt x="260" y="1209"/>
                </a:moveTo>
                <a:lnTo>
                  <a:pt x="318" y="1209"/>
                </a:lnTo>
                <a:cubicBezTo>
                  <a:pt x="334" y="1209"/>
                  <a:pt x="347" y="1222"/>
                  <a:pt x="347" y="1238"/>
                </a:cubicBezTo>
                <a:cubicBezTo>
                  <a:pt x="347" y="1254"/>
                  <a:pt x="334" y="1267"/>
                  <a:pt x="318" y="1267"/>
                </a:cubicBezTo>
                <a:lnTo>
                  <a:pt x="260" y="1267"/>
                </a:lnTo>
                <a:cubicBezTo>
                  <a:pt x="244" y="1267"/>
                  <a:pt x="232" y="1254"/>
                  <a:pt x="232" y="1238"/>
                </a:cubicBezTo>
                <a:cubicBezTo>
                  <a:pt x="232" y="1222"/>
                  <a:pt x="244" y="1209"/>
                  <a:pt x="260" y="1209"/>
                </a:cubicBezTo>
                <a:close/>
                <a:moveTo>
                  <a:pt x="433" y="1209"/>
                </a:moveTo>
                <a:lnTo>
                  <a:pt x="491" y="1209"/>
                </a:lnTo>
                <a:cubicBezTo>
                  <a:pt x="507" y="1209"/>
                  <a:pt x="520" y="1222"/>
                  <a:pt x="520" y="1238"/>
                </a:cubicBezTo>
                <a:cubicBezTo>
                  <a:pt x="520" y="1254"/>
                  <a:pt x="507" y="1267"/>
                  <a:pt x="491" y="1267"/>
                </a:cubicBezTo>
                <a:lnTo>
                  <a:pt x="433" y="1267"/>
                </a:lnTo>
                <a:cubicBezTo>
                  <a:pt x="417" y="1267"/>
                  <a:pt x="404" y="1254"/>
                  <a:pt x="404" y="1238"/>
                </a:cubicBezTo>
                <a:cubicBezTo>
                  <a:pt x="404" y="1222"/>
                  <a:pt x="417" y="1209"/>
                  <a:pt x="433" y="1209"/>
                </a:cubicBezTo>
                <a:close/>
                <a:moveTo>
                  <a:pt x="606" y="1209"/>
                </a:moveTo>
                <a:lnTo>
                  <a:pt x="664" y="1209"/>
                </a:lnTo>
                <a:cubicBezTo>
                  <a:pt x="679" y="1209"/>
                  <a:pt x="692" y="1222"/>
                  <a:pt x="692" y="1238"/>
                </a:cubicBezTo>
                <a:cubicBezTo>
                  <a:pt x="692" y="1254"/>
                  <a:pt x="679" y="1267"/>
                  <a:pt x="664" y="1267"/>
                </a:cubicBezTo>
                <a:lnTo>
                  <a:pt x="606" y="1267"/>
                </a:lnTo>
                <a:cubicBezTo>
                  <a:pt x="590" y="1267"/>
                  <a:pt x="577" y="1254"/>
                  <a:pt x="577" y="1238"/>
                </a:cubicBezTo>
                <a:cubicBezTo>
                  <a:pt x="577" y="1222"/>
                  <a:pt x="590" y="1209"/>
                  <a:pt x="606" y="1209"/>
                </a:cubicBezTo>
                <a:close/>
                <a:moveTo>
                  <a:pt x="779" y="1209"/>
                </a:moveTo>
                <a:lnTo>
                  <a:pt x="836" y="1209"/>
                </a:lnTo>
                <a:cubicBezTo>
                  <a:pt x="852" y="1209"/>
                  <a:pt x="865" y="1222"/>
                  <a:pt x="865" y="1238"/>
                </a:cubicBezTo>
                <a:cubicBezTo>
                  <a:pt x="865" y="1254"/>
                  <a:pt x="852" y="1267"/>
                  <a:pt x="836" y="1267"/>
                </a:cubicBezTo>
                <a:lnTo>
                  <a:pt x="779" y="1267"/>
                </a:lnTo>
                <a:cubicBezTo>
                  <a:pt x="763" y="1267"/>
                  <a:pt x="750" y="1254"/>
                  <a:pt x="750" y="1238"/>
                </a:cubicBezTo>
                <a:cubicBezTo>
                  <a:pt x="750" y="1222"/>
                  <a:pt x="763" y="1209"/>
                  <a:pt x="779" y="1209"/>
                </a:cubicBezTo>
                <a:close/>
                <a:moveTo>
                  <a:pt x="952" y="1209"/>
                </a:moveTo>
                <a:lnTo>
                  <a:pt x="1009" y="1209"/>
                </a:lnTo>
                <a:cubicBezTo>
                  <a:pt x="1025" y="1209"/>
                  <a:pt x="1038" y="1222"/>
                  <a:pt x="1038" y="1238"/>
                </a:cubicBezTo>
                <a:cubicBezTo>
                  <a:pt x="1038" y="1254"/>
                  <a:pt x="1025" y="1267"/>
                  <a:pt x="1009" y="1267"/>
                </a:cubicBezTo>
                <a:lnTo>
                  <a:pt x="952" y="1267"/>
                </a:lnTo>
                <a:cubicBezTo>
                  <a:pt x="936" y="1267"/>
                  <a:pt x="923" y="1254"/>
                  <a:pt x="923" y="1238"/>
                </a:cubicBezTo>
                <a:cubicBezTo>
                  <a:pt x="923" y="1222"/>
                  <a:pt x="936" y="1209"/>
                  <a:pt x="952" y="1209"/>
                </a:cubicBezTo>
                <a:close/>
                <a:moveTo>
                  <a:pt x="1124" y="1209"/>
                </a:moveTo>
                <a:lnTo>
                  <a:pt x="1182" y="1209"/>
                </a:lnTo>
                <a:cubicBezTo>
                  <a:pt x="1198" y="1209"/>
                  <a:pt x="1211" y="1222"/>
                  <a:pt x="1211" y="1238"/>
                </a:cubicBezTo>
                <a:cubicBezTo>
                  <a:pt x="1211" y="1254"/>
                  <a:pt x="1198" y="1267"/>
                  <a:pt x="1182" y="1267"/>
                </a:cubicBezTo>
                <a:lnTo>
                  <a:pt x="1124" y="1267"/>
                </a:lnTo>
                <a:cubicBezTo>
                  <a:pt x="1108" y="1267"/>
                  <a:pt x="1096" y="1254"/>
                  <a:pt x="1096" y="1238"/>
                </a:cubicBezTo>
                <a:cubicBezTo>
                  <a:pt x="1096" y="1222"/>
                  <a:pt x="1108" y="1209"/>
                  <a:pt x="1124" y="1209"/>
                </a:cubicBezTo>
                <a:close/>
                <a:moveTo>
                  <a:pt x="1297" y="1209"/>
                </a:moveTo>
                <a:lnTo>
                  <a:pt x="1355" y="1209"/>
                </a:lnTo>
                <a:cubicBezTo>
                  <a:pt x="1371" y="1209"/>
                  <a:pt x="1384" y="1222"/>
                  <a:pt x="1384" y="1238"/>
                </a:cubicBezTo>
                <a:cubicBezTo>
                  <a:pt x="1384" y="1254"/>
                  <a:pt x="1371" y="1267"/>
                  <a:pt x="1355" y="1267"/>
                </a:cubicBezTo>
                <a:lnTo>
                  <a:pt x="1297" y="1267"/>
                </a:lnTo>
                <a:cubicBezTo>
                  <a:pt x="1281" y="1267"/>
                  <a:pt x="1268" y="1254"/>
                  <a:pt x="1268" y="1238"/>
                </a:cubicBezTo>
                <a:cubicBezTo>
                  <a:pt x="1268" y="1222"/>
                  <a:pt x="1281" y="1209"/>
                  <a:pt x="1297" y="1209"/>
                </a:cubicBezTo>
                <a:close/>
                <a:moveTo>
                  <a:pt x="1470" y="1209"/>
                </a:moveTo>
                <a:lnTo>
                  <a:pt x="1528" y="1209"/>
                </a:lnTo>
                <a:cubicBezTo>
                  <a:pt x="1543" y="1209"/>
                  <a:pt x="1556" y="1222"/>
                  <a:pt x="1556" y="1238"/>
                </a:cubicBezTo>
                <a:cubicBezTo>
                  <a:pt x="1556" y="1254"/>
                  <a:pt x="1543" y="1267"/>
                  <a:pt x="1528" y="1267"/>
                </a:cubicBezTo>
                <a:lnTo>
                  <a:pt x="1470" y="1267"/>
                </a:lnTo>
                <a:cubicBezTo>
                  <a:pt x="1454" y="1267"/>
                  <a:pt x="1441" y="1254"/>
                  <a:pt x="1441" y="1238"/>
                </a:cubicBezTo>
                <a:cubicBezTo>
                  <a:pt x="1441" y="1222"/>
                  <a:pt x="1454" y="1209"/>
                  <a:pt x="1470" y="1209"/>
                </a:cubicBezTo>
                <a:close/>
                <a:moveTo>
                  <a:pt x="1643" y="1209"/>
                </a:moveTo>
                <a:lnTo>
                  <a:pt x="1700" y="1209"/>
                </a:lnTo>
                <a:cubicBezTo>
                  <a:pt x="1716" y="1209"/>
                  <a:pt x="1729" y="1222"/>
                  <a:pt x="1729" y="1238"/>
                </a:cubicBezTo>
                <a:cubicBezTo>
                  <a:pt x="1729" y="1254"/>
                  <a:pt x="1716" y="1267"/>
                  <a:pt x="1700" y="1267"/>
                </a:cubicBezTo>
                <a:lnTo>
                  <a:pt x="1643" y="1267"/>
                </a:lnTo>
                <a:cubicBezTo>
                  <a:pt x="1627" y="1267"/>
                  <a:pt x="1614" y="1254"/>
                  <a:pt x="1614" y="1238"/>
                </a:cubicBezTo>
                <a:cubicBezTo>
                  <a:pt x="1614" y="1222"/>
                  <a:pt x="1627" y="1209"/>
                  <a:pt x="1643" y="1209"/>
                </a:cubicBezTo>
                <a:close/>
                <a:moveTo>
                  <a:pt x="1816" y="1209"/>
                </a:moveTo>
                <a:lnTo>
                  <a:pt x="1873" y="1209"/>
                </a:lnTo>
                <a:cubicBezTo>
                  <a:pt x="1889" y="1209"/>
                  <a:pt x="1902" y="1222"/>
                  <a:pt x="1902" y="1238"/>
                </a:cubicBezTo>
                <a:cubicBezTo>
                  <a:pt x="1902" y="1254"/>
                  <a:pt x="1889" y="1267"/>
                  <a:pt x="1873" y="1267"/>
                </a:cubicBezTo>
                <a:lnTo>
                  <a:pt x="1816" y="1267"/>
                </a:lnTo>
                <a:cubicBezTo>
                  <a:pt x="1800" y="1267"/>
                  <a:pt x="1787" y="1254"/>
                  <a:pt x="1787" y="1238"/>
                </a:cubicBezTo>
                <a:cubicBezTo>
                  <a:pt x="1787" y="1222"/>
                  <a:pt x="1800" y="1209"/>
                  <a:pt x="1816" y="1209"/>
                </a:cubicBezTo>
                <a:close/>
                <a:moveTo>
                  <a:pt x="1988" y="1209"/>
                </a:moveTo>
                <a:lnTo>
                  <a:pt x="2046" y="1209"/>
                </a:lnTo>
                <a:cubicBezTo>
                  <a:pt x="2062" y="1209"/>
                  <a:pt x="2075" y="1222"/>
                  <a:pt x="2075" y="1238"/>
                </a:cubicBezTo>
                <a:cubicBezTo>
                  <a:pt x="2075" y="1254"/>
                  <a:pt x="2062" y="1267"/>
                  <a:pt x="2046" y="1267"/>
                </a:cubicBezTo>
                <a:lnTo>
                  <a:pt x="1988" y="1267"/>
                </a:lnTo>
                <a:cubicBezTo>
                  <a:pt x="1972" y="1267"/>
                  <a:pt x="1960" y="1254"/>
                  <a:pt x="1960" y="1238"/>
                </a:cubicBezTo>
                <a:cubicBezTo>
                  <a:pt x="1960" y="1222"/>
                  <a:pt x="1972" y="1209"/>
                  <a:pt x="1988" y="1209"/>
                </a:cubicBezTo>
                <a:close/>
                <a:moveTo>
                  <a:pt x="2161" y="1209"/>
                </a:moveTo>
                <a:lnTo>
                  <a:pt x="2219" y="1209"/>
                </a:lnTo>
                <a:cubicBezTo>
                  <a:pt x="2235" y="1209"/>
                  <a:pt x="2248" y="1222"/>
                  <a:pt x="2248" y="1238"/>
                </a:cubicBezTo>
                <a:cubicBezTo>
                  <a:pt x="2248" y="1254"/>
                  <a:pt x="2235" y="1267"/>
                  <a:pt x="2219" y="1267"/>
                </a:cubicBezTo>
                <a:lnTo>
                  <a:pt x="2161" y="1267"/>
                </a:lnTo>
                <a:cubicBezTo>
                  <a:pt x="2145" y="1267"/>
                  <a:pt x="2132" y="1254"/>
                  <a:pt x="2132" y="1238"/>
                </a:cubicBezTo>
                <a:cubicBezTo>
                  <a:pt x="2132" y="1222"/>
                  <a:pt x="2145" y="1209"/>
                  <a:pt x="2161" y="1209"/>
                </a:cubicBezTo>
                <a:close/>
                <a:moveTo>
                  <a:pt x="2334" y="1209"/>
                </a:moveTo>
                <a:lnTo>
                  <a:pt x="2392" y="1209"/>
                </a:lnTo>
                <a:cubicBezTo>
                  <a:pt x="2407" y="1209"/>
                  <a:pt x="2420" y="1222"/>
                  <a:pt x="2420" y="1238"/>
                </a:cubicBezTo>
                <a:cubicBezTo>
                  <a:pt x="2420" y="1254"/>
                  <a:pt x="2407" y="1267"/>
                  <a:pt x="2392" y="1267"/>
                </a:cubicBezTo>
                <a:lnTo>
                  <a:pt x="2334" y="1267"/>
                </a:lnTo>
                <a:cubicBezTo>
                  <a:pt x="2318" y="1267"/>
                  <a:pt x="2305" y="1254"/>
                  <a:pt x="2305" y="1238"/>
                </a:cubicBezTo>
                <a:cubicBezTo>
                  <a:pt x="2305" y="1222"/>
                  <a:pt x="2318" y="1209"/>
                  <a:pt x="2334" y="1209"/>
                </a:cubicBezTo>
                <a:close/>
                <a:moveTo>
                  <a:pt x="2507" y="1209"/>
                </a:moveTo>
                <a:lnTo>
                  <a:pt x="2564" y="1209"/>
                </a:lnTo>
                <a:cubicBezTo>
                  <a:pt x="2580" y="1209"/>
                  <a:pt x="2593" y="1222"/>
                  <a:pt x="2593" y="1238"/>
                </a:cubicBezTo>
                <a:cubicBezTo>
                  <a:pt x="2593" y="1254"/>
                  <a:pt x="2580" y="1267"/>
                  <a:pt x="2564" y="1267"/>
                </a:cubicBezTo>
                <a:lnTo>
                  <a:pt x="2507" y="1267"/>
                </a:lnTo>
                <a:cubicBezTo>
                  <a:pt x="2491" y="1267"/>
                  <a:pt x="2478" y="1254"/>
                  <a:pt x="2478" y="1238"/>
                </a:cubicBezTo>
                <a:cubicBezTo>
                  <a:pt x="2478" y="1222"/>
                  <a:pt x="2491" y="1209"/>
                  <a:pt x="2507" y="1209"/>
                </a:cubicBezTo>
                <a:close/>
                <a:moveTo>
                  <a:pt x="2615" y="1202"/>
                </a:moveTo>
                <a:lnTo>
                  <a:pt x="2615" y="1145"/>
                </a:lnTo>
                <a:cubicBezTo>
                  <a:pt x="2615" y="1129"/>
                  <a:pt x="2628" y="1116"/>
                  <a:pt x="2644" y="1116"/>
                </a:cubicBezTo>
                <a:cubicBezTo>
                  <a:pt x="2660" y="1116"/>
                  <a:pt x="2673" y="1129"/>
                  <a:pt x="2673" y="1145"/>
                </a:cubicBezTo>
                <a:lnTo>
                  <a:pt x="2673" y="1202"/>
                </a:lnTo>
                <a:cubicBezTo>
                  <a:pt x="2673" y="1218"/>
                  <a:pt x="2660" y="1231"/>
                  <a:pt x="2644" y="1231"/>
                </a:cubicBezTo>
                <a:cubicBezTo>
                  <a:pt x="2628" y="1231"/>
                  <a:pt x="2615" y="1218"/>
                  <a:pt x="2615" y="1202"/>
                </a:cubicBezTo>
                <a:close/>
                <a:moveTo>
                  <a:pt x="2615" y="1030"/>
                </a:moveTo>
                <a:lnTo>
                  <a:pt x="2615" y="972"/>
                </a:lnTo>
                <a:cubicBezTo>
                  <a:pt x="2615" y="956"/>
                  <a:pt x="2628" y="943"/>
                  <a:pt x="2644" y="943"/>
                </a:cubicBezTo>
                <a:cubicBezTo>
                  <a:pt x="2660" y="943"/>
                  <a:pt x="2673" y="956"/>
                  <a:pt x="2673" y="972"/>
                </a:cubicBezTo>
                <a:lnTo>
                  <a:pt x="2673" y="1030"/>
                </a:lnTo>
                <a:cubicBezTo>
                  <a:pt x="2673" y="1046"/>
                  <a:pt x="2660" y="1058"/>
                  <a:pt x="2644" y="1058"/>
                </a:cubicBezTo>
                <a:cubicBezTo>
                  <a:pt x="2628" y="1058"/>
                  <a:pt x="2615" y="1046"/>
                  <a:pt x="2615" y="1030"/>
                </a:cubicBezTo>
                <a:close/>
                <a:moveTo>
                  <a:pt x="2615" y="857"/>
                </a:moveTo>
                <a:lnTo>
                  <a:pt x="2615" y="799"/>
                </a:lnTo>
                <a:cubicBezTo>
                  <a:pt x="2615" y="783"/>
                  <a:pt x="2628" y="770"/>
                  <a:pt x="2644" y="770"/>
                </a:cubicBezTo>
                <a:cubicBezTo>
                  <a:pt x="2660" y="770"/>
                  <a:pt x="2673" y="783"/>
                  <a:pt x="2673" y="799"/>
                </a:cubicBezTo>
                <a:lnTo>
                  <a:pt x="2673" y="857"/>
                </a:lnTo>
                <a:cubicBezTo>
                  <a:pt x="2673" y="873"/>
                  <a:pt x="2660" y="886"/>
                  <a:pt x="2644" y="886"/>
                </a:cubicBezTo>
                <a:cubicBezTo>
                  <a:pt x="2628" y="886"/>
                  <a:pt x="2615" y="873"/>
                  <a:pt x="2615" y="857"/>
                </a:cubicBezTo>
                <a:close/>
                <a:moveTo>
                  <a:pt x="2615" y="684"/>
                </a:moveTo>
                <a:lnTo>
                  <a:pt x="2615" y="626"/>
                </a:lnTo>
                <a:cubicBezTo>
                  <a:pt x="2615" y="611"/>
                  <a:pt x="2628" y="598"/>
                  <a:pt x="2644" y="598"/>
                </a:cubicBezTo>
                <a:cubicBezTo>
                  <a:pt x="2660" y="598"/>
                  <a:pt x="2673" y="611"/>
                  <a:pt x="2673" y="626"/>
                </a:cubicBezTo>
                <a:lnTo>
                  <a:pt x="2673" y="684"/>
                </a:lnTo>
                <a:cubicBezTo>
                  <a:pt x="2673" y="700"/>
                  <a:pt x="2660" y="713"/>
                  <a:pt x="2644" y="713"/>
                </a:cubicBezTo>
                <a:cubicBezTo>
                  <a:pt x="2628" y="713"/>
                  <a:pt x="2615" y="700"/>
                  <a:pt x="2615" y="684"/>
                </a:cubicBezTo>
                <a:close/>
                <a:moveTo>
                  <a:pt x="2615" y="511"/>
                </a:moveTo>
                <a:lnTo>
                  <a:pt x="2615" y="454"/>
                </a:lnTo>
                <a:cubicBezTo>
                  <a:pt x="2615" y="438"/>
                  <a:pt x="2628" y="425"/>
                  <a:pt x="2644" y="425"/>
                </a:cubicBezTo>
                <a:cubicBezTo>
                  <a:pt x="2660" y="425"/>
                  <a:pt x="2673" y="438"/>
                  <a:pt x="2673" y="454"/>
                </a:cubicBezTo>
                <a:lnTo>
                  <a:pt x="2673" y="511"/>
                </a:lnTo>
                <a:cubicBezTo>
                  <a:pt x="2673" y="527"/>
                  <a:pt x="2660" y="540"/>
                  <a:pt x="2644" y="540"/>
                </a:cubicBezTo>
                <a:cubicBezTo>
                  <a:pt x="2628" y="540"/>
                  <a:pt x="2615" y="527"/>
                  <a:pt x="2615" y="511"/>
                </a:cubicBezTo>
                <a:close/>
                <a:moveTo>
                  <a:pt x="2615" y="338"/>
                </a:moveTo>
                <a:lnTo>
                  <a:pt x="2615" y="281"/>
                </a:lnTo>
                <a:cubicBezTo>
                  <a:pt x="2615" y="265"/>
                  <a:pt x="2628" y="252"/>
                  <a:pt x="2644" y="252"/>
                </a:cubicBezTo>
                <a:cubicBezTo>
                  <a:pt x="2660" y="252"/>
                  <a:pt x="2673" y="265"/>
                  <a:pt x="2673" y="281"/>
                </a:cubicBezTo>
                <a:lnTo>
                  <a:pt x="2673" y="338"/>
                </a:lnTo>
                <a:cubicBezTo>
                  <a:pt x="2673" y="354"/>
                  <a:pt x="2660" y="367"/>
                  <a:pt x="2644" y="367"/>
                </a:cubicBezTo>
                <a:cubicBezTo>
                  <a:pt x="2628" y="367"/>
                  <a:pt x="2615" y="354"/>
                  <a:pt x="2615" y="338"/>
                </a:cubicBezTo>
                <a:close/>
                <a:moveTo>
                  <a:pt x="2615" y="166"/>
                </a:moveTo>
                <a:lnTo>
                  <a:pt x="2615" y="108"/>
                </a:lnTo>
                <a:cubicBezTo>
                  <a:pt x="2615" y="92"/>
                  <a:pt x="2628" y="79"/>
                  <a:pt x="2644" y="79"/>
                </a:cubicBezTo>
                <a:cubicBezTo>
                  <a:pt x="2660" y="79"/>
                  <a:pt x="2673" y="92"/>
                  <a:pt x="2673" y="108"/>
                </a:cubicBezTo>
                <a:lnTo>
                  <a:pt x="2673" y="166"/>
                </a:lnTo>
                <a:cubicBezTo>
                  <a:pt x="2673" y="182"/>
                  <a:pt x="2660" y="194"/>
                  <a:pt x="2644" y="194"/>
                </a:cubicBezTo>
                <a:cubicBezTo>
                  <a:pt x="2628" y="194"/>
                  <a:pt x="2615" y="182"/>
                  <a:pt x="2615" y="166"/>
                </a:cubicBezTo>
                <a:close/>
                <a:moveTo>
                  <a:pt x="2608" y="58"/>
                </a:moveTo>
                <a:lnTo>
                  <a:pt x="2550" y="58"/>
                </a:lnTo>
                <a:cubicBezTo>
                  <a:pt x="2534" y="58"/>
                  <a:pt x="2521" y="45"/>
                  <a:pt x="2521" y="29"/>
                </a:cubicBezTo>
                <a:cubicBezTo>
                  <a:pt x="2521" y="13"/>
                  <a:pt x="2534" y="0"/>
                  <a:pt x="2550" y="0"/>
                </a:cubicBezTo>
                <a:lnTo>
                  <a:pt x="2608" y="0"/>
                </a:lnTo>
                <a:cubicBezTo>
                  <a:pt x="2624" y="0"/>
                  <a:pt x="2637" y="13"/>
                  <a:pt x="2637" y="29"/>
                </a:cubicBezTo>
                <a:cubicBezTo>
                  <a:pt x="2637" y="45"/>
                  <a:pt x="2624" y="58"/>
                  <a:pt x="2608" y="58"/>
                </a:cubicBezTo>
                <a:close/>
                <a:moveTo>
                  <a:pt x="2435" y="58"/>
                </a:moveTo>
                <a:lnTo>
                  <a:pt x="2377" y="58"/>
                </a:lnTo>
                <a:cubicBezTo>
                  <a:pt x="2362" y="58"/>
                  <a:pt x="2349" y="45"/>
                  <a:pt x="2349" y="29"/>
                </a:cubicBezTo>
                <a:cubicBezTo>
                  <a:pt x="2349" y="13"/>
                  <a:pt x="2362" y="0"/>
                  <a:pt x="2377" y="0"/>
                </a:cubicBezTo>
                <a:lnTo>
                  <a:pt x="2435" y="0"/>
                </a:lnTo>
                <a:cubicBezTo>
                  <a:pt x="2451" y="0"/>
                  <a:pt x="2464" y="13"/>
                  <a:pt x="2464" y="29"/>
                </a:cubicBezTo>
                <a:cubicBezTo>
                  <a:pt x="2464" y="45"/>
                  <a:pt x="2451" y="58"/>
                  <a:pt x="2435" y="58"/>
                </a:cubicBezTo>
                <a:close/>
                <a:moveTo>
                  <a:pt x="2262" y="58"/>
                </a:moveTo>
                <a:lnTo>
                  <a:pt x="2205" y="58"/>
                </a:lnTo>
                <a:cubicBezTo>
                  <a:pt x="2189" y="58"/>
                  <a:pt x="2176" y="45"/>
                  <a:pt x="2176" y="29"/>
                </a:cubicBezTo>
                <a:cubicBezTo>
                  <a:pt x="2176" y="13"/>
                  <a:pt x="2189" y="0"/>
                  <a:pt x="2205" y="0"/>
                </a:cubicBezTo>
                <a:lnTo>
                  <a:pt x="2262" y="0"/>
                </a:lnTo>
                <a:cubicBezTo>
                  <a:pt x="2278" y="0"/>
                  <a:pt x="2291" y="13"/>
                  <a:pt x="2291" y="29"/>
                </a:cubicBezTo>
                <a:cubicBezTo>
                  <a:pt x="2291" y="45"/>
                  <a:pt x="2278" y="58"/>
                  <a:pt x="2262" y="58"/>
                </a:cubicBezTo>
                <a:close/>
                <a:moveTo>
                  <a:pt x="2089" y="58"/>
                </a:moveTo>
                <a:lnTo>
                  <a:pt x="2032" y="58"/>
                </a:lnTo>
                <a:cubicBezTo>
                  <a:pt x="2016" y="58"/>
                  <a:pt x="2003" y="45"/>
                  <a:pt x="2003" y="29"/>
                </a:cubicBezTo>
                <a:cubicBezTo>
                  <a:pt x="2003" y="13"/>
                  <a:pt x="2016" y="0"/>
                  <a:pt x="2032" y="0"/>
                </a:cubicBezTo>
                <a:lnTo>
                  <a:pt x="2089" y="0"/>
                </a:lnTo>
                <a:cubicBezTo>
                  <a:pt x="2105" y="0"/>
                  <a:pt x="2118" y="13"/>
                  <a:pt x="2118" y="29"/>
                </a:cubicBezTo>
                <a:cubicBezTo>
                  <a:pt x="2118" y="45"/>
                  <a:pt x="2105" y="58"/>
                  <a:pt x="2089" y="58"/>
                </a:cubicBezTo>
                <a:close/>
                <a:moveTo>
                  <a:pt x="1917" y="58"/>
                </a:moveTo>
                <a:lnTo>
                  <a:pt x="1859" y="58"/>
                </a:lnTo>
                <a:cubicBezTo>
                  <a:pt x="1843" y="58"/>
                  <a:pt x="1830" y="45"/>
                  <a:pt x="1830" y="29"/>
                </a:cubicBezTo>
                <a:cubicBezTo>
                  <a:pt x="1830" y="13"/>
                  <a:pt x="1843" y="0"/>
                  <a:pt x="1859" y="0"/>
                </a:cubicBezTo>
                <a:lnTo>
                  <a:pt x="1917" y="0"/>
                </a:lnTo>
                <a:cubicBezTo>
                  <a:pt x="1933" y="0"/>
                  <a:pt x="1945" y="13"/>
                  <a:pt x="1945" y="29"/>
                </a:cubicBezTo>
                <a:cubicBezTo>
                  <a:pt x="1945" y="45"/>
                  <a:pt x="1933" y="58"/>
                  <a:pt x="1917" y="58"/>
                </a:cubicBezTo>
                <a:close/>
                <a:moveTo>
                  <a:pt x="1744" y="58"/>
                </a:moveTo>
                <a:lnTo>
                  <a:pt x="1686" y="58"/>
                </a:lnTo>
                <a:cubicBezTo>
                  <a:pt x="1670" y="58"/>
                  <a:pt x="1657" y="45"/>
                  <a:pt x="1657" y="29"/>
                </a:cubicBezTo>
                <a:cubicBezTo>
                  <a:pt x="1657" y="13"/>
                  <a:pt x="1670" y="0"/>
                  <a:pt x="1686" y="0"/>
                </a:cubicBezTo>
                <a:lnTo>
                  <a:pt x="1744" y="0"/>
                </a:lnTo>
                <a:cubicBezTo>
                  <a:pt x="1760" y="0"/>
                  <a:pt x="1773" y="13"/>
                  <a:pt x="1773" y="29"/>
                </a:cubicBezTo>
                <a:cubicBezTo>
                  <a:pt x="1773" y="45"/>
                  <a:pt x="1760" y="58"/>
                  <a:pt x="1744" y="58"/>
                </a:cubicBezTo>
                <a:close/>
                <a:moveTo>
                  <a:pt x="1571" y="58"/>
                </a:moveTo>
                <a:lnTo>
                  <a:pt x="1513" y="58"/>
                </a:lnTo>
                <a:cubicBezTo>
                  <a:pt x="1498" y="58"/>
                  <a:pt x="1485" y="45"/>
                  <a:pt x="1485" y="29"/>
                </a:cubicBezTo>
                <a:cubicBezTo>
                  <a:pt x="1485" y="13"/>
                  <a:pt x="1498" y="0"/>
                  <a:pt x="1513" y="0"/>
                </a:cubicBezTo>
                <a:lnTo>
                  <a:pt x="1571" y="0"/>
                </a:lnTo>
                <a:cubicBezTo>
                  <a:pt x="1587" y="0"/>
                  <a:pt x="1600" y="13"/>
                  <a:pt x="1600" y="29"/>
                </a:cubicBezTo>
                <a:cubicBezTo>
                  <a:pt x="1600" y="45"/>
                  <a:pt x="1587" y="58"/>
                  <a:pt x="1571" y="58"/>
                </a:cubicBezTo>
                <a:close/>
                <a:moveTo>
                  <a:pt x="1398" y="58"/>
                </a:moveTo>
                <a:lnTo>
                  <a:pt x="1341" y="58"/>
                </a:lnTo>
                <a:cubicBezTo>
                  <a:pt x="1325" y="58"/>
                  <a:pt x="1312" y="45"/>
                  <a:pt x="1312" y="29"/>
                </a:cubicBezTo>
                <a:cubicBezTo>
                  <a:pt x="1312" y="13"/>
                  <a:pt x="1325" y="0"/>
                  <a:pt x="1341" y="0"/>
                </a:cubicBezTo>
                <a:lnTo>
                  <a:pt x="1398" y="0"/>
                </a:lnTo>
                <a:cubicBezTo>
                  <a:pt x="1414" y="0"/>
                  <a:pt x="1427" y="13"/>
                  <a:pt x="1427" y="29"/>
                </a:cubicBezTo>
                <a:cubicBezTo>
                  <a:pt x="1427" y="45"/>
                  <a:pt x="1414" y="58"/>
                  <a:pt x="1398" y="58"/>
                </a:cubicBezTo>
                <a:close/>
                <a:moveTo>
                  <a:pt x="1225" y="58"/>
                </a:moveTo>
                <a:lnTo>
                  <a:pt x="1168" y="58"/>
                </a:lnTo>
                <a:cubicBezTo>
                  <a:pt x="1152" y="58"/>
                  <a:pt x="1139" y="45"/>
                  <a:pt x="1139" y="29"/>
                </a:cubicBezTo>
                <a:cubicBezTo>
                  <a:pt x="1139" y="13"/>
                  <a:pt x="1152" y="0"/>
                  <a:pt x="1168" y="0"/>
                </a:cubicBezTo>
                <a:lnTo>
                  <a:pt x="1225" y="0"/>
                </a:lnTo>
                <a:cubicBezTo>
                  <a:pt x="1241" y="0"/>
                  <a:pt x="1254" y="13"/>
                  <a:pt x="1254" y="29"/>
                </a:cubicBezTo>
                <a:cubicBezTo>
                  <a:pt x="1254" y="45"/>
                  <a:pt x="1241" y="58"/>
                  <a:pt x="1225" y="58"/>
                </a:cubicBezTo>
                <a:close/>
                <a:moveTo>
                  <a:pt x="1053" y="58"/>
                </a:moveTo>
                <a:lnTo>
                  <a:pt x="995" y="58"/>
                </a:lnTo>
                <a:cubicBezTo>
                  <a:pt x="979" y="58"/>
                  <a:pt x="966" y="45"/>
                  <a:pt x="966" y="29"/>
                </a:cubicBezTo>
                <a:cubicBezTo>
                  <a:pt x="966" y="13"/>
                  <a:pt x="979" y="0"/>
                  <a:pt x="995" y="0"/>
                </a:cubicBezTo>
                <a:lnTo>
                  <a:pt x="1053" y="0"/>
                </a:lnTo>
                <a:cubicBezTo>
                  <a:pt x="1069" y="0"/>
                  <a:pt x="1081" y="13"/>
                  <a:pt x="1081" y="29"/>
                </a:cubicBezTo>
                <a:cubicBezTo>
                  <a:pt x="1081" y="45"/>
                  <a:pt x="1069" y="58"/>
                  <a:pt x="1053" y="58"/>
                </a:cubicBezTo>
                <a:close/>
                <a:moveTo>
                  <a:pt x="880" y="58"/>
                </a:moveTo>
                <a:lnTo>
                  <a:pt x="822" y="58"/>
                </a:lnTo>
                <a:cubicBezTo>
                  <a:pt x="806" y="58"/>
                  <a:pt x="793" y="45"/>
                  <a:pt x="793" y="29"/>
                </a:cubicBezTo>
                <a:cubicBezTo>
                  <a:pt x="793" y="13"/>
                  <a:pt x="806" y="0"/>
                  <a:pt x="822" y="0"/>
                </a:cubicBezTo>
                <a:lnTo>
                  <a:pt x="880" y="0"/>
                </a:lnTo>
                <a:cubicBezTo>
                  <a:pt x="896" y="0"/>
                  <a:pt x="909" y="13"/>
                  <a:pt x="909" y="29"/>
                </a:cubicBezTo>
                <a:cubicBezTo>
                  <a:pt x="909" y="45"/>
                  <a:pt x="896" y="58"/>
                  <a:pt x="880" y="58"/>
                </a:cubicBezTo>
                <a:close/>
                <a:moveTo>
                  <a:pt x="707" y="58"/>
                </a:moveTo>
                <a:lnTo>
                  <a:pt x="649" y="58"/>
                </a:lnTo>
                <a:cubicBezTo>
                  <a:pt x="634" y="58"/>
                  <a:pt x="621" y="45"/>
                  <a:pt x="621" y="29"/>
                </a:cubicBezTo>
                <a:cubicBezTo>
                  <a:pt x="621" y="13"/>
                  <a:pt x="634" y="0"/>
                  <a:pt x="649" y="0"/>
                </a:cubicBezTo>
                <a:lnTo>
                  <a:pt x="707" y="0"/>
                </a:lnTo>
                <a:cubicBezTo>
                  <a:pt x="723" y="0"/>
                  <a:pt x="736" y="13"/>
                  <a:pt x="736" y="29"/>
                </a:cubicBezTo>
                <a:cubicBezTo>
                  <a:pt x="736" y="45"/>
                  <a:pt x="723" y="58"/>
                  <a:pt x="707" y="58"/>
                </a:cubicBezTo>
                <a:close/>
                <a:moveTo>
                  <a:pt x="534" y="58"/>
                </a:moveTo>
                <a:lnTo>
                  <a:pt x="477" y="58"/>
                </a:lnTo>
                <a:cubicBezTo>
                  <a:pt x="461" y="58"/>
                  <a:pt x="448" y="45"/>
                  <a:pt x="448" y="29"/>
                </a:cubicBezTo>
                <a:cubicBezTo>
                  <a:pt x="448" y="13"/>
                  <a:pt x="461" y="0"/>
                  <a:pt x="477" y="0"/>
                </a:cubicBezTo>
                <a:lnTo>
                  <a:pt x="534" y="0"/>
                </a:lnTo>
                <a:cubicBezTo>
                  <a:pt x="550" y="0"/>
                  <a:pt x="563" y="13"/>
                  <a:pt x="563" y="29"/>
                </a:cubicBezTo>
                <a:cubicBezTo>
                  <a:pt x="563" y="45"/>
                  <a:pt x="550" y="58"/>
                  <a:pt x="534" y="58"/>
                </a:cubicBezTo>
                <a:close/>
                <a:moveTo>
                  <a:pt x="361" y="58"/>
                </a:moveTo>
                <a:lnTo>
                  <a:pt x="304" y="58"/>
                </a:lnTo>
                <a:cubicBezTo>
                  <a:pt x="288" y="58"/>
                  <a:pt x="275" y="45"/>
                  <a:pt x="275" y="29"/>
                </a:cubicBezTo>
                <a:cubicBezTo>
                  <a:pt x="275" y="13"/>
                  <a:pt x="288" y="0"/>
                  <a:pt x="304" y="0"/>
                </a:cubicBezTo>
                <a:lnTo>
                  <a:pt x="361" y="0"/>
                </a:lnTo>
                <a:cubicBezTo>
                  <a:pt x="377" y="0"/>
                  <a:pt x="390" y="13"/>
                  <a:pt x="390" y="29"/>
                </a:cubicBezTo>
                <a:cubicBezTo>
                  <a:pt x="390" y="45"/>
                  <a:pt x="377" y="58"/>
                  <a:pt x="361" y="58"/>
                </a:cubicBezTo>
                <a:close/>
                <a:moveTo>
                  <a:pt x="189" y="58"/>
                </a:moveTo>
                <a:lnTo>
                  <a:pt x="131" y="58"/>
                </a:lnTo>
                <a:cubicBezTo>
                  <a:pt x="115" y="58"/>
                  <a:pt x="102" y="45"/>
                  <a:pt x="102" y="29"/>
                </a:cubicBezTo>
                <a:cubicBezTo>
                  <a:pt x="102" y="13"/>
                  <a:pt x="115" y="0"/>
                  <a:pt x="131" y="0"/>
                </a:cubicBezTo>
                <a:lnTo>
                  <a:pt x="189" y="0"/>
                </a:lnTo>
                <a:cubicBezTo>
                  <a:pt x="205" y="0"/>
                  <a:pt x="217" y="13"/>
                  <a:pt x="217" y="29"/>
                </a:cubicBezTo>
                <a:cubicBezTo>
                  <a:pt x="217" y="45"/>
                  <a:pt x="205" y="58"/>
                  <a:pt x="189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1181099" y="2014221"/>
            <a:ext cx="18092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G(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id,can,nam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32" name="Freeform 29"/>
          <p:cNvSpPr>
            <a:spLocks noEditPoints="1"/>
          </p:cNvSpPr>
          <p:nvPr/>
        </p:nvSpPr>
        <p:spPr bwMode="auto">
          <a:xfrm>
            <a:off x="3617913" y="3232150"/>
            <a:ext cx="1654175" cy="701675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29" y="345"/>
              </a:cxn>
              <a:cxn ang="0">
                <a:pos x="57" y="432"/>
              </a:cxn>
              <a:cxn ang="0">
                <a:pos x="29" y="403"/>
              </a:cxn>
              <a:cxn ang="0">
                <a:pos x="0" y="662"/>
              </a:cxn>
              <a:cxn ang="0">
                <a:pos x="57" y="835"/>
              </a:cxn>
              <a:cxn ang="0">
                <a:pos x="57" y="777"/>
              </a:cxn>
              <a:cxn ang="0">
                <a:pos x="0" y="950"/>
              </a:cxn>
              <a:cxn ang="0">
                <a:pos x="29" y="1209"/>
              </a:cxn>
              <a:cxn ang="0">
                <a:pos x="89" y="1206"/>
              </a:cxn>
              <a:cxn ang="0">
                <a:pos x="61" y="1235"/>
              </a:cxn>
              <a:cxn ang="0">
                <a:pos x="320" y="1264"/>
              </a:cxn>
              <a:cxn ang="0">
                <a:pos x="493" y="1206"/>
              </a:cxn>
              <a:cxn ang="0">
                <a:pos x="435" y="1206"/>
              </a:cxn>
              <a:cxn ang="0">
                <a:pos x="608" y="1264"/>
              </a:cxn>
              <a:cxn ang="0">
                <a:pos x="867" y="1235"/>
              </a:cxn>
              <a:cxn ang="0">
                <a:pos x="953" y="1206"/>
              </a:cxn>
              <a:cxn ang="0">
                <a:pos x="925" y="1235"/>
              </a:cxn>
              <a:cxn ang="0">
                <a:pos x="1184" y="1264"/>
              </a:cxn>
              <a:cxn ang="0">
                <a:pos x="1357" y="1206"/>
              </a:cxn>
              <a:cxn ang="0">
                <a:pos x="1299" y="1206"/>
              </a:cxn>
              <a:cxn ang="0">
                <a:pos x="1472" y="1264"/>
              </a:cxn>
              <a:cxn ang="0">
                <a:pos x="1731" y="1235"/>
              </a:cxn>
              <a:cxn ang="0">
                <a:pos x="1817" y="1206"/>
              </a:cxn>
              <a:cxn ang="0">
                <a:pos x="1789" y="1235"/>
              </a:cxn>
              <a:cxn ang="0">
                <a:pos x="2048" y="1264"/>
              </a:cxn>
              <a:cxn ang="0">
                <a:pos x="2218" y="1206"/>
              </a:cxn>
              <a:cxn ang="0">
                <a:pos x="2247" y="1235"/>
              </a:cxn>
              <a:cxn ang="0">
                <a:pos x="2189" y="1117"/>
              </a:cxn>
              <a:cxn ang="0">
                <a:pos x="2218" y="1146"/>
              </a:cxn>
              <a:cxn ang="0">
                <a:pos x="2247" y="887"/>
              </a:cxn>
              <a:cxn ang="0">
                <a:pos x="2189" y="714"/>
              </a:cxn>
              <a:cxn ang="0">
                <a:pos x="2189" y="771"/>
              </a:cxn>
              <a:cxn ang="0">
                <a:pos x="2247" y="599"/>
              </a:cxn>
              <a:cxn ang="0">
                <a:pos x="2218" y="339"/>
              </a:cxn>
              <a:cxn ang="0">
                <a:pos x="2189" y="253"/>
              </a:cxn>
              <a:cxn ang="0">
                <a:pos x="2218" y="282"/>
              </a:cxn>
              <a:cxn ang="0">
                <a:pos x="2212" y="57"/>
              </a:cxn>
              <a:cxn ang="0">
                <a:pos x="2247" y="80"/>
              </a:cxn>
              <a:cxn ang="0">
                <a:pos x="2011" y="28"/>
              </a:cxn>
              <a:cxn ang="0">
                <a:pos x="1924" y="57"/>
              </a:cxn>
              <a:cxn ang="0">
                <a:pos x="1953" y="28"/>
              </a:cxn>
              <a:cxn ang="0">
                <a:pos x="1694" y="0"/>
              </a:cxn>
              <a:cxn ang="0">
                <a:pos x="1521" y="57"/>
              </a:cxn>
              <a:cxn ang="0">
                <a:pos x="1579" y="57"/>
              </a:cxn>
              <a:cxn ang="0">
                <a:pos x="1406" y="0"/>
              </a:cxn>
              <a:cxn ang="0">
                <a:pos x="1147" y="28"/>
              </a:cxn>
              <a:cxn ang="0">
                <a:pos x="1060" y="57"/>
              </a:cxn>
              <a:cxn ang="0">
                <a:pos x="1089" y="28"/>
              </a:cxn>
              <a:cxn ang="0">
                <a:pos x="830" y="0"/>
              </a:cxn>
              <a:cxn ang="0">
                <a:pos x="657" y="57"/>
              </a:cxn>
              <a:cxn ang="0">
                <a:pos x="715" y="57"/>
              </a:cxn>
              <a:cxn ang="0">
                <a:pos x="542" y="0"/>
              </a:cxn>
              <a:cxn ang="0">
                <a:pos x="283" y="28"/>
              </a:cxn>
              <a:cxn ang="0">
                <a:pos x="196" y="57"/>
              </a:cxn>
              <a:cxn ang="0">
                <a:pos x="225" y="28"/>
              </a:cxn>
            </a:cxnLst>
            <a:rect l="0" t="0" r="r" b="b"/>
            <a:pathLst>
              <a:path w="2247" h="1264">
                <a:moveTo>
                  <a:pt x="57" y="86"/>
                </a:moveTo>
                <a:lnTo>
                  <a:pt x="57" y="144"/>
                </a:lnTo>
                <a:cubicBezTo>
                  <a:pt x="57" y="160"/>
                  <a:pt x="45" y="172"/>
                  <a:pt x="29" y="172"/>
                </a:cubicBezTo>
                <a:cubicBezTo>
                  <a:pt x="13" y="172"/>
                  <a:pt x="0" y="160"/>
                  <a:pt x="0" y="144"/>
                </a:cubicBezTo>
                <a:lnTo>
                  <a:pt x="0" y="86"/>
                </a:lnTo>
                <a:cubicBezTo>
                  <a:pt x="0" y="70"/>
                  <a:pt x="13" y="57"/>
                  <a:pt x="29" y="57"/>
                </a:cubicBezTo>
                <a:cubicBezTo>
                  <a:pt x="45" y="57"/>
                  <a:pt x="57" y="70"/>
                  <a:pt x="57" y="86"/>
                </a:cubicBezTo>
                <a:close/>
                <a:moveTo>
                  <a:pt x="57" y="259"/>
                </a:moveTo>
                <a:lnTo>
                  <a:pt x="57" y="316"/>
                </a:lnTo>
                <a:cubicBezTo>
                  <a:pt x="57" y="332"/>
                  <a:pt x="45" y="345"/>
                  <a:pt x="29" y="345"/>
                </a:cubicBezTo>
                <a:cubicBezTo>
                  <a:pt x="13" y="345"/>
                  <a:pt x="0" y="332"/>
                  <a:pt x="0" y="316"/>
                </a:cubicBezTo>
                <a:lnTo>
                  <a:pt x="0" y="259"/>
                </a:lnTo>
                <a:cubicBezTo>
                  <a:pt x="0" y="243"/>
                  <a:pt x="13" y="230"/>
                  <a:pt x="29" y="230"/>
                </a:cubicBezTo>
                <a:cubicBezTo>
                  <a:pt x="45" y="230"/>
                  <a:pt x="57" y="243"/>
                  <a:pt x="57" y="259"/>
                </a:cubicBezTo>
                <a:close/>
                <a:moveTo>
                  <a:pt x="57" y="432"/>
                </a:moveTo>
                <a:lnTo>
                  <a:pt x="57" y="489"/>
                </a:lnTo>
                <a:cubicBezTo>
                  <a:pt x="57" y="505"/>
                  <a:pt x="45" y="518"/>
                  <a:pt x="29" y="518"/>
                </a:cubicBezTo>
                <a:cubicBezTo>
                  <a:pt x="13" y="518"/>
                  <a:pt x="0" y="505"/>
                  <a:pt x="0" y="489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7" y="416"/>
                  <a:pt x="57" y="432"/>
                </a:cubicBezTo>
                <a:close/>
                <a:moveTo>
                  <a:pt x="57" y="604"/>
                </a:moveTo>
                <a:lnTo>
                  <a:pt x="57" y="662"/>
                </a:lnTo>
                <a:cubicBezTo>
                  <a:pt x="57" y="678"/>
                  <a:pt x="45" y="691"/>
                  <a:pt x="29" y="691"/>
                </a:cubicBezTo>
                <a:cubicBezTo>
                  <a:pt x="13" y="691"/>
                  <a:pt x="0" y="678"/>
                  <a:pt x="0" y="662"/>
                </a:cubicBezTo>
                <a:lnTo>
                  <a:pt x="0" y="604"/>
                </a:lnTo>
                <a:cubicBezTo>
                  <a:pt x="0" y="588"/>
                  <a:pt x="13" y="576"/>
                  <a:pt x="29" y="576"/>
                </a:cubicBezTo>
                <a:cubicBezTo>
                  <a:pt x="45" y="576"/>
                  <a:pt x="57" y="588"/>
                  <a:pt x="57" y="604"/>
                </a:cubicBezTo>
                <a:close/>
                <a:moveTo>
                  <a:pt x="57" y="777"/>
                </a:moveTo>
                <a:lnTo>
                  <a:pt x="57" y="835"/>
                </a:lnTo>
                <a:cubicBezTo>
                  <a:pt x="57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7"/>
                </a:lnTo>
                <a:cubicBezTo>
                  <a:pt x="0" y="761"/>
                  <a:pt x="13" y="748"/>
                  <a:pt x="29" y="748"/>
                </a:cubicBezTo>
                <a:cubicBezTo>
                  <a:pt x="45" y="748"/>
                  <a:pt x="57" y="761"/>
                  <a:pt x="57" y="777"/>
                </a:cubicBezTo>
                <a:close/>
                <a:moveTo>
                  <a:pt x="57" y="950"/>
                </a:moveTo>
                <a:lnTo>
                  <a:pt x="57" y="1008"/>
                </a:lnTo>
                <a:cubicBezTo>
                  <a:pt x="57" y="1024"/>
                  <a:pt x="45" y="1036"/>
                  <a:pt x="29" y="1036"/>
                </a:cubicBezTo>
                <a:cubicBezTo>
                  <a:pt x="13" y="1036"/>
                  <a:pt x="0" y="1024"/>
                  <a:pt x="0" y="1008"/>
                </a:cubicBezTo>
                <a:lnTo>
                  <a:pt x="0" y="950"/>
                </a:lnTo>
                <a:cubicBezTo>
                  <a:pt x="0" y="934"/>
                  <a:pt x="13" y="921"/>
                  <a:pt x="29" y="921"/>
                </a:cubicBezTo>
                <a:cubicBezTo>
                  <a:pt x="45" y="921"/>
                  <a:pt x="57" y="934"/>
                  <a:pt x="57" y="950"/>
                </a:cubicBezTo>
                <a:close/>
                <a:moveTo>
                  <a:pt x="57" y="1123"/>
                </a:moveTo>
                <a:lnTo>
                  <a:pt x="57" y="1180"/>
                </a:lnTo>
                <a:cubicBezTo>
                  <a:pt x="57" y="1196"/>
                  <a:pt x="45" y="1209"/>
                  <a:pt x="29" y="1209"/>
                </a:cubicBezTo>
                <a:cubicBezTo>
                  <a:pt x="13" y="1209"/>
                  <a:pt x="0" y="1196"/>
                  <a:pt x="0" y="1180"/>
                </a:cubicBezTo>
                <a:lnTo>
                  <a:pt x="0" y="1123"/>
                </a:lnTo>
                <a:cubicBezTo>
                  <a:pt x="0" y="1107"/>
                  <a:pt x="13" y="1094"/>
                  <a:pt x="29" y="1094"/>
                </a:cubicBezTo>
                <a:cubicBezTo>
                  <a:pt x="45" y="1094"/>
                  <a:pt x="57" y="1107"/>
                  <a:pt x="57" y="1123"/>
                </a:cubicBezTo>
                <a:close/>
                <a:moveTo>
                  <a:pt x="89" y="1206"/>
                </a:moveTo>
                <a:lnTo>
                  <a:pt x="147" y="1206"/>
                </a:lnTo>
                <a:cubicBezTo>
                  <a:pt x="163" y="1206"/>
                  <a:pt x="176" y="1219"/>
                  <a:pt x="176" y="1235"/>
                </a:cubicBezTo>
                <a:cubicBezTo>
                  <a:pt x="176" y="1251"/>
                  <a:pt x="163" y="1264"/>
                  <a:pt x="147" y="1264"/>
                </a:cubicBezTo>
                <a:lnTo>
                  <a:pt x="89" y="1264"/>
                </a:lnTo>
                <a:cubicBezTo>
                  <a:pt x="74" y="1264"/>
                  <a:pt x="61" y="1251"/>
                  <a:pt x="61" y="1235"/>
                </a:cubicBezTo>
                <a:cubicBezTo>
                  <a:pt x="61" y="1219"/>
                  <a:pt x="74" y="1206"/>
                  <a:pt x="89" y="1206"/>
                </a:cubicBezTo>
                <a:close/>
                <a:moveTo>
                  <a:pt x="262" y="1206"/>
                </a:moveTo>
                <a:lnTo>
                  <a:pt x="320" y="1206"/>
                </a:lnTo>
                <a:cubicBezTo>
                  <a:pt x="336" y="1206"/>
                  <a:pt x="349" y="1219"/>
                  <a:pt x="349" y="1235"/>
                </a:cubicBezTo>
                <a:cubicBezTo>
                  <a:pt x="349" y="1251"/>
                  <a:pt x="336" y="1264"/>
                  <a:pt x="320" y="1264"/>
                </a:cubicBezTo>
                <a:lnTo>
                  <a:pt x="262" y="1264"/>
                </a:lnTo>
                <a:cubicBezTo>
                  <a:pt x="246" y="1264"/>
                  <a:pt x="233" y="1251"/>
                  <a:pt x="233" y="1235"/>
                </a:cubicBezTo>
                <a:cubicBezTo>
                  <a:pt x="233" y="1219"/>
                  <a:pt x="246" y="1206"/>
                  <a:pt x="262" y="1206"/>
                </a:cubicBezTo>
                <a:close/>
                <a:moveTo>
                  <a:pt x="435" y="1206"/>
                </a:moveTo>
                <a:lnTo>
                  <a:pt x="493" y="1206"/>
                </a:lnTo>
                <a:cubicBezTo>
                  <a:pt x="509" y="1206"/>
                  <a:pt x="521" y="1219"/>
                  <a:pt x="521" y="1235"/>
                </a:cubicBezTo>
                <a:cubicBezTo>
                  <a:pt x="521" y="1251"/>
                  <a:pt x="509" y="1264"/>
                  <a:pt x="493" y="1264"/>
                </a:cubicBezTo>
                <a:lnTo>
                  <a:pt x="435" y="1264"/>
                </a:lnTo>
                <a:cubicBezTo>
                  <a:pt x="419" y="1264"/>
                  <a:pt x="406" y="1251"/>
                  <a:pt x="406" y="1235"/>
                </a:cubicBezTo>
                <a:cubicBezTo>
                  <a:pt x="406" y="1219"/>
                  <a:pt x="419" y="1206"/>
                  <a:pt x="435" y="1206"/>
                </a:cubicBezTo>
                <a:close/>
                <a:moveTo>
                  <a:pt x="608" y="1206"/>
                </a:moveTo>
                <a:lnTo>
                  <a:pt x="665" y="1206"/>
                </a:lnTo>
                <a:cubicBezTo>
                  <a:pt x="681" y="1206"/>
                  <a:pt x="694" y="1219"/>
                  <a:pt x="694" y="1235"/>
                </a:cubicBezTo>
                <a:cubicBezTo>
                  <a:pt x="694" y="1251"/>
                  <a:pt x="681" y="1264"/>
                  <a:pt x="665" y="1264"/>
                </a:cubicBezTo>
                <a:lnTo>
                  <a:pt x="608" y="1264"/>
                </a:lnTo>
                <a:cubicBezTo>
                  <a:pt x="592" y="1264"/>
                  <a:pt x="579" y="1251"/>
                  <a:pt x="579" y="1235"/>
                </a:cubicBezTo>
                <a:cubicBezTo>
                  <a:pt x="579" y="1219"/>
                  <a:pt x="592" y="1206"/>
                  <a:pt x="608" y="1206"/>
                </a:cubicBezTo>
                <a:close/>
                <a:moveTo>
                  <a:pt x="781" y="1206"/>
                </a:moveTo>
                <a:lnTo>
                  <a:pt x="838" y="1206"/>
                </a:lnTo>
                <a:cubicBezTo>
                  <a:pt x="854" y="1206"/>
                  <a:pt x="867" y="1219"/>
                  <a:pt x="867" y="1235"/>
                </a:cubicBezTo>
                <a:cubicBezTo>
                  <a:pt x="867" y="1251"/>
                  <a:pt x="854" y="1264"/>
                  <a:pt x="838" y="1264"/>
                </a:cubicBezTo>
                <a:lnTo>
                  <a:pt x="781" y="1264"/>
                </a:lnTo>
                <a:cubicBezTo>
                  <a:pt x="765" y="1264"/>
                  <a:pt x="752" y="1251"/>
                  <a:pt x="752" y="1235"/>
                </a:cubicBezTo>
                <a:cubicBezTo>
                  <a:pt x="752" y="1219"/>
                  <a:pt x="765" y="1206"/>
                  <a:pt x="781" y="1206"/>
                </a:cubicBezTo>
                <a:close/>
                <a:moveTo>
                  <a:pt x="953" y="1206"/>
                </a:moveTo>
                <a:lnTo>
                  <a:pt x="1011" y="1206"/>
                </a:lnTo>
                <a:cubicBezTo>
                  <a:pt x="1027" y="1206"/>
                  <a:pt x="1040" y="1219"/>
                  <a:pt x="1040" y="1235"/>
                </a:cubicBezTo>
                <a:cubicBezTo>
                  <a:pt x="1040" y="1251"/>
                  <a:pt x="1027" y="1264"/>
                  <a:pt x="1011" y="1264"/>
                </a:cubicBezTo>
                <a:lnTo>
                  <a:pt x="953" y="1264"/>
                </a:lnTo>
                <a:cubicBezTo>
                  <a:pt x="938" y="1264"/>
                  <a:pt x="925" y="1251"/>
                  <a:pt x="925" y="1235"/>
                </a:cubicBezTo>
                <a:cubicBezTo>
                  <a:pt x="925" y="1219"/>
                  <a:pt x="938" y="1206"/>
                  <a:pt x="953" y="1206"/>
                </a:cubicBezTo>
                <a:close/>
                <a:moveTo>
                  <a:pt x="1126" y="1206"/>
                </a:moveTo>
                <a:lnTo>
                  <a:pt x="1184" y="1206"/>
                </a:lnTo>
                <a:cubicBezTo>
                  <a:pt x="1200" y="1206"/>
                  <a:pt x="1213" y="1219"/>
                  <a:pt x="1213" y="1235"/>
                </a:cubicBezTo>
                <a:cubicBezTo>
                  <a:pt x="1213" y="1251"/>
                  <a:pt x="1200" y="1264"/>
                  <a:pt x="1184" y="1264"/>
                </a:cubicBezTo>
                <a:lnTo>
                  <a:pt x="1126" y="1264"/>
                </a:lnTo>
                <a:cubicBezTo>
                  <a:pt x="1110" y="1264"/>
                  <a:pt x="1097" y="1251"/>
                  <a:pt x="1097" y="1235"/>
                </a:cubicBezTo>
                <a:cubicBezTo>
                  <a:pt x="1097" y="1219"/>
                  <a:pt x="1110" y="1206"/>
                  <a:pt x="1126" y="1206"/>
                </a:cubicBezTo>
                <a:close/>
                <a:moveTo>
                  <a:pt x="1299" y="1206"/>
                </a:moveTo>
                <a:lnTo>
                  <a:pt x="1357" y="1206"/>
                </a:lnTo>
                <a:cubicBezTo>
                  <a:pt x="1373" y="1206"/>
                  <a:pt x="1385" y="1219"/>
                  <a:pt x="1385" y="1235"/>
                </a:cubicBezTo>
                <a:cubicBezTo>
                  <a:pt x="1385" y="1251"/>
                  <a:pt x="1373" y="1264"/>
                  <a:pt x="1357" y="1264"/>
                </a:cubicBezTo>
                <a:lnTo>
                  <a:pt x="1299" y="1264"/>
                </a:lnTo>
                <a:cubicBezTo>
                  <a:pt x="1283" y="1264"/>
                  <a:pt x="1270" y="1251"/>
                  <a:pt x="1270" y="1235"/>
                </a:cubicBezTo>
                <a:cubicBezTo>
                  <a:pt x="1270" y="1219"/>
                  <a:pt x="1283" y="1206"/>
                  <a:pt x="1299" y="1206"/>
                </a:cubicBezTo>
                <a:close/>
                <a:moveTo>
                  <a:pt x="1472" y="1206"/>
                </a:moveTo>
                <a:lnTo>
                  <a:pt x="1529" y="1206"/>
                </a:lnTo>
                <a:cubicBezTo>
                  <a:pt x="1545" y="1206"/>
                  <a:pt x="1558" y="1219"/>
                  <a:pt x="1558" y="1235"/>
                </a:cubicBezTo>
                <a:cubicBezTo>
                  <a:pt x="1558" y="1251"/>
                  <a:pt x="1545" y="1264"/>
                  <a:pt x="1529" y="1264"/>
                </a:cubicBezTo>
                <a:lnTo>
                  <a:pt x="1472" y="1264"/>
                </a:lnTo>
                <a:cubicBezTo>
                  <a:pt x="1456" y="1264"/>
                  <a:pt x="1443" y="1251"/>
                  <a:pt x="1443" y="1235"/>
                </a:cubicBezTo>
                <a:cubicBezTo>
                  <a:pt x="1443" y="1219"/>
                  <a:pt x="1456" y="1206"/>
                  <a:pt x="1472" y="1206"/>
                </a:cubicBezTo>
                <a:close/>
                <a:moveTo>
                  <a:pt x="1645" y="1206"/>
                </a:moveTo>
                <a:lnTo>
                  <a:pt x="1702" y="1206"/>
                </a:lnTo>
                <a:cubicBezTo>
                  <a:pt x="1718" y="1206"/>
                  <a:pt x="1731" y="1219"/>
                  <a:pt x="1731" y="1235"/>
                </a:cubicBezTo>
                <a:cubicBezTo>
                  <a:pt x="1731" y="1251"/>
                  <a:pt x="1718" y="1264"/>
                  <a:pt x="1702" y="1264"/>
                </a:cubicBezTo>
                <a:lnTo>
                  <a:pt x="1645" y="1264"/>
                </a:lnTo>
                <a:cubicBezTo>
                  <a:pt x="1629" y="1264"/>
                  <a:pt x="1616" y="1251"/>
                  <a:pt x="1616" y="1235"/>
                </a:cubicBezTo>
                <a:cubicBezTo>
                  <a:pt x="1616" y="1219"/>
                  <a:pt x="1629" y="1206"/>
                  <a:pt x="1645" y="1206"/>
                </a:cubicBezTo>
                <a:close/>
                <a:moveTo>
                  <a:pt x="1817" y="1206"/>
                </a:moveTo>
                <a:lnTo>
                  <a:pt x="1875" y="1206"/>
                </a:lnTo>
                <a:cubicBezTo>
                  <a:pt x="1891" y="1206"/>
                  <a:pt x="1904" y="1219"/>
                  <a:pt x="1904" y="1235"/>
                </a:cubicBezTo>
                <a:cubicBezTo>
                  <a:pt x="1904" y="1251"/>
                  <a:pt x="1891" y="1264"/>
                  <a:pt x="1875" y="1264"/>
                </a:cubicBezTo>
                <a:lnTo>
                  <a:pt x="1817" y="1264"/>
                </a:lnTo>
                <a:cubicBezTo>
                  <a:pt x="1802" y="1264"/>
                  <a:pt x="1789" y="1251"/>
                  <a:pt x="1789" y="1235"/>
                </a:cubicBezTo>
                <a:cubicBezTo>
                  <a:pt x="1789" y="1219"/>
                  <a:pt x="1802" y="1206"/>
                  <a:pt x="1817" y="1206"/>
                </a:cubicBezTo>
                <a:close/>
                <a:moveTo>
                  <a:pt x="1990" y="1206"/>
                </a:moveTo>
                <a:lnTo>
                  <a:pt x="2048" y="1206"/>
                </a:lnTo>
                <a:cubicBezTo>
                  <a:pt x="2064" y="1206"/>
                  <a:pt x="2077" y="1219"/>
                  <a:pt x="2077" y="1235"/>
                </a:cubicBezTo>
                <a:cubicBezTo>
                  <a:pt x="2077" y="1251"/>
                  <a:pt x="2064" y="1264"/>
                  <a:pt x="2048" y="1264"/>
                </a:cubicBezTo>
                <a:lnTo>
                  <a:pt x="1990" y="1264"/>
                </a:lnTo>
                <a:cubicBezTo>
                  <a:pt x="1974" y="1264"/>
                  <a:pt x="1961" y="1251"/>
                  <a:pt x="1961" y="1235"/>
                </a:cubicBezTo>
                <a:cubicBezTo>
                  <a:pt x="1961" y="1219"/>
                  <a:pt x="1974" y="1206"/>
                  <a:pt x="1990" y="1206"/>
                </a:cubicBezTo>
                <a:close/>
                <a:moveTo>
                  <a:pt x="2163" y="1206"/>
                </a:moveTo>
                <a:lnTo>
                  <a:pt x="2218" y="1206"/>
                </a:lnTo>
                <a:lnTo>
                  <a:pt x="2189" y="1235"/>
                </a:lnTo>
                <a:lnTo>
                  <a:pt x="2189" y="1232"/>
                </a:lnTo>
                <a:cubicBezTo>
                  <a:pt x="2189" y="1216"/>
                  <a:pt x="2202" y="1203"/>
                  <a:pt x="2218" y="1203"/>
                </a:cubicBezTo>
                <a:cubicBezTo>
                  <a:pt x="2234" y="1203"/>
                  <a:pt x="2247" y="1216"/>
                  <a:pt x="2247" y="1232"/>
                </a:cubicBezTo>
                <a:lnTo>
                  <a:pt x="2247" y="1235"/>
                </a:lnTo>
                <a:cubicBezTo>
                  <a:pt x="2247" y="1251"/>
                  <a:pt x="2234" y="1264"/>
                  <a:pt x="2218" y="1264"/>
                </a:cubicBezTo>
                <a:lnTo>
                  <a:pt x="2163" y="1264"/>
                </a:lnTo>
                <a:cubicBezTo>
                  <a:pt x="2147" y="1264"/>
                  <a:pt x="2134" y="1251"/>
                  <a:pt x="2134" y="1235"/>
                </a:cubicBezTo>
                <a:cubicBezTo>
                  <a:pt x="2134" y="1219"/>
                  <a:pt x="2147" y="1206"/>
                  <a:pt x="2163" y="1206"/>
                </a:cubicBezTo>
                <a:close/>
                <a:moveTo>
                  <a:pt x="2189" y="1117"/>
                </a:moveTo>
                <a:lnTo>
                  <a:pt x="2189" y="1059"/>
                </a:lnTo>
                <a:cubicBezTo>
                  <a:pt x="2189" y="1043"/>
                  <a:pt x="2202" y="1031"/>
                  <a:pt x="2218" y="1031"/>
                </a:cubicBezTo>
                <a:cubicBezTo>
                  <a:pt x="2234" y="1031"/>
                  <a:pt x="2247" y="1043"/>
                  <a:pt x="2247" y="1059"/>
                </a:cubicBezTo>
                <a:lnTo>
                  <a:pt x="2247" y="1117"/>
                </a:lnTo>
                <a:cubicBezTo>
                  <a:pt x="2247" y="1133"/>
                  <a:pt x="2234" y="1146"/>
                  <a:pt x="2218" y="1146"/>
                </a:cubicBezTo>
                <a:cubicBezTo>
                  <a:pt x="2202" y="1146"/>
                  <a:pt x="2189" y="1133"/>
                  <a:pt x="2189" y="1117"/>
                </a:cubicBezTo>
                <a:close/>
                <a:moveTo>
                  <a:pt x="2189" y="944"/>
                </a:moveTo>
                <a:lnTo>
                  <a:pt x="2189" y="887"/>
                </a:lnTo>
                <a:cubicBezTo>
                  <a:pt x="2189" y="871"/>
                  <a:pt x="2202" y="858"/>
                  <a:pt x="2218" y="858"/>
                </a:cubicBezTo>
                <a:cubicBezTo>
                  <a:pt x="2234" y="858"/>
                  <a:pt x="2247" y="871"/>
                  <a:pt x="2247" y="887"/>
                </a:cubicBezTo>
                <a:lnTo>
                  <a:pt x="2247" y="944"/>
                </a:lnTo>
                <a:cubicBezTo>
                  <a:pt x="2247" y="960"/>
                  <a:pt x="2234" y="973"/>
                  <a:pt x="2218" y="973"/>
                </a:cubicBezTo>
                <a:cubicBezTo>
                  <a:pt x="2202" y="973"/>
                  <a:pt x="2189" y="960"/>
                  <a:pt x="2189" y="944"/>
                </a:cubicBezTo>
                <a:close/>
                <a:moveTo>
                  <a:pt x="2189" y="771"/>
                </a:moveTo>
                <a:lnTo>
                  <a:pt x="2189" y="714"/>
                </a:lnTo>
                <a:cubicBezTo>
                  <a:pt x="2189" y="698"/>
                  <a:pt x="2202" y="685"/>
                  <a:pt x="2218" y="685"/>
                </a:cubicBezTo>
                <a:cubicBezTo>
                  <a:pt x="2234" y="685"/>
                  <a:pt x="2247" y="698"/>
                  <a:pt x="2247" y="714"/>
                </a:cubicBezTo>
                <a:lnTo>
                  <a:pt x="2247" y="771"/>
                </a:lnTo>
                <a:cubicBezTo>
                  <a:pt x="2247" y="787"/>
                  <a:pt x="2234" y="800"/>
                  <a:pt x="2218" y="800"/>
                </a:cubicBezTo>
                <a:cubicBezTo>
                  <a:pt x="2202" y="800"/>
                  <a:pt x="2189" y="787"/>
                  <a:pt x="2189" y="771"/>
                </a:cubicBezTo>
                <a:close/>
                <a:moveTo>
                  <a:pt x="2189" y="599"/>
                </a:moveTo>
                <a:lnTo>
                  <a:pt x="2189" y="541"/>
                </a:lnTo>
                <a:cubicBezTo>
                  <a:pt x="2189" y="525"/>
                  <a:pt x="2202" y="512"/>
                  <a:pt x="2218" y="512"/>
                </a:cubicBezTo>
                <a:cubicBezTo>
                  <a:pt x="2234" y="512"/>
                  <a:pt x="2247" y="525"/>
                  <a:pt x="2247" y="541"/>
                </a:cubicBezTo>
                <a:lnTo>
                  <a:pt x="2247" y="599"/>
                </a:lnTo>
                <a:cubicBezTo>
                  <a:pt x="2247" y="615"/>
                  <a:pt x="2234" y="627"/>
                  <a:pt x="2218" y="627"/>
                </a:cubicBezTo>
                <a:cubicBezTo>
                  <a:pt x="2202" y="627"/>
                  <a:pt x="2189" y="615"/>
                  <a:pt x="2189" y="599"/>
                </a:cubicBezTo>
                <a:close/>
                <a:moveTo>
                  <a:pt x="2189" y="426"/>
                </a:moveTo>
                <a:lnTo>
                  <a:pt x="2189" y="368"/>
                </a:lnTo>
                <a:cubicBezTo>
                  <a:pt x="2189" y="352"/>
                  <a:pt x="2202" y="339"/>
                  <a:pt x="2218" y="339"/>
                </a:cubicBezTo>
                <a:cubicBezTo>
                  <a:pt x="2234" y="339"/>
                  <a:pt x="2247" y="352"/>
                  <a:pt x="2247" y="368"/>
                </a:cubicBezTo>
                <a:lnTo>
                  <a:pt x="2247" y="426"/>
                </a:lnTo>
                <a:cubicBezTo>
                  <a:pt x="2247" y="442"/>
                  <a:pt x="2234" y="455"/>
                  <a:pt x="2218" y="455"/>
                </a:cubicBezTo>
                <a:cubicBezTo>
                  <a:pt x="2202" y="455"/>
                  <a:pt x="2189" y="442"/>
                  <a:pt x="2189" y="426"/>
                </a:cubicBezTo>
                <a:close/>
                <a:moveTo>
                  <a:pt x="2189" y="253"/>
                </a:moveTo>
                <a:lnTo>
                  <a:pt x="2189" y="195"/>
                </a:lnTo>
                <a:cubicBezTo>
                  <a:pt x="2189" y="179"/>
                  <a:pt x="2202" y="167"/>
                  <a:pt x="2218" y="167"/>
                </a:cubicBezTo>
                <a:cubicBezTo>
                  <a:pt x="2234" y="167"/>
                  <a:pt x="2247" y="179"/>
                  <a:pt x="2247" y="195"/>
                </a:cubicBezTo>
                <a:lnTo>
                  <a:pt x="2247" y="253"/>
                </a:lnTo>
                <a:cubicBezTo>
                  <a:pt x="2247" y="269"/>
                  <a:pt x="2234" y="282"/>
                  <a:pt x="2218" y="282"/>
                </a:cubicBezTo>
                <a:cubicBezTo>
                  <a:pt x="2202" y="282"/>
                  <a:pt x="2189" y="269"/>
                  <a:pt x="2189" y="253"/>
                </a:cubicBezTo>
                <a:close/>
                <a:moveTo>
                  <a:pt x="2189" y="80"/>
                </a:moveTo>
                <a:lnTo>
                  <a:pt x="2189" y="28"/>
                </a:lnTo>
                <a:lnTo>
                  <a:pt x="2218" y="57"/>
                </a:lnTo>
                <a:lnTo>
                  <a:pt x="2212" y="57"/>
                </a:lnTo>
                <a:cubicBezTo>
                  <a:pt x="2196" y="57"/>
                  <a:pt x="2184" y="44"/>
                  <a:pt x="2184" y="28"/>
                </a:cubicBezTo>
                <a:cubicBezTo>
                  <a:pt x="2184" y="12"/>
                  <a:pt x="2196" y="0"/>
                  <a:pt x="2212" y="0"/>
                </a:cubicBezTo>
                <a:lnTo>
                  <a:pt x="2218" y="0"/>
                </a:lnTo>
                <a:cubicBezTo>
                  <a:pt x="2234" y="0"/>
                  <a:pt x="2247" y="12"/>
                  <a:pt x="2247" y="28"/>
                </a:cubicBezTo>
                <a:lnTo>
                  <a:pt x="2247" y="80"/>
                </a:lnTo>
                <a:cubicBezTo>
                  <a:pt x="2247" y="96"/>
                  <a:pt x="2234" y="109"/>
                  <a:pt x="2218" y="109"/>
                </a:cubicBezTo>
                <a:cubicBezTo>
                  <a:pt x="2202" y="109"/>
                  <a:pt x="2189" y="96"/>
                  <a:pt x="2189" y="80"/>
                </a:cubicBezTo>
                <a:close/>
                <a:moveTo>
                  <a:pt x="2097" y="57"/>
                </a:moveTo>
                <a:lnTo>
                  <a:pt x="2040" y="57"/>
                </a:lnTo>
                <a:cubicBezTo>
                  <a:pt x="2024" y="57"/>
                  <a:pt x="2011" y="44"/>
                  <a:pt x="2011" y="28"/>
                </a:cubicBezTo>
                <a:cubicBezTo>
                  <a:pt x="2011" y="12"/>
                  <a:pt x="2024" y="0"/>
                  <a:pt x="2040" y="0"/>
                </a:cubicBezTo>
                <a:lnTo>
                  <a:pt x="2097" y="0"/>
                </a:lnTo>
                <a:cubicBezTo>
                  <a:pt x="2113" y="0"/>
                  <a:pt x="2126" y="12"/>
                  <a:pt x="2126" y="28"/>
                </a:cubicBezTo>
                <a:cubicBezTo>
                  <a:pt x="2126" y="44"/>
                  <a:pt x="2113" y="57"/>
                  <a:pt x="2097" y="57"/>
                </a:cubicBezTo>
                <a:close/>
                <a:moveTo>
                  <a:pt x="1924" y="57"/>
                </a:moveTo>
                <a:lnTo>
                  <a:pt x="1867" y="57"/>
                </a:lnTo>
                <a:cubicBezTo>
                  <a:pt x="1851" y="57"/>
                  <a:pt x="1838" y="44"/>
                  <a:pt x="1838" y="28"/>
                </a:cubicBezTo>
                <a:cubicBezTo>
                  <a:pt x="1838" y="12"/>
                  <a:pt x="1851" y="0"/>
                  <a:pt x="1867" y="0"/>
                </a:cubicBezTo>
                <a:lnTo>
                  <a:pt x="1924" y="0"/>
                </a:lnTo>
                <a:cubicBezTo>
                  <a:pt x="1940" y="0"/>
                  <a:pt x="1953" y="12"/>
                  <a:pt x="1953" y="28"/>
                </a:cubicBezTo>
                <a:cubicBezTo>
                  <a:pt x="1953" y="44"/>
                  <a:pt x="1940" y="57"/>
                  <a:pt x="1924" y="57"/>
                </a:cubicBezTo>
                <a:close/>
                <a:moveTo>
                  <a:pt x="1752" y="57"/>
                </a:moveTo>
                <a:lnTo>
                  <a:pt x="1694" y="57"/>
                </a:lnTo>
                <a:cubicBezTo>
                  <a:pt x="1678" y="57"/>
                  <a:pt x="1665" y="44"/>
                  <a:pt x="1665" y="28"/>
                </a:cubicBezTo>
                <a:cubicBezTo>
                  <a:pt x="1665" y="12"/>
                  <a:pt x="1678" y="0"/>
                  <a:pt x="1694" y="0"/>
                </a:cubicBezTo>
                <a:lnTo>
                  <a:pt x="1752" y="0"/>
                </a:lnTo>
                <a:cubicBezTo>
                  <a:pt x="1767" y="0"/>
                  <a:pt x="1780" y="12"/>
                  <a:pt x="1780" y="28"/>
                </a:cubicBezTo>
                <a:cubicBezTo>
                  <a:pt x="1780" y="44"/>
                  <a:pt x="1767" y="57"/>
                  <a:pt x="1752" y="57"/>
                </a:cubicBezTo>
                <a:close/>
                <a:moveTo>
                  <a:pt x="1579" y="57"/>
                </a:moveTo>
                <a:lnTo>
                  <a:pt x="1521" y="57"/>
                </a:lnTo>
                <a:cubicBezTo>
                  <a:pt x="1505" y="57"/>
                  <a:pt x="1492" y="44"/>
                  <a:pt x="1492" y="28"/>
                </a:cubicBezTo>
                <a:cubicBezTo>
                  <a:pt x="1492" y="12"/>
                  <a:pt x="1505" y="0"/>
                  <a:pt x="1521" y="0"/>
                </a:cubicBezTo>
                <a:lnTo>
                  <a:pt x="1579" y="0"/>
                </a:lnTo>
                <a:cubicBezTo>
                  <a:pt x="1595" y="0"/>
                  <a:pt x="1608" y="12"/>
                  <a:pt x="1608" y="28"/>
                </a:cubicBezTo>
                <a:cubicBezTo>
                  <a:pt x="1608" y="44"/>
                  <a:pt x="1595" y="57"/>
                  <a:pt x="1579" y="57"/>
                </a:cubicBezTo>
                <a:close/>
                <a:moveTo>
                  <a:pt x="1406" y="57"/>
                </a:moveTo>
                <a:lnTo>
                  <a:pt x="1348" y="57"/>
                </a:lnTo>
                <a:cubicBezTo>
                  <a:pt x="1332" y="57"/>
                  <a:pt x="1320" y="44"/>
                  <a:pt x="1320" y="28"/>
                </a:cubicBezTo>
                <a:cubicBezTo>
                  <a:pt x="1320" y="12"/>
                  <a:pt x="1332" y="0"/>
                  <a:pt x="1348" y="0"/>
                </a:cubicBezTo>
                <a:lnTo>
                  <a:pt x="1406" y="0"/>
                </a:lnTo>
                <a:cubicBezTo>
                  <a:pt x="1422" y="0"/>
                  <a:pt x="1435" y="12"/>
                  <a:pt x="1435" y="28"/>
                </a:cubicBezTo>
                <a:cubicBezTo>
                  <a:pt x="1435" y="44"/>
                  <a:pt x="1422" y="57"/>
                  <a:pt x="1406" y="57"/>
                </a:cubicBezTo>
                <a:close/>
                <a:moveTo>
                  <a:pt x="1233" y="57"/>
                </a:moveTo>
                <a:lnTo>
                  <a:pt x="1176" y="57"/>
                </a:lnTo>
                <a:cubicBezTo>
                  <a:pt x="1160" y="57"/>
                  <a:pt x="1147" y="44"/>
                  <a:pt x="1147" y="28"/>
                </a:cubicBezTo>
                <a:cubicBezTo>
                  <a:pt x="1147" y="12"/>
                  <a:pt x="1160" y="0"/>
                  <a:pt x="1176" y="0"/>
                </a:cubicBezTo>
                <a:lnTo>
                  <a:pt x="1233" y="0"/>
                </a:lnTo>
                <a:cubicBezTo>
                  <a:pt x="1249" y="0"/>
                  <a:pt x="1262" y="12"/>
                  <a:pt x="1262" y="28"/>
                </a:cubicBezTo>
                <a:cubicBezTo>
                  <a:pt x="1262" y="44"/>
                  <a:pt x="1249" y="57"/>
                  <a:pt x="1233" y="57"/>
                </a:cubicBezTo>
                <a:close/>
                <a:moveTo>
                  <a:pt x="1060" y="57"/>
                </a:moveTo>
                <a:lnTo>
                  <a:pt x="1003" y="57"/>
                </a:lnTo>
                <a:cubicBezTo>
                  <a:pt x="987" y="57"/>
                  <a:pt x="974" y="44"/>
                  <a:pt x="974" y="28"/>
                </a:cubicBezTo>
                <a:cubicBezTo>
                  <a:pt x="974" y="12"/>
                  <a:pt x="987" y="0"/>
                  <a:pt x="1003" y="0"/>
                </a:cubicBezTo>
                <a:lnTo>
                  <a:pt x="1060" y="0"/>
                </a:lnTo>
                <a:cubicBezTo>
                  <a:pt x="1076" y="0"/>
                  <a:pt x="1089" y="12"/>
                  <a:pt x="1089" y="28"/>
                </a:cubicBezTo>
                <a:cubicBezTo>
                  <a:pt x="1089" y="44"/>
                  <a:pt x="1076" y="57"/>
                  <a:pt x="1060" y="57"/>
                </a:cubicBezTo>
                <a:close/>
                <a:moveTo>
                  <a:pt x="888" y="57"/>
                </a:moveTo>
                <a:lnTo>
                  <a:pt x="830" y="57"/>
                </a:lnTo>
                <a:cubicBezTo>
                  <a:pt x="814" y="57"/>
                  <a:pt x="801" y="44"/>
                  <a:pt x="801" y="28"/>
                </a:cubicBezTo>
                <a:cubicBezTo>
                  <a:pt x="801" y="12"/>
                  <a:pt x="814" y="0"/>
                  <a:pt x="830" y="0"/>
                </a:cubicBezTo>
                <a:lnTo>
                  <a:pt x="888" y="0"/>
                </a:lnTo>
                <a:cubicBezTo>
                  <a:pt x="903" y="0"/>
                  <a:pt x="916" y="12"/>
                  <a:pt x="916" y="28"/>
                </a:cubicBezTo>
                <a:cubicBezTo>
                  <a:pt x="916" y="44"/>
                  <a:pt x="903" y="57"/>
                  <a:pt x="888" y="57"/>
                </a:cubicBezTo>
                <a:close/>
                <a:moveTo>
                  <a:pt x="715" y="57"/>
                </a:moveTo>
                <a:lnTo>
                  <a:pt x="657" y="57"/>
                </a:lnTo>
                <a:cubicBezTo>
                  <a:pt x="641" y="57"/>
                  <a:pt x="628" y="44"/>
                  <a:pt x="628" y="28"/>
                </a:cubicBezTo>
                <a:cubicBezTo>
                  <a:pt x="628" y="12"/>
                  <a:pt x="641" y="0"/>
                  <a:pt x="657" y="0"/>
                </a:cubicBezTo>
                <a:lnTo>
                  <a:pt x="715" y="0"/>
                </a:lnTo>
                <a:cubicBezTo>
                  <a:pt x="731" y="0"/>
                  <a:pt x="744" y="12"/>
                  <a:pt x="744" y="28"/>
                </a:cubicBezTo>
                <a:cubicBezTo>
                  <a:pt x="744" y="44"/>
                  <a:pt x="731" y="57"/>
                  <a:pt x="715" y="57"/>
                </a:cubicBezTo>
                <a:close/>
                <a:moveTo>
                  <a:pt x="542" y="57"/>
                </a:moveTo>
                <a:lnTo>
                  <a:pt x="484" y="57"/>
                </a:lnTo>
                <a:cubicBezTo>
                  <a:pt x="468" y="57"/>
                  <a:pt x="456" y="44"/>
                  <a:pt x="456" y="28"/>
                </a:cubicBezTo>
                <a:cubicBezTo>
                  <a:pt x="456" y="12"/>
                  <a:pt x="468" y="0"/>
                  <a:pt x="484" y="0"/>
                </a:cubicBezTo>
                <a:lnTo>
                  <a:pt x="542" y="0"/>
                </a:lnTo>
                <a:cubicBezTo>
                  <a:pt x="558" y="0"/>
                  <a:pt x="571" y="12"/>
                  <a:pt x="571" y="28"/>
                </a:cubicBezTo>
                <a:cubicBezTo>
                  <a:pt x="571" y="44"/>
                  <a:pt x="558" y="57"/>
                  <a:pt x="542" y="57"/>
                </a:cubicBezTo>
                <a:close/>
                <a:moveTo>
                  <a:pt x="369" y="57"/>
                </a:moveTo>
                <a:lnTo>
                  <a:pt x="312" y="57"/>
                </a:lnTo>
                <a:cubicBezTo>
                  <a:pt x="296" y="57"/>
                  <a:pt x="283" y="44"/>
                  <a:pt x="283" y="28"/>
                </a:cubicBezTo>
                <a:cubicBezTo>
                  <a:pt x="283" y="12"/>
                  <a:pt x="296" y="0"/>
                  <a:pt x="312" y="0"/>
                </a:cubicBezTo>
                <a:lnTo>
                  <a:pt x="369" y="0"/>
                </a:lnTo>
                <a:cubicBezTo>
                  <a:pt x="385" y="0"/>
                  <a:pt x="398" y="12"/>
                  <a:pt x="398" y="28"/>
                </a:cubicBezTo>
                <a:cubicBezTo>
                  <a:pt x="398" y="44"/>
                  <a:pt x="385" y="57"/>
                  <a:pt x="369" y="57"/>
                </a:cubicBezTo>
                <a:close/>
                <a:moveTo>
                  <a:pt x="196" y="57"/>
                </a:moveTo>
                <a:lnTo>
                  <a:pt x="139" y="57"/>
                </a:lnTo>
                <a:cubicBezTo>
                  <a:pt x="123" y="57"/>
                  <a:pt x="110" y="44"/>
                  <a:pt x="110" y="28"/>
                </a:cubicBezTo>
                <a:cubicBezTo>
                  <a:pt x="110" y="12"/>
                  <a:pt x="123" y="0"/>
                  <a:pt x="139" y="0"/>
                </a:cubicBezTo>
                <a:lnTo>
                  <a:pt x="196" y="0"/>
                </a:lnTo>
                <a:cubicBezTo>
                  <a:pt x="212" y="0"/>
                  <a:pt x="225" y="12"/>
                  <a:pt x="225" y="28"/>
                </a:cubicBezTo>
                <a:cubicBezTo>
                  <a:pt x="225" y="44"/>
                  <a:pt x="212" y="57"/>
                  <a:pt x="196" y="57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721100" y="3286655"/>
            <a:ext cx="14522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U(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nam,can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grpSp>
        <p:nvGrpSpPr>
          <p:cNvPr id="2" name="Group 71"/>
          <p:cNvGrpSpPr/>
          <p:nvPr/>
        </p:nvGrpSpPr>
        <p:grpSpPr>
          <a:xfrm>
            <a:off x="2403475" y="1752600"/>
            <a:ext cx="4446588" cy="1968500"/>
            <a:chOff x="2403475" y="1752600"/>
            <a:chExt cx="4446588" cy="1968500"/>
          </a:xfrm>
        </p:grpSpPr>
        <p:sp>
          <p:nvSpPr>
            <p:cNvPr id="37" name="Freeform 13"/>
            <p:cNvSpPr>
              <a:spLocks/>
            </p:cNvSpPr>
            <p:nvPr/>
          </p:nvSpPr>
          <p:spPr bwMode="auto">
            <a:xfrm>
              <a:off x="5524500" y="2751138"/>
              <a:ext cx="730250" cy="744537"/>
            </a:xfrm>
            <a:custGeom>
              <a:avLst/>
              <a:gdLst/>
              <a:ahLst/>
              <a:cxnLst>
                <a:cxn ang="0">
                  <a:pos x="304" y="397"/>
                </a:cxn>
                <a:cxn ang="0">
                  <a:pos x="216" y="393"/>
                </a:cxn>
                <a:cxn ang="0">
                  <a:pos x="143" y="385"/>
                </a:cxn>
                <a:cxn ang="0">
                  <a:pos x="85" y="373"/>
                </a:cxn>
                <a:cxn ang="0">
                  <a:pos x="41" y="356"/>
                </a:cxn>
                <a:cxn ang="0">
                  <a:pos x="13" y="335"/>
                </a:cxn>
                <a:cxn ang="0">
                  <a:pos x="0" y="309"/>
                </a:cxn>
                <a:cxn ang="0">
                  <a:pos x="1" y="278"/>
                </a:cxn>
                <a:cxn ang="0">
                  <a:pos x="17" y="243"/>
                </a:cxn>
                <a:cxn ang="0">
                  <a:pos x="49" y="204"/>
                </a:cxn>
                <a:cxn ang="0">
                  <a:pos x="95" y="159"/>
                </a:cxn>
                <a:cxn ang="0">
                  <a:pos x="156" y="111"/>
                </a:cxn>
                <a:cxn ang="0">
                  <a:pos x="232" y="58"/>
                </a:cxn>
                <a:cxn ang="0">
                  <a:pos x="323" y="0"/>
                </a:cxn>
              </a:cxnLst>
              <a:rect l="0" t="0" r="r" b="b"/>
              <a:pathLst>
                <a:path w="323" h="397">
                  <a:moveTo>
                    <a:pt x="304" y="397"/>
                  </a:moveTo>
                  <a:lnTo>
                    <a:pt x="216" y="393"/>
                  </a:lnTo>
                  <a:lnTo>
                    <a:pt x="143" y="385"/>
                  </a:lnTo>
                  <a:lnTo>
                    <a:pt x="85" y="373"/>
                  </a:lnTo>
                  <a:lnTo>
                    <a:pt x="41" y="356"/>
                  </a:lnTo>
                  <a:lnTo>
                    <a:pt x="13" y="335"/>
                  </a:lnTo>
                  <a:lnTo>
                    <a:pt x="0" y="309"/>
                  </a:lnTo>
                  <a:lnTo>
                    <a:pt x="1" y="278"/>
                  </a:lnTo>
                  <a:lnTo>
                    <a:pt x="17" y="243"/>
                  </a:lnTo>
                  <a:lnTo>
                    <a:pt x="49" y="204"/>
                  </a:lnTo>
                  <a:lnTo>
                    <a:pt x="95" y="159"/>
                  </a:lnTo>
                  <a:lnTo>
                    <a:pt x="156" y="111"/>
                  </a:lnTo>
                  <a:lnTo>
                    <a:pt x="232" y="58"/>
                  </a:lnTo>
                  <a:lnTo>
                    <a:pt x="323" y="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4"/>
            <p:cNvSpPr>
              <a:spLocks/>
            </p:cNvSpPr>
            <p:nvPr/>
          </p:nvSpPr>
          <p:spPr bwMode="auto">
            <a:xfrm>
              <a:off x="5127625" y="2871788"/>
              <a:ext cx="1611313" cy="849312"/>
            </a:xfrm>
            <a:custGeom>
              <a:avLst/>
              <a:gdLst/>
              <a:ahLst/>
              <a:cxnLst>
                <a:cxn ang="0">
                  <a:pos x="712" y="0"/>
                </a:cxn>
                <a:cxn ang="0">
                  <a:pos x="649" y="69"/>
                </a:cxn>
                <a:cxn ang="0">
                  <a:pos x="582" y="128"/>
                </a:cxn>
                <a:cxn ang="0">
                  <a:pos x="512" y="176"/>
                </a:cxn>
                <a:cxn ang="0">
                  <a:pos x="437" y="214"/>
                </a:cxn>
                <a:cxn ang="0">
                  <a:pos x="357" y="242"/>
                </a:cxn>
                <a:cxn ang="0">
                  <a:pos x="274" y="259"/>
                </a:cxn>
                <a:cxn ang="0">
                  <a:pos x="187" y="267"/>
                </a:cxn>
                <a:cxn ang="0">
                  <a:pos x="96" y="264"/>
                </a:cxn>
                <a:cxn ang="0">
                  <a:pos x="0" y="250"/>
                </a:cxn>
              </a:cxnLst>
              <a:rect l="0" t="0" r="r" b="b"/>
              <a:pathLst>
                <a:path w="712" h="267">
                  <a:moveTo>
                    <a:pt x="712" y="0"/>
                  </a:moveTo>
                  <a:lnTo>
                    <a:pt x="649" y="69"/>
                  </a:lnTo>
                  <a:lnTo>
                    <a:pt x="582" y="128"/>
                  </a:lnTo>
                  <a:lnTo>
                    <a:pt x="512" y="176"/>
                  </a:lnTo>
                  <a:lnTo>
                    <a:pt x="437" y="214"/>
                  </a:lnTo>
                  <a:lnTo>
                    <a:pt x="357" y="242"/>
                  </a:lnTo>
                  <a:lnTo>
                    <a:pt x="274" y="259"/>
                  </a:lnTo>
                  <a:lnTo>
                    <a:pt x="187" y="267"/>
                  </a:lnTo>
                  <a:lnTo>
                    <a:pt x="96" y="264"/>
                  </a:lnTo>
                  <a:lnTo>
                    <a:pt x="0" y="25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5"/>
            <p:cNvSpPr>
              <a:spLocks/>
            </p:cNvSpPr>
            <p:nvPr/>
          </p:nvSpPr>
          <p:spPr bwMode="auto">
            <a:xfrm>
              <a:off x="6677025" y="2751138"/>
              <a:ext cx="173038" cy="165100"/>
            </a:xfrm>
            <a:custGeom>
              <a:avLst/>
              <a:gdLst/>
              <a:ahLst/>
              <a:cxnLst>
                <a:cxn ang="0">
                  <a:pos x="47" y="89"/>
                </a:cxn>
                <a:cxn ang="0">
                  <a:pos x="77" y="0"/>
                </a:cxn>
                <a:cxn ang="0">
                  <a:pos x="0" y="53"/>
                </a:cxn>
                <a:cxn ang="0">
                  <a:pos x="47" y="89"/>
                </a:cxn>
              </a:cxnLst>
              <a:rect l="0" t="0" r="r" b="b"/>
              <a:pathLst>
                <a:path w="77" h="89">
                  <a:moveTo>
                    <a:pt x="47" y="89"/>
                  </a:moveTo>
                  <a:lnTo>
                    <a:pt x="77" y="0"/>
                  </a:lnTo>
                  <a:lnTo>
                    <a:pt x="0" y="53"/>
                  </a:lnTo>
                  <a:lnTo>
                    <a:pt x="47" y="89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6"/>
            <p:cNvSpPr>
              <a:spLocks/>
            </p:cNvSpPr>
            <p:nvPr/>
          </p:nvSpPr>
          <p:spPr bwMode="auto">
            <a:xfrm>
              <a:off x="2490788" y="2674938"/>
              <a:ext cx="966787" cy="860425"/>
            </a:xfrm>
            <a:custGeom>
              <a:avLst/>
              <a:gdLst/>
              <a:ahLst/>
              <a:cxnLst>
                <a:cxn ang="0">
                  <a:pos x="427" y="252"/>
                </a:cxn>
                <a:cxn ang="0">
                  <a:pos x="334" y="224"/>
                </a:cxn>
                <a:cxn ang="0">
                  <a:pos x="252" y="193"/>
                </a:cxn>
                <a:cxn ang="0">
                  <a:pos x="181" y="160"/>
                </a:cxn>
                <a:cxn ang="0">
                  <a:pos x="120" y="124"/>
                </a:cxn>
                <a:cxn ang="0">
                  <a:pos x="70" y="85"/>
                </a:cxn>
                <a:cxn ang="0">
                  <a:pos x="30" y="44"/>
                </a:cxn>
                <a:cxn ang="0">
                  <a:pos x="0" y="0"/>
                </a:cxn>
              </a:cxnLst>
              <a:rect l="0" t="0" r="r" b="b"/>
              <a:pathLst>
                <a:path w="427" h="252">
                  <a:moveTo>
                    <a:pt x="427" y="252"/>
                  </a:moveTo>
                  <a:lnTo>
                    <a:pt x="334" y="224"/>
                  </a:lnTo>
                  <a:lnTo>
                    <a:pt x="252" y="193"/>
                  </a:lnTo>
                  <a:lnTo>
                    <a:pt x="181" y="160"/>
                  </a:lnTo>
                  <a:lnTo>
                    <a:pt x="120" y="124"/>
                  </a:lnTo>
                  <a:lnTo>
                    <a:pt x="70" y="85"/>
                  </a:lnTo>
                  <a:lnTo>
                    <a:pt x="30" y="44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7"/>
            <p:cNvSpPr>
              <a:spLocks/>
            </p:cNvSpPr>
            <p:nvPr/>
          </p:nvSpPr>
          <p:spPr bwMode="auto">
            <a:xfrm>
              <a:off x="3425825" y="3487738"/>
              <a:ext cx="212725" cy="109537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94" y="51"/>
                </a:cxn>
                <a:cxn ang="0">
                  <a:pos x="0" y="58"/>
                </a:cxn>
                <a:cxn ang="0">
                  <a:pos x="15" y="0"/>
                </a:cxn>
              </a:cxnLst>
              <a:rect l="0" t="0" r="r" b="b"/>
              <a:pathLst>
                <a:path w="94" h="58">
                  <a:moveTo>
                    <a:pt x="15" y="0"/>
                  </a:moveTo>
                  <a:lnTo>
                    <a:pt x="94" y="51"/>
                  </a:lnTo>
                  <a:lnTo>
                    <a:pt x="0" y="5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20"/>
            <p:cNvSpPr>
              <a:spLocks noChangeArrowheads="1"/>
            </p:cNvSpPr>
            <p:nvPr/>
          </p:nvSpPr>
          <p:spPr bwMode="auto">
            <a:xfrm>
              <a:off x="2403475" y="2892425"/>
              <a:ext cx="3175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>
                  <a:solidFill>
                    <a:srgbClr val="A50021"/>
                  </a:solidFill>
                  <a:latin typeface="Arial" charset="0"/>
                </a:rPr>
                <a:t>m</a:t>
              </a:r>
              <a:r>
                <a:rPr lang="en-US" sz="2000" b="1" i="1" baseline="-25000">
                  <a:solidFill>
                    <a:srgbClr val="A50021"/>
                  </a:solidFill>
                  <a:latin typeface="Arial" charset="0"/>
                </a:rPr>
                <a:t>2</a:t>
              </a:r>
              <a:endParaRPr lang="en-US" sz="2000" baseline="-25000">
                <a:solidFill>
                  <a:srgbClr val="A50021"/>
                </a:solidFill>
              </a:endParaRPr>
            </a:p>
          </p:txBody>
        </p:sp>
        <p:sp>
          <p:nvSpPr>
            <p:cNvPr id="45" name="Rectangle 21"/>
            <p:cNvSpPr>
              <a:spLocks noChangeArrowheads="1"/>
            </p:cNvSpPr>
            <p:nvPr/>
          </p:nvSpPr>
          <p:spPr bwMode="auto">
            <a:xfrm>
              <a:off x="5734050" y="3187700"/>
              <a:ext cx="3222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 dirty="0" smtClean="0">
                  <a:solidFill>
                    <a:srgbClr val="A50021"/>
                  </a:solidFill>
                  <a:latin typeface="Arial" charset="0"/>
                </a:rPr>
                <a:t>m</a:t>
              </a:r>
              <a:r>
                <a:rPr lang="en-US" sz="2000" b="1" i="1" baseline="-25000" dirty="0" smtClean="0">
                  <a:solidFill>
                    <a:srgbClr val="A50021"/>
                  </a:solidFill>
                  <a:latin typeface="Arial" charset="0"/>
                </a:rPr>
                <a:t>3</a:t>
              </a:r>
              <a:endParaRPr lang="en-US" sz="2000" baseline="-25000" dirty="0">
                <a:solidFill>
                  <a:srgbClr val="A50021"/>
                </a:solidFill>
              </a:endParaRPr>
            </a:p>
          </p:txBody>
        </p:sp>
        <p:sp>
          <p:nvSpPr>
            <p:cNvPr id="47" name="Freeform 23"/>
            <p:cNvSpPr>
              <a:spLocks/>
            </p:cNvSpPr>
            <p:nvPr/>
          </p:nvSpPr>
          <p:spPr bwMode="auto">
            <a:xfrm>
              <a:off x="3040063" y="2036763"/>
              <a:ext cx="3036887" cy="217487"/>
            </a:xfrm>
            <a:custGeom>
              <a:avLst/>
              <a:gdLst/>
              <a:ahLst/>
              <a:cxnLst>
                <a:cxn ang="0">
                  <a:pos x="1340" y="86"/>
                </a:cxn>
                <a:cxn ang="0">
                  <a:pos x="1169" y="49"/>
                </a:cxn>
                <a:cxn ang="0">
                  <a:pos x="1004" y="23"/>
                </a:cxn>
                <a:cxn ang="0">
                  <a:pos x="844" y="7"/>
                </a:cxn>
                <a:cxn ang="0">
                  <a:pos x="690" y="0"/>
                </a:cxn>
                <a:cxn ang="0">
                  <a:pos x="541" y="4"/>
                </a:cxn>
                <a:cxn ang="0">
                  <a:pos x="398" y="17"/>
                </a:cxn>
                <a:cxn ang="0">
                  <a:pos x="260" y="40"/>
                </a:cxn>
                <a:cxn ang="0">
                  <a:pos x="127" y="73"/>
                </a:cxn>
                <a:cxn ang="0">
                  <a:pos x="0" y="116"/>
                </a:cxn>
              </a:cxnLst>
              <a:rect l="0" t="0" r="r" b="b"/>
              <a:pathLst>
                <a:path w="1340" h="116">
                  <a:moveTo>
                    <a:pt x="1340" y="86"/>
                  </a:moveTo>
                  <a:lnTo>
                    <a:pt x="1169" y="49"/>
                  </a:lnTo>
                  <a:lnTo>
                    <a:pt x="1004" y="23"/>
                  </a:lnTo>
                  <a:lnTo>
                    <a:pt x="844" y="7"/>
                  </a:lnTo>
                  <a:lnTo>
                    <a:pt x="690" y="0"/>
                  </a:lnTo>
                  <a:lnTo>
                    <a:pt x="541" y="4"/>
                  </a:lnTo>
                  <a:lnTo>
                    <a:pt x="398" y="17"/>
                  </a:lnTo>
                  <a:lnTo>
                    <a:pt x="260" y="40"/>
                  </a:lnTo>
                  <a:lnTo>
                    <a:pt x="127" y="73"/>
                  </a:lnTo>
                  <a:lnTo>
                    <a:pt x="0" y="116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4"/>
            <p:cNvSpPr>
              <a:spLocks/>
            </p:cNvSpPr>
            <p:nvPr/>
          </p:nvSpPr>
          <p:spPr bwMode="auto">
            <a:xfrm>
              <a:off x="6042025" y="2141538"/>
              <a:ext cx="212725" cy="106362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50"/>
                </a:cxn>
                <a:cxn ang="0">
                  <a:pos x="15" y="0"/>
                </a:cxn>
                <a:cxn ang="0">
                  <a:pos x="0" y="58"/>
                </a:cxn>
              </a:cxnLst>
              <a:rect l="0" t="0" r="r" b="b"/>
              <a:pathLst>
                <a:path w="94" h="58">
                  <a:moveTo>
                    <a:pt x="0" y="58"/>
                  </a:moveTo>
                  <a:lnTo>
                    <a:pt x="94" y="50"/>
                  </a:lnTo>
                  <a:lnTo>
                    <a:pt x="15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25"/>
            <p:cNvSpPr>
              <a:spLocks noChangeArrowheads="1"/>
            </p:cNvSpPr>
            <p:nvPr/>
          </p:nvSpPr>
          <p:spPr bwMode="auto">
            <a:xfrm>
              <a:off x="3535363" y="1752600"/>
              <a:ext cx="3175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>
                  <a:solidFill>
                    <a:srgbClr val="A50021"/>
                  </a:solidFill>
                  <a:latin typeface="Arial" charset="0"/>
                </a:rPr>
                <a:t>m</a:t>
              </a:r>
              <a:r>
                <a:rPr lang="en-US" sz="2000" b="1" i="1" baseline="-25000">
                  <a:solidFill>
                    <a:srgbClr val="A50021"/>
                  </a:solidFill>
                  <a:latin typeface="Arial" charset="0"/>
                </a:rPr>
                <a:t>1</a:t>
              </a:r>
              <a:endParaRPr lang="en-US" sz="2000" baseline="-25000">
                <a:solidFill>
                  <a:srgbClr val="A50021"/>
                </a:solidFill>
              </a:endParaRPr>
            </a:p>
          </p:txBody>
        </p:sp>
        <p:sp>
          <p:nvSpPr>
            <p:cNvPr id="50" name="Freeform 31"/>
            <p:cNvSpPr>
              <a:spLocks/>
            </p:cNvSpPr>
            <p:nvPr/>
          </p:nvSpPr>
          <p:spPr bwMode="auto">
            <a:xfrm>
              <a:off x="6161088" y="3438525"/>
              <a:ext cx="103187" cy="80963"/>
            </a:xfrm>
            <a:custGeom>
              <a:avLst/>
              <a:gdLst/>
              <a:ahLst/>
              <a:cxnLst>
                <a:cxn ang="0">
                  <a:pos x="1" y="74"/>
                </a:cxn>
                <a:cxn ang="0">
                  <a:pos x="76" y="1"/>
                </a:cxn>
                <a:cxn ang="0">
                  <a:pos x="150" y="76"/>
                </a:cxn>
                <a:cxn ang="0">
                  <a:pos x="150" y="76"/>
                </a:cxn>
                <a:cxn ang="0">
                  <a:pos x="74" y="150"/>
                </a:cxn>
                <a:cxn ang="0">
                  <a:pos x="1" y="74"/>
                </a:cxn>
              </a:cxnLst>
              <a:rect l="0" t="0" r="r" b="b"/>
              <a:pathLst>
                <a:path w="150" h="150">
                  <a:moveTo>
                    <a:pt x="1" y="74"/>
                  </a:moveTo>
                  <a:cubicBezTo>
                    <a:pt x="1" y="33"/>
                    <a:pt x="35" y="0"/>
                    <a:pt x="76" y="1"/>
                  </a:cubicBezTo>
                  <a:cubicBezTo>
                    <a:pt x="117" y="1"/>
                    <a:pt x="150" y="35"/>
                    <a:pt x="150" y="76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117"/>
                    <a:pt x="116" y="150"/>
                    <a:pt x="74" y="150"/>
                  </a:cubicBezTo>
                  <a:cubicBezTo>
                    <a:pt x="33" y="149"/>
                    <a:pt x="0" y="115"/>
                    <a:pt x="1" y="74"/>
                  </a:cubicBezTo>
                </a:path>
              </a:pathLst>
            </a:custGeom>
            <a:solidFill>
              <a:srgbClr val="A50021"/>
            </a:solidFill>
            <a:ln w="0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5"/>
          <p:cNvSpPr>
            <a:spLocks/>
          </p:cNvSpPr>
          <p:nvPr/>
        </p:nvSpPr>
        <p:spPr bwMode="auto">
          <a:xfrm>
            <a:off x="7047548" y="3208655"/>
            <a:ext cx="1824037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 6"/>
          <p:cNvSpPr>
            <a:spLocks/>
          </p:cNvSpPr>
          <p:nvPr/>
        </p:nvSpPr>
        <p:spPr bwMode="auto">
          <a:xfrm>
            <a:off x="7047548" y="3208655"/>
            <a:ext cx="1824037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 7"/>
          <p:cNvSpPr>
            <a:spLocks noEditPoints="1"/>
          </p:cNvSpPr>
          <p:nvPr/>
        </p:nvSpPr>
        <p:spPr bwMode="auto">
          <a:xfrm>
            <a:off x="7258685" y="3430905"/>
            <a:ext cx="1460500" cy="738188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3"/>
              </a:cxn>
              <a:cxn ang="0">
                <a:pos x="0" y="663"/>
              </a:cxn>
              <a:cxn ang="0">
                <a:pos x="58" y="835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58" y="1296"/>
              </a:cxn>
              <a:cxn ang="0">
                <a:pos x="81" y="1331"/>
              </a:cxn>
              <a:cxn ang="0">
                <a:pos x="58" y="1296"/>
              </a:cxn>
              <a:cxn ang="0">
                <a:pos x="196" y="1331"/>
              </a:cxn>
              <a:cxn ang="0">
                <a:pos x="455" y="1302"/>
              </a:cxn>
              <a:cxn ang="0">
                <a:pos x="541" y="1273"/>
              </a:cxn>
              <a:cxn ang="0">
                <a:pos x="513" y="1302"/>
              </a:cxn>
              <a:cxn ang="0">
                <a:pos x="772" y="1331"/>
              </a:cxn>
              <a:cxn ang="0">
                <a:pos x="945" y="1273"/>
              </a:cxn>
              <a:cxn ang="0">
                <a:pos x="887" y="1273"/>
              </a:cxn>
              <a:cxn ang="0">
                <a:pos x="1060" y="1331"/>
              </a:cxn>
              <a:cxn ang="0">
                <a:pos x="1319" y="1302"/>
              </a:cxn>
              <a:cxn ang="0">
                <a:pos x="1405" y="1273"/>
              </a:cxn>
              <a:cxn ang="0">
                <a:pos x="1377" y="1302"/>
              </a:cxn>
              <a:cxn ang="0">
                <a:pos x="1636" y="1331"/>
              </a:cxn>
              <a:cxn ang="0">
                <a:pos x="1809" y="1273"/>
              </a:cxn>
              <a:cxn ang="0">
                <a:pos x="1751" y="1273"/>
              </a:cxn>
              <a:cxn ang="0">
                <a:pos x="1924" y="1331"/>
              </a:cxn>
              <a:cxn ang="0">
                <a:pos x="2086" y="1302"/>
              </a:cxn>
              <a:cxn ang="0">
                <a:pos x="2115" y="1331"/>
              </a:cxn>
              <a:cxn ang="0">
                <a:pos x="2086" y="1090"/>
              </a:cxn>
              <a:cxn ang="0">
                <a:pos x="2086" y="1148"/>
              </a:cxn>
              <a:cxn ang="0">
                <a:pos x="2144" y="975"/>
              </a:cxn>
              <a:cxn ang="0">
                <a:pos x="2115" y="716"/>
              </a:cxn>
              <a:cxn ang="0">
                <a:pos x="2086" y="629"/>
              </a:cxn>
              <a:cxn ang="0">
                <a:pos x="2115" y="658"/>
              </a:cxn>
              <a:cxn ang="0">
                <a:pos x="2144" y="399"/>
              </a:cxn>
              <a:cxn ang="0">
                <a:pos x="2086" y="226"/>
              </a:cxn>
              <a:cxn ang="0">
                <a:pos x="2086" y="284"/>
              </a:cxn>
              <a:cxn ang="0">
                <a:pos x="2144" y="111"/>
              </a:cxn>
              <a:cxn ang="0">
                <a:pos x="1938" y="29"/>
              </a:cxn>
              <a:cxn ang="0">
                <a:pos x="1851" y="58"/>
              </a:cxn>
              <a:cxn ang="0">
                <a:pos x="1880" y="29"/>
              </a:cxn>
              <a:cxn ang="0">
                <a:pos x="1621" y="0"/>
              </a:cxn>
              <a:cxn ang="0">
                <a:pos x="1448" y="58"/>
              </a:cxn>
              <a:cxn ang="0">
                <a:pos x="1506" y="58"/>
              </a:cxn>
              <a:cxn ang="0">
                <a:pos x="1333" y="0"/>
              </a:cxn>
              <a:cxn ang="0">
                <a:pos x="1074" y="29"/>
              </a:cxn>
              <a:cxn ang="0">
                <a:pos x="987" y="58"/>
              </a:cxn>
              <a:cxn ang="0">
                <a:pos x="1016" y="29"/>
              </a:cxn>
              <a:cxn ang="0">
                <a:pos x="757" y="0"/>
              </a:cxn>
              <a:cxn ang="0">
                <a:pos x="584" y="58"/>
              </a:cxn>
              <a:cxn ang="0">
                <a:pos x="642" y="58"/>
              </a:cxn>
              <a:cxn ang="0">
                <a:pos x="469" y="0"/>
              </a:cxn>
              <a:cxn ang="0">
                <a:pos x="210" y="29"/>
              </a:cxn>
              <a:cxn ang="0">
                <a:pos x="123" y="58"/>
              </a:cxn>
              <a:cxn ang="0">
                <a:pos x="152" y="29"/>
              </a:cxn>
            </a:cxnLst>
            <a:rect l="0" t="0" r="r" b="b"/>
            <a:pathLst>
              <a:path w="2144" h="1331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59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59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59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1"/>
                  <a:pt x="29" y="691"/>
                </a:cubicBezTo>
                <a:cubicBezTo>
                  <a:pt x="13" y="691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5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3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3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3"/>
                </a:cubicBezTo>
                <a:close/>
                <a:moveTo>
                  <a:pt x="58" y="1296"/>
                </a:moveTo>
                <a:lnTo>
                  <a:pt x="58" y="1302"/>
                </a:lnTo>
                <a:lnTo>
                  <a:pt x="29" y="1273"/>
                </a:lnTo>
                <a:lnTo>
                  <a:pt x="81" y="1273"/>
                </a:lnTo>
                <a:cubicBezTo>
                  <a:pt x="96" y="1273"/>
                  <a:pt x="109" y="1286"/>
                  <a:pt x="109" y="1302"/>
                </a:cubicBezTo>
                <a:cubicBezTo>
                  <a:pt x="109" y="1318"/>
                  <a:pt x="96" y="1331"/>
                  <a:pt x="81" y="1331"/>
                </a:cubicBezTo>
                <a:lnTo>
                  <a:pt x="29" y="1331"/>
                </a:lnTo>
                <a:cubicBezTo>
                  <a:pt x="13" y="1331"/>
                  <a:pt x="0" y="1318"/>
                  <a:pt x="0" y="1302"/>
                </a:cubicBezTo>
                <a:lnTo>
                  <a:pt x="0" y="1296"/>
                </a:lnTo>
                <a:cubicBezTo>
                  <a:pt x="0" y="1280"/>
                  <a:pt x="13" y="1267"/>
                  <a:pt x="29" y="1267"/>
                </a:cubicBezTo>
                <a:cubicBezTo>
                  <a:pt x="45" y="1267"/>
                  <a:pt x="58" y="1280"/>
                  <a:pt x="58" y="1296"/>
                </a:cubicBezTo>
                <a:close/>
                <a:moveTo>
                  <a:pt x="196" y="1273"/>
                </a:moveTo>
                <a:lnTo>
                  <a:pt x="253" y="1273"/>
                </a:lnTo>
                <a:cubicBezTo>
                  <a:pt x="269" y="1273"/>
                  <a:pt x="282" y="1286"/>
                  <a:pt x="282" y="1302"/>
                </a:cubicBezTo>
                <a:cubicBezTo>
                  <a:pt x="282" y="1318"/>
                  <a:pt x="269" y="1331"/>
                  <a:pt x="253" y="1331"/>
                </a:cubicBezTo>
                <a:lnTo>
                  <a:pt x="196" y="1331"/>
                </a:lnTo>
                <a:cubicBezTo>
                  <a:pt x="180" y="1331"/>
                  <a:pt x="167" y="1318"/>
                  <a:pt x="167" y="1302"/>
                </a:cubicBezTo>
                <a:cubicBezTo>
                  <a:pt x="167" y="1286"/>
                  <a:pt x="180" y="1273"/>
                  <a:pt x="196" y="1273"/>
                </a:cubicBezTo>
                <a:close/>
                <a:moveTo>
                  <a:pt x="369" y="1273"/>
                </a:moveTo>
                <a:lnTo>
                  <a:pt x="426" y="1273"/>
                </a:lnTo>
                <a:cubicBezTo>
                  <a:pt x="442" y="1273"/>
                  <a:pt x="455" y="1286"/>
                  <a:pt x="455" y="1302"/>
                </a:cubicBezTo>
                <a:cubicBezTo>
                  <a:pt x="455" y="1318"/>
                  <a:pt x="442" y="1331"/>
                  <a:pt x="426" y="1331"/>
                </a:cubicBezTo>
                <a:lnTo>
                  <a:pt x="369" y="1331"/>
                </a:lnTo>
                <a:cubicBezTo>
                  <a:pt x="353" y="1331"/>
                  <a:pt x="340" y="1318"/>
                  <a:pt x="340" y="1302"/>
                </a:cubicBezTo>
                <a:cubicBezTo>
                  <a:pt x="340" y="1286"/>
                  <a:pt x="353" y="1273"/>
                  <a:pt x="369" y="1273"/>
                </a:cubicBezTo>
                <a:close/>
                <a:moveTo>
                  <a:pt x="541" y="1273"/>
                </a:moveTo>
                <a:lnTo>
                  <a:pt x="599" y="1273"/>
                </a:lnTo>
                <a:cubicBezTo>
                  <a:pt x="615" y="1273"/>
                  <a:pt x="628" y="1286"/>
                  <a:pt x="628" y="1302"/>
                </a:cubicBezTo>
                <a:cubicBezTo>
                  <a:pt x="628" y="1318"/>
                  <a:pt x="615" y="1331"/>
                  <a:pt x="599" y="1331"/>
                </a:cubicBezTo>
                <a:lnTo>
                  <a:pt x="541" y="1331"/>
                </a:lnTo>
                <a:cubicBezTo>
                  <a:pt x="525" y="1331"/>
                  <a:pt x="513" y="1318"/>
                  <a:pt x="513" y="1302"/>
                </a:cubicBezTo>
                <a:cubicBezTo>
                  <a:pt x="513" y="1286"/>
                  <a:pt x="525" y="1273"/>
                  <a:pt x="541" y="1273"/>
                </a:cubicBezTo>
                <a:close/>
                <a:moveTo>
                  <a:pt x="714" y="1273"/>
                </a:moveTo>
                <a:lnTo>
                  <a:pt x="772" y="1273"/>
                </a:lnTo>
                <a:cubicBezTo>
                  <a:pt x="788" y="1273"/>
                  <a:pt x="801" y="1286"/>
                  <a:pt x="801" y="1302"/>
                </a:cubicBezTo>
                <a:cubicBezTo>
                  <a:pt x="801" y="1318"/>
                  <a:pt x="788" y="1331"/>
                  <a:pt x="772" y="1331"/>
                </a:cubicBezTo>
                <a:lnTo>
                  <a:pt x="714" y="1331"/>
                </a:lnTo>
                <a:cubicBezTo>
                  <a:pt x="698" y="1331"/>
                  <a:pt x="685" y="1318"/>
                  <a:pt x="685" y="1302"/>
                </a:cubicBezTo>
                <a:cubicBezTo>
                  <a:pt x="685" y="1286"/>
                  <a:pt x="698" y="1273"/>
                  <a:pt x="714" y="1273"/>
                </a:cubicBezTo>
                <a:close/>
                <a:moveTo>
                  <a:pt x="887" y="1273"/>
                </a:moveTo>
                <a:lnTo>
                  <a:pt x="945" y="1273"/>
                </a:lnTo>
                <a:cubicBezTo>
                  <a:pt x="960" y="1273"/>
                  <a:pt x="973" y="1286"/>
                  <a:pt x="973" y="1302"/>
                </a:cubicBezTo>
                <a:cubicBezTo>
                  <a:pt x="973" y="1318"/>
                  <a:pt x="960" y="1331"/>
                  <a:pt x="945" y="1331"/>
                </a:cubicBezTo>
                <a:lnTo>
                  <a:pt x="887" y="1331"/>
                </a:lnTo>
                <a:cubicBezTo>
                  <a:pt x="871" y="1331"/>
                  <a:pt x="858" y="1318"/>
                  <a:pt x="858" y="1302"/>
                </a:cubicBezTo>
                <a:cubicBezTo>
                  <a:pt x="858" y="1286"/>
                  <a:pt x="871" y="1273"/>
                  <a:pt x="887" y="1273"/>
                </a:cubicBezTo>
                <a:close/>
                <a:moveTo>
                  <a:pt x="1060" y="1273"/>
                </a:moveTo>
                <a:lnTo>
                  <a:pt x="1117" y="1273"/>
                </a:lnTo>
                <a:cubicBezTo>
                  <a:pt x="1133" y="1273"/>
                  <a:pt x="1146" y="1286"/>
                  <a:pt x="1146" y="1302"/>
                </a:cubicBezTo>
                <a:cubicBezTo>
                  <a:pt x="1146" y="1318"/>
                  <a:pt x="1133" y="1331"/>
                  <a:pt x="1117" y="1331"/>
                </a:cubicBezTo>
                <a:lnTo>
                  <a:pt x="1060" y="1331"/>
                </a:lnTo>
                <a:cubicBezTo>
                  <a:pt x="1044" y="1331"/>
                  <a:pt x="1031" y="1318"/>
                  <a:pt x="1031" y="1302"/>
                </a:cubicBezTo>
                <a:cubicBezTo>
                  <a:pt x="1031" y="1286"/>
                  <a:pt x="1044" y="1273"/>
                  <a:pt x="1060" y="1273"/>
                </a:cubicBezTo>
                <a:close/>
                <a:moveTo>
                  <a:pt x="1233" y="1273"/>
                </a:moveTo>
                <a:lnTo>
                  <a:pt x="1290" y="1273"/>
                </a:lnTo>
                <a:cubicBezTo>
                  <a:pt x="1306" y="1273"/>
                  <a:pt x="1319" y="1286"/>
                  <a:pt x="1319" y="1302"/>
                </a:cubicBezTo>
                <a:cubicBezTo>
                  <a:pt x="1319" y="1318"/>
                  <a:pt x="1306" y="1331"/>
                  <a:pt x="1290" y="1331"/>
                </a:cubicBezTo>
                <a:lnTo>
                  <a:pt x="1233" y="1331"/>
                </a:lnTo>
                <a:cubicBezTo>
                  <a:pt x="1217" y="1331"/>
                  <a:pt x="1204" y="1318"/>
                  <a:pt x="1204" y="1302"/>
                </a:cubicBezTo>
                <a:cubicBezTo>
                  <a:pt x="1204" y="1286"/>
                  <a:pt x="1217" y="1273"/>
                  <a:pt x="1233" y="1273"/>
                </a:cubicBezTo>
                <a:close/>
                <a:moveTo>
                  <a:pt x="1405" y="1273"/>
                </a:moveTo>
                <a:lnTo>
                  <a:pt x="1463" y="1273"/>
                </a:lnTo>
                <a:cubicBezTo>
                  <a:pt x="1479" y="1273"/>
                  <a:pt x="1492" y="1286"/>
                  <a:pt x="1492" y="1302"/>
                </a:cubicBezTo>
                <a:cubicBezTo>
                  <a:pt x="1492" y="1318"/>
                  <a:pt x="1479" y="1331"/>
                  <a:pt x="1463" y="1331"/>
                </a:cubicBezTo>
                <a:lnTo>
                  <a:pt x="1405" y="1331"/>
                </a:lnTo>
                <a:cubicBezTo>
                  <a:pt x="1389" y="1331"/>
                  <a:pt x="1377" y="1318"/>
                  <a:pt x="1377" y="1302"/>
                </a:cubicBezTo>
                <a:cubicBezTo>
                  <a:pt x="1377" y="1286"/>
                  <a:pt x="1389" y="1273"/>
                  <a:pt x="1405" y="1273"/>
                </a:cubicBezTo>
                <a:close/>
                <a:moveTo>
                  <a:pt x="1578" y="1273"/>
                </a:moveTo>
                <a:lnTo>
                  <a:pt x="1636" y="1273"/>
                </a:lnTo>
                <a:cubicBezTo>
                  <a:pt x="1652" y="1273"/>
                  <a:pt x="1665" y="1286"/>
                  <a:pt x="1665" y="1302"/>
                </a:cubicBezTo>
                <a:cubicBezTo>
                  <a:pt x="1665" y="1318"/>
                  <a:pt x="1652" y="1331"/>
                  <a:pt x="1636" y="1331"/>
                </a:cubicBezTo>
                <a:lnTo>
                  <a:pt x="1578" y="1331"/>
                </a:lnTo>
                <a:cubicBezTo>
                  <a:pt x="1562" y="1331"/>
                  <a:pt x="1549" y="1318"/>
                  <a:pt x="1549" y="1302"/>
                </a:cubicBezTo>
                <a:cubicBezTo>
                  <a:pt x="1549" y="1286"/>
                  <a:pt x="1562" y="1273"/>
                  <a:pt x="1578" y="1273"/>
                </a:cubicBezTo>
                <a:close/>
                <a:moveTo>
                  <a:pt x="1751" y="1273"/>
                </a:moveTo>
                <a:lnTo>
                  <a:pt x="1809" y="1273"/>
                </a:lnTo>
                <a:cubicBezTo>
                  <a:pt x="1824" y="1273"/>
                  <a:pt x="1837" y="1286"/>
                  <a:pt x="1837" y="1302"/>
                </a:cubicBezTo>
                <a:cubicBezTo>
                  <a:pt x="1837" y="1318"/>
                  <a:pt x="1824" y="1331"/>
                  <a:pt x="1809" y="1331"/>
                </a:cubicBezTo>
                <a:lnTo>
                  <a:pt x="1751" y="1331"/>
                </a:lnTo>
                <a:cubicBezTo>
                  <a:pt x="1735" y="1331"/>
                  <a:pt x="1722" y="1318"/>
                  <a:pt x="1722" y="1302"/>
                </a:cubicBezTo>
                <a:cubicBezTo>
                  <a:pt x="1722" y="1286"/>
                  <a:pt x="1735" y="1273"/>
                  <a:pt x="1751" y="1273"/>
                </a:cubicBezTo>
                <a:close/>
                <a:moveTo>
                  <a:pt x="1924" y="1273"/>
                </a:moveTo>
                <a:lnTo>
                  <a:pt x="1981" y="1273"/>
                </a:lnTo>
                <a:cubicBezTo>
                  <a:pt x="1997" y="1273"/>
                  <a:pt x="2010" y="1286"/>
                  <a:pt x="2010" y="1302"/>
                </a:cubicBezTo>
                <a:cubicBezTo>
                  <a:pt x="2010" y="1318"/>
                  <a:pt x="1997" y="1331"/>
                  <a:pt x="1981" y="1331"/>
                </a:cubicBezTo>
                <a:lnTo>
                  <a:pt x="1924" y="1331"/>
                </a:lnTo>
                <a:cubicBezTo>
                  <a:pt x="1908" y="1331"/>
                  <a:pt x="1895" y="1318"/>
                  <a:pt x="1895" y="1302"/>
                </a:cubicBezTo>
                <a:cubicBezTo>
                  <a:pt x="1895" y="1286"/>
                  <a:pt x="1908" y="1273"/>
                  <a:pt x="1924" y="1273"/>
                </a:cubicBezTo>
                <a:close/>
                <a:moveTo>
                  <a:pt x="2097" y="1273"/>
                </a:moveTo>
                <a:lnTo>
                  <a:pt x="2115" y="1273"/>
                </a:lnTo>
                <a:lnTo>
                  <a:pt x="2086" y="1302"/>
                </a:lnTo>
                <a:lnTo>
                  <a:pt x="2086" y="1263"/>
                </a:lnTo>
                <a:cubicBezTo>
                  <a:pt x="2086" y="1247"/>
                  <a:pt x="2099" y="1234"/>
                  <a:pt x="2115" y="1234"/>
                </a:cubicBezTo>
                <a:cubicBezTo>
                  <a:pt x="2131" y="1234"/>
                  <a:pt x="2144" y="1247"/>
                  <a:pt x="2144" y="1263"/>
                </a:cubicBezTo>
                <a:lnTo>
                  <a:pt x="2144" y="1302"/>
                </a:lnTo>
                <a:cubicBezTo>
                  <a:pt x="2144" y="1318"/>
                  <a:pt x="2131" y="1331"/>
                  <a:pt x="2115" y="1331"/>
                </a:cubicBezTo>
                <a:lnTo>
                  <a:pt x="2097" y="1331"/>
                </a:lnTo>
                <a:cubicBezTo>
                  <a:pt x="2081" y="1331"/>
                  <a:pt x="2068" y="1318"/>
                  <a:pt x="2068" y="1302"/>
                </a:cubicBezTo>
                <a:cubicBezTo>
                  <a:pt x="2068" y="1286"/>
                  <a:pt x="2081" y="1273"/>
                  <a:pt x="2097" y="1273"/>
                </a:cubicBezTo>
                <a:close/>
                <a:moveTo>
                  <a:pt x="2086" y="1148"/>
                </a:moveTo>
                <a:lnTo>
                  <a:pt x="2086" y="1090"/>
                </a:lnTo>
                <a:cubicBezTo>
                  <a:pt x="2086" y="1074"/>
                  <a:pt x="2099" y="1061"/>
                  <a:pt x="2115" y="1061"/>
                </a:cubicBezTo>
                <a:cubicBezTo>
                  <a:pt x="2131" y="1061"/>
                  <a:pt x="2144" y="1074"/>
                  <a:pt x="2144" y="1090"/>
                </a:cubicBezTo>
                <a:lnTo>
                  <a:pt x="2144" y="1148"/>
                </a:lnTo>
                <a:cubicBezTo>
                  <a:pt x="2144" y="1164"/>
                  <a:pt x="2131" y="1177"/>
                  <a:pt x="2115" y="1177"/>
                </a:cubicBezTo>
                <a:cubicBezTo>
                  <a:pt x="2099" y="1177"/>
                  <a:pt x="2086" y="1164"/>
                  <a:pt x="2086" y="1148"/>
                </a:cubicBezTo>
                <a:close/>
                <a:moveTo>
                  <a:pt x="2086" y="975"/>
                </a:moveTo>
                <a:lnTo>
                  <a:pt x="2086" y="917"/>
                </a:lnTo>
                <a:cubicBezTo>
                  <a:pt x="2086" y="901"/>
                  <a:pt x="2099" y="889"/>
                  <a:pt x="2115" y="889"/>
                </a:cubicBezTo>
                <a:cubicBezTo>
                  <a:pt x="2131" y="889"/>
                  <a:pt x="2144" y="901"/>
                  <a:pt x="2144" y="917"/>
                </a:cubicBezTo>
                <a:lnTo>
                  <a:pt x="2144" y="975"/>
                </a:lnTo>
                <a:cubicBezTo>
                  <a:pt x="2144" y="991"/>
                  <a:pt x="2131" y="1004"/>
                  <a:pt x="2115" y="1004"/>
                </a:cubicBezTo>
                <a:cubicBezTo>
                  <a:pt x="2099" y="1004"/>
                  <a:pt x="2086" y="991"/>
                  <a:pt x="2086" y="975"/>
                </a:cubicBezTo>
                <a:close/>
                <a:moveTo>
                  <a:pt x="2086" y="802"/>
                </a:moveTo>
                <a:lnTo>
                  <a:pt x="2086" y="745"/>
                </a:lnTo>
                <a:cubicBezTo>
                  <a:pt x="2086" y="729"/>
                  <a:pt x="2099" y="716"/>
                  <a:pt x="2115" y="716"/>
                </a:cubicBezTo>
                <a:cubicBezTo>
                  <a:pt x="2131" y="716"/>
                  <a:pt x="2144" y="729"/>
                  <a:pt x="2144" y="745"/>
                </a:cubicBezTo>
                <a:lnTo>
                  <a:pt x="2144" y="802"/>
                </a:lnTo>
                <a:cubicBezTo>
                  <a:pt x="2144" y="818"/>
                  <a:pt x="2131" y="831"/>
                  <a:pt x="2115" y="831"/>
                </a:cubicBezTo>
                <a:cubicBezTo>
                  <a:pt x="2099" y="831"/>
                  <a:pt x="2086" y="818"/>
                  <a:pt x="2086" y="802"/>
                </a:cubicBezTo>
                <a:close/>
                <a:moveTo>
                  <a:pt x="2086" y="629"/>
                </a:moveTo>
                <a:lnTo>
                  <a:pt x="2086" y="572"/>
                </a:lnTo>
                <a:cubicBezTo>
                  <a:pt x="2086" y="556"/>
                  <a:pt x="2099" y="543"/>
                  <a:pt x="2115" y="543"/>
                </a:cubicBezTo>
                <a:cubicBezTo>
                  <a:pt x="2131" y="543"/>
                  <a:pt x="2144" y="556"/>
                  <a:pt x="2144" y="572"/>
                </a:cubicBezTo>
                <a:lnTo>
                  <a:pt x="2144" y="629"/>
                </a:lnTo>
                <a:cubicBezTo>
                  <a:pt x="2144" y="645"/>
                  <a:pt x="2131" y="658"/>
                  <a:pt x="2115" y="658"/>
                </a:cubicBezTo>
                <a:cubicBezTo>
                  <a:pt x="2099" y="658"/>
                  <a:pt x="2086" y="645"/>
                  <a:pt x="2086" y="629"/>
                </a:cubicBezTo>
                <a:close/>
                <a:moveTo>
                  <a:pt x="2086" y="457"/>
                </a:moveTo>
                <a:lnTo>
                  <a:pt x="2086" y="399"/>
                </a:lnTo>
                <a:cubicBezTo>
                  <a:pt x="2086" y="383"/>
                  <a:pt x="2099" y="370"/>
                  <a:pt x="2115" y="370"/>
                </a:cubicBezTo>
                <a:cubicBezTo>
                  <a:pt x="2131" y="370"/>
                  <a:pt x="2144" y="383"/>
                  <a:pt x="2144" y="399"/>
                </a:cubicBezTo>
                <a:lnTo>
                  <a:pt x="2144" y="457"/>
                </a:lnTo>
                <a:cubicBezTo>
                  <a:pt x="2144" y="472"/>
                  <a:pt x="2131" y="485"/>
                  <a:pt x="2115" y="485"/>
                </a:cubicBezTo>
                <a:cubicBezTo>
                  <a:pt x="2099" y="485"/>
                  <a:pt x="2086" y="472"/>
                  <a:pt x="2086" y="457"/>
                </a:cubicBezTo>
                <a:close/>
                <a:moveTo>
                  <a:pt x="2086" y="284"/>
                </a:moveTo>
                <a:lnTo>
                  <a:pt x="2086" y="226"/>
                </a:lnTo>
                <a:cubicBezTo>
                  <a:pt x="2086" y="210"/>
                  <a:pt x="2099" y="197"/>
                  <a:pt x="2115" y="197"/>
                </a:cubicBezTo>
                <a:cubicBezTo>
                  <a:pt x="2131" y="197"/>
                  <a:pt x="2144" y="210"/>
                  <a:pt x="2144" y="226"/>
                </a:cubicBezTo>
                <a:lnTo>
                  <a:pt x="2144" y="284"/>
                </a:lnTo>
                <a:cubicBezTo>
                  <a:pt x="2144" y="300"/>
                  <a:pt x="2131" y="313"/>
                  <a:pt x="2115" y="313"/>
                </a:cubicBezTo>
                <a:cubicBezTo>
                  <a:pt x="2099" y="313"/>
                  <a:pt x="2086" y="300"/>
                  <a:pt x="2086" y="284"/>
                </a:cubicBezTo>
                <a:close/>
                <a:moveTo>
                  <a:pt x="2086" y="111"/>
                </a:moveTo>
                <a:lnTo>
                  <a:pt x="2086" y="53"/>
                </a:lnTo>
                <a:cubicBezTo>
                  <a:pt x="2086" y="37"/>
                  <a:pt x="2099" y="25"/>
                  <a:pt x="2115" y="25"/>
                </a:cubicBezTo>
                <a:cubicBezTo>
                  <a:pt x="2131" y="25"/>
                  <a:pt x="2144" y="37"/>
                  <a:pt x="2144" y="53"/>
                </a:cubicBezTo>
                <a:lnTo>
                  <a:pt x="2144" y="111"/>
                </a:lnTo>
                <a:cubicBezTo>
                  <a:pt x="2144" y="127"/>
                  <a:pt x="2131" y="140"/>
                  <a:pt x="2115" y="140"/>
                </a:cubicBezTo>
                <a:cubicBezTo>
                  <a:pt x="2099" y="140"/>
                  <a:pt x="2086" y="127"/>
                  <a:pt x="2086" y="111"/>
                </a:cubicBezTo>
                <a:close/>
                <a:moveTo>
                  <a:pt x="2024" y="58"/>
                </a:moveTo>
                <a:lnTo>
                  <a:pt x="1966" y="58"/>
                </a:lnTo>
                <a:cubicBezTo>
                  <a:pt x="1950" y="58"/>
                  <a:pt x="1938" y="45"/>
                  <a:pt x="1938" y="29"/>
                </a:cubicBezTo>
                <a:cubicBezTo>
                  <a:pt x="1938" y="13"/>
                  <a:pt x="1950" y="0"/>
                  <a:pt x="1966" y="0"/>
                </a:cubicBezTo>
                <a:lnTo>
                  <a:pt x="2024" y="0"/>
                </a:lnTo>
                <a:cubicBezTo>
                  <a:pt x="2040" y="0"/>
                  <a:pt x="2053" y="13"/>
                  <a:pt x="2053" y="29"/>
                </a:cubicBezTo>
                <a:cubicBezTo>
                  <a:pt x="2053" y="45"/>
                  <a:pt x="2040" y="58"/>
                  <a:pt x="2024" y="58"/>
                </a:cubicBezTo>
                <a:close/>
                <a:moveTo>
                  <a:pt x="1851" y="58"/>
                </a:moveTo>
                <a:lnTo>
                  <a:pt x="1794" y="58"/>
                </a:lnTo>
                <a:cubicBezTo>
                  <a:pt x="1778" y="58"/>
                  <a:pt x="1765" y="45"/>
                  <a:pt x="1765" y="29"/>
                </a:cubicBezTo>
                <a:cubicBezTo>
                  <a:pt x="1765" y="13"/>
                  <a:pt x="1778" y="0"/>
                  <a:pt x="1794" y="0"/>
                </a:cubicBezTo>
                <a:lnTo>
                  <a:pt x="1851" y="0"/>
                </a:lnTo>
                <a:cubicBezTo>
                  <a:pt x="1867" y="0"/>
                  <a:pt x="1880" y="13"/>
                  <a:pt x="1880" y="29"/>
                </a:cubicBezTo>
                <a:cubicBezTo>
                  <a:pt x="1880" y="45"/>
                  <a:pt x="1867" y="58"/>
                  <a:pt x="1851" y="58"/>
                </a:cubicBezTo>
                <a:close/>
                <a:moveTo>
                  <a:pt x="1678" y="58"/>
                </a:moveTo>
                <a:lnTo>
                  <a:pt x="1621" y="58"/>
                </a:lnTo>
                <a:cubicBezTo>
                  <a:pt x="1605" y="58"/>
                  <a:pt x="1592" y="45"/>
                  <a:pt x="1592" y="29"/>
                </a:cubicBezTo>
                <a:cubicBezTo>
                  <a:pt x="1592" y="13"/>
                  <a:pt x="1605" y="0"/>
                  <a:pt x="1621" y="0"/>
                </a:cubicBezTo>
                <a:lnTo>
                  <a:pt x="1678" y="0"/>
                </a:lnTo>
                <a:cubicBezTo>
                  <a:pt x="1694" y="0"/>
                  <a:pt x="1707" y="13"/>
                  <a:pt x="1707" y="29"/>
                </a:cubicBezTo>
                <a:cubicBezTo>
                  <a:pt x="1707" y="45"/>
                  <a:pt x="1694" y="58"/>
                  <a:pt x="1678" y="58"/>
                </a:cubicBezTo>
                <a:close/>
                <a:moveTo>
                  <a:pt x="1506" y="58"/>
                </a:moveTo>
                <a:lnTo>
                  <a:pt x="1448" y="58"/>
                </a:lnTo>
                <a:cubicBezTo>
                  <a:pt x="1432" y="58"/>
                  <a:pt x="1419" y="45"/>
                  <a:pt x="1419" y="29"/>
                </a:cubicBezTo>
                <a:cubicBezTo>
                  <a:pt x="1419" y="13"/>
                  <a:pt x="1432" y="0"/>
                  <a:pt x="1448" y="0"/>
                </a:cubicBezTo>
                <a:lnTo>
                  <a:pt x="1506" y="0"/>
                </a:lnTo>
                <a:cubicBezTo>
                  <a:pt x="1521" y="0"/>
                  <a:pt x="1534" y="13"/>
                  <a:pt x="1534" y="29"/>
                </a:cubicBezTo>
                <a:cubicBezTo>
                  <a:pt x="1534" y="45"/>
                  <a:pt x="1521" y="58"/>
                  <a:pt x="1506" y="58"/>
                </a:cubicBezTo>
                <a:close/>
                <a:moveTo>
                  <a:pt x="1333" y="58"/>
                </a:moveTo>
                <a:lnTo>
                  <a:pt x="1275" y="58"/>
                </a:lnTo>
                <a:cubicBezTo>
                  <a:pt x="1259" y="58"/>
                  <a:pt x="1246" y="45"/>
                  <a:pt x="1246" y="29"/>
                </a:cubicBezTo>
                <a:cubicBezTo>
                  <a:pt x="1246" y="13"/>
                  <a:pt x="1259" y="0"/>
                  <a:pt x="1275" y="0"/>
                </a:cubicBezTo>
                <a:lnTo>
                  <a:pt x="1333" y="0"/>
                </a:lnTo>
                <a:cubicBezTo>
                  <a:pt x="1349" y="0"/>
                  <a:pt x="1362" y="13"/>
                  <a:pt x="1362" y="29"/>
                </a:cubicBezTo>
                <a:cubicBezTo>
                  <a:pt x="1362" y="45"/>
                  <a:pt x="1349" y="58"/>
                  <a:pt x="1333" y="58"/>
                </a:cubicBezTo>
                <a:close/>
                <a:moveTo>
                  <a:pt x="1160" y="58"/>
                </a:moveTo>
                <a:lnTo>
                  <a:pt x="1102" y="58"/>
                </a:lnTo>
                <a:cubicBezTo>
                  <a:pt x="1086" y="58"/>
                  <a:pt x="1074" y="45"/>
                  <a:pt x="1074" y="29"/>
                </a:cubicBezTo>
                <a:cubicBezTo>
                  <a:pt x="1074" y="13"/>
                  <a:pt x="1086" y="0"/>
                  <a:pt x="1102" y="0"/>
                </a:cubicBezTo>
                <a:lnTo>
                  <a:pt x="1160" y="0"/>
                </a:lnTo>
                <a:cubicBezTo>
                  <a:pt x="1176" y="0"/>
                  <a:pt x="1189" y="13"/>
                  <a:pt x="1189" y="29"/>
                </a:cubicBezTo>
                <a:cubicBezTo>
                  <a:pt x="1189" y="45"/>
                  <a:pt x="1176" y="58"/>
                  <a:pt x="1160" y="58"/>
                </a:cubicBezTo>
                <a:close/>
                <a:moveTo>
                  <a:pt x="987" y="58"/>
                </a:moveTo>
                <a:lnTo>
                  <a:pt x="930" y="58"/>
                </a:lnTo>
                <a:cubicBezTo>
                  <a:pt x="914" y="58"/>
                  <a:pt x="901" y="45"/>
                  <a:pt x="901" y="29"/>
                </a:cubicBezTo>
                <a:cubicBezTo>
                  <a:pt x="901" y="13"/>
                  <a:pt x="914" y="0"/>
                  <a:pt x="930" y="0"/>
                </a:cubicBezTo>
                <a:lnTo>
                  <a:pt x="987" y="0"/>
                </a:lnTo>
                <a:cubicBezTo>
                  <a:pt x="1003" y="0"/>
                  <a:pt x="1016" y="13"/>
                  <a:pt x="1016" y="29"/>
                </a:cubicBezTo>
                <a:cubicBezTo>
                  <a:pt x="1016" y="45"/>
                  <a:pt x="1003" y="58"/>
                  <a:pt x="987" y="58"/>
                </a:cubicBezTo>
                <a:close/>
                <a:moveTo>
                  <a:pt x="814" y="58"/>
                </a:moveTo>
                <a:lnTo>
                  <a:pt x="757" y="58"/>
                </a:lnTo>
                <a:cubicBezTo>
                  <a:pt x="741" y="58"/>
                  <a:pt x="728" y="45"/>
                  <a:pt x="728" y="29"/>
                </a:cubicBezTo>
                <a:cubicBezTo>
                  <a:pt x="728" y="13"/>
                  <a:pt x="741" y="0"/>
                  <a:pt x="757" y="0"/>
                </a:cubicBezTo>
                <a:lnTo>
                  <a:pt x="814" y="0"/>
                </a:lnTo>
                <a:cubicBezTo>
                  <a:pt x="830" y="0"/>
                  <a:pt x="843" y="13"/>
                  <a:pt x="843" y="29"/>
                </a:cubicBezTo>
                <a:cubicBezTo>
                  <a:pt x="843" y="45"/>
                  <a:pt x="830" y="58"/>
                  <a:pt x="814" y="58"/>
                </a:cubicBezTo>
                <a:close/>
                <a:moveTo>
                  <a:pt x="642" y="58"/>
                </a:moveTo>
                <a:lnTo>
                  <a:pt x="584" y="58"/>
                </a:lnTo>
                <a:cubicBezTo>
                  <a:pt x="568" y="58"/>
                  <a:pt x="555" y="45"/>
                  <a:pt x="555" y="29"/>
                </a:cubicBezTo>
                <a:cubicBezTo>
                  <a:pt x="555" y="13"/>
                  <a:pt x="568" y="0"/>
                  <a:pt x="584" y="0"/>
                </a:cubicBezTo>
                <a:lnTo>
                  <a:pt x="642" y="0"/>
                </a:lnTo>
                <a:cubicBezTo>
                  <a:pt x="657" y="0"/>
                  <a:pt x="670" y="13"/>
                  <a:pt x="670" y="29"/>
                </a:cubicBezTo>
                <a:cubicBezTo>
                  <a:pt x="670" y="45"/>
                  <a:pt x="657" y="58"/>
                  <a:pt x="642" y="58"/>
                </a:cubicBezTo>
                <a:close/>
                <a:moveTo>
                  <a:pt x="469" y="58"/>
                </a:moveTo>
                <a:lnTo>
                  <a:pt x="411" y="58"/>
                </a:lnTo>
                <a:cubicBezTo>
                  <a:pt x="395" y="58"/>
                  <a:pt x="382" y="45"/>
                  <a:pt x="382" y="29"/>
                </a:cubicBezTo>
                <a:cubicBezTo>
                  <a:pt x="382" y="13"/>
                  <a:pt x="395" y="0"/>
                  <a:pt x="411" y="0"/>
                </a:cubicBezTo>
                <a:lnTo>
                  <a:pt x="469" y="0"/>
                </a:lnTo>
                <a:cubicBezTo>
                  <a:pt x="485" y="0"/>
                  <a:pt x="498" y="13"/>
                  <a:pt x="498" y="29"/>
                </a:cubicBezTo>
                <a:cubicBezTo>
                  <a:pt x="498" y="45"/>
                  <a:pt x="485" y="58"/>
                  <a:pt x="469" y="58"/>
                </a:cubicBezTo>
                <a:close/>
                <a:moveTo>
                  <a:pt x="296" y="58"/>
                </a:moveTo>
                <a:lnTo>
                  <a:pt x="238" y="58"/>
                </a:lnTo>
                <a:cubicBezTo>
                  <a:pt x="222" y="58"/>
                  <a:pt x="210" y="45"/>
                  <a:pt x="210" y="29"/>
                </a:cubicBezTo>
                <a:cubicBezTo>
                  <a:pt x="210" y="13"/>
                  <a:pt x="222" y="0"/>
                  <a:pt x="238" y="0"/>
                </a:cubicBezTo>
                <a:lnTo>
                  <a:pt x="296" y="0"/>
                </a:lnTo>
                <a:cubicBezTo>
                  <a:pt x="312" y="0"/>
                  <a:pt x="325" y="13"/>
                  <a:pt x="325" y="29"/>
                </a:cubicBezTo>
                <a:cubicBezTo>
                  <a:pt x="325" y="45"/>
                  <a:pt x="312" y="58"/>
                  <a:pt x="296" y="58"/>
                </a:cubicBezTo>
                <a:close/>
                <a:moveTo>
                  <a:pt x="123" y="58"/>
                </a:moveTo>
                <a:lnTo>
                  <a:pt x="66" y="58"/>
                </a:lnTo>
                <a:cubicBezTo>
                  <a:pt x="50" y="58"/>
                  <a:pt x="37" y="45"/>
                  <a:pt x="37" y="29"/>
                </a:cubicBezTo>
                <a:cubicBezTo>
                  <a:pt x="37" y="13"/>
                  <a:pt x="50" y="0"/>
                  <a:pt x="66" y="0"/>
                </a:cubicBezTo>
                <a:lnTo>
                  <a:pt x="123" y="0"/>
                </a:lnTo>
                <a:cubicBezTo>
                  <a:pt x="139" y="0"/>
                  <a:pt x="152" y="13"/>
                  <a:pt x="152" y="29"/>
                </a:cubicBezTo>
                <a:cubicBezTo>
                  <a:pt x="152" y="45"/>
                  <a:pt x="139" y="58"/>
                  <a:pt x="123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angle 8"/>
          <p:cNvSpPr>
            <a:spLocks noChangeArrowheads="1"/>
          </p:cNvSpPr>
          <p:nvPr/>
        </p:nvSpPr>
        <p:spPr bwMode="auto">
          <a:xfrm>
            <a:off x="7375314" y="3501289"/>
            <a:ext cx="12790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B’(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nam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52" name="Rectangle 28"/>
          <p:cNvSpPr>
            <a:spLocks noChangeArrowheads="1"/>
          </p:cNvSpPr>
          <p:nvPr/>
        </p:nvSpPr>
        <p:spPr bwMode="auto">
          <a:xfrm>
            <a:off x="7724598" y="2942265"/>
            <a:ext cx="665439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BioSQL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charset="0"/>
              </a:rPr>
              <a:t>’</a:t>
            </a:r>
            <a:endParaRPr lang="en-US" sz="2000" baseline="-25000" dirty="0"/>
          </a:p>
        </p:txBody>
      </p:sp>
      <p:sp>
        <p:nvSpPr>
          <p:cNvPr id="53" name="Rectangle 26"/>
          <p:cNvSpPr>
            <a:spLocks noChangeArrowheads="1"/>
          </p:cNvSpPr>
          <p:nvPr/>
        </p:nvSpPr>
        <p:spPr bwMode="auto">
          <a:xfrm>
            <a:off x="1800225" y="1366838"/>
            <a:ext cx="370294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smtClean="0">
                <a:solidFill>
                  <a:srgbClr val="000000"/>
                </a:solidFill>
                <a:latin typeface="Arial" charset="0"/>
              </a:rPr>
              <a:t>GUS</a:t>
            </a:r>
            <a:endParaRPr lang="en-US" sz="2000" baseline="-25000" dirty="0"/>
          </a:p>
        </p:txBody>
      </p:sp>
      <p:sp>
        <p:nvSpPr>
          <p:cNvPr id="54" name="Rectangle 28"/>
          <p:cNvSpPr>
            <a:spLocks noChangeArrowheads="1"/>
          </p:cNvSpPr>
          <p:nvPr/>
        </p:nvSpPr>
        <p:spPr bwMode="auto">
          <a:xfrm>
            <a:off x="6587173" y="1522095"/>
            <a:ext cx="626775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BioSQL</a:t>
            </a:r>
            <a:endParaRPr lang="en-US" sz="2000" baseline="-25000" dirty="0"/>
          </a:p>
        </p:txBody>
      </p:sp>
      <p:sp>
        <p:nvSpPr>
          <p:cNvPr id="55" name="Rectangle 27"/>
          <p:cNvSpPr>
            <a:spLocks noChangeArrowheads="1"/>
          </p:cNvSpPr>
          <p:nvPr/>
        </p:nvSpPr>
        <p:spPr bwMode="auto">
          <a:xfrm>
            <a:off x="4256723" y="2739073"/>
            <a:ext cx="379912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uBio</a:t>
            </a:r>
            <a:endParaRPr lang="en-US" sz="2000" baseline="-25000" dirty="0"/>
          </a:p>
        </p:txBody>
      </p:sp>
      <p:sp>
        <p:nvSpPr>
          <p:cNvPr id="56" name="Freeform 16"/>
          <p:cNvSpPr>
            <a:spLocks/>
          </p:cNvSpPr>
          <p:nvPr/>
        </p:nvSpPr>
        <p:spPr bwMode="auto">
          <a:xfrm>
            <a:off x="6991669" y="2776539"/>
            <a:ext cx="516572" cy="586422"/>
          </a:xfrm>
          <a:custGeom>
            <a:avLst/>
            <a:gdLst/>
            <a:ahLst/>
            <a:cxnLst>
              <a:cxn ang="0">
                <a:pos x="427" y="252"/>
              </a:cxn>
              <a:cxn ang="0">
                <a:pos x="334" y="224"/>
              </a:cxn>
              <a:cxn ang="0">
                <a:pos x="252" y="193"/>
              </a:cxn>
              <a:cxn ang="0">
                <a:pos x="181" y="160"/>
              </a:cxn>
              <a:cxn ang="0">
                <a:pos x="120" y="124"/>
              </a:cxn>
              <a:cxn ang="0">
                <a:pos x="70" y="85"/>
              </a:cxn>
              <a:cxn ang="0">
                <a:pos x="30" y="44"/>
              </a:cxn>
              <a:cxn ang="0">
                <a:pos x="0" y="0"/>
              </a:cxn>
            </a:cxnLst>
            <a:rect l="0" t="0" r="r" b="b"/>
            <a:pathLst>
              <a:path w="427" h="252">
                <a:moveTo>
                  <a:pt x="427" y="252"/>
                </a:moveTo>
                <a:lnTo>
                  <a:pt x="334" y="224"/>
                </a:lnTo>
                <a:lnTo>
                  <a:pt x="252" y="193"/>
                </a:lnTo>
                <a:lnTo>
                  <a:pt x="181" y="160"/>
                </a:lnTo>
                <a:lnTo>
                  <a:pt x="120" y="124"/>
                </a:lnTo>
                <a:lnTo>
                  <a:pt x="70" y="85"/>
                </a:lnTo>
                <a:lnTo>
                  <a:pt x="30" y="44"/>
                </a:lnTo>
                <a:lnTo>
                  <a:pt x="0" y="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" name="Freeform 17"/>
          <p:cNvSpPr>
            <a:spLocks/>
          </p:cNvSpPr>
          <p:nvPr/>
        </p:nvSpPr>
        <p:spPr bwMode="auto">
          <a:xfrm>
            <a:off x="7489825" y="3325178"/>
            <a:ext cx="212725" cy="109537"/>
          </a:xfrm>
          <a:custGeom>
            <a:avLst/>
            <a:gdLst/>
            <a:ahLst/>
            <a:cxnLst>
              <a:cxn ang="0">
                <a:pos x="15" y="0"/>
              </a:cxn>
              <a:cxn ang="0">
                <a:pos x="94" y="51"/>
              </a:cxn>
              <a:cxn ang="0">
                <a:pos x="0" y="58"/>
              </a:cxn>
              <a:cxn ang="0">
                <a:pos x="15" y="0"/>
              </a:cxn>
            </a:cxnLst>
            <a:rect l="0" t="0" r="r" b="b"/>
            <a:pathLst>
              <a:path w="94" h="58">
                <a:moveTo>
                  <a:pt x="15" y="0"/>
                </a:moveTo>
                <a:lnTo>
                  <a:pt x="94" y="51"/>
                </a:lnTo>
                <a:lnTo>
                  <a:pt x="0" y="58"/>
                </a:lnTo>
                <a:lnTo>
                  <a:pt x="15" y="0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" name="Rectangle 20"/>
          <p:cNvSpPr>
            <a:spLocks noChangeArrowheads="1"/>
          </p:cNvSpPr>
          <p:nvPr/>
        </p:nvSpPr>
        <p:spPr bwMode="auto">
          <a:xfrm>
            <a:off x="6904355" y="2994025"/>
            <a:ext cx="3222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i="1" dirty="0" smtClean="0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2000" b="1" i="1" baseline="-25000" dirty="0" smtClean="0">
                <a:solidFill>
                  <a:srgbClr val="A50021"/>
                </a:solidFill>
                <a:latin typeface="Arial" charset="0"/>
              </a:rPr>
              <a:t>4</a:t>
            </a:r>
            <a:endParaRPr lang="en-US" sz="2000" baseline="-25000" dirty="0">
              <a:solidFill>
                <a:srgbClr val="A50021"/>
              </a:solidFill>
            </a:endParaRPr>
          </a:p>
        </p:txBody>
      </p:sp>
      <p:grpSp>
        <p:nvGrpSpPr>
          <p:cNvPr id="62" name="Group 61"/>
          <p:cNvGrpSpPr/>
          <p:nvPr/>
        </p:nvGrpSpPr>
        <p:grpSpPr>
          <a:xfrm rot="10800000">
            <a:off x="7072150" y="2733730"/>
            <a:ext cx="710881" cy="658176"/>
            <a:chOff x="7606406" y="5538575"/>
            <a:chExt cx="710881" cy="658176"/>
          </a:xfrm>
        </p:grpSpPr>
        <p:sp>
          <p:nvSpPr>
            <p:cNvPr id="59" name="Freeform 16"/>
            <p:cNvSpPr>
              <a:spLocks/>
            </p:cNvSpPr>
            <p:nvPr/>
          </p:nvSpPr>
          <p:spPr bwMode="auto">
            <a:xfrm>
              <a:off x="7606406" y="5538575"/>
              <a:ext cx="516572" cy="586422"/>
            </a:xfrm>
            <a:custGeom>
              <a:avLst/>
              <a:gdLst/>
              <a:ahLst/>
              <a:cxnLst>
                <a:cxn ang="0">
                  <a:pos x="427" y="252"/>
                </a:cxn>
                <a:cxn ang="0">
                  <a:pos x="334" y="224"/>
                </a:cxn>
                <a:cxn ang="0">
                  <a:pos x="252" y="193"/>
                </a:cxn>
                <a:cxn ang="0">
                  <a:pos x="181" y="160"/>
                </a:cxn>
                <a:cxn ang="0">
                  <a:pos x="120" y="124"/>
                </a:cxn>
                <a:cxn ang="0">
                  <a:pos x="70" y="85"/>
                </a:cxn>
                <a:cxn ang="0">
                  <a:pos x="30" y="44"/>
                </a:cxn>
                <a:cxn ang="0">
                  <a:pos x="0" y="0"/>
                </a:cxn>
              </a:cxnLst>
              <a:rect l="0" t="0" r="r" b="b"/>
              <a:pathLst>
                <a:path w="427" h="252">
                  <a:moveTo>
                    <a:pt x="427" y="252"/>
                  </a:moveTo>
                  <a:lnTo>
                    <a:pt x="334" y="224"/>
                  </a:lnTo>
                  <a:lnTo>
                    <a:pt x="252" y="193"/>
                  </a:lnTo>
                  <a:lnTo>
                    <a:pt x="181" y="160"/>
                  </a:lnTo>
                  <a:lnTo>
                    <a:pt x="120" y="124"/>
                  </a:lnTo>
                  <a:lnTo>
                    <a:pt x="70" y="85"/>
                  </a:lnTo>
                  <a:lnTo>
                    <a:pt x="30" y="44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7"/>
            <p:cNvSpPr>
              <a:spLocks/>
            </p:cNvSpPr>
            <p:nvPr/>
          </p:nvSpPr>
          <p:spPr bwMode="auto">
            <a:xfrm>
              <a:off x="8104562" y="6087214"/>
              <a:ext cx="212725" cy="109537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94" y="51"/>
                </a:cxn>
                <a:cxn ang="0">
                  <a:pos x="0" y="58"/>
                </a:cxn>
                <a:cxn ang="0">
                  <a:pos x="15" y="0"/>
                </a:cxn>
              </a:cxnLst>
              <a:rect l="0" t="0" r="r" b="b"/>
              <a:pathLst>
                <a:path w="94" h="58">
                  <a:moveTo>
                    <a:pt x="15" y="0"/>
                  </a:moveTo>
                  <a:lnTo>
                    <a:pt x="94" y="51"/>
                  </a:lnTo>
                  <a:lnTo>
                    <a:pt x="0" y="5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Challenge:  Diverse Opinions,</a:t>
            </a:r>
            <a:br>
              <a:rPr lang="en-US" dirty="0" smtClean="0"/>
            </a:br>
            <a:r>
              <a:rPr lang="en-US" dirty="0" smtClean="0"/>
              <a:t>Different Curation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 down-side to compositionality:  maybe we want data from friends, but not from </a:t>
            </a:r>
            <a:r>
              <a:rPr lang="en-US" i="1" dirty="0" smtClean="0"/>
              <a:t>their</a:t>
            </a:r>
            <a:r>
              <a:rPr lang="en-US" dirty="0" smtClean="0"/>
              <a:t> friends</a:t>
            </a:r>
          </a:p>
          <a:p>
            <a:pPr marL="0" indent="0">
              <a:buNone/>
            </a:pPr>
            <a:r>
              <a:rPr lang="en-US" dirty="0" smtClean="0"/>
              <a:t>Each site should be able to have its own policy about which data it will admit – </a:t>
            </a:r>
            <a:r>
              <a:rPr lang="en-US" dirty="0" smtClean="0">
                <a:solidFill>
                  <a:srgbClr val="C00000"/>
                </a:solidFill>
              </a:rPr>
              <a:t>trust conditions</a:t>
            </a:r>
          </a:p>
          <a:p>
            <a:pPr lvl="1"/>
            <a:r>
              <a:rPr lang="en-US" dirty="0" smtClean="0"/>
              <a:t>Based on site’s evaluation of the “quality” of the mappings and sources used to produce a result – its </a:t>
            </a:r>
            <a:r>
              <a:rPr lang="en-US" i="1" dirty="0" smtClean="0">
                <a:solidFill>
                  <a:srgbClr val="C00000"/>
                </a:solidFill>
              </a:rPr>
              <a:t>provenance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dirty="0" smtClean="0"/>
              <a:t>Each site can </a:t>
            </a:r>
            <a:r>
              <a:rPr lang="en-US" dirty="0" smtClean="0">
                <a:solidFill>
                  <a:srgbClr val="A50021"/>
                </a:solidFill>
              </a:rPr>
              <a:t>delegate authority </a:t>
            </a:r>
            <a:r>
              <a:rPr lang="en-US" dirty="0" smtClean="0"/>
              <a:t>to others</a:t>
            </a:r>
          </a:p>
          <a:p>
            <a:pPr lvl="1"/>
            <a:r>
              <a:rPr lang="en-US" dirty="0" smtClean="0"/>
              <a:t>“I import data from Bob, and trust anything Bob does”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By default, “open” model – trust everyone unless otherwise stated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345714" cy="1143000"/>
          </a:xfrm>
        </p:spPr>
        <p:txBody>
          <a:bodyPr/>
          <a:lstStyle/>
          <a:p>
            <a:r>
              <a:rPr lang="en-US" dirty="0" smtClean="0"/>
              <a:t>How the CDSS Addresses the Challenges of Scientific Data Sharing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56906" y="1482809"/>
            <a:ext cx="8349343" cy="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scientific database site is often not just a source, but a portal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56906" y="2279135"/>
            <a:ext cx="8349343" cy="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Sites want to share data by “approximate synchronization”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456906" y="3001319"/>
            <a:ext cx="8349343" cy="50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Change is prevalent everywhere</a:t>
            </a:r>
            <a:endParaRPr kumimoji="1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56906" y="3690551"/>
            <a:ext cx="8349343" cy="55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5563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Different data sources have different levels of authority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Arrow Connector 16"/>
          <p:cNvCxnSpPr>
            <a:stCxn id="60" idx="3"/>
            <a:endCxn id="4" idx="1"/>
          </p:cNvCxnSpPr>
          <p:nvPr/>
        </p:nvCxnSpPr>
        <p:spPr>
          <a:xfrm>
            <a:off x="2392650" y="4522153"/>
            <a:ext cx="438150" cy="2856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1275050" y="3981105"/>
            <a:ext cx="1325563" cy="1424941"/>
            <a:chOff x="0" y="3463926"/>
            <a:chExt cx="1325563" cy="1671637"/>
          </a:xfrm>
        </p:grpSpPr>
        <p:sp>
          <p:nvSpPr>
            <p:cNvPr id="774147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3475038"/>
              <a:ext cx="1317625" cy="166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4149" name="Freeform 5"/>
            <p:cNvSpPr>
              <a:spLocks/>
            </p:cNvSpPr>
            <p:nvPr/>
          </p:nvSpPr>
          <p:spPr bwMode="auto">
            <a:xfrm>
              <a:off x="0" y="3463926"/>
              <a:ext cx="1325563" cy="1479550"/>
            </a:xfrm>
            <a:custGeom>
              <a:avLst/>
              <a:gdLst/>
              <a:ahLst/>
              <a:cxnLst>
                <a:cxn ang="0">
                  <a:pos x="283" y="1038"/>
                </a:cxn>
                <a:cxn ang="0">
                  <a:pos x="643" y="326"/>
                </a:cxn>
                <a:cxn ang="0">
                  <a:pos x="912" y="407"/>
                </a:cxn>
                <a:cxn ang="0">
                  <a:pos x="912" y="407"/>
                </a:cxn>
                <a:cxn ang="0">
                  <a:pos x="1361" y="200"/>
                </a:cxn>
                <a:cxn ang="0">
                  <a:pos x="1438" y="285"/>
                </a:cxn>
                <a:cxn ang="0">
                  <a:pos x="1438" y="285"/>
                </a:cxn>
                <a:cxn ang="0">
                  <a:pos x="1802" y="101"/>
                </a:cxn>
                <a:cxn ang="0">
                  <a:pos x="1897" y="219"/>
                </a:cxn>
                <a:cxn ang="0">
                  <a:pos x="1897" y="219"/>
                </a:cxn>
                <a:cxn ang="0">
                  <a:pos x="2323" y="167"/>
                </a:cxn>
                <a:cxn ang="0">
                  <a:pos x="2425" y="433"/>
                </a:cxn>
                <a:cxn ang="0">
                  <a:pos x="2425" y="433"/>
                </a:cxn>
                <a:cxn ang="0">
                  <a:pos x="2658" y="1048"/>
                </a:cxn>
                <a:cxn ang="0">
                  <a:pos x="2643" y="1113"/>
                </a:cxn>
                <a:cxn ang="0">
                  <a:pos x="2643" y="1113"/>
                </a:cxn>
                <a:cxn ang="0">
                  <a:pos x="2565" y="2004"/>
                </a:cxn>
                <a:cxn ang="0">
                  <a:pos x="2368" y="2129"/>
                </a:cxn>
                <a:cxn ang="0">
                  <a:pos x="2368" y="2129"/>
                </a:cxn>
                <a:cxn ang="0">
                  <a:pos x="2005" y="2667"/>
                </a:cxn>
                <a:cxn ang="0">
                  <a:pos x="1817" y="2584"/>
                </a:cxn>
                <a:cxn ang="0">
                  <a:pos x="1817" y="2584"/>
                </a:cxn>
                <a:cxn ang="0">
                  <a:pos x="1293" y="3008"/>
                </a:cxn>
                <a:cxn ang="0">
                  <a:pos x="1066" y="2753"/>
                </a:cxn>
                <a:cxn ang="0">
                  <a:pos x="1066" y="2753"/>
                </a:cxn>
                <a:cxn ang="0">
                  <a:pos x="407" y="2505"/>
                </a:cxn>
                <a:cxn ang="0">
                  <a:pos x="402" y="2492"/>
                </a:cxn>
                <a:cxn ang="0">
                  <a:pos x="402" y="2492"/>
                </a:cxn>
                <a:cxn ang="0">
                  <a:pos x="101" y="2135"/>
                </a:cxn>
                <a:cxn ang="0">
                  <a:pos x="172" y="1808"/>
                </a:cxn>
                <a:cxn ang="0">
                  <a:pos x="172" y="1808"/>
                </a:cxn>
                <a:cxn ang="0">
                  <a:pos x="75" y="1248"/>
                </a:cxn>
                <a:cxn ang="0">
                  <a:pos x="281" y="1048"/>
                </a:cxn>
                <a:cxn ang="0">
                  <a:pos x="283" y="1038"/>
                </a:cxn>
              </a:cxnLst>
              <a:rect l="0" t="0" r="r" b="b"/>
              <a:pathLst>
                <a:path w="2784" h="3110">
                  <a:moveTo>
                    <a:pt x="283" y="1038"/>
                  </a:moveTo>
                  <a:cubicBezTo>
                    <a:pt x="252" y="692"/>
                    <a:pt x="413" y="373"/>
                    <a:pt x="643" y="326"/>
                  </a:cubicBezTo>
                  <a:cubicBezTo>
                    <a:pt x="736" y="307"/>
                    <a:pt x="831" y="335"/>
                    <a:pt x="912" y="407"/>
                  </a:cubicBezTo>
                  <a:lnTo>
                    <a:pt x="912" y="407"/>
                  </a:lnTo>
                  <a:cubicBezTo>
                    <a:pt x="998" y="163"/>
                    <a:pt x="1199" y="70"/>
                    <a:pt x="1361" y="200"/>
                  </a:cubicBezTo>
                  <a:cubicBezTo>
                    <a:pt x="1389" y="222"/>
                    <a:pt x="1415" y="251"/>
                    <a:pt x="1438" y="285"/>
                  </a:cubicBezTo>
                  <a:lnTo>
                    <a:pt x="1438" y="285"/>
                  </a:lnTo>
                  <a:cubicBezTo>
                    <a:pt x="1505" y="83"/>
                    <a:pt x="1668" y="0"/>
                    <a:pt x="1802" y="101"/>
                  </a:cubicBezTo>
                  <a:cubicBezTo>
                    <a:pt x="1839" y="129"/>
                    <a:pt x="1872" y="170"/>
                    <a:pt x="1897" y="219"/>
                  </a:cubicBezTo>
                  <a:lnTo>
                    <a:pt x="1897" y="219"/>
                  </a:lnTo>
                  <a:cubicBezTo>
                    <a:pt x="2005" y="28"/>
                    <a:pt x="2195" y="4"/>
                    <a:pt x="2323" y="167"/>
                  </a:cubicBezTo>
                  <a:cubicBezTo>
                    <a:pt x="2376" y="235"/>
                    <a:pt x="2412" y="329"/>
                    <a:pt x="2425" y="433"/>
                  </a:cubicBezTo>
                  <a:lnTo>
                    <a:pt x="2425" y="433"/>
                  </a:lnTo>
                  <a:cubicBezTo>
                    <a:pt x="2602" y="505"/>
                    <a:pt x="2706" y="781"/>
                    <a:pt x="2658" y="1048"/>
                  </a:cubicBezTo>
                  <a:cubicBezTo>
                    <a:pt x="2654" y="1070"/>
                    <a:pt x="2649" y="1092"/>
                    <a:pt x="2643" y="1113"/>
                  </a:cubicBezTo>
                  <a:lnTo>
                    <a:pt x="2643" y="1113"/>
                  </a:lnTo>
                  <a:cubicBezTo>
                    <a:pt x="2784" y="1392"/>
                    <a:pt x="2750" y="1790"/>
                    <a:pt x="2565" y="2004"/>
                  </a:cubicBezTo>
                  <a:cubicBezTo>
                    <a:pt x="2507" y="2071"/>
                    <a:pt x="2440" y="2114"/>
                    <a:pt x="2368" y="2129"/>
                  </a:cubicBezTo>
                  <a:lnTo>
                    <a:pt x="2368" y="2129"/>
                  </a:lnTo>
                  <a:cubicBezTo>
                    <a:pt x="2366" y="2428"/>
                    <a:pt x="2204" y="2669"/>
                    <a:pt x="2005" y="2667"/>
                  </a:cubicBezTo>
                  <a:cubicBezTo>
                    <a:pt x="1939" y="2666"/>
                    <a:pt x="1874" y="2637"/>
                    <a:pt x="1817" y="2584"/>
                  </a:cubicBezTo>
                  <a:lnTo>
                    <a:pt x="1817" y="2584"/>
                  </a:lnTo>
                  <a:cubicBezTo>
                    <a:pt x="1750" y="2920"/>
                    <a:pt x="1516" y="3110"/>
                    <a:pt x="1293" y="3008"/>
                  </a:cubicBezTo>
                  <a:cubicBezTo>
                    <a:pt x="1200" y="2966"/>
                    <a:pt x="1120" y="2875"/>
                    <a:pt x="1066" y="2753"/>
                  </a:cubicBezTo>
                  <a:lnTo>
                    <a:pt x="1066" y="2753"/>
                  </a:lnTo>
                  <a:cubicBezTo>
                    <a:pt x="839" y="2960"/>
                    <a:pt x="543" y="2849"/>
                    <a:pt x="407" y="2505"/>
                  </a:cubicBezTo>
                  <a:cubicBezTo>
                    <a:pt x="405" y="2501"/>
                    <a:pt x="403" y="2496"/>
                    <a:pt x="402" y="2492"/>
                  </a:cubicBezTo>
                  <a:lnTo>
                    <a:pt x="402" y="2492"/>
                  </a:lnTo>
                  <a:cubicBezTo>
                    <a:pt x="253" y="2518"/>
                    <a:pt x="118" y="2358"/>
                    <a:pt x="101" y="2135"/>
                  </a:cubicBezTo>
                  <a:cubicBezTo>
                    <a:pt x="91" y="2015"/>
                    <a:pt x="117" y="1896"/>
                    <a:pt x="172" y="1808"/>
                  </a:cubicBezTo>
                  <a:lnTo>
                    <a:pt x="172" y="1808"/>
                  </a:lnTo>
                  <a:cubicBezTo>
                    <a:pt x="43" y="1694"/>
                    <a:pt x="0" y="1443"/>
                    <a:pt x="75" y="1248"/>
                  </a:cubicBezTo>
                  <a:cubicBezTo>
                    <a:pt x="119" y="1135"/>
                    <a:pt x="195" y="1061"/>
                    <a:pt x="281" y="1048"/>
                  </a:cubicBezTo>
                  <a:lnTo>
                    <a:pt x="283" y="103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4153" name="Freeform 9"/>
            <p:cNvSpPr>
              <a:spLocks noEditPoints="1"/>
            </p:cNvSpPr>
            <p:nvPr/>
          </p:nvSpPr>
          <p:spPr bwMode="auto">
            <a:xfrm>
              <a:off x="3175" y="3476626"/>
              <a:ext cx="1311275" cy="1447800"/>
            </a:xfrm>
            <a:custGeom>
              <a:avLst/>
              <a:gdLst/>
              <a:ahLst/>
              <a:cxnLst>
                <a:cxn ang="0">
                  <a:pos x="385" y="438"/>
                </a:cxn>
                <a:cxn ang="0">
                  <a:pos x="633" y="268"/>
                </a:cxn>
                <a:cxn ang="0">
                  <a:pos x="875" y="368"/>
                </a:cxn>
                <a:cxn ang="0">
                  <a:pos x="1091" y="106"/>
                </a:cxn>
                <a:cxn ang="0">
                  <a:pos x="1376" y="150"/>
                </a:cxn>
                <a:cxn ang="0">
                  <a:pos x="1473" y="109"/>
                </a:cxn>
                <a:cxn ang="0">
                  <a:pos x="1698" y="1"/>
                </a:cxn>
                <a:cxn ang="0">
                  <a:pos x="1863" y="174"/>
                </a:cxn>
                <a:cxn ang="0">
                  <a:pos x="2096" y="1"/>
                </a:cxn>
                <a:cxn ang="0">
                  <a:pos x="2342" y="123"/>
                </a:cxn>
                <a:cxn ang="0">
                  <a:pos x="2558" y="472"/>
                </a:cxn>
                <a:cxn ang="0">
                  <a:pos x="2693" y="921"/>
                </a:cxn>
                <a:cxn ang="0">
                  <a:pos x="2750" y="1557"/>
                </a:cxn>
                <a:cxn ang="0">
                  <a:pos x="2535" y="2046"/>
                </a:cxn>
                <a:cxn ang="0">
                  <a:pos x="2384" y="2214"/>
                </a:cxn>
                <a:cxn ang="0">
                  <a:pos x="2158" y="2624"/>
                </a:cxn>
                <a:cxn ang="0">
                  <a:pos x="1890" y="2649"/>
                </a:cxn>
                <a:cxn ang="0">
                  <a:pos x="1760" y="2793"/>
                </a:cxn>
                <a:cxn ang="0">
                  <a:pos x="1462" y="3036"/>
                </a:cxn>
                <a:cxn ang="0">
                  <a:pos x="1269" y="3009"/>
                </a:cxn>
                <a:cxn ang="0">
                  <a:pos x="1079" y="2751"/>
                </a:cxn>
                <a:cxn ang="0">
                  <a:pos x="782" y="2861"/>
                </a:cxn>
                <a:cxn ang="0">
                  <a:pos x="502" y="2710"/>
                </a:cxn>
                <a:cxn ang="0">
                  <a:pos x="279" y="2483"/>
                </a:cxn>
                <a:cxn ang="0">
                  <a:pos x="97" y="2276"/>
                </a:cxn>
                <a:cxn ang="0">
                  <a:pos x="98" y="1843"/>
                </a:cxn>
                <a:cxn ang="0">
                  <a:pos x="28" y="1617"/>
                </a:cxn>
                <a:cxn ang="0">
                  <a:pos x="78" y="1130"/>
                </a:cxn>
                <a:cxn ang="0">
                  <a:pos x="244" y="1005"/>
                </a:cxn>
                <a:cxn ang="0">
                  <a:pos x="135" y="1159"/>
                </a:cxn>
                <a:cxn ang="0">
                  <a:pos x="87" y="1594"/>
                </a:cxn>
                <a:cxn ang="0">
                  <a:pos x="159" y="1862"/>
                </a:cxn>
                <a:cxn ang="0">
                  <a:pos x="155" y="2249"/>
                </a:cxn>
                <a:cxn ang="0">
                  <a:pos x="296" y="2422"/>
                </a:cxn>
                <a:cxn ang="0">
                  <a:pos x="553" y="2672"/>
                </a:cxn>
                <a:cxn ang="0">
                  <a:pos x="791" y="2798"/>
                </a:cxn>
                <a:cxn ang="0">
                  <a:pos x="1038" y="2702"/>
                </a:cxn>
                <a:cxn ang="0">
                  <a:pos x="1235" y="2914"/>
                </a:cxn>
                <a:cxn ang="0">
                  <a:pos x="1449" y="2974"/>
                </a:cxn>
                <a:cxn ang="0">
                  <a:pos x="1704" y="2762"/>
                </a:cxn>
                <a:cxn ang="0">
                  <a:pos x="1869" y="2564"/>
                </a:cxn>
                <a:cxn ang="0">
                  <a:pos x="2057" y="2601"/>
                </a:cxn>
                <a:cxn ang="0">
                  <a:pos x="2267" y="2394"/>
                </a:cxn>
                <a:cxn ang="0">
                  <a:pos x="2445" y="2034"/>
                </a:cxn>
                <a:cxn ang="0">
                  <a:pos x="2637" y="1778"/>
                </a:cxn>
                <a:cxn ang="0">
                  <a:pos x="2604" y="1079"/>
                </a:cxn>
                <a:cxn ang="0">
                  <a:pos x="2555" y="581"/>
                </a:cxn>
                <a:cxn ang="0">
                  <a:pos x="2352" y="274"/>
                </a:cxn>
                <a:cxn ang="0">
                  <a:pos x="2143" y="65"/>
                </a:cxn>
                <a:cxn ang="0">
                  <a:pos x="1956" y="152"/>
                </a:cxn>
                <a:cxn ang="0">
                  <a:pos x="1779" y="102"/>
                </a:cxn>
                <a:cxn ang="0">
                  <a:pos x="1605" y="79"/>
                </a:cxn>
                <a:cxn ang="0">
                  <a:pos x="1435" y="290"/>
                </a:cxn>
                <a:cxn ang="0">
                  <a:pos x="1218" y="147"/>
                </a:cxn>
                <a:cxn ang="0">
                  <a:pos x="1011" y="249"/>
                </a:cxn>
                <a:cxn ang="0">
                  <a:pos x="829" y="364"/>
                </a:cxn>
                <a:cxn ang="0">
                  <a:pos x="565" y="359"/>
                </a:cxn>
                <a:cxn ang="0">
                  <a:pos x="346" y="654"/>
                </a:cxn>
              </a:cxnLst>
              <a:rect l="0" t="0" r="r" b="b"/>
              <a:pathLst>
                <a:path w="2753" h="3042">
                  <a:moveTo>
                    <a:pt x="244" y="1005"/>
                  </a:moveTo>
                  <a:lnTo>
                    <a:pt x="243" y="1012"/>
                  </a:lnTo>
                  <a:lnTo>
                    <a:pt x="240" y="884"/>
                  </a:lnTo>
                  <a:lnTo>
                    <a:pt x="255" y="757"/>
                  </a:lnTo>
                  <a:lnTo>
                    <a:pt x="284" y="639"/>
                  </a:lnTo>
                  <a:lnTo>
                    <a:pt x="328" y="531"/>
                  </a:lnTo>
                  <a:cubicBezTo>
                    <a:pt x="329" y="530"/>
                    <a:pt x="329" y="528"/>
                    <a:pt x="330" y="527"/>
                  </a:cubicBezTo>
                  <a:lnTo>
                    <a:pt x="385" y="438"/>
                  </a:lnTo>
                  <a:cubicBezTo>
                    <a:pt x="386" y="436"/>
                    <a:pt x="387" y="435"/>
                    <a:pt x="389" y="433"/>
                  </a:cubicBezTo>
                  <a:lnTo>
                    <a:pt x="454" y="360"/>
                  </a:lnTo>
                  <a:cubicBezTo>
                    <a:pt x="455" y="358"/>
                    <a:pt x="457" y="357"/>
                    <a:pt x="459" y="355"/>
                  </a:cubicBezTo>
                  <a:lnTo>
                    <a:pt x="534" y="303"/>
                  </a:lnTo>
                  <a:cubicBezTo>
                    <a:pt x="536" y="302"/>
                    <a:pt x="538" y="301"/>
                    <a:pt x="540" y="300"/>
                  </a:cubicBezTo>
                  <a:lnTo>
                    <a:pt x="581" y="282"/>
                  </a:lnTo>
                  <a:lnTo>
                    <a:pt x="627" y="269"/>
                  </a:lnTo>
                  <a:cubicBezTo>
                    <a:pt x="629" y="268"/>
                    <a:pt x="631" y="268"/>
                    <a:pt x="633" y="268"/>
                  </a:cubicBezTo>
                  <a:lnTo>
                    <a:pt x="703" y="263"/>
                  </a:lnTo>
                  <a:cubicBezTo>
                    <a:pt x="706" y="262"/>
                    <a:pt x="708" y="262"/>
                    <a:pt x="711" y="263"/>
                  </a:cubicBezTo>
                  <a:lnTo>
                    <a:pt x="780" y="274"/>
                  </a:lnTo>
                  <a:cubicBezTo>
                    <a:pt x="782" y="274"/>
                    <a:pt x="785" y="275"/>
                    <a:pt x="787" y="276"/>
                  </a:cubicBezTo>
                  <a:lnTo>
                    <a:pt x="854" y="305"/>
                  </a:lnTo>
                  <a:cubicBezTo>
                    <a:pt x="856" y="306"/>
                    <a:pt x="858" y="307"/>
                    <a:pt x="860" y="309"/>
                  </a:cubicBezTo>
                  <a:lnTo>
                    <a:pt x="923" y="355"/>
                  </a:lnTo>
                  <a:lnTo>
                    <a:pt x="875" y="368"/>
                  </a:lnTo>
                  <a:lnTo>
                    <a:pt x="912" y="284"/>
                  </a:lnTo>
                  <a:cubicBezTo>
                    <a:pt x="913" y="282"/>
                    <a:pt x="914" y="280"/>
                    <a:pt x="915" y="279"/>
                  </a:cubicBezTo>
                  <a:lnTo>
                    <a:pt x="962" y="209"/>
                  </a:lnTo>
                  <a:cubicBezTo>
                    <a:pt x="963" y="207"/>
                    <a:pt x="964" y="205"/>
                    <a:pt x="966" y="204"/>
                  </a:cubicBezTo>
                  <a:lnTo>
                    <a:pt x="1019" y="151"/>
                  </a:lnTo>
                  <a:cubicBezTo>
                    <a:pt x="1021" y="149"/>
                    <a:pt x="1022" y="148"/>
                    <a:pt x="1024" y="146"/>
                  </a:cubicBezTo>
                  <a:lnTo>
                    <a:pt x="1083" y="109"/>
                  </a:lnTo>
                  <a:cubicBezTo>
                    <a:pt x="1086" y="108"/>
                    <a:pt x="1088" y="107"/>
                    <a:pt x="1091" y="106"/>
                  </a:cubicBezTo>
                  <a:lnTo>
                    <a:pt x="1153" y="87"/>
                  </a:lnTo>
                  <a:cubicBezTo>
                    <a:pt x="1156" y="86"/>
                    <a:pt x="1159" y="86"/>
                    <a:pt x="1162" y="85"/>
                  </a:cubicBezTo>
                  <a:lnTo>
                    <a:pt x="1227" y="84"/>
                  </a:lnTo>
                  <a:cubicBezTo>
                    <a:pt x="1230" y="84"/>
                    <a:pt x="1233" y="85"/>
                    <a:pt x="1237" y="86"/>
                  </a:cubicBezTo>
                  <a:lnTo>
                    <a:pt x="1301" y="105"/>
                  </a:lnTo>
                  <a:cubicBezTo>
                    <a:pt x="1303" y="106"/>
                    <a:pt x="1306" y="107"/>
                    <a:pt x="1308" y="108"/>
                  </a:cubicBezTo>
                  <a:lnTo>
                    <a:pt x="1370" y="146"/>
                  </a:lnTo>
                  <a:cubicBezTo>
                    <a:pt x="1372" y="147"/>
                    <a:pt x="1374" y="149"/>
                    <a:pt x="1376" y="150"/>
                  </a:cubicBezTo>
                  <a:lnTo>
                    <a:pt x="1416" y="188"/>
                  </a:lnTo>
                  <a:cubicBezTo>
                    <a:pt x="1417" y="189"/>
                    <a:pt x="1418" y="190"/>
                    <a:pt x="1419" y="192"/>
                  </a:cubicBezTo>
                  <a:lnTo>
                    <a:pt x="1456" y="239"/>
                  </a:lnTo>
                  <a:lnTo>
                    <a:pt x="1401" y="246"/>
                  </a:lnTo>
                  <a:lnTo>
                    <a:pt x="1430" y="176"/>
                  </a:lnTo>
                  <a:cubicBezTo>
                    <a:pt x="1431" y="174"/>
                    <a:pt x="1431" y="173"/>
                    <a:pt x="1432" y="171"/>
                  </a:cubicBezTo>
                  <a:lnTo>
                    <a:pt x="1469" y="113"/>
                  </a:lnTo>
                  <a:cubicBezTo>
                    <a:pt x="1471" y="112"/>
                    <a:pt x="1472" y="110"/>
                    <a:pt x="1473" y="109"/>
                  </a:cubicBezTo>
                  <a:lnTo>
                    <a:pt x="1516" y="63"/>
                  </a:lnTo>
                  <a:cubicBezTo>
                    <a:pt x="1518" y="61"/>
                    <a:pt x="1520" y="59"/>
                    <a:pt x="1522" y="58"/>
                  </a:cubicBezTo>
                  <a:lnTo>
                    <a:pt x="1570" y="26"/>
                  </a:lnTo>
                  <a:cubicBezTo>
                    <a:pt x="1572" y="24"/>
                    <a:pt x="1575" y="23"/>
                    <a:pt x="1577" y="22"/>
                  </a:cubicBezTo>
                  <a:lnTo>
                    <a:pt x="1628" y="5"/>
                  </a:lnTo>
                  <a:cubicBezTo>
                    <a:pt x="1631" y="4"/>
                    <a:pt x="1634" y="4"/>
                    <a:pt x="1637" y="4"/>
                  </a:cubicBezTo>
                  <a:lnTo>
                    <a:pt x="1689" y="1"/>
                  </a:lnTo>
                  <a:cubicBezTo>
                    <a:pt x="1692" y="0"/>
                    <a:pt x="1695" y="1"/>
                    <a:pt x="1698" y="1"/>
                  </a:cubicBezTo>
                  <a:lnTo>
                    <a:pt x="1751" y="14"/>
                  </a:lnTo>
                  <a:cubicBezTo>
                    <a:pt x="1754" y="15"/>
                    <a:pt x="1757" y="16"/>
                    <a:pt x="1759" y="18"/>
                  </a:cubicBezTo>
                  <a:lnTo>
                    <a:pt x="1810" y="47"/>
                  </a:lnTo>
                  <a:cubicBezTo>
                    <a:pt x="1813" y="48"/>
                    <a:pt x="1815" y="50"/>
                    <a:pt x="1817" y="52"/>
                  </a:cubicBezTo>
                  <a:lnTo>
                    <a:pt x="1869" y="103"/>
                  </a:lnTo>
                  <a:cubicBezTo>
                    <a:pt x="1871" y="104"/>
                    <a:pt x="1872" y="106"/>
                    <a:pt x="1873" y="108"/>
                  </a:cubicBezTo>
                  <a:lnTo>
                    <a:pt x="1916" y="175"/>
                  </a:lnTo>
                  <a:lnTo>
                    <a:pt x="1863" y="174"/>
                  </a:lnTo>
                  <a:lnTo>
                    <a:pt x="1907" y="110"/>
                  </a:lnTo>
                  <a:cubicBezTo>
                    <a:pt x="1908" y="109"/>
                    <a:pt x="1910" y="107"/>
                    <a:pt x="1911" y="105"/>
                  </a:cubicBezTo>
                  <a:lnTo>
                    <a:pt x="1961" y="57"/>
                  </a:lnTo>
                  <a:cubicBezTo>
                    <a:pt x="1963" y="56"/>
                    <a:pt x="1965" y="54"/>
                    <a:pt x="1968" y="53"/>
                  </a:cubicBezTo>
                  <a:lnTo>
                    <a:pt x="2023" y="22"/>
                  </a:lnTo>
                  <a:cubicBezTo>
                    <a:pt x="2025" y="20"/>
                    <a:pt x="2027" y="19"/>
                    <a:pt x="2030" y="19"/>
                  </a:cubicBezTo>
                  <a:lnTo>
                    <a:pt x="2087" y="3"/>
                  </a:lnTo>
                  <a:cubicBezTo>
                    <a:pt x="2090" y="2"/>
                    <a:pt x="2093" y="1"/>
                    <a:pt x="2096" y="1"/>
                  </a:cubicBezTo>
                  <a:lnTo>
                    <a:pt x="2153" y="2"/>
                  </a:lnTo>
                  <a:cubicBezTo>
                    <a:pt x="2156" y="3"/>
                    <a:pt x="2159" y="3"/>
                    <a:pt x="2162" y="4"/>
                  </a:cubicBezTo>
                  <a:lnTo>
                    <a:pt x="2220" y="23"/>
                  </a:lnTo>
                  <a:cubicBezTo>
                    <a:pt x="2223" y="24"/>
                    <a:pt x="2226" y="25"/>
                    <a:pt x="2228" y="27"/>
                  </a:cubicBezTo>
                  <a:lnTo>
                    <a:pt x="2282" y="62"/>
                  </a:lnTo>
                  <a:cubicBezTo>
                    <a:pt x="2284" y="63"/>
                    <a:pt x="2286" y="64"/>
                    <a:pt x="2287" y="66"/>
                  </a:cubicBezTo>
                  <a:lnTo>
                    <a:pt x="2338" y="118"/>
                  </a:lnTo>
                  <a:cubicBezTo>
                    <a:pt x="2340" y="120"/>
                    <a:pt x="2341" y="121"/>
                    <a:pt x="2342" y="123"/>
                  </a:cubicBezTo>
                  <a:lnTo>
                    <a:pt x="2378" y="179"/>
                  </a:lnTo>
                  <a:lnTo>
                    <a:pt x="2410" y="247"/>
                  </a:lnTo>
                  <a:lnTo>
                    <a:pt x="2434" y="321"/>
                  </a:lnTo>
                  <a:lnTo>
                    <a:pt x="2449" y="401"/>
                  </a:lnTo>
                  <a:lnTo>
                    <a:pt x="2433" y="379"/>
                  </a:lnTo>
                  <a:lnTo>
                    <a:pt x="2496" y="415"/>
                  </a:lnTo>
                  <a:cubicBezTo>
                    <a:pt x="2499" y="416"/>
                    <a:pt x="2501" y="418"/>
                    <a:pt x="2503" y="419"/>
                  </a:cubicBezTo>
                  <a:lnTo>
                    <a:pt x="2558" y="472"/>
                  </a:lnTo>
                  <a:cubicBezTo>
                    <a:pt x="2559" y="474"/>
                    <a:pt x="2561" y="476"/>
                    <a:pt x="2562" y="477"/>
                  </a:cubicBezTo>
                  <a:lnTo>
                    <a:pt x="2608" y="544"/>
                  </a:lnTo>
                  <a:cubicBezTo>
                    <a:pt x="2609" y="546"/>
                    <a:pt x="2610" y="547"/>
                    <a:pt x="2610" y="549"/>
                  </a:cubicBezTo>
                  <a:lnTo>
                    <a:pt x="2647" y="627"/>
                  </a:lnTo>
                  <a:cubicBezTo>
                    <a:pt x="2648" y="628"/>
                    <a:pt x="2649" y="630"/>
                    <a:pt x="2649" y="631"/>
                  </a:cubicBezTo>
                  <a:lnTo>
                    <a:pt x="2675" y="719"/>
                  </a:lnTo>
                  <a:lnTo>
                    <a:pt x="2691" y="817"/>
                  </a:lnTo>
                  <a:lnTo>
                    <a:pt x="2693" y="921"/>
                  </a:lnTo>
                  <a:lnTo>
                    <a:pt x="2682" y="1025"/>
                  </a:lnTo>
                  <a:lnTo>
                    <a:pt x="2667" y="1094"/>
                  </a:lnTo>
                  <a:lnTo>
                    <a:pt x="2665" y="1074"/>
                  </a:lnTo>
                  <a:lnTo>
                    <a:pt x="2710" y="1184"/>
                  </a:lnTo>
                  <a:cubicBezTo>
                    <a:pt x="2711" y="1186"/>
                    <a:pt x="2711" y="1187"/>
                    <a:pt x="2712" y="1189"/>
                  </a:cubicBezTo>
                  <a:lnTo>
                    <a:pt x="2740" y="1306"/>
                  </a:lnTo>
                  <a:lnTo>
                    <a:pt x="2753" y="1431"/>
                  </a:lnTo>
                  <a:lnTo>
                    <a:pt x="2750" y="1557"/>
                  </a:lnTo>
                  <a:lnTo>
                    <a:pt x="2732" y="1680"/>
                  </a:lnTo>
                  <a:lnTo>
                    <a:pt x="2698" y="1797"/>
                  </a:lnTo>
                  <a:cubicBezTo>
                    <a:pt x="2698" y="1798"/>
                    <a:pt x="2697" y="1800"/>
                    <a:pt x="2696" y="1801"/>
                  </a:cubicBezTo>
                  <a:lnTo>
                    <a:pt x="2648" y="1903"/>
                  </a:lnTo>
                  <a:cubicBezTo>
                    <a:pt x="2648" y="1905"/>
                    <a:pt x="2647" y="1906"/>
                    <a:pt x="2646" y="1908"/>
                  </a:cubicBezTo>
                  <a:lnTo>
                    <a:pt x="2584" y="1996"/>
                  </a:lnTo>
                  <a:cubicBezTo>
                    <a:pt x="2583" y="1997"/>
                    <a:pt x="2582" y="1999"/>
                    <a:pt x="2580" y="2000"/>
                  </a:cubicBezTo>
                  <a:lnTo>
                    <a:pt x="2535" y="2046"/>
                  </a:lnTo>
                  <a:cubicBezTo>
                    <a:pt x="2534" y="2047"/>
                    <a:pt x="2533" y="2048"/>
                    <a:pt x="2532" y="2049"/>
                  </a:cubicBezTo>
                  <a:lnTo>
                    <a:pt x="2484" y="2085"/>
                  </a:lnTo>
                  <a:cubicBezTo>
                    <a:pt x="2482" y="2086"/>
                    <a:pt x="2481" y="2087"/>
                    <a:pt x="2479" y="2088"/>
                  </a:cubicBezTo>
                  <a:lnTo>
                    <a:pt x="2428" y="2115"/>
                  </a:lnTo>
                  <a:cubicBezTo>
                    <a:pt x="2427" y="2116"/>
                    <a:pt x="2425" y="2117"/>
                    <a:pt x="2423" y="2117"/>
                  </a:cubicBezTo>
                  <a:lnTo>
                    <a:pt x="2370" y="2133"/>
                  </a:lnTo>
                  <a:lnTo>
                    <a:pt x="2392" y="2105"/>
                  </a:lnTo>
                  <a:lnTo>
                    <a:pt x="2384" y="2214"/>
                  </a:lnTo>
                  <a:lnTo>
                    <a:pt x="2362" y="2319"/>
                  </a:lnTo>
                  <a:lnTo>
                    <a:pt x="2328" y="2415"/>
                  </a:lnTo>
                  <a:cubicBezTo>
                    <a:pt x="2327" y="2417"/>
                    <a:pt x="2326" y="2419"/>
                    <a:pt x="2325" y="2420"/>
                  </a:cubicBezTo>
                  <a:lnTo>
                    <a:pt x="2280" y="2500"/>
                  </a:lnTo>
                  <a:cubicBezTo>
                    <a:pt x="2279" y="2502"/>
                    <a:pt x="2278" y="2503"/>
                    <a:pt x="2277" y="2505"/>
                  </a:cubicBezTo>
                  <a:lnTo>
                    <a:pt x="2224" y="2570"/>
                  </a:lnTo>
                  <a:cubicBezTo>
                    <a:pt x="2223" y="2571"/>
                    <a:pt x="2221" y="2573"/>
                    <a:pt x="2220" y="2574"/>
                  </a:cubicBezTo>
                  <a:lnTo>
                    <a:pt x="2158" y="2624"/>
                  </a:lnTo>
                  <a:cubicBezTo>
                    <a:pt x="2156" y="2626"/>
                    <a:pt x="2153" y="2627"/>
                    <a:pt x="2151" y="2629"/>
                  </a:cubicBezTo>
                  <a:lnTo>
                    <a:pt x="2084" y="2660"/>
                  </a:lnTo>
                  <a:cubicBezTo>
                    <a:pt x="2081" y="2661"/>
                    <a:pt x="2078" y="2662"/>
                    <a:pt x="2075" y="2662"/>
                  </a:cubicBezTo>
                  <a:lnTo>
                    <a:pt x="2002" y="2672"/>
                  </a:lnTo>
                  <a:cubicBezTo>
                    <a:pt x="1999" y="2673"/>
                    <a:pt x="1996" y="2673"/>
                    <a:pt x="1994" y="2672"/>
                  </a:cubicBezTo>
                  <a:lnTo>
                    <a:pt x="1945" y="2666"/>
                  </a:lnTo>
                  <a:cubicBezTo>
                    <a:pt x="1942" y="2666"/>
                    <a:pt x="1940" y="2665"/>
                    <a:pt x="1938" y="2665"/>
                  </a:cubicBezTo>
                  <a:lnTo>
                    <a:pt x="1890" y="2649"/>
                  </a:lnTo>
                  <a:cubicBezTo>
                    <a:pt x="1888" y="2648"/>
                    <a:pt x="1887" y="2647"/>
                    <a:pt x="1885" y="2646"/>
                  </a:cubicBezTo>
                  <a:lnTo>
                    <a:pt x="1838" y="2620"/>
                  </a:lnTo>
                  <a:cubicBezTo>
                    <a:pt x="1836" y="2620"/>
                    <a:pt x="1835" y="2619"/>
                    <a:pt x="1834" y="2618"/>
                  </a:cubicBezTo>
                  <a:lnTo>
                    <a:pt x="1790" y="2583"/>
                  </a:lnTo>
                  <a:lnTo>
                    <a:pt x="1840" y="2566"/>
                  </a:lnTo>
                  <a:lnTo>
                    <a:pt x="1807" y="2685"/>
                  </a:lnTo>
                  <a:cubicBezTo>
                    <a:pt x="1807" y="2687"/>
                    <a:pt x="1806" y="2688"/>
                    <a:pt x="1806" y="2690"/>
                  </a:cubicBezTo>
                  <a:lnTo>
                    <a:pt x="1760" y="2793"/>
                  </a:lnTo>
                  <a:cubicBezTo>
                    <a:pt x="1759" y="2794"/>
                    <a:pt x="1758" y="2796"/>
                    <a:pt x="1757" y="2797"/>
                  </a:cubicBezTo>
                  <a:lnTo>
                    <a:pt x="1700" y="2884"/>
                  </a:lnTo>
                  <a:cubicBezTo>
                    <a:pt x="1699" y="2886"/>
                    <a:pt x="1698" y="2888"/>
                    <a:pt x="1696" y="2889"/>
                  </a:cubicBezTo>
                  <a:lnTo>
                    <a:pt x="1629" y="2956"/>
                  </a:lnTo>
                  <a:cubicBezTo>
                    <a:pt x="1627" y="2958"/>
                    <a:pt x="1626" y="2959"/>
                    <a:pt x="1623" y="2961"/>
                  </a:cubicBezTo>
                  <a:lnTo>
                    <a:pt x="1548" y="3008"/>
                  </a:lnTo>
                  <a:cubicBezTo>
                    <a:pt x="1546" y="3009"/>
                    <a:pt x="1544" y="3010"/>
                    <a:pt x="1541" y="3011"/>
                  </a:cubicBezTo>
                  <a:lnTo>
                    <a:pt x="1462" y="3036"/>
                  </a:lnTo>
                  <a:cubicBezTo>
                    <a:pt x="1460" y="3037"/>
                    <a:pt x="1458" y="3037"/>
                    <a:pt x="1456" y="3037"/>
                  </a:cubicBezTo>
                  <a:lnTo>
                    <a:pt x="1414" y="3041"/>
                  </a:lnTo>
                  <a:cubicBezTo>
                    <a:pt x="1412" y="3041"/>
                    <a:pt x="1410" y="3042"/>
                    <a:pt x="1408" y="3041"/>
                  </a:cubicBezTo>
                  <a:lnTo>
                    <a:pt x="1367" y="3038"/>
                  </a:lnTo>
                  <a:lnTo>
                    <a:pt x="1321" y="3029"/>
                  </a:lnTo>
                  <a:cubicBezTo>
                    <a:pt x="1319" y="3028"/>
                    <a:pt x="1318" y="3028"/>
                    <a:pt x="1316" y="3027"/>
                  </a:cubicBezTo>
                  <a:lnTo>
                    <a:pt x="1274" y="3011"/>
                  </a:lnTo>
                  <a:cubicBezTo>
                    <a:pt x="1272" y="3011"/>
                    <a:pt x="1271" y="3010"/>
                    <a:pt x="1269" y="3009"/>
                  </a:cubicBezTo>
                  <a:lnTo>
                    <a:pt x="1202" y="2969"/>
                  </a:lnTo>
                  <a:cubicBezTo>
                    <a:pt x="1200" y="2968"/>
                    <a:pt x="1198" y="2966"/>
                    <a:pt x="1197" y="2965"/>
                  </a:cubicBezTo>
                  <a:lnTo>
                    <a:pt x="1136" y="2908"/>
                  </a:lnTo>
                  <a:cubicBezTo>
                    <a:pt x="1134" y="2907"/>
                    <a:pt x="1133" y="2905"/>
                    <a:pt x="1132" y="2903"/>
                  </a:cubicBezTo>
                  <a:lnTo>
                    <a:pt x="1078" y="2830"/>
                  </a:lnTo>
                  <a:cubicBezTo>
                    <a:pt x="1077" y="2829"/>
                    <a:pt x="1076" y="2828"/>
                    <a:pt x="1075" y="2826"/>
                  </a:cubicBezTo>
                  <a:lnTo>
                    <a:pt x="1030" y="2741"/>
                  </a:lnTo>
                  <a:lnTo>
                    <a:pt x="1079" y="2751"/>
                  </a:lnTo>
                  <a:lnTo>
                    <a:pt x="1036" y="2786"/>
                  </a:lnTo>
                  <a:lnTo>
                    <a:pt x="987" y="2817"/>
                  </a:lnTo>
                  <a:lnTo>
                    <a:pt x="938" y="2839"/>
                  </a:lnTo>
                  <a:lnTo>
                    <a:pt x="888" y="2854"/>
                  </a:lnTo>
                  <a:cubicBezTo>
                    <a:pt x="886" y="2855"/>
                    <a:pt x="884" y="2855"/>
                    <a:pt x="883" y="2855"/>
                  </a:cubicBezTo>
                  <a:lnTo>
                    <a:pt x="837" y="2861"/>
                  </a:lnTo>
                  <a:lnTo>
                    <a:pt x="786" y="2861"/>
                  </a:lnTo>
                  <a:cubicBezTo>
                    <a:pt x="785" y="2861"/>
                    <a:pt x="783" y="2861"/>
                    <a:pt x="782" y="2861"/>
                  </a:cubicBezTo>
                  <a:lnTo>
                    <a:pt x="736" y="2854"/>
                  </a:lnTo>
                  <a:lnTo>
                    <a:pt x="686" y="2840"/>
                  </a:lnTo>
                  <a:cubicBezTo>
                    <a:pt x="684" y="2840"/>
                    <a:pt x="683" y="2839"/>
                    <a:pt x="681" y="2839"/>
                  </a:cubicBezTo>
                  <a:lnTo>
                    <a:pt x="637" y="2819"/>
                  </a:lnTo>
                  <a:lnTo>
                    <a:pt x="590" y="2790"/>
                  </a:lnTo>
                  <a:lnTo>
                    <a:pt x="547" y="2756"/>
                  </a:lnTo>
                  <a:lnTo>
                    <a:pt x="505" y="2714"/>
                  </a:lnTo>
                  <a:cubicBezTo>
                    <a:pt x="504" y="2713"/>
                    <a:pt x="503" y="2712"/>
                    <a:pt x="502" y="2710"/>
                  </a:cubicBezTo>
                  <a:lnTo>
                    <a:pt x="432" y="2615"/>
                  </a:lnTo>
                  <a:cubicBezTo>
                    <a:pt x="431" y="2614"/>
                    <a:pt x="430" y="2612"/>
                    <a:pt x="429" y="2611"/>
                  </a:cubicBezTo>
                  <a:lnTo>
                    <a:pt x="371" y="2493"/>
                  </a:lnTo>
                  <a:lnTo>
                    <a:pt x="365" y="2477"/>
                  </a:lnTo>
                  <a:lnTo>
                    <a:pt x="395" y="2497"/>
                  </a:lnTo>
                  <a:lnTo>
                    <a:pt x="340" y="2498"/>
                  </a:lnTo>
                  <a:cubicBezTo>
                    <a:pt x="337" y="2499"/>
                    <a:pt x="334" y="2498"/>
                    <a:pt x="331" y="2497"/>
                  </a:cubicBezTo>
                  <a:lnTo>
                    <a:pt x="279" y="2483"/>
                  </a:lnTo>
                  <a:cubicBezTo>
                    <a:pt x="276" y="2483"/>
                    <a:pt x="273" y="2481"/>
                    <a:pt x="271" y="2480"/>
                  </a:cubicBezTo>
                  <a:lnTo>
                    <a:pt x="222" y="2450"/>
                  </a:lnTo>
                  <a:cubicBezTo>
                    <a:pt x="220" y="2449"/>
                    <a:pt x="218" y="2447"/>
                    <a:pt x="216" y="2446"/>
                  </a:cubicBezTo>
                  <a:lnTo>
                    <a:pt x="172" y="2404"/>
                  </a:lnTo>
                  <a:cubicBezTo>
                    <a:pt x="171" y="2402"/>
                    <a:pt x="169" y="2401"/>
                    <a:pt x="168" y="2399"/>
                  </a:cubicBezTo>
                  <a:lnTo>
                    <a:pt x="130" y="2345"/>
                  </a:lnTo>
                  <a:cubicBezTo>
                    <a:pt x="129" y="2343"/>
                    <a:pt x="128" y="2342"/>
                    <a:pt x="127" y="2340"/>
                  </a:cubicBezTo>
                  <a:lnTo>
                    <a:pt x="97" y="2276"/>
                  </a:lnTo>
                  <a:cubicBezTo>
                    <a:pt x="97" y="2274"/>
                    <a:pt x="96" y="2273"/>
                    <a:pt x="96" y="2271"/>
                  </a:cubicBezTo>
                  <a:lnTo>
                    <a:pt x="75" y="2197"/>
                  </a:lnTo>
                  <a:lnTo>
                    <a:pt x="62" y="2113"/>
                  </a:lnTo>
                  <a:lnTo>
                    <a:pt x="60" y="2020"/>
                  </a:lnTo>
                  <a:cubicBezTo>
                    <a:pt x="60" y="2018"/>
                    <a:pt x="61" y="2017"/>
                    <a:pt x="61" y="2015"/>
                  </a:cubicBezTo>
                  <a:lnTo>
                    <a:pt x="73" y="1929"/>
                  </a:lnTo>
                  <a:cubicBezTo>
                    <a:pt x="73" y="1927"/>
                    <a:pt x="73" y="1926"/>
                    <a:pt x="74" y="1924"/>
                  </a:cubicBezTo>
                  <a:lnTo>
                    <a:pt x="98" y="1843"/>
                  </a:lnTo>
                  <a:cubicBezTo>
                    <a:pt x="98" y="1842"/>
                    <a:pt x="99" y="1840"/>
                    <a:pt x="100" y="1838"/>
                  </a:cubicBezTo>
                  <a:lnTo>
                    <a:pt x="136" y="1767"/>
                  </a:lnTo>
                  <a:lnTo>
                    <a:pt x="141" y="1803"/>
                  </a:lnTo>
                  <a:lnTo>
                    <a:pt x="97" y="1754"/>
                  </a:lnTo>
                  <a:cubicBezTo>
                    <a:pt x="95" y="1752"/>
                    <a:pt x="94" y="1751"/>
                    <a:pt x="93" y="1749"/>
                  </a:cubicBezTo>
                  <a:lnTo>
                    <a:pt x="57" y="1690"/>
                  </a:lnTo>
                  <a:cubicBezTo>
                    <a:pt x="56" y="1689"/>
                    <a:pt x="55" y="1687"/>
                    <a:pt x="55" y="1685"/>
                  </a:cubicBezTo>
                  <a:lnTo>
                    <a:pt x="28" y="1617"/>
                  </a:lnTo>
                  <a:lnTo>
                    <a:pt x="8" y="1539"/>
                  </a:lnTo>
                  <a:lnTo>
                    <a:pt x="0" y="1458"/>
                  </a:lnTo>
                  <a:lnTo>
                    <a:pt x="0" y="1375"/>
                  </a:lnTo>
                  <a:lnTo>
                    <a:pt x="13" y="1292"/>
                  </a:lnTo>
                  <a:cubicBezTo>
                    <a:pt x="13" y="1290"/>
                    <a:pt x="13" y="1289"/>
                    <a:pt x="14" y="1287"/>
                  </a:cubicBezTo>
                  <a:lnTo>
                    <a:pt x="37" y="1212"/>
                  </a:lnTo>
                  <a:cubicBezTo>
                    <a:pt x="37" y="1210"/>
                    <a:pt x="38" y="1209"/>
                    <a:pt x="39" y="1207"/>
                  </a:cubicBezTo>
                  <a:lnTo>
                    <a:pt x="78" y="1130"/>
                  </a:lnTo>
                  <a:cubicBezTo>
                    <a:pt x="79" y="1128"/>
                    <a:pt x="80" y="1126"/>
                    <a:pt x="81" y="1124"/>
                  </a:cubicBezTo>
                  <a:lnTo>
                    <a:pt x="129" y="1064"/>
                  </a:lnTo>
                  <a:cubicBezTo>
                    <a:pt x="131" y="1062"/>
                    <a:pt x="133" y="1060"/>
                    <a:pt x="135" y="1059"/>
                  </a:cubicBezTo>
                  <a:lnTo>
                    <a:pt x="192" y="1017"/>
                  </a:lnTo>
                  <a:cubicBezTo>
                    <a:pt x="195" y="1015"/>
                    <a:pt x="198" y="1013"/>
                    <a:pt x="201" y="1012"/>
                  </a:cubicBezTo>
                  <a:lnTo>
                    <a:pt x="263" y="991"/>
                  </a:lnTo>
                  <a:lnTo>
                    <a:pt x="242" y="1015"/>
                  </a:lnTo>
                  <a:lnTo>
                    <a:pt x="244" y="1005"/>
                  </a:lnTo>
                  <a:close/>
                  <a:moveTo>
                    <a:pt x="305" y="1028"/>
                  </a:moveTo>
                  <a:cubicBezTo>
                    <a:pt x="303" y="1039"/>
                    <a:pt x="295" y="1048"/>
                    <a:pt x="284" y="1052"/>
                  </a:cubicBezTo>
                  <a:lnTo>
                    <a:pt x="222" y="1073"/>
                  </a:lnTo>
                  <a:lnTo>
                    <a:pt x="230" y="1068"/>
                  </a:lnTo>
                  <a:lnTo>
                    <a:pt x="173" y="1110"/>
                  </a:lnTo>
                  <a:lnTo>
                    <a:pt x="179" y="1104"/>
                  </a:lnTo>
                  <a:lnTo>
                    <a:pt x="131" y="1164"/>
                  </a:lnTo>
                  <a:lnTo>
                    <a:pt x="135" y="1159"/>
                  </a:lnTo>
                  <a:lnTo>
                    <a:pt x="96" y="1236"/>
                  </a:lnTo>
                  <a:lnTo>
                    <a:pt x="98" y="1231"/>
                  </a:lnTo>
                  <a:lnTo>
                    <a:pt x="75" y="1306"/>
                  </a:lnTo>
                  <a:lnTo>
                    <a:pt x="76" y="1301"/>
                  </a:lnTo>
                  <a:lnTo>
                    <a:pt x="64" y="1376"/>
                  </a:lnTo>
                  <a:lnTo>
                    <a:pt x="63" y="1451"/>
                  </a:lnTo>
                  <a:lnTo>
                    <a:pt x="71" y="1524"/>
                  </a:lnTo>
                  <a:lnTo>
                    <a:pt x="87" y="1594"/>
                  </a:lnTo>
                  <a:lnTo>
                    <a:pt x="114" y="1662"/>
                  </a:lnTo>
                  <a:lnTo>
                    <a:pt x="112" y="1657"/>
                  </a:lnTo>
                  <a:lnTo>
                    <a:pt x="148" y="1716"/>
                  </a:lnTo>
                  <a:lnTo>
                    <a:pt x="144" y="1711"/>
                  </a:lnTo>
                  <a:lnTo>
                    <a:pt x="188" y="1760"/>
                  </a:lnTo>
                  <a:cubicBezTo>
                    <a:pt x="197" y="1770"/>
                    <a:pt x="199" y="1784"/>
                    <a:pt x="193" y="1796"/>
                  </a:cubicBezTo>
                  <a:lnTo>
                    <a:pt x="157" y="1867"/>
                  </a:lnTo>
                  <a:lnTo>
                    <a:pt x="159" y="1862"/>
                  </a:lnTo>
                  <a:lnTo>
                    <a:pt x="135" y="1943"/>
                  </a:lnTo>
                  <a:lnTo>
                    <a:pt x="136" y="1938"/>
                  </a:lnTo>
                  <a:lnTo>
                    <a:pt x="124" y="2024"/>
                  </a:lnTo>
                  <a:lnTo>
                    <a:pt x="124" y="2019"/>
                  </a:lnTo>
                  <a:lnTo>
                    <a:pt x="125" y="2104"/>
                  </a:lnTo>
                  <a:lnTo>
                    <a:pt x="136" y="2180"/>
                  </a:lnTo>
                  <a:lnTo>
                    <a:pt x="157" y="2254"/>
                  </a:lnTo>
                  <a:lnTo>
                    <a:pt x="155" y="2249"/>
                  </a:lnTo>
                  <a:lnTo>
                    <a:pt x="185" y="2313"/>
                  </a:lnTo>
                  <a:lnTo>
                    <a:pt x="183" y="2308"/>
                  </a:lnTo>
                  <a:lnTo>
                    <a:pt x="221" y="2362"/>
                  </a:lnTo>
                  <a:lnTo>
                    <a:pt x="217" y="2357"/>
                  </a:lnTo>
                  <a:lnTo>
                    <a:pt x="261" y="2399"/>
                  </a:lnTo>
                  <a:lnTo>
                    <a:pt x="255" y="2395"/>
                  </a:lnTo>
                  <a:lnTo>
                    <a:pt x="304" y="2425"/>
                  </a:lnTo>
                  <a:lnTo>
                    <a:pt x="296" y="2422"/>
                  </a:lnTo>
                  <a:lnTo>
                    <a:pt x="348" y="2436"/>
                  </a:lnTo>
                  <a:lnTo>
                    <a:pt x="339" y="2434"/>
                  </a:lnTo>
                  <a:lnTo>
                    <a:pt x="394" y="2433"/>
                  </a:lnTo>
                  <a:cubicBezTo>
                    <a:pt x="407" y="2433"/>
                    <a:pt x="420" y="2441"/>
                    <a:pt x="424" y="2454"/>
                  </a:cubicBezTo>
                  <a:lnTo>
                    <a:pt x="428" y="2464"/>
                  </a:lnTo>
                  <a:lnTo>
                    <a:pt x="486" y="2582"/>
                  </a:lnTo>
                  <a:lnTo>
                    <a:pt x="483" y="2577"/>
                  </a:lnTo>
                  <a:lnTo>
                    <a:pt x="553" y="2672"/>
                  </a:lnTo>
                  <a:lnTo>
                    <a:pt x="550" y="2669"/>
                  </a:lnTo>
                  <a:lnTo>
                    <a:pt x="586" y="2705"/>
                  </a:lnTo>
                  <a:lnTo>
                    <a:pt x="624" y="2735"/>
                  </a:lnTo>
                  <a:lnTo>
                    <a:pt x="664" y="2760"/>
                  </a:lnTo>
                  <a:lnTo>
                    <a:pt x="708" y="2780"/>
                  </a:lnTo>
                  <a:lnTo>
                    <a:pt x="703" y="2779"/>
                  </a:lnTo>
                  <a:lnTo>
                    <a:pt x="745" y="2791"/>
                  </a:lnTo>
                  <a:lnTo>
                    <a:pt x="791" y="2798"/>
                  </a:lnTo>
                  <a:lnTo>
                    <a:pt x="786" y="2797"/>
                  </a:lnTo>
                  <a:lnTo>
                    <a:pt x="828" y="2798"/>
                  </a:lnTo>
                  <a:lnTo>
                    <a:pt x="874" y="2792"/>
                  </a:lnTo>
                  <a:lnTo>
                    <a:pt x="869" y="2793"/>
                  </a:lnTo>
                  <a:lnTo>
                    <a:pt x="912" y="2780"/>
                  </a:lnTo>
                  <a:lnTo>
                    <a:pt x="954" y="2762"/>
                  </a:lnTo>
                  <a:lnTo>
                    <a:pt x="995" y="2737"/>
                  </a:lnTo>
                  <a:lnTo>
                    <a:pt x="1038" y="2702"/>
                  </a:lnTo>
                  <a:cubicBezTo>
                    <a:pt x="1046" y="2696"/>
                    <a:pt x="1055" y="2693"/>
                    <a:pt x="1065" y="2695"/>
                  </a:cubicBezTo>
                  <a:cubicBezTo>
                    <a:pt x="1074" y="2697"/>
                    <a:pt x="1082" y="2703"/>
                    <a:pt x="1087" y="2711"/>
                  </a:cubicBezTo>
                  <a:lnTo>
                    <a:pt x="1132" y="2796"/>
                  </a:lnTo>
                  <a:lnTo>
                    <a:pt x="1129" y="2792"/>
                  </a:lnTo>
                  <a:lnTo>
                    <a:pt x="1183" y="2865"/>
                  </a:lnTo>
                  <a:lnTo>
                    <a:pt x="1179" y="2861"/>
                  </a:lnTo>
                  <a:lnTo>
                    <a:pt x="1240" y="2918"/>
                  </a:lnTo>
                  <a:lnTo>
                    <a:pt x="1235" y="2914"/>
                  </a:lnTo>
                  <a:lnTo>
                    <a:pt x="1302" y="2954"/>
                  </a:lnTo>
                  <a:lnTo>
                    <a:pt x="1297" y="2952"/>
                  </a:lnTo>
                  <a:lnTo>
                    <a:pt x="1339" y="2968"/>
                  </a:lnTo>
                  <a:lnTo>
                    <a:pt x="1334" y="2966"/>
                  </a:lnTo>
                  <a:lnTo>
                    <a:pt x="1372" y="2975"/>
                  </a:lnTo>
                  <a:lnTo>
                    <a:pt x="1413" y="2978"/>
                  </a:lnTo>
                  <a:lnTo>
                    <a:pt x="1407" y="2978"/>
                  </a:lnTo>
                  <a:lnTo>
                    <a:pt x="1449" y="2974"/>
                  </a:lnTo>
                  <a:lnTo>
                    <a:pt x="1443" y="2975"/>
                  </a:lnTo>
                  <a:lnTo>
                    <a:pt x="1522" y="2950"/>
                  </a:lnTo>
                  <a:lnTo>
                    <a:pt x="1514" y="2953"/>
                  </a:lnTo>
                  <a:lnTo>
                    <a:pt x="1589" y="2906"/>
                  </a:lnTo>
                  <a:lnTo>
                    <a:pt x="1584" y="2911"/>
                  </a:lnTo>
                  <a:lnTo>
                    <a:pt x="1651" y="2844"/>
                  </a:lnTo>
                  <a:lnTo>
                    <a:pt x="1647" y="2849"/>
                  </a:lnTo>
                  <a:lnTo>
                    <a:pt x="1704" y="2762"/>
                  </a:lnTo>
                  <a:lnTo>
                    <a:pt x="1701" y="2766"/>
                  </a:lnTo>
                  <a:lnTo>
                    <a:pt x="1747" y="2663"/>
                  </a:lnTo>
                  <a:lnTo>
                    <a:pt x="1746" y="2668"/>
                  </a:lnTo>
                  <a:lnTo>
                    <a:pt x="1779" y="2549"/>
                  </a:lnTo>
                  <a:cubicBezTo>
                    <a:pt x="1782" y="2539"/>
                    <a:pt x="1789" y="2530"/>
                    <a:pt x="1800" y="2527"/>
                  </a:cubicBezTo>
                  <a:cubicBezTo>
                    <a:pt x="1810" y="2524"/>
                    <a:pt x="1821" y="2526"/>
                    <a:pt x="1829" y="2532"/>
                  </a:cubicBezTo>
                  <a:lnTo>
                    <a:pt x="1873" y="2567"/>
                  </a:lnTo>
                  <a:lnTo>
                    <a:pt x="1869" y="2564"/>
                  </a:lnTo>
                  <a:lnTo>
                    <a:pt x="1916" y="2590"/>
                  </a:lnTo>
                  <a:lnTo>
                    <a:pt x="1911" y="2588"/>
                  </a:lnTo>
                  <a:lnTo>
                    <a:pt x="1959" y="2604"/>
                  </a:lnTo>
                  <a:lnTo>
                    <a:pt x="1952" y="2603"/>
                  </a:lnTo>
                  <a:lnTo>
                    <a:pt x="2001" y="2609"/>
                  </a:lnTo>
                  <a:lnTo>
                    <a:pt x="1993" y="2609"/>
                  </a:lnTo>
                  <a:lnTo>
                    <a:pt x="2066" y="2599"/>
                  </a:lnTo>
                  <a:lnTo>
                    <a:pt x="2057" y="2601"/>
                  </a:lnTo>
                  <a:lnTo>
                    <a:pt x="2124" y="2570"/>
                  </a:lnTo>
                  <a:lnTo>
                    <a:pt x="2117" y="2575"/>
                  </a:lnTo>
                  <a:lnTo>
                    <a:pt x="2179" y="2525"/>
                  </a:lnTo>
                  <a:lnTo>
                    <a:pt x="2175" y="2529"/>
                  </a:lnTo>
                  <a:lnTo>
                    <a:pt x="2228" y="2464"/>
                  </a:lnTo>
                  <a:lnTo>
                    <a:pt x="2225" y="2469"/>
                  </a:lnTo>
                  <a:lnTo>
                    <a:pt x="2270" y="2389"/>
                  </a:lnTo>
                  <a:lnTo>
                    <a:pt x="2267" y="2394"/>
                  </a:lnTo>
                  <a:lnTo>
                    <a:pt x="2299" y="2306"/>
                  </a:lnTo>
                  <a:lnTo>
                    <a:pt x="2321" y="2209"/>
                  </a:lnTo>
                  <a:lnTo>
                    <a:pt x="2329" y="2100"/>
                  </a:lnTo>
                  <a:cubicBezTo>
                    <a:pt x="2330" y="2087"/>
                    <a:pt x="2339" y="2076"/>
                    <a:pt x="2351" y="2072"/>
                  </a:cubicBezTo>
                  <a:lnTo>
                    <a:pt x="2404" y="2056"/>
                  </a:lnTo>
                  <a:lnTo>
                    <a:pt x="2398" y="2058"/>
                  </a:lnTo>
                  <a:lnTo>
                    <a:pt x="2449" y="2031"/>
                  </a:lnTo>
                  <a:lnTo>
                    <a:pt x="2445" y="2034"/>
                  </a:lnTo>
                  <a:lnTo>
                    <a:pt x="2493" y="1998"/>
                  </a:lnTo>
                  <a:lnTo>
                    <a:pt x="2490" y="2001"/>
                  </a:lnTo>
                  <a:lnTo>
                    <a:pt x="2535" y="1955"/>
                  </a:lnTo>
                  <a:lnTo>
                    <a:pt x="2531" y="1959"/>
                  </a:lnTo>
                  <a:lnTo>
                    <a:pt x="2593" y="1871"/>
                  </a:lnTo>
                  <a:lnTo>
                    <a:pt x="2591" y="1876"/>
                  </a:lnTo>
                  <a:lnTo>
                    <a:pt x="2639" y="1774"/>
                  </a:lnTo>
                  <a:lnTo>
                    <a:pt x="2637" y="1778"/>
                  </a:lnTo>
                  <a:lnTo>
                    <a:pt x="2669" y="1671"/>
                  </a:lnTo>
                  <a:lnTo>
                    <a:pt x="2686" y="1556"/>
                  </a:lnTo>
                  <a:lnTo>
                    <a:pt x="2690" y="1438"/>
                  </a:lnTo>
                  <a:lnTo>
                    <a:pt x="2677" y="1321"/>
                  </a:lnTo>
                  <a:lnTo>
                    <a:pt x="2649" y="1204"/>
                  </a:lnTo>
                  <a:lnTo>
                    <a:pt x="2651" y="1209"/>
                  </a:lnTo>
                  <a:lnTo>
                    <a:pt x="2606" y="1099"/>
                  </a:lnTo>
                  <a:cubicBezTo>
                    <a:pt x="2603" y="1092"/>
                    <a:pt x="2603" y="1086"/>
                    <a:pt x="2604" y="1079"/>
                  </a:cubicBezTo>
                  <a:lnTo>
                    <a:pt x="2619" y="1018"/>
                  </a:lnTo>
                  <a:lnTo>
                    <a:pt x="2629" y="922"/>
                  </a:lnTo>
                  <a:lnTo>
                    <a:pt x="2628" y="828"/>
                  </a:lnTo>
                  <a:lnTo>
                    <a:pt x="2614" y="738"/>
                  </a:lnTo>
                  <a:lnTo>
                    <a:pt x="2588" y="650"/>
                  </a:lnTo>
                  <a:lnTo>
                    <a:pt x="2590" y="654"/>
                  </a:lnTo>
                  <a:lnTo>
                    <a:pt x="2553" y="576"/>
                  </a:lnTo>
                  <a:lnTo>
                    <a:pt x="2555" y="581"/>
                  </a:lnTo>
                  <a:lnTo>
                    <a:pt x="2509" y="514"/>
                  </a:lnTo>
                  <a:lnTo>
                    <a:pt x="2513" y="519"/>
                  </a:lnTo>
                  <a:lnTo>
                    <a:pt x="2458" y="466"/>
                  </a:lnTo>
                  <a:lnTo>
                    <a:pt x="2465" y="470"/>
                  </a:lnTo>
                  <a:lnTo>
                    <a:pt x="2402" y="434"/>
                  </a:lnTo>
                  <a:cubicBezTo>
                    <a:pt x="2393" y="430"/>
                    <a:pt x="2388" y="422"/>
                    <a:pt x="2386" y="412"/>
                  </a:cubicBezTo>
                  <a:lnTo>
                    <a:pt x="2373" y="340"/>
                  </a:lnTo>
                  <a:lnTo>
                    <a:pt x="2352" y="274"/>
                  </a:lnTo>
                  <a:lnTo>
                    <a:pt x="2325" y="214"/>
                  </a:lnTo>
                  <a:lnTo>
                    <a:pt x="2289" y="158"/>
                  </a:lnTo>
                  <a:lnTo>
                    <a:pt x="2293" y="163"/>
                  </a:lnTo>
                  <a:lnTo>
                    <a:pt x="2242" y="111"/>
                  </a:lnTo>
                  <a:lnTo>
                    <a:pt x="2247" y="115"/>
                  </a:lnTo>
                  <a:lnTo>
                    <a:pt x="2193" y="80"/>
                  </a:lnTo>
                  <a:lnTo>
                    <a:pt x="2201" y="84"/>
                  </a:lnTo>
                  <a:lnTo>
                    <a:pt x="2143" y="65"/>
                  </a:lnTo>
                  <a:lnTo>
                    <a:pt x="2152" y="66"/>
                  </a:lnTo>
                  <a:lnTo>
                    <a:pt x="2095" y="65"/>
                  </a:lnTo>
                  <a:lnTo>
                    <a:pt x="2104" y="64"/>
                  </a:lnTo>
                  <a:lnTo>
                    <a:pt x="2047" y="80"/>
                  </a:lnTo>
                  <a:lnTo>
                    <a:pt x="2054" y="77"/>
                  </a:lnTo>
                  <a:lnTo>
                    <a:pt x="1999" y="108"/>
                  </a:lnTo>
                  <a:lnTo>
                    <a:pt x="2006" y="104"/>
                  </a:lnTo>
                  <a:lnTo>
                    <a:pt x="1956" y="152"/>
                  </a:lnTo>
                  <a:lnTo>
                    <a:pt x="1960" y="147"/>
                  </a:lnTo>
                  <a:lnTo>
                    <a:pt x="1916" y="211"/>
                  </a:lnTo>
                  <a:cubicBezTo>
                    <a:pt x="1910" y="219"/>
                    <a:pt x="1900" y="225"/>
                    <a:pt x="1889" y="224"/>
                  </a:cubicBezTo>
                  <a:cubicBezTo>
                    <a:pt x="1878" y="224"/>
                    <a:pt x="1868" y="219"/>
                    <a:pt x="1863" y="210"/>
                  </a:cubicBezTo>
                  <a:lnTo>
                    <a:pt x="1820" y="143"/>
                  </a:lnTo>
                  <a:lnTo>
                    <a:pt x="1824" y="148"/>
                  </a:lnTo>
                  <a:lnTo>
                    <a:pt x="1772" y="97"/>
                  </a:lnTo>
                  <a:lnTo>
                    <a:pt x="1779" y="102"/>
                  </a:lnTo>
                  <a:lnTo>
                    <a:pt x="1728" y="73"/>
                  </a:lnTo>
                  <a:lnTo>
                    <a:pt x="1736" y="77"/>
                  </a:lnTo>
                  <a:lnTo>
                    <a:pt x="1683" y="64"/>
                  </a:lnTo>
                  <a:lnTo>
                    <a:pt x="1692" y="64"/>
                  </a:lnTo>
                  <a:lnTo>
                    <a:pt x="1640" y="67"/>
                  </a:lnTo>
                  <a:lnTo>
                    <a:pt x="1649" y="66"/>
                  </a:lnTo>
                  <a:lnTo>
                    <a:pt x="1598" y="83"/>
                  </a:lnTo>
                  <a:lnTo>
                    <a:pt x="1605" y="79"/>
                  </a:lnTo>
                  <a:lnTo>
                    <a:pt x="1557" y="111"/>
                  </a:lnTo>
                  <a:lnTo>
                    <a:pt x="1563" y="106"/>
                  </a:lnTo>
                  <a:lnTo>
                    <a:pt x="1520" y="152"/>
                  </a:lnTo>
                  <a:lnTo>
                    <a:pt x="1523" y="148"/>
                  </a:lnTo>
                  <a:lnTo>
                    <a:pt x="1486" y="206"/>
                  </a:lnTo>
                  <a:lnTo>
                    <a:pt x="1489" y="201"/>
                  </a:lnTo>
                  <a:lnTo>
                    <a:pt x="1460" y="271"/>
                  </a:lnTo>
                  <a:cubicBezTo>
                    <a:pt x="1456" y="281"/>
                    <a:pt x="1446" y="289"/>
                    <a:pt x="1435" y="290"/>
                  </a:cubicBezTo>
                  <a:cubicBezTo>
                    <a:pt x="1424" y="292"/>
                    <a:pt x="1412" y="287"/>
                    <a:pt x="1405" y="278"/>
                  </a:cubicBezTo>
                  <a:lnTo>
                    <a:pt x="1368" y="231"/>
                  </a:lnTo>
                  <a:lnTo>
                    <a:pt x="1371" y="235"/>
                  </a:lnTo>
                  <a:lnTo>
                    <a:pt x="1331" y="197"/>
                  </a:lnTo>
                  <a:lnTo>
                    <a:pt x="1337" y="201"/>
                  </a:lnTo>
                  <a:lnTo>
                    <a:pt x="1275" y="163"/>
                  </a:lnTo>
                  <a:lnTo>
                    <a:pt x="1282" y="166"/>
                  </a:lnTo>
                  <a:lnTo>
                    <a:pt x="1218" y="147"/>
                  </a:lnTo>
                  <a:lnTo>
                    <a:pt x="1228" y="148"/>
                  </a:lnTo>
                  <a:lnTo>
                    <a:pt x="1163" y="149"/>
                  </a:lnTo>
                  <a:lnTo>
                    <a:pt x="1172" y="148"/>
                  </a:lnTo>
                  <a:lnTo>
                    <a:pt x="1110" y="167"/>
                  </a:lnTo>
                  <a:lnTo>
                    <a:pt x="1117" y="164"/>
                  </a:lnTo>
                  <a:lnTo>
                    <a:pt x="1058" y="201"/>
                  </a:lnTo>
                  <a:lnTo>
                    <a:pt x="1064" y="196"/>
                  </a:lnTo>
                  <a:lnTo>
                    <a:pt x="1011" y="249"/>
                  </a:lnTo>
                  <a:lnTo>
                    <a:pt x="1015" y="244"/>
                  </a:lnTo>
                  <a:lnTo>
                    <a:pt x="968" y="314"/>
                  </a:lnTo>
                  <a:lnTo>
                    <a:pt x="971" y="309"/>
                  </a:lnTo>
                  <a:lnTo>
                    <a:pt x="934" y="393"/>
                  </a:lnTo>
                  <a:cubicBezTo>
                    <a:pt x="930" y="402"/>
                    <a:pt x="922" y="409"/>
                    <a:pt x="913" y="411"/>
                  </a:cubicBezTo>
                  <a:cubicBezTo>
                    <a:pt x="903" y="414"/>
                    <a:pt x="893" y="412"/>
                    <a:pt x="886" y="406"/>
                  </a:cubicBezTo>
                  <a:lnTo>
                    <a:pt x="823" y="360"/>
                  </a:lnTo>
                  <a:lnTo>
                    <a:pt x="829" y="364"/>
                  </a:lnTo>
                  <a:lnTo>
                    <a:pt x="762" y="335"/>
                  </a:lnTo>
                  <a:lnTo>
                    <a:pt x="769" y="337"/>
                  </a:lnTo>
                  <a:lnTo>
                    <a:pt x="700" y="326"/>
                  </a:lnTo>
                  <a:lnTo>
                    <a:pt x="708" y="326"/>
                  </a:lnTo>
                  <a:lnTo>
                    <a:pt x="638" y="331"/>
                  </a:lnTo>
                  <a:lnTo>
                    <a:pt x="644" y="330"/>
                  </a:lnTo>
                  <a:lnTo>
                    <a:pt x="606" y="341"/>
                  </a:lnTo>
                  <a:lnTo>
                    <a:pt x="565" y="359"/>
                  </a:lnTo>
                  <a:lnTo>
                    <a:pt x="571" y="356"/>
                  </a:lnTo>
                  <a:lnTo>
                    <a:pt x="496" y="408"/>
                  </a:lnTo>
                  <a:lnTo>
                    <a:pt x="501" y="403"/>
                  </a:lnTo>
                  <a:lnTo>
                    <a:pt x="436" y="476"/>
                  </a:lnTo>
                  <a:lnTo>
                    <a:pt x="440" y="471"/>
                  </a:lnTo>
                  <a:lnTo>
                    <a:pt x="385" y="560"/>
                  </a:lnTo>
                  <a:lnTo>
                    <a:pt x="387" y="556"/>
                  </a:lnTo>
                  <a:lnTo>
                    <a:pt x="346" y="654"/>
                  </a:lnTo>
                  <a:lnTo>
                    <a:pt x="318" y="764"/>
                  </a:lnTo>
                  <a:lnTo>
                    <a:pt x="304" y="883"/>
                  </a:lnTo>
                  <a:lnTo>
                    <a:pt x="307" y="1011"/>
                  </a:lnTo>
                  <a:cubicBezTo>
                    <a:pt x="308" y="1013"/>
                    <a:pt x="307" y="1015"/>
                    <a:pt x="307" y="1018"/>
                  </a:cubicBezTo>
                  <a:lnTo>
                    <a:pt x="305" y="1028"/>
                  </a:lnTo>
                  <a:close/>
                </a:path>
              </a:pathLst>
            </a:custGeom>
            <a:solidFill>
              <a:srgbClr val="000066"/>
            </a:solidFill>
            <a:ln w="0" cap="flat">
              <a:solidFill>
                <a:srgbClr val="0000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4157" name="Freeform 13"/>
            <p:cNvSpPr>
              <a:spLocks noEditPoints="1"/>
            </p:cNvSpPr>
            <p:nvPr/>
          </p:nvSpPr>
          <p:spPr bwMode="auto">
            <a:xfrm>
              <a:off x="74613" y="3557588"/>
              <a:ext cx="1196975" cy="1216025"/>
            </a:xfrm>
            <a:custGeom>
              <a:avLst/>
              <a:gdLst/>
              <a:ahLst/>
              <a:cxnLst>
                <a:cxn ang="0">
                  <a:pos x="134" y="1688"/>
                </a:cxn>
                <a:cxn ang="0">
                  <a:pos x="87" y="1679"/>
                </a:cxn>
                <a:cxn ang="0">
                  <a:pos x="41" y="1657"/>
                </a:cxn>
                <a:cxn ang="0">
                  <a:pos x="0" y="1627"/>
                </a:cxn>
                <a:cxn ang="0">
                  <a:pos x="74" y="1603"/>
                </a:cxn>
                <a:cxn ang="0">
                  <a:pos x="108" y="1619"/>
                </a:cxn>
                <a:cxn ang="0">
                  <a:pos x="141" y="1625"/>
                </a:cxn>
                <a:cxn ang="0">
                  <a:pos x="175" y="1624"/>
                </a:cxn>
                <a:cxn ang="0">
                  <a:pos x="329" y="2286"/>
                </a:cxn>
                <a:cxn ang="0">
                  <a:pos x="290" y="2304"/>
                </a:cxn>
                <a:cxn ang="0">
                  <a:pos x="238" y="2253"/>
                </a:cxn>
                <a:cxn ang="0">
                  <a:pos x="268" y="2245"/>
                </a:cxn>
                <a:cxn ang="0">
                  <a:pos x="329" y="2286"/>
                </a:cxn>
                <a:cxn ang="0">
                  <a:pos x="837" y="2436"/>
                </a:cxn>
                <a:cxn ang="0">
                  <a:pos x="940" y="2535"/>
                </a:cxn>
                <a:cxn ang="0">
                  <a:pos x="1709" y="2250"/>
                </a:cxn>
                <a:cxn ang="0">
                  <a:pos x="1630" y="2375"/>
                </a:cxn>
                <a:cxn ang="0">
                  <a:pos x="1709" y="2250"/>
                </a:cxn>
                <a:cxn ang="0">
                  <a:pos x="2073" y="1449"/>
                </a:cxn>
                <a:cxn ang="0">
                  <a:pos x="2116" y="1500"/>
                </a:cxn>
                <a:cxn ang="0">
                  <a:pos x="2184" y="1622"/>
                </a:cxn>
                <a:cxn ang="0">
                  <a:pos x="2227" y="1766"/>
                </a:cxn>
                <a:cxn ang="0">
                  <a:pos x="2241" y="1924"/>
                </a:cxn>
                <a:cxn ang="0">
                  <a:pos x="2175" y="1853"/>
                </a:cxn>
                <a:cxn ang="0">
                  <a:pos x="2148" y="1713"/>
                </a:cxn>
                <a:cxn ang="0">
                  <a:pos x="2100" y="1592"/>
                </a:cxn>
                <a:cxn ang="0">
                  <a:pos x="2028" y="1494"/>
                </a:cxn>
                <a:cxn ang="0">
                  <a:pos x="1987" y="1459"/>
                </a:cxn>
                <a:cxn ang="0">
                  <a:pos x="2514" y="922"/>
                </a:cxn>
                <a:cxn ang="0">
                  <a:pos x="2474" y="1027"/>
                </a:cxn>
                <a:cxn ang="0">
                  <a:pos x="2367" y="1079"/>
                </a:cxn>
                <a:cxn ang="0">
                  <a:pos x="2417" y="999"/>
                </a:cxn>
                <a:cxn ang="0">
                  <a:pos x="2514" y="922"/>
                </a:cxn>
                <a:cxn ang="0">
                  <a:pos x="2305" y="312"/>
                </a:cxn>
                <a:cxn ang="0">
                  <a:pos x="2237" y="228"/>
                </a:cxn>
                <a:cxn ang="0">
                  <a:pos x="1663" y="115"/>
                </a:cxn>
                <a:cxn ang="0">
                  <a:pos x="1711" y="0"/>
                </a:cxn>
                <a:cxn ang="0">
                  <a:pos x="1744" y="78"/>
                </a:cxn>
                <a:cxn ang="0">
                  <a:pos x="1663" y="115"/>
                </a:cxn>
                <a:cxn ang="0">
                  <a:pos x="1252" y="75"/>
                </a:cxn>
                <a:cxn ang="0">
                  <a:pos x="1293" y="186"/>
                </a:cxn>
                <a:cxn ang="0">
                  <a:pos x="778" y="188"/>
                </a:cxn>
                <a:cxn ang="0">
                  <a:pos x="861" y="284"/>
                </a:cxn>
                <a:cxn ang="0">
                  <a:pos x="775" y="276"/>
                </a:cxn>
                <a:cxn ang="0">
                  <a:pos x="778" y="188"/>
                </a:cxn>
                <a:cxn ang="0">
                  <a:pos x="95" y="847"/>
                </a:cxn>
                <a:cxn ang="0">
                  <a:pos x="172" y="936"/>
                </a:cxn>
              </a:cxnLst>
              <a:rect l="0" t="0" r="r" b="b"/>
              <a:pathLst>
                <a:path w="2514" h="2556">
                  <a:moveTo>
                    <a:pt x="175" y="1688"/>
                  </a:moveTo>
                  <a:lnTo>
                    <a:pt x="134" y="1688"/>
                  </a:lnTo>
                  <a:cubicBezTo>
                    <a:pt x="132" y="1688"/>
                    <a:pt x="130" y="1688"/>
                    <a:pt x="127" y="1688"/>
                  </a:cubicBezTo>
                  <a:lnTo>
                    <a:pt x="87" y="1679"/>
                  </a:lnTo>
                  <a:cubicBezTo>
                    <a:pt x="85" y="1678"/>
                    <a:pt x="83" y="1677"/>
                    <a:pt x="80" y="1676"/>
                  </a:cubicBezTo>
                  <a:lnTo>
                    <a:pt x="41" y="1657"/>
                  </a:lnTo>
                  <a:cubicBezTo>
                    <a:pt x="40" y="1656"/>
                    <a:pt x="38" y="1655"/>
                    <a:pt x="37" y="1654"/>
                  </a:cubicBezTo>
                  <a:lnTo>
                    <a:pt x="0" y="1627"/>
                  </a:lnTo>
                  <a:lnTo>
                    <a:pt x="37" y="1576"/>
                  </a:lnTo>
                  <a:lnTo>
                    <a:pt x="74" y="1603"/>
                  </a:lnTo>
                  <a:lnTo>
                    <a:pt x="69" y="1600"/>
                  </a:lnTo>
                  <a:lnTo>
                    <a:pt x="108" y="1619"/>
                  </a:lnTo>
                  <a:lnTo>
                    <a:pt x="101" y="1616"/>
                  </a:lnTo>
                  <a:lnTo>
                    <a:pt x="141" y="1625"/>
                  </a:lnTo>
                  <a:lnTo>
                    <a:pt x="134" y="1624"/>
                  </a:lnTo>
                  <a:lnTo>
                    <a:pt x="175" y="1624"/>
                  </a:lnTo>
                  <a:lnTo>
                    <a:pt x="175" y="1688"/>
                  </a:lnTo>
                  <a:close/>
                  <a:moveTo>
                    <a:pt x="329" y="2286"/>
                  </a:moveTo>
                  <a:lnTo>
                    <a:pt x="295" y="2302"/>
                  </a:lnTo>
                  <a:cubicBezTo>
                    <a:pt x="294" y="2303"/>
                    <a:pt x="292" y="2304"/>
                    <a:pt x="290" y="2304"/>
                  </a:cubicBezTo>
                  <a:lnTo>
                    <a:pt x="255" y="2314"/>
                  </a:lnTo>
                  <a:lnTo>
                    <a:pt x="238" y="2253"/>
                  </a:lnTo>
                  <a:lnTo>
                    <a:pt x="273" y="2243"/>
                  </a:lnTo>
                  <a:lnTo>
                    <a:pt x="268" y="2245"/>
                  </a:lnTo>
                  <a:lnTo>
                    <a:pt x="302" y="2229"/>
                  </a:lnTo>
                  <a:lnTo>
                    <a:pt x="329" y="2286"/>
                  </a:lnTo>
                  <a:close/>
                  <a:moveTo>
                    <a:pt x="879" y="2556"/>
                  </a:moveTo>
                  <a:lnTo>
                    <a:pt x="837" y="2436"/>
                  </a:lnTo>
                  <a:lnTo>
                    <a:pt x="898" y="2415"/>
                  </a:lnTo>
                  <a:lnTo>
                    <a:pt x="940" y="2535"/>
                  </a:lnTo>
                  <a:lnTo>
                    <a:pt x="879" y="2556"/>
                  </a:lnTo>
                  <a:close/>
                  <a:moveTo>
                    <a:pt x="1709" y="2250"/>
                  </a:moveTo>
                  <a:lnTo>
                    <a:pt x="1693" y="2382"/>
                  </a:lnTo>
                  <a:lnTo>
                    <a:pt x="1630" y="2375"/>
                  </a:lnTo>
                  <a:lnTo>
                    <a:pt x="1646" y="2243"/>
                  </a:lnTo>
                  <a:lnTo>
                    <a:pt x="1709" y="2250"/>
                  </a:lnTo>
                  <a:close/>
                  <a:moveTo>
                    <a:pt x="2028" y="1410"/>
                  </a:moveTo>
                  <a:lnTo>
                    <a:pt x="2073" y="1449"/>
                  </a:lnTo>
                  <a:cubicBezTo>
                    <a:pt x="2075" y="1450"/>
                    <a:pt x="2076" y="1452"/>
                    <a:pt x="2077" y="1453"/>
                  </a:cubicBezTo>
                  <a:lnTo>
                    <a:pt x="2116" y="1500"/>
                  </a:lnTo>
                  <a:lnTo>
                    <a:pt x="2153" y="1557"/>
                  </a:lnTo>
                  <a:lnTo>
                    <a:pt x="2184" y="1622"/>
                  </a:lnTo>
                  <a:lnTo>
                    <a:pt x="2209" y="1692"/>
                  </a:lnTo>
                  <a:lnTo>
                    <a:pt x="2227" y="1766"/>
                  </a:lnTo>
                  <a:lnTo>
                    <a:pt x="2238" y="1844"/>
                  </a:lnTo>
                  <a:lnTo>
                    <a:pt x="2241" y="1924"/>
                  </a:lnTo>
                  <a:lnTo>
                    <a:pt x="2177" y="1927"/>
                  </a:lnTo>
                  <a:lnTo>
                    <a:pt x="2175" y="1853"/>
                  </a:lnTo>
                  <a:lnTo>
                    <a:pt x="2164" y="1781"/>
                  </a:lnTo>
                  <a:lnTo>
                    <a:pt x="2148" y="1713"/>
                  </a:lnTo>
                  <a:lnTo>
                    <a:pt x="2127" y="1649"/>
                  </a:lnTo>
                  <a:lnTo>
                    <a:pt x="2100" y="1592"/>
                  </a:lnTo>
                  <a:lnTo>
                    <a:pt x="2067" y="1541"/>
                  </a:lnTo>
                  <a:lnTo>
                    <a:pt x="2028" y="1494"/>
                  </a:lnTo>
                  <a:lnTo>
                    <a:pt x="2032" y="1498"/>
                  </a:lnTo>
                  <a:lnTo>
                    <a:pt x="1987" y="1459"/>
                  </a:lnTo>
                  <a:lnTo>
                    <a:pt x="2028" y="1410"/>
                  </a:lnTo>
                  <a:close/>
                  <a:moveTo>
                    <a:pt x="2514" y="922"/>
                  </a:moveTo>
                  <a:lnTo>
                    <a:pt x="2476" y="1022"/>
                  </a:lnTo>
                  <a:cubicBezTo>
                    <a:pt x="2476" y="1024"/>
                    <a:pt x="2475" y="1025"/>
                    <a:pt x="2474" y="1027"/>
                  </a:cubicBezTo>
                  <a:lnTo>
                    <a:pt x="2422" y="1112"/>
                  </a:lnTo>
                  <a:lnTo>
                    <a:pt x="2367" y="1079"/>
                  </a:lnTo>
                  <a:lnTo>
                    <a:pt x="2419" y="994"/>
                  </a:lnTo>
                  <a:lnTo>
                    <a:pt x="2417" y="999"/>
                  </a:lnTo>
                  <a:lnTo>
                    <a:pt x="2455" y="899"/>
                  </a:lnTo>
                  <a:lnTo>
                    <a:pt x="2514" y="922"/>
                  </a:lnTo>
                  <a:close/>
                  <a:moveTo>
                    <a:pt x="2300" y="225"/>
                  </a:moveTo>
                  <a:lnTo>
                    <a:pt x="2305" y="312"/>
                  </a:lnTo>
                  <a:lnTo>
                    <a:pt x="2242" y="315"/>
                  </a:lnTo>
                  <a:lnTo>
                    <a:pt x="2237" y="228"/>
                  </a:lnTo>
                  <a:lnTo>
                    <a:pt x="2300" y="225"/>
                  </a:lnTo>
                  <a:close/>
                  <a:moveTo>
                    <a:pt x="1663" y="115"/>
                  </a:moveTo>
                  <a:lnTo>
                    <a:pt x="1683" y="57"/>
                  </a:lnTo>
                  <a:lnTo>
                    <a:pt x="1711" y="0"/>
                  </a:lnTo>
                  <a:lnTo>
                    <a:pt x="1768" y="29"/>
                  </a:lnTo>
                  <a:lnTo>
                    <a:pt x="1744" y="78"/>
                  </a:lnTo>
                  <a:lnTo>
                    <a:pt x="1724" y="136"/>
                  </a:lnTo>
                  <a:lnTo>
                    <a:pt x="1663" y="115"/>
                  </a:lnTo>
                  <a:close/>
                  <a:moveTo>
                    <a:pt x="1230" y="171"/>
                  </a:moveTo>
                  <a:lnTo>
                    <a:pt x="1252" y="75"/>
                  </a:lnTo>
                  <a:lnTo>
                    <a:pt x="1315" y="90"/>
                  </a:lnTo>
                  <a:lnTo>
                    <a:pt x="1293" y="186"/>
                  </a:lnTo>
                  <a:lnTo>
                    <a:pt x="1230" y="171"/>
                  </a:lnTo>
                  <a:close/>
                  <a:moveTo>
                    <a:pt x="778" y="188"/>
                  </a:moveTo>
                  <a:lnTo>
                    <a:pt x="820" y="231"/>
                  </a:lnTo>
                  <a:lnTo>
                    <a:pt x="861" y="284"/>
                  </a:lnTo>
                  <a:lnTo>
                    <a:pt x="810" y="323"/>
                  </a:lnTo>
                  <a:lnTo>
                    <a:pt x="775" y="276"/>
                  </a:lnTo>
                  <a:lnTo>
                    <a:pt x="733" y="233"/>
                  </a:lnTo>
                  <a:lnTo>
                    <a:pt x="778" y="188"/>
                  </a:lnTo>
                  <a:close/>
                  <a:moveTo>
                    <a:pt x="109" y="945"/>
                  </a:moveTo>
                  <a:lnTo>
                    <a:pt x="95" y="847"/>
                  </a:lnTo>
                  <a:lnTo>
                    <a:pt x="158" y="838"/>
                  </a:lnTo>
                  <a:lnTo>
                    <a:pt x="172" y="936"/>
                  </a:lnTo>
                  <a:lnTo>
                    <a:pt x="109" y="945"/>
                  </a:lnTo>
                  <a:close/>
                </a:path>
              </a:pathLst>
            </a:custGeom>
            <a:solidFill>
              <a:srgbClr val="000066"/>
            </a:solidFill>
            <a:ln w="0" cap="flat">
              <a:solidFill>
                <a:srgbClr val="0000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82040"/>
          </a:xfrm>
        </p:spPr>
        <p:txBody>
          <a:bodyPr/>
          <a:lstStyle/>
          <a:p>
            <a:r>
              <a:rPr lang="en-US" dirty="0" smtClean="0"/>
              <a:t>How a Peer Shares Data in the CDSS</a:t>
            </a:r>
            <a:br>
              <a:rPr lang="en-US" dirty="0" smtClean="0"/>
            </a:br>
            <a:r>
              <a:rPr lang="en-US" sz="2000" dirty="0" smtClean="0"/>
              <a:t> [Taylor &amp; Ives 06], [Green + 07], [Karvounarakis &amp; Ives 08]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02690" y="4258309"/>
            <a:ext cx="685800" cy="53340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l-GR" sz="2800" dirty="0">
                <a:solidFill>
                  <a:srgbClr val="FFFFFF"/>
                </a:solidFill>
                <a:latin typeface="Cambria" pitchFamily="18" charset="0"/>
                <a:cs typeface="Arial" charset="0"/>
              </a:rPr>
              <a:t>σ</a:t>
            </a:r>
            <a:endParaRPr lang="en-US" sz="2800" dirty="0">
              <a:solidFill>
                <a:srgbClr val="FFFFFF"/>
              </a:solidFill>
              <a:latin typeface="Cambria Math" pitchFamily="18" charset="0"/>
              <a:cs typeface="Arial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847146" y="4255453"/>
            <a:ext cx="68580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∆</a:t>
            </a:r>
            <a:r>
              <a:rPr lang="en-US" sz="2000" dirty="0" smtClean="0">
                <a:solidFill>
                  <a:schemeClr val="tx1"/>
                </a:solidFill>
                <a:cs typeface="Arial" charset="0"/>
              </a:rPr>
              <a:t>P</a:t>
            </a:r>
            <a:endParaRPr lang="en-US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30800" y="4258309"/>
            <a:ext cx="685800" cy="533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smtClean="0">
                <a:latin typeface="Arial Unicode MS"/>
                <a:ea typeface="Arial Unicode MS"/>
                <a:cs typeface="Arial Unicode MS"/>
              </a:rPr>
              <a:t>⇘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999506" y="4239259"/>
            <a:ext cx="601980" cy="571501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el-GR" sz="3600" b="1" dirty="0" smtClean="0">
                <a:solidFill>
                  <a:srgbClr val="002060"/>
                </a:solidFill>
                <a:latin typeface="Arial Unicode MS"/>
                <a:ea typeface="Arial Unicode MS"/>
                <a:cs typeface="Arial Unicode MS"/>
                <a:sym typeface="Wingdings 2"/>
              </a:rPr>
              <a:t></a:t>
            </a:r>
            <a:endParaRPr lang="en-US" sz="2800" b="1" dirty="0">
              <a:solidFill>
                <a:srgbClr val="002060"/>
              </a:solidFill>
              <a:ea typeface="Cambria Math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32526" y="3379153"/>
            <a:ext cx="533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2000">
                <a:latin typeface="Cambria Math" pitchFamily="18" charset="0"/>
                <a:ea typeface="Cambria Math" pitchFamily="18" charset="0"/>
              </a:rPr>
              <a:t>+</a:t>
            </a:r>
            <a:endParaRPr lang="en-US" sz="2000"/>
          </a:p>
        </p:txBody>
      </p:sp>
      <p:sp>
        <p:nvSpPr>
          <p:cNvPr id="10" name="Rounded Rectangle 9"/>
          <p:cNvSpPr/>
          <p:nvPr/>
        </p:nvSpPr>
        <p:spPr>
          <a:xfrm>
            <a:off x="6032526" y="5196840"/>
            <a:ext cx="533400" cy="45720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2000">
                <a:solidFill>
                  <a:srgbClr val="FFFFFF"/>
                </a:solidFill>
                <a:latin typeface="Cambria Math" pitchFamily="18" charset="0"/>
                <a:cs typeface="Arial" charset="0"/>
              </a:rPr>
              <a:t>−</a:t>
            </a:r>
            <a:endParaRPr lang="en-US" sz="2000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22" name="Straight Arrow Connector 21"/>
          <p:cNvCxnSpPr>
            <a:stCxn id="9" idx="2"/>
            <a:endCxn id="7" idx="0"/>
          </p:cNvCxnSpPr>
          <p:nvPr/>
        </p:nvCxnSpPr>
        <p:spPr>
          <a:xfrm rot="16200000" flipH="1">
            <a:off x="6098408" y="4037171"/>
            <a:ext cx="402906" cy="127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0"/>
            <a:endCxn id="7" idx="2"/>
          </p:cNvCxnSpPr>
          <p:nvPr/>
        </p:nvCxnSpPr>
        <p:spPr>
          <a:xfrm rot="5400000" flipH="1" flipV="1">
            <a:off x="6106821" y="5003165"/>
            <a:ext cx="386080" cy="127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793090" y="4763453"/>
            <a:ext cx="1905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dirty="0">
                <a:solidFill>
                  <a:srgbClr val="002060"/>
                </a:solidFill>
                <a:latin typeface="+mn-lt"/>
              </a:rPr>
              <a:t>Apply </a:t>
            </a:r>
            <a:r>
              <a:rPr lang="en-US" sz="2000" b="1" dirty="0">
                <a:solidFill>
                  <a:srgbClr val="A50021"/>
                </a:solidFill>
                <a:latin typeface="+mn-lt"/>
              </a:rPr>
              <a:t>trust</a:t>
            </a:r>
            <a:r>
              <a:rPr lang="en-US" sz="2000" dirty="0">
                <a:solidFill>
                  <a:srgbClr val="002060"/>
                </a:solidFill>
                <a:latin typeface="+mn-lt"/>
              </a:rPr>
              <a:t> policies</a:t>
            </a:r>
          </a:p>
          <a:p>
            <a:pPr algn="ctr" eaLnBrk="0" hangingPunct="0"/>
            <a:r>
              <a:rPr lang="en-US" sz="2000" dirty="0">
                <a:solidFill>
                  <a:srgbClr val="002060"/>
                </a:solidFill>
                <a:latin typeface="+mn-lt"/>
              </a:rPr>
              <a:t>using data + </a:t>
            </a:r>
            <a:r>
              <a:rPr lang="en-US" sz="2000" b="1" dirty="0">
                <a:solidFill>
                  <a:srgbClr val="A50021"/>
                </a:solidFill>
                <a:latin typeface="+mn-lt"/>
              </a:rPr>
              <a:t>provenance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354550" y="4763453"/>
            <a:ext cx="17526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dirty="0">
                <a:solidFill>
                  <a:srgbClr val="002060"/>
                </a:solidFill>
                <a:latin typeface="+mn-lt"/>
              </a:rPr>
              <a:t>Translate through mappings with provenance:</a:t>
            </a:r>
            <a:br>
              <a:rPr lang="en-US" sz="2000" dirty="0">
                <a:solidFill>
                  <a:srgbClr val="002060"/>
                </a:solidFill>
                <a:latin typeface="+mn-lt"/>
              </a:rPr>
            </a:br>
            <a:r>
              <a:rPr lang="en-US" sz="2000" b="1" dirty="0">
                <a:solidFill>
                  <a:srgbClr val="A50021"/>
                </a:solidFill>
                <a:latin typeface="+mn-lt"/>
              </a:rPr>
              <a:t>update exchange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691214" y="3646142"/>
            <a:ext cx="10938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Updates </a:t>
            </a:r>
            <a:br>
              <a:rPr lang="en-US" sz="2000" i="1" dirty="0" smtClean="0">
                <a:solidFill>
                  <a:srgbClr val="002060"/>
                </a:solidFill>
                <a:latin typeface="+mn-lt"/>
              </a:rPr>
            </a:br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for peer</a:t>
            </a:r>
            <a:endParaRPr lang="en-US" sz="2000" i="1" dirty="0">
              <a:solidFill>
                <a:srgbClr val="002060"/>
              </a:solidFill>
              <a:latin typeface="+mn-lt"/>
            </a:endParaRPr>
          </a:p>
        </p:txBody>
      </p:sp>
      <p:cxnSp>
        <p:nvCxnSpPr>
          <p:cNvPr id="33" name="Straight Arrow Connector 32"/>
          <p:cNvCxnSpPr>
            <a:stCxn id="4" idx="3"/>
            <a:endCxn id="5" idx="1"/>
          </p:cNvCxnSpPr>
          <p:nvPr/>
        </p:nvCxnSpPr>
        <p:spPr>
          <a:xfrm>
            <a:off x="3516600" y="4525009"/>
            <a:ext cx="886090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5" idx="3"/>
            <a:endCxn id="7" idx="1"/>
          </p:cNvCxnSpPr>
          <p:nvPr/>
        </p:nvCxnSpPr>
        <p:spPr>
          <a:xfrm>
            <a:off x="5088490" y="4525009"/>
            <a:ext cx="911016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7" idx="3"/>
            <a:endCxn id="45" idx="1"/>
          </p:cNvCxnSpPr>
          <p:nvPr/>
        </p:nvCxnSpPr>
        <p:spPr>
          <a:xfrm flipV="1">
            <a:off x="6601486" y="4525009"/>
            <a:ext cx="321152" cy="1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206470" y="3246120"/>
            <a:ext cx="16840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i="1" dirty="0">
                <a:solidFill>
                  <a:srgbClr val="002060"/>
                </a:solidFill>
                <a:latin typeface="+mn-lt"/>
              </a:rPr>
              <a:t>Updates from </a:t>
            </a:r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all peers</a:t>
            </a:r>
            <a:endParaRPr lang="en-US" sz="20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1440150" y="4255453"/>
            <a:ext cx="95250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∆P</a:t>
            </a:r>
            <a:r>
              <a:rPr lang="en-US" sz="2000" baseline="-25000" dirty="0">
                <a:solidFill>
                  <a:schemeClr val="tx1"/>
                </a:solidFill>
                <a:cs typeface="Arial" charset="0"/>
              </a:rPr>
              <a:t>other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5560086" y="5669915"/>
            <a:ext cx="137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+mn-lt"/>
              </a:rPr>
              <a:t>Apply local </a:t>
            </a:r>
            <a:r>
              <a:rPr lang="en-US" sz="2000" b="1" dirty="0" smtClean="0">
                <a:solidFill>
                  <a:srgbClr val="A50021"/>
                </a:solidFill>
                <a:latin typeface="+mn-lt"/>
              </a:rPr>
              <a:t>curation</a:t>
            </a:r>
            <a:endParaRPr lang="en-US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922638" y="4258309"/>
            <a:ext cx="685800" cy="533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ea typeface="Cambria Math" pitchFamily="18" charset="0"/>
                <a:sym typeface="Wingdings"/>
              </a:rPr>
              <a:t></a:t>
            </a:r>
            <a:endParaRPr lang="en-US" dirty="0">
              <a:solidFill>
                <a:schemeClr val="accent5">
                  <a:lumMod val="50000"/>
                </a:schemeClr>
              </a:solidFill>
              <a:ea typeface="Cambria Math" pitchFamily="18" charset="0"/>
            </a:endParaRPr>
          </a:p>
        </p:txBody>
      </p:sp>
      <p:cxnSp>
        <p:nvCxnSpPr>
          <p:cNvPr id="49" name="Straight Arrow Connector 48"/>
          <p:cNvCxnSpPr>
            <a:stCxn id="45" idx="3"/>
          </p:cNvCxnSpPr>
          <p:nvPr/>
        </p:nvCxnSpPr>
        <p:spPr>
          <a:xfrm flipV="1">
            <a:off x="7608438" y="4520542"/>
            <a:ext cx="373334" cy="4467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6410246" y="4777740"/>
            <a:ext cx="1676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2000" b="1" dirty="0" smtClean="0">
                <a:solidFill>
                  <a:srgbClr val="A50021"/>
                </a:solidFill>
                <a:latin typeface="+mn-lt"/>
              </a:rPr>
              <a:t>Reconcile</a:t>
            </a:r>
            <a:r>
              <a:rPr lang="en-US" sz="2000" dirty="0" smtClean="0">
                <a:solidFill>
                  <a:srgbClr val="002060"/>
                </a:solidFill>
                <a:latin typeface="+mn-lt"/>
              </a:rPr>
              <a:t> conflicts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4222691" y="2007471"/>
            <a:ext cx="1440180" cy="876300"/>
            <a:chOff x="0" y="3463926"/>
            <a:chExt cx="1325563" cy="1671637"/>
          </a:xfrm>
        </p:grpSpPr>
        <p:sp>
          <p:nvSpPr>
            <p:cNvPr id="47" name="AutoShape 3"/>
            <p:cNvSpPr>
              <a:spLocks noChangeAspect="1" noChangeArrowheads="1" noTextEdit="1"/>
            </p:cNvSpPr>
            <p:nvPr/>
          </p:nvSpPr>
          <p:spPr bwMode="auto">
            <a:xfrm>
              <a:off x="0" y="3475038"/>
              <a:ext cx="1317625" cy="1660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5"/>
            <p:cNvSpPr>
              <a:spLocks/>
            </p:cNvSpPr>
            <p:nvPr/>
          </p:nvSpPr>
          <p:spPr bwMode="auto">
            <a:xfrm>
              <a:off x="0" y="3463926"/>
              <a:ext cx="1325563" cy="1479550"/>
            </a:xfrm>
            <a:custGeom>
              <a:avLst/>
              <a:gdLst/>
              <a:ahLst/>
              <a:cxnLst>
                <a:cxn ang="0">
                  <a:pos x="283" y="1038"/>
                </a:cxn>
                <a:cxn ang="0">
                  <a:pos x="643" y="326"/>
                </a:cxn>
                <a:cxn ang="0">
                  <a:pos x="912" y="407"/>
                </a:cxn>
                <a:cxn ang="0">
                  <a:pos x="912" y="407"/>
                </a:cxn>
                <a:cxn ang="0">
                  <a:pos x="1361" y="200"/>
                </a:cxn>
                <a:cxn ang="0">
                  <a:pos x="1438" y="285"/>
                </a:cxn>
                <a:cxn ang="0">
                  <a:pos x="1438" y="285"/>
                </a:cxn>
                <a:cxn ang="0">
                  <a:pos x="1802" y="101"/>
                </a:cxn>
                <a:cxn ang="0">
                  <a:pos x="1897" y="219"/>
                </a:cxn>
                <a:cxn ang="0">
                  <a:pos x="1897" y="219"/>
                </a:cxn>
                <a:cxn ang="0">
                  <a:pos x="2323" y="167"/>
                </a:cxn>
                <a:cxn ang="0">
                  <a:pos x="2425" y="433"/>
                </a:cxn>
                <a:cxn ang="0">
                  <a:pos x="2425" y="433"/>
                </a:cxn>
                <a:cxn ang="0">
                  <a:pos x="2658" y="1048"/>
                </a:cxn>
                <a:cxn ang="0">
                  <a:pos x="2643" y="1113"/>
                </a:cxn>
                <a:cxn ang="0">
                  <a:pos x="2643" y="1113"/>
                </a:cxn>
                <a:cxn ang="0">
                  <a:pos x="2565" y="2004"/>
                </a:cxn>
                <a:cxn ang="0">
                  <a:pos x="2368" y="2129"/>
                </a:cxn>
                <a:cxn ang="0">
                  <a:pos x="2368" y="2129"/>
                </a:cxn>
                <a:cxn ang="0">
                  <a:pos x="2005" y="2667"/>
                </a:cxn>
                <a:cxn ang="0">
                  <a:pos x="1817" y="2584"/>
                </a:cxn>
                <a:cxn ang="0">
                  <a:pos x="1817" y="2584"/>
                </a:cxn>
                <a:cxn ang="0">
                  <a:pos x="1293" y="3008"/>
                </a:cxn>
                <a:cxn ang="0">
                  <a:pos x="1066" y="2753"/>
                </a:cxn>
                <a:cxn ang="0">
                  <a:pos x="1066" y="2753"/>
                </a:cxn>
                <a:cxn ang="0">
                  <a:pos x="407" y="2505"/>
                </a:cxn>
                <a:cxn ang="0">
                  <a:pos x="402" y="2492"/>
                </a:cxn>
                <a:cxn ang="0">
                  <a:pos x="402" y="2492"/>
                </a:cxn>
                <a:cxn ang="0">
                  <a:pos x="101" y="2135"/>
                </a:cxn>
                <a:cxn ang="0">
                  <a:pos x="172" y="1808"/>
                </a:cxn>
                <a:cxn ang="0">
                  <a:pos x="172" y="1808"/>
                </a:cxn>
                <a:cxn ang="0">
                  <a:pos x="75" y="1248"/>
                </a:cxn>
                <a:cxn ang="0">
                  <a:pos x="281" y="1048"/>
                </a:cxn>
                <a:cxn ang="0">
                  <a:pos x="283" y="1038"/>
                </a:cxn>
              </a:cxnLst>
              <a:rect l="0" t="0" r="r" b="b"/>
              <a:pathLst>
                <a:path w="2784" h="3110">
                  <a:moveTo>
                    <a:pt x="283" y="1038"/>
                  </a:moveTo>
                  <a:cubicBezTo>
                    <a:pt x="252" y="692"/>
                    <a:pt x="413" y="373"/>
                    <a:pt x="643" y="326"/>
                  </a:cubicBezTo>
                  <a:cubicBezTo>
                    <a:pt x="736" y="307"/>
                    <a:pt x="831" y="335"/>
                    <a:pt x="912" y="407"/>
                  </a:cubicBezTo>
                  <a:lnTo>
                    <a:pt x="912" y="407"/>
                  </a:lnTo>
                  <a:cubicBezTo>
                    <a:pt x="998" y="163"/>
                    <a:pt x="1199" y="70"/>
                    <a:pt x="1361" y="200"/>
                  </a:cubicBezTo>
                  <a:cubicBezTo>
                    <a:pt x="1389" y="222"/>
                    <a:pt x="1415" y="251"/>
                    <a:pt x="1438" y="285"/>
                  </a:cubicBezTo>
                  <a:lnTo>
                    <a:pt x="1438" y="285"/>
                  </a:lnTo>
                  <a:cubicBezTo>
                    <a:pt x="1505" y="83"/>
                    <a:pt x="1668" y="0"/>
                    <a:pt x="1802" y="101"/>
                  </a:cubicBezTo>
                  <a:cubicBezTo>
                    <a:pt x="1839" y="129"/>
                    <a:pt x="1872" y="170"/>
                    <a:pt x="1897" y="219"/>
                  </a:cubicBezTo>
                  <a:lnTo>
                    <a:pt x="1897" y="219"/>
                  </a:lnTo>
                  <a:cubicBezTo>
                    <a:pt x="2005" y="28"/>
                    <a:pt x="2195" y="4"/>
                    <a:pt x="2323" y="167"/>
                  </a:cubicBezTo>
                  <a:cubicBezTo>
                    <a:pt x="2376" y="235"/>
                    <a:pt x="2412" y="329"/>
                    <a:pt x="2425" y="433"/>
                  </a:cubicBezTo>
                  <a:lnTo>
                    <a:pt x="2425" y="433"/>
                  </a:lnTo>
                  <a:cubicBezTo>
                    <a:pt x="2602" y="505"/>
                    <a:pt x="2706" y="781"/>
                    <a:pt x="2658" y="1048"/>
                  </a:cubicBezTo>
                  <a:cubicBezTo>
                    <a:pt x="2654" y="1070"/>
                    <a:pt x="2649" y="1092"/>
                    <a:pt x="2643" y="1113"/>
                  </a:cubicBezTo>
                  <a:lnTo>
                    <a:pt x="2643" y="1113"/>
                  </a:lnTo>
                  <a:cubicBezTo>
                    <a:pt x="2784" y="1392"/>
                    <a:pt x="2750" y="1790"/>
                    <a:pt x="2565" y="2004"/>
                  </a:cubicBezTo>
                  <a:cubicBezTo>
                    <a:pt x="2507" y="2071"/>
                    <a:pt x="2440" y="2114"/>
                    <a:pt x="2368" y="2129"/>
                  </a:cubicBezTo>
                  <a:lnTo>
                    <a:pt x="2368" y="2129"/>
                  </a:lnTo>
                  <a:cubicBezTo>
                    <a:pt x="2366" y="2428"/>
                    <a:pt x="2204" y="2669"/>
                    <a:pt x="2005" y="2667"/>
                  </a:cubicBezTo>
                  <a:cubicBezTo>
                    <a:pt x="1939" y="2666"/>
                    <a:pt x="1874" y="2637"/>
                    <a:pt x="1817" y="2584"/>
                  </a:cubicBezTo>
                  <a:lnTo>
                    <a:pt x="1817" y="2584"/>
                  </a:lnTo>
                  <a:cubicBezTo>
                    <a:pt x="1750" y="2920"/>
                    <a:pt x="1516" y="3110"/>
                    <a:pt x="1293" y="3008"/>
                  </a:cubicBezTo>
                  <a:cubicBezTo>
                    <a:pt x="1200" y="2966"/>
                    <a:pt x="1120" y="2875"/>
                    <a:pt x="1066" y="2753"/>
                  </a:cubicBezTo>
                  <a:lnTo>
                    <a:pt x="1066" y="2753"/>
                  </a:lnTo>
                  <a:cubicBezTo>
                    <a:pt x="839" y="2960"/>
                    <a:pt x="543" y="2849"/>
                    <a:pt x="407" y="2505"/>
                  </a:cubicBezTo>
                  <a:cubicBezTo>
                    <a:pt x="405" y="2501"/>
                    <a:pt x="403" y="2496"/>
                    <a:pt x="402" y="2492"/>
                  </a:cubicBezTo>
                  <a:lnTo>
                    <a:pt x="402" y="2492"/>
                  </a:lnTo>
                  <a:cubicBezTo>
                    <a:pt x="253" y="2518"/>
                    <a:pt x="118" y="2358"/>
                    <a:pt x="101" y="2135"/>
                  </a:cubicBezTo>
                  <a:cubicBezTo>
                    <a:pt x="91" y="2015"/>
                    <a:pt x="117" y="1896"/>
                    <a:pt x="172" y="1808"/>
                  </a:cubicBezTo>
                  <a:lnTo>
                    <a:pt x="172" y="1808"/>
                  </a:lnTo>
                  <a:cubicBezTo>
                    <a:pt x="43" y="1694"/>
                    <a:pt x="0" y="1443"/>
                    <a:pt x="75" y="1248"/>
                  </a:cubicBezTo>
                  <a:cubicBezTo>
                    <a:pt x="119" y="1135"/>
                    <a:pt x="195" y="1061"/>
                    <a:pt x="281" y="1048"/>
                  </a:cubicBezTo>
                  <a:lnTo>
                    <a:pt x="283" y="103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0" name="Freeform 9"/>
            <p:cNvSpPr>
              <a:spLocks noEditPoints="1"/>
            </p:cNvSpPr>
            <p:nvPr/>
          </p:nvSpPr>
          <p:spPr bwMode="auto">
            <a:xfrm>
              <a:off x="3175" y="3476626"/>
              <a:ext cx="1311275" cy="1447800"/>
            </a:xfrm>
            <a:custGeom>
              <a:avLst/>
              <a:gdLst/>
              <a:ahLst/>
              <a:cxnLst>
                <a:cxn ang="0">
                  <a:pos x="385" y="438"/>
                </a:cxn>
                <a:cxn ang="0">
                  <a:pos x="633" y="268"/>
                </a:cxn>
                <a:cxn ang="0">
                  <a:pos x="875" y="368"/>
                </a:cxn>
                <a:cxn ang="0">
                  <a:pos x="1091" y="106"/>
                </a:cxn>
                <a:cxn ang="0">
                  <a:pos x="1376" y="150"/>
                </a:cxn>
                <a:cxn ang="0">
                  <a:pos x="1473" y="109"/>
                </a:cxn>
                <a:cxn ang="0">
                  <a:pos x="1698" y="1"/>
                </a:cxn>
                <a:cxn ang="0">
                  <a:pos x="1863" y="174"/>
                </a:cxn>
                <a:cxn ang="0">
                  <a:pos x="2096" y="1"/>
                </a:cxn>
                <a:cxn ang="0">
                  <a:pos x="2342" y="123"/>
                </a:cxn>
                <a:cxn ang="0">
                  <a:pos x="2558" y="472"/>
                </a:cxn>
                <a:cxn ang="0">
                  <a:pos x="2693" y="921"/>
                </a:cxn>
                <a:cxn ang="0">
                  <a:pos x="2750" y="1557"/>
                </a:cxn>
                <a:cxn ang="0">
                  <a:pos x="2535" y="2046"/>
                </a:cxn>
                <a:cxn ang="0">
                  <a:pos x="2384" y="2214"/>
                </a:cxn>
                <a:cxn ang="0">
                  <a:pos x="2158" y="2624"/>
                </a:cxn>
                <a:cxn ang="0">
                  <a:pos x="1890" y="2649"/>
                </a:cxn>
                <a:cxn ang="0">
                  <a:pos x="1760" y="2793"/>
                </a:cxn>
                <a:cxn ang="0">
                  <a:pos x="1462" y="3036"/>
                </a:cxn>
                <a:cxn ang="0">
                  <a:pos x="1269" y="3009"/>
                </a:cxn>
                <a:cxn ang="0">
                  <a:pos x="1079" y="2751"/>
                </a:cxn>
                <a:cxn ang="0">
                  <a:pos x="782" y="2861"/>
                </a:cxn>
                <a:cxn ang="0">
                  <a:pos x="502" y="2710"/>
                </a:cxn>
                <a:cxn ang="0">
                  <a:pos x="279" y="2483"/>
                </a:cxn>
                <a:cxn ang="0">
                  <a:pos x="97" y="2276"/>
                </a:cxn>
                <a:cxn ang="0">
                  <a:pos x="98" y="1843"/>
                </a:cxn>
                <a:cxn ang="0">
                  <a:pos x="28" y="1617"/>
                </a:cxn>
                <a:cxn ang="0">
                  <a:pos x="78" y="1130"/>
                </a:cxn>
                <a:cxn ang="0">
                  <a:pos x="244" y="1005"/>
                </a:cxn>
                <a:cxn ang="0">
                  <a:pos x="135" y="1159"/>
                </a:cxn>
                <a:cxn ang="0">
                  <a:pos x="87" y="1594"/>
                </a:cxn>
                <a:cxn ang="0">
                  <a:pos x="159" y="1862"/>
                </a:cxn>
                <a:cxn ang="0">
                  <a:pos x="155" y="2249"/>
                </a:cxn>
                <a:cxn ang="0">
                  <a:pos x="296" y="2422"/>
                </a:cxn>
                <a:cxn ang="0">
                  <a:pos x="553" y="2672"/>
                </a:cxn>
                <a:cxn ang="0">
                  <a:pos x="791" y="2798"/>
                </a:cxn>
                <a:cxn ang="0">
                  <a:pos x="1038" y="2702"/>
                </a:cxn>
                <a:cxn ang="0">
                  <a:pos x="1235" y="2914"/>
                </a:cxn>
                <a:cxn ang="0">
                  <a:pos x="1449" y="2974"/>
                </a:cxn>
                <a:cxn ang="0">
                  <a:pos x="1704" y="2762"/>
                </a:cxn>
                <a:cxn ang="0">
                  <a:pos x="1869" y="2564"/>
                </a:cxn>
                <a:cxn ang="0">
                  <a:pos x="2057" y="2601"/>
                </a:cxn>
                <a:cxn ang="0">
                  <a:pos x="2267" y="2394"/>
                </a:cxn>
                <a:cxn ang="0">
                  <a:pos x="2445" y="2034"/>
                </a:cxn>
                <a:cxn ang="0">
                  <a:pos x="2637" y="1778"/>
                </a:cxn>
                <a:cxn ang="0">
                  <a:pos x="2604" y="1079"/>
                </a:cxn>
                <a:cxn ang="0">
                  <a:pos x="2555" y="581"/>
                </a:cxn>
                <a:cxn ang="0">
                  <a:pos x="2352" y="274"/>
                </a:cxn>
                <a:cxn ang="0">
                  <a:pos x="2143" y="65"/>
                </a:cxn>
                <a:cxn ang="0">
                  <a:pos x="1956" y="152"/>
                </a:cxn>
                <a:cxn ang="0">
                  <a:pos x="1779" y="102"/>
                </a:cxn>
                <a:cxn ang="0">
                  <a:pos x="1605" y="79"/>
                </a:cxn>
                <a:cxn ang="0">
                  <a:pos x="1435" y="290"/>
                </a:cxn>
                <a:cxn ang="0">
                  <a:pos x="1218" y="147"/>
                </a:cxn>
                <a:cxn ang="0">
                  <a:pos x="1011" y="249"/>
                </a:cxn>
                <a:cxn ang="0">
                  <a:pos x="829" y="364"/>
                </a:cxn>
                <a:cxn ang="0">
                  <a:pos x="565" y="359"/>
                </a:cxn>
                <a:cxn ang="0">
                  <a:pos x="346" y="654"/>
                </a:cxn>
              </a:cxnLst>
              <a:rect l="0" t="0" r="r" b="b"/>
              <a:pathLst>
                <a:path w="2753" h="3042">
                  <a:moveTo>
                    <a:pt x="244" y="1005"/>
                  </a:moveTo>
                  <a:lnTo>
                    <a:pt x="243" y="1012"/>
                  </a:lnTo>
                  <a:lnTo>
                    <a:pt x="240" y="884"/>
                  </a:lnTo>
                  <a:lnTo>
                    <a:pt x="255" y="757"/>
                  </a:lnTo>
                  <a:lnTo>
                    <a:pt x="284" y="639"/>
                  </a:lnTo>
                  <a:lnTo>
                    <a:pt x="328" y="531"/>
                  </a:lnTo>
                  <a:cubicBezTo>
                    <a:pt x="329" y="530"/>
                    <a:pt x="329" y="528"/>
                    <a:pt x="330" y="527"/>
                  </a:cubicBezTo>
                  <a:lnTo>
                    <a:pt x="385" y="438"/>
                  </a:lnTo>
                  <a:cubicBezTo>
                    <a:pt x="386" y="436"/>
                    <a:pt x="387" y="435"/>
                    <a:pt x="389" y="433"/>
                  </a:cubicBezTo>
                  <a:lnTo>
                    <a:pt x="454" y="360"/>
                  </a:lnTo>
                  <a:cubicBezTo>
                    <a:pt x="455" y="358"/>
                    <a:pt x="457" y="357"/>
                    <a:pt x="459" y="355"/>
                  </a:cubicBezTo>
                  <a:lnTo>
                    <a:pt x="534" y="303"/>
                  </a:lnTo>
                  <a:cubicBezTo>
                    <a:pt x="536" y="302"/>
                    <a:pt x="538" y="301"/>
                    <a:pt x="540" y="300"/>
                  </a:cubicBezTo>
                  <a:lnTo>
                    <a:pt x="581" y="282"/>
                  </a:lnTo>
                  <a:lnTo>
                    <a:pt x="627" y="269"/>
                  </a:lnTo>
                  <a:cubicBezTo>
                    <a:pt x="629" y="268"/>
                    <a:pt x="631" y="268"/>
                    <a:pt x="633" y="268"/>
                  </a:cubicBezTo>
                  <a:lnTo>
                    <a:pt x="703" y="263"/>
                  </a:lnTo>
                  <a:cubicBezTo>
                    <a:pt x="706" y="262"/>
                    <a:pt x="708" y="262"/>
                    <a:pt x="711" y="263"/>
                  </a:cubicBezTo>
                  <a:lnTo>
                    <a:pt x="780" y="274"/>
                  </a:lnTo>
                  <a:cubicBezTo>
                    <a:pt x="782" y="274"/>
                    <a:pt x="785" y="275"/>
                    <a:pt x="787" y="276"/>
                  </a:cubicBezTo>
                  <a:lnTo>
                    <a:pt x="854" y="305"/>
                  </a:lnTo>
                  <a:cubicBezTo>
                    <a:pt x="856" y="306"/>
                    <a:pt x="858" y="307"/>
                    <a:pt x="860" y="309"/>
                  </a:cubicBezTo>
                  <a:lnTo>
                    <a:pt x="923" y="355"/>
                  </a:lnTo>
                  <a:lnTo>
                    <a:pt x="875" y="368"/>
                  </a:lnTo>
                  <a:lnTo>
                    <a:pt x="912" y="284"/>
                  </a:lnTo>
                  <a:cubicBezTo>
                    <a:pt x="913" y="282"/>
                    <a:pt x="914" y="280"/>
                    <a:pt x="915" y="279"/>
                  </a:cubicBezTo>
                  <a:lnTo>
                    <a:pt x="962" y="209"/>
                  </a:lnTo>
                  <a:cubicBezTo>
                    <a:pt x="963" y="207"/>
                    <a:pt x="964" y="205"/>
                    <a:pt x="966" y="204"/>
                  </a:cubicBezTo>
                  <a:lnTo>
                    <a:pt x="1019" y="151"/>
                  </a:lnTo>
                  <a:cubicBezTo>
                    <a:pt x="1021" y="149"/>
                    <a:pt x="1022" y="148"/>
                    <a:pt x="1024" y="146"/>
                  </a:cubicBezTo>
                  <a:lnTo>
                    <a:pt x="1083" y="109"/>
                  </a:lnTo>
                  <a:cubicBezTo>
                    <a:pt x="1086" y="108"/>
                    <a:pt x="1088" y="107"/>
                    <a:pt x="1091" y="106"/>
                  </a:cubicBezTo>
                  <a:lnTo>
                    <a:pt x="1153" y="87"/>
                  </a:lnTo>
                  <a:cubicBezTo>
                    <a:pt x="1156" y="86"/>
                    <a:pt x="1159" y="86"/>
                    <a:pt x="1162" y="85"/>
                  </a:cubicBezTo>
                  <a:lnTo>
                    <a:pt x="1227" y="84"/>
                  </a:lnTo>
                  <a:cubicBezTo>
                    <a:pt x="1230" y="84"/>
                    <a:pt x="1233" y="85"/>
                    <a:pt x="1237" y="86"/>
                  </a:cubicBezTo>
                  <a:lnTo>
                    <a:pt x="1301" y="105"/>
                  </a:lnTo>
                  <a:cubicBezTo>
                    <a:pt x="1303" y="106"/>
                    <a:pt x="1306" y="107"/>
                    <a:pt x="1308" y="108"/>
                  </a:cubicBezTo>
                  <a:lnTo>
                    <a:pt x="1370" y="146"/>
                  </a:lnTo>
                  <a:cubicBezTo>
                    <a:pt x="1372" y="147"/>
                    <a:pt x="1374" y="149"/>
                    <a:pt x="1376" y="150"/>
                  </a:cubicBezTo>
                  <a:lnTo>
                    <a:pt x="1416" y="188"/>
                  </a:lnTo>
                  <a:cubicBezTo>
                    <a:pt x="1417" y="189"/>
                    <a:pt x="1418" y="190"/>
                    <a:pt x="1419" y="192"/>
                  </a:cubicBezTo>
                  <a:lnTo>
                    <a:pt x="1456" y="239"/>
                  </a:lnTo>
                  <a:lnTo>
                    <a:pt x="1401" y="246"/>
                  </a:lnTo>
                  <a:lnTo>
                    <a:pt x="1430" y="176"/>
                  </a:lnTo>
                  <a:cubicBezTo>
                    <a:pt x="1431" y="174"/>
                    <a:pt x="1431" y="173"/>
                    <a:pt x="1432" y="171"/>
                  </a:cubicBezTo>
                  <a:lnTo>
                    <a:pt x="1469" y="113"/>
                  </a:lnTo>
                  <a:cubicBezTo>
                    <a:pt x="1471" y="112"/>
                    <a:pt x="1472" y="110"/>
                    <a:pt x="1473" y="109"/>
                  </a:cubicBezTo>
                  <a:lnTo>
                    <a:pt x="1516" y="63"/>
                  </a:lnTo>
                  <a:cubicBezTo>
                    <a:pt x="1518" y="61"/>
                    <a:pt x="1520" y="59"/>
                    <a:pt x="1522" y="58"/>
                  </a:cubicBezTo>
                  <a:lnTo>
                    <a:pt x="1570" y="26"/>
                  </a:lnTo>
                  <a:cubicBezTo>
                    <a:pt x="1572" y="24"/>
                    <a:pt x="1575" y="23"/>
                    <a:pt x="1577" y="22"/>
                  </a:cubicBezTo>
                  <a:lnTo>
                    <a:pt x="1628" y="5"/>
                  </a:lnTo>
                  <a:cubicBezTo>
                    <a:pt x="1631" y="4"/>
                    <a:pt x="1634" y="4"/>
                    <a:pt x="1637" y="4"/>
                  </a:cubicBezTo>
                  <a:lnTo>
                    <a:pt x="1689" y="1"/>
                  </a:lnTo>
                  <a:cubicBezTo>
                    <a:pt x="1692" y="0"/>
                    <a:pt x="1695" y="1"/>
                    <a:pt x="1698" y="1"/>
                  </a:cubicBezTo>
                  <a:lnTo>
                    <a:pt x="1751" y="14"/>
                  </a:lnTo>
                  <a:cubicBezTo>
                    <a:pt x="1754" y="15"/>
                    <a:pt x="1757" y="16"/>
                    <a:pt x="1759" y="18"/>
                  </a:cubicBezTo>
                  <a:lnTo>
                    <a:pt x="1810" y="47"/>
                  </a:lnTo>
                  <a:cubicBezTo>
                    <a:pt x="1813" y="48"/>
                    <a:pt x="1815" y="50"/>
                    <a:pt x="1817" y="52"/>
                  </a:cubicBezTo>
                  <a:lnTo>
                    <a:pt x="1869" y="103"/>
                  </a:lnTo>
                  <a:cubicBezTo>
                    <a:pt x="1871" y="104"/>
                    <a:pt x="1872" y="106"/>
                    <a:pt x="1873" y="108"/>
                  </a:cubicBezTo>
                  <a:lnTo>
                    <a:pt x="1916" y="175"/>
                  </a:lnTo>
                  <a:lnTo>
                    <a:pt x="1863" y="174"/>
                  </a:lnTo>
                  <a:lnTo>
                    <a:pt x="1907" y="110"/>
                  </a:lnTo>
                  <a:cubicBezTo>
                    <a:pt x="1908" y="109"/>
                    <a:pt x="1910" y="107"/>
                    <a:pt x="1911" y="105"/>
                  </a:cubicBezTo>
                  <a:lnTo>
                    <a:pt x="1961" y="57"/>
                  </a:lnTo>
                  <a:cubicBezTo>
                    <a:pt x="1963" y="56"/>
                    <a:pt x="1965" y="54"/>
                    <a:pt x="1968" y="53"/>
                  </a:cubicBezTo>
                  <a:lnTo>
                    <a:pt x="2023" y="22"/>
                  </a:lnTo>
                  <a:cubicBezTo>
                    <a:pt x="2025" y="20"/>
                    <a:pt x="2027" y="19"/>
                    <a:pt x="2030" y="19"/>
                  </a:cubicBezTo>
                  <a:lnTo>
                    <a:pt x="2087" y="3"/>
                  </a:lnTo>
                  <a:cubicBezTo>
                    <a:pt x="2090" y="2"/>
                    <a:pt x="2093" y="1"/>
                    <a:pt x="2096" y="1"/>
                  </a:cubicBezTo>
                  <a:lnTo>
                    <a:pt x="2153" y="2"/>
                  </a:lnTo>
                  <a:cubicBezTo>
                    <a:pt x="2156" y="3"/>
                    <a:pt x="2159" y="3"/>
                    <a:pt x="2162" y="4"/>
                  </a:cubicBezTo>
                  <a:lnTo>
                    <a:pt x="2220" y="23"/>
                  </a:lnTo>
                  <a:cubicBezTo>
                    <a:pt x="2223" y="24"/>
                    <a:pt x="2226" y="25"/>
                    <a:pt x="2228" y="27"/>
                  </a:cubicBezTo>
                  <a:lnTo>
                    <a:pt x="2282" y="62"/>
                  </a:lnTo>
                  <a:cubicBezTo>
                    <a:pt x="2284" y="63"/>
                    <a:pt x="2286" y="64"/>
                    <a:pt x="2287" y="66"/>
                  </a:cubicBezTo>
                  <a:lnTo>
                    <a:pt x="2338" y="118"/>
                  </a:lnTo>
                  <a:cubicBezTo>
                    <a:pt x="2340" y="120"/>
                    <a:pt x="2341" y="121"/>
                    <a:pt x="2342" y="123"/>
                  </a:cubicBezTo>
                  <a:lnTo>
                    <a:pt x="2378" y="179"/>
                  </a:lnTo>
                  <a:lnTo>
                    <a:pt x="2410" y="247"/>
                  </a:lnTo>
                  <a:lnTo>
                    <a:pt x="2434" y="321"/>
                  </a:lnTo>
                  <a:lnTo>
                    <a:pt x="2449" y="401"/>
                  </a:lnTo>
                  <a:lnTo>
                    <a:pt x="2433" y="379"/>
                  </a:lnTo>
                  <a:lnTo>
                    <a:pt x="2496" y="415"/>
                  </a:lnTo>
                  <a:cubicBezTo>
                    <a:pt x="2499" y="416"/>
                    <a:pt x="2501" y="418"/>
                    <a:pt x="2503" y="419"/>
                  </a:cubicBezTo>
                  <a:lnTo>
                    <a:pt x="2558" y="472"/>
                  </a:lnTo>
                  <a:cubicBezTo>
                    <a:pt x="2559" y="474"/>
                    <a:pt x="2561" y="476"/>
                    <a:pt x="2562" y="477"/>
                  </a:cubicBezTo>
                  <a:lnTo>
                    <a:pt x="2608" y="544"/>
                  </a:lnTo>
                  <a:cubicBezTo>
                    <a:pt x="2609" y="546"/>
                    <a:pt x="2610" y="547"/>
                    <a:pt x="2610" y="549"/>
                  </a:cubicBezTo>
                  <a:lnTo>
                    <a:pt x="2647" y="627"/>
                  </a:lnTo>
                  <a:cubicBezTo>
                    <a:pt x="2648" y="628"/>
                    <a:pt x="2649" y="630"/>
                    <a:pt x="2649" y="631"/>
                  </a:cubicBezTo>
                  <a:lnTo>
                    <a:pt x="2675" y="719"/>
                  </a:lnTo>
                  <a:lnTo>
                    <a:pt x="2691" y="817"/>
                  </a:lnTo>
                  <a:lnTo>
                    <a:pt x="2693" y="921"/>
                  </a:lnTo>
                  <a:lnTo>
                    <a:pt x="2682" y="1025"/>
                  </a:lnTo>
                  <a:lnTo>
                    <a:pt x="2667" y="1094"/>
                  </a:lnTo>
                  <a:lnTo>
                    <a:pt x="2665" y="1074"/>
                  </a:lnTo>
                  <a:lnTo>
                    <a:pt x="2710" y="1184"/>
                  </a:lnTo>
                  <a:cubicBezTo>
                    <a:pt x="2711" y="1186"/>
                    <a:pt x="2711" y="1187"/>
                    <a:pt x="2712" y="1189"/>
                  </a:cubicBezTo>
                  <a:lnTo>
                    <a:pt x="2740" y="1306"/>
                  </a:lnTo>
                  <a:lnTo>
                    <a:pt x="2753" y="1431"/>
                  </a:lnTo>
                  <a:lnTo>
                    <a:pt x="2750" y="1557"/>
                  </a:lnTo>
                  <a:lnTo>
                    <a:pt x="2732" y="1680"/>
                  </a:lnTo>
                  <a:lnTo>
                    <a:pt x="2698" y="1797"/>
                  </a:lnTo>
                  <a:cubicBezTo>
                    <a:pt x="2698" y="1798"/>
                    <a:pt x="2697" y="1800"/>
                    <a:pt x="2696" y="1801"/>
                  </a:cubicBezTo>
                  <a:lnTo>
                    <a:pt x="2648" y="1903"/>
                  </a:lnTo>
                  <a:cubicBezTo>
                    <a:pt x="2648" y="1905"/>
                    <a:pt x="2647" y="1906"/>
                    <a:pt x="2646" y="1908"/>
                  </a:cubicBezTo>
                  <a:lnTo>
                    <a:pt x="2584" y="1996"/>
                  </a:lnTo>
                  <a:cubicBezTo>
                    <a:pt x="2583" y="1997"/>
                    <a:pt x="2582" y="1999"/>
                    <a:pt x="2580" y="2000"/>
                  </a:cubicBezTo>
                  <a:lnTo>
                    <a:pt x="2535" y="2046"/>
                  </a:lnTo>
                  <a:cubicBezTo>
                    <a:pt x="2534" y="2047"/>
                    <a:pt x="2533" y="2048"/>
                    <a:pt x="2532" y="2049"/>
                  </a:cubicBezTo>
                  <a:lnTo>
                    <a:pt x="2484" y="2085"/>
                  </a:lnTo>
                  <a:cubicBezTo>
                    <a:pt x="2482" y="2086"/>
                    <a:pt x="2481" y="2087"/>
                    <a:pt x="2479" y="2088"/>
                  </a:cubicBezTo>
                  <a:lnTo>
                    <a:pt x="2428" y="2115"/>
                  </a:lnTo>
                  <a:cubicBezTo>
                    <a:pt x="2427" y="2116"/>
                    <a:pt x="2425" y="2117"/>
                    <a:pt x="2423" y="2117"/>
                  </a:cubicBezTo>
                  <a:lnTo>
                    <a:pt x="2370" y="2133"/>
                  </a:lnTo>
                  <a:lnTo>
                    <a:pt x="2392" y="2105"/>
                  </a:lnTo>
                  <a:lnTo>
                    <a:pt x="2384" y="2214"/>
                  </a:lnTo>
                  <a:lnTo>
                    <a:pt x="2362" y="2319"/>
                  </a:lnTo>
                  <a:lnTo>
                    <a:pt x="2328" y="2415"/>
                  </a:lnTo>
                  <a:cubicBezTo>
                    <a:pt x="2327" y="2417"/>
                    <a:pt x="2326" y="2419"/>
                    <a:pt x="2325" y="2420"/>
                  </a:cubicBezTo>
                  <a:lnTo>
                    <a:pt x="2280" y="2500"/>
                  </a:lnTo>
                  <a:cubicBezTo>
                    <a:pt x="2279" y="2502"/>
                    <a:pt x="2278" y="2503"/>
                    <a:pt x="2277" y="2505"/>
                  </a:cubicBezTo>
                  <a:lnTo>
                    <a:pt x="2224" y="2570"/>
                  </a:lnTo>
                  <a:cubicBezTo>
                    <a:pt x="2223" y="2571"/>
                    <a:pt x="2221" y="2573"/>
                    <a:pt x="2220" y="2574"/>
                  </a:cubicBezTo>
                  <a:lnTo>
                    <a:pt x="2158" y="2624"/>
                  </a:lnTo>
                  <a:cubicBezTo>
                    <a:pt x="2156" y="2626"/>
                    <a:pt x="2153" y="2627"/>
                    <a:pt x="2151" y="2629"/>
                  </a:cubicBezTo>
                  <a:lnTo>
                    <a:pt x="2084" y="2660"/>
                  </a:lnTo>
                  <a:cubicBezTo>
                    <a:pt x="2081" y="2661"/>
                    <a:pt x="2078" y="2662"/>
                    <a:pt x="2075" y="2662"/>
                  </a:cubicBezTo>
                  <a:lnTo>
                    <a:pt x="2002" y="2672"/>
                  </a:lnTo>
                  <a:cubicBezTo>
                    <a:pt x="1999" y="2673"/>
                    <a:pt x="1996" y="2673"/>
                    <a:pt x="1994" y="2672"/>
                  </a:cubicBezTo>
                  <a:lnTo>
                    <a:pt x="1945" y="2666"/>
                  </a:lnTo>
                  <a:cubicBezTo>
                    <a:pt x="1942" y="2666"/>
                    <a:pt x="1940" y="2665"/>
                    <a:pt x="1938" y="2665"/>
                  </a:cubicBezTo>
                  <a:lnTo>
                    <a:pt x="1890" y="2649"/>
                  </a:lnTo>
                  <a:cubicBezTo>
                    <a:pt x="1888" y="2648"/>
                    <a:pt x="1887" y="2647"/>
                    <a:pt x="1885" y="2646"/>
                  </a:cubicBezTo>
                  <a:lnTo>
                    <a:pt x="1838" y="2620"/>
                  </a:lnTo>
                  <a:cubicBezTo>
                    <a:pt x="1836" y="2620"/>
                    <a:pt x="1835" y="2619"/>
                    <a:pt x="1834" y="2618"/>
                  </a:cubicBezTo>
                  <a:lnTo>
                    <a:pt x="1790" y="2583"/>
                  </a:lnTo>
                  <a:lnTo>
                    <a:pt x="1840" y="2566"/>
                  </a:lnTo>
                  <a:lnTo>
                    <a:pt x="1807" y="2685"/>
                  </a:lnTo>
                  <a:cubicBezTo>
                    <a:pt x="1807" y="2687"/>
                    <a:pt x="1806" y="2688"/>
                    <a:pt x="1806" y="2690"/>
                  </a:cubicBezTo>
                  <a:lnTo>
                    <a:pt x="1760" y="2793"/>
                  </a:lnTo>
                  <a:cubicBezTo>
                    <a:pt x="1759" y="2794"/>
                    <a:pt x="1758" y="2796"/>
                    <a:pt x="1757" y="2797"/>
                  </a:cubicBezTo>
                  <a:lnTo>
                    <a:pt x="1700" y="2884"/>
                  </a:lnTo>
                  <a:cubicBezTo>
                    <a:pt x="1699" y="2886"/>
                    <a:pt x="1698" y="2888"/>
                    <a:pt x="1696" y="2889"/>
                  </a:cubicBezTo>
                  <a:lnTo>
                    <a:pt x="1629" y="2956"/>
                  </a:lnTo>
                  <a:cubicBezTo>
                    <a:pt x="1627" y="2958"/>
                    <a:pt x="1626" y="2959"/>
                    <a:pt x="1623" y="2961"/>
                  </a:cubicBezTo>
                  <a:lnTo>
                    <a:pt x="1548" y="3008"/>
                  </a:lnTo>
                  <a:cubicBezTo>
                    <a:pt x="1546" y="3009"/>
                    <a:pt x="1544" y="3010"/>
                    <a:pt x="1541" y="3011"/>
                  </a:cubicBezTo>
                  <a:lnTo>
                    <a:pt x="1462" y="3036"/>
                  </a:lnTo>
                  <a:cubicBezTo>
                    <a:pt x="1460" y="3037"/>
                    <a:pt x="1458" y="3037"/>
                    <a:pt x="1456" y="3037"/>
                  </a:cubicBezTo>
                  <a:lnTo>
                    <a:pt x="1414" y="3041"/>
                  </a:lnTo>
                  <a:cubicBezTo>
                    <a:pt x="1412" y="3041"/>
                    <a:pt x="1410" y="3042"/>
                    <a:pt x="1408" y="3041"/>
                  </a:cubicBezTo>
                  <a:lnTo>
                    <a:pt x="1367" y="3038"/>
                  </a:lnTo>
                  <a:lnTo>
                    <a:pt x="1321" y="3029"/>
                  </a:lnTo>
                  <a:cubicBezTo>
                    <a:pt x="1319" y="3028"/>
                    <a:pt x="1318" y="3028"/>
                    <a:pt x="1316" y="3027"/>
                  </a:cubicBezTo>
                  <a:lnTo>
                    <a:pt x="1274" y="3011"/>
                  </a:lnTo>
                  <a:cubicBezTo>
                    <a:pt x="1272" y="3011"/>
                    <a:pt x="1271" y="3010"/>
                    <a:pt x="1269" y="3009"/>
                  </a:cubicBezTo>
                  <a:lnTo>
                    <a:pt x="1202" y="2969"/>
                  </a:lnTo>
                  <a:cubicBezTo>
                    <a:pt x="1200" y="2968"/>
                    <a:pt x="1198" y="2966"/>
                    <a:pt x="1197" y="2965"/>
                  </a:cubicBezTo>
                  <a:lnTo>
                    <a:pt x="1136" y="2908"/>
                  </a:lnTo>
                  <a:cubicBezTo>
                    <a:pt x="1134" y="2907"/>
                    <a:pt x="1133" y="2905"/>
                    <a:pt x="1132" y="2903"/>
                  </a:cubicBezTo>
                  <a:lnTo>
                    <a:pt x="1078" y="2830"/>
                  </a:lnTo>
                  <a:cubicBezTo>
                    <a:pt x="1077" y="2829"/>
                    <a:pt x="1076" y="2828"/>
                    <a:pt x="1075" y="2826"/>
                  </a:cubicBezTo>
                  <a:lnTo>
                    <a:pt x="1030" y="2741"/>
                  </a:lnTo>
                  <a:lnTo>
                    <a:pt x="1079" y="2751"/>
                  </a:lnTo>
                  <a:lnTo>
                    <a:pt x="1036" y="2786"/>
                  </a:lnTo>
                  <a:lnTo>
                    <a:pt x="987" y="2817"/>
                  </a:lnTo>
                  <a:lnTo>
                    <a:pt x="938" y="2839"/>
                  </a:lnTo>
                  <a:lnTo>
                    <a:pt x="888" y="2854"/>
                  </a:lnTo>
                  <a:cubicBezTo>
                    <a:pt x="886" y="2855"/>
                    <a:pt x="884" y="2855"/>
                    <a:pt x="883" y="2855"/>
                  </a:cubicBezTo>
                  <a:lnTo>
                    <a:pt x="837" y="2861"/>
                  </a:lnTo>
                  <a:lnTo>
                    <a:pt x="786" y="2861"/>
                  </a:lnTo>
                  <a:cubicBezTo>
                    <a:pt x="785" y="2861"/>
                    <a:pt x="783" y="2861"/>
                    <a:pt x="782" y="2861"/>
                  </a:cubicBezTo>
                  <a:lnTo>
                    <a:pt x="736" y="2854"/>
                  </a:lnTo>
                  <a:lnTo>
                    <a:pt x="686" y="2840"/>
                  </a:lnTo>
                  <a:cubicBezTo>
                    <a:pt x="684" y="2840"/>
                    <a:pt x="683" y="2839"/>
                    <a:pt x="681" y="2839"/>
                  </a:cubicBezTo>
                  <a:lnTo>
                    <a:pt x="637" y="2819"/>
                  </a:lnTo>
                  <a:lnTo>
                    <a:pt x="590" y="2790"/>
                  </a:lnTo>
                  <a:lnTo>
                    <a:pt x="547" y="2756"/>
                  </a:lnTo>
                  <a:lnTo>
                    <a:pt x="505" y="2714"/>
                  </a:lnTo>
                  <a:cubicBezTo>
                    <a:pt x="504" y="2713"/>
                    <a:pt x="503" y="2712"/>
                    <a:pt x="502" y="2710"/>
                  </a:cubicBezTo>
                  <a:lnTo>
                    <a:pt x="432" y="2615"/>
                  </a:lnTo>
                  <a:cubicBezTo>
                    <a:pt x="431" y="2614"/>
                    <a:pt x="430" y="2612"/>
                    <a:pt x="429" y="2611"/>
                  </a:cubicBezTo>
                  <a:lnTo>
                    <a:pt x="371" y="2493"/>
                  </a:lnTo>
                  <a:lnTo>
                    <a:pt x="365" y="2477"/>
                  </a:lnTo>
                  <a:lnTo>
                    <a:pt x="395" y="2497"/>
                  </a:lnTo>
                  <a:lnTo>
                    <a:pt x="340" y="2498"/>
                  </a:lnTo>
                  <a:cubicBezTo>
                    <a:pt x="337" y="2499"/>
                    <a:pt x="334" y="2498"/>
                    <a:pt x="331" y="2497"/>
                  </a:cubicBezTo>
                  <a:lnTo>
                    <a:pt x="279" y="2483"/>
                  </a:lnTo>
                  <a:cubicBezTo>
                    <a:pt x="276" y="2483"/>
                    <a:pt x="273" y="2481"/>
                    <a:pt x="271" y="2480"/>
                  </a:cubicBezTo>
                  <a:lnTo>
                    <a:pt x="222" y="2450"/>
                  </a:lnTo>
                  <a:cubicBezTo>
                    <a:pt x="220" y="2449"/>
                    <a:pt x="218" y="2447"/>
                    <a:pt x="216" y="2446"/>
                  </a:cubicBezTo>
                  <a:lnTo>
                    <a:pt x="172" y="2404"/>
                  </a:lnTo>
                  <a:cubicBezTo>
                    <a:pt x="171" y="2402"/>
                    <a:pt x="169" y="2401"/>
                    <a:pt x="168" y="2399"/>
                  </a:cubicBezTo>
                  <a:lnTo>
                    <a:pt x="130" y="2345"/>
                  </a:lnTo>
                  <a:cubicBezTo>
                    <a:pt x="129" y="2343"/>
                    <a:pt x="128" y="2342"/>
                    <a:pt x="127" y="2340"/>
                  </a:cubicBezTo>
                  <a:lnTo>
                    <a:pt x="97" y="2276"/>
                  </a:lnTo>
                  <a:cubicBezTo>
                    <a:pt x="97" y="2274"/>
                    <a:pt x="96" y="2273"/>
                    <a:pt x="96" y="2271"/>
                  </a:cubicBezTo>
                  <a:lnTo>
                    <a:pt x="75" y="2197"/>
                  </a:lnTo>
                  <a:lnTo>
                    <a:pt x="62" y="2113"/>
                  </a:lnTo>
                  <a:lnTo>
                    <a:pt x="60" y="2020"/>
                  </a:lnTo>
                  <a:cubicBezTo>
                    <a:pt x="60" y="2018"/>
                    <a:pt x="61" y="2017"/>
                    <a:pt x="61" y="2015"/>
                  </a:cubicBezTo>
                  <a:lnTo>
                    <a:pt x="73" y="1929"/>
                  </a:lnTo>
                  <a:cubicBezTo>
                    <a:pt x="73" y="1927"/>
                    <a:pt x="73" y="1926"/>
                    <a:pt x="74" y="1924"/>
                  </a:cubicBezTo>
                  <a:lnTo>
                    <a:pt x="98" y="1843"/>
                  </a:lnTo>
                  <a:cubicBezTo>
                    <a:pt x="98" y="1842"/>
                    <a:pt x="99" y="1840"/>
                    <a:pt x="100" y="1838"/>
                  </a:cubicBezTo>
                  <a:lnTo>
                    <a:pt x="136" y="1767"/>
                  </a:lnTo>
                  <a:lnTo>
                    <a:pt x="141" y="1803"/>
                  </a:lnTo>
                  <a:lnTo>
                    <a:pt x="97" y="1754"/>
                  </a:lnTo>
                  <a:cubicBezTo>
                    <a:pt x="95" y="1752"/>
                    <a:pt x="94" y="1751"/>
                    <a:pt x="93" y="1749"/>
                  </a:cubicBezTo>
                  <a:lnTo>
                    <a:pt x="57" y="1690"/>
                  </a:lnTo>
                  <a:cubicBezTo>
                    <a:pt x="56" y="1689"/>
                    <a:pt x="55" y="1687"/>
                    <a:pt x="55" y="1685"/>
                  </a:cubicBezTo>
                  <a:lnTo>
                    <a:pt x="28" y="1617"/>
                  </a:lnTo>
                  <a:lnTo>
                    <a:pt x="8" y="1539"/>
                  </a:lnTo>
                  <a:lnTo>
                    <a:pt x="0" y="1458"/>
                  </a:lnTo>
                  <a:lnTo>
                    <a:pt x="0" y="1375"/>
                  </a:lnTo>
                  <a:lnTo>
                    <a:pt x="13" y="1292"/>
                  </a:lnTo>
                  <a:cubicBezTo>
                    <a:pt x="13" y="1290"/>
                    <a:pt x="13" y="1289"/>
                    <a:pt x="14" y="1287"/>
                  </a:cubicBezTo>
                  <a:lnTo>
                    <a:pt x="37" y="1212"/>
                  </a:lnTo>
                  <a:cubicBezTo>
                    <a:pt x="37" y="1210"/>
                    <a:pt x="38" y="1209"/>
                    <a:pt x="39" y="1207"/>
                  </a:cubicBezTo>
                  <a:lnTo>
                    <a:pt x="78" y="1130"/>
                  </a:lnTo>
                  <a:cubicBezTo>
                    <a:pt x="79" y="1128"/>
                    <a:pt x="80" y="1126"/>
                    <a:pt x="81" y="1124"/>
                  </a:cubicBezTo>
                  <a:lnTo>
                    <a:pt x="129" y="1064"/>
                  </a:lnTo>
                  <a:cubicBezTo>
                    <a:pt x="131" y="1062"/>
                    <a:pt x="133" y="1060"/>
                    <a:pt x="135" y="1059"/>
                  </a:cubicBezTo>
                  <a:lnTo>
                    <a:pt x="192" y="1017"/>
                  </a:lnTo>
                  <a:cubicBezTo>
                    <a:pt x="195" y="1015"/>
                    <a:pt x="198" y="1013"/>
                    <a:pt x="201" y="1012"/>
                  </a:cubicBezTo>
                  <a:lnTo>
                    <a:pt x="263" y="991"/>
                  </a:lnTo>
                  <a:lnTo>
                    <a:pt x="242" y="1015"/>
                  </a:lnTo>
                  <a:lnTo>
                    <a:pt x="244" y="1005"/>
                  </a:lnTo>
                  <a:close/>
                  <a:moveTo>
                    <a:pt x="305" y="1028"/>
                  </a:moveTo>
                  <a:cubicBezTo>
                    <a:pt x="303" y="1039"/>
                    <a:pt x="295" y="1048"/>
                    <a:pt x="284" y="1052"/>
                  </a:cubicBezTo>
                  <a:lnTo>
                    <a:pt x="222" y="1073"/>
                  </a:lnTo>
                  <a:lnTo>
                    <a:pt x="230" y="1068"/>
                  </a:lnTo>
                  <a:lnTo>
                    <a:pt x="173" y="1110"/>
                  </a:lnTo>
                  <a:lnTo>
                    <a:pt x="179" y="1104"/>
                  </a:lnTo>
                  <a:lnTo>
                    <a:pt x="131" y="1164"/>
                  </a:lnTo>
                  <a:lnTo>
                    <a:pt x="135" y="1159"/>
                  </a:lnTo>
                  <a:lnTo>
                    <a:pt x="96" y="1236"/>
                  </a:lnTo>
                  <a:lnTo>
                    <a:pt x="98" y="1231"/>
                  </a:lnTo>
                  <a:lnTo>
                    <a:pt x="75" y="1306"/>
                  </a:lnTo>
                  <a:lnTo>
                    <a:pt x="76" y="1301"/>
                  </a:lnTo>
                  <a:lnTo>
                    <a:pt x="64" y="1376"/>
                  </a:lnTo>
                  <a:lnTo>
                    <a:pt x="63" y="1451"/>
                  </a:lnTo>
                  <a:lnTo>
                    <a:pt x="71" y="1524"/>
                  </a:lnTo>
                  <a:lnTo>
                    <a:pt x="87" y="1594"/>
                  </a:lnTo>
                  <a:lnTo>
                    <a:pt x="114" y="1662"/>
                  </a:lnTo>
                  <a:lnTo>
                    <a:pt x="112" y="1657"/>
                  </a:lnTo>
                  <a:lnTo>
                    <a:pt x="148" y="1716"/>
                  </a:lnTo>
                  <a:lnTo>
                    <a:pt x="144" y="1711"/>
                  </a:lnTo>
                  <a:lnTo>
                    <a:pt x="188" y="1760"/>
                  </a:lnTo>
                  <a:cubicBezTo>
                    <a:pt x="197" y="1770"/>
                    <a:pt x="199" y="1784"/>
                    <a:pt x="193" y="1796"/>
                  </a:cubicBezTo>
                  <a:lnTo>
                    <a:pt x="157" y="1867"/>
                  </a:lnTo>
                  <a:lnTo>
                    <a:pt x="159" y="1862"/>
                  </a:lnTo>
                  <a:lnTo>
                    <a:pt x="135" y="1943"/>
                  </a:lnTo>
                  <a:lnTo>
                    <a:pt x="136" y="1938"/>
                  </a:lnTo>
                  <a:lnTo>
                    <a:pt x="124" y="2024"/>
                  </a:lnTo>
                  <a:lnTo>
                    <a:pt x="124" y="2019"/>
                  </a:lnTo>
                  <a:lnTo>
                    <a:pt x="125" y="2104"/>
                  </a:lnTo>
                  <a:lnTo>
                    <a:pt x="136" y="2180"/>
                  </a:lnTo>
                  <a:lnTo>
                    <a:pt x="157" y="2254"/>
                  </a:lnTo>
                  <a:lnTo>
                    <a:pt x="155" y="2249"/>
                  </a:lnTo>
                  <a:lnTo>
                    <a:pt x="185" y="2313"/>
                  </a:lnTo>
                  <a:lnTo>
                    <a:pt x="183" y="2308"/>
                  </a:lnTo>
                  <a:lnTo>
                    <a:pt x="221" y="2362"/>
                  </a:lnTo>
                  <a:lnTo>
                    <a:pt x="217" y="2357"/>
                  </a:lnTo>
                  <a:lnTo>
                    <a:pt x="261" y="2399"/>
                  </a:lnTo>
                  <a:lnTo>
                    <a:pt x="255" y="2395"/>
                  </a:lnTo>
                  <a:lnTo>
                    <a:pt x="304" y="2425"/>
                  </a:lnTo>
                  <a:lnTo>
                    <a:pt x="296" y="2422"/>
                  </a:lnTo>
                  <a:lnTo>
                    <a:pt x="348" y="2436"/>
                  </a:lnTo>
                  <a:lnTo>
                    <a:pt x="339" y="2434"/>
                  </a:lnTo>
                  <a:lnTo>
                    <a:pt x="394" y="2433"/>
                  </a:lnTo>
                  <a:cubicBezTo>
                    <a:pt x="407" y="2433"/>
                    <a:pt x="420" y="2441"/>
                    <a:pt x="424" y="2454"/>
                  </a:cubicBezTo>
                  <a:lnTo>
                    <a:pt x="428" y="2464"/>
                  </a:lnTo>
                  <a:lnTo>
                    <a:pt x="486" y="2582"/>
                  </a:lnTo>
                  <a:lnTo>
                    <a:pt x="483" y="2577"/>
                  </a:lnTo>
                  <a:lnTo>
                    <a:pt x="553" y="2672"/>
                  </a:lnTo>
                  <a:lnTo>
                    <a:pt x="550" y="2669"/>
                  </a:lnTo>
                  <a:lnTo>
                    <a:pt x="586" y="2705"/>
                  </a:lnTo>
                  <a:lnTo>
                    <a:pt x="624" y="2735"/>
                  </a:lnTo>
                  <a:lnTo>
                    <a:pt x="664" y="2760"/>
                  </a:lnTo>
                  <a:lnTo>
                    <a:pt x="708" y="2780"/>
                  </a:lnTo>
                  <a:lnTo>
                    <a:pt x="703" y="2779"/>
                  </a:lnTo>
                  <a:lnTo>
                    <a:pt x="745" y="2791"/>
                  </a:lnTo>
                  <a:lnTo>
                    <a:pt x="791" y="2798"/>
                  </a:lnTo>
                  <a:lnTo>
                    <a:pt x="786" y="2797"/>
                  </a:lnTo>
                  <a:lnTo>
                    <a:pt x="828" y="2798"/>
                  </a:lnTo>
                  <a:lnTo>
                    <a:pt x="874" y="2792"/>
                  </a:lnTo>
                  <a:lnTo>
                    <a:pt x="869" y="2793"/>
                  </a:lnTo>
                  <a:lnTo>
                    <a:pt x="912" y="2780"/>
                  </a:lnTo>
                  <a:lnTo>
                    <a:pt x="954" y="2762"/>
                  </a:lnTo>
                  <a:lnTo>
                    <a:pt x="995" y="2737"/>
                  </a:lnTo>
                  <a:lnTo>
                    <a:pt x="1038" y="2702"/>
                  </a:lnTo>
                  <a:cubicBezTo>
                    <a:pt x="1046" y="2696"/>
                    <a:pt x="1055" y="2693"/>
                    <a:pt x="1065" y="2695"/>
                  </a:cubicBezTo>
                  <a:cubicBezTo>
                    <a:pt x="1074" y="2697"/>
                    <a:pt x="1082" y="2703"/>
                    <a:pt x="1087" y="2711"/>
                  </a:cubicBezTo>
                  <a:lnTo>
                    <a:pt x="1132" y="2796"/>
                  </a:lnTo>
                  <a:lnTo>
                    <a:pt x="1129" y="2792"/>
                  </a:lnTo>
                  <a:lnTo>
                    <a:pt x="1183" y="2865"/>
                  </a:lnTo>
                  <a:lnTo>
                    <a:pt x="1179" y="2861"/>
                  </a:lnTo>
                  <a:lnTo>
                    <a:pt x="1240" y="2918"/>
                  </a:lnTo>
                  <a:lnTo>
                    <a:pt x="1235" y="2914"/>
                  </a:lnTo>
                  <a:lnTo>
                    <a:pt x="1302" y="2954"/>
                  </a:lnTo>
                  <a:lnTo>
                    <a:pt x="1297" y="2952"/>
                  </a:lnTo>
                  <a:lnTo>
                    <a:pt x="1339" y="2968"/>
                  </a:lnTo>
                  <a:lnTo>
                    <a:pt x="1334" y="2966"/>
                  </a:lnTo>
                  <a:lnTo>
                    <a:pt x="1372" y="2975"/>
                  </a:lnTo>
                  <a:lnTo>
                    <a:pt x="1413" y="2978"/>
                  </a:lnTo>
                  <a:lnTo>
                    <a:pt x="1407" y="2978"/>
                  </a:lnTo>
                  <a:lnTo>
                    <a:pt x="1449" y="2974"/>
                  </a:lnTo>
                  <a:lnTo>
                    <a:pt x="1443" y="2975"/>
                  </a:lnTo>
                  <a:lnTo>
                    <a:pt x="1522" y="2950"/>
                  </a:lnTo>
                  <a:lnTo>
                    <a:pt x="1514" y="2953"/>
                  </a:lnTo>
                  <a:lnTo>
                    <a:pt x="1589" y="2906"/>
                  </a:lnTo>
                  <a:lnTo>
                    <a:pt x="1584" y="2911"/>
                  </a:lnTo>
                  <a:lnTo>
                    <a:pt x="1651" y="2844"/>
                  </a:lnTo>
                  <a:lnTo>
                    <a:pt x="1647" y="2849"/>
                  </a:lnTo>
                  <a:lnTo>
                    <a:pt x="1704" y="2762"/>
                  </a:lnTo>
                  <a:lnTo>
                    <a:pt x="1701" y="2766"/>
                  </a:lnTo>
                  <a:lnTo>
                    <a:pt x="1747" y="2663"/>
                  </a:lnTo>
                  <a:lnTo>
                    <a:pt x="1746" y="2668"/>
                  </a:lnTo>
                  <a:lnTo>
                    <a:pt x="1779" y="2549"/>
                  </a:lnTo>
                  <a:cubicBezTo>
                    <a:pt x="1782" y="2539"/>
                    <a:pt x="1789" y="2530"/>
                    <a:pt x="1800" y="2527"/>
                  </a:cubicBezTo>
                  <a:cubicBezTo>
                    <a:pt x="1810" y="2524"/>
                    <a:pt x="1821" y="2526"/>
                    <a:pt x="1829" y="2532"/>
                  </a:cubicBezTo>
                  <a:lnTo>
                    <a:pt x="1873" y="2567"/>
                  </a:lnTo>
                  <a:lnTo>
                    <a:pt x="1869" y="2564"/>
                  </a:lnTo>
                  <a:lnTo>
                    <a:pt x="1916" y="2590"/>
                  </a:lnTo>
                  <a:lnTo>
                    <a:pt x="1911" y="2588"/>
                  </a:lnTo>
                  <a:lnTo>
                    <a:pt x="1959" y="2604"/>
                  </a:lnTo>
                  <a:lnTo>
                    <a:pt x="1952" y="2603"/>
                  </a:lnTo>
                  <a:lnTo>
                    <a:pt x="2001" y="2609"/>
                  </a:lnTo>
                  <a:lnTo>
                    <a:pt x="1993" y="2609"/>
                  </a:lnTo>
                  <a:lnTo>
                    <a:pt x="2066" y="2599"/>
                  </a:lnTo>
                  <a:lnTo>
                    <a:pt x="2057" y="2601"/>
                  </a:lnTo>
                  <a:lnTo>
                    <a:pt x="2124" y="2570"/>
                  </a:lnTo>
                  <a:lnTo>
                    <a:pt x="2117" y="2575"/>
                  </a:lnTo>
                  <a:lnTo>
                    <a:pt x="2179" y="2525"/>
                  </a:lnTo>
                  <a:lnTo>
                    <a:pt x="2175" y="2529"/>
                  </a:lnTo>
                  <a:lnTo>
                    <a:pt x="2228" y="2464"/>
                  </a:lnTo>
                  <a:lnTo>
                    <a:pt x="2225" y="2469"/>
                  </a:lnTo>
                  <a:lnTo>
                    <a:pt x="2270" y="2389"/>
                  </a:lnTo>
                  <a:lnTo>
                    <a:pt x="2267" y="2394"/>
                  </a:lnTo>
                  <a:lnTo>
                    <a:pt x="2299" y="2306"/>
                  </a:lnTo>
                  <a:lnTo>
                    <a:pt x="2321" y="2209"/>
                  </a:lnTo>
                  <a:lnTo>
                    <a:pt x="2329" y="2100"/>
                  </a:lnTo>
                  <a:cubicBezTo>
                    <a:pt x="2330" y="2087"/>
                    <a:pt x="2339" y="2076"/>
                    <a:pt x="2351" y="2072"/>
                  </a:cubicBezTo>
                  <a:lnTo>
                    <a:pt x="2404" y="2056"/>
                  </a:lnTo>
                  <a:lnTo>
                    <a:pt x="2398" y="2058"/>
                  </a:lnTo>
                  <a:lnTo>
                    <a:pt x="2449" y="2031"/>
                  </a:lnTo>
                  <a:lnTo>
                    <a:pt x="2445" y="2034"/>
                  </a:lnTo>
                  <a:lnTo>
                    <a:pt x="2493" y="1998"/>
                  </a:lnTo>
                  <a:lnTo>
                    <a:pt x="2490" y="2001"/>
                  </a:lnTo>
                  <a:lnTo>
                    <a:pt x="2535" y="1955"/>
                  </a:lnTo>
                  <a:lnTo>
                    <a:pt x="2531" y="1959"/>
                  </a:lnTo>
                  <a:lnTo>
                    <a:pt x="2593" y="1871"/>
                  </a:lnTo>
                  <a:lnTo>
                    <a:pt x="2591" y="1876"/>
                  </a:lnTo>
                  <a:lnTo>
                    <a:pt x="2639" y="1774"/>
                  </a:lnTo>
                  <a:lnTo>
                    <a:pt x="2637" y="1778"/>
                  </a:lnTo>
                  <a:lnTo>
                    <a:pt x="2669" y="1671"/>
                  </a:lnTo>
                  <a:lnTo>
                    <a:pt x="2686" y="1556"/>
                  </a:lnTo>
                  <a:lnTo>
                    <a:pt x="2690" y="1438"/>
                  </a:lnTo>
                  <a:lnTo>
                    <a:pt x="2677" y="1321"/>
                  </a:lnTo>
                  <a:lnTo>
                    <a:pt x="2649" y="1204"/>
                  </a:lnTo>
                  <a:lnTo>
                    <a:pt x="2651" y="1209"/>
                  </a:lnTo>
                  <a:lnTo>
                    <a:pt x="2606" y="1099"/>
                  </a:lnTo>
                  <a:cubicBezTo>
                    <a:pt x="2603" y="1092"/>
                    <a:pt x="2603" y="1086"/>
                    <a:pt x="2604" y="1079"/>
                  </a:cubicBezTo>
                  <a:lnTo>
                    <a:pt x="2619" y="1018"/>
                  </a:lnTo>
                  <a:lnTo>
                    <a:pt x="2629" y="922"/>
                  </a:lnTo>
                  <a:lnTo>
                    <a:pt x="2628" y="828"/>
                  </a:lnTo>
                  <a:lnTo>
                    <a:pt x="2614" y="738"/>
                  </a:lnTo>
                  <a:lnTo>
                    <a:pt x="2588" y="650"/>
                  </a:lnTo>
                  <a:lnTo>
                    <a:pt x="2590" y="654"/>
                  </a:lnTo>
                  <a:lnTo>
                    <a:pt x="2553" y="576"/>
                  </a:lnTo>
                  <a:lnTo>
                    <a:pt x="2555" y="581"/>
                  </a:lnTo>
                  <a:lnTo>
                    <a:pt x="2509" y="514"/>
                  </a:lnTo>
                  <a:lnTo>
                    <a:pt x="2513" y="519"/>
                  </a:lnTo>
                  <a:lnTo>
                    <a:pt x="2458" y="466"/>
                  </a:lnTo>
                  <a:lnTo>
                    <a:pt x="2465" y="470"/>
                  </a:lnTo>
                  <a:lnTo>
                    <a:pt x="2402" y="434"/>
                  </a:lnTo>
                  <a:cubicBezTo>
                    <a:pt x="2393" y="430"/>
                    <a:pt x="2388" y="422"/>
                    <a:pt x="2386" y="412"/>
                  </a:cubicBezTo>
                  <a:lnTo>
                    <a:pt x="2373" y="340"/>
                  </a:lnTo>
                  <a:lnTo>
                    <a:pt x="2352" y="274"/>
                  </a:lnTo>
                  <a:lnTo>
                    <a:pt x="2325" y="214"/>
                  </a:lnTo>
                  <a:lnTo>
                    <a:pt x="2289" y="158"/>
                  </a:lnTo>
                  <a:lnTo>
                    <a:pt x="2293" y="163"/>
                  </a:lnTo>
                  <a:lnTo>
                    <a:pt x="2242" y="111"/>
                  </a:lnTo>
                  <a:lnTo>
                    <a:pt x="2247" y="115"/>
                  </a:lnTo>
                  <a:lnTo>
                    <a:pt x="2193" y="80"/>
                  </a:lnTo>
                  <a:lnTo>
                    <a:pt x="2201" y="84"/>
                  </a:lnTo>
                  <a:lnTo>
                    <a:pt x="2143" y="65"/>
                  </a:lnTo>
                  <a:lnTo>
                    <a:pt x="2152" y="66"/>
                  </a:lnTo>
                  <a:lnTo>
                    <a:pt x="2095" y="65"/>
                  </a:lnTo>
                  <a:lnTo>
                    <a:pt x="2104" y="64"/>
                  </a:lnTo>
                  <a:lnTo>
                    <a:pt x="2047" y="80"/>
                  </a:lnTo>
                  <a:lnTo>
                    <a:pt x="2054" y="77"/>
                  </a:lnTo>
                  <a:lnTo>
                    <a:pt x="1999" y="108"/>
                  </a:lnTo>
                  <a:lnTo>
                    <a:pt x="2006" y="104"/>
                  </a:lnTo>
                  <a:lnTo>
                    <a:pt x="1956" y="152"/>
                  </a:lnTo>
                  <a:lnTo>
                    <a:pt x="1960" y="147"/>
                  </a:lnTo>
                  <a:lnTo>
                    <a:pt x="1916" y="211"/>
                  </a:lnTo>
                  <a:cubicBezTo>
                    <a:pt x="1910" y="219"/>
                    <a:pt x="1900" y="225"/>
                    <a:pt x="1889" y="224"/>
                  </a:cubicBezTo>
                  <a:cubicBezTo>
                    <a:pt x="1878" y="224"/>
                    <a:pt x="1868" y="219"/>
                    <a:pt x="1863" y="210"/>
                  </a:cubicBezTo>
                  <a:lnTo>
                    <a:pt x="1820" y="143"/>
                  </a:lnTo>
                  <a:lnTo>
                    <a:pt x="1824" y="148"/>
                  </a:lnTo>
                  <a:lnTo>
                    <a:pt x="1772" y="97"/>
                  </a:lnTo>
                  <a:lnTo>
                    <a:pt x="1779" y="102"/>
                  </a:lnTo>
                  <a:lnTo>
                    <a:pt x="1728" y="73"/>
                  </a:lnTo>
                  <a:lnTo>
                    <a:pt x="1736" y="77"/>
                  </a:lnTo>
                  <a:lnTo>
                    <a:pt x="1683" y="64"/>
                  </a:lnTo>
                  <a:lnTo>
                    <a:pt x="1692" y="64"/>
                  </a:lnTo>
                  <a:lnTo>
                    <a:pt x="1640" y="67"/>
                  </a:lnTo>
                  <a:lnTo>
                    <a:pt x="1649" y="66"/>
                  </a:lnTo>
                  <a:lnTo>
                    <a:pt x="1598" y="83"/>
                  </a:lnTo>
                  <a:lnTo>
                    <a:pt x="1605" y="79"/>
                  </a:lnTo>
                  <a:lnTo>
                    <a:pt x="1557" y="111"/>
                  </a:lnTo>
                  <a:lnTo>
                    <a:pt x="1563" y="106"/>
                  </a:lnTo>
                  <a:lnTo>
                    <a:pt x="1520" y="152"/>
                  </a:lnTo>
                  <a:lnTo>
                    <a:pt x="1523" y="148"/>
                  </a:lnTo>
                  <a:lnTo>
                    <a:pt x="1486" y="206"/>
                  </a:lnTo>
                  <a:lnTo>
                    <a:pt x="1489" y="201"/>
                  </a:lnTo>
                  <a:lnTo>
                    <a:pt x="1460" y="271"/>
                  </a:lnTo>
                  <a:cubicBezTo>
                    <a:pt x="1456" y="281"/>
                    <a:pt x="1446" y="289"/>
                    <a:pt x="1435" y="290"/>
                  </a:cubicBezTo>
                  <a:cubicBezTo>
                    <a:pt x="1424" y="292"/>
                    <a:pt x="1412" y="287"/>
                    <a:pt x="1405" y="278"/>
                  </a:cubicBezTo>
                  <a:lnTo>
                    <a:pt x="1368" y="231"/>
                  </a:lnTo>
                  <a:lnTo>
                    <a:pt x="1371" y="235"/>
                  </a:lnTo>
                  <a:lnTo>
                    <a:pt x="1331" y="197"/>
                  </a:lnTo>
                  <a:lnTo>
                    <a:pt x="1337" y="201"/>
                  </a:lnTo>
                  <a:lnTo>
                    <a:pt x="1275" y="163"/>
                  </a:lnTo>
                  <a:lnTo>
                    <a:pt x="1282" y="166"/>
                  </a:lnTo>
                  <a:lnTo>
                    <a:pt x="1218" y="147"/>
                  </a:lnTo>
                  <a:lnTo>
                    <a:pt x="1228" y="148"/>
                  </a:lnTo>
                  <a:lnTo>
                    <a:pt x="1163" y="149"/>
                  </a:lnTo>
                  <a:lnTo>
                    <a:pt x="1172" y="148"/>
                  </a:lnTo>
                  <a:lnTo>
                    <a:pt x="1110" y="167"/>
                  </a:lnTo>
                  <a:lnTo>
                    <a:pt x="1117" y="164"/>
                  </a:lnTo>
                  <a:lnTo>
                    <a:pt x="1058" y="201"/>
                  </a:lnTo>
                  <a:lnTo>
                    <a:pt x="1064" y="196"/>
                  </a:lnTo>
                  <a:lnTo>
                    <a:pt x="1011" y="249"/>
                  </a:lnTo>
                  <a:lnTo>
                    <a:pt x="1015" y="244"/>
                  </a:lnTo>
                  <a:lnTo>
                    <a:pt x="968" y="314"/>
                  </a:lnTo>
                  <a:lnTo>
                    <a:pt x="971" y="309"/>
                  </a:lnTo>
                  <a:lnTo>
                    <a:pt x="934" y="393"/>
                  </a:lnTo>
                  <a:cubicBezTo>
                    <a:pt x="930" y="402"/>
                    <a:pt x="922" y="409"/>
                    <a:pt x="913" y="411"/>
                  </a:cubicBezTo>
                  <a:cubicBezTo>
                    <a:pt x="903" y="414"/>
                    <a:pt x="893" y="412"/>
                    <a:pt x="886" y="406"/>
                  </a:cubicBezTo>
                  <a:lnTo>
                    <a:pt x="823" y="360"/>
                  </a:lnTo>
                  <a:lnTo>
                    <a:pt x="829" y="364"/>
                  </a:lnTo>
                  <a:lnTo>
                    <a:pt x="762" y="335"/>
                  </a:lnTo>
                  <a:lnTo>
                    <a:pt x="769" y="337"/>
                  </a:lnTo>
                  <a:lnTo>
                    <a:pt x="700" y="326"/>
                  </a:lnTo>
                  <a:lnTo>
                    <a:pt x="708" y="326"/>
                  </a:lnTo>
                  <a:lnTo>
                    <a:pt x="638" y="331"/>
                  </a:lnTo>
                  <a:lnTo>
                    <a:pt x="644" y="330"/>
                  </a:lnTo>
                  <a:lnTo>
                    <a:pt x="606" y="341"/>
                  </a:lnTo>
                  <a:lnTo>
                    <a:pt x="565" y="359"/>
                  </a:lnTo>
                  <a:lnTo>
                    <a:pt x="571" y="356"/>
                  </a:lnTo>
                  <a:lnTo>
                    <a:pt x="496" y="408"/>
                  </a:lnTo>
                  <a:lnTo>
                    <a:pt x="501" y="403"/>
                  </a:lnTo>
                  <a:lnTo>
                    <a:pt x="436" y="476"/>
                  </a:lnTo>
                  <a:lnTo>
                    <a:pt x="440" y="471"/>
                  </a:lnTo>
                  <a:lnTo>
                    <a:pt x="385" y="560"/>
                  </a:lnTo>
                  <a:lnTo>
                    <a:pt x="387" y="556"/>
                  </a:lnTo>
                  <a:lnTo>
                    <a:pt x="346" y="654"/>
                  </a:lnTo>
                  <a:lnTo>
                    <a:pt x="318" y="764"/>
                  </a:lnTo>
                  <a:lnTo>
                    <a:pt x="304" y="883"/>
                  </a:lnTo>
                  <a:lnTo>
                    <a:pt x="307" y="1011"/>
                  </a:lnTo>
                  <a:cubicBezTo>
                    <a:pt x="308" y="1013"/>
                    <a:pt x="307" y="1015"/>
                    <a:pt x="307" y="1018"/>
                  </a:cubicBezTo>
                  <a:lnTo>
                    <a:pt x="305" y="1028"/>
                  </a:lnTo>
                  <a:close/>
                </a:path>
              </a:pathLst>
            </a:custGeom>
            <a:solidFill>
              <a:srgbClr val="000066"/>
            </a:solidFill>
            <a:ln w="0" cap="flat">
              <a:solidFill>
                <a:srgbClr val="0000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3"/>
            <p:cNvSpPr>
              <a:spLocks noEditPoints="1"/>
            </p:cNvSpPr>
            <p:nvPr/>
          </p:nvSpPr>
          <p:spPr bwMode="auto">
            <a:xfrm>
              <a:off x="74613" y="3557588"/>
              <a:ext cx="1196975" cy="1216025"/>
            </a:xfrm>
            <a:custGeom>
              <a:avLst/>
              <a:gdLst/>
              <a:ahLst/>
              <a:cxnLst>
                <a:cxn ang="0">
                  <a:pos x="134" y="1688"/>
                </a:cxn>
                <a:cxn ang="0">
                  <a:pos x="87" y="1679"/>
                </a:cxn>
                <a:cxn ang="0">
                  <a:pos x="41" y="1657"/>
                </a:cxn>
                <a:cxn ang="0">
                  <a:pos x="0" y="1627"/>
                </a:cxn>
                <a:cxn ang="0">
                  <a:pos x="74" y="1603"/>
                </a:cxn>
                <a:cxn ang="0">
                  <a:pos x="108" y="1619"/>
                </a:cxn>
                <a:cxn ang="0">
                  <a:pos x="141" y="1625"/>
                </a:cxn>
                <a:cxn ang="0">
                  <a:pos x="175" y="1624"/>
                </a:cxn>
                <a:cxn ang="0">
                  <a:pos x="329" y="2286"/>
                </a:cxn>
                <a:cxn ang="0">
                  <a:pos x="290" y="2304"/>
                </a:cxn>
                <a:cxn ang="0">
                  <a:pos x="238" y="2253"/>
                </a:cxn>
                <a:cxn ang="0">
                  <a:pos x="268" y="2245"/>
                </a:cxn>
                <a:cxn ang="0">
                  <a:pos x="329" y="2286"/>
                </a:cxn>
                <a:cxn ang="0">
                  <a:pos x="837" y="2436"/>
                </a:cxn>
                <a:cxn ang="0">
                  <a:pos x="940" y="2535"/>
                </a:cxn>
                <a:cxn ang="0">
                  <a:pos x="1709" y="2250"/>
                </a:cxn>
                <a:cxn ang="0">
                  <a:pos x="1630" y="2375"/>
                </a:cxn>
                <a:cxn ang="0">
                  <a:pos x="1709" y="2250"/>
                </a:cxn>
                <a:cxn ang="0">
                  <a:pos x="2073" y="1449"/>
                </a:cxn>
                <a:cxn ang="0">
                  <a:pos x="2116" y="1500"/>
                </a:cxn>
                <a:cxn ang="0">
                  <a:pos x="2184" y="1622"/>
                </a:cxn>
                <a:cxn ang="0">
                  <a:pos x="2227" y="1766"/>
                </a:cxn>
                <a:cxn ang="0">
                  <a:pos x="2241" y="1924"/>
                </a:cxn>
                <a:cxn ang="0">
                  <a:pos x="2175" y="1853"/>
                </a:cxn>
                <a:cxn ang="0">
                  <a:pos x="2148" y="1713"/>
                </a:cxn>
                <a:cxn ang="0">
                  <a:pos x="2100" y="1592"/>
                </a:cxn>
                <a:cxn ang="0">
                  <a:pos x="2028" y="1494"/>
                </a:cxn>
                <a:cxn ang="0">
                  <a:pos x="1987" y="1459"/>
                </a:cxn>
                <a:cxn ang="0">
                  <a:pos x="2514" y="922"/>
                </a:cxn>
                <a:cxn ang="0">
                  <a:pos x="2474" y="1027"/>
                </a:cxn>
                <a:cxn ang="0">
                  <a:pos x="2367" y="1079"/>
                </a:cxn>
                <a:cxn ang="0">
                  <a:pos x="2417" y="999"/>
                </a:cxn>
                <a:cxn ang="0">
                  <a:pos x="2514" y="922"/>
                </a:cxn>
                <a:cxn ang="0">
                  <a:pos x="2305" y="312"/>
                </a:cxn>
                <a:cxn ang="0">
                  <a:pos x="2237" y="228"/>
                </a:cxn>
                <a:cxn ang="0">
                  <a:pos x="1663" y="115"/>
                </a:cxn>
                <a:cxn ang="0">
                  <a:pos x="1711" y="0"/>
                </a:cxn>
                <a:cxn ang="0">
                  <a:pos x="1744" y="78"/>
                </a:cxn>
                <a:cxn ang="0">
                  <a:pos x="1663" y="115"/>
                </a:cxn>
                <a:cxn ang="0">
                  <a:pos x="1252" y="75"/>
                </a:cxn>
                <a:cxn ang="0">
                  <a:pos x="1293" y="186"/>
                </a:cxn>
                <a:cxn ang="0">
                  <a:pos x="778" y="188"/>
                </a:cxn>
                <a:cxn ang="0">
                  <a:pos x="861" y="284"/>
                </a:cxn>
                <a:cxn ang="0">
                  <a:pos x="775" y="276"/>
                </a:cxn>
                <a:cxn ang="0">
                  <a:pos x="778" y="188"/>
                </a:cxn>
                <a:cxn ang="0">
                  <a:pos x="95" y="847"/>
                </a:cxn>
                <a:cxn ang="0">
                  <a:pos x="172" y="936"/>
                </a:cxn>
              </a:cxnLst>
              <a:rect l="0" t="0" r="r" b="b"/>
              <a:pathLst>
                <a:path w="2514" h="2556">
                  <a:moveTo>
                    <a:pt x="175" y="1688"/>
                  </a:moveTo>
                  <a:lnTo>
                    <a:pt x="134" y="1688"/>
                  </a:lnTo>
                  <a:cubicBezTo>
                    <a:pt x="132" y="1688"/>
                    <a:pt x="130" y="1688"/>
                    <a:pt x="127" y="1688"/>
                  </a:cubicBezTo>
                  <a:lnTo>
                    <a:pt x="87" y="1679"/>
                  </a:lnTo>
                  <a:cubicBezTo>
                    <a:pt x="85" y="1678"/>
                    <a:pt x="83" y="1677"/>
                    <a:pt x="80" y="1676"/>
                  </a:cubicBezTo>
                  <a:lnTo>
                    <a:pt x="41" y="1657"/>
                  </a:lnTo>
                  <a:cubicBezTo>
                    <a:pt x="40" y="1656"/>
                    <a:pt x="38" y="1655"/>
                    <a:pt x="37" y="1654"/>
                  </a:cubicBezTo>
                  <a:lnTo>
                    <a:pt x="0" y="1627"/>
                  </a:lnTo>
                  <a:lnTo>
                    <a:pt x="37" y="1576"/>
                  </a:lnTo>
                  <a:lnTo>
                    <a:pt x="74" y="1603"/>
                  </a:lnTo>
                  <a:lnTo>
                    <a:pt x="69" y="1600"/>
                  </a:lnTo>
                  <a:lnTo>
                    <a:pt x="108" y="1619"/>
                  </a:lnTo>
                  <a:lnTo>
                    <a:pt x="101" y="1616"/>
                  </a:lnTo>
                  <a:lnTo>
                    <a:pt x="141" y="1625"/>
                  </a:lnTo>
                  <a:lnTo>
                    <a:pt x="134" y="1624"/>
                  </a:lnTo>
                  <a:lnTo>
                    <a:pt x="175" y="1624"/>
                  </a:lnTo>
                  <a:lnTo>
                    <a:pt x="175" y="1688"/>
                  </a:lnTo>
                  <a:close/>
                  <a:moveTo>
                    <a:pt x="329" y="2286"/>
                  </a:moveTo>
                  <a:lnTo>
                    <a:pt x="295" y="2302"/>
                  </a:lnTo>
                  <a:cubicBezTo>
                    <a:pt x="294" y="2303"/>
                    <a:pt x="292" y="2304"/>
                    <a:pt x="290" y="2304"/>
                  </a:cubicBezTo>
                  <a:lnTo>
                    <a:pt x="255" y="2314"/>
                  </a:lnTo>
                  <a:lnTo>
                    <a:pt x="238" y="2253"/>
                  </a:lnTo>
                  <a:lnTo>
                    <a:pt x="273" y="2243"/>
                  </a:lnTo>
                  <a:lnTo>
                    <a:pt x="268" y="2245"/>
                  </a:lnTo>
                  <a:lnTo>
                    <a:pt x="302" y="2229"/>
                  </a:lnTo>
                  <a:lnTo>
                    <a:pt x="329" y="2286"/>
                  </a:lnTo>
                  <a:close/>
                  <a:moveTo>
                    <a:pt x="879" y="2556"/>
                  </a:moveTo>
                  <a:lnTo>
                    <a:pt x="837" y="2436"/>
                  </a:lnTo>
                  <a:lnTo>
                    <a:pt x="898" y="2415"/>
                  </a:lnTo>
                  <a:lnTo>
                    <a:pt x="940" y="2535"/>
                  </a:lnTo>
                  <a:lnTo>
                    <a:pt x="879" y="2556"/>
                  </a:lnTo>
                  <a:close/>
                  <a:moveTo>
                    <a:pt x="1709" y="2250"/>
                  </a:moveTo>
                  <a:lnTo>
                    <a:pt x="1693" y="2382"/>
                  </a:lnTo>
                  <a:lnTo>
                    <a:pt x="1630" y="2375"/>
                  </a:lnTo>
                  <a:lnTo>
                    <a:pt x="1646" y="2243"/>
                  </a:lnTo>
                  <a:lnTo>
                    <a:pt x="1709" y="2250"/>
                  </a:lnTo>
                  <a:close/>
                  <a:moveTo>
                    <a:pt x="2028" y="1410"/>
                  </a:moveTo>
                  <a:lnTo>
                    <a:pt x="2073" y="1449"/>
                  </a:lnTo>
                  <a:cubicBezTo>
                    <a:pt x="2075" y="1450"/>
                    <a:pt x="2076" y="1452"/>
                    <a:pt x="2077" y="1453"/>
                  </a:cubicBezTo>
                  <a:lnTo>
                    <a:pt x="2116" y="1500"/>
                  </a:lnTo>
                  <a:lnTo>
                    <a:pt x="2153" y="1557"/>
                  </a:lnTo>
                  <a:lnTo>
                    <a:pt x="2184" y="1622"/>
                  </a:lnTo>
                  <a:lnTo>
                    <a:pt x="2209" y="1692"/>
                  </a:lnTo>
                  <a:lnTo>
                    <a:pt x="2227" y="1766"/>
                  </a:lnTo>
                  <a:lnTo>
                    <a:pt x="2238" y="1844"/>
                  </a:lnTo>
                  <a:lnTo>
                    <a:pt x="2241" y="1924"/>
                  </a:lnTo>
                  <a:lnTo>
                    <a:pt x="2177" y="1927"/>
                  </a:lnTo>
                  <a:lnTo>
                    <a:pt x="2175" y="1853"/>
                  </a:lnTo>
                  <a:lnTo>
                    <a:pt x="2164" y="1781"/>
                  </a:lnTo>
                  <a:lnTo>
                    <a:pt x="2148" y="1713"/>
                  </a:lnTo>
                  <a:lnTo>
                    <a:pt x="2127" y="1649"/>
                  </a:lnTo>
                  <a:lnTo>
                    <a:pt x="2100" y="1592"/>
                  </a:lnTo>
                  <a:lnTo>
                    <a:pt x="2067" y="1541"/>
                  </a:lnTo>
                  <a:lnTo>
                    <a:pt x="2028" y="1494"/>
                  </a:lnTo>
                  <a:lnTo>
                    <a:pt x="2032" y="1498"/>
                  </a:lnTo>
                  <a:lnTo>
                    <a:pt x="1987" y="1459"/>
                  </a:lnTo>
                  <a:lnTo>
                    <a:pt x="2028" y="1410"/>
                  </a:lnTo>
                  <a:close/>
                  <a:moveTo>
                    <a:pt x="2514" y="922"/>
                  </a:moveTo>
                  <a:lnTo>
                    <a:pt x="2476" y="1022"/>
                  </a:lnTo>
                  <a:cubicBezTo>
                    <a:pt x="2476" y="1024"/>
                    <a:pt x="2475" y="1025"/>
                    <a:pt x="2474" y="1027"/>
                  </a:cubicBezTo>
                  <a:lnTo>
                    <a:pt x="2422" y="1112"/>
                  </a:lnTo>
                  <a:lnTo>
                    <a:pt x="2367" y="1079"/>
                  </a:lnTo>
                  <a:lnTo>
                    <a:pt x="2419" y="994"/>
                  </a:lnTo>
                  <a:lnTo>
                    <a:pt x="2417" y="999"/>
                  </a:lnTo>
                  <a:lnTo>
                    <a:pt x="2455" y="899"/>
                  </a:lnTo>
                  <a:lnTo>
                    <a:pt x="2514" y="922"/>
                  </a:lnTo>
                  <a:close/>
                  <a:moveTo>
                    <a:pt x="2300" y="225"/>
                  </a:moveTo>
                  <a:lnTo>
                    <a:pt x="2305" y="312"/>
                  </a:lnTo>
                  <a:lnTo>
                    <a:pt x="2242" y="315"/>
                  </a:lnTo>
                  <a:lnTo>
                    <a:pt x="2237" y="228"/>
                  </a:lnTo>
                  <a:lnTo>
                    <a:pt x="2300" y="225"/>
                  </a:lnTo>
                  <a:close/>
                  <a:moveTo>
                    <a:pt x="1663" y="115"/>
                  </a:moveTo>
                  <a:lnTo>
                    <a:pt x="1683" y="57"/>
                  </a:lnTo>
                  <a:lnTo>
                    <a:pt x="1711" y="0"/>
                  </a:lnTo>
                  <a:lnTo>
                    <a:pt x="1768" y="29"/>
                  </a:lnTo>
                  <a:lnTo>
                    <a:pt x="1744" y="78"/>
                  </a:lnTo>
                  <a:lnTo>
                    <a:pt x="1724" y="136"/>
                  </a:lnTo>
                  <a:lnTo>
                    <a:pt x="1663" y="115"/>
                  </a:lnTo>
                  <a:close/>
                  <a:moveTo>
                    <a:pt x="1230" y="171"/>
                  </a:moveTo>
                  <a:lnTo>
                    <a:pt x="1252" y="75"/>
                  </a:lnTo>
                  <a:lnTo>
                    <a:pt x="1315" y="90"/>
                  </a:lnTo>
                  <a:lnTo>
                    <a:pt x="1293" y="186"/>
                  </a:lnTo>
                  <a:lnTo>
                    <a:pt x="1230" y="171"/>
                  </a:lnTo>
                  <a:close/>
                  <a:moveTo>
                    <a:pt x="778" y="188"/>
                  </a:moveTo>
                  <a:lnTo>
                    <a:pt x="820" y="231"/>
                  </a:lnTo>
                  <a:lnTo>
                    <a:pt x="861" y="284"/>
                  </a:lnTo>
                  <a:lnTo>
                    <a:pt x="810" y="323"/>
                  </a:lnTo>
                  <a:lnTo>
                    <a:pt x="775" y="276"/>
                  </a:lnTo>
                  <a:lnTo>
                    <a:pt x="733" y="233"/>
                  </a:lnTo>
                  <a:lnTo>
                    <a:pt x="778" y="188"/>
                  </a:lnTo>
                  <a:close/>
                  <a:moveTo>
                    <a:pt x="109" y="945"/>
                  </a:moveTo>
                  <a:lnTo>
                    <a:pt x="95" y="847"/>
                  </a:lnTo>
                  <a:lnTo>
                    <a:pt x="158" y="838"/>
                  </a:lnTo>
                  <a:lnTo>
                    <a:pt x="172" y="936"/>
                  </a:lnTo>
                  <a:lnTo>
                    <a:pt x="109" y="945"/>
                  </a:lnTo>
                  <a:close/>
                </a:path>
              </a:pathLst>
            </a:custGeom>
            <a:solidFill>
              <a:srgbClr val="000066"/>
            </a:solidFill>
            <a:ln w="0" cap="flat">
              <a:solidFill>
                <a:srgbClr val="0000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7" name="Rounded Rectangle 56"/>
          <p:cNvSpPr/>
          <p:nvPr/>
        </p:nvSpPr>
        <p:spPr>
          <a:xfrm>
            <a:off x="2837121" y="2163364"/>
            <a:ext cx="685800" cy="533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3200" b="1" dirty="0" smtClean="0">
                <a:latin typeface="Arial Unicode MS"/>
                <a:ea typeface="Arial Unicode MS"/>
                <a:cs typeface="Arial Unicode MS"/>
              </a:rPr>
              <a:t>⇗</a:t>
            </a:r>
            <a:endParaRPr lang="en-US" sz="3200" b="1" dirty="0"/>
          </a:p>
        </p:txBody>
      </p:sp>
      <p:sp>
        <p:nvSpPr>
          <p:cNvPr id="58" name="Rounded Rectangle 57"/>
          <p:cNvSpPr/>
          <p:nvPr/>
        </p:nvSpPr>
        <p:spPr>
          <a:xfrm>
            <a:off x="1388051" y="2163364"/>
            <a:ext cx="92456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2000" dirty="0">
                <a:solidFill>
                  <a:schemeClr val="tx1"/>
                </a:solidFill>
                <a:cs typeface="Arial" charset="0"/>
              </a:rPr>
              <a:t>∆</a:t>
            </a:r>
            <a:r>
              <a:rPr lang="en-US" sz="2000" dirty="0" err="1" smtClean="0">
                <a:solidFill>
                  <a:schemeClr val="tx1"/>
                </a:solidFill>
                <a:cs typeface="Arial" charset="0"/>
              </a:rPr>
              <a:t>P</a:t>
            </a:r>
            <a:r>
              <a:rPr lang="en-US" sz="2000" baseline="-25000" dirty="0" err="1" smtClean="0">
                <a:solidFill>
                  <a:schemeClr val="tx1"/>
                </a:solidFill>
                <a:cs typeface="Arial" charset="0"/>
              </a:rPr>
              <a:t>pub</a:t>
            </a:r>
            <a:endParaRPr lang="en-US" sz="2000" dirty="0">
              <a:solidFill>
                <a:schemeClr val="tx1"/>
              </a:solidFill>
              <a:cs typeface="Arial" charset="0"/>
            </a:endParaRPr>
          </a:p>
        </p:txBody>
      </p:sp>
      <p:cxnSp>
        <p:nvCxnSpPr>
          <p:cNvPr id="59" name="Straight Arrow Connector 58"/>
          <p:cNvCxnSpPr>
            <a:stCxn id="58" idx="3"/>
            <a:endCxn id="57" idx="1"/>
          </p:cNvCxnSpPr>
          <p:nvPr/>
        </p:nvCxnSpPr>
        <p:spPr>
          <a:xfrm>
            <a:off x="2312611" y="2430064"/>
            <a:ext cx="524510" cy="1588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57" idx="3"/>
          </p:cNvCxnSpPr>
          <p:nvPr/>
        </p:nvCxnSpPr>
        <p:spPr>
          <a:xfrm>
            <a:off x="3522921" y="2430064"/>
            <a:ext cx="715010" cy="4127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4311591" y="2117644"/>
            <a:ext cx="114554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800" dirty="0" smtClean="0">
                <a:solidFill>
                  <a:schemeClr val="tx1"/>
                </a:solidFill>
                <a:cs typeface="Arial" charset="0"/>
              </a:rPr>
              <a:t>CDSS archive</a:t>
            </a:r>
            <a:endParaRPr lang="en-US" sz="1800" baseline="-25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1106111" y="1420731"/>
            <a:ext cx="16840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i="1" dirty="0">
                <a:solidFill>
                  <a:srgbClr val="002060"/>
                </a:solidFill>
                <a:latin typeface="+mn-lt"/>
              </a:rPr>
              <a:t>Updates from </a:t>
            </a:r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this peer P</a:t>
            </a:r>
            <a:endParaRPr lang="en-US" sz="20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4099131" y="1359771"/>
            <a:ext cx="16840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Updates</a:t>
            </a:r>
          </a:p>
          <a:p>
            <a:pPr algn="ctr" eaLnBrk="0" hangingPunct="0"/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from all peers</a:t>
            </a:r>
            <a:endParaRPr lang="en-US" sz="20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5638" y="218771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solidFill>
                  <a:srgbClr val="A50021"/>
                </a:solidFill>
              </a:rPr>
              <a:t>Publish</a:t>
            </a:r>
            <a:endParaRPr lang="en-US" dirty="0">
              <a:solidFill>
                <a:srgbClr val="A50021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5638" y="4255819"/>
            <a:ext cx="1021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 smtClean="0">
                <a:solidFill>
                  <a:srgbClr val="A50021"/>
                </a:solidFill>
              </a:rPr>
              <a:t>Import</a:t>
            </a:r>
            <a:endParaRPr lang="en-US" dirty="0">
              <a:solidFill>
                <a:srgbClr val="A50021"/>
              </a:solidFill>
            </a:endParaRPr>
          </a:p>
        </p:txBody>
      </p:sp>
      <p:sp>
        <p:nvSpPr>
          <p:cNvPr id="82" name="TextBox 81"/>
          <p:cNvSpPr txBox="1">
            <a:spLocks noChangeArrowheads="1"/>
          </p:cNvSpPr>
          <p:nvPr/>
        </p:nvSpPr>
        <p:spPr bwMode="auto">
          <a:xfrm>
            <a:off x="5620281" y="1975069"/>
            <a:ext cx="280587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(A permanent log using P2P replication</a:t>
            </a:r>
          </a:p>
          <a:p>
            <a:pPr algn="ctr" eaLnBrk="0" hangingPunct="0"/>
            <a:r>
              <a:rPr lang="en-US" sz="2000" i="1" dirty="0" smtClean="0">
                <a:solidFill>
                  <a:srgbClr val="002060"/>
                </a:solidFill>
                <a:latin typeface="+mn-lt"/>
              </a:rPr>
              <a:t>[Taylor &amp; Ives 09 sub])</a:t>
            </a:r>
            <a:endParaRPr lang="en-US" sz="2000" i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6" name="TextBox 85"/>
          <p:cNvSpPr txBox="1">
            <a:spLocks noChangeArrowheads="1"/>
          </p:cNvSpPr>
          <p:nvPr/>
        </p:nvSpPr>
        <p:spPr bwMode="auto">
          <a:xfrm>
            <a:off x="2209271" y="2695367"/>
            <a:ext cx="202089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dirty="0" smtClean="0">
                <a:solidFill>
                  <a:srgbClr val="002060"/>
                </a:solidFill>
                <a:latin typeface="+mn-lt"/>
              </a:rPr>
              <a:t>Publish updates</a:t>
            </a:r>
            <a:endParaRPr lang="en-US" sz="2000" b="1" dirty="0">
              <a:solidFill>
                <a:srgbClr val="A5002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4" grpId="0" animBg="1"/>
      <p:bldP spid="7" grpId="0" animBg="1"/>
      <p:bldP spid="9" grpId="0" animBg="1"/>
      <p:bldP spid="10" grpId="0" animBg="1"/>
      <p:bldP spid="29" grpId="0"/>
      <p:bldP spid="31" grpId="0"/>
      <p:bldP spid="40" grpId="0"/>
      <p:bldP spid="60" grpId="0"/>
      <p:bldP spid="43" grpId="0"/>
      <p:bldP spid="45" grpId="0" animBg="1"/>
      <p:bldP spid="51" grpId="0"/>
      <p:bldP spid="57" grpId="0" animBg="1"/>
      <p:bldP spid="58" grpId="0"/>
      <p:bldP spid="73" grpId="0"/>
      <p:bldP spid="74" grpId="0"/>
      <p:bldP spid="75" grpId="0"/>
      <p:bldP spid="77" grpId="0"/>
      <p:bldP spid="82" grpId="0"/>
      <p:bldP spid="8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The </a:t>
            </a:r>
            <a:r>
              <a:rPr lang="en-US" sz="2400" cap="small" dirty="0" smtClean="0"/>
              <a:t>Orchestra</a:t>
            </a:r>
            <a:r>
              <a:rPr lang="en-US" sz="2400" dirty="0" smtClean="0"/>
              <a:t> CDSS and</a:t>
            </a:r>
            <a:br>
              <a:rPr lang="en-US" sz="2400" dirty="0" smtClean="0"/>
            </a:br>
            <a:r>
              <a:rPr lang="en-US" sz="2400" dirty="0" smtClean="0"/>
              <a:t>Update Exchange</a:t>
            </a:r>
            <a:br>
              <a:rPr lang="en-US" sz="2400" dirty="0" smtClean="0"/>
            </a:br>
            <a:r>
              <a:rPr lang="en-US" sz="2000" dirty="0" smtClean="0"/>
              <a:t>[Green, Karvounarakis, Ives, Tannen 07]</a:t>
            </a:r>
            <a:endParaRPr lang="en-US" sz="2400" dirty="0"/>
          </a:p>
        </p:txBody>
      </p:sp>
      <p:sp>
        <p:nvSpPr>
          <p:cNvPr id="769065" name="Rectangle 41"/>
          <p:cNvSpPr>
            <a:spLocks noChangeArrowheads="1"/>
          </p:cNvSpPr>
          <p:nvPr/>
        </p:nvSpPr>
        <p:spPr bwMode="auto">
          <a:xfrm>
            <a:off x="6145213" y="96839"/>
            <a:ext cx="2879725" cy="106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</a:rPr>
              <a:t>m</a:t>
            </a:r>
            <a:r>
              <a:rPr kumimoji="1" lang="en-US" sz="1600" i="1" baseline="-25000" dirty="0" smtClean="0">
                <a:solidFill>
                  <a:srgbClr val="003366"/>
                </a:solidFill>
                <a:latin typeface="Gill Sans MT" pitchFamily="34" charset="0"/>
              </a:rPr>
              <a:t>1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</a:rPr>
              <a:t>: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</a:rPr>
              <a:t>c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</a:rPr>
              <a:t>)</a:t>
            </a:r>
            <a:endParaRPr kumimoji="1" lang="en-US" sz="1600" dirty="0" smtClean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16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2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16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3</a:t>
            </a: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),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  <a:endParaRPr kumimoji="1" lang="en-US" sz="1600" dirty="0">
              <a:solidFill>
                <a:srgbClr val="003366"/>
              </a:solidFill>
              <a:latin typeface="Gill Sans MT" pitchFamily="34" charset="0"/>
            </a:endParaRPr>
          </a:p>
        </p:txBody>
      </p:sp>
      <p:sp>
        <p:nvSpPr>
          <p:cNvPr id="769027" name="Freeform 3"/>
          <p:cNvSpPr>
            <a:spLocks/>
          </p:cNvSpPr>
          <p:nvPr/>
        </p:nvSpPr>
        <p:spPr bwMode="auto">
          <a:xfrm>
            <a:off x="3089275" y="2787650"/>
            <a:ext cx="1739900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28" name="Freeform 4"/>
          <p:cNvSpPr>
            <a:spLocks/>
          </p:cNvSpPr>
          <p:nvPr/>
        </p:nvSpPr>
        <p:spPr bwMode="auto">
          <a:xfrm>
            <a:off x="3089275" y="2787650"/>
            <a:ext cx="1752600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29" name="Freeform 5"/>
          <p:cNvSpPr>
            <a:spLocks/>
          </p:cNvSpPr>
          <p:nvPr/>
        </p:nvSpPr>
        <p:spPr bwMode="auto">
          <a:xfrm>
            <a:off x="5314950" y="1746250"/>
            <a:ext cx="1573213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0" name="Freeform 6"/>
          <p:cNvSpPr>
            <a:spLocks/>
          </p:cNvSpPr>
          <p:nvPr/>
        </p:nvSpPr>
        <p:spPr bwMode="auto">
          <a:xfrm>
            <a:off x="5314950" y="1746250"/>
            <a:ext cx="1573213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1" name="Freeform 7"/>
          <p:cNvSpPr>
            <a:spLocks noEditPoints="1"/>
          </p:cNvSpPr>
          <p:nvPr/>
        </p:nvSpPr>
        <p:spPr bwMode="auto">
          <a:xfrm>
            <a:off x="5497513" y="1938338"/>
            <a:ext cx="1258887" cy="636587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3"/>
              </a:cxn>
              <a:cxn ang="0">
                <a:pos x="0" y="663"/>
              </a:cxn>
              <a:cxn ang="0">
                <a:pos x="58" y="835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58" y="1296"/>
              </a:cxn>
              <a:cxn ang="0">
                <a:pos x="81" y="1331"/>
              </a:cxn>
              <a:cxn ang="0">
                <a:pos x="58" y="1296"/>
              </a:cxn>
              <a:cxn ang="0">
                <a:pos x="196" y="1331"/>
              </a:cxn>
              <a:cxn ang="0">
                <a:pos x="455" y="1302"/>
              </a:cxn>
              <a:cxn ang="0">
                <a:pos x="541" y="1273"/>
              </a:cxn>
              <a:cxn ang="0">
                <a:pos x="513" y="1302"/>
              </a:cxn>
              <a:cxn ang="0">
                <a:pos x="772" y="1331"/>
              </a:cxn>
              <a:cxn ang="0">
                <a:pos x="945" y="1273"/>
              </a:cxn>
              <a:cxn ang="0">
                <a:pos x="887" y="1273"/>
              </a:cxn>
              <a:cxn ang="0">
                <a:pos x="1060" y="1331"/>
              </a:cxn>
              <a:cxn ang="0">
                <a:pos x="1319" y="1302"/>
              </a:cxn>
              <a:cxn ang="0">
                <a:pos x="1405" y="1273"/>
              </a:cxn>
              <a:cxn ang="0">
                <a:pos x="1377" y="1302"/>
              </a:cxn>
              <a:cxn ang="0">
                <a:pos x="1636" y="1331"/>
              </a:cxn>
              <a:cxn ang="0">
                <a:pos x="1809" y="1273"/>
              </a:cxn>
              <a:cxn ang="0">
                <a:pos x="1751" y="1273"/>
              </a:cxn>
              <a:cxn ang="0">
                <a:pos x="1924" y="1331"/>
              </a:cxn>
              <a:cxn ang="0">
                <a:pos x="2086" y="1302"/>
              </a:cxn>
              <a:cxn ang="0">
                <a:pos x="2115" y="1331"/>
              </a:cxn>
              <a:cxn ang="0">
                <a:pos x="2086" y="1090"/>
              </a:cxn>
              <a:cxn ang="0">
                <a:pos x="2086" y="1148"/>
              </a:cxn>
              <a:cxn ang="0">
                <a:pos x="2144" y="975"/>
              </a:cxn>
              <a:cxn ang="0">
                <a:pos x="2115" y="716"/>
              </a:cxn>
              <a:cxn ang="0">
                <a:pos x="2086" y="629"/>
              </a:cxn>
              <a:cxn ang="0">
                <a:pos x="2115" y="658"/>
              </a:cxn>
              <a:cxn ang="0">
                <a:pos x="2144" y="399"/>
              </a:cxn>
              <a:cxn ang="0">
                <a:pos x="2086" y="226"/>
              </a:cxn>
              <a:cxn ang="0">
                <a:pos x="2086" y="284"/>
              </a:cxn>
              <a:cxn ang="0">
                <a:pos x="2144" y="111"/>
              </a:cxn>
              <a:cxn ang="0">
                <a:pos x="1938" y="29"/>
              </a:cxn>
              <a:cxn ang="0">
                <a:pos x="1851" y="58"/>
              </a:cxn>
              <a:cxn ang="0">
                <a:pos x="1880" y="29"/>
              </a:cxn>
              <a:cxn ang="0">
                <a:pos x="1621" y="0"/>
              </a:cxn>
              <a:cxn ang="0">
                <a:pos x="1448" y="58"/>
              </a:cxn>
              <a:cxn ang="0">
                <a:pos x="1506" y="58"/>
              </a:cxn>
              <a:cxn ang="0">
                <a:pos x="1333" y="0"/>
              </a:cxn>
              <a:cxn ang="0">
                <a:pos x="1074" y="29"/>
              </a:cxn>
              <a:cxn ang="0">
                <a:pos x="987" y="58"/>
              </a:cxn>
              <a:cxn ang="0">
                <a:pos x="1016" y="29"/>
              </a:cxn>
              <a:cxn ang="0">
                <a:pos x="757" y="0"/>
              </a:cxn>
              <a:cxn ang="0">
                <a:pos x="584" y="58"/>
              </a:cxn>
              <a:cxn ang="0">
                <a:pos x="642" y="58"/>
              </a:cxn>
              <a:cxn ang="0">
                <a:pos x="469" y="0"/>
              </a:cxn>
              <a:cxn ang="0">
                <a:pos x="210" y="29"/>
              </a:cxn>
              <a:cxn ang="0">
                <a:pos x="123" y="58"/>
              </a:cxn>
              <a:cxn ang="0">
                <a:pos x="152" y="29"/>
              </a:cxn>
            </a:cxnLst>
            <a:rect l="0" t="0" r="r" b="b"/>
            <a:pathLst>
              <a:path w="2144" h="1331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59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59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59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1"/>
                  <a:pt x="29" y="691"/>
                </a:cubicBezTo>
                <a:cubicBezTo>
                  <a:pt x="13" y="691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5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3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3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3"/>
                </a:cubicBezTo>
                <a:close/>
                <a:moveTo>
                  <a:pt x="58" y="1296"/>
                </a:moveTo>
                <a:lnTo>
                  <a:pt x="58" y="1302"/>
                </a:lnTo>
                <a:lnTo>
                  <a:pt x="29" y="1273"/>
                </a:lnTo>
                <a:lnTo>
                  <a:pt x="81" y="1273"/>
                </a:lnTo>
                <a:cubicBezTo>
                  <a:pt x="96" y="1273"/>
                  <a:pt x="109" y="1286"/>
                  <a:pt x="109" y="1302"/>
                </a:cubicBezTo>
                <a:cubicBezTo>
                  <a:pt x="109" y="1318"/>
                  <a:pt x="96" y="1331"/>
                  <a:pt x="81" y="1331"/>
                </a:cubicBezTo>
                <a:lnTo>
                  <a:pt x="29" y="1331"/>
                </a:lnTo>
                <a:cubicBezTo>
                  <a:pt x="13" y="1331"/>
                  <a:pt x="0" y="1318"/>
                  <a:pt x="0" y="1302"/>
                </a:cubicBezTo>
                <a:lnTo>
                  <a:pt x="0" y="1296"/>
                </a:lnTo>
                <a:cubicBezTo>
                  <a:pt x="0" y="1280"/>
                  <a:pt x="13" y="1267"/>
                  <a:pt x="29" y="1267"/>
                </a:cubicBezTo>
                <a:cubicBezTo>
                  <a:pt x="45" y="1267"/>
                  <a:pt x="58" y="1280"/>
                  <a:pt x="58" y="1296"/>
                </a:cubicBezTo>
                <a:close/>
                <a:moveTo>
                  <a:pt x="196" y="1273"/>
                </a:moveTo>
                <a:lnTo>
                  <a:pt x="253" y="1273"/>
                </a:lnTo>
                <a:cubicBezTo>
                  <a:pt x="269" y="1273"/>
                  <a:pt x="282" y="1286"/>
                  <a:pt x="282" y="1302"/>
                </a:cubicBezTo>
                <a:cubicBezTo>
                  <a:pt x="282" y="1318"/>
                  <a:pt x="269" y="1331"/>
                  <a:pt x="253" y="1331"/>
                </a:cubicBezTo>
                <a:lnTo>
                  <a:pt x="196" y="1331"/>
                </a:lnTo>
                <a:cubicBezTo>
                  <a:pt x="180" y="1331"/>
                  <a:pt x="167" y="1318"/>
                  <a:pt x="167" y="1302"/>
                </a:cubicBezTo>
                <a:cubicBezTo>
                  <a:pt x="167" y="1286"/>
                  <a:pt x="180" y="1273"/>
                  <a:pt x="196" y="1273"/>
                </a:cubicBezTo>
                <a:close/>
                <a:moveTo>
                  <a:pt x="369" y="1273"/>
                </a:moveTo>
                <a:lnTo>
                  <a:pt x="426" y="1273"/>
                </a:lnTo>
                <a:cubicBezTo>
                  <a:pt x="442" y="1273"/>
                  <a:pt x="455" y="1286"/>
                  <a:pt x="455" y="1302"/>
                </a:cubicBezTo>
                <a:cubicBezTo>
                  <a:pt x="455" y="1318"/>
                  <a:pt x="442" y="1331"/>
                  <a:pt x="426" y="1331"/>
                </a:cubicBezTo>
                <a:lnTo>
                  <a:pt x="369" y="1331"/>
                </a:lnTo>
                <a:cubicBezTo>
                  <a:pt x="353" y="1331"/>
                  <a:pt x="340" y="1318"/>
                  <a:pt x="340" y="1302"/>
                </a:cubicBezTo>
                <a:cubicBezTo>
                  <a:pt x="340" y="1286"/>
                  <a:pt x="353" y="1273"/>
                  <a:pt x="369" y="1273"/>
                </a:cubicBezTo>
                <a:close/>
                <a:moveTo>
                  <a:pt x="541" y="1273"/>
                </a:moveTo>
                <a:lnTo>
                  <a:pt x="599" y="1273"/>
                </a:lnTo>
                <a:cubicBezTo>
                  <a:pt x="615" y="1273"/>
                  <a:pt x="628" y="1286"/>
                  <a:pt x="628" y="1302"/>
                </a:cubicBezTo>
                <a:cubicBezTo>
                  <a:pt x="628" y="1318"/>
                  <a:pt x="615" y="1331"/>
                  <a:pt x="599" y="1331"/>
                </a:cubicBezTo>
                <a:lnTo>
                  <a:pt x="541" y="1331"/>
                </a:lnTo>
                <a:cubicBezTo>
                  <a:pt x="525" y="1331"/>
                  <a:pt x="513" y="1318"/>
                  <a:pt x="513" y="1302"/>
                </a:cubicBezTo>
                <a:cubicBezTo>
                  <a:pt x="513" y="1286"/>
                  <a:pt x="525" y="1273"/>
                  <a:pt x="541" y="1273"/>
                </a:cubicBezTo>
                <a:close/>
                <a:moveTo>
                  <a:pt x="714" y="1273"/>
                </a:moveTo>
                <a:lnTo>
                  <a:pt x="772" y="1273"/>
                </a:lnTo>
                <a:cubicBezTo>
                  <a:pt x="788" y="1273"/>
                  <a:pt x="801" y="1286"/>
                  <a:pt x="801" y="1302"/>
                </a:cubicBezTo>
                <a:cubicBezTo>
                  <a:pt x="801" y="1318"/>
                  <a:pt x="788" y="1331"/>
                  <a:pt x="772" y="1331"/>
                </a:cubicBezTo>
                <a:lnTo>
                  <a:pt x="714" y="1331"/>
                </a:lnTo>
                <a:cubicBezTo>
                  <a:pt x="698" y="1331"/>
                  <a:pt x="685" y="1318"/>
                  <a:pt x="685" y="1302"/>
                </a:cubicBezTo>
                <a:cubicBezTo>
                  <a:pt x="685" y="1286"/>
                  <a:pt x="698" y="1273"/>
                  <a:pt x="714" y="1273"/>
                </a:cubicBezTo>
                <a:close/>
                <a:moveTo>
                  <a:pt x="887" y="1273"/>
                </a:moveTo>
                <a:lnTo>
                  <a:pt x="945" y="1273"/>
                </a:lnTo>
                <a:cubicBezTo>
                  <a:pt x="960" y="1273"/>
                  <a:pt x="973" y="1286"/>
                  <a:pt x="973" y="1302"/>
                </a:cubicBezTo>
                <a:cubicBezTo>
                  <a:pt x="973" y="1318"/>
                  <a:pt x="960" y="1331"/>
                  <a:pt x="945" y="1331"/>
                </a:cubicBezTo>
                <a:lnTo>
                  <a:pt x="887" y="1331"/>
                </a:lnTo>
                <a:cubicBezTo>
                  <a:pt x="871" y="1331"/>
                  <a:pt x="858" y="1318"/>
                  <a:pt x="858" y="1302"/>
                </a:cubicBezTo>
                <a:cubicBezTo>
                  <a:pt x="858" y="1286"/>
                  <a:pt x="871" y="1273"/>
                  <a:pt x="887" y="1273"/>
                </a:cubicBezTo>
                <a:close/>
                <a:moveTo>
                  <a:pt x="1060" y="1273"/>
                </a:moveTo>
                <a:lnTo>
                  <a:pt x="1117" y="1273"/>
                </a:lnTo>
                <a:cubicBezTo>
                  <a:pt x="1133" y="1273"/>
                  <a:pt x="1146" y="1286"/>
                  <a:pt x="1146" y="1302"/>
                </a:cubicBezTo>
                <a:cubicBezTo>
                  <a:pt x="1146" y="1318"/>
                  <a:pt x="1133" y="1331"/>
                  <a:pt x="1117" y="1331"/>
                </a:cubicBezTo>
                <a:lnTo>
                  <a:pt x="1060" y="1331"/>
                </a:lnTo>
                <a:cubicBezTo>
                  <a:pt x="1044" y="1331"/>
                  <a:pt x="1031" y="1318"/>
                  <a:pt x="1031" y="1302"/>
                </a:cubicBezTo>
                <a:cubicBezTo>
                  <a:pt x="1031" y="1286"/>
                  <a:pt x="1044" y="1273"/>
                  <a:pt x="1060" y="1273"/>
                </a:cubicBezTo>
                <a:close/>
                <a:moveTo>
                  <a:pt x="1233" y="1273"/>
                </a:moveTo>
                <a:lnTo>
                  <a:pt x="1290" y="1273"/>
                </a:lnTo>
                <a:cubicBezTo>
                  <a:pt x="1306" y="1273"/>
                  <a:pt x="1319" y="1286"/>
                  <a:pt x="1319" y="1302"/>
                </a:cubicBezTo>
                <a:cubicBezTo>
                  <a:pt x="1319" y="1318"/>
                  <a:pt x="1306" y="1331"/>
                  <a:pt x="1290" y="1331"/>
                </a:cubicBezTo>
                <a:lnTo>
                  <a:pt x="1233" y="1331"/>
                </a:lnTo>
                <a:cubicBezTo>
                  <a:pt x="1217" y="1331"/>
                  <a:pt x="1204" y="1318"/>
                  <a:pt x="1204" y="1302"/>
                </a:cubicBezTo>
                <a:cubicBezTo>
                  <a:pt x="1204" y="1286"/>
                  <a:pt x="1217" y="1273"/>
                  <a:pt x="1233" y="1273"/>
                </a:cubicBezTo>
                <a:close/>
                <a:moveTo>
                  <a:pt x="1405" y="1273"/>
                </a:moveTo>
                <a:lnTo>
                  <a:pt x="1463" y="1273"/>
                </a:lnTo>
                <a:cubicBezTo>
                  <a:pt x="1479" y="1273"/>
                  <a:pt x="1492" y="1286"/>
                  <a:pt x="1492" y="1302"/>
                </a:cubicBezTo>
                <a:cubicBezTo>
                  <a:pt x="1492" y="1318"/>
                  <a:pt x="1479" y="1331"/>
                  <a:pt x="1463" y="1331"/>
                </a:cubicBezTo>
                <a:lnTo>
                  <a:pt x="1405" y="1331"/>
                </a:lnTo>
                <a:cubicBezTo>
                  <a:pt x="1389" y="1331"/>
                  <a:pt x="1377" y="1318"/>
                  <a:pt x="1377" y="1302"/>
                </a:cubicBezTo>
                <a:cubicBezTo>
                  <a:pt x="1377" y="1286"/>
                  <a:pt x="1389" y="1273"/>
                  <a:pt x="1405" y="1273"/>
                </a:cubicBezTo>
                <a:close/>
                <a:moveTo>
                  <a:pt x="1578" y="1273"/>
                </a:moveTo>
                <a:lnTo>
                  <a:pt x="1636" y="1273"/>
                </a:lnTo>
                <a:cubicBezTo>
                  <a:pt x="1652" y="1273"/>
                  <a:pt x="1665" y="1286"/>
                  <a:pt x="1665" y="1302"/>
                </a:cubicBezTo>
                <a:cubicBezTo>
                  <a:pt x="1665" y="1318"/>
                  <a:pt x="1652" y="1331"/>
                  <a:pt x="1636" y="1331"/>
                </a:cubicBezTo>
                <a:lnTo>
                  <a:pt x="1578" y="1331"/>
                </a:lnTo>
                <a:cubicBezTo>
                  <a:pt x="1562" y="1331"/>
                  <a:pt x="1549" y="1318"/>
                  <a:pt x="1549" y="1302"/>
                </a:cubicBezTo>
                <a:cubicBezTo>
                  <a:pt x="1549" y="1286"/>
                  <a:pt x="1562" y="1273"/>
                  <a:pt x="1578" y="1273"/>
                </a:cubicBezTo>
                <a:close/>
                <a:moveTo>
                  <a:pt x="1751" y="1273"/>
                </a:moveTo>
                <a:lnTo>
                  <a:pt x="1809" y="1273"/>
                </a:lnTo>
                <a:cubicBezTo>
                  <a:pt x="1824" y="1273"/>
                  <a:pt x="1837" y="1286"/>
                  <a:pt x="1837" y="1302"/>
                </a:cubicBezTo>
                <a:cubicBezTo>
                  <a:pt x="1837" y="1318"/>
                  <a:pt x="1824" y="1331"/>
                  <a:pt x="1809" y="1331"/>
                </a:cubicBezTo>
                <a:lnTo>
                  <a:pt x="1751" y="1331"/>
                </a:lnTo>
                <a:cubicBezTo>
                  <a:pt x="1735" y="1331"/>
                  <a:pt x="1722" y="1318"/>
                  <a:pt x="1722" y="1302"/>
                </a:cubicBezTo>
                <a:cubicBezTo>
                  <a:pt x="1722" y="1286"/>
                  <a:pt x="1735" y="1273"/>
                  <a:pt x="1751" y="1273"/>
                </a:cubicBezTo>
                <a:close/>
                <a:moveTo>
                  <a:pt x="1924" y="1273"/>
                </a:moveTo>
                <a:lnTo>
                  <a:pt x="1981" y="1273"/>
                </a:lnTo>
                <a:cubicBezTo>
                  <a:pt x="1997" y="1273"/>
                  <a:pt x="2010" y="1286"/>
                  <a:pt x="2010" y="1302"/>
                </a:cubicBezTo>
                <a:cubicBezTo>
                  <a:pt x="2010" y="1318"/>
                  <a:pt x="1997" y="1331"/>
                  <a:pt x="1981" y="1331"/>
                </a:cubicBezTo>
                <a:lnTo>
                  <a:pt x="1924" y="1331"/>
                </a:lnTo>
                <a:cubicBezTo>
                  <a:pt x="1908" y="1331"/>
                  <a:pt x="1895" y="1318"/>
                  <a:pt x="1895" y="1302"/>
                </a:cubicBezTo>
                <a:cubicBezTo>
                  <a:pt x="1895" y="1286"/>
                  <a:pt x="1908" y="1273"/>
                  <a:pt x="1924" y="1273"/>
                </a:cubicBezTo>
                <a:close/>
                <a:moveTo>
                  <a:pt x="2097" y="1273"/>
                </a:moveTo>
                <a:lnTo>
                  <a:pt x="2115" y="1273"/>
                </a:lnTo>
                <a:lnTo>
                  <a:pt x="2086" y="1302"/>
                </a:lnTo>
                <a:lnTo>
                  <a:pt x="2086" y="1263"/>
                </a:lnTo>
                <a:cubicBezTo>
                  <a:pt x="2086" y="1247"/>
                  <a:pt x="2099" y="1234"/>
                  <a:pt x="2115" y="1234"/>
                </a:cubicBezTo>
                <a:cubicBezTo>
                  <a:pt x="2131" y="1234"/>
                  <a:pt x="2144" y="1247"/>
                  <a:pt x="2144" y="1263"/>
                </a:cubicBezTo>
                <a:lnTo>
                  <a:pt x="2144" y="1302"/>
                </a:lnTo>
                <a:cubicBezTo>
                  <a:pt x="2144" y="1318"/>
                  <a:pt x="2131" y="1331"/>
                  <a:pt x="2115" y="1331"/>
                </a:cubicBezTo>
                <a:lnTo>
                  <a:pt x="2097" y="1331"/>
                </a:lnTo>
                <a:cubicBezTo>
                  <a:pt x="2081" y="1331"/>
                  <a:pt x="2068" y="1318"/>
                  <a:pt x="2068" y="1302"/>
                </a:cubicBezTo>
                <a:cubicBezTo>
                  <a:pt x="2068" y="1286"/>
                  <a:pt x="2081" y="1273"/>
                  <a:pt x="2097" y="1273"/>
                </a:cubicBezTo>
                <a:close/>
                <a:moveTo>
                  <a:pt x="2086" y="1148"/>
                </a:moveTo>
                <a:lnTo>
                  <a:pt x="2086" y="1090"/>
                </a:lnTo>
                <a:cubicBezTo>
                  <a:pt x="2086" y="1074"/>
                  <a:pt x="2099" y="1061"/>
                  <a:pt x="2115" y="1061"/>
                </a:cubicBezTo>
                <a:cubicBezTo>
                  <a:pt x="2131" y="1061"/>
                  <a:pt x="2144" y="1074"/>
                  <a:pt x="2144" y="1090"/>
                </a:cubicBezTo>
                <a:lnTo>
                  <a:pt x="2144" y="1148"/>
                </a:lnTo>
                <a:cubicBezTo>
                  <a:pt x="2144" y="1164"/>
                  <a:pt x="2131" y="1177"/>
                  <a:pt x="2115" y="1177"/>
                </a:cubicBezTo>
                <a:cubicBezTo>
                  <a:pt x="2099" y="1177"/>
                  <a:pt x="2086" y="1164"/>
                  <a:pt x="2086" y="1148"/>
                </a:cubicBezTo>
                <a:close/>
                <a:moveTo>
                  <a:pt x="2086" y="975"/>
                </a:moveTo>
                <a:lnTo>
                  <a:pt x="2086" y="917"/>
                </a:lnTo>
                <a:cubicBezTo>
                  <a:pt x="2086" y="901"/>
                  <a:pt x="2099" y="889"/>
                  <a:pt x="2115" y="889"/>
                </a:cubicBezTo>
                <a:cubicBezTo>
                  <a:pt x="2131" y="889"/>
                  <a:pt x="2144" y="901"/>
                  <a:pt x="2144" y="917"/>
                </a:cubicBezTo>
                <a:lnTo>
                  <a:pt x="2144" y="975"/>
                </a:lnTo>
                <a:cubicBezTo>
                  <a:pt x="2144" y="991"/>
                  <a:pt x="2131" y="1004"/>
                  <a:pt x="2115" y="1004"/>
                </a:cubicBezTo>
                <a:cubicBezTo>
                  <a:pt x="2099" y="1004"/>
                  <a:pt x="2086" y="991"/>
                  <a:pt x="2086" y="975"/>
                </a:cubicBezTo>
                <a:close/>
                <a:moveTo>
                  <a:pt x="2086" y="802"/>
                </a:moveTo>
                <a:lnTo>
                  <a:pt x="2086" y="745"/>
                </a:lnTo>
                <a:cubicBezTo>
                  <a:pt x="2086" y="729"/>
                  <a:pt x="2099" y="716"/>
                  <a:pt x="2115" y="716"/>
                </a:cubicBezTo>
                <a:cubicBezTo>
                  <a:pt x="2131" y="716"/>
                  <a:pt x="2144" y="729"/>
                  <a:pt x="2144" y="745"/>
                </a:cubicBezTo>
                <a:lnTo>
                  <a:pt x="2144" y="802"/>
                </a:lnTo>
                <a:cubicBezTo>
                  <a:pt x="2144" y="818"/>
                  <a:pt x="2131" y="831"/>
                  <a:pt x="2115" y="831"/>
                </a:cubicBezTo>
                <a:cubicBezTo>
                  <a:pt x="2099" y="831"/>
                  <a:pt x="2086" y="818"/>
                  <a:pt x="2086" y="802"/>
                </a:cubicBezTo>
                <a:close/>
                <a:moveTo>
                  <a:pt x="2086" y="629"/>
                </a:moveTo>
                <a:lnTo>
                  <a:pt x="2086" y="572"/>
                </a:lnTo>
                <a:cubicBezTo>
                  <a:pt x="2086" y="556"/>
                  <a:pt x="2099" y="543"/>
                  <a:pt x="2115" y="543"/>
                </a:cubicBezTo>
                <a:cubicBezTo>
                  <a:pt x="2131" y="543"/>
                  <a:pt x="2144" y="556"/>
                  <a:pt x="2144" y="572"/>
                </a:cubicBezTo>
                <a:lnTo>
                  <a:pt x="2144" y="629"/>
                </a:lnTo>
                <a:cubicBezTo>
                  <a:pt x="2144" y="645"/>
                  <a:pt x="2131" y="658"/>
                  <a:pt x="2115" y="658"/>
                </a:cubicBezTo>
                <a:cubicBezTo>
                  <a:pt x="2099" y="658"/>
                  <a:pt x="2086" y="645"/>
                  <a:pt x="2086" y="629"/>
                </a:cubicBezTo>
                <a:close/>
                <a:moveTo>
                  <a:pt x="2086" y="457"/>
                </a:moveTo>
                <a:lnTo>
                  <a:pt x="2086" y="399"/>
                </a:lnTo>
                <a:cubicBezTo>
                  <a:pt x="2086" y="383"/>
                  <a:pt x="2099" y="370"/>
                  <a:pt x="2115" y="370"/>
                </a:cubicBezTo>
                <a:cubicBezTo>
                  <a:pt x="2131" y="370"/>
                  <a:pt x="2144" y="383"/>
                  <a:pt x="2144" y="399"/>
                </a:cubicBezTo>
                <a:lnTo>
                  <a:pt x="2144" y="457"/>
                </a:lnTo>
                <a:cubicBezTo>
                  <a:pt x="2144" y="472"/>
                  <a:pt x="2131" y="485"/>
                  <a:pt x="2115" y="485"/>
                </a:cubicBezTo>
                <a:cubicBezTo>
                  <a:pt x="2099" y="485"/>
                  <a:pt x="2086" y="472"/>
                  <a:pt x="2086" y="457"/>
                </a:cubicBezTo>
                <a:close/>
                <a:moveTo>
                  <a:pt x="2086" y="284"/>
                </a:moveTo>
                <a:lnTo>
                  <a:pt x="2086" y="226"/>
                </a:lnTo>
                <a:cubicBezTo>
                  <a:pt x="2086" y="210"/>
                  <a:pt x="2099" y="197"/>
                  <a:pt x="2115" y="197"/>
                </a:cubicBezTo>
                <a:cubicBezTo>
                  <a:pt x="2131" y="197"/>
                  <a:pt x="2144" y="210"/>
                  <a:pt x="2144" y="226"/>
                </a:cubicBezTo>
                <a:lnTo>
                  <a:pt x="2144" y="284"/>
                </a:lnTo>
                <a:cubicBezTo>
                  <a:pt x="2144" y="300"/>
                  <a:pt x="2131" y="313"/>
                  <a:pt x="2115" y="313"/>
                </a:cubicBezTo>
                <a:cubicBezTo>
                  <a:pt x="2099" y="313"/>
                  <a:pt x="2086" y="300"/>
                  <a:pt x="2086" y="284"/>
                </a:cubicBezTo>
                <a:close/>
                <a:moveTo>
                  <a:pt x="2086" y="111"/>
                </a:moveTo>
                <a:lnTo>
                  <a:pt x="2086" y="53"/>
                </a:lnTo>
                <a:cubicBezTo>
                  <a:pt x="2086" y="37"/>
                  <a:pt x="2099" y="25"/>
                  <a:pt x="2115" y="25"/>
                </a:cubicBezTo>
                <a:cubicBezTo>
                  <a:pt x="2131" y="25"/>
                  <a:pt x="2144" y="37"/>
                  <a:pt x="2144" y="53"/>
                </a:cubicBezTo>
                <a:lnTo>
                  <a:pt x="2144" y="111"/>
                </a:lnTo>
                <a:cubicBezTo>
                  <a:pt x="2144" y="127"/>
                  <a:pt x="2131" y="140"/>
                  <a:pt x="2115" y="140"/>
                </a:cubicBezTo>
                <a:cubicBezTo>
                  <a:pt x="2099" y="140"/>
                  <a:pt x="2086" y="127"/>
                  <a:pt x="2086" y="111"/>
                </a:cubicBezTo>
                <a:close/>
                <a:moveTo>
                  <a:pt x="2024" y="58"/>
                </a:moveTo>
                <a:lnTo>
                  <a:pt x="1966" y="58"/>
                </a:lnTo>
                <a:cubicBezTo>
                  <a:pt x="1950" y="58"/>
                  <a:pt x="1938" y="45"/>
                  <a:pt x="1938" y="29"/>
                </a:cubicBezTo>
                <a:cubicBezTo>
                  <a:pt x="1938" y="13"/>
                  <a:pt x="1950" y="0"/>
                  <a:pt x="1966" y="0"/>
                </a:cubicBezTo>
                <a:lnTo>
                  <a:pt x="2024" y="0"/>
                </a:lnTo>
                <a:cubicBezTo>
                  <a:pt x="2040" y="0"/>
                  <a:pt x="2053" y="13"/>
                  <a:pt x="2053" y="29"/>
                </a:cubicBezTo>
                <a:cubicBezTo>
                  <a:pt x="2053" y="45"/>
                  <a:pt x="2040" y="58"/>
                  <a:pt x="2024" y="58"/>
                </a:cubicBezTo>
                <a:close/>
                <a:moveTo>
                  <a:pt x="1851" y="58"/>
                </a:moveTo>
                <a:lnTo>
                  <a:pt x="1794" y="58"/>
                </a:lnTo>
                <a:cubicBezTo>
                  <a:pt x="1778" y="58"/>
                  <a:pt x="1765" y="45"/>
                  <a:pt x="1765" y="29"/>
                </a:cubicBezTo>
                <a:cubicBezTo>
                  <a:pt x="1765" y="13"/>
                  <a:pt x="1778" y="0"/>
                  <a:pt x="1794" y="0"/>
                </a:cubicBezTo>
                <a:lnTo>
                  <a:pt x="1851" y="0"/>
                </a:lnTo>
                <a:cubicBezTo>
                  <a:pt x="1867" y="0"/>
                  <a:pt x="1880" y="13"/>
                  <a:pt x="1880" y="29"/>
                </a:cubicBezTo>
                <a:cubicBezTo>
                  <a:pt x="1880" y="45"/>
                  <a:pt x="1867" y="58"/>
                  <a:pt x="1851" y="58"/>
                </a:cubicBezTo>
                <a:close/>
                <a:moveTo>
                  <a:pt x="1678" y="58"/>
                </a:moveTo>
                <a:lnTo>
                  <a:pt x="1621" y="58"/>
                </a:lnTo>
                <a:cubicBezTo>
                  <a:pt x="1605" y="58"/>
                  <a:pt x="1592" y="45"/>
                  <a:pt x="1592" y="29"/>
                </a:cubicBezTo>
                <a:cubicBezTo>
                  <a:pt x="1592" y="13"/>
                  <a:pt x="1605" y="0"/>
                  <a:pt x="1621" y="0"/>
                </a:cubicBezTo>
                <a:lnTo>
                  <a:pt x="1678" y="0"/>
                </a:lnTo>
                <a:cubicBezTo>
                  <a:pt x="1694" y="0"/>
                  <a:pt x="1707" y="13"/>
                  <a:pt x="1707" y="29"/>
                </a:cubicBezTo>
                <a:cubicBezTo>
                  <a:pt x="1707" y="45"/>
                  <a:pt x="1694" y="58"/>
                  <a:pt x="1678" y="58"/>
                </a:cubicBezTo>
                <a:close/>
                <a:moveTo>
                  <a:pt x="1506" y="58"/>
                </a:moveTo>
                <a:lnTo>
                  <a:pt x="1448" y="58"/>
                </a:lnTo>
                <a:cubicBezTo>
                  <a:pt x="1432" y="58"/>
                  <a:pt x="1419" y="45"/>
                  <a:pt x="1419" y="29"/>
                </a:cubicBezTo>
                <a:cubicBezTo>
                  <a:pt x="1419" y="13"/>
                  <a:pt x="1432" y="0"/>
                  <a:pt x="1448" y="0"/>
                </a:cubicBezTo>
                <a:lnTo>
                  <a:pt x="1506" y="0"/>
                </a:lnTo>
                <a:cubicBezTo>
                  <a:pt x="1521" y="0"/>
                  <a:pt x="1534" y="13"/>
                  <a:pt x="1534" y="29"/>
                </a:cubicBezTo>
                <a:cubicBezTo>
                  <a:pt x="1534" y="45"/>
                  <a:pt x="1521" y="58"/>
                  <a:pt x="1506" y="58"/>
                </a:cubicBezTo>
                <a:close/>
                <a:moveTo>
                  <a:pt x="1333" y="58"/>
                </a:moveTo>
                <a:lnTo>
                  <a:pt x="1275" y="58"/>
                </a:lnTo>
                <a:cubicBezTo>
                  <a:pt x="1259" y="58"/>
                  <a:pt x="1246" y="45"/>
                  <a:pt x="1246" y="29"/>
                </a:cubicBezTo>
                <a:cubicBezTo>
                  <a:pt x="1246" y="13"/>
                  <a:pt x="1259" y="0"/>
                  <a:pt x="1275" y="0"/>
                </a:cubicBezTo>
                <a:lnTo>
                  <a:pt x="1333" y="0"/>
                </a:lnTo>
                <a:cubicBezTo>
                  <a:pt x="1349" y="0"/>
                  <a:pt x="1362" y="13"/>
                  <a:pt x="1362" y="29"/>
                </a:cubicBezTo>
                <a:cubicBezTo>
                  <a:pt x="1362" y="45"/>
                  <a:pt x="1349" y="58"/>
                  <a:pt x="1333" y="58"/>
                </a:cubicBezTo>
                <a:close/>
                <a:moveTo>
                  <a:pt x="1160" y="58"/>
                </a:moveTo>
                <a:lnTo>
                  <a:pt x="1102" y="58"/>
                </a:lnTo>
                <a:cubicBezTo>
                  <a:pt x="1086" y="58"/>
                  <a:pt x="1074" y="45"/>
                  <a:pt x="1074" y="29"/>
                </a:cubicBezTo>
                <a:cubicBezTo>
                  <a:pt x="1074" y="13"/>
                  <a:pt x="1086" y="0"/>
                  <a:pt x="1102" y="0"/>
                </a:cubicBezTo>
                <a:lnTo>
                  <a:pt x="1160" y="0"/>
                </a:lnTo>
                <a:cubicBezTo>
                  <a:pt x="1176" y="0"/>
                  <a:pt x="1189" y="13"/>
                  <a:pt x="1189" y="29"/>
                </a:cubicBezTo>
                <a:cubicBezTo>
                  <a:pt x="1189" y="45"/>
                  <a:pt x="1176" y="58"/>
                  <a:pt x="1160" y="58"/>
                </a:cubicBezTo>
                <a:close/>
                <a:moveTo>
                  <a:pt x="987" y="58"/>
                </a:moveTo>
                <a:lnTo>
                  <a:pt x="930" y="58"/>
                </a:lnTo>
                <a:cubicBezTo>
                  <a:pt x="914" y="58"/>
                  <a:pt x="901" y="45"/>
                  <a:pt x="901" y="29"/>
                </a:cubicBezTo>
                <a:cubicBezTo>
                  <a:pt x="901" y="13"/>
                  <a:pt x="914" y="0"/>
                  <a:pt x="930" y="0"/>
                </a:cubicBezTo>
                <a:lnTo>
                  <a:pt x="987" y="0"/>
                </a:lnTo>
                <a:cubicBezTo>
                  <a:pt x="1003" y="0"/>
                  <a:pt x="1016" y="13"/>
                  <a:pt x="1016" y="29"/>
                </a:cubicBezTo>
                <a:cubicBezTo>
                  <a:pt x="1016" y="45"/>
                  <a:pt x="1003" y="58"/>
                  <a:pt x="987" y="58"/>
                </a:cubicBezTo>
                <a:close/>
                <a:moveTo>
                  <a:pt x="814" y="58"/>
                </a:moveTo>
                <a:lnTo>
                  <a:pt x="757" y="58"/>
                </a:lnTo>
                <a:cubicBezTo>
                  <a:pt x="741" y="58"/>
                  <a:pt x="728" y="45"/>
                  <a:pt x="728" y="29"/>
                </a:cubicBezTo>
                <a:cubicBezTo>
                  <a:pt x="728" y="13"/>
                  <a:pt x="741" y="0"/>
                  <a:pt x="757" y="0"/>
                </a:cubicBezTo>
                <a:lnTo>
                  <a:pt x="814" y="0"/>
                </a:lnTo>
                <a:cubicBezTo>
                  <a:pt x="830" y="0"/>
                  <a:pt x="843" y="13"/>
                  <a:pt x="843" y="29"/>
                </a:cubicBezTo>
                <a:cubicBezTo>
                  <a:pt x="843" y="45"/>
                  <a:pt x="830" y="58"/>
                  <a:pt x="814" y="58"/>
                </a:cubicBezTo>
                <a:close/>
                <a:moveTo>
                  <a:pt x="642" y="58"/>
                </a:moveTo>
                <a:lnTo>
                  <a:pt x="584" y="58"/>
                </a:lnTo>
                <a:cubicBezTo>
                  <a:pt x="568" y="58"/>
                  <a:pt x="555" y="45"/>
                  <a:pt x="555" y="29"/>
                </a:cubicBezTo>
                <a:cubicBezTo>
                  <a:pt x="555" y="13"/>
                  <a:pt x="568" y="0"/>
                  <a:pt x="584" y="0"/>
                </a:cubicBezTo>
                <a:lnTo>
                  <a:pt x="642" y="0"/>
                </a:lnTo>
                <a:cubicBezTo>
                  <a:pt x="657" y="0"/>
                  <a:pt x="670" y="13"/>
                  <a:pt x="670" y="29"/>
                </a:cubicBezTo>
                <a:cubicBezTo>
                  <a:pt x="670" y="45"/>
                  <a:pt x="657" y="58"/>
                  <a:pt x="642" y="58"/>
                </a:cubicBezTo>
                <a:close/>
                <a:moveTo>
                  <a:pt x="469" y="58"/>
                </a:moveTo>
                <a:lnTo>
                  <a:pt x="411" y="58"/>
                </a:lnTo>
                <a:cubicBezTo>
                  <a:pt x="395" y="58"/>
                  <a:pt x="382" y="45"/>
                  <a:pt x="382" y="29"/>
                </a:cubicBezTo>
                <a:cubicBezTo>
                  <a:pt x="382" y="13"/>
                  <a:pt x="395" y="0"/>
                  <a:pt x="411" y="0"/>
                </a:cubicBezTo>
                <a:lnTo>
                  <a:pt x="469" y="0"/>
                </a:lnTo>
                <a:cubicBezTo>
                  <a:pt x="485" y="0"/>
                  <a:pt x="498" y="13"/>
                  <a:pt x="498" y="29"/>
                </a:cubicBezTo>
                <a:cubicBezTo>
                  <a:pt x="498" y="45"/>
                  <a:pt x="485" y="58"/>
                  <a:pt x="469" y="58"/>
                </a:cubicBezTo>
                <a:close/>
                <a:moveTo>
                  <a:pt x="296" y="58"/>
                </a:moveTo>
                <a:lnTo>
                  <a:pt x="238" y="58"/>
                </a:lnTo>
                <a:cubicBezTo>
                  <a:pt x="222" y="58"/>
                  <a:pt x="210" y="45"/>
                  <a:pt x="210" y="29"/>
                </a:cubicBezTo>
                <a:cubicBezTo>
                  <a:pt x="210" y="13"/>
                  <a:pt x="222" y="0"/>
                  <a:pt x="238" y="0"/>
                </a:cubicBezTo>
                <a:lnTo>
                  <a:pt x="296" y="0"/>
                </a:lnTo>
                <a:cubicBezTo>
                  <a:pt x="312" y="0"/>
                  <a:pt x="325" y="13"/>
                  <a:pt x="325" y="29"/>
                </a:cubicBezTo>
                <a:cubicBezTo>
                  <a:pt x="325" y="45"/>
                  <a:pt x="312" y="58"/>
                  <a:pt x="296" y="58"/>
                </a:cubicBezTo>
                <a:close/>
                <a:moveTo>
                  <a:pt x="123" y="58"/>
                </a:moveTo>
                <a:lnTo>
                  <a:pt x="66" y="58"/>
                </a:lnTo>
                <a:cubicBezTo>
                  <a:pt x="50" y="58"/>
                  <a:pt x="37" y="45"/>
                  <a:pt x="37" y="29"/>
                </a:cubicBezTo>
                <a:cubicBezTo>
                  <a:pt x="37" y="13"/>
                  <a:pt x="50" y="0"/>
                  <a:pt x="66" y="0"/>
                </a:cubicBezTo>
                <a:lnTo>
                  <a:pt x="123" y="0"/>
                </a:lnTo>
                <a:cubicBezTo>
                  <a:pt x="139" y="0"/>
                  <a:pt x="152" y="13"/>
                  <a:pt x="152" y="29"/>
                </a:cubicBezTo>
                <a:cubicBezTo>
                  <a:pt x="152" y="45"/>
                  <a:pt x="139" y="58"/>
                  <a:pt x="123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2" name="Rectangle 8"/>
          <p:cNvSpPr>
            <a:spLocks noChangeArrowheads="1"/>
          </p:cNvSpPr>
          <p:nvPr/>
        </p:nvSpPr>
        <p:spPr bwMode="auto">
          <a:xfrm>
            <a:off x="6097588" y="2011363"/>
            <a:ext cx="4635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Arial" charset="0"/>
              </a:rPr>
              <a:t>B(id,</a:t>
            </a:r>
            <a:br>
              <a:rPr lang="en-US" sz="1600">
                <a:solidFill>
                  <a:srgbClr val="000000"/>
                </a:solidFill>
                <a:latin typeface="Arial" charset="0"/>
              </a:rPr>
            </a:br>
            <a:r>
              <a:rPr lang="en-US" sz="1600">
                <a:solidFill>
                  <a:srgbClr val="000000"/>
                </a:solidFill>
                <a:latin typeface="Arial" charset="0"/>
              </a:rPr>
              <a:t>nam)</a:t>
            </a:r>
            <a:endParaRPr lang="en-US" sz="1600"/>
          </a:p>
        </p:txBody>
      </p:sp>
      <p:sp>
        <p:nvSpPr>
          <p:cNvPr id="769033" name="Freeform 9"/>
          <p:cNvSpPr>
            <a:spLocks/>
          </p:cNvSpPr>
          <p:nvPr/>
        </p:nvSpPr>
        <p:spPr bwMode="auto">
          <a:xfrm>
            <a:off x="884238" y="1681163"/>
            <a:ext cx="2000250" cy="101282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4" name="Freeform 10"/>
          <p:cNvSpPr>
            <a:spLocks/>
          </p:cNvSpPr>
          <p:nvPr/>
        </p:nvSpPr>
        <p:spPr bwMode="auto">
          <a:xfrm>
            <a:off x="884238" y="1681163"/>
            <a:ext cx="2000250" cy="101282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5" name="Freeform 11"/>
          <p:cNvSpPr>
            <a:spLocks noEditPoints="1"/>
          </p:cNvSpPr>
          <p:nvPr/>
        </p:nvSpPr>
        <p:spPr bwMode="auto">
          <a:xfrm>
            <a:off x="1044575" y="1900238"/>
            <a:ext cx="1716088" cy="608012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4"/>
              </a:cxn>
              <a:cxn ang="0">
                <a:pos x="0" y="663"/>
              </a:cxn>
              <a:cxn ang="0">
                <a:pos x="58" y="836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88" y="1209"/>
              </a:cxn>
              <a:cxn ang="0">
                <a:pos x="59" y="1238"/>
              </a:cxn>
              <a:cxn ang="0">
                <a:pos x="318" y="1267"/>
              </a:cxn>
              <a:cxn ang="0">
                <a:pos x="491" y="1209"/>
              </a:cxn>
              <a:cxn ang="0">
                <a:pos x="433" y="1209"/>
              </a:cxn>
              <a:cxn ang="0">
                <a:pos x="606" y="1267"/>
              </a:cxn>
              <a:cxn ang="0">
                <a:pos x="865" y="1238"/>
              </a:cxn>
              <a:cxn ang="0">
                <a:pos x="952" y="1209"/>
              </a:cxn>
              <a:cxn ang="0">
                <a:pos x="923" y="1238"/>
              </a:cxn>
              <a:cxn ang="0">
                <a:pos x="1182" y="1267"/>
              </a:cxn>
              <a:cxn ang="0">
                <a:pos x="1355" y="1209"/>
              </a:cxn>
              <a:cxn ang="0">
                <a:pos x="1297" y="1209"/>
              </a:cxn>
              <a:cxn ang="0">
                <a:pos x="1470" y="1267"/>
              </a:cxn>
              <a:cxn ang="0">
                <a:pos x="1729" y="1238"/>
              </a:cxn>
              <a:cxn ang="0">
                <a:pos x="1816" y="1209"/>
              </a:cxn>
              <a:cxn ang="0">
                <a:pos x="1787" y="1238"/>
              </a:cxn>
              <a:cxn ang="0">
                <a:pos x="2046" y="1267"/>
              </a:cxn>
              <a:cxn ang="0">
                <a:pos x="2219" y="1209"/>
              </a:cxn>
              <a:cxn ang="0">
                <a:pos x="2161" y="1209"/>
              </a:cxn>
              <a:cxn ang="0">
                <a:pos x="2334" y="1267"/>
              </a:cxn>
              <a:cxn ang="0">
                <a:pos x="2593" y="1238"/>
              </a:cxn>
              <a:cxn ang="0">
                <a:pos x="2615" y="1202"/>
              </a:cxn>
              <a:cxn ang="0">
                <a:pos x="2644" y="1231"/>
              </a:cxn>
              <a:cxn ang="0">
                <a:pos x="2673" y="972"/>
              </a:cxn>
              <a:cxn ang="0">
                <a:pos x="2615" y="799"/>
              </a:cxn>
              <a:cxn ang="0">
                <a:pos x="2615" y="857"/>
              </a:cxn>
              <a:cxn ang="0">
                <a:pos x="2673" y="684"/>
              </a:cxn>
              <a:cxn ang="0">
                <a:pos x="2644" y="425"/>
              </a:cxn>
              <a:cxn ang="0">
                <a:pos x="2615" y="338"/>
              </a:cxn>
              <a:cxn ang="0">
                <a:pos x="2644" y="367"/>
              </a:cxn>
              <a:cxn ang="0">
                <a:pos x="2673" y="108"/>
              </a:cxn>
              <a:cxn ang="0">
                <a:pos x="2550" y="58"/>
              </a:cxn>
              <a:cxn ang="0">
                <a:pos x="2608" y="58"/>
              </a:cxn>
              <a:cxn ang="0">
                <a:pos x="2435" y="0"/>
              </a:cxn>
              <a:cxn ang="0">
                <a:pos x="2176" y="29"/>
              </a:cxn>
              <a:cxn ang="0">
                <a:pos x="2089" y="58"/>
              </a:cxn>
              <a:cxn ang="0">
                <a:pos x="2118" y="29"/>
              </a:cxn>
              <a:cxn ang="0">
                <a:pos x="1859" y="0"/>
              </a:cxn>
              <a:cxn ang="0">
                <a:pos x="1686" y="58"/>
              </a:cxn>
              <a:cxn ang="0">
                <a:pos x="1744" y="58"/>
              </a:cxn>
              <a:cxn ang="0">
                <a:pos x="1571" y="0"/>
              </a:cxn>
              <a:cxn ang="0">
                <a:pos x="1312" y="29"/>
              </a:cxn>
              <a:cxn ang="0">
                <a:pos x="1225" y="58"/>
              </a:cxn>
              <a:cxn ang="0">
                <a:pos x="1254" y="29"/>
              </a:cxn>
              <a:cxn ang="0">
                <a:pos x="995" y="0"/>
              </a:cxn>
              <a:cxn ang="0">
                <a:pos x="822" y="58"/>
              </a:cxn>
              <a:cxn ang="0">
                <a:pos x="880" y="58"/>
              </a:cxn>
              <a:cxn ang="0">
                <a:pos x="707" y="0"/>
              </a:cxn>
              <a:cxn ang="0">
                <a:pos x="448" y="29"/>
              </a:cxn>
              <a:cxn ang="0">
                <a:pos x="361" y="58"/>
              </a:cxn>
              <a:cxn ang="0">
                <a:pos x="390" y="29"/>
              </a:cxn>
              <a:cxn ang="0">
                <a:pos x="131" y="0"/>
              </a:cxn>
            </a:cxnLst>
            <a:rect l="0" t="0" r="r" b="b"/>
            <a:pathLst>
              <a:path w="2673" h="1267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60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60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60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4"/>
                  <a:pt x="29" y="404"/>
                </a:cubicBezTo>
                <a:cubicBezTo>
                  <a:pt x="45" y="404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2"/>
                  <a:pt x="29" y="692"/>
                </a:cubicBezTo>
                <a:cubicBezTo>
                  <a:pt x="13" y="692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6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6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4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4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4"/>
                </a:cubicBezTo>
                <a:close/>
                <a:moveTo>
                  <a:pt x="88" y="1209"/>
                </a:moveTo>
                <a:lnTo>
                  <a:pt x="145" y="1209"/>
                </a:lnTo>
                <a:cubicBezTo>
                  <a:pt x="161" y="1209"/>
                  <a:pt x="174" y="1222"/>
                  <a:pt x="174" y="1238"/>
                </a:cubicBezTo>
                <a:cubicBezTo>
                  <a:pt x="174" y="1254"/>
                  <a:pt x="161" y="1267"/>
                  <a:pt x="145" y="1267"/>
                </a:cubicBezTo>
                <a:lnTo>
                  <a:pt x="88" y="1267"/>
                </a:lnTo>
                <a:cubicBezTo>
                  <a:pt x="72" y="1267"/>
                  <a:pt x="59" y="1254"/>
                  <a:pt x="59" y="1238"/>
                </a:cubicBezTo>
                <a:cubicBezTo>
                  <a:pt x="59" y="1222"/>
                  <a:pt x="72" y="1209"/>
                  <a:pt x="88" y="1209"/>
                </a:cubicBezTo>
                <a:close/>
                <a:moveTo>
                  <a:pt x="260" y="1209"/>
                </a:moveTo>
                <a:lnTo>
                  <a:pt x="318" y="1209"/>
                </a:lnTo>
                <a:cubicBezTo>
                  <a:pt x="334" y="1209"/>
                  <a:pt x="347" y="1222"/>
                  <a:pt x="347" y="1238"/>
                </a:cubicBezTo>
                <a:cubicBezTo>
                  <a:pt x="347" y="1254"/>
                  <a:pt x="334" y="1267"/>
                  <a:pt x="318" y="1267"/>
                </a:cubicBezTo>
                <a:lnTo>
                  <a:pt x="260" y="1267"/>
                </a:lnTo>
                <a:cubicBezTo>
                  <a:pt x="244" y="1267"/>
                  <a:pt x="232" y="1254"/>
                  <a:pt x="232" y="1238"/>
                </a:cubicBezTo>
                <a:cubicBezTo>
                  <a:pt x="232" y="1222"/>
                  <a:pt x="244" y="1209"/>
                  <a:pt x="260" y="1209"/>
                </a:cubicBezTo>
                <a:close/>
                <a:moveTo>
                  <a:pt x="433" y="1209"/>
                </a:moveTo>
                <a:lnTo>
                  <a:pt x="491" y="1209"/>
                </a:lnTo>
                <a:cubicBezTo>
                  <a:pt x="507" y="1209"/>
                  <a:pt x="520" y="1222"/>
                  <a:pt x="520" y="1238"/>
                </a:cubicBezTo>
                <a:cubicBezTo>
                  <a:pt x="520" y="1254"/>
                  <a:pt x="507" y="1267"/>
                  <a:pt x="491" y="1267"/>
                </a:cubicBezTo>
                <a:lnTo>
                  <a:pt x="433" y="1267"/>
                </a:lnTo>
                <a:cubicBezTo>
                  <a:pt x="417" y="1267"/>
                  <a:pt x="404" y="1254"/>
                  <a:pt x="404" y="1238"/>
                </a:cubicBezTo>
                <a:cubicBezTo>
                  <a:pt x="404" y="1222"/>
                  <a:pt x="417" y="1209"/>
                  <a:pt x="433" y="1209"/>
                </a:cubicBezTo>
                <a:close/>
                <a:moveTo>
                  <a:pt x="606" y="1209"/>
                </a:moveTo>
                <a:lnTo>
                  <a:pt x="664" y="1209"/>
                </a:lnTo>
                <a:cubicBezTo>
                  <a:pt x="679" y="1209"/>
                  <a:pt x="692" y="1222"/>
                  <a:pt x="692" y="1238"/>
                </a:cubicBezTo>
                <a:cubicBezTo>
                  <a:pt x="692" y="1254"/>
                  <a:pt x="679" y="1267"/>
                  <a:pt x="664" y="1267"/>
                </a:cubicBezTo>
                <a:lnTo>
                  <a:pt x="606" y="1267"/>
                </a:lnTo>
                <a:cubicBezTo>
                  <a:pt x="590" y="1267"/>
                  <a:pt x="577" y="1254"/>
                  <a:pt x="577" y="1238"/>
                </a:cubicBezTo>
                <a:cubicBezTo>
                  <a:pt x="577" y="1222"/>
                  <a:pt x="590" y="1209"/>
                  <a:pt x="606" y="1209"/>
                </a:cubicBezTo>
                <a:close/>
                <a:moveTo>
                  <a:pt x="779" y="1209"/>
                </a:moveTo>
                <a:lnTo>
                  <a:pt x="836" y="1209"/>
                </a:lnTo>
                <a:cubicBezTo>
                  <a:pt x="852" y="1209"/>
                  <a:pt x="865" y="1222"/>
                  <a:pt x="865" y="1238"/>
                </a:cubicBezTo>
                <a:cubicBezTo>
                  <a:pt x="865" y="1254"/>
                  <a:pt x="852" y="1267"/>
                  <a:pt x="836" y="1267"/>
                </a:cubicBezTo>
                <a:lnTo>
                  <a:pt x="779" y="1267"/>
                </a:lnTo>
                <a:cubicBezTo>
                  <a:pt x="763" y="1267"/>
                  <a:pt x="750" y="1254"/>
                  <a:pt x="750" y="1238"/>
                </a:cubicBezTo>
                <a:cubicBezTo>
                  <a:pt x="750" y="1222"/>
                  <a:pt x="763" y="1209"/>
                  <a:pt x="779" y="1209"/>
                </a:cubicBezTo>
                <a:close/>
                <a:moveTo>
                  <a:pt x="952" y="1209"/>
                </a:moveTo>
                <a:lnTo>
                  <a:pt x="1009" y="1209"/>
                </a:lnTo>
                <a:cubicBezTo>
                  <a:pt x="1025" y="1209"/>
                  <a:pt x="1038" y="1222"/>
                  <a:pt x="1038" y="1238"/>
                </a:cubicBezTo>
                <a:cubicBezTo>
                  <a:pt x="1038" y="1254"/>
                  <a:pt x="1025" y="1267"/>
                  <a:pt x="1009" y="1267"/>
                </a:cubicBezTo>
                <a:lnTo>
                  <a:pt x="952" y="1267"/>
                </a:lnTo>
                <a:cubicBezTo>
                  <a:pt x="936" y="1267"/>
                  <a:pt x="923" y="1254"/>
                  <a:pt x="923" y="1238"/>
                </a:cubicBezTo>
                <a:cubicBezTo>
                  <a:pt x="923" y="1222"/>
                  <a:pt x="936" y="1209"/>
                  <a:pt x="952" y="1209"/>
                </a:cubicBezTo>
                <a:close/>
                <a:moveTo>
                  <a:pt x="1124" y="1209"/>
                </a:moveTo>
                <a:lnTo>
                  <a:pt x="1182" y="1209"/>
                </a:lnTo>
                <a:cubicBezTo>
                  <a:pt x="1198" y="1209"/>
                  <a:pt x="1211" y="1222"/>
                  <a:pt x="1211" y="1238"/>
                </a:cubicBezTo>
                <a:cubicBezTo>
                  <a:pt x="1211" y="1254"/>
                  <a:pt x="1198" y="1267"/>
                  <a:pt x="1182" y="1267"/>
                </a:cubicBezTo>
                <a:lnTo>
                  <a:pt x="1124" y="1267"/>
                </a:lnTo>
                <a:cubicBezTo>
                  <a:pt x="1108" y="1267"/>
                  <a:pt x="1096" y="1254"/>
                  <a:pt x="1096" y="1238"/>
                </a:cubicBezTo>
                <a:cubicBezTo>
                  <a:pt x="1096" y="1222"/>
                  <a:pt x="1108" y="1209"/>
                  <a:pt x="1124" y="1209"/>
                </a:cubicBezTo>
                <a:close/>
                <a:moveTo>
                  <a:pt x="1297" y="1209"/>
                </a:moveTo>
                <a:lnTo>
                  <a:pt x="1355" y="1209"/>
                </a:lnTo>
                <a:cubicBezTo>
                  <a:pt x="1371" y="1209"/>
                  <a:pt x="1384" y="1222"/>
                  <a:pt x="1384" y="1238"/>
                </a:cubicBezTo>
                <a:cubicBezTo>
                  <a:pt x="1384" y="1254"/>
                  <a:pt x="1371" y="1267"/>
                  <a:pt x="1355" y="1267"/>
                </a:cubicBezTo>
                <a:lnTo>
                  <a:pt x="1297" y="1267"/>
                </a:lnTo>
                <a:cubicBezTo>
                  <a:pt x="1281" y="1267"/>
                  <a:pt x="1268" y="1254"/>
                  <a:pt x="1268" y="1238"/>
                </a:cubicBezTo>
                <a:cubicBezTo>
                  <a:pt x="1268" y="1222"/>
                  <a:pt x="1281" y="1209"/>
                  <a:pt x="1297" y="1209"/>
                </a:cubicBezTo>
                <a:close/>
                <a:moveTo>
                  <a:pt x="1470" y="1209"/>
                </a:moveTo>
                <a:lnTo>
                  <a:pt x="1528" y="1209"/>
                </a:lnTo>
                <a:cubicBezTo>
                  <a:pt x="1543" y="1209"/>
                  <a:pt x="1556" y="1222"/>
                  <a:pt x="1556" y="1238"/>
                </a:cubicBezTo>
                <a:cubicBezTo>
                  <a:pt x="1556" y="1254"/>
                  <a:pt x="1543" y="1267"/>
                  <a:pt x="1528" y="1267"/>
                </a:cubicBezTo>
                <a:lnTo>
                  <a:pt x="1470" y="1267"/>
                </a:lnTo>
                <a:cubicBezTo>
                  <a:pt x="1454" y="1267"/>
                  <a:pt x="1441" y="1254"/>
                  <a:pt x="1441" y="1238"/>
                </a:cubicBezTo>
                <a:cubicBezTo>
                  <a:pt x="1441" y="1222"/>
                  <a:pt x="1454" y="1209"/>
                  <a:pt x="1470" y="1209"/>
                </a:cubicBezTo>
                <a:close/>
                <a:moveTo>
                  <a:pt x="1643" y="1209"/>
                </a:moveTo>
                <a:lnTo>
                  <a:pt x="1700" y="1209"/>
                </a:lnTo>
                <a:cubicBezTo>
                  <a:pt x="1716" y="1209"/>
                  <a:pt x="1729" y="1222"/>
                  <a:pt x="1729" y="1238"/>
                </a:cubicBezTo>
                <a:cubicBezTo>
                  <a:pt x="1729" y="1254"/>
                  <a:pt x="1716" y="1267"/>
                  <a:pt x="1700" y="1267"/>
                </a:cubicBezTo>
                <a:lnTo>
                  <a:pt x="1643" y="1267"/>
                </a:lnTo>
                <a:cubicBezTo>
                  <a:pt x="1627" y="1267"/>
                  <a:pt x="1614" y="1254"/>
                  <a:pt x="1614" y="1238"/>
                </a:cubicBezTo>
                <a:cubicBezTo>
                  <a:pt x="1614" y="1222"/>
                  <a:pt x="1627" y="1209"/>
                  <a:pt x="1643" y="1209"/>
                </a:cubicBezTo>
                <a:close/>
                <a:moveTo>
                  <a:pt x="1816" y="1209"/>
                </a:moveTo>
                <a:lnTo>
                  <a:pt x="1873" y="1209"/>
                </a:lnTo>
                <a:cubicBezTo>
                  <a:pt x="1889" y="1209"/>
                  <a:pt x="1902" y="1222"/>
                  <a:pt x="1902" y="1238"/>
                </a:cubicBezTo>
                <a:cubicBezTo>
                  <a:pt x="1902" y="1254"/>
                  <a:pt x="1889" y="1267"/>
                  <a:pt x="1873" y="1267"/>
                </a:cubicBezTo>
                <a:lnTo>
                  <a:pt x="1816" y="1267"/>
                </a:lnTo>
                <a:cubicBezTo>
                  <a:pt x="1800" y="1267"/>
                  <a:pt x="1787" y="1254"/>
                  <a:pt x="1787" y="1238"/>
                </a:cubicBezTo>
                <a:cubicBezTo>
                  <a:pt x="1787" y="1222"/>
                  <a:pt x="1800" y="1209"/>
                  <a:pt x="1816" y="1209"/>
                </a:cubicBezTo>
                <a:close/>
                <a:moveTo>
                  <a:pt x="1988" y="1209"/>
                </a:moveTo>
                <a:lnTo>
                  <a:pt x="2046" y="1209"/>
                </a:lnTo>
                <a:cubicBezTo>
                  <a:pt x="2062" y="1209"/>
                  <a:pt x="2075" y="1222"/>
                  <a:pt x="2075" y="1238"/>
                </a:cubicBezTo>
                <a:cubicBezTo>
                  <a:pt x="2075" y="1254"/>
                  <a:pt x="2062" y="1267"/>
                  <a:pt x="2046" y="1267"/>
                </a:cubicBezTo>
                <a:lnTo>
                  <a:pt x="1988" y="1267"/>
                </a:lnTo>
                <a:cubicBezTo>
                  <a:pt x="1972" y="1267"/>
                  <a:pt x="1960" y="1254"/>
                  <a:pt x="1960" y="1238"/>
                </a:cubicBezTo>
                <a:cubicBezTo>
                  <a:pt x="1960" y="1222"/>
                  <a:pt x="1972" y="1209"/>
                  <a:pt x="1988" y="1209"/>
                </a:cubicBezTo>
                <a:close/>
                <a:moveTo>
                  <a:pt x="2161" y="1209"/>
                </a:moveTo>
                <a:lnTo>
                  <a:pt x="2219" y="1209"/>
                </a:lnTo>
                <a:cubicBezTo>
                  <a:pt x="2235" y="1209"/>
                  <a:pt x="2248" y="1222"/>
                  <a:pt x="2248" y="1238"/>
                </a:cubicBezTo>
                <a:cubicBezTo>
                  <a:pt x="2248" y="1254"/>
                  <a:pt x="2235" y="1267"/>
                  <a:pt x="2219" y="1267"/>
                </a:cubicBezTo>
                <a:lnTo>
                  <a:pt x="2161" y="1267"/>
                </a:lnTo>
                <a:cubicBezTo>
                  <a:pt x="2145" y="1267"/>
                  <a:pt x="2132" y="1254"/>
                  <a:pt x="2132" y="1238"/>
                </a:cubicBezTo>
                <a:cubicBezTo>
                  <a:pt x="2132" y="1222"/>
                  <a:pt x="2145" y="1209"/>
                  <a:pt x="2161" y="1209"/>
                </a:cubicBezTo>
                <a:close/>
                <a:moveTo>
                  <a:pt x="2334" y="1209"/>
                </a:moveTo>
                <a:lnTo>
                  <a:pt x="2392" y="1209"/>
                </a:lnTo>
                <a:cubicBezTo>
                  <a:pt x="2407" y="1209"/>
                  <a:pt x="2420" y="1222"/>
                  <a:pt x="2420" y="1238"/>
                </a:cubicBezTo>
                <a:cubicBezTo>
                  <a:pt x="2420" y="1254"/>
                  <a:pt x="2407" y="1267"/>
                  <a:pt x="2392" y="1267"/>
                </a:cubicBezTo>
                <a:lnTo>
                  <a:pt x="2334" y="1267"/>
                </a:lnTo>
                <a:cubicBezTo>
                  <a:pt x="2318" y="1267"/>
                  <a:pt x="2305" y="1254"/>
                  <a:pt x="2305" y="1238"/>
                </a:cubicBezTo>
                <a:cubicBezTo>
                  <a:pt x="2305" y="1222"/>
                  <a:pt x="2318" y="1209"/>
                  <a:pt x="2334" y="1209"/>
                </a:cubicBezTo>
                <a:close/>
                <a:moveTo>
                  <a:pt x="2507" y="1209"/>
                </a:moveTo>
                <a:lnTo>
                  <a:pt x="2564" y="1209"/>
                </a:lnTo>
                <a:cubicBezTo>
                  <a:pt x="2580" y="1209"/>
                  <a:pt x="2593" y="1222"/>
                  <a:pt x="2593" y="1238"/>
                </a:cubicBezTo>
                <a:cubicBezTo>
                  <a:pt x="2593" y="1254"/>
                  <a:pt x="2580" y="1267"/>
                  <a:pt x="2564" y="1267"/>
                </a:cubicBezTo>
                <a:lnTo>
                  <a:pt x="2507" y="1267"/>
                </a:lnTo>
                <a:cubicBezTo>
                  <a:pt x="2491" y="1267"/>
                  <a:pt x="2478" y="1254"/>
                  <a:pt x="2478" y="1238"/>
                </a:cubicBezTo>
                <a:cubicBezTo>
                  <a:pt x="2478" y="1222"/>
                  <a:pt x="2491" y="1209"/>
                  <a:pt x="2507" y="1209"/>
                </a:cubicBezTo>
                <a:close/>
                <a:moveTo>
                  <a:pt x="2615" y="1202"/>
                </a:moveTo>
                <a:lnTo>
                  <a:pt x="2615" y="1145"/>
                </a:lnTo>
                <a:cubicBezTo>
                  <a:pt x="2615" y="1129"/>
                  <a:pt x="2628" y="1116"/>
                  <a:pt x="2644" y="1116"/>
                </a:cubicBezTo>
                <a:cubicBezTo>
                  <a:pt x="2660" y="1116"/>
                  <a:pt x="2673" y="1129"/>
                  <a:pt x="2673" y="1145"/>
                </a:cubicBezTo>
                <a:lnTo>
                  <a:pt x="2673" y="1202"/>
                </a:lnTo>
                <a:cubicBezTo>
                  <a:pt x="2673" y="1218"/>
                  <a:pt x="2660" y="1231"/>
                  <a:pt x="2644" y="1231"/>
                </a:cubicBezTo>
                <a:cubicBezTo>
                  <a:pt x="2628" y="1231"/>
                  <a:pt x="2615" y="1218"/>
                  <a:pt x="2615" y="1202"/>
                </a:cubicBezTo>
                <a:close/>
                <a:moveTo>
                  <a:pt x="2615" y="1030"/>
                </a:moveTo>
                <a:lnTo>
                  <a:pt x="2615" y="972"/>
                </a:lnTo>
                <a:cubicBezTo>
                  <a:pt x="2615" y="956"/>
                  <a:pt x="2628" y="943"/>
                  <a:pt x="2644" y="943"/>
                </a:cubicBezTo>
                <a:cubicBezTo>
                  <a:pt x="2660" y="943"/>
                  <a:pt x="2673" y="956"/>
                  <a:pt x="2673" y="972"/>
                </a:cubicBezTo>
                <a:lnTo>
                  <a:pt x="2673" y="1030"/>
                </a:lnTo>
                <a:cubicBezTo>
                  <a:pt x="2673" y="1046"/>
                  <a:pt x="2660" y="1058"/>
                  <a:pt x="2644" y="1058"/>
                </a:cubicBezTo>
                <a:cubicBezTo>
                  <a:pt x="2628" y="1058"/>
                  <a:pt x="2615" y="1046"/>
                  <a:pt x="2615" y="1030"/>
                </a:cubicBezTo>
                <a:close/>
                <a:moveTo>
                  <a:pt x="2615" y="857"/>
                </a:moveTo>
                <a:lnTo>
                  <a:pt x="2615" y="799"/>
                </a:lnTo>
                <a:cubicBezTo>
                  <a:pt x="2615" y="783"/>
                  <a:pt x="2628" y="770"/>
                  <a:pt x="2644" y="770"/>
                </a:cubicBezTo>
                <a:cubicBezTo>
                  <a:pt x="2660" y="770"/>
                  <a:pt x="2673" y="783"/>
                  <a:pt x="2673" y="799"/>
                </a:cubicBezTo>
                <a:lnTo>
                  <a:pt x="2673" y="857"/>
                </a:lnTo>
                <a:cubicBezTo>
                  <a:pt x="2673" y="873"/>
                  <a:pt x="2660" y="886"/>
                  <a:pt x="2644" y="886"/>
                </a:cubicBezTo>
                <a:cubicBezTo>
                  <a:pt x="2628" y="886"/>
                  <a:pt x="2615" y="873"/>
                  <a:pt x="2615" y="857"/>
                </a:cubicBezTo>
                <a:close/>
                <a:moveTo>
                  <a:pt x="2615" y="684"/>
                </a:moveTo>
                <a:lnTo>
                  <a:pt x="2615" y="626"/>
                </a:lnTo>
                <a:cubicBezTo>
                  <a:pt x="2615" y="611"/>
                  <a:pt x="2628" y="598"/>
                  <a:pt x="2644" y="598"/>
                </a:cubicBezTo>
                <a:cubicBezTo>
                  <a:pt x="2660" y="598"/>
                  <a:pt x="2673" y="611"/>
                  <a:pt x="2673" y="626"/>
                </a:cubicBezTo>
                <a:lnTo>
                  <a:pt x="2673" y="684"/>
                </a:lnTo>
                <a:cubicBezTo>
                  <a:pt x="2673" y="700"/>
                  <a:pt x="2660" y="713"/>
                  <a:pt x="2644" y="713"/>
                </a:cubicBezTo>
                <a:cubicBezTo>
                  <a:pt x="2628" y="713"/>
                  <a:pt x="2615" y="700"/>
                  <a:pt x="2615" y="684"/>
                </a:cubicBezTo>
                <a:close/>
                <a:moveTo>
                  <a:pt x="2615" y="511"/>
                </a:moveTo>
                <a:lnTo>
                  <a:pt x="2615" y="454"/>
                </a:lnTo>
                <a:cubicBezTo>
                  <a:pt x="2615" y="438"/>
                  <a:pt x="2628" y="425"/>
                  <a:pt x="2644" y="425"/>
                </a:cubicBezTo>
                <a:cubicBezTo>
                  <a:pt x="2660" y="425"/>
                  <a:pt x="2673" y="438"/>
                  <a:pt x="2673" y="454"/>
                </a:cubicBezTo>
                <a:lnTo>
                  <a:pt x="2673" y="511"/>
                </a:lnTo>
                <a:cubicBezTo>
                  <a:pt x="2673" y="527"/>
                  <a:pt x="2660" y="540"/>
                  <a:pt x="2644" y="540"/>
                </a:cubicBezTo>
                <a:cubicBezTo>
                  <a:pt x="2628" y="540"/>
                  <a:pt x="2615" y="527"/>
                  <a:pt x="2615" y="511"/>
                </a:cubicBezTo>
                <a:close/>
                <a:moveTo>
                  <a:pt x="2615" y="338"/>
                </a:moveTo>
                <a:lnTo>
                  <a:pt x="2615" y="281"/>
                </a:lnTo>
                <a:cubicBezTo>
                  <a:pt x="2615" y="265"/>
                  <a:pt x="2628" y="252"/>
                  <a:pt x="2644" y="252"/>
                </a:cubicBezTo>
                <a:cubicBezTo>
                  <a:pt x="2660" y="252"/>
                  <a:pt x="2673" y="265"/>
                  <a:pt x="2673" y="281"/>
                </a:cubicBezTo>
                <a:lnTo>
                  <a:pt x="2673" y="338"/>
                </a:lnTo>
                <a:cubicBezTo>
                  <a:pt x="2673" y="354"/>
                  <a:pt x="2660" y="367"/>
                  <a:pt x="2644" y="367"/>
                </a:cubicBezTo>
                <a:cubicBezTo>
                  <a:pt x="2628" y="367"/>
                  <a:pt x="2615" y="354"/>
                  <a:pt x="2615" y="338"/>
                </a:cubicBezTo>
                <a:close/>
                <a:moveTo>
                  <a:pt x="2615" y="166"/>
                </a:moveTo>
                <a:lnTo>
                  <a:pt x="2615" y="108"/>
                </a:lnTo>
                <a:cubicBezTo>
                  <a:pt x="2615" y="92"/>
                  <a:pt x="2628" y="79"/>
                  <a:pt x="2644" y="79"/>
                </a:cubicBezTo>
                <a:cubicBezTo>
                  <a:pt x="2660" y="79"/>
                  <a:pt x="2673" y="92"/>
                  <a:pt x="2673" y="108"/>
                </a:cubicBezTo>
                <a:lnTo>
                  <a:pt x="2673" y="166"/>
                </a:lnTo>
                <a:cubicBezTo>
                  <a:pt x="2673" y="182"/>
                  <a:pt x="2660" y="194"/>
                  <a:pt x="2644" y="194"/>
                </a:cubicBezTo>
                <a:cubicBezTo>
                  <a:pt x="2628" y="194"/>
                  <a:pt x="2615" y="182"/>
                  <a:pt x="2615" y="166"/>
                </a:cubicBezTo>
                <a:close/>
                <a:moveTo>
                  <a:pt x="2608" y="58"/>
                </a:moveTo>
                <a:lnTo>
                  <a:pt x="2550" y="58"/>
                </a:lnTo>
                <a:cubicBezTo>
                  <a:pt x="2534" y="58"/>
                  <a:pt x="2521" y="45"/>
                  <a:pt x="2521" y="29"/>
                </a:cubicBezTo>
                <a:cubicBezTo>
                  <a:pt x="2521" y="13"/>
                  <a:pt x="2534" y="0"/>
                  <a:pt x="2550" y="0"/>
                </a:cubicBezTo>
                <a:lnTo>
                  <a:pt x="2608" y="0"/>
                </a:lnTo>
                <a:cubicBezTo>
                  <a:pt x="2624" y="0"/>
                  <a:pt x="2637" y="13"/>
                  <a:pt x="2637" y="29"/>
                </a:cubicBezTo>
                <a:cubicBezTo>
                  <a:pt x="2637" y="45"/>
                  <a:pt x="2624" y="58"/>
                  <a:pt x="2608" y="58"/>
                </a:cubicBezTo>
                <a:close/>
                <a:moveTo>
                  <a:pt x="2435" y="58"/>
                </a:moveTo>
                <a:lnTo>
                  <a:pt x="2377" y="58"/>
                </a:lnTo>
                <a:cubicBezTo>
                  <a:pt x="2362" y="58"/>
                  <a:pt x="2349" y="45"/>
                  <a:pt x="2349" y="29"/>
                </a:cubicBezTo>
                <a:cubicBezTo>
                  <a:pt x="2349" y="13"/>
                  <a:pt x="2362" y="0"/>
                  <a:pt x="2377" y="0"/>
                </a:cubicBezTo>
                <a:lnTo>
                  <a:pt x="2435" y="0"/>
                </a:lnTo>
                <a:cubicBezTo>
                  <a:pt x="2451" y="0"/>
                  <a:pt x="2464" y="13"/>
                  <a:pt x="2464" y="29"/>
                </a:cubicBezTo>
                <a:cubicBezTo>
                  <a:pt x="2464" y="45"/>
                  <a:pt x="2451" y="58"/>
                  <a:pt x="2435" y="58"/>
                </a:cubicBezTo>
                <a:close/>
                <a:moveTo>
                  <a:pt x="2262" y="58"/>
                </a:moveTo>
                <a:lnTo>
                  <a:pt x="2205" y="58"/>
                </a:lnTo>
                <a:cubicBezTo>
                  <a:pt x="2189" y="58"/>
                  <a:pt x="2176" y="45"/>
                  <a:pt x="2176" y="29"/>
                </a:cubicBezTo>
                <a:cubicBezTo>
                  <a:pt x="2176" y="13"/>
                  <a:pt x="2189" y="0"/>
                  <a:pt x="2205" y="0"/>
                </a:cubicBezTo>
                <a:lnTo>
                  <a:pt x="2262" y="0"/>
                </a:lnTo>
                <a:cubicBezTo>
                  <a:pt x="2278" y="0"/>
                  <a:pt x="2291" y="13"/>
                  <a:pt x="2291" y="29"/>
                </a:cubicBezTo>
                <a:cubicBezTo>
                  <a:pt x="2291" y="45"/>
                  <a:pt x="2278" y="58"/>
                  <a:pt x="2262" y="58"/>
                </a:cubicBezTo>
                <a:close/>
                <a:moveTo>
                  <a:pt x="2089" y="58"/>
                </a:moveTo>
                <a:lnTo>
                  <a:pt x="2032" y="58"/>
                </a:lnTo>
                <a:cubicBezTo>
                  <a:pt x="2016" y="58"/>
                  <a:pt x="2003" y="45"/>
                  <a:pt x="2003" y="29"/>
                </a:cubicBezTo>
                <a:cubicBezTo>
                  <a:pt x="2003" y="13"/>
                  <a:pt x="2016" y="0"/>
                  <a:pt x="2032" y="0"/>
                </a:cubicBezTo>
                <a:lnTo>
                  <a:pt x="2089" y="0"/>
                </a:lnTo>
                <a:cubicBezTo>
                  <a:pt x="2105" y="0"/>
                  <a:pt x="2118" y="13"/>
                  <a:pt x="2118" y="29"/>
                </a:cubicBezTo>
                <a:cubicBezTo>
                  <a:pt x="2118" y="45"/>
                  <a:pt x="2105" y="58"/>
                  <a:pt x="2089" y="58"/>
                </a:cubicBezTo>
                <a:close/>
                <a:moveTo>
                  <a:pt x="1917" y="58"/>
                </a:moveTo>
                <a:lnTo>
                  <a:pt x="1859" y="58"/>
                </a:lnTo>
                <a:cubicBezTo>
                  <a:pt x="1843" y="58"/>
                  <a:pt x="1830" y="45"/>
                  <a:pt x="1830" y="29"/>
                </a:cubicBezTo>
                <a:cubicBezTo>
                  <a:pt x="1830" y="13"/>
                  <a:pt x="1843" y="0"/>
                  <a:pt x="1859" y="0"/>
                </a:cubicBezTo>
                <a:lnTo>
                  <a:pt x="1917" y="0"/>
                </a:lnTo>
                <a:cubicBezTo>
                  <a:pt x="1933" y="0"/>
                  <a:pt x="1945" y="13"/>
                  <a:pt x="1945" y="29"/>
                </a:cubicBezTo>
                <a:cubicBezTo>
                  <a:pt x="1945" y="45"/>
                  <a:pt x="1933" y="58"/>
                  <a:pt x="1917" y="58"/>
                </a:cubicBezTo>
                <a:close/>
                <a:moveTo>
                  <a:pt x="1744" y="58"/>
                </a:moveTo>
                <a:lnTo>
                  <a:pt x="1686" y="58"/>
                </a:lnTo>
                <a:cubicBezTo>
                  <a:pt x="1670" y="58"/>
                  <a:pt x="1657" y="45"/>
                  <a:pt x="1657" y="29"/>
                </a:cubicBezTo>
                <a:cubicBezTo>
                  <a:pt x="1657" y="13"/>
                  <a:pt x="1670" y="0"/>
                  <a:pt x="1686" y="0"/>
                </a:cubicBezTo>
                <a:lnTo>
                  <a:pt x="1744" y="0"/>
                </a:lnTo>
                <a:cubicBezTo>
                  <a:pt x="1760" y="0"/>
                  <a:pt x="1773" y="13"/>
                  <a:pt x="1773" y="29"/>
                </a:cubicBezTo>
                <a:cubicBezTo>
                  <a:pt x="1773" y="45"/>
                  <a:pt x="1760" y="58"/>
                  <a:pt x="1744" y="58"/>
                </a:cubicBezTo>
                <a:close/>
                <a:moveTo>
                  <a:pt x="1571" y="58"/>
                </a:moveTo>
                <a:lnTo>
                  <a:pt x="1513" y="58"/>
                </a:lnTo>
                <a:cubicBezTo>
                  <a:pt x="1498" y="58"/>
                  <a:pt x="1485" y="45"/>
                  <a:pt x="1485" y="29"/>
                </a:cubicBezTo>
                <a:cubicBezTo>
                  <a:pt x="1485" y="13"/>
                  <a:pt x="1498" y="0"/>
                  <a:pt x="1513" y="0"/>
                </a:cubicBezTo>
                <a:lnTo>
                  <a:pt x="1571" y="0"/>
                </a:lnTo>
                <a:cubicBezTo>
                  <a:pt x="1587" y="0"/>
                  <a:pt x="1600" y="13"/>
                  <a:pt x="1600" y="29"/>
                </a:cubicBezTo>
                <a:cubicBezTo>
                  <a:pt x="1600" y="45"/>
                  <a:pt x="1587" y="58"/>
                  <a:pt x="1571" y="58"/>
                </a:cubicBezTo>
                <a:close/>
                <a:moveTo>
                  <a:pt x="1398" y="58"/>
                </a:moveTo>
                <a:lnTo>
                  <a:pt x="1341" y="58"/>
                </a:lnTo>
                <a:cubicBezTo>
                  <a:pt x="1325" y="58"/>
                  <a:pt x="1312" y="45"/>
                  <a:pt x="1312" y="29"/>
                </a:cubicBezTo>
                <a:cubicBezTo>
                  <a:pt x="1312" y="13"/>
                  <a:pt x="1325" y="0"/>
                  <a:pt x="1341" y="0"/>
                </a:cubicBezTo>
                <a:lnTo>
                  <a:pt x="1398" y="0"/>
                </a:lnTo>
                <a:cubicBezTo>
                  <a:pt x="1414" y="0"/>
                  <a:pt x="1427" y="13"/>
                  <a:pt x="1427" y="29"/>
                </a:cubicBezTo>
                <a:cubicBezTo>
                  <a:pt x="1427" y="45"/>
                  <a:pt x="1414" y="58"/>
                  <a:pt x="1398" y="58"/>
                </a:cubicBezTo>
                <a:close/>
                <a:moveTo>
                  <a:pt x="1225" y="58"/>
                </a:moveTo>
                <a:lnTo>
                  <a:pt x="1168" y="58"/>
                </a:lnTo>
                <a:cubicBezTo>
                  <a:pt x="1152" y="58"/>
                  <a:pt x="1139" y="45"/>
                  <a:pt x="1139" y="29"/>
                </a:cubicBezTo>
                <a:cubicBezTo>
                  <a:pt x="1139" y="13"/>
                  <a:pt x="1152" y="0"/>
                  <a:pt x="1168" y="0"/>
                </a:cubicBezTo>
                <a:lnTo>
                  <a:pt x="1225" y="0"/>
                </a:lnTo>
                <a:cubicBezTo>
                  <a:pt x="1241" y="0"/>
                  <a:pt x="1254" y="13"/>
                  <a:pt x="1254" y="29"/>
                </a:cubicBezTo>
                <a:cubicBezTo>
                  <a:pt x="1254" y="45"/>
                  <a:pt x="1241" y="58"/>
                  <a:pt x="1225" y="58"/>
                </a:cubicBezTo>
                <a:close/>
                <a:moveTo>
                  <a:pt x="1053" y="58"/>
                </a:moveTo>
                <a:lnTo>
                  <a:pt x="995" y="58"/>
                </a:lnTo>
                <a:cubicBezTo>
                  <a:pt x="979" y="58"/>
                  <a:pt x="966" y="45"/>
                  <a:pt x="966" y="29"/>
                </a:cubicBezTo>
                <a:cubicBezTo>
                  <a:pt x="966" y="13"/>
                  <a:pt x="979" y="0"/>
                  <a:pt x="995" y="0"/>
                </a:cubicBezTo>
                <a:lnTo>
                  <a:pt x="1053" y="0"/>
                </a:lnTo>
                <a:cubicBezTo>
                  <a:pt x="1069" y="0"/>
                  <a:pt x="1081" y="13"/>
                  <a:pt x="1081" y="29"/>
                </a:cubicBezTo>
                <a:cubicBezTo>
                  <a:pt x="1081" y="45"/>
                  <a:pt x="1069" y="58"/>
                  <a:pt x="1053" y="58"/>
                </a:cubicBezTo>
                <a:close/>
                <a:moveTo>
                  <a:pt x="880" y="58"/>
                </a:moveTo>
                <a:lnTo>
                  <a:pt x="822" y="58"/>
                </a:lnTo>
                <a:cubicBezTo>
                  <a:pt x="806" y="58"/>
                  <a:pt x="793" y="45"/>
                  <a:pt x="793" y="29"/>
                </a:cubicBezTo>
                <a:cubicBezTo>
                  <a:pt x="793" y="13"/>
                  <a:pt x="806" y="0"/>
                  <a:pt x="822" y="0"/>
                </a:cubicBezTo>
                <a:lnTo>
                  <a:pt x="880" y="0"/>
                </a:lnTo>
                <a:cubicBezTo>
                  <a:pt x="896" y="0"/>
                  <a:pt x="909" y="13"/>
                  <a:pt x="909" y="29"/>
                </a:cubicBezTo>
                <a:cubicBezTo>
                  <a:pt x="909" y="45"/>
                  <a:pt x="896" y="58"/>
                  <a:pt x="880" y="58"/>
                </a:cubicBezTo>
                <a:close/>
                <a:moveTo>
                  <a:pt x="707" y="58"/>
                </a:moveTo>
                <a:lnTo>
                  <a:pt x="649" y="58"/>
                </a:lnTo>
                <a:cubicBezTo>
                  <a:pt x="634" y="58"/>
                  <a:pt x="621" y="45"/>
                  <a:pt x="621" y="29"/>
                </a:cubicBezTo>
                <a:cubicBezTo>
                  <a:pt x="621" y="13"/>
                  <a:pt x="634" y="0"/>
                  <a:pt x="649" y="0"/>
                </a:cubicBezTo>
                <a:lnTo>
                  <a:pt x="707" y="0"/>
                </a:lnTo>
                <a:cubicBezTo>
                  <a:pt x="723" y="0"/>
                  <a:pt x="736" y="13"/>
                  <a:pt x="736" y="29"/>
                </a:cubicBezTo>
                <a:cubicBezTo>
                  <a:pt x="736" y="45"/>
                  <a:pt x="723" y="58"/>
                  <a:pt x="707" y="58"/>
                </a:cubicBezTo>
                <a:close/>
                <a:moveTo>
                  <a:pt x="534" y="58"/>
                </a:moveTo>
                <a:lnTo>
                  <a:pt x="477" y="58"/>
                </a:lnTo>
                <a:cubicBezTo>
                  <a:pt x="461" y="58"/>
                  <a:pt x="448" y="45"/>
                  <a:pt x="448" y="29"/>
                </a:cubicBezTo>
                <a:cubicBezTo>
                  <a:pt x="448" y="13"/>
                  <a:pt x="461" y="0"/>
                  <a:pt x="477" y="0"/>
                </a:cubicBezTo>
                <a:lnTo>
                  <a:pt x="534" y="0"/>
                </a:lnTo>
                <a:cubicBezTo>
                  <a:pt x="550" y="0"/>
                  <a:pt x="563" y="13"/>
                  <a:pt x="563" y="29"/>
                </a:cubicBezTo>
                <a:cubicBezTo>
                  <a:pt x="563" y="45"/>
                  <a:pt x="550" y="58"/>
                  <a:pt x="534" y="58"/>
                </a:cubicBezTo>
                <a:close/>
                <a:moveTo>
                  <a:pt x="361" y="58"/>
                </a:moveTo>
                <a:lnTo>
                  <a:pt x="304" y="58"/>
                </a:lnTo>
                <a:cubicBezTo>
                  <a:pt x="288" y="58"/>
                  <a:pt x="275" y="45"/>
                  <a:pt x="275" y="29"/>
                </a:cubicBezTo>
                <a:cubicBezTo>
                  <a:pt x="275" y="13"/>
                  <a:pt x="288" y="0"/>
                  <a:pt x="304" y="0"/>
                </a:cubicBezTo>
                <a:lnTo>
                  <a:pt x="361" y="0"/>
                </a:lnTo>
                <a:cubicBezTo>
                  <a:pt x="377" y="0"/>
                  <a:pt x="390" y="13"/>
                  <a:pt x="390" y="29"/>
                </a:cubicBezTo>
                <a:cubicBezTo>
                  <a:pt x="390" y="45"/>
                  <a:pt x="377" y="58"/>
                  <a:pt x="361" y="58"/>
                </a:cubicBezTo>
                <a:close/>
                <a:moveTo>
                  <a:pt x="189" y="58"/>
                </a:moveTo>
                <a:lnTo>
                  <a:pt x="131" y="58"/>
                </a:lnTo>
                <a:cubicBezTo>
                  <a:pt x="115" y="58"/>
                  <a:pt x="102" y="45"/>
                  <a:pt x="102" y="29"/>
                </a:cubicBezTo>
                <a:cubicBezTo>
                  <a:pt x="102" y="13"/>
                  <a:pt x="115" y="0"/>
                  <a:pt x="131" y="0"/>
                </a:cubicBezTo>
                <a:lnTo>
                  <a:pt x="189" y="0"/>
                </a:lnTo>
                <a:cubicBezTo>
                  <a:pt x="205" y="0"/>
                  <a:pt x="217" y="13"/>
                  <a:pt x="217" y="29"/>
                </a:cubicBezTo>
                <a:cubicBezTo>
                  <a:pt x="217" y="45"/>
                  <a:pt x="205" y="58"/>
                  <a:pt x="189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6" name="Rectangle 12"/>
          <p:cNvSpPr>
            <a:spLocks noChangeArrowheads="1"/>
          </p:cNvSpPr>
          <p:nvPr/>
        </p:nvSpPr>
        <p:spPr bwMode="auto">
          <a:xfrm>
            <a:off x="1147763" y="1966913"/>
            <a:ext cx="8255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Arial" charset="0"/>
              </a:rPr>
              <a:t>G(id,can,</a:t>
            </a:r>
            <a:br>
              <a:rPr lang="en-US" sz="1600">
                <a:solidFill>
                  <a:srgbClr val="000000"/>
                </a:solidFill>
                <a:latin typeface="Arial" charset="0"/>
              </a:rPr>
            </a:br>
            <a:r>
              <a:rPr lang="en-US" sz="1600">
                <a:solidFill>
                  <a:srgbClr val="000000"/>
                </a:solidFill>
                <a:latin typeface="Arial" charset="0"/>
              </a:rPr>
              <a:t>nam)</a:t>
            </a:r>
            <a:endParaRPr lang="en-US" sz="1600"/>
          </a:p>
        </p:txBody>
      </p:sp>
      <p:sp>
        <p:nvSpPr>
          <p:cNvPr id="769037" name="Freeform 13"/>
          <p:cNvSpPr>
            <a:spLocks/>
          </p:cNvSpPr>
          <p:nvPr/>
        </p:nvSpPr>
        <p:spPr bwMode="auto">
          <a:xfrm>
            <a:off x="4886325" y="2560638"/>
            <a:ext cx="630238" cy="642937"/>
          </a:xfrm>
          <a:custGeom>
            <a:avLst/>
            <a:gdLst/>
            <a:ahLst/>
            <a:cxnLst>
              <a:cxn ang="0">
                <a:pos x="304" y="397"/>
              </a:cxn>
              <a:cxn ang="0">
                <a:pos x="216" y="393"/>
              </a:cxn>
              <a:cxn ang="0">
                <a:pos x="143" y="385"/>
              </a:cxn>
              <a:cxn ang="0">
                <a:pos x="85" y="373"/>
              </a:cxn>
              <a:cxn ang="0">
                <a:pos x="41" y="356"/>
              </a:cxn>
              <a:cxn ang="0">
                <a:pos x="13" y="335"/>
              </a:cxn>
              <a:cxn ang="0">
                <a:pos x="0" y="309"/>
              </a:cxn>
              <a:cxn ang="0">
                <a:pos x="1" y="278"/>
              </a:cxn>
              <a:cxn ang="0">
                <a:pos x="17" y="243"/>
              </a:cxn>
              <a:cxn ang="0">
                <a:pos x="49" y="204"/>
              </a:cxn>
              <a:cxn ang="0">
                <a:pos x="95" y="159"/>
              </a:cxn>
              <a:cxn ang="0">
                <a:pos x="156" y="111"/>
              </a:cxn>
              <a:cxn ang="0">
                <a:pos x="232" y="58"/>
              </a:cxn>
              <a:cxn ang="0">
                <a:pos x="323" y="0"/>
              </a:cxn>
            </a:cxnLst>
            <a:rect l="0" t="0" r="r" b="b"/>
            <a:pathLst>
              <a:path w="323" h="397">
                <a:moveTo>
                  <a:pt x="304" y="397"/>
                </a:moveTo>
                <a:lnTo>
                  <a:pt x="216" y="393"/>
                </a:lnTo>
                <a:lnTo>
                  <a:pt x="143" y="385"/>
                </a:lnTo>
                <a:lnTo>
                  <a:pt x="85" y="373"/>
                </a:lnTo>
                <a:lnTo>
                  <a:pt x="41" y="356"/>
                </a:lnTo>
                <a:lnTo>
                  <a:pt x="13" y="335"/>
                </a:lnTo>
                <a:lnTo>
                  <a:pt x="0" y="309"/>
                </a:lnTo>
                <a:lnTo>
                  <a:pt x="1" y="278"/>
                </a:lnTo>
                <a:lnTo>
                  <a:pt x="17" y="243"/>
                </a:lnTo>
                <a:lnTo>
                  <a:pt x="49" y="204"/>
                </a:lnTo>
                <a:lnTo>
                  <a:pt x="95" y="159"/>
                </a:lnTo>
                <a:lnTo>
                  <a:pt x="156" y="111"/>
                </a:lnTo>
                <a:lnTo>
                  <a:pt x="232" y="58"/>
                </a:lnTo>
                <a:lnTo>
                  <a:pt x="323" y="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8" name="Freeform 14"/>
          <p:cNvSpPr>
            <a:spLocks/>
          </p:cNvSpPr>
          <p:nvPr/>
        </p:nvSpPr>
        <p:spPr bwMode="auto">
          <a:xfrm>
            <a:off x="4652963" y="2665413"/>
            <a:ext cx="1281112" cy="731837"/>
          </a:xfrm>
          <a:custGeom>
            <a:avLst/>
            <a:gdLst/>
            <a:ahLst/>
            <a:cxnLst>
              <a:cxn ang="0">
                <a:pos x="712" y="0"/>
              </a:cxn>
              <a:cxn ang="0">
                <a:pos x="649" y="69"/>
              </a:cxn>
              <a:cxn ang="0">
                <a:pos x="582" y="128"/>
              </a:cxn>
              <a:cxn ang="0">
                <a:pos x="512" y="176"/>
              </a:cxn>
              <a:cxn ang="0">
                <a:pos x="437" y="214"/>
              </a:cxn>
              <a:cxn ang="0">
                <a:pos x="357" y="242"/>
              </a:cxn>
              <a:cxn ang="0">
                <a:pos x="274" y="259"/>
              </a:cxn>
              <a:cxn ang="0">
                <a:pos x="187" y="267"/>
              </a:cxn>
              <a:cxn ang="0">
                <a:pos x="96" y="264"/>
              </a:cxn>
              <a:cxn ang="0">
                <a:pos x="0" y="250"/>
              </a:cxn>
            </a:cxnLst>
            <a:rect l="0" t="0" r="r" b="b"/>
            <a:pathLst>
              <a:path w="712" h="267">
                <a:moveTo>
                  <a:pt x="712" y="0"/>
                </a:moveTo>
                <a:lnTo>
                  <a:pt x="649" y="69"/>
                </a:lnTo>
                <a:lnTo>
                  <a:pt x="582" y="128"/>
                </a:lnTo>
                <a:lnTo>
                  <a:pt x="512" y="176"/>
                </a:lnTo>
                <a:lnTo>
                  <a:pt x="437" y="214"/>
                </a:lnTo>
                <a:lnTo>
                  <a:pt x="357" y="242"/>
                </a:lnTo>
                <a:lnTo>
                  <a:pt x="274" y="259"/>
                </a:lnTo>
                <a:lnTo>
                  <a:pt x="187" y="267"/>
                </a:lnTo>
                <a:lnTo>
                  <a:pt x="96" y="264"/>
                </a:lnTo>
                <a:lnTo>
                  <a:pt x="0" y="25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39" name="Freeform 15"/>
          <p:cNvSpPr>
            <a:spLocks/>
          </p:cNvSpPr>
          <p:nvPr/>
        </p:nvSpPr>
        <p:spPr bwMode="auto">
          <a:xfrm>
            <a:off x="5880100" y="2560638"/>
            <a:ext cx="149225" cy="142875"/>
          </a:xfrm>
          <a:custGeom>
            <a:avLst/>
            <a:gdLst/>
            <a:ahLst/>
            <a:cxnLst>
              <a:cxn ang="0">
                <a:pos x="47" y="89"/>
              </a:cxn>
              <a:cxn ang="0">
                <a:pos x="77" y="0"/>
              </a:cxn>
              <a:cxn ang="0">
                <a:pos x="0" y="53"/>
              </a:cxn>
              <a:cxn ang="0">
                <a:pos x="47" y="89"/>
              </a:cxn>
            </a:cxnLst>
            <a:rect l="0" t="0" r="r" b="b"/>
            <a:pathLst>
              <a:path w="77" h="89">
                <a:moveTo>
                  <a:pt x="47" y="89"/>
                </a:moveTo>
                <a:lnTo>
                  <a:pt x="77" y="0"/>
                </a:lnTo>
                <a:lnTo>
                  <a:pt x="0" y="53"/>
                </a:lnTo>
                <a:lnTo>
                  <a:pt x="47" y="89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40" name="Freeform 16"/>
          <p:cNvSpPr>
            <a:spLocks/>
          </p:cNvSpPr>
          <p:nvPr/>
        </p:nvSpPr>
        <p:spPr bwMode="auto">
          <a:xfrm>
            <a:off x="2540000" y="2495550"/>
            <a:ext cx="563563" cy="741363"/>
          </a:xfrm>
          <a:custGeom>
            <a:avLst/>
            <a:gdLst/>
            <a:ahLst/>
            <a:cxnLst>
              <a:cxn ang="0">
                <a:pos x="427" y="252"/>
              </a:cxn>
              <a:cxn ang="0">
                <a:pos x="334" y="224"/>
              </a:cxn>
              <a:cxn ang="0">
                <a:pos x="252" y="193"/>
              </a:cxn>
              <a:cxn ang="0">
                <a:pos x="181" y="160"/>
              </a:cxn>
              <a:cxn ang="0">
                <a:pos x="120" y="124"/>
              </a:cxn>
              <a:cxn ang="0">
                <a:pos x="70" y="85"/>
              </a:cxn>
              <a:cxn ang="0">
                <a:pos x="30" y="44"/>
              </a:cxn>
              <a:cxn ang="0">
                <a:pos x="0" y="0"/>
              </a:cxn>
            </a:cxnLst>
            <a:rect l="0" t="0" r="r" b="b"/>
            <a:pathLst>
              <a:path w="427" h="252">
                <a:moveTo>
                  <a:pt x="427" y="252"/>
                </a:moveTo>
                <a:lnTo>
                  <a:pt x="334" y="224"/>
                </a:lnTo>
                <a:lnTo>
                  <a:pt x="252" y="193"/>
                </a:lnTo>
                <a:lnTo>
                  <a:pt x="181" y="160"/>
                </a:lnTo>
                <a:lnTo>
                  <a:pt x="120" y="124"/>
                </a:lnTo>
                <a:lnTo>
                  <a:pt x="70" y="85"/>
                </a:lnTo>
                <a:lnTo>
                  <a:pt x="30" y="44"/>
                </a:lnTo>
                <a:lnTo>
                  <a:pt x="0" y="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41" name="Freeform 17"/>
          <p:cNvSpPr>
            <a:spLocks/>
          </p:cNvSpPr>
          <p:nvPr/>
        </p:nvSpPr>
        <p:spPr bwMode="auto">
          <a:xfrm>
            <a:off x="3076575" y="3195638"/>
            <a:ext cx="182563" cy="95250"/>
          </a:xfrm>
          <a:custGeom>
            <a:avLst/>
            <a:gdLst/>
            <a:ahLst/>
            <a:cxnLst>
              <a:cxn ang="0">
                <a:pos x="15" y="0"/>
              </a:cxn>
              <a:cxn ang="0">
                <a:pos x="94" y="51"/>
              </a:cxn>
              <a:cxn ang="0">
                <a:pos x="0" y="58"/>
              </a:cxn>
              <a:cxn ang="0">
                <a:pos x="15" y="0"/>
              </a:cxn>
            </a:cxnLst>
            <a:rect l="0" t="0" r="r" b="b"/>
            <a:pathLst>
              <a:path w="94" h="58">
                <a:moveTo>
                  <a:pt x="15" y="0"/>
                </a:moveTo>
                <a:lnTo>
                  <a:pt x="94" y="51"/>
                </a:lnTo>
                <a:lnTo>
                  <a:pt x="0" y="58"/>
                </a:lnTo>
                <a:lnTo>
                  <a:pt x="15" y="0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44" name="Rectangle 20"/>
          <p:cNvSpPr>
            <a:spLocks noChangeArrowheads="1"/>
          </p:cNvSpPr>
          <p:nvPr/>
        </p:nvSpPr>
        <p:spPr bwMode="auto">
          <a:xfrm>
            <a:off x="2193925" y="2682875"/>
            <a:ext cx="258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i="1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1600" b="1" i="1" baseline="-25000">
                <a:solidFill>
                  <a:srgbClr val="A50021"/>
                </a:solidFill>
                <a:latin typeface="Arial" charset="0"/>
              </a:rPr>
              <a:t>2</a:t>
            </a:r>
            <a:endParaRPr lang="en-US" sz="1600" baseline="-25000">
              <a:solidFill>
                <a:srgbClr val="A50021"/>
              </a:solidFill>
            </a:endParaRPr>
          </a:p>
        </p:txBody>
      </p:sp>
      <p:sp>
        <p:nvSpPr>
          <p:cNvPr id="769045" name="Rectangle 21"/>
          <p:cNvSpPr>
            <a:spLocks noChangeArrowheads="1"/>
          </p:cNvSpPr>
          <p:nvPr/>
        </p:nvSpPr>
        <p:spPr bwMode="auto">
          <a:xfrm>
            <a:off x="5067300" y="2936875"/>
            <a:ext cx="258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i="1" dirty="0" smtClean="0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1600" b="1" i="1" baseline="-25000" dirty="0" smtClean="0">
                <a:solidFill>
                  <a:srgbClr val="A50021"/>
                </a:solidFill>
                <a:latin typeface="Arial" charset="0"/>
              </a:rPr>
              <a:t>3</a:t>
            </a:r>
            <a:endParaRPr lang="en-US" sz="1600" baseline="-25000" dirty="0">
              <a:solidFill>
                <a:srgbClr val="A50021"/>
              </a:solidFill>
            </a:endParaRPr>
          </a:p>
        </p:txBody>
      </p:sp>
      <p:sp>
        <p:nvSpPr>
          <p:cNvPr id="769047" name="Freeform 23"/>
          <p:cNvSpPr>
            <a:spLocks/>
          </p:cNvSpPr>
          <p:nvPr/>
        </p:nvSpPr>
        <p:spPr bwMode="auto">
          <a:xfrm>
            <a:off x="2743200" y="1944688"/>
            <a:ext cx="2619375" cy="187325"/>
          </a:xfrm>
          <a:custGeom>
            <a:avLst/>
            <a:gdLst/>
            <a:ahLst/>
            <a:cxnLst>
              <a:cxn ang="0">
                <a:pos x="1340" y="86"/>
              </a:cxn>
              <a:cxn ang="0">
                <a:pos x="1169" y="49"/>
              </a:cxn>
              <a:cxn ang="0">
                <a:pos x="1004" y="23"/>
              </a:cxn>
              <a:cxn ang="0">
                <a:pos x="844" y="7"/>
              </a:cxn>
              <a:cxn ang="0">
                <a:pos x="690" y="0"/>
              </a:cxn>
              <a:cxn ang="0">
                <a:pos x="541" y="4"/>
              </a:cxn>
              <a:cxn ang="0">
                <a:pos x="398" y="17"/>
              </a:cxn>
              <a:cxn ang="0">
                <a:pos x="260" y="40"/>
              </a:cxn>
              <a:cxn ang="0">
                <a:pos x="127" y="73"/>
              </a:cxn>
              <a:cxn ang="0">
                <a:pos x="0" y="116"/>
              </a:cxn>
            </a:cxnLst>
            <a:rect l="0" t="0" r="r" b="b"/>
            <a:pathLst>
              <a:path w="1340" h="116">
                <a:moveTo>
                  <a:pt x="1340" y="86"/>
                </a:moveTo>
                <a:lnTo>
                  <a:pt x="1169" y="49"/>
                </a:lnTo>
                <a:lnTo>
                  <a:pt x="1004" y="23"/>
                </a:lnTo>
                <a:lnTo>
                  <a:pt x="844" y="7"/>
                </a:lnTo>
                <a:lnTo>
                  <a:pt x="690" y="0"/>
                </a:lnTo>
                <a:lnTo>
                  <a:pt x="541" y="4"/>
                </a:lnTo>
                <a:lnTo>
                  <a:pt x="398" y="17"/>
                </a:lnTo>
                <a:lnTo>
                  <a:pt x="260" y="40"/>
                </a:lnTo>
                <a:lnTo>
                  <a:pt x="127" y="73"/>
                </a:lnTo>
                <a:lnTo>
                  <a:pt x="0" y="116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48" name="Freeform 24"/>
          <p:cNvSpPr>
            <a:spLocks/>
          </p:cNvSpPr>
          <p:nvPr/>
        </p:nvSpPr>
        <p:spPr bwMode="auto">
          <a:xfrm>
            <a:off x="5332413" y="2035175"/>
            <a:ext cx="184150" cy="92075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94" y="50"/>
              </a:cxn>
              <a:cxn ang="0">
                <a:pos x="15" y="0"/>
              </a:cxn>
              <a:cxn ang="0">
                <a:pos x="0" y="58"/>
              </a:cxn>
            </a:cxnLst>
            <a:rect l="0" t="0" r="r" b="b"/>
            <a:pathLst>
              <a:path w="94" h="58">
                <a:moveTo>
                  <a:pt x="0" y="58"/>
                </a:moveTo>
                <a:lnTo>
                  <a:pt x="94" y="50"/>
                </a:lnTo>
                <a:lnTo>
                  <a:pt x="15" y="0"/>
                </a:lnTo>
                <a:lnTo>
                  <a:pt x="0" y="58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49" name="Rectangle 25"/>
          <p:cNvSpPr>
            <a:spLocks noChangeArrowheads="1"/>
          </p:cNvSpPr>
          <p:nvPr/>
        </p:nvSpPr>
        <p:spPr bwMode="auto">
          <a:xfrm>
            <a:off x="3170238" y="1700213"/>
            <a:ext cx="2587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i="1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1600" b="1" i="1" baseline="-25000">
                <a:solidFill>
                  <a:srgbClr val="A50021"/>
                </a:solidFill>
                <a:latin typeface="Arial" charset="0"/>
              </a:rPr>
              <a:t>1</a:t>
            </a:r>
            <a:endParaRPr lang="en-US" sz="1600" baseline="-25000">
              <a:solidFill>
                <a:srgbClr val="A50021"/>
              </a:solidFill>
            </a:endParaRPr>
          </a:p>
        </p:txBody>
      </p:sp>
      <p:sp>
        <p:nvSpPr>
          <p:cNvPr id="769050" name="Rectangle 26"/>
          <p:cNvSpPr>
            <a:spLocks noChangeArrowheads="1"/>
          </p:cNvSpPr>
          <p:nvPr/>
        </p:nvSpPr>
        <p:spPr bwMode="auto">
          <a:xfrm>
            <a:off x="1715909" y="1459304"/>
            <a:ext cx="296556" cy="1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baseline="-25000" dirty="0" smtClean="0">
                <a:solidFill>
                  <a:srgbClr val="000000"/>
                </a:solidFill>
                <a:latin typeface="Arial" charset="0"/>
              </a:rPr>
              <a:t>GUS</a:t>
            </a:r>
            <a:endParaRPr lang="en-US" sz="1600" baseline="-25000" dirty="0"/>
          </a:p>
        </p:txBody>
      </p:sp>
      <p:sp>
        <p:nvSpPr>
          <p:cNvPr id="769051" name="Rectangle 27"/>
          <p:cNvSpPr>
            <a:spLocks noChangeArrowheads="1"/>
          </p:cNvSpPr>
          <p:nvPr/>
        </p:nvSpPr>
        <p:spPr bwMode="auto">
          <a:xfrm>
            <a:off x="3744824" y="3822969"/>
            <a:ext cx="304571" cy="1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baseline="-25000" dirty="0" err="1" smtClean="0">
                <a:solidFill>
                  <a:srgbClr val="000000"/>
                </a:solidFill>
                <a:latin typeface="Arial" charset="0"/>
              </a:rPr>
              <a:t>uBio</a:t>
            </a:r>
            <a:endParaRPr lang="en-US" sz="1600" baseline="-25000" dirty="0"/>
          </a:p>
        </p:txBody>
      </p:sp>
      <p:sp>
        <p:nvSpPr>
          <p:cNvPr id="769052" name="Rectangle 28"/>
          <p:cNvSpPr>
            <a:spLocks noChangeArrowheads="1"/>
          </p:cNvSpPr>
          <p:nvPr/>
        </p:nvSpPr>
        <p:spPr bwMode="auto">
          <a:xfrm>
            <a:off x="5871447" y="1542603"/>
            <a:ext cx="501740" cy="1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baseline="-25000" dirty="0" err="1" smtClean="0">
                <a:solidFill>
                  <a:srgbClr val="000000"/>
                </a:solidFill>
                <a:latin typeface="Arial" charset="0"/>
              </a:rPr>
              <a:t>BioSQL</a:t>
            </a:r>
            <a:endParaRPr lang="en-US" sz="1600" baseline="-25000" dirty="0"/>
          </a:p>
        </p:txBody>
      </p:sp>
      <p:sp>
        <p:nvSpPr>
          <p:cNvPr id="769053" name="Freeform 29"/>
          <p:cNvSpPr>
            <a:spLocks noEditPoints="1"/>
          </p:cNvSpPr>
          <p:nvPr/>
        </p:nvSpPr>
        <p:spPr bwMode="auto">
          <a:xfrm>
            <a:off x="3241675" y="2976563"/>
            <a:ext cx="1427163" cy="604837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29" y="345"/>
              </a:cxn>
              <a:cxn ang="0">
                <a:pos x="57" y="432"/>
              </a:cxn>
              <a:cxn ang="0">
                <a:pos x="29" y="403"/>
              </a:cxn>
              <a:cxn ang="0">
                <a:pos x="0" y="662"/>
              </a:cxn>
              <a:cxn ang="0">
                <a:pos x="57" y="835"/>
              </a:cxn>
              <a:cxn ang="0">
                <a:pos x="57" y="777"/>
              </a:cxn>
              <a:cxn ang="0">
                <a:pos x="0" y="950"/>
              </a:cxn>
              <a:cxn ang="0">
                <a:pos x="29" y="1209"/>
              </a:cxn>
              <a:cxn ang="0">
                <a:pos x="89" y="1206"/>
              </a:cxn>
              <a:cxn ang="0">
                <a:pos x="61" y="1235"/>
              </a:cxn>
              <a:cxn ang="0">
                <a:pos x="320" y="1264"/>
              </a:cxn>
              <a:cxn ang="0">
                <a:pos x="493" y="1206"/>
              </a:cxn>
              <a:cxn ang="0">
                <a:pos x="435" y="1206"/>
              </a:cxn>
              <a:cxn ang="0">
                <a:pos x="608" y="1264"/>
              </a:cxn>
              <a:cxn ang="0">
                <a:pos x="867" y="1235"/>
              </a:cxn>
              <a:cxn ang="0">
                <a:pos x="953" y="1206"/>
              </a:cxn>
              <a:cxn ang="0">
                <a:pos x="925" y="1235"/>
              </a:cxn>
              <a:cxn ang="0">
                <a:pos x="1184" y="1264"/>
              </a:cxn>
              <a:cxn ang="0">
                <a:pos x="1357" y="1206"/>
              </a:cxn>
              <a:cxn ang="0">
                <a:pos x="1299" y="1206"/>
              </a:cxn>
              <a:cxn ang="0">
                <a:pos x="1472" y="1264"/>
              </a:cxn>
              <a:cxn ang="0">
                <a:pos x="1731" y="1235"/>
              </a:cxn>
              <a:cxn ang="0">
                <a:pos x="1817" y="1206"/>
              </a:cxn>
              <a:cxn ang="0">
                <a:pos x="1789" y="1235"/>
              </a:cxn>
              <a:cxn ang="0">
                <a:pos x="2048" y="1264"/>
              </a:cxn>
              <a:cxn ang="0">
                <a:pos x="2218" y="1206"/>
              </a:cxn>
              <a:cxn ang="0">
                <a:pos x="2247" y="1235"/>
              </a:cxn>
              <a:cxn ang="0">
                <a:pos x="2189" y="1117"/>
              </a:cxn>
              <a:cxn ang="0">
                <a:pos x="2218" y="1146"/>
              </a:cxn>
              <a:cxn ang="0">
                <a:pos x="2247" y="887"/>
              </a:cxn>
              <a:cxn ang="0">
                <a:pos x="2189" y="714"/>
              </a:cxn>
              <a:cxn ang="0">
                <a:pos x="2189" y="771"/>
              </a:cxn>
              <a:cxn ang="0">
                <a:pos x="2247" y="599"/>
              </a:cxn>
              <a:cxn ang="0">
                <a:pos x="2218" y="339"/>
              </a:cxn>
              <a:cxn ang="0">
                <a:pos x="2189" y="253"/>
              </a:cxn>
              <a:cxn ang="0">
                <a:pos x="2218" y="282"/>
              </a:cxn>
              <a:cxn ang="0">
                <a:pos x="2212" y="57"/>
              </a:cxn>
              <a:cxn ang="0">
                <a:pos x="2247" y="80"/>
              </a:cxn>
              <a:cxn ang="0">
                <a:pos x="2011" y="28"/>
              </a:cxn>
              <a:cxn ang="0">
                <a:pos x="1924" y="57"/>
              </a:cxn>
              <a:cxn ang="0">
                <a:pos x="1953" y="28"/>
              </a:cxn>
              <a:cxn ang="0">
                <a:pos x="1694" y="0"/>
              </a:cxn>
              <a:cxn ang="0">
                <a:pos x="1521" y="57"/>
              </a:cxn>
              <a:cxn ang="0">
                <a:pos x="1579" y="57"/>
              </a:cxn>
              <a:cxn ang="0">
                <a:pos x="1406" y="0"/>
              </a:cxn>
              <a:cxn ang="0">
                <a:pos x="1147" y="28"/>
              </a:cxn>
              <a:cxn ang="0">
                <a:pos x="1060" y="57"/>
              </a:cxn>
              <a:cxn ang="0">
                <a:pos x="1089" y="28"/>
              </a:cxn>
              <a:cxn ang="0">
                <a:pos x="830" y="0"/>
              </a:cxn>
              <a:cxn ang="0">
                <a:pos x="657" y="57"/>
              </a:cxn>
              <a:cxn ang="0">
                <a:pos x="715" y="57"/>
              </a:cxn>
              <a:cxn ang="0">
                <a:pos x="542" y="0"/>
              </a:cxn>
              <a:cxn ang="0">
                <a:pos x="283" y="28"/>
              </a:cxn>
              <a:cxn ang="0">
                <a:pos x="196" y="57"/>
              </a:cxn>
              <a:cxn ang="0">
                <a:pos x="225" y="28"/>
              </a:cxn>
            </a:cxnLst>
            <a:rect l="0" t="0" r="r" b="b"/>
            <a:pathLst>
              <a:path w="2247" h="1264">
                <a:moveTo>
                  <a:pt x="57" y="86"/>
                </a:moveTo>
                <a:lnTo>
                  <a:pt x="57" y="144"/>
                </a:lnTo>
                <a:cubicBezTo>
                  <a:pt x="57" y="160"/>
                  <a:pt x="45" y="172"/>
                  <a:pt x="29" y="172"/>
                </a:cubicBezTo>
                <a:cubicBezTo>
                  <a:pt x="13" y="172"/>
                  <a:pt x="0" y="160"/>
                  <a:pt x="0" y="144"/>
                </a:cubicBezTo>
                <a:lnTo>
                  <a:pt x="0" y="86"/>
                </a:lnTo>
                <a:cubicBezTo>
                  <a:pt x="0" y="70"/>
                  <a:pt x="13" y="57"/>
                  <a:pt x="29" y="57"/>
                </a:cubicBezTo>
                <a:cubicBezTo>
                  <a:pt x="45" y="57"/>
                  <a:pt x="57" y="70"/>
                  <a:pt x="57" y="86"/>
                </a:cubicBezTo>
                <a:close/>
                <a:moveTo>
                  <a:pt x="57" y="259"/>
                </a:moveTo>
                <a:lnTo>
                  <a:pt x="57" y="316"/>
                </a:lnTo>
                <a:cubicBezTo>
                  <a:pt x="57" y="332"/>
                  <a:pt x="45" y="345"/>
                  <a:pt x="29" y="345"/>
                </a:cubicBezTo>
                <a:cubicBezTo>
                  <a:pt x="13" y="345"/>
                  <a:pt x="0" y="332"/>
                  <a:pt x="0" y="316"/>
                </a:cubicBezTo>
                <a:lnTo>
                  <a:pt x="0" y="259"/>
                </a:lnTo>
                <a:cubicBezTo>
                  <a:pt x="0" y="243"/>
                  <a:pt x="13" y="230"/>
                  <a:pt x="29" y="230"/>
                </a:cubicBezTo>
                <a:cubicBezTo>
                  <a:pt x="45" y="230"/>
                  <a:pt x="57" y="243"/>
                  <a:pt x="57" y="259"/>
                </a:cubicBezTo>
                <a:close/>
                <a:moveTo>
                  <a:pt x="57" y="432"/>
                </a:moveTo>
                <a:lnTo>
                  <a:pt x="57" y="489"/>
                </a:lnTo>
                <a:cubicBezTo>
                  <a:pt x="57" y="505"/>
                  <a:pt x="45" y="518"/>
                  <a:pt x="29" y="518"/>
                </a:cubicBezTo>
                <a:cubicBezTo>
                  <a:pt x="13" y="518"/>
                  <a:pt x="0" y="505"/>
                  <a:pt x="0" y="489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7" y="416"/>
                  <a:pt x="57" y="432"/>
                </a:cubicBezTo>
                <a:close/>
                <a:moveTo>
                  <a:pt x="57" y="604"/>
                </a:moveTo>
                <a:lnTo>
                  <a:pt x="57" y="662"/>
                </a:lnTo>
                <a:cubicBezTo>
                  <a:pt x="57" y="678"/>
                  <a:pt x="45" y="691"/>
                  <a:pt x="29" y="691"/>
                </a:cubicBezTo>
                <a:cubicBezTo>
                  <a:pt x="13" y="691"/>
                  <a:pt x="0" y="678"/>
                  <a:pt x="0" y="662"/>
                </a:cubicBezTo>
                <a:lnTo>
                  <a:pt x="0" y="604"/>
                </a:lnTo>
                <a:cubicBezTo>
                  <a:pt x="0" y="588"/>
                  <a:pt x="13" y="576"/>
                  <a:pt x="29" y="576"/>
                </a:cubicBezTo>
                <a:cubicBezTo>
                  <a:pt x="45" y="576"/>
                  <a:pt x="57" y="588"/>
                  <a:pt x="57" y="604"/>
                </a:cubicBezTo>
                <a:close/>
                <a:moveTo>
                  <a:pt x="57" y="777"/>
                </a:moveTo>
                <a:lnTo>
                  <a:pt x="57" y="835"/>
                </a:lnTo>
                <a:cubicBezTo>
                  <a:pt x="57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7"/>
                </a:lnTo>
                <a:cubicBezTo>
                  <a:pt x="0" y="761"/>
                  <a:pt x="13" y="748"/>
                  <a:pt x="29" y="748"/>
                </a:cubicBezTo>
                <a:cubicBezTo>
                  <a:pt x="45" y="748"/>
                  <a:pt x="57" y="761"/>
                  <a:pt x="57" y="777"/>
                </a:cubicBezTo>
                <a:close/>
                <a:moveTo>
                  <a:pt x="57" y="950"/>
                </a:moveTo>
                <a:lnTo>
                  <a:pt x="57" y="1008"/>
                </a:lnTo>
                <a:cubicBezTo>
                  <a:pt x="57" y="1024"/>
                  <a:pt x="45" y="1036"/>
                  <a:pt x="29" y="1036"/>
                </a:cubicBezTo>
                <a:cubicBezTo>
                  <a:pt x="13" y="1036"/>
                  <a:pt x="0" y="1024"/>
                  <a:pt x="0" y="1008"/>
                </a:cubicBezTo>
                <a:lnTo>
                  <a:pt x="0" y="950"/>
                </a:lnTo>
                <a:cubicBezTo>
                  <a:pt x="0" y="934"/>
                  <a:pt x="13" y="921"/>
                  <a:pt x="29" y="921"/>
                </a:cubicBezTo>
                <a:cubicBezTo>
                  <a:pt x="45" y="921"/>
                  <a:pt x="57" y="934"/>
                  <a:pt x="57" y="950"/>
                </a:cubicBezTo>
                <a:close/>
                <a:moveTo>
                  <a:pt x="57" y="1123"/>
                </a:moveTo>
                <a:lnTo>
                  <a:pt x="57" y="1180"/>
                </a:lnTo>
                <a:cubicBezTo>
                  <a:pt x="57" y="1196"/>
                  <a:pt x="45" y="1209"/>
                  <a:pt x="29" y="1209"/>
                </a:cubicBezTo>
                <a:cubicBezTo>
                  <a:pt x="13" y="1209"/>
                  <a:pt x="0" y="1196"/>
                  <a:pt x="0" y="1180"/>
                </a:cubicBezTo>
                <a:lnTo>
                  <a:pt x="0" y="1123"/>
                </a:lnTo>
                <a:cubicBezTo>
                  <a:pt x="0" y="1107"/>
                  <a:pt x="13" y="1094"/>
                  <a:pt x="29" y="1094"/>
                </a:cubicBezTo>
                <a:cubicBezTo>
                  <a:pt x="45" y="1094"/>
                  <a:pt x="57" y="1107"/>
                  <a:pt x="57" y="1123"/>
                </a:cubicBezTo>
                <a:close/>
                <a:moveTo>
                  <a:pt x="89" y="1206"/>
                </a:moveTo>
                <a:lnTo>
                  <a:pt x="147" y="1206"/>
                </a:lnTo>
                <a:cubicBezTo>
                  <a:pt x="163" y="1206"/>
                  <a:pt x="176" y="1219"/>
                  <a:pt x="176" y="1235"/>
                </a:cubicBezTo>
                <a:cubicBezTo>
                  <a:pt x="176" y="1251"/>
                  <a:pt x="163" y="1264"/>
                  <a:pt x="147" y="1264"/>
                </a:cubicBezTo>
                <a:lnTo>
                  <a:pt x="89" y="1264"/>
                </a:lnTo>
                <a:cubicBezTo>
                  <a:pt x="74" y="1264"/>
                  <a:pt x="61" y="1251"/>
                  <a:pt x="61" y="1235"/>
                </a:cubicBezTo>
                <a:cubicBezTo>
                  <a:pt x="61" y="1219"/>
                  <a:pt x="74" y="1206"/>
                  <a:pt x="89" y="1206"/>
                </a:cubicBezTo>
                <a:close/>
                <a:moveTo>
                  <a:pt x="262" y="1206"/>
                </a:moveTo>
                <a:lnTo>
                  <a:pt x="320" y="1206"/>
                </a:lnTo>
                <a:cubicBezTo>
                  <a:pt x="336" y="1206"/>
                  <a:pt x="349" y="1219"/>
                  <a:pt x="349" y="1235"/>
                </a:cubicBezTo>
                <a:cubicBezTo>
                  <a:pt x="349" y="1251"/>
                  <a:pt x="336" y="1264"/>
                  <a:pt x="320" y="1264"/>
                </a:cubicBezTo>
                <a:lnTo>
                  <a:pt x="262" y="1264"/>
                </a:lnTo>
                <a:cubicBezTo>
                  <a:pt x="246" y="1264"/>
                  <a:pt x="233" y="1251"/>
                  <a:pt x="233" y="1235"/>
                </a:cubicBezTo>
                <a:cubicBezTo>
                  <a:pt x="233" y="1219"/>
                  <a:pt x="246" y="1206"/>
                  <a:pt x="262" y="1206"/>
                </a:cubicBezTo>
                <a:close/>
                <a:moveTo>
                  <a:pt x="435" y="1206"/>
                </a:moveTo>
                <a:lnTo>
                  <a:pt x="493" y="1206"/>
                </a:lnTo>
                <a:cubicBezTo>
                  <a:pt x="509" y="1206"/>
                  <a:pt x="521" y="1219"/>
                  <a:pt x="521" y="1235"/>
                </a:cubicBezTo>
                <a:cubicBezTo>
                  <a:pt x="521" y="1251"/>
                  <a:pt x="509" y="1264"/>
                  <a:pt x="493" y="1264"/>
                </a:cubicBezTo>
                <a:lnTo>
                  <a:pt x="435" y="1264"/>
                </a:lnTo>
                <a:cubicBezTo>
                  <a:pt x="419" y="1264"/>
                  <a:pt x="406" y="1251"/>
                  <a:pt x="406" y="1235"/>
                </a:cubicBezTo>
                <a:cubicBezTo>
                  <a:pt x="406" y="1219"/>
                  <a:pt x="419" y="1206"/>
                  <a:pt x="435" y="1206"/>
                </a:cubicBezTo>
                <a:close/>
                <a:moveTo>
                  <a:pt x="608" y="1206"/>
                </a:moveTo>
                <a:lnTo>
                  <a:pt x="665" y="1206"/>
                </a:lnTo>
                <a:cubicBezTo>
                  <a:pt x="681" y="1206"/>
                  <a:pt x="694" y="1219"/>
                  <a:pt x="694" y="1235"/>
                </a:cubicBezTo>
                <a:cubicBezTo>
                  <a:pt x="694" y="1251"/>
                  <a:pt x="681" y="1264"/>
                  <a:pt x="665" y="1264"/>
                </a:cubicBezTo>
                <a:lnTo>
                  <a:pt x="608" y="1264"/>
                </a:lnTo>
                <a:cubicBezTo>
                  <a:pt x="592" y="1264"/>
                  <a:pt x="579" y="1251"/>
                  <a:pt x="579" y="1235"/>
                </a:cubicBezTo>
                <a:cubicBezTo>
                  <a:pt x="579" y="1219"/>
                  <a:pt x="592" y="1206"/>
                  <a:pt x="608" y="1206"/>
                </a:cubicBezTo>
                <a:close/>
                <a:moveTo>
                  <a:pt x="781" y="1206"/>
                </a:moveTo>
                <a:lnTo>
                  <a:pt x="838" y="1206"/>
                </a:lnTo>
                <a:cubicBezTo>
                  <a:pt x="854" y="1206"/>
                  <a:pt x="867" y="1219"/>
                  <a:pt x="867" y="1235"/>
                </a:cubicBezTo>
                <a:cubicBezTo>
                  <a:pt x="867" y="1251"/>
                  <a:pt x="854" y="1264"/>
                  <a:pt x="838" y="1264"/>
                </a:cubicBezTo>
                <a:lnTo>
                  <a:pt x="781" y="1264"/>
                </a:lnTo>
                <a:cubicBezTo>
                  <a:pt x="765" y="1264"/>
                  <a:pt x="752" y="1251"/>
                  <a:pt x="752" y="1235"/>
                </a:cubicBezTo>
                <a:cubicBezTo>
                  <a:pt x="752" y="1219"/>
                  <a:pt x="765" y="1206"/>
                  <a:pt x="781" y="1206"/>
                </a:cubicBezTo>
                <a:close/>
                <a:moveTo>
                  <a:pt x="953" y="1206"/>
                </a:moveTo>
                <a:lnTo>
                  <a:pt x="1011" y="1206"/>
                </a:lnTo>
                <a:cubicBezTo>
                  <a:pt x="1027" y="1206"/>
                  <a:pt x="1040" y="1219"/>
                  <a:pt x="1040" y="1235"/>
                </a:cubicBezTo>
                <a:cubicBezTo>
                  <a:pt x="1040" y="1251"/>
                  <a:pt x="1027" y="1264"/>
                  <a:pt x="1011" y="1264"/>
                </a:cubicBezTo>
                <a:lnTo>
                  <a:pt x="953" y="1264"/>
                </a:lnTo>
                <a:cubicBezTo>
                  <a:pt x="938" y="1264"/>
                  <a:pt x="925" y="1251"/>
                  <a:pt x="925" y="1235"/>
                </a:cubicBezTo>
                <a:cubicBezTo>
                  <a:pt x="925" y="1219"/>
                  <a:pt x="938" y="1206"/>
                  <a:pt x="953" y="1206"/>
                </a:cubicBezTo>
                <a:close/>
                <a:moveTo>
                  <a:pt x="1126" y="1206"/>
                </a:moveTo>
                <a:lnTo>
                  <a:pt x="1184" y="1206"/>
                </a:lnTo>
                <a:cubicBezTo>
                  <a:pt x="1200" y="1206"/>
                  <a:pt x="1213" y="1219"/>
                  <a:pt x="1213" y="1235"/>
                </a:cubicBezTo>
                <a:cubicBezTo>
                  <a:pt x="1213" y="1251"/>
                  <a:pt x="1200" y="1264"/>
                  <a:pt x="1184" y="1264"/>
                </a:cubicBezTo>
                <a:lnTo>
                  <a:pt x="1126" y="1264"/>
                </a:lnTo>
                <a:cubicBezTo>
                  <a:pt x="1110" y="1264"/>
                  <a:pt x="1097" y="1251"/>
                  <a:pt x="1097" y="1235"/>
                </a:cubicBezTo>
                <a:cubicBezTo>
                  <a:pt x="1097" y="1219"/>
                  <a:pt x="1110" y="1206"/>
                  <a:pt x="1126" y="1206"/>
                </a:cubicBezTo>
                <a:close/>
                <a:moveTo>
                  <a:pt x="1299" y="1206"/>
                </a:moveTo>
                <a:lnTo>
                  <a:pt x="1357" y="1206"/>
                </a:lnTo>
                <a:cubicBezTo>
                  <a:pt x="1373" y="1206"/>
                  <a:pt x="1385" y="1219"/>
                  <a:pt x="1385" y="1235"/>
                </a:cubicBezTo>
                <a:cubicBezTo>
                  <a:pt x="1385" y="1251"/>
                  <a:pt x="1373" y="1264"/>
                  <a:pt x="1357" y="1264"/>
                </a:cubicBezTo>
                <a:lnTo>
                  <a:pt x="1299" y="1264"/>
                </a:lnTo>
                <a:cubicBezTo>
                  <a:pt x="1283" y="1264"/>
                  <a:pt x="1270" y="1251"/>
                  <a:pt x="1270" y="1235"/>
                </a:cubicBezTo>
                <a:cubicBezTo>
                  <a:pt x="1270" y="1219"/>
                  <a:pt x="1283" y="1206"/>
                  <a:pt x="1299" y="1206"/>
                </a:cubicBezTo>
                <a:close/>
                <a:moveTo>
                  <a:pt x="1472" y="1206"/>
                </a:moveTo>
                <a:lnTo>
                  <a:pt x="1529" y="1206"/>
                </a:lnTo>
                <a:cubicBezTo>
                  <a:pt x="1545" y="1206"/>
                  <a:pt x="1558" y="1219"/>
                  <a:pt x="1558" y="1235"/>
                </a:cubicBezTo>
                <a:cubicBezTo>
                  <a:pt x="1558" y="1251"/>
                  <a:pt x="1545" y="1264"/>
                  <a:pt x="1529" y="1264"/>
                </a:cubicBezTo>
                <a:lnTo>
                  <a:pt x="1472" y="1264"/>
                </a:lnTo>
                <a:cubicBezTo>
                  <a:pt x="1456" y="1264"/>
                  <a:pt x="1443" y="1251"/>
                  <a:pt x="1443" y="1235"/>
                </a:cubicBezTo>
                <a:cubicBezTo>
                  <a:pt x="1443" y="1219"/>
                  <a:pt x="1456" y="1206"/>
                  <a:pt x="1472" y="1206"/>
                </a:cubicBezTo>
                <a:close/>
                <a:moveTo>
                  <a:pt x="1645" y="1206"/>
                </a:moveTo>
                <a:lnTo>
                  <a:pt x="1702" y="1206"/>
                </a:lnTo>
                <a:cubicBezTo>
                  <a:pt x="1718" y="1206"/>
                  <a:pt x="1731" y="1219"/>
                  <a:pt x="1731" y="1235"/>
                </a:cubicBezTo>
                <a:cubicBezTo>
                  <a:pt x="1731" y="1251"/>
                  <a:pt x="1718" y="1264"/>
                  <a:pt x="1702" y="1264"/>
                </a:cubicBezTo>
                <a:lnTo>
                  <a:pt x="1645" y="1264"/>
                </a:lnTo>
                <a:cubicBezTo>
                  <a:pt x="1629" y="1264"/>
                  <a:pt x="1616" y="1251"/>
                  <a:pt x="1616" y="1235"/>
                </a:cubicBezTo>
                <a:cubicBezTo>
                  <a:pt x="1616" y="1219"/>
                  <a:pt x="1629" y="1206"/>
                  <a:pt x="1645" y="1206"/>
                </a:cubicBezTo>
                <a:close/>
                <a:moveTo>
                  <a:pt x="1817" y="1206"/>
                </a:moveTo>
                <a:lnTo>
                  <a:pt x="1875" y="1206"/>
                </a:lnTo>
                <a:cubicBezTo>
                  <a:pt x="1891" y="1206"/>
                  <a:pt x="1904" y="1219"/>
                  <a:pt x="1904" y="1235"/>
                </a:cubicBezTo>
                <a:cubicBezTo>
                  <a:pt x="1904" y="1251"/>
                  <a:pt x="1891" y="1264"/>
                  <a:pt x="1875" y="1264"/>
                </a:cubicBezTo>
                <a:lnTo>
                  <a:pt x="1817" y="1264"/>
                </a:lnTo>
                <a:cubicBezTo>
                  <a:pt x="1802" y="1264"/>
                  <a:pt x="1789" y="1251"/>
                  <a:pt x="1789" y="1235"/>
                </a:cubicBezTo>
                <a:cubicBezTo>
                  <a:pt x="1789" y="1219"/>
                  <a:pt x="1802" y="1206"/>
                  <a:pt x="1817" y="1206"/>
                </a:cubicBezTo>
                <a:close/>
                <a:moveTo>
                  <a:pt x="1990" y="1206"/>
                </a:moveTo>
                <a:lnTo>
                  <a:pt x="2048" y="1206"/>
                </a:lnTo>
                <a:cubicBezTo>
                  <a:pt x="2064" y="1206"/>
                  <a:pt x="2077" y="1219"/>
                  <a:pt x="2077" y="1235"/>
                </a:cubicBezTo>
                <a:cubicBezTo>
                  <a:pt x="2077" y="1251"/>
                  <a:pt x="2064" y="1264"/>
                  <a:pt x="2048" y="1264"/>
                </a:cubicBezTo>
                <a:lnTo>
                  <a:pt x="1990" y="1264"/>
                </a:lnTo>
                <a:cubicBezTo>
                  <a:pt x="1974" y="1264"/>
                  <a:pt x="1961" y="1251"/>
                  <a:pt x="1961" y="1235"/>
                </a:cubicBezTo>
                <a:cubicBezTo>
                  <a:pt x="1961" y="1219"/>
                  <a:pt x="1974" y="1206"/>
                  <a:pt x="1990" y="1206"/>
                </a:cubicBezTo>
                <a:close/>
                <a:moveTo>
                  <a:pt x="2163" y="1206"/>
                </a:moveTo>
                <a:lnTo>
                  <a:pt x="2218" y="1206"/>
                </a:lnTo>
                <a:lnTo>
                  <a:pt x="2189" y="1235"/>
                </a:lnTo>
                <a:lnTo>
                  <a:pt x="2189" y="1232"/>
                </a:lnTo>
                <a:cubicBezTo>
                  <a:pt x="2189" y="1216"/>
                  <a:pt x="2202" y="1203"/>
                  <a:pt x="2218" y="1203"/>
                </a:cubicBezTo>
                <a:cubicBezTo>
                  <a:pt x="2234" y="1203"/>
                  <a:pt x="2247" y="1216"/>
                  <a:pt x="2247" y="1232"/>
                </a:cubicBezTo>
                <a:lnTo>
                  <a:pt x="2247" y="1235"/>
                </a:lnTo>
                <a:cubicBezTo>
                  <a:pt x="2247" y="1251"/>
                  <a:pt x="2234" y="1264"/>
                  <a:pt x="2218" y="1264"/>
                </a:cubicBezTo>
                <a:lnTo>
                  <a:pt x="2163" y="1264"/>
                </a:lnTo>
                <a:cubicBezTo>
                  <a:pt x="2147" y="1264"/>
                  <a:pt x="2134" y="1251"/>
                  <a:pt x="2134" y="1235"/>
                </a:cubicBezTo>
                <a:cubicBezTo>
                  <a:pt x="2134" y="1219"/>
                  <a:pt x="2147" y="1206"/>
                  <a:pt x="2163" y="1206"/>
                </a:cubicBezTo>
                <a:close/>
                <a:moveTo>
                  <a:pt x="2189" y="1117"/>
                </a:moveTo>
                <a:lnTo>
                  <a:pt x="2189" y="1059"/>
                </a:lnTo>
                <a:cubicBezTo>
                  <a:pt x="2189" y="1043"/>
                  <a:pt x="2202" y="1031"/>
                  <a:pt x="2218" y="1031"/>
                </a:cubicBezTo>
                <a:cubicBezTo>
                  <a:pt x="2234" y="1031"/>
                  <a:pt x="2247" y="1043"/>
                  <a:pt x="2247" y="1059"/>
                </a:cubicBezTo>
                <a:lnTo>
                  <a:pt x="2247" y="1117"/>
                </a:lnTo>
                <a:cubicBezTo>
                  <a:pt x="2247" y="1133"/>
                  <a:pt x="2234" y="1146"/>
                  <a:pt x="2218" y="1146"/>
                </a:cubicBezTo>
                <a:cubicBezTo>
                  <a:pt x="2202" y="1146"/>
                  <a:pt x="2189" y="1133"/>
                  <a:pt x="2189" y="1117"/>
                </a:cubicBezTo>
                <a:close/>
                <a:moveTo>
                  <a:pt x="2189" y="944"/>
                </a:moveTo>
                <a:lnTo>
                  <a:pt x="2189" y="887"/>
                </a:lnTo>
                <a:cubicBezTo>
                  <a:pt x="2189" y="871"/>
                  <a:pt x="2202" y="858"/>
                  <a:pt x="2218" y="858"/>
                </a:cubicBezTo>
                <a:cubicBezTo>
                  <a:pt x="2234" y="858"/>
                  <a:pt x="2247" y="871"/>
                  <a:pt x="2247" y="887"/>
                </a:cubicBezTo>
                <a:lnTo>
                  <a:pt x="2247" y="944"/>
                </a:lnTo>
                <a:cubicBezTo>
                  <a:pt x="2247" y="960"/>
                  <a:pt x="2234" y="973"/>
                  <a:pt x="2218" y="973"/>
                </a:cubicBezTo>
                <a:cubicBezTo>
                  <a:pt x="2202" y="973"/>
                  <a:pt x="2189" y="960"/>
                  <a:pt x="2189" y="944"/>
                </a:cubicBezTo>
                <a:close/>
                <a:moveTo>
                  <a:pt x="2189" y="771"/>
                </a:moveTo>
                <a:lnTo>
                  <a:pt x="2189" y="714"/>
                </a:lnTo>
                <a:cubicBezTo>
                  <a:pt x="2189" y="698"/>
                  <a:pt x="2202" y="685"/>
                  <a:pt x="2218" y="685"/>
                </a:cubicBezTo>
                <a:cubicBezTo>
                  <a:pt x="2234" y="685"/>
                  <a:pt x="2247" y="698"/>
                  <a:pt x="2247" y="714"/>
                </a:cubicBezTo>
                <a:lnTo>
                  <a:pt x="2247" y="771"/>
                </a:lnTo>
                <a:cubicBezTo>
                  <a:pt x="2247" y="787"/>
                  <a:pt x="2234" y="800"/>
                  <a:pt x="2218" y="800"/>
                </a:cubicBezTo>
                <a:cubicBezTo>
                  <a:pt x="2202" y="800"/>
                  <a:pt x="2189" y="787"/>
                  <a:pt x="2189" y="771"/>
                </a:cubicBezTo>
                <a:close/>
                <a:moveTo>
                  <a:pt x="2189" y="599"/>
                </a:moveTo>
                <a:lnTo>
                  <a:pt x="2189" y="541"/>
                </a:lnTo>
                <a:cubicBezTo>
                  <a:pt x="2189" y="525"/>
                  <a:pt x="2202" y="512"/>
                  <a:pt x="2218" y="512"/>
                </a:cubicBezTo>
                <a:cubicBezTo>
                  <a:pt x="2234" y="512"/>
                  <a:pt x="2247" y="525"/>
                  <a:pt x="2247" y="541"/>
                </a:cubicBezTo>
                <a:lnTo>
                  <a:pt x="2247" y="599"/>
                </a:lnTo>
                <a:cubicBezTo>
                  <a:pt x="2247" y="615"/>
                  <a:pt x="2234" y="627"/>
                  <a:pt x="2218" y="627"/>
                </a:cubicBezTo>
                <a:cubicBezTo>
                  <a:pt x="2202" y="627"/>
                  <a:pt x="2189" y="615"/>
                  <a:pt x="2189" y="599"/>
                </a:cubicBezTo>
                <a:close/>
                <a:moveTo>
                  <a:pt x="2189" y="426"/>
                </a:moveTo>
                <a:lnTo>
                  <a:pt x="2189" y="368"/>
                </a:lnTo>
                <a:cubicBezTo>
                  <a:pt x="2189" y="352"/>
                  <a:pt x="2202" y="339"/>
                  <a:pt x="2218" y="339"/>
                </a:cubicBezTo>
                <a:cubicBezTo>
                  <a:pt x="2234" y="339"/>
                  <a:pt x="2247" y="352"/>
                  <a:pt x="2247" y="368"/>
                </a:cubicBezTo>
                <a:lnTo>
                  <a:pt x="2247" y="426"/>
                </a:lnTo>
                <a:cubicBezTo>
                  <a:pt x="2247" y="442"/>
                  <a:pt x="2234" y="455"/>
                  <a:pt x="2218" y="455"/>
                </a:cubicBezTo>
                <a:cubicBezTo>
                  <a:pt x="2202" y="455"/>
                  <a:pt x="2189" y="442"/>
                  <a:pt x="2189" y="426"/>
                </a:cubicBezTo>
                <a:close/>
                <a:moveTo>
                  <a:pt x="2189" y="253"/>
                </a:moveTo>
                <a:lnTo>
                  <a:pt x="2189" y="195"/>
                </a:lnTo>
                <a:cubicBezTo>
                  <a:pt x="2189" y="179"/>
                  <a:pt x="2202" y="167"/>
                  <a:pt x="2218" y="167"/>
                </a:cubicBezTo>
                <a:cubicBezTo>
                  <a:pt x="2234" y="167"/>
                  <a:pt x="2247" y="179"/>
                  <a:pt x="2247" y="195"/>
                </a:cubicBezTo>
                <a:lnTo>
                  <a:pt x="2247" y="253"/>
                </a:lnTo>
                <a:cubicBezTo>
                  <a:pt x="2247" y="269"/>
                  <a:pt x="2234" y="282"/>
                  <a:pt x="2218" y="282"/>
                </a:cubicBezTo>
                <a:cubicBezTo>
                  <a:pt x="2202" y="282"/>
                  <a:pt x="2189" y="269"/>
                  <a:pt x="2189" y="253"/>
                </a:cubicBezTo>
                <a:close/>
                <a:moveTo>
                  <a:pt x="2189" y="80"/>
                </a:moveTo>
                <a:lnTo>
                  <a:pt x="2189" y="28"/>
                </a:lnTo>
                <a:lnTo>
                  <a:pt x="2218" y="57"/>
                </a:lnTo>
                <a:lnTo>
                  <a:pt x="2212" y="57"/>
                </a:lnTo>
                <a:cubicBezTo>
                  <a:pt x="2196" y="57"/>
                  <a:pt x="2184" y="44"/>
                  <a:pt x="2184" y="28"/>
                </a:cubicBezTo>
                <a:cubicBezTo>
                  <a:pt x="2184" y="12"/>
                  <a:pt x="2196" y="0"/>
                  <a:pt x="2212" y="0"/>
                </a:cubicBezTo>
                <a:lnTo>
                  <a:pt x="2218" y="0"/>
                </a:lnTo>
                <a:cubicBezTo>
                  <a:pt x="2234" y="0"/>
                  <a:pt x="2247" y="12"/>
                  <a:pt x="2247" y="28"/>
                </a:cubicBezTo>
                <a:lnTo>
                  <a:pt x="2247" y="80"/>
                </a:lnTo>
                <a:cubicBezTo>
                  <a:pt x="2247" y="96"/>
                  <a:pt x="2234" y="109"/>
                  <a:pt x="2218" y="109"/>
                </a:cubicBezTo>
                <a:cubicBezTo>
                  <a:pt x="2202" y="109"/>
                  <a:pt x="2189" y="96"/>
                  <a:pt x="2189" y="80"/>
                </a:cubicBezTo>
                <a:close/>
                <a:moveTo>
                  <a:pt x="2097" y="57"/>
                </a:moveTo>
                <a:lnTo>
                  <a:pt x="2040" y="57"/>
                </a:lnTo>
                <a:cubicBezTo>
                  <a:pt x="2024" y="57"/>
                  <a:pt x="2011" y="44"/>
                  <a:pt x="2011" y="28"/>
                </a:cubicBezTo>
                <a:cubicBezTo>
                  <a:pt x="2011" y="12"/>
                  <a:pt x="2024" y="0"/>
                  <a:pt x="2040" y="0"/>
                </a:cubicBezTo>
                <a:lnTo>
                  <a:pt x="2097" y="0"/>
                </a:lnTo>
                <a:cubicBezTo>
                  <a:pt x="2113" y="0"/>
                  <a:pt x="2126" y="12"/>
                  <a:pt x="2126" y="28"/>
                </a:cubicBezTo>
                <a:cubicBezTo>
                  <a:pt x="2126" y="44"/>
                  <a:pt x="2113" y="57"/>
                  <a:pt x="2097" y="57"/>
                </a:cubicBezTo>
                <a:close/>
                <a:moveTo>
                  <a:pt x="1924" y="57"/>
                </a:moveTo>
                <a:lnTo>
                  <a:pt x="1867" y="57"/>
                </a:lnTo>
                <a:cubicBezTo>
                  <a:pt x="1851" y="57"/>
                  <a:pt x="1838" y="44"/>
                  <a:pt x="1838" y="28"/>
                </a:cubicBezTo>
                <a:cubicBezTo>
                  <a:pt x="1838" y="12"/>
                  <a:pt x="1851" y="0"/>
                  <a:pt x="1867" y="0"/>
                </a:cubicBezTo>
                <a:lnTo>
                  <a:pt x="1924" y="0"/>
                </a:lnTo>
                <a:cubicBezTo>
                  <a:pt x="1940" y="0"/>
                  <a:pt x="1953" y="12"/>
                  <a:pt x="1953" y="28"/>
                </a:cubicBezTo>
                <a:cubicBezTo>
                  <a:pt x="1953" y="44"/>
                  <a:pt x="1940" y="57"/>
                  <a:pt x="1924" y="57"/>
                </a:cubicBezTo>
                <a:close/>
                <a:moveTo>
                  <a:pt x="1752" y="57"/>
                </a:moveTo>
                <a:lnTo>
                  <a:pt x="1694" y="57"/>
                </a:lnTo>
                <a:cubicBezTo>
                  <a:pt x="1678" y="57"/>
                  <a:pt x="1665" y="44"/>
                  <a:pt x="1665" y="28"/>
                </a:cubicBezTo>
                <a:cubicBezTo>
                  <a:pt x="1665" y="12"/>
                  <a:pt x="1678" y="0"/>
                  <a:pt x="1694" y="0"/>
                </a:cubicBezTo>
                <a:lnTo>
                  <a:pt x="1752" y="0"/>
                </a:lnTo>
                <a:cubicBezTo>
                  <a:pt x="1767" y="0"/>
                  <a:pt x="1780" y="12"/>
                  <a:pt x="1780" y="28"/>
                </a:cubicBezTo>
                <a:cubicBezTo>
                  <a:pt x="1780" y="44"/>
                  <a:pt x="1767" y="57"/>
                  <a:pt x="1752" y="57"/>
                </a:cubicBezTo>
                <a:close/>
                <a:moveTo>
                  <a:pt x="1579" y="57"/>
                </a:moveTo>
                <a:lnTo>
                  <a:pt x="1521" y="57"/>
                </a:lnTo>
                <a:cubicBezTo>
                  <a:pt x="1505" y="57"/>
                  <a:pt x="1492" y="44"/>
                  <a:pt x="1492" y="28"/>
                </a:cubicBezTo>
                <a:cubicBezTo>
                  <a:pt x="1492" y="12"/>
                  <a:pt x="1505" y="0"/>
                  <a:pt x="1521" y="0"/>
                </a:cubicBezTo>
                <a:lnTo>
                  <a:pt x="1579" y="0"/>
                </a:lnTo>
                <a:cubicBezTo>
                  <a:pt x="1595" y="0"/>
                  <a:pt x="1608" y="12"/>
                  <a:pt x="1608" y="28"/>
                </a:cubicBezTo>
                <a:cubicBezTo>
                  <a:pt x="1608" y="44"/>
                  <a:pt x="1595" y="57"/>
                  <a:pt x="1579" y="57"/>
                </a:cubicBezTo>
                <a:close/>
                <a:moveTo>
                  <a:pt x="1406" y="57"/>
                </a:moveTo>
                <a:lnTo>
                  <a:pt x="1348" y="57"/>
                </a:lnTo>
                <a:cubicBezTo>
                  <a:pt x="1332" y="57"/>
                  <a:pt x="1320" y="44"/>
                  <a:pt x="1320" y="28"/>
                </a:cubicBezTo>
                <a:cubicBezTo>
                  <a:pt x="1320" y="12"/>
                  <a:pt x="1332" y="0"/>
                  <a:pt x="1348" y="0"/>
                </a:cubicBezTo>
                <a:lnTo>
                  <a:pt x="1406" y="0"/>
                </a:lnTo>
                <a:cubicBezTo>
                  <a:pt x="1422" y="0"/>
                  <a:pt x="1435" y="12"/>
                  <a:pt x="1435" y="28"/>
                </a:cubicBezTo>
                <a:cubicBezTo>
                  <a:pt x="1435" y="44"/>
                  <a:pt x="1422" y="57"/>
                  <a:pt x="1406" y="57"/>
                </a:cubicBezTo>
                <a:close/>
                <a:moveTo>
                  <a:pt x="1233" y="57"/>
                </a:moveTo>
                <a:lnTo>
                  <a:pt x="1176" y="57"/>
                </a:lnTo>
                <a:cubicBezTo>
                  <a:pt x="1160" y="57"/>
                  <a:pt x="1147" y="44"/>
                  <a:pt x="1147" y="28"/>
                </a:cubicBezTo>
                <a:cubicBezTo>
                  <a:pt x="1147" y="12"/>
                  <a:pt x="1160" y="0"/>
                  <a:pt x="1176" y="0"/>
                </a:cubicBezTo>
                <a:lnTo>
                  <a:pt x="1233" y="0"/>
                </a:lnTo>
                <a:cubicBezTo>
                  <a:pt x="1249" y="0"/>
                  <a:pt x="1262" y="12"/>
                  <a:pt x="1262" y="28"/>
                </a:cubicBezTo>
                <a:cubicBezTo>
                  <a:pt x="1262" y="44"/>
                  <a:pt x="1249" y="57"/>
                  <a:pt x="1233" y="57"/>
                </a:cubicBezTo>
                <a:close/>
                <a:moveTo>
                  <a:pt x="1060" y="57"/>
                </a:moveTo>
                <a:lnTo>
                  <a:pt x="1003" y="57"/>
                </a:lnTo>
                <a:cubicBezTo>
                  <a:pt x="987" y="57"/>
                  <a:pt x="974" y="44"/>
                  <a:pt x="974" y="28"/>
                </a:cubicBezTo>
                <a:cubicBezTo>
                  <a:pt x="974" y="12"/>
                  <a:pt x="987" y="0"/>
                  <a:pt x="1003" y="0"/>
                </a:cubicBezTo>
                <a:lnTo>
                  <a:pt x="1060" y="0"/>
                </a:lnTo>
                <a:cubicBezTo>
                  <a:pt x="1076" y="0"/>
                  <a:pt x="1089" y="12"/>
                  <a:pt x="1089" y="28"/>
                </a:cubicBezTo>
                <a:cubicBezTo>
                  <a:pt x="1089" y="44"/>
                  <a:pt x="1076" y="57"/>
                  <a:pt x="1060" y="57"/>
                </a:cubicBezTo>
                <a:close/>
                <a:moveTo>
                  <a:pt x="888" y="57"/>
                </a:moveTo>
                <a:lnTo>
                  <a:pt x="830" y="57"/>
                </a:lnTo>
                <a:cubicBezTo>
                  <a:pt x="814" y="57"/>
                  <a:pt x="801" y="44"/>
                  <a:pt x="801" y="28"/>
                </a:cubicBezTo>
                <a:cubicBezTo>
                  <a:pt x="801" y="12"/>
                  <a:pt x="814" y="0"/>
                  <a:pt x="830" y="0"/>
                </a:cubicBezTo>
                <a:lnTo>
                  <a:pt x="888" y="0"/>
                </a:lnTo>
                <a:cubicBezTo>
                  <a:pt x="903" y="0"/>
                  <a:pt x="916" y="12"/>
                  <a:pt x="916" y="28"/>
                </a:cubicBezTo>
                <a:cubicBezTo>
                  <a:pt x="916" y="44"/>
                  <a:pt x="903" y="57"/>
                  <a:pt x="888" y="57"/>
                </a:cubicBezTo>
                <a:close/>
                <a:moveTo>
                  <a:pt x="715" y="57"/>
                </a:moveTo>
                <a:lnTo>
                  <a:pt x="657" y="57"/>
                </a:lnTo>
                <a:cubicBezTo>
                  <a:pt x="641" y="57"/>
                  <a:pt x="628" y="44"/>
                  <a:pt x="628" y="28"/>
                </a:cubicBezTo>
                <a:cubicBezTo>
                  <a:pt x="628" y="12"/>
                  <a:pt x="641" y="0"/>
                  <a:pt x="657" y="0"/>
                </a:cubicBezTo>
                <a:lnTo>
                  <a:pt x="715" y="0"/>
                </a:lnTo>
                <a:cubicBezTo>
                  <a:pt x="731" y="0"/>
                  <a:pt x="744" y="12"/>
                  <a:pt x="744" y="28"/>
                </a:cubicBezTo>
                <a:cubicBezTo>
                  <a:pt x="744" y="44"/>
                  <a:pt x="731" y="57"/>
                  <a:pt x="715" y="57"/>
                </a:cubicBezTo>
                <a:close/>
                <a:moveTo>
                  <a:pt x="542" y="57"/>
                </a:moveTo>
                <a:lnTo>
                  <a:pt x="484" y="57"/>
                </a:lnTo>
                <a:cubicBezTo>
                  <a:pt x="468" y="57"/>
                  <a:pt x="456" y="44"/>
                  <a:pt x="456" y="28"/>
                </a:cubicBezTo>
                <a:cubicBezTo>
                  <a:pt x="456" y="12"/>
                  <a:pt x="468" y="0"/>
                  <a:pt x="484" y="0"/>
                </a:cubicBezTo>
                <a:lnTo>
                  <a:pt x="542" y="0"/>
                </a:lnTo>
                <a:cubicBezTo>
                  <a:pt x="558" y="0"/>
                  <a:pt x="571" y="12"/>
                  <a:pt x="571" y="28"/>
                </a:cubicBezTo>
                <a:cubicBezTo>
                  <a:pt x="571" y="44"/>
                  <a:pt x="558" y="57"/>
                  <a:pt x="542" y="57"/>
                </a:cubicBezTo>
                <a:close/>
                <a:moveTo>
                  <a:pt x="369" y="57"/>
                </a:moveTo>
                <a:lnTo>
                  <a:pt x="312" y="57"/>
                </a:lnTo>
                <a:cubicBezTo>
                  <a:pt x="296" y="57"/>
                  <a:pt x="283" y="44"/>
                  <a:pt x="283" y="28"/>
                </a:cubicBezTo>
                <a:cubicBezTo>
                  <a:pt x="283" y="12"/>
                  <a:pt x="296" y="0"/>
                  <a:pt x="312" y="0"/>
                </a:cubicBezTo>
                <a:lnTo>
                  <a:pt x="369" y="0"/>
                </a:lnTo>
                <a:cubicBezTo>
                  <a:pt x="385" y="0"/>
                  <a:pt x="398" y="12"/>
                  <a:pt x="398" y="28"/>
                </a:cubicBezTo>
                <a:cubicBezTo>
                  <a:pt x="398" y="44"/>
                  <a:pt x="385" y="57"/>
                  <a:pt x="369" y="57"/>
                </a:cubicBezTo>
                <a:close/>
                <a:moveTo>
                  <a:pt x="196" y="57"/>
                </a:moveTo>
                <a:lnTo>
                  <a:pt x="139" y="57"/>
                </a:lnTo>
                <a:cubicBezTo>
                  <a:pt x="123" y="57"/>
                  <a:pt x="110" y="44"/>
                  <a:pt x="110" y="28"/>
                </a:cubicBezTo>
                <a:cubicBezTo>
                  <a:pt x="110" y="12"/>
                  <a:pt x="123" y="0"/>
                  <a:pt x="139" y="0"/>
                </a:cubicBezTo>
                <a:lnTo>
                  <a:pt x="196" y="0"/>
                </a:lnTo>
                <a:cubicBezTo>
                  <a:pt x="212" y="0"/>
                  <a:pt x="225" y="12"/>
                  <a:pt x="225" y="28"/>
                </a:cubicBezTo>
                <a:cubicBezTo>
                  <a:pt x="225" y="44"/>
                  <a:pt x="212" y="57"/>
                  <a:pt x="196" y="57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9054" name="Rectangle 30"/>
          <p:cNvSpPr>
            <a:spLocks noChangeArrowheads="1"/>
          </p:cNvSpPr>
          <p:nvPr/>
        </p:nvSpPr>
        <p:spPr bwMode="auto">
          <a:xfrm>
            <a:off x="3322638" y="3025775"/>
            <a:ext cx="6667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Arial" charset="0"/>
              </a:rPr>
              <a:t>U(nam,</a:t>
            </a:r>
            <a:br>
              <a:rPr lang="en-US" sz="1600">
                <a:solidFill>
                  <a:srgbClr val="000000"/>
                </a:solidFill>
                <a:latin typeface="Arial" charset="0"/>
              </a:rPr>
            </a:br>
            <a:r>
              <a:rPr lang="en-US" sz="1600">
                <a:solidFill>
                  <a:srgbClr val="000000"/>
                </a:solidFill>
                <a:latin typeface="Arial" charset="0"/>
              </a:rPr>
              <a:t>can)</a:t>
            </a:r>
            <a:endParaRPr lang="en-US" sz="1600"/>
          </a:p>
        </p:txBody>
      </p:sp>
      <p:sp>
        <p:nvSpPr>
          <p:cNvPr id="769055" name="Freeform 31"/>
          <p:cNvSpPr>
            <a:spLocks/>
          </p:cNvSpPr>
          <p:nvPr/>
        </p:nvSpPr>
        <p:spPr bwMode="auto">
          <a:xfrm>
            <a:off x="5435600" y="3154363"/>
            <a:ext cx="88900" cy="69850"/>
          </a:xfrm>
          <a:custGeom>
            <a:avLst/>
            <a:gdLst/>
            <a:ahLst/>
            <a:cxnLst>
              <a:cxn ang="0">
                <a:pos x="1" y="74"/>
              </a:cxn>
              <a:cxn ang="0">
                <a:pos x="76" y="1"/>
              </a:cxn>
              <a:cxn ang="0">
                <a:pos x="150" y="76"/>
              </a:cxn>
              <a:cxn ang="0">
                <a:pos x="150" y="76"/>
              </a:cxn>
              <a:cxn ang="0">
                <a:pos x="74" y="150"/>
              </a:cxn>
              <a:cxn ang="0">
                <a:pos x="1" y="74"/>
              </a:cxn>
            </a:cxnLst>
            <a:rect l="0" t="0" r="r" b="b"/>
            <a:pathLst>
              <a:path w="150" h="150">
                <a:moveTo>
                  <a:pt x="1" y="74"/>
                </a:moveTo>
                <a:cubicBezTo>
                  <a:pt x="1" y="33"/>
                  <a:pt x="35" y="0"/>
                  <a:pt x="76" y="1"/>
                </a:cubicBezTo>
                <a:cubicBezTo>
                  <a:pt x="117" y="1"/>
                  <a:pt x="150" y="35"/>
                  <a:pt x="150" y="76"/>
                </a:cubicBezTo>
                <a:cubicBezTo>
                  <a:pt x="150" y="76"/>
                  <a:pt x="150" y="76"/>
                  <a:pt x="150" y="76"/>
                </a:cubicBezTo>
                <a:cubicBezTo>
                  <a:pt x="149" y="117"/>
                  <a:pt x="116" y="150"/>
                  <a:pt x="74" y="150"/>
                </a:cubicBezTo>
                <a:cubicBezTo>
                  <a:pt x="33" y="149"/>
                  <a:pt x="0" y="115"/>
                  <a:pt x="1" y="74"/>
                </a:cubicBezTo>
              </a:path>
            </a:pathLst>
          </a:custGeom>
          <a:solidFill>
            <a:srgbClr val="A50021"/>
          </a:solidFill>
          <a:ln w="0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205186" y="2030457"/>
            <a:ext cx="463550" cy="349250"/>
            <a:chOff x="4079" y="2045"/>
            <a:chExt cx="339" cy="256"/>
          </a:xfrm>
        </p:grpSpPr>
        <p:sp>
          <p:nvSpPr>
            <p:cNvPr id="769057" name="Rectangle 33"/>
            <p:cNvSpPr>
              <a:spLocks noChangeArrowheads="1"/>
            </p:cNvSpPr>
            <p:nvPr/>
          </p:nvSpPr>
          <p:spPr bwMode="auto">
            <a:xfrm>
              <a:off x="4079" y="2061"/>
              <a:ext cx="327" cy="2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58" name="Rectangle 34"/>
            <p:cNvSpPr>
              <a:spLocks noChangeArrowheads="1"/>
            </p:cNvSpPr>
            <p:nvPr/>
          </p:nvSpPr>
          <p:spPr bwMode="auto">
            <a:xfrm>
              <a:off x="4079" y="2051"/>
              <a:ext cx="327" cy="242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59" name="Rectangle 35"/>
            <p:cNvSpPr>
              <a:spLocks noChangeArrowheads="1"/>
            </p:cNvSpPr>
            <p:nvPr/>
          </p:nvSpPr>
          <p:spPr bwMode="auto">
            <a:xfrm>
              <a:off x="4215" y="2045"/>
              <a:ext cx="49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69060" name="Rectangle 36"/>
            <p:cNvSpPr>
              <a:spLocks noChangeArrowheads="1"/>
            </p:cNvSpPr>
            <p:nvPr/>
          </p:nvSpPr>
          <p:spPr bwMode="auto">
            <a:xfrm>
              <a:off x="4231" y="2123"/>
              <a:ext cx="28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  <p:sp>
          <p:nvSpPr>
            <p:cNvPr id="769061" name="Rectangle 37"/>
            <p:cNvSpPr>
              <a:spLocks noChangeArrowheads="1"/>
            </p:cNvSpPr>
            <p:nvPr/>
          </p:nvSpPr>
          <p:spPr bwMode="auto">
            <a:xfrm>
              <a:off x="4215" y="2201"/>
              <a:ext cx="49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69062" name="Line 38"/>
            <p:cNvSpPr>
              <a:spLocks noChangeShapeType="1"/>
            </p:cNvSpPr>
            <p:nvPr/>
          </p:nvSpPr>
          <p:spPr bwMode="auto">
            <a:xfrm>
              <a:off x="4079" y="2118"/>
              <a:ext cx="327" cy="2"/>
            </a:xfrm>
            <a:prstGeom prst="line">
              <a:avLst/>
            </a:prstGeom>
            <a:noFill/>
            <a:ln w="31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63" name="Line 39"/>
            <p:cNvSpPr>
              <a:spLocks noChangeShapeType="1"/>
            </p:cNvSpPr>
            <p:nvPr/>
          </p:nvSpPr>
          <p:spPr bwMode="auto">
            <a:xfrm>
              <a:off x="4087" y="2209"/>
              <a:ext cx="331" cy="2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5581650" y="2072978"/>
            <a:ext cx="465138" cy="350838"/>
            <a:chOff x="4079" y="2045"/>
            <a:chExt cx="339" cy="256"/>
          </a:xfrm>
        </p:grpSpPr>
        <p:sp>
          <p:nvSpPr>
            <p:cNvPr id="769067" name="Rectangle 43"/>
            <p:cNvSpPr>
              <a:spLocks noChangeArrowheads="1"/>
            </p:cNvSpPr>
            <p:nvPr/>
          </p:nvSpPr>
          <p:spPr bwMode="auto">
            <a:xfrm>
              <a:off x="4079" y="2061"/>
              <a:ext cx="327" cy="2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68" name="Rectangle 44"/>
            <p:cNvSpPr>
              <a:spLocks noChangeArrowheads="1"/>
            </p:cNvSpPr>
            <p:nvPr/>
          </p:nvSpPr>
          <p:spPr bwMode="auto">
            <a:xfrm>
              <a:off x="4079" y="2051"/>
              <a:ext cx="327" cy="242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69" name="Rectangle 45"/>
            <p:cNvSpPr>
              <a:spLocks noChangeArrowheads="1"/>
            </p:cNvSpPr>
            <p:nvPr/>
          </p:nvSpPr>
          <p:spPr bwMode="auto">
            <a:xfrm>
              <a:off x="4216" y="2045"/>
              <a:ext cx="48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69070" name="Rectangle 46"/>
            <p:cNvSpPr>
              <a:spLocks noChangeArrowheads="1"/>
            </p:cNvSpPr>
            <p:nvPr/>
          </p:nvSpPr>
          <p:spPr bwMode="auto">
            <a:xfrm>
              <a:off x="4231" y="2123"/>
              <a:ext cx="27" cy="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  <p:sp>
          <p:nvSpPr>
            <p:cNvPr id="769071" name="Rectangle 47"/>
            <p:cNvSpPr>
              <a:spLocks noChangeArrowheads="1"/>
            </p:cNvSpPr>
            <p:nvPr/>
          </p:nvSpPr>
          <p:spPr bwMode="auto">
            <a:xfrm>
              <a:off x="4216" y="2201"/>
              <a:ext cx="48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69072" name="Line 48"/>
            <p:cNvSpPr>
              <a:spLocks noChangeShapeType="1"/>
            </p:cNvSpPr>
            <p:nvPr/>
          </p:nvSpPr>
          <p:spPr bwMode="auto">
            <a:xfrm>
              <a:off x="4079" y="2118"/>
              <a:ext cx="327" cy="2"/>
            </a:xfrm>
            <a:prstGeom prst="line">
              <a:avLst/>
            </a:prstGeom>
            <a:noFill/>
            <a:ln w="31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73" name="Line 49"/>
            <p:cNvSpPr>
              <a:spLocks noChangeShapeType="1"/>
            </p:cNvSpPr>
            <p:nvPr/>
          </p:nvSpPr>
          <p:spPr bwMode="auto">
            <a:xfrm>
              <a:off x="4087" y="2209"/>
              <a:ext cx="331" cy="2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4124799" y="3101426"/>
            <a:ext cx="463550" cy="350837"/>
            <a:chOff x="4079" y="2045"/>
            <a:chExt cx="339" cy="256"/>
          </a:xfrm>
        </p:grpSpPr>
        <p:sp>
          <p:nvSpPr>
            <p:cNvPr id="769085" name="Rectangle 61"/>
            <p:cNvSpPr>
              <a:spLocks noChangeArrowheads="1"/>
            </p:cNvSpPr>
            <p:nvPr/>
          </p:nvSpPr>
          <p:spPr bwMode="auto">
            <a:xfrm>
              <a:off x="4079" y="2061"/>
              <a:ext cx="327" cy="2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86" name="Rectangle 62"/>
            <p:cNvSpPr>
              <a:spLocks noChangeArrowheads="1"/>
            </p:cNvSpPr>
            <p:nvPr/>
          </p:nvSpPr>
          <p:spPr bwMode="auto">
            <a:xfrm>
              <a:off x="4079" y="2051"/>
              <a:ext cx="327" cy="242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87" name="Rectangle 63"/>
            <p:cNvSpPr>
              <a:spLocks noChangeArrowheads="1"/>
            </p:cNvSpPr>
            <p:nvPr/>
          </p:nvSpPr>
          <p:spPr bwMode="auto">
            <a:xfrm>
              <a:off x="4215" y="2045"/>
              <a:ext cx="49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69088" name="Rectangle 64"/>
            <p:cNvSpPr>
              <a:spLocks noChangeArrowheads="1"/>
            </p:cNvSpPr>
            <p:nvPr/>
          </p:nvSpPr>
          <p:spPr bwMode="auto">
            <a:xfrm>
              <a:off x="4231" y="2123"/>
              <a:ext cx="28" cy="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  <p:sp>
          <p:nvSpPr>
            <p:cNvPr id="769089" name="Rectangle 65"/>
            <p:cNvSpPr>
              <a:spLocks noChangeArrowheads="1"/>
            </p:cNvSpPr>
            <p:nvPr/>
          </p:nvSpPr>
          <p:spPr bwMode="auto">
            <a:xfrm>
              <a:off x="4215" y="2201"/>
              <a:ext cx="49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69090" name="Line 66"/>
            <p:cNvSpPr>
              <a:spLocks noChangeShapeType="1"/>
            </p:cNvSpPr>
            <p:nvPr/>
          </p:nvSpPr>
          <p:spPr bwMode="auto">
            <a:xfrm>
              <a:off x="4079" y="2118"/>
              <a:ext cx="327" cy="2"/>
            </a:xfrm>
            <a:prstGeom prst="line">
              <a:avLst/>
            </a:prstGeom>
            <a:noFill/>
            <a:ln w="31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9091" name="Line 67"/>
            <p:cNvSpPr>
              <a:spLocks noChangeShapeType="1"/>
            </p:cNvSpPr>
            <p:nvPr/>
          </p:nvSpPr>
          <p:spPr bwMode="auto">
            <a:xfrm>
              <a:off x="4087" y="2209"/>
              <a:ext cx="331" cy="2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69093" name="Rectangle 69"/>
          <p:cNvSpPr>
            <a:spLocks noChangeArrowheads="1"/>
          </p:cNvSpPr>
          <p:nvPr/>
        </p:nvSpPr>
        <p:spPr bwMode="auto">
          <a:xfrm>
            <a:off x="457200" y="4231341"/>
            <a:ext cx="8282940" cy="217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spcBef>
                <a:spcPct val="20000"/>
              </a:spcBef>
              <a:buClr>
                <a:srgbClr val="800000"/>
              </a:buClr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Sites make updates offline, that we want to propagate “downstream” (including deleting data)</a:t>
            </a: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Approach:  Encode edit history in relations describing </a:t>
            </a:r>
            <a:r>
              <a:rPr kumimoji="1" lang="en-US" sz="2000" dirty="0" smtClean="0">
                <a:solidFill>
                  <a:srgbClr val="A50021"/>
                </a:solidFill>
                <a:latin typeface="Gill Sans MT" pitchFamily="34" charset="0"/>
              </a:rPr>
              <a:t>net </a:t>
            </a:r>
            <a:r>
              <a:rPr kumimoji="1" lang="en-US" sz="2000" dirty="0">
                <a:solidFill>
                  <a:srgbClr val="A50021"/>
                </a:solidFill>
                <a:latin typeface="Gill Sans MT" pitchFamily="34" charset="0"/>
              </a:rPr>
              <a:t>effects</a:t>
            </a:r>
            <a:r>
              <a:rPr kumimoji="1" lang="en-US" sz="2000" i="1" dirty="0">
                <a:solidFill>
                  <a:srgbClr val="003366"/>
                </a:solidFill>
                <a:latin typeface="Gill Sans MT" pitchFamily="34" charset="0"/>
              </a:rPr>
              <a:t> 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</a:rPr>
              <a:t>on 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data</a:t>
            </a:r>
            <a:endParaRPr kumimoji="1" lang="en-US" sz="2000" dirty="0">
              <a:solidFill>
                <a:srgbClr val="003366"/>
              </a:solidFill>
              <a:latin typeface="Gill Sans MT" pitchFamily="34" charset="0"/>
            </a:endParaRP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Char char="§"/>
            </a:pPr>
            <a:r>
              <a:rPr kumimoji="1" lang="en-US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Local contributions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</a:rPr>
              <a:t> of new data to system (e.g., 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</a:rPr>
              <a:t>U</a:t>
            </a:r>
            <a:r>
              <a:rPr kumimoji="1" lang="en-US" sz="2000" baseline="30000" dirty="0" err="1">
                <a:solidFill>
                  <a:srgbClr val="003366"/>
                </a:solidFill>
                <a:latin typeface="Gill Sans MT" pitchFamily="34" charset="0"/>
              </a:rPr>
              <a:t>l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</a:rPr>
              <a:t>)</a:t>
            </a: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Char char="§"/>
            </a:pPr>
            <a:r>
              <a:rPr kumimoji="1" lang="en-US" sz="20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Local rejections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</a:rPr>
              <a:t> of data imported from elsewhere (e.g., U</a:t>
            </a:r>
            <a:r>
              <a:rPr kumimoji="1" lang="en-US" sz="2000" baseline="30000" dirty="0">
                <a:solidFill>
                  <a:srgbClr val="003366"/>
                </a:solidFill>
                <a:latin typeface="Gill Sans MT" pitchFamily="34" charset="0"/>
              </a:rPr>
              <a:t>r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)</a:t>
            </a: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Schema mappings are extended to relate these relations</a:t>
            </a: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Annotations called </a:t>
            </a:r>
            <a:r>
              <a:rPr kumimoji="1" lang="en-US" sz="2000" dirty="0" smtClean="0">
                <a:solidFill>
                  <a:srgbClr val="A50021"/>
                </a:solidFill>
                <a:latin typeface="Gill Sans MT" pitchFamily="34" charset="0"/>
              </a:rPr>
              <a:t>trust conditions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 specify what data is trusted, by whom</a:t>
            </a:r>
          </a:p>
        </p:txBody>
      </p:sp>
      <p:sp>
        <p:nvSpPr>
          <p:cNvPr id="769140" name="Rectangle 116"/>
          <p:cNvSpPr>
            <a:spLocks noChangeArrowheads="1"/>
          </p:cNvSpPr>
          <p:nvPr/>
        </p:nvSpPr>
        <p:spPr bwMode="auto">
          <a:xfrm>
            <a:off x="2698750" y="1622425"/>
            <a:ext cx="1571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G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l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69142" name="Rectangle 118"/>
          <p:cNvSpPr>
            <a:spLocks noChangeArrowheads="1"/>
          </p:cNvSpPr>
          <p:nvPr/>
        </p:nvSpPr>
        <p:spPr bwMode="auto">
          <a:xfrm>
            <a:off x="5324475" y="1708150"/>
            <a:ext cx="1254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B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l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69143" name="Rectangle 119"/>
          <p:cNvSpPr>
            <a:spLocks noChangeArrowheads="1"/>
          </p:cNvSpPr>
          <p:nvPr/>
        </p:nvSpPr>
        <p:spPr bwMode="auto">
          <a:xfrm>
            <a:off x="5170488" y="2468563"/>
            <a:ext cx="1460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B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r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69144" name="Rectangle 120"/>
          <p:cNvSpPr>
            <a:spLocks noChangeArrowheads="1"/>
          </p:cNvSpPr>
          <p:nvPr/>
        </p:nvSpPr>
        <p:spPr bwMode="auto">
          <a:xfrm>
            <a:off x="4748213" y="2841625"/>
            <a:ext cx="1508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U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l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69145" name="Rectangle 121"/>
          <p:cNvSpPr>
            <a:spLocks noChangeArrowheads="1"/>
          </p:cNvSpPr>
          <p:nvPr/>
        </p:nvSpPr>
        <p:spPr bwMode="auto">
          <a:xfrm>
            <a:off x="4713288" y="3611563"/>
            <a:ext cx="171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 dirty="0">
                <a:solidFill>
                  <a:srgbClr val="0000FF"/>
                </a:solidFill>
                <a:latin typeface="Gill Sans MT" pitchFamily="34" charset="0"/>
              </a:rPr>
              <a:t>U</a:t>
            </a:r>
            <a:r>
              <a:rPr lang="en-US" sz="1400" baseline="30000" dirty="0">
                <a:solidFill>
                  <a:srgbClr val="0000FF"/>
                </a:solidFill>
                <a:latin typeface="Gill Sans MT" pitchFamily="34" charset="0"/>
              </a:rPr>
              <a:t>r</a:t>
            </a:r>
            <a:endParaRPr lang="en-US" sz="2800" baseline="30000" dirty="0">
              <a:latin typeface="Gill Sans MT" pitchFamily="34" charset="0"/>
            </a:endParaRPr>
          </a:p>
        </p:txBody>
      </p:sp>
      <p:grpSp>
        <p:nvGrpSpPr>
          <p:cNvPr id="129" name="Group 85"/>
          <p:cNvGrpSpPr>
            <a:grpSpLocks/>
          </p:cNvGrpSpPr>
          <p:nvPr/>
        </p:nvGrpSpPr>
        <p:grpSpPr bwMode="auto">
          <a:xfrm>
            <a:off x="4171950" y="3038475"/>
            <a:ext cx="465138" cy="247650"/>
            <a:chOff x="3830" y="3114"/>
            <a:chExt cx="293" cy="156"/>
          </a:xfrm>
        </p:grpSpPr>
        <p:sp>
          <p:nvSpPr>
            <p:cNvPr id="130" name="Rectangle 72"/>
            <p:cNvSpPr>
              <a:spLocks noChangeArrowheads="1"/>
            </p:cNvSpPr>
            <p:nvPr/>
          </p:nvSpPr>
          <p:spPr bwMode="auto">
            <a:xfrm>
              <a:off x="3830" y="3123"/>
              <a:ext cx="283" cy="1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Rectangle 73"/>
            <p:cNvSpPr>
              <a:spLocks noChangeArrowheads="1"/>
            </p:cNvSpPr>
            <p:nvPr/>
          </p:nvSpPr>
          <p:spPr bwMode="auto">
            <a:xfrm>
              <a:off x="3830" y="3119"/>
              <a:ext cx="283" cy="135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Rectangle 74"/>
            <p:cNvSpPr>
              <a:spLocks noChangeArrowheads="1"/>
            </p:cNvSpPr>
            <p:nvPr/>
          </p:nvSpPr>
          <p:spPr bwMode="auto">
            <a:xfrm>
              <a:off x="3948" y="311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133" name="Rectangle 76"/>
            <p:cNvSpPr>
              <a:spLocks noChangeArrowheads="1"/>
            </p:cNvSpPr>
            <p:nvPr/>
          </p:nvSpPr>
          <p:spPr bwMode="auto">
            <a:xfrm>
              <a:off x="3948" y="318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134" name="Line 78"/>
            <p:cNvSpPr>
              <a:spLocks noChangeShapeType="1"/>
            </p:cNvSpPr>
            <p:nvPr/>
          </p:nvSpPr>
          <p:spPr bwMode="auto">
            <a:xfrm>
              <a:off x="3837" y="3191"/>
              <a:ext cx="286" cy="1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5" name="Group 84"/>
          <p:cNvGrpSpPr>
            <a:grpSpLocks/>
          </p:cNvGrpSpPr>
          <p:nvPr/>
        </p:nvGrpSpPr>
        <p:grpSpPr bwMode="auto">
          <a:xfrm>
            <a:off x="4171950" y="3368675"/>
            <a:ext cx="449263" cy="136525"/>
            <a:chOff x="3834" y="3322"/>
            <a:chExt cx="283" cy="86"/>
          </a:xfrm>
        </p:grpSpPr>
        <p:sp>
          <p:nvSpPr>
            <p:cNvPr id="136" name="Rectangle 79"/>
            <p:cNvSpPr>
              <a:spLocks noChangeArrowheads="1"/>
            </p:cNvSpPr>
            <p:nvPr/>
          </p:nvSpPr>
          <p:spPr bwMode="auto">
            <a:xfrm>
              <a:off x="3834" y="3331"/>
              <a:ext cx="283" cy="67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Rectangle 80"/>
            <p:cNvSpPr>
              <a:spLocks noChangeArrowheads="1"/>
            </p:cNvSpPr>
            <p:nvPr/>
          </p:nvSpPr>
          <p:spPr bwMode="auto">
            <a:xfrm>
              <a:off x="3834" y="3327"/>
              <a:ext cx="283" cy="76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Rectangle 81"/>
            <p:cNvSpPr>
              <a:spLocks noChangeArrowheads="1"/>
            </p:cNvSpPr>
            <p:nvPr/>
          </p:nvSpPr>
          <p:spPr bwMode="auto">
            <a:xfrm>
              <a:off x="3952" y="3322"/>
              <a:ext cx="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</p:grpSp>
      <p:grpSp>
        <p:nvGrpSpPr>
          <p:cNvPr id="139" name="Group 86"/>
          <p:cNvGrpSpPr>
            <a:grpSpLocks/>
          </p:cNvGrpSpPr>
          <p:nvPr/>
        </p:nvGrpSpPr>
        <p:grpSpPr bwMode="auto">
          <a:xfrm>
            <a:off x="5540375" y="2055813"/>
            <a:ext cx="465138" cy="247650"/>
            <a:chOff x="3830" y="3114"/>
            <a:chExt cx="293" cy="156"/>
          </a:xfrm>
        </p:grpSpPr>
        <p:sp>
          <p:nvSpPr>
            <p:cNvPr id="140" name="Rectangle 87"/>
            <p:cNvSpPr>
              <a:spLocks noChangeArrowheads="1"/>
            </p:cNvSpPr>
            <p:nvPr/>
          </p:nvSpPr>
          <p:spPr bwMode="auto">
            <a:xfrm>
              <a:off x="3830" y="3123"/>
              <a:ext cx="283" cy="1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Rectangle 88"/>
            <p:cNvSpPr>
              <a:spLocks noChangeArrowheads="1"/>
            </p:cNvSpPr>
            <p:nvPr/>
          </p:nvSpPr>
          <p:spPr bwMode="auto">
            <a:xfrm>
              <a:off x="3830" y="3119"/>
              <a:ext cx="283" cy="135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Rectangle 89"/>
            <p:cNvSpPr>
              <a:spLocks noChangeArrowheads="1"/>
            </p:cNvSpPr>
            <p:nvPr/>
          </p:nvSpPr>
          <p:spPr bwMode="auto">
            <a:xfrm>
              <a:off x="3948" y="311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143" name="Rectangle 90"/>
            <p:cNvSpPr>
              <a:spLocks noChangeArrowheads="1"/>
            </p:cNvSpPr>
            <p:nvPr/>
          </p:nvSpPr>
          <p:spPr bwMode="auto">
            <a:xfrm>
              <a:off x="3948" y="318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144" name="Line 91"/>
            <p:cNvSpPr>
              <a:spLocks noChangeShapeType="1"/>
            </p:cNvSpPr>
            <p:nvPr/>
          </p:nvSpPr>
          <p:spPr bwMode="auto">
            <a:xfrm>
              <a:off x="3837" y="3191"/>
              <a:ext cx="286" cy="1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5" name="Group 92"/>
          <p:cNvGrpSpPr>
            <a:grpSpLocks/>
          </p:cNvGrpSpPr>
          <p:nvPr/>
        </p:nvGrpSpPr>
        <p:grpSpPr bwMode="auto">
          <a:xfrm>
            <a:off x="5540375" y="2386013"/>
            <a:ext cx="449263" cy="136525"/>
            <a:chOff x="3834" y="3322"/>
            <a:chExt cx="283" cy="86"/>
          </a:xfrm>
        </p:grpSpPr>
        <p:sp>
          <p:nvSpPr>
            <p:cNvPr id="146" name="Rectangle 93"/>
            <p:cNvSpPr>
              <a:spLocks noChangeArrowheads="1"/>
            </p:cNvSpPr>
            <p:nvPr/>
          </p:nvSpPr>
          <p:spPr bwMode="auto">
            <a:xfrm>
              <a:off x="3834" y="3331"/>
              <a:ext cx="283" cy="67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Rectangle 94"/>
            <p:cNvSpPr>
              <a:spLocks noChangeArrowheads="1"/>
            </p:cNvSpPr>
            <p:nvPr/>
          </p:nvSpPr>
          <p:spPr bwMode="auto">
            <a:xfrm>
              <a:off x="3834" y="3327"/>
              <a:ext cx="283" cy="76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Rectangle 95"/>
            <p:cNvSpPr>
              <a:spLocks noChangeArrowheads="1"/>
            </p:cNvSpPr>
            <p:nvPr/>
          </p:nvSpPr>
          <p:spPr bwMode="auto">
            <a:xfrm>
              <a:off x="3952" y="3322"/>
              <a:ext cx="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</p:grpSp>
      <p:grpSp>
        <p:nvGrpSpPr>
          <p:cNvPr id="149" name="Group 106"/>
          <p:cNvGrpSpPr>
            <a:grpSpLocks/>
          </p:cNvGrpSpPr>
          <p:nvPr/>
        </p:nvGrpSpPr>
        <p:grpSpPr bwMode="auto">
          <a:xfrm>
            <a:off x="2228850" y="1939925"/>
            <a:ext cx="465138" cy="247650"/>
            <a:chOff x="3830" y="3114"/>
            <a:chExt cx="293" cy="156"/>
          </a:xfrm>
        </p:grpSpPr>
        <p:sp>
          <p:nvSpPr>
            <p:cNvPr id="150" name="Rectangle 107"/>
            <p:cNvSpPr>
              <a:spLocks noChangeArrowheads="1"/>
            </p:cNvSpPr>
            <p:nvPr/>
          </p:nvSpPr>
          <p:spPr bwMode="auto">
            <a:xfrm>
              <a:off x="3830" y="3123"/>
              <a:ext cx="283" cy="1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Rectangle 108"/>
            <p:cNvSpPr>
              <a:spLocks noChangeArrowheads="1"/>
            </p:cNvSpPr>
            <p:nvPr/>
          </p:nvSpPr>
          <p:spPr bwMode="auto">
            <a:xfrm>
              <a:off x="3830" y="3119"/>
              <a:ext cx="283" cy="135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Rectangle 109"/>
            <p:cNvSpPr>
              <a:spLocks noChangeArrowheads="1"/>
            </p:cNvSpPr>
            <p:nvPr/>
          </p:nvSpPr>
          <p:spPr bwMode="auto">
            <a:xfrm>
              <a:off x="3948" y="311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153" name="Rectangle 110"/>
            <p:cNvSpPr>
              <a:spLocks noChangeArrowheads="1"/>
            </p:cNvSpPr>
            <p:nvPr/>
          </p:nvSpPr>
          <p:spPr bwMode="auto">
            <a:xfrm>
              <a:off x="3948" y="318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154" name="Line 111"/>
            <p:cNvSpPr>
              <a:spLocks noChangeShapeType="1"/>
            </p:cNvSpPr>
            <p:nvPr/>
          </p:nvSpPr>
          <p:spPr bwMode="auto">
            <a:xfrm>
              <a:off x="3837" y="3191"/>
              <a:ext cx="286" cy="1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" name="Rectangle 88"/>
          <p:cNvSpPr/>
          <p:nvPr/>
        </p:nvSpPr>
        <p:spPr>
          <a:xfrm>
            <a:off x="866398" y="3099797"/>
            <a:ext cx="2362911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l">
              <a:lnSpc>
                <a:spcPct val="80000"/>
              </a:lnSpc>
              <a:spcBef>
                <a:spcPct val="20000"/>
              </a:spcBef>
              <a:buClr>
                <a:srgbClr val="800000"/>
              </a:buClr>
            </a:pPr>
            <a:r>
              <a:rPr kumimoji="1" lang="en-US" sz="1800" dirty="0" err="1" smtClean="0">
                <a:solidFill>
                  <a:srgbClr val="003366"/>
                </a:solidFill>
                <a:latin typeface="Gill Sans MT" pitchFamily="34" charset="0"/>
              </a:rPr>
              <a:t>uBio</a:t>
            </a:r>
            <a:r>
              <a:rPr kumimoji="1" lang="en-US" sz="1800" dirty="0" smtClean="0">
                <a:solidFill>
                  <a:srgbClr val="003366"/>
                </a:solidFill>
                <a:latin typeface="Gill Sans MT" pitchFamily="34" charset="0"/>
              </a:rPr>
              <a:t> </a:t>
            </a:r>
            <a:r>
              <a:rPr kumimoji="1" lang="en-US" sz="1800" dirty="0" smtClean="0">
                <a:solidFill>
                  <a:srgbClr val="A50021"/>
                </a:solidFill>
                <a:latin typeface="Gill Sans MT" pitchFamily="34" charset="0"/>
              </a:rPr>
              <a:t>distrusts</a:t>
            </a:r>
            <a:r>
              <a:rPr kumimoji="1" lang="en-US" sz="1800" dirty="0" smtClean="0">
                <a:solidFill>
                  <a:srgbClr val="003366"/>
                </a:solidFill>
                <a:latin typeface="Gill Sans MT" pitchFamily="34" charset="0"/>
              </a:rPr>
              <a:t> data </a:t>
            </a:r>
            <a:br>
              <a:rPr kumimoji="1" lang="en-US" sz="1800" dirty="0" smtClean="0">
                <a:solidFill>
                  <a:srgbClr val="003366"/>
                </a:solidFill>
                <a:latin typeface="Gill Sans MT" pitchFamily="34" charset="0"/>
              </a:rPr>
            </a:br>
            <a:r>
              <a:rPr kumimoji="1" lang="en-US" sz="1800" dirty="0" smtClean="0">
                <a:solidFill>
                  <a:srgbClr val="003366"/>
                </a:solidFill>
                <a:latin typeface="Gill Sans MT" pitchFamily="34" charset="0"/>
              </a:rPr>
              <a:t>from GUS along m</a:t>
            </a:r>
            <a:r>
              <a:rPr kumimoji="1" lang="en-US" sz="1800" baseline="-25000" dirty="0" smtClean="0">
                <a:solidFill>
                  <a:srgbClr val="003366"/>
                </a:solidFill>
                <a:latin typeface="Gill Sans MT" pitchFamily="34" charset="0"/>
              </a:rPr>
              <a:t>2</a:t>
            </a:r>
            <a:endParaRPr kumimoji="1" lang="en-US" sz="1800" baseline="-25000" dirty="0">
              <a:solidFill>
                <a:srgbClr val="003366"/>
              </a:solidFill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0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9140" grpId="0"/>
      <p:bldP spid="769142" grpId="0"/>
      <p:bldP spid="769143" grpId="0"/>
      <p:bldP spid="769144" grpId="0"/>
      <p:bldP spid="769145" grpId="0"/>
      <p:bldP spid="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an Instance</a:t>
            </a:r>
            <a:br>
              <a:rPr lang="en-US" dirty="0" smtClean="0"/>
            </a:br>
            <a:r>
              <a:rPr lang="en-US" dirty="0" smtClean="0"/>
              <a:t>in Update Exchange</a:t>
            </a:r>
            <a:endParaRPr lang="en-US" sz="3200" dirty="0"/>
          </a:p>
        </p:txBody>
      </p:sp>
      <p:sp>
        <p:nvSpPr>
          <p:cNvPr id="770051" name="Rectangle 3"/>
          <p:cNvSpPr>
            <a:spLocks noChangeArrowheads="1"/>
          </p:cNvSpPr>
          <p:nvPr/>
        </p:nvSpPr>
        <p:spPr bwMode="auto">
          <a:xfrm>
            <a:off x="6145213" y="96838"/>
            <a:ext cx="2879725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</a:rPr>
              <a:t>m</a:t>
            </a:r>
            <a:r>
              <a:rPr kumimoji="1" lang="en-US" sz="1600" i="1" baseline="-25000" dirty="0" smtClean="0">
                <a:solidFill>
                  <a:srgbClr val="003366"/>
                </a:solidFill>
                <a:latin typeface="Gill Sans MT" pitchFamily="34" charset="0"/>
              </a:rPr>
              <a:t>1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</a:rPr>
              <a:t>: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</a:rPr>
              <a:t>c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</a:rPr>
              <a:t>)   </a:t>
            </a:r>
            <a:endParaRPr kumimoji="1" lang="en-US" sz="1600" dirty="0" smtClean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16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2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  </a:t>
            </a: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16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3</a:t>
            </a:r>
            <a:r>
              <a:rPr kumimoji="1" lang="en-US" sz="16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), </a:t>
            </a:r>
            <a:r>
              <a:rPr kumimoji="1" lang="en-US" sz="16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16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16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16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  </a:t>
            </a:r>
            <a:endParaRPr kumimoji="1" lang="en-US" sz="1600" dirty="0">
              <a:solidFill>
                <a:srgbClr val="003366"/>
              </a:solidFill>
              <a:latin typeface="Gill Sans MT" pitchFamily="34" charset="0"/>
            </a:endParaRPr>
          </a:p>
        </p:txBody>
      </p:sp>
      <p:sp>
        <p:nvSpPr>
          <p:cNvPr id="770052" name="Freeform 4"/>
          <p:cNvSpPr>
            <a:spLocks/>
          </p:cNvSpPr>
          <p:nvPr/>
        </p:nvSpPr>
        <p:spPr bwMode="auto">
          <a:xfrm>
            <a:off x="3089275" y="2787650"/>
            <a:ext cx="1739900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53" name="Freeform 5"/>
          <p:cNvSpPr>
            <a:spLocks/>
          </p:cNvSpPr>
          <p:nvPr/>
        </p:nvSpPr>
        <p:spPr bwMode="auto">
          <a:xfrm>
            <a:off x="3089275" y="2787650"/>
            <a:ext cx="1752600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54" name="Freeform 6"/>
          <p:cNvSpPr>
            <a:spLocks/>
          </p:cNvSpPr>
          <p:nvPr/>
        </p:nvSpPr>
        <p:spPr bwMode="auto">
          <a:xfrm>
            <a:off x="5314950" y="1746250"/>
            <a:ext cx="1573213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55" name="Freeform 7"/>
          <p:cNvSpPr>
            <a:spLocks/>
          </p:cNvSpPr>
          <p:nvPr/>
        </p:nvSpPr>
        <p:spPr bwMode="auto">
          <a:xfrm>
            <a:off x="5314950" y="1746250"/>
            <a:ext cx="1573213" cy="1011238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56" name="Freeform 8"/>
          <p:cNvSpPr>
            <a:spLocks noEditPoints="1"/>
          </p:cNvSpPr>
          <p:nvPr/>
        </p:nvSpPr>
        <p:spPr bwMode="auto">
          <a:xfrm>
            <a:off x="5497513" y="1938338"/>
            <a:ext cx="1258887" cy="636587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3"/>
              </a:cxn>
              <a:cxn ang="0">
                <a:pos x="0" y="663"/>
              </a:cxn>
              <a:cxn ang="0">
                <a:pos x="58" y="835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58" y="1296"/>
              </a:cxn>
              <a:cxn ang="0">
                <a:pos x="81" y="1331"/>
              </a:cxn>
              <a:cxn ang="0">
                <a:pos x="58" y="1296"/>
              </a:cxn>
              <a:cxn ang="0">
                <a:pos x="196" y="1331"/>
              </a:cxn>
              <a:cxn ang="0">
                <a:pos x="455" y="1302"/>
              </a:cxn>
              <a:cxn ang="0">
                <a:pos x="541" y="1273"/>
              </a:cxn>
              <a:cxn ang="0">
                <a:pos x="513" y="1302"/>
              </a:cxn>
              <a:cxn ang="0">
                <a:pos x="772" y="1331"/>
              </a:cxn>
              <a:cxn ang="0">
                <a:pos x="945" y="1273"/>
              </a:cxn>
              <a:cxn ang="0">
                <a:pos x="887" y="1273"/>
              </a:cxn>
              <a:cxn ang="0">
                <a:pos x="1060" y="1331"/>
              </a:cxn>
              <a:cxn ang="0">
                <a:pos x="1319" y="1302"/>
              </a:cxn>
              <a:cxn ang="0">
                <a:pos x="1405" y="1273"/>
              </a:cxn>
              <a:cxn ang="0">
                <a:pos x="1377" y="1302"/>
              </a:cxn>
              <a:cxn ang="0">
                <a:pos x="1636" y="1331"/>
              </a:cxn>
              <a:cxn ang="0">
                <a:pos x="1809" y="1273"/>
              </a:cxn>
              <a:cxn ang="0">
                <a:pos x="1751" y="1273"/>
              </a:cxn>
              <a:cxn ang="0">
                <a:pos x="1924" y="1331"/>
              </a:cxn>
              <a:cxn ang="0">
                <a:pos x="2086" y="1302"/>
              </a:cxn>
              <a:cxn ang="0">
                <a:pos x="2115" y="1331"/>
              </a:cxn>
              <a:cxn ang="0">
                <a:pos x="2086" y="1090"/>
              </a:cxn>
              <a:cxn ang="0">
                <a:pos x="2086" y="1148"/>
              </a:cxn>
              <a:cxn ang="0">
                <a:pos x="2144" y="975"/>
              </a:cxn>
              <a:cxn ang="0">
                <a:pos x="2115" y="716"/>
              </a:cxn>
              <a:cxn ang="0">
                <a:pos x="2086" y="629"/>
              </a:cxn>
              <a:cxn ang="0">
                <a:pos x="2115" y="658"/>
              </a:cxn>
              <a:cxn ang="0">
                <a:pos x="2144" y="399"/>
              </a:cxn>
              <a:cxn ang="0">
                <a:pos x="2086" y="226"/>
              </a:cxn>
              <a:cxn ang="0">
                <a:pos x="2086" y="284"/>
              </a:cxn>
              <a:cxn ang="0">
                <a:pos x="2144" y="111"/>
              </a:cxn>
              <a:cxn ang="0">
                <a:pos x="1938" y="29"/>
              </a:cxn>
              <a:cxn ang="0">
                <a:pos x="1851" y="58"/>
              </a:cxn>
              <a:cxn ang="0">
                <a:pos x="1880" y="29"/>
              </a:cxn>
              <a:cxn ang="0">
                <a:pos x="1621" y="0"/>
              </a:cxn>
              <a:cxn ang="0">
                <a:pos x="1448" y="58"/>
              </a:cxn>
              <a:cxn ang="0">
                <a:pos x="1506" y="58"/>
              </a:cxn>
              <a:cxn ang="0">
                <a:pos x="1333" y="0"/>
              </a:cxn>
              <a:cxn ang="0">
                <a:pos x="1074" y="29"/>
              </a:cxn>
              <a:cxn ang="0">
                <a:pos x="987" y="58"/>
              </a:cxn>
              <a:cxn ang="0">
                <a:pos x="1016" y="29"/>
              </a:cxn>
              <a:cxn ang="0">
                <a:pos x="757" y="0"/>
              </a:cxn>
              <a:cxn ang="0">
                <a:pos x="584" y="58"/>
              </a:cxn>
              <a:cxn ang="0">
                <a:pos x="642" y="58"/>
              </a:cxn>
              <a:cxn ang="0">
                <a:pos x="469" y="0"/>
              </a:cxn>
              <a:cxn ang="0">
                <a:pos x="210" y="29"/>
              </a:cxn>
              <a:cxn ang="0">
                <a:pos x="123" y="58"/>
              </a:cxn>
              <a:cxn ang="0">
                <a:pos x="152" y="29"/>
              </a:cxn>
            </a:cxnLst>
            <a:rect l="0" t="0" r="r" b="b"/>
            <a:pathLst>
              <a:path w="2144" h="1331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59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59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59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1"/>
                  <a:pt x="29" y="691"/>
                </a:cubicBezTo>
                <a:cubicBezTo>
                  <a:pt x="13" y="691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5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3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3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3"/>
                </a:cubicBezTo>
                <a:close/>
                <a:moveTo>
                  <a:pt x="58" y="1296"/>
                </a:moveTo>
                <a:lnTo>
                  <a:pt x="58" y="1302"/>
                </a:lnTo>
                <a:lnTo>
                  <a:pt x="29" y="1273"/>
                </a:lnTo>
                <a:lnTo>
                  <a:pt x="81" y="1273"/>
                </a:lnTo>
                <a:cubicBezTo>
                  <a:pt x="96" y="1273"/>
                  <a:pt x="109" y="1286"/>
                  <a:pt x="109" y="1302"/>
                </a:cubicBezTo>
                <a:cubicBezTo>
                  <a:pt x="109" y="1318"/>
                  <a:pt x="96" y="1331"/>
                  <a:pt x="81" y="1331"/>
                </a:cubicBezTo>
                <a:lnTo>
                  <a:pt x="29" y="1331"/>
                </a:lnTo>
                <a:cubicBezTo>
                  <a:pt x="13" y="1331"/>
                  <a:pt x="0" y="1318"/>
                  <a:pt x="0" y="1302"/>
                </a:cubicBezTo>
                <a:lnTo>
                  <a:pt x="0" y="1296"/>
                </a:lnTo>
                <a:cubicBezTo>
                  <a:pt x="0" y="1280"/>
                  <a:pt x="13" y="1267"/>
                  <a:pt x="29" y="1267"/>
                </a:cubicBezTo>
                <a:cubicBezTo>
                  <a:pt x="45" y="1267"/>
                  <a:pt x="58" y="1280"/>
                  <a:pt x="58" y="1296"/>
                </a:cubicBezTo>
                <a:close/>
                <a:moveTo>
                  <a:pt x="196" y="1273"/>
                </a:moveTo>
                <a:lnTo>
                  <a:pt x="253" y="1273"/>
                </a:lnTo>
                <a:cubicBezTo>
                  <a:pt x="269" y="1273"/>
                  <a:pt x="282" y="1286"/>
                  <a:pt x="282" y="1302"/>
                </a:cubicBezTo>
                <a:cubicBezTo>
                  <a:pt x="282" y="1318"/>
                  <a:pt x="269" y="1331"/>
                  <a:pt x="253" y="1331"/>
                </a:cubicBezTo>
                <a:lnTo>
                  <a:pt x="196" y="1331"/>
                </a:lnTo>
                <a:cubicBezTo>
                  <a:pt x="180" y="1331"/>
                  <a:pt x="167" y="1318"/>
                  <a:pt x="167" y="1302"/>
                </a:cubicBezTo>
                <a:cubicBezTo>
                  <a:pt x="167" y="1286"/>
                  <a:pt x="180" y="1273"/>
                  <a:pt x="196" y="1273"/>
                </a:cubicBezTo>
                <a:close/>
                <a:moveTo>
                  <a:pt x="369" y="1273"/>
                </a:moveTo>
                <a:lnTo>
                  <a:pt x="426" y="1273"/>
                </a:lnTo>
                <a:cubicBezTo>
                  <a:pt x="442" y="1273"/>
                  <a:pt x="455" y="1286"/>
                  <a:pt x="455" y="1302"/>
                </a:cubicBezTo>
                <a:cubicBezTo>
                  <a:pt x="455" y="1318"/>
                  <a:pt x="442" y="1331"/>
                  <a:pt x="426" y="1331"/>
                </a:cubicBezTo>
                <a:lnTo>
                  <a:pt x="369" y="1331"/>
                </a:lnTo>
                <a:cubicBezTo>
                  <a:pt x="353" y="1331"/>
                  <a:pt x="340" y="1318"/>
                  <a:pt x="340" y="1302"/>
                </a:cubicBezTo>
                <a:cubicBezTo>
                  <a:pt x="340" y="1286"/>
                  <a:pt x="353" y="1273"/>
                  <a:pt x="369" y="1273"/>
                </a:cubicBezTo>
                <a:close/>
                <a:moveTo>
                  <a:pt x="541" y="1273"/>
                </a:moveTo>
                <a:lnTo>
                  <a:pt x="599" y="1273"/>
                </a:lnTo>
                <a:cubicBezTo>
                  <a:pt x="615" y="1273"/>
                  <a:pt x="628" y="1286"/>
                  <a:pt x="628" y="1302"/>
                </a:cubicBezTo>
                <a:cubicBezTo>
                  <a:pt x="628" y="1318"/>
                  <a:pt x="615" y="1331"/>
                  <a:pt x="599" y="1331"/>
                </a:cubicBezTo>
                <a:lnTo>
                  <a:pt x="541" y="1331"/>
                </a:lnTo>
                <a:cubicBezTo>
                  <a:pt x="525" y="1331"/>
                  <a:pt x="513" y="1318"/>
                  <a:pt x="513" y="1302"/>
                </a:cubicBezTo>
                <a:cubicBezTo>
                  <a:pt x="513" y="1286"/>
                  <a:pt x="525" y="1273"/>
                  <a:pt x="541" y="1273"/>
                </a:cubicBezTo>
                <a:close/>
                <a:moveTo>
                  <a:pt x="714" y="1273"/>
                </a:moveTo>
                <a:lnTo>
                  <a:pt x="772" y="1273"/>
                </a:lnTo>
                <a:cubicBezTo>
                  <a:pt x="788" y="1273"/>
                  <a:pt x="801" y="1286"/>
                  <a:pt x="801" y="1302"/>
                </a:cubicBezTo>
                <a:cubicBezTo>
                  <a:pt x="801" y="1318"/>
                  <a:pt x="788" y="1331"/>
                  <a:pt x="772" y="1331"/>
                </a:cubicBezTo>
                <a:lnTo>
                  <a:pt x="714" y="1331"/>
                </a:lnTo>
                <a:cubicBezTo>
                  <a:pt x="698" y="1331"/>
                  <a:pt x="685" y="1318"/>
                  <a:pt x="685" y="1302"/>
                </a:cubicBezTo>
                <a:cubicBezTo>
                  <a:pt x="685" y="1286"/>
                  <a:pt x="698" y="1273"/>
                  <a:pt x="714" y="1273"/>
                </a:cubicBezTo>
                <a:close/>
                <a:moveTo>
                  <a:pt x="887" y="1273"/>
                </a:moveTo>
                <a:lnTo>
                  <a:pt x="945" y="1273"/>
                </a:lnTo>
                <a:cubicBezTo>
                  <a:pt x="960" y="1273"/>
                  <a:pt x="973" y="1286"/>
                  <a:pt x="973" y="1302"/>
                </a:cubicBezTo>
                <a:cubicBezTo>
                  <a:pt x="973" y="1318"/>
                  <a:pt x="960" y="1331"/>
                  <a:pt x="945" y="1331"/>
                </a:cubicBezTo>
                <a:lnTo>
                  <a:pt x="887" y="1331"/>
                </a:lnTo>
                <a:cubicBezTo>
                  <a:pt x="871" y="1331"/>
                  <a:pt x="858" y="1318"/>
                  <a:pt x="858" y="1302"/>
                </a:cubicBezTo>
                <a:cubicBezTo>
                  <a:pt x="858" y="1286"/>
                  <a:pt x="871" y="1273"/>
                  <a:pt x="887" y="1273"/>
                </a:cubicBezTo>
                <a:close/>
                <a:moveTo>
                  <a:pt x="1060" y="1273"/>
                </a:moveTo>
                <a:lnTo>
                  <a:pt x="1117" y="1273"/>
                </a:lnTo>
                <a:cubicBezTo>
                  <a:pt x="1133" y="1273"/>
                  <a:pt x="1146" y="1286"/>
                  <a:pt x="1146" y="1302"/>
                </a:cubicBezTo>
                <a:cubicBezTo>
                  <a:pt x="1146" y="1318"/>
                  <a:pt x="1133" y="1331"/>
                  <a:pt x="1117" y="1331"/>
                </a:cubicBezTo>
                <a:lnTo>
                  <a:pt x="1060" y="1331"/>
                </a:lnTo>
                <a:cubicBezTo>
                  <a:pt x="1044" y="1331"/>
                  <a:pt x="1031" y="1318"/>
                  <a:pt x="1031" y="1302"/>
                </a:cubicBezTo>
                <a:cubicBezTo>
                  <a:pt x="1031" y="1286"/>
                  <a:pt x="1044" y="1273"/>
                  <a:pt x="1060" y="1273"/>
                </a:cubicBezTo>
                <a:close/>
                <a:moveTo>
                  <a:pt x="1233" y="1273"/>
                </a:moveTo>
                <a:lnTo>
                  <a:pt x="1290" y="1273"/>
                </a:lnTo>
                <a:cubicBezTo>
                  <a:pt x="1306" y="1273"/>
                  <a:pt x="1319" y="1286"/>
                  <a:pt x="1319" y="1302"/>
                </a:cubicBezTo>
                <a:cubicBezTo>
                  <a:pt x="1319" y="1318"/>
                  <a:pt x="1306" y="1331"/>
                  <a:pt x="1290" y="1331"/>
                </a:cubicBezTo>
                <a:lnTo>
                  <a:pt x="1233" y="1331"/>
                </a:lnTo>
                <a:cubicBezTo>
                  <a:pt x="1217" y="1331"/>
                  <a:pt x="1204" y="1318"/>
                  <a:pt x="1204" y="1302"/>
                </a:cubicBezTo>
                <a:cubicBezTo>
                  <a:pt x="1204" y="1286"/>
                  <a:pt x="1217" y="1273"/>
                  <a:pt x="1233" y="1273"/>
                </a:cubicBezTo>
                <a:close/>
                <a:moveTo>
                  <a:pt x="1405" y="1273"/>
                </a:moveTo>
                <a:lnTo>
                  <a:pt x="1463" y="1273"/>
                </a:lnTo>
                <a:cubicBezTo>
                  <a:pt x="1479" y="1273"/>
                  <a:pt x="1492" y="1286"/>
                  <a:pt x="1492" y="1302"/>
                </a:cubicBezTo>
                <a:cubicBezTo>
                  <a:pt x="1492" y="1318"/>
                  <a:pt x="1479" y="1331"/>
                  <a:pt x="1463" y="1331"/>
                </a:cubicBezTo>
                <a:lnTo>
                  <a:pt x="1405" y="1331"/>
                </a:lnTo>
                <a:cubicBezTo>
                  <a:pt x="1389" y="1331"/>
                  <a:pt x="1377" y="1318"/>
                  <a:pt x="1377" y="1302"/>
                </a:cubicBezTo>
                <a:cubicBezTo>
                  <a:pt x="1377" y="1286"/>
                  <a:pt x="1389" y="1273"/>
                  <a:pt x="1405" y="1273"/>
                </a:cubicBezTo>
                <a:close/>
                <a:moveTo>
                  <a:pt x="1578" y="1273"/>
                </a:moveTo>
                <a:lnTo>
                  <a:pt x="1636" y="1273"/>
                </a:lnTo>
                <a:cubicBezTo>
                  <a:pt x="1652" y="1273"/>
                  <a:pt x="1665" y="1286"/>
                  <a:pt x="1665" y="1302"/>
                </a:cubicBezTo>
                <a:cubicBezTo>
                  <a:pt x="1665" y="1318"/>
                  <a:pt x="1652" y="1331"/>
                  <a:pt x="1636" y="1331"/>
                </a:cubicBezTo>
                <a:lnTo>
                  <a:pt x="1578" y="1331"/>
                </a:lnTo>
                <a:cubicBezTo>
                  <a:pt x="1562" y="1331"/>
                  <a:pt x="1549" y="1318"/>
                  <a:pt x="1549" y="1302"/>
                </a:cubicBezTo>
                <a:cubicBezTo>
                  <a:pt x="1549" y="1286"/>
                  <a:pt x="1562" y="1273"/>
                  <a:pt x="1578" y="1273"/>
                </a:cubicBezTo>
                <a:close/>
                <a:moveTo>
                  <a:pt x="1751" y="1273"/>
                </a:moveTo>
                <a:lnTo>
                  <a:pt x="1809" y="1273"/>
                </a:lnTo>
                <a:cubicBezTo>
                  <a:pt x="1824" y="1273"/>
                  <a:pt x="1837" y="1286"/>
                  <a:pt x="1837" y="1302"/>
                </a:cubicBezTo>
                <a:cubicBezTo>
                  <a:pt x="1837" y="1318"/>
                  <a:pt x="1824" y="1331"/>
                  <a:pt x="1809" y="1331"/>
                </a:cubicBezTo>
                <a:lnTo>
                  <a:pt x="1751" y="1331"/>
                </a:lnTo>
                <a:cubicBezTo>
                  <a:pt x="1735" y="1331"/>
                  <a:pt x="1722" y="1318"/>
                  <a:pt x="1722" y="1302"/>
                </a:cubicBezTo>
                <a:cubicBezTo>
                  <a:pt x="1722" y="1286"/>
                  <a:pt x="1735" y="1273"/>
                  <a:pt x="1751" y="1273"/>
                </a:cubicBezTo>
                <a:close/>
                <a:moveTo>
                  <a:pt x="1924" y="1273"/>
                </a:moveTo>
                <a:lnTo>
                  <a:pt x="1981" y="1273"/>
                </a:lnTo>
                <a:cubicBezTo>
                  <a:pt x="1997" y="1273"/>
                  <a:pt x="2010" y="1286"/>
                  <a:pt x="2010" y="1302"/>
                </a:cubicBezTo>
                <a:cubicBezTo>
                  <a:pt x="2010" y="1318"/>
                  <a:pt x="1997" y="1331"/>
                  <a:pt x="1981" y="1331"/>
                </a:cubicBezTo>
                <a:lnTo>
                  <a:pt x="1924" y="1331"/>
                </a:lnTo>
                <a:cubicBezTo>
                  <a:pt x="1908" y="1331"/>
                  <a:pt x="1895" y="1318"/>
                  <a:pt x="1895" y="1302"/>
                </a:cubicBezTo>
                <a:cubicBezTo>
                  <a:pt x="1895" y="1286"/>
                  <a:pt x="1908" y="1273"/>
                  <a:pt x="1924" y="1273"/>
                </a:cubicBezTo>
                <a:close/>
                <a:moveTo>
                  <a:pt x="2097" y="1273"/>
                </a:moveTo>
                <a:lnTo>
                  <a:pt x="2115" y="1273"/>
                </a:lnTo>
                <a:lnTo>
                  <a:pt x="2086" y="1302"/>
                </a:lnTo>
                <a:lnTo>
                  <a:pt x="2086" y="1263"/>
                </a:lnTo>
                <a:cubicBezTo>
                  <a:pt x="2086" y="1247"/>
                  <a:pt x="2099" y="1234"/>
                  <a:pt x="2115" y="1234"/>
                </a:cubicBezTo>
                <a:cubicBezTo>
                  <a:pt x="2131" y="1234"/>
                  <a:pt x="2144" y="1247"/>
                  <a:pt x="2144" y="1263"/>
                </a:cubicBezTo>
                <a:lnTo>
                  <a:pt x="2144" y="1302"/>
                </a:lnTo>
                <a:cubicBezTo>
                  <a:pt x="2144" y="1318"/>
                  <a:pt x="2131" y="1331"/>
                  <a:pt x="2115" y="1331"/>
                </a:cubicBezTo>
                <a:lnTo>
                  <a:pt x="2097" y="1331"/>
                </a:lnTo>
                <a:cubicBezTo>
                  <a:pt x="2081" y="1331"/>
                  <a:pt x="2068" y="1318"/>
                  <a:pt x="2068" y="1302"/>
                </a:cubicBezTo>
                <a:cubicBezTo>
                  <a:pt x="2068" y="1286"/>
                  <a:pt x="2081" y="1273"/>
                  <a:pt x="2097" y="1273"/>
                </a:cubicBezTo>
                <a:close/>
                <a:moveTo>
                  <a:pt x="2086" y="1148"/>
                </a:moveTo>
                <a:lnTo>
                  <a:pt x="2086" y="1090"/>
                </a:lnTo>
                <a:cubicBezTo>
                  <a:pt x="2086" y="1074"/>
                  <a:pt x="2099" y="1061"/>
                  <a:pt x="2115" y="1061"/>
                </a:cubicBezTo>
                <a:cubicBezTo>
                  <a:pt x="2131" y="1061"/>
                  <a:pt x="2144" y="1074"/>
                  <a:pt x="2144" y="1090"/>
                </a:cubicBezTo>
                <a:lnTo>
                  <a:pt x="2144" y="1148"/>
                </a:lnTo>
                <a:cubicBezTo>
                  <a:pt x="2144" y="1164"/>
                  <a:pt x="2131" y="1177"/>
                  <a:pt x="2115" y="1177"/>
                </a:cubicBezTo>
                <a:cubicBezTo>
                  <a:pt x="2099" y="1177"/>
                  <a:pt x="2086" y="1164"/>
                  <a:pt x="2086" y="1148"/>
                </a:cubicBezTo>
                <a:close/>
                <a:moveTo>
                  <a:pt x="2086" y="975"/>
                </a:moveTo>
                <a:lnTo>
                  <a:pt x="2086" y="917"/>
                </a:lnTo>
                <a:cubicBezTo>
                  <a:pt x="2086" y="901"/>
                  <a:pt x="2099" y="889"/>
                  <a:pt x="2115" y="889"/>
                </a:cubicBezTo>
                <a:cubicBezTo>
                  <a:pt x="2131" y="889"/>
                  <a:pt x="2144" y="901"/>
                  <a:pt x="2144" y="917"/>
                </a:cubicBezTo>
                <a:lnTo>
                  <a:pt x="2144" y="975"/>
                </a:lnTo>
                <a:cubicBezTo>
                  <a:pt x="2144" y="991"/>
                  <a:pt x="2131" y="1004"/>
                  <a:pt x="2115" y="1004"/>
                </a:cubicBezTo>
                <a:cubicBezTo>
                  <a:pt x="2099" y="1004"/>
                  <a:pt x="2086" y="991"/>
                  <a:pt x="2086" y="975"/>
                </a:cubicBezTo>
                <a:close/>
                <a:moveTo>
                  <a:pt x="2086" y="802"/>
                </a:moveTo>
                <a:lnTo>
                  <a:pt x="2086" y="745"/>
                </a:lnTo>
                <a:cubicBezTo>
                  <a:pt x="2086" y="729"/>
                  <a:pt x="2099" y="716"/>
                  <a:pt x="2115" y="716"/>
                </a:cubicBezTo>
                <a:cubicBezTo>
                  <a:pt x="2131" y="716"/>
                  <a:pt x="2144" y="729"/>
                  <a:pt x="2144" y="745"/>
                </a:cubicBezTo>
                <a:lnTo>
                  <a:pt x="2144" y="802"/>
                </a:lnTo>
                <a:cubicBezTo>
                  <a:pt x="2144" y="818"/>
                  <a:pt x="2131" y="831"/>
                  <a:pt x="2115" y="831"/>
                </a:cubicBezTo>
                <a:cubicBezTo>
                  <a:pt x="2099" y="831"/>
                  <a:pt x="2086" y="818"/>
                  <a:pt x="2086" y="802"/>
                </a:cubicBezTo>
                <a:close/>
                <a:moveTo>
                  <a:pt x="2086" y="629"/>
                </a:moveTo>
                <a:lnTo>
                  <a:pt x="2086" y="572"/>
                </a:lnTo>
                <a:cubicBezTo>
                  <a:pt x="2086" y="556"/>
                  <a:pt x="2099" y="543"/>
                  <a:pt x="2115" y="543"/>
                </a:cubicBezTo>
                <a:cubicBezTo>
                  <a:pt x="2131" y="543"/>
                  <a:pt x="2144" y="556"/>
                  <a:pt x="2144" y="572"/>
                </a:cubicBezTo>
                <a:lnTo>
                  <a:pt x="2144" y="629"/>
                </a:lnTo>
                <a:cubicBezTo>
                  <a:pt x="2144" y="645"/>
                  <a:pt x="2131" y="658"/>
                  <a:pt x="2115" y="658"/>
                </a:cubicBezTo>
                <a:cubicBezTo>
                  <a:pt x="2099" y="658"/>
                  <a:pt x="2086" y="645"/>
                  <a:pt x="2086" y="629"/>
                </a:cubicBezTo>
                <a:close/>
                <a:moveTo>
                  <a:pt x="2086" y="457"/>
                </a:moveTo>
                <a:lnTo>
                  <a:pt x="2086" y="399"/>
                </a:lnTo>
                <a:cubicBezTo>
                  <a:pt x="2086" y="383"/>
                  <a:pt x="2099" y="370"/>
                  <a:pt x="2115" y="370"/>
                </a:cubicBezTo>
                <a:cubicBezTo>
                  <a:pt x="2131" y="370"/>
                  <a:pt x="2144" y="383"/>
                  <a:pt x="2144" y="399"/>
                </a:cubicBezTo>
                <a:lnTo>
                  <a:pt x="2144" y="457"/>
                </a:lnTo>
                <a:cubicBezTo>
                  <a:pt x="2144" y="472"/>
                  <a:pt x="2131" y="485"/>
                  <a:pt x="2115" y="485"/>
                </a:cubicBezTo>
                <a:cubicBezTo>
                  <a:pt x="2099" y="485"/>
                  <a:pt x="2086" y="472"/>
                  <a:pt x="2086" y="457"/>
                </a:cubicBezTo>
                <a:close/>
                <a:moveTo>
                  <a:pt x="2086" y="284"/>
                </a:moveTo>
                <a:lnTo>
                  <a:pt x="2086" y="226"/>
                </a:lnTo>
                <a:cubicBezTo>
                  <a:pt x="2086" y="210"/>
                  <a:pt x="2099" y="197"/>
                  <a:pt x="2115" y="197"/>
                </a:cubicBezTo>
                <a:cubicBezTo>
                  <a:pt x="2131" y="197"/>
                  <a:pt x="2144" y="210"/>
                  <a:pt x="2144" y="226"/>
                </a:cubicBezTo>
                <a:lnTo>
                  <a:pt x="2144" y="284"/>
                </a:lnTo>
                <a:cubicBezTo>
                  <a:pt x="2144" y="300"/>
                  <a:pt x="2131" y="313"/>
                  <a:pt x="2115" y="313"/>
                </a:cubicBezTo>
                <a:cubicBezTo>
                  <a:pt x="2099" y="313"/>
                  <a:pt x="2086" y="300"/>
                  <a:pt x="2086" y="284"/>
                </a:cubicBezTo>
                <a:close/>
                <a:moveTo>
                  <a:pt x="2086" y="111"/>
                </a:moveTo>
                <a:lnTo>
                  <a:pt x="2086" y="53"/>
                </a:lnTo>
                <a:cubicBezTo>
                  <a:pt x="2086" y="37"/>
                  <a:pt x="2099" y="25"/>
                  <a:pt x="2115" y="25"/>
                </a:cubicBezTo>
                <a:cubicBezTo>
                  <a:pt x="2131" y="25"/>
                  <a:pt x="2144" y="37"/>
                  <a:pt x="2144" y="53"/>
                </a:cubicBezTo>
                <a:lnTo>
                  <a:pt x="2144" y="111"/>
                </a:lnTo>
                <a:cubicBezTo>
                  <a:pt x="2144" y="127"/>
                  <a:pt x="2131" y="140"/>
                  <a:pt x="2115" y="140"/>
                </a:cubicBezTo>
                <a:cubicBezTo>
                  <a:pt x="2099" y="140"/>
                  <a:pt x="2086" y="127"/>
                  <a:pt x="2086" y="111"/>
                </a:cubicBezTo>
                <a:close/>
                <a:moveTo>
                  <a:pt x="2024" y="58"/>
                </a:moveTo>
                <a:lnTo>
                  <a:pt x="1966" y="58"/>
                </a:lnTo>
                <a:cubicBezTo>
                  <a:pt x="1950" y="58"/>
                  <a:pt x="1938" y="45"/>
                  <a:pt x="1938" y="29"/>
                </a:cubicBezTo>
                <a:cubicBezTo>
                  <a:pt x="1938" y="13"/>
                  <a:pt x="1950" y="0"/>
                  <a:pt x="1966" y="0"/>
                </a:cubicBezTo>
                <a:lnTo>
                  <a:pt x="2024" y="0"/>
                </a:lnTo>
                <a:cubicBezTo>
                  <a:pt x="2040" y="0"/>
                  <a:pt x="2053" y="13"/>
                  <a:pt x="2053" y="29"/>
                </a:cubicBezTo>
                <a:cubicBezTo>
                  <a:pt x="2053" y="45"/>
                  <a:pt x="2040" y="58"/>
                  <a:pt x="2024" y="58"/>
                </a:cubicBezTo>
                <a:close/>
                <a:moveTo>
                  <a:pt x="1851" y="58"/>
                </a:moveTo>
                <a:lnTo>
                  <a:pt x="1794" y="58"/>
                </a:lnTo>
                <a:cubicBezTo>
                  <a:pt x="1778" y="58"/>
                  <a:pt x="1765" y="45"/>
                  <a:pt x="1765" y="29"/>
                </a:cubicBezTo>
                <a:cubicBezTo>
                  <a:pt x="1765" y="13"/>
                  <a:pt x="1778" y="0"/>
                  <a:pt x="1794" y="0"/>
                </a:cubicBezTo>
                <a:lnTo>
                  <a:pt x="1851" y="0"/>
                </a:lnTo>
                <a:cubicBezTo>
                  <a:pt x="1867" y="0"/>
                  <a:pt x="1880" y="13"/>
                  <a:pt x="1880" y="29"/>
                </a:cubicBezTo>
                <a:cubicBezTo>
                  <a:pt x="1880" y="45"/>
                  <a:pt x="1867" y="58"/>
                  <a:pt x="1851" y="58"/>
                </a:cubicBezTo>
                <a:close/>
                <a:moveTo>
                  <a:pt x="1678" y="58"/>
                </a:moveTo>
                <a:lnTo>
                  <a:pt x="1621" y="58"/>
                </a:lnTo>
                <a:cubicBezTo>
                  <a:pt x="1605" y="58"/>
                  <a:pt x="1592" y="45"/>
                  <a:pt x="1592" y="29"/>
                </a:cubicBezTo>
                <a:cubicBezTo>
                  <a:pt x="1592" y="13"/>
                  <a:pt x="1605" y="0"/>
                  <a:pt x="1621" y="0"/>
                </a:cubicBezTo>
                <a:lnTo>
                  <a:pt x="1678" y="0"/>
                </a:lnTo>
                <a:cubicBezTo>
                  <a:pt x="1694" y="0"/>
                  <a:pt x="1707" y="13"/>
                  <a:pt x="1707" y="29"/>
                </a:cubicBezTo>
                <a:cubicBezTo>
                  <a:pt x="1707" y="45"/>
                  <a:pt x="1694" y="58"/>
                  <a:pt x="1678" y="58"/>
                </a:cubicBezTo>
                <a:close/>
                <a:moveTo>
                  <a:pt x="1506" y="58"/>
                </a:moveTo>
                <a:lnTo>
                  <a:pt x="1448" y="58"/>
                </a:lnTo>
                <a:cubicBezTo>
                  <a:pt x="1432" y="58"/>
                  <a:pt x="1419" y="45"/>
                  <a:pt x="1419" y="29"/>
                </a:cubicBezTo>
                <a:cubicBezTo>
                  <a:pt x="1419" y="13"/>
                  <a:pt x="1432" y="0"/>
                  <a:pt x="1448" y="0"/>
                </a:cubicBezTo>
                <a:lnTo>
                  <a:pt x="1506" y="0"/>
                </a:lnTo>
                <a:cubicBezTo>
                  <a:pt x="1521" y="0"/>
                  <a:pt x="1534" y="13"/>
                  <a:pt x="1534" y="29"/>
                </a:cubicBezTo>
                <a:cubicBezTo>
                  <a:pt x="1534" y="45"/>
                  <a:pt x="1521" y="58"/>
                  <a:pt x="1506" y="58"/>
                </a:cubicBezTo>
                <a:close/>
                <a:moveTo>
                  <a:pt x="1333" y="58"/>
                </a:moveTo>
                <a:lnTo>
                  <a:pt x="1275" y="58"/>
                </a:lnTo>
                <a:cubicBezTo>
                  <a:pt x="1259" y="58"/>
                  <a:pt x="1246" y="45"/>
                  <a:pt x="1246" y="29"/>
                </a:cubicBezTo>
                <a:cubicBezTo>
                  <a:pt x="1246" y="13"/>
                  <a:pt x="1259" y="0"/>
                  <a:pt x="1275" y="0"/>
                </a:cubicBezTo>
                <a:lnTo>
                  <a:pt x="1333" y="0"/>
                </a:lnTo>
                <a:cubicBezTo>
                  <a:pt x="1349" y="0"/>
                  <a:pt x="1362" y="13"/>
                  <a:pt x="1362" y="29"/>
                </a:cubicBezTo>
                <a:cubicBezTo>
                  <a:pt x="1362" y="45"/>
                  <a:pt x="1349" y="58"/>
                  <a:pt x="1333" y="58"/>
                </a:cubicBezTo>
                <a:close/>
                <a:moveTo>
                  <a:pt x="1160" y="58"/>
                </a:moveTo>
                <a:lnTo>
                  <a:pt x="1102" y="58"/>
                </a:lnTo>
                <a:cubicBezTo>
                  <a:pt x="1086" y="58"/>
                  <a:pt x="1074" y="45"/>
                  <a:pt x="1074" y="29"/>
                </a:cubicBezTo>
                <a:cubicBezTo>
                  <a:pt x="1074" y="13"/>
                  <a:pt x="1086" y="0"/>
                  <a:pt x="1102" y="0"/>
                </a:cubicBezTo>
                <a:lnTo>
                  <a:pt x="1160" y="0"/>
                </a:lnTo>
                <a:cubicBezTo>
                  <a:pt x="1176" y="0"/>
                  <a:pt x="1189" y="13"/>
                  <a:pt x="1189" y="29"/>
                </a:cubicBezTo>
                <a:cubicBezTo>
                  <a:pt x="1189" y="45"/>
                  <a:pt x="1176" y="58"/>
                  <a:pt x="1160" y="58"/>
                </a:cubicBezTo>
                <a:close/>
                <a:moveTo>
                  <a:pt x="987" y="58"/>
                </a:moveTo>
                <a:lnTo>
                  <a:pt x="930" y="58"/>
                </a:lnTo>
                <a:cubicBezTo>
                  <a:pt x="914" y="58"/>
                  <a:pt x="901" y="45"/>
                  <a:pt x="901" y="29"/>
                </a:cubicBezTo>
                <a:cubicBezTo>
                  <a:pt x="901" y="13"/>
                  <a:pt x="914" y="0"/>
                  <a:pt x="930" y="0"/>
                </a:cubicBezTo>
                <a:lnTo>
                  <a:pt x="987" y="0"/>
                </a:lnTo>
                <a:cubicBezTo>
                  <a:pt x="1003" y="0"/>
                  <a:pt x="1016" y="13"/>
                  <a:pt x="1016" y="29"/>
                </a:cubicBezTo>
                <a:cubicBezTo>
                  <a:pt x="1016" y="45"/>
                  <a:pt x="1003" y="58"/>
                  <a:pt x="987" y="58"/>
                </a:cubicBezTo>
                <a:close/>
                <a:moveTo>
                  <a:pt x="814" y="58"/>
                </a:moveTo>
                <a:lnTo>
                  <a:pt x="757" y="58"/>
                </a:lnTo>
                <a:cubicBezTo>
                  <a:pt x="741" y="58"/>
                  <a:pt x="728" y="45"/>
                  <a:pt x="728" y="29"/>
                </a:cubicBezTo>
                <a:cubicBezTo>
                  <a:pt x="728" y="13"/>
                  <a:pt x="741" y="0"/>
                  <a:pt x="757" y="0"/>
                </a:cubicBezTo>
                <a:lnTo>
                  <a:pt x="814" y="0"/>
                </a:lnTo>
                <a:cubicBezTo>
                  <a:pt x="830" y="0"/>
                  <a:pt x="843" y="13"/>
                  <a:pt x="843" y="29"/>
                </a:cubicBezTo>
                <a:cubicBezTo>
                  <a:pt x="843" y="45"/>
                  <a:pt x="830" y="58"/>
                  <a:pt x="814" y="58"/>
                </a:cubicBezTo>
                <a:close/>
                <a:moveTo>
                  <a:pt x="642" y="58"/>
                </a:moveTo>
                <a:lnTo>
                  <a:pt x="584" y="58"/>
                </a:lnTo>
                <a:cubicBezTo>
                  <a:pt x="568" y="58"/>
                  <a:pt x="555" y="45"/>
                  <a:pt x="555" y="29"/>
                </a:cubicBezTo>
                <a:cubicBezTo>
                  <a:pt x="555" y="13"/>
                  <a:pt x="568" y="0"/>
                  <a:pt x="584" y="0"/>
                </a:cubicBezTo>
                <a:lnTo>
                  <a:pt x="642" y="0"/>
                </a:lnTo>
                <a:cubicBezTo>
                  <a:pt x="657" y="0"/>
                  <a:pt x="670" y="13"/>
                  <a:pt x="670" y="29"/>
                </a:cubicBezTo>
                <a:cubicBezTo>
                  <a:pt x="670" y="45"/>
                  <a:pt x="657" y="58"/>
                  <a:pt x="642" y="58"/>
                </a:cubicBezTo>
                <a:close/>
                <a:moveTo>
                  <a:pt x="469" y="58"/>
                </a:moveTo>
                <a:lnTo>
                  <a:pt x="411" y="58"/>
                </a:lnTo>
                <a:cubicBezTo>
                  <a:pt x="395" y="58"/>
                  <a:pt x="382" y="45"/>
                  <a:pt x="382" y="29"/>
                </a:cubicBezTo>
                <a:cubicBezTo>
                  <a:pt x="382" y="13"/>
                  <a:pt x="395" y="0"/>
                  <a:pt x="411" y="0"/>
                </a:cubicBezTo>
                <a:lnTo>
                  <a:pt x="469" y="0"/>
                </a:lnTo>
                <a:cubicBezTo>
                  <a:pt x="485" y="0"/>
                  <a:pt x="498" y="13"/>
                  <a:pt x="498" y="29"/>
                </a:cubicBezTo>
                <a:cubicBezTo>
                  <a:pt x="498" y="45"/>
                  <a:pt x="485" y="58"/>
                  <a:pt x="469" y="58"/>
                </a:cubicBezTo>
                <a:close/>
                <a:moveTo>
                  <a:pt x="296" y="58"/>
                </a:moveTo>
                <a:lnTo>
                  <a:pt x="238" y="58"/>
                </a:lnTo>
                <a:cubicBezTo>
                  <a:pt x="222" y="58"/>
                  <a:pt x="210" y="45"/>
                  <a:pt x="210" y="29"/>
                </a:cubicBezTo>
                <a:cubicBezTo>
                  <a:pt x="210" y="13"/>
                  <a:pt x="222" y="0"/>
                  <a:pt x="238" y="0"/>
                </a:cubicBezTo>
                <a:lnTo>
                  <a:pt x="296" y="0"/>
                </a:lnTo>
                <a:cubicBezTo>
                  <a:pt x="312" y="0"/>
                  <a:pt x="325" y="13"/>
                  <a:pt x="325" y="29"/>
                </a:cubicBezTo>
                <a:cubicBezTo>
                  <a:pt x="325" y="45"/>
                  <a:pt x="312" y="58"/>
                  <a:pt x="296" y="58"/>
                </a:cubicBezTo>
                <a:close/>
                <a:moveTo>
                  <a:pt x="123" y="58"/>
                </a:moveTo>
                <a:lnTo>
                  <a:pt x="66" y="58"/>
                </a:lnTo>
                <a:cubicBezTo>
                  <a:pt x="50" y="58"/>
                  <a:pt x="37" y="45"/>
                  <a:pt x="37" y="29"/>
                </a:cubicBezTo>
                <a:cubicBezTo>
                  <a:pt x="37" y="13"/>
                  <a:pt x="50" y="0"/>
                  <a:pt x="66" y="0"/>
                </a:cubicBezTo>
                <a:lnTo>
                  <a:pt x="123" y="0"/>
                </a:lnTo>
                <a:cubicBezTo>
                  <a:pt x="139" y="0"/>
                  <a:pt x="152" y="13"/>
                  <a:pt x="152" y="29"/>
                </a:cubicBezTo>
                <a:cubicBezTo>
                  <a:pt x="152" y="45"/>
                  <a:pt x="139" y="58"/>
                  <a:pt x="123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57" name="Rectangle 9"/>
          <p:cNvSpPr>
            <a:spLocks noChangeArrowheads="1"/>
          </p:cNvSpPr>
          <p:nvPr/>
        </p:nvSpPr>
        <p:spPr bwMode="auto">
          <a:xfrm>
            <a:off x="6097588" y="2011363"/>
            <a:ext cx="4635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Arial" charset="0"/>
              </a:rPr>
              <a:t>B(id,</a:t>
            </a:r>
            <a:br>
              <a:rPr lang="en-US" sz="1600">
                <a:solidFill>
                  <a:srgbClr val="000000"/>
                </a:solidFill>
                <a:latin typeface="Arial" charset="0"/>
              </a:rPr>
            </a:br>
            <a:r>
              <a:rPr lang="en-US" sz="1600">
                <a:solidFill>
                  <a:srgbClr val="000000"/>
                </a:solidFill>
                <a:latin typeface="Arial" charset="0"/>
              </a:rPr>
              <a:t>nam)</a:t>
            </a:r>
            <a:endParaRPr lang="en-US" sz="1600"/>
          </a:p>
        </p:txBody>
      </p:sp>
      <p:sp>
        <p:nvSpPr>
          <p:cNvPr id="770058" name="Freeform 10"/>
          <p:cNvSpPr>
            <a:spLocks/>
          </p:cNvSpPr>
          <p:nvPr/>
        </p:nvSpPr>
        <p:spPr bwMode="auto">
          <a:xfrm>
            <a:off x="884238" y="1681163"/>
            <a:ext cx="2000250" cy="101282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59" name="Freeform 11"/>
          <p:cNvSpPr>
            <a:spLocks/>
          </p:cNvSpPr>
          <p:nvPr/>
        </p:nvSpPr>
        <p:spPr bwMode="auto">
          <a:xfrm>
            <a:off x="884238" y="1681163"/>
            <a:ext cx="2000250" cy="101282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0" name="Freeform 12"/>
          <p:cNvSpPr>
            <a:spLocks noEditPoints="1"/>
          </p:cNvSpPr>
          <p:nvPr/>
        </p:nvSpPr>
        <p:spPr bwMode="auto">
          <a:xfrm>
            <a:off x="1044575" y="1900238"/>
            <a:ext cx="1716088" cy="608012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4"/>
              </a:cxn>
              <a:cxn ang="0">
                <a:pos x="0" y="663"/>
              </a:cxn>
              <a:cxn ang="0">
                <a:pos x="58" y="836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88" y="1209"/>
              </a:cxn>
              <a:cxn ang="0">
                <a:pos x="59" y="1238"/>
              </a:cxn>
              <a:cxn ang="0">
                <a:pos x="318" y="1267"/>
              </a:cxn>
              <a:cxn ang="0">
                <a:pos x="491" y="1209"/>
              </a:cxn>
              <a:cxn ang="0">
                <a:pos x="433" y="1209"/>
              </a:cxn>
              <a:cxn ang="0">
                <a:pos x="606" y="1267"/>
              </a:cxn>
              <a:cxn ang="0">
                <a:pos x="865" y="1238"/>
              </a:cxn>
              <a:cxn ang="0">
                <a:pos x="952" y="1209"/>
              </a:cxn>
              <a:cxn ang="0">
                <a:pos x="923" y="1238"/>
              </a:cxn>
              <a:cxn ang="0">
                <a:pos x="1182" y="1267"/>
              </a:cxn>
              <a:cxn ang="0">
                <a:pos x="1355" y="1209"/>
              </a:cxn>
              <a:cxn ang="0">
                <a:pos x="1297" y="1209"/>
              </a:cxn>
              <a:cxn ang="0">
                <a:pos x="1470" y="1267"/>
              </a:cxn>
              <a:cxn ang="0">
                <a:pos x="1729" y="1238"/>
              </a:cxn>
              <a:cxn ang="0">
                <a:pos x="1816" y="1209"/>
              </a:cxn>
              <a:cxn ang="0">
                <a:pos x="1787" y="1238"/>
              </a:cxn>
              <a:cxn ang="0">
                <a:pos x="2046" y="1267"/>
              </a:cxn>
              <a:cxn ang="0">
                <a:pos x="2219" y="1209"/>
              </a:cxn>
              <a:cxn ang="0">
                <a:pos x="2161" y="1209"/>
              </a:cxn>
              <a:cxn ang="0">
                <a:pos x="2334" y="1267"/>
              </a:cxn>
              <a:cxn ang="0">
                <a:pos x="2593" y="1238"/>
              </a:cxn>
              <a:cxn ang="0">
                <a:pos x="2615" y="1202"/>
              </a:cxn>
              <a:cxn ang="0">
                <a:pos x="2644" y="1231"/>
              </a:cxn>
              <a:cxn ang="0">
                <a:pos x="2673" y="972"/>
              </a:cxn>
              <a:cxn ang="0">
                <a:pos x="2615" y="799"/>
              </a:cxn>
              <a:cxn ang="0">
                <a:pos x="2615" y="857"/>
              </a:cxn>
              <a:cxn ang="0">
                <a:pos x="2673" y="684"/>
              </a:cxn>
              <a:cxn ang="0">
                <a:pos x="2644" y="425"/>
              </a:cxn>
              <a:cxn ang="0">
                <a:pos x="2615" y="338"/>
              </a:cxn>
              <a:cxn ang="0">
                <a:pos x="2644" y="367"/>
              </a:cxn>
              <a:cxn ang="0">
                <a:pos x="2673" y="108"/>
              </a:cxn>
              <a:cxn ang="0">
                <a:pos x="2550" y="58"/>
              </a:cxn>
              <a:cxn ang="0">
                <a:pos x="2608" y="58"/>
              </a:cxn>
              <a:cxn ang="0">
                <a:pos x="2435" y="0"/>
              </a:cxn>
              <a:cxn ang="0">
                <a:pos x="2176" y="29"/>
              </a:cxn>
              <a:cxn ang="0">
                <a:pos x="2089" y="58"/>
              </a:cxn>
              <a:cxn ang="0">
                <a:pos x="2118" y="29"/>
              </a:cxn>
              <a:cxn ang="0">
                <a:pos x="1859" y="0"/>
              </a:cxn>
              <a:cxn ang="0">
                <a:pos x="1686" y="58"/>
              </a:cxn>
              <a:cxn ang="0">
                <a:pos x="1744" y="58"/>
              </a:cxn>
              <a:cxn ang="0">
                <a:pos x="1571" y="0"/>
              </a:cxn>
              <a:cxn ang="0">
                <a:pos x="1312" y="29"/>
              </a:cxn>
              <a:cxn ang="0">
                <a:pos x="1225" y="58"/>
              </a:cxn>
              <a:cxn ang="0">
                <a:pos x="1254" y="29"/>
              </a:cxn>
              <a:cxn ang="0">
                <a:pos x="995" y="0"/>
              </a:cxn>
              <a:cxn ang="0">
                <a:pos x="822" y="58"/>
              </a:cxn>
              <a:cxn ang="0">
                <a:pos x="880" y="58"/>
              </a:cxn>
              <a:cxn ang="0">
                <a:pos x="707" y="0"/>
              </a:cxn>
              <a:cxn ang="0">
                <a:pos x="448" y="29"/>
              </a:cxn>
              <a:cxn ang="0">
                <a:pos x="361" y="58"/>
              </a:cxn>
              <a:cxn ang="0">
                <a:pos x="390" y="29"/>
              </a:cxn>
              <a:cxn ang="0">
                <a:pos x="131" y="0"/>
              </a:cxn>
            </a:cxnLst>
            <a:rect l="0" t="0" r="r" b="b"/>
            <a:pathLst>
              <a:path w="2673" h="1267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60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60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60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4"/>
                  <a:pt x="29" y="404"/>
                </a:cubicBezTo>
                <a:cubicBezTo>
                  <a:pt x="45" y="404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2"/>
                  <a:pt x="29" y="692"/>
                </a:cubicBezTo>
                <a:cubicBezTo>
                  <a:pt x="13" y="692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6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6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4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4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4"/>
                </a:cubicBezTo>
                <a:close/>
                <a:moveTo>
                  <a:pt x="88" y="1209"/>
                </a:moveTo>
                <a:lnTo>
                  <a:pt x="145" y="1209"/>
                </a:lnTo>
                <a:cubicBezTo>
                  <a:pt x="161" y="1209"/>
                  <a:pt x="174" y="1222"/>
                  <a:pt x="174" y="1238"/>
                </a:cubicBezTo>
                <a:cubicBezTo>
                  <a:pt x="174" y="1254"/>
                  <a:pt x="161" y="1267"/>
                  <a:pt x="145" y="1267"/>
                </a:cubicBezTo>
                <a:lnTo>
                  <a:pt x="88" y="1267"/>
                </a:lnTo>
                <a:cubicBezTo>
                  <a:pt x="72" y="1267"/>
                  <a:pt x="59" y="1254"/>
                  <a:pt x="59" y="1238"/>
                </a:cubicBezTo>
                <a:cubicBezTo>
                  <a:pt x="59" y="1222"/>
                  <a:pt x="72" y="1209"/>
                  <a:pt x="88" y="1209"/>
                </a:cubicBezTo>
                <a:close/>
                <a:moveTo>
                  <a:pt x="260" y="1209"/>
                </a:moveTo>
                <a:lnTo>
                  <a:pt x="318" y="1209"/>
                </a:lnTo>
                <a:cubicBezTo>
                  <a:pt x="334" y="1209"/>
                  <a:pt x="347" y="1222"/>
                  <a:pt x="347" y="1238"/>
                </a:cubicBezTo>
                <a:cubicBezTo>
                  <a:pt x="347" y="1254"/>
                  <a:pt x="334" y="1267"/>
                  <a:pt x="318" y="1267"/>
                </a:cubicBezTo>
                <a:lnTo>
                  <a:pt x="260" y="1267"/>
                </a:lnTo>
                <a:cubicBezTo>
                  <a:pt x="244" y="1267"/>
                  <a:pt x="232" y="1254"/>
                  <a:pt x="232" y="1238"/>
                </a:cubicBezTo>
                <a:cubicBezTo>
                  <a:pt x="232" y="1222"/>
                  <a:pt x="244" y="1209"/>
                  <a:pt x="260" y="1209"/>
                </a:cubicBezTo>
                <a:close/>
                <a:moveTo>
                  <a:pt x="433" y="1209"/>
                </a:moveTo>
                <a:lnTo>
                  <a:pt x="491" y="1209"/>
                </a:lnTo>
                <a:cubicBezTo>
                  <a:pt x="507" y="1209"/>
                  <a:pt x="520" y="1222"/>
                  <a:pt x="520" y="1238"/>
                </a:cubicBezTo>
                <a:cubicBezTo>
                  <a:pt x="520" y="1254"/>
                  <a:pt x="507" y="1267"/>
                  <a:pt x="491" y="1267"/>
                </a:cubicBezTo>
                <a:lnTo>
                  <a:pt x="433" y="1267"/>
                </a:lnTo>
                <a:cubicBezTo>
                  <a:pt x="417" y="1267"/>
                  <a:pt x="404" y="1254"/>
                  <a:pt x="404" y="1238"/>
                </a:cubicBezTo>
                <a:cubicBezTo>
                  <a:pt x="404" y="1222"/>
                  <a:pt x="417" y="1209"/>
                  <a:pt x="433" y="1209"/>
                </a:cubicBezTo>
                <a:close/>
                <a:moveTo>
                  <a:pt x="606" y="1209"/>
                </a:moveTo>
                <a:lnTo>
                  <a:pt x="664" y="1209"/>
                </a:lnTo>
                <a:cubicBezTo>
                  <a:pt x="679" y="1209"/>
                  <a:pt x="692" y="1222"/>
                  <a:pt x="692" y="1238"/>
                </a:cubicBezTo>
                <a:cubicBezTo>
                  <a:pt x="692" y="1254"/>
                  <a:pt x="679" y="1267"/>
                  <a:pt x="664" y="1267"/>
                </a:cubicBezTo>
                <a:lnTo>
                  <a:pt x="606" y="1267"/>
                </a:lnTo>
                <a:cubicBezTo>
                  <a:pt x="590" y="1267"/>
                  <a:pt x="577" y="1254"/>
                  <a:pt x="577" y="1238"/>
                </a:cubicBezTo>
                <a:cubicBezTo>
                  <a:pt x="577" y="1222"/>
                  <a:pt x="590" y="1209"/>
                  <a:pt x="606" y="1209"/>
                </a:cubicBezTo>
                <a:close/>
                <a:moveTo>
                  <a:pt x="779" y="1209"/>
                </a:moveTo>
                <a:lnTo>
                  <a:pt x="836" y="1209"/>
                </a:lnTo>
                <a:cubicBezTo>
                  <a:pt x="852" y="1209"/>
                  <a:pt x="865" y="1222"/>
                  <a:pt x="865" y="1238"/>
                </a:cubicBezTo>
                <a:cubicBezTo>
                  <a:pt x="865" y="1254"/>
                  <a:pt x="852" y="1267"/>
                  <a:pt x="836" y="1267"/>
                </a:cubicBezTo>
                <a:lnTo>
                  <a:pt x="779" y="1267"/>
                </a:lnTo>
                <a:cubicBezTo>
                  <a:pt x="763" y="1267"/>
                  <a:pt x="750" y="1254"/>
                  <a:pt x="750" y="1238"/>
                </a:cubicBezTo>
                <a:cubicBezTo>
                  <a:pt x="750" y="1222"/>
                  <a:pt x="763" y="1209"/>
                  <a:pt x="779" y="1209"/>
                </a:cubicBezTo>
                <a:close/>
                <a:moveTo>
                  <a:pt x="952" y="1209"/>
                </a:moveTo>
                <a:lnTo>
                  <a:pt x="1009" y="1209"/>
                </a:lnTo>
                <a:cubicBezTo>
                  <a:pt x="1025" y="1209"/>
                  <a:pt x="1038" y="1222"/>
                  <a:pt x="1038" y="1238"/>
                </a:cubicBezTo>
                <a:cubicBezTo>
                  <a:pt x="1038" y="1254"/>
                  <a:pt x="1025" y="1267"/>
                  <a:pt x="1009" y="1267"/>
                </a:cubicBezTo>
                <a:lnTo>
                  <a:pt x="952" y="1267"/>
                </a:lnTo>
                <a:cubicBezTo>
                  <a:pt x="936" y="1267"/>
                  <a:pt x="923" y="1254"/>
                  <a:pt x="923" y="1238"/>
                </a:cubicBezTo>
                <a:cubicBezTo>
                  <a:pt x="923" y="1222"/>
                  <a:pt x="936" y="1209"/>
                  <a:pt x="952" y="1209"/>
                </a:cubicBezTo>
                <a:close/>
                <a:moveTo>
                  <a:pt x="1124" y="1209"/>
                </a:moveTo>
                <a:lnTo>
                  <a:pt x="1182" y="1209"/>
                </a:lnTo>
                <a:cubicBezTo>
                  <a:pt x="1198" y="1209"/>
                  <a:pt x="1211" y="1222"/>
                  <a:pt x="1211" y="1238"/>
                </a:cubicBezTo>
                <a:cubicBezTo>
                  <a:pt x="1211" y="1254"/>
                  <a:pt x="1198" y="1267"/>
                  <a:pt x="1182" y="1267"/>
                </a:cubicBezTo>
                <a:lnTo>
                  <a:pt x="1124" y="1267"/>
                </a:lnTo>
                <a:cubicBezTo>
                  <a:pt x="1108" y="1267"/>
                  <a:pt x="1096" y="1254"/>
                  <a:pt x="1096" y="1238"/>
                </a:cubicBezTo>
                <a:cubicBezTo>
                  <a:pt x="1096" y="1222"/>
                  <a:pt x="1108" y="1209"/>
                  <a:pt x="1124" y="1209"/>
                </a:cubicBezTo>
                <a:close/>
                <a:moveTo>
                  <a:pt x="1297" y="1209"/>
                </a:moveTo>
                <a:lnTo>
                  <a:pt x="1355" y="1209"/>
                </a:lnTo>
                <a:cubicBezTo>
                  <a:pt x="1371" y="1209"/>
                  <a:pt x="1384" y="1222"/>
                  <a:pt x="1384" y="1238"/>
                </a:cubicBezTo>
                <a:cubicBezTo>
                  <a:pt x="1384" y="1254"/>
                  <a:pt x="1371" y="1267"/>
                  <a:pt x="1355" y="1267"/>
                </a:cubicBezTo>
                <a:lnTo>
                  <a:pt x="1297" y="1267"/>
                </a:lnTo>
                <a:cubicBezTo>
                  <a:pt x="1281" y="1267"/>
                  <a:pt x="1268" y="1254"/>
                  <a:pt x="1268" y="1238"/>
                </a:cubicBezTo>
                <a:cubicBezTo>
                  <a:pt x="1268" y="1222"/>
                  <a:pt x="1281" y="1209"/>
                  <a:pt x="1297" y="1209"/>
                </a:cubicBezTo>
                <a:close/>
                <a:moveTo>
                  <a:pt x="1470" y="1209"/>
                </a:moveTo>
                <a:lnTo>
                  <a:pt x="1528" y="1209"/>
                </a:lnTo>
                <a:cubicBezTo>
                  <a:pt x="1543" y="1209"/>
                  <a:pt x="1556" y="1222"/>
                  <a:pt x="1556" y="1238"/>
                </a:cubicBezTo>
                <a:cubicBezTo>
                  <a:pt x="1556" y="1254"/>
                  <a:pt x="1543" y="1267"/>
                  <a:pt x="1528" y="1267"/>
                </a:cubicBezTo>
                <a:lnTo>
                  <a:pt x="1470" y="1267"/>
                </a:lnTo>
                <a:cubicBezTo>
                  <a:pt x="1454" y="1267"/>
                  <a:pt x="1441" y="1254"/>
                  <a:pt x="1441" y="1238"/>
                </a:cubicBezTo>
                <a:cubicBezTo>
                  <a:pt x="1441" y="1222"/>
                  <a:pt x="1454" y="1209"/>
                  <a:pt x="1470" y="1209"/>
                </a:cubicBezTo>
                <a:close/>
                <a:moveTo>
                  <a:pt x="1643" y="1209"/>
                </a:moveTo>
                <a:lnTo>
                  <a:pt x="1700" y="1209"/>
                </a:lnTo>
                <a:cubicBezTo>
                  <a:pt x="1716" y="1209"/>
                  <a:pt x="1729" y="1222"/>
                  <a:pt x="1729" y="1238"/>
                </a:cubicBezTo>
                <a:cubicBezTo>
                  <a:pt x="1729" y="1254"/>
                  <a:pt x="1716" y="1267"/>
                  <a:pt x="1700" y="1267"/>
                </a:cubicBezTo>
                <a:lnTo>
                  <a:pt x="1643" y="1267"/>
                </a:lnTo>
                <a:cubicBezTo>
                  <a:pt x="1627" y="1267"/>
                  <a:pt x="1614" y="1254"/>
                  <a:pt x="1614" y="1238"/>
                </a:cubicBezTo>
                <a:cubicBezTo>
                  <a:pt x="1614" y="1222"/>
                  <a:pt x="1627" y="1209"/>
                  <a:pt x="1643" y="1209"/>
                </a:cubicBezTo>
                <a:close/>
                <a:moveTo>
                  <a:pt x="1816" y="1209"/>
                </a:moveTo>
                <a:lnTo>
                  <a:pt x="1873" y="1209"/>
                </a:lnTo>
                <a:cubicBezTo>
                  <a:pt x="1889" y="1209"/>
                  <a:pt x="1902" y="1222"/>
                  <a:pt x="1902" y="1238"/>
                </a:cubicBezTo>
                <a:cubicBezTo>
                  <a:pt x="1902" y="1254"/>
                  <a:pt x="1889" y="1267"/>
                  <a:pt x="1873" y="1267"/>
                </a:cubicBezTo>
                <a:lnTo>
                  <a:pt x="1816" y="1267"/>
                </a:lnTo>
                <a:cubicBezTo>
                  <a:pt x="1800" y="1267"/>
                  <a:pt x="1787" y="1254"/>
                  <a:pt x="1787" y="1238"/>
                </a:cubicBezTo>
                <a:cubicBezTo>
                  <a:pt x="1787" y="1222"/>
                  <a:pt x="1800" y="1209"/>
                  <a:pt x="1816" y="1209"/>
                </a:cubicBezTo>
                <a:close/>
                <a:moveTo>
                  <a:pt x="1988" y="1209"/>
                </a:moveTo>
                <a:lnTo>
                  <a:pt x="2046" y="1209"/>
                </a:lnTo>
                <a:cubicBezTo>
                  <a:pt x="2062" y="1209"/>
                  <a:pt x="2075" y="1222"/>
                  <a:pt x="2075" y="1238"/>
                </a:cubicBezTo>
                <a:cubicBezTo>
                  <a:pt x="2075" y="1254"/>
                  <a:pt x="2062" y="1267"/>
                  <a:pt x="2046" y="1267"/>
                </a:cubicBezTo>
                <a:lnTo>
                  <a:pt x="1988" y="1267"/>
                </a:lnTo>
                <a:cubicBezTo>
                  <a:pt x="1972" y="1267"/>
                  <a:pt x="1960" y="1254"/>
                  <a:pt x="1960" y="1238"/>
                </a:cubicBezTo>
                <a:cubicBezTo>
                  <a:pt x="1960" y="1222"/>
                  <a:pt x="1972" y="1209"/>
                  <a:pt x="1988" y="1209"/>
                </a:cubicBezTo>
                <a:close/>
                <a:moveTo>
                  <a:pt x="2161" y="1209"/>
                </a:moveTo>
                <a:lnTo>
                  <a:pt x="2219" y="1209"/>
                </a:lnTo>
                <a:cubicBezTo>
                  <a:pt x="2235" y="1209"/>
                  <a:pt x="2248" y="1222"/>
                  <a:pt x="2248" y="1238"/>
                </a:cubicBezTo>
                <a:cubicBezTo>
                  <a:pt x="2248" y="1254"/>
                  <a:pt x="2235" y="1267"/>
                  <a:pt x="2219" y="1267"/>
                </a:cubicBezTo>
                <a:lnTo>
                  <a:pt x="2161" y="1267"/>
                </a:lnTo>
                <a:cubicBezTo>
                  <a:pt x="2145" y="1267"/>
                  <a:pt x="2132" y="1254"/>
                  <a:pt x="2132" y="1238"/>
                </a:cubicBezTo>
                <a:cubicBezTo>
                  <a:pt x="2132" y="1222"/>
                  <a:pt x="2145" y="1209"/>
                  <a:pt x="2161" y="1209"/>
                </a:cubicBezTo>
                <a:close/>
                <a:moveTo>
                  <a:pt x="2334" y="1209"/>
                </a:moveTo>
                <a:lnTo>
                  <a:pt x="2392" y="1209"/>
                </a:lnTo>
                <a:cubicBezTo>
                  <a:pt x="2407" y="1209"/>
                  <a:pt x="2420" y="1222"/>
                  <a:pt x="2420" y="1238"/>
                </a:cubicBezTo>
                <a:cubicBezTo>
                  <a:pt x="2420" y="1254"/>
                  <a:pt x="2407" y="1267"/>
                  <a:pt x="2392" y="1267"/>
                </a:cubicBezTo>
                <a:lnTo>
                  <a:pt x="2334" y="1267"/>
                </a:lnTo>
                <a:cubicBezTo>
                  <a:pt x="2318" y="1267"/>
                  <a:pt x="2305" y="1254"/>
                  <a:pt x="2305" y="1238"/>
                </a:cubicBezTo>
                <a:cubicBezTo>
                  <a:pt x="2305" y="1222"/>
                  <a:pt x="2318" y="1209"/>
                  <a:pt x="2334" y="1209"/>
                </a:cubicBezTo>
                <a:close/>
                <a:moveTo>
                  <a:pt x="2507" y="1209"/>
                </a:moveTo>
                <a:lnTo>
                  <a:pt x="2564" y="1209"/>
                </a:lnTo>
                <a:cubicBezTo>
                  <a:pt x="2580" y="1209"/>
                  <a:pt x="2593" y="1222"/>
                  <a:pt x="2593" y="1238"/>
                </a:cubicBezTo>
                <a:cubicBezTo>
                  <a:pt x="2593" y="1254"/>
                  <a:pt x="2580" y="1267"/>
                  <a:pt x="2564" y="1267"/>
                </a:cubicBezTo>
                <a:lnTo>
                  <a:pt x="2507" y="1267"/>
                </a:lnTo>
                <a:cubicBezTo>
                  <a:pt x="2491" y="1267"/>
                  <a:pt x="2478" y="1254"/>
                  <a:pt x="2478" y="1238"/>
                </a:cubicBezTo>
                <a:cubicBezTo>
                  <a:pt x="2478" y="1222"/>
                  <a:pt x="2491" y="1209"/>
                  <a:pt x="2507" y="1209"/>
                </a:cubicBezTo>
                <a:close/>
                <a:moveTo>
                  <a:pt x="2615" y="1202"/>
                </a:moveTo>
                <a:lnTo>
                  <a:pt x="2615" y="1145"/>
                </a:lnTo>
                <a:cubicBezTo>
                  <a:pt x="2615" y="1129"/>
                  <a:pt x="2628" y="1116"/>
                  <a:pt x="2644" y="1116"/>
                </a:cubicBezTo>
                <a:cubicBezTo>
                  <a:pt x="2660" y="1116"/>
                  <a:pt x="2673" y="1129"/>
                  <a:pt x="2673" y="1145"/>
                </a:cubicBezTo>
                <a:lnTo>
                  <a:pt x="2673" y="1202"/>
                </a:lnTo>
                <a:cubicBezTo>
                  <a:pt x="2673" y="1218"/>
                  <a:pt x="2660" y="1231"/>
                  <a:pt x="2644" y="1231"/>
                </a:cubicBezTo>
                <a:cubicBezTo>
                  <a:pt x="2628" y="1231"/>
                  <a:pt x="2615" y="1218"/>
                  <a:pt x="2615" y="1202"/>
                </a:cubicBezTo>
                <a:close/>
                <a:moveTo>
                  <a:pt x="2615" y="1030"/>
                </a:moveTo>
                <a:lnTo>
                  <a:pt x="2615" y="972"/>
                </a:lnTo>
                <a:cubicBezTo>
                  <a:pt x="2615" y="956"/>
                  <a:pt x="2628" y="943"/>
                  <a:pt x="2644" y="943"/>
                </a:cubicBezTo>
                <a:cubicBezTo>
                  <a:pt x="2660" y="943"/>
                  <a:pt x="2673" y="956"/>
                  <a:pt x="2673" y="972"/>
                </a:cubicBezTo>
                <a:lnTo>
                  <a:pt x="2673" y="1030"/>
                </a:lnTo>
                <a:cubicBezTo>
                  <a:pt x="2673" y="1046"/>
                  <a:pt x="2660" y="1058"/>
                  <a:pt x="2644" y="1058"/>
                </a:cubicBezTo>
                <a:cubicBezTo>
                  <a:pt x="2628" y="1058"/>
                  <a:pt x="2615" y="1046"/>
                  <a:pt x="2615" y="1030"/>
                </a:cubicBezTo>
                <a:close/>
                <a:moveTo>
                  <a:pt x="2615" y="857"/>
                </a:moveTo>
                <a:lnTo>
                  <a:pt x="2615" y="799"/>
                </a:lnTo>
                <a:cubicBezTo>
                  <a:pt x="2615" y="783"/>
                  <a:pt x="2628" y="770"/>
                  <a:pt x="2644" y="770"/>
                </a:cubicBezTo>
                <a:cubicBezTo>
                  <a:pt x="2660" y="770"/>
                  <a:pt x="2673" y="783"/>
                  <a:pt x="2673" y="799"/>
                </a:cubicBezTo>
                <a:lnTo>
                  <a:pt x="2673" y="857"/>
                </a:lnTo>
                <a:cubicBezTo>
                  <a:pt x="2673" y="873"/>
                  <a:pt x="2660" y="886"/>
                  <a:pt x="2644" y="886"/>
                </a:cubicBezTo>
                <a:cubicBezTo>
                  <a:pt x="2628" y="886"/>
                  <a:pt x="2615" y="873"/>
                  <a:pt x="2615" y="857"/>
                </a:cubicBezTo>
                <a:close/>
                <a:moveTo>
                  <a:pt x="2615" y="684"/>
                </a:moveTo>
                <a:lnTo>
                  <a:pt x="2615" y="626"/>
                </a:lnTo>
                <a:cubicBezTo>
                  <a:pt x="2615" y="611"/>
                  <a:pt x="2628" y="598"/>
                  <a:pt x="2644" y="598"/>
                </a:cubicBezTo>
                <a:cubicBezTo>
                  <a:pt x="2660" y="598"/>
                  <a:pt x="2673" y="611"/>
                  <a:pt x="2673" y="626"/>
                </a:cubicBezTo>
                <a:lnTo>
                  <a:pt x="2673" y="684"/>
                </a:lnTo>
                <a:cubicBezTo>
                  <a:pt x="2673" y="700"/>
                  <a:pt x="2660" y="713"/>
                  <a:pt x="2644" y="713"/>
                </a:cubicBezTo>
                <a:cubicBezTo>
                  <a:pt x="2628" y="713"/>
                  <a:pt x="2615" y="700"/>
                  <a:pt x="2615" y="684"/>
                </a:cubicBezTo>
                <a:close/>
                <a:moveTo>
                  <a:pt x="2615" y="511"/>
                </a:moveTo>
                <a:lnTo>
                  <a:pt x="2615" y="454"/>
                </a:lnTo>
                <a:cubicBezTo>
                  <a:pt x="2615" y="438"/>
                  <a:pt x="2628" y="425"/>
                  <a:pt x="2644" y="425"/>
                </a:cubicBezTo>
                <a:cubicBezTo>
                  <a:pt x="2660" y="425"/>
                  <a:pt x="2673" y="438"/>
                  <a:pt x="2673" y="454"/>
                </a:cubicBezTo>
                <a:lnTo>
                  <a:pt x="2673" y="511"/>
                </a:lnTo>
                <a:cubicBezTo>
                  <a:pt x="2673" y="527"/>
                  <a:pt x="2660" y="540"/>
                  <a:pt x="2644" y="540"/>
                </a:cubicBezTo>
                <a:cubicBezTo>
                  <a:pt x="2628" y="540"/>
                  <a:pt x="2615" y="527"/>
                  <a:pt x="2615" y="511"/>
                </a:cubicBezTo>
                <a:close/>
                <a:moveTo>
                  <a:pt x="2615" y="338"/>
                </a:moveTo>
                <a:lnTo>
                  <a:pt x="2615" y="281"/>
                </a:lnTo>
                <a:cubicBezTo>
                  <a:pt x="2615" y="265"/>
                  <a:pt x="2628" y="252"/>
                  <a:pt x="2644" y="252"/>
                </a:cubicBezTo>
                <a:cubicBezTo>
                  <a:pt x="2660" y="252"/>
                  <a:pt x="2673" y="265"/>
                  <a:pt x="2673" y="281"/>
                </a:cubicBezTo>
                <a:lnTo>
                  <a:pt x="2673" y="338"/>
                </a:lnTo>
                <a:cubicBezTo>
                  <a:pt x="2673" y="354"/>
                  <a:pt x="2660" y="367"/>
                  <a:pt x="2644" y="367"/>
                </a:cubicBezTo>
                <a:cubicBezTo>
                  <a:pt x="2628" y="367"/>
                  <a:pt x="2615" y="354"/>
                  <a:pt x="2615" y="338"/>
                </a:cubicBezTo>
                <a:close/>
                <a:moveTo>
                  <a:pt x="2615" y="166"/>
                </a:moveTo>
                <a:lnTo>
                  <a:pt x="2615" y="108"/>
                </a:lnTo>
                <a:cubicBezTo>
                  <a:pt x="2615" y="92"/>
                  <a:pt x="2628" y="79"/>
                  <a:pt x="2644" y="79"/>
                </a:cubicBezTo>
                <a:cubicBezTo>
                  <a:pt x="2660" y="79"/>
                  <a:pt x="2673" y="92"/>
                  <a:pt x="2673" y="108"/>
                </a:cubicBezTo>
                <a:lnTo>
                  <a:pt x="2673" y="166"/>
                </a:lnTo>
                <a:cubicBezTo>
                  <a:pt x="2673" y="182"/>
                  <a:pt x="2660" y="194"/>
                  <a:pt x="2644" y="194"/>
                </a:cubicBezTo>
                <a:cubicBezTo>
                  <a:pt x="2628" y="194"/>
                  <a:pt x="2615" y="182"/>
                  <a:pt x="2615" y="166"/>
                </a:cubicBezTo>
                <a:close/>
                <a:moveTo>
                  <a:pt x="2608" y="58"/>
                </a:moveTo>
                <a:lnTo>
                  <a:pt x="2550" y="58"/>
                </a:lnTo>
                <a:cubicBezTo>
                  <a:pt x="2534" y="58"/>
                  <a:pt x="2521" y="45"/>
                  <a:pt x="2521" y="29"/>
                </a:cubicBezTo>
                <a:cubicBezTo>
                  <a:pt x="2521" y="13"/>
                  <a:pt x="2534" y="0"/>
                  <a:pt x="2550" y="0"/>
                </a:cubicBezTo>
                <a:lnTo>
                  <a:pt x="2608" y="0"/>
                </a:lnTo>
                <a:cubicBezTo>
                  <a:pt x="2624" y="0"/>
                  <a:pt x="2637" y="13"/>
                  <a:pt x="2637" y="29"/>
                </a:cubicBezTo>
                <a:cubicBezTo>
                  <a:pt x="2637" y="45"/>
                  <a:pt x="2624" y="58"/>
                  <a:pt x="2608" y="58"/>
                </a:cubicBezTo>
                <a:close/>
                <a:moveTo>
                  <a:pt x="2435" y="58"/>
                </a:moveTo>
                <a:lnTo>
                  <a:pt x="2377" y="58"/>
                </a:lnTo>
                <a:cubicBezTo>
                  <a:pt x="2362" y="58"/>
                  <a:pt x="2349" y="45"/>
                  <a:pt x="2349" y="29"/>
                </a:cubicBezTo>
                <a:cubicBezTo>
                  <a:pt x="2349" y="13"/>
                  <a:pt x="2362" y="0"/>
                  <a:pt x="2377" y="0"/>
                </a:cubicBezTo>
                <a:lnTo>
                  <a:pt x="2435" y="0"/>
                </a:lnTo>
                <a:cubicBezTo>
                  <a:pt x="2451" y="0"/>
                  <a:pt x="2464" y="13"/>
                  <a:pt x="2464" y="29"/>
                </a:cubicBezTo>
                <a:cubicBezTo>
                  <a:pt x="2464" y="45"/>
                  <a:pt x="2451" y="58"/>
                  <a:pt x="2435" y="58"/>
                </a:cubicBezTo>
                <a:close/>
                <a:moveTo>
                  <a:pt x="2262" y="58"/>
                </a:moveTo>
                <a:lnTo>
                  <a:pt x="2205" y="58"/>
                </a:lnTo>
                <a:cubicBezTo>
                  <a:pt x="2189" y="58"/>
                  <a:pt x="2176" y="45"/>
                  <a:pt x="2176" y="29"/>
                </a:cubicBezTo>
                <a:cubicBezTo>
                  <a:pt x="2176" y="13"/>
                  <a:pt x="2189" y="0"/>
                  <a:pt x="2205" y="0"/>
                </a:cubicBezTo>
                <a:lnTo>
                  <a:pt x="2262" y="0"/>
                </a:lnTo>
                <a:cubicBezTo>
                  <a:pt x="2278" y="0"/>
                  <a:pt x="2291" y="13"/>
                  <a:pt x="2291" y="29"/>
                </a:cubicBezTo>
                <a:cubicBezTo>
                  <a:pt x="2291" y="45"/>
                  <a:pt x="2278" y="58"/>
                  <a:pt x="2262" y="58"/>
                </a:cubicBezTo>
                <a:close/>
                <a:moveTo>
                  <a:pt x="2089" y="58"/>
                </a:moveTo>
                <a:lnTo>
                  <a:pt x="2032" y="58"/>
                </a:lnTo>
                <a:cubicBezTo>
                  <a:pt x="2016" y="58"/>
                  <a:pt x="2003" y="45"/>
                  <a:pt x="2003" y="29"/>
                </a:cubicBezTo>
                <a:cubicBezTo>
                  <a:pt x="2003" y="13"/>
                  <a:pt x="2016" y="0"/>
                  <a:pt x="2032" y="0"/>
                </a:cubicBezTo>
                <a:lnTo>
                  <a:pt x="2089" y="0"/>
                </a:lnTo>
                <a:cubicBezTo>
                  <a:pt x="2105" y="0"/>
                  <a:pt x="2118" y="13"/>
                  <a:pt x="2118" y="29"/>
                </a:cubicBezTo>
                <a:cubicBezTo>
                  <a:pt x="2118" y="45"/>
                  <a:pt x="2105" y="58"/>
                  <a:pt x="2089" y="58"/>
                </a:cubicBezTo>
                <a:close/>
                <a:moveTo>
                  <a:pt x="1917" y="58"/>
                </a:moveTo>
                <a:lnTo>
                  <a:pt x="1859" y="58"/>
                </a:lnTo>
                <a:cubicBezTo>
                  <a:pt x="1843" y="58"/>
                  <a:pt x="1830" y="45"/>
                  <a:pt x="1830" y="29"/>
                </a:cubicBezTo>
                <a:cubicBezTo>
                  <a:pt x="1830" y="13"/>
                  <a:pt x="1843" y="0"/>
                  <a:pt x="1859" y="0"/>
                </a:cubicBezTo>
                <a:lnTo>
                  <a:pt x="1917" y="0"/>
                </a:lnTo>
                <a:cubicBezTo>
                  <a:pt x="1933" y="0"/>
                  <a:pt x="1945" y="13"/>
                  <a:pt x="1945" y="29"/>
                </a:cubicBezTo>
                <a:cubicBezTo>
                  <a:pt x="1945" y="45"/>
                  <a:pt x="1933" y="58"/>
                  <a:pt x="1917" y="58"/>
                </a:cubicBezTo>
                <a:close/>
                <a:moveTo>
                  <a:pt x="1744" y="58"/>
                </a:moveTo>
                <a:lnTo>
                  <a:pt x="1686" y="58"/>
                </a:lnTo>
                <a:cubicBezTo>
                  <a:pt x="1670" y="58"/>
                  <a:pt x="1657" y="45"/>
                  <a:pt x="1657" y="29"/>
                </a:cubicBezTo>
                <a:cubicBezTo>
                  <a:pt x="1657" y="13"/>
                  <a:pt x="1670" y="0"/>
                  <a:pt x="1686" y="0"/>
                </a:cubicBezTo>
                <a:lnTo>
                  <a:pt x="1744" y="0"/>
                </a:lnTo>
                <a:cubicBezTo>
                  <a:pt x="1760" y="0"/>
                  <a:pt x="1773" y="13"/>
                  <a:pt x="1773" y="29"/>
                </a:cubicBezTo>
                <a:cubicBezTo>
                  <a:pt x="1773" y="45"/>
                  <a:pt x="1760" y="58"/>
                  <a:pt x="1744" y="58"/>
                </a:cubicBezTo>
                <a:close/>
                <a:moveTo>
                  <a:pt x="1571" y="58"/>
                </a:moveTo>
                <a:lnTo>
                  <a:pt x="1513" y="58"/>
                </a:lnTo>
                <a:cubicBezTo>
                  <a:pt x="1498" y="58"/>
                  <a:pt x="1485" y="45"/>
                  <a:pt x="1485" y="29"/>
                </a:cubicBezTo>
                <a:cubicBezTo>
                  <a:pt x="1485" y="13"/>
                  <a:pt x="1498" y="0"/>
                  <a:pt x="1513" y="0"/>
                </a:cubicBezTo>
                <a:lnTo>
                  <a:pt x="1571" y="0"/>
                </a:lnTo>
                <a:cubicBezTo>
                  <a:pt x="1587" y="0"/>
                  <a:pt x="1600" y="13"/>
                  <a:pt x="1600" y="29"/>
                </a:cubicBezTo>
                <a:cubicBezTo>
                  <a:pt x="1600" y="45"/>
                  <a:pt x="1587" y="58"/>
                  <a:pt x="1571" y="58"/>
                </a:cubicBezTo>
                <a:close/>
                <a:moveTo>
                  <a:pt x="1398" y="58"/>
                </a:moveTo>
                <a:lnTo>
                  <a:pt x="1341" y="58"/>
                </a:lnTo>
                <a:cubicBezTo>
                  <a:pt x="1325" y="58"/>
                  <a:pt x="1312" y="45"/>
                  <a:pt x="1312" y="29"/>
                </a:cubicBezTo>
                <a:cubicBezTo>
                  <a:pt x="1312" y="13"/>
                  <a:pt x="1325" y="0"/>
                  <a:pt x="1341" y="0"/>
                </a:cubicBezTo>
                <a:lnTo>
                  <a:pt x="1398" y="0"/>
                </a:lnTo>
                <a:cubicBezTo>
                  <a:pt x="1414" y="0"/>
                  <a:pt x="1427" y="13"/>
                  <a:pt x="1427" y="29"/>
                </a:cubicBezTo>
                <a:cubicBezTo>
                  <a:pt x="1427" y="45"/>
                  <a:pt x="1414" y="58"/>
                  <a:pt x="1398" y="58"/>
                </a:cubicBezTo>
                <a:close/>
                <a:moveTo>
                  <a:pt x="1225" y="58"/>
                </a:moveTo>
                <a:lnTo>
                  <a:pt x="1168" y="58"/>
                </a:lnTo>
                <a:cubicBezTo>
                  <a:pt x="1152" y="58"/>
                  <a:pt x="1139" y="45"/>
                  <a:pt x="1139" y="29"/>
                </a:cubicBezTo>
                <a:cubicBezTo>
                  <a:pt x="1139" y="13"/>
                  <a:pt x="1152" y="0"/>
                  <a:pt x="1168" y="0"/>
                </a:cubicBezTo>
                <a:lnTo>
                  <a:pt x="1225" y="0"/>
                </a:lnTo>
                <a:cubicBezTo>
                  <a:pt x="1241" y="0"/>
                  <a:pt x="1254" y="13"/>
                  <a:pt x="1254" y="29"/>
                </a:cubicBezTo>
                <a:cubicBezTo>
                  <a:pt x="1254" y="45"/>
                  <a:pt x="1241" y="58"/>
                  <a:pt x="1225" y="58"/>
                </a:cubicBezTo>
                <a:close/>
                <a:moveTo>
                  <a:pt x="1053" y="58"/>
                </a:moveTo>
                <a:lnTo>
                  <a:pt x="995" y="58"/>
                </a:lnTo>
                <a:cubicBezTo>
                  <a:pt x="979" y="58"/>
                  <a:pt x="966" y="45"/>
                  <a:pt x="966" y="29"/>
                </a:cubicBezTo>
                <a:cubicBezTo>
                  <a:pt x="966" y="13"/>
                  <a:pt x="979" y="0"/>
                  <a:pt x="995" y="0"/>
                </a:cubicBezTo>
                <a:lnTo>
                  <a:pt x="1053" y="0"/>
                </a:lnTo>
                <a:cubicBezTo>
                  <a:pt x="1069" y="0"/>
                  <a:pt x="1081" y="13"/>
                  <a:pt x="1081" y="29"/>
                </a:cubicBezTo>
                <a:cubicBezTo>
                  <a:pt x="1081" y="45"/>
                  <a:pt x="1069" y="58"/>
                  <a:pt x="1053" y="58"/>
                </a:cubicBezTo>
                <a:close/>
                <a:moveTo>
                  <a:pt x="880" y="58"/>
                </a:moveTo>
                <a:lnTo>
                  <a:pt x="822" y="58"/>
                </a:lnTo>
                <a:cubicBezTo>
                  <a:pt x="806" y="58"/>
                  <a:pt x="793" y="45"/>
                  <a:pt x="793" y="29"/>
                </a:cubicBezTo>
                <a:cubicBezTo>
                  <a:pt x="793" y="13"/>
                  <a:pt x="806" y="0"/>
                  <a:pt x="822" y="0"/>
                </a:cubicBezTo>
                <a:lnTo>
                  <a:pt x="880" y="0"/>
                </a:lnTo>
                <a:cubicBezTo>
                  <a:pt x="896" y="0"/>
                  <a:pt x="909" y="13"/>
                  <a:pt x="909" y="29"/>
                </a:cubicBezTo>
                <a:cubicBezTo>
                  <a:pt x="909" y="45"/>
                  <a:pt x="896" y="58"/>
                  <a:pt x="880" y="58"/>
                </a:cubicBezTo>
                <a:close/>
                <a:moveTo>
                  <a:pt x="707" y="58"/>
                </a:moveTo>
                <a:lnTo>
                  <a:pt x="649" y="58"/>
                </a:lnTo>
                <a:cubicBezTo>
                  <a:pt x="634" y="58"/>
                  <a:pt x="621" y="45"/>
                  <a:pt x="621" y="29"/>
                </a:cubicBezTo>
                <a:cubicBezTo>
                  <a:pt x="621" y="13"/>
                  <a:pt x="634" y="0"/>
                  <a:pt x="649" y="0"/>
                </a:cubicBezTo>
                <a:lnTo>
                  <a:pt x="707" y="0"/>
                </a:lnTo>
                <a:cubicBezTo>
                  <a:pt x="723" y="0"/>
                  <a:pt x="736" y="13"/>
                  <a:pt x="736" y="29"/>
                </a:cubicBezTo>
                <a:cubicBezTo>
                  <a:pt x="736" y="45"/>
                  <a:pt x="723" y="58"/>
                  <a:pt x="707" y="58"/>
                </a:cubicBezTo>
                <a:close/>
                <a:moveTo>
                  <a:pt x="534" y="58"/>
                </a:moveTo>
                <a:lnTo>
                  <a:pt x="477" y="58"/>
                </a:lnTo>
                <a:cubicBezTo>
                  <a:pt x="461" y="58"/>
                  <a:pt x="448" y="45"/>
                  <a:pt x="448" y="29"/>
                </a:cubicBezTo>
                <a:cubicBezTo>
                  <a:pt x="448" y="13"/>
                  <a:pt x="461" y="0"/>
                  <a:pt x="477" y="0"/>
                </a:cubicBezTo>
                <a:lnTo>
                  <a:pt x="534" y="0"/>
                </a:lnTo>
                <a:cubicBezTo>
                  <a:pt x="550" y="0"/>
                  <a:pt x="563" y="13"/>
                  <a:pt x="563" y="29"/>
                </a:cubicBezTo>
                <a:cubicBezTo>
                  <a:pt x="563" y="45"/>
                  <a:pt x="550" y="58"/>
                  <a:pt x="534" y="58"/>
                </a:cubicBezTo>
                <a:close/>
                <a:moveTo>
                  <a:pt x="361" y="58"/>
                </a:moveTo>
                <a:lnTo>
                  <a:pt x="304" y="58"/>
                </a:lnTo>
                <a:cubicBezTo>
                  <a:pt x="288" y="58"/>
                  <a:pt x="275" y="45"/>
                  <a:pt x="275" y="29"/>
                </a:cubicBezTo>
                <a:cubicBezTo>
                  <a:pt x="275" y="13"/>
                  <a:pt x="288" y="0"/>
                  <a:pt x="304" y="0"/>
                </a:cubicBezTo>
                <a:lnTo>
                  <a:pt x="361" y="0"/>
                </a:lnTo>
                <a:cubicBezTo>
                  <a:pt x="377" y="0"/>
                  <a:pt x="390" y="13"/>
                  <a:pt x="390" y="29"/>
                </a:cubicBezTo>
                <a:cubicBezTo>
                  <a:pt x="390" y="45"/>
                  <a:pt x="377" y="58"/>
                  <a:pt x="361" y="58"/>
                </a:cubicBezTo>
                <a:close/>
                <a:moveTo>
                  <a:pt x="189" y="58"/>
                </a:moveTo>
                <a:lnTo>
                  <a:pt x="131" y="58"/>
                </a:lnTo>
                <a:cubicBezTo>
                  <a:pt x="115" y="58"/>
                  <a:pt x="102" y="45"/>
                  <a:pt x="102" y="29"/>
                </a:cubicBezTo>
                <a:cubicBezTo>
                  <a:pt x="102" y="13"/>
                  <a:pt x="115" y="0"/>
                  <a:pt x="131" y="0"/>
                </a:cubicBezTo>
                <a:lnTo>
                  <a:pt x="189" y="0"/>
                </a:lnTo>
                <a:cubicBezTo>
                  <a:pt x="205" y="0"/>
                  <a:pt x="217" y="13"/>
                  <a:pt x="217" y="29"/>
                </a:cubicBezTo>
                <a:cubicBezTo>
                  <a:pt x="217" y="45"/>
                  <a:pt x="205" y="58"/>
                  <a:pt x="189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1" name="Rectangle 13"/>
          <p:cNvSpPr>
            <a:spLocks noChangeArrowheads="1"/>
          </p:cNvSpPr>
          <p:nvPr/>
        </p:nvSpPr>
        <p:spPr bwMode="auto">
          <a:xfrm>
            <a:off x="1147763" y="1966913"/>
            <a:ext cx="8255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Arial" charset="0"/>
              </a:rPr>
              <a:t>G(id,can,</a:t>
            </a:r>
            <a:br>
              <a:rPr lang="en-US" sz="1600">
                <a:solidFill>
                  <a:srgbClr val="000000"/>
                </a:solidFill>
                <a:latin typeface="Arial" charset="0"/>
              </a:rPr>
            </a:br>
            <a:r>
              <a:rPr lang="en-US" sz="1600">
                <a:solidFill>
                  <a:srgbClr val="000000"/>
                </a:solidFill>
                <a:latin typeface="Arial" charset="0"/>
              </a:rPr>
              <a:t>nam)</a:t>
            </a:r>
            <a:endParaRPr lang="en-US" sz="1600"/>
          </a:p>
        </p:txBody>
      </p:sp>
      <p:sp>
        <p:nvSpPr>
          <p:cNvPr id="770062" name="Freeform 14"/>
          <p:cNvSpPr>
            <a:spLocks/>
          </p:cNvSpPr>
          <p:nvPr/>
        </p:nvSpPr>
        <p:spPr bwMode="auto">
          <a:xfrm>
            <a:off x="4886325" y="2560638"/>
            <a:ext cx="630238" cy="642937"/>
          </a:xfrm>
          <a:custGeom>
            <a:avLst/>
            <a:gdLst/>
            <a:ahLst/>
            <a:cxnLst>
              <a:cxn ang="0">
                <a:pos x="304" y="397"/>
              </a:cxn>
              <a:cxn ang="0">
                <a:pos x="216" y="393"/>
              </a:cxn>
              <a:cxn ang="0">
                <a:pos x="143" y="385"/>
              </a:cxn>
              <a:cxn ang="0">
                <a:pos x="85" y="373"/>
              </a:cxn>
              <a:cxn ang="0">
                <a:pos x="41" y="356"/>
              </a:cxn>
              <a:cxn ang="0">
                <a:pos x="13" y="335"/>
              </a:cxn>
              <a:cxn ang="0">
                <a:pos x="0" y="309"/>
              </a:cxn>
              <a:cxn ang="0">
                <a:pos x="1" y="278"/>
              </a:cxn>
              <a:cxn ang="0">
                <a:pos x="17" y="243"/>
              </a:cxn>
              <a:cxn ang="0">
                <a:pos x="49" y="204"/>
              </a:cxn>
              <a:cxn ang="0">
                <a:pos x="95" y="159"/>
              </a:cxn>
              <a:cxn ang="0">
                <a:pos x="156" y="111"/>
              </a:cxn>
              <a:cxn ang="0">
                <a:pos x="232" y="58"/>
              </a:cxn>
              <a:cxn ang="0">
                <a:pos x="323" y="0"/>
              </a:cxn>
            </a:cxnLst>
            <a:rect l="0" t="0" r="r" b="b"/>
            <a:pathLst>
              <a:path w="323" h="397">
                <a:moveTo>
                  <a:pt x="304" y="397"/>
                </a:moveTo>
                <a:lnTo>
                  <a:pt x="216" y="393"/>
                </a:lnTo>
                <a:lnTo>
                  <a:pt x="143" y="385"/>
                </a:lnTo>
                <a:lnTo>
                  <a:pt x="85" y="373"/>
                </a:lnTo>
                <a:lnTo>
                  <a:pt x="41" y="356"/>
                </a:lnTo>
                <a:lnTo>
                  <a:pt x="13" y="335"/>
                </a:lnTo>
                <a:lnTo>
                  <a:pt x="0" y="309"/>
                </a:lnTo>
                <a:lnTo>
                  <a:pt x="1" y="278"/>
                </a:lnTo>
                <a:lnTo>
                  <a:pt x="17" y="243"/>
                </a:lnTo>
                <a:lnTo>
                  <a:pt x="49" y="204"/>
                </a:lnTo>
                <a:lnTo>
                  <a:pt x="95" y="159"/>
                </a:lnTo>
                <a:lnTo>
                  <a:pt x="156" y="111"/>
                </a:lnTo>
                <a:lnTo>
                  <a:pt x="232" y="58"/>
                </a:lnTo>
                <a:lnTo>
                  <a:pt x="323" y="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3" name="Freeform 15"/>
          <p:cNvSpPr>
            <a:spLocks/>
          </p:cNvSpPr>
          <p:nvPr/>
        </p:nvSpPr>
        <p:spPr bwMode="auto">
          <a:xfrm>
            <a:off x="4652963" y="2665413"/>
            <a:ext cx="1281112" cy="731837"/>
          </a:xfrm>
          <a:custGeom>
            <a:avLst/>
            <a:gdLst/>
            <a:ahLst/>
            <a:cxnLst>
              <a:cxn ang="0">
                <a:pos x="712" y="0"/>
              </a:cxn>
              <a:cxn ang="0">
                <a:pos x="649" y="69"/>
              </a:cxn>
              <a:cxn ang="0">
                <a:pos x="582" y="128"/>
              </a:cxn>
              <a:cxn ang="0">
                <a:pos x="512" y="176"/>
              </a:cxn>
              <a:cxn ang="0">
                <a:pos x="437" y="214"/>
              </a:cxn>
              <a:cxn ang="0">
                <a:pos x="357" y="242"/>
              </a:cxn>
              <a:cxn ang="0">
                <a:pos x="274" y="259"/>
              </a:cxn>
              <a:cxn ang="0">
                <a:pos x="187" y="267"/>
              </a:cxn>
              <a:cxn ang="0">
                <a:pos x="96" y="264"/>
              </a:cxn>
              <a:cxn ang="0">
                <a:pos x="0" y="250"/>
              </a:cxn>
            </a:cxnLst>
            <a:rect l="0" t="0" r="r" b="b"/>
            <a:pathLst>
              <a:path w="712" h="267">
                <a:moveTo>
                  <a:pt x="712" y="0"/>
                </a:moveTo>
                <a:lnTo>
                  <a:pt x="649" y="69"/>
                </a:lnTo>
                <a:lnTo>
                  <a:pt x="582" y="128"/>
                </a:lnTo>
                <a:lnTo>
                  <a:pt x="512" y="176"/>
                </a:lnTo>
                <a:lnTo>
                  <a:pt x="437" y="214"/>
                </a:lnTo>
                <a:lnTo>
                  <a:pt x="357" y="242"/>
                </a:lnTo>
                <a:lnTo>
                  <a:pt x="274" y="259"/>
                </a:lnTo>
                <a:lnTo>
                  <a:pt x="187" y="267"/>
                </a:lnTo>
                <a:lnTo>
                  <a:pt x="96" y="264"/>
                </a:lnTo>
                <a:lnTo>
                  <a:pt x="0" y="25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4" name="Freeform 16"/>
          <p:cNvSpPr>
            <a:spLocks/>
          </p:cNvSpPr>
          <p:nvPr/>
        </p:nvSpPr>
        <p:spPr bwMode="auto">
          <a:xfrm>
            <a:off x="5880100" y="2560638"/>
            <a:ext cx="149225" cy="142875"/>
          </a:xfrm>
          <a:custGeom>
            <a:avLst/>
            <a:gdLst/>
            <a:ahLst/>
            <a:cxnLst>
              <a:cxn ang="0">
                <a:pos x="47" y="89"/>
              </a:cxn>
              <a:cxn ang="0">
                <a:pos x="77" y="0"/>
              </a:cxn>
              <a:cxn ang="0">
                <a:pos x="0" y="53"/>
              </a:cxn>
              <a:cxn ang="0">
                <a:pos x="47" y="89"/>
              </a:cxn>
            </a:cxnLst>
            <a:rect l="0" t="0" r="r" b="b"/>
            <a:pathLst>
              <a:path w="77" h="89">
                <a:moveTo>
                  <a:pt x="47" y="89"/>
                </a:moveTo>
                <a:lnTo>
                  <a:pt x="77" y="0"/>
                </a:lnTo>
                <a:lnTo>
                  <a:pt x="0" y="53"/>
                </a:lnTo>
                <a:lnTo>
                  <a:pt x="47" y="89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5" name="Freeform 17"/>
          <p:cNvSpPr>
            <a:spLocks/>
          </p:cNvSpPr>
          <p:nvPr/>
        </p:nvSpPr>
        <p:spPr bwMode="auto">
          <a:xfrm>
            <a:off x="2540000" y="2495550"/>
            <a:ext cx="563563" cy="741363"/>
          </a:xfrm>
          <a:custGeom>
            <a:avLst/>
            <a:gdLst/>
            <a:ahLst/>
            <a:cxnLst>
              <a:cxn ang="0">
                <a:pos x="427" y="252"/>
              </a:cxn>
              <a:cxn ang="0">
                <a:pos x="334" y="224"/>
              </a:cxn>
              <a:cxn ang="0">
                <a:pos x="252" y="193"/>
              </a:cxn>
              <a:cxn ang="0">
                <a:pos x="181" y="160"/>
              </a:cxn>
              <a:cxn ang="0">
                <a:pos x="120" y="124"/>
              </a:cxn>
              <a:cxn ang="0">
                <a:pos x="70" y="85"/>
              </a:cxn>
              <a:cxn ang="0">
                <a:pos x="30" y="44"/>
              </a:cxn>
              <a:cxn ang="0">
                <a:pos x="0" y="0"/>
              </a:cxn>
            </a:cxnLst>
            <a:rect l="0" t="0" r="r" b="b"/>
            <a:pathLst>
              <a:path w="427" h="252">
                <a:moveTo>
                  <a:pt x="427" y="252"/>
                </a:moveTo>
                <a:lnTo>
                  <a:pt x="334" y="224"/>
                </a:lnTo>
                <a:lnTo>
                  <a:pt x="252" y="193"/>
                </a:lnTo>
                <a:lnTo>
                  <a:pt x="181" y="160"/>
                </a:lnTo>
                <a:lnTo>
                  <a:pt x="120" y="124"/>
                </a:lnTo>
                <a:lnTo>
                  <a:pt x="70" y="85"/>
                </a:lnTo>
                <a:lnTo>
                  <a:pt x="30" y="44"/>
                </a:lnTo>
                <a:lnTo>
                  <a:pt x="0" y="0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6" name="Freeform 18"/>
          <p:cNvSpPr>
            <a:spLocks/>
          </p:cNvSpPr>
          <p:nvPr/>
        </p:nvSpPr>
        <p:spPr bwMode="auto">
          <a:xfrm>
            <a:off x="3076575" y="3195638"/>
            <a:ext cx="182563" cy="95250"/>
          </a:xfrm>
          <a:custGeom>
            <a:avLst/>
            <a:gdLst/>
            <a:ahLst/>
            <a:cxnLst>
              <a:cxn ang="0">
                <a:pos x="15" y="0"/>
              </a:cxn>
              <a:cxn ang="0">
                <a:pos x="94" y="51"/>
              </a:cxn>
              <a:cxn ang="0">
                <a:pos x="0" y="58"/>
              </a:cxn>
              <a:cxn ang="0">
                <a:pos x="15" y="0"/>
              </a:cxn>
            </a:cxnLst>
            <a:rect l="0" t="0" r="r" b="b"/>
            <a:pathLst>
              <a:path w="94" h="58">
                <a:moveTo>
                  <a:pt x="15" y="0"/>
                </a:moveTo>
                <a:lnTo>
                  <a:pt x="94" y="51"/>
                </a:lnTo>
                <a:lnTo>
                  <a:pt x="0" y="58"/>
                </a:lnTo>
                <a:lnTo>
                  <a:pt x="15" y="0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69" name="Rectangle 21"/>
          <p:cNvSpPr>
            <a:spLocks noChangeArrowheads="1"/>
          </p:cNvSpPr>
          <p:nvPr/>
        </p:nvSpPr>
        <p:spPr bwMode="auto">
          <a:xfrm>
            <a:off x="2193925" y="2682875"/>
            <a:ext cx="258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i="1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1600" b="1" i="1" baseline="-25000">
                <a:solidFill>
                  <a:srgbClr val="A50021"/>
                </a:solidFill>
                <a:latin typeface="Arial" charset="0"/>
              </a:rPr>
              <a:t>2</a:t>
            </a:r>
            <a:endParaRPr lang="en-US" sz="1600" baseline="-25000">
              <a:solidFill>
                <a:srgbClr val="A50021"/>
              </a:solidFill>
            </a:endParaRPr>
          </a:p>
        </p:txBody>
      </p:sp>
      <p:sp>
        <p:nvSpPr>
          <p:cNvPr id="770070" name="Rectangle 22"/>
          <p:cNvSpPr>
            <a:spLocks noChangeArrowheads="1"/>
          </p:cNvSpPr>
          <p:nvPr/>
        </p:nvSpPr>
        <p:spPr bwMode="auto">
          <a:xfrm>
            <a:off x="5067300" y="2936875"/>
            <a:ext cx="25876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i="1" dirty="0" smtClean="0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1600" b="1" i="1" baseline="-25000" dirty="0" smtClean="0">
                <a:solidFill>
                  <a:srgbClr val="A50021"/>
                </a:solidFill>
                <a:latin typeface="Arial" charset="0"/>
              </a:rPr>
              <a:t>3</a:t>
            </a:r>
            <a:endParaRPr lang="en-US" sz="1600" baseline="-25000" dirty="0">
              <a:solidFill>
                <a:srgbClr val="A50021"/>
              </a:solidFill>
            </a:endParaRPr>
          </a:p>
        </p:txBody>
      </p:sp>
      <p:sp>
        <p:nvSpPr>
          <p:cNvPr id="770072" name="Freeform 24"/>
          <p:cNvSpPr>
            <a:spLocks/>
          </p:cNvSpPr>
          <p:nvPr/>
        </p:nvSpPr>
        <p:spPr bwMode="auto">
          <a:xfrm>
            <a:off x="2743200" y="1944688"/>
            <a:ext cx="2619375" cy="187325"/>
          </a:xfrm>
          <a:custGeom>
            <a:avLst/>
            <a:gdLst/>
            <a:ahLst/>
            <a:cxnLst>
              <a:cxn ang="0">
                <a:pos x="1340" y="86"/>
              </a:cxn>
              <a:cxn ang="0">
                <a:pos x="1169" y="49"/>
              </a:cxn>
              <a:cxn ang="0">
                <a:pos x="1004" y="23"/>
              </a:cxn>
              <a:cxn ang="0">
                <a:pos x="844" y="7"/>
              </a:cxn>
              <a:cxn ang="0">
                <a:pos x="690" y="0"/>
              </a:cxn>
              <a:cxn ang="0">
                <a:pos x="541" y="4"/>
              </a:cxn>
              <a:cxn ang="0">
                <a:pos x="398" y="17"/>
              </a:cxn>
              <a:cxn ang="0">
                <a:pos x="260" y="40"/>
              </a:cxn>
              <a:cxn ang="0">
                <a:pos x="127" y="73"/>
              </a:cxn>
              <a:cxn ang="0">
                <a:pos x="0" y="116"/>
              </a:cxn>
            </a:cxnLst>
            <a:rect l="0" t="0" r="r" b="b"/>
            <a:pathLst>
              <a:path w="1340" h="116">
                <a:moveTo>
                  <a:pt x="1340" y="86"/>
                </a:moveTo>
                <a:lnTo>
                  <a:pt x="1169" y="49"/>
                </a:lnTo>
                <a:lnTo>
                  <a:pt x="1004" y="23"/>
                </a:lnTo>
                <a:lnTo>
                  <a:pt x="844" y="7"/>
                </a:lnTo>
                <a:lnTo>
                  <a:pt x="690" y="0"/>
                </a:lnTo>
                <a:lnTo>
                  <a:pt x="541" y="4"/>
                </a:lnTo>
                <a:lnTo>
                  <a:pt x="398" y="17"/>
                </a:lnTo>
                <a:lnTo>
                  <a:pt x="260" y="40"/>
                </a:lnTo>
                <a:lnTo>
                  <a:pt x="127" y="73"/>
                </a:lnTo>
                <a:lnTo>
                  <a:pt x="0" y="116"/>
                </a:lnTo>
              </a:path>
            </a:pathLst>
          </a:custGeom>
          <a:noFill/>
          <a:ln w="15875" cap="rnd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73" name="Freeform 25"/>
          <p:cNvSpPr>
            <a:spLocks/>
          </p:cNvSpPr>
          <p:nvPr/>
        </p:nvSpPr>
        <p:spPr bwMode="auto">
          <a:xfrm>
            <a:off x="5332413" y="2035175"/>
            <a:ext cx="184150" cy="92075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94" y="50"/>
              </a:cxn>
              <a:cxn ang="0">
                <a:pos x="15" y="0"/>
              </a:cxn>
              <a:cxn ang="0">
                <a:pos x="0" y="58"/>
              </a:cxn>
            </a:cxnLst>
            <a:rect l="0" t="0" r="r" b="b"/>
            <a:pathLst>
              <a:path w="94" h="58">
                <a:moveTo>
                  <a:pt x="0" y="58"/>
                </a:moveTo>
                <a:lnTo>
                  <a:pt x="94" y="50"/>
                </a:lnTo>
                <a:lnTo>
                  <a:pt x="15" y="0"/>
                </a:lnTo>
                <a:lnTo>
                  <a:pt x="0" y="58"/>
                </a:lnTo>
                <a:close/>
              </a:path>
            </a:pathLst>
          </a:custGeom>
          <a:solidFill>
            <a:srgbClr val="A5002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74" name="Rectangle 26"/>
          <p:cNvSpPr>
            <a:spLocks noChangeArrowheads="1"/>
          </p:cNvSpPr>
          <p:nvPr/>
        </p:nvSpPr>
        <p:spPr bwMode="auto">
          <a:xfrm>
            <a:off x="3170238" y="1700213"/>
            <a:ext cx="2587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i="1">
                <a:solidFill>
                  <a:srgbClr val="A50021"/>
                </a:solidFill>
                <a:latin typeface="Arial" charset="0"/>
              </a:rPr>
              <a:t>m</a:t>
            </a:r>
            <a:r>
              <a:rPr lang="en-US" sz="1600" b="1" i="1" baseline="-25000">
                <a:solidFill>
                  <a:srgbClr val="A50021"/>
                </a:solidFill>
                <a:latin typeface="Arial" charset="0"/>
              </a:rPr>
              <a:t>1</a:t>
            </a:r>
            <a:endParaRPr lang="en-US" sz="1600" baseline="-25000">
              <a:solidFill>
                <a:srgbClr val="A50021"/>
              </a:solidFill>
            </a:endParaRPr>
          </a:p>
        </p:txBody>
      </p:sp>
      <p:sp>
        <p:nvSpPr>
          <p:cNvPr id="770078" name="Freeform 30"/>
          <p:cNvSpPr>
            <a:spLocks noEditPoints="1"/>
          </p:cNvSpPr>
          <p:nvPr/>
        </p:nvSpPr>
        <p:spPr bwMode="auto">
          <a:xfrm>
            <a:off x="3241675" y="2976563"/>
            <a:ext cx="1427163" cy="604837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29" y="345"/>
              </a:cxn>
              <a:cxn ang="0">
                <a:pos x="57" y="432"/>
              </a:cxn>
              <a:cxn ang="0">
                <a:pos x="29" y="403"/>
              </a:cxn>
              <a:cxn ang="0">
                <a:pos x="0" y="662"/>
              </a:cxn>
              <a:cxn ang="0">
                <a:pos x="57" y="835"/>
              </a:cxn>
              <a:cxn ang="0">
                <a:pos x="57" y="777"/>
              </a:cxn>
              <a:cxn ang="0">
                <a:pos x="0" y="950"/>
              </a:cxn>
              <a:cxn ang="0">
                <a:pos x="29" y="1209"/>
              </a:cxn>
              <a:cxn ang="0">
                <a:pos x="89" y="1206"/>
              </a:cxn>
              <a:cxn ang="0">
                <a:pos x="61" y="1235"/>
              </a:cxn>
              <a:cxn ang="0">
                <a:pos x="320" y="1264"/>
              </a:cxn>
              <a:cxn ang="0">
                <a:pos x="493" y="1206"/>
              </a:cxn>
              <a:cxn ang="0">
                <a:pos x="435" y="1206"/>
              </a:cxn>
              <a:cxn ang="0">
                <a:pos x="608" y="1264"/>
              </a:cxn>
              <a:cxn ang="0">
                <a:pos x="867" y="1235"/>
              </a:cxn>
              <a:cxn ang="0">
                <a:pos x="953" y="1206"/>
              </a:cxn>
              <a:cxn ang="0">
                <a:pos x="925" y="1235"/>
              </a:cxn>
              <a:cxn ang="0">
                <a:pos x="1184" y="1264"/>
              </a:cxn>
              <a:cxn ang="0">
                <a:pos x="1357" y="1206"/>
              </a:cxn>
              <a:cxn ang="0">
                <a:pos x="1299" y="1206"/>
              </a:cxn>
              <a:cxn ang="0">
                <a:pos x="1472" y="1264"/>
              </a:cxn>
              <a:cxn ang="0">
                <a:pos x="1731" y="1235"/>
              </a:cxn>
              <a:cxn ang="0">
                <a:pos x="1817" y="1206"/>
              </a:cxn>
              <a:cxn ang="0">
                <a:pos x="1789" y="1235"/>
              </a:cxn>
              <a:cxn ang="0">
                <a:pos x="2048" y="1264"/>
              </a:cxn>
              <a:cxn ang="0">
                <a:pos x="2218" y="1206"/>
              </a:cxn>
              <a:cxn ang="0">
                <a:pos x="2247" y="1235"/>
              </a:cxn>
              <a:cxn ang="0">
                <a:pos x="2189" y="1117"/>
              </a:cxn>
              <a:cxn ang="0">
                <a:pos x="2218" y="1146"/>
              </a:cxn>
              <a:cxn ang="0">
                <a:pos x="2247" y="887"/>
              </a:cxn>
              <a:cxn ang="0">
                <a:pos x="2189" y="714"/>
              </a:cxn>
              <a:cxn ang="0">
                <a:pos x="2189" y="771"/>
              </a:cxn>
              <a:cxn ang="0">
                <a:pos x="2247" y="599"/>
              </a:cxn>
              <a:cxn ang="0">
                <a:pos x="2218" y="339"/>
              </a:cxn>
              <a:cxn ang="0">
                <a:pos x="2189" y="253"/>
              </a:cxn>
              <a:cxn ang="0">
                <a:pos x="2218" y="282"/>
              </a:cxn>
              <a:cxn ang="0">
                <a:pos x="2212" y="57"/>
              </a:cxn>
              <a:cxn ang="0">
                <a:pos x="2247" y="80"/>
              </a:cxn>
              <a:cxn ang="0">
                <a:pos x="2011" y="28"/>
              </a:cxn>
              <a:cxn ang="0">
                <a:pos x="1924" y="57"/>
              </a:cxn>
              <a:cxn ang="0">
                <a:pos x="1953" y="28"/>
              </a:cxn>
              <a:cxn ang="0">
                <a:pos x="1694" y="0"/>
              </a:cxn>
              <a:cxn ang="0">
                <a:pos x="1521" y="57"/>
              </a:cxn>
              <a:cxn ang="0">
                <a:pos x="1579" y="57"/>
              </a:cxn>
              <a:cxn ang="0">
                <a:pos x="1406" y="0"/>
              </a:cxn>
              <a:cxn ang="0">
                <a:pos x="1147" y="28"/>
              </a:cxn>
              <a:cxn ang="0">
                <a:pos x="1060" y="57"/>
              </a:cxn>
              <a:cxn ang="0">
                <a:pos x="1089" y="28"/>
              </a:cxn>
              <a:cxn ang="0">
                <a:pos x="830" y="0"/>
              </a:cxn>
              <a:cxn ang="0">
                <a:pos x="657" y="57"/>
              </a:cxn>
              <a:cxn ang="0">
                <a:pos x="715" y="57"/>
              </a:cxn>
              <a:cxn ang="0">
                <a:pos x="542" y="0"/>
              </a:cxn>
              <a:cxn ang="0">
                <a:pos x="283" y="28"/>
              </a:cxn>
              <a:cxn ang="0">
                <a:pos x="196" y="57"/>
              </a:cxn>
              <a:cxn ang="0">
                <a:pos x="225" y="28"/>
              </a:cxn>
            </a:cxnLst>
            <a:rect l="0" t="0" r="r" b="b"/>
            <a:pathLst>
              <a:path w="2247" h="1264">
                <a:moveTo>
                  <a:pt x="57" y="86"/>
                </a:moveTo>
                <a:lnTo>
                  <a:pt x="57" y="144"/>
                </a:lnTo>
                <a:cubicBezTo>
                  <a:pt x="57" y="160"/>
                  <a:pt x="45" y="172"/>
                  <a:pt x="29" y="172"/>
                </a:cubicBezTo>
                <a:cubicBezTo>
                  <a:pt x="13" y="172"/>
                  <a:pt x="0" y="160"/>
                  <a:pt x="0" y="144"/>
                </a:cubicBezTo>
                <a:lnTo>
                  <a:pt x="0" y="86"/>
                </a:lnTo>
                <a:cubicBezTo>
                  <a:pt x="0" y="70"/>
                  <a:pt x="13" y="57"/>
                  <a:pt x="29" y="57"/>
                </a:cubicBezTo>
                <a:cubicBezTo>
                  <a:pt x="45" y="57"/>
                  <a:pt x="57" y="70"/>
                  <a:pt x="57" y="86"/>
                </a:cubicBezTo>
                <a:close/>
                <a:moveTo>
                  <a:pt x="57" y="259"/>
                </a:moveTo>
                <a:lnTo>
                  <a:pt x="57" y="316"/>
                </a:lnTo>
                <a:cubicBezTo>
                  <a:pt x="57" y="332"/>
                  <a:pt x="45" y="345"/>
                  <a:pt x="29" y="345"/>
                </a:cubicBezTo>
                <a:cubicBezTo>
                  <a:pt x="13" y="345"/>
                  <a:pt x="0" y="332"/>
                  <a:pt x="0" y="316"/>
                </a:cubicBezTo>
                <a:lnTo>
                  <a:pt x="0" y="259"/>
                </a:lnTo>
                <a:cubicBezTo>
                  <a:pt x="0" y="243"/>
                  <a:pt x="13" y="230"/>
                  <a:pt x="29" y="230"/>
                </a:cubicBezTo>
                <a:cubicBezTo>
                  <a:pt x="45" y="230"/>
                  <a:pt x="57" y="243"/>
                  <a:pt x="57" y="259"/>
                </a:cubicBezTo>
                <a:close/>
                <a:moveTo>
                  <a:pt x="57" y="432"/>
                </a:moveTo>
                <a:lnTo>
                  <a:pt x="57" y="489"/>
                </a:lnTo>
                <a:cubicBezTo>
                  <a:pt x="57" y="505"/>
                  <a:pt x="45" y="518"/>
                  <a:pt x="29" y="518"/>
                </a:cubicBezTo>
                <a:cubicBezTo>
                  <a:pt x="13" y="518"/>
                  <a:pt x="0" y="505"/>
                  <a:pt x="0" y="489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7" y="416"/>
                  <a:pt x="57" y="432"/>
                </a:cubicBezTo>
                <a:close/>
                <a:moveTo>
                  <a:pt x="57" y="604"/>
                </a:moveTo>
                <a:lnTo>
                  <a:pt x="57" y="662"/>
                </a:lnTo>
                <a:cubicBezTo>
                  <a:pt x="57" y="678"/>
                  <a:pt x="45" y="691"/>
                  <a:pt x="29" y="691"/>
                </a:cubicBezTo>
                <a:cubicBezTo>
                  <a:pt x="13" y="691"/>
                  <a:pt x="0" y="678"/>
                  <a:pt x="0" y="662"/>
                </a:cubicBezTo>
                <a:lnTo>
                  <a:pt x="0" y="604"/>
                </a:lnTo>
                <a:cubicBezTo>
                  <a:pt x="0" y="588"/>
                  <a:pt x="13" y="576"/>
                  <a:pt x="29" y="576"/>
                </a:cubicBezTo>
                <a:cubicBezTo>
                  <a:pt x="45" y="576"/>
                  <a:pt x="57" y="588"/>
                  <a:pt x="57" y="604"/>
                </a:cubicBezTo>
                <a:close/>
                <a:moveTo>
                  <a:pt x="57" y="777"/>
                </a:moveTo>
                <a:lnTo>
                  <a:pt x="57" y="835"/>
                </a:lnTo>
                <a:cubicBezTo>
                  <a:pt x="57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7"/>
                </a:lnTo>
                <a:cubicBezTo>
                  <a:pt x="0" y="761"/>
                  <a:pt x="13" y="748"/>
                  <a:pt x="29" y="748"/>
                </a:cubicBezTo>
                <a:cubicBezTo>
                  <a:pt x="45" y="748"/>
                  <a:pt x="57" y="761"/>
                  <a:pt x="57" y="777"/>
                </a:cubicBezTo>
                <a:close/>
                <a:moveTo>
                  <a:pt x="57" y="950"/>
                </a:moveTo>
                <a:lnTo>
                  <a:pt x="57" y="1008"/>
                </a:lnTo>
                <a:cubicBezTo>
                  <a:pt x="57" y="1024"/>
                  <a:pt x="45" y="1036"/>
                  <a:pt x="29" y="1036"/>
                </a:cubicBezTo>
                <a:cubicBezTo>
                  <a:pt x="13" y="1036"/>
                  <a:pt x="0" y="1024"/>
                  <a:pt x="0" y="1008"/>
                </a:cubicBezTo>
                <a:lnTo>
                  <a:pt x="0" y="950"/>
                </a:lnTo>
                <a:cubicBezTo>
                  <a:pt x="0" y="934"/>
                  <a:pt x="13" y="921"/>
                  <a:pt x="29" y="921"/>
                </a:cubicBezTo>
                <a:cubicBezTo>
                  <a:pt x="45" y="921"/>
                  <a:pt x="57" y="934"/>
                  <a:pt x="57" y="950"/>
                </a:cubicBezTo>
                <a:close/>
                <a:moveTo>
                  <a:pt x="57" y="1123"/>
                </a:moveTo>
                <a:lnTo>
                  <a:pt x="57" y="1180"/>
                </a:lnTo>
                <a:cubicBezTo>
                  <a:pt x="57" y="1196"/>
                  <a:pt x="45" y="1209"/>
                  <a:pt x="29" y="1209"/>
                </a:cubicBezTo>
                <a:cubicBezTo>
                  <a:pt x="13" y="1209"/>
                  <a:pt x="0" y="1196"/>
                  <a:pt x="0" y="1180"/>
                </a:cubicBezTo>
                <a:lnTo>
                  <a:pt x="0" y="1123"/>
                </a:lnTo>
                <a:cubicBezTo>
                  <a:pt x="0" y="1107"/>
                  <a:pt x="13" y="1094"/>
                  <a:pt x="29" y="1094"/>
                </a:cubicBezTo>
                <a:cubicBezTo>
                  <a:pt x="45" y="1094"/>
                  <a:pt x="57" y="1107"/>
                  <a:pt x="57" y="1123"/>
                </a:cubicBezTo>
                <a:close/>
                <a:moveTo>
                  <a:pt x="89" y="1206"/>
                </a:moveTo>
                <a:lnTo>
                  <a:pt x="147" y="1206"/>
                </a:lnTo>
                <a:cubicBezTo>
                  <a:pt x="163" y="1206"/>
                  <a:pt x="176" y="1219"/>
                  <a:pt x="176" y="1235"/>
                </a:cubicBezTo>
                <a:cubicBezTo>
                  <a:pt x="176" y="1251"/>
                  <a:pt x="163" y="1264"/>
                  <a:pt x="147" y="1264"/>
                </a:cubicBezTo>
                <a:lnTo>
                  <a:pt x="89" y="1264"/>
                </a:lnTo>
                <a:cubicBezTo>
                  <a:pt x="74" y="1264"/>
                  <a:pt x="61" y="1251"/>
                  <a:pt x="61" y="1235"/>
                </a:cubicBezTo>
                <a:cubicBezTo>
                  <a:pt x="61" y="1219"/>
                  <a:pt x="74" y="1206"/>
                  <a:pt x="89" y="1206"/>
                </a:cubicBezTo>
                <a:close/>
                <a:moveTo>
                  <a:pt x="262" y="1206"/>
                </a:moveTo>
                <a:lnTo>
                  <a:pt x="320" y="1206"/>
                </a:lnTo>
                <a:cubicBezTo>
                  <a:pt x="336" y="1206"/>
                  <a:pt x="349" y="1219"/>
                  <a:pt x="349" y="1235"/>
                </a:cubicBezTo>
                <a:cubicBezTo>
                  <a:pt x="349" y="1251"/>
                  <a:pt x="336" y="1264"/>
                  <a:pt x="320" y="1264"/>
                </a:cubicBezTo>
                <a:lnTo>
                  <a:pt x="262" y="1264"/>
                </a:lnTo>
                <a:cubicBezTo>
                  <a:pt x="246" y="1264"/>
                  <a:pt x="233" y="1251"/>
                  <a:pt x="233" y="1235"/>
                </a:cubicBezTo>
                <a:cubicBezTo>
                  <a:pt x="233" y="1219"/>
                  <a:pt x="246" y="1206"/>
                  <a:pt x="262" y="1206"/>
                </a:cubicBezTo>
                <a:close/>
                <a:moveTo>
                  <a:pt x="435" y="1206"/>
                </a:moveTo>
                <a:lnTo>
                  <a:pt x="493" y="1206"/>
                </a:lnTo>
                <a:cubicBezTo>
                  <a:pt x="509" y="1206"/>
                  <a:pt x="521" y="1219"/>
                  <a:pt x="521" y="1235"/>
                </a:cubicBezTo>
                <a:cubicBezTo>
                  <a:pt x="521" y="1251"/>
                  <a:pt x="509" y="1264"/>
                  <a:pt x="493" y="1264"/>
                </a:cubicBezTo>
                <a:lnTo>
                  <a:pt x="435" y="1264"/>
                </a:lnTo>
                <a:cubicBezTo>
                  <a:pt x="419" y="1264"/>
                  <a:pt x="406" y="1251"/>
                  <a:pt x="406" y="1235"/>
                </a:cubicBezTo>
                <a:cubicBezTo>
                  <a:pt x="406" y="1219"/>
                  <a:pt x="419" y="1206"/>
                  <a:pt x="435" y="1206"/>
                </a:cubicBezTo>
                <a:close/>
                <a:moveTo>
                  <a:pt x="608" y="1206"/>
                </a:moveTo>
                <a:lnTo>
                  <a:pt x="665" y="1206"/>
                </a:lnTo>
                <a:cubicBezTo>
                  <a:pt x="681" y="1206"/>
                  <a:pt x="694" y="1219"/>
                  <a:pt x="694" y="1235"/>
                </a:cubicBezTo>
                <a:cubicBezTo>
                  <a:pt x="694" y="1251"/>
                  <a:pt x="681" y="1264"/>
                  <a:pt x="665" y="1264"/>
                </a:cubicBezTo>
                <a:lnTo>
                  <a:pt x="608" y="1264"/>
                </a:lnTo>
                <a:cubicBezTo>
                  <a:pt x="592" y="1264"/>
                  <a:pt x="579" y="1251"/>
                  <a:pt x="579" y="1235"/>
                </a:cubicBezTo>
                <a:cubicBezTo>
                  <a:pt x="579" y="1219"/>
                  <a:pt x="592" y="1206"/>
                  <a:pt x="608" y="1206"/>
                </a:cubicBezTo>
                <a:close/>
                <a:moveTo>
                  <a:pt x="781" y="1206"/>
                </a:moveTo>
                <a:lnTo>
                  <a:pt x="838" y="1206"/>
                </a:lnTo>
                <a:cubicBezTo>
                  <a:pt x="854" y="1206"/>
                  <a:pt x="867" y="1219"/>
                  <a:pt x="867" y="1235"/>
                </a:cubicBezTo>
                <a:cubicBezTo>
                  <a:pt x="867" y="1251"/>
                  <a:pt x="854" y="1264"/>
                  <a:pt x="838" y="1264"/>
                </a:cubicBezTo>
                <a:lnTo>
                  <a:pt x="781" y="1264"/>
                </a:lnTo>
                <a:cubicBezTo>
                  <a:pt x="765" y="1264"/>
                  <a:pt x="752" y="1251"/>
                  <a:pt x="752" y="1235"/>
                </a:cubicBezTo>
                <a:cubicBezTo>
                  <a:pt x="752" y="1219"/>
                  <a:pt x="765" y="1206"/>
                  <a:pt x="781" y="1206"/>
                </a:cubicBezTo>
                <a:close/>
                <a:moveTo>
                  <a:pt x="953" y="1206"/>
                </a:moveTo>
                <a:lnTo>
                  <a:pt x="1011" y="1206"/>
                </a:lnTo>
                <a:cubicBezTo>
                  <a:pt x="1027" y="1206"/>
                  <a:pt x="1040" y="1219"/>
                  <a:pt x="1040" y="1235"/>
                </a:cubicBezTo>
                <a:cubicBezTo>
                  <a:pt x="1040" y="1251"/>
                  <a:pt x="1027" y="1264"/>
                  <a:pt x="1011" y="1264"/>
                </a:cubicBezTo>
                <a:lnTo>
                  <a:pt x="953" y="1264"/>
                </a:lnTo>
                <a:cubicBezTo>
                  <a:pt x="938" y="1264"/>
                  <a:pt x="925" y="1251"/>
                  <a:pt x="925" y="1235"/>
                </a:cubicBezTo>
                <a:cubicBezTo>
                  <a:pt x="925" y="1219"/>
                  <a:pt x="938" y="1206"/>
                  <a:pt x="953" y="1206"/>
                </a:cubicBezTo>
                <a:close/>
                <a:moveTo>
                  <a:pt x="1126" y="1206"/>
                </a:moveTo>
                <a:lnTo>
                  <a:pt x="1184" y="1206"/>
                </a:lnTo>
                <a:cubicBezTo>
                  <a:pt x="1200" y="1206"/>
                  <a:pt x="1213" y="1219"/>
                  <a:pt x="1213" y="1235"/>
                </a:cubicBezTo>
                <a:cubicBezTo>
                  <a:pt x="1213" y="1251"/>
                  <a:pt x="1200" y="1264"/>
                  <a:pt x="1184" y="1264"/>
                </a:cubicBezTo>
                <a:lnTo>
                  <a:pt x="1126" y="1264"/>
                </a:lnTo>
                <a:cubicBezTo>
                  <a:pt x="1110" y="1264"/>
                  <a:pt x="1097" y="1251"/>
                  <a:pt x="1097" y="1235"/>
                </a:cubicBezTo>
                <a:cubicBezTo>
                  <a:pt x="1097" y="1219"/>
                  <a:pt x="1110" y="1206"/>
                  <a:pt x="1126" y="1206"/>
                </a:cubicBezTo>
                <a:close/>
                <a:moveTo>
                  <a:pt x="1299" y="1206"/>
                </a:moveTo>
                <a:lnTo>
                  <a:pt x="1357" y="1206"/>
                </a:lnTo>
                <a:cubicBezTo>
                  <a:pt x="1373" y="1206"/>
                  <a:pt x="1385" y="1219"/>
                  <a:pt x="1385" y="1235"/>
                </a:cubicBezTo>
                <a:cubicBezTo>
                  <a:pt x="1385" y="1251"/>
                  <a:pt x="1373" y="1264"/>
                  <a:pt x="1357" y="1264"/>
                </a:cubicBezTo>
                <a:lnTo>
                  <a:pt x="1299" y="1264"/>
                </a:lnTo>
                <a:cubicBezTo>
                  <a:pt x="1283" y="1264"/>
                  <a:pt x="1270" y="1251"/>
                  <a:pt x="1270" y="1235"/>
                </a:cubicBezTo>
                <a:cubicBezTo>
                  <a:pt x="1270" y="1219"/>
                  <a:pt x="1283" y="1206"/>
                  <a:pt x="1299" y="1206"/>
                </a:cubicBezTo>
                <a:close/>
                <a:moveTo>
                  <a:pt x="1472" y="1206"/>
                </a:moveTo>
                <a:lnTo>
                  <a:pt x="1529" y="1206"/>
                </a:lnTo>
                <a:cubicBezTo>
                  <a:pt x="1545" y="1206"/>
                  <a:pt x="1558" y="1219"/>
                  <a:pt x="1558" y="1235"/>
                </a:cubicBezTo>
                <a:cubicBezTo>
                  <a:pt x="1558" y="1251"/>
                  <a:pt x="1545" y="1264"/>
                  <a:pt x="1529" y="1264"/>
                </a:cubicBezTo>
                <a:lnTo>
                  <a:pt x="1472" y="1264"/>
                </a:lnTo>
                <a:cubicBezTo>
                  <a:pt x="1456" y="1264"/>
                  <a:pt x="1443" y="1251"/>
                  <a:pt x="1443" y="1235"/>
                </a:cubicBezTo>
                <a:cubicBezTo>
                  <a:pt x="1443" y="1219"/>
                  <a:pt x="1456" y="1206"/>
                  <a:pt x="1472" y="1206"/>
                </a:cubicBezTo>
                <a:close/>
                <a:moveTo>
                  <a:pt x="1645" y="1206"/>
                </a:moveTo>
                <a:lnTo>
                  <a:pt x="1702" y="1206"/>
                </a:lnTo>
                <a:cubicBezTo>
                  <a:pt x="1718" y="1206"/>
                  <a:pt x="1731" y="1219"/>
                  <a:pt x="1731" y="1235"/>
                </a:cubicBezTo>
                <a:cubicBezTo>
                  <a:pt x="1731" y="1251"/>
                  <a:pt x="1718" y="1264"/>
                  <a:pt x="1702" y="1264"/>
                </a:cubicBezTo>
                <a:lnTo>
                  <a:pt x="1645" y="1264"/>
                </a:lnTo>
                <a:cubicBezTo>
                  <a:pt x="1629" y="1264"/>
                  <a:pt x="1616" y="1251"/>
                  <a:pt x="1616" y="1235"/>
                </a:cubicBezTo>
                <a:cubicBezTo>
                  <a:pt x="1616" y="1219"/>
                  <a:pt x="1629" y="1206"/>
                  <a:pt x="1645" y="1206"/>
                </a:cubicBezTo>
                <a:close/>
                <a:moveTo>
                  <a:pt x="1817" y="1206"/>
                </a:moveTo>
                <a:lnTo>
                  <a:pt x="1875" y="1206"/>
                </a:lnTo>
                <a:cubicBezTo>
                  <a:pt x="1891" y="1206"/>
                  <a:pt x="1904" y="1219"/>
                  <a:pt x="1904" y="1235"/>
                </a:cubicBezTo>
                <a:cubicBezTo>
                  <a:pt x="1904" y="1251"/>
                  <a:pt x="1891" y="1264"/>
                  <a:pt x="1875" y="1264"/>
                </a:cubicBezTo>
                <a:lnTo>
                  <a:pt x="1817" y="1264"/>
                </a:lnTo>
                <a:cubicBezTo>
                  <a:pt x="1802" y="1264"/>
                  <a:pt x="1789" y="1251"/>
                  <a:pt x="1789" y="1235"/>
                </a:cubicBezTo>
                <a:cubicBezTo>
                  <a:pt x="1789" y="1219"/>
                  <a:pt x="1802" y="1206"/>
                  <a:pt x="1817" y="1206"/>
                </a:cubicBezTo>
                <a:close/>
                <a:moveTo>
                  <a:pt x="1990" y="1206"/>
                </a:moveTo>
                <a:lnTo>
                  <a:pt x="2048" y="1206"/>
                </a:lnTo>
                <a:cubicBezTo>
                  <a:pt x="2064" y="1206"/>
                  <a:pt x="2077" y="1219"/>
                  <a:pt x="2077" y="1235"/>
                </a:cubicBezTo>
                <a:cubicBezTo>
                  <a:pt x="2077" y="1251"/>
                  <a:pt x="2064" y="1264"/>
                  <a:pt x="2048" y="1264"/>
                </a:cubicBezTo>
                <a:lnTo>
                  <a:pt x="1990" y="1264"/>
                </a:lnTo>
                <a:cubicBezTo>
                  <a:pt x="1974" y="1264"/>
                  <a:pt x="1961" y="1251"/>
                  <a:pt x="1961" y="1235"/>
                </a:cubicBezTo>
                <a:cubicBezTo>
                  <a:pt x="1961" y="1219"/>
                  <a:pt x="1974" y="1206"/>
                  <a:pt x="1990" y="1206"/>
                </a:cubicBezTo>
                <a:close/>
                <a:moveTo>
                  <a:pt x="2163" y="1206"/>
                </a:moveTo>
                <a:lnTo>
                  <a:pt x="2218" y="1206"/>
                </a:lnTo>
                <a:lnTo>
                  <a:pt x="2189" y="1235"/>
                </a:lnTo>
                <a:lnTo>
                  <a:pt x="2189" y="1232"/>
                </a:lnTo>
                <a:cubicBezTo>
                  <a:pt x="2189" y="1216"/>
                  <a:pt x="2202" y="1203"/>
                  <a:pt x="2218" y="1203"/>
                </a:cubicBezTo>
                <a:cubicBezTo>
                  <a:pt x="2234" y="1203"/>
                  <a:pt x="2247" y="1216"/>
                  <a:pt x="2247" y="1232"/>
                </a:cubicBezTo>
                <a:lnTo>
                  <a:pt x="2247" y="1235"/>
                </a:lnTo>
                <a:cubicBezTo>
                  <a:pt x="2247" y="1251"/>
                  <a:pt x="2234" y="1264"/>
                  <a:pt x="2218" y="1264"/>
                </a:cubicBezTo>
                <a:lnTo>
                  <a:pt x="2163" y="1264"/>
                </a:lnTo>
                <a:cubicBezTo>
                  <a:pt x="2147" y="1264"/>
                  <a:pt x="2134" y="1251"/>
                  <a:pt x="2134" y="1235"/>
                </a:cubicBezTo>
                <a:cubicBezTo>
                  <a:pt x="2134" y="1219"/>
                  <a:pt x="2147" y="1206"/>
                  <a:pt x="2163" y="1206"/>
                </a:cubicBezTo>
                <a:close/>
                <a:moveTo>
                  <a:pt x="2189" y="1117"/>
                </a:moveTo>
                <a:lnTo>
                  <a:pt x="2189" y="1059"/>
                </a:lnTo>
                <a:cubicBezTo>
                  <a:pt x="2189" y="1043"/>
                  <a:pt x="2202" y="1031"/>
                  <a:pt x="2218" y="1031"/>
                </a:cubicBezTo>
                <a:cubicBezTo>
                  <a:pt x="2234" y="1031"/>
                  <a:pt x="2247" y="1043"/>
                  <a:pt x="2247" y="1059"/>
                </a:cubicBezTo>
                <a:lnTo>
                  <a:pt x="2247" y="1117"/>
                </a:lnTo>
                <a:cubicBezTo>
                  <a:pt x="2247" y="1133"/>
                  <a:pt x="2234" y="1146"/>
                  <a:pt x="2218" y="1146"/>
                </a:cubicBezTo>
                <a:cubicBezTo>
                  <a:pt x="2202" y="1146"/>
                  <a:pt x="2189" y="1133"/>
                  <a:pt x="2189" y="1117"/>
                </a:cubicBezTo>
                <a:close/>
                <a:moveTo>
                  <a:pt x="2189" y="944"/>
                </a:moveTo>
                <a:lnTo>
                  <a:pt x="2189" y="887"/>
                </a:lnTo>
                <a:cubicBezTo>
                  <a:pt x="2189" y="871"/>
                  <a:pt x="2202" y="858"/>
                  <a:pt x="2218" y="858"/>
                </a:cubicBezTo>
                <a:cubicBezTo>
                  <a:pt x="2234" y="858"/>
                  <a:pt x="2247" y="871"/>
                  <a:pt x="2247" y="887"/>
                </a:cubicBezTo>
                <a:lnTo>
                  <a:pt x="2247" y="944"/>
                </a:lnTo>
                <a:cubicBezTo>
                  <a:pt x="2247" y="960"/>
                  <a:pt x="2234" y="973"/>
                  <a:pt x="2218" y="973"/>
                </a:cubicBezTo>
                <a:cubicBezTo>
                  <a:pt x="2202" y="973"/>
                  <a:pt x="2189" y="960"/>
                  <a:pt x="2189" y="944"/>
                </a:cubicBezTo>
                <a:close/>
                <a:moveTo>
                  <a:pt x="2189" y="771"/>
                </a:moveTo>
                <a:lnTo>
                  <a:pt x="2189" y="714"/>
                </a:lnTo>
                <a:cubicBezTo>
                  <a:pt x="2189" y="698"/>
                  <a:pt x="2202" y="685"/>
                  <a:pt x="2218" y="685"/>
                </a:cubicBezTo>
                <a:cubicBezTo>
                  <a:pt x="2234" y="685"/>
                  <a:pt x="2247" y="698"/>
                  <a:pt x="2247" y="714"/>
                </a:cubicBezTo>
                <a:lnTo>
                  <a:pt x="2247" y="771"/>
                </a:lnTo>
                <a:cubicBezTo>
                  <a:pt x="2247" y="787"/>
                  <a:pt x="2234" y="800"/>
                  <a:pt x="2218" y="800"/>
                </a:cubicBezTo>
                <a:cubicBezTo>
                  <a:pt x="2202" y="800"/>
                  <a:pt x="2189" y="787"/>
                  <a:pt x="2189" y="771"/>
                </a:cubicBezTo>
                <a:close/>
                <a:moveTo>
                  <a:pt x="2189" y="599"/>
                </a:moveTo>
                <a:lnTo>
                  <a:pt x="2189" y="541"/>
                </a:lnTo>
                <a:cubicBezTo>
                  <a:pt x="2189" y="525"/>
                  <a:pt x="2202" y="512"/>
                  <a:pt x="2218" y="512"/>
                </a:cubicBezTo>
                <a:cubicBezTo>
                  <a:pt x="2234" y="512"/>
                  <a:pt x="2247" y="525"/>
                  <a:pt x="2247" y="541"/>
                </a:cubicBezTo>
                <a:lnTo>
                  <a:pt x="2247" y="599"/>
                </a:lnTo>
                <a:cubicBezTo>
                  <a:pt x="2247" y="615"/>
                  <a:pt x="2234" y="627"/>
                  <a:pt x="2218" y="627"/>
                </a:cubicBezTo>
                <a:cubicBezTo>
                  <a:pt x="2202" y="627"/>
                  <a:pt x="2189" y="615"/>
                  <a:pt x="2189" y="599"/>
                </a:cubicBezTo>
                <a:close/>
                <a:moveTo>
                  <a:pt x="2189" y="426"/>
                </a:moveTo>
                <a:lnTo>
                  <a:pt x="2189" y="368"/>
                </a:lnTo>
                <a:cubicBezTo>
                  <a:pt x="2189" y="352"/>
                  <a:pt x="2202" y="339"/>
                  <a:pt x="2218" y="339"/>
                </a:cubicBezTo>
                <a:cubicBezTo>
                  <a:pt x="2234" y="339"/>
                  <a:pt x="2247" y="352"/>
                  <a:pt x="2247" y="368"/>
                </a:cubicBezTo>
                <a:lnTo>
                  <a:pt x="2247" y="426"/>
                </a:lnTo>
                <a:cubicBezTo>
                  <a:pt x="2247" y="442"/>
                  <a:pt x="2234" y="455"/>
                  <a:pt x="2218" y="455"/>
                </a:cubicBezTo>
                <a:cubicBezTo>
                  <a:pt x="2202" y="455"/>
                  <a:pt x="2189" y="442"/>
                  <a:pt x="2189" y="426"/>
                </a:cubicBezTo>
                <a:close/>
                <a:moveTo>
                  <a:pt x="2189" y="253"/>
                </a:moveTo>
                <a:lnTo>
                  <a:pt x="2189" y="195"/>
                </a:lnTo>
                <a:cubicBezTo>
                  <a:pt x="2189" y="179"/>
                  <a:pt x="2202" y="167"/>
                  <a:pt x="2218" y="167"/>
                </a:cubicBezTo>
                <a:cubicBezTo>
                  <a:pt x="2234" y="167"/>
                  <a:pt x="2247" y="179"/>
                  <a:pt x="2247" y="195"/>
                </a:cubicBezTo>
                <a:lnTo>
                  <a:pt x="2247" y="253"/>
                </a:lnTo>
                <a:cubicBezTo>
                  <a:pt x="2247" y="269"/>
                  <a:pt x="2234" y="282"/>
                  <a:pt x="2218" y="282"/>
                </a:cubicBezTo>
                <a:cubicBezTo>
                  <a:pt x="2202" y="282"/>
                  <a:pt x="2189" y="269"/>
                  <a:pt x="2189" y="253"/>
                </a:cubicBezTo>
                <a:close/>
                <a:moveTo>
                  <a:pt x="2189" y="80"/>
                </a:moveTo>
                <a:lnTo>
                  <a:pt x="2189" y="28"/>
                </a:lnTo>
                <a:lnTo>
                  <a:pt x="2218" y="57"/>
                </a:lnTo>
                <a:lnTo>
                  <a:pt x="2212" y="57"/>
                </a:lnTo>
                <a:cubicBezTo>
                  <a:pt x="2196" y="57"/>
                  <a:pt x="2184" y="44"/>
                  <a:pt x="2184" y="28"/>
                </a:cubicBezTo>
                <a:cubicBezTo>
                  <a:pt x="2184" y="12"/>
                  <a:pt x="2196" y="0"/>
                  <a:pt x="2212" y="0"/>
                </a:cubicBezTo>
                <a:lnTo>
                  <a:pt x="2218" y="0"/>
                </a:lnTo>
                <a:cubicBezTo>
                  <a:pt x="2234" y="0"/>
                  <a:pt x="2247" y="12"/>
                  <a:pt x="2247" y="28"/>
                </a:cubicBezTo>
                <a:lnTo>
                  <a:pt x="2247" y="80"/>
                </a:lnTo>
                <a:cubicBezTo>
                  <a:pt x="2247" y="96"/>
                  <a:pt x="2234" y="109"/>
                  <a:pt x="2218" y="109"/>
                </a:cubicBezTo>
                <a:cubicBezTo>
                  <a:pt x="2202" y="109"/>
                  <a:pt x="2189" y="96"/>
                  <a:pt x="2189" y="80"/>
                </a:cubicBezTo>
                <a:close/>
                <a:moveTo>
                  <a:pt x="2097" y="57"/>
                </a:moveTo>
                <a:lnTo>
                  <a:pt x="2040" y="57"/>
                </a:lnTo>
                <a:cubicBezTo>
                  <a:pt x="2024" y="57"/>
                  <a:pt x="2011" y="44"/>
                  <a:pt x="2011" y="28"/>
                </a:cubicBezTo>
                <a:cubicBezTo>
                  <a:pt x="2011" y="12"/>
                  <a:pt x="2024" y="0"/>
                  <a:pt x="2040" y="0"/>
                </a:cubicBezTo>
                <a:lnTo>
                  <a:pt x="2097" y="0"/>
                </a:lnTo>
                <a:cubicBezTo>
                  <a:pt x="2113" y="0"/>
                  <a:pt x="2126" y="12"/>
                  <a:pt x="2126" y="28"/>
                </a:cubicBezTo>
                <a:cubicBezTo>
                  <a:pt x="2126" y="44"/>
                  <a:pt x="2113" y="57"/>
                  <a:pt x="2097" y="57"/>
                </a:cubicBezTo>
                <a:close/>
                <a:moveTo>
                  <a:pt x="1924" y="57"/>
                </a:moveTo>
                <a:lnTo>
                  <a:pt x="1867" y="57"/>
                </a:lnTo>
                <a:cubicBezTo>
                  <a:pt x="1851" y="57"/>
                  <a:pt x="1838" y="44"/>
                  <a:pt x="1838" y="28"/>
                </a:cubicBezTo>
                <a:cubicBezTo>
                  <a:pt x="1838" y="12"/>
                  <a:pt x="1851" y="0"/>
                  <a:pt x="1867" y="0"/>
                </a:cubicBezTo>
                <a:lnTo>
                  <a:pt x="1924" y="0"/>
                </a:lnTo>
                <a:cubicBezTo>
                  <a:pt x="1940" y="0"/>
                  <a:pt x="1953" y="12"/>
                  <a:pt x="1953" y="28"/>
                </a:cubicBezTo>
                <a:cubicBezTo>
                  <a:pt x="1953" y="44"/>
                  <a:pt x="1940" y="57"/>
                  <a:pt x="1924" y="57"/>
                </a:cubicBezTo>
                <a:close/>
                <a:moveTo>
                  <a:pt x="1752" y="57"/>
                </a:moveTo>
                <a:lnTo>
                  <a:pt x="1694" y="57"/>
                </a:lnTo>
                <a:cubicBezTo>
                  <a:pt x="1678" y="57"/>
                  <a:pt x="1665" y="44"/>
                  <a:pt x="1665" y="28"/>
                </a:cubicBezTo>
                <a:cubicBezTo>
                  <a:pt x="1665" y="12"/>
                  <a:pt x="1678" y="0"/>
                  <a:pt x="1694" y="0"/>
                </a:cubicBezTo>
                <a:lnTo>
                  <a:pt x="1752" y="0"/>
                </a:lnTo>
                <a:cubicBezTo>
                  <a:pt x="1767" y="0"/>
                  <a:pt x="1780" y="12"/>
                  <a:pt x="1780" y="28"/>
                </a:cubicBezTo>
                <a:cubicBezTo>
                  <a:pt x="1780" y="44"/>
                  <a:pt x="1767" y="57"/>
                  <a:pt x="1752" y="57"/>
                </a:cubicBezTo>
                <a:close/>
                <a:moveTo>
                  <a:pt x="1579" y="57"/>
                </a:moveTo>
                <a:lnTo>
                  <a:pt x="1521" y="57"/>
                </a:lnTo>
                <a:cubicBezTo>
                  <a:pt x="1505" y="57"/>
                  <a:pt x="1492" y="44"/>
                  <a:pt x="1492" y="28"/>
                </a:cubicBezTo>
                <a:cubicBezTo>
                  <a:pt x="1492" y="12"/>
                  <a:pt x="1505" y="0"/>
                  <a:pt x="1521" y="0"/>
                </a:cubicBezTo>
                <a:lnTo>
                  <a:pt x="1579" y="0"/>
                </a:lnTo>
                <a:cubicBezTo>
                  <a:pt x="1595" y="0"/>
                  <a:pt x="1608" y="12"/>
                  <a:pt x="1608" y="28"/>
                </a:cubicBezTo>
                <a:cubicBezTo>
                  <a:pt x="1608" y="44"/>
                  <a:pt x="1595" y="57"/>
                  <a:pt x="1579" y="57"/>
                </a:cubicBezTo>
                <a:close/>
                <a:moveTo>
                  <a:pt x="1406" y="57"/>
                </a:moveTo>
                <a:lnTo>
                  <a:pt x="1348" y="57"/>
                </a:lnTo>
                <a:cubicBezTo>
                  <a:pt x="1332" y="57"/>
                  <a:pt x="1320" y="44"/>
                  <a:pt x="1320" y="28"/>
                </a:cubicBezTo>
                <a:cubicBezTo>
                  <a:pt x="1320" y="12"/>
                  <a:pt x="1332" y="0"/>
                  <a:pt x="1348" y="0"/>
                </a:cubicBezTo>
                <a:lnTo>
                  <a:pt x="1406" y="0"/>
                </a:lnTo>
                <a:cubicBezTo>
                  <a:pt x="1422" y="0"/>
                  <a:pt x="1435" y="12"/>
                  <a:pt x="1435" y="28"/>
                </a:cubicBezTo>
                <a:cubicBezTo>
                  <a:pt x="1435" y="44"/>
                  <a:pt x="1422" y="57"/>
                  <a:pt x="1406" y="57"/>
                </a:cubicBezTo>
                <a:close/>
                <a:moveTo>
                  <a:pt x="1233" y="57"/>
                </a:moveTo>
                <a:lnTo>
                  <a:pt x="1176" y="57"/>
                </a:lnTo>
                <a:cubicBezTo>
                  <a:pt x="1160" y="57"/>
                  <a:pt x="1147" y="44"/>
                  <a:pt x="1147" y="28"/>
                </a:cubicBezTo>
                <a:cubicBezTo>
                  <a:pt x="1147" y="12"/>
                  <a:pt x="1160" y="0"/>
                  <a:pt x="1176" y="0"/>
                </a:cubicBezTo>
                <a:lnTo>
                  <a:pt x="1233" y="0"/>
                </a:lnTo>
                <a:cubicBezTo>
                  <a:pt x="1249" y="0"/>
                  <a:pt x="1262" y="12"/>
                  <a:pt x="1262" y="28"/>
                </a:cubicBezTo>
                <a:cubicBezTo>
                  <a:pt x="1262" y="44"/>
                  <a:pt x="1249" y="57"/>
                  <a:pt x="1233" y="57"/>
                </a:cubicBezTo>
                <a:close/>
                <a:moveTo>
                  <a:pt x="1060" y="57"/>
                </a:moveTo>
                <a:lnTo>
                  <a:pt x="1003" y="57"/>
                </a:lnTo>
                <a:cubicBezTo>
                  <a:pt x="987" y="57"/>
                  <a:pt x="974" y="44"/>
                  <a:pt x="974" y="28"/>
                </a:cubicBezTo>
                <a:cubicBezTo>
                  <a:pt x="974" y="12"/>
                  <a:pt x="987" y="0"/>
                  <a:pt x="1003" y="0"/>
                </a:cubicBezTo>
                <a:lnTo>
                  <a:pt x="1060" y="0"/>
                </a:lnTo>
                <a:cubicBezTo>
                  <a:pt x="1076" y="0"/>
                  <a:pt x="1089" y="12"/>
                  <a:pt x="1089" y="28"/>
                </a:cubicBezTo>
                <a:cubicBezTo>
                  <a:pt x="1089" y="44"/>
                  <a:pt x="1076" y="57"/>
                  <a:pt x="1060" y="57"/>
                </a:cubicBezTo>
                <a:close/>
                <a:moveTo>
                  <a:pt x="888" y="57"/>
                </a:moveTo>
                <a:lnTo>
                  <a:pt x="830" y="57"/>
                </a:lnTo>
                <a:cubicBezTo>
                  <a:pt x="814" y="57"/>
                  <a:pt x="801" y="44"/>
                  <a:pt x="801" y="28"/>
                </a:cubicBezTo>
                <a:cubicBezTo>
                  <a:pt x="801" y="12"/>
                  <a:pt x="814" y="0"/>
                  <a:pt x="830" y="0"/>
                </a:cubicBezTo>
                <a:lnTo>
                  <a:pt x="888" y="0"/>
                </a:lnTo>
                <a:cubicBezTo>
                  <a:pt x="903" y="0"/>
                  <a:pt x="916" y="12"/>
                  <a:pt x="916" y="28"/>
                </a:cubicBezTo>
                <a:cubicBezTo>
                  <a:pt x="916" y="44"/>
                  <a:pt x="903" y="57"/>
                  <a:pt x="888" y="57"/>
                </a:cubicBezTo>
                <a:close/>
                <a:moveTo>
                  <a:pt x="715" y="57"/>
                </a:moveTo>
                <a:lnTo>
                  <a:pt x="657" y="57"/>
                </a:lnTo>
                <a:cubicBezTo>
                  <a:pt x="641" y="57"/>
                  <a:pt x="628" y="44"/>
                  <a:pt x="628" y="28"/>
                </a:cubicBezTo>
                <a:cubicBezTo>
                  <a:pt x="628" y="12"/>
                  <a:pt x="641" y="0"/>
                  <a:pt x="657" y="0"/>
                </a:cubicBezTo>
                <a:lnTo>
                  <a:pt x="715" y="0"/>
                </a:lnTo>
                <a:cubicBezTo>
                  <a:pt x="731" y="0"/>
                  <a:pt x="744" y="12"/>
                  <a:pt x="744" y="28"/>
                </a:cubicBezTo>
                <a:cubicBezTo>
                  <a:pt x="744" y="44"/>
                  <a:pt x="731" y="57"/>
                  <a:pt x="715" y="57"/>
                </a:cubicBezTo>
                <a:close/>
                <a:moveTo>
                  <a:pt x="542" y="57"/>
                </a:moveTo>
                <a:lnTo>
                  <a:pt x="484" y="57"/>
                </a:lnTo>
                <a:cubicBezTo>
                  <a:pt x="468" y="57"/>
                  <a:pt x="456" y="44"/>
                  <a:pt x="456" y="28"/>
                </a:cubicBezTo>
                <a:cubicBezTo>
                  <a:pt x="456" y="12"/>
                  <a:pt x="468" y="0"/>
                  <a:pt x="484" y="0"/>
                </a:cubicBezTo>
                <a:lnTo>
                  <a:pt x="542" y="0"/>
                </a:lnTo>
                <a:cubicBezTo>
                  <a:pt x="558" y="0"/>
                  <a:pt x="571" y="12"/>
                  <a:pt x="571" y="28"/>
                </a:cubicBezTo>
                <a:cubicBezTo>
                  <a:pt x="571" y="44"/>
                  <a:pt x="558" y="57"/>
                  <a:pt x="542" y="57"/>
                </a:cubicBezTo>
                <a:close/>
                <a:moveTo>
                  <a:pt x="369" y="57"/>
                </a:moveTo>
                <a:lnTo>
                  <a:pt x="312" y="57"/>
                </a:lnTo>
                <a:cubicBezTo>
                  <a:pt x="296" y="57"/>
                  <a:pt x="283" y="44"/>
                  <a:pt x="283" y="28"/>
                </a:cubicBezTo>
                <a:cubicBezTo>
                  <a:pt x="283" y="12"/>
                  <a:pt x="296" y="0"/>
                  <a:pt x="312" y="0"/>
                </a:cubicBezTo>
                <a:lnTo>
                  <a:pt x="369" y="0"/>
                </a:lnTo>
                <a:cubicBezTo>
                  <a:pt x="385" y="0"/>
                  <a:pt x="398" y="12"/>
                  <a:pt x="398" y="28"/>
                </a:cubicBezTo>
                <a:cubicBezTo>
                  <a:pt x="398" y="44"/>
                  <a:pt x="385" y="57"/>
                  <a:pt x="369" y="57"/>
                </a:cubicBezTo>
                <a:close/>
                <a:moveTo>
                  <a:pt x="196" y="57"/>
                </a:moveTo>
                <a:lnTo>
                  <a:pt x="139" y="57"/>
                </a:lnTo>
                <a:cubicBezTo>
                  <a:pt x="123" y="57"/>
                  <a:pt x="110" y="44"/>
                  <a:pt x="110" y="28"/>
                </a:cubicBezTo>
                <a:cubicBezTo>
                  <a:pt x="110" y="12"/>
                  <a:pt x="123" y="0"/>
                  <a:pt x="139" y="0"/>
                </a:cubicBezTo>
                <a:lnTo>
                  <a:pt x="196" y="0"/>
                </a:lnTo>
                <a:cubicBezTo>
                  <a:pt x="212" y="0"/>
                  <a:pt x="225" y="12"/>
                  <a:pt x="225" y="28"/>
                </a:cubicBezTo>
                <a:cubicBezTo>
                  <a:pt x="225" y="44"/>
                  <a:pt x="212" y="57"/>
                  <a:pt x="196" y="57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079" name="Rectangle 31"/>
          <p:cNvSpPr>
            <a:spLocks noChangeArrowheads="1"/>
          </p:cNvSpPr>
          <p:nvPr/>
        </p:nvSpPr>
        <p:spPr bwMode="auto">
          <a:xfrm>
            <a:off x="3322638" y="3025775"/>
            <a:ext cx="6667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>
                <a:solidFill>
                  <a:srgbClr val="000000"/>
                </a:solidFill>
                <a:latin typeface="Arial" charset="0"/>
              </a:rPr>
              <a:t>U(nam,</a:t>
            </a:r>
            <a:br>
              <a:rPr lang="en-US" sz="1600">
                <a:solidFill>
                  <a:srgbClr val="000000"/>
                </a:solidFill>
                <a:latin typeface="Arial" charset="0"/>
              </a:rPr>
            </a:br>
            <a:r>
              <a:rPr lang="en-US" sz="1600">
                <a:solidFill>
                  <a:srgbClr val="000000"/>
                </a:solidFill>
                <a:latin typeface="Arial" charset="0"/>
              </a:rPr>
              <a:t>can)</a:t>
            </a:r>
            <a:endParaRPr lang="en-US" sz="1600"/>
          </a:p>
        </p:txBody>
      </p:sp>
      <p:sp>
        <p:nvSpPr>
          <p:cNvPr id="770080" name="Freeform 32"/>
          <p:cNvSpPr>
            <a:spLocks/>
          </p:cNvSpPr>
          <p:nvPr/>
        </p:nvSpPr>
        <p:spPr bwMode="auto">
          <a:xfrm>
            <a:off x="5435600" y="3154363"/>
            <a:ext cx="88900" cy="69850"/>
          </a:xfrm>
          <a:custGeom>
            <a:avLst/>
            <a:gdLst/>
            <a:ahLst/>
            <a:cxnLst>
              <a:cxn ang="0">
                <a:pos x="1" y="74"/>
              </a:cxn>
              <a:cxn ang="0">
                <a:pos x="76" y="1"/>
              </a:cxn>
              <a:cxn ang="0">
                <a:pos x="150" y="76"/>
              </a:cxn>
              <a:cxn ang="0">
                <a:pos x="150" y="76"/>
              </a:cxn>
              <a:cxn ang="0">
                <a:pos x="74" y="150"/>
              </a:cxn>
              <a:cxn ang="0">
                <a:pos x="1" y="74"/>
              </a:cxn>
            </a:cxnLst>
            <a:rect l="0" t="0" r="r" b="b"/>
            <a:pathLst>
              <a:path w="150" h="150">
                <a:moveTo>
                  <a:pt x="1" y="74"/>
                </a:moveTo>
                <a:cubicBezTo>
                  <a:pt x="1" y="33"/>
                  <a:pt x="35" y="0"/>
                  <a:pt x="76" y="1"/>
                </a:cubicBezTo>
                <a:cubicBezTo>
                  <a:pt x="117" y="1"/>
                  <a:pt x="150" y="35"/>
                  <a:pt x="150" y="76"/>
                </a:cubicBezTo>
                <a:cubicBezTo>
                  <a:pt x="150" y="76"/>
                  <a:pt x="150" y="76"/>
                  <a:pt x="150" y="76"/>
                </a:cubicBezTo>
                <a:cubicBezTo>
                  <a:pt x="149" y="117"/>
                  <a:pt x="116" y="150"/>
                  <a:pt x="74" y="150"/>
                </a:cubicBezTo>
                <a:cubicBezTo>
                  <a:pt x="33" y="149"/>
                  <a:pt x="0" y="115"/>
                  <a:pt x="1" y="74"/>
                </a:cubicBezTo>
              </a:path>
            </a:pathLst>
          </a:custGeom>
          <a:solidFill>
            <a:srgbClr val="A50021"/>
          </a:solidFill>
          <a:ln w="0">
            <a:solidFill>
              <a:srgbClr val="A5002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0117" name="Rectangle 69"/>
          <p:cNvSpPr>
            <a:spLocks noChangeArrowheads="1"/>
          </p:cNvSpPr>
          <p:nvPr/>
        </p:nvSpPr>
        <p:spPr bwMode="auto">
          <a:xfrm>
            <a:off x="350379" y="4195763"/>
            <a:ext cx="409626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0188" indent="-230188" algn="l" defTabSz="171450">
              <a:spcBef>
                <a:spcPct val="20000"/>
              </a:spcBef>
              <a:buClr>
                <a:srgbClr val="800000"/>
              </a:buClr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Run extended mappings recursively until 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</a:rPr>
              <a:t>fixpoint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, to compute </a:t>
            </a:r>
            <a:r>
              <a:rPr kumimoji="1" lang="en-US" sz="2000" dirty="0" smtClean="0">
                <a:solidFill>
                  <a:srgbClr val="009900"/>
                </a:solidFill>
                <a:latin typeface="Gill Sans MT" pitchFamily="34" charset="0"/>
              </a:rPr>
              <a:t>target</a:t>
            </a:r>
          </a:p>
          <a:p>
            <a:pPr marL="230188" indent="-230188" algn="l" defTabSz="171450">
              <a:spcBef>
                <a:spcPct val="20000"/>
              </a:spcBef>
              <a:buClr>
                <a:srgbClr val="800000"/>
              </a:buClr>
            </a:pPr>
            <a:endParaRPr kumimoji="1" lang="en-US" sz="800" dirty="0" smtClean="0">
              <a:solidFill>
                <a:srgbClr val="003366"/>
              </a:solidFill>
              <a:latin typeface="Gill Sans MT" pitchFamily="34" charset="0"/>
            </a:endParaRPr>
          </a:p>
          <a:p>
            <a:pPr marL="230188" indent="-230188" algn="l" defTabSz="171450">
              <a:spcBef>
                <a:spcPct val="20000"/>
              </a:spcBef>
              <a:buClr>
                <a:srgbClr val="800000"/>
              </a:buClr>
            </a:pPr>
            <a:r>
              <a:rPr kumimoji="1" lang="en-US" sz="1800" dirty="0" smtClean="0">
                <a:solidFill>
                  <a:srgbClr val="003366"/>
                </a:solidFill>
                <a:latin typeface="Gill Sans MT" pitchFamily="34" charset="0"/>
              </a:rPr>
              <a:t>W/o deletions: </a:t>
            </a:r>
            <a:r>
              <a:rPr kumimoji="1" lang="en-US" sz="18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 MT" pitchFamily="34" charset="0"/>
              </a:rPr>
              <a:t>canonical universal solution</a:t>
            </a:r>
            <a:r>
              <a:rPr kumimoji="1" lang="en-US" sz="1800" dirty="0" smtClean="0">
                <a:solidFill>
                  <a:srgbClr val="003366"/>
                </a:solidFill>
                <a:latin typeface="Gill Sans MT" pitchFamily="34" charset="0"/>
              </a:rPr>
              <a:t> [Fagin+04], as with chase</a:t>
            </a:r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4171950" y="3038475"/>
            <a:ext cx="465138" cy="247650"/>
            <a:chOff x="3830" y="3114"/>
            <a:chExt cx="293" cy="156"/>
          </a:xfrm>
        </p:grpSpPr>
        <p:sp>
          <p:nvSpPr>
            <p:cNvPr id="770119" name="Rectangle 71"/>
            <p:cNvSpPr>
              <a:spLocks noChangeArrowheads="1"/>
            </p:cNvSpPr>
            <p:nvPr/>
          </p:nvSpPr>
          <p:spPr bwMode="auto">
            <a:xfrm>
              <a:off x="3830" y="3123"/>
              <a:ext cx="283" cy="1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20" name="Rectangle 72"/>
            <p:cNvSpPr>
              <a:spLocks noChangeArrowheads="1"/>
            </p:cNvSpPr>
            <p:nvPr/>
          </p:nvSpPr>
          <p:spPr bwMode="auto">
            <a:xfrm>
              <a:off x="3830" y="3119"/>
              <a:ext cx="283" cy="135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21" name="Rectangle 73"/>
            <p:cNvSpPr>
              <a:spLocks noChangeArrowheads="1"/>
            </p:cNvSpPr>
            <p:nvPr/>
          </p:nvSpPr>
          <p:spPr bwMode="auto">
            <a:xfrm>
              <a:off x="3948" y="311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70122" name="Rectangle 74"/>
            <p:cNvSpPr>
              <a:spLocks noChangeArrowheads="1"/>
            </p:cNvSpPr>
            <p:nvPr/>
          </p:nvSpPr>
          <p:spPr bwMode="auto">
            <a:xfrm>
              <a:off x="3948" y="318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70123" name="Line 75"/>
            <p:cNvSpPr>
              <a:spLocks noChangeShapeType="1"/>
            </p:cNvSpPr>
            <p:nvPr/>
          </p:nvSpPr>
          <p:spPr bwMode="auto">
            <a:xfrm>
              <a:off x="3837" y="3191"/>
              <a:ext cx="286" cy="1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4171950" y="3368675"/>
            <a:ext cx="449263" cy="136525"/>
            <a:chOff x="3834" y="3322"/>
            <a:chExt cx="283" cy="86"/>
          </a:xfrm>
        </p:grpSpPr>
        <p:sp>
          <p:nvSpPr>
            <p:cNvPr id="770125" name="Rectangle 77"/>
            <p:cNvSpPr>
              <a:spLocks noChangeArrowheads="1"/>
            </p:cNvSpPr>
            <p:nvPr/>
          </p:nvSpPr>
          <p:spPr bwMode="auto">
            <a:xfrm>
              <a:off x="3834" y="3331"/>
              <a:ext cx="283" cy="67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26" name="Rectangle 78"/>
            <p:cNvSpPr>
              <a:spLocks noChangeArrowheads="1"/>
            </p:cNvSpPr>
            <p:nvPr/>
          </p:nvSpPr>
          <p:spPr bwMode="auto">
            <a:xfrm>
              <a:off x="3834" y="3327"/>
              <a:ext cx="283" cy="76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27" name="Rectangle 79"/>
            <p:cNvSpPr>
              <a:spLocks noChangeArrowheads="1"/>
            </p:cNvSpPr>
            <p:nvPr/>
          </p:nvSpPr>
          <p:spPr bwMode="auto">
            <a:xfrm>
              <a:off x="3952" y="3322"/>
              <a:ext cx="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</p:grpSp>
      <p:grpSp>
        <p:nvGrpSpPr>
          <p:cNvPr id="4" name="Group 80"/>
          <p:cNvGrpSpPr>
            <a:grpSpLocks/>
          </p:cNvGrpSpPr>
          <p:nvPr/>
        </p:nvGrpSpPr>
        <p:grpSpPr bwMode="auto">
          <a:xfrm>
            <a:off x="5540375" y="2055813"/>
            <a:ext cx="465138" cy="247650"/>
            <a:chOff x="3830" y="3114"/>
            <a:chExt cx="293" cy="156"/>
          </a:xfrm>
        </p:grpSpPr>
        <p:sp>
          <p:nvSpPr>
            <p:cNvPr id="770129" name="Rectangle 81"/>
            <p:cNvSpPr>
              <a:spLocks noChangeArrowheads="1"/>
            </p:cNvSpPr>
            <p:nvPr/>
          </p:nvSpPr>
          <p:spPr bwMode="auto">
            <a:xfrm>
              <a:off x="3830" y="3123"/>
              <a:ext cx="283" cy="1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30" name="Rectangle 82"/>
            <p:cNvSpPr>
              <a:spLocks noChangeArrowheads="1"/>
            </p:cNvSpPr>
            <p:nvPr/>
          </p:nvSpPr>
          <p:spPr bwMode="auto">
            <a:xfrm>
              <a:off x="3830" y="3119"/>
              <a:ext cx="283" cy="135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31" name="Rectangle 83"/>
            <p:cNvSpPr>
              <a:spLocks noChangeArrowheads="1"/>
            </p:cNvSpPr>
            <p:nvPr/>
          </p:nvSpPr>
          <p:spPr bwMode="auto">
            <a:xfrm>
              <a:off x="3948" y="311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70132" name="Rectangle 84"/>
            <p:cNvSpPr>
              <a:spLocks noChangeArrowheads="1"/>
            </p:cNvSpPr>
            <p:nvPr/>
          </p:nvSpPr>
          <p:spPr bwMode="auto">
            <a:xfrm>
              <a:off x="3948" y="318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70133" name="Line 85"/>
            <p:cNvSpPr>
              <a:spLocks noChangeShapeType="1"/>
            </p:cNvSpPr>
            <p:nvPr/>
          </p:nvSpPr>
          <p:spPr bwMode="auto">
            <a:xfrm>
              <a:off x="3837" y="3191"/>
              <a:ext cx="286" cy="1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86"/>
          <p:cNvGrpSpPr>
            <a:grpSpLocks/>
          </p:cNvGrpSpPr>
          <p:nvPr/>
        </p:nvGrpSpPr>
        <p:grpSpPr bwMode="auto">
          <a:xfrm>
            <a:off x="5540375" y="2386013"/>
            <a:ext cx="449263" cy="136525"/>
            <a:chOff x="3834" y="3322"/>
            <a:chExt cx="283" cy="86"/>
          </a:xfrm>
        </p:grpSpPr>
        <p:sp>
          <p:nvSpPr>
            <p:cNvPr id="770135" name="Rectangle 87"/>
            <p:cNvSpPr>
              <a:spLocks noChangeArrowheads="1"/>
            </p:cNvSpPr>
            <p:nvPr/>
          </p:nvSpPr>
          <p:spPr bwMode="auto">
            <a:xfrm>
              <a:off x="3834" y="3331"/>
              <a:ext cx="283" cy="67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36" name="Rectangle 88"/>
            <p:cNvSpPr>
              <a:spLocks noChangeArrowheads="1"/>
            </p:cNvSpPr>
            <p:nvPr/>
          </p:nvSpPr>
          <p:spPr bwMode="auto">
            <a:xfrm>
              <a:off x="3834" y="3327"/>
              <a:ext cx="283" cy="76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37" name="Rectangle 89"/>
            <p:cNvSpPr>
              <a:spLocks noChangeArrowheads="1"/>
            </p:cNvSpPr>
            <p:nvPr/>
          </p:nvSpPr>
          <p:spPr bwMode="auto">
            <a:xfrm>
              <a:off x="3952" y="3322"/>
              <a:ext cx="24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-</a:t>
              </a:r>
              <a:endParaRPr lang="en-US" sz="2800"/>
            </a:p>
          </p:txBody>
        </p:sp>
      </p:grpSp>
      <p:grpSp>
        <p:nvGrpSpPr>
          <p:cNvPr id="6" name="Group 90"/>
          <p:cNvGrpSpPr>
            <a:grpSpLocks/>
          </p:cNvGrpSpPr>
          <p:nvPr/>
        </p:nvGrpSpPr>
        <p:grpSpPr bwMode="auto">
          <a:xfrm>
            <a:off x="2228850" y="1939925"/>
            <a:ext cx="465138" cy="247650"/>
            <a:chOff x="3830" y="3114"/>
            <a:chExt cx="293" cy="156"/>
          </a:xfrm>
        </p:grpSpPr>
        <p:sp>
          <p:nvSpPr>
            <p:cNvPr id="770139" name="Rectangle 91"/>
            <p:cNvSpPr>
              <a:spLocks noChangeArrowheads="1"/>
            </p:cNvSpPr>
            <p:nvPr/>
          </p:nvSpPr>
          <p:spPr bwMode="auto">
            <a:xfrm>
              <a:off x="3830" y="3123"/>
              <a:ext cx="283" cy="126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40" name="Rectangle 92"/>
            <p:cNvSpPr>
              <a:spLocks noChangeArrowheads="1"/>
            </p:cNvSpPr>
            <p:nvPr/>
          </p:nvSpPr>
          <p:spPr bwMode="auto">
            <a:xfrm>
              <a:off x="3830" y="3119"/>
              <a:ext cx="283" cy="135"/>
            </a:xfrm>
            <a:prstGeom prst="rect">
              <a:avLst/>
            </a:prstGeom>
            <a:noFill/>
            <a:ln w="1587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0141" name="Rectangle 93"/>
            <p:cNvSpPr>
              <a:spLocks noChangeArrowheads="1"/>
            </p:cNvSpPr>
            <p:nvPr/>
          </p:nvSpPr>
          <p:spPr bwMode="auto">
            <a:xfrm>
              <a:off x="3948" y="311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70142" name="Rectangle 94"/>
            <p:cNvSpPr>
              <a:spLocks noChangeArrowheads="1"/>
            </p:cNvSpPr>
            <p:nvPr/>
          </p:nvSpPr>
          <p:spPr bwMode="auto">
            <a:xfrm>
              <a:off x="3948" y="3184"/>
              <a:ext cx="42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900">
                  <a:solidFill>
                    <a:srgbClr val="000000"/>
                  </a:solidFill>
                  <a:latin typeface="Arial" charset="0"/>
                </a:rPr>
                <a:t>+</a:t>
              </a:r>
              <a:endParaRPr lang="en-US" sz="2800"/>
            </a:p>
          </p:txBody>
        </p:sp>
        <p:sp>
          <p:nvSpPr>
            <p:cNvPr id="770143" name="Line 95"/>
            <p:cNvSpPr>
              <a:spLocks noChangeShapeType="1"/>
            </p:cNvSpPr>
            <p:nvPr/>
          </p:nvSpPr>
          <p:spPr bwMode="auto">
            <a:xfrm>
              <a:off x="3837" y="3191"/>
              <a:ext cx="286" cy="1"/>
            </a:xfrm>
            <a:prstGeom prst="line">
              <a:avLst/>
            </a:prstGeom>
            <a:noFill/>
            <a:ln w="9525" cap="rnd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0144" name="Rectangle 96"/>
          <p:cNvSpPr>
            <a:spLocks noChangeArrowheads="1"/>
          </p:cNvSpPr>
          <p:nvPr/>
        </p:nvSpPr>
        <p:spPr bwMode="auto">
          <a:xfrm>
            <a:off x="2698750" y="1622425"/>
            <a:ext cx="15716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G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l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70145" name="Rectangle 97"/>
          <p:cNvSpPr>
            <a:spLocks noChangeArrowheads="1"/>
          </p:cNvSpPr>
          <p:nvPr/>
        </p:nvSpPr>
        <p:spPr bwMode="auto">
          <a:xfrm>
            <a:off x="5324475" y="1708150"/>
            <a:ext cx="125413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B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l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70146" name="Rectangle 98"/>
          <p:cNvSpPr>
            <a:spLocks noChangeArrowheads="1"/>
          </p:cNvSpPr>
          <p:nvPr/>
        </p:nvSpPr>
        <p:spPr bwMode="auto">
          <a:xfrm>
            <a:off x="5170488" y="2468563"/>
            <a:ext cx="1460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B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r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70147" name="Rectangle 99"/>
          <p:cNvSpPr>
            <a:spLocks noChangeArrowheads="1"/>
          </p:cNvSpPr>
          <p:nvPr/>
        </p:nvSpPr>
        <p:spPr bwMode="auto">
          <a:xfrm>
            <a:off x="4748213" y="2841625"/>
            <a:ext cx="150812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U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l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70148" name="Rectangle 100"/>
          <p:cNvSpPr>
            <a:spLocks noChangeArrowheads="1"/>
          </p:cNvSpPr>
          <p:nvPr/>
        </p:nvSpPr>
        <p:spPr bwMode="auto">
          <a:xfrm>
            <a:off x="4713288" y="3611563"/>
            <a:ext cx="1714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400">
                <a:solidFill>
                  <a:srgbClr val="0000FF"/>
                </a:solidFill>
                <a:latin typeface="Gill Sans MT" pitchFamily="34" charset="0"/>
              </a:rPr>
              <a:t>U</a:t>
            </a:r>
            <a:r>
              <a:rPr lang="en-US" sz="1400" baseline="30000">
                <a:solidFill>
                  <a:srgbClr val="0000FF"/>
                </a:solidFill>
                <a:latin typeface="Gill Sans MT" pitchFamily="34" charset="0"/>
              </a:rPr>
              <a:t>r</a:t>
            </a:r>
            <a:endParaRPr lang="en-US" sz="2800" baseline="30000">
              <a:latin typeface="Gill Sans MT" pitchFamily="34" charset="0"/>
            </a:endParaRPr>
          </a:p>
        </p:txBody>
      </p:sp>
      <p:sp>
        <p:nvSpPr>
          <p:cNvPr id="770149" name="Rectangle 101"/>
          <p:cNvSpPr>
            <a:spLocks noChangeArrowheads="1"/>
          </p:cNvSpPr>
          <p:nvPr/>
        </p:nvSpPr>
        <p:spPr bwMode="auto">
          <a:xfrm>
            <a:off x="4808538" y="3854824"/>
            <a:ext cx="4193222" cy="300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     G(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i,c,n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G</a:t>
            </a:r>
            <a:r>
              <a:rPr kumimoji="1" lang="en-US" sz="2000" baseline="30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l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i,c,n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     </a:t>
            </a:r>
            <a:endParaRPr kumimoji="1" lang="en-US" sz="2000" dirty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     B(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i,n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B</a:t>
            </a:r>
            <a:r>
              <a:rPr kumimoji="1" lang="en-US" sz="2000" baseline="30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l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    </a:t>
            </a:r>
            <a:endParaRPr kumimoji="1" lang="en-US" sz="2000" dirty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baseline="-25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1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 B(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i,n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G(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i,c,n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), ¬ B</a:t>
            </a:r>
            <a:r>
              <a:rPr kumimoji="1" lang="en-US" sz="2000" baseline="30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r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     </a:t>
            </a:r>
            <a:endParaRPr kumimoji="1" lang="en-US" sz="2000" dirty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</a:pP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m</a:t>
            </a:r>
            <a:r>
              <a:rPr kumimoji="1" lang="en-US" sz="2000" baseline="-25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3 </a:t>
            </a: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 B(</a:t>
            </a:r>
            <a:r>
              <a:rPr kumimoji="1" lang="en-US" sz="2000" dirty="0" err="1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i,n</a:t>
            </a: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) :- B(</a:t>
            </a:r>
            <a:r>
              <a:rPr kumimoji="1" lang="en-US" sz="2000" dirty="0" err="1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i,c</a:t>
            </a: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), U(</a:t>
            </a:r>
            <a:r>
              <a:rPr kumimoji="1" lang="en-US" sz="2000" dirty="0" err="1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n,c</a:t>
            </a: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), ¬ B</a:t>
            </a:r>
            <a:r>
              <a:rPr kumimoji="1" lang="en-US" sz="2000" baseline="30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r</a:t>
            </a: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i,n</a:t>
            </a:r>
            <a:r>
              <a:rPr kumimoji="1" lang="en-US" sz="2000" dirty="0" smtClean="0">
                <a:solidFill>
                  <a:srgbClr val="003366"/>
                </a:solidFill>
                <a:latin typeface="+mj-lt"/>
                <a:sym typeface="Wingdings" pitchFamily="2" charset="2"/>
              </a:rPr>
              <a:t>)        </a:t>
            </a: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     </a:t>
            </a:r>
            <a:r>
              <a:rPr kumimoji="1" lang="en-US" sz="2000" dirty="0">
                <a:solidFill>
                  <a:srgbClr val="009900"/>
                </a:solidFill>
                <a:latin typeface="Gill Sans MT" pitchFamily="34" charset="0"/>
                <a:sym typeface="Wingdings" pitchFamily="2" charset="2"/>
              </a:rPr>
              <a:t>U(</a:t>
            </a:r>
            <a:r>
              <a:rPr kumimoji="1" lang="en-US" sz="2000" dirty="0" err="1">
                <a:solidFill>
                  <a:srgbClr val="009900"/>
                </a:solidFill>
                <a:latin typeface="Gill Sans MT" pitchFamily="34" charset="0"/>
                <a:sym typeface="Wingdings" pitchFamily="2" charset="2"/>
              </a:rPr>
              <a:t>n,c</a:t>
            </a:r>
            <a:r>
              <a:rPr kumimoji="1" lang="en-US" sz="2000" dirty="0">
                <a:solidFill>
                  <a:srgbClr val="009900"/>
                </a:solidFill>
                <a:latin typeface="Gill Sans MT" pitchFamily="34" charset="0"/>
                <a:sym typeface="Wingdings" pitchFamily="2" charset="2"/>
              </a:rPr>
              <a:t>)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:- 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U</a:t>
            </a:r>
            <a:r>
              <a:rPr kumimoji="1" lang="en-US" sz="2000" baseline="30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l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n,c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     </a:t>
            </a:r>
            <a:endParaRPr kumimoji="1" lang="en-US" sz="2000" dirty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457200" indent="-4572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baseline="-25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2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 </a:t>
            </a:r>
            <a:r>
              <a:rPr kumimoji="1" lang="en-US" sz="2000" dirty="0">
                <a:solidFill>
                  <a:srgbClr val="009900"/>
                </a:solidFill>
                <a:latin typeface="Gill Sans MT" pitchFamily="34" charset="0"/>
                <a:sym typeface="Wingdings" pitchFamily="2" charset="2"/>
              </a:rPr>
              <a:t>U(</a:t>
            </a:r>
            <a:r>
              <a:rPr kumimoji="1" lang="en-US" sz="2000" dirty="0" err="1">
                <a:solidFill>
                  <a:srgbClr val="009900"/>
                </a:solidFill>
                <a:latin typeface="Gill Sans MT" pitchFamily="34" charset="0"/>
                <a:sym typeface="Wingdings" pitchFamily="2" charset="2"/>
              </a:rPr>
              <a:t>n,c</a:t>
            </a:r>
            <a:r>
              <a:rPr kumimoji="1" lang="en-US" sz="2000" dirty="0">
                <a:solidFill>
                  <a:srgbClr val="009900"/>
                </a:solidFill>
                <a:latin typeface="Gill Sans MT" pitchFamily="34" charset="0"/>
                <a:sym typeface="Wingdings" pitchFamily="2" charset="2"/>
              </a:rPr>
              <a:t>)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:- G(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i,c,n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), ¬ U</a:t>
            </a:r>
            <a:r>
              <a:rPr kumimoji="1" lang="en-US" sz="2000" baseline="30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r</a:t>
            </a:r>
            <a:r>
              <a:rPr kumimoji="1" lang="en-US" sz="2000" dirty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n,c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</a:p>
        </p:txBody>
      </p:sp>
      <p:cxnSp>
        <p:nvCxnSpPr>
          <p:cNvPr id="67" name="Straight Arrow Connector 66"/>
          <p:cNvCxnSpPr/>
          <p:nvPr/>
        </p:nvCxnSpPr>
        <p:spPr bwMode="auto">
          <a:xfrm flipV="1">
            <a:off x="2529840" y="3550920"/>
            <a:ext cx="563880" cy="27432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8" name="TextBox 67"/>
          <p:cNvSpPr txBox="1"/>
          <p:nvPr/>
        </p:nvSpPr>
        <p:spPr>
          <a:xfrm>
            <a:off x="151087" y="3717421"/>
            <a:ext cx="2764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+mn-lt"/>
              </a:rPr>
              <a:t>To </a:t>
            </a:r>
            <a:r>
              <a:rPr lang="en-US" dirty="0" err="1" smtClean="0">
                <a:solidFill>
                  <a:srgbClr val="002060"/>
                </a:solidFill>
                <a:latin typeface="+mn-lt"/>
              </a:rPr>
              <a:t>recompute</a:t>
            </a:r>
            <a:r>
              <a:rPr lang="en-US" dirty="0" smtClean="0">
                <a:solidFill>
                  <a:srgbClr val="009900"/>
                </a:solidFill>
                <a:latin typeface="+mn-lt"/>
              </a:rPr>
              <a:t> target</a:t>
            </a:r>
            <a:endParaRPr lang="en-US" dirty="0">
              <a:solidFill>
                <a:srgbClr val="009900"/>
              </a:solidFill>
              <a:latin typeface="+mn-lt"/>
            </a:endParaRPr>
          </a:p>
        </p:txBody>
      </p:sp>
      <p:sp>
        <p:nvSpPr>
          <p:cNvPr id="65" name="Rectangle 26"/>
          <p:cNvSpPr>
            <a:spLocks noChangeArrowheads="1"/>
          </p:cNvSpPr>
          <p:nvPr/>
        </p:nvSpPr>
        <p:spPr bwMode="auto">
          <a:xfrm>
            <a:off x="1715909" y="1459304"/>
            <a:ext cx="296556" cy="1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baseline="-25000" dirty="0" smtClean="0">
                <a:solidFill>
                  <a:srgbClr val="000000"/>
                </a:solidFill>
                <a:latin typeface="Arial" charset="0"/>
              </a:rPr>
              <a:t>GUS</a:t>
            </a:r>
            <a:endParaRPr lang="en-US" sz="1600" baseline="-25000" dirty="0"/>
          </a:p>
        </p:txBody>
      </p:sp>
      <p:sp>
        <p:nvSpPr>
          <p:cNvPr id="66" name="Rectangle 27"/>
          <p:cNvSpPr>
            <a:spLocks noChangeArrowheads="1"/>
          </p:cNvSpPr>
          <p:nvPr/>
        </p:nvSpPr>
        <p:spPr bwMode="auto">
          <a:xfrm>
            <a:off x="3744824" y="3822969"/>
            <a:ext cx="304571" cy="1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baseline="-25000" dirty="0" err="1" smtClean="0">
                <a:solidFill>
                  <a:srgbClr val="000000"/>
                </a:solidFill>
                <a:latin typeface="Arial" charset="0"/>
              </a:rPr>
              <a:t>uBio</a:t>
            </a:r>
            <a:endParaRPr lang="en-US" sz="1600" baseline="-25000" dirty="0"/>
          </a:p>
        </p:txBody>
      </p:sp>
      <p:sp>
        <p:nvSpPr>
          <p:cNvPr id="69" name="Rectangle 28"/>
          <p:cNvSpPr>
            <a:spLocks noChangeArrowheads="1"/>
          </p:cNvSpPr>
          <p:nvPr/>
        </p:nvSpPr>
        <p:spPr bwMode="auto">
          <a:xfrm>
            <a:off x="5871447" y="1542603"/>
            <a:ext cx="501740" cy="1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600" b="1" baseline="-25000" dirty="0" err="1" smtClean="0">
                <a:solidFill>
                  <a:srgbClr val="000000"/>
                </a:solidFill>
                <a:latin typeface="Arial" charset="0"/>
              </a:rPr>
              <a:t>BioSQL</a:t>
            </a:r>
            <a:endParaRPr lang="en-US" sz="16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770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9" dur="indefinite"/>
                                        <p:tgtEl>
                                          <p:spTgt spid="770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770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770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5" dur="indefinite"/>
                                        <p:tgtEl>
                                          <p:spTgt spid="770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770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77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39" dur="indefinite"/>
                                        <p:tgtEl>
                                          <p:spTgt spid="77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77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770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3" dur="indefinite"/>
                                        <p:tgtEl>
                                          <p:spTgt spid="770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770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8" dur="indefinite"/>
                                        <p:tgtEl>
                                          <p:spTgt spid="770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49" dur="indefinite"/>
                                        <p:tgtEl>
                                          <p:spTgt spid="770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0" dur="indefinite"/>
                                        <p:tgtEl>
                                          <p:spTgt spid="770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2" dur="indefinite"/>
                                        <p:tgtEl>
                                          <p:spTgt spid="77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3" dur="indefinite"/>
                                        <p:tgtEl>
                                          <p:spTgt spid="77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54" dur="indefinite"/>
                                        <p:tgtEl>
                                          <p:spTgt spid="770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58" dur="indefinite"/>
                                        <p:tgtEl>
                                          <p:spTgt spid="77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59" dur="indefinite"/>
                                        <p:tgtEl>
                                          <p:spTgt spid="77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0" dur="indefinite"/>
                                        <p:tgtEl>
                                          <p:spTgt spid="77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770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3" dur="indefinite"/>
                                        <p:tgtEl>
                                          <p:spTgt spid="770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770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6" dur="indefinite"/>
                                        <p:tgtEl>
                                          <p:spTgt spid="770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67" dur="indefinite"/>
                                        <p:tgtEl>
                                          <p:spTgt spid="770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68" dur="indefinite"/>
                                        <p:tgtEl>
                                          <p:spTgt spid="7701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0149" grpId="0" uiExpand="1" build="allAtOnce"/>
      <p:bldP spid="6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the Basic Update </a:t>
            </a:r>
            <a:br>
              <a:rPr lang="en-US" dirty="0" smtClean="0"/>
            </a:br>
            <a:r>
              <a:rPr lang="en-US" dirty="0" smtClean="0"/>
              <a:t>Exchange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generalize to perform </a:t>
            </a:r>
            <a:r>
              <a:rPr lang="en-US" dirty="0" smtClean="0">
                <a:solidFill>
                  <a:srgbClr val="A50021"/>
                </a:solidFill>
              </a:rPr>
              <a:t>incremental</a:t>
            </a:r>
            <a:r>
              <a:rPr lang="en-US" dirty="0" smtClean="0"/>
              <a:t> propagation given new updates</a:t>
            </a:r>
          </a:p>
          <a:p>
            <a:pPr lvl="1"/>
            <a:r>
              <a:rPr lang="en-US" dirty="0" smtClean="0"/>
              <a:t>Propagate updates downstream [Green+07]</a:t>
            </a:r>
          </a:p>
          <a:p>
            <a:pPr lvl="1"/>
            <a:r>
              <a:rPr lang="en-US" dirty="0" smtClean="0"/>
              <a:t>Propagate updates back to the original “base” data [Karvounarakis &amp; Ives 08]</a:t>
            </a:r>
          </a:p>
          <a:p>
            <a:r>
              <a:rPr lang="en-US" sz="2400" dirty="0" smtClean="0"/>
              <a:t>Can involve a human in the loop – </a:t>
            </a:r>
            <a:r>
              <a:rPr lang="en-US" sz="2400" dirty="0" err="1" smtClean="0"/>
              <a:t>Youtopia</a:t>
            </a:r>
            <a:r>
              <a:rPr lang="en-US" sz="2400" dirty="0" smtClean="0"/>
              <a:t> [</a:t>
            </a:r>
            <a:r>
              <a:rPr lang="en-US" sz="2400" dirty="0" err="1" smtClean="0"/>
              <a:t>Kot</a:t>
            </a:r>
            <a:r>
              <a:rPr lang="en-US" sz="2400" dirty="0" smtClean="0"/>
              <a:t> &amp; Koch 09]</a:t>
            </a:r>
            <a:br>
              <a:rPr lang="en-US" sz="2400" dirty="0" smtClean="0"/>
            </a:br>
            <a:endParaRPr lang="en-US" dirty="0" smtClean="0"/>
          </a:p>
          <a:p>
            <a:r>
              <a:rPr lang="en-US" dirty="0" smtClean="0"/>
              <a:t>But what if not all data is equally useful?  What if some sources are more authoritative than others?</a:t>
            </a:r>
          </a:p>
          <a:p>
            <a:pPr lvl="1"/>
            <a:r>
              <a:rPr lang="en-US" dirty="0" smtClean="0"/>
              <a:t>We need a record of how we mapped the data (updates)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80" name="Rectangle 4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Provenance from Mappings</a:t>
            </a:r>
          </a:p>
        </p:txBody>
      </p:sp>
      <p:sp>
        <p:nvSpPr>
          <p:cNvPr id="752681" name="Rectangle 41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45475" cy="28178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Given our mappings:</a:t>
            </a:r>
            <a:endParaRPr lang="en-US" sz="2400" dirty="0"/>
          </a:p>
          <a:p>
            <a:pPr>
              <a:buFont typeface="Wingdings" pitchFamily="2" charset="2"/>
              <a:buNone/>
            </a:pPr>
            <a:r>
              <a:rPr lang="en-US" sz="1800" dirty="0">
                <a:solidFill>
                  <a:schemeClr val="tx1"/>
                </a:solidFill>
              </a:rPr>
              <a:t>	</a:t>
            </a:r>
            <a:r>
              <a:rPr lang="en-US" sz="1800" dirty="0"/>
              <a:t>(m</a:t>
            </a:r>
            <a:r>
              <a:rPr lang="en-US" sz="1800" baseline="-25000" dirty="0"/>
              <a:t>1</a:t>
            </a:r>
            <a:r>
              <a:rPr lang="en-US" sz="1800" dirty="0"/>
              <a:t>)	</a:t>
            </a:r>
            <a:r>
              <a:rPr lang="en-US" sz="1800" dirty="0">
                <a:latin typeface="cmmi7" pitchFamily="34" charset="0"/>
              </a:rPr>
              <a:t>G</a:t>
            </a:r>
            <a:r>
              <a:rPr lang="en-US" sz="1800" dirty="0"/>
              <a:t>(</a:t>
            </a:r>
            <a:r>
              <a:rPr lang="en-US" sz="1800" dirty="0" err="1">
                <a:latin typeface="cmmi7" pitchFamily="34" charset="0"/>
              </a:rPr>
              <a:t>i</a:t>
            </a:r>
            <a:r>
              <a:rPr lang="en-US" sz="1800" dirty="0" err="1"/>
              <a:t>,</a:t>
            </a:r>
            <a:r>
              <a:rPr lang="en-US" sz="1800" dirty="0" err="1">
                <a:latin typeface="cmmi7" pitchFamily="34" charset="0"/>
              </a:rPr>
              <a:t>c</a:t>
            </a:r>
            <a:r>
              <a:rPr lang="en-US" sz="1800" dirty="0" err="1"/>
              <a:t>,</a:t>
            </a:r>
            <a:r>
              <a:rPr lang="en-US" sz="1800" dirty="0" err="1">
                <a:latin typeface="cmmi7" pitchFamily="34" charset="0"/>
              </a:rPr>
              <a:t>n</a:t>
            </a:r>
            <a:r>
              <a:rPr lang="en-US" sz="1800" dirty="0"/>
              <a:t>) </a:t>
            </a:r>
            <a:r>
              <a:rPr lang="en-US" sz="1800" dirty="0">
                <a:sym typeface="Wingdings" pitchFamily="2" charset="2"/>
              </a:rPr>
              <a:t>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B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>
                <a:sym typeface="Wingdings" pitchFamily="2" charset="2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sz="1800" dirty="0">
                <a:sym typeface="Wingdings" pitchFamily="2" charset="2"/>
              </a:rPr>
              <a:t>	(m</a:t>
            </a:r>
            <a:r>
              <a:rPr lang="en-US" sz="1800" baseline="-25000" dirty="0">
                <a:sym typeface="Wingdings" pitchFamily="2" charset="2"/>
              </a:rPr>
              <a:t>2</a:t>
            </a:r>
            <a:r>
              <a:rPr lang="en-US" sz="1800" dirty="0">
                <a:sym typeface="Wingdings" pitchFamily="2" charset="2"/>
              </a:rPr>
              <a:t>)	</a:t>
            </a:r>
            <a:r>
              <a:rPr lang="en-US" sz="1800" dirty="0">
                <a:latin typeface="cmmi7" pitchFamily="34" charset="0"/>
              </a:rPr>
              <a:t>G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>
                <a:sym typeface="Wingdings" pitchFamily="2" charset="2"/>
              </a:rPr>
              <a:t>) 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U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>
                <a:sym typeface="Wingdings" pitchFamily="2" charset="2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sz="1800" dirty="0">
                <a:sym typeface="Wingdings" pitchFamily="2" charset="2"/>
              </a:rPr>
              <a:t>	(m</a:t>
            </a:r>
            <a:r>
              <a:rPr lang="en-US" sz="1800" baseline="-25000" dirty="0">
                <a:sym typeface="Wingdings" pitchFamily="2" charset="2"/>
              </a:rPr>
              <a:t>3</a:t>
            </a:r>
            <a:r>
              <a:rPr lang="en-US" sz="1800" dirty="0">
                <a:sym typeface="Wingdings" pitchFamily="2" charset="2"/>
              </a:rPr>
              <a:t>)	</a:t>
            </a:r>
            <a:r>
              <a:rPr lang="en-US" sz="1800" dirty="0" smtClean="0">
                <a:latin typeface="cmmi7" pitchFamily="34" charset="0"/>
                <a:sym typeface="Wingdings" pitchFamily="2" charset="2"/>
              </a:rPr>
              <a:t>B</a:t>
            </a:r>
            <a:r>
              <a:rPr lang="en-US" sz="1800" dirty="0" smtClean="0">
                <a:sym typeface="Wingdings" pitchFamily="2" charset="2"/>
              </a:rPr>
              <a:t>(</a:t>
            </a:r>
            <a:r>
              <a:rPr lang="en-US" sz="1800" dirty="0" err="1" smtClean="0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 smtClean="0">
                <a:sym typeface="Wingdings" pitchFamily="2" charset="2"/>
              </a:rPr>
              <a:t>,</a:t>
            </a:r>
            <a:r>
              <a:rPr lang="en-US" sz="1800" dirty="0" err="1" smtClean="0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>
                <a:sym typeface="Wingdings" pitchFamily="2" charset="2"/>
              </a:rPr>
              <a:t>) </a:t>
            </a:r>
            <a:r>
              <a:rPr lang="en-US" sz="1800" dirty="0">
                <a:latin typeface="Symbol" pitchFamily="18" charset="2"/>
                <a:sym typeface="Symbol" pitchFamily="18" charset="2"/>
              </a:rPr>
              <a:t></a:t>
            </a:r>
            <a:r>
              <a:rPr lang="en-US" sz="1800" dirty="0">
                <a:sym typeface="Wingdings" pitchFamily="2" charset="2"/>
              </a:rPr>
              <a:t>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U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>
                <a:sym typeface="Wingdings" pitchFamily="2" charset="2"/>
              </a:rPr>
              <a:t>) 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B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 smtClean="0">
                <a:sym typeface="Wingdings" pitchFamily="2" charset="2"/>
              </a:rPr>
              <a:t>)</a:t>
            </a:r>
          </a:p>
          <a:p>
            <a:pPr>
              <a:buFont typeface="Wingdings" pitchFamily="2" charset="2"/>
              <a:buNone/>
            </a:pPr>
            <a:endParaRPr lang="en-US" sz="1800" dirty="0" smtClean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r>
              <a:rPr lang="en-US" sz="2400" dirty="0" smtClean="0">
                <a:sym typeface="Wingdings" pitchFamily="2" charset="2"/>
              </a:rPr>
              <a:t>And the local contributions:</a:t>
            </a:r>
            <a:endParaRPr lang="en-US" sz="3600" dirty="0"/>
          </a:p>
        </p:txBody>
      </p:sp>
      <p:grpSp>
        <p:nvGrpSpPr>
          <p:cNvPr id="752682" name="Group 42"/>
          <p:cNvGrpSpPr>
            <a:grpSpLocks/>
          </p:cNvGrpSpPr>
          <p:nvPr/>
        </p:nvGrpSpPr>
        <p:grpSpPr bwMode="auto">
          <a:xfrm>
            <a:off x="773113" y="4400550"/>
            <a:ext cx="1322387" cy="331788"/>
            <a:chOff x="291" y="2472"/>
            <a:chExt cx="833" cy="209"/>
          </a:xfrm>
        </p:grpSpPr>
        <p:sp>
          <p:nvSpPr>
            <p:cNvPr id="752683" name="Freeform 43"/>
            <p:cNvSpPr>
              <a:spLocks/>
            </p:cNvSpPr>
            <p:nvPr/>
          </p:nvSpPr>
          <p:spPr bwMode="auto">
            <a:xfrm>
              <a:off x="291" y="2643"/>
              <a:ext cx="833" cy="38"/>
            </a:xfrm>
            <a:custGeom>
              <a:avLst/>
              <a:gdLst/>
              <a:ahLst/>
              <a:cxnLst>
                <a:cxn ang="0">
                  <a:pos x="805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833" y="38"/>
                </a:cxn>
                <a:cxn ang="0">
                  <a:pos x="805" y="0"/>
                </a:cxn>
              </a:cxnLst>
              <a:rect l="0" t="0" r="r" b="b"/>
              <a:pathLst>
                <a:path w="833" h="38">
                  <a:moveTo>
                    <a:pt x="805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833" y="38"/>
                  </a:lnTo>
                  <a:lnTo>
                    <a:pt x="805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4" name="Freeform 44"/>
            <p:cNvSpPr>
              <a:spLocks/>
            </p:cNvSpPr>
            <p:nvPr/>
          </p:nvSpPr>
          <p:spPr bwMode="auto">
            <a:xfrm>
              <a:off x="291" y="2643"/>
              <a:ext cx="833" cy="38"/>
            </a:xfrm>
            <a:custGeom>
              <a:avLst/>
              <a:gdLst/>
              <a:ahLst/>
              <a:cxnLst>
                <a:cxn ang="0">
                  <a:pos x="805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833" y="38"/>
                </a:cxn>
                <a:cxn ang="0">
                  <a:pos x="805" y="0"/>
                </a:cxn>
              </a:cxnLst>
              <a:rect l="0" t="0" r="r" b="b"/>
              <a:pathLst>
                <a:path w="833" h="38">
                  <a:moveTo>
                    <a:pt x="805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833" y="38"/>
                  </a:lnTo>
                  <a:lnTo>
                    <a:pt x="805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5" name="Freeform 45"/>
            <p:cNvSpPr>
              <a:spLocks/>
            </p:cNvSpPr>
            <p:nvPr/>
          </p:nvSpPr>
          <p:spPr bwMode="auto">
            <a:xfrm>
              <a:off x="1096" y="2479"/>
              <a:ext cx="28" cy="202"/>
            </a:xfrm>
            <a:custGeom>
              <a:avLst/>
              <a:gdLst/>
              <a:ahLst/>
              <a:cxnLst>
                <a:cxn ang="0">
                  <a:pos x="28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8" y="39"/>
                </a:cxn>
                <a:cxn ang="0">
                  <a:pos x="28" y="202"/>
                </a:cxn>
              </a:cxnLst>
              <a:rect l="0" t="0" r="r" b="b"/>
              <a:pathLst>
                <a:path w="28" h="202">
                  <a:moveTo>
                    <a:pt x="28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8" y="39"/>
                  </a:lnTo>
                  <a:lnTo>
                    <a:pt x="28" y="20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6" name="Freeform 46"/>
            <p:cNvSpPr>
              <a:spLocks/>
            </p:cNvSpPr>
            <p:nvPr/>
          </p:nvSpPr>
          <p:spPr bwMode="auto">
            <a:xfrm>
              <a:off x="1096" y="2479"/>
              <a:ext cx="28" cy="202"/>
            </a:xfrm>
            <a:custGeom>
              <a:avLst/>
              <a:gdLst/>
              <a:ahLst/>
              <a:cxnLst>
                <a:cxn ang="0">
                  <a:pos x="28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8" y="39"/>
                </a:cxn>
                <a:cxn ang="0">
                  <a:pos x="28" y="202"/>
                </a:cxn>
              </a:cxnLst>
              <a:rect l="0" t="0" r="r" b="b"/>
              <a:pathLst>
                <a:path w="28" h="202">
                  <a:moveTo>
                    <a:pt x="28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8" y="39"/>
                  </a:lnTo>
                  <a:lnTo>
                    <a:pt x="28" y="20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7" name="Rectangle 47"/>
            <p:cNvSpPr>
              <a:spLocks noChangeArrowheads="1"/>
            </p:cNvSpPr>
            <p:nvPr/>
          </p:nvSpPr>
          <p:spPr bwMode="auto">
            <a:xfrm>
              <a:off x="291" y="2479"/>
              <a:ext cx="805" cy="16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8" name="Rectangle 48"/>
            <p:cNvSpPr>
              <a:spLocks noChangeArrowheads="1"/>
            </p:cNvSpPr>
            <p:nvPr/>
          </p:nvSpPr>
          <p:spPr bwMode="auto">
            <a:xfrm>
              <a:off x="291" y="2479"/>
              <a:ext cx="805" cy="164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9" name="Rectangle 49"/>
            <p:cNvSpPr>
              <a:spLocks noChangeArrowheads="1"/>
            </p:cNvSpPr>
            <p:nvPr/>
          </p:nvSpPr>
          <p:spPr bwMode="auto">
            <a:xfrm>
              <a:off x="341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p</a:t>
              </a:r>
              <a:endParaRPr lang="en-US" dirty="0"/>
            </a:p>
          </p:txBody>
        </p:sp>
        <p:sp>
          <p:nvSpPr>
            <p:cNvPr id="752690" name="Rectangle 50"/>
            <p:cNvSpPr>
              <a:spLocks noChangeArrowheads="1"/>
            </p:cNvSpPr>
            <p:nvPr/>
          </p:nvSpPr>
          <p:spPr bwMode="auto">
            <a:xfrm>
              <a:off x="423" y="2544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/>
            </a:p>
          </p:txBody>
        </p:sp>
        <p:sp>
          <p:nvSpPr>
            <p:cNvPr id="752691" name="Rectangle 51"/>
            <p:cNvSpPr>
              <a:spLocks noChangeArrowheads="1"/>
            </p:cNvSpPr>
            <p:nvPr/>
          </p:nvSpPr>
          <p:spPr bwMode="auto">
            <a:xfrm>
              <a:off x="476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:</a:t>
              </a:r>
              <a:endParaRPr lang="en-US"/>
            </a:p>
          </p:txBody>
        </p:sp>
        <p:sp>
          <p:nvSpPr>
            <p:cNvPr id="752692" name="Rectangle 52"/>
            <p:cNvSpPr>
              <a:spLocks noChangeArrowheads="1"/>
            </p:cNvSpPr>
            <p:nvPr/>
          </p:nvSpPr>
          <p:spPr bwMode="auto">
            <a:xfrm>
              <a:off x="514" y="2472"/>
              <a:ext cx="11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G</a:t>
              </a:r>
              <a:endParaRPr lang="en-US" dirty="0"/>
            </a:p>
          </p:txBody>
        </p:sp>
        <p:sp>
          <p:nvSpPr>
            <p:cNvPr id="752693" name="Rectangle 53"/>
            <p:cNvSpPr>
              <a:spLocks noChangeArrowheads="1"/>
            </p:cNvSpPr>
            <p:nvPr/>
          </p:nvSpPr>
          <p:spPr bwMode="auto">
            <a:xfrm>
              <a:off x="629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752694" name="Rectangle 54"/>
            <p:cNvSpPr>
              <a:spLocks noChangeArrowheads="1"/>
            </p:cNvSpPr>
            <p:nvPr/>
          </p:nvSpPr>
          <p:spPr bwMode="auto">
            <a:xfrm>
              <a:off x="677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/>
            </a:p>
          </p:txBody>
        </p:sp>
        <p:sp>
          <p:nvSpPr>
            <p:cNvPr id="752695" name="Rectangle 55"/>
            <p:cNvSpPr>
              <a:spLocks noChangeArrowheads="1"/>
            </p:cNvSpPr>
            <p:nvPr/>
          </p:nvSpPr>
          <p:spPr bwMode="auto">
            <a:xfrm>
              <a:off x="754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/>
            </a:p>
          </p:txBody>
        </p:sp>
        <p:sp>
          <p:nvSpPr>
            <p:cNvPr id="752696" name="Rectangle 56"/>
            <p:cNvSpPr>
              <a:spLocks noChangeArrowheads="1"/>
            </p:cNvSpPr>
            <p:nvPr/>
          </p:nvSpPr>
          <p:spPr bwMode="auto">
            <a:xfrm>
              <a:off x="797" y="2472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A</a:t>
              </a:r>
              <a:endParaRPr lang="en-US" dirty="0"/>
            </a:p>
          </p:txBody>
        </p:sp>
        <p:sp>
          <p:nvSpPr>
            <p:cNvPr id="752697" name="Rectangle 57"/>
            <p:cNvSpPr>
              <a:spLocks noChangeArrowheads="1"/>
            </p:cNvSpPr>
            <p:nvPr/>
          </p:nvSpPr>
          <p:spPr bwMode="auto">
            <a:xfrm>
              <a:off x="874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 dirty="0"/>
            </a:p>
          </p:txBody>
        </p:sp>
        <p:sp>
          <p:nvSpPr>
            <p:cNvPr id="752698" name="Rectangle 58"/>
            <p:cNvSpPr>
              <a:spLocks noChangeArrowheads="1"/>
            </p:cNvSpPr>
            <p:nvPr/>
          </p:nvSpPr>
          <p:spPr bwMode="auto">
            <a:xfrm>
              <a:off x="917" y="2472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Z</a:t>
              </a:r>
              <a:endParaRPr lang="en-US" dirty="0"/>
            </a:p>
          </p:txBody>
        </p:sp>
        <p:sp>
          <p:nvSpPr>
            <p:cNvPr id="752699" name="Rectangle 59"/>
            <p:cNvSpPr>
              <a:spLocks noChangeArrowheads="1"/>
            </p:cNvSpPr>
            <p:nvPr/>
          </p:nvSpPr>
          <p:spPr bwMode="auto">
            <a:xfrm>
              <a:off x="994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</p:grpSp>
      <p:grpSp>
        <p:nvGrpSpPr>
          <p:cNvPr id="752700" name="Group 60"/>
          <p:cNvGrpSpPr>
            <a:grpSpLocks/>
          </p:cNvGrpSpPr>
          <p:nvPr/>
        </p:nvGrpSpPr>
        <p:grpSpPr bwMode="auto">
          <a:xfrm>
            <a:off x="2727325" y="4400550"/>
            <a:ext cx="1054100" cy="331788"/>
            <a:chOff x="1522" y="2472"/>
            <a:chExt cx="664" cy="209"/>
          </a:xfrm>
        </p:grpSpPr>
        <p:sp>
          <p:nvSpPr>
            <p:cNvPr id="752701" name="Freeform 61"/>
            <p:cNvSpPr>
              <a:spLocks/>
            </p:cNvSpPr>
            <p:nvPr/>
          </p:nvSpPr>
          <p:spPr bwMode="auto">
            <a:xfrm>
              <a:off x="1522" y="2643"/>
              <a:ext cx="664" cy="38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0" y="0"/>
                </a:cxn>
                <a:cxn ang="0">
                  <a:pos x="28" y="38"/>
                </a:cxn>
                <a:cxn ang="0">
                  <a:pos x="664" y="38"/>
                </a:cxn>
                <a:cxn ang="0">
                  <a:pos x="635" y="0"/>
                </a:cxn>
              </a:cxnLst>
              <a:rect l="0" t="0" r="r" b="b"/>
              <a:pathLst>
                <a:path w="664" h="38">
                  <a:moveTo>
                    <a:pt x="635" y="0"/>
                  </a:moveTo>
                  <a:lnTo>
                    <a:pt x="0" y="0"/>
                  </a:lnTo>
                  <a:lnTo>
                    <a:pt x="28" y="38"/>
                  </a:lnTo>
                  <a:lnTo>
                    <a:pt x="664" y="38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2" name="Freeform 62"/>
            <p:cNvSpPr>
              <a:spLocks/>
            </p:cNvSpPr>
            <p:nvPr/>
          </p:nvSpPr>
          <p:spPr bwMode="auto">
            <a:xfrm>
              <a:off x="1522" y="2643"/>
              <a:ext cx="664" cy="38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0" y="0"/>
                </a:cxn>
                <a:cxn ang="0">
                  <a:pos x="28" y="38"/>
                </a:cxn>
                <a:cxn ang="0">
                  <a:pos x="664" y="38"/>
                </a:cxn>
                <a:cxn ang="0">
                  <a:pos x="635" y="0"/>
                </a:cxn>
              </a:cxnLst>
              <a:rect l="0" t="0" r="r" b="b"/>
              <a:pathLst>
                <a:path w="664" h="38">
                  <a:moveTo>
                    <a:pt x="635" y="0"/>
                  </a:moveTo>
                  <a:lnTo>
                    <a:pt x="0" y="0"/>
                  </a:lnTo>
                  <a:lnTo>
                    <a:pt x="28" y="38"/>
                  </a:lnTo>
                  <a:lnTo>
                    <a:pt x="664" y="38"/>
                  </a:lnTo>
                  <a:lnTo>
                    <a:pt x="635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3" name="Freeform 63"/>
            <p:cNvSpPr>
              <a:spLocks/>
            </p:cNvSpPr>
            <p:nvPr/>
          </p:nvSpPr>
          <p:spPr bwMode="auto">
            <a:xfrm>
              <a:off x="2157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4" name="Freeform 64"/>
            <p:cNvSpPr>
              <a:spLocks/>
            </p:cNvSpPr>
            <p:nvPr/>
          </p:nvSpPr>
          <p:spPr bwMode="auto">
            <a:xfrm>
              <a:off x="2157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5" name="Rectangle 65"/>
            <p:cNvSpPr>
              <a:spLocks noChangeArrowheads="1"/>
            </p:cNvSpPr>
            <p:nvPr/>
          </p:nvSpPr>
          <p:spPr bwMode="auto">
            <a:xfrm>
              <a:off x="1522" y="2479"/>
              <a:ext cx="635" cy="16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6" name="Rectangle 66"/>
            <p:cNvSpPr>
              <a:spLocks noChangeArrowheads="1"/>
            </p:cNvSpPr>
            <p:nvPr/>
          </p:nvSpPr>
          <p:spPr bwMode="auto">
            <a:xfrm>
              <a:off x="1522" y="2479"/>
              <a:ext cx="635" cy="164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7" name="Rectangle 67"/>
            <p:cNvSpPr>
              <a:spLocks noChangeArrowheads="1"/>
            </p:cNvSpPr>
            <p:nvPr/>
          </p:nvSpPr>
          <p:spPr bwMode="auto">
            <a:xfrm>
              <a:off x="1556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p</a:t>
              </a:r>
              <a:endParaRPr lang="en-US"/>
            </a:p>
          </p:txBody>
        </p:sp>
        <p:sp>
          <p:nvSpPr>
            <p:cNvPr id="752708" name="Rectangle 68"/>
            <p:cNvSpPr>
              <a:spLocks noChangeArrowheads="1"/>
            </p:cNvSpPr>
            <p:nvPr/>
          </p:nvSpPr>
          <p:spPr bwMode="auto">
            <a:xfrm>
              <a:off x="1637" y="2544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1</a:t>
              </a:r>
              <a:endParaRPr lang="en-US"/>
            </a:p>
          </p:txBody>
        </p:sp>
        <p:sp>
          <p:nvSpPr>
            <p:cNvPr id="752709" name="Rectangle 69"/>
            <p:cNvSpPr>
              <a:spLocks noChangeArrowheads="1"/>
            </p:cNvSpPr>
            <p:nvPr/>
          </p:nvSpPr>
          <p:spPr bwMode="auto">
            <a:xfrm>
              <a:off x="1690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:</a:t>
              </a:r>
              <a:endParaRPr lang="en-US"/>
            </a:p>
          </p:txBody>
        </p:sp>
        <p:sp>
          <p:nvSpPr>
            <p:cNvPr id="752710" name="Rectangle 70"/>
            <p:cNvSpPr>
              <a:spLocks noChangeArrowheads="1"/>
            </p:cNvSpPr>
            <p:nvPr/>
          </p:nvSpPr>
          <p:spPr bwMode="auto">
            <a:xfrm>
              <a:off x="1729" y="2472"/>
              <a:ext cx="9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/>
            </a:p>
          </p:txBody>
        </p:sp>
        <p:sp>
          <p:nvSpPr>
            <p:cNvPr id="752711" name="Rectangle 71"/>
            <p:cNvSpPr>
              <a:spLocks noChangeArrowheads="1"/>
            </p:cNvSpPr>
            <p:nvPr/>
          </p:nvSpPr>
          <p:spPr bwMode="auto">
            <a:xfrm>
              <a:off x="1825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752712" name="Rectangle 72"/>
            <p:cNvSpPr>
              <a:spLocks noChangeArrowheads="1"/>
            </p:cNvSpPr>
            <p:nvPr/>
          </p:nvSpPr>
          <p:spPr bwMode="auto">
            <a:xfrm>
              <a:off x="1873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/>
            </a:p>
          </p:txBody>
        </p:sp>
        <p:sp>
          <p:nvSpPr>
            <p:cNvPr id="752713" name="Rectangle 73"/>
            <p:cNvSpPr>
              <a:spLocks noChangeArrowheads="1"/>
            </p:cNvSpPr>
            <p:nvPr/>
          </p:nvSpPr>
          <p:spPr bwMode="auto">
            <a:xfrm>
              <a:off x="1954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/>
            </a:p>
          </p:txBody>
        </p:sp>
        <p:sp>
          <p:nvSpPr>
            <p:cNvPr id="752714" name="Rectangle 74"/>
            <p:cNvSpPr>
              <a:spLocks noChangeArrowheads="1"/>
            </p:cNvSpPr>
            <p:nvPr/>
          </p:nvSpPr>
          <p:spPr bwMode="auto">
            <a:xfrm>
              <a:off x="1993" y="2472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A</a:t>
              </a:r>
              <a:endParaRPr lang="en-US" dirty="0"/>
            </a:p>
          </p:txBody>
        </p:sp>
        <p:sp>
          <p:nvSpPr>
            <p:cNvPr id="752715" name="Rectangle 75"/>
            <p:cNvSpPr>
              <a:spLocks noChangeArrowheads="1"/>
            </p:cNvSpPr>
            <p:nvPr/>
          </p:nvSpPr>
          <p:spPr bwMode="auto">
            <a:xfrm>
              <a:off x="2074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</p:grpSp>
      <p:grpSp>
        <p:nvGrpSpPr>
          <p:cNvPr id="752716" name="Group 76"/>
          <p:cNvGrpSpPr>
            <a:grpSpLocks/>
          </p:cNvGrpSpPr>
          <p:nvPr/>
        </p:nvGrpSpPr>
        <p:grpSpPr bwMode="auto">
          <a:xfrm>
            <a:off x="7485063" y="4400550"/>
            <a:ext cx="1093787" cy="331788"/>
            <a:chOff x="4519" y="2472"/>
            <a:chExt cx="689" cy="209"/>
          </a:xfrm>
        </p:grpSpPr>
        <p:sp>
          <p:nvSpPr>
            <p:cNvPr id="752717" name="Freeform 77"/>
            <p:cNvSpPr>
              <a:spLocks/>
            </p:cNvSpPr>
            <p:nvPr/>
          </p:nvSpPr>
          <p:spPr bwMode="auto">
            <a:xfrm>
              <a:off x="4519" y="2643"/>
              <a:ext cx="689" cy="38"/>
            </a:xfrm>
            <a:custGeom>
              <a:avLst/>
              <a:gdLst/>
              <a:ahLst/>
              <a:cxnLst>
                <a:cxn ang="0">
                  <a:pos x="660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689" y="38"/>
                </a:cxn>
                <a:cxn ang="0">
                  <a:pos x="660" y="0"/>
                </a:cxn>
              </a:cxnLst>
              <a:rect l="0" t="0" r="r" b="b"/>
              <a:pathLst>
                <a:path w="689" h="38">
                  <a:moveTo>
                    <a:pt x="660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689" y="3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18" name="Freeform 78"/>
            <p:cNvSpPr>
              <a:spLocks/>
            </p:cNvSpPr>
            <p:nvPr/>
          </p:nvSpPr>
          <p:spPr bwMode="auto">
            <a:xfrm>
              <a:off x="4519" y="2643"/>
              <a:ext cx="689" cy="38"/>
            </a:xfrm>
            <a:custGeom>
              <a:avLst/>
              <a:gdLst/>
              <a:ahLst/>
              <a:cxnLst>
                <a:cxn ang="0">
                  <a:pos x="660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689" y="38"/>
                </a:cxn>
                <a:cxn ang="0">
                  <a:pos x="660" y="0"/>
                </a:cxn>
              </a:cxnLst>
              <a:rect l="0" t="0" r="r" b="b"/>
              <a:pathLst>
                <a:path w="689" h="38">
                  <a:moveTo>
                    <a:pt x="660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689" y="38"/>
                  </a:lnTo>
                  <a:lnTo>
                    <a:pt x="66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19" name="Freeform 79"/>
            <p:cNvSpPr>
              <a:spLocks/>
            </p:cNvSpPr>
            <p:nvPr/>
          </p:nvSpPr>
          <p:spPr bwMode="auto">
            <a:xfrm>
              <a:off x="5179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0" name="Freeform 80"/>
            <p:cNvSpPr>
              <a:spLocks/>
            </p:cNvSpPr>
            <p:nvPr/>
          </p:nvSpPr>
          <p:spPr bwMode="auto">
            <a:xfrm>
              <a:off x="5179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1" name="Rectangle 81"/>
            <p:cNvSpPr>
              <a:spLocks noChangeArrowheads="1"/>
            </p:cNvSpPr>
            <p:nvPr/>
          </p:nvSpPr>
          <p:spPr bwMode="auto">
            <a:xfrm>
              <a:off x="4519" y="2479"/>
              <a:ext cx="660" cy="16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2" name="Rectangle 82"/>
            <p:cNvSpPr>
              <a:spLocks noChangeArrowheads="1"/>
            </p:cNvSpPr>
            <p:nvPr/>
          </p:nvSpPr>
          <p:spPr bwMode="auto">
            <a:xfrm>
              <a:off x="4519" y="2479"/>
              <a:ext cx="660" cy="164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3" name="Rectangle 83"/>
            <p:cNvSpPr>
              <a:spLocks noChangeArrowheads="1"/>
            </p:cNvSpPr>
            <p:nvPr/>
          </p:nvSpPr>
          <p:spPr bwMode="auto">
            <a:xfrm>
              <a:off x="4561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p</a:t>
              </a:r>
              <a:endParaRPr lang="en-US"/>
            </a:p>
          </p:txBody>
        </p:sp>
        <p:sp>
          <p:nvSpPr>
            <p:cNvPr id="752724" name="Rectangle 84"/>
            <p:cNvSpPr>
              <a:spLocks noChangeArrowheads="1"/>
            </p:cNvSpPr>
            <p:nvPr/>
          </p:nvSpPr>
          <p:spPr bwMode="auto">
            <a:xfrm>
              <a:off x="4642" y="2544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/>
            </a:p>
          </p:txBody>
        </p:sp>
        <p:sp>
          <p:nvSpPr>
            <p:cNvPr id="752725" name="Rectangle 85"/>
            <p:cNvSpPr>
              <a:spLocks noChangeArrowheads="1"/>
            </p:cNvSpPr>
            <p:nvPr/>
          </p:nvSpPr>
          <p:spPr bwMode="auto">
            <a:xfrm>
              <a:off x="4695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:</a:t>
              </a:r>
              <a:endParaRPr lang="en-US"/>
            </a:p>
          </p:txBody>
        </p:sp>
        <p:sp>
          <p:nvSpPr>
            <p:cNvPr id="752726" name="Rectangle 86"/>
            <p:cNvSpPr>
              <a:spLocks noChangeArrowheads="1"/>
            </p:cNvSpPr>
            <p:nvPr/>
          </p:nvSpPr>
          <p:spPr bwMode="auto">
            <a:xfrm>
              <a:off x="4733" y="2472"/>
              <a:ext cx="10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U</a:t>
              </a:r>
              <a:endParaRPr lang="en-US"/>
            </a:p>
          </p:txBody>
        </p:sp>
        <p:sp>
          <p:nvSpPr>
            <p:cNvPr id="752727" name="Rectangle 87"/>
            <p:cNvSpPr>
              <a:spLocks noChangeArrowheads="1"/>
            </p:cNvSpPr>
            <p:nvPr/>
          </p:nvSpPr>
          <p:spPr bwMode="auto">
            <a:xfrm>
              <a:off x="4839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752728" name="Rectangle 88"/>
            <p:cNvSpPr>
              <a:spLocks noChangeArrowheads="1"/>
            </p:cNvSpPr>
            <p:nvPr/>
          </p:nvSpPr>
          <p:spPr bwMode="auto">
            <a:xfrm>
              <a:off x="4887" y="2472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Z</a:t>
              </a:r>
              <a:endParaRPr lang="en-US" dirty="0"/>
            </a:p>
          </p:txBody>
        </p:sp>
        <p:sp>
          <p:nvSpPr>
            <p:cNvPr id="752729" name="Rectangle 89"/>
            <p:cNvSpPr>
              <a:spLocks noChangeArrowheads="1"/>
            </p:cNvSpPr>
            <p:nvPr/>
          </p:nvSpPr>
          <p:spPr bwMode="auto">
            <a:xfrm>
              <a:off x="4969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/>
            </a:p>
          </p:txBody>
        </p:sp>
        <p:sp>
          <p:nvSpPr>
            <p:cNvPr id="752730" name="Rectangle 90"/>
            <p:cNvSpPr>
              <a:spLocks noChangeArrowheads="1"/>
            </p:cNvSpPr>
            <p:nvPr/>
          </p:nvSpPr>
          <p:spPr bwMode="auto">
            <a:xfrm>
              <a:off x="5007" y="2472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A</a:t>
              </a:r>
              <a:endParaRPr lang="en-US" dirty="0"/>
            </a:p>
          </p:txBody>
        </p:sp>
        <p:sp>
          <p:nvSpPr>
            <p:cNvPr id="752731" name="Rectangle 91"/>
            <p:cNvSpPr>
              <a:spLocks noChangeArrowheads="1"/>
            </p:cNvSpPr>
            <p:nvPr/>
          </p:nvSpPr>
          <p:spPr bwMode="auto">
            <a:xfrm>
              <a:off x="5089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</p:grpSp>
      <p:sp>
        <p:nvSpPr>
          <p:cNvPr id="752817" name="Rectangle 177"/>
          <p:cNvSpPr>
            <a:spLocks noChangeArrowheads="1"/>
          </p:cNvSpPr>
          <p:nvPr/>
        </p:nvSpPr>
        <p:spPr bwMode="auto">
          <a:xfrm>
            <a:off x="1309688" y="4081463"/>
            <a:ext cx="2428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G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752818" name="Rectangle 178"/>
          <p:cNvSpPr>
            <a:spLocks noChangeArrowheads="1"/>
          </p:cNvSpPr>
          <p:nvPr/>
        </p:nvSpPr>
        <p:spPr bwMode="auto">
          <a:xfrm>
            <a:off x="3062288" y="4071938"/>
            <a:ext cx="230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B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752819" name="Rectangle 179"/>
          <p:cNvSpPr>
            <a:spLocks noChangeArrowheads="1"/>
          </p:cNvSpPr>
          <p:nvPr/>
        </p:nvSpPr>
        <p:spPr bwMode="auto">
          <a:xfrm>
            <a:off x="7905750" y="4089400"/>
            <a:ext cx="230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U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grpSp>
        <p:nvGrpSpPr>
          <p:cNvPr id="87" name="Group 147"/>
          <p:cNvGrpSpPr>
            <a:grpSpLocks/>
          </p:cNvGrpSpPr>
          <p:nvPr/>
        </p:nvGrpSpPr>
        <p:grpSpPr bwMode="auto">
          <a:xfrm>
            <a:off x="4448175" y="1779589"/>
            <a:ext cx="4284663" cy="1822450"/>
            <a:chOff x="1573" y="2932"/>
            <a:chExt cx="2699" cy="1148"/>
          </a:xfrm>
        </p:grpSpPr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2564" y="3467"/>
              <a:ext cx="782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814" y="2113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907"/>
                </a:cxn>
                <a:cxn ang="0">
                  <a:pos x="1814" y="0"/>
                </a:cxn>
                <a:cxn ang="0">
                  <a:pos x="181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721" h="2113">
                  <a:moveTo>
                    <a:pt x="907" y="2113"/>
                  </a:moveTo>
                  <a:lnTo>
                    <a:pt x="1814" y="2113"/>
                  </a:lnTo>
                  <a:cubicBezTo>
                    <a:pt x="2315" y="2113"/>
                    <a:pt x="2721" y="1707"/>
                    <a:pt x="2721" y="1206"/>
                  </a:cubicBezTo>
                  <a:cubicBezTo>
                    <a:pt x="2721" y="1206"/>
                    <a:pt x="2721" y="1206"/>
                    <a:pt x="2721" y="1206"/>
                  </a:cubicBezTo>
                  <a:lnTo>
                    <a:pt x="2721" y="1206"/>
                  </a:lnTo>
                  <a:lnTo>
                    <a:pt x="2721" y="907"/>
                  </a:lnTo>
                  <a:cubicBezTo>
                    <a:pt x="2721" y="406"/>
                    <a:pt x="2315" y="0"/>
                    <a:pt x="1814" y="0"/>
                  </a:cubicBezTo>
                  <a:lnTo>
                    <a:pt x="181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2564" y="3467"/>
              <a:ext cx="788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814" y="2113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907"/>
                </a:cxn>
                <a:cxn ang="0">
                  <a:pos x="1814" y="0"/>
                </a:cxn>
                <a:cxn ang="0">
                  <a:pos x="181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721" h="2113">
                  <a:moveTo>
                    <a:pt x="907" y="2113"/>
                  </a:moveTo>
                  <a:lnTo>
                    <a:pt x="1814" y="2113"/>
                  </a:lnTo>
                  <a:cubicBezTo>
                    <a:pt x="2315" y="2113"/>
                    <a:pt x="2721" y="1707"/>
                    <a:pt x="2721" y="1206"/>
                  </a:cubicBezTo>
                  <a:cubicBezTo>
                    <a:pt x="2721" y="1206"/>
                    <a:pt x="2721" y="1206"/>
                    <a:pt x="2721" y="1206"/>
                  </a:cubicBezTo>
                  <a:lnTo>
                    <a:pt x="2721" y="1206"/>
                  </a:lnTo>
                  <a:lnTo>
                    <a:pt x="2721" y="907"/>
                  </a:lnTo>
                  <a:cubicBezTo>
                    <a:pt x="2721" y="406"/>
                    <a:pt x="2315" y="0"/>
                    <a:pt x="1814" y="0"/>
                  </a:cubicBezTo>
                  <a:lnTo>
                    <a:pt x="181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noFill/>
            <a:ln w="269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3565" y="3125"/>
              <a:ext cx="707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774" y="2113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907"/>
                </a:cxn>
                <a:cxn ang="0">
                  <a:pos x="1774" y="0"/>
                </a:cxn>
                <a:cxn ang="0">
                  <a:pos x="177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681" h="2113">
                  <a:moveTo>
                    <a:pt x="907" y="2113"/>
                  </a:moveTo>
                  <a:lnTo>
                    <a:pt x="1774" y="2113"/>
                  </a:lnTo>
                  <a:cubicBezTo>
                    <a:pt x="2275" y="2113"/>
                    <a:pt x="2681" y="1707"/>
                    <a:pt x="2681" y="1206"/>
                  </a:cubicBezTo>
                  <a:cubicBezTo>
                    <a:pt x="2681" y="1206"/>
                    <a:pt x="2681" y="1206"/>
                    <a:pt x="2681" y="1206"/>
                  </a:cubicBezTo>
                  <a:lnTo>
                    <a:pt x="2681" y="1206"/>
                  </a:lnTo>
                  <a:lnTo>
                    <a:pt x="2681" y="907"/>
                  </a:lnTo>
                  <a:cubicBezTo>
                    <a:pt x="2681" y="406"/>
                    <a:pt x="2275" y="0"/>
                    <a:pt x="1774" y="0"/>
                  </a:cubicBezTo>
                  <a:lnTo>
                    <a:pt x="177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3565" y="3125"/>
              <a:ext cx="707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774" y="2113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907"/>
                </a:cxn>
                <a:cxn ang="0">
                  <a:pos x="1774" y="0"/>
                </a:cxn>
                <a:cxn ang="0">
                  <a:pos x="177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681" h="2113">
                  <a:moveTo>
                    <a:pt x="907" y="2113"/>
                  </a:moveTo>
                  <a:lnTo>
                    <a:pt x="1774" y="2113"/>
                  </a:lnTo>
                  <a:cubicBezTo>
                    <a:pt x="2275" y="2113"/>
                    <a:pt x="2681" y="1707"/>
                    <a:pt x="2681" y="1206"/>
                  </a:cubicBezTo>
                  <a:cubicBezTo>
                    <a:pt x="2681" y="1206"/>
                    <a:pt x="2681" y="1206"/>
                    <a:pt x="2681" y="1206"/>
                  </a:cubicBezTo>
                  <a:lnTo>
                    <a:pt x="2681" y="1206"/>
                  </a:lnTo>
                  <a:lnTo>
                    <a:pt x="2681" y="907"/>
                  </a:lnTo>
                  <a:cubicBezTo>
                    <a:pt x="2681" y="406"/>
                    <a:pt x="2275" y="0"/>
                    <a:pt x="1774" y="0"/>
                  </a:cubicBezTo>
                  <a:lnTo>
                    <a:pt x="177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noFill/>
            <a:ln w="269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52"/>
            <p:cNvSpPr>
              <a:spLocks noEditPoints="1"/>
            </p:cNvSpPr>
            <p:nvPr/>
          </p:nvSpPr>
          <p:spPr bwMode="auto">
            <a:xfrm>
              <a:off x="3647" y="3220"/>
              <a:ext cx="566" cy="314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9" y="346"/>
                </a:cxn>
                <a:cxn ang="0">
                  <a:pos x="58" y="432"/>
                </a:cxn>
                <a:cxn ang="0">
                  <a:pos x="29" y="403"/>
                </a:cxn>
                <a:cxn ang="0">
                  <a:pos x="0" y="663"/>
                </a:cxn>
                <a:cxn ang="0">
                  <a:pos x="58" y="835"/>
                </a:cxn>
                <a:cxn ang="0">
                  <a:pos x="58" y="778"/>
                </a:cxn>
                <a:cxn ang="0">
                  <a:pos x="0" y="951"/>
                </a:cxn>
                <a:cxn ang="0">
                  <a:pos x="29" y="1210"/>
                </a:cxn>
                <a:cxn ang="0">
                  <a:pos x="58" y="1296"/>
                </a:cxn>
                <a:cxn ang="0">
                  <a:pos x="81" y="1331"/>
                </a:cxn>
                <a:cxn ang="0">
                  <a:pos x="58" y="1296"/>
                </a:cxn>
                <a:cxn ang="0">
                  <a:pos x="196" y="1331"/>
                </a:cxn>
                <a:cxn ang="0">
                  <a:pos x="455" y="1302"/>
                </a:cxn>
                <a:cxn ang="0">
                  <a:pos x="541" y="1273"/>
                </a:cxn>
                <a:cxn ang="0">
                  <a:pos x="513" y="1302"/>
                </a:cxn>
                <a:cxn ang="0">
                  <a:pos x="772" y="1331"/>
                </a:cxn>
                <a:cxn ang="0">
                  <a:pos x="945" y="1273"/>
                </a:cxn>
                <a:cxn ang="0">
                  <a:pos x="887" y="1273"/>
                </a:cxn>
                <a:cxn ang="0">
                  <a:pos x="1060" y="1331"/>
                </a:cxn>
                <a:cxn ang="0">
                  <a:pos x="1319" y="1302"/>
                </a:cxn>
                <a:cxn ang="0">
                  <a:pos x="1405" y="1273"/>
                </a:cxn>
                <a:cxn ang="0">
                  <a:pos x="1377" y="1302"/>
                </a:cxn>
                <a:cxn ang="0">
                  <a:pos x="1636" y="1331"/>
                </a:cxn>
                <a:cxn ang="0">
                  <a:pos x="1809" y="1273"/>
                </a:cxn>
                <a:cxn ang="0">
                  <a:pos x="1751" y="1273"/>
                </a:cxn>
                <a:cxn ang="0">
                  <a:pos x="1924" y="1331"/>
                </a:cxn>
                <a:cxn ang="0">
                  <a:pos x="2086" y="1302"/>
                </a:cxn>
                <a:cxn ang="0">
                  <a:pos x="2115" y="1331"/>
                </a:cxn>
                <a:cxn ang="0">
                  <a:pos x="2086" y="1090"/>
                </a:cxn>
                <a:cxn ang="0">
                  <a:pos x="2086" y="1148"/>
                </a:cxn>
                <a:cxn ang="0">
                  <a:pos x="2144" y="975"/>
                </a:cxn>
                <a:cxn ang="0">
                  <a:pos x="2115" y="716"/>
                </a:cxn>
                <a:cxn ang="0">
                  <a:pos x="2086" y="629"/>
                </a:cxn>
                <a:cxn ang="0">
                  <a:pos x="2115" y="658"/>
                </a:cxn>
                <a:cxn ang="0">
                  <a:pos x="2144" y="399"/>
                </a:cxn>
                <a:cxn ang="0">
                  <a:pos x="2086" y="226"/>
                </a:cxn>
                <a:cxn ang="0">
                  <a:pos x="2086" y="284"/>
                </a:cxn>
                <a:cxn ang="0">
                  <a:pos x="2144" y="111"/>
                </a:cxn>
                <a:cxn ang="0">
                  <a:pos x="1938" y="29"/>
                </a:cxn>
                <a:cxn ang="0">
                  <a:pos x="1851" y="58"/>
                </a:cxn>
                <a:cxn ang="0">
                  <a:pos x="1880" y="29"/>
                </a:cxn>
                <a:cxn ang="0">
                  <a:pos x="1621" y="0"/>
                </a:cxn>
                <a:cxn ang="0">
                  <a:pos x="1448" y="58"/>
                </a:cxn>
                <a:cxn ang="0">
                  <a:pos x="1506" y="58"/>
                </a:cxn>
                <a:cxn ang="0">
                  <a:pos x="1333" y="0"/>
                </a:cxn>
                <a:cxn ang="0">
                  <a:pos x="1074" y="29"/>
                </a:cxn>
                <a:cxn ang="0">
                  <a:pos x="987" y="58"/>
                </a:cxn>
                <a:cxn ang="0">
                  <a:pos x="1016" y="29"/>
                </a:cxn>
                <a:cxn ang="0">
                  <a:pos x="757" y="0"/>
                </a:cxn>
                <a:cxn ang="0">
                  <a:pos x="584" y="58"/>
                </a:cxn>
                <a:cxn ang="0">
                  <a:pos x="642" y="58"/>
                </a:cxn>
                <a:cxn ang="0">
                  <a:pos x="469" y="0"/>
                </a:cxn>
                <a:cxn ang="0">
                  <a:pos x="210" y="29"/>
                </a:cxn>
                <a:cxn ang="0">
                  <a:pos x="123" y="58"/>
                </a:cxn>
                <a:cxn ang="0">
                  <a:pos x="152" y="29"/>
                </a:cxn>
              </a:cxnLst>
              <a:rect l="0" t="0" r="r" b="b"/>
              <a:pathLst>
                <a:path w="2144" h="1331">
                  <a:moveTo>
                    <a:pt x="58" y="87"/>
                  </a:moveTo>
                  <a:lnTo>
                    <a:pt x="58" y="144"/>
                  </a:lnTo>
                  <a:cubicBezTo>
                    <a:pt x="58" y="160"/>
                    <a:pt x="45" y="173"/>
                    <a:pt x="29" y="173"/>
                  </a:cubicBezTo>
                  <a:cubicBezTo>
                    <a:pt x="13" y="173"/>
                    <a:pt x="0" y="160"/>
                    <a:pt x="0" y="144"/>
                  </a:cubicBezTo>
                  <a:lnTo>
                    <a:pt x="0" y="87"/>
                  </a:lnTo>
                  <a:cubicBezTo>
                    <a:pt x="0" y="71"/>
                    <a:pt x="13" y="58"/>
                    <a:pt x="29" y="58"/>
                  </a:cubicBezTo>
                  <a:cubicBezTo>
                    <a:pt x="45" y="58"/>
                    <a:pt x="58" y="71"/>
                    <a:pt x="58" y="87"/>
                  </a:cubicBezTo>
                  <a:close/>
                  <a:moveTo>
                    <a:pt x="58" y="259"/>
                  </a:moveTo>
                  <a:lnTo>
                    <a:pt x="58" y="317"/>
                  </a:lnTo>
                  <a:cubicBezTo>
                    <a:pt x="58" y="333"/>
                    <a:pt x="45" y="346"/>
                    <a:pt x="29" y="346"/>
                  </a:cubicBezTo>
                  <a:cubicBezTo>
                    <a:pt x="13" y="346"/>
                    <a:pt x="0" y="333"/>
                    <a:pt x="0" y="317"/>
                  </a:cubicBezTo>
                  <a:lnTo>
                    <a:pt x="0" y="259"/>
                  </a:lnTo>
                  <a:cubicBezTo>
                    <a:pt x="0" y="244"/>
                    <a:pt x="13" y="231"/>
                    <a:pt x="29" y="231"/>
                  </a:cubicBezTo>
                  <a:cubicBezTo>
                    <a:pt x="45" y="231"/>
                    <a:pt x="58" y="244"/>
                    <a:pt x="58" y="259"/>
                  </a:cubicBezTo>
                  <a:close/>
                  <a:moveTo>
                    <a:pt x="58" y="432"/>
                  </a:moveTo>
                  <a:lnTo>
                    <a:pt x="58" y="490"/>
                  </a:lnTo>
                  <a:cubicBezTo>
                    <a:pt x="58" y="506"/>
                    <a:pt x="45" y="519"/>
                    <a:pt x="29" y="519"/>
                  </a:cubicBezTo>
                  <a:cubicBezTo>
                    <a:pt x="13" y="519"/>
                    <a:pt x="0" y="506"/>
                    <a:pt x="0" y="490"/>
                  </a:cubicBezTo>
                  <a:lnTo>
                    <a:pt x="0" y="432"/>
                  </a:lnTo>
                  <a:cubicBezTo>
                    <a:pt x="0" y="416"/>
                    <a:pt x="13" y="403"/>
                    <a:pt x="29" y="403"/>
                  </a:cubicBezTo>
                  <a:cubicBezTo>
                    <a:pt x="45" y="403"/>
                    <a:pt x="58" y="416"/>
                    <a:pt x="58" y="432"/>
                  </a:cubicBezTo>
                  <a:close/>
                  <a:moveTo>
                    <a:pt x="58" y="605"/>
                  </a:moveTo>
                  <a:lnTo>
                    <a:pt x="58" y="663"/>
                  </a:lnTo>
                  <a:cubicBezTo>
                    <a:pt x="58" y="679"/>
                    <a:pt x="45" y="691"/>
                    <a:pt x="29" y="691"/>
                  </a:cubicBezTo>
                  <a:cubicBezTo>
                    <a:pt x="13" y="691"/>
                    <a:pt x="0" y="679"/>
                    <a:pt x="0" y="663"/>
                  </a:cubicBezTo>
                  <a:lnTo>
                    <a:pt x="0" y="605"/>
                  </a:lnTo>
                  <a:cubicBezTo>
                    <a:pt x="0" y="589"/>
                    <a:pt x="13" y="576"/>
                    <a:pt x="29" y="576"/>
                  </a:cubicBezTo>
                  <a:cubicBezTo>
                    <a:pt x="45" y="576"/>
                    <a:pt x="58" y="589"/>
                    <a:pt x="58" y="605"/>
                  </a:cubicBezTo>
                  <a:close/>
                  <a:moveTo>
                    <a:pt x="58" y="778"/>
                  </a:moveTo>
                  <a:lnTo>
                    <a:pt x="58" y="835"/>
                  </a:lnTo>
                  <a:cubicBezTo>
                    <a:pt x="58" y="851"/>
                    <a:pt x="45" y="864"/>
                    <a:pt x="29" y="864"/>
                  </a:cubicBezTo>
                  <a:cubicBezTo>
                    <a:pt x="13" y="864"/>
                    <a:pt x="0" y="851"/>
                    <a:pt x="0" y="835"/>
                  </a:cubicBezTo>
                  <a:lnTo>
                    <a:pt x="0" y="778"/>
                  </a:lnTo>
                  <a:cubicBezTo>
                    <a:pt x="0" y="762"/>
                    <a:pt x="13" y="749"/>
                    <a:pt x="29" y="749"/>
                  </a:cubicBezTo>
                  <a:cubicBezTo>
                    <a:pt x="45" y="749"/>
                    <a:pt x="58" y="762"/>
                    <a:pt x="58" y="778"/>
                  </a:cubicBezTo>
                  <a:close/>
                  <a:moveTo>
                    <a:pt x="58" y="951"/>
                  </a:moveTo>
                  <a:lnTo>
                    <a:pt x="58" y="1008"/>
                  </a:lnTo>
                  <a:cubicBezTo>
                    <a:pt x="58" y="1024"/>
                    <a:pt x="45" y="1037"/>
                    <a:pt x="29" y="1037"/>
                  </a:cubicBezTo>
                  <a:cubicBezTo>
                    <a:pt x="13" y="1037"/>
                    <a:pt x="0" y="1024"/>
                    <a:pt x="0" y="1008"/>
                  </a:cubicBezTo>
                  <a:lnTo>
                    <a:pt x="0" y="951"/>
                  </a:lnTo>
                  <a:cubicBezTo>
                    <a:pt x="0" y="935"/>
                    <a:pt x="13" y="922"/>
                    <a:pt x="29" y="922"/>
                  </a:cubicBezTo>
                  <a:cubicBezTo>
                    <a:pt x="45" y="922"/>
                    <a:pt x="58" y="935"/>
                    <a:pt x="58" y="951"/>
                  </a:cubicBezTo>
                  <a:close/>
                  <a:moveTo>
                    <a:pt x="58" y="1123"/>
                  </a:moveTo>
                  <a:lnTo>
                    <a:pt x="58" y="1181"/>
                  </a:lnTo>
                  <a:cubicBezTo>
                    <a:pt x="58" y="1197"/>
                    <a:pt x="45" y="1210"/>
                    <a:pt x="29" y="1210"/>
                  </a:cubicBezTo>
                  <a:cubicBezTo>
                    <a:pt x="13" y="1210"/>
                    <a:pt x="0" y="1197"/>
                    <a:pt x="0" y="1181"/>
                  </a:cubicBezTo>
                  <a:lnTo>
                    <a:pt x="0" y="1123"/>
                  </a:lnTo>
                  <a:cubicBezTo>
                    <a:pt x="0" y="1108"/>
                    <a:pt x="13" y="1095"/>
                    <a:pt x="29" y="1095"/>
                  </a:cubicBezTo>
                  <a:cubicBezTo>
                    <a:pt x="45" y="1095"/>
                    <a:pt x="58" y="1108"/>
                    <a:pt x="58" y="1123"/>
                  </a:cubicBezTo>
                  <a:close/>
                  <a:moveTo>
                    <a:pt x="58" y="1296"/>
                  </a:moveTo>
                  <a:lnTo>
                    <a:pt x="58" y="1302"/>
                  </a:lnTo>
                  <a:lnTo>
                    <a:pt x="29" y="1273"/>
                  </a:lnTo>
                  <a:lnTo>
                    <a:pt x="81" y="1273"/>
                  </a:lnTo>
                  <a:cubicBezTo>
                    <a:pt x="96" y="1273"/>
                    <a:pt x="109" y="1286"/>
                    <a:pt x="109" y="1302"/>
                  </a:cubicBezTo>
                  <a:cubicBezTo>
                    <a:pt x="109" y="1318"/>
                    <a:pt x="96" y="1331"/>
                    <a:pt x="81" y="1331"/>
                  </a:cubicBezTo>
                  <a:lnTo>
                    <a:pt x="29" y="1331"/>
                  </a:lnTo>
                  <a:cubicBezTo>
                    <a:pt x="13" y="1331"/>
                    <a:pt x="0" y="1318"/>
                    <a:pt x="0" y="1302"/>
                  </a:cubicBezTo>
                  <a:lnTo>
                    <a:pt x="0" y="1296"/>
                  </a:lnTo>
                  <a:cubicBezTo>
                    <a:pt x="0" y="1280"/>
                    <a:pt x="13" y="1267"/>
                    <a:pt x="29" y="1267"/>
                  </a:cubicBezTo>
                  <a:cubicBezTo>
                    <a:pt x="45" y="1267"/>
                    <a:pt x="58" y="1280"/>
                    <a:pt x="58" y="1296"/>
                  </a:cubicBezTo>
                  <a:close/>
                  <a:moveTo>
                    <a:pt x="196" y="1273"/>
                  </a:moveTo>
                  <a:lnTo>
                    <a:pt x="253" y="1273"/>
                  </a:lnTo>
                  <a:cubicBezTo>
                    <a:pt x="269" y="1273"/>
                    <a:pt x="282" y="1286"/>
                    <a:pt x="282" y="1302"/>
                  </a:cubicBezTo>
                  <a:cubicBezTo>
                    <a:pt x="282" y="1318"/>
                    <a:pt x="269" y="1331"/>
                    <a:pt x="253" y="1331"/>
                  </a:cubicBezTo>
                  <a:lnTo>
                    <a:pt x="196" y="1331"/>
                  </a:lnTo>
                  <a:cubicBezTo>
                    <a:pt x="180" y="1331"/>
                    <a:pt x="167" y="1318"/>
                    <a:pt x="167" y="1302"/>
                  </a:cubicBezTo>
                  <a:cubicBezTo>
                    <a:pt x="167" y="1286"/>
                    <a:pt x="180" y="1273"/>
                    <a:pt x="196" y="1273"/>
                  </a:cubicBezTo>
                  <a:close/>
                  <a:moveTo>
                    <a:pt x="369" y="1273"/>
                  </a:moveTo>
                  <a:lnTo>
                    <a:pt x="426" y="1273"/>
                  </a:lnTo>
                  <a:cubicBezTo>
                    <a:pt x="442" y="1273"/>
                    <a:pt x="455" y="1286"/>
                    <a:pt x="455" y="1302"/>
                  </a:cubicBezTo>
                  <a:cubicBezTo>
                    <a:pt x="455" y="1318"/>
                    <a:pt x="442" y="1331"/>
                    <a:pt x="426" y="1331"/>
                  </a:cubicBezTo>
                  <a:lnTo>
                    <a:pt x="369" y="1331"/>
                  </a:lnTo>
                  <a:cubicBezTo>
                    <a:pt x="353" y="1331"/>
                    <a:pt x="340" y="1318"/>
                    <a:pt x="340" y="1302"/>
                  </a:cubicBezTo>
                  <a:cubicBezTo>
                    <a:pt x="340" y="1286"/>
                    <a:pt x="353" y="1273"/>
                    <a:pt x="369" y="1273"/>
                  </a:cubicBezTo>
                  <a:close/>
                  <a:moveTo>
                    <a:pt x="541" y="1273"/>
                  </a:moveTo>
                  <a:lnTo>
                    <a:pt x="599" y="1273"/>
                  </a:lnTo>
                  <a:cubicBezTo>
                    <a:pt x="615" y="1273"/>
                    <a:pt x="628" y="1286"/>
                    <a:pt x="628" y="1302"/>
                  </a:cubicBezTo>
                  <a:cubicBezTo>
                    <a:pt x="628" y="1318"/>
                    <a:pt x="615" y="1331"/>
                    <a:pt x="599" y="1331"/>
                  </a:cubicBezTo>
                  <a:lnTo>
                    <a:pt x="541" y="1331"/>
                  </a:lnTo>
                  <a:cubicBezTo>
                    <a:pt x="525" y="1331"/>
                    <a:pt x="513" y="1318"/>
                    <a:pt x="513" y="1302"/>
                  </a:cubicBezTo>
                  <a:cubicBezTo>
                    <a:pt x="513" y="1286"/>
                    <a:pt x="525" y="1273"/>
                    <a:pt x="541" y="1273"/>
                  </a:cubicBezTo>
                  <a:close/>
                  <a:moveTo>
                    <a:pt x="714" y="1273"/>
                  </a:moveTo>
                  <a:lnTo>
                    <a:pt x="772" y="1273"/>
                  </a:lnTo>
                  <a:cubicBezTo>
                    <a:pt x="788" y="1273"/>
                    <a:pt x="801" y="1286"/>
                    <a:pt x="801" y="1302"/>
                  </a:cubicBezTo>
                  <a:cubicBezTo>
                    <a:pt x="801" y="1318"/>
                    <a:pt x="788" y="1331"/>
                    <a:pt x="772" y="1331"/>
                  </a:cubicBezTo>
                  <a:lnTo>
                    <a:pt x="714" y="1331"/>
                  </a:lnTo>
                  <a:cubicBezTo>
                    <a:pt x="698" y="1331"/>
                    <a:pt x="685" y="1318"/>
                    <a:pt x="685" y="1302"/>
                  </a:cubicBezTo>
                  <a:cubicBezTo>
                    <a:pt x="685" y="1286"/>
                    <a:pt x="698" y="1273"/>
                    <a:pt x="714" y="1273"/>
                  </a:cubicBezTo>
                  <a:close/>
                  <a:moveTo>
                    <a:pt x="887" y="1273"/>
                  </a:moveTo>
                  <a:lnTo>
                    <a:pt x="945" y="1273"/>
                  </a:lnTo>
                  <a:cubicBezTo>
                    <a:pt x="960" y="1273"/>
                    <a:pt x="973" y="1286"/>
                    <a:pt x="973" y="1302"/>
                  </a:cubicBezTo>
                  <a:cubicBezTo>
                    <a:pt x="973" y="1318"/>
                    <a:pt x="960" y="1331"/>
                    <a:pt x="945" y="1331"/>
                  </a:cubicBezTo>
                  <a:lnTo>
                    <a:pt x="887" y="1331"/>
                  </a:lnTo>
                  <a:cubicBezTo>
                    <a:pt x="871" y="1331"/>
                    <a:pt x="858" y="1318"/>
                    <a:pt x="858" y="1302"/>
                  </a:cubicBezTo>
                  <a:cubicBezTo>
                    <a:pt x="858" y="1286"/>
                    <a:pt x="871" y="1273"/>
                    <a:pt x="887" y="1273"/>
                  </a:cubicBezTo>
                  <a:close/>
                  <a:moveTo>
                    <a:pt x="1060" y="1273"/>
                  </a:moveTo>
                  <a:lnTo>
                    <a:pt x="1117" y="1273"/>
                  </a:lnTo>
                  <a:cubicBezTo>
                    <a:pt x="1133" y="1273"/>
                    <a:pt x="1146" y="1286"/>
                    <a:pt x="1146" y="1302"/>
                  </a:cubicBezTo>
                  <a:cubicBezTo>
                    <a:pt x="1146" y="1318"/>
                    <a:pt x="1133" y="1331"/>
                    <a:pt x="1117" y="1331"/>
                  </a:cubicBezTo>
                  <a:lnTo>
                    <a:pt x="1060" y="1331"/>
                  </a:lnTo>
                  <a:cubicBezTo>
                    <a:pt x="1044" y="1331"/>
                    <a:pt x="1031" y="1318"/>
                    <a:pt x="1031" y="1302"/>
                  </a:cubicBezTo>
                  <a:cubicBezTo>
                    <a:pt x="1031" y="1286"/>
                    <a:pt x="1044" y="1273"/>
                    <a:pt x="1060" y="1273"/>
                  </a:cubicBezTo>
                  <a:close/>
                  <a:moveTo>
                    <a:pt x="1233" y="1273"/>
                  </a:moveTo>
                  <a:lnTo>
                    <a:pt x="1290" y="1273"/>
                  </a:lnTo>
                  <a:cubicBezTo>
                    <a:pt x="1306" y="1273"/>
                    <a:pt x="1319" y="1286"/>
                    <a:pt x="1319" y="1302"/>
                  </a:cubicBezTo>
                  <a:cubicBezTo>
                    <a:pt x="1319" y="1318"/>
                    <a:pt x="1306" y="1331"/>
                    <a:pt x="1290" y="1331"/>
                  </a:cubicBezTo>
                  <a:lnTo>
                    <a:pt x="1233" y="1331"/>
                  </a:lnTo>
                  <a:cubicBezTo>
                    <a:pt x="1217" y="1331"/>
                    <a:pt x="1204" y="1318"/>
                    <a:pt x="1204" y="1302"/>
                  </a:cubicBezTo>
                  <a:cubicBezTo>
                    <a:pt x="1204" y="1286"/>
                    <a:pt x="1217" y="1273"/>
                    <a:pt x="1233" y="1273"/>
                  </a:cubicBezTo>
                  <a:close/>
                  <a:moveTo>
                    <a:pt x="1405" y="1273"/>
                  </a:moveTo>
                  <a:lnTo>
                    <a:pt x="1463" y="1273"/>
                  </a:lnTo>
                  <a:cubicBezTo>
                    <a:pt x="1479" y="1273"/>
                    <a:pt x="1492" y="1286"/>
                    <a:pt x="1492" y="1302"/>
                  </a:cubicBezTo>
                  <a:cubicBezTo>
                    <a:pt x="1492" y="1318"/>
                    <a:pt x="1479" y="1331"/>
                    <a:pt x="1463" y="1331"/>
                  </a:cubicBezTo>
                  <a:lnTo>
                    <a:pt x="1405" y="1331"/>
                  </a:lnTo>
                  <a:cubicBezTo>
                    <a:pt x="1389" y="1331"/>
                    <a:pt x="1377" y="1318"/>
                    <a:pt x="1377" y="1302"/>
                  </a:cubicBezTo>
                  <a:cubicBezTo>
                    <a:pt x="1377" y="1286"/>
                    <a:pt x="1389" y="1273"/>
                    <a:pt x="1405" y="1273"/>
                  </a:cubicBezTo>
                  <a:close/>
                  <a:moveTo>
                    <a:pt x="1578" y="1273"/>
                  </a:moveTo>
                  <a:lnTo>
                    <a:pt x="1636" y="1273"/>
                  </a:lnTo>
                  <a:cubicBezTo>
                    <a:pt x="1652" y="1273"/>
                    <a:pt x="1665" y="1286"/>
                    <a:pt x="1665" y="1302"/>
                  </a:cubicBezTo>
                  <a:cubicBezTo>
                    <a:pt x="1665" y="1318"/>
                    <a:pt x="1652" y="1331"/>
                    <a:pt x="1636" y="1331"/>
                  </a:cubicBezTo>
                  <a:lnTo>
                    <a:pt x="1578" y="1331"/>
                  </a:lnTo>
                  <a:cubicBezTo>
                    <a:pt x="1562" y="1331"/>
                    <a:pt x="1549" y="1318"/>
                    <a:pt x="1549" y="1302"/>
                  </a:cubicBezTo>
                  <a:cubicBezTo>
                    <a:pt x="1549" y="1286"/>
                    <a:pt x="1562" y="1273"/>
                    <a:pt x="1578" y="1273"/>
                  </a:cubicBezTo>
                  <a:close/>
                  <a:moveTo>
                    <a:pt x="1751" y="1273"/>
                  </a:moveTo>
                  <a:lnTo>
                    <a:pt x="1809" y="1273"/>
                  </a:lnTo>
                  <a:cubicBezTo>
                    <a:pt x="1824" y="1273"/>
                    <a:pt x="1837" y="1286"/>
                    <a:pt x="1837" y="1302"/>
                  </a:cubicBezTo>
                  <a:cubicBezTo>
                    <a:pt x="1837" y="1318"/>
                    <a:pt x="1824" y="1331"/>
                    <a:pt x="1809" y="1331"/>
                  </a:cubicBezTo>
                  <a:lnTo>
                    <a:pt x="1751" y="1331"/>
                  </a:lnTo>
                  <a:cubicBezTo>
                    <a:pt x="1735" y="1331"/>
                    <a:pt x="1722" y="1318"/>
                    <a:pt x="1722" y="1302"/>
                  </a:cubicBezTo>
                  <a:cubicBezTo>
                    <a:pt x="1722" y="1286"/>
                    <a:pt x="1735" y="1273"/>
                    <a:pt x="1751" y="1273"/>
                  </a:cubicBezTo>
                  <a:close/>
                  <a:moveTo>
                    <a:pt x="1924" y="1273"/>
                  </a:moveTo>
                  <a:lnTo>
                    <a:pt x="1981" y="1273"/>
                  </a:lnTo>
                  <a:cubicBezTo>
                    <a:pt x="1997" y="1273"/>
                    <a:pt x="2010" y="1286"/>
                    <a:pt x="2010" y="1302"/>
                  </a:cubicBezTo>
                  <a:cubicBezTo>
                    <a:pt x="2010" y="1318"/>
                    <a:pt x="1997" y="1331"/>
                    <a:pt x="1981" y="1331"/>
                  </a:cubicBezTo>
                  <a:lnTo>
                    <a:pt x="1924" y="1331"/>
                  </a:lnTo>
                  <a:cubicBezTo>
                    <a:pt x="1908" y="1331"/>
                    <a:pt x="1895" y="1318"/>
                    <a:pt x="1895" y="1302"/>
                  </a:cubicBezTo>
                  <a:cubicBezTo>
                    <a:pt x="1895" y="1286"/>
                    <a:pt x="1908" y="1273"/>
                    <a:pt x="1924" y="1273"/>
                  </a:cubicBezTo>
                  <a:close/>
                  <a:moveTo>
                    <a:pt x="2097" y="1273"/>
                  </a:moveTo>
                  <a:lnTo>
                    <a:pt x="2115" y="1273"/>
                  </a:lnTo>
                  <a:lnTo>
                    <a:pt x="2086" y="1302"/>
                  </a:lnTo>
                  <a:lnTo>
                    <a:pt x="2086" y="1263"/>
                  </a:lnTo>
                  <a:cubicBezTo>
                    <a:pt x="2086" y="1247"/>
                    <a:pt x="2099" y="1234"/>
                    <a:pt x="2115" y="1234"/>
                  </a:cubicBezTo>
                  <a:cubicBezTo>
                    <a:pt x="2131" y="1234"/>
                    <a:pt x="2144" y="1247"/>
                    <a:pt x="2144" y="1263"/>
                  </a:cubicBezTo>
                  <a:lnTo>
                    <a:pt x="2144" y="1302"/>
                  </a:lnTo>
                  <a:cubicBezTo>
                    <a:pt x="2144" y="1318"/>
                    <a:pt x="2131" y="1331"/>
                    <a:pt x="2115" y="1331"/>
                  </a:cubicBezTo>
                  <a:lnTo>
                    <a:pt x="2097" y="1331"/>
                  </a:lnTo>
                  <a:cubicBezTo>
                    <a:pt x="2081" y="1331"/>
                    <a:pt x="2068" y="1318"/>
                    <a:pt x="2068" y="1302"/>
                  </a:cubicBezTo>
                  <a:cubicBezTo>
                    <a:pt x="2068" y="1286"/>
                    <a:pt x="2081" y="1273"/>
                    <a:pt x="2097" y="1273"/>
                  </a:cubicBezTo>
                  <a:close/>
                  <a:moveTo>
                    <a:pt x="2086" y="1148"/>
                  </a:moveTo>
                  <a:lnTo>
                    <a:pt x="2086" y="1090"/>
                  </a:lnTo>
                  <a:cubicBezTo>
                    <a:pt x="2086" y="1074"/>
                    <a:pt x="2099" y="1061"/>
                    <a:pt x="2115" y="1061"/>
                  </a:cubicBezTo>
                  <a:cubicBezTo>
                    <a:pt x="2131" y="1061"/>
                    <a:pt x="2144" y="1074"/>
                    <a:pt x="2144" y="1090"/>
                  </a:cubicBezTo>
                  <a:lnTo>
                    <a:pt x="2144" y="1148"/>
                  </a:lnTo>
                  <a:cubicBezTo>
                    <a:pt x="2144" y="1164"/>
                    <a:pt x="2131" y="1177"/>
                    <a:pt x="2115" y="1177"/>
                  </a:cubicBezTo>
                  <a:cubicBezTo>
                    <a:pt x="2099" y="1177"/>
                    <a:pt x="2086" y="1164"/>
                    <a:pt x="2086" y="1148"/>
                  </a:cubicBezTo>
                  <a:close/>
                  <a:moveTo>
                    <a:pt x="2086" y="975"/>
                  </a:moveTo>
                  <a:lnTo>
                    <a:pt x="2086" y="917"/>
                  </a:lnTo>
                  <a:cubicBezTo>
                    <a:pt x="2086" y="901"/>
                    <a:pt x="2099" y="889"/>
                    <a:pt x="2115" y="889"/>
                  </a:cubicBezTo>
                  <a:cubicBezTo>
                    <a:pt x="2131" y="889"/>
                    <a:pt x="2144" y="901"/>
                    <a:pt x="2144" y="917"/>
                  </a:cubicBezTo>
                  <a:lnTo>
                    <a:pt x="2144" y="975"/>
                  </a:lnTo>
                  <a:cubicBezTo>
                    <a:pt x="2144" y="991"/>
                    <a:pt x="2131" y="1004"/>
                    <a:pt x="2115" y="1004"/>
                  </a:cubicBezTo>
                  <a:cubicBezTo>
                    <a:pt x="2099" y="1004"/>
                    <a:pt x="2086" y="991"/>
                    <a:pt x="2086" y="975"/>
                  </a:cubicBezTo>
                  <a:close/>
                  <a:moveTo>
                    <a:pt x="2086" y="802"/>
                  </a:moveTo>
                  <a:lnTo>
                    <a:pt x="2086" y="745"/>
                  </a:lnTo>
                  <a:cubicBezTo>
                    <a:pt x="2086" y="729"/>
                    <a:pt x="2099" y="716"/>
                    <a:pt x="2115" y="716"/>
                  </a:cubicBezTo>
                  <a:cubicBezTo>
                    <a:pt x="2131" y="716"/>
                    <a:pt x="2144" y="729"/>
                    <a:pt x="2144" y="745"/>
                  </a:cubicBezTo>
                  <a:lnTo>
                    <a:pt x="2144" y="802"/>
                  </a:lnTo>
                  <a:cubicBezTo>
                    <a:pt x="2144" y="818"/>
                    <a:pt x="2131" y="831"/>
                    <a:pt x="2115" y="831"/>
                  </a:cubicBezTo>
                  <a:cubicBezTo>
                    <a:pt x="2099" y="831"/>
                    <a:pt x="2086" y="818"/>
                    <a:pt x="2086" y="802"/>
                  </a:cubicBezTo>
                  <a:close/>
                  <a:moveTo>
                    <a:pt x="2086" y="629"/>
                  </a:moveTo>
                  <a:lnTo>
                    <a:pt x="2086" y="572"/>
                  </a:lnTo>
                  <a:cubicBezTo>
                    <a:pt x="2086" y="556"/>
                    <a:pt x="2099" y="543"/>
                    <a:pt x="2115" y="543"/>
                  </a:cubicBezTo>
                  <a:cubicBezTo>
                    <a:pt x="2131" y="543"/>
                    <a:pt x="2144" y="556"/>
                    <a:pt x="2144" y="572"/>
                  </a:cubicBezTo>
                  <a:lnTo>
                    <a:pt x="2144" y="629"/>
                  </a:lnTo>
                  <a:cubicBezTo>
                    <a:pt x="2144" y="645"/>
                    <a:pt x="2131" y="658"/>
                    <a:pt x="2115" y="658"/>
                  </a:cubicBezTo>
                  <a:cubicBezTo>
                    <a:pt x="2099" y="658"/>
                    <a:pt x="2086" y="645"/>
                    <a:pt x="2086" y="629"/>
                  </a:cubicBezTo>
                  <a:close/>
                  <a:moveTo>
                    <a:pt x="2086" y="457"/>
                  </a:moveTo>
                  <a:lnTo>
                    <a:pt x="2086" y="399"/>
                  </a:lnTo>
                  <a:cubicBezTo>
                    <a:pt x="2086" y="383"/>
                    <a:pt x="2099" y="370"/>
                    <a:pt x="2115" y="370"/>
                  </a:cubicBezTo>
                  <a:cubicBezTo>
                    <a:pt x="2131" y="370"/>
                    <a:pt x="2144" y="383"/>
                    <a:pt x="2144" y="399"/>
                  </a:cubicBezTo>
                  <a:lnTo>
                    <a:pt x="2144" y="457"/>
                  </a:lnTo>
                  <a:cubicBezTo>
                    <a:pt x="2144" y="472"/>
                    <a:pt x="2131" y="485"/>
                    <a:pt x="2115" y="485"/>
                  </a:cubicBezTo>
                  <a:cubicBezTo>
                    <a:pt x="2099" y="485"/>
                    <a:pt x="2086" y="472"/>
                    <a:pt x="2086" y="457"/>
                  </a:cubicBezTo>
                  <a:close/>
                  <a:moveTo>
                    <a:pt x="2086" y="284"/>
                  </a:moveTo>
                  <a:lnTo>
                    <a:pt x="2086" y="226"/>
                  </a:lnTo>
                  <a:cubicBezTo>
                    <a:pt x="2086" y="210"/>
                    <a:pt x="2099" y="197"/>
                    <a:pt x="2115" y="197"/>
                  </a:cubicBezTo>
                  <a:cubicBezTo>
                    <a:pt x="2131" y="197"/>
                    <a:pt x="2144" y="210"/>
                    <a:pt x="2144" y="226"/>
                  </a:cubicBezTo>
                  <a:lnTo>
                    <a:pt x="2144" y="284"/>
                  </a:lnTo>
                  <a:cubicBezTo>
                    <a:pt x="2144" y="300"/>
                    <a:pt x="2131" y="313"/>
                    <a:pt x="2115" y="313"/>
                  </a:cubicBezTo>
                  <a:cubicBezTo>
                    <a:pt x="2099" y="313"/>
                    <a:pt x="2086" y="300"/>
                    <a:pt x="2086" y="284"/>
                  </a:cubicBezTo>
                  <a:close/>
                  <a:moveTo>
                    <a:pt x="2086" y="111"/>
                  </a:moveTo>
                  <a:lnTo>
                    <a:pt x="2086" y="53"/>
                  </a:lnTo>
                  <a:cubicBezTo>
                    <a:pt x="2086" y="37"/>
                    <a:pt x="2099" y="25"/>
                    <a:pt x="2115" y="25"/>
                  </a:cubicBezTo>
                  <a:cubicBezTo>
                    <a:pt x="2131" y="25"/>
                    <a:pt x="2144" y="37"/>
                    <a:pt x="2144" y="53"/>
                  </a:cubicBezTo>
                  <a:lnTo>
                    <a:pt x="2144" y="111"/>
                  </a:lnTo>
                  <a:cubicBezTo>
                    <a:pt x="2144" y="127"/>
                    <a:pt x="2131" y="140"/>
                    <a:pt x="2115" y="140"/>
                  </a:cubicBezTo>
                  <a:cubicBezTo>
                    <a:pt x="2099" y="140"/>
                    <a:pt x="2086" y="127"/>
                    <a:pt x="2086" y="111"/>
                  </a:cubicBezTo>
                  <a:close/>
                  <a:moveTo>
                    <a:pt x="2024" y="58"/>
                  </a:moveTo>
                  <a:lnTo>
                    <a:pt x="1966" y="58"/>
                  </a:lnTo>
                  <a:cubicBezTo>
                    <a:pt x="1950" y="58"/>
                    <a:pt x="1938" y="45"/>
                    <a:pt x="1938" y="29"/>
                  </a:cubicBezTo>
                  <a:cubicBezTo>
                    <a:pt x="1938" y="13"/>
                    <a:pt x="1950" y="0"/>
                    <a:pt x="1966" y="0"/>
                  </a:cubicBezTo>
                  <a:lnTo>
                    <a:pt x="2024" y="0"/>
                  </a:lnTo>
                  <a:cubicBezTo>
                    <a:pt x="2040" y="0"/>
                    <a:pt x="2053" y="13"/>
                    <a:pt x="2053" y="29"/>
                  </a:cubicBezTo>
                  <a:cubicBezTo>
                    <a:pt x="2053" y="45"/>
                    <a:pt x="2040" y="58"/>
                    <a:pt x="2024" y="58"/>
                  </a:cubicBezTo>
                  <a:close/>
                  <a:moveTo>
                    <a:pt x="1851" y="58"/>
                  </a:moveTo>
                  <a:lnTo>
                    <a:pt x="1794" y="58"/>
                  </a:lnTo>
                  <a:cubicBezTo>
                    <a:pt x="1778" y="58"/>
                    <a:pt x="1765" y="45"/>
                    <a:pt x="1765" y="29"/>
                  </a:cubicBezTo>
                  <a:cubicBezTo>
                    <a:pt x="1765" y="13"/>
                    <a:pt x="1778" y="0"/>
                    <a:pt x="1794" y="0"/>
                  </a:cubicBezTo>
                  <a:lnTo>
                    <a:pt x="1851" y="0"/>
                  </a:lnTo>
                  <a:cubicBezTo>
                    <a:pt x="1867" y="0"/>
                    <a:pt x="1880" y="13"/>
                    <a:pt x="1880" y="29"/>
                  </a:cubicBezTo>
                  <a:cubicBezTo>
                    <a:pt x="1880" y="45"/>
                    <a:pt x="1867" y="58"/>
                    <a:pt x="1851" y="58"/>
                  </a:cubicBezTo>
                  <a:close/>
                  <a:moveTo>
                    <a:pt x="1678" y="58"/>
                  </a:moveTo>
                  <a:lnTo>
                    <a:pt x="1621" y="58"/>
                  </a:lnTo>
                  <a:cubicBezTo>
                    <a:pt x="1605" y="58"/>
                    <a:pt x="1592" y="45"/>
                    <a:pt x="1592" y="29"/>
                  </a:cubicBezTo>
                  <a:cubicBezTo>
                    <a:pt x="1592" y="13"/>
                    <a:pt x="1605" y="0"/>
                    <a:pt x="1621" y="0"/>
                  </a:cubicBezTo>
                  <a:lnTo>
                    <a:pt x="1678" y="0"/>
                  </a:lnTo>
                  <a:cubicBezTo>
                    <a:pt x="1694" y="0"/>
                    <a:pt x="1707" y="13"/>
                    <a:pt x="1707" y="29"/>
                  </a:cubicBezTo>
                  <a:cubicBezTo>
                    <a:pt x="1707" y="45"/>
                    <a:pt x="1694" y="58"/>
                    <a:pt x="1678" y="58"/>
                  </a:cubicBezTo>
                  <a:close/>
                  <a:moveTo>
                    <a:pt x="1506" y="58"/>
                  </a:moveTo>
                  <a:lnTo>
                    <a:pt x="1448" y="58"/>
                  </a:lnTo>
                  <a:cubicBezTo>
                    <a:pt x="1432" y="58"/>
                    <a:pt x="1419" y="45"/>
                    <a:pt x="1419" y="29"/>
                  </a:cubicBezTo>
                  <a:cubicBezTo>
                    <a:pt x="1419" y="13"/>
                    <a:pt x="1432" y="0"/>
                    <a:pt x="1448" y="0"/>
                  </a:cubicBezTo>
                  <a:lnTo>
                    <a:pt x="1506" y="0"/>
                  </a:lnTo>
                  <a:cubicBezTo>
                    <a:pt x="1521" y="0"/>
                    <a:pt x="1534" y="13"/>
                    <a:pt x="1534" y="29"/>
                  </a:cubicBezTo>
                  <a:cubicBezTo>
                    <a:pt x="1534" y="45"/>
                    <a:pt x="1521" y="58"/>
                    <a:pt x="1506" y="58"/>
                  </a:cubicBezTo>
                  <a:close/>
                  <a:moveTo>
                    <a:pt x="1333" y="58"/>
                  </a:moveTo>
                  <a:lnTo>
                    <a:pt x="1275" y="58"/>
                  </a:lnTo>
                  <a:cubicBezTo>
                    <a:pt x="1259" y="58"/>
                    <a:pt x="1246" y="45"/>
                    <a:pt x="1246" y="29"/>
                  </a:cubicBezTo>
                  <a:cubicBezTo>
                    <a:pt x="1246" y="13"/>
                    <a:pt x="1259" y="0"/>
                    <a:pt x="1275" y="0"/>
                  </a:cubicBezTo>
                  <a:lnTo>
                    <a:pt x="1333" y="0"/>
                  </a:lnTo>
                  <a:cubicBezTo>
                    <a:pt x="1349" y="0"/>
                    <a:pt x="1362" y="13"/>
                    <a:pt x="1362" y="29"/>
                  </a:cubicBezTo>
                  <a:cubicBezTo>
                    <a:pt x="1362" y="45"/>
                    <a:pt x="1349" y="58"/>
                    <a:pt x="1333" y="58"/>
                  </a:cubicBezTo>
                  <a:close/>
                  <a:moveTo>
                    <a:pt x="1160" y="58"/>
                  </a:moveTo>
                  <a:lnTo>
                    <a:pt x="1102" y="58"/>
                  </a:lnTo>
                  <a:cubicBezTo>
                    <a:pt x="1086" y="58"/>
                    <a:pt x="1074" y="45"/>
                    <a:pt x="1074" y="29"/>
                  </a:cubicBezTo>
                  <a:cubicBezTo>
                    <a:pt x="1074" y="13"/>
                    <a:pt x="1086" y="0"/>
                    <a:pt x="1102" y="0"/>
                  </a:cubicBezTo>
                  <a:lnTo>
                    <a:pt x="1160" y="0"/>
                  </a:lnTo>
                  <a:cubicBezTo>
                    <a:pt x="1176" y="0"/>
                    <a:pt x="1189" y="13"/>
                    <a:pt x="1189" y="29"/>
                  </a:cubicBezTo>
                  <a:cubicBezTo>
                    <a:pt x="1189" y="45"/>
                    <a:pt x="1176" y="58"/>
                    <a:pt x="1160" y="58"/>
                  </a:cubicBezTo>
                  <a:close/>
                  <a:moveTo>
                    <a:pt x="987" y="58"/>
                  </a:moveTo>
                  <a:lnTo>
                    <a:pt x="930" y="58"/>
                  </a:lnTo>
                  <a:cubicBezTo>
                    <a:pt x="914" y="58"/>
                    <a:pt x="901" y="45"/>
                    <a:pt x="901" y="29"/>
                  </a:cubicBezTo>
                  <a:cubicBezTo>
                    <a:pt x="901" y="13"/>
                    <a:pt x="914" y="0"/>
                    <a:pt x="930" y="0"/>
                  </a:cubicBezTo>
                  <a:lnTo>
                    <a:pt x="987" y="0"/>
                  </a:lnTo>
                  <a:cubicBezTo>
                    <a:pt x="1003" y="0"/>
                    <a:pt x="1016" y="13"/>
                    <a:pt x="1016" y="29"/>
                  </a:cubicBezTo>
                  <a:cubicBezTo>
                    <a:pt x="1016" y="45"/>
                    <a:pt x="1003" y="58"/>
                    <a:pt x="987" y="58"/>
                  </a:cubicBezTo>
                  <a:close/>
                  <a:moveTo>
                    <a:pt x="814" y="58"/>
                  </a:moveTo>
                  <a:lnTo>
                    <a:pt x="757" y="58"/>
                  </a:lnTo>
                  <a:cubicBezTo>
                    <a:pt x="741" y="58"/>
                    <a:pt x="728" y="45"/>
                    <a:pt x="728" y="29"/>
                  </a:cubicBezTo>
                  <a:cubicBezTo>
                    <a:pt x="728" y="13"/>
                    <a:pt x="741" y="0"/>
                    <a:pt x="757" y="0"/>
                  </a:cubicBezTo>
                  <a:lnTo>
                    <a:pt x="814" y="0"/>
                  </a:lnTo>
                  <a:cubicBezTo>
                    <a:pt x="830" y="0"/>
                    <a:pt x="843" y="13"/>
                    <a:pt x="843" y="29"/>
                  </a:cubicBezTo>
                  <a:cubicBezTo>
                    <a:pt x="843" y="45"/>
                    <a:pt x="830" y="58"/>
                    <a:pt x="814" y="58"/>
                  </a:cubicBezTo>
                  <a:close/>
                  <a:moveTo>
                    <a:pt x="642" y="58"/>
                  </a:moveTo>
                  <a:lnTo>
                    <a:pt x="584" y="58"/>
                  </a:lnTo>
                  <a:cubicBezTo>
                    <a:pt x="568" y="58"/>
                    <a:pt x="555" y="45"/>
                    <a:pt x="555" y="29"/>
                  </a:cubicBezTo>
                  <a:cubicBezTo>
                    <a:pt x="555" y="13"/>
                    <a:pt x="568" y="0"/>
                    <a:pt x="584" y="0"/>
                  </a:cubicBezTo>
                  <a:lnTo>
                    <a:pt x="642" y="0"/>
                  </a:lnTo>
                  <a:cubicBezTo>
                    <a:pt x="657" y="0"/>
                    <a:pt x="670" y="13"/>
                    <a:pt x="670" y="29"/>
                  </a:cubicBezTo>
                  <a:cubicBezTo>
                    <a:pt x="670" y="45"/>
                    <a:pt x="657" y="58"/>
                    <a:pt x="642" y="58"/>
                  </a:cubicBezTo>
                  <a:close/>
                  <a:moveTo>
                    <a:pt x="469" y="58"/>
                  </a:moveTo>
                  <a:lnTo>
                    <a:pt x="411" y="58"/>
                  </a:lnTo>
                  <a:cubicBezTo>
                    <a:pt x="395" y="58"/>
                    <a:pt x="382" y="45"/>
                    <a:pt x="382" y="29"/>
                  </a:cubicBezTo>
                  <a:cubicBezTo>
                    <a:pt x="382" y="13"/>
                    <a:pt x="395" y="0"/>
                    <a:pt x="411" y="0"/>
                  </a:cubicBezTo>
                  <a:lnTo>
                    <a:pt x="469" y="0"/>
                  </a:lnTo>
                  <a:cubicBezTo>
                    <a:pt x="485" y="0"/>
                    <a:pt x="498" y="13"/>
                    <a:pt x="498" y="29"/>
                  </a:cubicBezTo>
                  <a:cubicBezTo>
                    <a:pt x="498" y="45"/>
                    <a:pt x="485" y="58"/>
                    <a:pt x="469" y="58"/>
                  </a:cubicBezTo>
                  <a:close/>
                  <a:moveTo>
                    <a:pt x="296" y="58"/>
                  </a:moveTo>
                  <a:lnTo>
                    <a:pt x="238" y="58"/>
                  </a:lnTo>
                  <a:cubicBezTo>
                    <a:pt x="222" y="58"/>
                    <a:pt x="210" y="45"/>
                    <a:pt x="210" y="29"/>
                  </a:cubicBezTo>
                  <a:cubicBezTo>
                    <a:pt x="210" y="13"/>
                    <a:pt x="222" y="0"/>
                    <a:pt x="238" y="0"/>
                  </a:cubicBezTo>
                  <a:lnTo>
                    <a:pt x="296" y="0"/>
                  </a:lnTo>
                  <a:cubicBezTo>
                    <a:pt x="312" y="0"/>
                    <a:pt x="325" y="13"/>
                    <a:pt x="325" y="29"/>
                  </a:cubicBezTo>
                  <a:cubicBezTo>
                    <a:pt x="325" y="45"/>
                    <a:pt x="312" y="58"/>
                    <a:pt x="296" y="58"/>
                  </a:cubicBezTo>
                  <a:close/>
                  <a:moveTo>
                    <a:pt x="123" y="58"/>
                  </a:moveTo>
                  <a:lnTo>
                    <a:pt x="66" y="58"/>
                  </a:lnTo>
                  <a:cubicBezTo>
                    <a:pt x="50" y="58"/>
                    <a:pt x="37" y="45"/>
                    <a:pt x="37" y="29"/>
                  </a:cubicBezTo>
                  <a:cubicBezTo>
                    <a:pt x="37" y="13"/>
                    <a:pt x="50" y="0"/>
                    <a:pt x="66" y="0"/>
                  </a:cubicBezTo>
                  <a:lnTo>
                    <a:pt x="123" y="0"/>
                  </a:lnTo>
                  <a:cubicBezTo>
                    <a:pt x="139" y="0"/>
                    <a:pt x="152" y="13"/>
                    <a:pt x="152" y="29"/>
                  </a:cubicBezTo>
                  <a:cubicBezTo>
                    <a:pt x="152" y="45"/>
                    <a:pt x="139" y="58"/>
                    <a:pt x="123" y="58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Rectangle 153"/>
            <p:cNvSpPr>
              <a:spLocks noChangeArrowheads="1"/>
            </p:cNvSpPr>
            <p:nvPr/>
          </p:nvSpPr>
          <p:spPr bwMode="auto">
            <a:xfrm>
              <a:off x="3705" y="3323"/>
              <a:ext cx="484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>
                  <a:solidFill>
                    <a:srgbClr val="000000"/>
                  </a:solidFill>
                  <a:latin typeface="Arial" charset="0"/>
                </a:rPr>
                <a:t>B(id,nam)</a:t>
              </a:r>
              <a:endParaRPr lang="en-US"/>
            </a:p>
          </p:txBody>
        </p:sp>
        <p:sp>
          <p:nvSpPr>
            <p:cNvPr id="94" name="Freeform 154"/>
            <p:cNvSpPr>
              <a:spLocks/>
            </p:cNvSpPr>
            <p:nvPr/>
          </p:nvSpPr>
          <p:spPr bwMode="auto">
            <a:xfrm>
              <a:off x="1573" y="3094"/>
              <a:ext cx="899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2210" y="2113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907"/>
                </a:cxn>
                <a:cxn ang="0">
                  <a:pos x="2210" y="0"/>
                </a:cxn>
                <a:cxn ang="0">
                  <a:pos x="2210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3117" h="2113">
                  <a:moveTo>
                    <a:pt x="907" y="2113"/>
                  </a:moveTo>
                  <a:lnTo>
                    <a:pt x="2210" y="2113"/>
                  </a:lnTo>
                  <a:cubicBezTo>
                    <a:pt x="2711" y="2113"/>
                    <a:pt x="3117" y="1707"/>
                    <a:pt x="3117" y="1206"/>
                  </a:cubicBezTo>
                  <a:cubicBezTo>
                    <a:pt x="3117" y="1206"/>
                    <a:pt x="3117" y="1206"/>
                    <a:pt x="3117" y="1206"/>
                  </a:cubicBezTo>
                  <a:lnTo>
                    <a:pt x="3117" y="1206"/>
                  </a:lnTo>
                  <a:lnTo>
                    <a:pt x="3117" y="907"/>
                  </a:lnTo>
                  <a:cubicBezTo>
                    <a:pt x="3117" y="406"/>
                    <a:pt x="2711" y="0"/>
                    <a:pt x="2210" y="0"/>
                  </a:cubicBezTo>
                  <a:lnTo>
                    <a:pt x="2210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55"/>
            <p:cNvSpPr>
              <a:spLocks/>
            </p:cNvSpPr>
            <p:nvPr/>
          </p:nvSpPr>
          <p:spPr bwMode="auto">
            <a:xfrm>
              <a:off x="1573" y="3094"/>
              <a:ext cx="899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2210" y="2113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907"/>
                </a:cxn>
                <a:cxn ang="0">
                  <a:pos x="2210" y="0"/>
                </a:cxn>
                <a:cxn ang="0">
                  <a:pos x="2210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3117" h="2113">
                  <a:moveTo>
                    <a:pt x="907" y="2113"/>
                  </a:moveTo>
                  <a:lnTo>
                    <a:pt x="2210" y="2113"/>
                  </a:lnTo>
                  <a:cubicBezTo>
                    <a:pt x="2711" y="2113"/>
                    <a:pt x="3117" y="1707"/>
                    <a:pt x="3117" y="1206"/>
                  </a:cubicBezTo>
                  <a:cubicBezTo>
                    <a:pt x="3117" y="1206"/>
                    <a:pt x="3117" y="1206"/>
                    <a:pt x="3117" y="1206"/>
                  </a:cubicBezTo>
                  <a:lnTo>
                    <a:pt x="3117" y="1206"/>
                  </a:lnTo>
                  <a:lnTo>
                    <a:pt x="3117" y="907"/>
                  </a:lnTo>
                  <a:cubicBezTo>
                    <a:pt x="3117" y="406"/>
                    <a:pt x="2711" y="0"/>
                    <a:pt x="2210" y="0"/>
                  </a:cubicBezTo>
                  <a:lnTo>
                    <a:pt x="2210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noFill/>
            <a:ln w="269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56"/>
            <p:cNvSpPr>
              <a:spLocks noEditPoints="1"/>
            </p:cNvSpPr>
            <p:nvPr/>
          </p:nvSpPr>
          <p:spPr bwMode="auto">
            <a:xfrm>
              <a:off x="1645" y="3202"/>
              <a:ext cx="772" cy="300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9" y="346"/>
                </a:cxn>
                <a:cxn ang="0">
                  <a:pos x="58" y="432"/>
                </a:cxn>
                <a:cxn ang="0">
                  <a:pos x="29" y="404"/>
                </a:cxn>
                <a:cxn ang="0">
                  <a:pos x="0" y="663"/>
                </a:cxn>
                <a:cxn ang="0">
                  <a:pos x="58" y="836"/>
                </a:cxn>
                <a:cxn ang="0">
                  <a:pos x="58" y="778"/>
                </a:cxn>
                <a:cxn ang="0">
                  <a:pos x="0" y="951"/>
                </a:cxn>
                <a:cxn ang="0">
                  <a:pos x="29" y="1210"/>
                </a:cxn>
                <a:cxn ang="0">
                  <a:pos x="88" y="1209"/>
                </a:cxn>
                <a:cxn ang="0">
                  <a:pos x="59" y="1238"/>
                </a:cxn>
                <a:cxn ang="0">
                  <a:pos x="318" y="1267"/>
                </a:cxn>
                <a:cxn ang="0">
                  <a:pos x="491" y="1209"/>
                </a:cxn>
                <a:cxn ang="0">
                  <a:pos x="433" y="1209"/>
                </a:cxn>
                <a:cxn ang="0">
                  <a:pos x="606" y="1267"/>
                </a:cxn>
                <a:cxn ang="0">
                  <a:pos x="865" y="1238"/>
                </a:cxn>
                <a:cxn ang="0">
                  <a:pos x="952" y="1209"/>
                </a:cxn>
                <a:cxn ang="0">
                  <a:pos x="923" y="1238"/>
                </a:cxn>
                <a:cxn ang="0">
                  <a:pos x="1182" y="1267"/>
                </a:cxn>
                <a:cxn ang="0">
                  <a:pos x="1355" y="1209"/>
                </a:cxn>
                <a:cxn ang="0">
                  <a:pos x="1297" y="1209"/>
                </a:cxn>
                <a:cxn ang="0">
                  <a:pos x="1470" y="1267"/>
                </a:cxn>
                <a:cxn ang="0">
                  <a:pos x="1729" y="1238"/>
                </a:cxn>
                <a:cxn ang="0">
                  <a:pos x="1816" y="1209"/>
                </a:cxn>
                <a:cxn ang="0">
                  <a:pos x="1787" y="1238"/>
                </a:cxn>
                <a:cxn ang="0">
                  <a:pos x="2046" y="1267"/>
                </a:cxn>
                <a:cxn ang="0">
                  <a:pos x="2219" y="1209"/>
                </a:cxn>
                <a:cxn ang="0">
                  <a:pos x="2161" y="1209"/>
                </a:cxn>
                <a:cxn ang="0">
                  <a:pos x="2334" y="1267"/>
                </a:cxn>
                <a:cxn ang="0">
                  <a:pos x="2593" y="1238"/>
                </a:cxn>
                <a:cxn ang="0">
                  <a:pos x="2615" y="1202"/>
                </a:cxn>
                <a:cxn ang="0">
                  <a:pos x="2644" y="1231"/>
                </a:cxn>
                <a:cxn ang="0">
                  <a:pos x="2673" y="972"/>
                </a:cxn>
                <a:cxn ang="0">
                  <a:pos x="2615" y="799"/>
                </a:cxn>
                <a:cxn ang="0">
                  <a:pos x="2615" y="857"/>
                </a:cxn>
                <a:cxn ang="0">
                  <a:pos x="2673" y="684"/>
                </a:cxn>
                <a:cxn ang="0">
                  <a:pos x="2644" y="425"/>
                </a:cxn>
                <a:cxn ang="0">
                  <a:pos x="2615" y="338"/>
                </a:cxn>
                <a:cxn ang="0">
                  <a:pos x="2644" y="367"/>
                </a:cxn>
                <a:cxn ang="0">
                  <a:pos x="2673" y="108"/>
                </a:cxn>
                <a:cxn ang="0">
                  <a:pos x="2550" y="58"/>
                </a:cxn>
                <a:cxn ang="0">
                  <a:pos x="2608" y="58"/>
                </a:cxn>
                <a:cxn ang="0">
                  <a:pos x="2435" y="0"/>
                </a:cxn>
                <a:cxn ang="0">
                  <a:pos x="2176" y="29"/>
                </a:cxn>
                <a:cxn ang="0">
                  <a:pos x="2089" y="58"/>
                </a:cxn>
                <a:cxn ang="0">
                  <a:pos x="2118" y="29"/>
                </a:cxn>
                <a:cxn ang="0">
                  <a:pos x="1859" y="0"/>
                </a:cxn>
                <a:cxn ang="0">
                  <a:pos x="1686" y="58"/>
                </a:cxn>
                <a:cxn ang="0">
                  <a:pos x="1744" y="58"/>
                </a:cxn>
                <a:cxn ang="0">
                  <a:pos x="1571" y="0"/>
                </a:cxn>
                <a:cxn ang="0">
                  <a:pos x="1312" y="29"/>
                </a:cxn>
                <a:cxn ang="0">
                  <a:pos x="1225" y="58"/>
                </a:cxn>
                <a:cxn ang="0">
                  <a:pos x="1254" y="29"/>
                </a:cxn>
                <a:cxn ang="0">
                  <a:pos x="995" y="0"/>
                </a:cxn>
                <a:cxn ang="0">
                  <a:pos x="822" y="58"/>
                </a:cxn>
                <a:cxn ang="0">
                  <a:pos x="880" y="58"/>
                </a:cxn>
                <a:cxn ang="0">
                  <a:pos x="707" y="0"/>
                </a:cxn>
                <a:cxn ang="0">
                  <a:pos x="448" y="29"/>
                </a:cxn>
                <a:cxn ang="0">
                  <a:pos x="361" y="58"/>
                </a:cxn>
                <a:cxn ang="0">
                  <a:pos x="390" y="29"/>
                </a:cxn>
                <a:cxn ang="0">
                  <a:pos x="131" y="0"/>
                </a:cxn>
              </a:cxnLst>
              <a:rect l="0" t="0" r="r" b="b"/>
              <a:pathLst>
                <a:path w="2673" h="1267">
                  <a:moveTo>
                    <a:pt x="58" y="87"/>
                  </a:moveTo>
                  <a:lnTo>
                    <a:pt x="58" y="144"/>
                  </a:lnTo>
                  <a:cubicBezTo>
                    <a:pt x="58" y="160"/>
                    <a:pt x="45" y="173"/>
                    <a:pt x="29" y="173"/>
                  </a:cubicBezTo>
                  <a:cubicBezTo>
                    <a:pt x="13" y="173"/>
                    <a:pt x="0" y="160"/>
                    <a:pt x="0" y="144"/>
                  </a:cubicBezTo>
                  <a:lnTo>
                    <a:pt x="0" y="87"/>
                  </a:lnTo>
                  <a:cubicBezTo>
                    <a:pt x="0" y="71"/>
                    <a:pt x="13" y="58"/>
                    <a:pt x="29" y="58"/>
                  </a:cubicBezTo>
                  <a:cubicBezTo>
                    <a:pt x="45" y="58"/>
                    <a:pt x="58" y="71"/>
                    <a:pt x="58" y="87"/>
                  </a:cubicBezTo>
                  <a:close/>
                  <a:moveTo>
                    <a:pt x="58" y="260"/>
                  </a:moveTo>
                  <a:lnTo>
                    <a:pt x="58" y="317"/>
                  </a:lnTo>
                  <a:cubicBezTo>
                    <a:pt x="58" y="333"/>
                    <a:pt x="45" y="346"/>
                    <a:pt x="29" y="346"/>
                  </a:cubicBezTo>
                  <a:cubicBezTo>
                    <a:pt x="13" y="346"/>
                    <a:pt x="0" y="333"/>
                    <a:pt x="0" y="317"/>
                  </a:cubicBezTo>
                  <a:lnTo>
                    <a:pt x="0" y="260"/>
                  </a:lnTo>
                  <a:cubicBezTo>
                    <a:pt x="0" y="244"/>
                    <a:pt x="13" y="231"/>
                    <a:pt x="29" y="231"/>
                  </a:cubicBezTo>
                  <a:cubicBezTo>
                    <a:pt x="45" y="231"/>
                    <a:pt x="58" y="244"/>
                    <a:pt x="58" y="260"/>
                  </a:cubicBezTo>
                  <a:close/>
                  <a:moveTo>
                    <a:pt x="58" y="432"/>
                  </a:moveTo>
                  <a:lnTo>
                    <a:pt x="58" y="490"/>
                  </a:lnTo>
                  <a:cubicBezTo>
                    <a:pt x="58" y="506"/>
                    <a:pt x="45" y="519"/>
                    <a:pt x="29" y="519"/>
                  </a:cubicBezTo>
                  <a:cubicBezTo>
                    <a:pt x="13" y="519"/>
                    <a:pt x="0" y="506"/>
                    <a:pt x="0" y="490"/>
                  </a:cubicBezTo>
                  <a:lnTo>
                    <a:pt x="0" y="432"/>
                  </a:lnTo>
                  <a:cubicBezTo>
                    <a:pt x="0" y="416"/>
                    <a:pt x="13" y="404"/>
                    <a:pt x="29" y="404"/>
                  </a:cubicBezTo>
                  <a:cubicBezTo>
                    <a:pt x="45" y="404"/>
                    <a:pt x="58" y="416"/>
                    <a:pt x="58" y="432"/>
                  </a:cubicBezTo>
                  <a:close/>
                  <a:moveTo>
                    <a:pt x="58" y="605"/>
                  </a:moveTo>
                  <a:lnTo>
                    <a:pt x="58" y="663"/>
                  </a:lnTo>
                  <a:cubicBezTo>
                    <a:pt x="58" y="679"/>
                    <a:pt x="45" y="692"/>
                    <a:pt x="29" y="692"/>
                  </a:cubicBezTo>
                  <a:cubicBezTo>
                    <a:pt x="13" y="692"/>
                    <a:pt x="0" y="679"/>
                    <a:pt x="0" y="663"/>
                  </a:cubicBezTo>
                  <a:lnTo>
                    <a:pt x="0" y="605"/>
                  </a:lnTo>
                  <a:cubicBezTo>
                    <a:pt x="0" y="589"/>
                    <a:pt x="13" y="576"/>
                    <a:pt x="29" y="576"/>
                  </a:cubicBezTo>
                  <a:cubicBezTo>
                    <a:pt x="45" y="576"/>
                    <a:pt x="58" y="589"/>
                    <a:pt x="58" y="605"/>
                  </a:cubicBezTo>
                  <a:close/>
                  <a:moveTo>
                    <a:pt x="58" y="778"/>
                  </a:moveTo>
                  <a:lnTo>
                    <a:pt x="58" y="836"/>
                  </a:lnTo>
                  <a:cubicBezTo>
                    <a:pt x="58" y="851"/>
                    <a:pt x="45" y="864"/>
                    <a:pt x="29" y="864"/>
                  </a:cubicBezTo>
                  <a:cubicBezTo>
                    <a:pt x="13" y="864"/>
                    <a:pt x="0" y="851"/>
                    <a:pt x="0" y="836"/>
                  </a:cubicBezTo>
                  <a:lnTo>
                    <a:pt x="0" y="778"/>
                  </a:lnTo>
                  <a:cubicBezTo>
                    <a:pt x="0" y="762"/>
                    <a:pt x="13" y="749"/>
                    <a:pt x="29" y="749"/>
                  </a:cubicBezTo>
                  <a:cubicBezTo>
                    <a:pt x="45" y="749"/>
                    <a:pt x="58" y="762"/>
                    <a:pt x="58" y="778"/>
                  </a:cubicBezTo>
                  <a:close/>
                  <a:moveTo>
                    <a:pt x="58" y="951"/>
                  </a:moveTo>
                  <a:lnTo>
                    <a:pt x="58" y="1008"/>
                  </a:lnTo>
                  <a:cubicBezTo>
                    <a:pt x="58" y="1024"/>
                    <a:pt x="45" y="1037"/>
                    <a:pt x="29" y="1037"/>
                  </a:cubicBezTo>
                  <a:cubicBezTo>
                    <a:pt x="13" y="1037"/>
                    <a:pt x="0" y="1024"/>
                    <a:pt x="0" y="1008"/>
                  </a:cubicBezTo>
                  <a:lnTo>
                    <a:pt x="0" y="951"/>
                  </a:lnTo>
                  <a:cubicBezTo>
                    <a:pt x="0" y="935"/>
                    <a:pt x="13" y="922"/>
                    <a:pt x="29" y="922"/>
                  </a:cubicBezTo>
                  <a:cubicBezTo>
                    <a:pt x="45" y="922"/>
                    <a:pt x="58" y="935"/>
                    <a:pt x="58" y="951"/>
                  </a:cubicBezTo>
                  <a:close/>
                  <a:moveTo>
                    <a:pt x="58" y="1124"/>
                  </a:moveTo>
                  <a:lnTo>
                    <a:pt x="58" y="1181"/>
                  </a:lnTo>
                  <a:cubicBezTo>
                    <a:pt x="58" y="1197"/>
                    <a:pt x="45" y="1210"/>
                    <a:pt x="29" y="1210"/>
                  </a:cubicBezTo>
                  <a:cubicBezTo>
                    <a:pt x="13" y="1210"/>
                    <a:pt x="0" y="1197"/>
                    <a:pt x="0" y="1181"/>
                  </a:cubicBezTo>
                  <a:lnTo>
                    <a:pt x="0" y="1124"/>
                  </a:lnTo>
                  <a:cubicBezTo>
                    <a:pt x="0" y="1108"/>
                    <a:pt x="13" y="1095"/>
                    <a:pt x="29" y="1095"/>
                  </a:cubicBezTo>
                  <a:cubicBezTo>
                    <a:pt x="45" y="1095"/>
                    <a:pt x="58" y="1108"/>
                    <a:pt x="58" y="1124"/>
                  </a:cubicBezTo>
                  <a:close/>
                  <a:moveTo>
                    <a:pt x="88" y="1209"/>
                  </a:moveTo>
                  <a:lnTo>
                    <a:pt x="145" y="1209"/>
                  </a:lnTo>
                  <a:cubicBezTo>
                    <a:pt x="161" y="1209"/>
                    <a:pt x="174" y="1222"/>
                    <a:pt x="174" y="1238"/>
                  </a:cubicBezTo>
                  <a:cubicBezTo>
                    <a:pt x="174" y="1254"/>
                    <a:pt x="161" y="1267"/>
                    <a:pt x="145" y="1267"/>
                  </a:cubicBezTo>
                  <a:lnTo>
                    <a:pt x="88" y="1267"/>
                  </a:lnTo>
                  <a:cubicBezTo>
                    <a:pt x="72" y="1267"/>
                    <a:pt x="59" y="1254"/>
                    <a:pt x="59" y="1238"/>
                  </a:cubicBezTo>
                  <a:cubicBezTo>
                    <a:pt x="59" y="1222"/>
                    <a:pt x="72" y="1209"/>
                    <a:pt x="88" y="1209"/>
                  </a:cubicBezTo>
                  <a:close/>
                  <a:moveTo>
                    <a:pt x="260" y="1209"/>
                  </a:moveTo>
                  <a:lnTo>
                    <a:pt x="318" y="1209"/>
                  </a:lnTo>
                  <a:cubicBezTo>
                    <a:pt x="334" y="1209"/>
                    <a:pt x="347" y="1222"/>
                    <a:pt x="347" y="1238"/>
                  </a:cubicBezTo>
                  <a:cubicBezTo>
                    <a:pt x="347" y="1254"/>
                    <a:pt x="334" y="1267"/>
                    <a:pt x="318" y="1267"/>
                  </a:cubicBezTo>
                  <a:lnTo>
                    <a:pt x="260" y="1267"/>
                  </a:lnTo>
                  <a:cubicBezTo>
                    <a:pt x="244" y="1267"/>
                    <a:pt x="232" y="1254"/>
                    <a:pt x="232" y="1238"/>
                  </a:cubicBezTo>
                  <a:cubicBezTo>
                    <a:pt x="232" y="1222"/>
                    <a:pt x="244" y="1209"/>
                    <a:pt x="260" y="1209"/>
                  </a:cubicBezTo>
                  <a:close/>
                  <a:moveTo>
                    <a:pt x="433" y="1209"/>
                  </a:moveTo>
                  <a:lnTo>
                    <a:pt x="491" y="1209"/>
                  </a:lnTo>
                  <a:cubicBezTo>
                    <a:pt x="507" y="1209"/>
                    <a:pt x="520" y="1222"/>
                    <a:pt x="520" y="1238"/>
                  </a:cubicBezTo>
                  <a:cubicBezTo>
                    <a:pt x="520" y="1254"/>
                    <a:pt x="507" y="1267"/>
                    <a:pt x="491" y="1267"/>
                  </a:cubicBezTo>
                  <a:lnTo>
                    <a:pt x="433" y="1267"/>
                  </a:lnTo>
                  <a:cubicBezTo>
                    <a:pt x="417" y="1267"/>
                    <a:pt x="404" y="1254"/>
                    <a:pt x="404" y="1238"/>
                  </a:cubicBezTo>
                  <a:cubicBezTo>
                    <a:pt x="404" y="1222"/>
                    <a:pt x="417" y="1209"/>
                    <a:pt x="433" y="1209"/>
                  </a:cubicBezTo>
                  <a:close/>
                  <a:moveTo>
                    <a:pt x="606" y="1209"/>
                  </a:moveTo>
                  <a:lnTo>
                    <a:pt x="664" y="1209"/>
                  </a:lnTo>
                  <a:cubicBezTo>
                    <a:pt x="679" y="1209"/>
                    <a:pt x="692" y="1222"/>
                    <a:pt x="692" y="1238"/>
                  </a:cubicBezTo>
                  <a:cubicBezTo>
                    <a:pt x="692" y="1254"/>
                    <a:pt x="679" y="1267"/>
                    <a:pt x="664" y="1267"/>
                  </a:cubicBezTo>
                  <a:lnTo>
                    <a:pt x="606" y="1267"/>
                  </a:lnTo>
                  <a:cubicBezTo>
                    <a:pt x="590" y="1267"/>
                    <a:pt x="577" y="1254"/>
                    <a:pt x="577" y="1238"/>
                  </a:cubicBezTo>
                  <a:cubicBezTo>
                    <a:pt x="577" y="1222"/>
                    <a:pt x="590" y="1209"/>
                    <a:pt x="606" y="1209"/>
                  </a:cubicBezTo>
                  <a:close/>
                  <a:moveTo>
                    <a:pt x="779" y="1209"/>
                  </a:moveTo>
                  <a:lnTo>
                    <a:pt x="836" y="1209"/>
                  </a:lnTo>
                  <a:cubicBezTo>
                    <a:pt x="852" y="1209"/>
                    <a:pt x="865" y="1222"/>
                    <a:pt x="865" y="1238"/>
                  </a:cubicBezTo>
                  <a:cubicBezTo>
                    <a:pt x="865" y="1254"/>
                    <a:pt x="852" y="1267"/>
                    <a:pt x="836" y="1267"/>
                  </a:cubicBezTo>
                  <a:lnTo>
                    <a:pt x="779" y="1267"/>
                  </a:lnTo>
                  <a:cubicBezTo>
                    <a:pt x="763" y="1267"/>
                    <a:pt x="750" y="1254"/>
                    <a:pt x="750" y="1238"/>
                  </a:cubicBezTo>
                  <a:cubicBezTo>
                    <a:pt x="750" y="1222"/>
                    <a:pt x="763" y="1209"/>
                    <a:pt x="779" y="1209"/>
                  </a:cubicBezTo>
                  <a:close/>
                  <a:moveTo>
                    <a:pt x="952" y="1209"/>
                  </a:moveTo>
                  <a:lnTo>
                    <a:pt x="1009" y="1209"/>
                  </a:lnTo>
                  <a:cubicBezTo>
                    <a:pt x="1025" y="1209"/>
                    <a:pt x="1038" y="1222"/>
                    <a:pt x="1038" y="1238"/>
                  </a:cubicBezTo>
                  <a:cubicBezTo>
                    <a:pt x="1038" y="1254"/>
                    <a:pt x="1025" y="1267"/>
                    <a:pt x="1009" y="1267"/>
                  </a:cubicBezTo>
                  <a:lnTo>
                    <a:pt x="952" y="1267"/>
                  </a:lnTo>
                  <a:cubicBezTo>
                    <a:pt x="936" y="1267"/>
                    <a:pt x="923" y="1254"/>
                    <a:pt x="923" y="1238"/>
                  </a:cubicBezTo>
                  <a:cubicBezTo>
                    <a:pt x="923" y="1222"/>
                    <a:pt x="936" y="1209"/>
                    <a:pt x="952" y="1209"/>
                  </a:cubicBezTo>
                  <a:close/>
                  <a:moveTo>
                    <a:pt x="1124" y="1209"/>
                  </a:moveTo>
                  <a:lnTo>
                    <a:pt x="1182" y="1209"/>
                  </a:lnTo>
                  <a:cubicBezTo>
                    <a:pt x="1198" y="1209"/>
                    <a:pt x="1211" y="1222"/>
                    <a:pt x="1211" y="1238"/>
                  </a:cubicBezTo>
                  <a:cubicBezTo>
                    <a:pt x="1211" y="1254"/>
                    <a:pt x="1198" y="1267"/>
                    <a:pt x="1182" y="1267"/>
                  </a:cubicBezTo>
                  <a:lnTo>
                    <a:pt x="1124" y="1267"/>
                  </a:lnTo>
                  <a:cubicBezTo>
                    <a:pt x="1108" y="1267"/>
                    <a:pt x="1096" y="1254"/>
                    <a:pt x="1096" y="1238"/>
                  </a:cubicBezTo>
                  <a:cubicBezTo>
                    <a:pt x="1096" y="1222"/>
                    <a:pt x="1108" y="1209"/>
                    <a:pt x="1124" y="1209"/>
                  </a:cubicBezTo>
                  <a:close/>
                  <a:moveTo>
                    <a:pt x="1297" y="1209"/>
                  </a:moveTo>
                  <a:lnTo>
                    <a:pt x="1355" y="1209"/>
                  </a:lnTo>
                  <a:cubicBezTo>
                    <a:pt x="1371" y="1209"/>
                    <a:pt x="1384" y="1222"/>
                    <a:pt x="1384" y="1238"/>
                  </a:cubicBezTo>
                  <a:cubicBezTo>
                    <a:pt x="1384" y="1254"/>
                    <a:pt x="1371" y="1267"/>
                    <a:pt x="1355" y="1267"/>
                  </a:cubicBezTo>
                  <a:lnTo>
                    <a:pt x="1297" y="1267"/>
                  </a:lnTo>
                  <a:cubicBezTo>
                    <a:pt x="1281" y="1267"/>
                    <a:pt x="1268" y="1254"/>
                    <a:pt x="1268" y="1238"/>
                  </a:cubicBezTo>
                  <a:cubicBezTo>
                    <a:pt x="1268" y="1222"/>
                    <a:pt x="1281" y="1209"/>
                    <a:pt x="1297" y="1209"/>
                  </a:cubicBezTo>
                  <a:close/>
                  <a:moveTo>
                    <a:pt x="1470" y="1209"/>
                  </a:moveTo>
                  <a:lnTo>
                    <a:pt x="1528" y="1209"/>
                  </a:lnTo>
                  <a:cubicBezTo>
                    <a:pt x="1543" y="1209"/>
                    <a:pt x="1556" y="1222"/>
                    <a:pt x="1556" y="1238"/>
                  </a:cubicBezTo>
                  <a:cubicBezTo>
                    <a:pt x="1556" y="1254"/>
                    <a:pt x="1543" y="1267"/>
                    <a:pt x="1528" y="1267"/>
                  </a:cubicBezTo>
                  <a:lnTo>
                    <a:pt x="1470" y="1267"/>
                  </a:lnTo>
                  <a:cubicBezTo>
                    <a:pt x="1454" y="1267"/>
                    <a:pt x="1441" y="1254"/>
                    <a:pt x="1441" y="1238"/>
                  </a:cubicBezTo>
                  <a:cubicBezTo>
                    <a:pt x="1441" y="1222"/>
                    <a:pt x="1454" y="1209"/>
                    <a:pt x="1470" y="1209"/>
                  </a:cubicBezTo>
                  <a:close/>
                  <a:moveTo>
                    <a:pt x="1643" y="1209"/>
                  </a:moveTo>
                  <a:lnTo>
                    <a:pt x="1700" y="1209"/>
                  </a:lnTo>
                  <a:cubicBezTo>
                    <a:pt x="1716" y="1209"/>
                    <a:pt x="1729" y="1222"/>
                    <a:pt x="1729" y="1238"/>
                  </a:cubicBezTo>
                  <a:cubicBezTo>
                    <a:pt x="1729" y="1254"/>
                    <a:pt x="1716" y="1267"/>
                    <a:pt x="1700" y="1267"/>
                  </a:cubicBezTo>
                  <a:lnTo>
                    <a:pt x="1643" y="1267"/>
                  </a:lnTo>
                  <a:cubicBezTo>
                    <a:pt x="1627" y="1267"/>
                    <a:pt x="1614" y="1254"/>
                    <a:pt x="1614" y="1238"/>
                  </a:cubicBezTo>
                  <a:cubicBezTo>
                    <a:pt x="1614" y="1222"/>
                    <a:pt x="1627" y="1209"/>
                    <a:pt x="1643" y="1209"/>
                  </a:cubicBezTo>
                  <a:close/>
                  <a:moveTo>
                    <a:pt x="1816" y="1209"/>
                  </a:moveTo>
                  <a:lnTo>
                    <a:pt x="1873" y="1209"/>
                  </a:lnTo>
                  <a:cubicBezTo>
                    <a:pt x="1889" y="1209"/>
                    <a:pt x="1902" y="1222"/>
                    <a:pt x="1902" y="1238"/>
                  </a:cubicBezTo>
                  <a:cubicBezTo>
                    <a:pt x="1902" y="1254"/>
                    <a:pt x="1889" y="1267"/>
                    <a:pt x="1873" y="1267"/>
                  </a:cubicBezTo>
                  <a:lnTo>
                    <a:pt x="1816" y="1267"/>
                  </a:lnTo>
                  <a:cubicBezTo>
                    <a:pt x="1800" y="1267"/>
                    <a:pt x="1787" y="1254"/>
                    <a:pt x="1787" y="1238"/>
                  </a:cubicBezTo>
                  <a:cubicBezTo>
                    <a:pt x="1787" y="1222"/>
                    <a:pt x="1800" y="1209"/>
                    <a:pt x="1816" y="1209"/>
                  </a:cubicBezTo>
                  <a:close/>
                  <a:moveTo>
                    <a:pt x="1988" y="1209"/>
                  </a:moveTo>
                  <a:lnTo>
                    <a:pt x="2046" y="1209"/>
                  </a:lnTo>
                  <a:cubicBezTo>
                    <a:pt x="2062" y="1209"/>
                    <a:pt x="2075" y="1222"/>
                    <a:pt x="2075" y="1238"/>
                  </a:cubicBezTo>
                  <a:cubicBezTo>
                    <a:pt x="2075" y="1254"/>
                    <a:pt x="2062" y="1267"/>
                    <a:pt x="2046" y="1267"/>
                  </a:cubicBezTo>
                  <a:lnTo>
                    <a:pt x="1988" y="1267"/>
                  </a:lnTo>
                  <a:cubicBezTo>
                    <a:pt x="1972" y="1267"/>
                    <a:pt x="1960" y="1254"/>
                    <a:pt x="1960" y="1238"/>
                  </a:cubicBezTo>
                  <a:cubicBezTo>
                    <a:pt x="1960" y="1222"/>
                    <a:pt x="1972" y="1209"/>
                    <a:pt x="1988" y="1209"/>
                  </a:cubicBezTo>
                  <a:close/>
                  <a:moveTo>
                    <a:pt x="2161" y="1209"/>
                  </a:moveTo>
                  <a:lnTo>
                    <a:pt x="2219" y="1209"/>
                  </a:lnTo>
                  <a:cubicBezTo>
                    <a:pt x="2235" y="1209"/>
                    <a:pt x="2248" y="1222"/>
                    <a:pt x="2248" y="1238"/>
                  </a:cubicBezTo>
                  <a:cubicBezTo>
                    <a:pt x="2248" y="1254"/>
                    <a:pt x="2235" y="1267"/>
                    <a:pt x="2219" y="1267"/>
                  </a:cubicBezTo>
                  <a:lnTo>
                    <a:pt x="2161" y="1267"/>
                  </a:lnTo>
                  <a:cubicBezTo>
                    <a:pt x="2145" y="1267"/>
                    <a:pt x="2132" y="1254"/>
                    <a:pt x="2132" y="1238"/>
                  </a:cubicBezTo>
                  <a:cubicBezTo>
                    <a:pt x="2132" y="1222"/>
                    <a:pt x="2145" y="1209"/>
                    <a:pt x="2161" y="1209"/>
                  </a:cubicBezTo>
                  <a:close/>
                  <a:moveTo>
                    <a:pt x="2334" y="1209"/>
                  </a:moveTo>
                  <a:lnTo>
                    <a:pt x="2392" y="1209"/>
                  </a:lnTo>
                  <a:cubicBezTo>
                    <a:pt x="2407" y="1209"/>
                    <a:pt x="2420" y="1222"/>
                    <a:pt x="2420" y="1238"/>
                  </a:cubicBezTo>
                  <a:cubicBezTo>
                    <a:pt x="2420" y="1254"/>
                    <a:pt x="2407" y="1267"/>
                    <a:pt x="2392" y="1267"/>
                  </a:cubicBezTo>
                  <a:lnTo>
                    <a:pt x="2334" y="1267"/>
                  </a:lnTo>
                  <a:cubicBezTo>
                    <a:pt x="2318" y="1267"/>
                    <a:pt x="2305" y="1254"/>
                    <a:pt x="2305" y="1238"/>
                  </a:cubicBezTo>
                  <a:cubicBezTo>
                    <a:pt x="2305" y="1222"/>
                    <a:pt x="2318" y="1209"/>
                    <a:pt x="2334" y="1209"/>
                  </a:cubicBezTo>
                  <a:close/>
                  <a:moveTo>
                    <a:pt x="2507" y="1209"/>
                  </a:moveTo>
                  <a:lnTo>
                    <a:pt x="2564" y="1209"/>
                  </a:lnTo>
                  <a:cubicBezTo>
                    <a:pt x="2580" y="1209"/>
                    <a:pt x="2593" y="1222"/>
                    <a:pt x="2593" y="1238"/>
                  </a:cubicBezTo>
                  <a:cubicBezTo>
                    <a:pt x="2593" y="1254"/>
                    <a:pt x="2580" y="1267"/>
                    <a:pt x="2564" y="1267"/>
                  </a:cubicBezTo>
                  <a:lnTo>
                    <a:pt x="2507" y="1267"/>
                  </a:lnTo>
                  <a:cubicBezTo>
                    <a:pt x="2491" y="1267"/>
                    <a:pt x="2478" y="1254"/>
                    <a:pt x="2478" y="1238"/>
                  </a:cubicBezTo>
                  <a:cubicBezTo>
                    <a:pt x="2478" y="1222"/>
                    <a:pt x="2491" y="1209"/>
                    <a:pt x="2507" y="1209"/>
                  </a:cubicBezTo>
                  <a:close/>
                  <a:moveTo>
                    <a:pt x="2615" y="1202"/>
                  </a:moveTo>
                  <a:lnTo>
                    <a:pt x="2615" y="1145"/>
                  </a:lnTo>
                  <a:cubicBezTo>
                    <a:pt x="2615" y="1129"/>
                    <a:pt x="2628" y="1116"/>
                    <a:pt x="2644" y="1116"/>
                  </a:cubicBezTo>
                  <a:cubicBezTo>
                    <a:pt x="2660" y="1116"/>
                    <a:pt x="2673" y="1129"/>
                    <a:pt x="2673" y="1145"/>
                  </a:cubicBezTo>
                  <a:lnTo>
                    <a:pt x="2673" y="1202"/>
                  </a:lnTo>
                  <a:cubicBezTo>
                    <a:pt x="2673" y="1218"/>
                    <a:pt x="2660" y="1231"/>
                    <a:pt x="2644" y="1231"/>
                  </a:cubicBezTo>
                  <a:cubicBezTo>
                    <a:pt x="2628" y="1231"/>
                    <a:pt x="2615" y="1218"/>
                    <a:pt x="2615" y="1202"/>
                  </a:cubicBezTo>
                  <a:close/>
                  <a:moveTo>
                    <a:pt x="2615" y="1030"/>
                  </a:moveTo>
                  <a:lnTo>
                    <a:pt x="2615" y="972"/>
                  </a:lnTo>
                  <a:cubicBezTo>
                    <a:pt x="2615" y="956"/>
                    <a:pt x="2628" y="943"/>
                    <a:pt x="2644" y="943"/>
                  </a:cubicBezTo>
                  <a:cubicBezTo>
                    <a:pt x="2660" y="943"/>
                    <a:pt x="2673" y="956"/>
                    <a:pt x="2673" y="972"/>
                  </a:cubicBezTo>
                  <a:lnTo>
                    <a:pt x="2673" y="1030"/>
                  </a:lnTo>
                  <a:cubicBezTo>
                    <a:pt x="2673" y="1046"/>
                    <a:pt x="2660" y="1058"/>
                    <a:pt x="2644" y="1058"/>
                  </a:cubicBezTo>
                  <a:cubicBezTo>
                    <a:pt x="2628" y="1058"/>
                    <a:pt x="2615" y="1046"/>
                    <a:pt x="2615" y="1030"/>
                  </a:cubicBezTo>
                  <a:close/>
                  <a:moveTo>
                    <a:pt x="2615" y="857"/>
                  </a:moveTo>
                  <a:lnTo>
                    <a:pt x="2615" y="799"/>
                  </a:lnTo>
                  <a:cubicBezTo>
                    <a:pt x="2615" y="783"/>
                    <a:pt x="2628" y="770"/>
                    <a:pt x="2644" y="770"/>
                  </a:cubicBezTo>
                  <a:cubicBezTo>
                    <a:pt x="2660" y="770"/>
                    <a:pt x="2673" y="783"/>
                    <a:pt x="2673" y="799"/>
                  </a:cubicBezTo>
                  <a:lnTo>
                    <a:pt x="2673" y="857"/>
                  </a:lnTo>
                  <a:cubicBezTo>
                    <a:pt x="2673" y="873"/>
                    <a:pt x="2660" y="886"/>
                    <a:pt x="2644" y="886"/>
                  </a:cubicBezTo>
                  <a:cubicBezTo>
                    <a:pt x="2628" y="886"/>
                    <a:pt x="2615" y="873"/>
                    <a:pt x="2615" y="857"/>
                  </a:cubicBezTo>
                  <a:close/>
                  <a:moveTo>
                    <a:pt x="2615" y="684"/>
                  </a:moveTo>
                  <a:lnTo>
                    <a:pt x="2615" y="626"/>
                  </a:lnTo>
                  <a:cubicBezTo>
                    <a:pt x="2615" y="611"/>
                    <a:pt x="2628" y="598"/>
                    <a:pt x="2644" y="598"/>
                  </a:cubicBezTo>
                  <a:cubicBezTo>
                    <a:pt x="2660" y="598"/>
                    <a:pt x="2673" y="611"/>
                    <a:pt x="2673" y="626"/>
                  </a:cubicBezTo>
                  <a:lnTo>
                    <a:pt x="2673" y="684"/>
                  </a:lnTo>
                  <a:cubicBezTo>
                    <a:pt x="2673" y="700"/>
                    <a:pt x="2660" y="713"/>
                    <a:pt x="2644" y="713"/>
                  </a:cubicBezTo>
                  <a:cubicBezTo>
                    <a:pt x="2628" y="713"/>
                    <a:pt x="2615" y="700"/>
                    <a:pt x="2615" y="684"/>
                  </a:cubicBezTo>
                  <a:close/>
                  <a:moveTo>
                    <a:pt x="2615" y="511"/>
                  </a:moveTo>
                  <a:lnTo>
                    <a:pt x="2615" y="454"/>
                  </a:lnTo>
                  <a:cubicBezTo>
                    <a:pt x="2615" y="438"/>
                    <a:pt x="2628" y="425"/>
                    <a:pt x="2644" y="425"/>
                  </a:cubicBezTo>
                  <a:cubicBezTo>
                    <a:pt x="2660" y="425"/>
                    <a:pt x="2673" y="438"/>
                    <a:pt x="2673" y="454"/>
                  </a:cubicBezTo>
                  <a:lnTo>
                    <a:pt x="2673" y="511"/>
                  </a:lnTo>
                  <a:cubicBezTo>
                    <a:pt x="2673" y="527"/>
                    <a:pt x="2660" y="540"/>
                    <a:pt x="2644" y="540"/>
                  </a:cubicBezTo>
                  <a:cubicBezTo>
                    <a:pt x="2628" y="540"/>
                    <a:pt x="2615" y="527"/>
                    <a:pt x="2615" y="511"/>
                  </a:cubicBezTo>
                  <a:close/>
                  <a:moveTo>
                    <a:pt x="2615" y="338"/>
                  </a:moveTo>
                  <a:lnTo>
                    <a:pt x="2615" y="281"/>
                  </a:lnTo>
                  <a:cubicBezTo>
                    <a:pt x="2615" y="265"/>
                    <a:pt x="2628" y="252"/>
                    <a:pt x="2644" y="252"/>
                  </a:cubicBezTo>
                  <a:cubicBezTo>
                    <a:pt x="2660" y="252"/>
                    <a:pt x="2673" y="265"/>
                    <a:pt x="2673" y="281"/>
                  </a:cubicBezTo>
                  <a:lnTo>
                    <a:pt x="2673" y="338"/>
                  </a:lnTo>
                  <a:cubicBezTo>
                    <a:pt x="2673" y="354"/>
                    <a:pt x="2660" y="367"/>
                    <a:pt x="2644" y="367"/>
                  </a:cubicBezTo>
                  <a:cubicBezTo>
                    <a:pt x="2628" y="367"/>
                    <a:pt x="2615" y="354"/>
                    <a:pt x="2615" y="338"/>
                  </a:cubicBezTo>
                  <a:close/>
                  <a:moveTo>
                    <a:pt x="2615" y="166"/>
                  </a:moveTo>
                  <a:lnTo>
                    <a:pt x="2615" y="108"/>
                  </a:lnTo>
                  <a:cubicBezTo>
                    <a:pt x="2615" y="92"/>
                    <a:pt x="2628" y="79"/>
                    <a:pt x="2644" y="79"/>
                  </a:cubicBezTo>
                  <a:cubicBezTo>
                    <a:pt x="2660" y="79"/>
                    <a:pt x="2673" y="92"/>
                    <a:pt x="2673" y="108"/>
                  </a:cubicBezTo>
                  <a:lnTo>
                    <a:pt x="2673" y="166"/>
                  </a:lnTo>
                  <a:cubicBezTo>
                    <a:pt x="2673" y="182"/>
                    <a:pt x="2660" y="194"/>
                    <a:pt x="2644" y="194"/>
                  </a:cubicBezTo>
                  <a:cubicBezTo>
                    <a:pt x="2628" y="194"/>
                    <a:pt x="2615" y="182"/>
                    <a:pt x="2615" y="166"/>
                  </a:cubicBezTo>
                  <a:close/>
                  <a:moveTo>
                    <a:pt x="2608" y="58"/>
                  </a:moveTo>
                  <a:lnTo>
                    <a:pt x="2550" y="58"/>
                  </a:lnTo>
                  <a:cubicBezTo>
                    <a:pt x="2534" y="58"/>
                    <a:pt x="2521" y="45"/>
                    <a:pt x="2521" y="29"/>
                  </a:cubicBezTo>
                  <a:cubicBezTo>
                    <a:pt x="2521" y="13"/>
                    <a:pt x="2534" y="0"/>
                    <a:pt x="2550" y="0"/>
                  </a:cubicBezTo>
                  <a:lnTo>
                    <a:pt x="2608" y="0"/>
                  </a:lnTo>
                  <a:cubicBezTo>
                    <a:pt x="2624" y="0"/>
                    <a:pt x="2637" y="13"/>
                    <a:pt x="2637" y="29"/>
                  </a:cubicBezTo>
                  <a:cubicBezTo>
                    <a:pt x="2637" y="45"/>
                    <a:pt x="2624" y="58"/>
                    <a:pt x="2608" y="58"/>
                  </a:cubicBezTo>
                  <a:close/>
                  <a:moveTo>
                    <a:pt x="2435" y="58"/>
                  </a:moveTo>
                  <a:lnTo>
                    <a:pt x="2377" y="58"/>
                  </a:lnTo>
                  <a:cubicBezTo>
                    <a:pt x="2362" y="58"/>
                    <a:pt x="2349" y="45"/>
                    <a:pt x="2349" y="29"/>
                  </a:cubicBezTo>
                  <a:cubicBezTo>
                    <a:pt x="2349" y="13"/>
                    <a:pt x="2362" y="0"/>
                    <a:pt x="2377" y="0"/>
                  </a:cubicBezTo>
                  <a:lnTo>
                    <a:pt x="2435" y="0"/>
                  </a:lnTo>
                  <a:cubicBezTo>
                    <a:pt x="2451" y="0"/>
                    <a:pt x="2464" y="13"/>
                    <a:pt x="2464" y="29"/>
                  </a:cubicBezTo>
                  <a:cubicBezTo>
                    <a:pt x="2464" y="45"/>
                    <a:pt x="2451" y="58"/>
                    <a:pt x="2435" y="58"/>
                  </a:cubicBezTo>
                  <a:close/>
                  <a:moveTo>
                    <a:pt x="2262" y="58"/>
                  </a:moveTo>
                  <a:lnTo>
                    <a:pt x="2205" y="58"/>
                  </a:lnTo>
                  <a:cubicBezTo>
                    <a:pt x="2189" y="58"/>
                    <a:pt x="2176" y="45"/>
                    <a:pt x="2176" y="29"/>
                  </a:cubicBezTo>
                  <a:cubicBezTo>
                    <a:pt x="2176" y="13"/>
                    <a:pt x="2189" y="0"/>
                    <a:pt x="2205" y="0"/>
                  </a:cubicBezTo>
                  <a:lnTo>
                    <a:pt x="2262" y="0"/>
                  </a:lnTo>
                  <a:cubicBezTo>
                    <a:pt x="2278" y="0"/>
                    <a:pt x="2291" y="13"/>
                    <a:pt x="2291" y="29"/>
                  </a:cubicBezTo>
                  <a:cubicBezTo>
                    <a:pt x="2291" y="45"/>
                    <a:pt x="2278" y="58"/>
                    <a:pt x="2262" y="58"/>
                  </a:cubicBezTo>
                  <a:close/>
                  <a:moveTo>
                    <a:pt x="2089" y="58"/>
                  </a:moveTo>
                  <a:lnTo>
                    <a:pt x="2032" y="58"/>
                  </a:lnTo>
                  <a:cubicBezTo>
                    <a:pt x="2016" y="58"/>
                    <a:pt x="2003" y="45"/>
                    <a:pt x="2003" y="29"/>
                  </a:cubicBezTo>
                  <a:cubicBezTo>
                    <a:pt x="2003" y="13"/>
                    <a:pt x="2016" y="0"/>
                    <a:pt x="2032" y="0"/>
                  </a:cubicBezTo>
                  <a:lnTo>
                    <a:pt x="2089" y="0"/>
                  </a:lnTo>
                  <a:cubicBezTo>
                    <a:pt x="2105" y="0"/>
                    <a:pt x="2118" y="13"/>
                    <a:pt x="2118" y="29"/>
                  </a:cubicBezTo>
                  <a:cubicBezTo>
                    <a:pt x="2118" y="45"/>
                    <a:pt x="2105" y="58"/>
                    <a:pt x="2089" y="58"/>
                  </a:cubicBezTo>
                  <a:close/>
                  <a:moveTo>
                    <a:pt x="1917" y="58"/>
                  </a:moveTo>
                  <a:lnTo>
                    <a:pt x="1859" y="58"/>
                  </a:lnTo>
                  <a:cubicBezTo>
                    <a:pt x="1843" y="58"/>
                    <a:pt x="1830" y="45"/>
                    <a:pt x="1830" y="29"/>
                  </a:cubicBezTo>
                  <a:cubicBezTo>
                    <a:pt x="1830" y="13"/>
                    <a:pt x="1843" y="0"/>
                    <a:pt x="1859" y="0"/>
                  </a:cubicBezTo>
                  <a:lnTo>
                    <a:pt x="1917" y="0"/>
                  </a:lnTo>
                  <a:cubicBezTo>
                    <a:pt x="1933" y="0"/>
                    <a:pt x="1945" y="13"/>
                    <a:pt x="1945" y="29"/>
                  </a:cubicBezTo>
                  <a:cubicBezTo>
                    <a:pt x="1945" y="45"/>
                    <a:pt x="1933" y="58"/>
                    <a:pt x="1917" y="58"/>
                  </a:cubicBezTo>
                  <a:close/>
                  <a:moveTo>
                    <a:pt x="1744" y="58"/>
                  </a:moveTo>
                  <a:lnTo>
                    <a:pt x="1686" y="58"/>
                  </a:lnTo>
                  <a:cubicBezTo>
                    <a:pt x="1670" y="58"/>
                    <a:pt x="1657" y="45"/>
                    <a:pt x="1657" y="29"/>
                  </a:cubicBezTo>
                  <a:cubicBezTo>
                    <a:pt x="1657" y="13"/>
                    <a:pt x="1670" y="0"/>
                    <a:pt x="1686" y="0"/>
                  </a:cubicBezTo>
                  <a:lnTo>
                    <a:pt x="1744" y="0"/>
                  </a:lnTo>
                  <a:cubicBezTo>
                    <a:pt x="1760" y="0"/>
                    <a:pt x="1773" y="13"/>
                    <a:pt x="1773" y="29"/>
                  </a:cubicBezTo>
                  <a:cubicBezTo>
                    <a:pt x="1773" y="45"/>
                    <a:pt x="1760" y="58"/>
                    <a:pt x="1744" y="58"/>
                  </a:cubicBezTo>
                  <a:close/>
                  <a:moveTo>
                    <a:pt x="1571" y="58"/>
                  </a:moveTo>
                  <a:lnTo>
                    <a:pt x="1513" y="58"/>
                  </a:lnTo>
                  <a:cubicBezTo>
                    <a:pt x="1498" y="58"/>
                    <a:pt x="1485" y="45"/>
                    <a:pt x="1485" y="29"/>
                  </a:cubicBezTo>
                  <a:cubicBezTo>
                    <a:pt x="1485" y="13"/>
                    <a:pt x="1498" y="0"/>
                    <a:pt x="1513" y="0"/>
                  </a:cubicBezTo>
                  <a:lnTo>
                    <a:pt x="1571" y="0"/>
                  </a:lnTo>
                  <a:cubicBezTo>
                    <a:pt x="1587" y="0"/>
                    <a:pt x="1600" y="13"/>
                    <a:pt x="1600" y="29"/>
                  </a:cubicBezTo>
                  <a:cubicBezTo>
                    <a:pt x="1600" y="45"/>
                    <a:pt x="1587" y="58"/>
                    <a:pt x="1571" y="58"/>
                  </a:cubicBezTo>
                  <a:close/>
                  <a:moveTo>
                    <a:pt x="1398" y="58"/>
                  </a:moveTo>
                  <a:lnTo>
                    <a:pt x="1341" y="58"/>
                  </a:lnTo>
                  <a:cubicBezTo>
                    <a:pt x="1325" y="58"/>
                    <a:pt x="1312" y="45"/>
                    <a:pt x="1312" y="29"/>
                  </a:cubicBezTo>
                  <a:cubicBezTo>
                    <a:pt x="1312" y="13"/>
                    <a:pt x="1325" y="0"/>
                    <a:pt x="1341" y="0"/>
                  </a:cubicBezTo>
                  <a:lnTo>
                    <a:pt x="1398" y="0"/>
                  </a:lnTo>
                  <a:cubicBezTo>
                    <a:pt x="1414" y="0"/>
                    <a:pt x="1427" y="13"/>
                    <a:pt x="1427" y="29"/>
                  </a:cubicBezTo>
                  <a:cubicBezTo>
                    <a:pt x="1427" y="45"/>
                    <a:pt x="1414" y="58"/>
                    <a:pt x="1398" y="58"/>
                  </a:cubicBezTo>
                  <a:close/>
                  <a:moveTo>
                    <a:pt x="1225" y="58"/>
                  </a:moveTo>
                  <a:lnTo>
                    <a:pt x="1168" y="58"/>
                  </a:lnTo>
                  <a:cubicBezTo>
                    <a:pt x="1152" y="58"/>
                    <a:pt x="1139" y="45"/>
                    <a:pt x="1139" y="29"/>
                  </a:cubicBezTo>
                  <a:cubicBezTo>
                    <a:pt x="1139" y="13"/>
                    <a:pt x="1152" y="0"/>
                    <a:pt x="1168" y="0"/>
                  </a:cubicBezTo>
                  <a:lnTo>
                    <a:pt x="1225" y="0"/>
                  </a:lnTo>
                  <a:cubicBezTo>
                    <a:pt x="1241" y="0"/>
                    <a:pt x="1254" y="13"/>
                    <a:pt x="1254" y="29"/>
                  </a:cubicBezTo>
                  <a:cubicBezTo>
                    <a:pt x="1254" y="45"/>
                    <a:pt x="1241" y="58"/>
                    <a:pt x="1225" y="58"/>
                  </a:cubicBezTo>
                  <a:close/>
                  <a:moveTo>
                    <a:pt x="1053" y="58"/>
                  </a:moveTo>
                  <a:lnTo>
                    <a:pt x="995" y="58"/>
                  </a:lnTo>
                  <a:cubicBezTo>
                    <a:pt x="979" y="58"/>
                    <a:pt x="966" y="45"/>
                    <a:pt x="966" y="29"/>
                  </a:cubicBezTo>
                  <a:cubicBezTo>
                    <a:pt x="966" y="13"/>
                    <a:pt x="979" y="0"/>
                    <a:pt x="995" y="0"/>
                  </a:cubicBezTo>
                  <a:lnTo>
                    <a:pt x="1053" y="0"/>
                  </a:lnTo>
                  <a:cubicBezTo>
                    <a:pt x="1069" y="0"/>
                    <a:pt x="1081" y="13"/>
                    <a:pt x="1081" y="29"/>
                  </a:cubicBezTo>
                  <a:cubicBezTo>
                    <a:pt x="1081" y="45"/>
                    <a:pt x="1069" y="58"/>
                    <a:pt x="1053" y="58"/>
                  </a:cubicBezTo>
                  <a:close/>
                  <a:moveTo>
                    <a:pt x="880" y="58"/>
                  </a:moveTo>
                  <a:lnTo>
                    <a:pt x="822" y="58"/>
                  </a:lnTo>
                  <a:cubicBezTo>
                    <a:pt x="806" y="58"/>
                    <a:pt x="793" y="45"/>
                    <a:pt x="793" y="29"/>
                  </a:cubicBezTo>
                  <a:cubicBezTo>
                    <a:pt x="793" y="13"/>
                    <a:pt x="806" y="0"/>
                    <a:pt x="822" y="0"/>
                  </a:cubicBezTo>
                  <a:lnTo>
                    <a:pt x="880" y="0"/>
                  </a:lnTo>
                  <a:cubicBezTo>
                    <a:pt x="896" y="0"/>
                    <a:pt x="909" y="13"/>
                    <a:pt x="909" y="29"/>
                  </a:cubicBezTo>
                  <a:cubicBezTo>
                    <a:pt x="909" y="45"/>
                    <a:pt x="896" y="58"/>
                    <a:pt x="880" y="58"/>
                  </a:cubicBezTo>
                  <a:close/>
                  <a:moveTo>
                    <a:pt x="707" y="58"/>
                  </a:moveTo>
                  <a:lnTo>
                    <a:pt x="649" y="58"/>
                  </a:lnTo>
                  <a:cubicBezTo>
                    <a:pt x="634" y="58"/>
                    <a:pt x="621" y="45"/>
                    <a:pt x="621" y="29"/>
                  </a:cubicBezTo>
                  <a:cubicBezTo>
                    <a:pt x="621" y="13"/>
                    <a:pt x="634" y="0"/>
                    <a:pt x="649" y="0"/>
                  </a:cubicBezTo>
                  <a:lnTo>
                    <a:pt x="707" y="0"/>
                  </a:lnTo>
                  <a:cubicBezTo>
                    <a:pt x="723" y="0"/>
                    <a:pt x="736" y="13"/>
                    <a:pt x="736" y="29"/>
                  </a:cubicBezTo>
                  <a:cubicBezTo>
                    <a:pt x="736" y="45"/>
                    <a:pt x="723" y="58"/>
                    <a:pt x="707" y="58"/>
                  </a:cubicBezTo>
                  <a:close/>
                  <a:moveTo>
                    <a:pt x="534" y="58"/>
                  </a:moveTo>
                  <a:lnTo>
                    <a:pt x="477" y="58"/>
                  </a:lnTo>
                  <a:cubicBezTo>
                    <a:pt x="461" y="58"/>
                    <a:pt x="448" y="45"/>
                    <a:pt x="448" y="29"/>
                  </a:cubicBezTo>
                  <a:cubicBezTo>
                    <a:pt x="448" y="13"/>
                    <a:pt x="461" y="0"/>
                    <a:pt x="477" y="0"/>
                  </a:cubicBezTo>
                  <a:lnTo>
                    <a:pt x="534" y="0"/>
                  </a:lnTo>
                  <a:cubicBezTo>
                    <a:pt x="550" y="0"/>
                    <a:pt x="563" y="13"/>
                    <a:pt x="563" y="29"/>
                  </a:cubicBezTo>
                  <a:cubicBezTo>
                    <a:pt x="563" y="45"/>
                    <a:pt x="550" y="58"/>
                    <a:pt x="534" y="58"/>
                  </a:cubicBezTo>
                  <a:close/>
                  <a:moveTo>
                    <a:pt x="361" y="58"/>
                  </a:moveTo>
                  <a:lnTo>
                    <a:pt x="304" y="58"/>
                  </a:lnTo>
                  <a:cubicBezTo>
                    <a:pt x="288" y="58"/>
                    <a:pt x="275" y="45"/>
                    <a:pt x="275" y="29"/>
                  </a:cubicBezTo>
                  <a:cubicBezTo>
                    <a:pt x="275" y="13"/>
                    <a:pt x="288" y="0"/>
                    <a:pt x="304" y="0"/>
                  </a:cubicBezTo>
                  <a:lnTo>
                    <a:pt x="361" y="0"/>
                  </a:lnTo>
                  <a:cubicBezTo>
                    <a:pt x="377" y="0"/>
                    <a:pt x="390" y="13"/>
                    <a:pt x="390" y="29"/>
                  </a:cubicBezTo>
                  <a:cubicBezTo>
                    <a:pt x="390" y="45"/>
                    <a:pt x="377" y="58"/>
                    <a:pt x="361" y="58"/>
                  </a:cubicBezTo>
                  <a:close/>
                  <a:moveTo>
                    <a:pt x="189" y="58"/>
                  </a:moveTo>
                  <a:lnTo>
                    <a:pt x="131" y="58"/>
                  </a:lnTo>
                  <a:cubicBezTo>
                    <a:pt x="115" y="58"/>
                    <a:pt x="102" y="45"/>
                    <a:pt x="102" y="29"/>
                  </a:cubicBezTo>
                  <a:cubicBezTo>
                    <a:pt x="102" y="13"/>
                    <a:pt x="115" y="0"/>
                    <a:pt x="131" y="0"/>
                  </a:cubicBezTo>
                  <a:lnTo>
                    <a:pt x="189" y="0"/>
                  </a:lnTo>
                  <a:cubicBezTo>
                    <a:pt x="205" y="0"/>
                    <a:pt x="217" y="13"/>
                    <a:pt x="217" y="29"/>
                  </a:cubicBezTo>
                  <a:cubicBezTo>
                    <a:pt x="217" y="45"/>
                    <a:pt x="205" y="58"/>
                    <a:pt x="189" y="58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Rectangle 157"/>
            <p:cNvSpPr>
              <a:spLocks noChangeArrowheads="1"/>
            </p:cNvSpPr>
            <p:nvPr/>
          </p:nvSpPr>
          <p:spPr bwMode="auto">
            <a:xfrm>
              <a:off x="1688" y="3301"/>
              <a:ext cx="707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>
                  <a:solidFill>
                    <a:srgbClr val="000000"/>
                  </a:solidFill>
                  <a:latin typeface="Arial" charset="0"/>
                </a:rPr>
                <a:t>G(id,can,nam)</a:t>
              </a:r>
              <a:endParaRPr lang="en-US"/>
            </a:p>
          </p:txBody>
        </p:sp>
        <p:sp>
          <p:nvSpPr>
            <p:cNvPr id="98" name="Freeform 158"/>
            <p:cNvSpPr>
              <a:spLocks/>
            </p:cNvSpPr>
            <p:nvPr/>
          </p:nvSpPr>
          <p:spPr bwMode="auto">
            <a:xfrm>
              <a:off x="3372" y="3427"/>
              <a:ext cx="283" cy="313"/>
            </a:xfrm>
            <a:custGeom>
              <a:avLst/>
              <a:gdLst/>
              <a:ahLst/>
              <a:cxnLst>
                <a:cxn ang="0">
                  <a:pos x="304" y="397"/>
                </a:cxn>
                <a:cxn ang="0">
                  <a:pos x="216" y="393"/>
                </a:cxn>
                <a:cxn ang="0">
                  <a:pos x="143" y="385"/>
                </a:cxn>
                <a:cxn ang="0">
                  <a:pos x="85" y="373"/>
                </a:cxn>
                <a:cxn ang="0">
                  <a:pos x="41" y="356"/>
                </a:cxn>
                <a:cxn ang="0">
                  <a:pos x="13" y="335"/>
                </a:cxn>
                <a:cxn ang="0">
                  <a:pos x="0" y="309"/>
                </a:cxn>
                <a:cxn ang="0">
                  <a:pos x="1" y="278"/>
                </a:cxn>
                <a:cxn ang="0">
                  <a:pos x="17" y="243"/>
                </a:cxn>
                <a:cxn ang="0">
                  <a:pos x="49" y="204"/>
                </a:cxn>
                <a:cxn ang="0">
                  <a:pos x="95" y="159"/>
                </a:cxn>
                <a:cxn ang="0">
                  <a:pos x="156" y="111"/>
                </a:cxn>
                <a:cxn ang="0">
                  <a:pos x="232" y="58"/>
                </a:cxn>
                <a:cxn ang="0">
                  <a:pos x="323" y="0"/>
                </a:cxn>
              </a:cxnLst>
              <a:rect l="0" t="0" r="r" b="b"/>
              <a:pathLst>
                <a:path w="323" h="397">
                  <a:moveTo>
                    <a:pt x="304" y="397"/>
                  </a:moveTo>
                  <a:lnTo>
                    <a:pt x="216" y="393"/>
                  </a:lnTo>
                  <a:lnTo>
                    <a:pt x="143" y="385"/>
                  </a:lnTo>
                  <a:lnTo>
                    <a:pt x="85" y="373"/>
                  </a:lnTo>
                  <a:lnTo>
                    <a:pt x="41" y="356"/>
                  </a:lnTo>
                  <a:lnTo>
                    <a:pt x="13" y="335"/>
                  </a:lnTo>
                  <a:lnTo>
                    <a:pt x="0" y="309"/>
                  </a:lnTo>
                  <a:lnTo>
                    <a:pt x="1" y="278"/>
                  </a:lnTo>
                  <a:lnTo>
                    <a:pt x="17" y="243"/>
                  </a:lnTo>
                  <a:lnTo>
                    <a:pt x="49" y="204"/>
                  </a:lnTo>
                  <a:lnTo>
                    <a:pt x="95" y="159"/>
                  </a:lnTo>
                  <a:lnTo>
                    <a:pt x="156" y="111"/>
                  </a:lnTo>
                  <a:lnTo>
                    <a:pt x="232" y="58"/>
                  </a:lnTo>
                  <a:lnTo>
                    <a:pt x="323" y="0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59"/>
            <p:cNvSpPr>
              <a:spLocks/>
            </p:cNvSpPr>
            <p:nvPr/>
          </p:nvSpPr>
          <p:spPr bwMode="auto">
            <a:xfrm>
              <a:off x="3619" y="3722"/>
              <a:ext cx="40" cy="35"/>
            </a:xfrm>
            <a:custGeom>
              <a:avLst/>
              <a:gdLst/>
              <a:ahLst/>
              <a:cxnLst>
                <a:cxn ang="0">
                  <a:pos x="1" y="74"/>
                </a:cxn>
                <a:cxn ang="0">
                  <a:pos x="76" y="1"/>
                </a:cxn>
                <a:cxn ang="0">
                  <a:pos x="150" y="76"/>
                </a:cxn>
                <a:cxn ang="0">
                  <a:pos x="150" y="76"/>
                </a:cxn>
                <a:cxn ang="0">
                  <a:pos x="74" y="150"/>
                </a:cxn>
                <a:cxn ang="0">
                  <a:pos x="1" y="74"/>
                </a:cxn>
              </a:cxnLst>
              <a:rect l="0" t="0" r="r" b="b"/>
              <a:pathLst>
                <a:path w="150" h="150">
                  <a:moveTo>
                    <a:pt x="1" y="74"/>
                  </a:moveTo>
                  <a:cubicBezTo>
                    <a:pt x="1" y="33"/>
                    <a:pt x="35" y="0"/>
                    <a:pt x="76" y="1"/>
                  </a:cubicBezTo>
                  <a:cubicBezTo>
                    <a:pt x="117" y="1"/>
                    <a:pt x="150" y="35"/>
                    <a:pt x="150" y="76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117"/>
                    <a:pt x="116" y="150"/>
                    <a:pt x="74" y="150"/>
                  </a:cubicBezTo>
                  <a:cubicBezTo>
                    <a:pt x="33" y="149"/>
                    <a:pt x="0" y="115"/>
                    <a:pt x="1" y="74"/>
                  </a:cubicBezTo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60"/>
            <p:cNvSpPr>
              <a:spLocks/>
            </p:cNvSpPr>
            <p:nvPr/>
          </p:nvSpPr>
          <p:spPr bwMode="auto">
            <a:xfrm>
              <a:off x="3218" y="3579"/>
              <a:ext cx="625" cy="210"/>
            </a:xfrm>
            <a:custGeom>
              <a:avLst/>
              <a:gdLst/>
              <a:ahLst/>
              <a:cxnLst>
                <a:cxn ang="0">
                  <a:pos x="712" y="0"/>
                </a:cxn>
                <a:cxn ang="0">
                  <a:pos x="649" y="69"/>
                </a:cxn>
                <a:cxn ang="0">
                  <a:pos x="582" y="128"/>
                </a:cxn>
                <a:cxn ang="0">
                  <a:pos x="512" y="176"/>
                </a:cxn>
                <a:cxn ang="0">
                  <a:pos x="437" y="214"/>
                </a:cxn>
                <a:cxn ang="0">
                  <a:pos x="357" y="242"/>
                </a:cxn>
                <a:cxn ang="0">
                  <a:pos x="274" y="259"/>
                </a:cxn>
                <a:cxn ang="0">
                  <a:pos x="187" y="267"/>
                </a:cxn>
                <a:cxn ang="0">
                  <a:pos x="96" y="264"/>
                </a:cxn>
                <a:cxn ang="0">
                  <a:pos x="0" y="250"/>
                </a:cxn>
              </a:cxnLst>
              <a:rect l="0" t="0" r="r" b="b"/>
              <a:pathLst>
                <a:path w="712" h="267">
                  <a:moveTo>
                    <a:pt x="712" y="0"/>
                  </a:moveTo>
                  <a:lnTo>
                    <a:pt x="649" y="69"/>
                  </a:lnTo>
                  <a:lnTo>
                    <a:pt x="582" y="128"/>
                  </a:lnTo>
                  <a:lnTo>
                    <a:pt x="512" y="176"/>
                  </a:lnTo>
                  <a:lnTo>
                    <a:pt x="437" y="214"/>
                  </a:lnTo>
                  <a:lnTo>
                    <a:pt x="357" y="242"/>
                  </a:lnTo>
                  <a:lnTo>
                    <a:pt x="274" y="259"/>
                  </a:lnTo>
                  <a:lnTo>
                    <a:pt x="187" y="267"/>
                  </a:lnTo>
                  <a:lnTo>
                    <a:pt x="96" y="264"/>
                  </a:lnTo>
                  <a:lnTo>
                    <a:pt x="0" y="250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1"/>
            <p:cNvSpPr>
              <a:spLocks/>
            </p:cNvSpPr>
            <p:nvPr/>
          </p:nvSpPr>
          <p:spPr bwMode="auto">
            <a:xfrm>
              <a:off x="3819" y="3528"/>
              <a:ext cx="67" cy="70"/>
            </a:xfrm>
            <a:custGeom>
              <a:avLst/>
              <a:gdLst/>
              <a:ahLst/>
              <a:cxnLst>
                <a:cxn ang="0">
                  <a:pos x="47" y="89"/>
                </a:cxn>
                <a:cxn ang="0">
                  <a:pos x="77" y="0"/>
                </a:cxn>
                <a:cxn ang="0">
                  <a:pos x="0" y="53"/>
                </a:cxn>
                <a:cxn ang="0">
                  <a:pos x="47" y="89"/>
                </a:cxn>
              </a:cxnLst>
              <a:rect l="0" t="0" r="r" b="b"/>
              <a:pathLst>
                <a:path w="77" h="89">
                  <a:moveTo>
                    <a:pt x="47" y="89"/>
                  </a:moveTo>
                  <a:lnTo>
                    <a:pt x="77" y="0"/>
                  </a:lnTo>
                  <a:lnTo>
                    <a:pt x="0" y="53"/>
                  </a:lnTo>
                  <a:lnTo>
                    <a:pt x="47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62"/>
            <p:cNvSpPr>
              <a:spLocks/>
            </p:cNvSpPr>
            <p:nvPr/>
          </p:nvSpPr>
          <p:spPr bwMode="auto">
            <a:xfrm>
              <a:off x="2196" y="3495"/>
              <a:ext cx="375" cy="198"/>
            </a:xfrm>
            <a:custGeom>
              <a:avLst/>
              <a:gdLst/>
              <a:ahLst/>
              <a:cxnLst>
                <a:cxn ang="0">
                  <a:pos x="427" y="252"/>
                </a:cxn>
                <a:cxn ang="0">
                  <a:pos x="334" y="224"/>
                </a:cxn>
                <a:cxn ang="0">
                  <a:pos x="252" y="193"/>
                </a:cxn>
                <a:cxn ang="0">
                  <a:pos x="181" y="160"/>
                </a:cxn>
                <a:cxn ang="0">
                  <a:pos x="120" y="124"/>
                </a:cxn>
                <a:cxn ang="0">
                  <a:pos x="70" y="85"/>
                </a:cxn>
                <a:cxn ang="0">
                  <a:pos x="30" y="44"/>
                </a:cxn>
                <a:cxn ang="0">
                  <a:pos x="0" y="0"/>
                </a:cxn>
              </a:cxnLst>
              <a:rect l="0" t="0" r="r" b="b"/>
              <a:pathLst>
                <a:path w="427" h="252">
                  <a:moveTo>
                    <a:pt x="427" y="252"/>
                  </a:moveTo>
                  <a:lnTo>
                    <a:pt x="334" y="224"/>
                  </a:lnTo>
                  <a:lnTo>
                    <a:pt x="252" y="193"/>
                  </a:lnTo>
                  <a:lnTo>
                    <a:pt x="181" y="160"/>
                  </a:lnTo>
                  <a:lnTo>
                    <a:pt x="120" y="124"/>
                  </a:lnTo>
                  <a:lnTo>
                    <a:pt x="70" y="85"/>
                  </a:lnTo>
                  <a:lnTo>
                    <a:pt x="30" y="44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63"/>
            <p:cNvSpPr>
              <a:spLocks/>
            </p:cNvSpPr>
            <p:nvPr/>
          </p:nvSpPr>
          <p:spPr bwMode="auto">
            <a:xfrm>
              <a:off x="2558" y="3669"/>
              <a:ext cx="83" cy="4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94" y="51"/>
                </a:cxn>
                <a:cxn ang="0">
                  <a:pos x="0" y="58"/>
                </a:cxn>
                <a:cxn ang="0">
                  <a:pos x="15" y="0"/>
                </a:cxn>
              </a:cxnLst>
              <a:rect l="0" t="0" r="r" b="b"/>
              <a:pathLst>
                <a:path w="94" h="58">
                  <a:moveTo>
                    <a:pt x="15" y="0"/>
                  </a:moveTo>
                  <a:lnTo>
                    <a:pt x="94" y="51"/>
                  </a:lnTo>
                  <a:lnTo>
                    <a:pt x="0" y="5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Rectangle 166"/>
            <p:cNvSpPr>
              <a:spLocks noChangeArrowheads="1"/>
            </p:cNvSpPr>
            <p:nvPr/>
          </p:nvSpPr>
          <p:spPr bwMode="auto">
            <a:xfrm>
              <a:off x="2251" y="3622"/>
              <a:ext cx="140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 b="1" i="1">
                  <a:solidFill>
                    <a:srgbClr val="000000"/>
                  </a:solidFill>
                  <a:latin typeface="Arial" charset="0"/>
                </a:rPr>
                <a:t>m</a:t>
              </a:r>
              <a:r>
                <a:rPr lang="en-US" sz="1400" b="1" i="1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 baseline="-25000"/>
            </a:p>
          </p:txBody>
        </p:sp>
        <p:sp>
          <p:nvSpPr>
            <p:cNvPr id="105" name="Rectangle 167"/>
            <p:cNvSpPr>
              <a:spLocks noChangeArrowheads="1"/>
            </p:cNvSpPr>
            <p:nvPr/>
          </p:nvSpPr>
          <p:spPr bwMode="auto">
            <a:xfrm>
              <a:off x="3516" y="3773"/>
              <a:ext cx="143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</a:rPr>
                <a:t>m</a:t>
              </a:r>
              <a:r>
                <a:rPr lang="en-US" sz="1400" b="1" i="1" baseline="-25000" dirty="0" smtClean="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 baseline="-25000" dirty="0"/>
            </a:p>
          </p:txBody>
        </p:sp>
        <p:sp>
          <p:nvSpPr>
            <p:cNvPr id="106" name="Freeform 169"/>
            <p:cNvSpPr>
              <a:spLocks/>
            </p:cNvSpPr>
            <p:nvPr/>
          </p:nvSpPr>
          <p:spPr bwMode="auto">
            <a:xfrm>
              <a:off x="2409" y="3224"/>
              <a:ext cx="1177" cy="92"/>
            </a:xfrm>
            <a:custGeom>
              <a:avLst/>
              <a:gdLst/>
              <a:ahLst/>
              <a:cxnLst>
                <a:cxn ang="0">
                  <a:pos x="1340" y="86"/>
                </a:cxn>
                <a:cxn ang="0">
                  <a:pos x="1169" y="49"/>
                </a:cxn>
                <a:cxn ang="0">
                  <a:pos x="1004" y="23"/>
                </a:cxn>
                <a:cxn ang="0">
                  <a:pos x="844" y="7"/>
                </a:cxn>
                <a:cxn ang="0">
                  <a:pos x="690" y="0"/>
                </a:cxn>
                <a:cxn ang="0">
                  <a:pos x="541" y="4"/>
                </a:cxn>
                <a:cxn ang="0">
                  <a:pos x="398" y="17"/>
                </a:cxn>
                <a:cxn ang="0">
                  <a:pos x="260" y="40"/>
                </a:cxn>
                <a:cxn ang="0">
                  <a:pos x="127" y="73"/>
                </a:cxn>
                <a:cxn ang="0">
                  <a:pos x="0" y="116"/>
                </a:cxn>
              </a:cxnLst>
              <a:rect l="0" t="0" r="r" b="b"/>
              <a:pathLst>
                <a:path w="1340" h="116">
                  <a:moveTo>
                    <a:pt x="1340" y="86"/>
                  </a:moveTo>
                  <a:lnTo>
                    <a:pt x="1169" y="49"/>
                  </a:lnTo>
                  <a:lnTo>
                    <a:pt x="1004" y="23"/>
                  </a:lnTo>
                  <a:lnTo>
                    <a:pt x="844" y="7"/>
                  </a:lnTo>
                  <a:lnTo>
                    <a:pt x="690" y="0"/>
                  </a:lnTo>
                  <a:lnTo>
                    <a:pt x="541" y="4"/>
                  </a:lnTo>
                  <a:lnTo>
                    <a:pt x="398" y="17"/>
                  </a:lnTo>
                  <a:lnTo>
                    <a:pt x="260" y="40"/>
                  </a:lnTo>
                  <a:lnTo>
                    <a:pt x="127" y="73"/>
                  </a:lnTo>
                  <a:lnTo>
                    <a:pt x="0" y="116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170"/>
            <p:cNvSpPr>
              <a:spLocks/>
            </p:cNvSpPr>
            <p:nvPr/>
          </p:nvSpPr>
          <p:spPr bwMode="auto">
            <a:xfrm>
              <a:off x="3573" y="3268"/>
              <a:ext cx="82" cy="45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50"/>
                </a:cxn>
                <a:cxn ang="0">
                  <a:pos x="15" y="0"/>
                </a:cxn>
                <a:cxn ang="0">
                  <a:pos x="0" y="58"/>
                </a:cxn>
              </a:cxnLst>
              <a:rect l="0" t="0" r="r" b="b"/>
              <a:pathLst>
                <a:path w="94" h="58">
                  <a:moveTo>
                    <a:pt x="0" y="58"/>
                  </a:moveTo>
                  <a:lnTo>
                    <a:pt x="94" y="50"/>
                  </a:lnTo>
                  <a:lnTo>
                    <a:pt x="15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Rectangle 171"/>
            <p:cNvSpPr>
              <a:spLocks noChangeArrowheads="1"/>
            </p:cNvSpPr>
            <p:nvPr/>
          </p:nvSpPr>
          <p:spPr bwMode="auto">
            <a:xfrm>
              <a:off x="2925" y="3058"/>
              <a:ext cx="140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 b="1" i="1">
                  <a:solidFill>
                    <a:srgbClr val="000000"/>
                  </a:solidFill>
                  <a:latin typeface="Arial" charset="0"/>
                </a:rPr>
                <a:t>m</a:t>
              </a:r>
              <a:r>
                <a:rPr lang="en-US" sz="1400" b="1" i="1" baseline="-25000">
                  <a:solidFill>
                    <a:srgbClr val="000000"/>
                  </a:solidFill>
                  <a:latin typeface="Arial" charset="0"/>
                </a:rPr>
                <a:t>1</a:t>
              </a:r>
              <a:endParaRPr lang="en-US" baseline="-25000"/>
            </a:p>
          </p:txBody>
        </p:sp>
        <p:sp>
          <p:nvSpPr>
            <p:cNvPr id="109" name="Rectangle 172"/>
            <p:cNvSpPr>
              <a:spLocks noChangeArrowheads="1"/>
            </p:cNvSpPr>
            <p:nvPr/>
          </p:nvSpPr>
          <p:spPr bwMode="auto">
            <a:xfrm>
              <a:off x="1914" y="2932"/>
              <a:ext cx="233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baseline="-25000" dirty="0" smtClean="0">
                  <a:solidFill>
                    <a:srgbClr val="000000"/>
                  </a:solidFill>
                  <a:latin typeface="Arial" charset="0"/>
                </a:rPr>
                <a:t>GUS</a:t>
              </a:r>
              <a:endParaRPr lang="en-US" baseline="-25000" dirty="0"/>
            </a:p>
          </p:txBody>
        </p:sp>
        <p:sp>
          <p:nvSpPr>
            <p:cNvPr id="110" name="Rectangle 173"/>
            <p:cNvSpPr>
              <a:spLocks noChangeArrowheads="1"/>
            </p:cNvSpPr>
            <p:nvPr/>
          </p:nvSpPr>
          <p:spPr bwMode="auto">
            <a:xfrm>
              <a:off x="2898" y="3951"/>
              <a:ext cx="239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baseline="-25000" dirty="0" err="1" smtClean="0">
                  <a:solidFill>
                    <a:srgbClr val="000000"/>
                  </a:solidFill>
                  <a:latin typeface="Arial" charset="0"/>
                </a:rPr>
                <a:t>uBio</a:t>
              </a:r>
              <a:endParaRPr lang="en-US" baseline="-25000" dirty="0"/>
            </a:p>
          </p:txBody>
        </p:sp>
        <p:sp>
          <p:nvSpPr>
            <p:cNvPr id="111" name="Rectangle 174"/>
            <p:cNvSpPr>
              <a:spLocks noChangeArrowheads="1"/>
            </p:cNvSpPr>
            <p:nvPr/>
          </p:nvSpPr>
          <p:spPr bwMode="auto">
            <a:xfrm>
              <a:off x="3736" y="2968"/>
              <a:ext cx="395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baseline="-25000" dirty="0" err="1" smtClean="0">
                  <a:solidFill>
                    <a:srgbClr val="000000"/>
                  </a:solidFill>
                  <a:latin typeface="Arial" charset="0"/>
                </a:rPr>
                <a:t>BioSQL</a:t>
              </a:r>
              <a:endParaRPr lang="en-US" baseline="-25000" dirty="0"/>
            </a:p>
          </p:txBody>
        </p:sp>
        <p:sp>
          <p:nvSpPr>
            <p:cNvPr id="112" name="Freeform 175"/>
            <p:cNvSpPr>
              <a:spLocks noEditPoints="1"/>
            </p:cNvSpPr>
            <p:nvPr/>
          </p:nvSpPr>
          <p:spPr bwMode="auto">
            <a:xfrm>
              <a:off x="2633" y="3560"/>
              <a:ext cx="641" cy="299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29" y="345"/>
                </a:cxn>
                <a:cxn ang="0">
                  <a:pos x="57" y="432"/>
                </a:cxn>
                <a:cxn ang="0">
                  <a:pos x="29" y="403"/>
                </a:cxn>
                <a:cxn ang="0">
                  <a:pos x="0" y="662"/>
                </a:cxn>
                <a:cxn ang="0">
                  <a:pos x="57" y="835"/>
                </a:cxn>
                <a:cxn ang="0">
                  <a:pos x="57" y="777"/>
                </a:cxn>
                <a:cxn ang="0">
                  <a:pos x="0" y="950"/>
                </a:cxn>
                <a:cxn ang="0">
                  <a:pos x="29" y="1209"/>
                </a:cxn>
                <a:cxn ang="0">
                  <a:pos x="89" y="1206"/>
                </a:cxn>
                <a:cxn ang="0">
                  <a:pos x="61" y="1235"/>
                </a:cxn>
                <a:cxn ang="0">
                  <a:pos x="320" y="1264"/>
                </a:cxn>
                <a:cxn ang="0">
                  <a:pos x="493" y="1206"/>
                </a:cxn>
                <a:cxn ang="0">
                  <a:pos x="435" y="1206"/>
                </a:cxn>
                <a:cxn ang="0">
                  <a:pos x="608" y="1264"/>
                </a:cxn>
                <a:cxn ang="0">
                  <a:pos x="867" y="1235"/>
                </a:cxn>
                <a:cxn ang="0">
                  <a:pos x="953" y="1206"/>
                </a:cxn>
                <a:cxn ang="0">
                  <a:pos x="925" y="1235"/>
                </a:cxn>
                <a:cxn ang="0">
                  <a:pos x="1184" y="1264"/>
                </a:cxn>
                <a:cxn ang="0">
                  <a:pos x="1357" y="1206"/>
                </a:cxn>
                <a:cxn ang="0">
                  <a:pos x="1299" y="1206"/>
                </a:cxn>
                <a:cxn ang="0">
                  <a:pos x="1472" y="1264"/>
                </a:cxn>
                <a:cxn ang="0">
                  <a:pos x="1731" y="1235"/>
                </a:cxn>
                <a:cxn ang="0">
                  <a:pos x="1817" y="1206"/>
                </a:cxn>
                <a:cxn ang="0">
                  <a:pos x="1789" y="1235"/>
                </a:cxn>
                <a:cxn ang="0">
                  <a:pos x="2048" y="1264"/>
                </a:cxn>
                <a:cxn ang="0">
                  <a:pos x="2218" y="1206"/>
                </a:cxn>
                <a:cxn ang="0">
                  <a:pos x="2247" y="1235"/>
                </a:cxn>
                <a:cxn ang="0">
                  <a:pos x="2189" y="1117"/>
                </a:cxn>
                <a:cxn ang="0">
                  <a:pos x="2218" y="1146"/>
                </a:cxn>
                <a:cxn ang="0">
                  <a:pos x="2247" y="887"/>
                </a:cxn>
                <a:cxn ang="0">
                  <a:pos x="2189" y="714"/>
                </a:cxn>
                <a:cxn ang="0">
                  <a:pos x="2189" y="771"/>
                </a:cxn>
                <a:cxn ang="0">
                  <a:pos x="2247" y="599"/>
                </a:cxn>
                <a:cxn ang="0">
                  <a:pos x="2218" y="339"/>
                </a:cxn>
                <a:cxn ang="0">
                  <a:pos x="2189" y="253"/>
                </a:cxn>
                <a:cxn ang="0">
                  <a:pos x="2218" y="282"/>
                </a:cxn>
                <a:cxn ang="0">
                  <a:pos x="2212" y="57"/>
                </a:cxn>
                <a:cxn ang="0">
                  <a:pos x="2247" y="80"/>
                </a:cxn>
                <a:cxn ang="0">
                  <a:pos x="2011" y="28"/>
                </a:cxn>
                <a:cxn ang="0">
                  <a:pos x="1924" y="57"/>
                </a:cxn>
                <a:cxn ang="0">
                  <a:pos x="1953" y="28"/>
                </a:cxn>
                <a:cxn ang="0">
                  <a:pos x="1694" y="0"/>
                </a:cxn>
                <a:cxn ang="0">
                  <a:pos x="1521" y="57"/>
                </a:cxn>
                <a:cxn ang="0">
                  <a:pos x="1579" y="57"/>
                </a:cxn>
                <a:cxn ang="0">
                  <a:pos x="1406" y="0"/>
                </a:cxn>
                <a:cxn ang="0">
                  <a:pos x="1147" y="28"/>
                </a:cxn>
                <a:cxn ang="0">
                  <a:pos x="1060" y="57"/>
                </a:cxn>
                <a:cxn ang="0">
                  <a:pos x="1089" y="28"/>
                </a:cxn>
                <a:cxn ang="0">
                  <a:pos x="830" y="0"/>
                </a:cxn>
                <a:cxn ang="0">
                  <a:pos x="657" y="57"/>
                </a:cxn>
                <a:cxn ang="0">
                  <a:pos x="715" y="57"/>
                </a:cxn>
                <a:cxn ang="0">
                  <a:pos x="542" y="0"/>
                </a:cxn>
                <a:cxn ang="0">
                  <a:pos x="283" y="28"/>
                </a:cxn>
                <a:cxn ang="0">
                  <a:pos x="196" y="57"/>
                </a:cxn>
                <a:cxn ang="0">
                  <a:pos x="225" y="28"/>
                </a:cxn>
              </a:cxnLst>
              <a:rect l="0" t="0" r="r" b="b"/>
              <a:pathLst>
                <a:path w="2247" h="1264">
                  <a:moveTo>
                    <a:pt x="57" y="86"/>
                  </a:moveTo>
                  <a:lnTo>
                    <a:pt x="57" y="144"/>
                  </a:lnTo>
                  <a:cubicBezTo>
                    <a:pt x="57" y="160"/>
                    <a:pt x="45" y="172"/>
                    <a:pt x="29" y="172"/>
                  </a:cubicBezTo>
                  <a:cubicBezTo>
                    <a:pt x="13" y="172"/>
                    <a:pt x="0" y="160"/>
                    <a:pt x="0" y="144"/>
                  </a:cubicBezTo>
                  <a:lnTo>
                    <a:pt x="0" y="86"/>
                  </a:lnTo>
                  <a:cubicBezTo>
                    <a:pt x="0" y="70"/>
                    <a:pt x="13" y="57"/>
                    <a:pt x="29" y="57"/>
                  </a:cubicBezTo>
                  <a:cubicBezTo>
                    <a:pt x="45" y="57"/>
                    <a:pt x="57" y="70"/>
                    <a:pt x="57" y="86"/>
                  </a:cubicBezTo>
                  <a:close/>
                  <a:moveTo>
                    <a:pt x="57" y="259"/>
                  </a:moveTo>
                  <a:lnTo>
                    <a:pt x="57" y="316"/>
                  </a:lnTo>
                  <a:cubicBezTo>
                    <a:pt x="57" y="332"/>
                    <a:pt x="45" y="345"/>
                    <a:pt x="29" y="345"/>
                  </a:cubicBezTo>
                  <a:cubicBezTo>
                    <a:pt x="13" y="345"/>
                    <a:pt x="0" y="332"/>
                    <a:pt x="0" y="316"/>
                  </a:cubicBezTo>
                  <a:lnTo>
                    <a:pt x="0" y="259"/>
                  </a:lnTo>
                  <a:cubicBezTo>
                    <a:pt x="0" y="243"/>
                    <a:pt x="13" y="230"/>
                    <a:pt x="29" y="230"/>
                  </a:cubicBezTo>
                  <a:cubicBezTo>
                    <a:pt x="45" y="230"/>
                    <a:pt x="57" y="243"/>
                    <a:pt x="57" y="259"/>
                  </a:cubicBezTo>
                  <a:close/>
                  <a:moveTo>
                    <a:pt x="57" y="432"/>
                  </a:moveTo>
                  <a:lnTo>
                    <a:pt x="57" y="489"/>
                  </a:lnTo>
                  <a:cubicBezTo>
                    <a:pt x="57" y="505"/>
                    <a:pt x="45" y="518"/>
                    <a:pt x="29" y="518"/>
                  </a:cubicBezTo>
                  <a:cubicBezTo>
                    <a:pt x="13" y="518"/>
                    <a:pt x="0" y="505"/>
                    <a:pt x="0" y="489"/>
                  </a:cubicBezTo>
                  <a:lnTo>
                    <a:pt x="0" y="432"/>
                  </a:lnTo>
                  <a:cubicBezTo>
                    <a:pt x="0" y="416"/>
                    <a:pt x="13" y="403"/>
                    <a:pt x="29" y="403"/>
                  </a:cubicBezTo>
                  <a:cubicBezTo>
                    <a:pt x="45" y="403"/>
                    <a:pt x="57" y="416"/>
                    <a:pt x="57" y="432"/>
                  </a:cubicBezTo>
                  <a:close/>
                  <a:moveTo>
                    <a:pt x="57" y="604"/>
                  </a:moveTo>
                  <a:lnTo>
                    <a:pt x="57" y="662"/>
                  </a:lnTo>
                  <a:cubicBezTo>
                    <a:pt x="57" y="678"/>
                    <a:pt x="45" y="691"/>
                    <a:pt x="29" y="691"/>
                  </a:cubicBezTo>
                  <a:cubicBezTo>
                    <a:pt x="13" y="691"/>
                    <a:pt x="0" y="678"/>
                    <a:pt x="0" y="662"/>
                  </a:cubicBezTo>
                  <a:lnTo>
                    <a:pt x="0" y="604"/>
                  </a:lnTo>
                  <a:cubicBezTo>
                    <a:pt x="0" y="588"/>
                    <a:pt x="13" y="576"/>
                    <a:pt x="29" y="576"/>
                  </a:cubicBezTo>
                  <a:cubicBezTo>
                    <a:pt x="45" y="576"/>
                    <a:pt x="57" y="588"/>
                    <a:pt x="57" y="604"/>
                  </a:cubicBezTo>
                  <a:close/>
                  <a:moveTo>
                    <a:pt x="57" y="777"/>
                  </a:moveTo>
                  <a:lnTo>
                    <a:pt x="57" y="835"/>
                  </a:lnTo>
                  <a:cubicBezTo>
                    <a:pt x="57" y="851"/>
                    <a:pt x="45" y="864"/>
                    <a:pt x="29" y="864"/>
                  </a:cubicBezTo>
                  <a:cubicBezTo>
                    <a:pt x="13" y="864"/>
                    <a:pt x="0" y="851"/>
                    <a:pt x="0" y="835"/>
                  </a:cubicBezTo>
                  <a:lnTo>
                    <a:pt x="0" y="777"/>
                  </a:lnTo>
                  <a:cubicBezTo>
                    <a:pt x="0" y="761"/>
                    <a:pt x="13" y="748"/>
                    <a:pt x="29" y="748"/>
                  </a:cubicBezTo>
                  <a:cubicBezTo>
                    <a:pt x="45" y="748"/>
                    <a:pt x="57" y="761"/>
                    <a:pt x="57" y="777"/>
                  </a:cubicBezTo>
                  <a:close/>
                  <a:moveTo>
                    <a:pt x="57" y="950"/>
                  </a:moveTo>
                  <a:lnTo>
                    <a:pt x="57" y="1008"/>
                  </a:lnTo>
                  <a:cubicBezTo>
                    <a:pt x="57" y="1024"/>
                    <a:pt x="45" y="1036"/>
                    <a:pt x="29" y="1036"/>
                  </a:cubicBezTo>
                  <a:cubicBezTo>
                    <a:pt x="13" y="1036"/>
                    <a:pt x="0" y="1024"/>
                    <a:pt x="0" y="1008"/>
                  </a:cubicBezTo>
                  <a:lnTo>
                    <a:pt x="0" y="950"/>
                  </a:lnTo>
                  <a:cubicBezTo>
                    <a:pt x="0" y="934"/>
                    <a:pt x="13" y="921"/>
                    <a:pt x="29" y="921"/>
                  </a:cubicBezTo>
                  <a:cubicBezTo>
                    <a:pt x="45" y="921"/>
                    <a:pt x="57" y="934"/>
                    <a:pt x="57" y="950"/>
                  </a:cubicBezTo>
                  <a:close/>
                  <a:moveTo>
                    <a:pt x="57" y="1123"/>
                  </a:moveTo>
                  <a:lnTo>
                    <a:pt x="57" y="1180"/>
                  </a:lnTo>
                  <a:cubicBezTo>
                    <a:pt x="57" y="1196"/>
                    <a:pt x="45" y="1209"/>
                    <a:pt x="29" y="1209"/>
                  </a:cubicBezTo>
                  <a:cubicBezTo>
                    <a:pt x="13" y="1209"/>
                    <a:pt x="0" y="1196"/>
                    <a:pt x="0" y="1180"/>
                  </a:cubicBezTo>
                  <a:lnTo>
                    <a:pt x="0" y="1123"/>
                  </a:lnTo>
                  <a:cubicBezTo>
                    <a:pt x="0" y="1107"/>
                    <a:pt x="13" y="1094"/>
                    <a:pt x="29" y="1094"/>
                  </a:cubicBezTo>
                  <a:cubicBezTo>
                    <a:pt x="45" y="1094"/>
                    <a:pt x="57" y="1107"/>
                    <a:pt x="57" y="1123"/>
                  </a:cubicBezTo>
                  <a:close/>
                  <a:moveTo>
                    <a:pt x="89" y="1206"/>
                  </a:moveTo>
                  <a:lnTo>
                    <a:pt x="147" y="1206"/>
                  </a:lnTo>
                  <a:cubicBezTo>
                    <a:pt x="163" y="1206"/>
                    <a:pt x="176" y="1219"/>
                    <a:pt x="176" y="1235"/>
                  </a:cubicBezTo>
                  <a:cubicBezTo>
                    <a:pt x="176" y="1251"/>
                    <a:pt x="163" y="1264"/>
                    <a:pt x="147" y="1264"/>
                  </a:cubicBezTo>
                  <a:lnTo>
                    <a:pt x="89" y="1264"/>
                  </a:lnTo>
                  <a:cubicBezTo>
                    <a:pt x="74" y="1264"/>
                    <a:pt x="61" y="1251"/>
                    <a:pt x="61" y="1235"/>
                  </a:cubicBezTo>
                  <a:cubicBezTo>
                    <a:pt x="61" y="1219"/>
                    <a:pt x="74" y="1206"/>
                    <a:pt x="89" y="1206"/>
                  </a:cubicBezTo>
                  <a:close/>
                  <a:moveTo>
                    <a:pt x="262" y="1206"/>
                  </a:moveTo>
                  <a:lnTo>
                    <a:pt x="320" y="1206"/>
                  </a:lnTo>
                  <a:cubicBezTo>
                    <a:pt x="336" y="1206"/>
                    <a:pt x="349" y="1219"/>
                    <a:pt x="349" y="1235"/>
                  </a:cubicBezTo>
                  <a:cubicBezTo>
                    <a:pt x="349" y="1251"/>
                    <a:pt x="336" y="1264"/>
                    <a:pt x="320" y="1264"/>
                  </a:cubicBezTo>
                  <a:lnTo>
                    <a:pt x="262" y="1264"/>
                  </a:lnTo>
                  <a:cubicBezTo>
                    <a:pt x="246" y="1264"/>
                    <a:pt x="233" y="1251"/>
                    <a:pt x="233" y="1235"/>
                  </a:cubicBezTo>
                  <a:cubicBezTo>
                    <a:pt x="233" y="1219"/>
                    <a:pt x="246" y="1206"/>
                    <a:pt x="262" y="1206"/>
                  </a:cubicBezTo>
                  <a:close/>
                  <a:moveTo>
                    <a:pt x="435" y="1206"/>
                  </a:moveTo>
                  <a:lnTo>
                    <a:pt x="493" y="1206"/>
                  </a:lnTo>
                  <a:cubicBezTo>
                    <a:pt x="509" y="1206"/>
                    <a:pt x="521" y="1219"/>
                    <a:pt x="521" y="1235"/>
                  </a:cubicBezTo>
                  <a:cubicBezTo>
                    <a:pt x="521" y="1251"/>
                    <a:pt x="509" y="1264"/>
                    <a:pt x="493" y="1264"/>
                  </a:cubicBezTo>
                  <a:lnTo>
                    <a:pt x="435" y="1264"/>
                  </a:lnTo>
                  <a:cubicBezTo>
                    <a:pt x="419" y="1264"/>
                    <a:pt x="406" y="1251"/>
                    <a:pt x="406" y="1235"/>
                  </a:cubicBezTo>
                  <a:cubicBezTo>
                    <a:pt x="406" y="1219"/>
                    <a:pt x="419" y="1206"/>
                    <a:pt x="435" y="1206"/>
                  </a:cubicBezTo>
                  <a:close/>
                  <a:moveTo>
                    <a:pt x="608" y="1206"/>
                  </a:moveTo>
                  <a:lnTo>
                    <a:pt x="665" y="1206"/>
                  </a:lnTo>
                  <a:cubicBezTo>
                    <a:pt x="681" y="1206"/>
                    <a:pt x="694" y="1219"/>
                    <a:pt x="694" y="1235"/>
                  </a:cubicBezTo>
                  <a:cubicBezTo>
                    <a:pt x="694" y="1251"/>
                    <a:pt x="681" y="1264"/>
                    <a:pt x="665" y="1264"/>
                  </a:cubicBezTo>
                  <a:lnTo>
                    <a:pt x="608" y="1264"/>
                  </a:lnTo>
                  <a:cubicBezTo>
                    <a:pt x="592" y="1264"/>
                    <a:pt x="579" y="1251"/>
                    <a:pt x="579" y="1235"/>
                  </a:cubicBezTo>
                  <a:cubicBezTo>
                    <a:pt x="579" y="1219"/>
                    <a:pt x="592" y="1206"/>
                    <a:pt x="608" y="1206"/>
                  </a:cubicBezTo>
                  <a:close/>
                  <a:moveTo>
                    <a:pt x="781" y="1206"/>
                  </a:moveTo>
                  <a:lnTo>
                    <a:pt x="838" y="1206"/>
                  </a:lnTo>
                  <a:cubicBezTo>
                    <a:pt x="854" y="1206"/>
                    <a:pt x="867" y="1219"/>
                    <a:pt x="867" y="1235"/>
                  </a:cubicBezTo>
                  <a:cubicBezTo>
                    <a:pt x="867" y="1251"/>
                    <a:pt x="854" y="1264"/>
                    <a:pt x="838" y="1264"/>
                  </a:cubicBezTo>
                  <a:lnTo>
                    <a:pt x="781" y="1264"/>
                  </a:lnTo>
                  <a:cubicBezTo>
                    <a:pt x="765" y="1264"/>
                    <a:pt x="752" y="1251"/>
                    <a:pt x="752" y="1235"/>
                  </a:cubicBezTo>
                  <a:cubicBezTo>
                    <a:pt x="752" y="1219"/>
                    <a:pt x="765" y="1206"/>
                    <a:pt x="781" y="1206"/>
                  </a:cubicBezTo>
                  <a:close/>
                  <a:moveTo>
                    <a:pt x="953" y="1206"/>
                  </a:moveTo>
                  <a:lnTo>
                    <a:pt x="1011" y="1206"/>
                  </a:lnTo>
                  <a:cubicBezTo>
                    <a:pt x="1027" y="1206"/>
                    <a:pt x="1040" y="1219"/>
                    <a:pt x="1040" y="1235"/>
                  </a:cubicBezTo>
                  <a:cubicBezTo>
                    <a:pt x="1040" y="1251"/>
                    <a:pt x="1027" y="1264"/>
                    <a:pt x="1011" y="1264"/>
                  </a:cubicBezTo>
                  <a:lnTo>
                    <a:pt x="953" y="1264"/>
                  </a:lnTo>
                  <a:cubicBezTo>
                    <a:pt x="938" y="1264"/>
                    <a:pt x="925" y="1251"/>
                    <a:pt x="925" y="1235"/>
                  </a:cubicBezTo>
                  <a:cubicBezTo>
                    <a:pt x="925" y="1219"/>
                    <a:pt x="938" y="1206"/>
                    <a:pt x="953" y="1206"/>
                  </a:cubicBezTo>
                  <a:close/>
                  <a:moveTo>
                    <a:pt x="1126" y="1206"/>
                  </a:moveTo>
                  <a:lnTo>
                    <a:pt x="1184" y="1206"/>
                  </a:lnTo>
                  <a:cubicBezTo>
                    <a:pt x="1200" y="1206"/>
                    <a:pt x="1213" y="1219"/>
                    <a:pt x="1213" y="1235"/>
                  </a:cubicBezTo>
                  <a:cubicBezTo>
                    <a:pt x="1213" y="1251"/>
                    <a:pt x="1200" y="1264"/>
                    <a:pt x="1184" y="1264"/>
                  </a:cubicBezTo>
                  <a:lnTo>
                    <a:pt x="1126" y="1264"/>
                  </a:lnTo>
                  <a:cubicBezTo>
                    <a:pt x="1110" y="1264"/>
                    <a:pt x="1097" y="1251"/>
                    <a:pt x="1097" y="1235"/>
                  </a:cubicBezTo>
                  <a:cubicBezTo>
                    <a:pt x="1097" y="1219"/>
                    <a:pt x="1110" y="1206"/>
                    <a:pt x="1126" y="1206"/>
                  </a:cubicBezTo>
                  <a:close/>
                  <a:moveTo>
                    <a:pt x="1299" y="1206"/>
                  </a:moveTo>
                  <a:lnTo>
                    <a:pt x="1357" y="1206"/>
                  </a:lnTo>
                  <a:cubicBezTo>
                    <a:pt x="1373" y="1206"/>
                    <a:pt x="1385" y="1219"/>
                    <a:pt x="1385" y="1235"/>
                  </a:cubicBezTo>
                  <a:cubicBezTo>
                    <a:pt x="1385" y="1251"/>
                    <a:pt x="1373" y="1264"/>
                    <a:pt x="1357" y="1264"/>
                  </a:cubicBezTo>
                  <a:lnTo>
                    <a:pt x="1299" y="1264"/>
                  </a:lnTo>
                  <a:cubicBezTo>
                    <a:pt x="1283" y="1264"/>
                    <a:pt x="1270" y="1251"/>
                    <a:pt x="1270" y="1235"/>
                  </a:cubicBezTo>
                  <a:cubicBezTo>
                    <a:pt x="1270" y="1219"/>
                    <a:pt x="1283" y="1206"/>
                    <a:pt x="1299" y="1206"/>
                  </a:cubicBezTo>
                  <a:close/>
                  <a:moveTo>
                    <a:pt x="1472" y="1206"/>
                  </a:moveTo>
                  <a:lnTo>
                    <a:pt x="1529" y="1206"/>
                  </a:lnTo>
                  <a:cubicBezTo>
                    <a:pt x="1545" y="1206"/>
                    <a:pt x="1558" y="1219"/>
                    <a:pt x="1558" y="1235"/>
                  </a:cubicBezTo>
                  <a:cubicBezTo>
                    <a:pt x="1558" y="1251"/>
                    <a:pt x="1545" y="1264"/>
                    <a:pt x="1529" y="1264"/>
                  </a:cubicBezTo>
                  <a:lnTo>
                    <a:pt x="1472" y="1264"/>
                  </a:lnTo>
                  <a:cubicBezTo>
                    <a:pt x="1456" y="1264"/>
                    <a:pt x="1443" y="1251"/>
                    <a:pt x="1443" y="1235"/>
                  </a:cubicBezTo>
                  <a:cubicBezTo>
                    <a:pt x="1443" y="1219"/>
                    <a:pt x="1456" y="1206"/>
                    <a:pt x="1472" y="1206"/>
                  </a:cubicBezTo>
                  <a:close/>
                  <a:moveTo>
                    <a:pt x="1645" y="1206"/>
                  </a:moveTo>
                  <a:lnTo>
                    <a:pt x="1702" y="1206"/>
                  </a:lnTo>
                  <a:cubicBezTo>
                    <a:pt x="1718" y="1206"/>
                    <a:pt x="1731" y="1219"/>
                    <a:pt x="1731" y="1235"/>
                  </a:cubicBezTo>
                  <a:cubicBezTo>
                    <a:pt x="1731" y="1251"/>
                    <a:pt x="1718" y="1264"/>
                    <a:pt x="1702" y="1264"/>
                  </a:cubicBezTo>
                  <a:lnTo>
                    <a:pt x="1645" y="1264"/>
                  </a:lnTo>
                  <a:cubicBezTo>
                    <a:pt x="1629" y="1264"/>
                    <a:pt x="1616" y="1251"/>
                    <a:pt x="1616" y="1235"/>
                  </a:cubicBezTo>
                  <a:cubicBezTo>
                    <a:pt x="1616" y="1219"/>
                    <a:pt x="1629" y="1206"/>
                    <a:pt x="1645" y="1206"/>
                  </a:cubicBezTo>
                  <a:close/>
                  <a:moveTo>
                    <a:pt x="1817" y="1206"/>
                  </a:moveTo>
                  <a:lnTo>
                    <a:pt x="1875" y="1206"/>
                  </a:lnTo>
                  <a:cubicBezTo>
                    <a:pt x="1891" y="1206"/>
                    <a:pt x="1904" y="1219"/>
                    <a:pt x="1904" y="1235"/>
                  </a:cubicBezTo>
                  <a:cubicBezTo>
                    <a:pt x="1904" y="1251"/>
                    <a:pt x="1891" y="1264"/>
                    <a:pt x="1875" y="1264"/>
                  </a:cubicBezTo>
                  <a:lnTo>
                    <a:pt x="1817" y="1264"/>
                  </a:lnTo>
                  <a:cubicBezTo>
                    <a:pt x="1802" y="1264"/>
                    <a:pt x="1789" y="1251"/>
                    <a:pt x="1789" y="1235"/>
                  </a:cubicBezTo>
                  <a:cubicBezTo>
                    <a:pt x="1789" y="1219"/>
                    <a:pt x="1802" y="1206"/>
                    <a:pt x="1817" y="1206"/>
                  </a:cubicBezTo>
                  <a:close/>
                  <a:moveTo>
                    <a:pt x="1990" y="1206"/>
                  </a:moveTo>
                  <a:lnTo>
                    <a:pt x="2048" y="1206"/>
                  </a:lnTo>
                  <a:cubicBezTo>
                    <a:pt x="2064" y="1206"/>
                    <a:pt x="2077" y="1219"/>
                    <a:pt x="2077" y="1235"/>
                  </a:cubicBezTo>
                  <a:cubicBezTo>
                    <a:pt x="2077" y="1251"/>
                    <a:pt x="2064" y="1264"/>
                    <a:pt x="2048" y="1264"/>
                  </a:cubicBezTo>
                  <a:lnTo>
                    <a:pt x="1990" y="1264"/>
                  </a:lnTo>
                  <a:cubicBezTo>
                    <a:pt x="1974" y="1264"/>
                    <a:pt x="1961" y="1251"/>
                    <a:pt x="1961" y="1235"/>
                  </a:cubicBezTo>
                  <a:cubicBezTo>
                    <a:pt x="1961" y="1219"/>
                    <a:pt x="1974" y="1206"/>
                    <a:pt x="1990" y="1206"/>
                  </a:cubicBezTo>
                  <a:close/>
                  <a:moveTo>
                    <a:pt x="2163" y="1206"/>
                  </a:moveTo>
                  <a:lnTo>
                    <a:pt x="2218" y="1206"/>
                  </a:lnTo>
                  <a:lnTo>
                    <a:pt x="2189" y="1235"/>
                  </a:lnTo>
                  <a:lnTo>
                    <a:pt x="2189" y="1232"/>
                  </a:lnTo>
                  <a:cubicBezTo>
                    <a:pt x="2189" y="1216"/>
                    <a:pt x="2202" y="1203"/>
                    <a:pt x="2218" y="1203"/>
                  </a:cubicBezTo>
                  <a:cubicBezTo>
                    <a:pt x="2234" y="1203"/>
                    <a:pt x="2247" y="1216"/>
                    <a:pt x="2247" y="1232"/>
                  </a:cubicBezTo>
                  <a:lnTo>
                    <a:pt x="2247" y="1235"/>
                  </a:lnTo>
                  <a:cubicBezTo>
                    <a:pt x="2247" y="1251"/>
                    <a:pt x="2234" y="1264"/>
                    <a:pt x="2218" y="1264"/>
                  </a:cubicBezTo>
                  <a:lnTo>
                    <a:pt x="2163" y="1264"/>
                  </a:lnTo>
                  <a:cubicBezTo>
                    <a:pt x="2147" y="1264"/>
                    <a:pt x="2134" y="1251"/>
                    <a:pt x="2134" y="1235"/>
                  </a:cubicBezTo>
                  <a:cubicBezTo>
                    <a:pt x="2134" y="1219"/>
                    <a:pt x="2147" y="1206"/>
                    <a:pt x="2163" y="1206"/>
                  </a:cubicBezTo>
                  <a:close/>
                  <a:moveTo>
                    <a:pt x="2189" y="1117"/>
                  </a:moveTo>
                  <a:lnTo>
                    <a:pt x="2189" y="1059"/>
                  </a:lnTo>
                  <a:cubicBezTo>
                    <a:pt x="2189" y="1043"/>
                    <a:pt x="2202" y="1031"/>
                    <a:pt x="2218" y="1031"/>
                  </a:cubicBezTo>
                  <a:cubicBezTo>
                    <a:pt x="2234" y="1031"/>
                    <a:pt x="2247" y="1043"/>
                    <a:pt x="2247" y="1059"/>
                  </a:cubicBezTo>
                  <a:lnTo>
                    <a:pt x="2247" y="1117"/>
                  </a:lnTo>
                  <a:cubicBezTo>
                    <a:pt x="2247" y="1133"/>
                    <a:pt x="2234" y="1146"/>
                    <a:pt x="2218" y="1146"/>
                  </a:cubicBezTo>
                  <a:cubicBezTo>
                    <a:pt x="2202" y="1146"/>
                    <a:pt x="2189" y="1133"/>
                    <a:pt x="2189" y="1117"/>
                  </a:cubicBezTo>
                  <a:close/>
                  <a:moveTo>
                    <a:pt x="2189" y="944"/>
                  </a:moveTo>
                  <a:lnTo>
                    <a:pt x="2189" y="887"/>
                  </a:lnTo>
                  <a:cubicBezTo>
                    <a:pt x="2189" y="871"/>
                    <a:pt x="2202" y="858"/>
                    <a:pt x="2218" y="858"/>
                  </a:cubicBezTo>
                  <a:cubicBezTo>
                    <a:pt x="2234" y="858"/>
                    <a:pt x="2247" y="871"/>
                    <a:pt x="2247" y="887"/>
                  </a:cubicBezTo>
                  <a:lnTo>
                    <a:pt x="2247" y="944"/>
                  </a:lnTo>
                  <a:cubicBezTo>
                    <a:pt x="2247" y="960"/>
                    <a:pt x="2234" y="973"/>
                    <a:pt x="2218" y="973"/>
                  </a:cubicBezTo>
                  <a:cubicBezTo>
                    <a:pt x="2202" y="973"/>
                    <a:pt x="2189" y="960"/>
                    <a:pt x="2189" y="944"/>
                  </a:cubicBezTo>
                  <a:close/>
                  <a:moveTo>
                    <a:pt x="2189" y="771"/>
                  </a:moveTo>
                  <a:lnTo>
                    <a:pt x="2189" y="714"/>
                  </a:lnTo>
                  <a:cubicBezTo>
                    <a:pt x="2189" y="698"/>
                    <a:pt x="2202" y="685"/>
                    <a:pt x="2218" y="685"/>
                  </a:cubicBezTo>
                  <a:cubicBezTo>
                    <a:pt x="2234" y="685"/>
                    <a:pt x="2247" y="698"/>
                    <a:pt x="2247" y="714"/>
                  </a:cubicBezTo>
                  <a:lnTo>
                    <a:pt x="2247" y="771"/>
                  </a:lnTo>
                  <a:cubicBezTo>
                    <a:pt x="2247" y="787"/>
                    <a:pt x="2234" y="800"/>
                    <a:pt x="2218" y="800"/>
                  </a:cubicBezTo>
                  <a:cubicBezTo>
                    <a:pt x="2202" y="800"/>
                    <a:pt x="2189" y="787"/>
                    <a:pt x="2189" y="771"/>
                  </a:cubicBezTo>
                  <a:close/>
                  <a:moveTo>
                    <a:pt x="2189" y="599"/>
                  </a:moveTo>
                  <a:lnTo>
                    <a:pt x="2189" y="541"/>
                  </a:lnTo>
                  <a:cubicBezTo>
                    <a:pt x="2189" y="525"/>
                    <a:pt x="2202" y="512"/>
                    <a:pt x="2218" y="512"/>
                  </a:cubicBezTo>
                  <a:cubicBezTo>
                    <a:pt x="2234" y="512"/>
                    <a:pt x="2247" y="525"/>
                    <a:pt x="2247" y="541"/>
                  </a:cubicBezTo>
                  <a:lnTo>
                    <a:pt x="2247" y="599"/>
                  </a:lnTo>
                  <a:cubicBezTo>
                    <a:pt x="2247" y="615"/>
                    <a:pt x="2234" y="627"/>
                    <a:pt x="2218" y="627"/>
                  </a:cubicBezTo>
                  <a:cubicBezTo>
                    <a:pt x="2202" y="627"/>
                    <a:pt x="2189" y="615"/>
                    <a:pt x="2189" y="599"/>
                  </a:cubicBezTo>
                  <a:close/>
                  <a:moveTo>
                    <a:pt x="2189" y="426"/>
                  </a:moveTo>
                  <a:lnTo>
                    <a:pt x="2189" y="368"/>
                  </a:lnTo>
                  <a:cubicBezTo>
                    <a:pt x="2189" y="352"/>
                    <a:pt x="2202" y="339"/>
                    <a:pt x="2218" y="339"/>
                  </a:cubicBezTo>
                  <a:cubicBezTo>
                    <a:pt x="2234" y="339"/>
                    <a:pt x="2247" y="352"/>
                    <a:pt x="2247" y="368"/>
                  </a:cubicBezTo>
                  <a:lnTo>
                    <a:pt x="2247" y="426"/>
                  </a:lnTo>
                  <a:cubicBezTo>
                    <a:pt x="2247" y="442"/>
                    <a:pt x="2234" y="455"/>
                    <a:pt x="2218" y="455"/>
                  </a:cubicBezTo>
                  <a:cubicBezTo>
                    <a:pt x="2202" y="455"/>
                    <a:pt x="2189" y="442"/>
                    <a:pt x="2189" y="426"/>
                  </a:cubicBezTo>
                  <a:close/>
                  <a:moveTo>
                    <a:pt x="2189" y="253"/>
                  </a:moveTo>
                  <a:lnTo>
                    <a:pt x="2189" y="195"/>
                  </a:lnTo>
                  <a:cubicBezTo>
                    <a:pt x="2189" y="179"/>
                    <a:pt x="2202" y="167"/>
                    <a:pt x="2218" y="167"/>
                  </a:cubicBezTo>
                  <a:cubicBezTo>
                    <a:pt x="2234" y="167"/>
                    <a:pt x="2247" y="179"/>
                    <a:pt x="2247" y="195"/>
                  </a:cubicBezTo>
                  <a:lnTo>
                    <a:pt x="2247" y="253"/>
                  </a:lnTo>
                  <a:cubicBezTo>
                    <a:pt x="2247" y="269"/>
                    <a:pt x="2234" y="282"/>
                    <a:pt x="2218" y="282"/>
                  </a:cubicBezTo>
                  <a:cubicBezTo>
                    <a:pt x="2202" y="282"/>
                    <a:pt x="2189" y="269"/>
                    <a:pt x="2189" y="253"/>
                  </a:cubicBezTo>
                  <a:close/>
                  <a:moveTo>
                    <a:pt x="2189" y="80"/>
                  </a:moveTo>
                  <a:lnTo>
                    <a:pt x="2189" y="28"/>
                  </a:lnTo>
                  <a:lnTo>
                    <a:pt x="2218" y="57"/>
                  </a:lnTo>
                  <a:lnTo>
                    <a:pt x="2212" y="57"/>
                  </a:lnTo>
                  <a:cubicBezTo>
                    <a:pt x="2196" y="57"/>
                    <a:pt x="2184" y="44"/>
                    <a:pt x="2184" y="28"/>
                  </a:cubicBezTo>
                  <a:cubicBezTo>
                    <a:pt x="2184" y="12"/>
                    <a:pt x="2196" y="0"/>
                    <a:pt x="2212" y="0"/>
                  </a:cubicBezTo>
                  <a:lnTo>
                    <a:pt x="2218" y="0"/>
                  </a:lnTo>
                  <a:cubicBezTo>
                    <a:pt x="2234" y="0"/>
                    <a:pt x="2247" y="12"/>
                    <a:pt x="2247" y="28"/>
                  </a:cubicBezTo>
                  <a:lnTo>
                    <a:pt x="2247" y="80"/>
                  </a:lnTo>
                  <a:cubicBezTo>
                    <a:pt x="2247" y="96"/>
                    <a:pt x="2234" y="109"/>
                    <a:pt x="2218" y="109"/>
                  </a:cubicBezTo>
                  <a:cubicBezTo>
                    <a:pt x="2202" y="109"/>
                    <a:pt x="2189" y="96"/>
                    <a:pt x="2189" y="80"/>
                  </a:cubicBezTo>
                  <a:close/>
                  <a:moveTo>
                    <a:pt x="2097" y="57"/>
                  </a:moveTo>
                  <a:lnTo>
                    <a:pt x="2040" y="57"/>
                  </a:lnTo>
                  <a:cubicBezTo>
                    <a:pt x="2024" y="57"/>
                    <a:pt x="2011" y="44"/>
                    <a:pt x="2011" y="28"/>
                  </a:cubicBezTo>
                  <a:cubicBezTo>
                    <a:pt x="2011" y="12"/>
                    <a:pt x="2024" y="0"/>
                    <a:pt x="2040" y="0"/>
                  </a:cubicBezTo>
                  <a:lnTo>
                    <a:pt x="2097" y="0"/>
                  </a:lnTo>
                  <a:cubicBezTo>
                    <a:pt x="2113" y="0"/>
                    <a:pt x="2126" y="12"/>
                    <a:pt x="2126" y="28"/>
                  </a:cubicBezTo>
                  <a:cubicBezTo>
                    <a:pt x="2126" y="44"/>
                    <a:pt x="2113" y="57"/>
                    <a:pt x="2097" y="57"/>
                  </a:cubicBezTo>
                  <a:close/>
                  <a:moveTo>
                    <a:pt x="1924" y="57"/>
                  </a:moveTo>
                  <a:lnTo>
                    <a:pt x="1867" y="57"/>
                  </a:lnTo>
                  <a:cubicBezTo>
                    <a:pt x="1851" y="57"/>
                    <a:pt x="1838" y="44"/>
                    <a:pt x="1838" y="28"/>
                  </a:cubicBezTo>
                  <a:cubicBezTo>
                    <a:pt x="1838" y="12"/>
                    <a:pt x="1851" y="0"/>
                    <a:pt x="1867" y="0"/>
                  </a:cubicBezTo>
                  <a:lnTo>
                    <a:pt x="1924" y="0"/>
                  </a:lnTo>
                  <a:cubicBezTo>
                    <a:pt x="1940" y="0"/>
                    <a:pt x="1953" y="12"/>
                    <a:pt x="1953" y="28"/>
                  </a:cubicBezTo>
                  <a:cubicBezTo>
                    <a:pt x="1953" y="44"/>
                    <a:pt x="1940" y="57"/>
                    <a:pt x="1924" y="57"/>
                  </a:cubicBezTo>
                  <a:close/>
                  <a:moveTo>
                    <a:pt x="1752" y="57"/>
                  </a:moveTo>
                  <a:lnTo>
                    <a:pt x="1694" y="57"/>
                  </a:lnTo>
                  <a:cubicBezTo>
                    <a:pt x="1678" y="57"/>
                    <a:pt x="1665" y="44"/>
                    <a:pt x="1665" y="28"/>
                  </a:cubicBezTo>
                  <a:cubicBezTo>
                    <a:pt x="1665" y="12"/>
                    <a:pt x="1678" y="0"/>
                    <a:pt x="1694" y="0"/>
                  </a:cubicBezTo>
                  <a:lnTo>
                    <a:pt x="1752" y="0"/>
                  </a:lnTo>
                  <a:cubicBezTo>
                    <a:pt x="1767" y="0"/>
                    <a:pt x="1780" y="12"/>
                    <a:pt x="1780" y="28"/>
                  </a:cubicBezTo>
                  <a:cubicBezTo>
                    <a:pt x="1780" y="44"/>
                    <a:pt x="1767" y="57"/>
                    <a:pt x="1752" y="57"/>
                  </a:cubicBezTo>
                  <a:close/>
                  <a:moveTo>
                    <a:pt x="1579" y="57"/>
                  </a:moveTo>
                  <a:lnTo>
                    <a:pt x="1521" y="57"/>
                  </a:lnTo>
                  <a:cubicBezTo>
                    <a:pt x="1505" y="57"/>
                    <a:pt x="1492" y="44"/>
                    <a:pt x="1492" y="28"/>
                  </a:cubicBezTo>
                  <a:cubicBezTo>
                    <a:pt x="1492" y="12"/>
                    <a:pt x="1505" y="0"/>
                    <a:pt x="1521" y="0"/>
                  </a:cubicBezTo>
                  <a:lnTo>
                    <a:pt x="1579" y="0"/>
                  </a:lnTo>
                  <a:cubicBezTo>
                    <a:pt x="1595" y="0"/>
                    <a:pt x="1608" y="12"/>
                    <a:pt x="1608" y="28"/>
                  </a:cubicBezTo>
                  <a:cubicBezTo>
                    <a:pt x="1608" y="44"/>
                    <a:pt x="1595" y="57"/>
                    <a:pt x="1579" y="57"/>
                  </a:cubicBezTo>
                  <a:close/>
                  <a:moveTo>
                    <a:pt x="1406" y="57"/>
                  </a:moveTo>
                  <a:lnTo>
                    <a:pt x="1348" y="57"/>
                  </a:lnTo>
                  <a:cubicBezTo>
                    <a:pt x="1332" y="57"/>
                    <a:pt x="1320" y="44"/>
                    <a:pt x="1320" y="28"/>
                  </a:cubicBezTo>
                  <a:cubicBezTo>
                    <a:pt x="1320" y="12"/>
                    <a:pt x="1332" y="0"/>
                    <a:pt x="1348" y="0"/>
                  </a:cubicBezTo>
                  <a:lnTo>
                    <a:pt x="1406" y="0"/>
                  </a:lnTo>
                  <a:cubicBezTo>
                    <a:pt x="1422" y="0"/>
                    <a:pt x="1435" y="12"/>
                    <a:pt x="1435" y="28"/>
                  </a:cubicBezTo>
                  <a:cubicBezTo>
                    <a:pt x="1435" y="44"/>
                    <a:pt x="1422" y="57"/>
                    <a:pt x="1406" y="57"/>
                  </a:cubicBezTo>
                  <a:close/>
                  <a:moveTo>
                    <a:pt x="1233" y="57"/>
                  </a:moveTo>
                  <a:lnTo>
                    <a:pt x="1176" y="57"/>
                  </a:lnTo>
                  <a:cubicBezTo>
                    <a:pt x="1160" y="57"/>
                    <a:pt x="1147" y="44"/>
                    <a:pt x="1147" y="28"/>
                  </a:cubicBezTo>
                  <a:cubicBezTo>
                    <a:pt x="1147" y="12"/>
                    <a:pt x="1160" y="0"/>
                    <a:pt x="1176" y="0"/>
                  </a:cubicBezTo>
                  <a:lnTo>
                    <a:pt x="1233" y="0"/>
                  </a:lnTo>
                  <a:cubicBezTo>
                    <a:pt x="1249" y="0"/>
                    <a:pt x="1262" y="12"/>
                    <a:pt x="1262" y="28"/>
                  </a:cubicBezTo>
                  <a:cubicBezTo>
                    <a:pt x="1262" y="44"/>
                    <a:pt x="1249" y="57"/>
                    <a:pt x="1233" y="57"/>
                  </a:cubicBezTo>
                  <a:close/>
                  <a:moveTo>
                    <a:pt x="1060" y="57"/>
                  </a:moveTo>
                  <a:lnTo>
                    <a:pt x="1003" y="57"/>
                  </a:lnTo>
                  <a:cubicBezTo>
                    <a:pt x="987" y="57"/>
                    <a:pt x="974" y="44"/>
                    <a:pt x="974" y="28"/>
                  </a:cubicBezTo>
                  <a:cubicBezTo>
                    <a:pt x="974" y="12"/>
                    <a:pt x="987" y="0"/>
                    <a:pt x="1003" y="0"/>
                  </a:cubicBezTo>
                  <a:lnTo>
                    <a:pt x="1060" y="0"/>
                  </a:lnTo>
                  <a:cubicBezTo>
                    <a:pt x="1076" y="0"/>
                    <a:pt x="1089" y="12"/>
                    <a:pt x="1089" y="28"/>
                  </a:cubicBezTo>
                  <a:cubicBezTo>
                    <a:pt x="1089" y="44"/>
                    <a:pt x="1076" y="57"/>
                    <a:pt x="1060" y="57"/>
                  </a:cubicBezTo>
                  <a:close/>
                  <a:moveTo>
                    <a:pt x="888" y="57"/>
                  </a:moveTo>
                  <a:lnTo>
                    <a:pt x="830" y="57"/>
                  </a:lnTo>
                  <a:cubicBezTo>
                    <a:pt x="814" y="57"/>
                    <a:pt x="801" y="44"/>
                    <a:pt x="801" y="28"/>
                  </a:cubicBezTo>
                  <a:cubicBezTo>
                    <a:pt x="801" y="12"/>
                    <a:pt x="814" y="0"/>
                    <a:pt x="830" y="0"/>
                  </a:cubicBezTo>
                  <a:lnTo>
                    <a:pt x="888" y="0"/>
                  </a:lnTo>
                  <a:cubicBezTo>
                    <a:pt x="903" y="0"/>
                    <a:pt x="916" y="12"/>
                    <a:pt x="916" y="28"/>
                  </a:cubicBezTo>
                  <a:cubicBezTo>
                    <a:pt x="916" y="44"/>
                    <a:pt x="903" y="57"/>
                    <a:pt x="888" y="57"/>
                  </a:cubicBezTo>
                  <a:close/>
                  <a:moveTo>
                    <a:pt x="715" y="57"/>
                  </a:moveTo>
                  <a:lnTo>
                    <a:pt x="657" y="57"/>
                  </a:lnTo>
                  <a:cubicBezTo>
                    <a:pt x="641" y="57"/>
                    <a:pt x="628" y="44"/>
                    <a:pt x="628" y="28"/>
                  </a:cubicBezTo>
                  <a:cubicBezTo>
                    <a:pt x="628" y="12"/>
                    <a:pt x="641" y="0"/>
                    <a:pt x="657" y="0"/>
                  </a:cubicBezTo>
                  <a:lnTo>
                    <a:pt x="715" y="0"/>
                  </a:lnTo>
                  <a:cubicBezTo>
                    <a:pt x="731" y="0"/>
                    <a:pt x="744" y="12"/>
                    <a:pt x="744" y="28"/>
                  </a:cubicBezTo>
                  <a:cubicBezTo>
                    <a:pt x="744" y="44"/>
                    <a:pt x="731" y="57"/>
                    <a:pt x="715" y="57"/>
                  </a:cubicBezTo>
                  <a:close/>
                  <a:moveTo>
                    <a:pt x="542" y="57"/>
                  </a:moveTo>
                  <a:lnTo>
                    <a:pt x="484" y="57"/>
                  </a:lnTo>
                  <a:cubicBezTo>
                    <a:pt x="468" y="57"/>
                    <a:pt x="456" y="44"/>
                    <a:pt x="456" y="28"/>
                  </a:cubicBezTo>
                  <a:cubicBezTo>
                    <a:pt x="456" y="12"/>
                    <a:pt x="468" y="0"/>
                    <a:pt x="484" y="0"/>
                  </a:cubicBezTo>
                  <a:lnTo>
                    <a:pt x="542" y="0"/>
                  </a:lnTo>
                  <a:cubicBezTo>
                    <a:pt x="558" y="0"/>
                    <a:pt x="571" y="12"/>
                    <a:pt x="571" y="28"/>
                  </a:cubicBezTo>
                  <a:cubicBezTo>
                    <a:pt x="571" y="44"/>
                    <a:pt x="558" y="57"/>
                    <a:pt x="542" y="57"/>
                  </a:cubicBezTo>
                  <a:close/>
                  <a:moveTo>
                    <a:pt x="369" y="57"/>
                  </a:moveTo>
                  <a:lnTo>
                    <a:pt x="312" y="57"/>
                  </a:lnTo>
                  <a:cubicBezTo>
                    <a:pt x="296" y="57"/>
                    <a:pt x="283" y="44"/>
                    <a:pt x="283" y="28"/>
                  </a:cubicBezTo>
                  <a:cubicBezTo>
                    <a:pt x="283" y="12"/>
                    <a:pt x="296" y="0"/>
                    <a:pt x="312" y="0"/>
                  </a:cubicBezTo>
                  <a:lnTo>
                    <a:pt x="369" y="0"/>
                  </a:lnTo>
                  <a:cubicBezTo>
                    <a:pt x="385" y="0"/>
                    <a:pt x="398" y="12"/>
                    <a:pt x="398" y="28"/>
                  </a:cubicBezTo>
                  <a:cubicBezTo>
                    <a:pt x="398" y="44"/>
                    <a:pt x="385" y="57"/>
                    <a:pt x="369" y="57"/>
                  </a:cubicBezTo>
                  <a:close/>
                  <a:moveTo>
                    <a:pt x="196" y="57"/>
                  </a:moveTo>
                  <a:lnTo>
                    <a:pt x="139" y="57"/>
                  </a:lnTo>
                  <a:cubicBezTo>
                    <a:pt x="123" y="57"/>
                    <a:pt x="110" y="44"/>
                    <a:pt x="110" y="28"/>
                  </a:cubicBezTo>
                  <a:cubicBezTo>
                    <a:pt x="110" y="12"/>
                    <a:pt x="123" y="0"/>
                    <a:pt x="139" y="0"/>
                  </a:cubicBezTo>
                  <a:lnTo>
                    <a:pt x="196" y="0"/>
                  </a:lnTo>
                  <a:cubicBezTo>
                    <a:pt x="212" y="0"/>
                    <a:pt x="225" y="12"/>
                    <a:pt x="225" y="28"/>
                  </a:cubicBezTo>
                  <a:cubicBezTo>
                    <a:pt x="225" y="44"/>
                    <a:pt x="212" y="57"/>
                    <a:pt x="196" y="57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Rectangle 176"/>
            <p:cNvSpPr>
              <a:spLocks noChangeArrowheads="1"/>
            </p:cNvSpPr>
            <p:nvPr/>
          </p:nvSpPr>
          <p:spPr bwMode="auto">
            <a:xfrm>
              <a:off x="2673" y="3656"/>
              <a:ext cx="58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>
                  <a:solidFill>
                    <a:srgbClr val="000000"/>
                  </a:solidFill>
                  <a:latin typeface="Arial" charset="0"/>
                </a:rPr>
                <a:t>U(nam,can)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642" name="Rectangle 2"/>
          <p:cNvSpPr>
            <a:spLocks noChangeArrowheads="1"/>
          </p:cNvSpPr>
          <p:nvPr/>
        </p:nvSpPr>
        <p:spPr bwMode="auto">
          <a:xfrm>
            <a:off x="4219575" y="5176838"/>
            <a:ext cx="822325" cy="273050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43" name="Rectangle 3"/>
          <p:cNvSpPr>
            <a:spLocks noChangeArrowheads="1"/>
          </p:cNvSpPr>
          <p:nvPr/>
        </p:nvSpPr>
        <p:spPr bwMode="auto">
          <a:xfrm>
            <a:off x="4219575" y="5176838"/>
            <a:ext cx="822325" cy="273050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44" name="Rectangle 4"/>
          <p:cNvSpPr>
            <a:spLocks noChangeArrowheads="1"/>
          </p:cNvSpPr>
          <p:nvPr/>
        </p:nvSpPr>
        <p:spPr bwMode="auto">
          <a:xfrm>
            <a:off x="4195763" y="5153025"/>
            <a:ext cx="823912" cy="274638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45" name="Rectangle 5"/>
          <p:cNvSpPr>
            <a:spLocks noChangeArrowheads="1"/>
          </p:cNvSpPr>
          <p:nvPr/>
        </p:nvSpPr>
        <p:spPr bwMode="auto">
          <a:xfrm>
            <a:off x="4195763" y="5153025"/>
            <a:ext cx="823912" cy="274638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46" name="Rectangle 6"/>
          <p:cNvSpPr>
            <a:spLocks noChangeArrowheads="1"/>
          </p:cNvSpPr>
          <p:nvPr/>
        </p:nvSpPr>
        <p:spPr bwMode="auto">
          <a:xfrm>
            <a:off x="4373563" y="5156200"/>
            <a:ext cx="5001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3,A)</a:t>
            </a:r>
            <a:endParaRPr lang="en-US" dirty="0"/>
          </a:p>
        </p:txBody>
      </p:sp>
      <p:sp>
        <p:nvSpPr>
          <p:cNvPr id="752651" name="Rectangle 11"/>
          <p:cNvSpPr>
            <a:spLocks noChangeArrowheads="1"/>
          </p:cNvSpPr>
          <p:nvPr/>
        </p:nvSpPr>
        <p:spPr bwMode="auto">
          <a:xfrm>
            <a:off x="6731000" y="5245100"/>
            <a:ext cx="822325" cy="274638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52652" name="Rectangle 12"/>
          <p:cNvSpPr>
            <a:spLocks noChangeArrowheads="1"/>
          </p:cNvSpPr>
          <p:nvPr/>
        </p:nvSpPr>
        <p:spPr bwMode="auto">
          <a:xfrm>
            <a:off x="6731000" y="5245100"/>
            <a:ext cx="822325" cy="274638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52653" name="Rectangle 13"/>
          <p:cNvSpPr>
            <a:spLocks noChangeArrowheads="1"/>
          </p:cNvSpPr>
          <p:nvPr/>
        </p:nvSpPr>
        <p:spPr bwMode="auto">
          <a:xfrm>
            <a:off x="6707188" y="5221288"/>
            <a:ext cx="823912" cy="274637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752654" name="Rectangle 14"/>
          <p:cNvSpPr>
            <a:spLocks noChangeArrowheads="1"/>
          </p:cNvSpPr>
          <p:nvPr/>
        </p:nvSpPr>
        <p:spPr bwMode="auto">
          <a:xfrm>
            <a:off x="6707188" y="5221288"/>
            <a:ext cx="823912" cy="274637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55" name="Rectangle 15"/>
          <p:cNvSpPr>
            <a:spLocks noChangeArrowheads="1"/>
          </p:cNvSpPr>
          <p:nvPr/>
        </p:nvSpPr>
        <p:spPr bwMode="auto">
          <a:xfrm>
            <a:off x="6880225" y="5224463"/>
            <a:ext cx="5129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(Z,A)</a:t>
            </a:r>
            <a:endParaRPr lang="en-US" dirty="0"/>
          </a:p>
        </p:txBody>
      </p:sp>
      <p:sp>
        <p:nvSpPr>
          <p:cNvPr id="752660" name="Rectangle 20"/>
          <p:cNvSpPr>
            <a:spLocks noChangeArrowheads="1"/>
          </p:cNvSpPr>
          <p:nvPr/>
        </p:nvSpPr>
        <p:spPr bwMode="auto">
          <a:xfrm>
            <a:off x="4219575" y="5495925"/>
            <a:ext cx="822325" cy="274638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1" name="Rectangle 21"/>
          <p:cNvSpPr>
            <a:spLocks noChangeArrowheads="1"/>
          </p:cNvSpPr>
          <p:nvPr/>
        </p:nvSpPr>
        <p:spPr bwMode="auto">
          <a:xfrm>
            <a:off x="4219575" y="5495925"/>
            <a:ext cx="822325" cy="274638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2" name="Rectangle 22"/>
          <p:cNvSpPr>
            <a:spLocks noChangeArrowheads="1"/>
          </p:cNvSpPr>
          <p:nvPr/>
        </p:nvSpPr>
        <p:spPr bwMode="auto">
          <a:xfrm>
            <a:off x="4195763" y="5473700"/>
            <a:ext cx="823912" cy="274638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3" name="Rectangle 23"/>
          <p:cNvSpPr>
            <a:spLocks noChangeArrowheads="1"/>
          </p:cNvSpPr>
          <p:nvPr/>
        </p:nvSpPr>
        <p:spPr bwMode="auto">
          <a:xfrm>
            <a:off x="4195763" y="5473700"/>
            <a:ext cx="823912" cy="274638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752664" name="Freeform 24"/>
          <p:cNvSpPr>
            <a:spLocks/>
          </p:cNvSpPr>
          <p:nvPr/>
        </p:nvSpPr>
        <p:spPr bwMode="auto">
          <a:xfrm>
            <a:off x="7659688" y="4672013"/>
            <a:ext cx="350837" cy="666750"/>
          </a:xfrm>
          <a:custGeom>
            <a:avLst/>
            <a:gdLst/>
            <a:ahLst/>
            <a:cxnLst>
              <a:cxn ang="0">
                <a:pos x="220" y="0"/>
              </a:cxn>
              <a:cxn ang="0">
                <a:pos x="221" y="76"/>
              </a:cxn>
              <a:cxn ang="0">
                <a:pos x="215" y="144"/>
              </a:cxn>
              <a:cxn ang="0">
                <a:pos x="203" y="206"/>
              </a:cxn>
              <a:cxn ang="0">
                <a:pos x="185" y="260"/>
              </a:cxn>
              <a:cxn ang="0">
                <a:pos x="161" y="306"/>
              </a:cxn>
              <a:cxn ang="0">
                <a:pos x="130" y="346"/>
              </a:cxn>
              <a:cxn ang="0">
                <a:pos x="93" y="378"/>
              </a:cxn>
              <a:cxn ang="0">
                <a:pos x="49" y="403"/>
              </a:cxn>
              <a:cxn ang="0">
                <a:pos x="0" y="420"/>
              </a:cxn>
            </a:cxnLst>
            <a:rect l="0" t="0" r="r" b="b"/>
            <a:pathLst>
              <a:path w="221" h="420">
                <a:moveTo>
                  <a:pt x="220" y="0"/>
                </a:moveTo>
                <a:lnTo>
                  <a:pt x="221" y="76"/>
                </a:lnTo>
                <a:lnTo>
                  <a:pt x="215" y="144"/>
                </a:lnTo>
                <a:lnTo>
                  <a:pt x="203" y="206"/>
                </a:lnTo>
                <a:lnTo>
                  <a:pt x="185" y="260"/>
                </a:lnTo>
                <a:lnTo>
                  <a:pt x="161" y="306"/>
                </a:lnTo>
                <a:lnTo>
                  <a:pt x="130" y="346"/>
                </a:lnTo>
                <a:lnTo>
                  <a:pt x="93" y="378"/>
                </a:lnTo>
                <a:lnTo>
                  <a:pt x="49" y="403"/>
                </a:lnTo>
                <a:lnTo>
                  <a:pt x="0" y="42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5" name="Freeform 25"/>
          <p:cNvSpPr>
            <a:spLocks/>
          </p:cNvSpPr>
          <p:nvPr/>
        </p:nvSpPr>
        <p:spPr bwMode="auto">
          <a:xfrm>
            <a:off x="7531100" y="5291138"/>
            <a:ext cx="146050" cy="93662"/>
          </a:xfrm>
          <a:custGeom>
            <a:avLst/>
            <a:gdLst/>
            <a:ahLst/>
            <a:cxnLst>
              <a:cxn ang="0">
                <a:pos x="83" y="0"/>
              </a:cxn>
              <a:cxn ang="0">
                <a:pos x="0" y="43"/>
              </a:cxn>
              <a:cxn ang="0">
                <a:pos x="92" y="59"/>
              </a:cxn>
              <a:cxn ang="0">
                <a:pos x="83" y="0"/>
              </a:cxn>
            </a:cxnLst>
            <a:rect l="0" t="0" r="r" b="b"/>
            <a:pathLst>
              <a:path w="92" h="59">
                <a:moveTo>
                  <a:pt x="83" y="0"/>
                </a:moveTo>
                <a:lnTo>
                  <a:pt x="0" y="43"/>
                </a:lnTo>
                <a:lnTo>
                  <a:pt x="92" y="59"/>
                </a:lnTo>
                <a:lnTo>
                  <a:pt x="83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6" name="Freeform 26"/>
          <p:cNvSpPr>
            <a:spLocks/>
          </p:cNvSpPr>
          <p:nvPr/>
        </p:nvSpPr>
        <p:spPr bwMode="auto">
          <a:xfrm>
            <a:off x="3232150" y="4672013"/>
            <a:ext cx="836613" cy="5953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" y="59"/>
              </a:cxn>
              <a:cxn ang="0">
                <a:pos x="34" y="114"/>
              </a:cxn>
              <a:cxn ang="0">
                <a:pos x="69" y="165"/>
              </a:cxn>
              <a:cxn ang="0">
                <a:pos x="115" y="211"/>
              </a:cxn>
              <a:cxn ang="0">
                <a:pos x="174" y="252"/>
              </a:cxn>
              <a:cxn ang="0">
                <a:pos x="244" y="290"/>
              </a:cxn>
              <a:cxn ang="0">
                <a:pos x="327" y="323"/>
              </a:cxn>
              <a:cxn ang="0">
                <a:pos x="421" y="351"/>
              </a:cxn>
              <a:cxn ang="0">
                <a:pos x="527" y="375"/>
              </a:cxn>
            </a:cxnLst>
            <a:rect l="0" t="0" r="r" b="b"/>
            <a:pathLst>
              <a:path w="527" h="375">
                <a:moveTo>
                  <a:pt x="0" y="0"/>
                </a:moveTo>
                <a:lnTo>
                  <a:pt x="11" y="59"/>
                </a:lnTo>
                <a:lnTo>
                  <a:pt x="34" y="114"/>
                </a:lnTo>
                <a:lnTo>
                  <a:pt x="69" y="165"/>
                </a:lnTo>
                <a:lnTo>
                  <a:pt x="115" y="211"/>
                </a:lnTo>
                <a:lnTo>
                  <a:pt x="174" y="252"/>
                </a:lnTo>
                <a:lnTo>
                  <a:pt x="244" y="290"/>
                </a:lnTo>
                <a:lnTo>
                  <a:pt x="327" y="323"/>
                </a:lnTo>
                <a:lnTo>
                  <a:pt x="421" y="351"/>
                </a:lnTo>
                <a:lnTo>
                  <a:pt x="527" y="375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7" name="Freeform 27"/>
          <p:cNvSpPr>
            <a:spLocks/>
          </p:cNvSpPr>
          <p:nvPr/>
        </p:nvSpPr>
        <p:spPr bwMode="auto">
          <a:xfrm>
            <a:off x="4048125" y="5219700"/>
            <a:ext cx="147638" cy="92075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93" y="45"/>
              </a:cxn>
              <a:cxn ang="0">
                <a:pos x="0" y="58"/>
              </a:cxn>
              <a:cxn ang="0">
                <a:pos x="10" y="0"/>
              </a:cxn>
            </a:cxnLst>
            <a:rect l="0" t="0" r="r" b="b"/>
            <a:pathLst>
              <a:path w="93" h="58">
                <a:moveTo>
                  <a:pt x="10" y="0"/>
                </a:moveTo>
                <a:lnTo>
                  <a:pt x="93" y="45"/>
                </a:lnTo>
                <a:lnTo>
                  <a:pt x="0" y="58"/>
                </a:lnTo>
                <a:lnTo>
                  <a:pt x="10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8" name="Freeform 28"/>
          <p:cNvSpPr>
            <a:spLocks/>
          </p:cNvSpPr>
          <p:nvPr/>
        </p:nvSpPr>
        <p:spPr bwMode="auto">
          <a:xfrm>
            <a:off x="1404938" y="4672013"/>
            <a:ext cx="417512" cy="593725"/>
          </a:xfrm>
          <a:custGeom>
            <a:avLst/>
            <a:gdLst/>
            <a:ahLst/>
            <a:cxnLst>
              <a:cxn ang="0">
                <a:pos x="4" y="0"/>
              </a:cxn>
              <a:cxn ang="0">
                <a:pos x="0" y="62"/>
              </a:cxn>
              <a:cxn ang="0">
                <a:pos x="4" y="118"/>
              </a:cxn>
              <a:cxn ang="0">
                <a:pos x="16" y="170"/>
              </a:cxn>
              <a:cxn ang="0">
                <a:pos x="37" y="217"/>
              </a:cxn>
              <a:cxn ang="0">
                <a:pos x="66" y="258"/>
              </a:cxn>
              <a:cxn ang="0">
                <a:pos x="102" y="295"/>
              </a:cxn>
              <a:cxn ang="0">
                <a:pos x="148" y="327"/>
              </a:cxn>
              <a:cxn ang="0">
                <a:pos x="201" y="353"/>
              </a:cxn>
              <a:cxn ang="0">
                <a:pos x="263" y="374"/>
              </a:cxn>
            </a:cxnLst>
            <a:rect l="0" t="0" r="r" b="b"/>
            <a:pathLst>
              <a:path w="263" h="374">
                <a:moveTo>
                  <a:pt x="4" y="0"/>
                </a:moveTo>
                <a:lnTo>
                  <a:pt x="0" y="62"/>
                </a:lnTo>
                <a:lnTo>
                  <a:pt x="4" y="118"/>
                </a:lnTo>
                <a:lnTo>
                  <a:pt x="16" y="170"/>
                </a:lnTo>
                <a:lnTo>
                  <a:pt x="37" y="217"/>
                </a:lnTo>
                <a:lnTo>
                  <a:pt x="66" y="258"/>
                </a:lnTo>
                <a:lnTo>
                  <a:pt x="102" y="295"/>
                </a:lnTo>
                <a:lnTo>
                  <a:pt x="148" y="327"/>
                </a:lnTo>
                <a:lnTo>
                  <a:pt x="201" y="353"/>
                </a:lnTo>
                <a:lnTo>
                  <a:pt x="263" y="374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69" name="Freeform 29"/>
          <p:cNvSpPr>
            <a:spLocks/>
          </p:cNvSpPr>
          <p:nvPr/>
        </p:nvSpPr>
        <p:spPr bwMode="auto">
          <a:xfrm>
            <a:off x="1800225" y="5218113"/>
            <a:ext cx="149225" cy="92075"/>
          </a:xfrm>
          <a:custGeom>
            <a:avLst/>
            <a:gdLst/>
            <a:ahLst/>
            <a:cxnLst>
              <a:cxn ang="0">
                <a:pos x="14" y="0"/>
              </a:cxn>
              <a:cxn ang="0">
                <a:pos x="94" y="48"/>
              </a:cxn>
              <a:cxn ang="0">
                <a:pos x="0" y="58"/>
              </a:cxn>
              <a:cxn ang="0">
                <a:pos x="14" y="0"/>
              </a:cxn>
            </a:cxnLst>
            <a:rect l="0" t="0" r="r" b="b"/>
            <a:pathLst>
              <a:path w="94" h="58">
                <a:moveTo>
                  <a:pt x="14" y="0"/>
                </a:moveTo>
                <a:lnTo>
                  <a:pt x="94" y="48"/>
                </a:lnTo>
                <a:lnTo>
                  <a:pt x="0" y="58"/>
                </a:lnTo>
                <a:lnTo>
                  <a:pt x="14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0" name="Rectangle 30"/>
          <p:cNvSpPr>
            <a:spLocks noChangeArrowheads="1"/>
          </p:cNvSpPr>
          <p:nvPr/>
        </p:nvSpPr>
        <p:spPr bwMode="auto">
          <a:xfrm>
            <a:off x="1952625" y="4870450"/>
            <a:ext cx="274638" cy="273050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1" name="Rectangle 31"/>
          <p:cNvSpPr>
            <a:spLocks noChangeArrowheads="1"/>
          </p:cNvSpPr>
          <p:nvPr/>
        </p:nvSpPr>
        <p:spPr bwMode="auto">
          <a:xfrm>
            <a:off x="1952625" y="4870450"/>
            <a:ext cx="274638" cy="273050"/>
          </a:xfrm>
          <a:prstGeom prst="rect">
            <a:avLst/>
          </a:prstGeom>
          <a:noFill/>
          <a:ln w="2698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2" name="Rectangle 32"/>
          <p:cNvSpPr>
            <a:spLocks noChangeArrowheads="1"/>
          </p:cNvSpPr>
          <p:nvPr/>
        </p:nvSpPr>
        <p:spPr bwMode="auto">
          <a:xfrm>
            <a:off x="2003425" y="4851400"/>
            <a:ext cx="196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G</a:t>
            </a:r>
            <a:endParaRPr lang="en-US"/>
          </a:p>
        </p:txBody>
      </p:sp>
      <p:sp>
        <p:nvSpPr>
          <p:cNvPr id="752673" name="Rectangle 33"/>
          <p:cNvSpPr>
            <a:spLocks noChangeArrowheads="1"/>
          </p:cNvSpPr>
          <p:nvPr/>
        </p:nvSpPr>
        <p:spPr bwMode="auto">
          <a:xfrm>
            <a:off x="4192588" y="4876800"/>
            <a:ext cx="274637" cy="274638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4" name="Rectangle 34"/>
          <p:cNvSpPr>
            <a:spLocks noChangeArrowheads="1"/>
          </p:cNvSpPr>
          <p:nvPr/>
        </p:nvSpPr>
        <p:spPr bwMode="auto">
          <a:xfrm>
            <a:off x="4192588" y="4876800"/>
            <a:ext cx="274637" cy="274638"/>
          </a:xfrm>
          <a:prstGeom prst="rect">
            <a:avLst/>
          </a:prstGeom>
          <a:noFill/>
          <a:ln w="2698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5" name="Rectangle 35"/>
          <p:cNvSpPr>
            <a:spLocks noChangeArrowheads="1"/>
          </p:cNvSpPr>
          <p:nvPr/>
        </p:nvSpPr>
        <p:spPr bwMode="auto">
          <a:xfrm>
            <a:off x="4243388" y="4859338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B</a:t>
            </a:r>
            <a:endParaRPr lang="en-US"/>
          </a:p>
        </p:txBody>
      </p:sp>
      <p:sp>
        <p:nvSpPr>
          <p:cNvPr id="752676" name="Rectangle 36"/>
          <p:cNvSpPr>
            <a:spLocks noChangeArrowheads="1"/>
          </p:cNvSpPr>
          <p:nvPr/>
        </p:nvSpPr>
        <p:spPr bwMode="auto">
          <a:xfrm>
            <a:off x="6707188" y="4932998"/>
            <a:ext cx="274637" cy="274637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7" name="Rectangle 37"/>
          <p:cNvSpPr>
            <a:spLocks noChangeArrowheads="1"/>
          </p:cNvSpPr>
          <p:nvPr/>
        </p:nvSpPr>
        <p:spPr bwMode="auto">
          <a:xfrm>
            <a:off x="6707188" y="4932998"/>
            <a:ext cx="274637" cy="274637"/>
          </a:xfrm>
          <a:prstGeom prst="rect">
            <a:avLst/>
          </a:prstGeom>
          <a:noFill/>
          <a:ln w="2698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78" name="Rectangle 38"/>
          <p:cNvSpPr>
            <a:spLocks noChangeArrowheads="1"/>
          </p:cNvSpPr>
          <p:nvPr/>
        </p:nvSpPr>
        <p:spPr bwMode="auto">
          <a:xfrm>
            <a:off x="6757988" y="491553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U</a:t>
            </a:r>
            <a:endParaRPr lang="en-US"/>
          </a:p>
        </p:txBody>
      </p:sp>
      <p:sp>
        <p:nvSpPr>
          <p:cNvPr id="752679" name="Rectangle 39"/>
          <p:cNvSpPr>
            <a:spLocks noChangeArrowheads="1"/>
          </p:cNvSpPr>
          <p:nvPr/>
        </p:nvSpPr>
        <p:spPr bwMode="auto">
          <a:xfrm>
            <a:off x="1971675" y="5180013"/>
            <a:ext cx="823913" cy="274637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680" name="Rectangle 4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Provenance from Mappings</a:t>
            </a:r>
          </a:p>
        </p:txBody>
      </p:sp>
      <p:sp>
        <p:nvSpPr>
          <p:cNvPr id="752681" name="Rectangle 41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45475" cy="281781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Given our mappings:</a:t>
            </a:r>
            <a:endParaRPr lang="en-US" sz="2400" dirty="0"/>
          </a:p>
          <a:p>
            <a:pPr>
              <a:buFont typeface="Wingdings" pitchFamily="2" charset="2"/>
              <a:buNone/>
            </a:pPr>
            <a:r>
              <a:rPr lang="en-US" sz="1800" dirty="0">
                <a:solidFill>
                  <a:schemeClr val="tx1"/>
                </a:solidFill>
              </a:rPr>
              <a:t>	</a:t>
            </a:r>
            <a:r>
              <a:rPr lang="en-US" sz="1800" dirty="0"/>
              <a:t>(m</a:t>
            </a:r>
            <a:r>
              <a:rPr lang="en-US" sz="1800" baseline="-25000" dirty="0"/>
              <a:t>1</a:t>
            </a:r>
            <a:r>
              <a:rPr lang="en-US" sz="1800" dirty="0"/>
              <a:t>)	</a:t>
            </a:r>
            <a:r>
              <a:rPr lang="en-US" sz="1800" dirty="0">
                <a:latin typeface="cmmi7" pitchFamily="34" charset="0"/>
              </a:rPr>
              <a:t>G</a:t>
            </a:r>
            <a:r>
              <a:rPr lang="en-US" sz="1800" dirty="0"/>
              <a:t>(</a:t>
            </a:r>
            <a:r>
              <a:rPr lang="en-US" sz="1800" dirty="0" err="1">
                <a:latin typeface="cmmi7" pitchFamily="34" charset="0"/>
              </a:rPr>
              <a:t>i</a:t>
            </a:r>
            <a:r>
              <a:rPr lang="en-US" sz="1800" dirty="0" err="1"/>
              <a:t>,</a:t>
            </a:r>
            <a:r>
              <a:rPr lang="en-US" sz="1800" dirty="0" err="1">
                <a:latin typeface="cmmi7" pitchFamily="34" charset="0"/>
              </a:rPr>
              <a:t>c</a:t>
            </a:r>
            <a:r>
              <a:rPr lang="en-US" sz="1800" dirty="0" err="1"/>
              <a:t>,</a:t>
            </a:r>
            <a:r>
              <a:rPr lang="en-US" sz="1800" dirty="0" err="1">
                <a:latin typeface="cmmi7" pitchFamily="34" charset="0"/>
              </a:rPr>
              <a:t>n</a:t>
            </a:r>
            <a:r>
              <a:rPr lang="en-US" sz="1800" dirty="0"/>
              <a:t>) </a:t>
            </a:r>
            <a:r>
              <a:rPr lang="en-US" sz="1800" dirty="0">
                <a:sym typeface="Wingdings" pitchFamily="2" charset="2"/>
              </a:rPr>
              <a:t>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B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>
                <a:sym typeface="Wingdings" pitchFamily="2" charset="2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sz="1800" dirty="0">
                <a:sym typeface="Wingdings" pitchFamily="2" charset="2"/>
              </a:rPr>
              <a:t>	(m</a:t>
            </a:r>
            <a:r>
              <a:rPr lang="en-US" sz="1800" baseline="-25000" dirty="0">
                <a:sym typeface="Wingdings" pitchFamily="2" charset="2"/>
              </a:rPr>
              <a:t>2</a:t>
            </a:r>
            <a:r>
              <a:rPr lang="en-US" sz="1800" dirty="0">
                <a:sym typeface="Wingdings" pitchFamily="2" charset="2"/>
              </a:rPr>
              <a:t>)	</a:t>
            </a:r>
            <a:r>
              <a:rPr lang="en-US" sz="1800" dirty="0">
                <a:latin typeface="cmmi7" pitchFamily="34" charset="0"/>
              </a:rPr>
              <a:t>G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>
                <a:sym typeface="Wingdings" pitchFamily="2" charset="2"/>
              </a:rPr>
              <a:t>) 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U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>
                <a:sym typeface="Wingdings" pitchFamily="2" charset="2"/>
              </a:rPr>
              <a:t>)</a:t>
            </a:r>
          </a:p>
          <a:p>
            <a:pPr>
              <a:buFont typeface="Wingdings" pitchFamily="2" charset="2"/>
              <a:buNone/>
            </a:pPr>
            <a:r>
              <a:rPr lang="en-US" sz="1800" dirty="0">
                <a:sym typeface="Wingdings" pitchFamily="2" charset="2"/>
              </a:rPr>
              <a:t>	(m</a:t>
            </a:r>
            <a:r>
              <a:rPr lang="en-US" sz="1800" baseline="-25000" dirty="0">
                <a:sym typeface="Wingdings" pitchFamily="2" charset="2"/>
              </a:rPr>
              <a:t>3</a:t>
            </a:r>
            <a:r>
              <a:rPr lang="en-US" sz="1800" dirty="0">
                <a:sym typeface="Wingdings" pitchFamily="2" charset="2"/>
              </a:rPr>
              <a:t>)	</a:t>
            </a:r>
            <a:r>
              <a:rPr lang="en-US" sz="1800" dirty="0" smtClean="0">
                <a:latin typeface="cmmi7" pitchFamily="34" charset="0"/>
                <a:sym typeface="Wingdings" pitchFamily="2" charset="2"/>
              </a:rPr>
              <a:t>B</a:t>
            </a:r>
            <a:r>
              <a:rPr lang="en-US" sz="1800" dirty="0" smtClean="0">
                <a:sym typeface="Wingdings" pitchFamily="2" charset="2"/>
              </a:rPr>
              <a:t>(</a:t>
            </a:r>
            <a:r>
              <a:rPr lang="en-US" sz="1800" dirty="0" err="1" smtClean="0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 smtClean="0">
                <a:sym typeface="Wingdings" pitchFamily="2" charset="2"/>
              </a:rPr>
              <a:t>,</a:t>
            </a:r>
            <a:r>
              <a:rPr lang="en-US" sz="1800" dirty="0" err="1" smtClean="0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>
                <a:sym typeface="Wingdings" pitchFamily="2" charset="2"/>
              </a:rPr>
              <a:t>) </a:t>
            </a:r>
            <a:r>
              <a:rPr lang="en-US" sz="1800" dirty="0">
                <a:latin typeface="Symbol" pitchFamily="18" charset="2"/>
                <a:sym typeface="Symbol" pitchFamily="18" charset="2"/>
              </a:rPr>
              <a:t></a:t>
            </a:r>
            <a:r>
              <a:rPr lang="en-US" sz="1800" dirty="0">
                <a:sym typeface="Wingdings" pitchFamily="2" charset="2"/>
              </a:rPr>
              <a:t>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U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c</a:t>
            </a:r>
            <a:r>
              <a:rPr lang="en-US" sz="1800" dirty="0">
                <a:sym typeface="Wingdings" pitchFamily="2" charset="2"/>
              </a:rPr>
              <a:t>)  </a:t>
            </a:r>
            <a:r>
              <a:rPr lang="en-US" sz="1800" dirty="0">
                <a:latin typeface="cmmi7" pitchFamily="34" charset="0"/>
                <a:sym typeface="Wingdings" pitchFamily="2" charset="2"/>
              </a:rPr>
              <a:t>B</a:t>
            </a:r>
            <a:r>
              <a:rPr lang="en-US" sz="1800" dirty="0">
                <a:sym typeface="Wingdings" pitchFamily="2" charset="2"/>
              </a:rPr>
              <a:t>(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i</a:t>
            </a:r>
            <a:r>
              <a:rPr lang="en-US" sz="1800" dirty="0" err="1">
                <a:sym typeface="Wingdings" pitchFamily="2" charset="2"/>
              </a:rPr>
              <a:t>,</a:t>
            </a:r>
            <a:r>
              <a:rPr lang="en-US" sz="1800" dirty="0" err="1">
                <a:latin typeface="cmmi7" pitchFamily="34" charset="0"/>
                <a:sym typeface="Wingdings" pitchFamily="2" charset="2"/>
              </a:rPr>
              <a:t>n</a:t>
            </a:r>
            <a:r>
              <a:rPr lang="en-US" sz="1800" dirty="0" smtClean="0">
                <a:sym typeface="Wingdings" pitchFamily="2" charset="2"/>
              </a:rPr>
              <a:t>)</a:t>
            </a:r>
          </a:p>
          <a:p>
            <a:pPr>
              <a:buFont typeface="Wingdings" pitchFamily="2" charset="2"/>
              <a:buNone/>
            </a:pPr>
            <a:endParaRPr lang="en-US" sz="1800" dirty="0" smtClean="0">
              <a:sym typeface="Wingdings" pitchFamily="2" charset="2"/>
            </a:endParaRPr>
          </a:p>
          <a:p>
            <a:pPr>
              <a:buFont typeface="Wingdings" pitchFamily="2" charset="2"/>
              <a:buNone/>
            </a:pPr>
            <a:r>
              <a:rPr lang="en-US" sz="2400" dirty="0" smtClean="0">
                <a:sym typeface="Wingdings" pitchFamily="2" charset="2"/>
              </a:rPr>
              <a:t>We can record a graph of </a:t>
            </a:r>
            <a:r>
              <a:rPr lang="en-US" sz="2400" dirty="0" err="1" smtClean="0">
                <a:sym typeface="Wingdings" pitchFamily="2" charset="2"/>
              </a:rPr>
              <a:t>tuple</a:t>
            </a:r>
            <a:r>
              <a:rPr lang="en-US" sz="2400" dirty="0" smtClean="0">
                <a:sym typeface="Wingdings" pitchFamily="2" charset="2"/>
              </a:rPr>
              <a:t> derivations:</a:t>
            </a:r>
            <a:endParaRPr lang="en-US" sz="3600" dirty="0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773113" y="4400550"/>
            <a:ext cx="1322387" cy="331788"/>
            <a:chOff x="291" y="2472"/>
            <a:chExt cx="833" cy="209"/>
          </a:xfrm>
        </p:grpSpPr>
        <p:sp>
          <p:nvSpPr>
            <p:cNvPr id="752683" name="Freeform 43"/>
            <p:cNvSpPr>
              <a:spLocks/>
            </p:cNvSpPr>
            <p:nvPr/>
          </p:nvSpPr>
          <p:spPr bwMode="auto">
            <a:xfrm>
              <a:off x="291" y="2643"/>
              <a:ext cx="833" cy="38"/>
            </a:xfrm>
            <a:custGeom>
              <a:avLst/>
              <a:gdLst/>
              <a:ahLst/>
              <a:cxnLst>
                <a:cxn ang="0">
                  <a:pos x="805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833" y="38"/>
                </a:cxn>
                <a:cxn ang="0">
                  <a:pos x="805" y="0"/>
                </a:cxn>
              </a:cxnLst>
              <a:rect l="0" t="0" r="r" b="b"/>
              <a:pathLst>
                <a:path w="833" h="38">
                  <a:moveTo>
                    <a:pt x="805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833" y="38"/>
                  </a:lnTo>
                  <a:lnTo>
                    <a:pt x="805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2684" name="Freeform 44"/>
            <p:cNvSpPr>
              <a:spLocks/>
            </p:cNvSpPr>
            <p:nvPr/>
          </p:nvSpPr>
          <p:spPr bwMode="auto">
            <a:xfrm>
              <a:off x="291" y="2643"/>
              <a:ext cx="833" cy="38"/>
            </a:xfrm>
            <a:custGeom>
              <a:avLst/>
              <a:gdLst/>
              <a:ahLst/>
              <a:cxnLst>
                <a:cxn ang="0">
                  <a:pos x="805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833" y="38"/>
                </a:cxn>
                <a:cxn ang="0">
                  <a:pos x="805" y="0"/>
                </a:cxn>
              </a:cxnLst>
              <a:rect l="0" t="0" r="r" b="b"/>
              <a:pathLst>
                <a:path w="833" h="38">
                  <a:moveTo>
                    <a:pt x="805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833" y="38"/>
                  </a:lnTo>
                  <a:lnTo>
                    <a:pt x="805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5" name="Freeform 45"/>
            <p:cNvSpPr>
              <a:spLocks/>
            </p:cNvSpPr>
            <p:nvPr/>
          </p:nvSpPr>
          <p:spPr bwMode="auto">
            <a:xfrm>
              <a:off x="1096" y="2479"/>
              <a:ext cx="28" cy="202"/>
            </a:xfrm>
            <a:custGeom>
              <a:avLst/>
              <a:gdLst/>
              <a:ahLst/>
              <a:cxnLst>
                <a:cxn ang="0">
                  <a:pos x="28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8" y="39"/>
                </a:cxn>
                <a:cxn ang="0">
                  <a:pos x="28" y="202"/>
                </a:cxn>
              </a:cxnLst>
              <a:rect l="0" t="0" r="r" b="b"/>
              <a:pathLst>
                <a:path w="28" h="202">
                  <a:moveTo>
                    <a:pt x="28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8" y="39"/>
                  </a:lnTo>
                  <a:lnTo>
                    <a:pt x="28" y="20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6" name="Freeform 46"/>
            <p:cNvSpPr>
              <a:spLocks/>
            </p:cNvSpPr>
            <p:nvPr/>
          </p:nvSpPr>
          <p:spPr bwMode="auto">
            <a:xfrm>
              <a:off x="1096" y="2479"/>
              <a:ext cx="28" cy="202"/>
            </a:xfrm>
            <a:custGeom>
              <a:avLst/>
              <a:gdLst/>
              <a:ahLst/>
              <a:cxnLst>
                <a:cxn ang="0">
                  <a:pos x="28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8" y="39"/>
                </a:cxn>
                <a:cxn ang="0">
                  <a:pos x="28" y="202"/>
                </a:cxn>
              </a:cxnLst>
              <a:rect l="0" t="0" r="r" b="b"/>
              <a:pathLst>
                <a:path w="28" h="202">
                  <a:moveTo>
                    <a:pt x="28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8" y="39"/>
                  </a:lnTo>
                  <a:lnTo>
                    <a:pt x="28" y="20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7" name="Rectangle 47"/>
            <p:cNvSpPr>
              <a:spLocks noChangeArrowheads="1"/>
            </p:cNvSpPr>
            <p:nvPr/>
          </p:nvSpPr>
          <p:spPr bwMode="auto">
            <a:xfrm>
              <a:off x="291" y="2479"/>
              <a:ext cx="805" cy="16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8" name="Rectangle 48"/>
            <p:cNvSpPr>
              <a:spLocks noChangeArrowheads="1"/>
            </p:cNvSpPr>
            <p:nvPr/>
          </p:nvSpPr>
          <p:spPr bwMode="auto">
            <a:xfrm>
              <a:off x="291" y="2479"/>
              <a:ext cx="805" cy="164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689" name="Rectangle 49"/>
            <p:cNvSpPr>
              <a:spLocks noChangeArrowheads="1"/>
            </p:cNvSpPr>
            <p:nvPr/>
          </p:nvSpPr>
          <p:spPr bwMode="auto">
            <a:xfrm>
              <a:off x="341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p</a:t>
              </a:r>
              <a:endParaRPr lang="en-US"/>
            </a:p>
          </p:txBody>
        </p:sp>
        <p:sp>
          <p:nvSpPr>
            <p:cNvPr id="752690" name="Rectangle 50"/>
            <p:cNvSpPr>
              <a:spLocks noChangeArrowheads="1"/>
            </p:cNvSpPr>
            <p:nvPr/>
          </p:nvSpPr>
          <p:spPr bwMode="auto">
            <a:xfrm>
              <a:off x="423" y="2544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/>
            </a:p>
          </p:txBody>
        </p:sp>
        <p:sp>
          <p:nvSpPr>
            <p:cNvPr id="752691" name="Rectangle 51"/>
            <p:cNvSpPr>
              <a:spLocks noChangeArrowheads="1"/>
            </p:cNvSpPr>
            <p:nvPr/>
          </p:nvSpPr>
          <p:spPr bwMode="auto">
            <a:xfrm>
              <a:off x="476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:</a:t>
              </a:r>
              <a:endParaRPr lang="en-US"/>
            </a:p>
          </p:txBody>
        </p:sp>
        <p:sp>
          <p:nvSpPr>
            <p:cNvPr id="752692" name="Rectangle 52"/>
            <p:cNvSpPr>
              <a:spLocks noChangeArrowheads="1"/>
            </p:cNvSpPr>
            <p:nvPr/>
          </p:nvSpPr>
          <p:spPr bwMode="auto">
            <a:xfrm>
              <a:off x="514" y="2472"/>
              <a:ext cx="11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G</a:t>
              </a:r>
              <a:endParaRPr lang="en-US"/>
            </a:p>
          </p:txBody>
        </p:sp>
        <p:sp>
          <p:nvSpPr>
            <p:cNvPr id="752693" name="Rectangle 53"/>
            <p:cNvSpPr>
              <a:spLocks noChangeArrowheads="1"/>
            </p:cNvSpPr>
            <p:nvPr/>
          </p:nvSpPr>
          <p:spPr bwMode="auto">
            <a:xfrm>
              <a:off x="629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752694" name="Rectangle 54"/>
            <p:cNvSpPr>
              <a:spLocks noChangeArrowheads="1"/>
            </p:cNvSpPr>
            <p:nvPr/>
          </p:nvSpPr>
          <p:spPr bwMode="auto">
            <a:xfrm>
              <a:off x="677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/>
            </a:p>
          </p:txBody>
        </p:sp>
        <p:sp>
          <p:nvSpPr>
            <p:cNvPr id="752695" name="Rectangle 55"/>
            <p:cNvSpPr>
              <a:spLocks noChangeArrowheads="1"/>
            </p:cNvSpPr>
            <p:nvPr/>
          </p:nvSpPr>
          <p:spPr bwMode="auto">
            <a:xfrm>
              <a:off x="754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/>
            </a:p>
          </p:txBody>
        </p:sp>
        <p:sp>
          <p:nvSpPr>
            <p:cNvPr id="752696" name="Rectangle 56"/>
            <p:cNvSpPr>
              <a:spLocks noChangeArrowheads="1"/>
            </p:cNvSpPr>
            <p:nvPr/>
          </p:nvSpPr>
          <p:spPr bwMode="auto">
            <a:xfrm>
              <a:off x="797" y="2472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A</a:t>
              </a:r>
              <a:endParaRPr lang="en-US" dirty="0"/>
            </a:p>
          </p:txBody>
        </p:sp>
        <p:sp>
          <p:nvSpPr>
            <p:cNvPr id="752697" name="Rectangle 57"/>
            <p:cNvSpPr>
              <a:spLocks noChangeArrowheads="1"/>
            </p:cNvSpPr>
            <p:nvPr/>
          </p:nvSpPr>
          <p:spPr bwMode="auto">
            <a:xfrm>
              <a:off x="874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 dirty="0"/>
            </a:p>
          </p:txBody>
        </p:sp>
        <p:sp>
          <p:nvSpPr>
            <p:cNvPr id="752698" name="Rectangle 58"/>
            <p:cNvSpPr>
              <a:spLocks noChangeArrowheads="1"/>
            </p:cNvSpPr>
            <p:nvPr/>
          </p:nvSpPr>
          <p:spPr bwMode="auto">
            <a:xfrm>
              <a:off x="917" y="2472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Z</a:t>
              </a:r>
              <a:endParaRPr lang="en-US" dirty="0"/>
            </a:p>
          </p:txBody>
        </p:sp>
        <p:sp>
          <p:nvSpPr>
            <p:cNvPr id="752699" name="Rectangle 59"/>
            <p:cNvSpPr>
              <a:spLocks noChangeArrowheads="1"/>
            </p:cNvSpPr>
            <p:nvPr/>
          </p:nvSpPr>
          <p:spPr bwMode="auto">
            <a:xfrm>
              <a:off x="994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2727325" y="4400550"/>
            <a:ext cx="1054100" cy="331788"/>
            <a:chOff x="1522" y="2472"/>
            <a:chExt cx="664" cy="209"/>
          </a:xfrm>
        </p:grpSpPr>
        <p:sp>
          <p:nvSpPr>
            <p:cNvPr id="752701" name="Freeform 61"/>
            <p:cNvSpPr>
              <a:spLocks/>
            </p:cNvSpPr>
            <p:nvPr/>
          </p:nvSpPr>
          <p:spPr bwMode="auto">
            <a:xfrm>
              <a:off x="1522" y="2643"/>
              <a:ext cx="664" cy="38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0" y="0"/>
                </a:cxn>
                <a:cxn ang="0">
                  <a:pos x="28" y="38"/>
                </a:cxn>
                <a:cxn ang="0">
                  <a:pos x="664" y="38"/>
                </a:cxn>
                <a:cxn ang="0">
                  <a:pos x="635" y="0"/>
                </a:cxn>
              </a:cxnLst>
              <a:rect l="0" t="0" r="r" b="b"/>
              <a:pathLst>
                <a:path w="664" h="38">
                  <a:moveTo>
                    <a:pt x="635" y="0"/>
                  </a:moveTo>
                  <a:lnTo>
                    <a:pt x="0" y="0"/>
                  </a:lnTo>
                  <a:lnTo>
                    <a:pt x="28" y="38"/>
                  </a:lnTo>
                  <a:lnTo>
                    <a:pt x="664" y="38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2" name="Freeform 62"/>
            <p:cNvSpPr>
              <a:spLocks/>
            </p:cNvSpPr>
            <p:nvPr/>
          </p:nvSpPr>
          <p:spPr bwMode="auto">
            <a:xfrm>
              <a:off x="1522" y="2643"/>
              <a:ext cx="664" cy="38"/>
            </a:xfrm>
            <a:custGeom>
              <a:avLst/>
              <a:gdLst/>
              <a:ahLst/>
              <a:cxnLst>
                <a:cxn ang="0">
                  <a:pos x="635" y="0"/>
                </a:cxn>
                <a:cxn ang="0">
                  <a:pos x="0" y="0"/>
                </a:cxn>
                <a:cxn ang="0">
                  <a:pos x="28" y="38"/>
                </a:cxn>
                <a:cxn ang="0">
                  <a:pos x="664" y="38"/>
                </a:cxn>
                <a:cxn ang="0">
                  <a:pos x="635" y="0"/>
                </a:cxn>
              </a:cxnLst>
              <a:rect l="0" t="0" r="r" b="b"/>
              <a:pathLst>
                <a:path w="664" h="38">
                  <a:moveTo>
                    <a:pt x="635" y="0"/>
                  </a:moveTo>
                  <a:lnTo>
                    <a:pt x="0" y="0"/>
                  </a:lnTo>
                  <a:lnTo>
                    <a:pt x="28" y="38"/>
                  </a:lnTo>
                  <a:lnTo>
                    <a:pt x="664" y="38"/>
                  </a:lnTo>
                  <a:lnTo>
                    <a:pt x="635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3" name="Freeform 63"/>
            <p:cNvSpPr>
              <a:spLocks/>
            </p:cNvSpPr>
            <p:nvPr/>
          </p:nvSpPr>
          <p:spPr bwMode="auto">
            <a:xfrm>
              <a:off x="2157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4" name="Freeform 64"/>
            <p:cNvSpPr>
              <a:spLocks/>
            </p:cNvSpPr>
            <p:nvPr/>
          </p:nvSpPr>
          <p:spPr bwMode="auto">
            <a:xfrm>
              <a:off x="2157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5" name="Rectangle 65"/>
            <p:cNvSpPr>
              <a:spLocks noChangeArrowheads="1"/>
            </p:cNvSpPr>
            <p:nvPr/>
          </p:nvSpPr>
          <p:spPr bwMode="auto">
            <a:xfrm>
              <a:off x="1522" y="2479"/>
              <a:ext cx="635" cy="16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6" name="Rectangle 66"/>
            <p:cNvSpPr>
              <a:spLocks noChangeArrowheads="1"/>
            </p:cNvSpPr>
            <p:nvPr/>
          </p:nvSpPr>
          <p:spPr bwMode="auto">
            <a:xfrm>
              <a:off x="1522" y="2479"/>
              <a:ext cx="635" cy="164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07" name="Rectangle 67"/>
            <p:cNvSpPr>
              <a:spLocks noChangeArrowheads="1"/>
            </p:cNvSpPr>
            <p:nvPr/>
          </p:nvSpPr>
          <p:spPr bwMode="auto">
            <a:xfrm>
              <a:off x="1556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p</a:t>
              </a:r>
              <a:endParaRPr lang="en-US"/>
            </a:p>
          </p:txBody>
        </p:sp>
        <p:sp>
          <p:nvSpPr>
            <p:cNvPr id="752708" name="Rectangle 68"/>
            <p:cNvSpPr>
              <a:spLocks noChangeArrowheads="1"/>
            </p:cNvSpPr>
            <p:nvPr/>
          </p:nvSpPr>
          <p:spPr bwMode="auto">
            <a:xfrm>
              <a:off x="1637" y="2544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1</a:t>
              </a:r>
              <a:endParaRPr lang="en-US"/>
            </a:p>
          </p:txBody>
        </p:sp>
        <p:sp>
          <p:nvSpPr>
            <p:cNvPr id="752709" name="Rectangle 69"/>
            <p:cNvSpPr>
              <a:spLocks noChangeArrowheads="1"/>
            </p:cNvSpPr>
            <p:nvPr/>
          </p:nvSpPr>
          <p:spPr bwMode="auto">
            <a:xfrm>
              <a:off x="1690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:</a:t>
              </a:r>
              <a:endParaRPr lang="en-US"/>
            </a:p>
          </p:txBody>
        </p:sp>
        <p:sp>
          <p:nvSpPr>
            <p:cNvPr id="752710" name="Rectangle 70"/>
            <p:cNvSpPr>
              <a:spLocks noChangeArrowheads="1"/>
            </p:cNvSpPr>
            <p:nvPr/>
          </p:nvSpPr>
          <p:spPr bwMode="auto">
            <a:xfrm>
              <a:off x="1729" y="2472"/>
              <a:ext cx="9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B</a:t>
              </a:r>
              <a:endParaRPr lang="en-US"/>
            </a:p>
          </p:txBody>
        </p:sp>
        <p:sp>
          <p:nvSpPr>
            <p:cNvPr id="752711" name="Rectangle 71"/>
            <p:cNvSpPr>
              <a:spLocks noChangeArrowheads="1"/>
            </p:cNvSpPr>
            <p:nvPr/>
          </p:nvSpPr>
          <p:spPr bwMode="auto">
            <a:xfrm>
              <a:off x="1825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752712" name="Rectangle 72"/>
            <p:cNvSpPr>
              <a:spLocks noChangeArrowheads="1"/>
            </p:cNvSpPr>
            <p:nvPr/>
          </p:nvSpPr>
          <p:spPr bwMode="auto">
            <a:xfrm>
              <a:off x="1873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/>
            </a:p>
          </p:txBody>
        </p:sp>
        <p:sp>
          <p:nvSpPr>
            <p:cNvPr id="752713" name="Rectangle 73"/>
            <p:cNvSpPr>
              <a:spLocks noChangeArrowheads="1"/>
            </p:cNvSpPr>
            <p:nvPr/>
          </p:nvSpPr>
          <p:spPr bwMode="auto">
            <a:xfrm>
              <a:off x="1954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/>
            </a:p>
          </p:txBody>
        </p:sp>
        <p:sp>
          <p:nvSpPr>
            <p:cNvPr id="752714" name="Rectangle 74"/>
            <p:cNvSpPr>
              <a:spLocks noChangeArrowheads="1"/>
            </p:cNvSpPr>
            <p:nvPr/>
          </p:nvSpPr>
          <p:spPr bwMode="auto">
            <a:xfrm>
              <a:off x="1993" y="2472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A</a:t>
              </a:r>
              <a:endParaRPr lang="en-US" dirty="0"/>
            </a:p>
          </p:txBody>
        </p:sp>
        <p:sp>
          <p:nvSpPr>
            <p:cNvPr id="752715" name="Rectangle 75"/>
            <p:cNvSpPr>
              <a:spLocks noChangeArrowheads="1"/>
            </p:cNvSpPr>
            <p:nvPr/>
          </p:nvSpPr>
          <p:spPr bwMode="auto">
            <a:xfrm>
              <a:off x="2074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</p:grpSp>
      <p:grpSp>
        <p:nvGrpSpPr>
          <p:cNvPr id="4" name="Group 76"/>
          <p:cNvGrpSpPr>
            <a:grpSpLocks/>
          </p:cNvGrpSpPr>
          <p:nvPr/>
        </p:nvGrpSpPr>
        <p:grpSpPr bwMode="auto">
          <a:xfrm>
            <a:off x="7485063" y="4400550"/>
            <a:ext cx="1093787" cy="331788"/>
            <a:chOff x="4519" y="2472"/>
            <a:chExt cx="689" cy="209"/>
          </a:xfrm>
        </p:grpSpPr>
        <p:sp>
          <p:nvSpPr>
            <p:cNvPr id="752717" name="Freeform 77"/>
            <p:cNvSpPr>
              <a:spLocks/>
            </p:cNvSpPr>
            <p:nvPr/>
          </p:nvSpPr>
          <p:spPr bwMode="auto">
            <a:xfrm>
              <a:off x="4519" y="2643"/>
              <a:ext cx="689" cy="38"/>
            </a:xfrm>
            <a:custGeom>
              <a:avLst/>
              <a:gdLst/>
              <a:ahLst/>
              <a:cxnLst>
                <a:cxn ang="0">
                  <a:pos x="660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689" y="38"/>
                </a:cxn>
                <a:cxn ang="0">
                  <a:pos x="660" y="0"/>
                </a:cxn>
              </a:cxnLst>
              <a:rect l="0" t="0" r="r" b="b"/>
              <a:pathLst>
                <a:path w="689" h="38">
                  <a:moveTo>
                    <a:pt x="660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689" y="38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18" name="Freeform 78"/>
            <p:cNvSpPr>
              <a:spLocks/>
            </p:cNvSpPr>
            <p:nvPr/>
          </p:nvSpPr>
          <p:spPr bwMode="auto">
            <a:xfrm>
              <a:off x="4519" y="2643"/>
              <a:ext cx="689" cy="38"/>
            </a:xfrm>
            <a:custGeom>
              <a:avLst/>
              <a:gdLst/>
              <a:ahLst/>
              <a:cxnLst>
                <a:cxn ang="0">
                  <a:pos x="660" y="0"/>
                </a:cxn>
                <a:cxn ang="0">
                  <a:pos x="0" y="0"/>
                </a:cxn>
                <a:cxn ang="0">
                  <a:pos x="29" y="38"/>
                </a:cxn>
                <a:cxn ang="0">
                  <a:pos x="689" y="38"/>
                </a:cxn>
                <a:cxn ang="0">
                  <a:pos x="660" y="0"/>
                </a:cxn>
              </a:cxnLst>
              <a:rect l="0" t="0" r="r" b="b"/>
              <a:pathLst>
                <a:path w="689" h="38">
                  <a:moveTo>
                    <a:pt x="660" y="0"/>
                  </a:moveTo>
                  <a:lnTo>
                    <a:pt x="0" y="0"/>
                  </a:lnTo>
                  <a:lnTo>
                    <a:pt x="29" y="38"/>
                  </a:lnTo>
                  <a:lnTo>
                    <a:pt x="689" y="38"/>
                  </a:lnTo>
                  <a:lnTo>
                    <a:pt x="660" y="0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19" name="Freeform 79"/>
            <p:cNvSpPr>
              <a:spLocks/>
            </p:cNvSpPr>
            <p:nvPr/>
          </p:nvSpPr>
          <p:spPr bwMode="auto">
            <a:xfrm>
              <a:off x="5179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0" name="Freeform 80"/>
            <p:cNvSpPr>
              <a:spLocks/>
            </p:cNvSpPr>
            <p:nvPr/>
          </p:nvSpPr>
          <p:spPr bwMode="auto">
            <a:xfrm>
              <a:off x="5179" y="2479"/>
              <a:ext cx="29" cy="202"/>
            </a:xfrm>
            <a:custGeom>
              <a:avLst/>
              <a:gdLst/>
              <a:ahLst/>
              <a:cxnLst>
                <a:cxn ang="0">
                  <a:pos x="29" y="202"/>
                </a:cxn>
                <a:cxn ang="0">
                  <a:pos x="0" y="164"/>
                </a:cxn>
                <a:cxn ang="0">
                  <a:pos x="0" y="0"/>
                </a:cxn>
                <a:cxn ang="0">
                  <a:pos x="29" y="39"/>
                </a:cxn>
                <a:cxn ang="0">
                  <a:pos x="29" y="202"/>
                </a:cxn>
              </a:cxnLst>
              <a:rect l="0" t="0" r="r" b="b"/>
              <a:pathLst>
                <a:path w="29" h="202">
                  <a:moveTo>
                    <a:pt x="29" y="202"/>
                  </a:moveTo>
                  <a:lnTo>
                    <a:pt x="0" y="164"/>
                  </a:lnTo>
                  <a:lnTo>
                    <a:pt x="0" y="0"/>
                  </a:lnTo>
                  <a:lnTo>
                    <a:pt x="29" y="39"/>
                  </a:lnTo>
                  <a:lnTo>
                    <a:pt x="29" y="202"/>
                  </a:lnTo>
                  <a:close/>
                </a:path>
              </a:pathLst>
            </a:custGeom>
            <a:noFill/>
            <a:ln w="31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1" name="Rectangle 81"/>
            <p:cNvSpPr>
              <a:spLocks noChangeArrowheads="1"/>
            </p:cNvSpPr>
            <p:nvPr/>
          </p:nvSpPr>
          <p:spPr bwMode="auto">
            <a:xfrm>
              <a:off x="4519" y="2479"/>
              <a:ext cx="660" cy="164"/>
            </a:xfrm>
            <a:prstGeom prst="rect">
              <a:avLst/>
            </a:prstGeom>
            <a:solidFill>
              <a:srgbClr val="CC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2" name="Rectangle 82"/>
            <p:cNvSpPr>
              <a:spLocks noChangeArrowheads="1"/>
            </p:cNvSpPr>
            <p:nvPr/>
          </p:nvSpPr>
          <p:spPr bwMode="auto">
            <a:xfrm>
              <a:off x="4519" y="2479"/>
              <a:ext cx="660" cy="164"/>
            </a:xfrm>
            <a:prstGeom prst="rect">
              <a:avLst/>
            </a:prstGeom>
            <a:noFill/>
            <a:ln w="3175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23" name="Rectangle 83"/>
            <p:cNvSpPr>
              <a:spLocks noChangeArrowheads="1"/>
            </p:cNvSpPr>
            <p:nvPr/>
          </p:nvSpPr>
          <p:spPr bwMode="auto">
            <a:xfrm>
              <a:off x="4561" y="2472"/>
              <a:ext cx="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p</a:t>
              </a:r>
              <a:endParaRPr lang="en-US"/>
            </a:p>
          </p:txBody>
        </p:sp>
        <p:sp>
          <p:nvSpPr>
            <p:cNvPr id="752724" name="Rectangle 84"/>
            <p:cNvSpPr>
              <a:spLocks noChangeArrowheads="1"/>
            </p:cNvSpPr>
            <p:nvPr/>
          </p:nvSpPr>
          <p:spPr bwMode="auto">
            <a:xfrm>
              <a:off x="4642" y="2544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/>
            </a:p>
          </p:txBody>
        </p:sp>
        <p:sp>
          <p:nvSpPr>
            <p:cNvPr id="752725" name="Rectangle 85"/>
            <p:cNvSpPr>
              <a:spLocks noChangeArrowheads="1"/>
            </p:cNvSpPr>
            <p:nvPr/>
          </p:nvSpPr>
          <p:spPr bwMode="auto">
            <a:xfrm>
              <a:off x="4695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:</a:t>
              </a:r>
              <a:endParaRPr lang="en-US"/>
            </a:p>
          </p:txBody>
        </p:sp>
        <p:sp>
          <p:nvSpPr>
            <p:cNvPr id="752726" name="Rectangle 86"/>
            <p:cNvSpPr>
              <a:spLocks noChangeArrowheads="1"/>
            </p:cNvSpPr>
            <p:nvPr/>
          </p:nvSpPr>
          <p:spPr bwMode="auto">
            <a:xfrm>
              <a:off x="4733" y="2472"/>
              <a:ext cx="10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U</a:t>
              </a:r>
              <a:endParaRPr lang="en-US"/>
            </a:p>
          </p:txBody>
        </p:sp>
        <p:sp>
          <p:nvSpPr>
            <p:cNvPr id="752727" name="Rectangle 87"/>
            <p:cNvSpPr>
              <a:spLocks noChangeArrowheads="1"/>
            </p:cNvSpPr>
            <p:nvPr/>
          </p:nvSpPr>
          <p:spPr bwMode="auto">
            <a:xfrm>
              <a:off x="4839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(</a:t>
              </a:r>
              <a:endParaRPr lang="en-US"/>
            </a:p>
          </p:txBody>
        </p:sp>
        <p:sp>
          <p:nvSpPr>
            <p:cNvPr id="752728" name="Rectangle 88"/>
            <p:cNvSpPr>
              <a:spLocks noChangeArrowheads="1"/>
            </p:cNvSpPr>
            <p:nvPr/>
          </p:nvSpPr>
          <p:spPr bwMode="auto">
            <a:xfrm>
              <a:off x="4887" y="2472"/>
              <a:ext cx="89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Z</a:t>
              </a:r>
              <a:endParaRPr lang="en-US" dirty="0"/>
            </a:p>
          </p:txBody>
        </p:sp>
        <p:sp>
          <p:nvSpPr>
            <p:cNvPr id="752729" name="Rectangle 89"/>
            <p:cNvSpPr>
              <a:spLocks noChangeArrowheads="1"/>
            </p:cNvSpPr>
            <p:nvPr/>
          </p:nvSpPr>
          <p:spPr bwMode="auto">
            <a:xfrm>
              <a:off x="4969" y="2472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,</a:t>
              </a:r>
              <a:endParaRPr lang="en-US" dirty="0"/>
            </a:p>
          </p:txBody>
        </p:sp>
        <p:sp>
          <p:nvSpPr>
            <p:cNvPr id="752730" name="Rectangle 90"/>
            <p:cNvSpPr>
              <a:spLocks noChangeArrowheads="1"/>
            </p:cNvSpPr>
            <p:nvPr/>
          </p:nvSpPr>
          <p:spPr bwMode="auto">
            <a:xfrm>
              <a:off x="5007" y="2472"/>
              <a:ext cx="97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 smtClean="0">
                  <a:solidFill>
                    <a:srgbClr val="000000"/>
                  </a:solidFill>
                  <a:latin typeface="Arial" charset="0"/>
                </a:rPr>
                <a:t>A</a:t>
              </a:r>
              <a:endParaRPr lang="en-US" dirty="0"/>
            </a:p>
          </p:txBody>
        </p:sp>
        <p:sp>
          <p:nvSpPr>
            <p:cNvPr id="752731" name="Rectangle 91"/>
            <p:cNvSpPr>
              <a:spLocks noChangeArrowheads="1"/>
            </p:cNvSpPr>
            <p:nvPr/>
          </p:nvSpPr>
          <p:spPr bwMode="auto">
            <a:xfrm>
              <a:off x="5089" y="2472"/>
              <a:ext cx="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)</a:t>
              </a:r>
              <a:endParaRPr lang="en-US"/>
            </a:p>
          </p:txBody>
        </p:sp>
      </p:grpSp>
      <p:sp>
        <p:nvSpPr>
          <p:cNvPr id="752733" name="Rectangle 93"/>
          <p:cNvSpPr>
            <a:spLocks noChangeArrowheads="1"/>
          </p:cNvSpPr>
          <p:nvPr/>
        </p:nvSpPr>
        <p:spPr bwMode="auto">
          <a:xfrm>
            <a:off x="4373563" y="5475288"/>
            <a:ext cx="4873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3,Z)</a:t>
            </a:r>
            <a:endParaRPr lang="en-US" dirty="0"/>
          </a:p>
        </p:txBody>
      </p:sp>
      <p:grpSp>
        <p:nvGrpSpPr>
          <p:cNvPr id="7" name="Group 104"/>
          <p:cNvGrpSpPr>
            <a:grpSpLocks/>
          </p:cNvGrpSpPr>
          <p:nvPr/>
        </p:nvGrpSpPr>
        <p:grpSpPr bwMode="auto">
          <a:xfrm>
            <a:off x="5019679" y="5110173"/>
            <a:ext cx="1687514" cy="500063"/>
            <a:chOff x="2949" y="3614"/>
            <a:chExt cx="1063" cy="315"/>
          </a:xfrm>
        </p:grpSpPr>
        <p:sp>
          <p:nvSpPr>
            <p:cNvPr id="752745" name="Freeform 105"/>
            <p:cNvSpPr>
              <a:spLocks/>
            </p:cNvSpPr>
            <p:nvPr/>
          </p:nvSpPr>
          <p:spPr bwMode="auto">
            <a:xfrm>
              <a:off x="3726" y="3702"/>
              <a:ext cx="286" cy="57"/>
            </a:xfrm>
            <a:custGeom>
              <a:avLst/>
              <a:gdLst/>
              <a:ahLst/>
              <a:cxnLst>
                <a:cxn ang="0">
                  <a:pos x="286" y="57"/>
                </a:cxn>
                <a:cxn ang="0">
                  <a:pos x="210" y="36"/>
                </a:cxn>
                <a:cxn ang="0">
                  <a:pos x="144" y="20"/>
                </a:cxn>
                <a:cxn ang="0">
                  <a:pos x="87" y="8"/>
                </a:cxn>
                <a:cxn ang="0">
                  <a:pos x="39" y="2"/>
                </a:cxn>
                <a:cxn ang="0">
                  <a:pos x="0" y="0"/>
                </a:cxn>
              </a:cxnLst>
              <a:rect l="0" t="0" r="r" b="b"/>
              <a:pathLst>
                <a:path w="286" h="57">
                  <a:moveTo>
                    <a:pt x="286" y="57"/>
                  </a:moveTo>
                  <a:lnTo>
                    <a:pt x="210" y="36"/>
                  </a:lnTo>
                  <a:lnTo>
                    <a:pt x="144" y="20"/>
                  </a:lnTo>
                  <a:lnTo>
                    <a:pt x="87" y="8"/>
                  </a:lnTo>
                  <a:lnTo>
                    <a:pt x="39" y="2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46" name="Freeform 106"/>
            <p:cNvSpPr>
              <a:spLocks/>
            </p:cNvSpPr>
            <p:nvPr/>
          </p:nvSpPr>
          <p:spPr bwMode="auto">
            <a:xfrm>
              <a:off x="2949" y="3851"/>
              <a:ext cx="88" cy="78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0" y="78"/>
                </a:cxn>
                <a:cxn ang="0">
                  <a:pos x="88" y="47"/>
                </a:cxn>
                <a:cxn ang="0">
                  <a:pos x="52" y="0"/>
                </a:cxn>
              </a:cxnLst>
              <a:rect l="0" t="0" r="r" b="b"/>
              <a:pathLst>
                <a:path w="88" h="78">
                  <a:moveTo>
                    <a:pt x="52" y="0"/>
                  </a:moveTo>
                  <a:lnTo>
                    <a:pt x="0" y="78"/>
                  </a:lnTo>
                  <a:lnTo>
                    <a:pt x="88" y="4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4677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47" name="Freeform 107"/>
            <p:cNvSpPr>
              <a:spLocks/>
            </p:cNvSpPr>
            <p:nvPr/>
          </p:nvSpPr>
          <p:spPr bwMode="auto">
            <a:xfrm>
              <a:off x="3726" y="3671"/>
              <a:ext cx="31" cy="6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0" y="31"/>
                </a:cxn>
                <a:cxn ang="0">
                  <a:pos x="31" y="60"/>
                </a:cxn>
              </a:cxnLst>
              <a:rect l="0" t="0" r="r" b="b"/>
              <a:pathLst>
                <a:path w="31" h="60">
                  <a:moveTo>
                    <a:pt x="29" y="0"/>
                  </a:moveTo>
                  <a:lnTo>
                    <a:pt x="0" y="31"/>
                  </a:lnTo>
                  <a:lnTo>
                    <a:pt x="31" y="60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48" name="Freeform 108"/>
            <p:cNvSpPr>
              <a:spLocks/>
            </p:cNvSpPr>
            <p:nvPr/>
          </p:nvSpPr>
          <p:spPr bwMode="auto">
            <a:xfrm>
              <a:off x="3438" y="3630"/>
              <a:ext cx="288" cy="144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480" y="0"/>
                </a:cxn>
                <a:cxn ang="0">
                  <a:pos x="960" y="240"/>
                </a:cxn>
                <a:cxn ang="0">
                  <a:pos x="960" y="240"/>
                </a:cxn>
                <a:cxn ang="0">
                  <a:pos x="480" y="480"/>
                </a:cxn>
                <a:cxn ang="0">
                  <a:pos x="0" y="240"/>
                </a:cxn>
              </a:cxnLst>
              <a:rect l="0" t="0" r="r" b="b"/>
              <a:pathLst>
                <a:path w="960" h="480">
                  <a:moveTo>
                    <a:pt x="0" y="240"/>
                  </a:moveTo>
                  <a:cubicBezTo>
                    <a:pt x="0" y="108"/>
                    <a:pt x="215" y="0"/>
                    <a:pt x="480" y="0"/>
                  </a:cubicBezTo>
                  <a:cubicBezTo>
                    <a:pt x="745" y="0"/>
                    <a:pt x="960" y="108"/>
                    <a:pt x="960" y="240"/>
                  </a:cubicBezTo>
                  <a:cubicBezTo>
                    <a:pt x="960" y="240"/>
                    <a:pt x="960" y="240"/>
                    <a:pt x="960" y="240"/>
                  </a:cubicBezTo>
                  <a:cubicBezTo>
                    <a:pt x="960" y="373"/>
                    <a:pt x="745" y="480"/>
                    <a:pt x="480" y="480"/>
                  </a:cubicBezTo>
                  <a:cubicBezTo>
                    <a:pt x="215" y="480"/>
                    <a:pt x="0" y="373"/>
                    <a:pt x="0" y="240"/>
                  </a:cubicBezTo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49" name="Freeform 109"/>
            <p:cNvSpPr>
              <a:spLocks/>
            </p:cNvSpPr>
            <p:nvPr/>
          </p:nvSpPr>
          <p:spPr bwMode="auto">
            <a:xfrm>
              <a:off x="3438" y="3630"/>
              <a:ext cx="288" cy="144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44" y="0"/>
                </a:cxn>
                <a:cxn ang="0">
                  <a:pos x="288" y="72"/>
                </a:cxn>
                <a:cxn ang="0">
                  <a:pos x="288" y="72"/>
                </a:cxn>
                <a:cxn ang="0">
                  <a:pos x="144" y="144"/>
                </a:cxn>
                <a:cxn ang="0">
                  <a:pos x="0" y="72"/>
                </a:cxn>
              </a:cxnLst>
              <a:rect l="0" t="0" r="r" b="b"/>
              <a:pathLst>
                <a:path w="288" h="144">
                  <a:moveTo>
                    <a:pt x="0" y="72"/>
                  </a:moveTo>
                  <a:cubicBezTo>
                    <a:pt x="0" y="32"/>
                    <a:pt x="65" y="0"/>
                    <a:pt x="144" y="0"/>
                  </a:cubicBezTo>
                  <a:cubicBezTo>
                    <a:pt x="224" y="0"/>
                    <a:pt x="288" y="32"/>
                    <a:pt x="288" y="72"/>
                  </a:cubicBezTo>
                  <a:cubicBezTo>
                    <a:pt x="288" y="72"/>
                    <a:pt x="288" y="72"/>
                    <a:pt x="288" y="72"/>
                  </a:cubicBezTo>
                  <a:cubicBezTo>
                    <a:pt x="288" y="112"/>
                    <a:pt x="224" y="144"/>
                    <a:pt x="144" y="144"/>
                  </a:cubicBezTo>
                  <a:cubicBezTo>
                    <a:pt x="65" y="144"/>
                    <a:pt x="0" y="112"/>
                    <a:pt x="0" y="72"/>
                  </a:cubicBez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50" name="Rectangle 110"/>
            <p:cNvSpPr>
              <a:spLocks noChangeArrowheads="1"/>
            </p:cNvSpPr>
            <p:nvPr/>
          </p:nvSpPr>
          <p:spPr bwMode="auto">
            <a:xfrm>
              <a:off x="3497" y="3614"/>
              <a:ext cx="12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m</a:t>
              </a:r>
              <a:endParaRPr lang="en-US" dirty="0"/>
            </a:p>
          </p:txBody>
        </p:sp>
        <p:sp>
          <p:nvSpPr>
            <p:cNvPr id="752751" name="Rectangle 111"/>
            <p:cNvSpPr>
              <a:spLocks noChangeArrowheads="1"/>
            </p:cNvSpPr>
            <p:nvPr/>
          </p:nvSpPr>
          <p:spPr bwMode="auto">
            <a:xfrm>
              <a:off x="3617" y="3681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 dirty="0" smtClean="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 dirty="0"/>
            </a:p>
          </p:txBody>
        </p:sp>
        <p:sp>
          <p:nvSpPr>
            <p:cNvPr id="752752" name="Freeform 112"/>
            <p:cNvSpPr>
              <a:spLocks/>
            </p:cNvSpPr>
            <p:nvPr/>
          </p:nvSpPr>
          <p:spPr bwMode="auto">
            <a:xfrm>
              <a:off x="3013" y="3702"/>
              <a:ext cx="425" cy="177"/>
            </a:xfrm>
            <a:custGeom>
              <a:avLst/>
              <a:gdLst/>
              <a:ahLst/>
              <a:cxnLst>
                <a:cxn ang="0">
                  <a:pos x="425" y="0"/>
                </a:cxn>
                <a:cxn ang="0">
                  <a:pos x="354" y="11"/>
                </a:cxn>
                <a:cxn ang="0">
                  <a:pos x="284" y="29"/>
                </a:cxn>
                <a:cxn ang="0">
                  <a:pos x="213" y="55"/>
                </a:cxn>
                <a:cxn ang="0">
                  <a:pos x="142" y="88"/>
                </a:cxn>
                <a:cxn ang="0">
                  <a:pos x="71" y="128"/>
                </a:cxn>
                <a:cxn ang="0">
                  <a:pos x="0" y="177"/>
                </a:cxn>
              </a:cxnLst>
              <a:rect l="0" t="0" r="r" b="b"/>
              <a:pathLst>
                <a:path w="425" h="177">
                  <a:moveTo>
                    <a:pt x="425" y="0"/>
                  </a:moveTo>
                  <a:lnTo>
                    <a:pt x="354" y="11"/>
                  </a:lnTo>
                  <a:lnTo>
                    <a:pt x="284" y="29"/>
                  </a:lnTo>
                  <a:lnTo>
                    <a:pt x="213" y="55"/>
                  </a:lnTo>
                  <a:lnTo>
                    <a:pt x="142" y="88"/>
                  </a:lnTo>
                  <a:lnTo>
                    <a:pt x="71" y="128"/>
                  </a:lnTo>
                  <a:lnTo>
                    <a:pt x="0" y="177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53" name="Freeform 113"/>
            <p:cNvSpPr>
              <a:spLocks/>
            </p:cNvSpPr>
            <p:nvPr/>
          </p:nvSpPr>
          <p:spPr bwMode="auto">
            <a:xfrm>
              <a:off x="2949" y="3663"/>
              <a:ext cx="513" cy="65"/>
            </a:xfrm>
            <a:custGeom>
              <a:avLst/>
              <a:gdLst/>
              <a:ahLst/>
              <a:cxnLst>
                <a:cxn ang="0">
                  <a:pos x="0" y="65"/>
                </a:cxn>
                <a:cxn ang="0">
                  <a:pos x="139" y="54"/>
                </a:cxn>
                <a:cxn ang="0">
                  <a:pos x="271" y="40"/>
                </a:cxn>
                <a:cxn ang="0">
                  <a:pos x="395" y="22"/>
                </a:cxn>
                <a:cxn ang="0">
                  <a:pos x="513" y="0"/>
                </a:cxn>
              </a:cxnLst>
              <a:rect l="0" t="0" r="r" b="b"/>
              <a:pathLst>
                <a:path w="513" h="65">
                  <a:moveTo>
                    <a:pt x="0" y="65"/>
                  </a:moveTo>
                  <a:lnTo>
                    <a:pt x="139" y="54"/>
                  </a:lnTo>
                  <a:lnTo>
                    <a:pt x="271" y="40"/>
                  </a:lnTo>
                  <a:lnTo>
                    <a:pt x="395" y="22"/>
                  </a:lnTo>
                  <a:lnTo>
                    <a:pt x="513" y="0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54" name="Freeform 114"/>
            <p:cNvSpPr>
              <a:spLocks/>
            </p:cNvSpPr>
            <p:nvPr/>
          </p:nvSpPr>
          <p:spPr bwMode="auto">
            <a:xfrm>
              <a:off x="3426" y="3640"/>
              <a:ext cx="36" cy="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3"/>
                </a:cxn>
                <a:cxn ang="0">
                  <a:pos x="12" y="58"/>
                </a:cxn>
              </a:cxnLst>
              <a:rect l="0" t="0" r="r" b="b"/>
              <a:pathLst>
                <a:path w="36" h="58">
                  <a:moveTo>
                    <a:pt x="0" y="0"/>
                  </a:moveTo>
                  <a:lnTo>
                    <a:pt x="36" y="23"/>
                  </a:lnTo>
                  <a:lnTo>
                    <a:pt x="12" y="58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2755" name="Rectangle 115"/>
          <p:cNvSpPr>
            <a:spLocks noChangeArrowheads="1"/>
          </p:cNvSpPr>
          <p:nvPr/>
        </p:nvSpPr>
        <p:spPr bwMode="auto">
          <a:xfrm>
            <a:off x="1971675" y="5180013"/>
            <a:ext cx="823913" cy="274637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756" name="Rectangle 116"/>
          <p:cNvSpPr>
            <a:spLocks noChangeArrowheads="1"/>
          </p:cNvSpPr>
          <p:nvPr/>
        </p:nvSpPr>
        <p:spPr bwMode="auto">
          <a:xfrm>
            <a:off x="1949450" y="5157788"/>
            <a:ext cx="822325" cy="274637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757" name="Rectangle 117"/>
          <p:cNvSpPr>
            <a:spLocks noChangeArrowheads="1"/>
          </p:cNvSpPr>
          <p:nvPr/>
        </p:nvSpPr>
        <p:spPr bwMode="auto">
          <a:xfrm>
            <a:off x="1949450" y="5157788"/>
            <a:ext cx="822325" cy="274637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2758" name="Rectangle 118"/>
          <p:cNvSpPr>
            <a:spLocks noChangeArrowheads="1"/>
          </p:cNvSpPr>
          <p:nvPr/>
        </p:nvSpPr>
        <p:spPr bwMode="auto">
          <a:xfrm>
            <a:off x="2033588" y="5156200"/>
            <a:ext cx="7053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3,A,Z)</a:t>
            </a:r>
            <a:endParaRPr lang="en-US" dirty="0"/>
          </a:p>
        </p:txBody>
      </p:sp>
      <p:grpSp>
        <p:nvGrpSpPr>
          <p:cNvPr id="8" name="Group 119"/>
          <p:cNvGrpSpPr>
            <a:grpSpLocks/>
          </p:cNvGrpSpPr>
          <p:nvPr/>
        </p:nvGrpSpPr>
        <p:grpSpPr bwMode="auto">
          <a:xfrm>
            <a:off x="2771775" y="4470400"/>
            <a:ext cx="3935413" cy="869950"/>
            <a:chOff x="1533" y="3211"/>
            <a:chExt cx="2479" cy="548"/>
          </a:xfrm>
        </p:grpSpPr>
        <p:sp>
          <p:nvSpPr>
            <p:cNvPr id="752760" name="Freeform 120"/>
            <p:cNvSpPr>
              <a:spLocks/>
            </p:cNvSpPr>
            <p:nvPr/>
          </p:nvSpPr>
          <p:spPr bwMode="auto">
            <a:xfrm>
              <a:off x="1533" y="3300"/>
              <a:ext cx="1901" cy="387"/>
            </a:xfrm>
            <a:custGeom>
              <a:avLst/>
              <a:gdLst/>
              <a:ahLst/>
              <a:cxnLst>
                <a:cxn ang="0">
                  <a:pos x="0" y="387"/>
                </a:cxn>
                <a:cxn ang="0">
                  <a:pos x="202" y="307"/>
                </a:cxn>
                <a:cxn ang="0">
                  <a:pos x="414" y="236"/>
                </a:cxn>
                <a:cxn ang="0">
                  <a:pos x="636" y="174"/>
                </a:cxn>
                <a:cxn ang="0">
                  <a:pos x="868" y="121"/>
                </a:cxn>
                <a:cxn ang="0">
                  <a:pos x="1111" y="77"/>
                </a:cxn>
                <a:cxn ang="0">
                  <a:pos x="1364" y="42"/>
                </a:cxn>
                <a:cxn ang="0">
                  <a:pos x="1628" y="16"/>
                </a:cxn>
                <a:cxn ang="0">
                  <a:pos x="1901" y="0"/>
                </a:cxn>
              </a:cxnLst>
              <a:rect l="0" t="0" r="r" b="b"/>
              <a:pathLst>
                <a:path w="1901" h="387">
                  <a:moveTo>
                    <a:pt x="0" y="387"/>
                  </a:moveTo>
                  <a:lnTo>
                    <a:pt x="202" y="307"/>
                  </a:lnTo>
                  <a:lnTo>
                    <a:pt x="414" y="236"/>
                  </a:lnTo>
                  <a:lnTo>
                    <a:pt x="636" y="174"/>
                  </a:lnTo>
                  <a:lnTo>
                    <a:pt x="868" y="121"/>
                  </a:lnTo>
                  <a:lnTo>
                    <a:pt x="1111" y="77"/>
                  </a:lnTo>
                  <a:lnTo>
                    <a:pt x="1364" y="42"/>
                  </a:lnTo>
                  <a:lnTo>
                    <a:pt x="1628" y="16"/>
                  </a:lnTo>
                  <a:lnTo>
                    <a:pt x="1901" y="0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61" name="Freeform 121"/>
            <p:cNvSpPr>
              <a:spLocks/>
            </p:cNvSpPr>
            <p:nvPr/>
          </p:nvSpPr>
          <p:spPr bwMode="auto">
            <a:xfrm>
              <a:off x="3403" y="3271"/>
              <a:ext cx="31" cy="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" y="29"/>
                </a:cxn>
                <a:cxn ang="0">
                  <a:pos x="3" y="60"/>
                </a:cxn>
              </a:cxnLst>
              <a:rect l="0" t="0" r="r" b="b"/>
              <a:pathLst>
                <a:path w="31" h="60">
                  <a:moveTo>
                    <a:pt x="0" y="0"/>
                  </a:moveTo>
                  <a:lnTo>
                    <a:pt x="31" y="29"/>
                  </a:lnTo>
                  <a:lnTo>
                    <a:pt x="3" y="60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62" name="Freeform 122"/>
            <p:cNvSpPr>
              <a:spLocks/>
            </p:cNvSpPr>
            <p:nvPr/>
          </p:nvSpPr>
          <p:spPr bwMode="auto">
            <a:xfrm>
              <a:off x="3434" y="3228"/>
              <a:ext cx="288" cy="144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480" y="0"/>
                </a:cxn>
                <a:cxn ang="0">
                  <a:pos x="960" y="240"/>
                </a:cxn>
                <a:cxn ang="0">
                  <a:pos x="960" y="240"/>
                </a:cxn>
                <a:cxn ang="0">
                  <a:pos x="480" y="480"/>
                </a:cxn>
                <a:cxn ang="0">
                  <a:pos x="0" y="240"/>
                </a:cxn>
              </a:cxnLst>
              <a:rect l="0" t="0" r="r" b="b"/>
              <a:pathLst>
                <a:path w="960" h="480">
                  <a:moveTo>
                    <a:pt x="0" y="240"/>
                  </a:moveTo>
                  <a:cubicBezTo>
                    <a:pt x="0" y="108"/>
                    <a:pt x="215" y="0"/>
                    <a:pt x="480" y="0"/>
                  </a:cubicBezTo>
                  <a:cubicBezTo>
                    <a:pt x="746" y="0"/>
                    <a:pt x="960" y="108"/>
                    <a:pt x="960" y="240"/>
                  </a:cubicBezTo>
                  <a:cubicBezTo>
                    <a:pt x="960" y="240"/>
                    <a:pt x="960" y="240"/>
                    <a:pt x="960" y="240"/>
                  </a:cubicBezTo>
                  <a:cubicBezTo>
                    <a:pt x="960" y="373"/>
                    <a:pt x="746" y="480"/>
                    <a:pt x="480" y="480"/>
                  </a:cubicBezTo>
                  <a:cubicBezTo>
                    <a:pt x="215" y="480"/>
                    <a:pt x="0" y="373"/>
                    <a:pt x="0" y="240"/>
                  </a:cubicBezTo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63" name="Freeform 123"/>
            <p:cNvSpPr>
              <a:spLocks/>
            </p:cNvSpPr>
            <p:nvPr/>
          </p:nvSpPr>
          <p:spPr bwMode="auto">
            <a:xfrm>
              <a:off x="3434" y="3228"/>
              <a:ext cx="288" cy="144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44" y="0"/>
                </a:cxn>
                <a:cxn ang="0">
                  <a:pos x="288" y="72"/>
                </a:cxn>
                <a:cxn ang="0">
                  <a:pos x="288" y="72"/>
                </a:cxn>
                <a:cxn ang="0">
                  <a:pos x="144" y="144"/>
                </a:cxn>
                <a:cxn ang="0">
                  <a:pos x="0" y="72"/>
                </a:cxn>
              </a:cxnLst>
              <a:rect l="0" t="0" r="r" b="b"/>
              <a:pathLst>
                <a:path w="288" h="144">
                  <a:moveTo>
                    <a:pt x="0" y="72"/>
                  </a:moveTo>
                  <a:cubicBezTo>
                    <a:pt x="0" y="32"/>
                    <a:pt x="65" y="0"/>
                    <a:pt x="144" y="0"/>
                  </a:cubicBezTo>
                  <a:cubicBezTo>
                    <a:pt x="224" y="0"/>
                    <a:pt x="288" y="32"/>
                    <a:pt x="288" y="72"/>
                  </a:cubicBezTo>
                  <a:cubicBezTo>
                    <a:pt x="288" y="72"/>
                    <a:pt x="288" y="72"/>
                    <a:pt x="288" y="72"/>
                  </a:cubicBezTo>
                  <a:cubicBezTo>
                    <a:pt x="288" y="112"/>
                    <a:pt x="224" y="144"/>
                    <a:pt x="144" y="144"/>
                  </a:cubicBezTo>
                  <a:cubicBezTo>
                    <a:pt x="65" y="144"/>
                    <a:pt x="0" y="112"/>
                    <a:pt x="0" y="72"/>
                  </a:cubicBez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64" name="Rectangle 124"/>
            <p:cNvSpPr>
              <a:spLocks noChangeArrowheads="1"/>
            </p:cNvSpPr>
            <p:nvPr/>
          </p:nvSpPr>
          <p:spPr bwMode="auto">
            <a:xfrm>
              <a:off x="3492" y="3211"/>
              <a:ext cx="12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 dirty="0">
                  <a:solidFill>
                    <a:srgbClr val="000000"/>
                  </a:solidFill>
                  <a:latin typeface="Arial" charset="0"/>
                </a:rPr>
                <a:t>m</a:t>
              </a:r>
              <a:endParaRPr lang="en-US" dirty="0"/>
            </a:p>
          </p:txBody>
        </p:sp>
        <p:sp>
          <p:nvSpPr>
            <p:cNvPr id="752765" name="Rectangle 125"/>
            <p:cNvSpPr>
              <a:spLocks noChangeArrowheads="1"/>
            </p:cNvSpPr>
            <p:nvPr/>
          </p:nvSpPr>
          <p:spPr bwMode="auto">
            <a:xfrm>
              <a:off x="3612" y="3283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/>
            </a:p>
          </p:txBody>
        </p:sp>
        <p:sp>
          <p:nvSpPr>
            <p:cNvPr id="752766" name="Freeform 126"/>
            <p:cNvSpPr>
              <a:spLocks/>
            </p:cNvSpPr>
            <p:nvPr/>
          </p:nvSpPr>
          <p:spPr bwMode="auto">
            <a:xfrm>
              <a:off x="3722" y="3300"/>
              <a:ext cx="254" cy="3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45"/>
                </a:cxn>
                <a:cxn ang="0">
                  <a:pos x="82" y="98"/>
                </a:cxn>
                <a:cxn ang="0">
                  <a:pos x="124" y="158"/>
                </a:cxn>
                <a:cxn ang="0">
                  <a:pos x="167" y="227"/>
                </a:cxn>
                <a:cxn ang="0">
                  <a:pos x="210" y="302"/>
                </a:cxn>
                <a:cxn ang="0">
                  <a:pos x="254" y="386"/>
                </a:cxn>
              </a:cxnLst>
              <a:rect l="0" t="0" r="r" b="b"/>
              <a:pathLst>
                <a:path w="254" h="386">
                  <a:moveTo>
                    <a:pt x="0" y="0"/>
                  </a:moveTo>
                  <a:lnTo>
                    <a:pt x="41" y="45"/>
                  </a:lnTo>
                  <a:lnTo>
                    <a:pt x="82" y="98"/>
                  </a:lnTo>
                  <a:lnTo>
                    <a:pt x="124" y="158"/>
                  </a:lnTo>
                  <a:lnTo>
                    <a:pt x="167" y="227"/>
                  </a:lnTo>
                  <a:lnTo>
                    <a:pt x="210" y="302"/>
                  </a:lnTo>
                  <a:lnTo>
                    <a:pt x="254" y="386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67" name="Freeform 127"/>
            <p:cNvSpPr>
              <a:spLocks/>
            </p:cNvSpPr>
            <p:nvPr/>
          </p:nvSpPr>
          <p:spPr bwMode="auto">
            <a:xfrm>
              <a:off x="3946" y="3666"/>
              <a:ext cx="66" cy="93"/>
            </a:xfrm>
            <a:custGeom>
              <a:avLst/>
              <a:gdLst/>
              <a:ahLst/>
              <a:cxnLst>
                <a:cxn ang="0">
                  <a:pos x="54" y="0"/>
                </a:cxn>
                <a:cxn ang="0">
                  <a:pos x="66" y="93"/>
                </a:cxn>
                <a:cxn ang="0">
                  <a:pos x="0" y="26"/>
                </a:cxn>
                <a:cxn ang="0">
                  <a:pos x="54" y="0"/>
                </a:cxn>
              </a:cxnLst>
              <a:rect l="0" t="0" r="r" b="b"/>
              <a:pathLst>
                <a:path w="66" h="93">
                  <a:moveTo>
                    <a:pt x="54" y="0"/>
                  </a:moveTo>
                  <a:lnTo>
                    <a:pt x="66" y="93"/>
                  </a:lnTo>
                  <a:lnTo>
                    <a:pt x="0" y="2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4677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38"/>
          <p:cNvGrpSpPr>
            <a:grpSpLocks/>
          </p:cNvGrpSpPr>
          <p:nvPr/>
        </p:nvGrpSpPr>
        <p:grpSpPr bwMode="auto">
          <a:xfrm>
            <a:off x="2771775" y="5232400"/>
            <a:ext cx="1423988" cy="377825"/>
            <a:chOff x="1533" y="3691"/>
            <a:chExt cx="897" cy="238"/>
          </a:xfrm>
        </p:grpSpPr>
        <p:sp>
          <p:nvSpPr>
            <p:cNvPr id="752779" name="Freeform 139"/>
            <p:cNvSpPr>
              <a:spLocks/>
            </p:cNvSpPr>
            <p:nvPr/>
          </p:nvSpPr>
          <p:spPr bwMode="auto">
            <a:xfrm>
              <a:off x="1533" y="3730"/>
              <a:ext cx="260" cy="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4" y="17"/>
                </a:cxn>
                <a:cxn ang="0">
                  <a:pos x="180" y="32"/>
                </a:cxn>
                <a:cxn ang="0">
                  <a:pos x="260" y="46"/>
                </a:cxn>
              </a:cxnLst>
              <a:rect l="0" t="0" r="r" b="b"/>
              <a:pathLst>
                <a:path w="260" h="46">
                  <a:moveTo>
                    <a:pt x="0" y="0"/>
                  </a:moveTo>
                  <a:lnTo>
                    <a:pt x="94" y="17"/>
                  </a:lnTo>
                  <a:lnTo>
                    <a:pt x="180" y="32"/>
                  </a:lnTo>
                  <a:lnTo>
                    <a:pt x="260" y="46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80" name="Freeform 140"/>
            <p:cNvSpPr>
              <a:spLocks/>
            </p:cNvSpPr>
            <p:nvPr/>
          </p:nvSpPr>
          <p:spPr bwMode="auto">
            <a:xfrm>
              <a:off x="1758" y="3742"/>
              <a:ext cx="35" cy="58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35" y="34"/>
                </a:cxn>
                <a:cxn ang="0">
                  <a:pos x="11" y="0"/>
                </a:cxn>
              </a:cxnLst>
              <a:rect l="0" t="0" r="r" b="b"/>
              <a:pathLst>
                <a:path w="35" h="58">
                  <a:moveTo>
                    <a:pt x="0" y="58"/>
                  </a:moveTo>
                  <a:lnTo>
                    <a:pt x="35" y="34"/>
                  </a:lnTo>
                  <a:lnTo>
                    <a:pt x="11" y="0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81" name="Freeform 141"/>
            <p:cNvSpPr>
              <a:spLocks/>
            </p:cNvSpPr>
            <p:nvPr/>
          </p:nvSpPr>
          <p:spPr bwMode="auto">
            <a:xfrm>
              <a:off x="1793" y="3704"/>
              <a:ext cx="288" cy="144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480" y="0"/>
                </a:cxn>
                <a:cxn ang="0">
                  <a:pos x="960" y="240"/>
                </a:cxn>
                <a:cxn ang="0">
                  <a:pos x="960" y="240"/>
                </a:cxn>
                <a:cxn ang="0">
                  <a:pos x="480" y="480"/>
                </a:cxn>
                <a:cxn ang="0">
                  <a:pos x="0" y="240"/>
                </a:cxn>
              </a:cxnLst>
              <a:rect l="0" t="0" r="r" b="b"/>
              <a:pathLst>
                <a:path w="960" h="480">
                  <a:moveTo>
                    <a:pt x="0" y="240"/>
                  </a:moveTo>
                  <a:cubicBezTo>
                    <a:pt x="0" y="107"/>
                    <a:pt x="215" y="0"/>
                    <a:pt x="480" y="0"/>
                  </a:cubicBezTo>
                  <a:cubicBezTo>
                    <a:pt x="746" y="0"/>
                    <a:pt x="960" y="107"/>
                    <a:pt x="960" y="240"/>
                  </a:cubicBezTo>
                  <a:cubicBezTo>
                    <a:pt x="960" y="240"/>
                    <a:pt x="960" y="240"/>
                    <a:pt x="960" y="240"/>
                  </a:cubicBezTo>
                  <a:cubicBezTo>
                    <a:pt x="960" y="372"/>
                    <a:pt x="746" y="480"/>
                    <a:pt x="480" y="480"/>
                  </a:cubicBezTo>
                  <a:cubicBezTo>
                    <a:pt x="215" y="480"/>
                    <a:pt x="0" y="372"/>
                    <a:pt x="0" y="240"/>
                  </a:cubicBezTo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82" name="Freeform 142"/>
            <p:cNvSpPr>
              <a:spLocks/>
            </p:cNvSpPr>
            <p:nvPr/>
          </p:nvSpPr>
          <p:spPr bwMode="auto">
            <a:xfrm>
              <a:off x="1793" y="3704"/>
              <a:ext cx="288" cy="144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144" y="0"/>
                </a:cxn>
                <a:cxn ang="0">
                  <a:pos x="288" y="72"/>
                </a:cxn>
                <a:cxn ang="0">
                  <a:pos x="288" y="72"/>
                </a:cxn>
                <a:cxn ang="0">
                  <a:pos x="144" y="144"/>
                </a:cxn>
                <a:cxn ang="0">
                  <a:pos x="0" y="72"/>
                </a:cxn>
              </a:cxnLst>
              <a:rect l="0" t="0" r="r" b="b"/>
              <a:pathLst>
                <a:path w="288" h="144">
                  <a:moveTo>
                    <a:pt x="0" y="72"/>
                  </a:moveTo>
                  <a:cubicBezTo>
                    <a:pt x="0" y="33"/>
                    <a:pt x="64" y="0"/>
                    <a:pt x="144" y="0"/>
                  </a:cubicBezTo>
                  <a:cubicBezTo>
                    <a:pt x="223" y="0"/>
                    <a:pt x="288" y="33"/>
                    <a:pt x="288" y="72"/>
                  </a:cubicBezTo>
                  <a:cubicBezTo>
                    <a:pt x="288" y="72"/>
                    <a:pt x="288" y="72"/>
                    <a:pt x="288" y="72"/>
                  </a:cubicBezTo>
                  <a:cubicBezTo>
                    <a:pt x="288" y="112"/>
                    <a:pt x="223" y="144"/>
                    <a:pt x="144" y="144"/>
                  </a:cubicBezTo>
                  <a:cubicBezTo>
                    <a:pt x="64" y="144"/>
                    <a:pt x="0" y="112"/>
                    <a:pt x="0" y="72"/>
                  </a:cubicBez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83" name="Rectangle 143"/>
            <p:cNvSpPr>
              <a:spLocks noChangeArrowheads="1"/>
            </p:cNvSpPr>
            <p:nvPr/>
          </p:nvSpPr>
          <p:spPr bwMode="auto">
            <a:xfrm>
              <a:off x="1851" y="3691"/>
              <a:ext cx="12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800">
                  <a:solidFill>
                    <a:srgbClr val="000000"/>
                  </a:solidFill>
                  <a:latin typeface="Arial" charset="0"/>
                </a:rPr>
                <a:t>m</a:t>
              </a:r>
              <a:endParaRPr lang="en-US"/>
            </a:p>
          </p:txBody>
        </p:sp>
        <p:sp>
          <p:nvSpPr>
            <p:cNvPr id="752784" name="Rectangle 144"/>
            <p:cNvSpPr>
              <a:spLocks noChangeArrowheads="1"/>
            </p:cNvSpPr>
            <p:nvPr/>
          </p:nvSpPr>
          <p:spPr bwMode="auto">
            <a:xfrm>
              <a:off x="1971" y="3758"/>
              <a:ext cx="4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100">
                  <a:solidFill>
                    <a:srgbClr val="000000"/>
                  </a:solidFill>
                  <a:latin typeface="Arial" charset="0"/>
                </a:rPr>
                <a:t>1</a:t>
              </a:r>
              <a:endParaRPr lang="en-US"/>
            </a:p>
          </p:txBody>
        </p:sp>
        <p:sp>
          <p:nvSpPr>
            <p:cNvPr id="752785" name="Freeform 145"/>
            <p:cNvSpPr>
              <a:spLocks/>
            </p:cNvSpPr>
            <p:nvPr/>
          </p:nvSpPr>
          <p:spPr bwMode="auto">
            <a:xfrm>
              <a:off x="2081" y="3776"/>
              <a:ext cx="280" cy="1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5"/>
                </a:cxn>
                <a:cxn ang="0">
                  <a:pos x="79" y="15"/>
                </a:cxn>
                <a:cxn ang="0">
                  <a:pos x="124" y="30"/>
                </a:cxn>
                <a:cxn ang="0">
                  <a:pos x="172" y="51"/>
                </a:cxn>
                <a:cxn ang="0">
                  <a:pos x="224" y="78"/>
                </a:cxn>
                <a:cxn ang="0">
                  <a:pos x="280" y="109"/>
                </a:cxn>
              </a:cxnLst>
              <a:rect l="0" t="0" r="r" b="b"/>
              <a:pathLst>
                <a:path w="280" h="109">
                  <a:moveTo>
                    <a:pt x="0" y="0"/>
                  </a:moveTo>
                  <a:lnTo>
                    <a:pt x="37" y="5"/>
                  </a:lnTo>
                  <a:lnTo>
                    <a:pt x="79" y="15"/>
                  </a:lnTo>
                  <a:lnTo>
                    <a:pt x="124" y="30"/>
                  </a:lnTo>
                  <a:lnTo>
                    <a:pt x="172" y="51"/>
                  </a:lnTo>
                  <a:lnTo>
                    <a:pt x="224" y="78"/>
                  </a:lnTo>
                  <a:lnTo>
                    <a:pt x="280" y="109"/>
                  </a:lnTo>
                </a:path>
              </a:pathLst>
            </a:custGeom>
            <a:noFill/>
            <a:ln w="15875" cap="rnd">
              <a:solidFill>
                <a:srgbClr val="4677B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86" name="Freeform 146"/>
            <p:cNvSpPr>
              <a:spLocks/>
            </p:cNvSpPr>
            <p:nvPr/>
          </p:nvSpPr>
          <p:spPr bwMode="auto">
            <a:xfrm>
              <a:off x="2339" y="3856"/>
              <a:ext cx="91" cy="73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91" y="73"/>
                </a:cxn>
                <a:cxn ang="0">
                  <a:pos x="0" y="51"/>
                </a:cxn>
                <a:cxn ang="0">
                  <a:pos x="32" y="0"/>
                </a:cxn>
              </a:cxnLst>
              <a:rect l="0" t="0" r="r" b="b"/>
              <a:pathLst>
                <a:path w="91" h="73">
                  <a:moveTo>
                    <a:pt x="32" y="0"/>
                  </a:moveTo>
                  <a:lnTo>
                    <a:pt x="91" y="73"/>
                  </a:lnTo>
                  <a:lnTo>
                    <a:pt x="0" y="5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4677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47"/>
          <p:cNvGrpSpPr>
            <a:grpSpLocks/>
          </p:cNvGrpSpPr>
          <p:nvPr/>
        </p:nvGrpSpPr>
        <p:grpSpPr bwMode="auto">
          <a:xfrm>
            <a:off x="4448175" y="1779589"/>
            <a:ext cx="4284663" cy="1822450"/>
            <a:chOff x="1573" y="2932"/>
            <a:chExt cx="2699" cy="1148"/>
          </a:xfrm>
        </p:grpSpPr>
        <p:sp>
          <p:nvSpPr>
            <p:cNvPr id="752788" name="Freeform 148"/>
            <p:cNvSpPr>
              <a:spLocks/>
            </p:cNvSpPr>
            <p:nvPr/>
          </p:nvSpPr>
          <p:spPr bwMode="auto">
            <a:xfrm>
              <a:off x="2564" y="3467"/>
              <a:ext cx="782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814" y="2113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907"/>
                </a:cxn>
                <a:cxn ang="0">
                  <a:pos x="1814" y="0"/>
                </a:cxn>
                <a:cxn ang="0">
                  <a:pos x="181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721" h="2113">
                  <a:moveTo>
                    <a:pt x="907" y="2113"/>
                  </a:moveTo>
                  <a:lnTo>
                    <a:pt x="1814" y="2113"/>
                  </a:lnTo>
                  <a:cubicBezTo>
                    <a:pt x="2315" y="2113"/>
                    <a:pt x="2721" y="1707"/>
                    <a:pt x="2721" y="1206"/>
                  </a:cubicBezTo>
                  <a:cubicBezTo>
                    <a:pt x="2721" y="1206"/>
                    <a:pt x="2721" y="1206"/>
                    <a:pt x="2721" y="1206"/>
                  </a:cubicBezTo>
                  <a:lnTo>
                    <a:pt x="2721" y="1206"/>
                  </a:lnTo>
                  <a:lnTo>
                    <a:pt x="2721" y="907"/>
                  </a:lnTo>
                  <a:cubicBezTo>
                    <a:pt x="2721" y="406"/>
                    <a:pt x="2315" y="0"/>
                    <a:pt x="1814" y="0"/>
                  </a:cubicBezTo>
                  <a:lnTo>
                    <a:pt x="181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89" name="Freeform 149"/>
            <p:cNvSpPr>
              <a:spLocks/>
            </p:cNvSpPr>
            <p:nvPr/>
          </p:nvSpPr>
          <p:spPr bwMode="auto">
            <a:xfrm>
              <a:off x="2564" y="3467"/>
              <a:ext cx="788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814" y="2113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1206"/>
                </a:cxn>
                <a:cxn ang="0">
                  <a:pos x="2721" y="907"/>
                </a:cxn>
                <a:cxn ang="0">
                  <a:pos x="1814" y="0"/>
                </a:cxn>
                <a:cxn ang="0">
                  <a:pos x="181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721" h="2113">
                  <a:moveTo>
                    <a:pt x="907" y="2113"/>
                  </a:moveTo>
                  <a:lnTo>
                    <a:pt x="1814" y="2113"/>
                  </a:lnTo>
                  <a:cubicBezTo>
                    <a:pt x="2315" y="2113"/>
                    <a:pt x="2721" y="1707"/>
                    <a:pt x="2721" y="1206"/>
                  </a:cubicBezTo>
                  <a:cubicBezTo>
                    <a:pt x="2721" y="1206"/>
                    <a:pt x="2721" y="1206"/>
                    <a:pt x="2721" y="1206"/>
                  </a:cubicBezTo>
                  <a:lnTo>
                    <a:pt x="2721" y="1206"/>
                  </a:lnTo>
                  <a:lnTo>
                    <a:pt x="2721" y="907"/>
                  </a:lnTo>
                  <a:cubicBezTo>
                    <a:pt x="2721" y="406"/>
                    <a:pt x="2315" y="0"/>
                    <a:pt x="1814" y="0"/>
                  </a:cubicBezTo>
                  <a:lnTo>
                    <a:pt x="181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noFill/>
            <a:ln w="269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0" name="Freeform 150"/>
            <p:cNvSpPr>
              <a:spLocks/>
            </p:cNvSpPr>
            <p:nvPr/>
          </p:nvSpPr>
          <p:spPr bwMode="auto">
            <a:xfrm>
              <a:off x="3565" y="3125"/>
              <a:ext cx="707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774" y="2113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907"/>
                </a:cxn>
                <a:cxn ang="0">
                  <a:pos x="1774" y="0"/>
                </a:cxn>
                <a:cxn ang="0">
                  <a:pos x="177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681" h="2113">
                  <a:moveTo>
                    <a:pt x="907" y="2113"/>
                  </a:moveTo>
                  <a:lnTo>
                    <a:pt x="1774" y="2113"/>
                  </a:lnTo>
                  <a:cubicBezTo>
                    <a:pt x="2275" y="2113"/>
                    <a:pt x="2681" y="1707"/>
                    <a:pt x="2681" y="1206"/>
                  </a:cubicBezTo>
                  <a:cubicBezTo>
                    <a:pt x="2681" y="1206"/>
                    <a:pt x="2681" y="1206"/>
                    <a:pt x="2681" y="1206"/>
                  </a:cubicBezTo>
                  <a:lnTo>
                    <a:pt x="2681" y="1206"/>
                  </a:lnTo>
                  <a:lnTo>
                    <a:pt x="2681" y="907"/>
                  </a:lnTo>
                  <a:cubicBezTo>
                    <a:pt x="2681" y="406"/>
                    <a:pt x="2275" y="0"/>
                    <a:pt x="1774" y="0"/>
                  </a:cubicBezTo>
                  <a:lnTo>
                    <a:pt x="177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1" name="Freeform 151"/>
            <p:cNvSpPr>
              <a:spLocks/>
            </p:cNvSpPr>
            <p:nvPr/>
          </p:nvSpPr>
          <p:spPr bwMode="auto">
            <a:xfrm>
              <a:off x="3565" y="3125"/>
              <a:ext cx="707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1774" y="2113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1206"/>
                </a:cxn>
                <a:cxn ang="0">
                  <a:pos x="2681" y="907"/>
                </a:cxn>
                <a:cxn ang="0">
                  <a:pos x="1774" y="0"/>
                </a:cxn>
                <a:cxn ang="0">
                  <a:pos x="1774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2681" h="2113">
                  <a:moveTo>
                    <a:pt x="907" y="2113"/>
                  </a:moveTo>
                  <a:lnTo>
                    <a:pt x="1774" y="2113"/>
                  </a:lnTo>
                  <a:cubicBezTo>
                    <a:pt x="2275" y="2113"/>
                    <a:pt x="2681" y="1707"/>
                    <a:pt x="2681" y="1206"/>
                  </a:cubicBezTo>
                  <a:cubicBezTo>
                    <a:pt x="2681" y="1206"/>
                    <a:pt x="2681" y="1206"/>
                    <a:pt x="2681" y="1206"/>
                  </a:cubicBezTo>
                  <a:lnTo>
                    <a:pt x="2681" y="1206"/>
                  </a:lnTo>
                  <a:lnTo>
                    <a:pt x="2681" y="907"/>
                  </a:lnTo>
                  <a:cubicBezTo>
                    <a:pt x="2681" y="406"/>
                    <a:pt x="2275" y="0"/>
                    <a:pt x="1774" y="0"/>
                  </a:cubicBezTo>
                  <a:lnTo>
                    <a:pt x="1774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noFill/>
            <a:ln w="269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2" name="Freeform 152"/>
            <p:cNvSpPr>
              <a:spLocks noEditPoints="1"/>
            </p:cNvSpPr>
            <p:nvPr/>
          </p:nvSpPr>
          <p:spPr bwMode="auto">
            <a:xfrm>
              <a:off x="3647" y="3220"/>
              <a:ext cx="566" cy="314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9" y="346"/>
                </a:cxn>
                <a:cxn ang="0">
                  <a:pos x="58" y="432"/>
                </a:cxn>
                <a:cxn ang="0">
                  <a:pos x="29" y="403"/>
                </a:cxn>
                <a:cxn ang="0">
                  <a:pos x="0" y="663"/>
                </a:cxn>
                <a:cxn ang="0">
                  <a:pos x="58" y="835"/>
                </a:cxn>
                <a:cxn ang="0">
                  <a:pos x="58" y="778"/>
                </a:cxn>
                <a:cxn ang="0">
                  <a:pos x="0" y="951"/>
                </a:cxn>
                <a:cxn ang="0">
                  <a:pos x="29" y="1210"/>
                </a:cxn>
                <a:cxn ang="0">
                  <a:pos x="58" y="1296"/>
                </a:cxn>
                <a:cxn ang="0">
                  <a:pos x="81" y="1331"/>
                </a:cxn>
                <a:cxn ang="0">
                  <a:pos x="58" y="1296"/>
                </a:cxn>
                <a:cxn ang="0">
                  <a:pos x="196" y="1331"/>
                </a:cxn>
                <a:cxn ang="0">
                  <a:pos x="455" y="1302"/>
                </a:cxn>
                <a:cxn ang="0">
                  <a:pos x="541" y="1273"/>
                </a:cxn>
                <a:cxn ang="0">
                  <a:pos x="513" y="1302"/>
                </a:cxn>
                <a:cxn ang="0">
                  <a:pos x="772" y="1331"/>
                </a:cxn>
                <a:cxn ang="0">
                  <a:pos x="945" y="1273"/>
                </a:cxn>
                <a:cxn ang="0">
                  <a:pos x="887" y="1273"/>
                </a:cxn>
                <a:cxn ang="0">
                  <a:pos x="1060" y="1331"/>
                </a:cxn>
                <a:cxn ang="0">
                  <a:pos x="1319" y="1302"/>
                </a:cxn>
                <a:cxn ang="0">
                  <a:pos x="1405" y="1273"/>
                </a:cxn>
                <a:cxn ang="0">
                  <a:pos x="1377" y="1302"/>
                </a:cxn>
                <a:cxn ang="0">
                  <a:pos x="1636" y="1331"/>
                </a:cxn>
                <a:cxn ang="0">
                  <a:pos x="1809" y="1273"/>
                </a:cxn>
                <a:cxn ang="0">
                  <a:pos x="1751" y="1273"/>
                </a:cxn>
                <a:cxn ang="0">
                  <a:pos x="1924" y="1331"/>
                </a:cxn>
                <a:cxn ang="0">
                  <a:pos x="2086" y="1302"/>
                </a:cxn>
                <a:cxn ang="0">
                  <a:pos x="2115" y="1331"/>
                </a:cxn>
                <a:cxn ang="0">
                  <a:pos x="2086" y="1090"/>
                </a:cxn>
                <a:cxn ang="0">
                  <a:pos x="2086" y="1148"/>
                </a:cxn>
                <a:cxn ang="0">
                  <a:pos x="2144" y="975"/>
                </a:cxn>
                <a:cxn ang="0">
                  <a:pos x="2115" y="716"/>
                </a:cxn>
                <a:cxn ang="0">
                  <a:pos x="2086" y="629"/>
                </a:cxn>
                <a:cxn ang="0">
                  <a:pos x="2115" y="658"/>
                </a:cxn>
                <a:cxn ang="0">
                  <a:pos x="2144" y="399"/>
                </a:cxn>
                <a:cxn ang="0">
                  <a:pos x="2086" y="226"/>
                </a:cxn>
                <a:cxn ang="0">
                  <a:pos x="2086" y="284"/>
                </a:cxn>
                <a:cxn ang="0">
                  <a:pos x="2144" y="111"/>
                </a:cxn>
                <a:cxn ang="0">
                  <a:pos x="1938" y="29"/>
                </a:cxn>
                <a:cxn ang="0">
                  <a:pos x="1851" y="58"/>
                </a:cxn>
                <a:cxn ang="0">
                  <a:pos x="1880" y="29"/>
                </a:cxn>
                <a:cxn ang="0">
                  <a:pos x="1621" y="0"/>
                </a:cxn>
                <a:cxn ang="0">
                  <a:pos x="1448" y="58"/>
                </a:cxn>
                <a:cxn ang="0">
                  <a:pos x="1506" y="58"/>
                </a:cxn>
                <a:cxn ang="0">
                  <a:pos x="1333" y="0"/>
                </a:cxn>
                <a:cxn ang="0">
                  <a:pos x="1074" y="29"/>
                </a:cxn>
                <a:cxn ang="0">
                  <a:pos x="987" y="58"/>
                </a:cxn>
                <a:cxn ang="0">
                  <a:pos x="1016" y="29"/>
                </a:cxn>
                <a:cxn ang="0">
                  <a:pos x="757" y="0"/>
                </a:cxn>
                <a:cxn ang="0">
                  <a:pos x="584" y="58"/>
                </a:cxn>
                <a:cxn ang="0">
                  <a:pos x="642" y="58"/>
                </a:cxn>
                <a:cxn ang="0">
                  <a:pos x="469" y="0"/>
                </a:cxn>
                <a:cxn ang="0">
                  <a:pos x="210" y="29"/>
                </a:cxn>
                <a:cxn ang="0">
                  <a:pos x="123" y="58"/>
                </a:cxn>
                <a:cxn ang="0">
                  <a:pos x="152" y="29"/>
                </a:cxn>
              </a:cxnLst>
              <a:rect l="0" t="0" r="r" b="b"/>
              <a:pathLst>
                <a:path w="2144" h="1331">
                  <a:moveTo>
                    <a:pt x="58" y="87"/>
                  </a:moveTo>
                  <a:lnTo>
                    <a:pt x="58" y="144"/>
                  </a:lnTo>
                  <a:cubicBezTo>
                    <a:pt x="58" y="160"/>
                    <a:pt x="45" y="173"/>
                    <a:pt x="29" y="173"/>
                  </a:cubicBezTo>
                  <a:cubicBezTo>
                    <a:pt x="13" y="173"/>
                    <a:pt x="0" y="160"/>
                    <a:pt x="0" y="144"/>
                  </a:cubicBezTo>
                  <a:lnTo>
                    <a:pt x="0" y="87"/>
                  </a:lnTo>
                  <a:cubicBezTo>
                    <a:pt x="0" y="71"/>
                    <a:pt x="13" y="58"/>
                    <a:pt x="29" y="58"/>
                  </a:cubicBezTo>
                  <a:cubicBezTo>
                    <a:pt x="45" y="58"/>
                    <a:pt x="58" y="71"/>
                    <a:pt x="58" y="87"/>
                  </a:cubicBezTo>
                  <a:close/>
                  <a:moveTo>
                    <a:pt x="58" y="259"/>
                  </a:moveTo>
                  <a:lnTo>
                    <a:pt x="58" y="317"/>
                  </a:lnTo>
                  <a:cubicBezTo>
                    <a:pt x="58" y="333"/>
                    <a:pt x="45" y="346"/>
                    <a:pt x="29" y="346"/>
                  </a:cubicBezTo>
                  <a:cubicBezTo>
                    <a:pt x="13" y="346"/>
                    <a:pt x="0" y="333"/>
                    <a:pt x="0" y="317"/>
                  </a:cubicBezTo>
                  <a:lnTo>
                    <a:pt x="0" y="259"/>
                  </a:lnTo>
                  <a:cubicBezTo>
                    <a:pt x="0" y="244"/>
                    <a:pt x="13" y="231"/>
                    <a:pt x="29" y="231"/>
                  </a:cubicBezTo>
                  <a:cubicBezTo>
                    <a:pt x="45" y="231"/>
                    <a:pt x="58" y="244"/>
                    <a:pt x="58" y="259"/>
                  </a:cubicBezTo>
                  <a:close/>
                  <a:moveTo>
                    <a:pt x="58" y="432"/>
                  </a:moveTo>
                  <a:lnTo>
                    <a:pt x="58" y="490"/>
                  </a:lnTo>
                  <a:cubicBezTo>
                    <a:pt x="58" y="506"/>
                    <a:pt x="45" y="519"/>
                    <a:pt x="29" y="519"/>
                  </a:cubicBezTo>
                  <a:cubicBezTo>
                    <a:pt x="13" y="519"/>
                    <a:pt x="0" y="506"/>
                    <a:pt x="0" y="490"/>
                  </a:cubicBezTo>
                  <a:lnTo>
                    <a:pt x="0" y="432"/>
                  </a:lnTo>
                  <a:cubicBezTo>
                    <a:pt x="0" y="416"/>
                    <a:pt x="13" y="403"/>
                    <a:pt x="29" y="403"/>
                  </a:cubicBezTo>
                  <a:cubicBezTo>
                    <a:pt x="45" y="403"/>
                    <a:pt x="58" y="416"/>
                    <a:pt x="58" y="432"/>
                  </a:cubicBezTo>
                  <a:close/>
                  <a:moveTo>
                    <a:pt x="58" y="605"/>
                  </a:moveTo>
                  <a:lnTo>
                    <a:pt x="58" y="663"/>
                  </a:lnTo>
                  <a:cubicBezTo>
                    <a:pt x="58" y="679"/>
                    <a:pt x="45" y="691"/>
                    <a:pt x="29" y="691"/>
                  </a:cubicBezTo>
                  <a:cubicBezTo>
                    <a:pt x="13" y="691"/>
                    <a:pt x="0" y="679"/>
                    <a:pt x="0" y="663"/>
                  </a:cubicBezTo>
                  <a:lnTo>
                    <a:pt x="0" y="605"/>
                  </a:lnTo>
                  <a:cubicBezTo>
                    <a:pt x="0" y="589"/>
                    <a:pt x="13" y="576"/>
                    <a:pt x="29" y="576"/>
                  </a:cubicBezTo>
                  <a:cubicBezTo>
                    <a:pt x="45" y="576"/>
                    <a:pt x="58" y="589"/>
                    <a:pt x="58" y="605"/>
                  </a:cubicBezTo>
                  <a:close/>
                  <a:moveTo>
                    <a:pt x="58" y="778"/>
                  </a:moveTo>
                  <a:lnTo>
                    <a:pt x="58" y="835"/>
                  </a:lnTo>
                  <a:cubicBezTo>
                    <a:pt x="58" y="851"/>
                    <a:pt x="45" y="864"/>
                    <a:pt x="29" y="864"/>
                  </a:cubicBezTo>
                  <a:cubicBezTo>
                    <a:pt x="13" y="864"/>
                    <a:pt x="0" y="851"/>
                    <a:pt x="0" y="835"/>
                  </a:cubicBezTo>
                  <a:lnTo>
                    <a:pt x="0" y="778"/>
                  </a:lnTo>
                  <a:cubicBezTo>
                    <a:pt x="0" y="762"/>
                    <a:pt x="13" y="749"/>
                    <a:pt x="29" y="749"/>
                  </a:cubicBezTo>
                  <a:cubicBezTo>
                    <a:pt x="45" y="749"/>
                    <a:pt x="58" y="762"/>
                    <a:pt x="58" y="778"/>
                  </a:cubicBezTo>
                  <a:close/>
                  <a:moveTo>
                    <a:pt x="58" y="951"/>
                  </a:moveTo>
                  <a:lnTo>
                    <a:pt x="58" y="1008"/>
                  </a:lnTo>
                  <a:cubicBezTo>
                    <a:pt x="58" y="1024"/>
                    <a:pt x="45" y="1037"/>
                    <a:pt x="29" y="1037"/>
                  </a:cubicBezTo>
                  <a:cubicBezTo>
                    <a:pt x="13" y="1037"/>
                    <a:pt x="0" y="1024"/>
                    <a:pt x="0" y="1008"/>
                  </a:cubicBezTo>
                  <a:lnTo>
                    <a:pt x="0" y="951"/>
                  </a:lnTo>
                  <a:cubicBezTo>
                    <a:pt x="0" y="935"/>
                    <a:pt x="13" y="922"/>
                    <a:pt x="29" y="922"/>
                  </a:cubicBezTo>
                  <a:cubicBezTo>
                    <a:pt x="45" y="922"/>
                    <a:pt x="58" y="935"/>
                    <a:pt x="58" y="951"/>
                  </a:cubicBezTo>
                  <a:close/>
                  <a:moveTo>
                    <a:pt x="58" y="1123"/>
                  </a:moveTo>
                  <a:lnTo>
                    <a:pt x="58" y="1181"/>
                  </a:lnTo>
                  <a:cubicBezTo>
                    <a:pt x="58" y="1197"/>
                    <a:pt x="45" y="1210"/>
                    <a:pt x="29" y="1210"/>
                  </a:cubicBezTo>
                  <a:cubicBezTo>
                    <a:pt x="13" y="1210"/>
                    <a:pt x="0" y="1197"/>
                    <a:pt x="0" y="1181"/>
                  </a:cubicBezTo>
                  <a:lnTo>
                    <a:pt x="0" y="1123"/>
                  </a:lnTo>
                  <a:cubicBezTo>
                    <a:pt x="0" y="1108"/>
                    <a:pt x="13" y="1095"/>
                    <a:pt x="29" y="1095"/>
                  </a:cubicBezTo>
                  <a:cubicBezTo>
                    <a:pt x="45" y="1095"/>
                    <a:pt x="58" y="1108"/>
                    <a:pt x="58" y="1123"/>
                  </a:cubicBezTo>
                  <a:close/>
                  <a:moveTo>
                    <a:pt x="58" y="1296"/>
                  </a:moveTo>
                  <a:lnTo>
                    <a:pt x="58" y="1302"/>
                  </a:lnTo>
                  <a:lnTo>
                    <a:pt x="29" y="1273"/>
                  </a:lnTo>
                  <a:lnTo>
                    <a:pt x="81" y="1273"/>
                  </a:lnTo>
                  <a:cubicBezTo>
                    <a:pt x="96" y="1273"/>
                    <a:pt x="109" y="1286"/>
                    <a:pt x="109" y="1302"/>
                  </a:cubicBezTo>
                  <a:cubicBezTo>
                    <a:pt x="109" y="1318"/>
                    <a:pt x="96" y="1331"/>
                    <a:pt x="81" y="1331"/>
                  </a:cubicBezTo>
                  <a:lnTo>
                    <a:pt x="29" y="1331"/>
                  </a:lnTo>
                  <a:cubicBezTo>
                    <a:pt x="13" y="1331"/>
                    <a:pt x="0" y="1318"/>
                    <a:pt x="0" y="1302"/>
                  </a:cubicBezTo>
                  <a:lnTo>
                    <a:pt x="0" y="1296"/>
                  </a:lnTo>
                  <a:cubicBezTo>
                    <a:pt x="0" y="1280"/>
                    <a:pt x="13" y="1267"/>
                    <a:pt x="29" y="1267"/>
                  </a:cubicBezTo>
                  <a:cubicBezTo>
                    <a:pt x="45" y="1267"/>
                    <a:pt x="58" y="1280"/>
                    <a:pt x="58" y="1296"/>
                  </a:cubicBezTo>
                  <a:close/>
                  <a:moveTo>
                    <a:pt x="196" y="1273"/>
                  </a:moveTo>
                  <a:lnTo>
                    <a:pt x="253" y="1273"/>
                  </a:lnTo>
                  <a:cubicBezTo>
                    <a:pt x="269" y="1273"/>
                    <a:pt x="282" y="1286"/>
                    <a:pt x="282" y="1302"/>
                  </a:cubicBezTo>
                  <a:cubicBezTo>
                    <a:pt x="282" y="1318"/>
                    <a:pt x="269" y="1331"/>
                    <a:pt x="253" y="1331"/>
                  </a:cubicBezTo>
                  <a:lnTo>
                    <a:pt x="196" y="1331"/>
                  </a:lnTo>
                  <a:cubicBezTo>
                    <a:pt x="180" y="1331"/>
                    <a:pt x="167" y="1318"/>
                    <a:pt x="167" y="1302"/>
                  </a:cubicBezTo>
                  <a:cubicBezTo>
                    <a:pt x="167" y="1286"/>
                    <a:pt x="180" y="1273"/>
                    <a:pt x="196" y="1273"/>
                  </a:cubicBezTo>
                  <a:close/>
                  <a:moveTo>
                    <a:pt x="369" y="1273"/>
                  </a:moveTo>
                  <a:lnTo>
                    <a:pt x="426" y="1273"/>
                  </a:lnTo>
                  <a:cubicBezTo>
                    <a:pt x="442" y="1273"/>
                    <a:pt x="455" y="1286"/>
                    <a:pt x="455" y="1302"/>
                  </a:cubicBezTo>
                  <a:cubicBezTo>
                    <a:pt x="455" y="1318"/>
                    <a:pt x="442" y="1331"/>
                    <a:pt x="426" y="1331"/>
                  </a:cubicBezTo>
                  <a:lnTo>
                    <a:pt x="369" y="1331"/>
                  </a:lnTo>
                  <a:cubicBezTo>
                    <a:pt x="353" y="1331"/>
                    <a:pt x="340" y="1318"/>
                    <a:pt x="340" y="1302"/>
                  </a:cubicBezTo>
                  <a:cubicBezTo>
                    <a:pt x="340" y="1286"/>
                    <a:pt x="353" y="1273"/>
                    <a:pt x="369" y="1273"/>
                  </a:cubicBezTo>
                  <a:close/>
                  <a:moveTo>
                    <a:pt x="541" y="1273"/>
                  </a:moveTo>
                  <a:lnTo>
                    <a:pt x="599" y="1273"/>
                  </a:lnTo>
                  <a:cubicBezTo>
                    <a:pt x="615" y="1273"/>
                    <a:pt x="628" y="1286"/>
                    <a:pt x="628" y="1302"/>
                  </a:cubicBezTo>
                  <a:cubicBezTo>
                    <a:pt x="628" y="1318"/>
                    <a:pt x="615" y="1331"/>
                    <a:pt x="599" y="1331"/>
                  </a:cubicBezTo>
                  <a:lnTo>
                    <a:pt x="541" y="1331"/>
                  </a:lnTo>
                  <a:cubicBezTo>
                    <a:pt x="525" y="1331"/>
                    <a:pt x="513" y="1318"/>
                    <a:pt x="513" y="1302"/>
                  </a:cubicBezTo>
                  <a:cubicBezTo>
                    <a:pt x="513" y="1286"/>
                    <a:pt x="525" y="1273"/>
                    <a:pt x="541" y="1273"/>
                  </a:cubicBezTo>
                  <a:close/>
                  <a:moveTo>
                    <a:pt x="714" y="1273"/>
                  </a:moveTo>
                  <a:lnTo>
                    <a:pt x="772" y="1273"/>
                  </a:lnTo>
                  <a:cubicBezTo>
                    <a:pt x="788" y="1273"/>
                    <a:pt x="801" y="1286"/>
                    <a:pt x="801" y="1302"/>
                  </a:cubicBezTo>
                  <a:cubicBezTo>
                    <a:pt x="801" y="1318"/>
                    <a:pt x="788" y="1331"/>
                    <a:pt x="772" y="1331"/>
                  </a:cubicBezTo>
                  <a:lnTo>
                    <a:pt x="714" y="1331"/>
                  </a:lnTo>
                  <a:cubicBezTo>
                    <a:pt x="698" y="1331"/>
                    <a:pt x="685" y="1318"/>
                    <a:pt x="685" y="1302"/>
                  </a:cubicBezTo>
                  <a:cubicBezTo>
                    <a:pt x="685" y="1286"/>
                    <a:pt x="698" y="1273"/>
                    <a:pt x="714" y="1273"/>
                  </a:cubicBezTo>
                  <a:close/>
                  <a:moveTo>
                    <a:pt x="887" y="1273"/>
                  </a:moveTo>
                  <a:lnTo>
                    <a:pt x="945" y="1273"/>
                  </a:lnTo>
                  <a:cubicBezTo>
                    <a:pt x="960" y="1273"/>
                    <a:pt x="973" y="1286"/>
                    <a:pt x="973" y="1302"/>
                  </a:cubicBezTo>
                  <a:cubicBezTo>
                    <a:pt x="973" y="1318"/>
                    <a:pt x="960" y="1331"/>
                    <a:pt x="945" y="1331"/>
                  </a:cubicBezTo>
                  <a:lnTo>
                    <a:pt x="887" y="1331"/>
                  </a:lnTo>
                  <a:cubicBezTo>
                    <a:pt x="871" y="1331"/>
                    <a:pt x="858" y="1318"/>
                    <a:pt x="858" y="1302"/>
                  </a:cubicBezTo>
                  <a:cubicBezTo>
                    <a:pt x="858" y="1286"/>
                    <a:pt x="871" y="1273"/>
                    <a:pt x="887" y="1273"/>
                  </a:cubicBezTo>
                  <a:close/>
                  <a:moveTo>
                    <a:pt x="1060" y="1273"/>
                  </a:moveTo>
                  <a:lnTo>
                    <a:pt x="1117" y="1273"/>
                  </a:lnTo>
                  <a:cubicBezTo>
                    <a:pt x="1133" y="1273"/>
                    <a:pt x="1146" y="1286"/>
                    <a:pt x="1146" y="1302"/>
                  </a:cubicBezTo>
                  <a:cubicBezTo>
                    <a:pt x="1146" y="1318"/>
                    <a:pt x="1133" y="1331"/>
                    <a:pt x="1117" y="1331"/>
                  </a:cubicBezTo>
                  <a:lnTo>
                    <a:pt x="1060" y="1331"/>
                  </a:lnTo>
                  <a:cubicBezTo>
                    <a:pt x="1044" y="1331"/>
                    <a:pt x="1031" y="1318"/>
                    <a:pt x="1031" y="1302"/>
                  </a:cubicBezTo>
                  <a:cubicBezTo>
                    <a:pt x="1031" y="1286"/>
                    <a:pt x="1044" y="1273"/>
                    <a:pt x="1060" y="1273"/>
                  </a:cubicBezTo>
                  <a:close/>
                  <a:moveTo>
                    <a:pt x="1233" y="1273"/>
                  </a:moveTo>
                  <a:lnTo>
                    <a:pt x="1290" y="1273"/>
                  </a:lnTo>
                  <a:cubicBezTo>
                    <a:pt x="1306" y="1273"/>
                    <a:pt x="1319" y="1286"/>
                    <a:pt x="1319" y="1302"/>
                  </a:cubicBezTo>
                  <a:cubicBezTo>
                    <a:pt x="1319" y="1318"/>
                    <a:pt x="1306" y="1331"/>
                    <a:pt x="1290" y="1331"/>
                  </a:cubicBezTo>
                  <a:lnTo>
                    <a:pt x="1233" y="1331"/>
                  </a:lnTo>
                  <a:cubicBezTo>
                    <a:pt x="1217" y="1331"/>
                    <a:pt x="1204" y="1318"/>
                    <a:pt x="1204" y="1302"/>
                  </a:cubicBezTo>
                  <a:cubicBezTo>
                    <a:pt x="1204" y="1286"/>
                    <a:pt x="1217" y="1273"/>
                    <a:pt x="1233" y="1273"/>
                  </a:cubicBezTo>
                  <a:close/>
                  <a:moveTo>
                    <a:pt x="1405" y="1273"/>
                  </a:moveTo>
                  <a:lnTo>
                    <a:pt x="1463" y="1273"/>
                  </a:lnTo>
                  <a:cubicBezTo>
                    <a:pt x="1479" y="1273"/>
                    <a:pt x="1492" y="1286"/>
                    <a:pt x="1492" y="1302"/>
                  </a:cubicBezTo>
                  <a:cubicBezTo>
                    <a:pt x="1492" y="1318"/>
                    <a:pt x="1479" y="1331"/>
                    <a:pt x="1463" y="1331"/>
                  </a:cubicBezTo>
                  <a:lnTo>
                    <a:pt x="1405" y="1331"/>
                  </a:lnTo>
                  <a:cubicBezTo>
                    <a:pt x="1389" y="1331"/>
                    <a:pt x="1377" y="1318"/>
                    <a:pt x="1377" y="1302"/>
                  </a:cubicBezTo>
                  <a:cubicBezTo>
                    <a:pt x="1377" y="1286"/>
                    <a:pt x="1389" y="1273"/>
                    <a:pt x="1405" y="1273"/>
                  </a:cubicBezTo>
                  <a:close/>
                  <a:moveTo>
                    <a:pt x="1578" y="1273"/>
                  </a:moveTo>
                  <a:lnTo>
                    <a:pt x="1636" y="1273"/>
                  </a:lnTo>
                  <a:cubicBezTo>
                    <a:pt x="1652" y="1273"/>
                    <a:pt x="1665" y="1286"/>
                    <a:pt x="1665" y="1302"/>
                  </a:cubicBezTo>
                  <a:cubicBezTo>
                    <a:pt x="1665" y="1318"/>
                    <a:pt x="1652" y="1331"/>
                    <a:pt x="1636" y="1331"/>
                  </a:cubicBezTo>
                  <a:lnTo>
                    <a:pt x="1578" y="1331"/>
                  </a:lnTo>
                  <a:cubicBezTo>
                    <a:pt x="1562" y="1331"/>
                    <a:pt x="1549" y="1318"/>
                    <a:pt x="1549" y="1302"/>
                  </a:cubicBezTo>
                  <a:cubicBezTo>
                    <a:pt x="1549" y="1286"/>
                    <a:pt x="1562" y="1273"/>
                    <a:pt x="1578" y="1273"/>
                  </a:cubicBezTo>
                  <a:close/>
                  <a:moveTo>
                    <a:pt x="1751" y="1273"/>
                  </a:moveTo>
                  <a:lnTo>
                    <a:pt x="1809" y="1273"/>
                  </a:lnTo>
                  <a:cubicBezTo>
                    <a:pt x="1824" y="1273"/>
                    <a:pt x="1837" y="1286"/>
                    <a:pt x="1837" y="1302"/>
                  </a:cubicBezTo>
                  <a:cubicBezTo>
                    <a:pt x="1837" y="1318"/>
                    <a:pt x="1824" y="1331"/>
                    <a:pt x="1809" y="1331"/>
                  </a:cubicBezTo>
                  <a:lnTo>
                    <a:pt x="1751" y="1331"/>
                  </a:lnTo>
                  <a:cubicBezTo>
                    <a:pt x="1735" y="1331"/>
                    <a:pt x="1722" y="1318"/>
                    <a:pt x="1722" y="1302"/>
                  </a:cubicBezTo>
                  <a:cubicBezTo>
                    <a:pt x="1722" y="1286"/>
                    <a:pt x="1735" y="1273"/>
                    <a:pt x="1751" y="1273"/>
                  </a:cubicBezTo>
                  <a:close/>
                  <a:moveTo>
                    <a:pt x="1924" y="1273"/>
                  </a:moveTo>
                  <a:lnTo>
                    <a:pt x="1981" y="1273"/>
                  </a:lnTo>
                  <a:cubicBezTo>
                    <a:pt x="1997" y="1273"/>
                    <a:pt x="2010" y="1286"/>
                    <a:pt x="2010" y="1302"/>
                  </a:cubicBezTo>
                  <a:cubicBezTo>
                    <a:pt x="2010" y="1318"/>
                    <a:pt x="1997" y="1331"/>
                    <a:pt x="1981" y="1331"/>
                  </a:cubicBezTo>
                  <a:lnTo>
                    <a:pt x="1924" y="1331"/>
                  </a:lnTo>
                  <a:cubicBezTo>
                    <a:pt x="1908" y="1331"/>
                    <a:pt x="1895" y="1318"/>
                    <a:pt x="1895" y="1302"/>
                  </a:cubicBezTo>
                  <a:cubicBezTo>
                    <a:pt x="1895" y="1286"/>
                    <a:pt x="1908" y="1273"/>
                    <a:pt x="1924" y="1273"/>
                  </a:cubicBezTo>
                  <a:close/>
                  <a:moveTo>
                    <a:pt x="2097" y="1273"/>
                  </a:moveTo>
                  <a:lnTo>
                    <a:pt x="2115" y="1273"/>
                  </a:lnTo>
                  <a:lnTo>
                    <a:pt x="2086" y="1302"/>
                  </a:lnTo>
                  <a:lnTo>
                    <a:pt x="2086" y="1263"/>
                  </a:lnTo>
                  <a:cubicBezTo>
                    <a:pt x="2086" y="1247"/>
                    <a:pt x="2099" y="1234"/>
                    <a:pt x="2115" y="1234"/>
                  </a:cubicBezTo>
                  <a:cubicBezTo>
                    <a:pt x="2131" y="1234"/>
                    <a:pt x="2144" y="1247"/>
                    <a:pt x="2144" y="1263"/>
                  </a:cubicBezTo>
                  <a:lnTo>
                    <a:pt x="2144" y="1302"/>
                  </a:lnTo>
                  <a:cubicBezTo>
                    <a:pt x="2144" y="1318"/>
                    <a:pt x="2131" y="1331"/>
                    <a:pt x="2115" y="1331"/>
                  </a:cubicBezTo>
                  <a:lnTo>
                    <a:pt x="2097" y="1331"/>
                  </a:lnTo>
                  <a:cubicBezTo>
                    <a:pt x="2081" y="1331"/>
                    <a:pt x="2068" y="1318"/>
                    <a:pt x="2068" y="1302"/>
                  </a:cubicBezTo>
                  <a:cubicBezTo>
                    <a:pt x="2068" y="1286"/>
                    <a:pt x="2081" y="1273"/>
                    <a:pt x="2097" y="1273"/>
                  </a:cubicBezTo>
                  <a:close/>
                  <a:moveTo>
                    <a:pt x="2086" y="1148"/>
                  </a:moveTo>
                  <a:lnTo>
                    <a:pt x="2086" y="1090"/>
                  </a:lnTo>
                  <a:cubicBezTo>
                    <a:pt x="2086" y="1074"/>
                    <a:pt x="2099" y="1061"/>
                    <a:pt x="2115" y="1061"/>
                  </a:cubicBezTo>
                  <a:cubicBezTo>
                    <a:pt x="2131" y="1061"/>
                    <a:pt x="2144" y="1074"/>
                    <a:pt x="2144" y="1090"/>
                  </a:cubicBezTo>
                  <a:lnTo>
                    <a:pt x="2144" y="1148"/>
                  </a:lnTo>
                  <a:cubicBezTo>
                    <a:pt x="2144" y="1164"/>
                    <a:pt x="2131" y="1177"/>
                    <a:pt x="2115" y="1177"/>
                  </a:cubicBezTo>
                  <a:cubicBezTo>
                    <a:pt x="2099" y="1177"/>
                    <a:pt x="2086" y="1164"/>
                    <a:pt x="2086" y="1148"/>
                  </a:cubicBezTo>
                  <a:close/>
                  <a:moveTo>
                    <a:pt x="2086" y="975"/>
                  </a:moveTo>
                  <a:lnTo>
                    <a:pt x="2086" y="917"/>
                  </a:lnTo>
                  <a:cubicBezTo>
                    <a:pt x="2086" y="901"/>
                    <a:pt x="2099" y="889"/>
                    <a:pt x="2115" y="889"/>
                  </a:cubicBezTo>
                  <a:cubicBezTo>
                    <a:pt x="2131" y="889"/>
                    <a:pt x="2144" y="901"/>
                    <a:pt x="2144" y="917"/>
                  </a:cubicBezTo>
                  <a:lnTo>
                    <a:pt x="2144" y="975"/>
                  </a:lnTo>
                  <a:cubicBezTo>
                    <a:pt x="2144" y="991"/>
                    <a:pt x="2131" y="1004"/>
                    <a:pt x="2115" y="1004"/>
                  </a:cubicBezTo>
                  <a:cubicBezTo>
                    <a:pt x="2099" y="1004"/>
                    <a:pt x="2086" y="991"/>
                    <a:pt x="2086" y="975"/>
                  </a:cubicBezTo>
                  <a:close/>
                  <a:moveTo>
                    <a:pt x="2086" y="802"/>
                  </a:moveTo>
                  <a:lnTo>
                    <a:pt x="2086" y="745"/>
                  </a:lnTo>
                  <a:cubicBezTo>
                    <a:pt x="2086" y="729"/>
                    <a:pt x="2099" y="716"/>
                    <a:pt x="2115" y="716"/>
                  </a:cubicBezTo>
                  <a:cubicBezTo>
                    <a:pt x="2131" y="716"/>
                    <a:pt x="2144" y="729"/>
                    <a:pt x="2144" y="745"/>
                  </a:cubicBezTo>
                  <a:lnTo>
                    <a:pt x="2144" y="802"/>
                  </a:lnTo>
                  <a:cubicBezTo>
                    <a:pt x="2144" y="818"/>
                    <a:pt x="2131" y="831"/>
                    <a:pt x="2115" y="831"/>
                  </a:cubicBezTo>
                  <a:cubicBezTo>
                    <a:pt x="2099" y="831"/>
                    <a:pt x="2086" y="818"/>
                    <a:pt x="2086" y="802"/>
                  </a:cubicBezTo>
                  <a:close/>
                  <a:moveTo>
                    <a:pt x="2086" y="629"/>
                  </a:moveTo>
                  <a:lnTo>
                    <a:pt x="2086" y="572"/>
                  </a:lnTo>
                  <a:cubicBezTo>
                    <a:pt x="2086" y="556"/>
                    <a:pt x="2099" y="543"/>
                    <a:pt x="2115" y="543"/>
                  </a:cubicBezTo>
                  <a:cubicBezTo>
                    <a:pt x="2131" y="543"/>
                    <a:pt x="2144" y="556"/>
                    <a:pt x="2144" y="572"/>
                  </a:cubicBezTo>
                  <a:lnTo>
                    <a:pt x="2144" y="629"/>
                  </a:lnTo>
                  <a:cubicBezTo>
                    <a:pt x="2144" y="645"/>
                    <a:pt x="2131" y="658"/>
                    <a:pt x="2115" y="658"/>
                  </a:cubicBezTo>
                  <a:cubicBezTo>
                    <a:pt x="2099" y="658"/>
                    <a:pt x="2086" y="645"/>
                    <a:pt x="2086" y="629"/>
                  </a:cubicBezTo>
                  <a:close/>
                  <a:moveTo>
                    <a:pt x="2086" y="457"/>
                  </a:moveTo>
                  <a:lnTo>
                    <a:pt x="2086" y="399"/>
                  </a:lnTo>
                  <a:cubicBezTo>
                    <a:pt x="2086" y="383"/>
                    <a:pt x="2099" y="370"/>
                    <a:pt x="2115" y="370"/>
                  </a:cubicBezTo>
                  <a:cubicBezTo>
                    <a:pt x="2131" y="370"/>
                    <a:pt x="2144" y="383"/>
                    <a:pt x="2144" y="399"/>
                  </a:cubicBezTo>
                  <a:lnTo>
                    <a:pt x="2144" y="457"/>
                  </a:lnTo>
                  <a:cubicBezTo>
                    <a:pt x="2144" y="472"/>
                    <a:pt x="2131" y="485"/>
                    <a:pt x="2115" y="485"/>
                  </a:cubicBezTo>
                  <a:cubicBezTo>
                    <a:pt x="2099" y="485"/>
                    <a:pt x="2086" y="472"/>
                    <a:pt x="2086" y="457"/>
                  </a:cubicBezTo>
                  <a:close/>
                  <a:moveTo>
                    <a:pt x="2086" y="284"/>
                  </a:moveTo>
                  <a:lnTo>
                    <a:pt x="2086" y="226"/>
                  </a:lnTo>
                  <a:cubicBezTo>
                    <a:pt x="2086" y="210"/>
                    <a:pt x="2099" y="197"/>
                    <a:pt x="2115" y="197"/>
                  </a:cubicBezTo>
                  <a:cubicBezTo>
                    <a:pt x="2131" y="197"/>
                    <a:pt x="2144" y="210"/>
                    <a:pt x="2144" y="226"/>
                  </a:cubicBezTo>
                  <a:lnTo>
                    <a:pt x="2144" y="284"/>
                  </a:lnTo>
                  <a:cubicBezTo>
                    <a:pt x="2144" y="300"/>
                    <a:pt x="2131" y="313"/>
                    <a:pt x="2115" y="313"/>
                  </a:cubicBezTo>
                  <a:cubicBezTo>
                    <a:pt x="2099" y="313"/>
                    <a:pt x="2086" y="300"/>
                    <a:pt x="2086" y="284"/>
                  </a:cubicBezTo>
                  <a:close/>
                  <a:moveTo>
                    <a:pt x="2086" y="111"/>
                  </a:moveTo>
                  <a:lnTo>
                    <a:pt x="2086" y="53"/>
                  </a:lnTo>
                  <a:cubicBezTo>
                    <a:pt x="2086" y="37"/>
                    <a:pt x="2099" y="25"/>
                    <a:pt x="2115" y="25"/>
                  </a:cubicBezTo>
                  <a:cubicBezTo>
                    <a:pt x="2131" y="25"/>
                    <a:pt x="2144" y="37"/>
                    <a:pt x="2144" y="53"/>
                  </a:cubicBezTo>
                  <a:lnTo>
                    <a:pt x="2144" y="111"/>
                  </a:lnTo>
                  <a:cubicBezTo>
                    <a:pt x="2144" y="127"/>
                    <a:pt x="2131" y="140"/>
                    <a:pt x="2115" y="140"/>
                  </a:cubicBezTo>
                  <a:cubicBezTo>
                    <a:pt x="2099" y="140"/>
                    <a:pt x="2086" y="127"/>
                    <a:pt x="2086" y="111"/>
                  </a:cubicBezTo>
                  <a:close/>
                  <a:moveTo>
                    <a:pt x="2024" y="58"/>
                  </a:moveTo>
                  <a:lnTo>
                    <a:pt x="1966" y="58"/>
                  </a:lnTo>
                  <a:cubicBezTo>
                    <a:pt x="1950" y="58"/>
                    <a:pt x="1938" y="45"/>
                    <a:pt x="1938" y="29"/>
                  </a:cubicBezTo>
                  <a:cubicBezTo>
                    <a:pt x="1938" y="13"/>
                    <a:pt x="1950" y="0"/>
                    <a:pt x="1966" y="0"/>
                  </a:cubicBezTo>
                  <a:lnTo>
                    <a:pt x="2024" y="0"/>
                  </a:lnTo>
                  <a:cubicBezTo>
                    <a:pt x="2040" y="0"/>
                    <a:pt x="2053" y="13"/>
                    <a:pt x="2053" y="29"/>
                  </a:cubicBezTo>
                  <a:cubicBezTo>
                    <a:pt x="2053" y="45"/>
                    <a:pt x="2040" y="58"/>
                    <a:pt x="2024" y="58"/>
                  </a:cubicBezTo>
                  <a:close/>
                  <a:moveTo>
                    <a:pt x="1851" y="58"/>
                  </a:moveTo>
                  <a:lnTo>
                    <a:pt x="1794" y="58"/>
                  </a:lnTo>
                  <a:cubicBezTo>
                    <a:pt x="1778" y="58"/>
                    <a:pt x="1765" y="45"/>
                    <a:pt x="1765" y="29"/>
                  </a:cubicBezTo>
                  <a:cubicBezTo>
                    <a:pt x="1765" y="13"/>
                    <a:pt x="1778" y="0"/>
                    <a:pt x="1794" y="0"/>
                  </a:cubicBezTo>
                  <a:lnTo>
                    <a:pt x="1851" y="0"/>
                  </a:lnTo>
                  <a:cubicBezTo>
                    <a:pt x="1867" y="0"/>
                    <a:pt x="1880" y="13"/>
                    <a:pt x="1880" y="29"/>
                  </a:cubicBezTo>
                  <a:cubicBezTo>
                    <a:pt x="1880" y="45"/>
                    <a:pt x="1867" y="58"/>
                    <a:pt x="1851" y="58"/>
                  </a:cubicBezTo>
                  <a:close/>
                  <a:moveTo>
                    <a:pt x="1678" y="58"/>
                  </a:moveTo>
                  <a:lnTo>
                    <a:pt x="1621" y="58"/>
                  </a:lnTo>
                  <a:cubicBezTo>
                    <a:pt x="1605" y="58"/>
                    <a:pt x="1592" y="45"/>
                    <a:pt x="1592" y="29"/>
                  </a:cubicBezTo>
                  <a:cubicBezTo>
                    <a:pt x="1592" y="13"/>
                    <a:pt x="1605" y="0"/>
                    <a:pt x="1621" y="0"/>
                  </a:cubicBezTo>
                  <a:lnTo>
                    <a:pt x="1678" y="0"/>
                  </a:lnTo>
                  <a:cubicBezTo>
                    <a:pt x="1694" y="0"/>
                    <a:pt x="1707" y="13"/>
                    <a:pt x="1707" y="29"/>
                  </a:cubicBezTo>
                  <a:cubicBezTo>
                    <a:pt x="1707" y="45"/>
                    <a:pt x="1694" y="58"/>
                    <a:pt x="1678" y="58"/>
                  </a:cubicBezTo>
                  <a:close/>
                  <a:moveTo>
                    <a:pt x="1506" y="58"/>
                  </a:moveTo>
                  <a:lnTo>
                    <a:pt x="1448" y="58"/>
                  </a:lnTo>
                  <a:cubicBezTo>
                    <a:pt x="1432" y="58"/>
                    <a:pt x="1419" y="45"/>
                    <a:pt x="1419" y="29"/>
                  </a:cubicBezTo>
                  <a:cubicBezTo>
                    <a:pt x="1419" y="13"/>
                    <a:pt x="1432" y="0"/>
                    <a:pt x="1448" y="0"/>
                  </a:cubicBezTo>
                  <a:lnTo>
                    <a:pt x="1506" y="0"/>
                  </a:lnTo>
                  <a:cubicBezTo>
                    <a:pt x="1521" y="0"/>
                    <a:pt x="1534" y="13"/>
                    <a:pt x="1534" y="29"/>
                  </a:cubicBezTo>
                  <a:cubicBezTo>
                    <a:pt x="1534" y="45"/>
                    <a:pt x="1521" y="58"/>
                    <a:pt x="1506" y="58"/>
                  </a:cubicBezTo>
                  <a:close/>
                  <a:moveTo>
                    <a:pt x="1333" y="58"/>
                  </a:moveTo>
                  <a:lnTo>
                    <a:pt x="1275" y="58"/>
                  </a:lnTo>
                  <a:cubicBezTo>
                    <a:pt x="1259" y="58"/>
                    <a:pt x="1246" y="45"/>
                    <a:pt x="1246" y="29"/>
                  </a:cubicBezTo>
                  <a:cubicBezTo>
                    <a:pt x="1246" y="13"/>
                    <a:pt x="1259" y="0"/>
                    <a:pt x="1275" y="0"/>
                  </a:cubicBezTo>
                  <a:lnTo>
                    <a:pt x="1333" y="0"/>
                  </a:lnTo>
                  <a:cubicBezTo>
                    <a:pt x="1349" y="0"/>
                    <a:pt x="1362" y="13"/>
                    <a:pt x="1362" y="29"/>
                  </a:cubicBezTo>
                  <a:cubicBezTo>
                    <a:pt x="1362" y="45"/>
                    <a:pt x="1349" y="58"/>
                    <a:pt x="1333" y="58"/>
                  </a:cubicBezTo>
                  <a:close/>
                  <a:moveTo>
                    <a:pt x="1160" y="58"/>
                  </a:moveTo>
                  <a:lnTo>
                    <a:pt x="1102" y="58"/>
                  </a:lnTo>
                  <a:cubicBezTo>
                    <a:pt x="1086" y="58"/>
                    <a:pt x="1074" y="45"/>
                    <a:pt x="1074" y="29"/>
                  </a:cubicBezTo>
                  <a:cubicBezTo>
                    <a:pt x="1074" y="13"/>
                    <a:pt x="1086" y="0"/>
                    <a:pt x="1102" y="0"/>
                  </a:cubicBezTo>
                  <a:lnTo>
                    <a:pt x="1160" y="0"/>
                  </a:lnTo>
                  <a:cubicBezTo>
                    <a:pt x="1176" y="0"/>
                    <a:pt x="1189" y="13"/>
                    <a:pt x="1189" y="29"/>
                  </a:cubicBezTo>
                  <a:cubicBezTo>
                    <a:pt x="1189" y="45"/>
                    <a:pt x="1176" y="58"/>
                    <a:pt x="1160" y="58"/>
                  </a:cubicBezTo>
                  <a:close/>
                  <a:moveTo>
                    <a:pt x="987" y="58"/>
                  </a:moveTo>
                  <a:lnTo>
                    <a:pt x="930" y="58"/>
                  </a:lnTo>
                  <a:cubicBezTo>
                    <a:pt x="914" y="58"/>
                    <a:pt x="901" y="45"/>
                    <a:pt x="901" y="29"/>
                  </a:cubicBezTo>
                  <a:cubicBezTo>
                    <a:pt x="901" y="13"/>
                    <a:pt x="914" y="0"/>
                    <a:pt x="930" y="0"/>
                  </a:cubicBezTo>
                  <a:lnTo>
                    <a:pt x="987" y="0"/>
                  </a:lnTo>
                  <a:cubicBezTo>
                    <a:pt x="1003" y="0"/>
                    <a:pt x="1016" y="13"/>
                    <a:pt x="1016" y="29"/>
                  </a:cubicBezTo>
                  <a:cubicBezTo>
                    <a:pt x="1016" y="45"/>
                    <a:pt x="1003" y="58"/>
                    <a:pt x="987" y="58"/>
                  </a:cubicBezTo>
                  <a:close/>
                  <a:moveTo>
                    <a:pt x="814" y="58"/>
                  </a:moveTo>
                  <a:lnTo>
                    <a:pt x="757" y="58"/>
                  </a:lnTo>
                  <a:cubicBezTo>
                    <a:pt x="741" y="58"/>
                    <a:pt x="728" y="45"/>
                    <a:pt x="728" y="29"/>
                  </a:cubicBezTo>
                  <a:cubicBezTo>
                    <a:pt x="728" y="13"/>
                    <a:pt x="741" y="0"/>
                    <a:pt x="757" y="0"/>
                  </a:cubicBezTo>
                  <a:lnTo>
                    <a:pt x="814" y="0"/>
                  </a:lnTo>
                  <a:cubicBezTo>
                    <a:pt x="830" y="0"/>
                    <a:pt x="843" y="13"/>
                    <a:pt x="843" y="29"/>
                  </a:cubicBezTo>
                  <a:cubicBezTo>
                    <a:pt x="843" y="45"/>
                    <a:pt x="830" y="58"/>
                    <a:pt x="814" y="58"/>
                  </a:cubicBezTo>
                  <a:close/>
                  <a:moveTo>
                    <a:pt x="642" y="58"/>
                  </a:moveTo>
                  <a:lnTo>
                    <a:pt x="584" y="58"/>
                  </a:lnTo>
                  <a:cubicBezTo>
                    <a:pt x="568" y="58"/>
                    <a:pt x="555" y="45"/>
                    <a:pt x="555" y="29"/>
                  </a:cubicBezTo>
                  <a:cubicBezTo>
                    <a:pt x="555" y="13"/>
                    <a:pt x="568" y="0"/>
                    <a:pt x="584" y="0"/>
                  </a:cubicBezTo>
                  <a:lnTo>
                    <a:pt x="642" y="0"/>
                  </a:lnTo>
                  <a:cubicBezTo>
                    <a:pt x="657" y="0"/>
                    <a:pt x="670" y="13"/>
                    <a:pt x="670" y="29"/>
                  </a:cubicBezTo>
                  <a:cubicBezTo>
                    <a:pt x="670" y="45"/>
                    <a:pt x="657" y="58"/>
                    <a:pt x="642" y="58"/>
                  </a:cubicBezTo>
                  <a:close/>
                  <a:moveTo>
                    <a:pt x="469" y="58"/>
                  </a:moveTo>
                  <a:lnTo>
                    <a:pt x="411" y="58"/>
                  </a:lnTo>
                  <a:cubicBezTo>
                    <a:pt x="395" y="58"/>
                    <a:pt x="382" y="45"/>
                    <a:pt x="382" y="29"/>
                  </a:cubicBezTo>
                  <a:cubicBezTo>
                    <a:pt x="382" y="13"/>
                    <a:pt x="395" y="0"/>
                    <a:pt x="411" y="0"/>
                  </a:cubicBezTo>
                  <a:lnTo>
                    <a:pt x="469" y="0"/>
                  </a:lnTo>
                  <a:cubicBezTo>
                    <a:pt x="485" y="0"/>
                    <a:pt x="498" y="13"/>
                    <a:pt x="498" y="29"/>
                  </a:cubicBezTo>
                  <a:cubicBezTo>
                    <a:pt x="498" y="45"/>
                    <a:pt x="485" y="58"/>
                    <a:pt x="469" y="58"/>
                  </a:cubicBezTo>
                  <a:close/>
                  <a:moveTo>
                    <a:pt x="296" y="58"/>
                  </a:moveTo>
                  <a:lnTo>
                    <a:pt x="238" y="58"/>
                  </a:lnTo>
                  <a:cubicBezTo>
                    <a:pt x="222" y="58"/>
                    <a:pt x="210" y="45"/>
                    <a:pt x="210" y="29"/>
                  </a:cubicBezTo>
                  <a:cubicBezTo>
                    <a:pt x="210" y="13"/>
                    <a:pt x="222" y="0"/>
                    <a:pt x="238" y="0"/>
                  </a:cubicBezTo>
                  <a:lnTo>
                    <a:pt x="296" y="0"/>
                  </a:lnTo>
                  <a:cubicBezTo>
                    <a:pt x="312" y="0"/>
                    <a:pt x="325" y="13"/>
                    <a:pt x="325" y="29"/>
                  </a:cubicBezTo>
                  <a:cubicBezTo>
                    <a:pt x="325" y="45"/>
                    <a:pt x="312" y="58"/>
                    <a:pt x="296" y="58"/>
                  </a:cubicBezTo>
                  <a:close/>
                  <a:moveTo>
                    <a:pt x="123" y="58"/>
                  </a:moveTo>
                  <a:lnTo>
                    <a:pt x="66" y="58"/>
                  </a:lnTo>
                  <a:cubicBezTo>
                    <a:pt x="50" y="58"/>
                    <a:pt x="37" y="45"/>
                    <a:pt x="37" y="29"/>
                  </a:cubicBezTo>
                  <a:cubicBezTo>
                    <a:pt x="37" y="13"/>
                    <a:pt x="50" y="0"/>
                    <a:pt x="66" y="0"/>
                  </a:cubicBezTo>
                  <a:lnTo>
                    <a:pt x="123" y="0"/>
                  </a:lnTo>
                  <a:cubicBezTo>
                    <a:pt x="139" y="0"/>
                    <a:pt x="152" y="13"/>
                    <a:pt x="152" y="29"/>
                  </a:cubicBezTo>
                  <a:cubicBezTo>
                    <a:pt x="152" y="45"/>
                    <a:pt x="139" y="58"/>
                    <a:pt x="123" y="58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3" name="Rectangle 153"/>
            <p:cNvSpPr>
              <a:spLocks noChangeArrowheads="1"/>
            </p:cNvSpPr>
            <p:nvPr/>
          </p:nvSpPr>
          <p:spPr bwMode="auto">
            <a:xfrm>
              <a:off x="3705" y="3323"/>
              <a:ext cx="484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>
                  <a:solidFill>
                    <a:srgbClr val="000000"/>
                  </a:solidFill>
                  <a:latin typeface="Arial" charset="0"/>
                </a:rPr>
                <a:t>B(id,nam)</a:t>
              </a:r>
              <a:endParaRPr lang="en-US"/>
            </a:p>
          </p:txBody>
        </p:sp>
        <p:sp>
          <p:nvSpPr>
            <p:cNvPr id="752794" name="Freeform 154"/>
            <p:cNvSpPr>
              <a:spLocks/>
            </p:cNvSpPr>
            <p:nvPr/>
          </p:nvSpPr>
          <p:spPr bwMode="auto">
            <a:xfrm>
              <a:off x="1573" y="3094"/>
              <a:ext cx="899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2210" y="2113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907"/>
                </a:cxn>
                <a:cxn ang="0">
                  <a:pos x="2210" y="0"/>
                </a:cxn>
                <a:cxn ang="0">
                  <a:pos x="2210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3117" h="2113">
                  <a:moveTo>
                    <a:pt x="907" y="2113"/>
                  </a:moveTo>
                  <a:lnTo>
                    <a:pt x="2210" y="2113"/>
                  </a:lnTo>
                  <a:cubicBezTo>
                    <a:pt x="2711" y="2113"/>
                    <a:pt x="3117" y="1707"/>
                    <a:pt x="3117" y="1206"/>
                  </a:cubicBezTo>
                  <a:cubicBezTo>
                    <a:pt x="3117" y="1206"/>
                    <a:pt x="3117" y="1206"/>
                    <a:pt x="3117" y="1206"/>
                  </a:cubicBezTo>
                  <a:lnTo>
                    <a:pt x="3117" y="1206"/>
                  </a:lnTo>
                  <a:lnTo>
                    <a:pt x="3117" y="907"/>
                  </a:lnTo>
                  <a:cubicBezTo>
                    <a:pt x="3117" y="406"/>
                    <a:pt x="2711" y="0"/>
                    <a:pt x="2210" y="0"/>
                  </a:cubicBezTo>
                  <a:lnTo>
                    <a:pt x="2210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solidFill>
              <a:srgbClr val="E8EEF7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5" name="Freeform 155"/>
            <p:cNvSpPr>
              <a:spLocks/>
            </p:cNvSpPr>
            <p:nvPr/>
          </p:nvSpPr>
          <p:spPr bwMode="auto">
            <a:xfrm>
              <a:off x="1573" y="3094"/>
              <a:ext cx="899" cy="499"/>
            </a:xfrm>
            <a:custGeom>
              <a:avLst/>
              <a:gdLst/>
              <a:ahLst/>
              <a:cxnLst>
                <a:cxn ang="0">
                  <a:pos x="907" y="2113"/>
                </a:cxn>
                <a:cxn ang="0">
                  <a:pos x="2210" y="2113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1206"/>
                </a:cxn>
                <a:cxn ang="0">
                  <a:pos x="3117" y="907"/>
                </a:cxn>
                <a:cxn ang="0">
                  <a:pos x="2210" y="0"/>
                </a:cxn>
                <a:cxn ang="0">
                  <a:pos x="2210" y="0"/>
                </a:cxn>
                <a:cxn ang="0">
                  <a:pos x="907" y="0"/>
                </a:cxn>
                <a:cxn ang="0">
                  <a:pos x="0" y="907"/>
                </a:cxn>
                <a:cxn ang="0">
                  <a:pos x="0" y="907"/>
                </a:cxn>
                <a:cxn ang="0">
                  <a:pos x="0" y="1206"/>
                </a:cxn>
                <a:cxn ang="0">
                  <a:pos x="907" y="2113"/>
                </a:cxn>
              </a:cxnLst>
              <a:rect l="0" t="0" r="r" b="b"/>
              <a:pathLst>
                <a:path w="3117" h="2113">
                  <a:moveTo>
                    <a:pt x="907" y="2113"/>
                  </a:moveTo>
                  <a:lnTo>
                    <a:pt x="2210" y="2113"/>
                  </a:lnTo>
                  <a:cubicBezTo>
                    <a:pt x="2711" y="2113"/>
                    <a:pt x="3117" y="1707"/>
                    <a:pt x="3117" y="1206"/>
                  </a:cubicBezTo>
                  <a:cubicBezTo>
                    <a:pt x="3117" y="1206"/>
                    <a:pt x="3117" y="1206"/>
                    <a:pt x="3117" y="1206"/>
                  </a:cubicBezTo>
                  <a:lnTo>
                    <a:pt x="3117" y="1206"/>
                  </a:lnTo>
                  <a:lnTo>
                    <a:pt x="3117" y="907"/>
                  </a:lnTo>
                  <a:cubicBezTo>
                    <a:pt x="3117" y="406"/>
                    <a:pt x="2711" y="0"/>
                    <a:pt x="2210" y="0"/>
                  </a:cubicBezTo>
                  <a:lnTo>
                    <a:pt x="2210" y="0"/>
                  </a:lnTo>
                  <a:lnTo>
                    <a:pt x="907" y="0"/>
                  </a:lnTo>
                  <a:cubicBezTo>
                    <a:pt x="406" y="0"/>
                    <a:pt x="0" y="406"/>
                    <a:pt x="0" y="907"/>
                  </a:cubicBezTo>
                  <a:lnTo>
                    <a:pt x="0" y="907"/>
                  </a:lnTo>
                  <a:lnTo>
                    <a:pt x="0" y="1206"/>
                  </a:lnTo>
                  <a:cubicBezTo>
                    <a:pt x="0" y="1707"/>
                    <a:pt x="406" y="2113"/>
                    <a:pt x="907" y="2113"/>
                  </a:cubicBezTo>
                  <a:close/>
                </a:path>
              </a:pathLst>
            </a:custGeom>
            <a:noFill/>
            <a:ln w="269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6" name="Freeform 156"/>
            <p:cNvSpPr>
              <a:spLocks noEditPoints="1"/>
            </p:cNvSpPr>
            <p:nvPr/>
          </p:nvSpPr>
          <p:spPr bwMode="auto">
            <a:xfrm>
              <a:off x="1645" y="3202"/>
              <a:ext cx="772" cy="300"/>
            </a:xfrm>
            <a:custGeom>
              <a:avLst/>
              <a:gdLst/>
              <a:ahLst/>
              <a:cxnLst>
                <a:cxn ang="0">
                  <a:pos x="0" y="87"/>
                </a:cxn>
                <a:cxn ang="0">
                  <a:pos x="29" y="346"/>
                </a:cxn>
                <a:cxn ang="0">
                  <a:pos x="58" y="432"/>
                </a:cxn>
                <a:cxn ang="0">
                  <a:pos x="29" y="404"/>
                </a:cxn>
                <a:cxn ang="0">
                  <a:pos x="0" y="663"/>
                </a:cxn>
                <a:cxn ang="0">
                  <a:pos x="58" y="836"/>
                </a:cxn>
                <a:cxn ang="0">
                  <a:pos x="58" y="778"/>
                </a:cxn>
                <a:cxn ang="0">
                  <a:pos x="0" y="951"/>
                </a:cxn>
                <a:cxn ang="0">
                  <a:pos x="29" y="1210"/>
                </a:cxn>
                <a:cxn ang="0">
                  <a:pos x="88" y="1209"/>
                </a:cxn>
                <a:cxn ang="0">
                  <a:pos x="59" y="1238"/>
                </a:cxn>
                <a:cxn ang="0">
                  <a:pos x="318" y="1267"/>
                </a:cxn>
                <a:cxn ang="0">
                  <a:pos x="491" y="1209"/>
                </a:cxn>
                <a:cxn ang="0">
                  <a:pos x="433" y="1209"/>
                </a:cxn>
                <a:cxn ang="0">
                  <a:pos x="606" y="1267"/>
                </a:cxn>
                <a:cxn ang="0">
                  <a:pos x="865" y="1238"/>
                </a:cxn>
                <a:cxn ang="0">
                  <a:pos x="952" y="1209"/>
                </a:cxn>
                <a:cxn ang="0">
                  <a:pos x="923" y="1238"/>
                </a:cxn>
                <a:cxn ang="0">
                  <a:pos x="1182" y="1267"/>
                </a:cxn>
                <a:cxn ang="0">
                  <a:pos x="1355" y="1209"/>
                </a:cxn>
                <a:cxn ang="0">
                  <a:pos x="1297" y="1209"/>
                </a:cxn>
                <a:cxn ang="0">
                  <a:pos x="1470" y="1267"/>
                </a:cxn>
                <a:cxn ang="0">
                  <a:pos x="1729" y="1238"/>
                </a:cxn>
                <a:cxn ang="0">
                  <a:pos x="1816" y="1209"/>
                </a:cxn>
                <a:cxn ang="0">
                  <a:pos x="1787" y="1238"/>
                </a:cxn>
                <a:cxn ang="0">
                  <a:pos x="2046" y="1267"/>
                </a:cxn>
                <a:cxn ang="0">
                  <a:pos x="2219" y="1209"/>
                </a:cxn>
                <a:cxn ang="0">
                  <a:pos x="2161" y="1209"/>
                </a:cxn>
                <a:cxn ang="0">
                  <a:pos x="2334" y="1267"/>
                </a:cxn>
                <a:cxn ang="0">
                  <a:pos x="2593" y="1238"/>
                </a:cxn>
                <a:cxn ang="0">
                  <a:pos x="2615" y="1202"/>
                </a:cxn>
                <a:cxn ang="0">
                  <a:pos x="2644" y="1231"/>
                </a:cxn>
                <a:cxn ang="0">
                  <a:pos x="2673" y="972"/>
                </a:cxn>
                <a:cxn ang="0">
                  <a:pos x="2615" y="799"/>
                </a:cxn>
                <a:cxn ang="0">
                  <a:pos x="2615" y="857"/>
                </a:cxn>
                <a:cxn ang="0">
                  <a:pos x="2673" y="684"/>
                </a:cxn>
                <a:cxn ang="0">
                  <a:pos x="2644" y="425"/>
                </a:cxn>
                <a:cxn ang="0">
                  <a:pos x="2615" y="338"/>
                </a:cxn>
                <a:cxn ang="0">
                  <a:pos x="2644" y="367"/>
                </a:cxn>
                <a:cxn ang="0">
                  <a:pos x="2673" y="108"/>
                </a:cxn>
                <a:cxn ang="0">
                  <a:pos x="2550" y="58"/>
                </a:cxn>
                <a:cxn ang="0">
                  <a:pos x="2608" y="58"/>
                </a:cxn>
                <a:cxn ang="0">
                  <a:pos x="2435" y="0"/>
                </a:cxn>
                <a:cxn ang="0">
                  <a:pos x="2176" y="29"/>
                </a:cxn>
                <a:cxn ang="0">
                  <a:pos x="2089" y="58"/>
                </a:cxn>
                <a:cxn ang="0">
                  <a:pos x="2118" y="29"/>
                </a:cxn>
                <a:cxn ang="0">
                  <a:pos x="1859" y="0"/>
                </a:cxn>
                <a:cxn ang="0">
                  <a:pos x="1686" y="58"/>
                </a:cxn>
                <a:cxn ang="0">
                  <a:pos x="1744" y="58"/>
                </a:cxn>
                <a:cxn ang="0">
                  <a:pos x="1571" y="0"/>
                </a:cxn>
                <a:cxn ang="0">
                  <a:pos x="1312" y="29"/>
                </a:cxn>
                <a:cxn ang="0">
                  <a:pos x="1225" y="58"/>
                </a:cxn>
                <a:cxn ang="0">
                  <a:pos x="1254" y="29"/>
                </a:cxn>
                <a:cxn ang="0">
                  <a:pos x="995" y="0"/>
                </a:cxn>
                <a:cxn ang="0">
                  <a:pos x="822" y="58"/>
                </a:cxn>
                <a:cxn ang="0">
                  <a:pos x="880" y="58"/>
                </a:cxn>
                <a:cxn ang="0">
                  <a:pos x="707" y="0"/>
                </a:cxn>
                <a:cxn ang="0">
                  <a:pos x="448" y="29"/>
                </a:cxn>
                <a:cxn ang="0">
                  <a:pos x="361" y="58"/>
                </a:cxn>
                <a:cxn ang="0">
                  <a:pos x="390" y="29"/>
                </a:cxn>
                <a:cxn ang="0">
                  <a:pos x="131" y="0"/>
                </a:cxn>
              </a:cxnLst>
              <a:rect l="0" t="0" r="r" b="b"/>
              <a:pathLst>
                <a:path w="2673" h="1267">
                  <a:moveTo>
                    <a:pt x="58" y="87"/>
                  </a:moveTo>
                  <a:lnTo>
                    <a:pt x="58" y="144"/>
                  </a:lnTo>
                  <a:cubicBezTo>
                    <a:pt x="58" y="160"/>
                    <a:pt x="45" y="173"/>
                    <a:pt x="29" y="173"/>
                  </a:cubicBezTo>
                  <a:cubicBezTo>
                    <a:pt x="13" y="173"/>
                    <a:pt x="0" y="160"/>
                    <a:pt x="0" y="144"/>
                  </a:cubicBezTo>
                  <a:lnTo>
                    <a:pt x="0" y="87"/>
                  </a:lnTo>
                  <a:cubicBezTo>
                    <a:pt x="0" y="71"/>
                    <a:pt x="13" y="58"/>
                    <a:pt x="29" y="58"/>
                  </a:cubicBezTo>
                  <a:cubicBezTo>
                    <a:pt x="45" y="58"/>
                    <a:pt x="58" y="71"/>
                    <a:pt x="58" y="87"/>
                  </a:cubicBezTo>
                  <a:close/>
                  <a:moveTo>
                    <a:pt x="58" y="260"/>
                  </a:moveTo>
                  <a:lnTo>
                    <a:pt x="58" y="317"/>
                  </a:lnTo>
                  <a:cubicBezTo>
                    <a:pt x="58" y="333"/>
                    <a:pt x="45" y="346"/>
                    <a:pt x="29" y="346"/>
                  </a:cubicBezTo>
                  <a:cubicBezTo>
                    <a:pt x="13" y="346"/>
                    <a:pt x="0" y="333"/>
                    <a:pt x="0" y="317"/>
                  </a:cubicBezTo>
                  <a:lnTo>
                    <a:pt x="0" y="260"/>
                  </a:lnTo>
                  <a:cubicBezTo>
                    <a:pt x="0" y="244"/>
                    <a:pt x="13" y="231"/>
                    <a:pt x="29" y="231"/>
                  </a:cubicBezTo>
                  <a:cubicBezTo>
                    <a:pt x="45" y="231"/>
                    <a:pt x="58" y="244"/>
                    <a:pt x="58" y="260"/>
                  </a:cubicBezTo>
                  <a:close/>
                  <a:moveTo>
                    <a:pt x="58" y="432"/>
                  </a:moveTo>
                  <a:lnTo>
                    <a:pt x="58" y="490"/>
                  </a:lnTo>
                  <a:cubicBezTo>
                    <a:pt x="58" y="506"/>
                    <a:pt x="45" y="519"/>
                    <a:pt x="29" y="519"/>
                  </a:cubicBezTo>
                  <a:cubicBezTo>
                    <a:pt x="13" y="519"/>
                    <a:pt x="0" y="506"/>
                    <a:pt x="0" y="490"/>
                  </a:cubicBezTo>
                  <a:lnTo>
                    <a:pt x="0" y="432"/>
                  </a:lnTo>
                  <a:cubicBezTo>
                    <a:pt x="0" y="416"/>
                    <a:pt x="13" y="404"/>
                    <a:pt x="29" y="404"/>
                  </a:cubicBezTo>
                  <a:cubicBezTo>
                    <a:pt x="45" y="404"/>
                    <a:pt x="58" y="416"/>
                    <a:pt x="58" y="432"/>
                  </a:cubicBezTo>
                  <a:close/>
                  <a:moveTo>
                    <a:pt x="58" y="605"/>
                  </a:moveTo>
                  <a:lnTo>
                    <a:pt x="58" y="663"/>
                  </a:lnTo>
                  <a:cubicBezTo>
                    <a:pt x="58" y="679"/>
                    <a:pt x="45" y="692"/>
                    <a:pt x="29" y="692"/>
                  </a:cubicBezTo>
                  <a:cubicBezTo>
                    <a:pt x="13" y="692"/>
                    <a:pt x="0" y="679"/>
                    <a:pt x="0" y="663"/>
                  </a:cubicBezTo>
                  <a:lnTo>
                    <a:pt x="0" y="605"/>
                  </a:lnTo>
                  <a:cubicBezTo>
                    <a:pt x="0" y="589"/>
                    <a:pt x="13" y="576"/>
                    <a:pt x="29" y="576"/>
                  </a:cubicBezTo>
                  <a:cubicBezTo>
                    <a:pt x="45" y="576"/>
                    <a:pt x="58" y="589"/>
                    <a:pt x="58" y="605"/>
                  </a:cubicBezTo>
                  <a:close/>
                  <a:moveTo>
                    <a:pt x="58" y="778"/>
                  </a:moveTo>
                  <a:lnTo>
                    <a:pt x="58" y="836"/>
                  </a:lnTo>
                  <a:cubicBezTo>
                    <a:pt x="58" y="851"/>
                    <a:pt x="45" y="864"/>
                    <a:pt x="29" y="864"/>
                  </a:cubicBezTo>
                  <a:cubicBezTo>
                    <a:pt x="13" y="864"/>
                    <a:pt x="0" y="851"/>
                    <a:pt x="0" y="836"/>
                  </a:cubicBezTo>
                  <a:lnTo>
                    <a:pt x="0" y="778"/>
                  </a:lnTo>
                  <a:cubicBezTo>
                    <a:pt x="0" y="762"/>
                    <a:pt x="13" y="749"/>
                    <a:pt x="29" y="749"/>
                  </a:cubicBezTo>
                  <a:cubicBezTo>
                    <a:pt x="45" y="749"/>
                    <a:pt x="58" y="762"/>
                    <a:pt x="58" y="778"/>
                  </a:cubicBezTo>
                  <a:close/>
                  <a:moveTo>
                    <a:pt x="58" y="951"/>
                  </a:moveTo>
                  <a:lnTo>
                    <a:pt x="58" y="1008"/>
                  </a:lnTo>
                  <a:cubicBezTo>
                    <a:pt x="58" y="1024"/>
                    <a:pt x="45" y="1037"/>
                    <a:pt x="29" y="1037"/>
                  </a:cubicBezTo>
                  <a:cubicBezTo>
                    <a:pt x="13" y="1037"/>
                    <a:pt x="0" y="1024"/>
                    <a:pt x="0" y="1008"/>
                  </a:cubicBezTo>
                  <a:lnTo>
                    <a:pt x="0" y="951"/>
                  </a:lnTo>
                  <a:cubicBezTo>
                    <a:pt x="0" y="935"/>
                    <a:pt x="13" y="922"/>
                    <a:pt x="29" y="922"/>
                  </a:cubicBezTo>
                  <a:cubicBezTo>
                    <a:pt x="45" y="922"/>
                    <a:pt x="58" y="935"/>
                    <a:pt x="58" y="951"/>
                  </a:cubicBezTo>
                  <a:close/>
                  <a:moveTo>
                    <a:pt x="58" y="1124"/>
                  </a:moveTo>
                  <a:lnTo>
                    <a:pt x="58" y="1181"/>
                  </a:lnTo>
                  <a:cubicBezTo>
                    <a:pt x="58" y="1197"/>
                    <a:pt x="45" y="1210"/>
                    <a:pt x="29" y="1210"/>
                  </a:cubicBezTo>
                  <a:cubicBezTo>
                    <a:pt x="13" y="1210"/>
                    <a:pt x="0" y="1197"/>
                    <a:pt x="0" y="1181"/>
                  </a:cubicBezTo>
                  <a:lnTo>
                    <a:pt x="0" y="1124"/>
                  </a:lnTo>
                  <a:cubicBezTo>
                    <a:pt x="0" y="1108"/>
                    <a:pt x="13" y="1095"/>
                    <a:pt x="29" y="1095"/>
                  </a:cubicBezTo>
                  <a:cubicBezTo>
                    <a:pt x="45" y="1095"/>
                    <a:pt x="58" y="1108"/>
                    <a:pt x="58" y="1124"/>
                  </a:cubicBezTo>
                  <a:close/>
                  <a:moveTo>
                    <a:pt x="88" y="1209"/>
                  </a:moveTo>
                  <a:lnTo>
                    <a:pt x="145" y="1209"/>
                  </a:lnTo>
                  <a:cubicBezTo>
                    <a:pt x="161" y="1209"/>
                    <a:pt x="174" y="1222"/>
                    <a:pt x="174" y="1238"/>
                  </a:cubicBezTo>
                  <a:cubicBezTo>
                    <a:pt x="174" y="1254"/>
                    <a:pt x="161" y="1267"/>
                    <a:pt x="145" y="1267"/>
                  </a:cubicBezTo>
                  <a:lnTo>
                    <a:pt x="88" y="1267"/>
                  </a:lnTo>
                  <a:cubicBezTo>
                    <a:pt x="72" y="1267"/>
                    <a:pt x="59" y="1254"/>
                    <a:pt x="59" y="1238"/>
                  </a:cubicBezTo>
                  <a:cubicBezTo>
                    <a:pt x="59" y="1222"/>
                    <a:pt x="72" y="1209"/>
                    <a:pt x="88" y="1209"/>
                  </a:cubicBezTo>
                  <a:close/>
                  <a:moveTo>
                    <a:pt x="260" y="1209"/>
                  </a:moveTo>
                  <a:lnTo>
                    <a:pt x="318" y="1209"/>
                  </a:lnTo>
                  <a:cubicBezTo>
                    <a:pt x="334" y="1209"/>
                    <a:pt x="347" y="1222"/>
                    <a:pt x="347" y="1238"/>
                  </a:cubicBezTo>
                  <a:cubicBezTo>
                    <a:pt x="347" y="1254"/>
                    <a:pt x="334" y="1267"/>
                    <a:pt x="318" y="1267"/>
                  </a:cubicBezTo>
                  <a:lnTo>
                    <a:pt x="260" y="1267"/>
                  </a:lnTo>
                  <a:cubicBezTo>
                    <a:pt x="244" y="1267"/>
                    <a:pt x="232" y="1254"/>
                    <a:pt x="232" y="1238"/>
                  </a:cubicBezTo>
                  <a:cubicBezTo>
                    <a:pt x="232" y="1222"/>
                    <a:pt x="244" y="1209"/>
                    <a:pt x="260" y="1209"/>
                  </a:cubicBezTo>
                  <a:close/>
                  <a:moveTo>
                    <a:pt x="433" y="1209"/>
                  </a:moveTo>
                  <a:lnTo>
                    <a:pt x="491" y="1209"/>
                  </a:lnTo>
                  <a:cubicBezTo>
                    <a:pt x="507" y="1209"/>
                    <a:pt x="520" y="1222"/>
                    <a:pt x="520" y="1238"/>
                  </a:cubicBezTo>
                  <a:cubicBezTo>
                    <a:pt x="520" y="1254"/>
                    <a:pt x="507" y="1267"/>
                    <a:pt x="491" y="1267"/>
                  </a:cubicBezTo>
                  <a:lnTo>
                    <a:pt x="433" y="1267"/>
                  </a:lnTo>
                  <a:cubicBezTo>
                    <a:pt x="417" y="1267"/>
                    <a:pt x="404" y="1254"/>
                    <a:pt x="404" y="1238"/>
                  </a:cubicBezTo>
                  <a:cubicBezTo>
                    <a:pt x="404" y="1222"/>
                    <a:pt x="417" y="1209"/>
                    <a:pt x="433" y="1209"/>
                  </a:cubicBezTo>
                  <a:close/>
                  <a:moveTo>
                    <a:pt x="606" y="1209"/>
                  </a:moveTo>
                  <a:lnTo>
                    <a:pt x="664" y="1209"/>
                  </a:lnTo>
                  <a:cubicBezTo>
                    <a:pt x="679" y="1209"/>
                    <a:pt x="692" y="1222"/>
                    <a:pt x="692" y="1238"/>
                  </a:cubicBezTo>
                  <a:cubicBezTo>
                    <a:pt x="692" y="1254"/>
                    <a:pt x="679" y="1267"/>
                    <a:pt x="664" y="1267"/>
                  </a:cubicBezTo>
                  <a:lnTo>
                    <a:pt x="606" y="1267"/>
                  </a:lnTo>
                  <a:cubicBezTo>
                    <a:pt x="590" y="1267"/>
                    <a:pt x="577" y="1254"/>
                    <a:pt x="577" y="1238"/>
                  </a:cubicBezTo>
                  <a:cubicBezTo>
                    <a:pt x="577" y="1222"/>
                    <a:pt x="590" y="1209"/>
                    <a:pt x="606" y="1209"/>
                  </a:cubicBezTo>
                  <a:close/>
                  <a:moveTo>
                    <a:pt x="779" y="1209"/>
                  </a:moveTo>
                  <a:lnTo>
                    <a:pt x="836" y="1209"/>
                  </a:lnTo>
                  <a:cubicBezTo>
                    <a:pt x="852" y="1209"/>
                    <a:pt x="865" y="1222"/>
                    <a:pt x="865" y="1238"/>
                  </a:cubicBezTo>
                  <a:cubicBezTo>
                    <a:pt x="865" y="1254"/>
                    <a:pt x="852" y="1267"/>
                    <a:pt x="836" y="1267"/>
                  </a:cubicBezTo>
                  <a:lnTo>
                    <a:pt x="779" y="1267"/>
                  </a:lnTo>
                  <a:cubicBezTo>
                    <a:pt x="763" y="1267"/>
                    <a:pt x="750" y="1254"/>
                    <a:pt x="750" y="1238"/>
                  </a:cubicBezTo>
                  <a:cubicBezTo>
                    <a:pt x="750" y="1222"/>
                    <a:pt x="763" y="1209"/>
                    <a:pt x="779" y="1209"/>
                  </a:cubicBezTo>
                  <a:close/>
                  <a:moveTo>
                    <a:pt x="952" y="1209"/>
                  </a:moveTo>
                  <a:lnTo>
                    <a:pt x="1009" y="1209"/>
                  </a:lnTo>
                  <a:cubicBezTo>
                    <a:pt x="1025" y="1209"/>
                    <a:pt x="1038" y="1222"/>
                    <a:pt x="1038" y="1238"/>
                  </a:cubicBezTo>
                  <a:cubicBezTo>
                    <a:pt x="1038" y="1254"/>
                    <a:pt x="1025" y="1267"/>
                    <a:pt x="1009" y="1267"/>
                  </a:cubicBezTo>
                  <a:lnTo>
                    <a:pt x="952" y="1267"/>
                  </a:lnTo>
                  <a:cubicBezTo>
                    <a:pt x="936" y="1267"/>
                    <a:pt x="923" y="1254"/>
                    <a:pt x="923" y="1238"/>
                  </a:cubicBezTo>
                  <a:cubicBezTo>
                    <a:pt x="923" y="1222"/>
                    <a:pt x="936" y="1209"/>
                    <a:pt x="952" y="1209"/>
                  </a:cubicBezTo>
                  <a:close/>
                  <a:moveTo>
                    <a:pt x="1124" y="1209"/>
                  </a:moveTo>
                  <a:lnTo>
                    <a:pt x="1182" y="1209"/>
                  </a:lnTo>
                  <a:cubicBezTo>
                    <a:pt x="1198" y="1209"/>
                    <a:pt x="1211" y="1222"/>
                    <a:pt x="1211" y="1238"/>
                  </a:cubicBezTo>
                  <a:cubicBezTo>
                    <a:pt x="1211" y="1254"/>
                    <a:pt x="1198" y="1267"/>
                    <a:pt x="1182" y="1267"/>
                  </a:cubicBezTo>
                  <a:lnTo>
                    <a:pt x="1124" y="1267"/>
                  </a:lnTo>
                  <a:cubicBezTo>
                    <a:pt x="1108" y="1267"/>
                    <a:pt x="1096" y="1254"/>
                    <a:pt x="1096" y="1238"/>
                  </a:cubicBezTo>
                  <a:cubicBezTo>
                    <a:pt x="1096" y="1222"/>
                    <a:pt x="1108" y="1209"/>
                    <a:pt x="1124" y="1209"/>
                  </a:cubicBezTo>
                  <a:close/>
                  <a:moveTo>
                    <a:pt x="1297" y="1209"/>
                  </a:moveTo>
                  <a:lnTo>
                    <a:pt x="1355" y="1209"/>
                  </a:lnTo>
                  <a:cubicBezTo>
                    <a:pt x="1371" y="1209"/>
                    <a:pt x="1384" y="1222"/>
                    <a:pt x="1384" y="1238"/>
                  </a:cubicBezTo>
                  <a:cubicBezTo>
                    <a:pt x="1384" y="1254"/>
                    <a:pt x="1371" y="1267"/>
                    <a:pt x="1355" y="1267"/>
                  </a:cubicBezTo>
                  <a:lnTo>
                    <a:pt x="1297" y="1267"/>
                  </a:lnTo>
                  <a:cubicBezTo>
                    <a:pt x="1281" y="1267"/>
                    <a:pt x="1268" y="1254"/>
                    <a:pt x="1268" y="1238"/>
                  </a:cubicBezTo>
                  <a:cubicBezTo>
                    <a:pt x="1268" y="1222"/>
                    <a:pt x="1281" y="1209"/>
                    <a:pt x="1297" y="1209"/>
                  </a:cubicBezTo>
                  <a:close/>
                  <a:moveTo>
                    <a:pt x="1470" y="1209"/>
                  </a:moveTo>
                  <a:lnTo>
                    <a:pt x="1528" y="1209"/>
                  </a:lnTo>
                  <a:cubicBezTo>
                    <a:pt x="1543" y="1209"/>
                    <a:pt x="1556" y="1222"/>
                    <a:pt x="1556" y="1238"/>
                  </a:cubicBezTo>
                  <a:cubicBezTo>
                    <a:pt x="1556" y="1254"/>
                    <a:pt x="1543" y="1267"/>
                    <a:pt x="1528" y="1267"/>
                  </a:cubicBezTo>
                  <a:lnTo>
                    <a:pt x="1470" y="1267"/>
                  </a:lnTo>
                  <a:cubicBezTo>
                    <a:pt x="1454" y="1267"/>
                    <a:pt x="1441" y="1254"/>
                    <a:pt x="1441" y="1238"/>
                  </a:cubicBezTo>
                  <a:cubicBezTo>
                    <a:pt x="1441" y="1222"/>
                    <a:pt x="1454" y="1209"/>
                    <a:pt x="1470" y="1209"/>
                  </a:cubicBezTo>
                  <a:close/>
                  <a:moveTo>
                    <a:pt x="1643" y="1209"/>
                  </a:moveTo>
                  <a:lnTo>
                    <a:pt x="1700" y="1209"/>
                  </a:lnTo>
                  <a:cubicBezTo>
                    <a:pt x="1716" y="1209"/>
                    <a:pt x="1729" y="1222"/>
                    <a:pt x="1729" y="1238"/>
                  </a:cubicBezTo>
                  <a:cubicBezTo>
                    <a:pt x="1729" y="1254"/>
                    <a:pt x="1716" y="1267"/>
                    <a:pt x="1700" y="1267"/>
                  </a:cubicBezTo>
                  <a:lnTo>
                    <a:pt x="1643" y="1267"/>
                  </a:lnTo>
                  <a:cubicBezTo>
                    <a:pt x="1627" y="1267"/>
                    <a:pt x="1614" y="1254"/>
                    <a:pt x="1614" y="1238"/>
                  </a:cubicBezTo>
                  <a:cubicBezTo>
                    <a:pt x="1614" y="1222"/>
                    <a:pt x="1627" y="1209"/>
                    <a:pt x="1643" y="1209"/>
                  </a:cubicBezTo>
                  <a:close/>
                  <a:moveTo>
                    <a:pt x="1816" y="1209"/>
                  </a:moveTo>
                  <a:lnTo>
                    <a:pt x="1873" y="1209"/>
                  </a:lnTo>
                  <a:cubicBezTo>
                    <a:pt x="1889" y="1209"/>
                    <a:pt x="1902" y="1222"/>
                    <a:pt x="1902" y="1238"/>
                  </a:cubicBezTo>
                  <a:cubicBezTo>
                    <a:pt x="1902" y="1254"/>
                    <a:pt x="1889" y="1267"/>
                    <a:pt x="1873" y="1267"/>
                  </a:cubicBezTo>
                  <a:lnTo>
                    <a:pt x="1816" y="1267"/>
                  </a:lnTo>
                  <a:cubicBezTo>
                    <a:pt x="1800" y="1267"/>
                    <a:pt x="1787" y="1254"/>
                    <a:pt x="1787" y="1238"/>
                  </a:cubicBezTo>
                  <a:cubicBezTo>
                    <a:pt x="1787" y="1222"/>
                    <a:pt x="1800" y="1209"/>
                    <a:pt x="1816" y="1209"/>
                  </a:cubicBezTo>
                  <a:close/>
                  <a:moveTo>
                    <a:pt x="1988" y="1209"/>
                  </a:moveTo>
                  <a:lnTo>
                    <a:pt x="2046" y="1209"/>
                  </a:lnTo>
                  <a:cubicBezTo>
                    <a:pt x="2062" y="1209"/>
                    <a:pt x="2075" y="1222"/>
                    <a:pt x="2075" y="1238"/>
                  </a:cubicBezTo>
                  <a:cubicBezTo>
                    <a:pt x="2075" y="1254"/>
                    <a:pt x="2062" y="1267"/>
                    <a:pt x="2046" y="1267"/>
                  </a:cubicBezTo>
                  <a:lnTo>
                    <a:pt x="1988" y="1267"/>
                  </a:lnTo>
                  <a:cubicBezTo>
                    <a:pt x="1972" y="1267"/>
                    <a:pt x="1960" y="1254"/>
                    <a:pt x="1960" y="1238"/>
                  </a:cubicBezTo>
                  <a:cubicBezTo>
                    <a:pt x="1960" y="1222"/>
                    <a:pt x="1972" y="1209"/>
                    <a:pt x="1988" y="1209"/>
                  </a:cubicBezTo>
                  <a:close/>
                  <a:moveTo>
                    <a:pt x="2161" y="1209"/>
                  </a:moveTo>
                  <a:lnTo>
                    <a:pt x="2219" y="1209"/>
                  </a:lnTo>
                  <a:cubicBezTo>
                    <a:pt x="2235" y="1209"/>
                    <a:pt x="2248" y="1222"/>
                    <a:pt x="2248" y="1238"/>
                  </a:cubicBezTo>
                  <a:cubicBezTo>
                    <a:pt x="2248" y="1254"/>
                    <a:pt x="2235" y="1267"/>
                    <a:pt x="2219" y="1267"/>
                  </a:cubicBezTo>
                  <a:lnTo>
                    <a:pt x="2161" y="1267"/>
                  </a:lnTo>
                  <a:cubicBezTo>
                    <a:pt x="2145" y="1267"/>
                    <a:pt x="2132" y="1254"/>
                    <a:pt x="2132" y="1238"/>
                  </a:cubicBezTo>
                  <a:cubicBezTo>
                    <a:pt x="2132" y="1222"/>
                    <a:pt x="2145" y="1209"/>
                    <a:pt x="2161" y="1209"/>
                  </a:cubicBezTo>
                  <a:close/>
                  <a:moveTo>
                    <a:pt x="2334" y="1209"/>
                  </a:moveTo>
                  <a:lnTo>
                    <a:pt x="2392" y="1209"/>
                  </a:lnTo>
                  <a:cubicBezTo>
                    <a:pt x="2407" y="1209"/>
                    <a:pt x="2420" y="1222"/>
                    <a:pt x="2420" y="1238"/>
                  </a:cubicBezTo>
                  <a:cubicBezTo>
                    <a:pt x="2420" y="1254"/>
                    <a:pt x="2407" y="1267"/>
                    <a:pt x="2392" y="1267"/>
                  </a:cubicBezTo>
                  <a:lnTo>
                    <a:pt x="2334" y="1267"/>
                  </a:lnTo>
                  <a:cubicBezTo>
                    <a:pt x="2318" y="1267"/>
                    <a:pt x="2305" y="1254"/>
                    <a:pt x="2305" y="1238"/>
                  </a:cubicBezTo>
                  <a:cubicBezTo>
                    <a:pt x="2305" y="1222"/>
                    <a:pt x="2318" y="1209"/>
                    <a:pt x="2334" y="1209"/>
                  </a:cubicBezTo>
                  <a:close/>
                  <a:moveTo>
                    <a:pt x="2507" y="1209"/>
                  </a:moveTo>
                  <a:lnTo>
                    <a:pt x="2564" y="1209"/>
                  </a:lnTo>
                  <a:cubicBezTo>
                    <a:pt x="2580" y="1209"/>
                    <a:pt x="2593" y="1222"/>
                    <a:pt x="2593" y="1238"/>
                  </a:cubicBezTo>
                  <a:cubicBezTo>
                    <a:pt x="2593" y="1254"/>
                    <a:pt x="2580" y="1267"/>
                    <a:pt x="2564" y="1267"/>
                  </a:cubicBezTo>
                  <a:lnTo>
                    <a:pt x="2507" y="1267"/>
                  </a:lnTo>
                  <a:cubicBezTo>
                    <a:pt x="2491" y="1267"/>
                    <a:pt x="2478" y="1254"/>
                    <a:pt x="2478" y="1238"/>
                  </a:cubicBezTo>
                  <a:cubicBezTo>
                    <a:pt x="2478" y="1222"/>
                    <a:pt x="2491" y="1209"/>
                    <a:pt x="2507" y="1209"/>
                  </a:cubicBezTo>
                  <a:close/>
                  <a:moveTo>
                    <a:pt x="2615" y="1202"/>
                  </a:moveTo>
                  <a:lnTo>
                    <a:pt x="2615" y="1145"/>
                  </a:lnTo>
                  <a:cubicBezTo>
                    <a:pt x="2615" y="1129"/>
                    <a:pt x="2628" y="1116"/>
                    <a:pt x="2644" y="1116"/>
                  </a:cubicBezTo>
                  <a:cubicBezTo>
                    <a:pt x="2660" y="1116"/>
                    <a:pt x="2673" y="1129"/>
                    <a:pt x="2673" y="1145"/>
                  </a:cubicBezTo>
                  <a:lnTo>
                    <a:pt x="2673" y="1202"/>
                  </a:lnTo>
                  <a:cubicBezTo>
                    <a:pt x="2673" y="1218"/>
                    <a:pt x="2660" y="1231"/>
                    <a:pt x="2644" y="1231"/>
                  </a:cubicBezTo>
                  <a:cubicBezTo>
                    <a:pt x="2628" y="1231"/>
                    <a:pt x="2615" y="1218"/>
                    <a:pt x="2615" y="1202"/>
                  </a:cubicBezTo>
                  <a:close/>
                  <a:moveTo>
                    <a:pt x="2615" y="1030"/>
                  </a:moveTo>
                  <a:lnTo>
                    <a:pt x="2615" y="972"/>
                  </a:lnTo>
                  <a:cubicBezTo>
                    <a:pt x="2615" y="956"/>
                    <a:pt x="2628" y="943"/>
                    <a:pt x="2644" y="943"/>
                  </a:cubicBezTo>
                  <a:cubicBezTo>
                    <a:pt x="2660" y="943"/>
                    <a:pt x="2673" y="956"/>
                    <a:pt x="2673" y="972"/>
                  </a:cubicBezTo>
                  <a:lnTo>
                    <a:pt x="2673" y="1030"/>
                  </a:lnTo>
                  <a:cubicBezTo>
                    <a:pt x="2673" y="1046"/>
                    <a:pt x="2660" y="1058"/>
                    <a:pt x="2644" y="1058"/>
                  </a:cubicBezTo>
                  <a:cubicBezTo>
                    <a:pt x="2628" y="1058"/>
                    <a:pt x="2615" y="1046"/>
                    <a:pt x="2615" y="1030"/>
                  </a:cubicBezTo>
                  <a:close/>
                  <a:moveTo>
                    <a:pt x="2615" y="857"/>
                  </a:moveTo>
                  <a:lnTo>
                    <a:pt x="2615" y="799"/>
                  </a:lnTo>
                  <a:cubicBezTo>
                    <a:pt x="2615" y="783"/>
                    <a:pt x="2628" y="770"/>
                    <a:pt x="2644" y="770"/>
                  </a:cubicBezTo>
                  <a:cubicBezTo>
                    <a:pt x="2660" y="770"/>
                    <a:pt x="2673" y="783"/>
                    <a:pt x="2673" y="799"/>
                  </a:cubicBezTo>
                  <a:lnTo>
                    <a:pt x="2673" y="857"/>
                  </a:lnTo>
                  <a:cubicBezTo>
                    <a:pt x="2673" y="873"/>
                    <a:pt x="2660" y="886"/>
                    <a:pt x="2644" y="886"/>
                  </a:cubicBezTo>
                  <a:cubicBezTo>
                    <a:pt x="2628" y="886"/>
                    <a:pt x="2615" y="873"/>
                    <a:pt x="2615" y="857"/>
                  </a:cubicBezTo>
                  <a:close/>
                  <a:moveTo>
                    <a:pt x="2615" y="684"/>
                  </a:moveTo>
                  <a:lnTo>
                    <a:pt x="2615" y="626"/>
                  </a:lnTo>
                  <a:cubicBezTo>
                    <a:pt x="2615" y="611"/>
                    <a:pt x="2628" y="598"/>
                    <a:pt x="2644" y="598"/>
                  </a:cubicBezTo>
                  <a:cubicBezTo>
                    <a:pt x="2660" y="598"/>
                    <a:pt x="2673" y="611"/>
                    <a:pt x="2673" y="626"/>
                  </a:cubicBezTo>
                  <a:lnTo>
                    <a:pt x="2673" y="684"/>
                  </a:lnTo>
                  <a:cubicBezTo>
                    <a:pt x="2673" y="700"/>
                    <a:pt x="2660" y="713"/>
                    <a:pt x="2644" y="713"/>
                  </a:cubicBezTo>
                  <a:cubicBezTo>
                    <a:pt x="2628" y="713"/>
                    <a:pt x="2615" y="700"/>
                    <a:pt x="2615" y="684"/>
                  </a:cubicBezTo>
                  <a:close/>
                  <a:moveTo>
                    <a:pt x="2615" y="511"/>
                  </a:moveTo>
                  <a:lnTo>
                    <a:pt x="2615" y="454"/>
                  </a:lnTo>
                  <a:cubicBezTo>
                    <a:pt x="2615" y="438"/>
                    <a:pt x="2628" y="425"/>
                    <a:pt x="2644" y="425"/>
                  </a:cubicBezTo>
                  <a:cubicBezTo>
                    <a:pt x="2660" y="425"/>
                    <a:pt x="2673" y="438"/>
                    <a:pt x="2673" y="454"/>
                  </a:cubicBezTo>
                  <a:lnTo>
                    <a:pt x="2673" y="511"/>
                  </a:lnTo>
                  <a:cubicBezTo>
                    <a:pt x="2673" y="527"/>
                    <a:pt x="2660" y="540"/>
                    <a:pt x="2644" y="540"/>
                  </a:cubicBezTo>
                  <a:cubicBezTo>
                    <a:pt x="2628" y="540"/>
                    <a:pt x="2615" y="527"/>
                    <a:pt x="2615" y="511"/>
                  </a:cubicBezTo>
                  <a:close/>
                  <a:moveTo>
                    <a:pt x="2615" y="338"/>
                  </a:moveTo>
                  <a:lnTo>
                    <a:pt x="2615" y="281"/>
                  </a:lnTo>
                  <a:cubicBezTo>
                    <a:pt x="2615" y="265"/>
                    <a:pt x="2628" y="252"/>
                    <a:pt x="2644" y="252"/>
                  </a:cubicBezTo>
                  <a:cubicBezTo>
                    <a:pt x="2660" y="252"/>
                    <a:pt x="2673" y="265"/>
                    <a:pt x="2673" y="281"/>
                  </a:cubicBezTo>
                  <a:lnTo>
                    <a:pt x="2673" y="338"/>
                  </a:lnTo>
                  <a:cubicBezTo>
                    <a:pt x="2673" y="354"/>
                    <a:pt x="2660" y="367"/>
                    <a:pt x="2644" y="367"/>
                  </a:cubicBezTo>
                  <a:cubicBezTo>
                    <a:pt x="2628" y="367"/>
                    <a:pt x="2615" y="354"/>
                    <a:pt x="2615" y="338"/>
                  </a:cubicBezTo>
                  <a:close/>
                  <a:moveTo>
                    <a:pt x="2615" y="166"/>
                  </a:moveTo>
                  <a:lnTo>
                    <a:pt x="2615" y="108"/>
                  </a:lnTo>
                  <a:cubicBezTo>
                    <a:pt x="2615" y="92"/>
                    <a:pt x="2628" y="79"/>
                    <a:pt x="2644" y="79"/>
                  </a:cubicBezTo>
                  <a:cubicBezTo>
                    <a:pt x="2660" y="79"/>
                    <a:pt x="2673" y="92"/>
                    <a:pt x="2673" y="108"/>
                  </a:cubicBezTo>
                  <a:lnTo>
                    <a:pt x="2673" y="166"/>
                  </a:lnTo>
                  <a:cubicBezTo>
                    <a:pt x="2673" y="182"/>
                    <a:pt x="2660" y="194"/>
                    <a:pt x="2644" y="194"/>
                  </a:cubicBezTo>
                  <a:cubicBezTo>
                    <a:pt x="2628" y="194"/>
                    <a:pt x="2615" y="182"/>
                    <a:pt x="2615" y="166"/>
                  </a:cubicBezTo>
                  <a:close/>
                  <a:moveTo>
                    <a:pt x="2608" y="58"/>
                  </a:moveTo>
                  <a:lnTo>
                    <a:pt x="2550" y="58"/>
                  </a:lnTo>
                  <a:cubicBezTo>
                    <a:pt x="2534" y="58"/>
                    <a:pt x="2521" y="45"/>
                    <a:pt x="2521" y="29"/>
                  </a:cubicBezTo>
                  <a:cubicBezTo>
                    <a:pt x="2521" y="13"/>
                    <a:pt x="2534" y="0"/>
                    <a:pt x="2550" y="0"/>
                  </a:cubicBezTo>
                  <a:lnTo>
                    <a:pt x="2608" y="0"/>
                  </a:lnTo>
                  <a:cubicBezTo>
                    <a:pt x="2624" y="0"/>
                    <a:pt x="2637" y="13"/>
                    <a:pt x="2637" y="29"/>
                  </a:cubicBezTo>
                  <a:cubicBezTo>
                    <a:pt x="2637" y="45"/>
                    <a:pt x="2624" y="58"/>
                    <a:pt x="2608" y="58"/>
                  </a:cubicBezTo>
                  <a:close/>
                  <a:moveTo>
                    <a:pt x="2435" y="58"/>
                  </a:moveTo>
                  <a:lnTo>
                    <a:pt x="2377" y="58"/>
                  </a:lnTo>
                  <a:cubicBezTo>
                    <a:pt x="2362" y="58"/>
                    <a:pt x="2349" y="45"/>
                    <a:pt x="2349" y="29"/>
                  </a:cubicBezTo>
                  <a:cubicBezTo>
                    <a:pt x="2349" y="13"/>
                    <a:pt x="2362" y="0"/>
                    <a:pt x="2377" y="0"/>
                  </a:cubicBezTo>
                  <a:lnTo>
                    <a:pt x="2435" y="0"/>
                  </a:lnTo>
                  <a:cubicBezTo>
                    <a:pt x="2451" y="0"/>
                    <a:pt x="2464" y="13"/>
                    <a:pt x="2464" y="29"/>
                  </a:cubicBezTo>
                  <a:cubicBezTo>
                    <a:pt x="2464" y="45"/>
                    <a:pt x="2451" y="58"/>
                    <a:pt x="2435" y="58"/>
                  </a:cubicBezTo>
                  <a:close/>
                  <a:moveTo>
                    <a:pt x="2262" y="58"/>
                  </a:moveTo>
                  <a:lnTo>
                    <a:pt x="2205" y="58"/>
                  </a:lnTo>
                  <a:cubicBezTo>
                    <a:pt x="2189" y="58"/>
                    <a:pt x="2176" y="45"/>
                    <a:pt x="2176" y="29"/>
                  </a:cubicBezTo>
                  <a:cubicBezTo>
                    <a:pt x="2176" y="13"/>
                    <a:pt x="2189" y="0"/>
                    <a:pt x="2205" y="0"/>
                  </a:cubicBezTo>
                  <a:lnTo>
                    <a:pt x="2262" y="0"/>
                  </a:lnTo>
                  <a:cubicBezTo>
                    <a:pt x="2278" y="0"/>
                    <a:pt x="2291" y="13"/>
                    <a:pt x="2291" y="29"/>
                  </a:cubicBezTo>
                  <a:cubicBezTo>
                    <a:pt x="2291" y="45"/>
                    <a:pt x="2278" y="58"/>
                    <a:pt x="2262" y="58"/>
                  </a:cubicBezTo>
                  <a:close/>
                  <a:moveTo>
                    <a:pt x="2089" y="58"/>
                  </a:moveTo>
                  <a:lnTo>
                    <a:pt x="2032" y="58"/>
                  </a:lnTo>
                  <a:cubicBezTo>
                    <a:pt x="2016" y="58"/>
                    <a:pt x="2003" y="45"/>
                    <a:pt x="2003" y="29"/>
                  </a:cubicBezTo>
                  <a:cubicBezTo>
                    <a:pt x="2003" y="13"/>
                    <a:pt x="2016" y="0"/>
                    <a:pt x="2032" y="0"/>
                  </a:cubicBezTo>
                  <a:lnTo>
                    <a:pt x="2089" y="0"/>
                  </a:lnTo>
                  <a:cubicBezTo>
                    <a:pt x="2105" y="0"/>
                    <a:pt x="2118" y="13"/>
                    <a:pt x="2118" y="29"/>
                  </a:cubicBezTo>
                  <a:cubicBezTo>
                    <a:pt x="2118" y="45"/>
                    <a:pt x="2105" y="58"/>
                    <a:pt x="2089" y="58"/>
                  </a:cubicBezTo>
                  <a:close/>
                  <a:moveTo>
                    <a:pt x="1917" y="58"/>
                  </a:moveTo>
                  <a:lnTo>
                    <a:pt x="1859" y="58"/>
                  </a:lnTo>
                  <a:cubicBezTo>
                    <a:pt x="1843" y="58"/>
                    <a:pt x="1830" y="45"/>
                    <a:pt x="1830" y="29"/>
                  </a:cubicBezTo>
                  <a:cubicBezTo>
                    <a:pt x="1830" y="13"/>
                    <a:pt x="1843" y="0"/>
                    <a:pt x="1859" y="0"/>
                  </a:cubicBezTo>
                  <a:lnTo>
                    <a:pt x="1917" y="0"/>
                  </a:lnTo>
                  <a:cubicBezTo>
                    <a:pt x="1933" y="0"/>
                    <a:pt x="1945" y="13"/>
                    <a:pt x="1945" y="29"/>
                  </a:cubicBezTo>
                  <a:cubicBezTo>
                    <a:pt x="1945" y="45"/>
                    <a:pt x="1933" y="58"/>
                    <a:pt x="1917" y="58"/>
                  </a:cubicBezTo>
                  <a:close/>
                  <a:moveTo>
                    <a:pt x="1744" y="58"/>
                  </a:moveTo>
                  <a:lnTo>
                    <a:pt x="1686" y="58"/>
                  </a:lnTo>
                  <a:cubicBezTo>
                    <a:pt x="1670" y="58"/>
                    <a:pt x="1657" y="45"/>
                    <a:pt x="1657" y="29"/>
                  </a:cubicBezTo>
                  <a:cubicBezTo>
                    <a:pt x="1657" y="13"/>
                    <a:pt x="1670" y="0"/>
                    <a:pt x="1686" y="0"/>
                  </a:cubicBezTo>
                  <a:lnTo>
                    <a:pt x="1744" y="0"/>
                  </a:lnTo>
                  <a:cubicBezTo>
                    <a:pt x="1760" y="0"/>
                    <a:pt x="1773" y="13"/>
                    <a:pt x="1773" y="29"/>
                  </a:cubicBezTo>
                  <a:cubicBezTo>
                    <a:pt x="1773" y="45"/>
                    <a:pt x="1760" y="58"/>
                    <a:pt x="1744" y="58"/>
                  </a:cubicBezTo>
                  <a:close/>
                  <a:moveTo>
                    <a:pt x="1571" y="58"/>
                  </a:moveTo>
                  <a:lnTo>
                    <a:pt x="1513" y="58"/>
                  </a:lnTo>
                  <a:cubicBezTo>
                    <a:pt x="1498" y="58"/>
                    <a:pt x="1485" y="45"/>
                    <a:pt x="1485" y="29"/>
                  </a:cubicBezTo>
                  <a:cubicBezTo>
                    <a:pt x="1485" y="13"/>
                    <a:pt x="1498" y="0"/>
                    <a:pt x="1513" y="0"/>
                  </a:cubicBezTo>
                  <a:lnTo>
                    <a:pt x="1571" y="0"/>
                  </a:lnTo>
                  <a:cubicBezTo>
                    <a:pt x="1587" y="0"/>
                    <a:pt x="1600" y="13"/>
                    <a:pt x="1600" y="29"/>
                  </a:cubicBezTo>
                  <a:cubicBezTo>
                    <a:pt x="1600" y="45"/>
                    <a:pt x="1587" y="58"/>
                    <a:pt x="1571" y="58"/>
                  </a:cubicBezTo>
                  <a:close/>
                  <a:moveTo>
                    <a:pt x="1398" y="58"/>
                  </a:moveTo>
                  <a:lnTo>
                    <a:pt x="1341" y="58"/>
                  </a:lnTo>
                  <a:cubicBezTo>
                    <a:pt x="1325" y="58"/>
                    <a:pt x="1312" y="45"/>
                    <a:pt x="1312" y="29"/>
                  </a:cubicBezTo>
                  <a:cubicBezTo>
                    <a:pt x="1312" y="13"/>
                    <a:pt x="1325" y="0"/>
                    <a:pt x="1341" y="0"/>
                  </a:cubicBezTo>
                  <a:lnTo>
                    <a:pt x="1398" y="0"/>
                  </a:lnTo>
                  <a:cubicBezTo>
                    <a:pt x="1414" y="0"/>
                    <a:pt x="1427" y="13"/>
                    <a:pt x="1427" y="29"/>
                  </a:cubicBezTo>
                  <a:cubicBezTo>
                    <a:pt x="1427" y="45"/>
                    <a:pt x="1414" y="58"/>
                    <a:pt x="1398" y="58"/>
                  </a:cubicBezTo>
                  <a:close/>
                  <a:moveTo>
                    <a:pt x="1225" y="58"/>
                  </a:moveTo>
                  <a:lnTo>
                    <a:pt x="1168" y="58"/>
                  </a:lnTo>
                  <a:cubicBezTo>
                    <a:pt x="1152" y="58"/>
                    <a:pt x="1139" y="45"/>
                    <a:pt x="1139" y="29"/>
                  </a:cubicBezTo>
                  <a:cubicBezTo>
                    <a:pt x="1139" y="13"/>
                    <a:pt x="1152" y="0"/>
                    <a:pt x="1168" y="0"/>
                  </a:cubicBezTo>
                  <a:lnTo>
                    <a:pt x="1225" y="0"/>
                  </a:lnTo>
                  <a:cubicBezTo>
                    <a:pt x="1241" y="0"/>
                    <a:pt x="1254" y="13"/>
                    <a:pt x="1254" y="29"/>
                  </a:cubicBezTo>
                  <a:cubicBezTo>
                    <a:pt x="1254" y="45"/>
                    <a:pt x="1241" y="58"/>
                    <a:pt x="1225" y="58"/>
                  </a:cubicBezTo>
                  <a:close/>
                  <a:moveTo>
                    <a:pt x="1053" y="58"/>
                  </a:moveTo>
                  <a:lnTo>
                    <a:pt x="995" y="58"/>
                  </a:lnTo>
                  <a:cubicBezTo>
                    <a:pt x="979" y="58"/>
                    <a:pt x="966" y="45"/>
                    <a:pt x="966" y="29"/>
                  </a:cubicBezTo>
                  <a:cubicBezTo>
                    <a:pt x="966" y="13"/>
                    <a:pt x="979" y="0"/>
                    <a:pt x="995" y="0"/>
                  </a:cubicBezTo>
                  <a:lnTo>
                    <a:pt x="1053" y="0"/>
                  </a:lnTo>
                  <a:cubicBezTo>
                    <a:pt x="1069" y="0"/>
                    <a:pt x="1081" y="13"/>
                    <a:pt x="1081" y="29"/>
                  </a:cubicBezTo>
                  <a:cubicBezTo>
                    <a:pt x="1081" y="45"/>
                    <a:pt x="1069" y="58"/>
                    <a:pt x="1053" y="58"/>
                  </a:cubicBezTo>
                  <a:close/>
                  <a:moveTo>
                    <a:pt x="880" y="58"/>
                  </a:moveTo>
                  <a:lnTo>
                    <a:pt x="822" y="58"/>
                  </a:lnTo>
                  <a:cubicBezTo>
                    <a:pt x="806" y="58"/>
                    <a:pt x="793" y="45"/>
                    <a:pt x="793" y="29"/>
                  </a:cubicBezTo>
                  <a:cubicBezTo>
                    <a:pt x="793" y="13"/>
                    <a:pt x="806" y="0"/>
                    <a:pt x="822" y="0"/>
                  </a:cubicBezTo>
                  <a:lnTo>
                    <a:pt x="880" y="0"/>
                  </a:lnTo>
                  <a:cubicBezTo>
                    <a:pt x="896" y="0"/>
                    <a:pt x="909" y="13"/>
                    <a:pt x="909" y="29"/>
                  </a:cubicBezTo>
                  <a:cubicBezTo>
                    <a:pt x="909" y="45"/>
                    <a:pt x="896" y="58"/>
                    <a:pt x="880" y="58"/>
                  </a:cubicBezTo>
                  <a:close/>
                  <a:moveTo>
                    <a:pt x="707" y="58"/>
                  </a:moveTo>
                  <a:lnTo>
                    <a:pt x="649" y="58"/>
                  </a:lnTo>
                  <a:cubicBezTo>
                    <a:pt x="634" y="58"/>
                    <a:pt x="621" y="45"/>
                    <a:pt x="621" y="29"/>
                  </a:cubicBezTo>
                  <a:cubicBezTo>
                    <a:pt x="621" y="13"/>
                    <a:pt x="634" y="0"/>
                    <a:pt x="649" y="0"/>
                  </a:cubicBezTo>
                  <a:lnTo>
                    <a:pt x="707" y="0"/>
                  </a:lnTo>
                  <a:cubicBezTo>
                    <a:pt x="723" y="0"/>
                    <a:pt x="736" y="13"/>
                    <a:pt x="736" y="29"/>
                  </a:cubicBezTo>
                  <a:cubicBezTo>
                    <a:pt x="736" y="45"/>
                    <a:pt x="723" y="58"/>
                    <a:pt x="707" y="58"/>
                  </a:cubicBezTo>
                  <a:close/>
                  <a:moveTo>
                    <a:pt x="534" y="58"/>
                  </a:moveTo>
                  <a:lnTo>
                    <a:pt x="477" y="58"/>
                  </a:lnTo>
                  <a:cubicBezTo>
                    <a:pt x="461" y="58"/>
                    <a:pt x="448" y="45"/>
                    <a:pt x="448" y="29"/>
                  </a:cubicBezTo>
                  <a:cubicBezTo>
                    <a:pt x="448" y="13"/>
                    <a:pt x="461" y="0"/>
                    <a:pt x="477" y="0"/>
                  </a:cubicBezTo>
                  <a:lnTo>
                    <a:pt x="534" y="0"/>
                  </a:lnTo>
                  <a:cubicBezTo>
                    <a:pt x="550" y="0"/>
                    <a:pt x="563" y="13"/>
                    <a:pt x="563" y="29"/>
                  </a:cubicBezTo>
                  <a:cubicBezTo>
                    <a:pt x="563" y="45"/>
                    <a:pt x="550" y="58"/>
                    <a:pt x="534" y="58"/>
                  </a:cubicBezTo>
                  <a:close/>
                  <a:moveTo>
                    <a:pt x="361" y="58"/>
                  </a:moveTo>
                  <a:lnTo>
                    <a:pt x="304" y="58"/>
                  </a:lnTo>
                  <a:cubicBezTo>
                    <a:pt x="288" y="58"/>
                    <a:pt x="275" y="45"/>
                    <a:pt x="275" y="29"/>
                  </a:cubicBezTo>
                  <a:cubicBezTo>
                    <a:pt x="275" y="13"/>
                    <a:pt x="288" y="0"/>
                    <a:pt x="304" y="0"/>
                  </a:cubicBezTo>
                  <a:lnTo>
                    <a:pt x="361" y="0"/>
                  </a:lnTo>
                  <a:cubicBezTo>
                    <a:pt x="377" y="0"/>
                    <a:pt x="390" y="13"/>
                    <a:pt x="390" y="29"/>
                  </a:cubicBezTo>
                  <a:cubicBezTo>
                    <a:pt x="390" y="45"/>
                    <a:pt x="377" y="58"/>
                    <a:pt x="361" y="58"/>
                  </a:cubicBezTo>
                  <a:close/>
                  <a:moveTo>
                    <a:pt x="189" y="58"/>
                  </a:moveTo>
                  <a:lnTo>
                    <a:pt x="131" y="58"/>
                  </a:lnTo>
                  <a:cubicBezTo>
                    <a:pt x="115" y="58"/>
                    <a:pt x="102" y="45"/>
                    <a:pt x="102" y="29"/>
                  </a:cubicBezTo>
                  <a:cubicBezTo>
                    <a:pt x="102" y="13"/>
                    <a:pt x="115" y="0"/>
                    <a:pt x="131" y="0"/>
                  </a:cubicBezTo>
                  <a:lnTo>
                    <a:pt x="189" y="0"/>
                  </a:lnTo>
                  <a:cubicBezTo>
                    <a:pt x="205" y="0"/>
                    <a:pt x="217" y="13"/>
                    <a:pt x="217" y="29"/>
                  </a:cubicBezTo>
                  <a:cubicBezTo>
                    <a:pt x="217" y="45"/>
                    <a:pt x="205" y="58"/>
                    <a:pt x="189" y="58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7" name="Rectangle 157"/>
            <p:cNvSpPr>
              <a:spLocks noChangeArrowheads="1"/>
            </p:cNvSpPr>
            <p:nvPr/>
          </p:nvSpPr>
          <p:spPr bwMode="auto">
            <a:xfrm>
              <a:off x="1688" y="3301"/>
              <a:ext cx="707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>
                  <a:solidFill>
                    <a:srgbClr val="000000"/>
                  </a:solidFill>
                  <a:latin typeface="Arial" charset="0"/>
                </a:rPr>
                <a:t>G(id,can,nam)</a:t>
              </a:r>
              <a:endParaRPr lang="en-US"/>
            </a:p>
          </p:txBody>
        </p:sp>
        <p:sp>
          <p:nvSpPr>
            <p:cNvPr id="752798" name="Freeform 158"/>
            <p:cNvSpPr>
              <a:spLocks/>
            </p:cNvSpPr>
            <p:nvPr/>
          </p:nvSpPr>
          <p:spPr bwMode="auto">
            <a:xfrm>
              <a:off x="3372" y="3427"/>
              <a:ext cx="283" cy="313"/>
            </a:xfrm>
            <a:custGeom>
              <a:avLst/>
              <a:gdLst/>
              <a:ahLst/>
              <a:cxnLst>
                <a:cxn ang="0">
                  <a:pos x="304" y="397"/>
                </a:cxn>
                <a:cxn ang="0">
                  <a:pos x="216" y="393"/>
                </a:cxn>
                <a:cxn ang="0">
                  <a:pos x="143" y="385"/>
                </a:cxn>
                <a:cxn ang="0">
                  <a:pos x="85" y="373"/>
                </a:cxn>
                <a:cxn ang="0">
                  <a:pos x="41" y="356"/>
                </a:cxn>
                <a:cxn ang="0">
                  <a:pos x="13" y="335"/>
                </a:cxn>
                <a:cxn ang="0">
                  <a:pos x="0" y="309"/>
                </a:cxn>
                <a:cxn ang="0">
                  <a:pos x="1" y="278"/>
                </a:cxn>
                <a:cxn ang="0">
                  <a:pos x="17" y="243"/>
                </a:cxn>
                <a:cxn ang="0">
                  <a:pos x="49" y="204"/>
                </a:cxn>
                <a:cxn ang="0">
                  <a:pos x="95" y="159"/>
                </a:cxn>
                <a:cxn ang="0">
                  <a:pos x="156" y="111"/>
                </a:cxn>
                <a:cxn ang="0">
                  <a:pos x="232" y="58"/>
                </a:cxn>
                <a:cxn ang="0">
                  <a:pos x="323" y="0"/>
                </a:cxn>
              </a:cxnLst>
              <a:rect l="0" t="0" r="r" b="b"/>
              <a:pathLst>
                <a:path w="323" h="397">
                  <a:moveTo>
                    <a:pt x="304" y="397"/>
                  </a:moveTo>
                  <a:lnTo>
                    <a:pt x="216" y="393"/>
                  </a:lnTo>
                  <a:lnTo>
                    <a:pt x="143" y="385"/>
                  </a:lnTo>
                  <a:lnTo>
                    <a:pt x="85" y="373"/>
                  </a:lnTo>
                  <a:lnTo>
                    <a:pt x="41" y="356"/>
                  </a:lnTo>
                  <a:lnTo>
                    <a:pt x="13" y="335"/>
                  </a:lnTo>
                  <a:lnTo>
                    <a:pt x="0" y="309"/>
                  </a:lnTo>
                  <a:lnTo>
                    <a:pt x="1" y="278"/>
                  </a:lnTo>
                  <a:lnTo>
                    <a:pt x="17" y="243"/>
                  </a:lnTo>
                  <a:lnTo>
                    <a:pt x="49" y="204"/>
                  </a:lnTo>
                  <a:lnTo>
                    <a:pt x="95" y="159"/>
                  </a:lnTo>
                  <a:lnTo>
                    <a:pt x="156" y="111"/>
                  </a:lnTo>
                  <a:lnTo>
                    <a:pt x="232" y="58"/>
                  </a:lnTo>
                  <a:lnTo>
                    <a:pt x="323" y="0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799" name="Freeform 159"/>
            <p:cNvSpPr>
              <a:spLocks/>
            </p:cNvSpPr>
            <p:nvPr/>
          </p:nvSpPr>
          <p:spPr bwMode="auto">
            <a:xfrm>
              <a:off x="3619" y="3722"/>
              <a:ext cx="40" cy="35"/>
            </a:xfrm>
            <a:custGeom>
              <a:avLst/>
              <a:gdLst/>
              <a:ahLst/>
              <a:cxnLst>
                <a:cxn ang="0">
                  <a:pos x="1" y="74"/>
                </a:cxn>
                <a:cxn ang="0">
                  <a:pos x="76" y="1"/>
                </a:cxn>
                <a:cxn ang="0">
                  <a:pos x="150" y="76"/>
                </a:cxn>
                <a:cxn ang="0">
                  <a:pos x="150" y="76"/>
                </a:cxn>
                <a:cxn ang="0">
                  <a:pos x="74" y="150"/>
                </a:cxn>
                <a:cxn ang="0">
                  <a:pos x="1" y="74"/>
                </a:cxn>
              </a:cxnLst>
              <a:rect l="0" t="0" r="r" b="b"/>
              <a:pathLst>
                <a:path w="150" h="150">
                  <a:moveTo>
                    <a:pt x="1" y="74"/>
                  </a:moveTo>
                  <a:cubicBezTo>
                    <a:pt x="1" y="33"/>
                    <a:pt x="35" y="0"/>
                    <a:pt x="76" y="1"/>
                  </a:cubicBezTo>
                  <a:cubicBezTo>
                    <a:pt x="117" y="1"/>
                    <a:pt x="150" y="35"/>
                    <a:pt x="150" y="76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117"/>
                    <a:pt x="116" y="150"/>
                    <a:pt x="74" y="150"/>
                  </a:cubicBezTo>
                  <a:cubicBezTo>
                    <a:pt x="33" y="149"/>
                    <a:pt x="0" y="115"/>
                    <a:pt x="1" y="74"/>
                  </a:cubicBezTo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00" name="Freeform 160"/>
            <p:cNvSpPr>
              <a:spLocks/>
            </p:cNvSpPr>
            <p:nvPr/>
          </p:nvSpPr>
          <p:spPr bwMode="auto">
            <a:xfrm>
              <a:off x="3218" y="3579"/>
              <a:ext cx="625" cy="210"/>
            </a:xfrm>
            <a:custGeom>
              <a:avLst/>
              <a:gdLst/>
              <a:ahLst/>
              <a:cxnLst>
                <a:cxn ang="0">
                  <a:pos x="712" y="0"/>
                </a:cxn>
                <a:cxn ang="0">
                  <a:pos x="649" y="69"/>
                </a:cxn>
                <a:cxn ang="0">
                  <a:pos x="582" y="128"/>
                </a:cxn>
                <a:cxn ang="0">
                  <a:pos x="512" y="176"/>
                </a:cxn>
                <a:cxn ang="0">
                  <a:pos x="437" y="214"/>
                </a:cxn>
                <a:cxn ang="0">
                  <a:pos x="357" y="242"/>
                </a:cxn>
                <a:cxn ang="0">
                  <a:pos x="274" y="259"/>
                </a:cxn>
                <a:cxn ang="0">
                  <a:pos x="187" y="267"/>
                </a:cxn>
                <a:cxn ang="0">
                  <a:pos x="96" y="264"/>
                </a:cxn>
                <a:cxn ang="0">
                  <a:pos x="0" y="250"/>
                </a:cxn>
              </a:cxnLst>
              <a:rect l="0" t="0" r="r" b="b"/>
              <a:pathLst>
                <a:path w="712" h="267">
                  <a:moveTo>
                    <a:pt x="712" y="0"/>
                  </a:moveTo>
                  <a:lnTo>
                    <a:pt x="649" y="69"/>
                  </a:lnTo>
                  <a:lnTo>
                    <a:pt x="582" y="128"/>
                  </a:lnTo>
                  <a:lnTo>
                    <a:pt x="512" y="176"/>
                  </a:lnTo>
                  <a:lnTo>
                    <a:pt x="437" y="214"/>
                  </a:lnTo>
                  <a:lnTo>
                    <a:pt x="357" y="242"/>
                  </a:lnTo>
                  <a:lnTo>
                    <a:pt x="274" y="259"/>
                  </a:lnTo>
                  <a:lnTo>
                    <a:pt x="187" y="267"/>
                  </a:lnTo>
                  <a:lnTo>
                    <a:pt x="96" y="264"/>
                  </a:lnTo>
                  <a:lnTo>
                    <a:pt x="0" y="250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01" name="Freeform 161"/>
            <p:cNvSpPr>
              <a:spLocks/>
            </p:cNvSpPr>
            <p:nvPr/>
          </p:nvSpPr>
          <p:spPr bwMode="auto">
            <a:xfrm>
              <a:off x="3819" y="3528"/>
              <a:ext cx="67" cy="70"/>
            </a:xfrm>
            <a:custGeom>
              <a:avLst/>
              <a:gdLst/>
              <a:ahLst/>
              <a:cxnLst>
                <a:cxn ang="0">
                  <a:pos x="47" y="89"/>
                </a:cxn>
                <a:cxn ang="0">
                  <a:pos x="77" y="0"/>
                </a:cxn>
                <a:cxn ang="0">
                  <a:pos x="0" y="53"/>
                </a:cxn>
                <a:cxn ang="0">
                  <a:pos x="47" y="89"/>
                </a:cxn>
              </a:cxnLst>
              <a:rect l="0" t="0" r="r" b="b"/>
              <a:pathLst>
                <a:path w="77" h="89">
                  <a:moveTo>
                    <a:pt x="47" y="89"/>
                  </a:moveTo>
                  <a:lnTo>
                    <a:pt x="77" y="0"/>
                  </a:lnTo>
                  <a:lnTo>
                    <a:pt x="0" y="53"/>
                  </a:lnTo>
                  <a:lnTo>
                    <a:pt x="47" y="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02" name="Freeform 162"/>
            <p:cNvSpPr>
              <a:spLocks/>
            </p:cNvSpPr>
            <p:nvPr/>
          </p:nvSpPr>
          <p:spPr bwMode="auto">
            <a:xfrm>
              <a:off x="2196" y="3495"/>
              <a:ext cx="375" cy="198"/>
            </a:xfrm>
            <a:custGeom>
              <a:avLst/>
              <a:gdLst/>
              <a:ahLst/>
              <a:cxnLst>
                <a:cxn ang="0">
                  <a:pos x="427" y="252"/>
                </a:cxn>
                <a:cxn ang="0">
                  <a:pos x="334" y="224"/>
                </a:cxn>
                <a:cxn ang="0">
                  <a:pos x="252" y="193"/>
                </a:cxn>
                <a:cxn ang="0">
                  <a:pos x="181" y="160"/>
                </a:cxn>
                <a:cxn ang="0">
                  <a:pos x="120" y="124"/>
                </a:cxn>
                <a:cxn ang="0">
                  <a:pos x="70" y="85"/>
                </a:cxn>
                <a:cxn ang="0">
                  <a:pos x="30" y="44"/>
                </a:cxn>
                <a:cxn ang="0">
                  <a:pos x="0" y="0"/>
                </a:cxn>
              </a:cxnLst>
              <a:rect l="0" t="0" r="r" b="b"/>
              <a:pathLst>
                <a:path w="427" h="252">
                  <a:moveTo>
                    <a:pt x="427" y="252"/>
                  </a:moveTo>
                  <a:lnTo>
                    <a:pt x="334" y="224"/>
                  </a:lnTo>
                  <a:lnTo>
                    <a:pt x="252" y="193"/>
                  </a:lnTo>
                  <a:lnTo>
                    <a:pt x="181" y="160"/>
                  </a:lnTo>
                  <a:lnTo>
                    <a:pt x="120" y="124"/>
                  </a:lnTo>
                  <a:lnTo>
                    <a:pt x="70" y="85"/>
                  </a:lnTo>
                  <a:lnTo>
                    <a:pt x="30" y="44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03" name="Freeform 163"/>
            <p:cNvSpPr>
              <a:spLocks/>
            </p:cNvSpPr>
            <p:nvPr/>
          </p:nvSpPr>
          <p:spPr bwMode="auto">
            <a:xfrm>
              <a:off x="2558" y="3669"/>
              <a:ext cx="83" cy="4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94" y="51"/>
                </a:cxn>
                <a:cxn ang="0">
                  <a:pos x="0" y="58"/>
                </a:cxn>
                <a:cxn ang="0">
                  <a:pos x="15" y="0"/>
                </a:cxn>
              </a:cxnLst>
              <a:rect l="0" t="0" r="r" b="b"/>
              <a:pathLst>
                <a:path w="94" h="58">
                  <a:moveTo>
                    <a:pt x="15" y="0"/>
                  </a:moveTo>
                  <a:lnTo>
                    <a:pt x="94" y="51"/>
                  </a:lnTo>
                  <a:lnTo>
                    <a:pt x="0" y="5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06" name="Rectangle 166"/>
            <p:cNvSpPr>
              <a:spLocks noChangeArrowheads="1"/>
            </p:cNvSpPr>
            <p:nvPr/>
          </p:nvSpPr>
          <p:spPr bwMode="auto">
            <a:xfrm>
              <a:off x="2251" y="3622"/>
              <a:ext cx="140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 b="1" i="1">
                  <a:solidFill>
                    <a:srgbClr val="000000"/>
                  </a:solidFill>
                  <a:latin typeface="Arial" charset="0"/>
                </a:rPr>
                <a:t>m</a:t>
              </a:r>
              <a:r>
                <a:rPr lang="en-US" sz="1400" b="1" i="1" baseline="-25000">
                  <a:solidFill>
                    <a:srgbClr val="000000"/>
                  </a:solidFill>
                  <a:latin typeface="Arial" charset="0"/>
                </a:rPr>
                <a:t>2</a:t>
              </a:r>
              <a:endParaRPr lang="en-US" baseline="-25000"/>
            </a:p>
          </p:txBody>
        </p:sp>
        <p:sp>
          <p:nvSpPr>
            <p:cNvPr id="752807" name="Rectangle 167"/>
            <p:cNvSpPr>
              <a:spLocks noChangeArrowheads="1"/>
            </p:cNvSpPr>
            <p:nvPr/>
          </p:nvSpPr>
          <p:spPr bwMode="auto">
            <a:xfrm>
              <a:off x="3516" y="3773"/>
              <a:ext cx="143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 b="1" i="1" dirty="0" smtClean="0">
                  <a:solidFill>
                    <a:srgbClr val="000000"/>
                  </a:solidFill>
                  <a:latin typeface="Arial" charset="0"/>
                </a:rPr>
                <a:t>m</a:t>
              </a:r>
              <a:r>
                <a:rPr lang="en-US" sz="1400" b="1" i="1" baseline="-25000" dirty="0" smtClean="0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 baseline="-25000" dirty="0"/>
            </a:p>
          </p:txBody>
        </p:sp>
        <p:sp>
          <p:nvSpPr>
            <p:cNvPr id="752809" name="Freeform 169"/>
            <p:cNvSpPr>
              <a:spLocks/>
            </p:cNvSpPr>
            <p:nvPr/>
          </p:nvSpPr>
          <p:spPr bwMode="auto">
            <a:xfrm>
              <a:off x="2409" y="3224"/>
              <a:ext cx="1177" cy="92"/>
            </a:xfrm>
            <a:custGeom>
              <a:avLst/>
              <a:gdLst/>
              <a:ahLst/>
              <a:cxnLst>
                <a:cxn ang="0">
                  <a:pos x="1340" y="86"/>
                </a:cxn>
                <a:cxn ang="0">
                  <a:pos x="1169" y="49"/>
                </a:cxn>
                <a:cxn ang="0">
                  <a:pos x="1004" y="23"/>
                </a:cxn>
                <a:cxn ang="0">
                  <a:pos x="844" y="7"/>
                </a:cxn>
                <a:cxn ang="0">
                  <a:pos x="690" y="0"/>
                </a:cxn>
                <a:cxn ang="0">
                  <a:pos x="541" y="4"/>
                </a:cxn>
                <a:cxn ang="0">
                  <a:pos x="398" y="17"/>
                </a:cxn>
                <a:cxn ang="0">
                  <a:pos x="260" y="40"/>
                </a:cxn>
                <a:cxn ang="0">
                  <a:pos x="127" y="73"/>
                </a:cxn>
                <a:cxn ang="0">
                  <a:pos x="0" y="116"/>
                </a:cxn>
              </a:cxnLst>
              <a:rect l="0" t="0" r="r" b="b"/>
              <a:pathLst>
                <a:path w="1340" h="116">
                  <a:moveTo>
                    <a:pt x="1340" y="86"/>
                  </a:moveTo>
                  <a:lnTo>
                    <a:pt x="1169" y="49"/>
                  </a:lnTo>
                  <a:lnTo>
                    <a:pt x="1004" y="23"/>
                  </a:lnTo>
                  <a:lnTo>
                    <a:pt x="844" y="7"/>
                  </a:lnTo>
                  <a:lnTo>
                    <a:pt x="690" y="0"/>
                  </a:lnTo>
                  <a:lnTo>
                    <a:pt x="541" y="4"/>
                  </a:lnTo>
                  <a:lnTo>
                    <a:pt x="398" y="17"/>
                  </a:lnTo>
                  <a:lnTo>
                    <a:pt x="260" y="40"/>
                  </a:lnTo>
                  <a:lnTo>
                    <a:pt x="127" y="73"/>
                  </a:lnTo>
                  <a:lnTo>
                    <a:pt x="0" y="116"/>
                  </a:lnTo>
                </a:path>
              </a:pathLst>
            </a:custGeom>
            <a:noFill/>
            <a:ln w="15875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10" name="Freeform 170"/>
            <p:cNvSpPr>
              <a:spLocks/>
            </p:cNvSpPr>
            <p:nvPr/>
          </p:nvSpPr>
          <p:spPr bwMode="auto">
            <a:xfrm>
              <a:off x="3573" y="3268"/>
              <a:ext cx="82" cy="45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50"/>
                </a:cxn>
                <a:cxn ang="0">
                  <a:pos x="15" y="0"/>
                </a:cxn>
                <a:cxn ang="0">
                  <a:pos x="0" y="58"/>
                </a:cxn>
              </a:cxnLst>
              <a:rect l="0" t="0" r="r" b="b"/>
              <a:pathLst>
                <a:path w="94" h="58">
                  <a:moveTo>
                    <a:pt x="0" y="58"/>
                  </a:moveTo>
                  <a:lnTo>
                    <a:pt x="94" y="50"/>
                  </a:lnTo>
                  <a:lnTo>
                    <a:pt x="15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11" name="Rectangle 171"/>
            <p:cNvSpPr>
              <a:spLocks noChangeArrowheads="1"/>
            </p:cNvSpPr>
            <p:nvPr/>
          </p:nvSpPr>
          <p:spPr bwMode="auto">
            <a:xfrm>
              <a:off x="2925" y="3058"/>
              <a:ext cx="140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 b="1" i="1">
                  <a:solidFill>
                    <a:srgbClr val="000000"/>
                  </a:solidFill>
                  <a:latin typeface="Arial" charset="0"/>
                </a:rPr>
                <a:t>m</a:t>
              </a:r>
              <a:r>
                <a:rPr lang="en-US" sz="1400" b="1" i="1" baseline="-25000">
                  <a:solidFill>
                    <a:srgbClr val="000000"/>
                  </a:solidFill>
                  <a:latin typeface="Arial" charset="0"/>
                </a:rPr>
                <a:t>1</a:t>
              </a:r>
              <a:endParaRPr lang="en-US" baseline="-25000"/>
            </a:p>
          </p:txBody>
        </p:sp>
        <p:sp>
          <p:nvSpPr>
            <p:cNvPr id="752812" name="Rectangle 172"/>
            <p:cNvSpPr>
              <a:spLocks noChangeArrowheads="1"/>
            </p:cNvSpPr>
            <p:nvPr/>
          </p:nvSpPr>
          <p:spPr bwMode="auto">
            <a:xfrm>
              <a:off x="1914" y="2932"/>
              <a:ext cx="233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baseline="-25000" dirty="0" smtClean="0">
                  <a:solidFill>
                    <a:srgbClr val="000000"/>
                  </a:solidFill>
                  <a:latin typeface="Arial" charset="0"/>
                </a:rPr>
                <a:t>GUS</a:t>
              </a:r>
              <a:endParaRPr lang="en-US" baseline="-25000" dirty="0"/>
            </a:p>
          </p:txBody>
        </p:sp>
        <p:sp>
          <p:nvSpPr>
            <p:cNvPr id="752813" name="Rectangle 173"/>
            <p:cNvSpPr>
              <a:spLocks noChangeArrowheads="1"/>
            </p:cNvSpPr>
            <p:nvPr/>
          </p:nvSpPr>
          <p:spPr bwMode="auto">
            <a:xfrm>
              <a:off x="2898" y="3951"/>
              <a:ext cx="239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baseline="-25000" dirty="0" err="1" smtClean="0">
                  <a:solidFill>
                    <a:srgbClr val="000000"/>
                  </a:solidFill>
                  <a:latin typeface="Arial" charset="0"/>
                </a:rPr>
                <a:t>uBio</a:t>
              </a:r>
              <a:endParaRPr lang="en-US" baseline="-25000" dirty="0"/>
            </a:p>
          </p:txBody>
        </p:sp>
        <p:sp>
          <p:nvSpPr>
            <p:cNvPr id="752814" name="Rectangle 174"/>
            <p:cNvSpPr>
              <a:spLocks noChangeArrowheads="1"/>
            </p:cNvSpPr>
            <p:nvPr/>
          </p:nvSpPr>
          <p:spPr bwMode="auto">
            <a:xfrm>
              <a:off x="3736" y="2968"/>
              <a:ext cx="395" cy="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baseline="-25000" dirty="0" err="1" smtClean="0">
                  <a:solidFill>
                    <a:srgbClr val="000000"/>
                  </a:solidFill>
                  <a:latin typeface="Arial" charset="0"/>
                </a:rPr>
                <a:t>BioSQL</a:t>
              </a:r>
              <a:endParaRPr lang="en-US" baseline="-25000" dirty="0"/>
            </a:p>
          </p:txBody>
        </p:sp>
        <p:sp>
          <p:nvSpPr>
            <p:cNvPr id="752815" name="Freeform 175"/>
            <p:cNvSpPr>
              <a:spLocks noEditPoints="1"/>
            </p:cNvSpPr>
            <p:nvPr/>
          </p:nvSpPr>
          <p:spPr bwMode="auto">
            <a:xfrm>
              <a:off x="2633" y="3560"/>
              <a:ext cx="641" cy="299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29" y="345"/>
                </a:cxn>
                <a:cxn ang="0">
                  <a:pos x="57" y="432"/>
                </a:cxn>
                <a:cxn ang="0">
                  <a:pos x="29" y="403"/>
                </a:cxn>
                <a:cxn ang="0">
                  <a:pos x="0" y="662"/>
                </a:cxn>
                <a:cxn ang="0">
                  <a:pos x="57" y="835"/>
                </a:cxn>
                <a:cxn ang="0">
                  <a:pos x="57" y="777"/>
                </a:cxn>
                <a:cxn ang="0">
                  <a:pos x="0" y="950"/>
                </a:cxn>
                <a:cxn ang="0">
                  <a:pos x="29" y="1209"/>
                </a:cxn>
                <a:cxn ang="0">
                  <a:pos x="89" y="1206"/>
                </a:cxn>
                <a:cxn ang="0">
                  <a:pos x="61" y="1235"/>
                </a:cxn>
                <a:cxn ang="0">
                  <a:pos x="320" y="1264"/>
                </a:cxn>
                <a:cxn ang="0">
                  <a:pos x="493" y="1206"/>
                </a:cxn>
                <a:cxn ang="0">
                  <a:pos x="435" y="1206"/>
                </a:cxn>
                <a:cxn ang="0">
                  <a:pos x="608" y="1264"/>
                </a:cxn>
                <a:cxn ang="0">
                  <a:pos x="867" y="1235"/>
                </a:cxn>
                <a:cxn ang="0">
                  <a:pos x="953" y="1206"/>
                </a:cxn>
                <a:cxn ang="0">
                  <a:pos x="925" y="1235"/>
                </a:cxn>
                <a:cxn ang="0">
                  <a:pos x="1184" y="1264"/>
                </a:cxn>
                <a:cxn ang="0">
                  <a:pos x="1357" y="1206"/>
                </a:cxn>
                <a:cxn ang="0">
                  <a:pos x="1299" y="1206"/>
                </a:cxn>
                <a:cxn ang="0">
                  <a:pos x="1472" y="1264"/>
                </a:cxn>
                <a:cxn ang="0">
                  <a:pos x="1731" y="1235"/>
                </a:cxn>
                <a:cxn ang="0">
                  <a:pos x="1817" y="1206"/>
                </a:cxn>
                <a:cxn ang="0">
                  <a:pos x="1789" y="1235"/>
                </a:cxn>
                <a:cxn ang="0">
                  <a:pos x="2048" y="1264"/>
                </a:cxn>
                <a:cxn ang="0">
                  <a:pos x="2218" y="1206"/>
                </a:cxn>
                <a:cxn ang="0">
                  <a:pos x="2247" y="1235"/>
                </a:cxn>
                <a:cxn ang="0">
                  <a:pos x="2189" y="1117"/>
                </a:cxn>
                <a:cxn ang="0">
                  <a:pos x="2218" y="1146"/>
                </a:cxn>
                <a:cxn ang="0">
                  <a:pos x="2247" y="887"/>
                </a:cxn>
                <a:cxn ang="0">
                  <a:pos x="2189" y="714"/>
                </a:cxn>
                <a:cxn ang="0">
                  <a:pos x="2189" y="771"/>
                </a:cxn>
                <a:cxn ang="0">
                  <a:pos x="2247" y="599"/>
                </a:cxn>
                <a:cxn ang="0">
                  <a:pos x="2218" y="339"/>
                </a:cxn>
                <a:cxn ang="0">
                  <a:pos x="2189" y="253"/>
                </a:cxn>
                <a:cxn ang="0">
                  <a:pos x="2218" y="282"/>
                </a:cxn>
                <a:cxn ang="0">
                  <a:pos x="2212" y="57"/>
                </a:cxn>
                <a:cxn ang="0">
                  <a:pos x="2247" y="80"/>
                </a:cxn>
                <a:cxn ang="0">
                  <a:pos x="2011" y="28"/>
                </a:cxn>
                <a:cxn ang="0">
                  <a:pos x="1924" y="57"/>
                </a:cxn>
                <a:cxn ang="0">
                  <a:pos x="1953" y="28"/>
                </a:cxn>
                <a:cxn ang="0">
                  <a:pos x="1694" y="0"/>
                </a:cxn>
                <a:cxn ang="0">
                  <a:pos x="1521" y="57"/>
                </a:cxn>
                <a:cxn ang="0">
                  <a:pos x="1579" y="57"/>
                </a:cxn>
                <a:cxn ang="0">
                  <a:pos x="1406" y="0"/>
                </a:cxn>
                <a:cxn ang="0">
                  <a:pos x="1147" y="28"/>
                </a:cxn>
                <a:cxn ang="0">
                  <a:pos x="1060" y="57"/>
                </a:cxn>
                <a:cxn ang="0">
                  <a:pos x="1089" y="28"/>
                </a:cxn>
                <a:cxn ang="0">
                  <a:pos x="830" y="0"/>
                </a:cxn>
                <a:cxn ang="0">
                  <a:pos x="657" y="57"/>
                </a:cxn>
                <a:cxn ang="0">
                  <a:pos x="715" y="57"/>
                </a:cxn>
                <a:cxn ang="0">
                  <a:pos x="542" y="0"/>
                </a:cxn>
                <a:cxn ang="0">
                  <a:pos x="283" y="28"/>
                </a:cxn>
                <a:cxn ang="0">
                  <a:pos x="196" y="57"/>
                </a:cxn>
                <a:cxn ang="0">
                  <a:pos x="225" y="28"/>
                </a:cxn>
              </a:cxnLst>
              <a:rect l="0" t="0" r="r" b="b"/>
              <a:pathLst>
                <a:path w="2247" h="1264">
                  <a:moveTo>
                    <a:pt x="57" y="86"/>
                  </a:moveTo>
                  <a:lnTo>
                    <a:pt x="57" y="144"/>
                  </a:lnTo>
                  <a:cubicBezTo>
                    <a:pt x="57" y="160"/>
                    <a:pt x="45" y="172"/>
                    <a:pt x="29" y="172"/>
                  </a:cubicBezTo>
                  <a:cubicBezTo>
                    <a:pt x="13" y="172"/>
                    <a:pt x="0" y="160"/>
                    <a:pt x="0" y="144"/>
                  </a:cubicBezTo>
                  <a:lnTo>
                    <a:pt x="0" y="86"/>
                  </a:lnTo>
                  <a:cubicBezTo>
                    <a:pt x="0" y="70"/>
                    <a:pt x="13" y="57"/>
                    <a:pt x="29" y="57"/>
                  </a:cubicBezTo>
                  <a:cubicBezTo>
                    <a:pt x="45" y="57"/>
                    <a:pt x="57" y="70"/>
                    <a:pt x="57" y="86"/>
                  </a:cubicBezTo>
                  <a:close/>
                  <a:moveTo>
                    <a:pt x="57" y="259"/>
                  </a:moveTo>
                  <a:lnTo>
                    <a:pt x="57" y="316"/>
                  </a:lnTo>
                  <a:cubicBezTo>
                    <a:pt x="57" y="332"/>
                    <a:pt x="45" y="345"/>
                    <a:pt x="29" y="345"/>
                  </a:cubicBezTo>
                  <a:cubicBezTo>
                    <a:pt x="13" y="345"/>
                    <a:pt x="0" y="332"/>
                    <a:pt x="0" y="316"/>
                  </a:cubicBezTo>
                  <a:lnTo>
                    <a:pt x="0" y="259"/>
                  </a:lnTo>
                  <a:cubicBezTo>
                    <a:pt x="0" y="243"/>
                    <a:pt x="13" y="230"/>
                    <a:pt x="29" y="230"/>
                  </a:cubicBezTo>
                  <a:cubicBezTo>
                    <a:pt x="45" y="230"/>
                    <a:pt x="57" y="243"/>
                    <a:pt x="57" y="259"/>
                  </a:cubicBezTo>
                  <a:close/>
                  <a:moveTo>
                    <a:pt x="57" y="432"/>
                  </a:moveTo>
                  <a:lnTo>
                    <a:pt x="57" y="489"/>
                  </a:lnTo>
                  <a:cubicBezTo>
                    <a:pt x="57" y="505"/>
                    <a:pt x="45" y="518"/>
                    <a:pt x="29" y="518"/>
                  </a:cubicBezTo>
                  <a:cubicBezTo>
                    <a:pt x="13" y="518"/>
                    <a:pt x="0" y="505"/>
                    <a:pt x="0" y="489"/>
                  </a:cubicBezTo>
                  <a:lnTo>
                    <a:pt x="0" y="432"/>
                  </a:lnTo>
                  <a:cubicBezTo>
                    <a:pt x="0" y="416"/>
                    <a:pt x="13" y="403"/>
                    <a:pt x="29" y="403"/>
                  </a:cubicBezTo>
                  <a:cubicBezTo>
                    <a:pt x="45" y="403"/>
                    <a:pt x="57" y="416"/>
                    <a:pt x="57" y="432"/>
                  </a:cubicBezTo>
                  <a:close/>
                  <a:moveTo>
                    <a:pt x="57" y="604"/>
                  </a:moveTo>
                  <a:lnTo>
                    <a:pt x="57" y="662"/>
                  </a:lnTo>
                  <a:cubicBezTo>
                    <a:pt x="57" y="678"/>
                    <a:pt x="45" y="691"/>
                    <a:pt x="29" y="691"/>
                  </a:cubicBezTo>
                  <a:cubicBezTo>
                    <a:pt x="13" y="691"/>
                    <a:pt x="0" y="678"/>
                    <a:pt x="0" y="662"/>
                  </a:cubicBezTo>
                  <a:lnTo>
                    <a:pt x="0" y="604"/>
                  </a:lnTo>
                  <a:cubicBezTo>
                    <a:pt x="0" y="588"/>
                    <a:pt x="13" y="576"/>
                    <a:pt x="29" y="576"/>
                  </a:cubicBezTo>
                  <a:cubicBezTo>
                    <a:pt x="45" y="576"/>
                    <a:pt x="57" y="588"/>
                    <a:pt x="57" y="604"/>
                  </a:cubicBezTo>
                  <a:close/>
                  <a:moveTo>
                    <a:pt x="57" y="777"/>
                  </a:moveTo>
                  <a:lnTo>
                    <a:pt x="57" y="835"/>
                  </a:lnTo>
                  <a:cubicBezTo>
                    <a:pt x="57" y="851"/>
                    <a:pt x="45" y="864"/>
                    <a:pt x="29" y="864"/>
                  </a:cubicBezTo>
                  <a:cubicBezTo>
                    <a:pt x="13" y="864"/>
                    <a:pt x="0" y="851"/>
                    <a:pt x="0" y="835"/>
                  </a:cubicBezTo>
                  <a:lnTo>
                    <a:pt x="0" y="777"/>
                  </a:lnTo>
                  <a:cubicBezTo>
                    <a:pt x="0" y="761"/>
                    <a:pt x="13" y="748"/>
                    <a:pt x="29" y="748"/>
                  </a:cubicBezTo>
                  <a:cubicBezTo>
                    <a:pt x="45" y="748"/>
                    <a:pt x="57" y="761"/>
                    <a:pt x="57" y="777"/>
                  </a:cubicBezTo>
                  <a:close/>
                  <a:moveTo>
                    <a:pt x="57" y="950"/>
                  </a:moveTo>
                  <a:lnTo>
                    <a:pt x="57" y="1008"/>
                  </a:lnTo>
                  <a:cubicBezTo>
                    <a:pt x="57" y="1024"/>
                    <a:pt x="45" y="1036"/>
                    <a:pt x="29" y="1036"/>
                  </a:cubicBezTo>
                  <a:cubicBezTo>
                    <a:pt x="13" y="1036"/>
                    <a:pt x="0" y="1024"/>
                    <a:pt x="0" y="1008"/>
                  </a:cubicBezTo>
                  <a:lnTo>
                    <a:pt x="0" y="950"/>
                  </a:lnTo>
                  <a:cubicBezTo>
                    <a:pt x="0" y="934"/>
                    <a:pt x="13" y="921"/>
                    <a:pt x="29" y="921"/>
                  </a:cubicBezTo>
                  <a:cubicBezTo>
                    <a:pt x="45" y="921"/>
                    <a:pt x="57" y="934"/>
                    <a:pt x="57" y="950"/>
                  </a:cubicBezTo>
                  <a:close/>
                  <a:moveTo>
                    <a:pt x="57" y="1123"/>
                  </a:moveTo>
                  <a:lnTo>
                    <a:pt x="57" y="1180"/>
                  </a:lnTo>
                  <a:cubicBezTo>
                    <a:pt x="57" y="1196"/>
                    <a:pt x="45" y="1209"/>
                    <a:pt x="29" y="1209"/>
                  </a:cubicBezTo>
                  <a:cubicBezTo>
                    <a:pt x="13" y="1209"/>
                    <a:pt x="0" y="1196"/>
                    <a:pt x="0" y="1180"/>
                  </a:cubicBezTo>
                  <a:lnTo>
                    <a:pt x="0" y="1123"/>
                  </a:lnTo>
                  <a:cubicBezTo>
                    <a:pt x="0" y="1107"/>
                    <a:pt x="13" y="1094"/>
                    <a:pt x="29" y="1094"/>
                  </a:cubicBezTo>
                  <a:cubicBezTo>
                    <a:pt x="45" y="1094"/>
                    <a:pt x="57" y="1107"/>
                    <a:pt x="57" y="1123"/>
                  </a:cubicBezTo>
                  <a:close/>
                  <a:moveTo>
                    <a:pt x="89" y="1206"/>
                  </a:moveTo>
                  <a:lnTo>
                    <a:pt x="147" y="1206"/>
                  </a:lnTo>
                  <a:cubicBezTo>
                    <a:pt x="163" y="1206"/>
                    <a:pt x="176" y="1219"/>
                    <a:pt x="176" y="1235"/>
                  </a:cubicBezTo>
                  <a:cubicBezTo>
                    <a:pt x="176" y="1251"/>
                    <a:pt x="163" y="1264"/>
                    <a:pt x="147" y="1264"/>
                  </a:cubicBezTo>
                  <a:lnTo>
                    <a:pt x="89" y="1264"/>
                  </a:lnTo>
                  <a:cubicBezTo>
                    <a:pt x="74" y="1264"/>
                    <a:pt x="61" y="1251"/>
                    <a:pt x="61" y="1235"/>
                  </a:cubicBezTo>
                  <a:cubicBezTo>
                    <a:pt x="61" y="1219"/>
                    <a:pt x="74" y="1206"/>
                    <a:pt x="89" y="1206"/>
                  </a:cubicBezTo>
                  <a:close/>
                  <a:moveTo>
                    <a:pt x="262" y="1206"/>
                  </a:moveTo>
                  <a:lnTo>
                    <a:pt x="320" y="1206"/>
                  </a:lnTo>
                  <a:cubicBezTo>
                    <a:pt x="336" y="1206"/>
                    <a:pt x="349" y="1219"/>
                    <a:pt x="349" y="1235"/>
                  </a:cubicBezTo>
                  <a:cubicBezTo>
                    <a:pt x="349" y="1251"/>
                    <a:pt x="336" y="1264"/>
                    <a:pt x="320" y="1264"/>
                  </a:cubicBezTo>
                  <a:lnTo>
                    <a:pt x="262" y="1264"/>
                  </a:lnTo>
                  <a:cubicBezTo>
                    <a:pt x="246" y="1264"/>
                    <a:pt x="233" y="1251"/>
                    <a:pt x="233" y="1235"/>
                  </a:cubicBezTo>
                  <a:cubicBezTo>
                    <a:pt x="233" y="1219"/>
                    <a:pt x="246" y="1206"/>
                    <a:pt x="262" y="1206"/>
                  </a:cubicBezTo>
                  <a:close/>
                  <a:moveTo>
                    <a:pt x="435" y="1206"/>
                  </a:moveTo>
                  <a:lnTo>
                    <a:pt x="493" y="1206"/>
                  </a:lnTo>
                  <a:cubicBezTo>
                    <a:pt x="509" y="1206"/>
                    <a:pt x="521" y="1219"/>
                    <a:pt x="521" y="1235"/>
                  </a:cubicBezTo>
                  <a:cubicBezTo>
                    <a:pt x="521" y="1251"/>
                    <a:pt x="509" y="1264"/>
                    <a:pt x="493" y="1264"/>
                  </a:cubicBezTo>
                  <a:lnTo>
                    <a:pt x="435" y="1264"/>
                  </a:lnTo>
                  <a:cubicBezTo>
                    <a:pt x="419" y="1264"/>
                    <a:pt x="406" y="1251"/>
                    <a:pt x="406" y="1235"/>
                  </a:cubicBezTo>
                  <a:cubicBezTo>
                    <a:pt x="406" y="1219"/>
                    <a:pt x="419" y="1206"/>
                    <a:pt x="435" y="1206"/>
                  </a:cubicBezTo>
                  <a:close/>
                  <a:moveTo>
                    <a:pt x="608" y="1206"/>
                  </a:moveTo>
                  <a:lnTo>
                    <a:pt x="665" y="1206"/>
                  </a:lnTo>
                  <a:cubicBezTo>
                    <a:pt x="681" y="1206"/>
                    <a:pt x="694" y="1219"/>
                    <a:pt x="694" y="1235"/>
                  </a:cubicBezTo>
                  <a:cubicBezTo>
                    <a:pt x="694" y="1251"/>
                    <a:pt x="681" y="1264"/>
                    <a:pt x="665" y="1264"/>
                  </a:cubicBezTo>
                  <a:lnTo>
                    <a:pt x="608" y="1264"/>
                  </a:lnTo>
                  <a:cubicBezTo>
                    <a:pt x="592" y="1264"/>
                    <a:pt x="579" y="1251"/>
                    <a:pt x="579" y="1235"/>
                  </a:cubicBezTo>
                  <a:cubicBezTo>
                    <a:pt x="579" y="1219"/>
                    <a:pt x="592" y="1206"/>
                    <a:pt x="608" y="1206"/>
                  </a:cubicBezTo>
                  <a:close/>
                  <a:moveTo>
                    <a:pt x="781" y="1206"/>
                  </a:moveTo>
                  <a:lnTo>
                    <a:pt x="838" y="1206"/>
                  </a:lnTo>
                  <a:cubicBezTo>
                    <a:pt x="854" y="1206"/>
                    <a:pt x="867" y="1219"/>
                    <a:pt x="867" y="1235"/>
                  </a:cubicBezTo>
                  <a:cubicBezTo>
                    <a:pt x="867" y="1251"/>
                    <a:pt x="854" y="1264"/>
                    <a:pt x="838" y="1264"/>
                  </a:cubicBezTo>
                  <a:lnTo>
                    <a:pt x="781" y="1264"/>
                  </a:lnTo>
                  <a:cubicBezTo>
                    <a:pt x="765" y="1264"/>
                    <a:pt x="752" y="1251"/>
                    <a:pt x="752" y="1235"/>
                  </a:cubicBezTo>
                  <a:cubicBezTo>
                    <a:pt x="752" y="1219"/>
                    <a:pt x="765" y="1206"/>
                    <a:pt x="781" y="1206"/>
                  </a:cubicBezTo>
                  <a:close/>
                  <a:moveTo>
                    <a:pt x="953" y="1206"/>
                  </a:moveTo>
                  <a:lnTo>
                    <a:pt x="1011" y="1206"/>
                  </a:lnTo>
                  <a:cubicBezTo>
                    <a:pt x="1027" y="1206"/>
                    <a:pt x="1040" y="1219"/>
                    <a:pt x="1040" y="1235"/>
                  </a:cubicBezTo>
                  <a:cubicBezTo>
                    <a:pt x="1040" y="1251"/>
                    <a:pt x="1027" y="1264"/>
                    <a:pt x="1011" y="1264"/>
                  </a:cubicBezTo>
                  <a:lnTo>
                    <a:pt x="953" y="1264"/>
                  </a:lnTo>
                  <a:cubicBezTo>
                    <a:pt x="938" y="1264"/>
                    <a:pt x="925" y="1251"/>
                    <a:pt x="925" y="1235"/>
                  </a:cubicBezTo>
                  <a:cubicBezTo>
                    <a:pt x="925" y="1219"/>
                    <a:pt x="938" y="1206"/>
                    <a:pt x="953" y="1206"/>
                  </a:cubicBezTo>
                  <a:close/>
                  <a:moveTo>
                    <a:pt x="1126" y="1206"/>
                  </a:moveTo>
                  <a:lnTo>
                    <a:pt x="1184" y="1206"/>
                  </a:lnTo>
                  <a:cubicBezTo>
                    <a:pt x="1200" y="1206"/>
                    <a:pt x="1213" y="1219"/>
                    <a:pt x="1213" y="1235"/>
                  </a:cubicBezTo>
                  <a:cubicBezTo>
                    <a:pt x="1213" y="1251"/>
                    <a:pt x="1200" y="1264"/>
                    <a:pt x="1184" y="1264"/>
                  </a:cubicBezTo>
                  <a:lnTo>
                    <a:pt x="1126" y="1264"/>
                  </a:lnTo>
                  <a:cubicBezTo>
                    <a:pt x="1110" y="1264"/>
                    <a:pt x="1097" y="1251"/>
                    <a:pt x="1097" y="1235"/>
                  </a:cubicBezTo>
                  <a:cubicBezTo>
                    <a:pt x="1097" y="1219"/>
                    <a:pt x="1110" y="1206"/>
                    <a:pt x="1126" y="1206"/>
                  </a:cubicBezTo>
                  <a:close/>
                  <a:moveTo>
                    <a:pt x="1299" y="1206"/>
                  </a:moveTo>
                  <a:lnTo>
                    <a:pt x="1357" y="1206"/>
                  </a:lnTo>
                  <a:cubicBezTo>
                    <a:pt x="1373" y="1206"/>
                    <a:pt x="1385" y="1219"/>
                    <a:pt x="1385" y="1235"/>
                  </a:cubicBezTo>
                  <a:cubicBezTo>
                    <a:pt x="1385" y="1251"/>
                    <a:pt x="1373" y="1264"/>
                    <a:pt x="1357" y="1264"/>
                  </a:cubicBezTo>
                  <a:lnTo>
                    <a:pt x="1299" y="1264"/>
                  </a:lnTo>
                  <a:cubicBezTo>
                    <a:pt x="1283" y="1264"/>
                    <a:pt x="1270" y="1251"/>
                    <a:pt x="1270" y="1235"/>
                  </a:cubicBezTo>
                  <a:cubicBezTo>
                    <a:pt x="1270" y="1219"/>
                    <a:pt x="1283" y="1206"/>
                    <a:pt x="1299" y="1206"/>
                  </a:cubicBezTo>
                  <a:close/>
                  <a:moveTo>
                    <a:pt x="1472" y="1206"/>
                  </a:moveTo>
                  <a:lnTo>
                    <a:pt x="1529" y="1206"/>
                  </a:lnTo>
                  <a:cubicBezTo>
                    <a:pt x="1545" y="1206"/>
                    <a:pt x="1558" y="1219"/>
                    <a:pt x="1558" y="1235"/>
                  </a:cubicBezTo>
                  <a:cubicBezTo>
                    <a:pt x="1558" y="1251"/>
                    <a:pt x="1545" y="1264"/>
                    <a:pt x="1529" y="1264"/>
                  </a:cubicBezTo>
                  <a:lnTo>
                    <a:pt x="1472" y="1264"/>
                  </a:lnTo>
                  <a:cubicBezTo>
                    <a:pt x="1456" y="1264"/>
                    <a:pt x="1443" y="1251"/>
                    <a:pt x="1443" y="1235"/>
                  </a:cubicBezTo>
                  <a:cubicBezTo>
                    <a:pt x="1443" y="1219"/>
                    <a:pt x="1456" y="1206"/>
                    <a:pt x="1472" y="1206"/>
                  </a:cubicBezTo>
                  <a:close/>
                  <a:moveTo>
                    <a:pt x="1645" y="1206"/>
                  </a:moveTo>
                  <a:lnTo>
                    <a:pt x="1702" y="1206"/>
                  </a:lnTo>
                  <a:cubicBezTo>
                    <a:pt x="1718" y="1206"/>
                    <a:pt x="1731" y="1219"/>
                    <a:pt x="1731" y="1235"/>
                  </a:cubicBezTo>
                  <a:cubicBezTo>
                    <a:pt x="1731" y="1251"/>
                    <a:pt x="1718" y="1264"/>
                    <a:pt x="1702" y="1264"/>
                  </a:cubicBezTo>
                  <a:lnTo>
                    <a:pt x="1645" y="1264"/>
                  </a:lnTo>
                  <a:cubicBezTo>
                    <a:pt x="1629" y="1264"/>
                    <a:pt x="1616" y="1251"/>
                    <a:pt x="1616" y="1235"/>
                  </a:cubicBezTo>
                  <a:cubicBezTo>
                    <a:pt x="1616" y="1219"/>
                    <a:pt x="1629" y="1206"/>
                    <a:pt x="1645" y="1206"/>
                  </a:cubicBezTo>
                  <a:close/>
                  <a:moveTo>
                    <a:pt x="1817" y="1206"/>
                  </a:moveTo>
                  <a:lnTo>
                    <a:pt x="1875" y="1206"/>
                  </a:lnTo>
                  <a:cubicBezTo>
                    <a:pt x="1891" y="1206"/>
                    <a:pt x="1904" y="1219"/>
                    <a:pt x="1904" y="1235"/>
                  </a:cubicBezTo>
                  <a:cubicBezTo>
                    <a:pt x="1904" y="1251"/>
                    <a:pt x="1891" y="1264"/>
                    <a:pt x="1875" y="1264"/>
                  </a:cubicBezTo>
                  <a:lnTo>
                    <a:pt x="1817" y="1264"/>
                  </a:lnTo>
                  <a:cubicBezTo>
                    <a:pt x="1802" y="1264"/>
                    <a:pt x="1789" y="1251"/>
                    <a:pt x="1789" y="1235"/>
                  </a:cubicBezTo>
                  <a:cubicBezTo>
                    <a:pt x="1789" y="1219"/>
                    <a:pt x="1802" y="1206"/>
                    <a:pt x="1817" y="1206"/>
                  </a:cubicBezTo>
                  <a:close/>
                  <a:moveTo>
                    <a:pt x="1990" y="1206"/>
                  </a:moveTo>
                  <a:lnTo>
                    <a:pt x="2048" y="1206"/>
                  </a:lnTo>
                  <a:cubicBezTo>
                    <a:pt x="2064" y="1206"/>
                    <a:pt x="2077" y="1219"/>
                    <a:pt x="2077" y="1235"/>
                  </a:cubicBezTo>
                  <a:cubicBezTo>
                    <a:pt x="2077" y="1251"/>
                    <a:pt x="2064" y="1264"/>
                    <a:pt x="2048" y="1264"/>
                  </a:cubicBezTo>
                  <a:lnTo>
                    <a:pt x="1990" y="1264"/>
                  </a:lnTo>
                  <a:cubicBezTo>
                    <a:pt x="1974" y="1264"/>
                    <a:pt x="1961" y="1251"/>
                    <a:pt x="1961" y="1235"/>
                  </a:cubicBezTo>
                  <a:cubicBezTo>
                    <a:pt x="1961" y="1219"/>
                    <a:pt x="1974" y="1206"/>
                    <a:pt x="1990" y="1206"/>
                  </a:cubicBezTo>
                  <a:close/>
                  <a:moveTo>
                    <a:pt x="2163" y="1206"/>
                  </a:moveTo>
                  <a:lnTo>
                    <a:pt x="2218" y="1206"/>
                  </a:lnTo>
                  <a:lnTo>
                    <a:pt x="2189" y="1235"/>
                  </a:lnTo>
                  <a:lnTo>
                    <a:pt x="2189" y="1232"/>
                  </a:lnTo>
                  <a:cubicBezTo>
                    <a:pt x="2189" y="1216"/>
                    <a:pt x="2202" y="1203"/>
                    <a:pt x="2218" y="1203"/>
                  </a:cubicBezTo>
                  <a:cubicBezTo>
                    <a:pt x="2234" y="1203"/>
                    <a:pt x="2247" y="1216"/>
                    <a:pt x="2247" y="1232"/>
                  </a:cubicBezTo>
                  <a:lnTo>
                    <a:pt x="2247" y="1235"/>
                  </a:lnTo>
                  <a:cubicBezTo>
                    <a:pt x="2247" y="1251"/>
                    <a:pt x="2234" y="1264"/>
                    <a:pt x="2218" y="1264"/>
                  </a:cubicBezTo>
                  <a:lnTo>
                    <a:pt x="2163" y="1264"/>
                  </a:lnTo>
                  <a:cubicBezTo>
                    <a:pt x="2147" y="1264"/>
                    <a:pt x="2134" y="1251"/>
                    <a:pt x="2134" y="1235"/>
                  </a:cubicBezTo>
                  <a:cubicBezTo>
                    <a:pt x="2134" y="1219"/>
                    <a:pt x="2147" y="1206"/>
                    <a:pt x="2163" y="1206"/>
                  </a:cubicBezTo>
                  <a:close/>
                  <a:moveTo>
                    <a:pt x="2189" y="1117"/>
                  </a:moveTo>
                  <a:lnTo>
                    <a:pt x="2189" y="1059"/>
                  </a:lnTo>
                  <a:cubicBezTo>
                    <a:pt x="2189" y="1043"/>
                    <a:pt x="2202" y="1031"/>
                    <a:pt x="2218" y="1031"/>
                  </a:cubicBezTo>
                  <a:cubicBezTo>
                    <a:pt x="2234" y="1031"/>
                    <a:pt x="2247" y="1043"/>
                    <a:pt x="2247" y="1059"/>
                  </a:cubicBezTo>
                  <a:lnTo>
                    <a:pt x="2247" y="1117"/>
                  </a:lnTo>
                  <a:cubicBezTo>
                    <a:pt x="2247" y="1133"/>
                    <a:pt x="2234" y="1146"/>
                    <a:pt x="2218" y="1146"/>
                  </a:cubicBezTo>
                  <a:cubicBezTo>
                    <a:pt x="2202" y="1146"/>
                    <a:pt x="2189" y="1133"/>
                    <a:pt x="2189" y="1117"/>
                  </a:cubicBezTo>
                  <a:close/>
                  <a:moveTo>
                    <a:pt x="2189" y="944"/>
                  </a:moveTo>
                  <a:lnTo>
                    <a:pt x="2189" y="887"/>
                  </a:lnTo>
                  <a:cubicBezTo>
                    <a:pt x="2189" y="871"/>
                    <a:pt x="2202" y="858"/>
                    <a:pt x="2218" y="858"/>
                  </a:cubicBezTo>
                  <a:cubicBezTo>
                    <a:pt x="2234" y="858"/>
                    <a:pt x="2247" y="871"/>
                    <a:pt x="2247" y="887"/>
                  </a:cubicBezTo>
                  <a:lnTo>
                    <a:pt x="2247" y="944"/>
                  </a:lnTo>
                  <a:cubicBezTo>
                    <a:pt x="2247" y="960"/>
                    <a:pt x="2234" y="973"/>
                    <a:pt x="2218" y="973"/>
                  </a:cubicBezTo>
                  <a:cubicBezTo>
                    <a:pt x="2202" y="973"/>
                    <a:pt x="2189" y="960"/>
                    <a:pt x="2189" y="944"/>
                  </a:cubicBezTo>
                  <a:close/>
                  <a:moveTo>
                    <a:pt x="2189" y="771"/>
                  </a:moveTo>
                  <a:lnTo>
                    <a:pt x="2189" y="714"/>
                  </a:lnTo>
                  <a:cubicBezTo>
                    <a:pt x="2189" y="698"/>
                    <a:pt x="2202" y="685"/>
                    <a:pt x="2218" y="685"/>
                  </a:cubicBezTo>
                  <a:cubicBezTo>
                    <a:pt x="2234" y="685"/>
                    <a:pt x="2247" y="698"/>
                    <a:pt x="2247" y="714"/>
                  </a:cubicBezTo>
                  <a:lnTo>
                    <a:pt x="2247" y="771"/>
                  </a:lnTo>
                  <a:cubicBezTo>
                    <a:pt x="2247" y="787"/>
                    <a:pt x="2234" y="800"/>
                    <a:pt x="2218" y="800"/>
                  </a:cubicBezTo>
                  <a:cubicBezTo>
                    <a:pt x="2202" y="800"/>
                    <a:pt x="2189" y="787"/>
                    <a:pt x="2189" y="771"/>
                  </a:cubicBezTo>
                  <a:close/>
                  <a:moveTo>
                    <a:pt x="2189" y="599"/>
                  </a:moveTo>
                  <a:lnTo>
                    <a:pt x="2189" y="541"/>
                  </a:lnTo>
                  <a:cubicBezTo>
                    <a:pt x="2189" y="525"/>
                    <a:pt x="2202" y="512"/>
                    <a:pt x="2218" y="512"/>
                  </a:cubicBezTo>
                  <a:cubicBezTo>
                    <a:pt x="2234" y="512"/>
                    <a:pt x="2247" y="525"/>
                    <a:pt x="2247" y="541"/>
                  </a:cubicBezTo>
                  <a:lnTo>
                    <a:pt x="2247" y="599"/>
                  </a:lnTo>
                  <a:cubicBezTo>
                    <a:pt x="2247" y="615"/>
                    <a:pt x="2234" y="627"/>
                    <a:pt x="2218" y="627"/>
                  </a:cubicBezTo>
                  <a:cubicBezTo>
                    <a:pt x="2202" y="627"/>
                    <a:pt x="2189" y="615"/>
                    <a:pt x="2189" y="599"/>
                  </a:cubicBezTo>
                  <a:close/>
                  <a:moveTo>
                    <a:pt x="2189" y="426"/>
                  </a:moveTo>
                  <a:lnTo>
                    <a:pt x="2189" y="368"/>
                  </a:lnTo>
                  <a:cubicBezTo>
                    <a:pt x="2189" y="352"/>
                    <a:pt x="2202" y="339"/>
                    <a:pt x="2218" y="339"/>
                  </a:cubicBezTo>
                  <a:cubicBezTo>
                    <a:pt x="2234" y="339"/>
                    <a:pt x="2247" y="352"/>
                    <a:pt x="2247" y="368"/>
                  </a:cubicBezTo>
                  <a:lnTo>
                    <a:pt x="2247" y="426"/>
                  </a:lnTo>
                  <a:cubicBezTo>
                    <a:pt x="2247" y="442"/>
                    <a:pt x="2234" y="455"/>
                    <a:pt x="2218" y="455"/>
                  </a:cubicBezTo>
                  <a:cubicBezTo>
                    <a:pt x="2202" y="455"/>
                    <a:pt x="2189" y="442"/>
                    <a:pt x="2189" y="426"/>
                  </a:cubicBezTo>
                  <a:close/>
                  <a:moveTo>
                    <a:pt x="2189" y="253"/>
                  </a:moveTo>
                  <a:lnTo>
                    <a:pt x="2189" y="195"/>
                  </a:lnTo>
                  <a:cubicBezTo>
                    <a:pt x="2189" y="179"/>
                    <a:pt x="2202" y="167"/>
                    <a:pt x="2218" y="167"/>
                  </a:cubicBezTo>
                  <a:cubicBezTo>
                    <a:pt x="2234" y="167"/>
                    <a:pt x="2247" y="179"/>
                    <a:pt x="2247" y="195"/>
                  </a:cubicBezTo>
                  <a:lnTo>
                    <a:pt x="2247" y="253"/>
                  </a:lnTo>
                  <a:cubicBezTo>
                    <a:pt x="2247" y="269"/>
                    <a:pt x="2234" y="282"/>
                    <a:pt x="2218" y="282"/>
                  </a:cubicBezTo>
                  <a:cubicBezTo>
                    <a:pt x="2202" y="282"/>
                    <a:pt x="2189" y="269"/>
                    <a:pt x="2189" y="253"/>
                  </a:cubicBezTo>
                  <a:close/>
                  <a:moveTo>
                    <a:pt x="2189" y="80"/>
                  </a:moveTo>
                  <a:lnTo>
                    <a:pt x="2189" y="28"/>
                  </a:lnTo>
                  <a:lnTo>
                    <a:pt x="2218" y="57"/>
                  </a:lnTo>
                  <a:lnTo>
                    <a:pt x="2212" y="57"/>
                  </a:lnTo>
                  <a:cubicBezTo>
                    <a:pt x="2196" y="57"/>
                    <a:pt x="2184" y="44"/>
                    <a:pt x="2184" y="28"/>
                  </a:cubicBezTo>
                  <a:cubicBezTo>
                    <a:pt x="2184" y="12"/>
                    <a:pt x="2196" y="0"/>
                    <a:pt x="2212" y="0"/>
                  </a:cubicBezTo>
                  <a:lnTo>
                    <a:pt x="2218" y="0"/>
                  </a:lnTo>
                  <a:cubicBezTo>
                    <a:pt x="2234" y="0"/>
                    <a:pt x="2247" y="12"/>
                    <a:pt x="2247" y="28"/>
                  </a:cubicBezTo>
                  <a:lnTo>
                    <a:pt x="2247" y="80"/>
                  </a:lnTo>
                  <a:cubicBezTo>
                    <a:pt x="2247" y="96"/>
                    <a:pt x="2234" y="109"/>
                    <a:pt x="2218" y="109"/>
                  </a:cubicBezTo>
                  <a:cubicBezTo>
                    <a:pt x="2202" y="109"/>
                    <a:pt x="2189" y="96"/>
                    <a:pt x="2189" y="80"/>
                  </a:cubicBezTo>
                  <a:close/>
                  <a:moveTo>
                    <a:pt x="2097" y="57"/>
                  </a:moveTo>
                  <a:lnTo>
                    <a:pt x="2040" y="57"/>
                  </a:lnTo>
                  <a:cubicBezTo>
                    <a:pt x="2024" y="57"/>
                    <a:pt x="2011" y="44"/>
                    <a:pt x="2011" y="28"/>
                  </a:cubicBezTo>
                  <a:cubicBezTo>
                    <a:pt x="2011" y="12"/>
                    <a:pt x="2024" y="0"/>
                    <a:pt x="2040" y="0"/>
                  </a:cubicBezTo>
                  <a:lnTo>
                    <a:pt x="2097" y="0"/>
                  </a:lnTo>
                  <a:cubicBezTo>
                    <a:pt x="2113" y="0"/>
                    <a:pt x="2126" y="12"/>
                    <a:pt x="2126" y="28"/>
                  </a:cubicBezTo>
                  <a:cubicBezTo>
                    <a:pt x="2126" y="44"/>
                    <a:pt x="2113" y="57"/>
                    <a:pt x="2097" y="57"/>
                  </a:cubicBezTo>
                  <a:close/>
                  <a:moveTo>
                    <a:pt x="1924" y="57"/>
                  </a:moveTo>
                  <a:lnTo>
                    <a:pt x="1867" y="57"/>
                  </a:lnTo>
                  <a:cubicBezTo>
                    <a:pt x="1851" y="57"/>
                    <a:pt x="1838" y="44"/>
                    <a:pt x="1838" y="28"/>
                  </a:cubicBezTo>
                  <a:cubicBezTo>
                    <a:pt x="1838" y="12"/>
                    <a:pt x="1851" y="0"/>
                    <a:pt x="1867" y="0"/>
                  </a:cubicBezTo>
                  <a:lnTo>
                    <a:pt x="1924" y="0"/>
                  </a:lnTo>
                  <a:cubicBezTo>
                    <a:pt x="1940" y="0"/>
                    <a:pt x="1953" y="12"/>
                    <a:pt x="1953" y="28"/>
                  </a:cubicBezTo>
                  <a:cubicBezTo>
                    <a:pt x="1953" y="44"/>
                    <a:pt x="1940" y="57"/>
                    <a:pt x="1924" y="57"/>
                  </a:cubicBezTo>
                  <a:close/>
                  <a:moveTo>
                    <a:pt x="1752" y="57"/>
                  </a:moveTo>
                  <a:lnTo>
                    <a:pt x="1694" y="57"/>
                  </a:lnTo>
                  <a:cubicBezTo>
                    <a:pt x="1678" y="57"/>
                    <a:pt x="1665" y="44"/>
                    <a:pt x="1665" y="28"/>
                  </a:cubicBezTo>
                  <a:cubicBezTo>
                    <a:pt x="1665" y="12"/>
                    <a:pt x="1678" y="0"/>
                    <a:pt x="1694" y="0"/>
                  </a:cubicBezTo>
                  <a:lnTo>
                    <a:pt x="1752" y="0"/>
                  </a:lnTo>
                  <a:cubicBezTo>
                    <a:pt x="1767" y="0"/>
                    <a:pt x="1780" y="12"/>
                    <a:pt x="1780" y="28"/>
                  </a:cubicBezTo>
                  <a:cubicBezTo>
                    <a:pt x="1780" y="44"/>
                    <a:pt x="1767" y="57"/>
                    <a:pt x="1752" y="57"/>
                  </a:cubicBezTo>
                  <a:close/>
                  <a:moveTo>
                    <a:pt x="1579" y="57"/>
                  </a:moveTo>
                  <a:lnTo>
                    <a:pt x="1521" y="57"/>
                  </a:lnTo>
                  <a:cubicBezTo>
                    <a:pt x="1505" y="57"/>
                    <a:pt x="1492" y="44"/>
                    <a:pt x="1492" y="28"/>
                  </a:cubicBezTo>
                  <a:cubicBezTo>
                    <a:pt x="1492" y="12"/>
                    <a:pt x="1505" y="0"/>
                    <a:pt x="1521" y="0"/>
                  </a:cubicBezTo>
                  <a:lnTo>
                    <a:pt x="1579" y="0"/>
                  </a:lnTo>
                  <a:cubicBezTo>
                    <a:pt x="1595" y="0"/>
                    <a:pt x="1608" y="12"/>
                    <a:pt x="1608" y="28"/>
                  </a:cubicBezTo>
                  <a:cubicBezTo>
                    <a:pt x="1608" y="44"/>
                    <a:pt x="1595" y="57"/>
                    <a:pt x="1579" y="57"/>
                  </a:cubicBezTo>
                  <a:close/>
                  <a:moveTo>
                    <a:pt x="1406" y="57"/>
                  </a:moveTo>
                  <a:lnTo>
                    <a:pt x="1348" y="57"/>
                  </a:lnTo>
                  <a:cubicBezTo>
                    <a:pt x="1332" y="57"/>
                    <a:pt x="1320" y="44"/>
                    <a:pt x="1320" y="28"/>
                  </a:cubicBezTo>
                  <a:cubicBezTo>
                    <a:pt x="1320" y="12"/>
                    <a:pt x="1332" y="0"/>
                    <a:pt x="1348" y="0"/>
                  </a:cubicBezTo>
                  <a:lnTo>
                    <a:pt x="1406" y="0"/>
                  </a:lnTo>
                  <a:cubicBezTo>
                    <a:pt x="1422" y="0"/>
                    <a:pt x="1435" y="12"/>
                    <a:pt x="1435" y="28"/>
                  </a:cubicBezTo>
                  <a:cubicBezTo>
                    <a:pt x="1435" y="44"/>
                    <a:pt x="1422" y="57"/>
                    <a:pt x="1406" y="57"/>
                  </a:cubicBezTo>
                  <a:close/>
                  <a:moveTo>
                    <a:pt x="1233" y="57"/>
                  </a:moveTo>
                  <a:lnTo>
                    <a:pt x="1176" y="57"/>
                  </a:lnTo>
                  <a:cubicBezTo>
                    <a:pt x="1160" y="57"/>
                    <a:pt x="1147" y="44"/>
                    <a:pt x="1147" y="28"/>
                  </a:cubicBezTo>
                  <a:cubicBezTo>
                    <a:pt x="1147" y="12"/>
                    <a:pt x="1160" y="0"/>
                    <a:pt x="1176" y="0"/>
                  </a:cubicBezTo>
                  <a:lnTo>
                    <a:pt x="1233" y="0"/>
                  </a:lnTo>
                  <a:cubicBezTo>
                    <a:pt x="1249" y="0"/>
                    <a:pt x="1262" y="12"/>
                    <a:pt x="1262" y="28"/>
                  </a:cubicBezTo>
                  <a:cubicBezTo>
                    <a:pt x="1262" y="44"/>
                    <a:pt x="1249" y="57"/>
                    <a:pt x="1233" y="57"/>
                  </a:cubicBezTo>
                  <a:close/>
                  <a:moveTo>
                    <a:pt x="1060" y="57"/>
                  </a:moveTo>
                  <a:lnTo>
                    <a:pt x="1003" y="57"/>
                  </a:lnTo>
                  <a:cubicBezTo>
                    <a:pt x="987" y="57"/>
                    <a:pt x="974" y="44"/>
                    <a:pt x="974" y="28"/>
                  </a:cubicBezTo>
                  <a:cubicBezTo>
                    <a:pt x="974" y="12"/>
                    <a:pt x="987" y="0"/>
                    <a:pt x="1003" y="0"/>
                  </a:cubicBezTo>
                  <a:lnTo>
                    <a:pt x="1060" y="0"/>
                  </a:lnTo>
                  <a:cubicBezTo>
                    <a:pt x="1076" y="0"/>
                    <a:pt x="1089" y="12"/>
                    <a:pt x="1089" y="28"/>
                  </a:cubicBezTo>
                  <a:cubicBezTo>
                    <a:pt x="1089" y="44"/>
                    <a:pt x="1076" y="57"/>
                    <a:pt x="1060" y="57"/>
                  </a:cubicBezTo>
                  <a:close/>
                  <a:moveTo>
                    <a:pt x="888" y="57"/>
                  </a:moveTo>
                  <a:lnTo>
                    <a:pt x="830" y="57"/>
                  </a:lnTo>
                  <a:cubicBezTo>
                    <a:pt x="814" y="57"/>
                    <a:pt x="801" y="44"/>
                    <a:pt x="801" y="28"/>
                  </a:cubicBezTo>
                  <a:cubicBezTo>
                    <a:pt x="801" y="12"/>
                    <a:pt x="814" y="0"/>
                    <a:pt x="830" y="0"/>
                  </a:cubicBezTo>
                  <a:lnTo>
                    <a:pt x="888" y="0"/>
                  </a:lnTo>
                  <a:cubicBezTo>
                    <a:pt x="903" y="0"/>
                    <a:pt x="916" y="12"/>
                    <a:pt x="916" y="28"/>
                  </a:cubicBezTo>
                  <a:cubicBezTo>
                    <a:pt x="916" y="44"/>
                    <a:pt x="903" y="57"/>
                    <a:pt x="888" y="57"/>
                  </a:cubicBezTo>
                  <a:close/>
                  <a:moveTo>
                    <a:pt x="715" y="57"/>
                  </a:moveTo>
                  <a:lnTo>
                    <a:pt x="657" y="57"/>
                  </a:lnTo>
                  <a:cubicBezTo>
                    <a:pt x="641" y="57"/>
                    <a:pt x="628" y="44"/>
                    <a:pt x="628" y="28"/>
                  </a:cubicBezTo>
                  <a:cubicBezTo>
                    <a:pt x="628" y="12"/>
                    <a:pt x="641" y="0"/>
                    <a:pt x="657" y="0"/>
                  </a:cubicBezTo>
                  <a:lnTo>
                    <a:pt x="715" y="0"/>
                  </a:lnTo>
                  <a:cubicBezTo>
                    <a:pt x="731" y="0"/>
                    <a:pt x="744" y="12"/>
                    <a:pt x="744" y="28"/>
                  </a:cubicBezTo>
                  <a:cubicBezTo>
                    <a:pt x="744" y="44"/>
                    <a:pt x="731" y="57"/>
                    <a:pt x="715" y="57"/>
                  </a:cubicBezTo>
                  <a:close/>
                  <a:moveTo>
                    <a:pt x="542" y="57"/>
                  </a:moveTo>
                  <a:lnTo>
                    <a:pt x="484" y="57"/>
                  </a:lnTo>
                  <a:cubicBezTo>
                    <a:pt x="468" y="57"/>
                    <a:pt x="456" y="44"/>
                    <a:pt x="456" y="28"/>
                  </a:cubicBezTo>
                  <a:cubicBezTo>
                    <a:pt x="456" y="12"/>
                    <a:pt x="468" y="0"/>
                    <a:pt x="484" y="0"/>
                  </a:cubicBezTo>
                  <a:lnTo>
                    <a:pt x="542" y="0"/>
                  </a:lnTo>
                  <a:cubicBezTo>
                    <a:pt x="558" y="0"/>
                    <a:pt x="571" y="12"/>
                    <a:pt x="571" y="28"/>
                  </a:cubicBezTo>
                  <a:cubicBezTo>
                    <a:pt x="571" y="44"/>
                    <a:pt x="558" y="57"/>
                    <a:pt x="542" y="57"/>
                  </a:cubicBezTo>
                  <a:close/>
                  <a:moveTo>
                    <a:pt x="369" y="57"/>
                  </a:moveTo>
                  <a:lnTo>
                    <a:pt x="312" y="57"/>
                  </a:lnTo>
                  <a:cubicBezTo>
                    <a:pt x="296" y="57"/>
                    <a:pt x="283" y="44"/>
                    <a:pt x="283" y="28"/>
                  </a:cubicBezTo>
                  <a:cubicBezTo>
                    <a:pt x="283" y="12"/>
                    <a:pt x="296" y="0"/>
                    <a:pt x="312" y="0"/>
                  </a:cubicBezTo>
                  <a:lnTo>
                    <a:pt x="369" y="0"/>
                  </a:lnTo>
                  <a:cubicBezTo>
                    <a:pt x="385" y="0"/>
                    <a:pt x="398" y="12"/>
                    <a:pt x="398" y="28"/>
                  </a:cubicBezTo>
                  <a:cubicBezTo>
                    <a:pt x="398" y="44"/>
                    <a:pt x="385" y="57"/>
                    <a:pt x="369" y="57"/>
                  </a:cubicBezTo>
                  <a:close/>
                  <a:moveTo>
                    <a:pt x="196" y="57"/>
                  </a:moveTo>
                  <a:lnTo>
                    <a:pt x="139" y="57"/>
                  </a:lnTo>
                  <a:cubicBezTo>
                    <a:pt x="123" y="57"/>
                    <a:pt x="110" y="44"/>
                    <a:pt x="110" y="28"/>
                  </a:cubicBezTo>
                  <a:cubicBezTo>
                    <a:pt x="110" y="12"/>
                    <a:pt x="123" y="0"/>
                    <a:pt x="139" y="0"/>
                  </a:cubicBezTo>
                  <a:lnTo>
                    <a:pt x="196" y="0"/>
                  </a:lnTo>
                  <a:cubicBezTo>
                    <a:pt x="212" y="0"/>
                    <a:pt x="225" y="12"/>
                    <a:pt x="225" y="28"/>
                  </a:cubicBezTo>
                  <a:cubicBezTo>
                    <a:pt x="225" y="44"/>
                    <a:pt x="212" y="57"/>
                    <a:pt x="196" y="57"/>
                  </a:cubicBezTo>
                  <a:close/>
                </a:path>
              </a:pathLst>
            </a:custGeom>
            <a:solidFill>
              <a:srgbClr val="000000"/>
            </a:solidFill>
            <a:ln w="793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2816" name="Rectangle 176"/>
            <p:cNvSpPr>
              <a:spLocks noChangeArrowheads="1"/>
            </p:cNvSpPr>
            <p:nvPr/>
          </p:nvSpPr>
          <p:spPr bwMode="auto">
            <a:xfrm>
              <a:off x="2673" y="3656"/>
              <a:ext cx="583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1400">
                  <a:solidFill>
                    <a:srgbClr val="000000"/>
                  </a:solidFill>
                  <a:latin typeface="Arial" charset="0"/>
                </a:rPr>
                <a:t>U(nam,can)</a:t>
              </a:r>
              <a:endParaRPr lang="en-US"/>
            </a:p>
          </p:txBody>
        </p:sp>
      </p:grpSp>
      <p:sp>
        <p:nvSpPr>
          <p:cNvPr id="752817" name="Rectangle 177"/>
          <p:cNvSpPr>
            <a:spLocks noChangeArrowheads="1"/>
          </p:cNvSpPr>
          <p:nvPr/>
        </p:nvSpPr>
        <p:spPr bwMode="auto">
          <a:xfrm>
            <a:off x="1309688" y="4081463"/>
            <a:ext cx="2428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G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752818" name="Rectangle 178"/>
          <p:cNvSpPr>
            <a:spLocks noChangeArrowheads="1"/>
          </p:cNvSpPr>
          <p:nvPr/>
        </p:nvSpPr>
        <p:spPr bwMode="auto">
          <a:xfrm>
            <a:off x="3062288" y="4071938"/>
            <a:ext cx="230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B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752819" name="Rectangle 179"/>
          <p:cNvSpPr>
            <a:spLocks noChangeArrowheads="1"/>
          </p:cNvSpPr>
          <p:nvPr/>
        </p:nvSpPr>
        <p:spPr bwMode="auto">
          <a:xfrm>
            <a:off x="7905750" y="4089400"/>
            <a:ext cx="2301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U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180" name="Rectangle 181"/>
          <p:cNvSpPr>
            <a:spLocks noChangeArrowheads="1"/>
          </p:cNvSpPr>
          <p:nvPr/>
        </p:nvSpPr>
        <p:spPr bwMode="auto">
          <a:xfrm>
            <a:off x="491383" y="5917148"/>
            <a:ext cx="81788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 smtClean="0">
                <a:solidFill>
                  <a:srgbClr val="A50021"/>
                </a:solidFill>
                <a:latin typeface="Gill Sans MT" pitchFamily="34" charset="0"/>
              </a:rPr>
              <a:t>Can be formalized as polynomial expressions in a </a:t>
            </a:r>
            <a:r>
              <a:rPr kumimoji="1" lang="en-US" sz="2000" dirty="0" err="1" smtClean="0">
                <a:solidFill>
                  <a:srgbClr val="A50021"/>
                </a:solidFill>
                <a:latin typeface="Gill Sans MT" pitchFamily="34" charset="0"/>
              </a:rPr>
              <a:t>semiring</a:t>
            </a:r>
            <a:r>
              <a:rPr kumimoji="1" lang="en-US" sz="2000" dirty="0" smtClean="0">
                <a:solidFill>
                  <a:srgbClr val="A50021"/>
                </a:solidFill>
                <a:latin typeface="Gill Sans MT" pitchFamily="34" charset="0"/>
              </a:rPr>
              <a:t> [Green+07]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Note U(Z,A) true if p</a:t>
            </a:r>
            <a:r>
              <a:rPr kumimoji="1" lang="en-US" sz="2000" baseline="-25000" dirty="0" smtClean="0">
                <a:solidFill>
                  <a:srgbClr val="003366"/>
                </a:solidFill>
                <a:latin typeface="Gill Sans MT" pitchFamily="34" charset="0"/>
              </a:rPr>
              <a:t>2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 is correct, or m</a:t>
            </a:r>
            <a:r>
              <a:rPr kumimoji="1" lang="en-US" sz="2000" baseline="-25000" dirty="0" smtClean="0">
                <a:solidFill>
                  <a:srgbClr val="003366"/>
                </a:solidFill>
                <a:latin typeface="Gill Sans MT" pitchFamily="34" charset="0"/>
              </a:rPr>
              <a:t>2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 is valid and p</a:t>
            </a:r>
            <a:r>
              <a:rPr kumimoji="1" lang="en-US" sz="2000" baseline="-25000" dirty="0" smtClean="0">
                <a:solidFill>
                  <a:srgbClr val="003366"/>
                </a:solidFill>
                <a:latin typeface="Gill Sans MT" pitchFamily="34" charset="0"/>
              </a:rPr>
              <a:t>3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 is correct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2646" grpId="0"/>
      <p:bldP spid="752655" grpId="0"/>
      <p:bldP spid="752664" grpId="0" animBg="1"/>
      <p:bldP spid="752665" grpId="0" animBg="1"/>
      <p:bldP spid="752666" grpId="0" animBg="1"/>
      <p:bldP spid="752667" grpId="0" animBg="1"/>
      <p:bldP spid="752668" grpId="0" animBg="1"/>
      <p:bldP spid="752669" grpId="0" animBg="1"/>
      <p:bldP spid="752733" grpId="0"/>
      <p:bldP spid="752758" grpId="0"/>
      <p:bldP spid="18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Provenance (and Data), </a:t>
            </a:r>
            <a:r>
              <a:rPr lang="en-US" i="1" dirty="0" smtClean="0"/>
              <a:t>Trust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peer’s admin assigns a </a:t>
            </a:r>
            <a:r>
              <a:rPr lang="en-US" i="1" dirty="0" smtClean="0"/>
              <a:t>priority</a:t>
            </a:r>
            <a:r>
              <a:rPr lang="en-US" dirty="0" smtClean="0"/>
              <a:t> to incoming updates, based on their provenance (and value)</a:t>
            </a:r>
          </a:p>
          <a:p>
            <a:pPr lvl="1"/>
            <a:r>
              <a:rPr lang="en-US" dirty="0" smtClean="0"/>
              <a:t>Examples of trust conditions for peer </a:t>
            </a:r>
            <a:r>
              <a:rPr lang="en-US" dirty="0" err="1" smtClean="0"/>
              <a:t>uBio</a:t>
            </a:r>
            <a:r>
              <a:rPr lang="en-US" dirty="0" smtClean="0"/>
              <a:t>: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solidFill>
                  <a:srgbClr val="A50021"/>
                </a:solidFill>
                <a:latin typeface="Gill Sans MT" pitchFamily="34" charset="0"/>
              </a:rPr>
              <a:t>Distrusts</a:t>
            </a:r>
            <a:r>
              <a:rPr lang="en-US" dirty="0" smtClean="0">
                <a:latin typeface="Gill Sans MT" pitchFamily="34" charset="0"/>
              </a:rPr>
              <a:t> data that comes from GUS along mapping m</a:t>
            </a:r>
            <a:r>
              <a:rPr lang="en-US" baseline="-25000" dirty="0" smtClean="0">
                <a:latin typeface="Gill Sans MT" pitchFamily="34" charset="0"/>
              </a:rPr>
              <a:t>2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latin typeface="Gill Sans MT" pitchFamily="34" charset="0"/>
              </a:rPr>
              <a:t>Trusts data derived from m</a:t>
            </a:r>
            <a:r>
              <a:rPr lang="en-US" baseline="-25000" dirty="0" smtClean="0">
                <a:latin typeface="Gill Sans MT" pitchFamily="34" charset="0"/>
              </a:rPr>
              <a:t>4</a:t>
            </a:r>
            <a:r>
              <a:rPr lang="en-US" dirty="0" smtClean="0">
                <a:latin typeface="Gill Sans MT" pitchFamily="34" charset="0"/>
              </a:rPr>
              <a:t> with id &lt; 100 with </a:t>
            </a:r>
            <a:r>
              <a:rPr lang="en-US" dirty="0" smtClean="0">
                <a:solidFill>
                  <a:srgbClr val="A50021"/>
                </a:solidFill>
                <a:latin typeface="Gill Sans MT" pitchFamily="34" charset="0"/>
              </a:rPr>
              <a:t>priority</a:t>
            </a:r>
            <a:r>
              <a:rPr lang="en-US" dirty="0" smtClean="0">
                <a:latin typeface="Gill Sans MT" pitchFamily="34" charset="0"/>
              </a:rPr>
              <a:t> 2 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latin typeface="Gill Sans MT" pitchFamily="34" charset="0"/>
              </a:rPr>
              <a:t>Trusts data directly inserted by </a:t>
            </a:r>
            <a:r>
              <a:rPr lang="en-US" dirty="0" err="1" smtClean="0">
                <a:latin typeface="Gill Sans MT" pitchFamily="34" charset="0"/>
              </a:rPr>
              <a:t>BioSQL</a:t>
            </a:r>
            <a:r>
              <a:rPr lang="en-US" dirty="0" smtClean="0">
                <a:latin typeface="Gill Sans MT" pitchFamily="34" charset="0"/>
              </a:rPr>
              <a:t> with priority 1</a:t>
            </a:r>
          </a:p>
          <a:p>
            <a:pPr lvl="1">
              <a:lnSpc>
                <a:spcPct val="80000"/>
              </a:lnSpc>
            </a:pPr>
            <a:endParaRPr lang="en-US" dirty="0" smtClean="0">
              <a:latin typeface="Gill Sans MT" pitchFamily="34" charset="0"/>
            </a:endParaRPr>
          </a:p>
          <a:p>
            <a:pPr marL="0" indent="0">
              <a:buNone/>
            </a:pPr>
            <a:r>
              <a:rPr lang="en-US" cap="small" dirty="0" smtClean="0"/>
              <a:t>Orchestra</a:t>
            </a:r>
            <a:r>
              <a:rPr lang="en-US" dirty="0" smtClean="0"/>
              <a:t> uses priorities to determine a </a:t>
            </a:r>
            <a:r>
              <a:rPr lang="en-US" b="1" dirty="0" smtClean="0"/>
              <a:t>consistent instance </a:t>
            </a:r>
            <a:r>
              <a:rPr lang="en-US" dirty="0" smtClean="0"/>
              <a:t>for the peer – high priority is preferred</a:t>
            </a:r>
          </a:p>
          <a:p>
            <a:pPr lvl="1"/>
            <a:r>
              <a:rPr lang="en-US" dirty="0" smtClean="0"/>
              <a:t>But how does trust compose, along chains of mappings and when updates are batched into transactions?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99" y="152400"/>
            <a:ext cx="8238067" cy="1143000"/>
          </a:xfrm>
        </p:spPr>
        <p:txBody>
          <a:bodyPr/>
          <a:lstStyle/>
          <a:p>
            <a:r>
              <a:rPr lang="en-US" dirty="0" smtClean="0"/>
              <a:t>A Pressing Need for Data Integration in the Life Sciences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The ultimate goal</a:t>
            </a:r>
            <a:r>
              <a:rPr lang="en-US" dirty="0" smtClean="0"/>
              <a:t>: assemble all biological data into an integrated picture of living organisms</a:t>
            </a:r>
          </a:p>
          <a:p>
            <a:pPr lvl="1">
              <a:buNone/>
            </a:pPr>
            <a:r>
              <a:rPr lang="en-US" dirty="0" smtClean="0"/>
              <a:t>	If feasible, could revolutionize the sciences &amp; medicine!</a:t>
            </a:r>
          </a:p>
          <a:p>
            <a:pPr lvl="1"/>
            <a:endParaRPr lang="en-US" sz="1000" dirty="0" smtClean="0"/>
          </a:p>
          <a:p>
            <a:r>
              <a:rPr lang="en-US" dirty="0" smtClean="0"/>
              <a:t>Many efforts to compile databases (warehouses) for specific fields, organisms, communities, etc.</a:t>
            </a:r>
          </a:p>
          <a:p>
            <a:pPr lvl="2">
              <a:buNone/>
            </a:pPr>
            <a:r>
              <a:rPr lang="en-US" dirty="0" smtClean="0"/>
              <a:t>Genomics, </a:t>
            </a:r>
            <a:r>
              <a:rPr lang="en-US" dirty="0" smtClean="0">
                <a:solidFill>
                  <a:srgbClr val="A50021"/>
                </a:solidFill>
              </a:rPr>
              <a:t>proteomics</a:t>
            </a:r>
            <a:r>
              <a:rPr lang="en-US" dirty="0" smtClean="0"/>
              <a:t>, diseases (incl. </a:t>
            </a:r>
            <a:r>
              <a:rPr lang="en-US" dirty="0" smtClean="0">
                <a:solidFill>
                  <a:srgbClr val="A50021"/>
                </a:solidFill>
              </a:rPr>
              <a:t>epilepsy</a:t>
            </a:r>
            <a:r>
              <a:rPr lang="en-US" dirty="0" smtClean="0"/>
              <a:t>, diabetes), </a:t>
            </a:r>
            <a:r>
              <a:rPr lang="en-US" dirty="0" err="1" smtClean="0">
                <a:solidFill>
                  <a:srgbClr val="A50021"/>
                </a:solidFill>
              </a:rPr>
              <a:t>phylogenomics</a:t>
            </a:r>
            <a:r>
              <a:rPr lang="en-US" dirty="0" smtClean="0"/>
              <a:t>, …</a:t>
            </a:r>
          </a:p>
          <a:p>
            <a:pPr lvl="2">
              <a:buNone/>
            </a:pPr>
            <a:endParaRPr lang="en-US" sz="1000" dirty="0" smtClean="0"/>
          </a:p>
          <a:p>
            <a:r>
              <a:rPr lang="en-US" dirty="0" smtClean="0"/>
              <a:t>Perhaps “too successful”: now 100s of DBs with portions of the data we need to tie together!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225134" cy="1143000"/>
          </a:xfrm>
        </p:spPr>
        <p:txBody>
          <a:bodyPr/>
          <a:lstStyle/>
          <a:p>
            <a:r>
              <a:rPr lang="en-US" dirty="0" smtClean="0"/>
              <a:t>Trust across Compositions of Mappings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update receives the </a:t>
            </a:r>
            <a:r>
              <a:rPr lang="en-US" i="1" dirty="0" smtClean="0"/>
              <a:t>minimum</a:t>
            </a:r>
            <a:r>
              <a:rPr lang="en-US" dirty="0" smtClean="0"/>
              <a:t> trust along a </a:t>
            </a:r>
            <a:r>
              <a:rPr lang="en-US" dirty="0" smtClean="0">
                <a:solidFill>
                  <a:srgbClr val="A50021"/>
                </a:solidFill>
              </a:rPr>
              <a:t>sequence</a:t>
            </a:r>
            <a:r>
              <a:rPr lang="en-US" dirty="0" smtClean="0"/>
              <a:t> of paths, the </a:t>
            </a:r>
            <a:r>
              <a:rPr lang="en-US" i="1" dirty="0" smtClean="0"/>
              <a:t>maximum</a:t>
            </a:r>
            <a:r>
              <a:rPr lang="en-US" dirty="0" smtClean="0"/>
              <a:t> trust along </a:t>
            </a:r>
            <a:r>
              <a:rPr lang="en-US" dirty="0" smtClean="0">
                <a:solidFill>
                  <a:srgbClr val="A50021"/>
                </a:solidFill>
              </a:rPr>
              <a:t>alternate</a:t>
            </a:r>
            <a:r>
              <a:rPr lang="en-US" b="1" dirty="0" smtClean="0"/>
              <a:t> </a:t>
            </a:r>
            <a:r>
              <a:rPr lang="en-US" dirty="0" smtClean="0"/>
              <a:t>paths</a:t>
            </a:r>
          </a:p>
          <a:p>
            <a:pPr lvl="1"/>
            <a:r>
              <a:rPr lang="en-US" dirty="0" smtClean="0"/>
              <a:t>e.g., </a:t>
            </a:r>
            <a:r>
              <a:rPr lang="en-US" dirty="0" err="1" smtClean="0"/>
              <a:t>uBio</a:t>
            </a:r>
            <a:r>
              <a:rPr lang="en-US" dirty="0" smtClean="0"/>
              <a:t> trusts GUS but distrusts mapping m</a:t>
            </a:r>
            <a:r>
              <a:rPr lang="en-US" baseline="-25000" dirty="0" smtClean="0"/>
              <a:t>2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88" name="Rectangle 2"/>
          <p:cNvSpPr>
            <a:spLocks noChangeArrowheads="1"/>
          </p:cNvSpPr>
          <p:nvPr/>
        </p:nvSpPr>
        <p:spPr bwMode="auto">
          <a:xfrm>
            <a:off x="4219575" y="5176838"/>
            <a:ext cx="822325" cy="273050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" name="Rectangle 3"/>
          <p:cNvSpPr>
            <a:spLocks noChangeArrowheads="1"/>
          </p:cNvSpPr>
          <p:nvPr/>
        </p:nvSpPr>
        <p:spPr bwMode="auto">
          <a:xfrm>
            <a:off x="4219575" y="5176838"/>
            <a:ext cx="822325" cy="273050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4" name="Rectangle 4"/>
          <p:cNvSpPr>
            <a:spLocks noChangeArrowheads="1"/>
          </p:cNvSpPr>
          <p:nvPr/>
        </p:nvSpPr>
        <p:spPr bwMode="auto">
          <a:xfrm>
            <a:off x="4195763" y="5153025"/>
            <a:ext cx="823912" cy="274638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3" name="Rectangle 5"/>
          <p:cNvSpPr>
            <a:spLocks noChangeArrowheads="1"/>
          </p:cNvSpPr>
          <p:nvPr/>
        </p:nvSpPr>
        <p:spPr bwMode="auto">
          <a:xfrm>
            <a:off x="4195763" y="5153025"/>
            <a:ext cx="823912" cy="274638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4" name="Rectangle 6"/>
          <p:cNvSpPr>
            <a:spLocks noChangeArrowheads="1"/>
          </p:cNvSpPr>
          <p:nvPr/>
        </p:nvSpPr>
        <p:spPr bwMode="auto">
          <a:xfrm>
            <a:off x="4373563" y="5156200"/>
            <a:ext cx="5001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3,A)</a:t>
            </a:r>
            <a:endParaRPr lang="en-US" dirty="0"/>
          </a:p>
        </p:txBody>
      </p:sp>
      <p:sp>
        <p:nvSpPr>
          <p:cNvPr id="235" name="Rectangle 11"/>
          <p:cNvSpPr>
            <a:spLocks noChangeArrowheads="1"/>
          </p:cNvSpPr>
          <p:nvPr/>
        </p:nvSpPr>
        <p:spPr bwMode="auto">
          <a:xfrm>
            <a:off x="6731000" y="5245100"/>
            <a:ext cx="822325" cy="274638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6" name="Rectangle 12"/>
          <p:cNvSpPr>
            <a:spLocks noChangeArrowheads="1"/>
          </p:cNvSpPr>
          <p:nvPr/>
        </p:nvSpPr>
        <p:spPr bwMode="auto">
          <a:xfrm>
            <a:off x="6731000" y="5245100"/>
            <a:ext cx="822325" cy="274638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7" name="Rectangle 13"/>
          <p:cNvSpPr>
            <a:spLocks noChangeArrowheads="1"/>
          </p:cNvSpPr>
          <p:nvPr/>
        </p:nvSpPr>
        <p:spPr bwMode="auto">
          <a:xfrm>
            <a:off x="6707188" y="5221288"/>
            <a:ext cx="823912" cy="274637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40" name="Rectangle 14"/>
          <p:cNvSpPr>
            <a:spLocks noChangeArrowheads="1"/>
          </p:cNvSpPr>
          <p:nvPr/>
        </p:nvSpPr>
        <p:spPr bwMode="auto">
          <a:xfrm>
            <a:off x="6707188" y="5221288"/>
            <a:ext cx="823912" cy="274637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2" name="Rectangle 15"/>
          <p:cNvSpPr>
            <a:spLocks noChangeArrowheads="1"/>
          </p:cNvSpPr>
          <p:nvPr/>
        </p:nvSpPr>
        <p:spPr bwMode="auto">
          <a:xfrm>
            <a:off x="6880225" y="5224463"/>
            <a:ext cx="5129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(Z,A)</a:t>
            </a:r>
            <a:endParaRPr lang="en-US" dirty="0"/>
          </a:p>
        </p:txBody>
      </p:sp>
      <p:sp>
        <p:nvSpPr>
          <p:cNvPr id="250" name="Rectangle 20"/>
          <p:cNvSpPr>
            <a:spLocks noChangeArrowheads="1"/>
          </p:cNvSpPr>
          <p:nvPr/>
        </p:nvSpPr>
        <p:spPr bwMode="auto">
          <a:xfrm>
            <a:off x="4219575" y="5495925"/>
            <a:ext cx="822325" cy="274638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5" name="Rectangle 21"/>
          <p:cNvSpPr>
            <a:spLocks noChangeArrowheads="1"/>
          </p:cNvSpPr>
          <p:nvPr/>
        </p:nvSpPr>
        <p:spPr bwMode="auto">
          <a:xfrm>
            <a:off x="4219575" y="5495925"/>
            <a:ext cx="822325" cy="274638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4" name="Rectangle 22"/>
          <p:cNvSpPr>
            <a:spLocks noChangeArrowheads="1"/>
          </p:cNvSpPr>
          <p:nvPr/>
        </p:nvSpPr>
        <p:spPr bwMode="auto">
          <a:xfrm>
            <a:off x="4195763" y="5473700"/>
            <a:ext cx="823912" cy="274638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4" name="Rectangle 23"/>
          <p:cNvSpPr>
            <a:spLocks noChangeArrowheads="1"/>
          </p:cNvSpPr>
          <p:nvPr/>
        </p:nvSpPr>
        <p:spPr bwMode="auto">
          <a:xfrm>
            <a:off x="4195763" y="5473700"/>
            <a:ext cx="823912" cy="274638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" name="Freeform 26"/>
          <p:cNvSpPr>
            <a:spLocks/>
          </p:cNvSpPr>
          <p:nvPr/>
        </p:nvSpPr>
        <p:spPr bwMode="auto">
          <a:xfrm>
            <a:off x="3232150" y="4672013"/>
            <a:ext cx="836613" cy="5953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" y="59"/>
              </a:cxn>
              <a:cxn ang="0">
                <a:pos x="34" y="114"/>
              </a:cxn>
              <a:cxn ang="0">
                <a:pos x="69" y="165"/>
              </a:cxn>
              <a:cxn ang="0">
                <a:pos x="115" y="211"/>
              </a:cxn>
              <a:cxn ang="0">
                <a:pos x="174" y="252"/>
              </a:cxn>
              <a:cxn ang="0">
                <a:pos x="244" y="290"/>
              </a:cxn>
              <a:cxn ang="0">
                <a:pos x="327" y="323"/>
              </a:cxn>
              <a:cxn ang="0">
                <a:pos x="421" y="351"/>
              </a:cxn>
              <a:cxn ang="0">
                <a:pos x="527" y="375"/>
              </a:cxn>
            </a:cxnLst>
            <a:rect l="0" t="0" r="r" b="b"/>
            <a:pathLst>
              <a:path w="527" h="375">
                <a:moveTo>
                  <a:pt x="0" y="0"/>
                </a:moveTo>
                <a:lnTo>
                  <a:pt x="11" y="59"/>
                </a:lnTo>
                <a:lnTo>
                  <a:pt x="34" y="114"/>
                </a:lnTo>
                <a:lnTo>
                  <a:pt x="69" y="165"/>
                </a:lnTo>
                <a:lnTo>
                  <a:pt x="115" y="211"/>
                </a:lnTo>
                <a:lnTo>
                  <a:pt x="174" y="252"/>
                </a:lnTo>
                <a:lnTo>
                  <a:pt x="244" y="290"/>
                </a:lnTo>
                <a:lnTo>
                  <a:pt x="327" y="323"/>
                </a:lnTo>
                <a:lnTo>
                  <a:pt x="421" y="351"/>
                </a:lnTo>
                <a:lnTo>
                  <a:pt x="527" y="375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8" name="Freeform 27"/>
          <p:cNvSpPr>
            <a:spLocks/>
          </p:cNvSpPr>
          <p:nvPr/>
        </p:nvSpPr>
        <p:spPr bwMode="auto">
          <a:xfrm>
            <a:off x="4048125" y="5219700"/>
            <a:ext cx="147638" cy="92075"/>
          </a:xfrm>
          <a:custGeom>
            <a:avLst/>
            <a:gdLst/>
            <a:ahLst/>
            <a:cxnLst>
              <a:cxn ang="0">
                <a:pos x="10" y="0"/>
              </a:cxn>
              <a:cxn ang="0">
                <a:pos x="93" y="45"/>
              </a:cxn>
              <a:cxn ang="0">
                <a:pos x="0" y="58"/>
              </a:cxn>
              <a:cxn ang="0">
                <a:pos x="10" y="0"/>
              </a:cxn>
            </a:cxnLst>
            <a:rect l="0" t="0" r="r" b="b"/>
            <a:pathLst>
              <a:path w="93" h="58">
                <a:moveTo>
                  <a:pt x="10" y="0"/>
                </a:moveTo>
                <a:lnTo>
                  <a:pt x="93" y="45"/>
                </a:lnTo>
                <a:lnTo>
                  <a:pt x="0" y="58"/>
                </a:lnTo>
                <a:lnTo>
                  <a:pt x="10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9" name="Freeform 28"/>
          <p:cNvSpPr>
            <a:spLocks/>
          </p:cNvSpPr>
          <p:nvPr/>
        </p:nvSpPr>
        <p:spPr bwMode="auto">
          <a:xfrm>
            <a:off x="1404938" y="4672013"/>
            <a:ext cx="417512" cy="593725"/>
          </a:xfrm>
          <a:custGeom>
            <a:avLst/>
            <a:gdLst/>
            <a:ahLst/>
            <a:cxnLst>
              <a:cxn ang="0">
                <a:pos x="4" y="0"/>
              </a:cxn>
              <a:cxn ang="0">
                <a:pos x="0" y="62"/>
              </a:cxn>
              <a:cxn ang="0">
                <a:pos x="4" y="118"/>
              </a:cxn>
              <a:cxn ang="0">
                <a:pos x="16" y="170"/>
              </a:cxn>
              <a:cxn ang="0">
                <a:pos x="37" y="217"/>
              </a:cxn>
              <a:cxn ang="0">
                <a:pos x="66" y="258"/>
              </a:cxn>
              <a:cxn ang="0">
                <a:pos x="102" y="295"/>
              </a:cxn>
              <a:cxn ang="0">
                <a:pos x="148" y="327"/>
              </a:cxn>
              <a:cxn ang="0">
                <a:pos x="201" y="353"/>
              </a:cxn>
              <a:cxn ang="0">
                <a:pos x="263" y="374"/>
              </a:cxn>
            </a:cxnLst>
            <a:rect l="0" t="0" r="r" b="b"/>
            <a:pathLst>
              <a:path w="263" h="374">
                <a:moveTo>
                  <a:pt x="4" y="0"/>
                </a:moveTo>
                <a:lnTo>
                  <a:pt x="0" y="62"/>
                </a:lnTo>
                <a:lnTo>
                  <a:pt x="4" y="118"/>
                </a:lnTo>
                <a:lnTo>
                  <a:pt x="16" y="170"/>
                </a:lnTo>
                <a:lnTo>
                  <a:pt x="37" y="217"/>
                </a:lnTo>
                <a:lnTo>
                  <a:pt x="66" y="258"/>
                </a:lnTo>
                <a:lnTo>
                  <a:pt x="102" y="295"/>
                </a:lnTo>
                <a:lnTo>
                  <a:pt x="148" y="327"/>
                </a:lnTo>
                <a:lnTo>
                  <a:pt x="201" y="353"/>
                </a:lnTo>
                <a:lnTo>
                  <a:pt x="263" y="374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0" name="Freeform 29"/>
          <p:cNvSpPr>
            <a:spLocks/>
          </p:cNvSpPr>
          <p:nvPr/>
        </p:nvSpPr>
        <p:spPr bwMode="auto">
          <a:xfrm>
            <a:off x="1800225" y="5218113"/>
            <a:ext cx="149225" cy="92075"/>
          </a:xfrm>
          <a:custGeom>
            <a:avLst/>
            <a:gdLst/>
            <a:ahLst/>
            <a:cxnLst>
              <a:cxn ang="0">
                <a:pos x="14" y="0"/>
              </a:cxn>
              <a:cxn ang="0">
                <a:pos x="94" y="48"/>
              </a:cxn>
              <a:cxn ang="0">
                <a:pos x="0" y="58"/>
              </a:cxn>
              <a:cxn ang="0">
                <a:pos x="14" y="0"/>
              </a:cxn>
            </a:cxnLst>
            <a:rect l="0" t="0" r="r" b="b"/>
            <a:pathLst>
              <a:path w="94" h="58">
                <a:moveTo>
                  <a:pt x="14" y="0"/>
                </a:moveTo>
                <a:lnTo>
                  <a:pt x="94" y="48"/>
                </a:lnTo>
                <a:lnTo>
                  <a:pt x="0" y="58"/>
                </a:lnTo>
                <a:lnTo>
                  <a:pt x="14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1" name="Rectangle 30"/>
          <p:cNvSpPr>
            <a:spLocks noChangeArrowheads="1"/>
          </p:cNvSpPr>
          <p:nvPr/>
        </p:nvSpPr>
        <p:spPr bwMode="auto">
          <a:xfrm>
            <a:off x="1952625" y="4870450"/>
            <a:ext cx="274638" cy="273050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2" name="Rectangle 31"/>
          <p:cNvSpPr>
            <a:spLocks noChangeArrowheads="1"/>
          </p:cNvSpPr>
          <p:nvPr/>
        </p:nvSpPr>
        <p:spPr bwMode="auto">
          <a:xfrm>
            <a:off x="1952625" y="4870450"/>
            <a:ext cx="274638" cy="273050"/>
          </a:xfrm>
          <a:prstGeom prst="rect">
            <a:avLst/>
          </a:prstGeom>
          <a:noFill/>
          <a:ln w="2698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3" name="Rectangle 32"/>
          <p:cNvSpPr>
            <a:spLocks noChangeArrowheads="1"/>
          </p:cNvSpPr>
          <p:nvPr/>
        </p:nvSpPr>
        <p:spPr bwMode="auto">
          <a:xfrm>
            <a:off x="2003425" y="4851400"/>
            <a:ext cx="196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G</a:t>
            </a:r>
            <a:endParaRPr lang="en-US"/>
          </a:p>
        </p:txBody>
      </p:sp>
      <p:sp>
        <p:nvSpPr>
          <p:cNvPr id="304" name="Rectangle 33"/>
          <p:cNvSpPr>
            <a:spLocks noChangeArrowheads="1"/>
          </p:cNvSpPr>
          <p:nvPr/>
        </p:nvSpPr>
        <p:spPr bwMode="auto">
          <a:xfrm>
            <a:off x="4192588" y="4876800"/>
            <a:ext cx="274637" cy="274638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5" name="Rectangle 34"/>
          <p:cNvSpPr>
            <a:spLocks noChangeArrowheads="1"/>
          </p:cNvSpPr>
          <p:nvPr/>
        </p:nvSpPr>
        <p:spPr bwMode="auto">
          <a:xfrm>
            <a:off x="4192588" y="4876800"/>
            <a:ext cx="274637" cy="274638"/>
          </a:xfrm>
          <a:prstGeom prst="rect">
            <a:avLst/>
          </a:prstGeom>
          <a:noFill/>
          <a:ln w="2698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6" name="Rectangle 35"/>
          <p:cNvSpPr>
            <a:spLocks noChangeArrowheads="1"/>
          </p:cNvSpPr>
          <p:nvPr/>
        </p:nvSpPr>
        <p:spPr bwMode="auto">
          <a:xfrm>
            <a:off x="4243388" y="4859338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B</a:t>
            </a:r>
            <a:endParaRPr lang="en-US"/>
          </a:p>
        </p:txBody>
      </p:sp>
      <p:sp>
        <p:nvSpPr>
          <p:cNvPr id="307" name="Rectangle 36"/>
          <p:cNvSpPr>
            <a:spLocks noChangeArrowheads="1"/>
          </p:cNvSpPr>
          <p:nvPr/>
        </p:nvSpPr>
        <p:spPr bwMode="auto">
          <a:xfrm>
            <a:off x="6707188" y="4932998"/>
            <a:ext cx="274637" cy="274637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" name="Rectangle 37"/>
          <p:cNvSpPr>
            <a:spLocks noChangeArrowheads="1"/>
          </p:cNvSpPr>
          <p:nvPr/>
        </p:nvSpPr>
        <p:spPr bwMode="auto">
          <a:xfrm>
            <a:off x="6707188" y="4932998"/>
            <a:ext cx="274637" cy="274637"/>
          </a:xfrm>
          <a:prstGeom prst="rect">
            <a:avLst/>
          </a:prstGeom>
          <a:noFill/>
          <a:ln w="2698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" name="Rectangle 38"/>
          <p:cNvSpPr>
            <a:spLocks noChangeArrowheads="1"/>
          </p:cNvSpPr>
          <p:nvPr/>
        </p:nvSpPr>
        <p:spPr bwMode="auto">
          <a:xfrm>
            <a:off x="6757988" y="491553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U</a:t>
            </a:r>
            <a:endParaRPr lang="en-US"/>
          </a:p>
        </p:txBody>
      </p:sp>
      <p:sp>
        <p:nvSpPr>
          <p:cNvPr id="310" name="Rectangle 39"/>
          <p:cNvSpPr>
            <a:spLocks noChangeArrowheads="1"/>
          </p:cNvSpPr>
          <p:nvPr/>
        </p:nvSpPr>
        <p:spPr bwMode="auto">
          <a:xfrm>
            <a:off x="1971675" y="5180013"/>
            <a:ext cx="823913" cy="274637"/>
          </a:xfrm>
          <a:prstGeom prst="rect">
            <a:avLst/>
          </a:prstGeom>
          <a:solidFill>
            <a:srgbClr val="4979C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" name="Freeform 43"/>
          <p:cNvSpPr>
            <a:spLocks/>
          </p:cNvSpPr>
          <p:nvPr/>
        </p:nvSpPr>
        <p:spPr bwMode="auto">
          <a:xfrm>
            <a:off x="773113" y="4672013"/>
            <a:ext cx="1322387" cy="60325"/>
          </a:xfrm>
          <a:custGeom>
            <a:avLst/>
            <a:gdLst/>
            <a:ahLst/>
            <a:cxnLst>
              <a:cxn ang="0">
                <a:pos x="805" y="0"/>
              </a:cxn>
              <a:cxn ang="0">
                <a:pos x="0" y="0"/>
              </a:cxn>
              <a:cxn ang="0">
                <a:pos x="29" y="38"/>
              </a:cxn>
              <a:cxn ang="0">
                <a:pos x="833" y="38"/>
              </a:cxn>
              <a:cxn ang="0">
                <a:pos x="805" y="0"/>
              </a:cxn>
            </a:cxnLst>
            <a:rect l="0" t="0" r="r" b="b"/>
            <a:pathLst>
              <a:path w="833" h="38">
                <a:moveTo>
                  <a:pt x="805" y="0"/>
                </a:moveTo>
                <a:lnTo>
                  <a:pt x="0" y="0"/>
                </a:lnTo>
                <a:lnTo>
                  <a:pt x="29" y="38"/>
                </a:lnTo>
                <a:lnTo>
                  <a:pt x="833" y="38"/>
                </a:lnTo>
                <a:lnTo>
                  <a:pt x="805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" name="Freeform 44"/>
          <p:cNvSpPr>
            <a:spLocks/>
          </p:cNvSpPr>
          <p:nvPr/>
        </p:nvSpPr>
        <p:spPr bwMode="auto">
          <a:xfrm>
            <a:off x="773113" y="4672013"/>
            <a:ext cx="1322387" cy="60325"/>
          </a:xfrm>
          <a:custGeom>
            <a:avLst/>
            <a:gdLst/>
            <a:ahLst/>
            <a:cxnLst>
              <a:cxn ang="0">
                <a:pos x="805" y="0"/>
              </a:cxn>
              <a:cxn ang="0">
                <a:pos x="0" y="0"/>
              </a:cxn>
              <a:cxn ang="0">
                <a:pos x="29" y="38"/>
              </a:cxn>
              <a:cxn ang="0">
                <a:pos x="833" y="38"/>
              </a:cxn>
              <a:cxn ang="0">
                <a:pos x="805" y="0"/>
              </a:cxn>
            </a:cxnLst>
            <a:rect l="0" t="0" r="r" b="b"/>
            <a:pathLst>
              <a:path w="833" h="38">
                <a:moveTo>
                  <a:pt x="805" y="0"/>
                </a:moveTo>
                <a:lnTo>
                  <a:pt x="0" y="0"/>
                </a:lnTo>
                <a:lnTo>
                  <a:pt x="29" y="38"/>
                </a:lnTo>
                <a:lnTo>
                  <a:pt x="833" y="38"/>
                </a:lnTo>
                <a:lnTo>
                  <a:pt x="805" y="0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" name="Freeform 45"/>
          <p:cNvSpPr>
            <a:spLocks/>
          </p:cNvSpPr>
          <p:nvPr/>
        </p:nvSpPr>
        <p:spPr bwMode="auto">
          <a:xfrm>
            <a:off x="2051050" y="4411663"/>
            <a:ext cx="44450" cy="320675"/>
          </a:xfrm>
          <a:custGeom>
            <a:avLst/>
            <a:gdLst/>
            <a:ahLst/>
            <a:cxnLst>
              <a:cxn ang="0">
                <a:pos x="28" y="202"/>
              </a:cxn>
              <a:cxn ang="0">
                <a:pos x="0" y="164"/>
              </a:cxn>
              <a:cxn ang="0">
                <a:pos x="0" y="0"/>
              </a:cxn>
              <a:cxn ang="0">
                <a:pos x="28" y="39"/>
              </a:cxn>
              <a:cxn ang="0">
                <a:pos x="28" y="202"/>
              </a:cxn>
            </a:cxnLst>
            <a:rect l="0" t="0" r="r" b="b"/>
            <a:pathLst>
              <a:path w="28" h="202">
                <a:moveTo>
                  <a:pt x="28" y="202"/>
                </a:moveTo>
                <a:lnTo>
                  <a:pt x="0" y="164"/>
                </a:lnTo>
                <a:lnTo>
                  <a:pt x="0" y="0"/>
                </a:lnTo>
                <a:lnTo>
                  <a:pt x="28" y="39"/>
                </a:lnTo>
                <a:lnTo>
                  <a:pt x="28" y="20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" name="Freeform 46"/>
          <p:cNvSpPr>
            <a:spLocks/>
          </p:cNvSpPr>
          <p:nvPr/>
        </p:nvSpPr>
        <p:spPr bwMode="auto">
          <a:xfrm>
            <a:off x="2051050" y="4411663"/>
            <a:ext cx="44450" cy="320675"/>
          </a:xfrm>
          <a:custGeom>
            <a:avLst/>
            <a:gdLst/>
            <a:ahLst/>
            <a:cxnLst>
              <a:cxn ang="0">
                <a:pos x="28" y="202"/>
              </a:cxn>
              <a:cxn ang="0">
                <a:pos x="0" y="164"/>
              </a:cxn>
              <a:cxn ang="0">
                <a:pos x="0" y="0"/>
              </a:cxn>
              <a:cxn ang="0">
                <a:pos x="28" y="39"/>
              </a:cxn>
              <a:cxn ang="0">
                <a:pos x="28" y="202"/>
              </a:cxn>
            </a:cxnLst>
            <a:rect l="0" t="0" r="r" b="b"/>
            <a:pathLst>
              <a:path w="28" h="202">
                <a:moveTo>
                  <a:pt x="28" y="202"/>
                </a:moveTo>
                <a:lnTo>
                  <a:pt x="0" y="164"/>
                </a:lnTo>
                <a:lnTo>
                  <a:pt x="0" y="0"/>
                </a:lnTo>
                <a:lnTo>
                  <a:pt x="28" y="39"/>
                </a:lnTo>
                <a:lnTo>
                  <a:pt x="28" y="202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" name="Rectangle 47"/>
          <p:cNvSpPr>
            <a:spLocks noChangeArrowheads="1"/>
          </p:cNvSpPr>
          <p:nvPr/>
        </p:nvSpPr>
        <p:spPr bwMode="auto">
          <a:xfrm>
            <a:off x="773113" y="4411663"/>
            <a:ext cx="1277937" cy="2603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" name="Rectangle 48"/>
          <p:cNvSpPr>
            <a:spLocks noChangeArrowheads="1"/>
          </p:cNvSpPr>
          <p:nvPr/>
        </p:nvSpPr>
        <p:spPr bwMode="auto">
          <a:xfrm>
            <a:off x="773113" y="4411663"/>
            <a:ext cx="1277937" cy="260350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" name="Rectangle 49"/>
          <p:cNvSpPr>
            <a:spLocks noChangeArrowheads="1"/>
          </p:cNvSpPr>
          <p:nvPr/>
        </p:nvSpPr>
        <p:spPr bwMode="auto">
          <a:xfrm>
            <a:off x="852488" y="4400550"/>
            <a:ext cx="12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p</a:t>
            </a:r>
            <a:endParaRPr lang="en-US"/>
          </a:p>
        </p:txBody>
      </p:sp>
      <p:sp>
        <p:nvSpPr>
          <p:cNvPr id="319" name="Rectangle 50"/>
          <p:cNvSpPr>
            <a:spLocks noChangeArrowheads="1"/>
          </p:cNvSpPr>
          <p:nvPr/>
        </p:nvSpPr>
        <p:spPr bwMode="auto">
          <a:xfrm>
            <a:off x="982663" y="4514850"/>
            <a:ext cx="77787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/>
                </a:solidFill>
                <a:latin typeface="Arial" charset="0"/>
              </a:rPr>
              <a:t>3</a:t>
            </a:r>
            <a:endParaRPr lang="en-US"/>
          </a:p>
        </p:txBody>
      </p:sp>
      <p:sp>
        <p:nvSpPr>
          <p:cNvPr id="320" name="Rectangle 51"/>
          <p:cNvSpPr>
            <a:spLocks noChangeArrowheads="1"/>
          </p:cNvSpPr>
          <p:nvPr/>
        </p:nvSpPr>
        <p:spPr bwMode="auto">
          <a:xfrm>
            <a:off x="1066800" y="4400550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:</a:t>
            </a:r>
            <a:endParaRPr lang="en-US"/>
          </a:p>
        </p:txBody>
      </p:sp>
      <p:sp>
        <p:nvSpPr>
          <p:cNvPr id="321" name="Rectangle 52"/>
          <p:cNvSpPr>
            <a:spLocks noChangeArrowheads="1"/>
          </p:cNvSpPr>
          <p:nvPr/>
        </p:nvSpPr>
        <p:spPr bwMode="auto">
          <a:xfrm>
            <a:off x="1127125" y="4400550"/>
            <a:ext cx="177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G</a:t>
            </a:r>
            <a:endParaRPr lang="en-US"/>
          </a:p>
        </p:txBody>
      </p:sp>
      <p:sp>
        <p:nvSpPr>
          <p:cNvPr id="322" name="Rectangle 53"/>
          <p:cNvSpPr>
            <a:spLocks noChangeArrowheads="1"/>
          </p:cNvSpPr>
          <p:nvPr/>
        </p:nvSpPr>
        <p:spPr bwMode="auto">
          <a:xfrm>
            <a:off x="1309688" y="4400550"/>
            <a:ext cx="7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(</a:t>
            </a:r>
            <a:endParaRPr lang="en-US"/>
          </a:p>
        </p:txBody>
      </p:sp>
      <p:sp>
        <p:nvSpPr>
          <p:cNvPr id="323" name="Rectangle 54"/>
          <p:cNvSpPr>
            <a:spLocks noChangeArrowheads="1"/>
          </p:cNvSpPr>
          <p:nvPr/>
        </p:nvSpPr>
        <p:spPr bwMode="auto">
          <a:xfrm>
            <a:off x="1385888" y="4400550"/>
            <a:ext cx="12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3</a:t>
            </a:r>
            <a:endParaRPr lang="en-US"/>
          </a:p>
        </p:txBody>
      </p:sp>
      <p:sp>
        <p:nvSpPr>
          <p:cNvPr id="324" name="Rectangle 55"/>
          <p:cNvSpPr>
            <a:spLocks noChangeArrowheads="1"/>
          </p:cNvSpPr>
          <p:nvPr/>
        </p:nvSpPr>
        <p:spPr bwMode="auto">
          <a:xfrm>
            <a:off x="1508125" y="4400550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,</a:t>
            </a:r>
            <a:endParaRPr lang="en-US"/>
          </a:p>
        </p:txBody>
      </p:sp>
      <p:sp>
        <p:nvSpPr>
          <p:cNvPr id="325" name="Rectangle 56"/>
          <p:cNvSpPr>
            <a:spLocks noChangeArrowheads="1"/>
          </p:cNvSpPr>
          <p:nvPr/>
        </p:nvSpPr>
        <p:spPr bwMode="auto">
          <a:xfrm>
            <a:off x="1576388" y="4400550"/>
            <a:ext cx="1538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A</a:t>
            </a:r>
            <a:endParaRPr lang="en-US" dirty="0"/>
          </a:p>
        </p:txBody>
      </p:sp>
      <p:sp>
        <p:nvSpPr>
          <p:cNvPr id="326" name="Rectangle 57"/>
          <p:cNvSpPr>
            <a:spLocks noChangeArrowheads="1"/>
          </p:cNvSpPr>
          <p:nvPr/>
        </p:nvSpPr>
        <p:spPr bwMode="auto">
          <a:xfrm>
            <a:off x="1698625" y="4400550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,</a:t>
            </a:r>
            <a:endParaRPr lang="en-US"/>
          </a:p>
        </p:txBody>
      </p:sp>
      <p:sp>
        <p:nvSpPr>
          <p:cNvPr id="327" name="Rectangle 58"/>
          <p:cNvSpPr>
            <a:spLocks noChangeArrowheads="1"/>
          </p:cNvSpPr>
          <p:nvPr/>
        </p:nvSpPr>
        <p:spPr bwMode="auto">
          <a:xfrm>
            <a:off x="1766888" y="4400550"/>
            <a:ext cx="14106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Z</a:t>
            </a:r>
            <a:endParaRPr lang="en-US" dirty="0"/>
          </a:p>
        </p:txBody>
      </p:sp>
      <p:sp>
        <p:nvSpPr>
          <p:cNvPr id="328" name="Rectangle 59"/>
          <p:cNvSpPr>
            <a:spLocks noChangeArrowheads="1"/>
          </p:cNvSpPr>
          <p:nvPr/>
        </p:nvSpPr>
        <p:spPr bwMode="auto">
          <a:xfrm>
            <a:off x="1889125" y="4400550"/>
            <a:ext cx="7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)</a:t>
            </a:r>
            <a:endParaRPr lang="en-US"/>
          </a:p>
        </p:txBody>
      </p:sp>
      <p:sp>
        <p:nvSpPr>
          <p:cNvPr id="330" name="Freeform 61"/>
          <p:cNvSpPr>
            <a:spLocks/>
          </p:cNvSpPr>
          <p:nvPr/>
        </p:nvSpPr>
        <p:spPr bwMode="auto">
          <a:xfrm>
            <a:off x="2727325" y="4672013"/>
            <a:ext cx="1054100" cy="60325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28" y="38"/>
              </a:cxn>
              <a:cxn ang="0">
                <a:pos x="664" y="38"/>
              </a:cxn>
              <a:cxn ang="0">
                <a:pos x="635" y="0"/>
              </a:cxn>
            </a:cxnLst>
            <a:rect l="0" t="0" r="r" b="b"/>
            <a:pathLst>
              <a:path w="664" h="38">
                <a:moveTo>
                  <a:pt x="635" y="0"/>
                </a:moveTo>
                <a:lnTo>
                  <a:pt x="0" y="0"/>
                </a:lnTo>
                <a:lnTo>
                  <a:pt x="28" y="38"/>
                </a:lnTo>
                <a:lnTo>
                  <a:pt x="664" y="38"/>
                </a:lnTo>
                <a:lnTo>
                  <a:pt x="635" y="0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1" name="Freeform 62"/>
          <p:cNvSpPr>
            <a:spLocks/>
          </p:cNvSpPr>
          <p:nvPr/>
        </p:nvSpPr>
        <p:spPr bwMode="auto">
          <a:xfrm>
            <a:off x="2727325" y="4672013"/>
            <a:ext cx="1054100" cy="60325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28" y="38"/>
              </a:cxn>
              <a:cxn ang="0">
                <a:pos x="664" y="38"/>
              </a:cxn>
              <a:cxn ang="0">
                <a:pos x="635" y="0"/>
              </a:cxn>
            </a:cxnLst>
            <a:rect l="0" t="0" r="r" b="b"/>
            <a:pathLst>
              <a:path w="664" h="38">
                <a:moveTo>
                  <a:pt x="635" y="0"/>
                </a:moveTo>
                <a:lnTo>
                  <a:pt x="0" y="0"/>
                </a:lnTo>
                <a:lnTo>
                  <a:pt x="28" y="38"/>
                </a:lnTo>
                <a:lnTo>
                  <a:pt x="664" y="38"/>
                </a:lnTo>
                <a:lnTo>
                  <a:pt x="635" y="0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2" name="Freeform 63"/>
          <p:cNvSpPr>
            <a:spLocks/>
          </p:cNvSpPr>
          <p:nvPr/>
        </p:nvSpPr>
        <p:spPr bwMode="auto">
          <a:xfrm>
            <a:off x="3735388" y="4411663"/>
            <a:ext cx="46038" cy="320675"/>
          </a:xfrm>
          <a:custGeom>
            <a:avLst/>
            <a:gdLst/>
            <a:ahLst/>
            <a:cxnLst>
              <a:cxn ang="0">
                <a:pos x="29" y="202"/>
              </a:cxn>
              <a:cxn ang="0">
                <a:pos x="0" y="164"/>
              </a:cxn>
              <a:cxn ang="0">
                <a:pos x="0" y="0"/>
              </a:cxn>
              <a:cxn ang="0">
                <a:pos x="29" y="39"/>
              </a:cxn>
              <a:cxn ang="0">
                <a:pos x="29" y="202"/>
              </a:cxn>
            </a:cxnLst>
            <a:rect l="0" t="0" r="r" b="b"/>
            <a:pathLst>
              <a:path w="29" h="202">
                <a:moveTo>
                  <a:pt x="29" y="202"/>
                </a:moveTo>
                <a:lnTo>
                  <a:pt x="0" y="164"/>
                </a:lnTo>
                <a:lnTo>
                  <a:pt x="0" y="0"/>
                </a:lnTo>
                <a:lnTo>
                  <a:pt x="29" y="39"/>
                </a:lnTo>
                <a:lnTo>
                  <a:pt x="29" y="202"/>
                </a:lnTo>
                <a:close/>
              </a:path>
            </a:pathLst>
          </a:custGeom>
          <a:solidFill>
            <a:srgbClr val="CC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3" name="Freeform 64"/>
          <p:cNvSpPr>
            <a:spLocks/>
          </p:cNvSpPr>
          <p:nvPr/>
        </p:nvSpPr>
        <p:spPr bwMode="auto">
          <a:xfrm>
            <a:off x="3735388" y="4411663"/>
            <a:ext cx="46038" cy="320675"/>
          </a:xfrm>
          <a:custGeom>
            <a:avLst/>
            <a:gdLst/>
            <a:ahLst/>
            <a:cxnLst>
              <a:cxn ang="0">
                <a:pos x="29" y="202"/>
              </a:cxn>
              <a:cxn ang="0">
                <a:pos x="0" y="164"/>
              </a:cxn>
              <a:cxn ang="0">
                <a:pos x="0" y="0"/>
              </a:cxn>
              <a:cxn ang="0">
                <a:pos x="29" y="39"/>
              </a:cxn>
              <a:cxn ang="0">
                <a:pos x="29" y="202"/>
              </a:cxn>
            </a:cxnLst>
            <a:rect l="0" t="0" r="r" b="b"/>
            <a:pathLst>
              <a:path w="29" h="202">
                <a:moveTo>
                  <a:pt x="29" y="202"/>
                </a:moveTo>
                <a:lnTo>
                  <a:pt x="0" y="164"/>
                </a:lnTo>
                <a:lnTo>
                  <a:pt x="0" y="0"/>
                </a:lnTo>
                <a:lnTo>
                  <a:pt x="29" y="39"/>
                </a:lnTo>
                <a:lnTo>
                  <a:pt x="29" y="202"/>
                </a:lnTo>
                <a:close/>
              </a:path>
            </a:pathLst>
          </a:custGeom>
          <a:noFill/>
          <a:ln w="31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4" name="Rectangle 65"/>
          <p:cNvSpPr>
            <a:spLocks noChangeArrowheads="1"/>
          </p:cNvSpPr>
          <p:nvPr/>
        </p:nvSpPr>
        <p:spPr bwMode="auto">
          <a:xfrm>
            <a:off x="2727325" y="4411663"/>
            <a:ext cx="1008063" cy="2603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5" name="Rectangle 66"/>
          <p:cNvSpPr>
            <a:spLocks noChangeArrowheads="1"/>
          </p:cNvSpPr>
          <p:nvPr/>
        </p:nvSpPr>
        <p:spPr bwMode="auto">
          <a:xfrm>
            <a:off x="2727325" y="4411663"/>
            <a:ext cx="1008063" cy="260350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6" name="Rectangle 67"/>
          <p:cNvSpPr>
            <a:spLocks noChangeArrowheads="1"/>
          </p:cNvSpPr>
          <p:nvPr/>
        </p:nvSpPr>
        <p:spPr bwMode="auto">
          <a:xfrm>
            <a:off x="2781300" y="4400550"/>
            <a:ext cx="12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p</a:t>
            </a:r>
            <a:endParaRPr lang="en-US"/>
          </a:p>
        </p:txBody>
      </p:sp>
      <p:sp>
        <p:nvSpPr>
          <p:cNvPr id="337" name="Rectangle 68"/>
          <p:cNvSpPr>
            <a:spLocks noChangeArrowheads="1"/>
          </p:cNvSpPr>
          <p:nvPr/>
        </p:nvSpPr>
        <p:spPr bwMode="auto">
          <a:xfrm>
            <a:off x="2909888" y="4514850"/>
            <a:ext cx="777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/>
                </a:solidFill>
                <a:latin typeface="Arial" charset="0"/>
              </a:rPr>
              <a:t>1</a:t>
            </a:r>
            <a:endParaRPr lang="en-US"/>
          </a:p>
        </p:txBody>
      </p:sp>
      <p:sp>
        <p:nvSpPr>
          <p:cNvPr id="338" name="Rectangle 69"/>
          <p:cNvSpPr>
            <a:spLocks noChangeArrowheads="1"/>
          </p:cNvSpPr>
          <p:nvPr/>
        </p:nvSpPr>
        <p:spPr bwMode="auto">
          <a:xfrm>
            <a:off x="2994025" y="4400550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:</a:t>
            </a:r>
            <a:endParaRPr lang="en-US"/>
          </a:p>
        </p:txBody>
      </p:sp>
      <p:sp>
        <p:nvSpPr>
          <p:cNvPr id="339" name="Rectangle 70"/>
          <p:cNvSpPr>
            <a:spLocks noChangeArrowheads="1"/>
          </p:cNvSpPr>
          <p:nvPr/>
        </p:nvSpPr>
        <p:spPr bwMode="auto">
          <a:xfrm>
            <a:off x="3055938" y="4400550"/>
            <a:ext cx="152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B</a:t>
            </a:r>
            <a:endParaRPr lang="en-US"/>
          </a:p>
        </p:txBody>
      </p:sp>
      <p:sp>
        <p:nvSpPr>
          <p:cNvPr id="340" name="Rectangle 71"/>
          <p:cNvSpPr>
            <a:spLocks noChangeArrowheads="1"/>
          </p:cNvSpPr>
          <p:nvPr/>
        </p:nvSpPr>
        <p:spPr bwMode="auto">
          <a:xfrm>
            <a:off x="3208338" y="4400550"/>
            <a:ext cx="7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(</a:t>
            </a:r>
            <a:endParaRPr lang="en-US"/>
          </a:p>
        </p:txBody>
      </p:sp>
      <p:sp>
        <p:nvSpPr>
          <p:cNvPr id="341" name="Rectangle 72"/>
          <p:cNvSpPr>
            <a:spLocks noChangeArrowheads="1"/>
          </p:cNvSpPr>
          <p:nvPr/>
        </p:nvSpPr>
        <p:spPr bwMode="auto">
          <a:xfrm>
            <a:off x="3284538" y="4400550"/>
            <a:ext cx="127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3</a:t>
            </a:r>
            <a:endParaRPr lang="en-US"/>
          </a:p>
        </p:txBody>
      </p:sp>
      <p:sp>
        <p:nvSpPr>
          <p:cNvPr id="342" name="Rectangle 73"/>
          <p:cNvSpPr>
            <a:spLocks noChangeArrowheads="1"/>
          </p:cNvSpPr>
          <p:nvPr/>
        </p:nvSpPr>
        <p:spPr bwMode="auto">
          <a:xfrm>
            <a:off x="3413125" y="4400550"/>
            <a:ext cx="63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,</a:t>
            </a:r>
            <a:endParaRPr lang="en-US" dirty="0"/>
          </a:p>
        </p:txBody>
      </p:sp>
      <p:sp>
        <p:nvSpPr>
          <p:cNvPr id="343" name="Rectangle 74"/>
          <p:cNvSpPr>
            <a:spLocks noChangeArrowheads="1"/>
          </p:cNvSpPr>
          <p:nvPr/>
        </p:nvSpPr>
        <p:spPr bwMode="auto">
          <a:xfrm>
            <a:off x="3475038" y="4400550"/>
            <a:ext cx="1538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A</a:t>
            </a:r>
            <a:endParaRPr lang="en-US" dirty="0"/>
          </a:p>
        </p:txBody>
      </p:sp>
      <p:sp>
        <p:nvSpPr>
          <p:cNvPr id="344" name="Rectangle 75"/>
          <p:cNvSpPr>
            <a:spLocks noChangeArrowheads="1"/>
          </p:cNvSpPr>
          <p:nvPr/>
        </p:nvSpPr>
        <p:spPr bwMode="auto">
          <a:xfrm>
            <a:off x="3603625" y="4400550"/>
            <a:ext cx="76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)</a:t>
            </a:r>
            <a:endParaRPr lang="en-US"/>
          </a:p>
        </p:txBody>
      </p:sp>
      <p:sp>
        <p:nvSpPr>
          <p:cNvPr id="361" name="Rectangle 93"/>
          <p:cNvSpPr>
            <a:spLocks noChangeArrowheads="1"/>
          </p:cNvSpPr>
          <p:nvPr/>
        </p:nvSpPr>
        <p:spPr bwMode="auto">
          <a:xfrm>
            <a:off x="4373563" y="5475288"/>
            <a:ext cx="48731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3,Z)</a:t>
            </a:r>
            <a:endParaRPr lang="en-US" dirty="0"/>
          </a:p>
        </p:txBody>
      </p:sp>
      <p:sp>
        <p:nvSpPr>
          <p:cNvPr id="363" name="Freeform 105"/>
          <p:cNvSpPr>
            <a:spLocks/>
          </p:cNvSpPr>
          <p:nvPr/>
        </p:nvSpPr>
        <p:spPr bwMode="auto">
          <a:xfrm>
            <a:off x="6253168" y="5249873"/>
            <a:ext cx="454025" cy="90488"/>
          </a:xfrm>
          <a:custGeom>
            <a:avLst/>
            <a:gdLst/>
            <a:ahLst/>
            <a:cxnLst>
              <a:cxn ang="0">
                <a:pos x="286" y="57"/>
              </a:cxn>
              <a:cxn ang="0">
                <a:pos x="210" y="36"/>
              </a:cxn>
              <a:cxn ang="0">
                <a:pos x="144" y="20"/>
              </a:cxn>
              <a:cxn ang="0">
                <a:pos x="87" y="8"/>
              </a:cxn>
              <a:cxn ang="0">
                <a:pos x="39" y="2"/>
              </a:cxn>
              <a:cxn ang="0">
                <a:pos x="0" y="0"/>
              </a:cxn>
            </a:cxnLst>
            <a:rect l="0" t="0" r="r" b="b"/>
            <a:pathLst>
              <a:path w="286" h="57">
                <a:moveTo>
                  <a:pt x="286" y="57"/>
                </a:moveTo>
                <a:lnTo>
                  <a:pt x="210" y="36"/>
                </a:lnTo>
                <a:lnTo>
                  <a:pt x="144" y="20"/>
                </a:lnTo>
                <a:lnTo>
                  <a:pt x="87" y="8"/>
                </a:lnTo>
                <a:lnTo>
                  <a:pt x="39" y="2"/>
                </a:lnTo>
                <a:lnTo>
                  <a:pt x="0" y="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4" name="Freeform 106"/>
          <p:cNvSpPr>
            <a:spLocks/>
          </p:cNvSpPr>
          <p:nvPr/>
        </p:nvSpPr>
        <p:spPr bwMode="auto">
          <a:xfrm>
            <a:off x="5019679" y="5486411"/>
            <a:ext cx="139700" cy="123825"/>
          </a:xfrm>
          <a:custGeom>
            <a:avLst/>
            <a:gdLst/>
            <a:ahLst/>
            <a:cxnLst>
              <a:cxn ang="0">
                <a:pos x="52" y="0"/>
              </a:cxn>
              <a:cxn ang="0">
                <a:pos x="0" y="78"/>
              </a:cxn>
              <a:cxn ang="0">
                <a:pos x="88" y="47"/>
              </a:cxn>
              <a:cxn ang="0">
                <a:pos x="52" y="0"/>
              </a:cxn>
            </a:cxnLst>
            <a:rect l="0" t="0" r="r" b="b"/>
            <a:pathLst>
              <a:path w="88" h="78">
                <a:moveTo>
                  <a:pt x="52" y="0"/>
                </a:moveTo>
                <a:lnTo>
                  <a:pt x="0" y="78"/>
                </a:lnTo>
                <a:lnTo>
                  <a:pt x="88" y="47"/>
                </a:lnTo>
                <a:lnTo>
                  <a:pt x="52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5" name="Freeform 107"/>
          <p:cNvSpPr>
            <a:spLocks/>
          </p:cNvSpPr>
          <p:nvPr/>
        </p:nvSpPr>
        <p:spPr bwMode="auto">
          <a:xfrm>
            <a:off x="6253168" y="5200661"/>
            <a:ext cx="49213" cy="95250"/>
          </a:xfrm>
          <a:custGeom>
            <a:avLst/>
            <a:gdLst/>
            <a:ahLst/>
            <a:cxnLst>
              <a:cxn ang="0">
                <a:pos x="29" y="0"/>
              </a:cxn>
              <a:cxn ang="0">
                <a:pos x="0" y="31"/>
              </a:cxn>
              <a:cxn ang="0">
                <a:pos x="31" y="60"/>
              </a:cxn>
            </a:cxnLst>
            <a:rect l="0" t="0" r="r" b="b"/>
            <a:pathLst>
              <a:path w="31" h="60">
                <a:moveTo>
                  <a:pt x="29" y="0"/>
                </a:moveTo>
                <a:lnTo>
                  <a:pt x="0" y="31"/>
                </a:lnTo>
                <a:lnTo>
                  <a:pt x="31" y="6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6" name="Freeform 108"/>
          <p:cNvSpPr>
            <a:spLocks/>
          </p:cNvSpPr>
          <p:nvPr/>
        </p:nvSpPr>
        <p:spPr bwMode="auto">
          <a:xfrm>
            <a:off x="5795967" y="5135573"/>
            <a:ext cx="457200" cy="2286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480" y="0"/>
              </a:cxn>
              <a:cxn ang="0">
                <a:pos x="960" y="240"/>
              </a:cxn>
              <a:cxn ang="0">
                <a:pos x="960" y="240"/>
              </a:cxn>
              <a:cxn ang="0">
                <a:pos x="480" y="480"/>
              </a:cxn>
              <a:cxn ang="0">
                <a:pos x="0" y="240"/>
              </a:cxn>
            </a:cxnLst>
            <a:rect l="0" t="0" r="r" b="b"/>
            <a:pathLst>
              <a:path w="960" h="480">
                <a:moveTo>
                  <a:pt x="0" y="240"/>
                </a:moveTo>
                <a:cubicBezTo>
                  <a:pt x="0" y="108"/>
                  <a:pt x="215" y="0"/>
                  <a:pt x="480" y="0"/>
                </a:cubicBezTo>
                <a:cubicBezTo>
                  <a:pt x="745" y="0"/>
                  <a:pt x="960" y="108"/>
                  <a:pt x="960" y="240"/>
                </a:cubicBezTo>
                <a:cubicBezTo>
                  <a:pt x="960" y="240"/>
                  <a:pt x="960" y="240"/>
                  <a:pt x="960" y="240"/>
                </a:cubicBezTo>
                <a:cubicBezTo>
                  <a:pt x="960" y="373"/>
                  <a:pt x="745" y="480"/>
                  <a:pt x="480" y="480"/>
                </a:cubicBezTo>
                <a:cubicBezTo>
                  <a:pt x="215" y="480"/>
                  <a:pt x="0" y="373"/>
                  <a:pt x="0" y="240"/>
                </a:cubicBezTo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7" name="Freeform 109"/>
          <p:cNvSpPr>
            <a:spLocks/>
          </p:cNvSpPr>
          <p:nvPr/>
        </p:nvSpPr>
        <p:spPr bwMode="auto">
          <a:xfrm>
            <a:off x="5795967" y="5135573"/>
            <a:ext cx="457200" cy="228600"/>
          </a:xfrm>
          <a:custGeom>
            <a:avLst/>
            <a:gdLst/>
            <a:ahLst/>
            <a:cxnLst>
              <a:cxn ang="0">
                <a:pos x="0" y="72"/>
              </a:cxn>
              <a:cxn ang="0">
                <a:pos x="144" y="0"/>
              </a:cxn>
              <a:cxn ang="0">
                <a:pos x="288" y="72"/>
              </a:cxn>
              <a:cxn ang="0">
                <a:pos x="288" y="72"/>
              </a:cxn>
              <a:cxn ang="0">
                <a:pos x="144" y="144"/>
              </a:cxn>
              <a:cxn ang="0">
                <a:pos x="0" y="72"/>
              </a:cxn>
            </a:cxnLst>
            <a:rect l="0" t="0" r="r" b="b"/>
            <a:pathLst>
              <a:path w="288" h="144">
                <a:moveTo>
                  <a:pt x="0" y="72"/>
                </a:moveTo>
                <a:cubicBezTo>
                  <a:pt x="0" y="32"/>
                  <a:pt x="65" y="0"/>
                  <a:pt x="144" y="0"/>
                </a:cubicBezTo>
                <a:cubicBezTo>
                  <a:pt x="224" y="0"/>
                  <a:pt x="288" y="32"/>
                  <a:pt x="288" y="72"/>
                </a:cubicBezTo>
                <a:cubicBezTo>
                  <a:pt x="288" y="72"/>
                  <a:pt x="288" y="72"/>
                  <a:pt x="288" y="72"/>
                </a:cubicBezTo>
                <a:cubicBezTo>
                  <a:pt x="288" y="112"/>
                  <a:pt x="224" y="144"/>
                  <a:pt x="144" y="144"/>
                </a:cubicBezTo>
                <a:cubicBezTo>
                  <a:pt x="65" y="144"/>
                  <a:pt x="0" y="112"/>
                  <a:pt x="0" y="72"/>
                </a:cubicBezTo>
              </a:path>
            </a:pathLst>
          </a:custGeom>
          <a:noFill/>
          <a:ln w="158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" name="Rectangle 110"/>
          <p:cNvSpPr>
            <a:spLocks noChangeArrowheads="1"/>
          </p:cNvSpPr>
          <p:nvPr/>
        </p:nvSpPr>
        <p:spPr bwMode="auto">
          <a:xfrm>
            <a:off x="5889630" y="5110173"/>
            <a:ext cx="190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m</a:t>
            </a:r>
            <a:endParaRPr lang="en-US" dirty="0"/>
          </a:p>
        </p:txBody>
      </p:sp>
      <p:sp>
        <p:nvSpPr>
          <p:cNvPr id="369" name="Rectangle 111"/>
          <p:cNvSpPr>
            <a:spLocks noChangeArrowheads="1"/>
          </p:cNvSpPr>
          <p:nvPr/>
        </p:nvSpPr>
        <p:spPr bwMode="auto">
          <a:xfrm>
            <a:off x="6080130" y="5216536"/>
            <a:ext cx="777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100" dirty="0" smtClean="0">
                <a:solidFill>
                  <a:srgbClr val="000000"/>
                </a:solidFill>
                <a:latin typeface="Arial" charset="0"/>
              </a:rPr>
              <a:t>3</a:t>
            </a:r>
            <a:endParaRPr lang="en-US" dirty="0"/>
          </a:p>
        </p:txBody>
      </p:sp>
      <p:sp>
        <p:nvSpPr>
          <p:cNvPr id="370" name="Freeform 112"/>
          <p:cNvSpPr>
            <a:spLocks/>
          </p:cNvSpPr>
          <p:nvPr/>
        </p:nvSpPr>
        <p:spPr bwMode="auto">
          <a:xfrm>
            <a:off x="5121279" y="5249873"/>
            <a:ext cx="674688" cy="280988"/>
          </a:xfrm>
          <a:custGeom>
            <a:avLst/>
            <a:gdLst/>
            <a:ahLst/>
            <a:cxnLst>
              <a:cxn ang="0">
                <a:pos x="425" y="0"/>
              </a:cxn>
              <a:cxn ang="0">
                <a:pos x="354" y="11"/>
              </a:cxn>
              <a:cxn ang="0">
                <a:pos x="284" y="29"/>
              </a:cxn>
              <a:cxn ang="0">
                <a:pos x="213" y="55"/>
              </a:cxn>
              <a:cxn ang="0">
                <a:pos x="142" y="88"/>
              </a:cxn>
              <a:cxn ang="0">
                <a:pos x="71" y="128"/>
              </a:cxn>
              <a:cxn ang="0">
                <a:pos x="0" y="177"/>
              </a:cxn>
            </a:cxnLst>
            <a:rect l="0" t="0" r="r" b="b"/>
            <a:pathLst>
              <a:path w="425" h="177">
                <a:moveTo>
                  <a:pt x="425" y="0"/>
                </a:moveTo>
                <a:lnTo>
                  <a:pt x="354" y="11"/>
                </a:lnTo>
                <a:lnTo>
                  <a:pt x="284" y="29"/>
                </a:lnTo>
                <a:lnTo>
                  <a:pt x="213" y="55"/>
                </a:lnTo>
                <a:lnTo>
                  <a:pt x="142" y="88"/>
                </a:lnTo>
                <a:lnTo>
                  <a:pt x="71" y="128"/>
                </a:lnTo>
                <a:lnTo>
                  <a:pt x="0" y="177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1" name="Freeform 113"/>
          <p:cNvSpPr>
            <a:spLocks/>
          </p:cNvSpPr>
          <p:nvPr/>
        </p:nvSpPr>
        <p:spPr bwMode="auto">
          <a:xfrm>
            <a:off x="5019679" y="5187961"/>
            <a:ext cx="814388" cy="103188"/>
          </a:xfrm>
          <a:custGeom>
            <a:avLst/>
            <a:gdLst/>
            <a:ahLst/>
            <a:cxnLst>
              <a:cxn ang="0">
                <a:pos x="0" y="65"/>
              </a:cxn>
              <a:cxn ang="0">
                <a:pos x="139" y="54"/>
              </a:cxn>
              <a:cxn ang="0">
                <a:pos x="271" y="40"/>
              </a:cxn>
              <a:cxn ang="0">
                <a:pos x="395" y="22"/>
              </a:cxn>
              <a:cxn ang="0">
                <a:pos x="513" y="0"/>
              </a:cxn>
            </a:cxnLst>
            <a:rect l="0" t="0" r="r" b="b"/>
            <a:pathLst>
              <a:path w="513" h="65">
                <a:moveTo>
                  <a:pt x="0" y="65"/>
                </a:moveTo>
                <a:lnTo>
                  <a:pt x="139" y="54"/>
                </a:lnTo>
                <a:lnTo>
                  <a:pt x="271" y="40"/>
                </a:lnTo>
                <a:lnTo>
                  <a:pt x="395" y="22"/>
                </a:lnTo>
                <a:lnTo>
                  <a:pt x="513" y="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2" name="Freeform 114"/>
          <p:cNvSpPr>
            <a:spLocks/>
          </p:cNvSpPr>
          <p:nvPr/>
        </p:nvSpPr>
        <p:spPr bwMode="auto">
          <a:xfrm>
            <a:off x="5776917" y="5151448"/>
            <a:ext cx="57150" cy="92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" y="23"/>
              </a:cxn>
              <a:cxn ang="0">
                <a:pos x="12" y="58"/>
              </a:cxn>
            </a:cxnLst>
            <a:rect l="0" t="0" r="r" b="b"/>
            <a:pathLst>
              <a:path w="36" h="58">
                <a:moveTo>
                  <a:pt x="0" y="0"/>
                </a:moveTo>
                <a:lnTo>
                  <a:pt x="36" y="23"/>
                </a:lnTo>
                <a:lnTo>
                  <a:pt x="12" y="58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3" name="Rectangle 115"/>
          <p:cNvSpPr>
            <a:spLocks noChangeArrowheads="1"/>
          </p:cNvSpPr>
          <p:nvPr/>
        </p:nvSpPr>
        <p:spPr bwMode="auto">
          <a:xfrm>
            <a:off x="1971675" y="5180013"/>
            <a:ext cx="823913" cy="274637"/>
          </a:xfrm>
          <a:prstGeom prst="rect">
            <a:avLst/>
          </a:prstGeom>
          <a:noFill/>
          <a:ln w="3175" cap="rnd">
            <a:solidFill>
              <a:srgbClr val="4979C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4" name="Rectangle 116"/>
          <p:cNvSpPr>
            <a:spLocks noChangeArrowheads="1"/>
          </p:cNvSpPr>
          <p:nvPr/>
        </p:nvSpPr>
        <p:spPr bwMode="auto">
          <a:xfrm>
            <a:off x="1949450" y="5157788"/>
            <a:ext cx="822325" cy="274637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5" name="Rectangle 117"/>
          <p:cNvSpPr>
            <a:spLocks noChangeArrowheads="1"/>
          </p:cNvSpPr>
          <p:nvPr/>
        </p:nvSpPr>
        <p:spPr bwMode="auto">
          <a:xfrm>
            <a:off x="1949450" y="5157788"/>
            <a:ext cx="822325" cy="274637"/>
          </a:xfrm>
          <a:prstGeom prst="rect">
            <a:avLst/>
          </a:prstGeom>
          <a:noFill/>
          <a:ln w="3175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6" name="Rectangle 118"/>
          <p:cNvSpPr>
            <a:spLocks noChangeArrowheads="1"/>
          </p:cNvSpPr>
          <p:nvPr/>
        </p:nvSpPr>
        <p:spPr bwMode="auto">
          <a:xfrm>
            <a:off x="2033588" y="5156200"/>
            <a:ext cx="7053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(</a:t>
            </a:r>
            <a:r>
              <a:rPr lang="en-US" sz="1800" dirty="0" smtClean="0">
                <a:solidFill>
                  <a:srgbClr val="000000"/>
                </a:solidFill>
                <a:latin typeface="Arial" charset="0"/>
              </a:rPr>
              <a:t>3,A,Z)</a:t>
            </a:r>
            <a:endParaRPr lang="en-US" dirty="0"/>
          </a:p>
        </p:txBody>
      </p:sp>
      <p:sp>
        <p:nvSpPr>
          <p:cNvPr id="378" name="Freeform 120"/>
          <p:cNvSpPr>
            <a:spLocks/>
          </p:cNvSpPr>
          <p:nvPr/>
        </p:nvSpPr>
        <p:spPr bwMode="auto">
          <a:xfrm>
            <a:off x="2771775" y="4611688"/>
            <a:ext cx="3017838" cy="614363"/>
          </a:xfrm>
          <a:custGeom>
            <a:avLst/>
            <a:gdLst/>
            <a:ahLst/>
            <a:cxnLst>
              <a:cxn ang="0">
                <a:pos x="0" y="387"/>
              </a:cxn>
              <a:cxn ang="0">
                <a:pos x="202" y="307"/>
              </a:cxn>
              <a:cxn ang="0">
                <a:pos x="414" y="236"/>
              </a:cxn>
              <a:cxn ang="0">
                <a:pos x="636" y="174"/>
              </a:cxn>
              <a:cxn ang="0">
                <a:pos x="868" y="121"/>
              </a:cxn>
              <a:cxn ang="0">
                <a:pos x="1111" y="77"/>
              </a:cxn>
              <a:cxn ang="0">
                <a:pos x="1364" y="42"/>
              </a:cxn>
              <a:cxn ang="0">
                <a:pos x="1628" y="16"/>
              </a:cxn>
              <a:cxn ang="0">
                <a:pos x="1901" y="0"/>
              </a:cxn>
            </a:cxnLst>
            <a:rect l="0" t="0" r="r" b="b"/>
            <a:pathLst>
              <a:path w="1901" h="387">
                <a:moveTo>
                  <a:pt x="0" y="387"/>
                </a:moveTo>
                <a:lnTo>
                  <a:pt x="202" y="307"/>
                </a:lnTo>
                <a:lnTo>
                  <a:pt x="414" y="236"/>
                </a:lnTo>
                <a:lnTo>
                  <a:pt x="636" y="174"/>
                </a:lnTo>
                <a:lnTo>
                  <a:pt x="868" y="121"/>
                </a:lnTo>
                <a:lnTo>
                  <a:pt x="1111" y="77"/>
                </a:lnTo>
                <a:lnTo>
                  <a:pt x="1364" y="42"/>
                </a:lnTo>
                <a:lnTo>
                  <a:pt x="1628" y="16"/>
                </a:lnTo>
                <a:lnTo>
                  <a:pt x="1901" y="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" name="Freeform 121"/>
          <p:cNvSpPr>
            <a:spLocks/>
          </p:cNvSpPr>
          <p:nvPr/>
        </p:nvSpPr>
        <p:spPr bwMode="auto">
          <a:xfrm>
            <a:off x="5740400" y="4565650"/>
            <a:ext cx="49213" cy="95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1" y="29"/>
              </a:cxn>
              <a:cxn ang="0">
                <a:pos x="3" y="60"/>
              </a:cxn>
            </a:cxnLst>
            <a:rect l="0" t="0" r="r" b="b"/>
            <a:pathLst>
              <a:path w="31" h="60">
                <a:moveTo>
                  <a:pt x="0" y="0"/>
                </a:moveTo>
                <a:lnTo>
                  <a:pt x="31" y="29"/>
                </a:lnTo>
                <a:lnTo>
                  <a:pt x="3" y="6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0" name="Freeform 122"/>
          <p:cNvSpPr>
            <a:spLocks/>
          </p:cNvSpPr>
          <p:nvPr/>
        </p:nvSpPr>
        <p:spPr bwMode="auto">
          <a:xfrm>
            <a:off x="5789613" y="4497388"/>
            <a:ext cx="457200" cy="2286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480" y="0"/>
              </a:cxn>
              <a:cxn ang="0">
                <a:pos x="960" y="240"/>
              </a:cxn>
              <a:cxn ang="0">
                <a:pos x="960" y="240"/>
              </a:cxn>
              <a:cxn ang="0">
                <a:pos x="480" y="480"/>
              </a:cxn>
              <a:cxn ang="0">
                <a:pos x="0" y="240"/>
              </a:cxn>
            </a:cxnLst>
            <a:rect l="0" t="0" r="r" b="b"/>
            <a:pathLst>
              <a:path w="960" h="480">
                <a:moveTo>
                  <a:pt x="0" y="240"/>
                </a:moveTo>
                <a:cubicBezTo>
                  <a:pt x="0" y="108"/>
                  <a:pt x="215" y="0"/>
                  <a:pt x="480" y="0"/>
                </a:cubicBezTo>
                <a:cubicBezTo>
                  <a:pt x="746" y="0"/>
                  <a:pt x="960" y="108"/>
                  <a:pt x="960" y="240"/>
                </a:cubicBezTo>
                <a:cubicBezTo>
                  <a:pt x="960" y="240"/>
                  <a:pt x="960" y="240"/>
                  <a:pt x="960" y="240"/>
                </a:cubicBezTo>
                <a:cubicBezTo>
                  <a:pt x="960" y="373"/>
                  <a:pt x="746" y="480"/>
                  <a:pt x="480" y="480"/>
                </a:cubicBezTo>
                <a:cubicBezTo>
                  <a:pt x="215" y="480"/>
                  <a:pt x="0" y="373"/>
                  <a:pt x="0" y="240"/>
                </a:cubicBezTo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1" name="Freeform 123"/>
          <p:cNvSpPr>
            <a:spLocks/>
          </p:cNvSpPr>
          <p:nvPr/>
        </p:nvSpPr>
        <p:spPr bwMode="auto">
          <a:xfrm>
            <a:off x="5789613" y="4497388"/>
            <a:ext cx="457200" cy="228600"/>
          </a:xfrm>
          <a:custGeom>
            <a:avLst/>
            <a:gdLst/>
            <a:ahLst/>
            <a:cxnLst>
              <a:cxn ang="0">
                <a:pos x="0" y="72"/>
              </a:cxn>
              <a:cxn ang="0">
                <a:pos x="144" y="0"/>
              </a:cxn>
              <a:cxn ang="0">
                <a:pos x="288" y="72"/>
              </a:cxn>
              <a:cxn ang="0">
                <a:pos x="288" y="72"/>
              </a:cxn>
              <a:cxn ang="0">
                <a:pos x="144" y="144"/>
              </a:cxn>
              <a:cxn ang="0">
                <a:pos x="0" y="72"/>
              </a:cxn>
            </a:cxnLst>
            <a:rect l="0" t="0" r="r" b="b"/>
            <a:pathLst>
              <a:path w="288" h="144">
                <a:moveTo>
                  <a:pt x="0" y="72"/>
                </a:moveTo>
                <a:cubicBezTo>
                  <a:pt x="0" y="32"/>
                  <a:pt x="65" y="0"/>
                  <a:pt x="144" y="0"/>
                </a:cubicBezTo>
                <a:cubicBezTo>
                  <a:pt x="224" y="0"/>
                  <a:pt x="288" y="32"/>
                  <a:pt x="288" y="72"/>
                </a:cubicBezTo>
                <a:cubicBezTo>
                  <a:pt x="288" y="72"/>
                  <a:pt x="288" y="72"/>
                  <a:pt x="288" y="72"/>
                </a:cubicBezTo>
                <a:cubicBezTo>
                  <a:pt x="288" y="112"/>
                  <a:pt x="224" y="144"/>
                  <a:pt x="144" y="144"/>
                </a:cubicBezTo>
                <a:cubicBezTo>
                  <a:pt x="65" y="144"/>
                  <a:pt x="0" y="112"/>
                  <a:pt x="0" y="72"/>
                </a:cubicBezTo>
              </a:path>
            </a:pathLst>
          </a:custGeom>
          <a:noFill/>
          <a:ln w="158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2" name="Rectangle 124"/>
          <p:cNvSpPr>
            <a:spLocks noChangeArrowheads="1"/>
          </p:cNvSpPr>
          <p:nvPr/>
        </p:nvSpPr>
        <p:spPr bwMode="auto">
          <a:xfrm>
            <a:off x="5881688" y="4470400"/>
            <a:ext cx="190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000000"/>
                </a:solidFill>
                <a:latin typeface="Arial" charset="0"/>
              </a:rPr>
              <a:t>m</a:t>
            </a:r>
            <a:endParaRPr lang="en-US" dirty="0"/>
          </a:p>
        </p:txBody>
      </p:sp>
      <p:sp>
        <p:nvSpPr>
          <p:cNvPr id="383" name="Rectangle 125"/>
          <p:cNvSpPr>
            <a:spLocks noChangeArrowheads="1"/>
          </p:cNvSpPr>
          <p:nvPr/>
        </p:nvSpPr>
        <p:spPr bwMode="auto">
          <a:xfrm>
            <a:off x="6072188" y="4584700"/>
            <a:ext cx="777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/>
                </a:solidFill>
                <a:latin typeface="Arial" charset="0"/>
              </a:rPr>
              <a:t>2</a:t>
            </a:r>
            <a:endParaRPr lang="en-US"/>
          </a:p>
        </p:txBody>
      </p:sp>
      <p:sp>
        <p:nvSpPr>
          <p:cNvPr id="384" name="Freeform 126"/>
          <p:cNvSpPr>
            <a:spLocks/>
          </p:cNvSpPr>
          <p:nvPr/>
        </p:nvSpPr>
        <p:spPr bwMode="auto">
          <a:xfrm>
            <a:off x="6246813" y="4611688"/>
            <a:ext cx="403225" cy="612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1" y="45"/>
              </a:cxn>
              <a:cxn ang="0">
                <a:pos x="82" y="98"/>
              </a:cxn>
              <a:cxn ang="0">
                <a:pos x="124" y="158"/>
              </a:cxn>
              <a:cxn ang="0">
                <a:pos x="167" y="227"/>
              </a:cxn>
              <a:cxn ang="0">
                <a:pos x="210" y="302"/>
              </a:cxn>
              <a:cxn ang="0">
                <a:pos x="254" y="386"/>
              </a:cxn>
            </a:cxnLst>
            <a:rect l="0" t="0" r="r" b="b"/>
            <a:pathLst>
              <a:path w="254" h="386">
                <a:moveTo>
                  <a:pt x="0" y="0"/>
                </a:moveTo>
                <a:lnTo>
                  <a:pt x="41" y="45"/>
                </a:lnTo>
                <a:lnTo>
                  <a:pt x="82" y="98"/>
                </a:lnTo>
                <a:lnTo>
                  <a:pt x="124" y="158"/>
                </a:lnTo>
                <a:lnTo>
                  <a:pt x="167" y="227"/>
                </a:lnTo>
                <a:lnTo>
                  <a:pt x="210" y="302"/>
                </a:lnTo>
                <a:lnTo>
                  <a:pt x="254" y="386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5" name="Freeform 127"/>
          <p:cNvSpPr>
            <a:spLocks/>
          </p:cNvSpPr>
          <p:nvPr/>
        </p:nvSpPr>
        <p:spPr bwMode="auto">
          <a:xfrm>
            <a:off x="6602413" y="5192713"/>
            <a:ext cx="104775" cy="147638"/>
          </a:xfrm>
          <a:custGeom>
            <a:avLst/>
            <a:gdLst/>
            <a:ahLst/>
            <a:cxnLst>
              <a:cxn ang="0">
                <a:pos x="54" y="0"/>
              </a:cxn>
              <a:cxn ang="0">
                <a:pos x="66" y="93"/>
              </a:cxn>
              <a:cxn ang="0">
                <a:pos x="0" y="26"/>
              </a:cxn>
              <a:cxn ang="0">
                <a:pos x="54" y="0"/>
              </a:cxn>
            </a:cxnLst>
            <a:rect l="0" t="0" r="r" b="b"/>
            <a:pathLst>
              <a:path w="66" h="93">
                <a:moveTo>
                  <a:pt x="54" y="0"/>
                </a:moveTo>
                <a:lnTo>
                  <a:pt x="66" y="93"/>
                </a:lnTo>
                <a:lnTo>
                  <a:pt x="0" y="26"/>
                </a:lnTo>
                <a:lnTo>
                  <a:pt x="54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7" name="Freeform 139"/>
          <p:cNvSpPr>
            <a:spLocks/>
          </p:cNvSpPr>
          <p:nvPr/>
        </p:nvSpPr>
        <p:spPr bwMode="auto">
          <a:xfrm>
            <a:off x="2771775" y="5294313"/>
            <a:ext cx="412750" cy="730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4" y="17"/>
              </a:cxn>
              <a:cxn ang="0">
                <a:pos x="180" y="32"/>
              </a:cxn>
              <a:cxn ang="0">
                <a:pos x="260" y="46"/>
              </a:cxn>
            </a:cxnLst>
            <a:rect l="0" t="0" r="r" b="b"/>
            <a:pathLst>
              <a:path w="260" h="46">
                <a:moveTo>
                  <a:pt x="0" y="0"/>
                </a:moveTo>
                <a:lnTo>
                  <a:pt x="94" y="17"/>
                </a:lnTo>
                <a:lnTo>
                  <a:pt x="180" y="32"/>
                </a:lnTo>
                <a:lnTo>
                  <a:pt x="260" y="46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8" name="Freeform 140"/>
          <p:cNvSpPr>
            <a:spLocks/>
          </p:cNvSpPr>
          <p:nvPr/>
        </p:nvSpPr>
        <p:spPr bwMode="auto">
          <a:xfrm>
            <a:off x="3128963" y="5313363"/>
            <a:ext cx="55563" cy="92075"/>
          </a:xfrm>
          <a:custGeom>
            <a:avLst/>
            <a:gdLst/>
            <a:ahLst/>
            <a:cxnLst>
              <a:cxn ang="0">
                <a:pos x="0" y="58"/>
              </a:cxn>
              <a:cxn ang="0">
                <a:pos x="35" y="34"/>
              </a:cxn>
              <a:cxn ang="0">
                <a:pos x="11" y="0"/>
              </a:cxn>
            </a:cxnLst>
            <a:rect l="0" t="0" r="r" b="b"/>
            <a:pathLst>
              <a:path w="35" h="58">
                <a:moveTo>
                  <a:pt x="0" y="58"/>
                </a:moveTo>
                <a:lnTo>
                  <a:pt x="35" y="34"/>
                </a:lnTo>
                <a:lnTo>
                  <a:pt x="11" y="0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" name="Freeform 141"/>
          <p:cNvSpPr>
            <a:spLocks/>
          </p:cNvSpPr>
          <p:nvPr/>
        </p:nvSpPr>
        <p:spPr bwMode="auto">
          <a:xfrm>
            <a:off x="3184525" y="5253038"/>
            <a:ext cx="457200" cy="228600"/>
          </a:xfrm>
          <a:custGeom>
            <a:avLst/>
            <a:gdLst/>
            <a:ahLst/>
            <a:cxnLst>
              <a:cxn ang="0">
                <a:pos x="0" y="240"/>
              </a:cxn>
              <a:cxn ang="0">
                <a:pos x="480" y="0"/>
              </a:cxn>
              <a:cxn ang="0">
                <a:pos x="960" y="240"/>
              </a:cxn>
              <a:cxn ang="0">
                <a:pos x="960" y="240"/>
              </a:cxn>
              <a:cxn ang="0">
                <a:pos x="480" y="480"/>
              </a:cxn>
              <a:cxn ang="0">
                <a:pos x="0" y="240"/>
              </a:cxn>
            </a:cxnLst>
            <a:rect l="0" t="0" r="r" b="b"/>
            <a:pathLst>
              <a:path w="960" h="480">
                <a:moveTo>
                  <a:pt x="0" y="240"/>
                </a:moveTo>
                <a:cubicBezTo>
                  <a:pt x="0" y="107"/>
                  <a:pt x="215" y="0"/>
                  <a:pt x="480" y="0"/>
                </a:cubicBezTo>
                <a:cubicBezTo>
                  <a:pt x="746" y="0"/>
                  <a:pt x="960" y="107"/>
                  <a:pt x="960" y="240"/>
                </a:cubicBezTo>
                <a:cubicBezTo>
                  <a:pt x="960" y="240"/>
                  <a:pt x="960" y="240"/>
                  <a:pt x="960" y="240"/>
                </a:cubicBezTo>
                <a:cubicBezTo>
                  <a:pt x="960" y="372"/>
                  <a:pt x="746" y="480"/>
                  <a:pt x="480" y="480"/>
                </a:cubicBezTo>
                <a:cubicBezTo>
                  <a:pt x="215" y="480"/>
                  <a:pt x="0" y="372"/>
                  <a:pt x="0" y="240"/>
                </a:cubicBezTo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0" name="Freeform 142"/>
          <p:cNvSpPr>
            <a:spLocks/>
          </p:cNvSpPr>
          <p:nvPr/>
        </p:nvSpPr>
        <p:spPr bwMode="auto">
          <a:xfrm>
            <a:off x="3184525" y="5253038"/>
            <a:ext cx="457200" cy="228600"/>
          </a:xfrm>
          <a:custGeom>
            <a:avLst/>
            <a:gdLst/>
            <a:ahLst/>
            <a:cxnLst>
              <a:cxn ang="0">
                <a:pos x="0" y="72"/>
              </a:cxn>
              <a:cxn ang="0">
                <a:pos x="144" y="0"/>
              </a:cxn>
              <a:cxn ang="0">
                <a:pos x="288" y="72"/>
              </a:cxn>
              <a:cxn ang="0">
                <a:pos x="288" y="72"/>
              </a:cxn>
              <a:cxn ang="0">
                <a:pos x="144" y="144"/>
              </a:cxn>
              <a:cxn ang="0">
                <a:pos x="0" y="72"/>
              </a:cxn>
            </a:cxnLst>
            <a:rect l="0" t="0" r="r" b="b"/>
            <a:pathLst>
              <a:path w="288" h="144">
                <a:moveTo>
                  <a:pt x="0" y="72"/>
                </a:moveTo>
                <a:cubicBezTo>
                  <a:pt x="0" y="33"/>
                  <a:pt x="64" y="0"/>
                  <a:pt x="144" y="0"/>
                </a:cubicBezTo>
                <a:cubicBezTo>
                  <a:pt x="223" y="0"/>
                  <a:pt x="288" y="33"/>
                  <a:pt x="288" y="72"/>
                </a:cubicBezTo>
                <a:cubicBezTo>
                  <a:pt x="288" y="72"/>
                  <a:pt x="288" y="72"/>
                  <a:pt x="288" y="72"/>
                </a:cubicBezTo>
                <a:cubicBezTo>
                  <a:pt x="288" y="112"/>
                  <a:pt x="223" y="144"/>
                  <a:pt x="144" y="144"/>
                </a:cubicBezTo>
                <a:cubicBezTo>
                  <a:pt x="64" y="144"/>
                  <a:pt x="0" y="112"/>
                  <a:pt x="0" y="72"/>
                </a:cubicBezTo>
              </a:path>
            </a:pathLst>
          </a:custGeom>
          <a:noFill/>
          <a:ln w="15875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1" name="Rectangle 143"/>
          <p:cNvSpPr>
            <a:spLocks noChangeArrowheads="1"/>
          </p:cNvSpPr>
          <p:nvPr/>
        </p:nvSpPr>
        <p:spPr bwMode="auto">
          <a:xfrm>
            <a:off x="3276600" y="5232400"/>
            <a:ext cx="1905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  <a:latin typeface="Arial" charset="0"/>
              </a:rPr>
              <a:t>m</a:t>
            </a:r>
            <a:endParaRPr lang="en-US"/>
          </a:p>
        </p:txBody>
      </p:sp>
      <p:sp>
        <p:nvSpPr>
          <p:cNvPr id="392" name="Rectangle 144"/>
          <p:cNvSpPr>
            <a:spLocks noChangeArrowheads="1"/>
          </p:cNvSpPr>
          <p:nvPr/>
        </p:nvSpPr>
        <p:spPr bwMode="auto">
          <a:xfrm>
            <a:off x="3467100" y="5338763"/>
            <a:ext cx="77788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/>
                </a:solidFill>
                <a:latin typeface="Arial" charset="0"/>
              </a:rPr>
              <a:t>1</a:t>
            </a:r>
            <a:endParaRPr lang="en-US"/>
          </a:p>
        </p:txBody>
      </p:sp>
      <p:sp>
        <p:nvSpPr>
          <p:cNvPr id="393" name="Freeform 145"/>
          <p:cNvSpPr>
            <a:spLocks/>
          </p:cNvSpPr>
          <p:nvPr/>
        </p:nvSpPr>
        <p:spPr bwMode="auto">
          <a:xfrm>
            <a:off x="3641725" y="5367338"/>
            <a:ext cx="444500" cy="1730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7" y="5"/>
              </a:cxn>
              <a:cxn ang="0">
                <a:pos x="79" y="15"/>
              </a:cxn>
              <a:cxn ang="0">
                <a:pos x="124" y="30"/>
              </a:cxn>
              <a:cxn ang="0">
                <a:pos x="172" y="51"/>
              </a:cxn>
              <a:cxn ang="0">
                <a:pos x="224" y="78"/>
              </a:cxn>
              <a:cxn ang="0">
                <a:pos x="280" y="109"/>
              </a:cxn>
            </a:cxnLst>
            <a:rect l="0" t="0" r="r" b="b"/>
            <a:pathLst>
              <a:path w="280" h="109">
                <a:moveTo>
                  <a:pt x="0" y="0"/>
                </a:moveTo>
                <a:lnTo>
                  <a:pt x="37" y="5"/>
                </a:lnTo>
                <a:lnTo>
                  <a:pt x="79" y="15"/>
                </a:lnTo>
                <a:lnTo>
                  <a:pt x="124" y="30"/>
                </a:lnTo>
                <a:lnTo>
                  <a:pt x="172" y="51"/>
                </a:lnTo>
                <a:lnTo>
                  <a:pt x="224" y="78"/>
                </a:lnTo>
                <a:lnTo>
                  <a:pt x="280" y="109"/>
                </a:lnTo>
              </a:path>
            </a:pathLst>
          </a:custGeom>
          <a:noFill/>
          <a:ln w="15875" cap="rnd">
            <a:solidFill>
              <a:srgbClr val="4677B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4" name="Freeform 146"/>
          <p:cNvSpPr>
            <a:spLocks/>
          </p:cNvSpPr>
          <p:nvPr/>
        </p:nvSpPr>
        <p:spPr bwMode="auto">
          <a:xfrm>
            <a:off x="4051300" y="5494338"/>
            <a:ext cx="144463" cy="115888"/>
          </a:xfrm>
          <a:custGeom>
            <a:avLst/>
            <a:gdLst/>
            <a:ahLst/>
            <a:cxnLst>
              <a:cxn ang="0">
                <a:pos x="32" y="0"/>
              </a:cxn>
              <a:cxn ang="0">
                <a:pos x="91" y="73"/>
              </a:cxn>
              <a:cxn ang="0">
                <a:pos x="0" y="51"/>
              </a:cxn>
              <a:cxn ang="0">
                <a:pos x="32" y="0"/>
              </a:cxn>
            </a:cxnLst>
            <a:rect l="0" t="0" r="r" b="b"/>
            <a:pathLst>
              <a:path w="91" h="73">
                <a:moveTo>
                  <a:pt x="32" y="0"/>
                </a:moveTo>
                <a:lnTo>
                  <a:pt x="91" y="73"/>
                </a:lnTo>
                <a:lnTo>
                  <a:pt x="0" y="51"/>
                </a:lnTo>
                <a:lnTo>
                  <a:pt x="32" y="0"/>
                </a:lnTo>
                <a:close/>
              </a:path>
            </a:pathLst>
          </a:custGeom>
          <a:solidFill>
            <a:srgbClr val="4677B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5" name="Rectangle 177"/>
          <p:cNvSpPr>
            <a:spLocks noChangeArrowheads="1"/>
          </p:cNvSpPr>
          <p:nvPr/>
        </p:nvSpPr>
        <p:spPr bwMode="auto">
          <a:xfrm>
            <a:off x="1309688" y="4081463"/>
            <a:ext cx="2428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G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396" name="Rectangle 178"/>
          <p:cNvSpPr>
            <a:spLocks noChangeArrowheads="1"/>
          </p:cNvSpPr>
          <p:nvPr/>
        </p:nvSpPr>
        <p:spPr bwMode="auto">
          <a:xfrm>
            <a:off x="3062288" y="4071938"/>
            <a:ext cx="2301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>
                <a:solidFill>
                  <a:srgbClr val="000000"/>
                </a:solidFill>
                <a:latin typeface="Arial" charset="0"/>
              </a:rPr>
              <a:t>B</a:t>
            </a:r>
            <a:r>
              <a:rPr lang="en-US" sz="2000" b="1" baseline="30000">
                <a:solidFill>
                  <a:srgbClr val="000000"/>
                </a:solidFill>
                <a:latin typeface="Arial" charset="0"/>
              </a:rPr>
              <a:t>l</a:t>
            </a:r>
            <a:endParaRPr lang="en-US" baseline="30000"/>
          </a:p>
        </p:txBody>
      </p:sp>
      <p:sp>
        <p:nvSpPr>
          <p:cNvPr id="398" name="&quot;No&quot; Symbol 397"/>
          <p:cNvSpPr/>
          <p:nvPr/>
        </p:nvSpPr>
        <p:spPr bwMode="auto">
          <a:xfrm>
            <a:off x="5740400" y="4318000"/>
            <a:ext cx="528320" cy="528320"/>
          </a:xfrm>
          <a:prstGeom prst="noSmoking">
            <a:avLst/>
          </a:prstGeom>
          <a:solidFill>
            <a:srgbClr val="C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" dur="5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5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8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2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5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9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3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52400"/>
            <a:ext cx="8506488" cy="1143000"/>
          </a:xfrm>
        </p:spPr>
        <p:txBody>
          <a:bodyPr/>
          <a:lstStyle/>
          <a:p>
            <a:r>
              <a:rPr lang="en-US" sz="4000" dirty="0" smtClean="0"/>
              <a:t>Trust across Transactions</a:t>
            </a:r>
            <a:r>
              <a:rPr lang="en-US" sz="3200" dirty="0" smtClean="0"/>
              <a:t> </a:t>
            </a:r>
            <a:r>
              <a:rPr lang="en-US" sz="2000" dirty="0" smtClean="0"/>
              <a:t>[Taylor, Ives 06]</a:t>
            </a:r>
            <a:endParaRPr lang="en-US" sz="3200" dirty="0"/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338" cy="47625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Updates may occur in atomic “transactions”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Set of updates to be considered atomically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000" dirty="0" smtClean="0"/>
              <a:t>		e.g., insertion of a tree-structured item; replacement of an object</a:t>
            </a: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  <a:buNone/>
            </a:pPr>
            <a:r>
              <a:rPr lang="en-US" sz="2400" dirty="0" smtClean="0"/>
              <a:t>Each peer individually reconciles among the conflicting transactions that it trusts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We assign a transaction the priority of its highest-priority update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May have read/write dependencies on prev. transactions (</a:t>
            </a:r>
            <a:r>
              <a:rPr lang="en-US" sz="2000" b="1" dirty="0" smtClean="0">
                <a:solidFill>
                  <a:srgbClr val="A50021"/>
                </a:solidFill>
              </a:rPr>
              <a:t>antecedents</a:t>
            </a:r>
            <a:r>
              <a:rPr lang="en-US" sz="2000" dirty="0" smtClean="0"/>
              <a:t>)</a:t>
            </a:r>
          </a:p>
          <a:p>
            <a:pPr lvl="1">
              <a:lnSpc>
                <a:spcPct val="90000"/>
              </a:lnSpc>
            </a:pPr>
            <a:endParaRPr lang="en-US" sz="2000" dirty="0" smtClean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Chooses transactions in decreasing order of priority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Effects of all antecedents must be applicable to accept the transaction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000" dirty="0" smtClean="0"/>
              <a:t>This</a:t>
            </a:r>
            <a:r>
              <a:rPr lang="en-US" sz="2000" cap="small" dirty="0" smtClean="0"/>
              <a:t> </a:t>
            </a:r>
            <a:r>
              <a:rPr lang="en-US" sz="2000" dirty="0" smtClean="0"/>
              <a:t>automatically resolves conflicts for portions of data where a complete ordering can be given statically</a:t>
            </a:r>
            <a:endParaRPr lang="en-US" sz="2000" spc="-100" dirty="0" smtClean="0">
              <a:solidFill>
                <a:srgbClr val="A50021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sz="2400" spc="-100" dirty="0" smtClean="0">
                <a:solidFill>
                  <a:srgbClr val="A50021"/>
                </a:solidFill>
              </a:rPr>
              <a:t>The peer gets its own unique instance due to local trust policies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441038" cy="1143000"/>
          </a:xfrm>
        </p:spPr>
        <p:txBody>
          <a:bodyPr/>
          <a:lstStyle/>
          <a:p>
            <a:r>
              <a:rPr lang="en-US" cap="small" dirty="0" smtClean="0"/>
              <a:t>Orchestra </a:t>
            </a:r>
            <a:r>
              <a:rPr lang="en-US" dirty="0" smtClean="0"/>
              <a:t>Engine</a:t>
            </a:r>
            <a:br>
              <a:rPr lang="en-US" dirty="0" smtClean="0"/>
            </a:br>
            <a:r>
              <a:rPr lang="en-US" sz="1800" dirty="0" smtClean="0"/>
              <a:t>[Green+07, Karvounarakis &amp; Ives 08, Taylor &amp; Ives 09]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044462" y="1397237"/>
            <a:ext cx="2039815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Mappings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22431" y="2311637"/>
            <a:ext cx="2883877" cy="6400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(Extended) </a:t>
            </a:r>
            <a:r>
              <a:rPr lang="en-US" sz="2000" dirty="0" err="1" smtClean="0">
                <a:solidFill>
                  <a:srgbClr val="011F5B"/>
                </a:solidFill>
                <a:latin typeface="Calibri" pitchFamily="34" charset="0"/>
              </a:rPr>
              <a:t>Datalog</a:t>
            </a: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 Program</a:t>
            </a:r>
          </a:p>
        </p:txBody>
      </p:sp>
      <p:cxnSp>
        <p:nvCxnSpPr>
          <p:cNvPr id="12" name="Curved Connector 11"/>
          <p:cNvCxnSpPr>
            <a:stCxn id="6" idx="2"/>
            <a:endCxn id="8" idx="0"/>
          </p:cNvCxnSpPr>
          <p:nvPr/>
        </p:nvCxnSpPr>
        <p:spPr bwMode="auto">
          <a:xfrm rot="5400000">
            <a:off x="4911969" y="2159298"/>
            <a:ext cx="304800" cy="146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622431" y="3226037"/>
            <a:ext cx="2883877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b" anchorCtr="1"/>
          <a:lstStyle/>
          <a:p>
            <a:pPr algn="ctr">
              <a:lnSpc>
                <a:spcPct val="70000"/>
              </a:lnSpc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SQL queries +</a:t>
            </a:r>
          </a:p>
          <a:p>
            <a:pPr algn="ctr">
              <a:lnSpc>
                <a:spcPct val="70000"/>
              </a:lnSpc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recursion, sequence</a:t>
            </a:r>
          </a:p>
        </p:txBody>
      </p:sp>
      <p:cxnSp>
        <p:nvCxnSpPr>
          <p:cNvPr id="15" name="Curved Connector 14"/>
          <p:cNvCxnSpPr>
            <a:stCxn id="8" idx="2"/>
            <a:endCxn id="14" idx="0"/>
          </p:cNvCxnSpPr>
          <p:nvPr/>
        </p:nvCxnSpPr>
        <p:spPr bwMode="auto">
          <a:xfrm rot="5400000">
            <a:off x="4927209" y="3088938"/>
            <a:ext cx="274320" cy="146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666572" y="5131037"/>
            <a:ext cx="2498659" cy="838200"/>
          </a:xfrm>
          <a:prstGeom prst="round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Data, provenance in</a:t>
            </a:r>
          </a:p>
          <a:p>
            <a:pPr algn="ctr"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RDBMS tables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00755" y="5768411"/>
            <a:ext cx="2464476" cy="734226"/>
          </a:xfrm>
          <a:prstGeom prst="round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Updates from users</a:t>
            </a:r>
          </a:p>
        </p:txBody>
      </p:sp>
      <p:sp>
        <p:nvSpPr>
          <p:cNvPr id="31" name="Right Arrow 30"/>
          <p:cNvSpPr/>
          <p:nvPr/>
        </p:nvSpPr>
        <p:spPr bwMode="auto">
          <a:xfrm>
            <a:off x="3130061" y="5703331"/>
            <a:ext cx="738554" cy="342106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0" marR="0" indent="0" algn="ctr" defTabSz="914400" latinLnBrk="0">
              <a:lnSpc>
                <a:spcPct val="100000"/>
              </a:lnSpc>
              <a:buClr>
                <a:srgbClr val="011F5B"/>
              </a:buClr>
              <a:buSzPct val="200000"/>
              <a:buFont typeface="Arial Unicode MS" pitchFamily="34" charset="-128"/>
              <a:buNone/>
              <a:tabLst/>
            </a:pPr>
            <a:endParaRPr lang="en-US" sz="2000" smtClean="0">
              <a:solidFill>
                <a:srgbClr val="011F5B"/>
              </a:solidFill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04185" y="5435837"/>
            <a:ext cx="1638163" cy="838200"/>
          </a:xfrm>
          <a:prstGeom prst="round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Updates to data and provenance in RDBMS tables</a:t>
            </a:r>
          </a:p>
        </p:txBody>
      </p:sp>
      <p:sp>
        <p:nvSpPr>
          <p:cNvPr id="33" name="Right Arrow 32"/>
          <p:cNvSpPr/>
          <p:nvPr/>
        </p:nvSpPr>
        <p:spPr bwMode="auto">
          <a:xfrm>
            <a:off x="6295292" y="5703331"/>
            <a:ext cx="738554" cy="342106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marL="0" marR="0" indent="0" algn="ctr" defTabSz="914400" latinLnBrk="0">
              <a:lnSpc>
                <a:spcPct val="100000"/>
              </a:lnSpc>
              <a:buClr>
                <a:srgbClr val="011F5B"/>
              </a:buClr>
              <a:buSzPct val="200000"/>
              <a:buFont typeface="Arial Unicode MS" pitchFamily="34" charset="-128"/>
              <a:buNone/>
              <a:tabLst/>
            </a:pPr>
            <a:endParaRPr lang="en-US" sz="2000" smtClean="0">
              <a:solidFill>
                <a:srgbClr val="011F5B"/>
              </a:solidFill>
              <a:latin typeface="Calibri" pitchFamily="34" charset="0"/>
            </a:endParaRPr>
          </a:p>
        </p:txBody>
      </p:sp>
      <p:sp>
        <p:nvSpPr>
          <p:cNvPr id="16" name="Flowchart: Magnetic Disk 15"/>
          <p:cNvSpPr>
            <a:spLocks noChangeArrowheads="1"/>
          </p:cNvSpPr>
          <p:nvPr/>
        </p:nvSpPr>
        <p:spPr bwMode="auto">
          <a:xfrm>
            <a:off x="4045194" y="5664437"/>
            <a:ext cx="2038350" cy="914400"/>
          </a:xfrm>
          <a:prstGeom prst="flowChartMagneticDisk">
            <a:avLst/>
          </a:prstGeom>
          <a:solidFill>
            <a:srgbClr val="003366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sz="2400" b="1" dirty="0" smtClean="0">
                <a:solidFill>
                  <a:schemeClr val="bg1"/>
                </a:solidFill>
                <a:cs typeface="Arial" charset="0"/>
              </a:rPr>
              <a:t>RDBMS or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err="1" smtClean="0">
                <a:solidFill>
                  <a:schemeClr val="bg1"/>
                </a:solidFill>
                <a:cs typeface="Arial" charset="0"/>
              </a:rPr>
              <a:t>distrib</a:t>
            </a:r>
            <a:r>
              <a:rPr lang="en-US" b="1" dirty="0" smtClean="0">
                <a:solidFill>
                  <a:schemeClr val="bg1"/>
                </a:solidFill>
                <a:cs typeface="Arial" charset="0"/>
              </a:rPr>
              <a:t>. QP</a:t>
            </a:r>
            <a:endParaRPr lang="en-US" sz="2400" b="1" dirty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38954" y="4508291"/>
            <a:ext cx="2250098" cy="2146746"/>
          </a:xfrm>
          <a:prstGeom prst="roundRect">
            <a:avLst/>
          </a:prstGeom>
          <a:noFill/>
          <a:ln w="25400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endParaRPr lang="en-US" sz="2000" dirty="0" smtClean="0">
              <a:solidFill>
                <a:srgbClr val="011F5B"/>
              </a:solidFill>
              <a:latin typeface="Comic Sans MS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43729" y="4597637"/>
            <a:ext cx="2039815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r>
              <a:rPr lang="en-US" sz="2000" dirty="0" err="1" smtClean="0">
                <a:solidFill>
                  <a:srgbClr val="011F5B"/>
                </a:solidFill>
                <a:latin typeface="Calibri" pitchFamily="34" charset="0"/>
              </a:rPr>
              <a:t>Fixpoint</a:t>
            </a:r>
            <a:r>
              <a:rPr lang="en-US" sz="2000" dirty="0" smtClean="0">
                <a:solidFill>
                  <a:srgbClr val="011F5B"/>
                </a:solidFill>
                <a:latin typeface="Calibri" pitchFamily="34" charset="0"/>
              </a:rPr>
              <a:t> layer</a:t>
            </a:r>
          </a:p>
        </p:txBody>
      </p:sp>
      <p:sp>
        <p:nvSpPr>
          <p:cNvPr id="19" name="Up-Down Arrow 18"/>
          <p:cNvSpPr/>
          <p:nvPr/>
        </p:nvSpPr>
        <p:spPr bwMode="auto">
          <a:xfrm>
            <a:off x="4922959" y="5112531"/>
            <a:ext cx="281354" cy="551906"/>
          </a:xfrm>
          <a:prstGeom prst="upDownArrow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endParaRPr lang="en-US" sz="2000" smtClean="0">
              <a:solidFill>
                <a:srgbClr val="011F5B"/>
              </a:solidFill>
              <a:latin typeface="Comic Sans MS" pitchFamily="66" charset="0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893828" y="3955343"/>
            <a:ext cx="341083" cy="489894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 anchor="ctr" anchorCtr="1"/>
          <a:lstStyle/>
          <a:p>
            <a:pPr algn="ctr">
              <a:buClr>
                <a:srgbClr val="011F5B"/>
              </a:buClr>
              <a:buSzPct val="200000"/>
            </a:pPr>
            <a:endParaRPr lang="en-US" sz="2000" smtClean="0">
              <a:solidFill>
                <a:srgbClr val="011F5B"/>
              </a:solidFill>
              <a:latin typeface="Comic Sans MS" pitchFamily="66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842" y="1648363"/>
            <a:ext cx="2378454" cy="2081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31" grpId="0" animBg="1"/>
      <p:bldP spid="32" grpId="0"/>
      <p:bldP spid="33" grpId="0" animBg="1"/>
      <p:bldP spid="16" grpId="0" animBg="1"/>
      <p:bldP spid="16" grpId="1" animBg="1"/>
      <p:bldP spid="17" grpId="0" animBg="1"/>
      <p:bldP spid="34" grpId="0" animBg="1"/>
      <p:bldP spid="19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345714" cy="1143000"/>
          </a:xfrm>
        </p:spPr>
        <p:txBody>
          <a:bodyPr/>
          <a:lstStyle/>
          <a:p>
            <a:r>
              <a:rPr lang="en-US" dirty="0" smtClean="0"/>
              <a:t>How the CDSS Addresses the Challenges of Scientific Data Sharing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56906" y="1482809"/>
            <a:ext cx="8349343" cy="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scientific database site is often not just a source, but a portal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56906" y="2279135"/>
            <a:ext cx="8349343" cy="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Sites want to share data by “approximate synchronization”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456906" y="3001319"/>
            <a:ext cx="8349343" cy="50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Change is prevalent everywhere</a:t>
            </a:r>
            <a:endParaRPr kumimoji="1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56906" y="3690551"/>
            <a:ext cx="8349343" cy="55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5563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Different data sources have different levels of authority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Is the Only Constant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As noted previously:</a:t>
            </a:r>
          </a:p>
          <a:p>
            <a:pPr lvl="1"/>
            <a:r>
              <a:rPr lang="en-US" dirty="0" smtClean="0"/>
              <a:t>Data changes:  updates, annotations, cleaning, curation</a:t>
            </a:r>
          </a:p>
          <a:p>
            <a:pPr lvl="1"/>
            <a:r>
              <a:rPr lang="en-US" dirty="0" smtClean="0"/>
              <a:t>Schema changes:  evolution to new concepts</a:t>
            </a:r>
          </a:p>
          <a:p>
            <a:pPr lvl="1"/>
            <a:r>
              <a:rPr lang="en-US" dirty="0" smtClean="0"/>
              <a:t>Set of sources and mappings change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Change Is the Only Constant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As noted previously:</a:t>
            </a:r>
          </a:p>
          <a:p>
            <a:pPr lvl="1"/>
            <a:r>
              <a:rPr lang="en-US" dirty="0" smtClean="0"/>
              <a:t>Data changes:  updates, annotations, cleaning, curation</a:t>
            </a:r>
          </a:p>
          <a:p>
            <a:pPr lvl="2"/>
            <a:r>
              <a:rPr lang="en-US" dirty="0" smtClean="0">
                <a:solidFill>
                  <a:srgbClr val="0070C0"/>
                </a:solidFill>
              </a:rPr>
              <a:t>Handled by update exchange, reconciliation</a:t>
            </a:r>
          </a:p>
          <a:p>
            <a:pPr lvl="1"/>
            <a:r>
              <a:rPr lang="en-US" dirty="0" smtClean="0"/>
              <a:t>Schema changes:  evolution to new concepts</a:t>
            </a:r>
          </a:p>
          <a:p>
            <a:pPr lvl="2"/>
            <a:r>
              <a:rPr lang="en-US" dirty="0" smtClean="0">
                <a:solidFill>
                  <a:srgbClr val="0070C0"/>
                </a:solidFill>
              </a:rPr>
              <a:t>Handled by adding each schema version as a peer, mapping to it</a:t>
            </a:r>
          </a:p>
          <a:p>
            <a:pPr lvl="1"/>
            <a:r>
              <a:rPr lang="en-US" dirty="0" smtClean="0"/>
              <a:t>Set of sources and mappings change</a:t>
            </a:r>
          </a:p>
          <a:p>
            <a:pPr lvl="2"/>
            <a:r>
              <a:rPr lang="en-US" dirty="0" smtClean="0">
                <a:solidFill>
                  <a:srgbClr val="0070C0"/>
                </a:solidFill>
              </a:rPr>
              <a:t>May have a cascading effect on the contents of all peers!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178800" cy="1143000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cap="small" dirty="0" smtClean="0"/>
              <a:t>Orchestra</a:t>
            </a:r>
            <a:r>
              <a:rPr lang="en-US" dirty="0" smtClean="0"/>
              <a:t> “Core” Enables Us</a:t>
            </a:r>
            <a:br>
              <a:rPr lang="en-US" dirty="0" smtClean="0"/>
            </a:br>
            <a:r>
              <a:rPr lang="en-US" dirty="0" smtClean="0"/>
              <a:t>to Consider Many New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this point:  the basic “core” of </a:t>
            </a:r>
            <a:r>
              <a:rPr lang="en-US" cap="small" dirty="0" smtClean="0"/>
              <a:t>Orchestra</a:t>
            </a:r>
            <a:r>
              <a:rPr lang="en-US" dirty="0" smtClean="0"/>
              <a:t> –</a:t>
            </a:r>
          </a:p>
          <a:p>
            <a:pPr lvl="1"/>
            <a:r>
              <a:rPr lang="en-US" dirty="0" smtClean="0"/>
              <a:t>Data and update transformations via update exchange</a:t>
            </a:r>
          </a:p>
          <a:p>
            <a:pPr lvl="1"/>
            <a:r>
              <a:rPr lang="en-US" dirty="0" smtClean="0"/>
              <a:t>Provenance-based trust and conflict resolution</a:t>
            </a:r>
          </a:p>
          <a:p>
            <a:pPr lvl="1"/>
            <a:r>
              <a:rPr lang="en-US" dirty="0" smtClean="0"/>
              <a:t>Handling of changes to the mappings</a:t>
            </a:r>
          </a:p>
          <a:p>
            <a:endParaRPr lang="en-US" dirty="0" smtClean="0"/>
          </a:p>
          <a:p>
            <a:r>
              <a:rPr lang="en-US" dirty="0" smtClean="0"/>
              <a:t>Many new questions are motivated by using this core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How do we assess and exploit sites’ authority?</a:t>
            </a:r>
          </a:p>
          <a:p>
            <a:pPr lvl="1"/>
            <a:r>
              <a:rPr lang="en-US" dirty="0" smtClean="0"/>
              <a:t>How can we harness history and provenance?</a:t>
            </a:r>
          </a:p>
          <a:p>
            <a:pPr lvl="1"/>
            <a:r>
              <a:rPr lang="en-US" dirty="0" smtClean="0"/>
              <a:t>How can we point users to the “right” data?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345714" cy="1143000"/>
          </a:xfrm>
        </p:spPr>
        <p:txBody>
          <a:bodyPr/>
          <a:lstStyle/>
          <a:p>
            <a:r>
              <a:rPr lang="en-US" dirty="0" smtClean="0"/>
              <a:t>How the CDSS Addresses the Challenges of Scientific Data Sharing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 bwMode="auto">
          <a:xfrm>
            <a:off x="456906" y="1482809"/>
            <a:ext cx="8349343" cy="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scientific database site is often not just a source, but a portal</a:t>
            </a:r>
          </a:p>
        </p:txBody>
      </p:sp>
      <p:sp>
        <p:nvSpPr>
          <p:cNvPr id="25" name="Content Placeholder 2"/>
          <p:cNvSpPr txBox="1">
            <a:spLocks/>
          </p:cNvSpPr>
          <p:nvPr/>
        </p:nvSpPr>
        <p:spPr bwMode="auto">
          <a:xfrm>
            <a:off x="456906" y="2279135"/>
            <a:ext cx="8349343" cy="535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B2B2B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Sites want to share data by “approximate synchronization”</a:t>
            </a: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456906" y="3001319"/>
            <a:ext cx="8349343" cy="50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Change is prevalent everywhere</a:t>
            </a:r>
            <a:endParaRPr kumimoji="1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7" name="Content Placeholder 2"/>
          <p:cNvSpPr txBox="1">
            <a:spLocks/>
          </p:cNvSpPr>
          <p:nvPr/>
        </p:nvSpPr>
        <p:spPr bwMode="auto">
          <a:xfrm>
            <a:off x="456906" y="3690551"/>
            <a:ext cx="8349343" cy="55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5563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1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Different data sources have different levels of authority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99" y="152400"/>
            <a:ext cx="8250903" cy="1143000"/>
          </a:xfrm>
        </p:spPr>
        <p:txBody>
          <a:bodyPr/>
          <a:lstStyle/>
          <a:p>
            <a:r>
              <a:rPr lang="en-US" dirty="0" smtClean="0"/>
              <a:t>Authority Plays a Big Role in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Some sites fundamentally have higher quality data, or data that agrees with “our” perspective more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We’d like to be able to determine:</a:t>
            </a:r>
          </a:p>
          <a:p>
            <a:pPr lvl="1"/>
            <a:r>
              <a:rPr lang="en-US" dirty="0" smtClean="0"/>
              <a:t>Whom each </a:t>
            </a:r>
            <a:r>
              <a:rPr lang="en-US" dirty="0" smtClean="0">
                <a:solidFill>
                  <a:srgbClr val="C00000"/>
                </a:solidFill>
              </a:rPr>
              <a:t>peer</a:t>
            </a:r>
            <a:r>
              <a:rPr lang="en-US" dirty="0" smtClean="0"/>
              <a:t> should trust</a:t>
            </a:r>
          </a:p>
          <a:p>
            <a:pPr lvl="1"/>
            <a:r>
              <a:rPr lang="en-US" dirty="0" smtClean="0"/>
              <a:t>Whom we should use to answer a </a:t>
            </a:r>
            <a:r>
              <a:rPr lang="en-US" dirty="0" smtClean="0">
                <a:solidFill>
                  <a:srgbClr val="C00000"/>
                </a:solidFill>
              </a:rPr>
              <a:t>user</a:t>
            </a:r>
            <a:r>
              <a:rPr lang="en-US" dirty="0" smtClean="0"/>
              <a:t>’s “global” queries about information – i.e., queries where the user isn’t looking through the lens of a single portal</a:t>
            </a:r>
          </a:p>
          <a:p>
            <a:pPr>
              <a:buNone/>
            </a:pPr>
            <a:r>
              <a:rPr lang="en-US" dirty="0" smtClean="0"/>
              <a:t>Our approach:  </a:t>
            </a:r>
            <a:r>
              <a:rPr lang="en-US" dirty="0" smtClean="0">
                <a:solidFill>
                  <a:srgbClr val="C00000"/>
                </a:solidFill>
              </a:rPr>
              <a:t>learn authority </a:t>
            </a:r>
            <a:r>
              <a:rPr lang="en-US" dirty="0" smtClean="0"/>
              <a:t>from user queries, potentially use that to determine trust levels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99" y="152400"/>
            <a:ext cx="8257915" cy="1143000"/>
          </a:xfrm>
        </p:spPr>
        <p:txBody>
          <a:bodyPr/>
          <a:lstStyle/>
          <a:p>
            <a:r>
              <a:rPr lang="en-US" sz="3200" dirty="0" smtClean="0"/>
              <a:t>Querying When We Don’t Have a Preferred Peer:  </a:t>
            </a:r>
            <a:r>
              <a:rPr lang="en-US" sz="2800" dirty="0" smtClean="0"/>
              <a:t>The </a:t>
            </a:r>
            <a:r>
              <a:rPr lang="en-US" sz="2800" dirty="0" smtClean="0">
                <a:latin typeface="Century Gothic" pitchFamily="34" charset="0"/>
              </a:rPr>
              <a:t>Q</a:t>
            </a:r>
            <a:r>
              <a:rPr lang="en-US" sz="2800" dirty="0" smtClean="0"/>
              <a:t> System </a:t>
            </a:r>
            <a:r>
              <a:rPr lang="en-US" sz="2000" dirty="0" smtClean="0"/>
              <a:t>[Talukdar+ 08]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Users may want to query </a:t>
            </a:r>
            <a:r>
              <a:rPr lang="en-US" dirty="0" smtClean="0">
                <a:solidFill>
                  <a:srgbClr val="A50021"/>
                </a:solidFill>
              </a:rPr>
              <a:t>across</a:t>
            </a:r>
            <a:r>
              <a:rPr lang="en-US" dirty="0" smtClean="0"/>
              <a:t> peers, finding the relations most relevant to them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Query model:  familiar keyword search</a:t>
            </a:r>
          </a:p>
          <a:p>
            <a:pPr lvl="1"/>
            <a:r>
              <a:rPr lang="en-US" dirty="0" smtClean="0"/>
              <a:t>Keywords </a:t>
            </a:r>
            <a:r>
              <a:rPr lang="en-US" dirty="0" smtClean="0">
                <a:sym typeface="Wingdings" pitchFamily="2" charset="2"/>
              </a:rPr>
              <a:t> ranked integration (join) queries  answers</a:t>
            </a:r>
          </a:p>
          <a:p>
            <a:pPr lvl="1"/>
            <a:r>
              <a:rPr lang="en-US" dirty="0" smtClean="0">
                <a:solidFill>
                  <a:srgbClr val="A50021"/>
                </a:solidFill>
                <a:sym typeface="Wingdings" pitchFamily="2" charset="2"/>
              </a:rPr>
              <a:t>Learn </a:t>
            </a:r>
            <a:r>
              <a:rPr lang="en-US" dirty="0" smtClean="0">
                <a:sym typeface="Wingdings" pitchFamily="2" charset="2"/>
              </a:rPr>
              <a:t>the source rankings, based on </a:t>
            </a:r>
            <a:r>
              <a:rPr lang="en-US" dirty="0" smtClean="0">
                <a:solidFill>
                  <a:srgbClr val="A50021"/>
                </a:solidFill>
                <a:sym typeface="Wingdings" pitchFamily="2" charset="2"/>
              </a:rPr>
              <a:t>feedback on answers</a:t>
            </a:r>
            <a:r>
              <a:rPr lang="en-US" dirty="0" smtClean="0">
                <a:sym typeface="Wingdings" pitchFamily="2" charset="2"/>
              </a:rPr>
              <a:t>!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345714" cy="1143000"/>
          </a:xfrm>
        </p:spPr>
        <p:txBody>
          <a:bodyPr/>
          <a:lstStyle/>
          <a:p>
            <a:r>
              <a:rPr lang="en-US" dirty="0" smtClean="0"/>
              <a:t>Basic Data Integration Makes the Wrong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04" y="1600200"/>
            <a:ext cx="8616777" cy="44577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Existing data sharing methods (scripts, FTP) are ad hoc, piecemeal, don’t preserve “fixes” made at local sites</a:t>
            </a:r>
          </a:p>
          <a:p>
            <a:pPr marL="0" indent="0">
              <a:buNone/>
            </a:pPr>
            <a:r>
              <a:rPr lang="en-US" sz="2400" dirty="0" smtClean="0"/>
              <a:t>What about database-style integration (EII)?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400" dirty="0" smtClean="0"/>
              <a:t>Unlike business or most Web data, science is </a:t>
            </a:r>
            <a:r>
              <a:rPr lang="en-US" sz="2400" dirty="0" smtClean="0">
                <a:solidFill>
                  <a:srgbClr val="C00000"/>
                </a:solidFill>
              </a:rPr>
              <a:t>in flux</a:t>
            </a:r>
            <a:r>
              <a:rPr lang="en-US" sz="2400" dirty="0" smtClean="0"/>
              <a:t>, with data that is </a:t>
            </a:r>
            <a:r>
              <a:rPr lang="en-US" sz="2400" dirty="0" smtClean="0">
                <a:solidFill>
                  <a:srgbClr val="C00000"/>
                </a:solidFill>
              </a:rPr>
              <a:t>subjective</a:t>
            </a:r>
            <a:r>
              <a:rPr lang="en-US" sz="2400" dirty="0" smtClean="0"/>
              <a:t>, based on hypotheses / diagnoses / analyses</a:t>
            </a:r>
          </a:p>
          <a:p>
            <a:pPr marL="400050" lvl="1" indent="0">
              <a:buNone/>
            </a:pPr>
            <a:r>
              <a:rPr lang="en-US" sz="2000" dirty="0" smtClean="0">
                <a:solidFill>
                  <a:srgbClr val="0070C0"/>
                </a:solidFill>
              </a:rPr>
              <a:t>What is the right target schema? “clean” version? set of sources?</a:t>
            </a:r>
          </a:p>
          <a:p>
            <a:pPr marL="0" indent="0">
              <a:buNone/>
            </a:pPr>
            <a:r>
              <a:rPr lang="en-US" sz="2400" dirty="0" smtClean="0"/>
              <a:t>We need to </a:t>
            </a:r>
            <a:r>
              <a:rPr lang="en-US" sz="2400" dirty="0" smtClean="0">
                <a:solidFill>
                  <a:srgbClr val="C00000"/>
                </a:solidFill>
              </a:rPr>
              <a:t>re-think data integration architectures </a:t>
            </a:r>
            <a:r>
              <a:rPr lang="en-US" sz="2400" dirty="0" smtClean="0"/>
              <a:t>and solutions in response to this!</a:t>
            </a:r>
          </a:p>
        </p:txBody>
      </p:sp>
      <p:sp>
        <p:nvSpPr>
          <p:cNvPr id="5" name="Snip Single Corner Rectangle 4"/>
          <p:cNvSpPr/>
          <p:nvPr/>
        </p:nvSpPr>
        <p:spPr bwMode="auto">
          <a:xfrm>
            <a:off x="947352" y="2986217"/>
            <a:ext cx="1408671" cy="510745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Source</a:t>
            </a:r>
          </a:p>
        </p:txBody>
      </p:sp>
      <p:sp>
        <p:nvSpPr>
          <p:cNvPr id="6" name="Snip Single Corner Rectangle 5"/>
          <p:cNvSpPr/>
          <p:nvPr/>
        </p:nvSpPr>
        <p:spPr bwMode="auto">
          <a:xfrm>
            <a:off x="914402" y="3052119"/>
            <a:ext cx="1408671" cy="510745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Source</a:t>
            </a:r>
          </a:p>
        </p:txBody>
      </p:sp>
      <p:sp>
        <p:nvSpPr>
          <p:cNvPr id="7" name="Snip Single Corner Rectangle 6"/>
          <p:cNvSpPr/>
          <p:nvPr/>
        </p:nvSpPr>
        <p:spPr bwMode="auto">
          <a:xfrm>
            <a:off x="848500" y="3109784"/>
            <a:ext cx="1408671" cy="510745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Source</a:t>
            </a:r>
          </a:p>
        </p:txBody>
      </p:sp>
      <p:sp>
        <p:nvSpPr>
          <p:cNvPr id="8" name="Snip Single Corner Rectangle 7"/>
          <p:cNvSpPr/>
          <p:nvPr/>
        </p:nvSpPr>
        <p:spPr bwMode="auto">
          <a:xfrm>
            <a:off x="790834" y="3192162"/>
            <a:ext cx="1408671" cy="510745"/>
          </a:xfrm>
          <a:prstGeom prst="snip1Rect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Sources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855312" y="3068595"/>
            <a:ext cx="1425142" cy="815546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Target schema</a:t>
            </a:r>
          </a:p>
        </p:txBody>
      </p:sp>
      <p:cxnSp>
        <p:nvCxnSpPr>
          <p:cNvPr id="11" name="Straight Arrow Connector 10"/>
          <p:cNvCxnSpPr>
            <a:stCxn id="5" idx="0"/>
            <a:endCxn id="9" idx="1"/>
          </p:cNvCxnSpPr>
          <p:nvPr/>
        </p:nvCxnSpPr>
        <p:spPr bwMode="auto">
          <a:xfrm>
            <a:off x="2356023" y="3241590"/>
            <a:ext cx="1499289" cy="23477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6" idx="0"/>
            <a:endCxn id="9" idx="1"/>
          </p:cNvCxnSpPr>
          <p:nvPr/>
        </p:nvCxnSpPr>
        <p:spPr bwMode="auto">
          <a:xfrm>
            <a:off x="2323073" y="3307492"/>
            <a:ext cx="1532239" cy="16887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7" idx="0"/>
            <a:endCxn id="9" idx="1"/>
          </p:cNvCxnSpPr>
          <p:nvPr/>
        </p:nvCxnSpPr>
        <p:spPr bwMode="auto">
          <a:xfrm>
            <a:off x="2257171" y="3365157"/>
            <a:ext cx="1598141" cy="11121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8" idx="0"/>
            <a:endCxn id="9" idx="1"/>
          </p:cNvCxnSpPr>
          <p:nvPr/>
        </p:nvCxnSpPr>
        <p:spPr bwMode="auto">
          <a:xfrm>
            <a:off x="2199505" y="3447535"/>
            <a:ext cx="1655807" cy="2883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Rectangle 25"/>
          <p:cNvSpPr/>
          <p:nvPr/>
        </p:nvSpPr>
        <p:spPr bwMode="auto">
          <a:xfrm>
            <a:off x="6647937" y="3068595"/>
            <a:ext cx="1911177" cy="815546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Consistent data instance</a:t>
            </a:r>
          </a:p>
        </p:txBody>
      </p:sp>
      <p:cxnSp>
        <p:nvCxnSpPr>
          <p:cNvPr id="28" name="Straight Arrow Connector 27"/>
          <p:cNvCxnSpPr>
            <a:stCxn id="9" idx="3"/>
            <a:endCxn id="26" idx="1"/>
          </p:cNvCxnSpPr>
          <p:nvPr/>
        </p:nvCxnSpPr>
        <p:spPr bwMode="auto">
          <a:xfrm>
            <a:off x="5280454" y="3476368"/>
            <a:ext cx="1367483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1436172" y="3389867"/>
            <a:ext cx="23567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mappings</a:t>
            </a:r>
            <a:br>
              <a:rPr lang="en-US" i="1" dirty="0" smtClean="0"/>
            </a:br>
            <a:r>
              <a:rPr lang="en-US" i="1" dirty="0" smtClean="0"/>
              <a:t>(transformations)</a:t>
            </a:r>
            <a:endParaRPr lang="en-US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5318173" y="3447533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cleaning</a:t>
            </a:r>
            <a:endParaRPr lang="en-US" i="1" dirty="0"/>
          </a:p>
        </p:txBody>
      </p:sp>
      <p:cxnSp>
        <p:nvCxnSpPr>
          <p:cNvPr id="40" name="Straight Arrow Connector 39"/>
          <p:cNvCxnSpPr/>
          <p:nvPr/>
        </p:nvCxnSpPr>
        <p:spPr bwMode="auto">
          <a:xfrm rot="16200000" flipH="1">
            <a:off x="7344035" y="2778624"/>
            <a:ext cx="510746" cy="823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26" idx="2"/>
          </p:cNvCxnSpPr>
          <p:nvPr/>
        </p:nvCxnSpPr>
        <p:spPr bwMode="auto">
          <a:xfrm rot="16200000" flipH="1">
            <a:off x="7360511" y="4127156"/>
            <a:ext cx="486032" cy="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7628769" y="2498261"/>
            <a:ext cx="109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queries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623431" y="3925329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answers</a:t>
            </a:r>
            <a:endParaRPr lang="en-US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entury Gothic" pitchFamily="34" charset="0"/>
              </a:rPr>
              <a:t>Q</a:t>
            </a:r>
            <a:r>
              <a:rPr lang="en-US" dirty="0" smtClean="0">
                <a:latin typeface="+mn-lt"/>
              </a:rPr>
              <a:t>: Answering a Keyword Search with the Top Queries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5138057" cy="4457700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Given a </a:t>
            </a:r>
            <a:r>
              <a:rPr lang="en-US" sz="2400" i="1" dirty="0" smtClean="0"/>
              <a:t>schema graph</a:t>
            </a:r>
            <a:r>
              <a:rPr lang="en-US" sz="2400" dirty="0" smtClean="0"/>
              <a:t> </a:t>
            </a:r>
          </a:p>
          <a:p>
            <a:pPr lvl="1"/>
            <a:r>
              <a:rPr lang="en-US" sz="2000" dirty="0" smtClean="0"/>
              <a:t>Relations as nodes</a:t>
            </a:r>
          </a:p>
          <a:p>
            <a:pPr lvl="1"/>
            <a:r>
              <a:rPr lang="en-US" sz="2000" dirty="0" smtClean="0"/>
              <a:t>Associations (mappings, refs, etc.) as weighted edges</a:t>
            </a:r>
          </a:p>
          <a:p>
            <a:pPr>
              <a:buNone/>
            </a:pPr>
            <a:r>
              <a:rPr lang="en-US" sz="2400" dirty="0" smtClean="0"/>
              <a:t>And a set of keywords</a:t>
            </a:r>
          </a:p>
          <a:p>
            <a:r>
              <a:rPr lang="en-US" sz="2400" dirty="0" smtClean="0"/>
              <a:t>Compute top-scoring trees matching keywords</a:t>
            </a:r>
          </a:p>
          <a:p>
            <a:pPr lvl="1"/>
            <a:r>
              <a:rPr lang="en-US" sz="2000" dirty="0" smtClean="0"/>
              <a:t>Execute Q1 </a:t>
            </a:r>
            <a:r>
              <a:rPr lang="en-US" sz="2000" dirty="0" smtClean="0">
                <a:latin typeface="Arial Unicode MS"/>
                <a:ea typeface="Arial Unicode MS"/>
                <a:cs typeface="Arial Unicode MS"/>
              </a:rPr>
              <a:t>⋃</a:t>
            </a:r>
            <a:r>
              <a:rPr lang="en-US" sz="2000" dirty="0" smtClean="0">
                <a:ea typeface="Arial Unicode MS"/>
                <a:cs typeface="Arial Unicode MS"/>
              </a:rPr>
              <a:t> Q2 </a:t>
            </a:r>
            <a:r>
              <a:rPr lang="en-US" sz="2000" dirty="0" smtClean="0"/>
              <a:t>as ranked join queries</a:t>
            </a:r>
          </a:p>
          <a:p>
            <a:endParaRPr lang="en-US" sz="2400" dirty="0"/>
          </a:p>
        </p:txBody>
      </p:sp>
      <p:grpSp>
        <p:nvGrpSpPr>
          <p:cNvPr id="4" name="Group 179"/>
          <p:cNvGrpSpPr>
            <a:grpSpLocks/>
          </p:cNvGrpSpPr>
          <p:nvPr/>
        </p:nvGrpSpPr>
        <p:grpSpPr bwMode="auto">
          <a:xfrm>
            <a:off x="4802024" y="1599489"/>
            <a:ext cx="3352800" cy="1905000"/>
            <a:chOff x="1776" y="1056"/>
            <a:chExt cx="2112" cy="1200"/>
          </a:xfrm>
        </p:grpSpPr>
        <p:sp>
          <p:nvSpPr>
            <p:cNvPr id="5" name="Oval 54"/>
            <p:cNvSpPr>
              <a:spLocks noChangeArrowheads="1"/>
            </p:cNvSpPr>
            <p:nvPr/>
          </p:nvSpPr>
          <p:spPr bwMode="auto">
            <a:xfrm>
              <a:off x="3024" y="2016"/>
              <a:ext cx="240" cy="240"/>
            </a:xfrm>
            <a:prstGeom prst="ellipse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auto">
            <a:xfrm>
              <a:off x="1776" y="1056"/>
              <a:ext cx="240" cy="240"/>
            </a:xfrm>
            <a:prstGeom prst="ellipse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a</a:t>
              </a:r>
              <a:endParaRPr lang="en-US" dirty="0">
                <a:latin typeface="+mn-lt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auto">
            <a:xfrm>
              <a:off x="3024" y="1056"/>
              <a:ext cx="240" cy="24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c</a:t>
              </a:r>
            </a:p>
          </p:txBody>
        </p:sp>
        <p:sp>
          <p:nvSpPr>
            <p:cNvPr id="8" name="Line 6"/>
            <p:cNvSpPr>
              <a:spLocks noChangeShapeType="1"/>
            </p:cNvSpPr>
            <p:nvPr/>
          </p:nvSpPr>
          <p:spPr bwMode="auto">
            <a:xfrm>
              <a:off x="2640" y="115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9" name="Line 8"/>
            <p:cNvSpPr>
              <a:spLocks noChangeShapeType="1"/>
            </p:cNvSpPr>
            <p:nvPr/>
          </p:nvSpPr>
          <p:spPr bwMode="auto">
            <a:xfrm>
              <a:off x="3264" y="163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3120" y="129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2592" y="1248"/>
              <a:ext cx="48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2400" y="1056"/>
              <a:ext cx="240" cy="24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>
              <a:off x="2016" y="115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4" name="Oval 14"/>
            <p:cNvSpPr>
              <a:spLocks noChangeArrowheads="1"/>
            </p:cNvSpPr>
            <p:nvPr/>
          </p:nvSpPr>
          <p:spPr bwMode="auto">
            <a:xfrm>
              <a:off x="3648" y="1536"/>
              <a:ext cx="240" cy="240"/>
            </a:xfrm>
            <a:prstGeom prst="ellipse">
              <a:avLst/>
            </a:prstGeom>
            <a:solidFill>
              <a:srgbClr val="007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3024" y="1536"/>
              <a:ext cx="240" cy="24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16" name="Text Box 23"/>
            <p:cNvSpPr txBox="1">
              <a:spLocks noChangeArrowheads="1"/>
            </p:cNvSpPr>
            <p:nvPr/>
          </p:nvSpPr>
          <p:spPr bwMode="auto">
            <a:xfrm>
              <a:off x="2702" y="1142"/>
              <a:ext cx="28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0.2</a:t>
              </a:r>
              <a:endParaRPr lang="en-US">
                <a:latin typeface="+mn-lt"/>
              </a:endParaRPr>
            </a:p>
          </p:txBody>
        </p:sp>
        <p:sp>
          <p:nvSpPr>
            <p:cNvPr id="17" name="Text Box 24"/>
            <p:cNvSpPr txBox="1">
              <a:spLocks noChangeArrowheads="1"/>
            </p:cNvSpPr>
            <p:nvPr/>
          </p:nvSpPr>
          <p:spPr bwMode="auto">
            <a:xfrm>
              <a:off x="2597" y="1344"/>
              <a:ext cx="28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0.1</a:t>
              </a:r>
              <a:endParaRPr lang="en-US">
                <a:latin typeface="+mn-lt"/>
              </a:endParaRPr>
            </a:p>
          </p:txBody>
        </p:sp>
        <p:sp>
          <p:nvSpPr>
            <p:cNvPr id="18" name="Text Box 27"/>
            <p:cNvSpPr txBox="1">
              <a:spLocks noChangeArrowheads="1"/>
            </p:cNvSpPr>
            <p:nvPr/>
          </p:nvSpPr>
          <p:spPr bwMode="auto">
            <a:xfrm>
              <a:off x="3397" y="1632"/>
              <a:ext cx="18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19" name="Text Box 28"/>
            <p:cNvSpPr txBox="1">
              <a:spLocks noChangeArrowheads="1"/>
            </p:cNvSpPr>
            <p:nvPr/>
          </p:nvSpPr>
          <p:spPr bwMode="auto">
            <a:xfrm>
              <a:off x="2121" y="1142"/>
              <a:ext cx="18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20" name="Text Box 29"/>
            <p:cNvSpPr txBox="1">
              <a:spLocks noChangeArrowheads="1"/>
            </p:cNvSpPr>
            <p:nvPr/>
          </p:nvSpPr>
          <p:spPr bwMode="auto">
            <a:xfrm>
              <a:off x="3081" y="1296"/>
              <a:ext cx="18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21" name="Line 53"/>
            <p:cNvSpPr>
              <a:spLocks noChangeShapeType="1"/>
            </p:cNvSpPr>
            <p:nvPr/>
          </p:nvSpPr>
          <p:spPr bwMode="auto">
            <a:xfrm>
              <a:off x="3120" y="1776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2" name="Text Box 56"/>
            <p:cNvSpPr txBox="1">
              <a:spLocks noChangeArrowheads="1"/>
            </p:cNvSpPr>
            <p:nvPr/>
          </p:nvSpPr>
          <p:spPr bwMode="auto">
            <a:xfrm>
              <a:off x="2965" y="1776"/>
              <a:ext cx="18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sp>
        <p:nvSpPr>
          <p:cNvPr id="23" name="Text Box 178"/>
          <p:cNvSpPr txBox="1">
            <a:spLocks noChangeArrowheads="1"/>
          </p:cNvSpPr>
          <p:nvPr/>
        </p:nvSpPr>
        <p:spPr bwMode="auto">
          <a:xfrm>
            <a:off x="5940039" y="3624129"/>
            <a:ext cx="2133600" cy="7620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latin typeface="+mn-lt"/>
              </a:rPr>
              <a:t>Query Keywords</a:t>
            </a:r>
            <a:r>
              <a:rPr lang="en-US" sz="2000" b="1" dirty="0">
                <a:latin typeface="+mn-lt"/>
              </a:rPr>
              <a:t> </a:t>
            </a:r>
            <a:r>
              <a:rPr lang="en-US" b="1" dirty="0">
                <a:latin typeface="+mn-lt"/>
              </a:rPr>
              <a:t>a, e, f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5089736" y="4732946"/>
            <a:ext cx="3429000" cy="1998663"/>
            <a:chOff x="4953000" y="4724400"/>
            <a:chExt cx="3429000" cy="1998663"/>
          </a:xfrm>
        </p:grpSpPr>
        <p:sp>
          <p:nvSpPr>
            <p:cNvPr id="25" name="Text Box 97"/>
            <p:cNvSpPr txBox="1">
              <a:spLocks noChangeArrowheads="1"/>
            </p:cNvSpPr>
            <p:nvPr/>
          </p:nvSpPr>
          <p:spPr bwMode="auto">
            <a:xfrm>
              <a:off x="4953000" y="6019800"/>
              <a:ext cx="1371600" cy="703263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latin typeface="+mn-lt"/>
                </a:rPr>
                <a:t>Rank = 2</a:t>
              </a:r>
            </a:p>
            <a:p>
              <a:pPr algn="ctr">
                <a:spcBef>
                  <a:spcPct val="50000"/>
                </a:spcBef>
              </a:pPr>
              <a:r>
                <a:rPr lang="en-US" sz="1600">
                  <a:latin typeface="+mn-lt"/>
                </a:rPr>
                <a:t>Cost = 0.2</a:t>
              </a:r>
            </a:p>
          </p:txBody>
        </p:sp>
        <p:sp>
          <p:nvSpPr>
            <p:cNvPr id="27" name="Oval 142"/>
            <p:cNvSpPr>
              <a:spLocks noChangeArrowheads="1"/>
            </p:cNvSpPr>
            <p:nvPr/>
          </p:nvSpPr>
          <p:spPr bwMode="auto">
            <a:xfrm>
              <a:off x="7010400" y="62484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28" name="Oval 143"/>
            <p:cNvSpPr>
              <a:spLocks noChangeArrowheads="1"/>
            </p:cNvSpPr>
            <p:nvPr/>
          </p:nvSpPr>
          <p:spPr bwMode="auto">
            <a:xfrm>
              <a:off x="5029200" y="47244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29" name="Oval 144"/>
            <p:cNvSpPr>
              <a:spLocks noChangeArrowheads="1"/>
            </p:cNvSpPr>
            <p:nvPr/>
          </p:nvSpPr>
          <p:spPr bwMode="auto">
            <a:xfrm>
              <a:off x="7010400" y="47244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c</a:t>
              </a:r>
            </a:p>
          </p:txBody>
        </p:sp>
        <p:sp>
          <p:nvSpPr>
            <p:cNvPr id="30" name="Line 145"/>
            <p:cNvSpPr>
              <a:spLocks noChangeShapeType="1"/>
            </p:cNvSpPr>
            <p:nvPr/>
          </p:nvSpPr>
          <p:spPr bwMode="auto">
            <a:xfrm>
              <a:off x="6400800" y="4876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31" name="Line 146"/>
            <p:cNvSpPr>
              <a:spLocks noChangeShapeType="1"/>
            </p:cNvSpPr>
            <p:nvPr/>
          </p:nvSpPr>
          <p:spPr bwMode="auto">
            <a:xfrm>
              <a:off x="7391400" y="5638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32" name="Line 147"/>
            <p:cNvSpPr>
              <a:spLocks noChangeShapeType="1"/>
            </p:cNvSpPr>
            <p:nvPr/>
          </p:nvSpPr>
          <p:spPr bwMode="auto">
            <a:xfrm>
              <a:off x="7162800" y="51054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33" name="Oval 149"/>
            <p:cNvSpPr>
              <a:spLocks noChangeArrowheads="1"/>
            </p:cNvSpPr>
            <p:nvPr/>
          </p:nvSpPr>
          <p:spPr bwMode="auto">
            <a:xfrm>
              <a:off x="6019800" y="47244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34" name="Line 150"/>
            <p:cNvSpPr>
              <a:spLocks noChangeShapeType="1"/>
            </p:cNvSpPr>
            <p:nvPr/>
          </p:nvSpPr>
          <p:spPr bwMode="auto">
            <a:xfrm>
              <a:off x="5410200" y="4876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35" name="Oval 151"/>
            <p:cNvSpPr>
              <a:spLocks noChangeArrowheads="1"/>
            </p:cNvSpPr>
            <p:nvPr/>
          </p:nvSpPr>
          <p:spPr bwMode="auto">
            <a:xfrm>
              <a:off x="8001000" y="54864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36" name="Oval 152"/>
            <p:cNvSpPr>
              <a:spLocks noChangeArrowheads="1"/>
            </p:cNvSpPr>
            <p:nvPr/>
          </p:nvSpPr>
          <p:spPr bwMode="auto">
            <a:xfrm>
              <a:off x="7010400" y="54864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37" name="Text Box 153"/>
            <p:cNvSpPr txBox="1">
              <a:spLocks noChangeArrowheads="1"/>
            </p:cNvSpPr>
            <p:nvPr/>
          </p:nvSpPr>
          <p:spPr bwMode="auto">
            <a:xfrm>
              <a:off x="6499327" y="4860925"/>
              <a:ext cx="44916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0.2</a:t>
              </a:r>
              <a:endParaRPr lang="en-US">
                <a:latin typeface="+mn-lt"/>
              </a:endParaRPr>
            </a:p>
          </p:txBody>
        </p:sp>
        <p:sp>
          <p:nvSpPr>
            <p:cNvPr id="38" name="Text Box 155"/>
            <p:cNvSpPr txBox="1">
              <a:spLocks noChangeArrowheads="1"/>
            </p:cNvSpPr>
            <p:nvPr/>
          </p:nvSpPr>
          <p:spPr bwMode="auto">
            <a:xfrm>
              <a:off x="7602586" y="56388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39" name="Text Box 156"/>
            <p:cNvSpPr txBox="1">
              <a:spLocks noChangeArrowheads="1"/>
            </p:cNvSpPr>
            <p:nvPr/>
          </p:nvSpPr>
          <p:spPr bwMode="auto">
            <a:xfrm>
              <a:off x="5576936" y="4860925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40" name="Text Box 157"/>
            <p:cNvSpPr txBox="1">
              <a:spLocks noChangeArrowheads="1"/>
            </p:cNvSpPr>
            <p:nvPr/>
          </p:nvSpPr>
          <p:spPr bwMode="auto">
            <a:xfrm>
              <a:off x="7100936" y="51054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41" name="Line 158"/>
            <p:cNvSpPr>
              <a:spLocks noChangeShapeType="1"/>
            </p:cNvSpPr>
            <p:nvPr/>
          </p:nvSpPr>
          <p:spPr bwMode="auto">
            <a:xfrm>
              <a:off x="7162800" y="58674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2" name="Text Box 159"/>
            <p:cNvSpPr txBox="1">
              <a:spLocks noChangeArrowheads="1"/>
            </p:cNvSpPr>
            <p:nvPr/>
          </p:nvSpPr>
          <p:spPr bwMode="auto">
            <a:xfrm>
              <a:off x="6916786" y="58674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46336" y="4732946"/>
            <a:ext cx="3429000" cy="1998663"/>
            <a:chOff x="609600" y="4724400"/>
            <a:chExt cx="3429000" cy="1998663"/>
          </a:xfrm>
        </p:grpSpPr>
        <p:sp>
          <p:nvSpPr>
            <p:cNvPr id="26" name="Text Box 99"/>
            <p:cNvSpPr txBox="1">
              <a:spLocks noChangeArrowheads="1"/>
            </p:cNvSpPr>
            <p:nvPr/>
          </p:nvSpPr>
          <p:spPr bwMode="auto">
            <a:xfrm>
              <a:off x="609600" y="6019800"/>
              <a:ext cx="1371600" cy="703263"/>
            </a:xfrm>
            <a:prstGeom prst="rect">
              <a:avLst/>
            </a:prstGeom>
            <a:solidFill>
              <a:srgbClr val="FFCC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>
                  <a:latin typeface="+mn-lt"/>
                </a:rPr>
                <a:t>Rank = 1</a:t>
              </a:r>
            </a:p>
            <a:p>
              <a:pPr algn="ctr">
                <a:spcBef>
                  <a:spcPct val="50000"/>
                </a:spcBef>
              </a:pPr>
              <a:r>
                <a:rPr lang="en-US" sz="1600">
                  <a:latin typeface="+mn-lt"/>
                </a:rPr>
                <a:t>Cost = 0.1</a:t>
              </a:r>
              <a:endParaRPr lang="en-US" sz="1800">
                <a:latin typeface="+mn-lt"/>
              </a:endParaRPr>
            </a:p>
          </p:txBody>
        </p:sp>
        <p:sp>
          <p:nvSpPr>
            <p:cNvPr id="43" name="Oval 160"/>
            <p:cNvSpPr>
              <a:spLocks noChangeArrowheads="1"/>
            </p:cNvSpPr>
            <p:nvPr/>
          </p:nvSpPr>
          <p:spPr bwMode="auto">
            <a:xfrm>
              <a:off x="2667000" y="62484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44" name="Oval 161"/>
            <p:cNvSpPr>
              <a:spLocks noChangeArrowheads="1"/>
            </p:cNvSpPr>
            <p:nvPr/>
          </p:nvSpPr>
          <p:spPr bwMode="auto">
            <a:xfrm>
              <a:off x="685800" y="47244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45" name="Line 164"/>
            <p:cNvSpPr>
              <a:spLocks noChangeShapeType="1"/>
            </p:cNvSpPr>
            <p:nvPr/>
          </p:nvSpPr>
          <p:spPr bwMode="auto">
            <a:xfrm>
              <a:off x="3048000" y="5638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6" name="Line 166"/>
            <p:cNvSpPr>
              <a:spLocks noChangeShapeType="1"/>
            </p:cNvSpPr>
            <p:nvPr/>
          </p:nvSpPr>
          <p:spPr bwMode="auto">
            <a:xfrm>
              <a:off x="1981200" y="5029200"/>
              <a:ext cx="7620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7" name="Oval 167"/>
            <p:cNvSpPr>
              <a:spLocks noChangeArrowheads="1"/>
            </p:cNvSpPr>
            <p:nvPr/>
          </p:nvSpPr>
          <p:spPr bwMode="auto">
            <a:xfrm>
              <a:off x="1676400" y="47244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48" name="Line 168"/>
            <p:cNvSpPr>
              <a:spLocks noChangeShapeType="1"/>
            </p:cNvSpPr>
            <p:nvPr/>
          </p:nvSpPr>
          <p:spPr bwMode="auto">
            <a:xfrm>
              <a:off x="1066800" y="48768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9" name="Oval 169"/>
            <p:cNvSpPr>
              <a:spLocks noChangeArrowheads="1"/>
            </p:cNvSpPr>
            <p:nvPr/>
          </p:nvSpPr>
          <p:spPr bwMode="auto">
            <a:xfrm>
              <a:off x="3657600" y="54864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50" name="Oval 170"/>
            <p:cNvSpPr>
              <a:spLocks noChangeArrowheads="1"/>
            </p:cNvSpPr>
            <p:nvPr/>
          </p:nvSpPr>
          <p:spPr bwMode="auto">
            <a:xfrm>
              <a:off x="2667000" y="54864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51" name="Text Box 172"/>
            <p:cNvSpPr txBox="1">
              <a:spLocks noChangeArrowheads="1"/>
            </p:cNvSpPr>
            <p:nvPr/>
          </p:nvSpPr>
          <p:spPr bwMode="auto">
            <a:xfrm>
              <a:off x="1989240" y="5181600"/>
              <a:ext cx="44916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0.1</a:t>
              </a:r>
              <a:endParaRPr lang="en-US">
                <a:latin typeface="+mn-lt"/>
              </a:endParaRPr>
            </a:p>
          </p:txBody>
        </p:sp>
        <p:sp>
          <p:nvSpPr>
            <p:cNvPr id="52" name="Text Box 173"/>
            <p:cNvSpPr txBox="1">
              <a:spLocks noChangeArrowheads="1"/>
            </p:cNvSpPr>
            <p:nvPr/>
          </p:nvSpPr>
          <p:spPr bwMode="auto">
            <a:xfrm>
              <a:off x="3259186" y="56388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53" name="Text Box 174"/>
            <p:cNvSpPr txBox="1">
              <a:spLocks noChangeArrowheads="1"/>
            </p:cNvSpPr>
            <p:nvPr/>
          </p:nvSpPr>
          <p:spPr bwMode="auto">
            <a:xfrm>
              <a:off x="1233536" y="4860925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54" name="Line 176"/>
            <p:cNvSpPr>
              <a:spLocks noChangeShapeType="1"/>
            </p:cNvSpPr>
            <p:nvPr/>
          </p:nvSpPr>
          <p:spPr bwMode="auto">
            <a:xfrm>
              <a:off x="2819400" y="58674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55" name="Text Box 177"/>
            <p:cNvSpPr txBox="1">
              <a:spLocks noChangeArrowheads="1"/>
            </p:cNvSpPr>
            <p:nvPr/>
          </p:nvSpPr>
          <p:spPr bwMode="auto">
            <a:xfrm>
              <a:off x="2573386" y="58674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4794905" y="1612304"/>
            <a:ext cx="3352800" cy="1905000"/>
            <a:chOff x="1402225" y="2774532"/>
            <a:chExt cx="3352800" cy="1905000"/>
          </a:xfrm>
        </p:grpSpPr>
        <p:sp>
          <p:nvSpPr>
            <p:cNvPr id="74" name="Oval 160"/>
            <p:cNvSpPr>
              <a:spLocks noChangeArrowheads="1"/>
            </p:cNvSpPr>
            <p:nvPr/>
          </p:nvSpPr>
          <p:spPr bwMode="auto">
            <a:xfrm>
              <a:off x="3383425" y="4298532"/>
              <a:ext cx="381000" cy="381000"/>
            </a:xfrm>
            <a:prstGeom prst="ellipse">
              <a:avLst/>
            </a:prstGeom>
            <a:solidFill>
              <a:srgbClr val="80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75" name="Oval 161"/>
            <p:cNvSpPr>
              <a:spLocks noChangeArrowheads="1"/>
            </p:cNvSpPr>
            <p:nvPr/>
          </p:nvSpPr>
          <p:spPr bwMode="auto">
            <a:xfrm>
              <a:off x="1402225" y="2774532"/>
              <a:ext cx="381000" cy="381000"/>
            </a:xfrm>
            <a:prstGeom prst="ellipse">
              <a:avLst/>
            </a:prstGeom>
            <a:solidFill>
              <a:srgbClr val="80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76" name="Line 164"/>
            <p:cNvSpPr>
              <a:spLocks noChangeShapeType="1"/>
            </p:cNvSpPr>
            <p:nvPr/>
          </p:nvSpPr>
          <p:spPr bwMode="auto">
            <a:xfrm>
              <a:off x="3764425" y="3688932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77" name="Line 166"/>
            <p:cNvSpPr>
              <a:spLocks noChangeShapeType="1"/>
            </p:cNvSpPr>
            <p:nvPr/>
          </p:nvSpPr>
          <p:spPr bwMode="auto">
            <a:xfrm>
              <a:off x="2697625" y="3079332"/>
              <a:ext cx="76200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78" name="Oval 167"/>
            <p:cNvSpPr>
              <a:spLocks noChangeArrowheads="1"/>
            </p:cNvSpPr>
            <p:nvPr/>
          </p:nvSpPr>
          <p:spPr bwMode="auto">
            <a:xfrm>
              <a:off x="2392825" y="2774532"/>
              <a:ext cx="381000" cy="381000"/>
            </a:xfrm>
            <a:prstGeom prst="ellipse">
              <a:avLst/>
            </a:prstGeom>
            <a:solidFill>
              <a:srgbClr val="3366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79" name="Line 168"/>
            <p:cNvSpPr>
              <a:spLocks noChangeShapeType="1"/>
            </p:cNvSpPr>
            <p:nvPr/>
          </p:nvSpPr>
          <p:spPr bwMode="auto">
            <a:xfrm>
              <a:off x="1783225" y="2926932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0" name="Oval 169"/>
            <p:cNvSpPr>
              <a:spLocks noChangeArrowheads="1"/>
            </p:cNvSpPr>
            <p:nvPr/>
          </p:nvSpPr>
          <p:spPr bwMode="auto">
            <a:xfrm>
              <a:off x="4374025" y="3536532"/>
              <a:ext cx="381000" cy="381000"/>
            </a:xfrm>
            <a:prstGeom prst="ellipse">
              <a:avLst/>
            </a:prstGeom>
            <a:solidFill>
              <a:srgbClr val="80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81" name="Oval 170"/>
            <p:cNvSpPr>
              <a:spLocks noChangeArrowheads="1"/>
            </p:cNvSpPr>
            <p:nvPr/>
          </p:nvSpPr>
          <p:spPr bwMode="auto">
            <a:xfrm>
              <a:off x="3383425" y="3536532"/>
              <a:ext cx="381000" cy="381000"/>
            </a:xfrm>
            <a:prstGeom prst="ellipse">
              <a:avLst/>
            </a:prstGeom>
            <a:solidFill>
              <a:srgbClr val="3366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82" name="Line 176"/>
            <p:cNvSpPr>
              <a:spLocks noChangeShapeType="1"/>
            </p:cNvSpPr>
            <p:nvPr/>
          </p:nvSpPr>
          <p:spPr bwMode="auto">
            <a:xfrm>
              <a:off x="3535825" y="3917532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4797043" y="1603758"/>
            <a:ext cx="3352800" cy="1905000"/>
            <a:chOff x="5318336" y="4774248"/>
            <a:chExt cx="3352800" cy="1905000"/>
          </a:xfrm>
        </p:grpSpPr>
        <p:sp>
          <p:nvSpPr>
            <p:cNvPr id="83" name="Oval 142"/>
            <p:cNvSpPr>
              <a:spLocks noChangeArrowheads="1"/>
            </p:cNvSpPr>
            <p:nvPr/>
          </p:nvSpPr>
          <p:spPr bwMode="auto">
            <a:xfrm>
              <a:off x="7299536" y="6298248"/>
              <a:ext cx="381000" cy="381000"/>
            </a:xfrm>
            <a:prstGeom prst="ellipse">
              <a:avLst/>
            </a:prstGeom>
            <a:solidFill>
              <a:srgbClr val="80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84" name="Oval 143"/>
            <p:cNvSpPr>
              <a:spLocks noChangeArrowheads="1"/>
            </p:cNvSpPr>
            <p:nvPr/>
          </p:nvSpPr>
          <p:spPr bwMode="auto">
            <a:xfrm>
              <a:off x="5318336" y="4774248"/>
              <a:ext cx="381000" cy="381000"/>
            </a:xfrm>
            <a:prstGeom prst="ellipse">
              <a:avLst/>
            </a:prstGeom>
            <a:solidFill>
              <a:srgbClr val="80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85" name="Oval 144"/>
            <p:cNvSpPr>
              <a:spLocks noChangeArrowheads="1"/>
            </p:cNvSpPr>
            <p:nvPr/>
          </p:nvSpPr>
          <p:spPr bwMode="auto">
            <a:xfrm>
              <a:off x="7299536" y="4774248"/>
              <a:ext cx="381000" cy="381000"/>
            </a:xfrm>
            <a:prstGeom prst="ellipse">
              <a:avLst/>
            </a:prstGeom>
            <a:solidFill>
              <a:srgbClr val="3366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c</a:t>
              </a:r>
            </a:p>
          </p:txBody>
        </p:sp>
        <p:sp>
          <p:nvSpPr>
            <p:cNvPr id="86" name="Line 145"/>
            <p:cNvSpPr>
              <a:spLocks noChangeShapeType="1"/>
            </p:cNvSpPr>
            <p:nvPr/>
          </p:nvSpPr>
          <p:spPr bwMode="auto">
            <a:xfrm>
              <a:off x="6689936" y="4926648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7" name="Line 146"/>
            <p:cNvSpPr>
              <a:spLocks noChangeShapeType="1"/>
            </p:cNvSpPr>
            <p:nvPr/>
          </p:nvSpPr>
          <p:spPr bwMode="auto">
            <a:xfrm>
              <a:off x="7680536" y="5688648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8" name="Line 147"/>
            <p:cNvSpPr>
              <a:spLocks noChangeShapeType="1"/>
            </p:cNvSpPr>
            <p:nvPr/>
          </p:nvSpPr>
          <p:spPr bwMode="auto">
            <a:xfrm>
              <a:off x="7451936" y="5155248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9" name="Oval 149"/>
            <p:cNvSpPr>
              <a:spLocks noChangeArrowheads="1"/>
            </p:cNvSpPr>
            <p:nvPr/>
          </p:nvSpPr>
          <p:spPr bwMode="auto">
            <a:xfrm>
              <a:off x="6308936" y="4774248"/>
              <a:ext cx="381000" cy="381000"/>
            </a:xfrm>
            <a:prstGeom prst="ellipse">
              <a:avLst/>
            </a:prstGeom>
            <a:solidFill>
              <a:srgbClr val="3366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90" name="Line 150"/>
            <p:cNvSpPr>
              <a:spLocks noChangeShapeType="1"/>
            </p:cNvSpPr>
            <p:nvPr/>
          </p:nvSpPr>
          <p:spPr bwMode="auto">
            <a:xfrm>
              <a:off x="5699336" y="4926648"/>
              <a:ext cx="6096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91" name="Oval 151"/>
            <p:cNvSpPr>
              <a:spLocks noChangeArrowheads="1"/>
            </p:cNvSpPr>
            <p:nvPr/>
          </p:nvSpPr>
          <p:spPr bwMode="auto">
            <a:xfrm>
              <a:off x="8290136" y="5536248"/>
              <a:ext cx="381000" cy="381000"/>
            </a:xfrm>
            <a:prstGeom prst="ellipse">
              <a:avLst/>
            </a:prstGeom>
            <a:solidFill>
              <a:srgbClr val="8000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92" name="Oval 152"/>
            <p:cNvSpPr>
              <a:spLocks noChangeArrowheads="1"/>
            </p:cNvSpPr>
            <p:nvPr/>
          </p:nvSpPr>
          <p:spPr bwMode="auto">
            <a:xfrm>
              <a:off x="7299536" y="5536248"/>
              <a:ext cx="381000" cy="381000"/>
            </a:xfrm>
            <a:prstGeom prst="ellipse">
              <a:avLst/>
            </a:prstGeom>
            <a:solidFill>
              <a:srgbClr val="3366FF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93" name="Line 158"/>
            <p:cNvSpPr>
              <a:spLocks noChangeShapeType="1"/>
            </p:cNvSpPr>
            <p:nvPr/>
          </p:nvSpPr>
          <p:spPr bwMode="auto">
            <a:xfrm>
              <a:off x="7451936" y="5917248"/>
              <a:ext cx="0" cy="3810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</p:grpSp>
      <p:sp>
        <p:nvSpPr>
          <p:cNvPr id="95" name="TextBox 94"/>
          <p:cNvSpPr txBox="1"/>
          <p:nvPr/>
        </p:nvSpPr>
        <p:spPr>
          <a:xfrm>
            <a:off x="754037" y="5238571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Q1</a:t>
            </a:r>
            <a:endParaRPr lang="en-US" sz="2800" b="1" dirty="0"/>
          </a:p>
        </p:txBody>
      </p:sp>
      <p:sp>
        <p:nvSpPr>
          <p:cNvPr id="96" name="TextBox 95"/>
          <p:cNvSpPr txBox="1"/>
          <p:nvPr/>
        </p:nvSpPr>
        <p:spPr>
          <a:xfrm>
            <a:off x="5086742" y="5289846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Q2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95" grpId="0"/>
      <p:bldP spid="9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94554" t="12336" r="2562" b="32532"/>
          <a:stretch>
            <a:fillRect/>
          </a:stretch>
        </p:blipFill>
        <p:spPr bwMode="auto">
          <a:xfrm>
            <a:off x="7597208" y="2153540"/>
            <a:ext cx="350378" cy="3508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95058" t="24041" r="3042" b="70453"/>
          <a:stretch>
            <a:fillRect/>
          </a:stretch>
        </p:blipFill>
        <p:spPr bwMode="auto">
          <a:xfrm>
            <a:off x="7674121" y="2452643"/>
            <a:ext cx="230737" cy="35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95058" t="24041" r="3042" b="70453"/>
          <a:stretch>
            <a:fillRect/>
          </a:stretch>
        </p:blipFill>
        <p:spPr bwMode="auto">
          <a:xfrm>
            <a:off x="7657029" y="3785787"/>
            <a:ext cx="230737" cy="35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95058" t="24041" r="3042" b="70453"/>
          <a:stretch>
            <a:fillRect/>
          </a:stretch>
        </p:blipFill>
        <p:spPr bwMode="auto">
          <a:xfrm>
            <a:off x="7657029" y="4221622"/>
            <a:ext cx="230737" cy="35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95058" t="24041" r="3042" b="70453"/>
          <a:stretch>
            <a:fillRect/>
          </a:stretch>
        </p:blipFill>
        <p:spPr bwMode="auto">
          <a:xfrm>
            <a:off x="7665575" y="4606183"/>
            <a:ext cx="230737" cy="35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4072" t="12092" r="36015" b="42562"/>
          <a:stretch>
            <a:fillRect/>
          </a:stretch>
        </p:blipFill>
        <p:spPr bwMode="auto">
          <a:xfrm>
            <a:off x="393103" y="2136449"/>
            <a:ext cx="7263464" cy="2879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Getting User Feedback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7460475" y="2409913"/>
            <a:ext cx="615298" cy="521294"/>
          </a:xfrm>
          <a:prstGeom prst="ellipse">
            <a:avLst/>
          </a:prstGeom>
          <a:noFill/>
          <a:ln w="762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7460475" y="3717420"/>
            <a:ext cx="615298" cy="521294"/>
          </a:xfrm>
          <a:prstGeom prst="ellipse">
            <a:avLst/>
          </a:prstGeom>
          <a:noFill/>
          <a:ln w="762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7443384" y="4144710"/>
            <a:ext cx="615298" cy="521294"/>
          </a:xfrm>
          <a:prstGeom prst="ellipse">
            <a:avLst/>
          </a:prstGeom>
          <a:noFill/>
          <a:ln w="762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486113" y="4563454"/>
            <a:ext cx="615298" cy="521294"/>
          </a:xfrm>
          <a:prstGeom prst="ellipse">
            <a:avLst/>
          </a:prstGeom>
          <a:noFill/>
          <a:ln w="76200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1" y="5773752"/>
            <a:ext cx="8062956" cy="70396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tabLst/>
              <a:defRPr/>
            </a:pPr>
            <a:r>
              <a:rPr kumimoji="1" lang="en-US" kern="0" dirty="0" smtClean="0">
                <a:solidFill>
                  <a:srgbClr val="003366"/>
                </a:solidFill>
                <a:latin typeface="+mn-lt"/>
              </a:rPr>
              <a:t>System determines “producer” queries using provenance</a:t>
            </a:r>
            <a:endParaRPr kumimoji="1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5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54" t="61475" r="89654" b="32532"/>
          <a:stretch>
            <a:fillRect/>
          </a:stretch>
        </p:blipFill>
        <p:spPr bwMode="auto">
          <a:xfrm>
            <a:off x="341829" y="5067657"/>
            <a:ext cx="1247686" cy="380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Q_feedback.png                                                 0014F184Macintosh HD                   C06A3687:"/>
          <p:cNvPicPr>
            <a:picLocks noChangeAspect="1" noChangeArrowheads="1"/>
          </p:cNvPicPr>
          <p:nvPr/>
        </p:nvPicPr>
        <p:blipFill>
          <a:blip r:embed="rId2" cstate="print"/>
          <a:srcRect l="54" t="519" r="34883" b="88984"/>
          <a:stretch>
            <a:fillRect/>
          </a:stretch>
        </p:blipFill>
        <p:spPr bwMode="auto">
          <a:xfrm>
            <a:off x="367467" y="1503973"/>
            <a:ext cx="7887767" cy="666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8162231" y="2478280"/>
            <a:ext cx="4988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Q1</a:t>
            </a:r>
            <a:endParaRPr lang="en-US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8162231" y="2897024"/>
            <a:ext cx="4988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Q1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8162231" y="3324314"/>
            <a:ext cx="6912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Q1,2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8162231" y="3777241"/>
            <a:ext cx="4988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Q2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8162231" y="4204531"/>
            <a:ext cx="4988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Q2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8162231" y="4572000"/>
            <a:ext cx="4988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Q2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/>
          <p:cNvGrpSpPr/>
          <p:nvPr/>
        </p:nvGrpSpPr>
        <p:grpSpPr>
          <a:xfrm>
            <a:off x="2819400" y="4800600"/>
            <a:ext cx="3352800" cy="1905000"/>
            <a:chOff x="2819400" y="4800600"/>
            <a:chExt cx="3352800" cy="1905000"/>
          </a:xfrm>
        </p:grpSpPr>
        <p:sp>
          <p:nvSpPr>
            <p:cNvPr id="40" name="Oval 136"/>
            <p:cNvSpPr>
              <a:spLocks noChangeArrowheads="1"/>
            </p:cNvSpPr>
            <p:nvPr/>
          </p:nvSpPr>
          <p:spPr bwMode="auto">
            <a:xfrm>
              <a:off x="4800600" y="63246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41" name="Oval 137"/>
            <p:cNvSpPr>
              <a:spLocks noChangeArrowheads="1"/>
            </p:cNvSpPr>
            <p:nvPr/>
          </p:nvSpPr>
          <p:spPr bwMode="auto">
            <a:xfrm>
              <a:off x="2819400" y="48006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42" name="Oval 138"/>
            <p:cNvSpPr>
              <a:spLocks noChangeArrowheads="1"/>
            </p:cNvSpPr>
            <p:nvPr/>
          </p:nvSpPr>
          <p:spPr bwMode="auto">
            <a:xfrm>
              <a:off x="4800600" y="48006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c</a:t>
              </a:r>
            </a:p>
          </p:txBody>
        </p:sp>
        <p:sp>
          <p:nvSpPr>
            <p:cNvPr id="43" name="Line 139"/>
            <p:cNvSpPr>
              <a:spLocks noChangeShapeType="1"/>
            </p:cNvSpPr>
            <p:nvPr/>
          </p:nvSpPr>
          <p:spPr bwMode="auto">
            <a:xfrm>
              <a:off x="4191000" y="4953000"/>
              <a:ext cx="609600" cy="0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4" name="Line 140"/>
            <p:cNvSpPr>
              <a:spLocks noChangeShapeType="1"/>
            </p:cNvSpPr>
            <p:nvPr/>
          </p:nvSpPr>
          <p:spPr bwMode="auto">
            <a:xfrm>
              <a:off x="5181600" y="57150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5" name="Line 141"/>
            <p:cNvSpPr>
              <a:spLocks noChangeShapeType="1"/>
            </p:cNvSpPr>
            <p:nvPr/>
          </p:nvSpPr>
          <p:spPr bwMode="auto">
            <a:xfrm>
              <a:off x="4953000" y="5181600"/>
              <a:ext cx="0" cy="381000"/>
            </a:xfrm>
            <a:prstGeom prst="line">
              <a:avLst/>
            </a:prstGeom>
            <a:noFill/>
            <a:ln w="38100">
              <a:solidFill>
                <a:srgbClr val="A5002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6" name="Line 142"/>
            <p:cNvSpPr>
              <a:spLocks noChangeShapeType="1"/>
            </p:cNvSpPr>
            <p:nvPr/>
          </p:nvSpPr>
          <p:spPr bwMode="auto">
            <a:xfrm>
              <a:off x="4114800" y="5105400"/>
              <a:ext cx="762000" cy="533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7" name="Oval 143"/>
            <p:cNvSpPr>
              <a:spLocks noChangeArrowheads="1"/>
            </p:cNvSpPr>
            <p:nvPr/>
          </p:nvSpPr>
          <p:spPr bwMode="auto">
            <a:xfrm>
              <a:off x="3810000" y="48006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48" name="Line 144"/>
            <p:cNvSpPr>
              <a:spLocks noChangeShapeType="1"/>
            </p:cNvSpPr>
            <p:nvPr/>
          </p:nvSpPr>
          <p:spPr bwMode="auto">
            <a:xfrm>
              <a:off x="3200400" y="4953000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49" name="Oval 145"/>
            <p:cNvSpPr>
              <a:spLocks noChangeArrowheads="1"/>
            </p:cNvSpPr>
            <p:nvPr/>
          </p:nvSpPr>
          <p:spPr bwMode="auto">
            <a:xfrm>
              <a:off x="5791200" y="5562600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50" name="Oval 146"/>
            <p:cNvSpPr>
              <a:spLocks noChangeArrowheads="1"/>
            </p:cNvSpPr>
            <p:nvPr/>
          </p:nvSpPr>
          <p:spPr bwMode="auto">
            <a:xfrm>
              <a:off x="4800600" y="5562600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52" name="Text Box 148"/>
            <p:cNvSpPr txBox="1">
              <a:spLocks noChangeArrowheads="1"/>
            </p:cNvSpPr>
            <p:nvPr/>
          </p:nvSpPr>
          <p:spPr bwMode="auto">
            <a:xfrm>
              <a:off x="4122840" y="5257800"/>
              <a:ext cx="44916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0.1</a:t>
              </a:r>
              <a:endParaRPr lang="en-US">
                <a:latin typeface="+mn-lt"/>
              </a:endParaRPr>
            </a:p>
          </p:txBody>
        </p:sp>
        <p:sp>
          <p:nvSpPr>
            <p:cNvPr id="53" name="Text Box 149"/>
            <p:cNvSpPr txBox="1">
              <a:spLocks noChangeArrowheads="1"/>
            </p:cNvSpPr>
            <p:nvPr/>
          </p:nvSpPr>
          <p:spPr bwMode="auto">
            <a:xfrm>
              <a:off x="5392786" y="57150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54" name="Text Box 150"/>
            <p:cNvSpPr txBox="1">
              <a:spLocks noChangeArrowheads="1"/>
            </p:cNvSpPr>
            <p:nvPr/>
          </p:nvSpPr>
          <p:spPr bwMode="auto">
            <a:xfrm>
              <a:off x="3367136" y="4937125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55" name="Text Box 151"/>
            <p:cNvSpPr txBox="1">
              <a:spLocks noChangeArrowheads="1"/>
            </p:cNvSpPr>
            <p:nvPr/>
          </p:nvSpPr>
          <p:spPr bwMode="auto">
            <a:xfrm>
              <a:off x="4891136" y="51816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56" name="Line 152"/>
            <p:cNvSpPr>
              <a:spLocks noChangeShapeType="1"/>
            </p:cNvSpPr>
            <p:nvPr/>
          </p:nvSpPr>
          <p:spPr bwMode="auto">
            <a:xfrm>
              <a:off x="4953000" y="5943600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57" name="Text Box 153"/>
            <p:cNvSpPr txBox="1">
              <a:spLocks noChangeArrowheads="1"/>
            </p:cNvSpPr>
            <p:nvPr/>
          </p:nvSpPr>
          <p:spPr bwMode="auto">
            <a:xfrm>
              <a:off x="4706986" y="5943600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Learning New Weights</a:t>
            </a:r>
            <a:endParaRPr lang="en-US" dirty="0">
              <a:latin typeface="+mn-lt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593225" y="1596639"/>
            <a:ext cx="3352800" cy="1905000"/>
            <a:chOff x="4995020" y="1596639"/>
            <a:chExt cx="3352800" cy="1905000"/>
          </a:xfrm>
        </p:grpSpPr>
        <p:sp>
          <p:nvSpPr>
            <p:cNvPr id="5" name="Oval 142"/>
            <p:cNvSpPr>
              <a:spLocks noChangeArrowheads="1"/>
            </p:cNvSpPr>
            <p:nvPr/>
          </p:nvSpPr>
          <p:spPr bwMode="auto">
            <a:xfrm>
              <a:off x="6976220" y="3120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6" name="Oval 143"/>
            <p:cNvSpPr>
              <a:spLocks noChangeArrowheads="1"/>
            </p:cNvSpPr>
            <p:nvPr/>
          </p:nvSpPr>
          <p:spPr bwMode="auto">
            <a:xfrm>
              <a:off x="4995020" y="1596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7" name="Oval 144"/>
            <p:cNvSpPr>
              <a:spLocks noChangeArrowheads="1"/>
            </p:cNvSpPr>
            <p:nvPr/>
          </p:nvSpPr>
          <p:spPr bwMode="auto">
            <a:xfrm>
              <a:off x="6976220" y="1596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c</a:t>
              </a:r>
            </a:p>
          </p:txBody>
        </p:sp>
        <p:sp>
          <p:nvSpPr>
            <p:cNvPr id="8" name="Line 145"/>
            <p:cNvSpPr>
              <a:spLocks noChangeShapeType="1"/>
            </p:cNvSpPr>
            <p:nvPr/>
          </p:nvSpPr>
          <p:spPr bwMode="auto">
            <a:xfrm>
              <a:off x="6366620" y="1749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9" name="Line 146"/>
            <p:cNvSpPr>
              <a:spLocks noChangeShapeType="1"/>
            </p:cNvSpPr>
            <p:nvPr/>
          </p:nvSpPr>
          <p:spPr bwMode="auto">
            <a:xfrm>
              <a:off x="7357220" y="2511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0" name="Line 147"/>
            <p:cNvSpPr>
              <a:spLocks noChangeShapeType="1"/>
            </p:cNvSpPr>
            <p:nvPr/>
          </p:nvSpPr>
          <p:spPr bwMode="auto">
            <a:xfrm>
              <a:off x="7128620" y="1977639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1" name="Oval 149"/>
            <p:cNvSpPr>
              <a:spLocks noChangeArrowheads="1"/>
            </p:cNvSpPr>
            <p:nvPr/>
          </p:nvSpPr>
          <p:spPr bwMode="auto">
            <a:xfrm>
              <a:off x="5985620" y="1596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12" name="Line 150"/>
            <p:cNvSpPr>
              <a:spLocks noChangeShapeType="1"/>
            </p:cNvSpPr>
            <p:nvPr/>
          </p:nvSpPr>
          <p:spPr bwMode="auto">
            <a:xfrm>
              <a:off x="5376020" y="1749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13" name="Oval 151"/>
            <p:cNvSpPr>
              <a:spLocks noChangeArrowheads="1"/>
            </p:cNvSpPr>
            <p:nvPr/>
          </p:nvSpPr>
          <p:spPr bwMode="auto">
            <a:xfrm>
              <a:off x="7966820" y="2358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14" name="Oval 152"/>
            <p:cNvSpPr>
              <a:spLocks noChangeArrowheads="1"/>
            </p:cNvSpPr>
            <p:nvPr/>
          </p:nvSpPr>
          <p:spPr bwMode="auto">
            <a:xfrm>
              <a:off x="6976220" y="2358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15" name="Text Box 153"/>
            <p:cNvSpPr txBox="1">
              <a:spLocks noChangeArrowheads="1"/>
            </p:cNvSpPr>
            <p:nvPr/>
          </p:nvSpPr>
          <p:spPr bwMode="auto">
            <a:xfrm>
              <a:off x="6465147" y="1733164"/>
              <a:ext cx="44916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0.2</a:t>
              </a:r>
              <a:endParaRPr lang="en-US">
                <a:latin typeface="+mn-lt"/>
              </a:endParaRPr>
            </a:p>
          </p:txBody>
        </p:sp>
        <p:sp>
          <p:nvSpPr>
            <p:cNvPr id="16" name="Text Box 155"/>
            <p:cNvSpPr txBox="1">
              <a:spLocks noChangeArrowheads="1"/>
            </p:cNvSpPr>
            <p:nvPr/>
          </p:nvSpPr>
          <p:spPr bwMode="auto">
            <a:xfrm>
              <a:off x="7568406" y="25110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17" name="Text Box 156"/>
            <p:cNvSpPr txBox="1">
              <a:spLocks noChangeArrowheads="1"/>
            </p:cNvSpPr>
            <p:nvPr/>
          </p:nvSpPr>
          <p:spPr bwMode="auto">
            <a:xfrm>
              <a:off x="5542756" y="1733164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18" name="Text Box 157"/>
            <p:cNvSpPr txBox="1">
              <a:spLocks noChangeArrowheads="1"/>
            </p:cNvSpPr>
            <p:nvPr/>
          </p:nvSpPr>
          <p:spPr bwMode="auto">
            <a:xfrm>
              <a:off x="7066756" y="19776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19" name="Line 158"/>
            <p:cNvSpPr>
              <a:spLocks noChangeShapeType="1"/>
            </p:cNvSpPr>
            <p:nvPr/>
          </p:nvSpPr>
          <p:spPr bwMode="auto">
            <a:xfrm>
              <a:off x="7128620" y="2739639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0" name="Text Box 159"/>
            <p:cNvSpPr txBox="1">
              <a:spLocks noChangeArrowheads="1"/>
            </p:cNvSpPr>
            <p:nvPr/>
          </p:nvSpPr>
          <p:spPr bwMode="auto">
            <a:xfrm>
              <a:off x="6882606" y="27396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19973" y="1596639"/>
            <a:ext cx="3352800" cy="1905000"/>
            <a:chOff x="651620" y="1596639"/>
            <a:chExt cx="3352800" cy="1905000"/>
          </a:xfrm>
        </p:grpSpPr>
        <p:sp>
          <p:nvSpPr>
            <p:cNvPr id="23" name="Oval 160"/>
            <p:cNvSpPr>
              <a:spLocks noChangeArrowheads="1"/>
            </p:cNvSpPr>
            <p:nvPr/>
          </p:nvSpPr>
          <p:spPr bwMode="auto">
            <a:xfrm>
              <a:off x="2632820" y="3120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24" name="Oval 161"/>
            <p:cNvSpPr>
              <a:spLocks noChangeArrowheads="1"/>
            </p:cNvSpPr>
            <p:nvPr/>
          </p:nvSpPr>
          <p:spPr bwMode="auto">
            <a:xfrm>
              <a:off x="651620" y="1596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25" name="Line 164"/>
            <p:cNvSpPr>
              <a:spLocks noChangeShapeType="1"/>
            </p:cNvSpPr>
            <p:nvPr/>
          </p:nvSpPr>
          <p:spPr bwMode="auto">
            <a:xfrm>
              <a:off x="3013820" y="2511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6" name="Line 166"/>
            <p:cNvSpPr>
              <a:spLocks noChangeShapeType="1"/>
            </p:cNvSpPr>
            <p:nvPr/>
          </p:nvSpPr>
          <p:spPr bwMode="auto">
            <a:xfrm>
              <a:off x="1947020" y="1901439"/>
              <a:ext cx="762000" cy="533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7" name="Oval 167"/>
            <p:cNvSpPr>
              <a:spLocks noChangeArrowheads="1"/>
            </p:cNvSpPr>
            <p:nvPr/>
          </p:nvSpPr>
          <p:spPr bwMode="auto">
            <a:xfrm>
              <a:off x="1642220" y="1596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28" name="Line 168"/>
            <p:cNvSpPr>
              <a:spLocks noChangeShapeType="1"/>
            </p:cNvSpPr>
            <p:nvPr/>
          </p:nvSpPr>
          <p:spPr bwMode="auto">
            <a:xfrm>
              <a:off x="1032620" y="1749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29" name="Oval 169"/>
            <p:cNvSpPr>
              <a:spLocks noChangeArrowheads="1"/>
            </p:cNvSpPr>
            <p:nvPr/>
          </p:nvSpPr>
          <p:spPr bwMode="auto">
            <a:xfrm>
              <a:off x="3623420" y="2358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30" name="Oval 170"/>
            <p:cNvSpPr>
              <a:spLocks noChangeArrowheads="1"/>
            </p:cNvSpPr>
            <p:nvPr/>
          </p:nvSpPr>
          <p:spPr bwMode="auto">
            <a:xfrm>
              <a:off x="2632820" y="2358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31" name="Text Box 172"/>
            <p:cNvSpPr txBox="1">
              <a:spLocks noChangeArrowheads="1"/>
            </p:cNvSpPr>
            <p:nvPr/>
          </p:nvSpPr>
          <p:spPr bwMode="auto">
            <a:xfrm>
              <a:off x="1955060" y="2053839"/>
              <a:ext cx="449162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0.1</a:t>
              </a:r>
              <a:endParaRPr lang="en-US">
                <a:latin typeface="+mn-lt"/>
              </a:endParaRPr>
            </a:p>
          </p:txBody>
        </p:sp>
        <p:sp>
          <p:nvSpPr>
            <p:cNvPr id="32" name="Text Box 173"/>
            <p:cNvSpPr txBox="1">
              <a:spLocks noChangeArrowheads="1"/>
            </p:cNvSpPr>
            <p:nvPr/>
          </p:nvSpPr>
          <p:spPr bwMode="auto">
            <a:xfrm>
              <a:off x="3225006" y="25110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33" name="Text Box 174"/>
            <p:cNvSpPr txBox="1">
              <a:spLocks noChangeArrowheads="1"/>
            </p:cNvSpPr>
            <p:nvPr/>
          </p:nvSpPr>
          <p:spPr bwMode="auto">
            <a:xfrm>
              <a:off x="1199356" y="1733164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34" name="Line 176"/>
            <p:cNvSpPr>
              <a:spLocks noChangeShapeType="1"/>
            </p:cNvSpPr>
            <p:nvPr/>
          </p:nvSpPr>
          <p:spPr bwMode="auto">
            <a:xfrm>
              <a:off x="2785220" y="2739639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35" name="Text Box 177"/>
            <p:cNvSpPr txBox="1">
              <a:spLocks noChangeArrowheads="1"/>
            </p:cNvSpPr>
            <p:nvPr/>
          </p:nvSpPr>
          <p:spPr bwMode="auto">
            <a:xfrm>
              <a:off x="2539206" y="27396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pic>
        <p:nvPicPr>
          <p:cNvPr id="3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8319" y="2355791"/>
            <a:ext cx="4286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0171" y="2355791"/>
            <a:ext cx="42068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 Box 147"/>
          <p:cNvSpPr txBox="1">
            <a:spLocks noChangeArrowheads="1"/>
          </p:cNvSpPr>
          <p:nvPr/>
        </p:nvSpPr>
        <p:spPr bwMode="auto">
          <a:xfrm>
            <a:off x="4325530" y="4937125"/>
            <a:ext cx="502061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500" b="1" dirty="0" smtClean="0">
                <a:solidFill>
                  <a:srgbClr val="FF0000"/>
                </a:solidFill>
                <a:latin typeface="+mn-lt"/>
              </a:rPr>
              <a:t>0.2 </a:t>
            </a:r>
            <a:endParaRPr lang="en-US" dirty="0">
              <a:latin typeface="+mn-lt"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5591797" y="1595211"/>
            <a:ext cx="3352800" cy="1905000"/>
            <a:chOff x="4995020" y="1596639"/>
            <a:chExt cx="3352800" cy="1905000"/>
          </a:xfrm>
        </p:grpSpPr>
        <p:sp>
          <p:nvSpPr>
            <p:cNvPr id="79" name="Oval 142"/>
            <p:cNvSpPr>
              <a:spLocks noChangeArrowheads="1"/>
            </p:cNvSpPr>
            <p:nvPr/>
          </p:nvSpPr>
          <p:spPr bwMode="auto">
            <a:xfrm>
              <a:off x="6976220" y="3120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e</a:t>
              </a:r>
            </a:p>
          </p:txBody>
        </p:sp>
        <p:sp>
          <p:nvSpPr>
            <p:cNvPr id="80" name="Oval 143"/>
            <p:cNvSpPr>
              <a:spLocks noChangeArrowheads="1"/>
            </p:cNvSpPr>
            <p:nvPr/>
          </p:nvSpPr>
          <p:spPr bwMode="auto">
            <a:xfrm>
              <a:off x="4995020" y="1596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a</a:t>
              </a:r>
              <a:endParaRPr lang="en-US">
                <a:latin typeface="+mn-lt"/>
              </a:endParaRPr>
            </a:p>
          </p:txBody>
        </p:sp>
        <p:sp>
          <p:nvSpPr>
            <p:cNvPr id="81" name="Oval 144"/>
            <p:cNvSpPr>
              <a:spLocks noChangeArrowheads="1"/>
            </p:cNvSpPr>
            <p:nvPr/>
          </p:nvSpPr>
          <p:spPr bwMode="auto">
            <a:xfrm>
              <a:off x="6976220" y="1596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c</a:t>
              </a:r>
            </a:p>
          </p:txBody>
        </p:sp>
        <p:sp>
          <p:nvSpPr>
            <p:cNvPr id="82" name="Line 145"/>
            <p:cNvSpPr>
              <a:spLocks noChangeShapeType="1"/>
            </p:cNvSpPr>
            <p:nvPr/>
          </p:nvSpPr>
          <p:spPr bwMode="auto">
            <a:xfrm>
              <a:off x="6366620" y="1749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3" name="Line 146"/>
            <p:cNvSpPr>
              <a:spLocks noChangeShapeType="1"/>
            </p:cNvSpPr>
            <p:nvPr/>
          </p:nvSpPr>
          <p:spPr bwMode="auto">
            <a:xfrm>
              <a:off x="7357220" y="2511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4" name="Line 147"/>
            <p:cNvSpPr>
              <a:spLocks noChangeShapeType="1"/>
            </p:cNvSpPr>
            <p:nvPr/>
          </p:nvSpPr>
          <p:spPr bwMode="auto">
            <a:xfrm>
              <a:off x="7128620" y="1977639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5" name="Oval 149"/>
            <p:cNvSpPr>
              <a:spLocks noChangeArrowheads="1"/>
            </p:cNvSpPr>
            <p:nvPr/>
          </p:nvSpPr>
          <p:spPr bwMode="auto">
            <a:xfrm>
              <a:off x="5985620" y="1596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b</a:t>
              </a:r>
              <a:endParaRPr lang="en-US" b="1">
                <a:latin typeface="+mn-lt"/>
              </a:endParaRPr>
            </a:p>
          </p:txBody>
        </p:sp>
        <p:sp>
          <p:nvSpPr>
            <p:cNvPr id="86" name="Line 150"/>
            <p:cNvSpPr>
              <a:spLocks noChangeShapeType="1"/>
            </p:cNvSpPr>
            <p:nvPr/>
          </p:nvSpPr>
          <p:spPr bwMode="auto">
            <a:xfrm>
              <a:off x="5376020" y="1749039"/>
              <a:ext cx="609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87" name="Oval 151"/>
            <p:cNvSpPr>
              <a:spLocks noChangeArrowheads="1"/>
            </p:cNvSpPr>
            <p:nvPr/>
          </p:nvSpPr>
          <p:spPr bwMode="auto">
            <a:xfrm>
              <a:off x="7966820" y="2358639"/>
              <a:ext cx="381000" cy="381000"/>
            </a:xfrm>
            <a:prstGeom prst="ellipse">
              <a:avLst/>
            </a:prstGeom>
            <a:solidFill>
              <a:srgbClr val="8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+mn-lt"/>
                </a:rPr>
                <a:t>f</a:t>
              </a:r>
            </a:p>
          </p:txBody>
        </p:sp>
        <p:sp>
          <p:nvSpPr>
            <p:cNvPr id="88" name="Oval 152"/>
            <p:cNvSpPr>
              <a:spLocks noChangeArrowheads="1"/>
            </p:cNvSpPr>
            <p:nvPr/>
          </p:nvSpPr>
          <p:spPr bwMode="auto">
            <a:xfrm>
              <a:off x="6976220" y="2358639"/>
              <a:ext cx="381000" cy="381000"/>
            </a:xfrm>
            <a:prstGeom prst="ellipse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n-lt"/>
                </a:rPr>
                <a:t>d</a:t>
              </a:r>
            </a:p>
          </p:txBody>
        </p:sp>
        <p:sp>
          <p:nvSpPr>
            <p:cNvPr id="89" name="Text Box 153"/>
            <p:cNvSpPr txBox="1">
              <a:spLocks noChangeArrowheads="1"/>
            </p:cNvSpPr>
            <p:nvPr/>
          </p:nvSpPr>
          <p:spPr bwMode="auto">
            <a:xfrm>
              <a:off x="6359350" y="1733164"/>
              <a:ext cx="554960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 dirty="0" smtClean="0">
                  <a:latin typeface="+mn-lt"/>
                </a:rPr>
                <a:t>0.05</a:t>
              </a:r>
              <a:endParaRPr lang="en-US" dirty="0">
                <a:latin typeface="+mn-lt"/>
              </a:endParaRPr>
            </a:p>
          </p:txBody>
        </p:sp>
        <p:sp>
          <p:nvSpPr>
            <p:cNvPr id="90" name="Text Box 155"/>
            <p:cNvSpPr txBox="1">
              <a:spLocks noChangeArrowheads="1"/>
            </p:cNvSpPr>
            <p:nvPr/>
          </p:nvSpPr>
          <p:spPr bwMode="auto">
            <a:xfrm>
              <a:off x="7568406" y="25110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91" name="Text Box 156"/>
            <p:cNvSpPr txBox="1">
              <a:spLocks noChangeArrowheads="1"/>
            </p:cNvSpPr>
            <p:nvPr/>
          </p:nvSpPr>
          <p:spPr bwMode="auto">
            <a:xfrm>
              <a:off x="5542756" y="1733164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92" name="Text Box 157"/>
            <p:cNvSpPr txBox="1">
              <a:spLocks noChangeArrowheads="1"/>
            </p:cNvSpPr>
            <p:nvPr/>
          </p:nvSpPr>
          <p:spPr bwMode="auto">
            <a:xfrm>
              <a:off x="7066756" y="19776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  <p:sp>
          <p:nvSpPr>
            <p:cNvPr id="93" name="Line 158"/>
            <p:cNvSpPr>
              <a:spLocks noChangeShapeType="1"/>
            </p:cNvSpPr>
            <p:nvPr/>
          </p:nvSpPr>
          <p:spPr bwMode="auto">
            <a:xfrm>
              <a:off x="7128620" y="2739639"/>
              <a:ext cx="0" cy="381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</a:endParaRPr>
            </a:p>
          </p:txBody>
        </p:sp>
        <p:sp>
          <p:nvSpPr>
            <p:cNvPr id="94" name="Text Box 159"/>
            <p:cNvSpPr txBox="1">
              <a:spLocks noChangeArrowheads="1"/>
            </p:cNvSpPr>
            <p:nvPr/>
          </p:nvSpPr>
          <p:spPr bwMode="auto">
            <a:xfrm>
              <a:off x="6882606" y="2739639"/>
              <a:ext cx="290464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500" b="1">
                  <a:latin typeface="+mn-lt"/>
                </a:rPr>
                <a:t>0</a:t>
              </a:r>
              <a:endParaRPr lang="en-US">
                <a:latin typeface="+mn-lt"/>
              </a:endParaRPr>
            </a:p>
          </p:txBody>
        </p:sp>
      </p:grpSp>
      <p:sp>
        <p:nvSpPr>
          <p:cNvPr id="95" name="Content Placeholder 2"/>
          <p:cNvSpPr txBox="1">
            <a:spLocks/>
          </p:cNvSpPr>
          <p:nvPr/>
        </p:nvSpPr>
        <p:spPr>
          <a:xfrm>
            <a:off x="457201" y="3842402"/>
            <a:ext cx="8062956" cy="70396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Tx/>
              <a:tabLst/>
              <a:defRPr/>
            </a:pPr>
            <a:r>
              <a:rPr kumimoji="1" lang="en-US" kern="0" dirty="0" smtClean="0">
                <a:solidFill>
                  <a:srgbClr val="003366"/>
                </a:solidFill>
                <a:latin typeface="+mn-lt"/>
              </a:rPr>
              <a:t>Change weights so Q2 is “cheaper” than Q1 – using MIRA algorithm [Crammer+ 06]</a:t>
            </a:r>
            <a:endParaRPr kumimoji="1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003366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96" name="Text Box 99"/>
          <p:cNvSpPr txBox="1">
            <a:spLocks noChangeArrowheads="1"/>
          </p:cNvSpPr>
          <p:nvPr/>
        </p:nvSpPr>
        <p:spPr bwMode="auto">
          <a:xfrm>
            <a:off x="754868" y="2763852"/>
            <a:ext cx="1371600" cy="7032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>
                <a:latin typeface="+mn-lt"/>
              </a:rPr>
              <a:t>Rank = 1</a:t>
            </a:r>
          </a:p>
          <a:p>
            <a:pPr algn="ctr">
              <a:spcBef>
                <a:spcPct val="50000"/>
              </a:spcBef>
            </a:pPr>
            <a:r>
              <a:rPr lang="en-US" sz="1600">
                <a:latin typeface="+mn-lt"/>
              </a:rPr>
              <a:t>Cost = 0.1</a:t>
            </a:r>
            <a:endParaRPr lang="en-US" sz="1800">
              <a:latin typeface="+mn-lt"/>
            </a:endParaRPr>
          </a:p>
        </p:txBody>
      </p:sp>
      <p:sp>
        <p:nvSpPr>
          <p:cNvPr id="97" name="Text Box 97"/>
          <p:cNvSpPr txBox="1">
            <a:spLocks noChangeArrowheads="1"/>
          </p:cNvSpPr>
          <p:nvPr/>
        </p:nvSpPr>
        <p:spPr bwMode="auto">
          <a:xfrm>
            <a:off x="5499934" y="2763852"/>
            <a:ext cx="1371600" cy="7032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>
                <a:latin typeface="+mn-lt"/>
              </a:rPr>
              <a:t>Rank = 2</a:t>
            </a:r>
          </a:p>
          <a:p>
            <a:pPr algn="ctr">
              <a:spcBef>
                <a:spcPct val="50000"/>
              </a:spcBef>
            </a:pPr>
            <a:r>
              <a:rPr lang="en-US" sz="1600" dirty="0">
                <a:latin typeface="+mn-lt"/>
              </a:rPr>
              <a:t>Cost = 0.2</a:t>
            </a:r>
          </a:p>
        </p:txBody>
      </p:sp>
      <p:sp>
        <p:nvSpPr>
          <p:cNvPr id="98" name="Text Box 99"/>
          <p:cNvSpPr txBox="1">
            <a:spLocks noChangeArrowheads="1"/>
          </p:cNvSpPr>
          <p:nvPr/>
        </p:nvSpPr>
        <p:spPr bwMode="auto">
          <a:xfrm>
            <a:off x="771959" y="2772397"/>
            <a:ext cx="1371600" cy="7032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>
                <a:latin typeface="+mn-lt"/>
              </a:rPr>
              <a:t>Rank = </a:t>
            </a:r>
            <a:r>
              <a:rPr lang="en-US" sz="1600" dirty="0" smtClean="0">
                <a:latin typeface="+mn-lt"/>
              </a:rPr>
              <a:t>2</a:t>
            </a:r>
            <a:endParaRPr lang="en-US" sz="1600" dirty="0">
              <a:latin typeface="+mn-lt"/>
            </a:endParaRPr>
          </a:p>
          <a:p>
            <a:pPr algn="ctr">
              <a:spcBef>
                <a:spcPct val="50000"/>
              </a:spcBef>
            </a:pPr>
            <a:r>
              <a:rPr lang="en-US" sz="1600" dirty="0">
                <a:latin typeface="+mn-lt"/>
              </a:rPr>
              <a:t>Cost = 0.1</a:t>
            </a:r>
            <a:endParaRPr lang="en-US" sz="1800" dirty="0">
              <a:latin typeface="+mn-lt"/>
            </a:endParaRPr>
          </a:p>
        </p:txBody>
      </p:sp>
      <p:sp>
        <p:nvSpPr>
          <p:cNvPr id="99" name="Text Box 97"/>
          <p:cNvSpPr txBox="1">
            <a:spLocks noChangeArrowheads="1"/>
          </p:cNvSpPr>
          <p:nvPr/>
        </p:nvSpPr>
        <p:spPr bwMode="auto">
          <a:xfrm>
            <a:off x="5517025" y="2772397"/>
            <a:ext cx="1371600" cy="7032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>
                <a:latin typeface="+mn-lt"/>
              </a:rPr>
              <a:t>Rank = </a:t>
            </a:r>
            <a:r>
              <a:rPr lang="en-US" sz="1600" dirty="0" smtClean="0">
                <a:latin typeface="+mn-lt"/>
              </a:rPr>
              <a:t>1</a:t>
            </a:r>
            <a:endParaRPr lang="en-US" sz="1600" dirty="0">
              <a:latin typeface="+mn-lt"/>
            </a:endParaRPr>
          </a:p>
          <a:p>
            <a:pPr algn="ctr">
              <a:spcBef>
                <a:spcPct val="50000"/>
              </a:spcBef>
            </a:pPr>
            <a:r>
              <a:rPr lang="en-US" sz="1600" dirty="0">
                <a:latin typeface="+mn-lt"/>
              </a:rPr>
              <a:t>Cost = </a:t>
            </a:r>
            <a:r>
              <a:rPr lang="en-US" sz="1600" dirty="0" smtClean="0">
                <a:latin typeface="+mn-lt"/>
              </a:rPr>
              <a:t>0.05</a:t>
            </a:r>
            <a:endParaRPr lang="en-US" sz="1600" dirty="0">
              <a:latin typeface="+mn-lt"/>
            </a:endParaRPr>
          </a:p>
        </p:txBody>
      </p:sp>
      <p:sp>
        <p:nvSpPr>
          <p:cNvPr id="105" name="Text Box 147"/>
          <p:cNvSpPr txBox="1">
            <a:spLocks noChangeArrowheads="1"/>
          </p:cNvSpPr>
          <p:nvPr/>
        </p:nvSpPr>
        <p:spPr bwMode="auto">
          <a:xfrm>
            <a:off x="4279749" y="4927155"/>
            <a:ext cx="55496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500" b="1" dirty="0">
                <a:solidFill>
                  <a:srgbClr val="FF0000"/>
                </a:solidFill>
                <a:latin typeface="+mn-lt"/>
              </a:rPr>
              <a:t>0.05</a:t>
            </a:r>
            <a:endParaRPr lang="en-US" dirty="0">
              <a:latin typeface="+mn-lt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548938" y="2008261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Q1</a:t>
            </a:r>
            <a:endParaRPr lang="en-US" sz="2800" b="1" dirty="0"/>
          </a:p>
        </p:txBody>
      </p:sp>
      <p:sp>
        <p:nvSpPr>
          <p:cNvPr id="101" name="TextBox 100"/>
          <p:cNvSpPr txBox="1"/>
          <p:nvPr/>
        </p:nvSpPr>
        <p:spPr>
          <a:xfrm>
            <a:off x="5420041" y="2059536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Q2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95" grpId="1"/>
      <p:bldP spid="96" grpId="0" animBg="1"/>
      <p:bldP spid="97" grpId="0" animBg="1"/>
      <p:bldP spid="98" grpId="0" animBg="1"/>
      <p:bldP spid="99" grpId="0" animBg="1"/>
      <p:bldP spid="10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It Work?  Evaluation on Bioinformatics Schemas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we learn to give the best answers, as determined by experts?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sz="2000" dirty="0" smtClean="0">
                <a:solidFill>
                  <a:srgbClr val="0070C0"/>
                </a:solidFill>
              </a:rPr>
              <a:t>Series of 25 queries, 28 relations from </a:t>
            </a:r>
            <a:r>
              <a:rPr lang="en-US" sz="2000" dirty="0" err="1" smtClean="0">
                <a:solidFill>
                  <a:srgbClr val="0070C0"/>
                </a:solidFill>
              </a:rPr>
              <a:t>BioGuide</a:t>
            </a:r>
            <a:r>
              <a:rPr lang="en-US" sz="2000" dirty="0" smtClean="0">
                <a:solidFill>
                  <a:srgbClr val="0070C0"/>
                </a:solidFill>
              </a:rPr>
              <a:t> [Cohen-Boulakia+07]</a:t>
            </a:r>
          </a:p>
          <a:p>
            <a:pPr lvl="1"/>
            <a:r>
              <a:rPr lang="en-US" sz="2400" dirty="0" smtClean="0"/>
              <a:t>After feedback on 40-60% queries, Q finds the top query </a:t>
            </a:r>
            <a:r>
              <a:rPr lang="en-US" sz="2400" b="1" dirty="0" smtClean="0"/>
              <a:t>for all remaining queries</a:t>
            </a:r>
            <a:r>
              <a:rPr lang="en-US" sz="2400" dirty="0" smtClean="0"/>
              <a:t> on its first try!</a:t>
            </a:r>
          </a:p>
          <a:p>
            <a:pPr lvl="1"/>
            <a:r>
              <a:rPr lang="en-US" dirty="0" smtClean="0"/>
              <a:t>F</a:t>
            </a:r>
            <a:r>
              <a:rPr lang="en-US" sz="2400" dirty="0" smtClean="0"/>
              <a:t>or each individual query, a </a:t>
            </a:r>
            <a:r>
              <a:rPr lang="en-US" sz="2400" b="1" dirty="0" smtClean="0"/>
              <a:t>feedback on one item </a:t>
            </a:r>
            <a:r>
              <a:rPr lang="en-US" sz="2400" dirty="0" smtClean="0"/>
              <a:t>is enough to learn the top query</a:t>
            </a:r>
          </a:p>
          <a:p>
            <a:r>
              <a:rPr lang="en-US" dirty="0" smtClean="0"/>
              <a:t>Can it scale?</a:t>
            </a:r>
          </a:p>
          <a:p>
            <a:pPr lvl="1"/>
            <a:r>
              <a:rPr lang="en-US" dirty="0" smtClean="0"/>
              <a:t>Generated top queries at interactive rates for ~500 relations (the biggest real schemas we could get)</a:t>
            </a:r>
          </a:p>
          <a:p>
            <a:r>
              <a:rPr lang="en-US" dirty="0" smtClean="0"/>
              <a:t>Now:  goal is real user studies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The CDSS Paradigm</a:t>
            </a:r>
          </a:p>
        </p:txBody>
      </p:sp>
      <p:sp>
        <p:nvSpPr>
          <p:cNvPr id="74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n-US" sz="2400" dirty="0" smtClean="0"/>
              <a:t>Support loose, evolving confederations of sites, which each:</a:t>
            </a:r>
          </a:p>
          <a:p>
            <a:pPr marL="533400" indent="-533400"/>
            <a:r>
              <a:rPr lang="en-US" sz="2400" dirty="0" smtClean="0"/>
              <a:t>Freely determine their own schemas, curation, and updates</a:t>
            </a:r>
          </a:p>
          <a:p>
            <a:pPr marL="533400" indent="-533400"/>
            <a:endParaRPr lang="en-US" sz="2400" dirty="0" smtClean="0"/>
          </a:p>
          <a:p>
            <a:pPr marL="533400" indent="-533400"/>
            <a:r>
              <a:rPr lang="en-US" sz="2400" dirty="0" smtClean="0"/>
              <a:t>Exchange data they agree about; diverge where they disagree</a:t>
            </a:r>
          </a:p>
          <a:p>
            <a:pPr marL="533400" indent="-533400"/>
            <a:endParaRPr lang="en-US" sz="2400" dirty="0" smtClean="0"/>
          </a:p>
          <a:p>
            <a:pPr marL="533400" indent="-533400"/>
            <a:r>
              <a:rPr lang="en-US" sz="2400" dirty="0" smtClean="0"/>
              <a:t>Have policies about what data is “admitted,” based on authority and trust</a:t>
            </a:r>
          </a:p>
          <a:p>
            <a:pPr marL="533400" indent="-533400">
              <a:buFont typeface="Wingdings" pitchFamily="2" charset="2"/>
              <a:buNone/>
            </a:pPr>
            <a:endParaRPr lang="en-US" sz="2400" dirty="0" smtClean="0"/>
          </a:p>
          <a:p>
            <a:pPr marL="533400" indent="-533400">
              <a:buFont typeface="Wingdings" pitchFamily="2" charset="2"/>
              <a:buNone/>
            </a:pPr>
            <a:r>
              <a:rPr lang="en-US" sz="2400" dirty="0" smtClean="0"/>
              <a:t>Feedback and machine learning – and data-centric interactions with users – are key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Diverse Body of Related </a:t>
            </a:r>
            <a:r>
              <a:rPr lang="en-US" dirty="0"/>
              <a:t>Work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8602"/>
            <a:ext cx="8353514" cy="5172698"/>
          </a:xfrm>
        </p:spPr>
        <p:txBody>
          <a:bodyPr/>
          <a:lstStyle/>
          <a:p>
            <a:pPr>
              <a:spcBef>
                <a:spcPts val="600"/>
              </a:spcBef>
              <a:buNone/>
            </a:pPr>
            <a:r>
              <a:rPr lang="en-US" sz="2400" dirty="0" smtClean="0">
                <a:solidFill>
                  <a:srgbClr val="A50021"/>
                </a:solidFill>
              </a:rPr>
              <a:t>Incomplete and uncertain information</a:t>
            </a:r>
            <a:r>
              <a:rPr lang="en-US" sz="2400" dirty="0" smtClean="0"/>
              <a:t> </a:t>
            </a:r>
            <a:r>
              <a:rPr lang="en-US" sz="2000" dirty="0" smtClean="0"/>
              <a:t>[</a:t>
            </a:r>
            <a:r>
              <a:rPr lang="en-US" sz="1800" dirty="0" err="1"/>
              <a:t>Imielinski</a:t>
            </a:r>
            <a:r>
              <a:rPr lang="en-US" sz="1800" dirty="0"/>
              <a:t> &amp; </a:t>
            </a:r>
            <a:r>
              <a:rPr lang="en-US" sz="1800" dirty="0" err="1"/>
              <a:t>Lipski</a:t>
            </a:r>
            <a:r>
              <a:rPr lang="en-US" sz="1800" dirty="0"/>
              <a:t> 84], </a:t>
            </a:r>
            <a:r>
              <a:rPr lang="en-US" sz="1800" dirty="0" smtClean="0"/>
              <a:t>[</a:t>
            </a:r>
            <a:r>
              <a:rPr lang="en-US" sz="1800" dirty="0"/>
              <a:t>Sadri 98</a:t>
            </a:r>
            <a:r>
              <a:rPr lang="en-US" sz="1800" dirty="0" smtClean="0"/>
              <a:t>], [</a:t>
            </a:r>
            <a:r>
              <a:rPr lang="en-US" sz="1800" dirty="0" err="1" smtClean="0"/>
              <a:t>Dalvi</a:t>
            </a:r>
            <a:r>
              <a:rPr lang="en-US" sz="1800" dirty="0" smtClean="0"/>
              <a:t> &amp; </a:t>
            </a:r>
            <a:r>
              <a:rPr lang="en-US" sz="1800" dirty="0" err="1" smtClean="0"/>
              <a:t>Suciu</a:t>
            </a:r>
            <a:r>
              <a:rPr lang="en-US" sz="1800" dirty="0" smtClean="0"/>
              <a:t> 04], [</a:t>
            </a:r>
            <a:r>
              <a:rPr lang="en-US" sz="1800" dirty="0" err="1" smtClean="0"/>
              <a:t>Widom</a:t>
            </a:r>
            <a:r>
              <a:rPr lang="en-US" sz="1800" dirty="0" smtClean="0"/>
              <a:t> 05], [</a:t>
            </a:r>
            <a:r>
              <a:rPr lang="en-US" sz="1800" dirty="0" err="1" smtClean="0"/>
              <a:t>Antova</a:t>
            </a:r>
            <a:r>
              <a:rPr lang="en-US" sz="1800" dirty="0" smtClean="0"/>
              <a:t>+ 07]</a:t>
            </a:r>
            <a:endParaRPr lang="en-US" sz="800" dirty="0" smtClean="0"/>
          </a:p>
          <a:p>
            <a:pPr>
              <a:spcBef>
                <a:spcPts val="600"/>
              </a:spcBef>
              <a:buNone/>
            </a:pPr>
            <a:r>
              <a:rPr lang="en-US" sz="2400" dirty="0" smtClean="0"/>
              <a:t>Integrated data </a:t>
            </a:r>
            <a:r>
              <a:rPr lang="en-US" sz="2400" dirty="0" smtClean="0">
                <a:solidFill>
                  <a:srgbClr val="A50021"/>
                </a:solidFill>
              </a:rPr>
              <a:t>provenance</a:t>
            </a:r>
            <a:r>
              <a:rPr lang="en-US" sz="2400" dirty="0" smtClean="0"/>
              <a:t> </a:t>
            </a:r>
            <a:r>
              <a:rPr lang="en-US" sz="1800" dirty="0" smtClean="0"/>
              <a:t>[</a:t>
            </a:r>
            <a:r>
              <a:rPr lang="en-US" sz="1800" dirty="0"/>
              <a:t>Cui&amp;Widom01</a:t>
            </a:r>
            <a:r>
              <a:rPr lang="en-US" sz="1800" dirty="0" smtClean="0"/>
              <a:t>], [</a:t>
            </a:r>
            <a:r>
              <a:rPr lang="en-US" sz="1800" dirty="0"/>
              <a:t>Buneman+01</a:t>
            </a:r>
            <a:r>
              <a:rPr lang="en-US" sz="1800" dirty="0" smtClean="0"/>
              <a:t>], [Bagwat+04], [Widom+05], [</a:t>
            </a:r>
            <a:r>
              <a:rPr lang="en-US" sz="1800" dirty="0" err="1" smtClean="0"/>
              <a:t>Chiticariu</a:t>
            </a:r>
            <a:r>
              <a:rPr lang="en-US" sz="1800" dirty="0" smtClean="0"/>
              <a:t> &amp; Tan 06], [Green+07]</a:t>
            </a:r>
            <a:endParaRPr lang="en-US" sz="800" dirty="0" smtClean="0"/>
          </a:p>
          <a:p>
            <a:pPr>
              <a:spcBef>
                <a:spcPts val="600"/>
              </a:spcBef>
              <a:buNone/>
            </a:pPr>
            <a:r>
              <a:rPr lang="en-US" sz="2400" dirty="0" smtClean="0"/>
              <a:t>Mapping updates across schemas:</a:t>
            </a:r>
            <a:endParaRPr lang="en-US" sz="2400" dirty="0"/>
          </a:p>
          <a:p>
            <a:pPr>
              <a:spcBef>
                <a:spcPts val="600"/>
              </a:spcBef>
              <a:buNone/>
            </a:pPr>
            <a:r>
              <a:rPr lang="en-US" sz="2000" dirty="0" smtClean="0">
                <a:solidFill>
                  <a:srgbClr val="A50021"/>
                </a:solidFill>
              </a:rPr>
              <a:t>	View </a:t>
            </a:r>
            <a:r>
              <a:rPr lang="en-US" sz="2000" dirty="0">
                <a:solidFill>
                  <a:srgbClr val="A50021"/>
                </a:solidFill>
              </a:rPr>
              <a:t>update</a:t>
            </a:r>
            <a:r>
              <a:rPr lang="en-US" sz="2000" dirty="0">
                <a:solidFill>
                  <a:srgbClr val="000099"/>
                </a:solidFill>
              </a:rPr>
              <a:t> </a:t>
            </a:r>
            <a:r>
              <a:rPr lang="en-US" sz="1800" dirty="0"/>
              <a:t>[</a:t>
            </a:r>
            <a:r>
              <a:rPr lang="en-US" sz="1800" dirty="0" err="1"/>
              <a:t>Dayal</a:t>
            </a:r>
            <a:r>
              <a:rPr lang="en-US" sz="1800" dirty="0"/>
              <a:t> &amp; Bernstein 82][Keller 84, 85], </a:t>
            </a:r>
            <a:r>
              <a:rPr lang="en-US" sz="1800" b="1" dirty="0" smtClean="0"/>
              <a:t>Harmony, Boomerang, </a:t>
            </a:r>
            <a:r>
              <a:rPr lang="en-US" sz="1800" dirty="0" smtClean="0"/>
              <a:t>…</a:t>
            </a:r>
            <a:endParaRPr lang="en-US" sz="2000" dirty="0"/>
          </a:p>
          <a:p>
            <a:pPr>
              <a:spcBef>
                <a:spcPts val="600"/>
              </a:spcBef>
              <a:buNone/>
            </a:pPr>
            <a:r>
              <a:rPr lang="en-US" sz="2000" dirty="0" smtClean="0">
                <a:solidFill>
                  <a:srgbClr val="A50021"/>
                </a:solidFill>
              </a:rPr>
              <a:t>	View maintenance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en-US" sz="2000" dirty="0"/>
              <a:t>[</a:t>
            </a:r>
            <a:r>
              <a:rPr lang="en-US" sz="1800" dirty="0"/>
              <a:t>Gupta &amp; </a:t>
            </a:r>
            <a:r>
              <a:rPr lang="en-US" sz="1800" dirty="0" err="1"/>
              <a:t>Mumick</a:t>
            </a:r>
            <a:r>
              <a:rPr lang="en-US" sz="1800" dirty="0"/>
              <a:t> 95], [Blakeley 86, 89], …</a:t>
            </a:r>
            <a:endParaRPr lang="en-US" sz="1600" dirty="0"/>
          </a:p>
          <a:p>
            <a:pPr>
              <a:spcBef>
                <a:spcPts val="600"/>
              </a:spcBef>
              <a:buNone/>
            </a:pPr>
            <a:r>
              <a:rPr lang="en-US" sz="2000" dirty="0" smtClean="0">
                <a:solidFill>
                  <a:srgbClr val="A50021"/>
                </a:solidFill>
              </a:rPr>
              <a:t>	Data exchange </a:t>
            </a:r>
            <a:r>
              <a:rPr lang="en-US" sz="1800" dirty="0" smtClean="0"/>
              <a:t>[Miller et al. 01], [Fagin et al. 04, 05], …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>
                <a:solidFill>
                  <a:srgbClr val="A50021"/>
                </a:solidFill>
              </a:rPr>
              <a:t>	Peer </a:t>
            </a:r>
            <a:r>
              <a:rPr lang="en-US" sz="2000" dirty="0">
                <a:solidFill>
                  <a:srgbClr val="A50021"/>
                </a:solidFill>
              </a:rPr>
              <a:t>data management </a:t>
            </a:r>
            <a:r>
              <a:rPr lang="en-US" sz="1800" dirty="0" smtClean="0"/>
              <a:t>[Halevy+ </a:t>
            </a:r>
            <a:r>
              <a:rPr lang="en-US" sz="1800" dirty="0"/>
              <a:t>03, 04], </a:t>
            </a:r>
            <a:r>
              <a:rPr lang="en-US" sz="1800" dirty="0" smtClean="0"/>
              <a:t>[</a:t>
            </a:r>
            <a:r>
              <a:rPr lang="en-US" sz="1800" dirty="0" err="1"/>
              <a:t>Kementsietsidis</a:t>
            </a:r>
            <a:r>
              <a:rPr lang="en-US" sz="1800" dirty="0"/>
              <a:t>+ 04],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 [Bernstein+ 02] [</a:t>
            </a:r>
            <a:r>
              <a:rPr lang="en-US" sz="1800" dirty="0" err="1"/>
              <a:t>Calvanese</a:t>
            </a:r>
            <a:r>
              <a:rPr lang="en-US" sz="1800" dirty="0"/>
              <a:t>+ 04], </a:t>
            </a:r>
            <a:r>
              <a:rPr lang="en-US" sz="1800" dirty="0" smtClean="0"/>
              <a:t>[</a:t>
            </a:r>
            <a:r>
              <a:rPr lang="en-US" sz="1800" dirty="0" err="1" smtClean="0"/>
              <a:t>Fuxman</a:t>
            </a:r>
            <a:r>
              <a:rPr lang="en-US" sz="1800" dirty="0" smtClean="0"/>
              <a:t>+ </a:t>
            </a:r>
            <a:r>
              <a:rPr lang="en-US" sz="1800" dirty="0"/>
              <a:t>05</a:t>
            </a:r>
            <a:r>
              <a:rPr lang="en-US" sz="1800" dirty="0" smtClean="0"/>
              <a:t>]</a:t>
            </a:r>
            <a:endParaRPr lang="en-US" sz="800" dirty="0" smtClean="0"/>
          </a:p>
          <a:p>
            <a:pPr>
              <a:spcBef>
                <a:spcPts val="600"/>
              </a:spcBef>
              <a:buNone/>
            </a:pPr>
            <a:r>
              <a:rPr lang="en-US" sz="2400" dirty="0" smtClean="0">
                <a:solidFill>
                  <a:srgbClr val="A50021"/>
                </a:solidFill>
              </a:rPr>
              <a:t>Search</a:t>
            </a:r>
            <a:r>
              <a:rPr lang="en-US" sz="2400" dirty="0" smtClean="0"/>
              <a:t> in DBs: </a:t>
            </a:r>
            <a:r>
              <a:rPr lang="en-US" sz="1800" dirty="0" smtClean="0"/>
              <a:t>[</a:t>
            </a:r>
            <a:r>
              <a:rPr lang="en-US" sz="1800" dirty="0" err="1" smtClean="0"/>
              <a:t>Bhalotia</a:t>
            </a:r>
            <a:r>
              <a:rPr lang="en-US" sz="1800" dirty="0" smtClean="0"/>
              <a:t>+ 02], [</a:t>
            </a:r>
            <a:r>
              <a:rPr lang="en-US" sz="1800" dirty="0" err="1" smtClean="0"/>
              <a:t>Kacholia</a:t>
            </a:r>
            <a:r>
              <a:rPr lang="en-US" sz="1800" dirty="0" smtClean="0"/>
              <a:t>+ 05], [</a:t>
            </a:r>
            <a:r>
              <a:rPr lang="en-US" sz="1800" dirty="0" err="1" smtClean="0"/>
              <a:t>Hristidis</a:t>
            </a:r>
            <a:r>
              <a:rPr lang="en-US" sz="1800" dirty="0" smtClean="0"/>
              <a:t> &amp; </a:t>
            </a:r>
            <a:r>
              <a:rPr lang="en-US" sz="1800" dirty="0" err="1" smtClean="0"/>
              <a:t>Papakonstantinou</a:t>
            </a:r>
            <a:r>
              <a:rPr lang="en-US" sz="1800" dirty="0" smtClean="0"/>
              <a:t> 02], [</a:t>
            </a:r>
            <a:r>
              <a:rPr lang="en-US" sz="1800" dirty="0" err="1" smtClean="0"/>
              <a:t>Botev&amp;Shanmugasundaram</a:t>
            </a:r>
            <a:r>
              <a:rPr lang="en-US" sz="1800" dirty="0" smtClean="0"/>
              <a:t> 05]</a:t>
            </a:r>
            <a:endParaRPr lang="en-US" sz="2400" dirty="0" smtClean="0"/>
          </a:p>
          <a:p>
            <a:pPr>
              <a:spcBef>
                <a:spcPts val="600"/>
              </a:spcBef>
              <a:buNone/>
            </a:pPr>
            <a:r>
              <a:rPr lang="en-US" sz="2400" dirty="0" smtClean="0">
                <a:solidFill>
                  <a:srgbClr val="A50021"/>
                </a:solidFill>
              </a:rPr>
              <a:t>Authority </a:t>
            </a:r>
            <a:r>
              <a:rPr lang="en-US" sz="2400" dirty="0" smtClean="0"/>
              <a:t>and rank: </a:t>
            </a:r>
            <a:r>
              <a:rPr lang="en-US" sz="1800" dirty="0" smtClean="0"/>
              <a:t>[</a:t>
            </a:r>
            <a:r>
              <a:rPr lang="en-US" sz="1800" dirty="0" err="1" smtClean="0"/>
              <a:t>Balmin</a:t>
            </a:r>
            <a:r>
              <a:rPr lang="en-US" sz="1800" dirty="0" smtClean="0"/>
              <a:t>+ 04][</a:t>
            </a:r>
            <a:r>
              <a:rPr lang="en-US" sz="1800" dirty="0" err="1" smtClean="0"/>
              <a:t>Varadarajan</a:t>
            </a:r>
            <a:r>
              <a:rPr lang="en-US" sz="1800" dirty="0" smtClean="0"/>
              <a:t>+ 08][</a:t>
            </a:r>
            <a:r>
              <a:rPr lang="en-US" sz="1800" dirty="0" err="1" smtClean="0"/>
              <a:t>Kasneci</a:t>
            </a:r>
            <a:r>
              <a:rPr lang="en-US" sz="1800" dirty="0" smtClean="0"/>
              <a:t>+ 08]</a:t>
            </a:r>
          </a:p>
          <a:p>
            <a:pPr>
              <a:spcBef>
                <a:spcPts val="600"/>
              </a:spcBef>
              <a:buNone/>
            </a:pPr>
            <a:r>
              <a:rPr lang="en-US" sz="2400" dirty="0" smtClean="0">
                <a:solidFill>
                  <a:srgbClr val="A50021"/>
                </a:solidFill>
              </a:rPr>
              <a:t>Learning </a:t>
            </a:r>
            <a:r>
              <a:rPr lang="en-US" sz="2400" dirty="0" err="1" smtClean="0"/>
              <a:t>mashups</a:t>
            </a:r>
            <a:r>
              <a:rPr lang="en-US" sz="2400" dirty="0" smtClean="0"/>
              <a:t>: </a:t>
            </a:r>
            <a:r>
              <a:rPr lang="en-US" sz="1800" dirty="0" smtClean="0"/>
              <a:t>[Tuchinda &amp; Knoblock 08]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345714" cy="1143000"/>
          </a:xfrm>
        </p:spPr>
        <p:txBody>
          <a:bodyPr/>
          <a:lstStyle/>
          <a:p>
            <a:r>
              <a:rPr lang="en-US" dirty="0" smtClean="0"/>
              <a:t>Common Characteristics of Scientific Databases and Data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82811"/>
            <a:ext cx="8349343" cy="4777946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A scientific database site is often not just a source, but a </a:t>
            </a:r>
            <a:r>
              <a:rPr lang="en-US" sz="2400" dirty="0" smtClean="0">
                <a:solidFill>
                  <a:srgbClr val="C00000"/>
                </a:solidFill>
              </a:rPr>
              <a:t>portal for a community</a:t>
            </a:r>
            <a:r>
              <a:rPr lang="en-US" sz="2400" dirty="0" smtClean="0"/>
              <a:t>:</a:t>
            </a:r>
          </a:p>
          <a:p>
            <a:pPr marL="742950" lvl="2" indent="-285750"/>
            <a:r>
              <a:rPr lang="en-US" dirty="0" smtClean="0">
                <a:solidFill>
                  <a:srgbClr val="0070C0"/>
                </a:solidFill>
              </a:rPr>
              <a:t>Preferred terminologies and schemas</a:t>
            </a:r>
          </a:p>
          <a:p>
            <a:pPr marL="742950" lvl="2" indent="-285750"/>
            <a:r>
              <a:rPr lang="en-US" dirty="0" smtClean="0">
                <a:solidFill>
                  <a:srgbClr val="0070C0"/>
                </a:solidFill>
              </a:rPr>
              <a:t>Differing conventions, hypotheses, curation standards</a:t>
            </a:r>
            <a:endParaRPr lang="en-US" sz="800" dirty="0" smtClean="0"/>
          </a:p>
          <a:p>
            <a:pPr>
              <a:buNone/>
            </a:pPr>
            <a:r>
              <a:rPr lang="en-US" sz="2400" dirty="0" smtClean="0"/>
              <a:t>Sites want to share data by “approximate synchronization”</a:t>
            </a:r>
          </a:p>
          <a:p>
            <a:pPr lvl="1">
              <a:buNone/>
            </a:pPr>
            <a:r>
              <a:rPr lang="en-US" sz="2000" dirty="0" smtClean="0"/>
              <a:t>Every site wants to import the latest data, then </a:t>
            </a:r>
            <a:r>
              <a:rPr lang="en-US" sz="2000" dirty="0" smtClean="0">
                <a:solidFill>
                  <a:srgbClr val="C00000"/>
                </a:solidFill>
              </a:rPr>
              <a:t>revise, query it</a:t>
            </a:r>
            <a:endParaRPr lang="en-US" sz="8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Change</a:t>
            </a:r>
            <a:r>
              <a:rPr lang="en-US" sz="2400" dirty="0" smtClean="0"/>
              <a:t> is prevalent everywhere:</a:t>
            </a:r>
          </a:p>
          <a:p>
            <a:pPr marL="455613" lvl="1"/>
            <a:r>
              <a:rPr lang="en-US" sz="2000" dirty="0" smtClean="0"/>
              <a:t>Updates to data:  curation, annotation, addition, correction, cleaning</a:t>
            </a:r>
          </a:p>
          <a:p>
            <a:pPr marL="455613" lvl="1"/>
            <a:r>
              <a:rPr lang="en-US" sz="2000" dirty="0" smtClean="0"/>
              <a:t>Evolving schemas, due to new kinds of data or new needs</a:t>
            </a:r>
          </a:p>
          <a:p>
            <a:pPr marL="455613" lvl="1"/>
            <a:r>
              <a:rPr lang="en-US" sz="2000" dirty="0" smtClean="0"/>
              <a:t>New sources, new collaborations with other communities</a:t>
            </a:r>
            <a:endParaRPr lang="en-US" sz="800" dirty="0" smtClean="0"/>
          </a:p>
          <a:p>
            <a:pPr marL="55563">
              <a:buNone/>
            </a:pPr>
            <a:r>
              <a:rPr lang="en-US" sz="2400" dirty="0" smtClean="0"/>
              <a:t>Different data sources have different levels of </a:t>
            </a:r>
            <a:r>
              <a:rPr lang="en-US" sz="2400" dirty="0" smtClean="0">
                <a:solidFill>
                  <a:srgbClr val="C00000"/>
                </a:solidFill>
              </a:rPr>
              <a:t>authority</a:t>
            </a:r>
          </a:p>
          <a:p>
            <a:pPr marL="455613" lvl="1"/>
            <a:r>
              <a:rPr lang="en-US" sz="2000" dirty="0" smtClean="0"/>
              <a:t>Impacts how data should be shared and how it is queried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ontent Placeholder 2"/>
          <p:cNvSpPr>
            <a:spLocks noGrp="1"/>
          </p:cNvSpPr>
          <p:nvPr>
            <p:ph idx="1"/>
          </p:nvPr>
        </p:nvSpPr>
        <p:spPr>
          <a:xfrm>
            <a:off x="152399" y="1504060"/>
            <a:ext cx="6577915" cy="4954405"/>
          </a:xfrm>
        </p:spPr>
        <p:txBody>
          <a:bodyPr/>
          <a:lstStyle/>
          <a:p>
            <a:pPr marL="171450" indent="-171450">
              <a:buNone/>
            </a:pPr>
            <a:r>
              <a:rPr lang="en-US" sz="2400" dirty="0" smtClean="0"/>
              <a:t>Logical </a:t>
            </a:r>
            <a:r>
              <a:rPr lang="en-US" sz="2400" dirty="0" smtClean="0">
                <a:solidFill>
                  <a:srgbClr val="A50021"/>
                </a:solidFill>
              </a:rPr>
              <a:t>P2P network</a:t>
            </a:r>
            <a:r>
              <a:rPr lang="en-US" sz="2400" dirty="0" smtClean="0"/>
              <a:t> of autonomous data portals</a:t>
            </a:r>
          </a:p>
          <a:p>
            <a:pPr marL="461963" lvl="1" indent="-234950"/>
            <a:r>
              <a:rPr lang="en-US" sz="2000" dirty="0" smtClean="0"/>
              <a:t>Peers have </a:t>
            </a:r>
            <a:r>
              <a:rPr lang="en-US" sz="2000" dirty="0" smtClean="0">
                <a:solidFill>
                  <a:srgbClr val="A50021"/>
                </a:solidFill>
              </a:rPr>
              <a:t>control &amp; updatability</a:t>
            </a:r>
            <a:r>
              <a:rPr lang="en-US" sz="2000" dirty="0" smtClean="0"/>
              <a:t> of own DB</a:t>
            </a:r>
            <a:endParaRPr lang="en-US" sz="2000" b="1" dirty="0" smtClean="0"/>
          </a:p>
          <a:p>
            <a:pPr marL="461963" lvl="1" indent="-234950"/>
            <a:r>
              <a:rPr lang="en-US" sz="2000" dirty="0" smtClean="0"/>
              <a:t>Related by compositional </a:t>
            </a:r>
            <a:r>
              <a:rPr lang="en-US" sz="2000" dirty="0" smtClean="0">
                <a:solidFill>
                  <a:srgbClr val="A50021"/>
                </a:solidFill>
              </a:rPr>
              <a:t>mappings </a:t>
            </a:r>
            <a:r>
              <a:rPr lang="en-US" sz="2000" dirty="0" smtClean="0"/>
              <a:t>and</a:t>
            </a:r>
            <a:br>
              <a:rPr lang="en-US" sz="2000" dirty="0" smtClean="0"/>
            </a:br>
            <a:r>
              <a:rPr lang="en-US" sz="2000" dirty="0" smtClean="0">
                <a:solidFill>
                  <a:srgbClr val="A50021"/>
                </a:solidFill>
              </a:rPr>
              <a:t>trust policies</a:t>
            </a:r>
          </a:p>
          <a:p>
            <a:pPr marL="171450" indent="-171450">
              <a:buNone/>
            </a:pPr>
            <a:r>
              <a:rPr lang="en-US" sz="2400" dirty="0" smtClean="0"/>
              <a:t>Dataflow: occasional </a:t>
            </a:r>
            <a:r>
              <a:rPr lang="en-US" sz="2400" dirty="0" smtClean="0">
                <a:solidFill>
                  <a:srgbClr val="A50021"/>
                </a:solidFill>
              </a:rPr>
              <a:t>update exchange</a:t>
            </a:r>
          </a:p>
          <a:p>
            <a:pPr marL="461963" lvl="1" indent="-234950"/>
            <a:r>
              <a:rPr lang="en-US" sz="2000" dirty="0" smtClean="0"/>
              <a:t>Record data provenance to assess </a:t>
            </a:r>
            <a:r>
              <a:rPr lang="en-US" sz="2000" dirty="0" smtClean="0">
                <a:solidFill>
                  <a:srgbClr val="C00000"/>
                </a:solidFill>
              </a:rPr>
              <a:t>trust</a:t>
            </a:r>
          </a:p>
          <a:p>
            <a:pPr marL="461963" lvl="1" indent="-234950"/>
            <a:r>
              <a:rPr lang="en-US" sz="2000" dirty="0" smtClean="0">
                <a:solidFill>
                  <a:srgbClr val="A50021"/>
                </a:solidFill>
              </a:rPr>
              <a:t>Reconcile</a:t>
            </a:r>
            <a:r>
              <a:rPr lang="en-US" sz="2000" dirty="0" smtClean="0"/>
              <a:t> conflicts according to level of trust</a:t>
            </a:r>
          </a:p>
          <a:p>
            <a:pPr marL="61913" indent="-234950">
              <a:buNone/>
            </a:pPr>
            <a:r>
              <a:rPr lang="en-US" sz="2400" dirty="0" smtClean="0"/>
              <a:t>Global services:</a:t>
            </a:r>
          </a:p>
          <a:p>
            <a:pPr marL="461963" lvl="1" indent="-234950"/>
            <a:r>
              <a:rPr lang="en-US" sz="2000" dirty="0" smtClean="0"/>
              <a:t>Archived storage</a:t>
            </a:r>
          </a:p>
          <a:p>
            <a:pPr marL="461963" lvl="1" indent="-234950"/>
            <a:r>
              <a:rPr lang="en-US" sz="2000" dirty="0" smtClean="0"/>
              <a:t>Distributed data transformation</a:t>
            </a:r>
          </a:p>
          <a:p>
            <a:pPr marL="461963" lvl="1" indent="-234950"/>
            <a:r>
              <a:rPr lang="en-US" sz="2000" dirty="0" smtClean="0"/>
              <a:t>Keyword queries</a:t>
            </a:r>
          </a:p>
          <a:p>
            <a:pPr marL="461963" lvl="1" indent="-234950"/>
            <a:r>
              <a:rPr lang="en-US" sz="2000" dirty="0" smtClean="0"/>
              <a:t>Querying provenance</a:t>
            </a:r>
            <a:br>
              <a:rPr lang="en-US" sz="2000" dirty="0" smtClean="0"/>
            </a:br>
            <a:r>
              <a:rPr lang="en-US" sz="2000" dirty="0" smtClean="0"/>
              <a:t>&amp; authority</a:t>
            </a:r>
          </a:p>
        </p:txBody>
      </p:sp>
      <p:sp>
        <p:nvSpPr>
          <p:cNvPr id="12291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610600" cy="1158240"/>
          </a:xfrm>
        </p:spPr>
        <p:txBody>
          <a:bodyPr/>
          <a:lstStyle/>
          <a:p>
            <a:r>
              <a:rPr lang="en-US" sz="3200" dirty="0" smtClean="0"/>
              <a:t>Collaborative Data Sharing System (CDSS)</a:t>
            </a:r>
          </a:p>
        </p:txBody>
      </p:sp>
      <p:sp>
        <p:nvSpPr>
          <p:cNvPr id="4" name="Flowchart: Magnetic Disk 3"/>
          <p:cNvSpPr/>
          <p:nvPr/>
        </p:nvSpPr>
        <p:spPr>
          <a:xfrm>
            <a:off x="5095104" y="4990074"/>
            <a:ext cx="838200" cy="990600"/>
          </a:xfrm>
          <a:prstGeom prst="flowChartMagneticDisk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chemeClr val="tx1"/>
                </a:solidFill>
              </a:rPr>
              <a:t>DBMS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10800000" flipV="1">
            <a:off x="4431959" y="5445210"/>
            <a:ext cx="617836" cy="461319"/>
          </a:xfrm>
          <a:prstGeom prst="curvedConnector3">
            <a:avLst>
              <a:gd name="adj1" fmla="val 50000"/>
            </a:avLst>
          </a:prstGeom>
          <a:ln w="25400" cap="flat">
            <a:solidFill>
              <a:schemeClr val="bg1">
                <a:lumMod val="50000"/>
              </a:schemeClr>
            </a:solidFill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6" name="TextBox 26"/>
          <p:cNvSpPr txBox="1">
            <a:spLocks noChangeArrowheads="1"/>
          </p:cNvSpPr>
          <p:nvPr/>
        </p:nvSpPr>
        <p:spPr bwMode="auto">
          <a:xfrm>
            <a:off x="3797645" y="5890058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dirty="0">
                <a:solidFill>
                  <a:srgbClr val="002060"/>
                </a:solidFill>
              </a:rPr>
              <a:t>Queries, 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edits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6009504" y="5599674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>
                <a:solidFill>
                  <a:srgbClr val="002060"/>
                </a:solidFill>
              </a:rPr>
              <a:t>∆</a:t>
            </a:r>
            <a:r>
              <a:rPr lang="en-US" sz="2000" baseline="-25000">
                <a:solidFill>
                  <a:srgbClr val="002060"/>
                </a:solidFill>
              </a:rPr>
              <a:t>A</a:t>
            </a:r>
            <a:r>
              <a:rPr lang="en-US" sz="200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  <p:sp>
        <p:nvSpPr>
          <p:cNvPr id="22548" name="TextBox 37"/>
          <p:cNvSpPr txBox="1">
            <a:spLocks noChangeArrowheads="1"/>
          </p:cNvSpPr>
          <p:nvPr/>
        </p:nvSpPr>
        <p:spPr bwMode="auto">
          <a:xfrm>
            <a:off x="5857104" y="2170674"/>
            <a:ext cx="106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>
                <a:solidFill>
                  <a:srgbClr val="002060"/>
                </a:solidFill>
              </a:rPr>
              <a:t>∆</a:t>
            </a:r>
            <a:r>
              <a:rPr lang="en-US" sz="2000" baseline="-25000">
                <a:solidFill>
                  <a:srgbClr val="002060"/>
                </a:solidFill>
              </a:rPr>
              <a:t>B</a:t>
            </a:r>
            <a:r>
              <a:rPr lang="en-US" sz="200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  <p:sp>
        <p:nvSpPr>
          <p:cNvPr id="22549" name="TextBox 38"/>
          <p:cNvSpPr txBox="1">
            <a:spLocks noChangeArrowheads="1"/>
          </p:cNvSpPr>
          <p:nvPr/>
        </p:nvSpPr>
        <p:spPr bwMode="auto">
          <a:xfrm>
            <a:off x="8066904" y="3466074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>
                <a:solidFill>
                  <a:srgbClr val="002060"/>
                </a:solidFill>
              </a:rPr>
              <a:t>∆</a:t>
            </a:r>
            <a:r>
              <a:rPr lang="en-US" sz="2000" baseline="-25000">
                <a:solidFill>
                  <a:srgbClr val="002060"/>
                </a:solidFill>
              </a:rPr>
              <a:t>C</a:t>
            </a:r>
            <a:r>
              <a:rPr lang="en-US" sz="200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  <p:sp>
        <p:nvSpPr>
          <p:cNvPr id="1230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96904" y="6418824"/>
            <a:ext cx="1905000" cy="457200"/>
          </a:xfrm>
          <a:noFill/>
        </p:spPr>
        <p:txBody>
          <a:bodyPr/>
          <a:lstStyle/>
          <a:p>
            <a:fld id="{ED1E834F-C2E3-47DD-A2EB-A69098A331AD}" type="slidenum">
              <a:rPr lang="en-US" smtClean="0"/>
              <a:pPr/>
              <a:t>5</a:t>
            </a:fld>
            <a:endParaRPr lang="en-US" sz="1800" dirty="0" smtClean="0">
              <a:solidFill>
                <a:schemeClr val="bg1"/>
              </a:solidFill>
            </a:endParaRPr>
          </a:p>
        </p:txBody>
      </p:sp>
      <p:cxnSp>
        <p:nvCxnSpPr>
          <p:cNvPr id="38" name="Straight Arrow Connector 37"/>
          <p:cNvCxnSpPr>
            <a:stCxn id="4" idx="1"/>
            <a:endCxn id="50" idx="2"/>
          </p:cNvCxnSpPr>
          <p:nvPr/>
        </p:nvCxnSpPr>
        <p:spPr>
          <a:xfrm rot="5400000" flipH="1" flipV="1">
            <a:off x="4714104" y="3694674"/>
            <a:ext cx="2095500" cy="495300"/>
          </a:xfrm>
          <a:prstGeom prst="curvedConnector2">
            <a:avLst/>
          </a:prstGeom>
          <a:ln w="25400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4" idx="4"/>
            <a:endCxn id="51" idx="3"/>
          </p:cNvCxnSpPr>
          <p:nvPr/>
        </p:nvCxnSpPr>
        <p:spPr>
          <a:xfrm flipV="1">
            <a:off x="5933304" y="4609074"/>
            <a:ext cx="2552700" cy="876300"/>
          </a:xfrm>
          <a:prstGeom prst="curvedConnector2">
            <a:avLst/>
          </a:prstGeom>
          <a:ln w="25400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50" idx="4"/>
            <a:endCxn id="51" idx="2"/>
          </p:cNvCxnSpPr>
          <p:nvPr/>
        </p:nvCxnSpPr>
        <p:spPr>
          <a:xfrm>
            <a:off x="6542904" y="2894574"/>
            <a:ext cx="1676400" cy="1371600"/>
          </a:xfrm>
          <a:prstGeom prst="curvedConnector3">
            <a:avLst>
              <a:gd name="adj1" fmla="val 50000"/>
            </a:avLst>
          </a:prstGeom>
          <a:ln w="25400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lowchart: Magnetic Disk 49"/>
          <p:cNvSpPr/>
          <p:nvPr/>
        </p:nvSpPr>
        <p:spPr>
          <a:xfrm>
            <a:off x="6009504" y="2551674"/>
            <a:ext cx="533400" cy="685800"/>
          </a:xfrm>
          <a:prstGeom prst="flowChartMagneticDisk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51" name="Flowchart: Magnetic Disk 50"/>
          <p:cNvSpPr/>
          <p:nvPr/>
        </p:nvSpPr>
        <p:spPr>
          <a:xfrm>
            <a:off x="8219304" y="3923274"/>
            <a:ext cx="533400" cy="685800"/>
          </a:xfrm>
          <a:prstGeom prst="flowChartMagneticDisk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2000">
              <a:solidFill>
                <a:schemeClr val="tx1"/>
              </a:solidFill>
            </a:endParaRPr>
          </a:p>
        </p:txBody>
      </p:sp>
      <p:sp>
        <p:nvSpPr>
          <p:cNvPr id="12307" name="TextBox 26"/>
          <p:cNvSpPr txBox="1">
            <a:spLocks noChangeArrowheads="1"/>
          </p:cNvSpPr>
          <p:nvPr/>
        </p:nvSpPr>
        <p:spPr bwMode="auto">
          <a:xfrm>
            <a:off x="4399005" y="4576123"/>
            <a:ext cx="1202724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dirty="0">
                <a:solidFill>
                  <a:srgbClr val="002060"/>
                </a:solidFill>
              </a:rPr>
              <a:t>Peer A</a:t>
            </a:r>
          </a:p>
        </p:txBody>
      </p:sp>
      <p:sp>
        <p:nvSpPr>
          <p:cNvPr id="75" name="TextBox 26"/>
          <p:cNvSpPr txBox="1">
            <a:spLocks noChangeArrowheads="1"/>
          </p:cNvSpPr>
          <p:nvPr/>
        </p:nvSpPr>
        <p:spPr bwMode="auto">
          <a:xfrm>
            <a:off x="5171304" y="3237474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002060"/>
                </a:solidFill>
              </a:rPr>
              <a:t>Peer B</a:t>
            </a:r>
          </a:p>
        </p:txBody>
      </p:sp>
      <p:sp>
        <p:nvSpPr>
          <p:cNvPr id="76" name="TextBox 26"/>
          <p:cNvSpPr txBox="1">
            <a:spLocks noChangeArrowheads="1"/>
          </p:cNvSpPr>
          <p:nvPr/>
        </p:nvSpPr>
        <p:spPr bwMode="auto">
          <a:xfrm>
            <a:off x="6695304" y="4437624"/>
            <a:ext cx="2209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>
                <a:solidFill>
                  <a:srgbClr val="002060"/>
                </a:solidFill>
              </a:rPr>
              <a:t>Peer C</a:t>
            </a:r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6009504" y="5599674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 dirty="0">
                <a:solidFill>
                  <a:srgbClr val="002060"/>
                </a:solidFill>
              </a:rPr>
              <a:t>∆</a:t>
            </a:r>
            <a:r>
              <a:rPr lang="en-US" sz="2000" baseline="-25000" dirty="0">
                <a:solidFill>
                  <a:srgbClr val="002060"/>
                </a:solidFill>
              </a:rPr>
              <a:t>A</a:t>
            </a:r>
            <a:r>
              <a:rPr lang="en-US" sz="2000" dirty="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784408" y="1354746"/>
            <a:ext cx="22329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+mn-lt"/>
              </a:rPr>
              <a:t>[</a:t>
            </a:r>
            <a:r>
              <a:rPr lang="en-US" sz="2000" dirty="0" smtClean="0">
                <a:latin typeface="+mn-lt"/>
              </a:rPr>
              <a:t>Ives et al. CIDR05; </a:t>
            </a:r>
            <a:br>
              <a:rPr lang="en-US" sz="2000" dirty="0" smtClean="0">
                <a:latin typeface="+mn-lt"/>
              </a:rPr>
            </a:br>
            <a:r>
              <a:rPr lang="en-US" sz="2000" dirty="0" smtClean="0">
                <a:latin typeface="+mn-lt"/>
              </a:rPr>
              <a:t>SIGMOD Rec. 08]</a:t>
            </a:r>
            <a:endParaRPr lang="en-US" sz="2000" dirty="0">
              <a:latin typeface="+mn-lt"/>
            </a:endParaRPr>
          </a:p>
        </p:txBody>
      </p:sp>
      <p:pic>
        <p:nvPicPr>
          <p:cNvPr id="62466" name="Picture 2" descr="C:\Users\zives\AppData\Local\Microsoft\Windows\Temporary Internet Files\Content.IE5\2M2K03HY\MCj0363242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5223" y="5498547"/>
            <a:ext cx="911208" cy="1099965"/>
          </a:xfrm>
          <a:prstGeom prst="rect">
            <a:avLst/>
          </a:prstGeom>
          <a:noFill/>
        </p:spPr>
      </p:pic>
      <p:sp>
        <p:nvSpPr>
          <p:cNvPr id="32" name="Flowchart: Magnetic Disk 31"/>
          <p:cNvSpPr/>
          <p:nvPr/>
        </p:nvSpPr>
        <p:spPr>
          <a:xfrm>
            <a:off x="7063947" y="5887998"/>
            <a:ext cx="1075036" cy="718747"/>
          </a:xfrm>
          <a:prstGeom prst="flowChartMagneticDisk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Archive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6" name="TextBox 37"/>
          <p:cNvSpPr txBox="1">
            <a:spLocks noChangeArrowheads="1"/>
          </p:cNvSpPr>
          <p:nvPr/>
        </p:nvSpPr>
        <p:spPr bwMode="auto">
          <a:xfrm>
            <a:off x="7963931" y="5976556"/>
            <a:ext cx="106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>
                <a:solidFill>
                  <a:srgbClr val="002060"/>
                </a:solidFill>
              </a:rPr>
              <a:t>∆</a:t>
            </a:r>
            <a:r>
              <a:rPr lang="en-US" sz="2000" baseline="-25000">
                <a:solidFill>
                  <a:srgbClr val="002060"/>
                </a:solidFill>
              </a:rPr>
              <a:t>B</a:t>
            </a:r>
            <a:r>
              <a:rPr lang="en-US" sz="200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891849" y="6233987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 dirty="0">
                <a:solidFill>
                  <a:srgbClr val="002060"/>
                </a:solidFill>
              </a:rPr>
              <a:t>∆</a:t>
            </a:r>
            <a:r>
              <a:rPr lang="en-US" sz="2000" baseline="-25000" dirty="0">
                <a:solidFill>
                  <a:srgbClr val="002060"/>
                </a:solidFill>
              </a:rPr>
              <a:t>C</a:t>
            </a:r>
            <a:r>
              <a:rPr lang="en-US" sz="2000" dirty="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893908" y="5715004"/>
            <a:ext cx="1143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sz="2000" dirty="0">
                <a:solidFill>
                  <a:srgbClr val="002060"/>
                </a:solidFill>
              </a:rPr>
              <a:t>∆</a:t>
            </a:r>
            <a:r>
              <a:rPr lang="en-US" sz="2000" baseline="-25000" dirty="0">
                <a:solidFill>
                  <a:srgbClr val="002060"/>
                </a:solidFill>
              </a:rPr>
              <a:t>A</a:t>
            </a:r>
            <a:r>
              <a:rPr lang="en-US" sz="2000" dirty="0">
                <a:solidFill>
                  <a:srgbClr val="002060"/>
                </a:solidFill>
                <a:latin typeface="Cambria Math" pitchFamily="18" charset="0"/>
              </a:rPr>
              <a:t>+/−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96415E-6 L 0.21771 -0.11289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" y="-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07083 -0.45138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-2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3.33333E-6 -4.44444E-6 L -0.01667 0.34862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" y="174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-4.44444E-6 L -0.2375 0.1930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25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97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uiExpand="1" build="p"/>
      <p:bldP spid="37" grpId="0" uiExpand="1"/>
      <p:bldP spid="37" grpId="1" uiExpand="1"/>
      <p:bldP spid="22548" grpId="0" uiExpand="1"/>
      <p:bldP spid="22548" grpId="1" uiExpand="1"/>
      <p:bldP spid="22549" grpId="0" uiExpand="1"/>
      <p:bldP spid="22549" grpId="1"/>
      <p:bldP spid="50" grpId="0" uiExpand="1" animBg="1"/>
      <p:bldP spid="51" grpId="0" uiExpand="1" animBg="1"/>
      <p:bldP spid="75" grpId="0" uiExpand="1"/>
      <p:bldP spid="76" grpId="0" uiExpand="1"/>
      <p:bldP spid="77" grpId="0" uiExpand="1"/>
      <p:bldP spid="77" grpId="1" uiExpand="1"/>
      <p:bldP spid="32" grpId="0" animBg="1"/>
      <p:bldP spid="36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152400"/>
            <a:ext cx="8345714" cy="1143000"/>
          </a:xfrm>
        </p:spPr>
        <p:txBody>
          <a:bodyPr/>
          <a:lstStyle/>
          <a:p>
            <a:r>
              <a:rPr lang="en-US" dirty="0" smtClean="0"/>
              <a:t>How the CDSS Addresses the Challenges of Scientific Data Sharing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82811"/>
            <a:ext cx="8349343" cy="4777946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A scientific database site is often not just a source, but a </a:t>
            </a:r>
            <a:r>
              <a:rPr lang="en-US" sz="2400" dirty="0" smtClean="0">
                <a:solidFill>
                  <a:srgbClr val="C00000"/>
                </a:solidFill>
              </a:rPr>
              <a:t>portal for a community</a:t>
            </a:r>
            <a:r>
              <a:rPr lang="en-US" sz="2400" dirty="0" smtClean="0"/>
              <a:t>:</a:t>
            </a:r>
          </a:p>
          <a:p>
            <a:pPr marL="742950" lvl="2" indent="-285750"/>
            <a:r>
              <a:rPr lang="en-US" dirty="0" smtClean="0">
                <a:solidFill>
                  <a:srgbClr val="0070C0"/>
                </a:solidFill>
              </a:rPr>
              <a:t>Preferred terminologies and schemas</a:t>
            </a:r>
          </a:p>
          <a:p>
            <a:pPr marL="742950" lvl="2" indent="-285750"/>
            <a:r>
              <a:rPr lang="en-US" dirty="0" smtClean="0">
                <a:solidFill>
                  <a:srgbClr val="0070C0"/>
                </a:solidFill>
              </a:rPr>
              <a:t>Differing conventions, hypotheses, curation standards</a:t>
            </a:r>
            <a:endParaRPr lang="en-US" sz="800" dirty="0" smtClean="0"/>
          </a:p>
          <a:p>
            <a:pPr>
              <a:buNone/>
            </a:pPr>
            <a:r>
              <a:rPr lang="en-US" sz="2400" dirty="0" smtClean="0"/>
              <a:t>Sites want to share data by “approximate synchronization”</a:t>
            </a:r>
          </a:p>
          <a:p>
            <a:pPr lvl="1">
              <a:buNone/>
            </a:pPr>
            <a:r>
              <a:rPr lang="en-US" sz="2000" dirty="0" smtClean="0"/>
              <a:t>Every site wants to import the latest data, then </a:t>
            </a:r>
            <a:r>
              <a:rPr lang="en-US" sz="2000" dirty="0" smtClean="0">
                <a:solidFill>
                  <a:srgbClr val="C00000"/>
                </a:solidFill>
              </a:rPr>
              <a:t>revise, query it</a:t>
            </a:r>
            <a:endParaRPr lang="en-US" sz="8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C00000"/>
                </a:solidFill>
              </a:rPr>
              <a:t>Change</a:t>
            </a:r>
            <a:r>
              <a:rPr lang="en-US" sz="2400" dirty="0" smtClean="0"/>
              <a:t> is prevalent everywhere:</a:t>
            </a:r>
          </a:p>
          <a:p>
            <a:pPr marL="455613" lvl="1"/>
            <a:r>
              <a:rPr lang="en-US" sz="2000" dirty="0" smtClean="0"/>
              <a:t>Updates to data:  curation, annotation, addition, correction, cleaning</a:t>
            </a:r>
          </a:p>
          <a:p>
            <a:pPr marL="455613" lvl="1"/>
            <a:r>
              <a:rPr lang="en-US" sz="2000" dirty="0" smtClean="0"/>
              <a:t>Evolving schemas, due to new kinds of data or new needs</a:t>
            </a:r>
          </a:p>
          <a:p>
            <a:pPr marL="455613" lvl="1"/>
            <a:r>
              <a:rPr lang="en-US" sz="2000" dirty="0" smtClean="0"/>
              <a:t>New sources, new collaborations with other communities</a:t>
            </a:r>
            <a:endParaRPr lang="en-US" sz="800" dirty="0" smtClean="0"/>
          </a:p>
          <a:p>
            <a:pPr marL="55563">
              <a:buNone/>
            </a:pPr>
            <a:r>
              <a:rPr lang="en-US" sz="2400" dirty="0" smtClean="0"/>
              <a:t>Different data sources have different levels of </a:t>
            </a:r>
            <a:r>
              <a:rPr lang="en-US" sz="2400" dirty="0" smtClean="0">
                <a:solidFill>
                  <a:srgbClr val="C00000"/>
                </a:solidFill>
              </a:rPr>
              <a:t>authority</a:t>
            </a:r>
          </a:p>
          <a:p>
            <a:pPr marL="455613" lvl="1"/>
            <a:r>
              <a:rPr lang="en-US" sz="2000" dirty="0" smtClean="0"/>
              <a:t>Impacts how data should be shared and how it is queried</a:t>
            </a:r>
            <a:endParaRPr lang="en-US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022" name="Rectangle 46"/>
          <p:cNvSpPr>
            <a:spLocks noChangeArrowheads="1"/>
          </p:cNvSpPr>
          <p:nvPr/>
        </p:nvSpPr>
        <p:spPr bwMode="auto">
          <a:xfrm>
            <a:off x="294760" y="1503363"/>
            <a:ext cx="86021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Suppose we have a site focused on phylogeny </a:t>
            </a:r>
            <a:r>
              <a:rPr lang="en-US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(organism </a:t>
            </a: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names &amp; canonical names)</a:t>
            </a:r>
          </a:p>
        </p:txBody>
      </p:sp>
      <p:sp>
        <p:nvSpPr>
          <p:cNvPr id="61" name="Title 6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Multiple Portals</a:t>
            </a:r>
            <a:endParaRPr lang="en-US" dirty="0"/>
          </a:p>
        </p:txBody>
      </p:sp>
      <p:sp>
        <p:nvSpPr>
          <p:cNvPr id="63" name="Freeform 3"/>
          <p:cNvSpPr>
            <a:spLocks/>
          </p:cNvSpPr>
          <p:nvPr/>
        </p:nvSpPr>
        <p:spPr bwMode="auto">
          <a:xfrm>
            <a:off x="3390685" y="2569821"/>
            <a:ext cx="2017712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" name="Freeform 4"/>
          <p:cNvSpPr>
            <a:spLocks/>
          </p:cNvSpPr>
          <p:nvPr/>
        </p:nvSpPr>
        <p:spPr bwMode="auto">
          <a:xfrm>
            <a:off x="3390685" y="2569821"/>
            <a:ext cx="2032000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" name="Rectangle 27"/>
          <p:cNvSpPr>
            <a:spLocks noChangeArrowheads="1"/>
          </p:cNvSpPr>
          <p:nvPr/>
        </p:nvSpPr>
        <p:spPr bwMode="auto">
          <a:xfrm>
            <a:off x="4247935" y="2314551"/>
            <a:ext cx="379912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uBio</a:t>
            </a:r>
            <a:endParaRPr lang="en-US" sz="2000" baseline="-25000" dirty="0"/>
          </a:p>
        </p:txBody>
      </p:sp>
      <p:sp>
        <p:nvSpPr>
          <p:cNvPr id="66" name="Freeform 29"/>
          <p:cNvSpPr>
            <a:spLocks noEditPoints="1"/>
          </p:cNvSpPr>
          <p:nvPr/>
        </p:nvSpPr>
        <p:spPr bwMode="auto">
          <a:xfrm>
            <a:off x="3568485" y="2787308"/>
            <a:ext cx="1654175" cy="701675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29" y="345"/>
              </a:cxn>
              <a:cxn ang="0">
                <a:pos x="57" y="432"/>
              </a:cxn>
              <a:cxn ang="0">
                <a:pos x="29" y="403"/>
              </a:cxn>
              <a:cxn ang="0">
                <a:pos x="0" y="662"/>
              </a:cxn>
              <a:cxn ang="0">
                <a:pos x="57" y="835"/>
              </a:cxn>
              <a:cxn ang="0">
                <a:pos x="57" y="777"/>
              </a:cxn>
              <a:cxn ang="0">
                <a:pos x="0" y="950"/>
              </a:cxn>
              <a:cxn ang="0">
                <a:pos x="29" y="1209"/>
              </a:cxn>
              <a:cxn ang="0">
                <a:pos x="89" y="1206"/>
              </a:cxn>
              <a:cxn ang="0">
                <a:pos x="61" y="1235"/>
              </a:cxn>
              <a:cxn ang="0">
                <a:pos x="320" y="1264"/>
              </a:cxn>
              <a:cxn ang="0">
                <a:pos x="493" y="1206"/>
              </a:cxn>
              <a:cxn ang="0">
                <a:pos x="435" y="1206"/>
              </a:cxn>
              <a:cxn ang="0">
                <a:pos x="608" y="1264"/>
              </a:cxn>
              <a:cxn ang="0">
                <a:pos x="867" y="1235"/>
              </a:cxn>
              <a:cxn ang="0">
                <a:pos x="953" y="1206"/>
              </a:cxn>
              <a:cxn ang="0">
                <a:pos x="925" y="1235"/>
              </a:cxn>
              <a:cxn ang="0">
                <a:pos x="1184" y="1264"/>
              </a:cxn>
              <a:cxn ang="0">
                <a:pos x="1357" y="1206"/>
              </a:cxn>
              <a:cxn ang="0">
                <a:pos x="1299" y="1206"/>
              </a:cxn>
              <a:cxn ang="0">
                <a:pos x="1472" y="1264"/>
              </a:cxn>
              <a:cxn ang="0">
                <a:pos x="1731" y="1235"/>
              </a:cxn>
              <a:cxn ang="0">
                <a:pos x="1817" y="1206"/>
              </a:cxn>
              <a:cxn ang="0">
                <a:pos x="1789" y="1235"/>
              </a:cxn>
              <a:cxn ang="0">
                <a:pos x="2048" y="1264"/>
              </a:cxn>
              <a:cxn ang="0">
                <a:pos x="2218" y="1206"/>
              </a:cxn>
              <a:cxn ang="0">
                <a:pos x="2247" y="1235"/>
              </a:cxn>
              <a:cxn ang="0">
                <a:pos x="2189" y="1117"/>
              </a:cxn>
              <a:cxn ang="0">
                <a:pos x="2218" y="1146"/>
              </a:cxn>
              <a:cxn ang="0">
                <a:pos x="2247" y="887"/>
              </a:cxn>
              <a:cxn ang="0">
                <a:pos x="2189" y="714"/>
              </a:cxn>
              <a:cxn ang="0">
                <a:pos x="2189" y="771"/>
              </a:cxn>
              <a:cxn ang="0">
                <a:pos x="2247" y="599"/>
              </a:cxn>
              <a:cxn ang="0">
                <a:pos x="2218" y="339"/>
              </a:cxn>
              <a:cxn ang="0">
                <a:pos x="2189" y="253"/>
              </a:cxn>
              <a:cxn ang="0">
                <a:pos x="2218" y="282"/>
              </a:cxn>
              <a:cxn ang="0">
                <a:pos x="2212" y="57"/>
              </a:cxn>
              <a:cxn ang="0">
                <a:pos x="2247" y="80"/>
              </a:cxn>
              <a:cxn ang="0">
                <a:pos x="2011" y="28"/>
              </a:cxn>
              <a:cxn ang="0">
                <a:pos x="1924" y="57"/>
              </a:cxn>
              <a:cxn ang="0">
                <a:pos x="1953" y="28"/>
              </a:cxn>
              <a:cxn ang="0">
                <a:pos x="1694" y="0"/>
              </a:cxn>
              <a:cxn ang="0">
                <a:pos x="1521" y="57"/>
              </a:cxn>
              <a:cxn ang="0">
                <a:pos x="1579" y="57"/>
              </a:cxn>
              <a:cxn ang="0">
                <a:pos x="1406" y="0"/>
              </a:cxn>
              <a:cxn ang="0">
                <a:pos x="1147" y="28"/>
              </a:cxn>
              <a:cxn ang="0">
                <a:pos x="1060" y="57"/>
              </a:cxn>
              <a:cxn ang="0">
                <a:pos x="1089" y="28"/>
              </a:cxn>
              <a:cxn ang="0">
                <a:pos x="830" y="0"/>
              </a:cxn>
              <a:cxn ang="0">
                <a:pos x="657" y="57"/>
              </a:cxn>
              <a:cxn ang="0">
                <a:pos x="715" y="57"/>
              </a:cxn>
              <a:cxn ang="0">
                <a:pos x="542" y="0"/>
              </a:cxn>
              <a:cxn ang="0">
                <a:pos x="283" y="28"/>
              </a:cxn>
              <a:cxn ang="0">
                <a:pos x="196" y="57"/>
              </a:cxn>
              <a:cxn ang="0">
                <a:pos x="225" y="28"/>
              </a:cxn>
            </a:cxnLst>
            <a:rect l="0" t="0" r="r" b="b"/>
            <a:pathLst>
              <a:path w="2247" h="1264">
                <a:moveTo>
                  <a:pt x="57" y="86"/>
                </a:moveTo>
                <a:lnTo>
                  <a:pt x="57" y="144"/>
                </a:lnTo>
                <a:cubicBezTo>
                  <a:pt x="57" y="160"/>
                  <a:pt x="45" y="172"/>
                  <a:pt x="29" y="172"/>
                </a:cubicBezTo>
                <a:cubicBezTo>
                  <a:pt x="13" y="172"/>
                  <a:pt x="0" y="160"/>
                  <a:pt x="0" y="144"/>
                </a:cubicBezTo>
                <a:lnTo>
                  <a:pt x="0" y="86"/>
                </a:lnTo>
                <a:cubicBezTo>
                  <a:pt x="0" y="70"/>
                  <a:pt x="13" y="57"/>
                  <a:pt x="29" y="57"/>
                </a:cubicBezTo>
                <a:cubicBezTo>
                  <a:pt x="45" y="57"/>
                  <a:pt x="57" y="70"/>
                  <a:pt x="57" y="86"/>
                </a:cubicBezTo>
                <a:close/>
                <a:moveTo>
                  <a:pt x="57" y="259"/>
                </a:moveTo>
                <a:lnTo>
                  <a:pt x="57" y="316"/>
                </a:lnTo>
                <a:cubicBezTo>
                  <a:pt x="57" y="332"/>
                  <a:pt x="45" y="345"/>
                  <a:pt x="29" y="345"/>
                </a:cubicBezTo>
                <a:cubicBezTo>
                  <a:pt x="13" y="345"/>
                  <a:pt x="0" y="332"/>
                  <a:pt x="0" y="316"/>
                </a:cubicBezTo>
                <a:lnTo>
                  <a:pt x="0" y="259"/>
                </a:lnTo>
                <a:cubicBezTo>
                  <a:pt x="0" y="243"/>
                  <a:pt x="13" y="230"/>
                  <a:pt x="29" y="230"/>
                </a:cubicBezTo>
                <a:cubicBezTo>
                  <a:pt x="45" y="230"/>
                  <a:pt x="57" y="243"/>
                  <a:pt x="57" y="259"/>
                </a:cubicBezTo>
                <a:close/>
                <a:moveTo>
                  <a:pt x="57" y="432"/>
                </a:moveTo>
                <a:lnTo>
                  <a:pt x="57" y="489"/>
                </a:lnTo>
                <a:cubicBezTo>
                  <a:pt x="57" y="505"/>
                  <a:pt x="45" y="518"/>
                  <a:pt x="29" y="518"/>
                </a:cubicBezTo>
                <a:cubicBezTo>
                  <a:pt x="13" y="518"/>
                  <a:pt x="0" y="505"/>
                  <a:pt x="0" y="489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7" y="416"/>
                  <a:pt x="57" y="432"/>
                </a:cubicBezTo>
                <a:close/>
                <a:moveTo>
                  <a:pt x="57" y="604"/>
                </a:moveTo>
                <a:lnTo>
                  <a:pt x="57" y="662"/>
                </a:lnTo>
                <a:cubicBezTo>
                  <a:pt x="57" y="678"/>
                  <a:pt x="45" y="691"/>
                  <a:pt x="29" y="691"/>
                </a:cubicBezTo>
                <a:cubicBezTo>
                  <a:pt x="13" y="691"/>
                  <a:pt x="0" y="678"/>
                  <a:pt x="0" y="662"/>
                </a:cubicBezTo>
                <a:lnTo>
                  <a:pt x="0" y="604"/>
                </a:lnTo>
                <a:cubicBezTo>
                  <a:pt x="0" y="588"/>
                  <a:pt x="13" y="576"/>
                  <a:pt x="29" y="576"/>
                </a:cubicBezTo>
                <a:cubicBezTo>
                  <a:pt x="45" y="576"/>
                  <a:pt x="57" y="588"/>
                  <a:pt x="57" y="604"/>
                </a:cubicBezTo>
                <a:close/>
                <a:moveTo>
                  <a:pt x="57" y="777"/>
                </a:moveTo>
                <a:lnTo>
                  <a:pt x="57" y="835"/>
                </a:lnTo>
                <a:cubicBezTo>
                  <a:pt x="57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7"/>
                </a:lnTo>
                <a:cubicBezTo>
                  <a:pt x="0" y="761"/>
                  <a:pt x="13" y="748"/>
                  <a:pt x="29" y="748"/>
                </a:cubicBezTo>
                <a:cubicBezTo>
                  <a:pt x="45" y="748"/>
                  <a:pt x="57" y="761"/>
                  <a:pt x="57" y="777"/>
                </a:cubicBezTo>
                <a:close/>
                <a:moveTo>
                  <a:pt x="57" y="950"/>
                </a:moveTo>
                <a:lnTo>
                  <a:pt x="57" y="1008"/>
                </a:lnTo>
                <a:cubicBezTo>
                  <a:pt x="57" y="1024"/>
                  <a:pt x="45" y="1036"/>
                  <a:pt x="29" y="1036"/>
                </a:cubicBezTo>
                <a:cubicBezTo>
                  <a:pt x="13" y="1036"/>
                  <a:pt x="0" y="1024"/>
                  <a:pt x="0" y="1008"/>
                </a:cubicBezTo>
                <a:lnTo>
                  <a:pt x="0" y="950"/>
                </a:lnTo>
                <a:cubicBezTo>
                  <a:pt x="0" y="934"/>
                  <a:pt x="13" y="921"/>
                  <a:pt x="29" y="921"/>
                </a:cubicBezTo>
                <a:cubicBezTo>
                  <a:pt x="45" y="921"/>
                  <a:pt x="57" y="934"/>
                  <a:pt x="57" y="950"/>
                </a:cubicBezTo>
                <a:close/>
                <a:moveTo>
                  <a:pt x="57" y="1123"/>
                </a:moveTo>
                <a:lnTo>
                  <a:pt x="57" y="1180"/>
                </a:lnTo>
                <a:cubicBezTo>
                  <a:pt x="57" y="1196"/>
                  <a:pt x="45" y="1209"/>
                  <a:pt x="29" y="1209"/>
                </a:cubicBezTo>
                <a:cubicBezTo>
                  <a:pt x="13" y="1209"/>
                  <a:pt x="0" y="1196"/>
                  <a:pt x="0" y="1180"/>
                </a:cubicBezTo>
                <a:lnTo>
                  <a:pt x="0" y="1123"/>
                </a:lnTo>
                <a:cubicBezTo>
                  <a:pt x="0" y="1107"/>
                  <a:pt x="13" y="1094"/>
                  <a:pt x="29" y="1094"/>
                </a:cubicBezTo>
                <a:cubicBezTo>
                  <a:pt x="45" y="1094"/>
                  <a:pt x="57" y="1107"/>
                  <a:pt x="57" y="1123"/>
                </a:cubicBezTo>
                <a:close/>
                <a:moveTo>
                  <a:pt x="89" y="1206"/>
                </a:moveTo>
                <a:lnTo>
                  <a:pt x="147" y="1206"/>
                </a:lnTo>
                <a:cubicBezTo>
                  <a:pt x="163" y="1206"/>
                  <a:pt x="176" y="1219"/>
                  <a:pt x="176" y="1235"/>
                </a:cubicBezTo>
                <a:cubicBezTo>
                  <a:pt x="176" y="1251"/>
                  <a:pt x="163" y="1264"/>
                  <a:pt x="147" y="1264"/>
                </a:cubicBezTo>
                <a:lnTo>
                  <a:pt x="89" y="1264"/>
                </a:lnTo>
                <a:cubicBezTo>
                  <a:pt x="74" y="1264"/>
                  <a:pt x="61" y="1251"/>
                  <a:pt x="61" y="1235"/>
                </a:cubicBezTo>
                <a:cubicBezTo>
                  <a:pt x="61" y="1219"/>
                  <a:pt x="74" y="1206"/>
                  <a:pt x="89" y="1206"/>
                </a:cubicBezTo>
                <a:close/>
                <a:moveTo>
                  <a:pt x="262" y="1206"/>
                </a:moveTo>
                <a:lnTo>
                  <a:pt x="320" y="1206"/>
                </a:lnTo>
                <a:cubicBezTo>
                  <a:pt x="336" y="1206"/>
                  <a:pt x="349" y="1219"/>
                  <a:pt x="349" y="1235"/>
                </a:cubicBezTo>
                <a:cubicBezTo>
                  <a:pt x="349" y="1251"/>
                  <a:pt x="336" y="1264"/>
                  <a:pt x="320" y="1264"/>
                </a:cubicBezTo>
                <a:lnTo>
                  <a:pt x="262" y="1264"/>
                </a:lnTo>
                <a:cubicBezTo>
                  <a:pt x="246" y="1264"/>
                  <a:pt x="233" y="1251"/>
                  <a:pt x="233" y="1235"/>
                </a:cubicBezTo>
                <a:cubicBezTo>
                  <a:pt x="233" y="1219"/>
                  <a:pt x="246" y="1206"/>
                  <a:pt x="262" y="1206"/>
                </a:cubicBezTo>
                <a:close/>
                <a:moveTo>
                  <a:pt x="435" y="1206"/>
                </a:moveTo>
                <a:lnTo>
                  <a:pt x="493" y="1206"/>
                </a:lnTo>
                <a:cubicBezTo>
                  <a:pt x="509" y="1206"/>
                  <a:pt x="521" y="1219"/>
                  <a:pt x="521" y="1235"/>
                </a:cubicBezTo>
                <a:cubicBezTo>
                  <a:pt x="521" y="1251"/>
                  <a:pt x="509" y="1264"/>
                  <a:pt x="493" y="1264"/>
                </a:cubicBezTo>
                <a:lnTo>
                  <a:pt x="435" y="1264"/>
                </a:lnTo>
                <a:cubicBezTo>
                  <a:pt x="419" y="1264"/>
                  <a:pt x="406" y="1251"/>
                  <a:pt x="406" y="1235"/>
                </a:cubicBezTo>
                <a:cubicBezTo>
                  <a:pt x="406" y="1219"/>
                  <a:pt x="419" y="1206"/>
                  <a:pt x="435" y="1206"/>
                </a:cubicBezTo>
                <a:close/>
                <a:moveTo>
                  <a:pt x="608" y="1206"/>
                </a:moveTo>
                <a:lnTo>
                  <a:pt x="665" y="1206"/>
                </a:lnTo>
                <a:cubicBezTo>
                  <a:pt x="681" y="1206"/>
                  <a:pt x="694" y="1219"/>
                  <a:pt x="694" y="1235"/>
                </a:cubicBezTo>
                <a:cubicBezTo>
                  <a:pt x="694" y="1251"/>
                  <a:pt x="681" y="1264"/>
                  <a:pt x="665" y="1264"/>
                </a:cubicBezTo>
                <a:lnTo>
                  <a:pt x="608" y="1264"/>
                </a:lnTo>
                <a:cubicBezTo>
                  <a:pt x="592" y="1264"/>
                  <a:pt x="579" y="1251"/>
                  <a:pt x="579" y="1235"/>
                </a:cubicBezTo>
                <a:cubicBezTo>
                  <a:pt x="579" y="1219"/>
                  <a:pt x="592" y="1206"/>
                  <a:pt x="608" y="1206"/>
                </a:cubicBezTo>
                <a:close/>
                <a:moveTo>
                  <a:pt x="781" y="1206"/>
                </a:moveTo>
                <a:lnTo>
                  <a:pt x="838" y="1206"/>
                </a:lnTo>
                <a:cubicBezTo>
                  <a:pt x="854" y="1206"/>
                  <a:pt x="867" y="1219"/>
                  <a:pt x="867" y="1235"/>
                </a:cubicBezTo>
                <a:cubicBezTo>
                  <a:pt x="867" y="1251"/>
                  <a:pt x="854" y="1264"/>
                  <a:pt x="838" y="1264"/>
                </a:cubicBezTo>
                <a:lnTo>
                  <a:pt x="781" y="1264"/>
                </a:lnTo>
                <a:cubicBezTo>
                  <a:pt x="765" y="1264"/>
                  <a:pt x="752" y="1251"/>
                  <a:pt x="752" y="1235"/>
                </a:cubicBezTo>
                <a:cubicBezTo>
                  <a:pt x="752" y="1219"/>
                  <a:pt x="765" y="1206"/>
                  <a:pt x="781" y="1206"/>
                </a:cubicBezTo>
                <a:close/>
                <a:moveTo>
                  <a:pt x="953" y="1206"/>
                </a:moveTo>
                <a:lnTo>
                  <a:pt x="1011" y="1206"/>
                </a:lnTo>
                <a:cubicBezTo>
                  <a:pt x="1027" y="1206"/>
                  <a:pt x="1040" y="1219"/>
                  <a:pt x="1040" y="1235"/>
                </a:cubicBezTo>
                <a:cubicBezTo>
                  <a:pt x="1040" y="1251"/>
                  <a:pt x="1027" y="1264"/>
                  <a:pt x="1011" y="1264"/>
                </a:cubicBezTo>
                <a:lnTo>
                  <a:pt x="953" y="1264"/>
                </a:lnTo>
                <a:cubicBezTo>
                  <a:pt x="938" y="1264"/>
                  <a:pt x="925" y="1251"/>
                  <a:pt x="925" y="1235"/>
                </a:cubicBezTo>
                <a:cubicBezTo>
                  <a:pt x="925" y="1219"/>
                  <a:pt x="938" y="1206"/>
                  <a:pt x="953" y="1206"/>
                </a:cubicBezTo>
                <a:close/>
                <a:moveTo>
                  <a:pt x="1126" y="1206"/>
                </a:moveTo>
                <a:lnTo>
                  <a:pt x="1184" y="1206"/>
                </a:lnTo>
                <a:cubicBezTo>
                  <a:pt x="1200" y="1206"/>
                  <a:pt x="1213" y="1219"/>
                  <a:pt x="1213" y="1235"/>
                </a:cubicBezTo>
                <a:cubicBezTo>
                  <a:pt x="1213" y="1251"/>
                  <a:pt x="1200" y="1264"/>
                  <a:pt x="1184" y="1264"/>
                </a:cubicBezTo>
                <a:lnTo>
                  <a:pt x="1126" y="1264"/>
                </a:lnTo>
                <a:cubicBezTo>
                  <a:pt x="1110" y="1264"/>
                  <a:pt x="1097" y="1251"/>
                  <a:pt x="1097" y="1235"/>
                </a:cubicBezTo>
                <a:cubicBezTo>
                  <a:pt x="1097" y="1219"/>
                  <a:pt x="1110" y="1206"/>
                  <a:pt x="1126" y="1206"/>
                </a:cubicBezTo>
                <a:close/>
                <a:moveTo>
                  <a:pt x="1299" y="1206"/>
                </a:moveTo>
                <a:lnTo>
                  <a:pt x="1357" y="1206"/>
                </a:lnTo>
                <a:cubicBezTo>
                  <a:pt x="1373" y="1206"/>
                  <a:pt x="1385" y="1219"/>
                  <a:pt x="1385" y="1235"/>
                </a:cubicBezTo>
                <a:cubicBezTo>
                  <a:pt x="1385" y="1251"/>
                  <a:pt x="1373" y="1264"/>
                  <a:pt x="1357" y="1264"/>
                </a:cubicBezTo>
                <a:lnTo>
                  <a:pt x="1299" y="1264"/>
                </a:lnTo>
                <a:cubicBezTo>
                  <a:pt x="1283" y="1264"/>
                  <a:pt x="1270" y="1251"/>
                  <a:pt x="1270" y="1235"/>
                </a:cubicBezTo>
                <a:cubicBezTo>
                  <a:pt x="1270" y="1219"/>
                  <a:pt x="1283" y="1206"/>
                  <a:pt x="1299" y="1206"/>
                </a:cubicBezTo>
                <a:close/>
                <a:moveTo>
                  <a:pt x="1472" y="1206"/>
                </a:moveTo>
                <a:lnTo>
                  <a:pt x="1529" y="1206"/>
                </a:lnTo>
                <a:cubicBezTo>
                  <a:pt x="1545" y="1206"/>
                  <a:pt x="1558" y="1219"/>
                  <a:pt x="1558" y="1235"/>
                </a:cubicBezTo>
                <a:cubicBezTo>
                  <a:pt x="1558" y="1251"/>
                  <a:pt x="1545" y="1264"/>
                  <a:pt x="1529" y="1264"/>
                </a:cubicBezTo>
                <a:lnTo>
                  <a:pt x="1472" y="1264"/>
                </a:lnTo>
                <a:cubicBezTo>
                  <a:pt x="1456" y="1264"/>
                  <a:pt x="1443" y="1251"/>
                  <a:pt x="1443" y="1235"/>
                </a:cubicBezTo>
                <a:cubicBezTo>
                  <a:pt x="1443" y="1219"/>
                  <a:pt x="1456" y="1206"/>
                  <a:pt x="1472" y="1206"/>
                </a:cubicBezTo>
                <a:close/>
                <a:moveTo>
                  <a:pt x="1645" y="1206"/>
                </a:moveTo>
                <a:lnTo>
                  <a:pt x="1702" y="1206"/>
                </a:lnTo>
                <a:cubicBezTo>
                  <a:pt x="1718" y="1206"/>
                  <a:pt x="1731" y="1219"/>
                  <a:pt x="1731" y="1235"/>
                </a:cubicBezTo>
                <a:cubicBezTo>
                  <a:pt x="1731" y="1251"/>
                  <a:pt x="1718" y="1264"/>
                  <a:pt x="1702" y="1264"/>
                </a:cubicBezTo>
                <a:lnTo>
                  <a:pt x="1645" y="1264"/>
                </a:lnTo>
                <a:cubicBezTo>
                  <a:pt x="1629" y="1264"/>
                  <a:pt x="1616" y="1251"/>
                  <a:pt x="1616" y="1235"/>
                </a:cubicBezTo>
                <a:cubicBezTo>
                  <a:pt x="1616" y="1219"/>
                  <a:pt x="1629" y="1206"/>
                  <a:pt x="1645" y="1206"/>
                </a:cubicBezTo>
                <a:close/>
                <a:moveTo>
                  <a:pt x="1817" y="1206"/>
                </a:moveTo>
                <a:lnTo>
                  <a:pt x="1875" y="1206"/>
                </a:lnTo>
                <a:cubicBezTo>
                  <a:pt x="1891" y="1206"/>
                  <a:pt x="1904" y="1219"/>
                  <a:pt x="1904" y="1235"/>
                </a:cubicBezTo>
                <a:cubicBezTo>
                  <a:pt x="1904" y="1251"/>
                  <a:pt x="1891" y="1264"/>
                  <a:pt x="1875" y="1264"/>
                </a:cubicBezTo>
                <a:lnTo>
                  <a:pt x="1817" y="1264"/>
                </a:lnTo>
                <a:cubicBezTo>
                  <a:pt x="1802" y="1264"/>
                  <a:pt x="1789" y="1251"/>
                  <a:pt x="1789" y="1235"/>
                </a:cubicBezTo>
                <a:cubicBezTo>
                  <a:pt x="1789" y="1219"/>
                  <a:pt x="1802" y="1206"/>
                  <a:pt x="1817" y="1206"/>
                </a:cubicBezTo>
                <a:close/>
                <a:moveTo>
                  <a:pt x="1990" y="1206"/>
                </a:moveTo>
                <a:lnTo>
                  <a:pt x="2048" y="1206"/>
                </a:lnTo>
                <a:cubicBezTo>
                  <a:pt x="2064" y="1206"/>
                  <a:pt x="2077" y="1219"/>
                  <a:pt x="2077" y="1235"/>
                </a:cubicBezTo>
                <a:cubicBezTo>
                  <a:pt x="2077" y="1251"/>
                  <a:pt x="2064" y="1264"/>
                  <a:pt x="2048" y="1264"/>
                </a:cubicBezTo>
                <a:lnTo>
                  <a:pt x="1990" y="1264"/>
                </a:lnTo>
                <a:cubicBezTo>
                  <a:pt x="1974" y="1264"/>
                  <a:pt x="1961" y="1251"/>
                  <a:pt x="1961" y="1235"/>
                </a:cubicBezTo>
                <a:cubicBezTo>
                  <a:pt x="1961" y="1219"/>
                  <a:pt x="1974" y="1206"/>
                  <a:pt x="1990" y="1206"/>
                </a:cubicBezTo>
                <a:close/>
                <a:moveTo>
                  <a:pt x="2163" y="1206"/>
                </a:moveTo>
                <a:lnTo>
                  <a:pt x="2218" y="1206"/>
                </a:lnTo>
                <a:lnTo>
                  <a:pt x="2189" y="1235"/>
                </a:lnTo>
                <a:lnTo>
                  <a:pt x="2189" y="1232"/>
                </a:lnTo>
                <a:cubicBezTo>
                  <a:pt x="2189" y="1216"/>
                  <a:pt x="2202" y="1203"/>
                  <a:pt x="2218" y="1203"/>
                </a:cubicBezTo>
                <a:cubicBezTo>
                  <a:pt x="2234" y="1203"/>
                  <a:pt x="2247" y="1216"/>
                  <a:pt x="2247" y="1232"/>
                </a:cubicBezTo>
                <a:lnTo>
                  <a:pt x="2247" y="1235"/>
                </a:lnTo>
                <a:cubicBezTo>
                  <a:pt x="2247" y="1251"/>
                  <a:pt x="2234" y="1264"/>
                  <a:pt x="2218" y="1264"/>
                </a:cubicBezTo>
                <a:lnTo>
                  <a:pt x="2163" y="1264"/>
                </a:lnTo>
                <a:cubicBezTo>
                  <a:pt x="2147" y="1264"/>
                  <a:pt x="2134" y="1251"/>
                  <a:pt x="2134" y="1235"/>
                </a:cubicBezTo>
                <a:cubicBezTo>
                  <a:pt x="2134" y="1219"/>
                  <a:pt x="2147" y="1206"/>
                  <a:pt x="2163" y="1206"/>
                </a:cubicBezTo>
                <a:close/>
                <a:moveTo>
                  <a:pt x="2189" y="1117"/>
                </a:moveTo>
                <a:lnTo>
                  <a:pt x="2189" y="1059"/>
                </a:lnTo>
                <a:cubicBezTo>
                  <a:pt x="2189" y="1043"/>
                  <a:pt x="2202" y="1031"/>
                  <a:pt x="2218" y="1031"/>
                </a:cubicBezTo>
                <a:cubicBezTo>
                  <a:pt x="2234" y="1031"/>
                  <a:pt x="2247" y="1043"/>
                  <a:pt x="2247" y="1059"/>
                </a:cubicBezTo>
                <a:lnTo>
                  <a:pt x="2247" y="1117"/>
                </a:lnTo>
                <a:cubicBezTo>
                  <a:pt x="2247" y="1133"/>
                  <a:pt x="2234" y="1146"/>
                  <a:pt x="2218" y="1146"/>
                </a:cubicBezTo>
                <a:cubicBezTo>
                  <a:pt x="2202" y="1146"/>
                  <a:pt x="2189" y="1133"/>
                  <a:pt x="2189" y="1117"/>
                </a:cubicBezTo>
                <a:close/>
                <a:moveTo>
                  <a:pt x="2189" y="944"/>
                </a:moveTo>
                <a:lnTo>
                  <a:pt x="2189" y="887"/>
                </a:lnTo>
                <a:cubicBezTo>
                  <a:pt x="2189" y="871"/>
                  <a:pt x="2202" y="858"/>
                  <a:pt x="2218" y="858"/>
                </a:cubicBezTo>
                <a:cubicBezTo>
                  <a:pt x="2234" y="858"/>
                  <a:pt x="2247" y="871"/>
                  <a:pt x="2247" y="887"/>
                </a:cubicBezTo>
                <a:lnTo>
                  <a:pt x="2247" y="944"/>
                </a:lnTo>
                <a:cubicBezTo>
                  <a:pt x="2247" y="960"/>
                  <a:pt x="2234" y="973"/>
                  <a:pt x="2218" y="973"/>
                </a:cubicBezTo>
                <a:cubicBezTo>
                  <a:pt x="2202" y="973"/>
                  <a:pt x="2189" y="960"/>
                  <a:pt x="2189" y="944"/>
                </a:cubicBezTo>
                <a:close/>
                <a:moveTo>
                  <a:pt x="2189" y="771"/>
                </a:moveTo>
                <a:lnTo>
                  <a:pt x="2189" y="714"/>
                </a:lnTo>
                <a:cubicBezTo>
                  <a:pt x="2189" y="698"/>
                  <a:pt x="2202" y="685"/>
                  <a:pt x="2218" y="685"/>
                </a:cubicBezTo>
                <a:cubicBezTo>
                  <a:pt x="2234" y="685"/>
                  <a:pt x="2247" y="698"/>
                  <a:pt x="2247" y="714"/>
                </a:cubicBezTo>
                <a:lnTo>
                  <a:pt x="2247" y="771"/>
                </a:lnTo>
                <a:cubicBezTo>
                  <a:pt x="2247" y="787"/>
                  <a:pt x="2234" y="800"/>
                  <a:pt x="2218" y="800"/>
                </a:cubicBezTo>
                <a:cubicBezTo>
                  <a:pt x="2202" y="800"/>
                  <a:pt x="2189" y="787"/>
                  <a:pt x="2189" y="771"/>
                </a:cubicBezTo>
                <a:close/>
                <a:moveTo>
                  <a:pt x="2189" y="599"/>
                </a:moveTo>
                <a:lnTo>
                  <a:pt x="2189" y="541"/>
                </a:lnTo>
                <a:cubicBezTo>
                  <a:pt x="2189" y="525"/>
                  <a:pt x="2202" y="512"/>
                  <a:pt x="2218" y="512"/>
                </a:cubicBezTo>
                <a:cubicBezTo>
                  <a:pt x="2234" y="512"/>
                  <a:pt x="2247" y="525"/>
                  <a:pt x="2247" y="541"/>
                </a:cubicBezTo>
                <a:lnTo>
                  <a:pt x="2247" y="599"/>
                </a:lnTo>
                <a:cubicBezTo>
                  <a:pt x="2247" y="615"/>
                  <a:pt x="2234" y="627"/>
                  <a:pt x="2218" y="627"/>
                </a:cubicBezTo>
                <a:cubicBezTo>
                  <a:pt x="2202" y="627"/>
                  <a:pt x="2189" y="615"/>
                  <a:pt x="2189" y="599"/>
                </a:cubicBezTo>
                <a:close/>
                <a:moveTo>
                  <a:pt x="2189" y="426"/>
                </a:moveTo>
                <a:lnTo>
                  <a:pt x="2189" y="368"/>
                </a:lnTo>
                <a:cubicBezTo>
                  <a:pt x="2189" y="352"/>
                  <a:pt x="2202" y="339"/>
                  <a:pt x="2218" y="339"/>
                </a:cubicBezTo>
                <a:cubicBezTo>
                  <a:pt x="2234" y="339"/>
                  <a:pt x="2247" y="352"/>
                  <a:pt x="2247" y="368"/>
                </a:cubicBezTo>
                <a:lnTo>
                  <a:pt x="2247" y="426"/>
                </a:lnTo>
                <a:cubicBezTo>
                  <a:pt x="2247" y="442"/>
                  <a:pt x="2234" y="455"/>
                  <a:pt x="2218" y="455"/>
                </a:cubicBezTo>
                <a:cubicBezTo>
                  <a:pt x="2202" y="455"/>
                  <a:pt x="2189" y="442"/>
                  <a:pt x="2189" y="426"/>
                </a:cubicBezTo>
                <a:close/>
                <a:moveTo>
                  <a:pt x="2189" y="253"/>
                </a:moveTo>
                <a:lnTo>
                  <a:pt x="2189" y="195"/>
                </a:lnTo>
                <a:cubicBezTo>
                  <a:pt x="2189" y="179"/>
                  <a:pt x="2202" y="167"/>
                  <a:pt x="2218" y="167"/>
                </a:cubicBezTo>
                <a:cubicBezTo>
                  <a:pt x="2234" y="167"/>
                  <a:pt x="2247" y="179"/>
                  <a:pt x="2247" y="195"/>
                </a:cubicBezTo>
                <a:lnTo>
                  <a:pt x="2247" y="253"/>
                </a:lnTo>
                <a:cubicBezTo>
                  <a:pt x="2247" y="269"/>
                  <a:pt x="2234" y="282"/>
                  <a:pt x="2218" y="282"/>
                </a:cubicBezTo>
                <a:cubicBezTo>
                  <a:pt x="2202" y="282"/>
                  <a:pt x="2189" y="269"/>
                  <a:pt x="2189" y="253"/>
                </a:cubicBezTo>
                <a:close/>
                <a:moveTo>
                  <a:pt x="2189" y="80"/>
                </a:moveTo>
                <a:lnTo>
                  <a:pt x="2189" y="28"/>
                </a:lnTo>
                <a:lnTo>
                  <a:pt x="2218" y="57"/>
                </a:lnTo>
                <a:lnTo>
                  <a:pt x="2212" y="57"/>
                </a:lnTo>
                <a:cubicBezTo>
                  <a:pt x="2196" y="57"/>
                  <a:pt x="2184" y="44"/>
                  <a:pt x="2184" y="28"/>
                </a:cubicBezTo>
                <a:cubicBezTo>
                  <a:pt x="2184" y="12"/>
                  <a:pt x="2196" y="0"/>
                  <a:pt x="2212" y="0"/>
                </a:cubicBezTo>
                <a:lnTo>
                  <a:pt x="2218" y="0"/>
                </a:lnTo>
                <a:cubicBezTo>
                  <a:pt x="2234" y="0"/>
                  <a:pt x="2247" y="12"/>
                  <a:pt x="2247" y="28"/>
                </a:cubicBezTo>
                <a:lnTo>
                  <a:pt x="2247" y="80"/>
                </a:lnTo>
                <a:cubicBezTo>
                  <a:pt x="2247" y="96"/>
                  <a:pt x="2234" y="109"/>
                  <a:pt x="2218" y="109"/>
                </a:cubicBezTo>
                <a:cubicBezTo>
                  <a:pt x="2202" y="109"/>
                  <a:pt x="2189" y="96"/>
                  <a:pt x="2189" y="80"/>
                </a:cubicBezTo>
                <a:close/>
                <a:moveTo>
                  <a:pt x="2097" y="57"/>
                </a:moveTo>
                <a:lnTo>
                  <a:pt x="2040" y="57"/>
                </a:lnTo>
                <a:cubicBezTo>
                  <a:pt x="2024" y="57"/>
                  <a:pt x="2011" y="44"/>
                  <a:pt x="2011" y="28"/>
                </a:cubicBezTo>
                <a:cubicBezTo>
                  <a:pt x="2011" y="12"/>
                  <a:pt x="2024" y="0"/>
                  <a:pt x="2040" y="0"/>
                </a:cubicBezTo>
                <a:lnTo>
                  <a:pt x="2097" y="0"/>
                </a:lnTo>
                <a:cubicBezTo>
                  <a:pt x="2113" y="0"/>
                  <a:pt x="2126" y="12"/>
                  <a:pt x="2126" y="28"/>
                </a:cubicBezTo>
                <a:cubicBezTo>
                  <a:pt x="2126" y="44"/>
                  <a:pt x="2113" y="57"/>
                  <a:pt x="2097" y="57"/>
                </a:cubicBezTo>
                <a:close/>
                <a:moveTo>
                  <a:pt x="1924" y="57"/>
                </a:moveTo>
                <a:lnTo>
                  <a:pt x="1867" y="57"/>
                </a:lnTo>
                <a:cubicBezTo>
                  <a:pt x="1851" y="57"/>
                  <a:pt x="1838" y="44"/>
                  <a:pt x="1838" y="28"/>
                </a:cubicBezTo>
                <a:cubicBezTo>
                  <a:pt x="1838" y="12"/>
                  <a:pt x="1851" y="0"/>
                  <a:pt x="1867" y="0"/>
                </a:cubicBezTo>
                <a:lnTo>
                  <a:pt x="1924" y="0"/>
                </a:lnTo>
                <a:cubicBezTo>
                  <a:pt x="1940" y="0"/>
                  <a:pt x="1953" y="12"/>
                  <a:pt x="1953" y="28"/>
                </a:cubicBezTo>
                <a:cubicBezTo>
                  <a:pt x="1953" y="44"/>
                  <a:pt x="1940" y="57"/>
                  <a:pt x="1924" y="57"/>
                </a:cubicBezTo>
                <a:close/>
                <a:moveTo>
                  <a:pt x="1752" y="57"/>
                </a:moveTo>
                <a:lnTo>
                  <a:pt x="1694" y="57"/>
                </a:lnTo>
                <a:cubicBezTo>
                  <a:pt x="1678" y="57"/>
                  <a:pt x="1665" y="44"/>
                  <a:pt x="1665" y="28"/>
                </a:cubicBezTo>
                <a:cubicBezTo>
                  <a:pt x="1665" y="12"/>
                  <a:pt x="1678" y="0"/>
                  <a:pt x="1694" y="0"/>
                </a:cubicBezTo>
                <a:lnTo>
                  <a:pt x="1752" y="0"/>
                </a:lnTo>
                <a:cubicBezTo>
                  <a:pt x="1767" y="0"/>
                  <a:pt x="1780" y="12"/>
                  <a:pt x="1780" y="28"/>
                </a:cubicBezTo>
                <a:cubicBezTo>
                  <a:pt x="1780" y="44"/>
                  <a:pt x="1767" y="57"/>
                  <a:pt x="1752" y="57"/>
                </a:cubicBezTo>
                <a:close/>
                <a:moveTo>
                  <a:pt x="1579" y="57"/>
                </a:moveTo>
                <a:lnTo>
                  <a:pt x="1521" y="57"/>
                </a:lnTo>
                <a:cubicBezTo>
                  <a:pt x="1505" y="57"/>
                  <a:pt x="1492" y="44"/>
                  <a:pt x="1492" y="28"/>
                </a:cubicBezTo>
                <a:cubicBezTo>
                  <a:pt x="1492" y="12"/>
                  <a:pt x="1505" y="0"/>
                  <a:pt x="1521" y="0"/>
                </a:cubicBezTo>
                <a:lnTo>
                  <a:pt x="1579" y="0"/>
                </a:lnTo>
                <a:cubicBezTo>
                  <a:pt x="1595" y="0"/>
                  <a:pt x="1608" y="12"/>
                  <a:pt x="1608" y="28"/>
                </a:cubicBezTo>
                <a:cubicBezTo>
                  <a:pt x="1608" y="44"/>
                  <a:pt x="1595" y="57"/>
                  <a:pt x="1579" y="57"/>
                </a:cubicBezTo>
                <a:close/>
                <a:moveTo>
                  <a:pt x="1406" y="57"/>
                </a:moveTo>
                <a:lnTo>
                  <a:pt x="1348" y="57"/>
                </a:lnTo>
                <a:cubicBezTo>
                  <a:pt x="1332" y="57"/>
                  <a:pt x="1320" y="44"/>
                  <a:pt x="1320" y="28"/>
                </a:cubicBezTo>
                <a:cubicBezTo>
                  <a:pt x="1320" y="12"/>
                  <a:pt x="1332" y="0"/>
                  <a:pt x="1348" y="0"/>
                </a:cubicBezTo>
                <a:lnTo>
                  <a:pt x="1406" y="0"/>
                </a:lnTo>
                <a:cubicBezTo>
                  <a:pt x="1422" y="0"/>
                  <a:pt x="1435" y="12"/>
                  <a:pt x="1435" y="28"/>
                </a:cubicBezTo>
                <a:cubicBezTo>
                  <a:pt x="1435" y="44"/>
                  <a:pt x="1422" y="57"/>
                  <a:pt x="1406" y="57"/>
                </a:cubicBezTo>
                <a:close/>
                <a:moveTo>
                  <a:pt x="1233" y="57"/>
                </a:moveTo>
                <a:lnTo>
                  <a:pt x="1176" y="57"/>
                </a:lnTo>
                <a:cubicBezTo>
                  <a:pt x="1160" y="57"/>
                  <a:pt x="1147" y="44"/>
                  <a:pt x="1147" y="28"/>
                </a:cubicBezTo>
                <a:cubicBezTo>
                  <a:pt x="1147" y="12"/>
                  <a:pt x="1160" y="0"/>
                  <a:pt x="1176" y="0"/>
                </a:cubicBezTo>
                <a:lnTo>
                  <a:pt x="1233" y="0"/>
                </a:lnTo>
                <a:cubicBezTo>
                  <a:pt x="1249" y="0"/>
                  <a:pt x="1262" y="12"/>
                  <a:pt x="1262" y="28"/>
                </a:cubicBezTo>
                <a:cubicBezTo>
                  <a:pt x="1262" y="44"/>
                  <a:pt x="1249" y="57"/>
                  <a:pt x="1233" y="57"/>
                </a:cubicBezTo>
                <a:close/>
                <a:moveTo>
                  <a:pt x="1060" y="57"/>
                </a:moveTo>
                <a:lnTo>
                  <a:pt x="1003" y="57"/>
                </a:lnTo>
                <a:cubicBezTo>
                  <a:pt x="987" y="57"/>
                  <a:pt x="974" y="44"/>
                  <a:pt x="974" y="28"/>
                </a:cubicBezTo>
                <a:cubicBezTo>
                  <a:pt x="974" y="12"/>
                  <a:pt x="987" y="0"/>
                  <a:pt x="1003" y="0"/>
                </a:cubicBezTo>
                <a:lnTo>
                  <a:pt x="1060" y="0"/>
                </a:lnTo>
                <a:cubicBezTo>
                  <a:pt x="1076" y="0"/>
                  <a:pt x="1089" y="12"/>
                  <a:pt x="1089" y="28"/>
                </a:cubicBezTo>
                <a:cubicBezTo>
                  <a:pt x="1089" y="44"/>
                  <a:pt x="1076" y="57"/>
                  <a:pt x="1060" y="57"/>
                </a:cubicBezTo>
                <a:close/>
                <a:moveTo>
                  <a:pt x="888" y="57"/>
                </a:moveTo>
                <a:lnTo>
                  <a:pt x="830" y="57"/>
                </a:lnTo>
                <a:cubicBezTo>
                  <a:pt x="814" y="57"/>
                  <a:pt x="801" y="44"/>
                  <a:pt x="801" y="28"/>
                </a:cubicBezTo>
                <a:cubicBezTo>
                  <a:pt x="801" y="12"/>
                  <a:pt x="814" y="0"/>
                  <a:pt x="830" y="0"/>
                </a:cubicBezTo>
                <a:lnTo>
                  <a:pt x="888" y="0"/>
                </a:lnTo>
                <a:cubicBezTo>
                  <a:pt x="903" y="0"/>
                  <a:pt x="916" y="12"/>
                  <a:pt x="916" y="28"/>
                </a:cubicBezTo>
                <a:cubicBezTo>
                  <a:pt x="916" y="44"/>
                  <a:pt x="903" y="57"/>
                  <a:pt x="888" y="57"/>
                </a:cubicBezTo>
                <a:close/>
                <a:moveTo>
                  <a:pt x="715" y="57"/>
                </a:moveTo>
                <a:lnTo>
                  <a:pt x="657" y="57"/>
                </a:lnTo>
                <a:cubicBezTo>
                  <a:pt x="641" y="57"/>
                  <a:pt x="628" y="44"/>
                  <a:pt x="628" y="28"/>
                </a:cubicBezTo>
                <a:cubicBezTo>
                  <a:pt x="628" y="12"/>
                  <a:pt x="641" y="0"/>
                  <a:pt x="657" y="0"/>
                </a:cubicBezTo>
                <a:lnTo>
                  <a:pt x="715" y="0"/>
                </a:lnTo>
                <a:cubicBezTo>
                  <a:pt x="731" y="0"/>
                  <a:pt x="744" y="12"/>
                  <a:pt x="744" y="28"/>
                </a:cubicBezTo>
                <a:cubicBezTo>
                  <a:pt x="744" y="44"/>
                  <a:pt x="731" y="57"/>
                  <a:pt x="715" y="57"/>
                </a:cubicBezTo>
                <a:close/>
                <a:moveTo>
                  <a:pt x="542" y="57"/>
                </a:moveTo>
                <a:lnTo>
                  <a:pt x="484" y="57"/>
                </a:lnTo>
                <a:cubicBezTo>
                  <a:pt x="468" y="57"/>
                  <a:pt x="456" y="44"/>
                  <a:pt x="456" y="28"/>
                </a:cubicBezTo>
                <a:cubicBezTo>
                  <a:pt x="456" y="12"/>
                  <a:pt x="468" y="0"/>
                  <a:pt x="484" y="0"/>
                </a:cubicBezTo>
                <a:lnTo>
                  <a:pt x="542" y="0"/>
                </a:lnTo>
                <a:cubicBezTo>
                  <a:pt x="558" y="0"/>
                  <a:pt x="571" y="12"/>
                  <a:pt x="571" y="28"/>
                </a:cubicBezTo>
                <a:cubicBezTo>
                  <a:pt x="571" y="44"/>
                  <a:pt x="558" y="57"/>
                  <a:pt x="542" y="57"/>
                </a:cubicBezTo>
                <a:close/>
                <a:moveTo>
                  <a:pt x="369" y="57"/>
                </a:moveTo>
                <a:lnTo>
                  <a:pt x="312" y="57"/>
                </a:lnTo>
                <a:cubicBezTo>
                  <a:pt x="296" y="57"/>
                  <a:pt x="283" y="44"/>
                  <a:pt x="283" y="28"/>
                </a:cubicBezTo>
                <a:cubicBezTo>
                  <a:pt x="283" y="12"/>
                  <a:pt x="296" y="0"/>
                  <a:pt x="312" y="0"/>
                </a:cubicBezTo>
                <a:lnTo>
                  <a:pt x="369" y="0"/>
                </a:lnTo>
                <a:cubicBezTo>
                  <a:pt x="385" y="0"/>
                  <a:pt x="398" y="12"/>
                  <a:pt x="398" y="28"/>
                </a:cubicBezTo>
                <a:cubicBezTo>
                  <a:pt x="398" y="44"/>
                  <a:pt x="385" y="57"/>
                  <a:pt x="369" y="57"/>
                </a:cubicBezTo>
                <a:close/>
                <a:moveTo>
                  <a:pt x="196" y="57"/>
                </a:moveTo>
                <a:lnTo>
                  <a:pt x="139" y="57"/>
                </a:lnTo>
                <a:cubicBezTo>
                  <a:pt x="123" y="57"/>
                  <a:pt x="110" y="44"/>
                  <a:pt x="110" y="28"/>
                </a:cubicBezTo>
                <a:cubicBezTo>
                  <a:pt x="110" y="12"/>
                  <a:pt x="123" y="0"/>
                  <a:pt x="139" y="0"/>
                </a:cubicBezTo>
                <a:lnTo>
                  <a:pt x="196" y="0"/>
                </a:lnTo>
                <a:cubicBezTo>
                  <a:pt x="212" y="0"/>
                  <a:pt x="225" y="12"/>
                  <a:pt x="225" y="28"/>
                </a:cubicBezTo>
                <a:cubicBezTo>
                  <a:pt x="225" y="44"/>
                  <a:pt x="212" y="57"/>
                  <a:pt x="196" y="57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" name="Rectangle 30"/>
          <p:cNvSpPr>
            <a:spLocks noChangeArrowheads="1"/>
          </p:cNvSpPr>
          <p:nvPr/>
        </p:nvSpPr>
        <p:spPr bwMode="auto">
          <a:xfrm>
            <a:off x="3671672" y="2841813"/>
            <a:ext cx="14769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>
                <a:solidFill>
                  <a:srgbClr val="000000"/>
                </a:solidFill>
                <a:latin typeface="Arial" charset="0"/>
              </a:rPr>
              <a:t>U(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</a:rPr>
              <a:t>nam</a:t>
            </a:r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, can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68" name="Freeform 9"/>
          <p:cNvSpPr>
            <a:spLocks/>
          </p:cNvSpPr>
          <p:nvPr/>
        </p:nvSpPr>
        <p:spPr bwMode="auto">
          <a:xfrm>
            <a:off x="3289687" y="5167141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" name="Freeform 10"/>
          <p:cNvSpPr>
            <a:spLocks/>
          </p:cNvSpPr>
          <p:nvPr/>
        </p:nvSpPr>
        <p:spPr bwMode="auto">
          <a:xfrm>
            <a:off x="3289687" y="5167141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" name="Freeform 11"/>
          <p:cNvSpPr>
            <a:spLocks noEditPoints="1"/>
          </p:cNvSpPr>
          <p:nvPr/>
        </p:nvSpPr>
        <p:spPr bwMode="auto">
          <a:xfrm>
            <a:off x="3475424" y="5421141"/>
            <a:ext cx="1990725" cy="704850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4"/>
              </a:cxn>
              <a:cxn ang="0">
                <a:pos x="0" y="663"/>
              </a:cxn>
              <a:cxn ang="0">
                <a:pos x="58" y="836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88" y="1209"/>
              </a:cxn>
              <a:cxn ang="0">
                <a:pos x="59" y="1238"/>
              </a:cxn>
              <a:cxn ang="0">
                <a:pos x="318" y="1267"/>
              </a:cxn>
              <a:cxn ang="0">
                <a:pos x="491" y="1209"/>
              </a:cxn>
              <a:cxn ang="0">
                <a:pos x="433" y="1209"/>
              </a:cxn>
              <a:cxn ang="0">
                <a:pos x="606" y="1267"/>
              </a:cxn>
              <a:cxn ang="0">
                <a:pos x="865" y="1238"/>
              </a:cxn>
              <a:cxn ang="0">
                <a:pos x="952" y="1209"/>
              </a:cxn>
              <a:cxn ang="0">
                <a:pos x="923" y="1238"/>
              </a:cxn>
              <a:cxn ang="0">
                <a:pos x="1182" y="1267"/>
              </a:cxn>
              <a:cxn ang="0">
                <a:pos x="1355" y="1209"/>
              </a:cxn>
              <a:cxn ang="0">
                <a:pos x="1297" y="1209"/>
              </a:cxn>
              <a:cxn ang="0">
                <a:pos x="1470" y="1267"/>
              </a:cxn>
              <a:cxn ang="0">
                <a:pos x="1729" y="1238"/>
              </a:cxn>
              <a:cxn ang="0">
                <a:pos x="1816" y="1209"/>
              </a:cxn>
              <a:cxn ang="0">
                <a:pos x="1787" y="1238"/>
              </a:cxn>
              <a:cxn ang="0">
                <a:pos x="2046" y="1267"/>
              </a:cxn>
              <a:cxn ang="0">
                <a:pos x="2219" y="1209"/>
              </a:cxn>
              <a:cxn ang="0">
                <a:pos x="2161" y="1209"/>
              </a:cxn>
              <a:cxn ang="0">
                <a:pos x="2334" y="1267"/>
              </a:cxn>
              <a:cxn ang="0">
                <a:pos x="2593" y="1238"/>
              </a:cxn>
              <a:cxn ang="0">
                <a:pos x="2615" y="1202"/>
              </a:cxn>
              <a:cxn ang="0">
                <a:pos x="2644" y="1231"/>
              </a:cxn>
              <a:cxn ang="0">
                <a:pos x="2673" y="972"/>
              </a:cxn>
              <a:cxn ang="0">
                <a:pos x="2615" y="799"/>
              </a:cxn>
              <a:cxn ang="0">
                <a:pos x="2615" y="857"/>
              </a:cxn>
              <a:cxn ang="0">
                <a:pos x="2673" y="684"/>
              </a:cxn>
              <a:cxn ang="0">
                <a:pos x="2644" y="425"/>
              </a:cxn>
              <a:cxn ang="0">
                <a:pos x="2615" y="338"/>
              </a:cxn>
              <a:cxn ang="0">
                <a:pos x="2644" y="367"/>
              </a:cxn>
              <a:cxn ang="0">
                <a:pos x="2673" y="108"/>
              </a:cxn>
              <a:cxn ang="0">
                <a:pos x="2550" y="58"/>
              </a:cxn>
              <a:cxn ang="0">
                <a:pos x="2608" y="58"/>
              </a:cxn>
              <a:cxn ang="0">
                <a:pos x="2435" y="0"/>
              </a:cxn>
              <a:cxn ang="0">
                <a:pos x="2176" y="29"/>
              </a:cxn>
              <a:cxn ang="0">
                <a:pos x="2089" y="58"/>
              </a:cxn>
              <a:cxn ang="0">
                <a:pos x="2118" y="29"/>
              </a:cxn>
              <a:cxn ang="0">
                <a:pos x="1859" y="0"/>
              </a:cxn>
              <a:cxn ang="0">
                <a:pos x="1686" y="58"/>
              </a:cxn>
              <a:cxn ang="0">
                <a:pos x="1744" y="58"/>
              </a:cxn>
              <a:cxn ang="0">
                <a:pos x="1571" y="0"/>
              </a:cxn>
              <a:cxn ang="0">
                <a:pos x="1312" y="29"/>
              </a:cxn>
              <a:cxn ang="0">
                <a:pos x="1225" y="58"/>
              </a:cxn>
              <a:cxn ang="0">
                <a:pos x="1254" y="29"/>
              </a:cxn>
              <a:cxn ang="0">
                <a:pos x="995" y="0"/>
              </a:cxn>
              <a:cxn ang="0">
                <a:pos x="822" y="58"/>
              </a:cxn>
              <a:cxn ang="0">
                <a:pos x="880" y="58"/>
              </a:cxn>
              <a:cxn ang="0">
                <a:pos x="707" y="0"/>
              </a:cxn>
              <a:cxn ang="0">
                <a:pos x="448" y="29"/>
              </a:cxn>
              <a:cxn ang="0">
                <a:pos x="361" y="58"/>
              </a:cxn>
              <a:cxn ang="0">
                <a:pos x="390" y="29"/>
              </a:cxn>
              <a:cxn ang="0">
                <a:pos x="131" y="0"/>
              </a:cxn>
            </a:cxnLst>
            <a:rect l="0" t="0" r="r" b="b"/>
            <a:pathLst>
              <a:path w="2673" h="1267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60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60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60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4"/>
                  <a:pt x="29" y="404"/>
                </a:cubicBezTo>
                <a:cubicBezTo>
                  <a:pt x="45" y="404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2"/>
                  <a:pt x="29" y="692"/>
                </a:cubicBezTo>
                <a:cubicBezTo>
                  <a:pt x="13" y="692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6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6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4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4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4"/>
                </a:cubicBezTo>
                <a:close/>
                <a:moveTo>
                  <a:pt x="88" y="1209"/>
                </a:moveTo>
                <a:lnTo>
                  <a:pt x="145" y="1209"/>
                </a:lnTo>
                <a:cubicBezTo>
                  <a:pt x="161" y="1209"/>
                  <a:pt x="174" y="1222"/>
                  <a:pt x="174" y="1238"/>
                </a:cubicBezTo>
                <a:cubicBezTo>
                  <a:pt x="174" y="1254"/>
                  <a:pt x="161" y="1267"/>
                  <a:pt x="145" y="1267"/>
                </a:cubicBezTo>
                <a:lnTo>
                  <a:pt x="88" y="1267"/>
                </a:lnTo>
                <a:cubicBezTo>
                  <a:pt x="72" y="1267"/>
                  <a:pt x="59" y="1254"/>
                  <a:pt x="59" y="1238"/>
                </a:cubicBezTo>
                <a:cubicBezTo>
                  <a:pt x="59" y="1222"/>
                  <a:pt x="72" y="1209"/>
                  <a:pt x="88" y="1209"/>
                </a:cubicBezTo>
                <a:close/>
                <a:moveTo>
                  <a:pt x="260" y="1209"/>
                </a:moveTo>
                <a:lnTo>
                  <a:pt x="318" y="1209"/>
                </a:lnTo>
                <a:cubicBezTo>
                  <a:pt x="334" y="1209"/>
                  <a:pt x="347" y="1222"/>
                  <a:pt x="347" y="1238"/>
                </a:cubicBezTo>
                <a:cubicBezTo>
                  <a:pt x="347" y="1254"/>
                  <a:pt x="334" y="1267"/>
                  <a:pt x="318" y="1267"/>
                </a:cubicBezTo>
                <a:lnTo>
                  <a:pt x="260" y="1267"/>
                </a:lnTo>
                <a:cubicBezTo>
                  <a:pt x="244" y="1267"/>
                  <a:pt x="232" y="1254"/>
                  <a:pt x="232" y="1238"/>
                </a:cubicBezTo>
                <a:cubicBezTo>
                  <a:pt x="232" y="1222"/>
                  <a:pt x="244" y="1209"/>
                  <a:pt x="260" y="1209"/>
                </a:cubicBezTo>
                <a:close/>
                <a:moveTo>
                  <a:pt x="433" y="1209"/>
                </a:moveTo>
                <a:lnTo>
                  <a:pt x="491" y="1209"/>
                </a:lnTo>
                <a:cubicBezTo>
                  <a:pt x="507" y="1209"/>
                  <a:pt x="520" y="1222"/>
                  <a:pt x="520" y="1238"/>
                </a:cubicBezTo>
                <a:cubicBezTo>
                  <a:pt x="520" y="1254"/>
                  <a:pt x="507" y="1267"/>
                  <a:pt x="491" y="1267"/>
                </a:cubicBezTo>
                <a:lnTo>
                  <a:pt x="433" y="1267"/>
                </a:lnTo>
                <a:cubicBezTo>
                  <a:pt x="417" y="1267"/>
                  <a:pt x="404" y="1254"/>
                  <a:pt x="404" y="1238"/>
                </a:cubicBezTo>
                <a:cubicBezTo>
                  <a:pt x="404" y="1222"/>
                  <a:pt x="417" y="1209"/>
                  <a:pt x="433" y="1209"/>
                </a:cubicBezTo>
                <a:close/>
                <a:moveTo>
                  <a:pt x="606" y="1209"/>
                </a:moveTo>
                <a:lnTo>
                  <a:pt x="664" y="1209"/>
                </a:lnTo>
                <a:cubicBezTo>
                  <a:pt x="679" y="1209"/>
                  <a:pt x="692" y="1222"/>
                  <a:pt x="692" y="1238"/>
                </a:cubicBezTo>
                <a:cubicBezTo>
                  <a:pt x="692" y="1254"/>
                  <a:pt x="679" y="1267"/>
                  <a:pt x="664" y="1267"/>
                </a:cubicBezTo>
                <a:lnTo>
                  <a:pt x="606" y="1267"/>
                </a:lnTo>
                <a:cubicBezTo>
                  <a:pt x="590" y="1267"/>
                  <a:pt x="577" y="1254"/>
                  <a:pt x="577" y="1238"/>
                </a:cubicBezTo>
                <a:cubicBezTo>
                  <a:pt x="577" y="1222"/>
                  <a:pt x="590" y="1209"/>
                  <a:pt x="606" y="1209"/>
                </a:cubicBezTo>
                <a:close/>
                <a:moveTo>
                  <a:pt x="779" y="1209"/>
                </a:moveTo>
                <a:lnTo>
                  <a:pt x="836" y="1209"/>
                </a:lnTo>
                <a:cubicBezTo>
                  <a:pt x="852" y="1209"/>
                  <a:pt x="865" y="1222"/>
                  <a:pt x="865" y="1238"/>
                </a:cubicBezTo>
                <a:cubicBezTo>
                  <a:pt x="865" y="1254"/>
                  <a:pt x="852" y="1267"/>
                  <a:pt x="836" y="1267"/>
                </a:cubicBezTo>
                <a:lnTo>
                  <a:pt x="779" y="1267"/>
                </a:lnTo>
                <a:cubicBezTo>
                  <a:pt x="763" y="1267"/>
                  <a:pt x="750" y="1254"/>
                  <a:pt x="750" y="1238"/>
                </a:cubicBezTo>
                <a:cubicBezTo>
                  <a:pt x="750" y="1222"/>
                  <a:pt x="763" y="1209"/>
                  <a:pt x="779" y="1209"/>
                </a:cubicBezTo>
                <a:close/>
                <a:moveTo>
                  <a:pt x="952" y="1209"/>
                </a:moveTo>
                <a:lnTo>
                  <a:pt x="1009" y="1209"/>
                </a:lnTo>
                <a:cubicBezTo>
                  <a:pt x="1025" y="1209"/>
                  <a:pt x="1038" y="1222"/>
                  <a:pt x="1038" y="1238"/>
                </a:cubicBezTo>
                <a:cubicBezTo>
                  <a:pt x="1038" y="1254"/>
                  <a:pt x="1025" y="1267"/>
                  <a:pt x="1009" y="1267"/>
                </a:cubicBezTo>
                <a:lnTo>
                  <a:pt x="952" y="1267"/>
                </a:lnTo>
                <a:cubicBezTo>
                  <a:pt x="936" y="1267"/>
                  <a:pt x="923" y="1254"/>
                  <a:pt x="923" y="1238"/>
                </a:cubicBezTo>
                <a:cubicBezTo>
                  <a:pt x="923" y="1222"/>
                  <a:pt x="936" y="1209"/>
                  <a:pt x="952" y="1209"/>
                </a:cubicBezTo>
                <a:close/>
                <a:moveTo>
                  <a:pt x="1124" y="1209"/>
                </a:moveTo>
                <a:lnTo>
                  <a:pt x="1182" y="1209"/>
                </a:lnTo>
                <a:cubicBezTo>
                  <a:pt x="1198" y="1209"/>
                  <a:pt x="1211" y="1222"/>
                  <a:pt x="1211" y="1238"/>
                </a:cubicBezTo>
                <a:cubicBezTo>
                  <a:pt x="1211" y="1254"/>
                  <a:pt x="1198" y="1267"/>
                  <a:pt x="1182" y="1267"/>
                </a:cubicBezTo>
                <a:lnTo>
                  <a:pt x="1124" y="1267"/>
                </a:lnTo>
                <a:cubicBezTo>
                  <a:pt x="1108" y="1267"/>
                  <a:pt x="1096" y="1254"/>
                  <a:pt x="1096" y="1238"/>
                </a:cubicBezTo>
                <a:cubicBezTo>
                  <a:pt x="1096" y="1222"/>
                  <a:pt x="1108" y="1209"/>
                  <a:pt x="1124" y="1209"/>
                </a:cubicBezTo>
                <a:close/>
                <a:moveTo>
                  <a:pt x="1297" y="1209"/>
                </a:moveTo>
                <a:lnTo>
                  <a:pt x="1355" y="1209"/>
                </a:lnTo>
                <a:cubicBezTo>
                  <a:pt x="1371" y="1209"/>
                  <a:pt x="1384" y="1222"/>
                  <a:pt x="1384" y="1238"/>
                </a:cubicBezTo>
                <a:cubicBezTo>
                  <a:pt x="1384" y="1254"/>
                  <a:pt x="1371" y="1267"/>
                  <a:pt x="1355" y="1267"/>
                </a:cubicBezTo>
                <a:lnTo>
                  <a:pt x="1297" y="1267"/>
                </a:lnTo>
                <a:cubicBezTo>
                  <a:pt x="1281" y="1267"/>
                  <a:pt x="1268" y="1254"/>
                  <a:pt x="1268" y="1238"/>
                </a:cubicBezTo>
                <a:cubicBezTo>
                  <a:pt x="1268" y="1222"/>
                  <a:pt x="1281" y="1209"/>
                  <a:pt x="1297" y="1209"/>
                </a:cubicBezTo>
                <a:close/>
                <a:moveTo>
                  <a:pt x="1470" y="1209"/>
                </a:moveTo>
                <a:lnTo>
                  <a:pt x="1528" y="1209"/>
                </a:lnTo>
                <a:cubicBezTo>
                  <a:pt x="1543" y="1209"/>
                  <a:pt x="1556" y="1222"/>
                  <a:pt x="1556" y="1238"/>
                </a:cubicBezTo>
                <a:cubicBezTo>
                  <a:pt x="1556" y="1254"/>
                  <a:pt x="1543" y="1267"/>
                  <a:pt x="1528" y="1267"/>
                </a:cubicBezTo>
                <a:lnTo>
                  <a:pt x="1470" y="1267"/>
                </a:lnTo>
                <a:cubicBezTo>
                  <a:pt x="1454" y="1267"/>
                  <a:pt x="1441" y="1254"/>
                  <a:pt x="1441" y="1238"/>
                </a:cubicBezTo>
                <a:cubicBezTo>
                  <a:pt x="1441" y="1222"/>
                  <a:pt x="1454" y="1209"/>
                  <a:pt x="1470" y="1209"/>
                </a:cubicBezTo>
                <a:close/>
                <a:moveTo>
                  <a:pt x="1643" y="1209"/>
                </a:moveTo>
                <a:lnTo>
                  <a:pt x="1700" y="1209"/>
                </a:lnTo>
                <a:cubicBezTo>
                  <a:pt x="1716" y="1209"/>
                  <a:pt x="1729" y="1222"/>
                  <a:pt x="1729" y="1238"/>
                </a:cubicBezTo>
                <a:cubicBezTo>
                  <a:pt x="1729" y="1254"/>
                  <a:pt x="1716" y="1267"/>
                  <a:pt x="1700" y="1267"/>
                </a:cubicBezTo>
                <a:lnTo>
                  <a:pt x="1643" y="1267"/>
                </a:lnTo>
                <a:cubicBezTo>
                  <a:pt x="1627" y="1267"/>
                  <a:pt x="1614" y="1254"/>
                  <a:pt x="1614" y="1238"/>
                </a:cubicBezTo>
                <a:cubicBezTo>
                  <a:pt x="1614" y="1222"/>
                  <a:pt x="1627" y="1209"/>
                  <a:pt x="1643" y="1209"/>
                </a:cubicBezTo>
                <a:close/>
                <a:moveTo>
                  <a:pt x="1816" y="1209"/>
                </a:moveTo>
                <a:lnTo>
                  <a:pt x="1873" y="1209"/>
                </a:lnTo>
                <a:cubicBezTo>
                  <a:pt x="1889" y="1209"/>
                  <a:pt x="1902" y="1222"/>
                  <a:pt x="1902" y="1238"/>
                </a:cubicBezTo>
                <a:cubicBezTo>
                  <a:pt x="1902" y="1254"/>
                  <a:pt x="1889" y="1267"/>
                  <a:pt x="1873" y="1267"/>
                </a:cubicBezTo>
                <a:lnTo>
                  <a:pt x="1816" y="1267"/>
                </a:lnTo>
                <a:cubicBezTo>
                  <a:pt x="1800" y="1267"/>
                  <a:pt x="1787" y="1254"/>
                  <a:pt x="1787" y="1238"/>
                </a:cubicBezTo>
                <a:cubicBezTo>
                  <a:pt x="1787" y="1222"/>
                  <a:pt x="1800" y="1209"/>
                  <a:pt x="1816" y="1209"/>
                </a:cubicBezTo>
                <a:close/>
                <a:moveTo>
                  <a:pt x="1988" y="1209"/>
                </a:moveTo>
                <a:lnTo>
                  <a:pt x="2046" y="1209"/>
                </a:lnTo>
                <a:cubicBezTo>
                  <a:pt x="2062" y="1209"/>
                  <a:pt x="2075" y="1222"/>
                  <a:pt x="2075" y="1238"/>
                </a:cubicBezTo>
                <a:cubicBezTo>
                  <a:pt x="2075" y="1254"/>
                  <a:pt x="2062" y="1267"/>
                  <a:pt x="2046" y="1267"/>
                </a:cubicBezTo>
                <a:lnTo>
                  <a:pt x="1988" y="1267"/>
                </a:lnTo>
                <a:cubicBezTo>
                  <a:pt x="1972" y="1267"/>
                  <a:pt x="1960" y="1254"/>
                  <a:pt x="1960" y="1238"/>
                </a:cubicBezTo>
                <a:cubicBezTo>
                  <a:pt x="1960" y="1222"/>
                  <a:pt x="1972" y="1209"/>
                  <a:pt x="1988" y="1209"/>
                </a:cubicBezTo>
                <a:close/>
                <a:moveTo>
                  <a:pt x="2161" y="1209"/>
                </a:moveTo>
                <a:lnTo>
                  <a:pt x="2219" y="1209"/>
                </a:lnTo>
                <a:cubicBezTo>
                  <a:pt x="2235" y="1209"/>
                  <a:pt x="2248" y="1222"/>
                  <a:pt x="2248" y="1238"/>
                </a:cubicBezTo>
                <a:cubicBezTo>
                  <a:pt x="2248" y="1254"/>
                  <a:pt x="2235" y="1267"/>
                  <a:pt x="2219" y="1267"/>
                </a:cubicBezTo>
                <a:lnTo>
                  <a:pt x="2161" y="1267"/>
                </a:lnTo>
                <a:cubicBezTo>
                  <a:pt x="2145" y="1267"/>
                  <a:pt x="2132" y="1254"/>
                  <a:pt x="2132" y="1238"/>
                </a:cubicBezTo>
                <a:cubicBezTo>
                  <a:pt x="2132" y="1222"/>
                  <a:pt x="2145" y="1209"/>
                  <a:pt x="2161" y="1209"/>
                </a:cubicBezTo>
                <a:close/>
                <a:moveTo>
                  <a:pt x="2334" y="1209"/>
                </a:moveTo>
                <a:lnTo>
                  <a:pt x="2392" y="1209"/>
                </a:lnTo>
                <a:cubicBezTo>
                  <a:pt x="2407" y="1209"/>
                  <a:pt x="2420" y="1222"/>
                  <a:pt x="2420" y="1238"/>
                </a:cubicBezTo>
                <a:cubicBezTo>
                  <a:pt x="2420" y="1254"/>
                  <a:pt x="2407" y="1267"/>
                  <a:pt x="2392" y="1267"/>
                </a:cubicBezTo>
                <a:lnTo>
                  <a:pt x="2334" y="1267"/>
                </a:lnTo>
                <a:cubicBezTo>
                  <a:pt x="2318" y="1267"/>
                  <a:pt x="2305" y="1254"/>
                  <a:pt x="2305" y="1238"/>
                </a:cubicBezTo>
                <a:cubicBezTo>
                  <a:pt x="2305" y="1222"/>
                  <a:pt x="2318" y="1209"/>
                  <a:pt x="2334" y="1209"/>
                </a:cubicBezTo>
                <a:close/>
                <a:moveTo>
                  <a:pt x="2507" y="1209"/>
                </a:moveTo>
                <a:lnTo>
                  <a:pt x="2564" y="1209"/>
                </a:lnTo>
                <a:cubicBezTo>
                  <a:pt x="2580" y="1209"/>
                  <a:pt x="2593" y="1222"/>
                  <a:pt x="2593" y="1238"/>
                </a:cubicBezTo>
                <a:cubicBezTo>
                  <a:pt x="2593" y="1254"/>
                  <a:pt x="2580" y="1267"/>
                  <a:pt x="2564" y="1267"/>
                </a:cubicBezTo>
                <a:lnTo>
                  <a:pt x="2507" y="1267"/>
                </a:lnTo>
                <a:cubicBezTo>
                  <a:pt x="2491" y="1267"/>
                  <a:pt x="2478" y="1254"/>
                  <a:pt x="2478" y="1238"/>
                </a:cubicBezTo>
                <a:cubicBezTo>
                  <a:pt x="2478" y="1222"/>
                  <a:pt x="2491" y="1209"/>
                  <a:pt x="2507" y="1209"/>
                </a:cubicBezTo>
                <a:close/>
                <a:moveTo>
                  <a:pt x="2615" y="1202"/>
                </a:moveTo>
                <a:lnTo>
                  <a:pt x="2615" y="1145"/>
                </a:lnTo>
                <a:cubicBezTo>
                  <a:pt x="2615" y="1129"/>
                  <a:pt x="2628" y="1116"/>
                  <a:pt x="2644" y="1116"/>
                </a:cubicBezTo>
                <a:cubicBezTo>
                  <a:pt x="2660" y="1116"/>
                  <a:pt x="2673" y="1129"/>
                  <a:pt x="2673" y="1145"/>
                </a:cubicBezTo>
                <a:lnTo>
                  <a:pt x="2673" y="1202"/>
                </a:lnTo>
                <a:cubicBezTo>
                  <a:pt x="2673" y="1218"/>
                  <a:pt x="2660" y="1231"/>
                  <a:pt x="2644" y="1231"/>
                </a:cubicBezTo>
                <a:cubicBezTo>
                  <a:pt x="2628" y="1231"/>
                  <a:pt x="2615" y="1218"/>
                  <a:pt x="2615" y="1202"/>
                </a:cubicBezTo>
                <a:close/>
                <a:moveTo>
                  <a:pt x="2615" y="1030"/>
                </a:moveTo>
                <a:lnTo>
                  <a:pt x="2615" y="972"/>
                </a:lnTo>
                <a:cubicBezTo>
                  <a:pt x="2615" y="956"/>
                  <a:pt x="2628" y="943"/>
                  <a:pt x="2644" y="943"/>
                </a:cubicBezTo>
                <a:cubicBezTo>
                  <a:pt x="2660" y="943"/>
                  <a:pt x="2673" y="956"/>
                  <a:pt x="2673" y="972"/>
                </a:cubicBezTo>
                <a:lnTo>
                  <a:pt x="2673" y="1030"/>
                </a:lnTo>
                <a:cubicBezTo>
                  <a:pt x="2673" y="1046"/>
                  <a:pt x="2660" y="1058"/>
                  <a:pt x="2644" y="1058"/>
                </a:cubicBezTo>
                <a:cubicBezTo>
                  <a:pt x="2628" y="1058"/>
                  <a:pt x="2615" y="1046"/>
                  <a:pt x="2615" y="1030"/>
                </a:cubicBezTo>
                <a:close/>
                <a:moveTo>
                  <a:pt x="2615" y="857"/>
                </a:moveTo>
                <a:lnTo>
                  <a:pt x="2615" y="799"/>
                </a:lnTo>
                <a:cubicBezTo>
                  <a:pt x="2615" y="783"/>
                  <a:pt x="2628" y="770"/>
                  <a:pt x="2644" y="770"/>
                </a:cubicBezTo>
                <a:cubicBezTo>
                  <a:pt x="2660" y="770"/>
                  <a:pt x="2673" y="783"/>
                  <a:pt x="2673" y="799"/>
                </a:cubicBezTo>
                <a:lnTo>
                  <a:pt x="2673" y="857"/>
                </a:lnTo>
                <a:cubicBezTo>
                  <a:pt x="2673" y="873"/>
                  <a:pt x="2660" y="886"/>
                  <a:pt x="2644" y="886"/>
                </a:cubicBezTo>
                <a:cubicBezTo>
                  <a:pt x="2628" y="886"/>
                  <a:pt x="2615" y="873"/>
                  <a:pt x="2615" y="857"/>
                </a:cubicBezTo>
                <a:close/>
                <a:moveTo>
                  <a:pt x="2615" y="684"/>
                </a:moveTo>
                <a:lnTo>
                  <a:pt x="2615" y="626"/>
                </a:lnTo>
                <a:cubicBezTo>
                  <a:pt x="2615" y="611"/>
                  <a:pt x="2628" y="598"/>
                  <a:pt x="2644" y="598"/>
                </a:cubicBezTo>
                <a:cubicBezTo>
                  <a:pt x="2660" y="598"/>
                  <a:pt x="2673" y="611"/>
                  <a:pt x="2673" y="626"/>
                </a:cubicBezTo>
                <a:lnTo>
                  <a:pt x="2673" y="684"/>
                </a:lnTo>
                <a:cubicBezTo>
                  <a:pt x="2673" y="700"/>
                  <a:pt x="2660" y="713"/>
                  <a:pt x="2644" y="713"/>
                </a:cubicBezTo>
                <a:cubicBezTo>
                  <a:pt x="2628" y="713"/>
                  <a:pt x="2615" y="700"/>
                  <a:pt x="2615" y="684"/>
                </a:cubicBezTo>
                <a:close/>
                <a:moveTo>
                  <a:pt x="2615" y="511"/>
                </a:moveTo>
                <a:lnTo>
                  <a:pt x="2615" y="454"/>
                </a:lnTo>
                <a:cubicBezTo>
                  <a:pt x="2615" y="438"/>
                  <a:pt x="2628" y="425"/>
                  <a:pt x="2644" y="425"/>
                </a:cubicBezTo>
                <a:cubicBezTo>
                  <a:pt x="2660" y="425"/>
                  <a:pt x="2673" y="438"/>
                  <a:pt x="2673" y="454"/>
                </a:cubicBezTo>
                <a:lnTo>
                  <a:pt x="2673" y="511"/>
                </a:lnTo>
                <a:cubicBezTo>
                  <a:pt x="2673" y="527"/>
                  <a:pt x="2660" y="540"/>
                  <a:pt x="2644" y="540"/>
                </a:cubicBezTo>
                <a:cubicBezTo>
                  <a:pt x="2628" y="540"/>
                  <a:pt x="2615" y="527"/>
                  <a:pt x="2615" y="511"/>
                </a:cubicBezTo>
                <a:close/>
                <a:moveTo>
                  <a:pt x="2615" y="338"/>
                </a:moveTo>
                <a:lnTo>
                  <a:pt x="2615" y="281"/>
                </a:lnTo>
                <a:cubicBezTo>
                  <a:pt x="2615" y="265"/>
                  <a:pt x="2628" y="252"/>
                  <a:pt x="2644" y="252"/>
                </a:cubicBezTo>
                <a:cubicBezTo>
                  <a:pt x="2660" y="252"/>
                  <a:pt x="2673" y="265"/>
                  <a:pt x="2673" y="281"/>
                </a:cubicBezTo>
                <a:lnTo>
                  <a:pt x="2673" y="338"/>
                </a:lnTo>
                <a:cubicBezTo>
                  <a:pt x="2673" y="354"/>
                  <a:pt x="2660" y="367"/>
                  <a:pt x="2644" y="367"/>
                </a:cubicBezTo>
                <a:cubicBezTo>
                  <a:pt x="2628" y="367"/>
                  <a:pt x="2615" y="354"/>
                  <a:pt x="2615" y="338"/>
                </a:cubicBezTo>
                <a:close/>
                <a:moveTo>
                  <a:pt x="2615" y="166"/>
                </a:moveTo>
                <a:lnTo>
                  <a:pt x="2615" y="108"/>
                </a:lnTo>
                <a:cubicBezTo>
                  <a:pt x="2615" y="92"/>
                  <a:pt x="2628" y="79"/>
                  <a:pt x="2644" y="79"/>
                </a:cubicBezTo>
                <a:cubicBezTo>
                  <a:pt x="2660" y="79"/>
                  <a:pt x="2673" y="92"/>
                  <a:pt x="2673" y="108"/>
                </a:cubicBezTo>
                <a:lnTo>
                  <a:pt x="2673" y="166"/>
                </a:lnTo>
                <a:cubicBezTo>
                  <a:pt x="2673" y="182"/>
                  <a:pt x="2660" y="194"/>
                  <a:pt x="2644" y="194"/>
                </a:cubicBezTo>
                <a:cubicBezTo>
                  <a:pt x="2628" y="194"/>
                  <a:pt x="2615" y="182"/>
                  <a:pt x="2615" y="166"/>
                </a:cubicBezTo>
                <a:close/>
                <a:moveTo>
                  <a:pt x="2608" y="58"/>
                </a:moveTo>
                <a:lnTo>
                  <a:pt x="2550" y="58"/>
                </a:lnTo>
                <a:cubicBezTo>
                  <a:pt x="2534" y="58"/>
                  <a:pt x="2521" y="45"/>
                  <a:pt x="2521" y="29"/>
                </a:cubicBezTo>
                <a:cubicBezTo>
                  <a:pt x="2521" y="13"/>
                  <a:pt x="2534" y="0"/>
                  <a:pt x="2550" y="0"/>
                </a:cubicBezTo>
                <a:lnTo>
                  <a:pt x="2608" y="0"/>
                </a:lnTo>
                <a:cubicBezTo>
                  <a:pt x="2624" y="0"/>
                  <a:pt x="2637" y="13"/>
                  <a:pt x="2637" y="29"/>
                </a:cubicBezTo>
                <a:cubicBezTo>
                  <a:pt x="2637" y="45"/>
                  <a:pt x="2624" y="58"/>
                  <a:pt x="2608" y="58"/>
                </a:cubicBezTo>
                <a:close/>
                <a:moveTo>
                  <a:pt x="2435" y="58"/>
                </a:moveTo>
                <a:lnTo>
                  <a:pt x="2377" y="58"/>
                </a:lnTo>
                <a:cubicBezTo>
                  <a:pt x="2362" y="58"/>
                  <a:pt x="2349" y="45"/>
                  <a:pt x="2349" y="29"/>
                </a:cubicBezTo>
                <a:cubicBezTo>
                  <a:pt x="2349" y="13"/>
                  <a:pt x="2362" y="0"/>
                  <a:pt x="2377" y="0"/>
                </a:cubicBezTo>
                <a:lnTo>
                  <a:pt x="2435" y="0"/>
                </a:lnTo>
                <a:cubicBezTo>
                  <a:pt x="2451" y="0"/>
                  <a:pt x="2464" y="13"/>
                  <a:pt x="2464" y="29"/>
                </a:cubicBezTo>
                <a:cubicBezTo>
                  <a:pt x="2464" y="45"/>
                  <a:pt x="2451" y="58"/>
                  <a:pt x="2435" y="58"/>
                </a:cubicBezTo>
                <a:close/>
                <a:moveTo>
                  <a:pt x="2262" y="58"/>
                </a:moveTo>
                <a:lnTo>
                  <a:pt x="2205" y="58"/>
                </a:lnTo>
                <a:cubicBezTo>
                  <a:pt x="2189" y="58"/>
                  <a:pt x="2176" y="45"/>
                  <a:pt x="2176" y="29"/>
                </a:cubicBezTo>
                <a:cubicBezTo>
                  <a:pt x="2176" y="13"/>
                  <a:pt x="2189" y="0"/>
                  <a:pt x="2205" y="0"/>
                </a:cubicBezTo>
                <a:lnTo>
                  <a:pt x="2262" y="0"/>
                </a:lnTo>
                <a:cubicBezTo>
                  <a:pt x="2278" y="0"/>
                  <a:pt x="2291" y="13"/>
                  <a:pt x="2291" y="29"/>
                </a:cubicBezTo>
                <a:cubicBezTo>
                  <a:pt x="2291" y="45"/>
                  <a:pt x="2278" y="58"/>
                  <a:pt x="2262" y="58"/>
                </a:cubicBezTo>
                <a:close/>
                <a:moveTo>
                  <a:pt x="2089" y="58"/>
                </a:moveTo>
                <a:lnTo>
                  <a:pt x="2032" y="58"/>
                </a:lnTo>
                <a:cubicBezTo>
                  <a:pt x="2016" y="58"/>
                  <a:pt x="2003" y="45"/>
                  <a:pt x="2003" y="29"/>
                </a:cubicBezTo>
                <a:cubicBezTo>
                  <a:pt x="2003" y="13"/>
                  <a:pt x="2016" y="0"/>
                  <a:pt x="2032" y="0"/>
                </a:cubicBezTo>
                <a:lnTo>
                  <a:pt x="2089" y="0"/>
                </a:lnTo>
                <a:cubicBezTo>
                  <a:pt x="2105" y="0"/>
                  <a:pt x="2118" y="13"/>
                  <a:pt x="2118" y="29"/>
                </a:cubicBezTo>
                <a:cubicBezTo>
                  <a:pt x="2118" y="45"/>
                  <a:pt x="2105" y="58"/>
                  <a:pt x="2089" y="58"/>
                </a:cubicBezTo>
                <a:close/>
                <a:moveTo>
                  <a:pt x="1917" y="58"/>
                </a:moveTo>
                <a:lnTo>
                  <a:pt x="1859" y="58"/>
                </a:lnTo>
                <a:cubicBezTo>
                  <a:pt x="1843" y="58"/>
                  <a:pt x="1830" y="45"/>
                  <a:pt x="1830" y="29"/>
                </a:cubicBezTo>
                <a:cubicBezTo>
                  <a:pt x="1830" y="13"/>
                  <a:pt x="1843" y="0"/>
                  <a:pt x="1859" y="0"/>
                </a:cubicBezTo>
                <a:lnTo>
                  <a:pt x="1917" y="0"/>
                </a:lnTo>
                <a:cubicBezTo>
                  <a:pt x="1933" y="0"/>
                  <a:pt x="1945" y="13"/>
                  <a:pt x="1945" y="29"/>
                </a:cubicBezTo>
                <a:cubicBezTo>
                  <a:pt x="1945" y="45"/>
                  <a:pt x="1933" y="58"/>
                  <a:pt x="1917" y="58"/>
                </a:cubicBezTo>
                <a:close/>
                <a:moveTo>
                  <a:pt x="1744" y="58"/>
                </a:moveTo>
                <a:lnTo>
                  <a:pt x="1686" y="58"/>
                </a:lnTo>
                <a:cubicBezTo>
                  <a:pt x="1670" y="58"/>
                  <a:pt x="1657" y="45"/>
                  <a:pt x="1657" y="29"/>
                </a:cubicBezTo>
                <a:cubicBezTo>
                  <a:pt x="1657" y="13"/>
                  <a:pt x="1670" y="0"/>
                  <a:pt x="1686" y="0"/>
                </a:cubicBezTo>
                <a:lnTo>
                  <a:pt x="1744" y="0"/>
                </a:lnTo>
                <a:cubicBezTo>
                  <a:pt x="1760" y="0"/>
                  <a:pt x="1773" y="13"/>
                  <a:pt x="1773" y="29"/>
                </a:cubicBezTo>
                <a:cubicBezTo>
                  <a:pt x="1773" y="45"/>
                  <a:pt x="1760" y="58"/>
                  <a:pt x="1744" y="58"/>
                </a:cubicBezTo>
                <a:close/>
                <a:moveTo>
                  <a:pt x="1571" y="58"/>
                </a:moveTo>
                <a:lnTo>
                  <a:pt x="1513" y="58"/>
                </a:lnTo>
                <a:cubicBezTo>
                  <a:pt x="1498" y="58"/>
                  <a:pt x="1485" y="45"/>
                  <a:pt x="1485" y="29"/>
                </a:cubicBezTo>
                <a:cubicBezTo>
                  <a:pt x="1485" y="13"/>
                  <a:pt x="1498" y="0"/>
                  <a:pt x="1513" y="0"/>
                </a:cubicBezTo>
                <a:lnTo>
                  <a:pt x="1571" y="0"/>
                </a:lnTo>
                <a:cubicBezTo>
                  <a:pt x="1587" y="0"/>
                  <a:pt x="1600" y="13"/>
                  <a:pt x="1600" y="29"/>
                </a:cubicBezTo>
                <a:cubicBezTo>
                  <a:pt x="1600" y="45"/>
                  <a:pt x="1587" y="58"/>
                  <a:pt x="1571" y="58"/>
                </a:cubicBezTo>
                <a:close/>
                <a:moveTo>
                  <a:pt x="1398" y="58"/>
                </a:moveTo>
                <a:lnTo>
                  <a:pt x="1341" y="58"/>
                </a:lnTo>
                <a:cubicBezTo>
                  <a:pt x="1325" y="58"/>
                  <a:pt x="1312" y="45"/>
                  <a:pt x="1312" y="29"/>
                </a:cubicBezTo>
                <a:cubicBezTo>
                  <a:pt x="1312" y="13"/>
                  <a:pt x="1325" y="0"/>
                  <a:pt x="1341" y="0"/>
                </a:cubicBezTo>
                <a:lnTo>
                  <a:pt x="1398" y="0"/>
                </a:lnTo>
                <a:cubicBezTo>
                  <a:pt x="1414" y="0"/>
                  <a:pt x="1427" y="13"/>
                  <a:pt x="1427" y="29"/>
                </a:cubicBezTo>
                <a:cubicBezTo>
                  <a:pt x="1427" y="45"/>
                  <a:pt x="1414" y="58"/>
                  <a:pt x="1398" y="58"/>
                </a:cubicBezTo>
                <a:close/>
                <a:moveTo>
                  <a:pt x="1225" y="58"/>
                </a:moveTo>
                <a:lnTo>
                  <a:pt x="1168" y="58"/>
                </a:lnTo>
                <a:cubicBezTo>
                  <a:pt x="1152" y="58"/>
                  <a:pt x="1139" y="45"/>
                  <a:pt x="1139" y="29"/>
                </a:cubicBezTo>
                <a:cubicBezTo>
                  <a:pt x="1139" y="13"/>
                  <a:pt x="1152" y="0"/>
                  <a:pt x="1168" y="0"/>
                </a:cubicBezTo>
                <a:lnTo>
                  <a:pt x="1225" y="0"/>
                </a:lnTo>
                <a:cubicBezTo>
                  <a:pt x="1241" y="0"/>
                  <a:pt x="1254" y="13"/>
                  <a:pt x="1254" y="29"/>
                </a:cubicBezTo>
                <a:cubicBezTo>
                  <a:pt x="1254" y="45"/>
                  <a:pt x="1241" y="58"/>
                  <a:pt x="1225" y="58"/>
                </a:cubicBezTo>
                <a:close/>
                <a:moveTo>
                  <a:pt x="1053" y="58"/>
                </a:moveTo>
                <a:lnTo>
                  <a:pt x="995" y="58"/>
                </a:lnTo>
                <a:cubicBezTo>
                  <a:pt x="979" y="58"/>
                  <a:pt x="966" y="45"/>
                  <a:pt x="966" y="29"/>
                </a:cubicBezTo>
                <a:cubicBezTo>
                  <a:pt x="966" y="13"/>
                  <a:pt x="979" y="0"/>
                  <a:pt x="995" y="0"/>
                </a:cubicBezTo>
                <a:lnTo>
                  <a:pt x="1053" y="0"/>
                </a:lnTo>
                <a:cubicBezTo>
                  <a:pt x="1069" y="0"/>
                  <a:pt x="1081" y="13"/>
                  <a:pt x="1081" y="29"/>
                </a:cubicBezTo>
                <a:cubicBezTo>
                  <a:pt x="1081" y="45"/>
                  <a:pt x="1069" y="58"/>
                  <a:pt x="1053" y="58"/>
                </a:cubicBezTo>
                <a:close/>
                <a:moveTo>
                  <a:pt x="880" y="58"/>
                </a:moveTo>
                <a:lnTo>
                  <a:pt x="822" y="58"/>
                </a:lnTo>
                <a:cubicBezTo>
                  <a:pt x="806" y="58"/>
                  <a:pt x="793" y="45"/>
                  <a:pt x="793" y="29"/>
                </a:cubicBezTo>
                <a:cubicBezTo>
                  <a:pt x="793" y="13"/>
                  <a:pt x="806" y="0"/>
                  <a:pt x="822" y="0"/>
                </a:cubicBezTo>
                <a:lnTo>
                  <a:pt x="880" y="0"/>
                </a:lnTo>
                <a:cubicBezTo>
                  <a:pt x="896" y="0"/>
                  <a:pt x="909" y="13"/>
                  <a:pt x="909" y="29"/>
                </a:cubicBezTo>
                <a:cubicBezTo>
                  <a:pt x="909" y="45"/>
                  <a:pt x="896" y="58"/>
                  <a:pt x="880" y="58"/>
                </a:cubicBezTo>
                <a:close/>
                <a:moveTo>
                  <a:pt x="707" y="58"/>
                </a:moveTo>
                <a:lnTo>
                  <a:pt x="649" y="58"/>
                </a:lnTo>
                <a:cubicBezTo>
                  <a:pt x="634" y="58"/>
                  <a:pt x="621" y="45"/>
                  <a:pt x="621" y="29"/>
                </a:cubicBezTo>
                <a:cubicBezTo>
                  <a:pt x="621" y="13"/>
                  <a:pt x="634" y="0"/>
                  <a:pt x="649" y="0"/>
                </a:cubicBezTo>
                <a:lnTo>
                  <a:pt x="707" y="0"/>
                </a:lnTo>
                <a:cubicBezTo>
                  <a:pt x="723" y="0"/>
                  <a:pt x="736" y="13"/>
                  <a:pt x="736" y="29"/>
                </a:cubicBezTo>
                <a:cubicBezTo>
                  <a:pt x="736" y="45"/>
                  <a:pt x="723" y="58"/>
                  <a:pt x="707" y="58"/>
                </a:cubicBezTo>
                <a:close/>
                <a:moveTo>
                  <a:pt x="534" y="58"/>
                </a:moveTo>
                <a:lnTo>
                  <a:pt x="477" y="58"/>
                </a:lnTo>
                <a:cubicBezTo>
                  <a:pt x="461" y="58"/>
                  <a:pt x="448" y="45"/>
                  <a:pt x="448" y="29"/>
                </a:cubicBezTo>
                <a:cubicBezTo>
                  <a:pt x="448" y="13"/>
                  <a:pt x="461" y="0"/>
                  <a:pt x="477" y="0"/>
                </a:cubicBezTo>
                <a:lnTo>
                  <a:pt x="534" y="0"/>
                </a:lnTo>
                <a:cubicBezTo>
                  <a:pt x="550" y="0"/>
                  <a:pt x="563" y="13"/>
                  <a:pt x="563" y="29"/>
                </a:cubicBezTo>
                <a:cubicBezTo>
                  <a:pt x="563" y="45"/>
                  <a:pt x="550" y="58"/>
                  <a:pt x="534" y="58"/>
                </a:cubicBezTo>
                <a:close/>
                <a:moveTo>
                  <a:pt x="361" y="58"/>
                </a:moveTo>
                <a:lnTo>
                  <a:pt x="304" y="58"/>
                </a:lnTo>
                <a:cubicBezTo>
                  <a:pt x="288" y="58"/>
                  <a:pt x="275" y="45"/>
                  <a:pt x="275" y="29"/>
                </a:cubicBezTo>
                <a:cubicBezTo>
                  <a:pt x="275" y="13"/>
                  <a:pt x="288" y="0"/>
                  <a:pt x="304" y="0"/>
                </a:cubicBezTo>
                <a:lnTo>
                  <a:pt x="361" y="0"/>
                </a:lnTo>
                <a:cubicBezTo>
                  <a:pt x="377" y="0"/>
                  <a:pt x="390" y="13"/>
                  <a:pt x="390" y="29"/>
                </a:cubicBezTo>
                <a:cubicBezTo>
                  <a:pt x="390" y="45"/>
                  <a:pt x="377" y="58"/>
                  <a:pt x="361" y="58"/>
                </a:cubicBezTo>
                <a:close/>
                <a:moveTo>
                  <a:pt x="189" y="58"/>
                </a:moveTo>
                <a:lnTo>
                  <a:pt x="131" y="58"/>
                </a:lnTo>
                <a:cubicBezTo>
                  <a:pt x="115" y="58"/>
                  <a:pt x="102" y="45"/>
                  <a:pt x="102" y="29"/>
                </a:cubicBezTo>
                <a:cubicBezTo>
                  <a:pt x="102" y="13"/>
                  <a:pt x="115" y="0"/>
                  <a:pt x="131" y="0"/>
                </a:cubicBezTo>
                <a:lnTo>
                  <a:pt x="189" y="0"/>
                </a:lnTo>
                <a:cubicBezTo>
                  <a:pt x="205" y="0"/>
                  <a:pt x="217" y="13"/>
                  <a:pt x="217" y="29"/>
                </a:cubicBezTo>
                <a:cubicBezTo>
                  <a:pt x="217" y="45"/>
                  <a:pt x="205" y="58"/>
                  <a:pt x="189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" name="Rectangle 12"/>
          <p:cNvSpPr>
            <a:spLocks noChangeArrowheads="1"/>
          </p:cNvSpPr>
          <p:nvPr/>
        </p:nvSpPr>
        <p:spPr bwMode="auto">
          <a:xfrm>
            <a:off x="3586549" y="5449399"/>
            <a:ext cx="18257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G(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id,can,nam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73" name="Rectangle 26"/>
          <p:cNvSpPr>
            <a:spLocks noChangeArrowheads="1"/>
          </p:cNvSpPr>
          <p:nvPr/>
        </p:nvSpPr>
        <p:spPr bwMode="auto">
          <a:xfrm>
            <a:off x="4205674" y="4913776"/>
            <a:ext cx="370294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smtClean="0">
                <a:solidFill>
                  <a:srgbClr val="000000"/>
                </a:solidFill>
                <a:latin typeface="Arial" charset="0"/>
              </a:rPr>
              <a:t>GUS</a:t>
            </a:r>
            <a:endParaRPr lang="en-US" sz="2000" baseline="-25000" dirty="0"/>
          </a:p>
        </p:txBody>
      </p:sp>
      <p:sp>
        <p:nvSpPr>
          <p:cNvPr id="74" name="Rectangle 46"/>
          <p:cNvSpPr>
            <a:spLocks noChangeArrowheads="1"/>
          </p:cNvSpPr>
          <p:nvPr/>
        </p:nvSpPr>
        <p:spPr bwMode="auto">
          <a:xfrm>
            <a:off x="270047" y="3933525"/>
            <a:ext cx="86021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and we want to import data from another DB, primarily about genes, that also has organism common and canonical names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0" grpId="0" animBg="1"/>
      <p:bldP spid="72" grpId="0"/>
      <p:bldP spid="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9" name="Freeform 3"/>
          <p:cNvSpPr>
            <a:spLocks/>
          </p:cNvSpPr>
          <p:nvPr/>
        </p:nvSpPr>
        <p:spPr bwMode="auto">
          <a:xfrm>
            <a:off x="3440113" y="3014663"/>
            <a:ext cx="2017712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6980" name="Freeform 4"/>
          <p:cNvSpPr>
            <a:spLocks/>
          </p:cNvSpPr>
          <p:nvPr/>
        </p:nvSpPr>
        <p:spPr bwMode="auto">
          <a:xfrm>
            <a:off x="3440113" y="3014663"/>
            <a:ext cx="2032000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6985" name="Freeform 9"/>
          <p:cNvSpPr>
            <a:spLocks/>
          </p:cNvSpPr>
          <p:nvPr/>
        </p:nvSpPr>
        <p:spPr bwMode="auto">
          <a:xfrm>
            <a:off x="884238" y="1731963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6986" name="Freeform 10"/>
          <p:cNvSpPr>
            <a:spLocks/>
          </p:cNvSpPr>
          <p:nvPr/>
        </p:nvSpPr>
        <p:spPr bwMode="auto">
          <a:xfrm>
            <a:off x="884238" y="1731963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6987" name="Freeform 11"/>
          <p:cNvSpPr>
            <a:spLocks noEditPoints="1"/>
          </p:cNvSpPr>
          <p:nvPr/>
        </p:nvSpPr>
        <p:spPr bwMode="auto">
          <a:xfrm>
            <a:off x="1069975" y="1985963"/>
            <a:ext cx="1990725" cy="704850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4"/>
              </a:cxn>
              <a:cxn ang="0">
                <a:pos x="0" y="663"/>
              </a:cxn>
              <a:cxn ang="0">
                <a:pos x="58" y="836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88" y="1209"/>
              </a:cxn>
              <a:cxn ang="0">
                <a:pos x="59" y="1238"/>
              </a:cxn>
              <a:cxn ang="0">
                <a:pos x="318" y="1267"/>
              </a:cxn>
              <a:cxn ang="0">
                <a:pos x="491" y="1209"/>
              </a:cxn>
              <a:cxn ang="0">
                <a:pos x="433" y="1209"/>
              </a:cxn>
              <a:cxn ang="0">
                <a:pos x="606" y="1267"/>
              </a:cxn>
              <a:cxn ang="0">
                <a:pos x="865" y="1238"/>
              </a:cxn>
              <a:cxn ang="0">
                <a:pos x="952" y="1209"/>
              </a:cxn>
              <a:cxn ang="0">
                <a:pos x="923" y="1238"/>
              </a:cxn>
              <a:cxn ang="0">
                <a:pos x="1182" y="1267"/>
              </a:cxn>
              <a:cxn ang="0">
                <a:pos x="1355" y="1209"/>
              </a:cxn>
              <a:cxn ang="0">
                <a:pos x="1297" y="1209"/>
              </a:cxn>
              <a:cxn ang="0">
                <a:pos x="1470" y="1267"/>
              </a:cxn>
              <a:cxn ang="0">
                <a:pos x="1729" y="1238"/>
              </a:cxn>
              <a:cxn ang="0">
                <a:pos x="1816" y="1209"/>
              </a:cxn>
              <a:cxn ang="0">
                <a:pos x="1787" y="1238"/>
              </a:cxn>
              <a:cxn ang="0">
                <a:pos x="2046" y="1267"/>
              </a:cxn>
              <a:cxn ang="0">
                <a:pos x="2219" y="1209"/>
              </a:cxn>
              <a:cxn ang="0">
                <a:pos x="2161" y="1209"/>
              </a:cxn>
              <a:cxn ang="0">
                <a:pos x="2334" y="1267"/>
              </a:cxn>
              <a:cxn ang="0">
                <a:pos x="2593" y="1238"/>
              </a:cxn>
              <a:cxn ang="0">
                <a:pos x="2615" y="1202"/>
              </a:cxn>
              <a:cxn ang="0">
                <a:pos x="2644" y="1231"/>
              </a:cxn>
              <a:cxn ang="0">
                <a:pos x="2673" y="972"/>
              </a:cxn>
              <a:cxn ang="0">
                <a:pos x="2615" y="799"/>
              </a:cxn>
              <a:cxn ang="0">
                <a:pos x="2615" y="857"/>
              </a:cxn>
              <a:cxn ang="0">
                <a:pos x="2673" y="684"/>
              </a:cxn>
              <a:cxn ang="0">
                <a:pos x="2644" y="425"/>
              </a:cxn>
              <a:cxn ang="0">
                <a:pos x="2615" y="338"/>
              </a:cxn>
              <a:cxn ang="0">
                <a:pos x="2644" y="367"/>
              </a:cxn>
              <a:cxn ang="0">
                <a:pos x="2673" y="108"/>
              </a:cxn>
              <a:cxn ang="0">
                <a:pos x="2550" y="58"/>
              </a:cxn>
              <a:cxn ang="0">
                <a:pos x="2608" y="58"/>
              </a:cxn>
              <a:cxn ang="0">
                <a:pos x="2435" y="0"/>
              </a:cxn>
              <a:cxn ang="0">
                <a:pos x="2176" y="29"/>
              </a:cxn>
              <a:cxn ang="0">
                <a:pos x="2089" y="58"/>
              </a:cxn>
              <a:cxn ang="0">
                <a:pos x="2118" y="29"/>
              </a:cxn>
              <a:cxn ang="0">
                <a:pos x="1859" y="0"/>
              </a:cxn>
              <a:cxn ang="0">
                <a:pos x="1686" y="58"/>
              </a:cxn>
              <a:cxn ang="0">
                <a:pos x="1744" y="58"/>
              </a:cxn>
              <a:cxn ang="0">
                <a:pos x="1571" y="0"/>
              </a:cxn>
              <a:cxn ang="0">
                <a:pos x="1312" y="29"/>
              </a:cxn>
              <a:cxn ang="0">
                <a:pos x="1225" y="58"/>
              </a:cxn>
              <a:cxn ang="0">
                <a:pos x="1254" y="29"/>
              </a:cxn>
              <a:cxn ang="0">
                <a:pos x="995" y="0"/>
              </a:cxn>
              <a:cxn ang="0">
                <a:pos x="822" y="58"/>
              </a:cxn>
              <a:cxn ang="0">
                <a:pos x="880" y="58"/>
              </a:cxn>
              <a:cxn ang="0">
                <a:pos x="707" y="0"/>
              </a:cxn>
              <a:cxn ang="0">
                <a:pos x="448" y="29"/>
              </a:cxn>
              <a:cxn ang="0">
                <a:pos x="361" y="58"/>
              </a:cxn>
              <a:cxn ang="0">
                <a:pos x="390" y="29"/>
              </a:cxn>
              <a:cxn ang="0">
                <a:pos x="131" y="0"/>
              </a:cxn>
            </a:cxnLst>
            <a:rect l="0" t="0" r="r" b="b"/>
            <a:pathLst>
              <a:path w="2673" h="1267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60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60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60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4"/>
                  <a:pt x="29" y="404"/>
                </a:cubicBezTo>
                <a:cubicBezTo>
                  <a:pt x="45" y="404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2"/>
                  <a:pt x="29" y="692"/>
                </a:cubicBezTo>
                <a:cubicBezTo>
                  <a:pt x="13" y="692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6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6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4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4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4"/>
                </a:cubicBezTo>
                <a:close/>
                <a:moveTo>
                  <a:pt x="88" y="1209"/>
                </a:moveTo>
                <a:lnTo>
                  <a:pt x="145" y="1209"/>
                </a:lnTo>
                <a:cubicBezTo>
                  <a:pt x="161" y="1209"/>
                  <a:pt x="174" y="1222"/>
                  <a:pt x="174" y="1238"/>
                </a:cubicBezTo>
                <a:cubicBezTo>
                  <a:pt x="174" y="1254"/>
                  <a:pt x="161" y="1267"/>
                  <a:pt x="145" y="1267"/>
                </a:cubicBezTo>
                <a:lnTo>
                  <a:pt x="88" y="1267"/>
                </a:lnTo>
                <a:cubicBezTo>
                  <a:pt x="72" y="1267"/>
                  <a:pt x="59" y="1254"/>
                  <a:pt x="59" y="1238"/>
                </a:cubicBezTo>
                <a:cubicBezTo>
                  <a:pt x="59" y="1222"/>
                  <a:pt x="72" y="1209"/>
                  <a:pt x="88" y="1209"/>
                </a:cubicBezTo>
                <a:close/>
                <a:moveTo>
                  <a:pt x="260" y="1209"/>
                </a:moveTo>
                <a:lnTo>
                  <a:pt x="318" y="1209"/>
                </a:lnTo>
                <a:cubicBezTo>
                  <a:pt x="334" y="1209"/>
                  <a:pt x="347" y="1222"/>
                  <a:pt x="347" y="1238"/>
                </a:cubicBezTo>
                <a:cubicBezTo>
                  <a:pt x="347" y="1254"/>
                  <a:pt x="334" y="1267"/>
                  <a:pt x="318" y="1267"/>
                </a:cubicBezTo>
                <a:lnTo>
                  <a:pt x="260" y="1267"/>
                </a:lnTo>
                <a:cubicBezTo>
                  <a:pt x="244" y="1267"/>
                  <a:pt x="232" y="1254"/>
                  <a:pt x="232" y="1238"/>
                </a:cubicBezTo>
                <a:cubicBezTo>
                  <a:pt x="232" y="1222"/>
                  <a:pt x="244" y="1209"/>
                  <a:pt x="260" y="1209"/>
                </a:cubicBezTo>
                <a:close/>
                <a:moveTo>
                  <a:pt x="433" y="1209"/>
                </a:moveTo>
                <a:lnTo>
                  <a:pt x="491" y="1209"/>
                </a:lnTo>
                <a:cubicBezTo>
                  <a:pt x="507" y="1209"/>
                  <a:pt x="520" y="1222"/>
                  <a:pt x="520" y="1238"/>
                </a:cubicBezTo>
                <a:cubicBezTo>
                  <a:pt x="520" y="1254"/>
                  <a:pt x="507" y="1267"/>
                  <a:pt x="491" y="1267"/>
                </a:cubicBezTo>
                <a:lnTo>
                  <a:pt x="433" y="1267"/>
                </a:lnTo>
                <a:cubicBezTo>
                  <a:pt x="417" y="1267"/>
                  <a:pt x="404" y="1254"/>
                  <a:pt x="404" y="1238"/>
                </a:cubicBezTo>
                <a:cubicBezTo>
                  <a:pt x="404" y="1222"/>
                  <a:pt x="417" y="1209"/>
                  <a:pt x="433" y="1209"/>
                </a:cubicBezTo>
                <a:close/>
                <a:moveTo>
                  <a:pt x="606" y="1209"/>
                </a:moveTo>
                <a:lnTo>
                  <a:pt x="664" y="1209"/>
                </a:lnTo>
                <a:cubicBezTo>
                  <a:pt x="679" y="1209"/>
                  <a:pt x="692" y="1222"/>
                  <a:pt x="692" y="1238"/>
                </a:cubicBezTo>
                <a:cubicBezTo>
                  <a:pt x="692" y="1254"/>
                  <a:pt x="679" y="1267"/>
                  <a:pt x="664" y="1267"/>
                </a:cubicBezTo>
                <a:lnTo>
                  <a:pt x="606" y="1267"/>
                </a:lnTo>
                <a:cubicBezTo>
                  <a:pt x="590" y="1267"/>
                  <a:pt x="577" y="1254"/>
                  <a:pt x="577" y="1238"/>
                </a:cubicBezTo>
                <a:cubicBezTo>
                  <a:pt x="577" y="1222"/>
                  <a:pt x="590" y="1209"/>
                  <a:pt x="606" y="1209"/>
                </a:cubicBezTo>
                <a:close/>
                <a:moveTo>
                  <a:pt x="779" y="1209"/>
                </a:moveTo>
                <a:lnTo>
                  <a:pt x="836" y="1209"/>
                </a:lnTo>
                <a:cubicBezTo>
                  <a:pt x="852" y="1209"/>
                  <a:pt x="865" y="1222"/>
                  <a:pt x="865" y="1238"/>
                </a:cubicBezTo>
                <a:cubicBezTo>
                  <a:pt x="865" y="1254"/>
                  <a:pt x="852" y="1267"/>
                  <a:pt x="836" y="1267"/>
                </a:cubicBezTo>
                <a:lnTo>
                  <a:pt x="779" y="1267"/>
                </a:lnTo>
                <a:cubicBezTo>
                  <a:pt x="763" y="1267"/>
                  <a:pt x="750" y="1254"/>
                  <a:pt x="750" y="1238"/>
                </a:cubicBezTo>
                <a:cubicBezTo>
                  <a:pt x="750" y="1222"/>
                  <a:pt x="763" y="1209"/>
                  <a:pt x="779" y="1209"/>
                </a:cubicBezTo>
                <a:close/>
                <a:moveTo>
                  <a:pt x="952" y="1209"/>
                </a:moveTo>
                <a:lnTo>
                  <a:pt x="1009" y="1209"/>
                </a:lnTo>
                <a:cubicBezTo>
                  <a:pt x="1025" y="1209"/>
                  <a:pt x="1038" y="1222"/>
                  <a:pt x="1038" y="1238"/>
                </a:cubicBezTo>
                <a:cubicBezTo>
                  <a:pt x="1038" y="1254"/>
                  <a:pt x="1025" y="1267"/>
                  <a:pt x="1009" y="1267"/>
                </a:cubicBezTo>
                <a:lnTo>
                  <a:pt x="952" y="1267"/>
                </a:lnTo>
                <a:cubicBezTo>
                  <a:pt x="936" y="1267"/>
                  <a:pt x="923" y="1254"/>
                  <a:pt x="923" y="1238"/>
                </a:cubicBezTo>
                <a:cubicBezTo>
                  <a:pt x="923" y="1222"/>
                  <a:pt x="936" y="1209"/>
                  <a:pt x="952" y="1209"/>
                </a:cubicBezTo>
                <a:close/>
                <a:moveTo>
                  <a:pt x="1124" y="1209"/>
                </a:moveTo>
                <a:lnTo>
                  <a:pt x="1182" y="1209"/>
                </a:lnTo>
                <a:cubicBezTo>
                  <a:pt x="1198" y="1209"/>
                  <a:pt x="1211" y="1222"/>
                  <a:pt x="1211" y="1238"/>
                </a:cubicBezTo>
                <a:cubicBezTo>
                  <a:pt x="1211" y="1254"/>
                  <a:pt x="1198" y="1267"/>
                  <a:pt x="1182" y="1267"/>
                </a:cubicBezTo>
                <a:lnTo>
                  <a:pt x="1124" y="1267"/>
                </a:lnTo>
                <a:cubicBezTo>
                  <a:pt x="1108" y="1267"/>
                  <a:pt x="1096" y="1254"/>
                  <a:pt x="1096" y="1238"/>
                </a:cubicBezTo>
                <a:cubicBezTo>
                  <a:pt x="1096" y="1222"/>
                  <a:pt x="1108" y="1209"/>
                  <a:pt x="1124" y="1209"/>
                </a:cubicBezTo>
                <a:close/>
                <a:moveTo>
                  <a:pt x="1297" y="1209"/>
                </a:moveTo>
                <a:lnTo>
                  <a:pt x="1355" y="1209"/>
                </a:lnTo>
                <a:cubicBezTo>
                  <a:pt x="1371" y="1209"/>
                  <a:pt x="1384" y="1222"/>
                  <a:pt x="1384" y="1238"/>
                </a:cubicBezTo>
                <a:cubicBezTo>
                  <a:pt x="1384" y="1254"/>
                  <a:pt x="1371" y="1267"/>
                  <a:pt x="1355" y="1267"/>
                </a:cubicBezTo>
                <a:lnTo>
                  <a:pt x="1297" y="1267"/>
                </a:lnTo>
                <a:cubicBezTo>
                  <a:pt x="1281" y="1267"/>
                  <a:pt x="1268" y="1254"/>
                  <a:pt x="1268" y="1238"/>
                </a:cubicBezTo>
                <a:cubicBezTo>
                  <a:pt x="1268" y="1222"/>
                  <a:pt x="1281" y="1209"/>
                  <a:pt x="1297" y="1209"/>
                </a:cubicBezTo>
                <a:close/>
                <a:moveTo>
                  <a:pt x="1470" y="1209"/>
                </a:moveTo>
                <a:lnTo>
                  <a:pt x="1528" y="1209"/>
                </a:lnTo>
                <a:cubicBezTo>
                  <a:pt x="1543" y="1209"/>
                  <a:pt x="1556" y="1222"/>
                  <a:pt x="1556" y="1238"/>
                </a:cubicBezTo>
                <a:cubicBezTo>
                  <a:pt x="1556" y="1254"/>
                  <a:pt x="1543" y="1267"/>
                  <a:pt x="1528" y="1267"/>
                </a:cubicBezTo>
                <a:lnTo>
                  <a:pt x="1470" y="1267"/>
                </a:lnTo>
                <a:cubicBezTo>
                  <a:pt x="1454" y="1267"/>
                  <a:pt x="1441" y="1254"/>
                  <a:pt x="1441" y="1238"/>
                </a:cubicBezTo>
                <a:cubicBezTo>
                  <a:pt x="1441" y="1222"/>
                  <a:pt x="1454" y="1209"/>
                  <a:pt x="1470" y="1209"/>
                </a:cubicBezTo>
                <a:close/>
                <a:moveTo>
                  <a:pt x="1643" y="1209"/>
                </a:moveTo>
                <a:lnTo>
                  <a:pt x="1700" y="1209"/>
                </a:lnTo>
                <a:cubicBezTo>
                  <a:pt x="1716" y="1209"/>
                  <a:pt x="1729" y="1222"/>
                  <a:pt x="1729" y="1238"/>
                </a:cubicBezTo>
                <a:cubicBezTo>
                  <a:pt x="1729" y="1254"/>
                  <a:pt x="1716" y="1267"/>
                  <a:pt x="1700" y="1267"/>
                </a:cubicBezTo>
                <a:lnTo>
                  <a:pt x="1643" y="1267"/>
                </a:lnTo>
                <a:cubicBezTo>
                  <a:pt x="1627" y="1267"/>
                  <a:pt x="1614" y="1254"/>
                  <a:pt x="1614" y="1238"/>
                </a:cubicBezTo>
                <a:cubicBezTo>
                  <a:pt x="1614" y="1222"/>
                  <a:pt x="1627" y="1209"/>
                  <a:pt x="1643" y="1209"/>
                </a:cubicBezTo>
                <a:close/>
                <a:moveTo>
                  <a:pt x="1816" y="1209"/>
                </a:moveTo>
                <a:lnTo>
                  <a:pt x="1873" y="1209"/>
                </a:lnTo>
                <a:cubicBezTo>
                  <a:pt x="1889" y="1209"/>
                  <a:pt x="1902" y="1222"/>
                  <a:pt x="1902" y="1238"/>
                </a:cubicBezTo>
                <a:cubicBezTo>
                  <a:pt x="1902" y="1254"/>
                  <a:pt x="1889" y="1267"/>
                  <a:pt x="1873" y="1267"/>
                </a:cubicBezTo>
                <a:lnTo>
                  <a:pt x="1816" y="1267"/>
                </a:lnTo>
                <a:cubicBezTo>
                  <a:pt x="1800" y="1267"/>
                  <a:pt x="1787" y="1254"/>
                  <a:pt x="1787" y="1238"/>
                </a:cubicBezTo>
                <a:cubicBezTo>
                  <a:pt x="1787" y="1222"/>
                  <a:pt x="1800" y="1209"/>
                  <a:pt x="1816" y="1209"/>
                </a:cubicBezTo>
                <a:close/>
                <a:moveTo>
                  <a:pt x="1988" y="1209"/>
                </a:moveTo>
                <a:lnTo>
                  <a:pt x="2046" y="1209"/>
                </a:lnTo>
                <a:cubicBezTo>
                  <a:pt x="2062" y="1209"/>
                  <a:pt x="2075" y="1222"/>
                  <a:pt x="2075" y="1238"/>
                </a:cubicBezTo>
                <a:cubicBezTo>
                  <a:pt x="2075" y="1254"/>
                  <a:pt x="2062" y="1267"/>
                  <a:pt x="2046" y="1267"/>
                </a:cubicBezTo>
                <a:lnTo>
                  <a:pt x="1988" y="1267"/>
                </a:lnTo>
                <a:cubicBezTo>
                  <a:pt x="1972" y="1267"/>
                  <a:pt x="1960" y="1254"/>
                  <a:pt x="1960" y="1238"/>
                </a:cubicBezTo>
                <a:cubicBezTo>
                  <a:pt x="1960" y="1222"/>
                  <a:pt x="1972" y="1209"/>
                  <a:pt x="1988" y="1209"/>
                </a:cubicBezTo>
                <a:close/>
                <a:moveTo>
                  <a:pt x="2161" y="1209"/>
                </a:moveTo>
                <a:lnTo>
                  <a:pt x="2219" y="1209"/>
                </a:lnTo>
                <a:cubicBezTo>
                  <a:pt x="2235" y="1209"/>
                  <a:pt x="2248" y="1222"/>
                  <a:pt x="2248" y="1238"/>
                </a:cubicBezTo>
                <a:cubicBezTo>
                  <a:pt x="2248" y="1254"/>
                  <a:pt x="2235" y="1267"/>
                  <a:pt x="2219" y="1267"/>
                </a:cubicBezTo>
                <a:lnTo>
                  <a:pt x="2161" y="1267"/>
                </a:lnTo>
                <a:cubicBezTo>
                  <a:pt x="2145" y="1267"/>
                  <a:pt x="2132" y="1254"/>
                  <a:pt x="2132" y="1238"/>
                </a:cubicBezTo>
                <a:cubicBezTo>
                  <a:pt x="2132" y="1222"/>
                  <a:pt x="2145" y="1209"/>
                  <a:pt x="2161" y="1209"/>
                </a:cubicBezTo>
                <a:close/>
                <a:moveTo>
                  <a:pt x="2334" y="1209"/>
                </a:moveTo>
                <a:lnTo>
                  <a:pt x="2392" y="1209"/>
                </a:lnTo>
                <a:cubicBezTo>
                  <a:pt x="2407" y="1209"/>
                  <a:pt x="2420" y="1222"/>
                  <a:pt x="2420" y="1238"/>
                </a:cubicBezTo>
                <a:cubicBezTo>
                  <a:pt x="2420" y="1254"/>
                  <a:pt x="2407" y="1267"/>
                  <a:pt x="2392" y="1267"/>
                </a:cubicBezTo>
                <a:lnTo>
                  <a:pt x="2334" y="1267"/>
                </a:lnTo>
                <a:cubicBezTo>
                  <a:pt x="2318" y="1267"/>
                  <a:pt x="2305" y="1254"/>
                  <a:pt x="2305" y="1238"/>
                </a:cubicBezTo>
                <a:cubicBezTo>
                  <a:pt x="2305" y="1222"/>
                  <a:pt x="2318" y="1209"/>
                  <a:pt x="2334" y="1209"/>
                </a:cubicBezTo>
                <a:close/>
                <a:moveTo>
                  <a:pt x="2507" y="1209"/>
                </a:moveTo>
                <a:lnTo>
                  <a:pt x="2564" y="1209"/>
                </a:lnTo>
                <a:cubicBezTo>
                  <a:pt x="2580" y="1209"/>
                  <a:pt x="2593" y="1222"/>
                  <a:pt x="2593" y="1238"/>
                </a:cubicBezTo>
                <a:cubicBezTo>
                  <a:pt x="2593" y="1254"/>
                  <a:pt x="2580" y="1267"/>
                  <a:pt x="2564" y="1267"/>
                </a:cubicBezTo>
                <a:lnTo>
                  <a:pt x="2507" y="1267"/>
                </a:lnTo>
                <a:cubicBezTo>
                  <a:pt x="2491" y="1267"/>
                  <a:pt x="2478" y="1254"/>
                  <a:pt x="2478" y="1238"/>
                </a:cubicBezTo>
                <a:cubicBezTo>
                  <a:pt x="2478" y="1222"/>
                  <a:pt x="2491" y="1209"/>
                  <a:pt x="2507" y="1209"/>
                </a:cubicBezTo>
                <a:close/>
                <a:moveTo>
                  <a:pt x="2615" y="1202"/>
                </a:moveTo>
                <a:lnTo>
                  <a:pt x="2615" y="1145"/>
                </a:lnTo>
                <a:cubicBezTo>
                  <a:pt x="2615" y="1129"/>
                  <a:pt x="2628" y="1116"/>
                  <a:pt x="2644" y="1116"/>
                </a:cubicBezTo>
                <a:cubicBezTo>
                  <a:pt x="2660" y="1116"/>
                  <a:pt x="2673" y="1129"/>
                  <a:pt x="2673" y="1145"/>
                </a:cubicBezTo>
                <a:lnTo>
                  <a:pt x="2673" y="1202"/>
                </a:lnTo>
                <a:cubicBezTo>
                  <a:pt x="2673" y="1218"/>
                  <a:pt x="2660" y="1231"/>
                  <a:pt x="2644" y="1231"/>
                </a:cubicBezTo>
                <a:cubicBezTo>
                  <a:pt x="2628" y="1231"/>
                  <a:pt x="2615" y="1218"/>
                  <a:pt x="2615" y="1202"/>
                </a:cubicBezTo>
                <a:close/>
                <a:moveTo>
                  <a:pt x="2615" y="1030"/>
                </a:moveTo>
                <a:lnTo>
                  <a:pt x="2615" y="972"/>
                </a:lnTo>
                <a:cubicBezTo>
                  <a:pt x="2615" y="956"/>
                  <a:pt x="2628" y="943"/>
                  <a:pt x="2644" y="943"/>
                </a:cubicBezTo>
                <a:cubicBezTo>
                  <a:pt x="2660" y="943"/>
                  <a:pt x="2673" y="956"/>
                  <a:pt x="2673" y="972"/>
                </a:cubicBezTo>
                <a:lnTo>
                  <a:pt x="2673" y="1030"/>
                </a:lnTo>
                <a:cubicBezTo>
                  <a:pt x="2673" y="1046"/>
                  <a:pt x="2660" y="1058"/>
                  <a:pt x="2644" y="1058"/>
                </a:cubicBezTo>
                <a:cubicBezTo>
                  <a:pt x="2628" y="1058"/>
                  <a:pt x="2615" y="1046"/>
                  <a:pt x="2615" y="1030"/>
                </a:cubicBezTo>
                <a:close/>
                <a:moveTo>
                  <a:pt x="2615" y="857"/>
                </a:moveTo>
                <a:lnTo>
                  <a:pt x="2615" y="799"/>
                </a:lnTo>
                <a:cubicBezTo>
                  <a:pt x="2615" y="783"/>
                  <a:pt x="2628" y="770"/>
                  <a:pt x="2644" y="770"/>
                </a:cubicBezTo>
                <a:cubicBezTo>
                  <a:pt x="2660" y="770"/>
                  <a:pt x="2673" y="783"/>
                  <a:pt x="2673" y="799"/>
                </a:cubicBezTo>
                <a:lnTo>
                  <a:pt x="2673" y="857"/>
                </a:lnTo>
                <a:cubicBezTo>
                  <a:pt x="2673" y="873"/>
                  <a:pt x="2660" y="886"/>
                  <a:pt x="2644" y="886"/>
                </a:cubicBezTo>
                <a:cubicBezTo>
                  <a:pt x="2628" y="886"/>
                  <a:pt x="2615" y="873"/>
                  <a:pt x="2615" y="857"/>
                </a:cubicBezTo>
                <a:close/>
                <a:moveTo>
                  <a:pt x="2615" y="684"/>
                </a:moveTo>
                <a:lnTo>
                  <a:pt x="2615" y="626"/>
                </a:lnTo>
                <a:cubicBezTo>
                  <a:pt x="2615" y="611"/>
                  <a:pt x="2628" y="598"/>
                  <a:pt x="2644" y="598"/>
                </a:cubicBezTo>
                <a:cubicBezTo>
                  <a:pt x="2660" y="598"/>
                  <a:pt x="2673" y="611"/>
                  <a:pt x="2673" y="626"/>
                </a:cubicBezTo>
                <a:lnTo>
                  <a:pt x="2673" y="684"/>
                </a:lnTo>
                <a:cubicBezTo>
                  <a:pt x="2673" y="700"/>
                  <a:pt x="2660" y="713"/>
                  <a:pt x="2644" y="713"/>
                </a:cubicBezTo>
                <a:cubicBezTo>
                  <a:pt x="2628" y="713"/>
                  <a:pt x="2615" y="700"/>
                  <a:pt x="2615" y="684"/>
                </a:cubicBezTo>
                <a:close/>
                <a:moveTo>
                  <a:pt x="2615" y="511"/>
                </a:moveTo>
                <a:lnTo>
                  <a:pt x="2615" y="454"/>
                </a:lnTo>
                <a:cubicBezTo>
                  <a:pt x="2615" y="438"/>
                  <a:pt x="2628" y="425"/>
                  <a:pt x="2644" y="425"/>
                </a:cubicBezTo>
                <a:cubicBezTo>
                  <a:pt x="2660" y="425"/>
                  <a:pt x="2673" y="438"/>
                  <a:pt x="2673" y="454"/>
                </a:cubicBezTo>
                <a:lnTo>
                  <a:pt x="2673" y="511"/>
                </a:lnTo>
                <a:cubicBezTo>
                  <a:pt x="2673" y="527"/>
                  <a:pt x="2660" y="540"/>
                  <a:pt x="2644" y="540"/>
                </a:cubicBezTo>
                <a:cubicBezTo>
                  <a:pt x="2628" y="540"/>
                  <a:pt x="2615" y="527"/>
                  <a:pt x="2615" y="511"/>
                </a:cubicBezTo>
                <a:close/>
                <a:moveTo>
                  <a:pt x="2615" y="338"/>
                </a:moveTo>
                <a:lnTo>
                  <a:pt x="2615" y="281"/>
                </a:lnTo>
                <a:cubicBezTo>
                  <a:pt x="2615" y="265"/>
                  <a:pt x="2628" y="252"/>
                  <a:pt x="2644" y="252"/>
                </a:cubicBezTo>
                <a:cubicBezTo>
                  <a:pt x="2660" y="252"/>
                  <a:pt x="2673" y="265"/>
                  <a:pt x="2673" y="281"/>
                </a:cubicBezTo>
                <a:lnTo>
                  <a:pt x="2673" y="338"/>
                </a:lnTo>
                <a:cubicBezTo>
                  <a:pt x="2673" y="354"/>
                  <a:pt x="2660" y="367"/>
                  <a:pt x="2644" y="367"/>
                </a:cubicBezTo>
                <a:cubicBezTo>
                  <a:pt x="2628" y="367"/>
                  <a:pt x="2615" y="354"/>
                  <a:pt x="2615" y="338"/>
                </a:cubicBezTo>
                <a:close/>
                <a:moveTo>
                  <a:pt x="2615" y="166"/>
                </a:moveTo>
                <a:lnTo>
                  <a:pt x="2615" y="108"/>
                </a:lnTo>
                <a:cubicBezTo>
                  <a:pt x="2615" y="92"/>
                  <a:pt x="2628" y="79"/>
                  <a:pt x="2644" y="79"/>
                </a:cubicBezTo>
                <a:cubicBezTo>
                  <a:pt x="2660" y="79"/>
                  <a:pt x="2673" y="92"/>
                  <a:pt x="2673" y="108"/>
                </a:cubicBezTo>
                <a:lnTo>
                  <a:pt x="2673" y="166"/>
                </a:lnTo>
                <a:cubicBezTo>
                  <a:pt x="2673" y="182"/>
                  <a:pt x="2660" y="194"/>
                  <a:pt x="2644" y="194"/>
                </a:cubicBezTo>
                <a:cubicBezTo>
                  <a:pt x="2628" y="194"/>
                  <a:pt x="2615" y="182"/>
                  <a:pt x="2615" y="166"/>
                </a:cubicBezTo>
                <a:close/>
                <a:moveTo>
                  <a:pt x="2608" y="58"/>
                </a:moveTo>
                <a:lnTo>
                  <a:pt x="2550" y="58"/>
                </a:lnTo>
                <a:cubicBezTo>
                  <a:pt x="2534" y="58"/>
                  <a:pt x="2521" y="45"/>
                  <a:pt x="2521" y="29"/>
                </a:cubicBezTo>
                <a:cubicBezTo>
                  <a:pt x="2521" y="13"/>
                  <a:pt x="2534" y="0"/>
                  <a:pt x="2550" y="0"/>
                </a:cubicBezTo>
                <a:lnTo>
                  <a:pt x="2608" y="0"/>
                </a:lnTo>
                <a:cubicBezTo>
                  <a:pt x="2624" y="0"/>
                  <a:pt x="2637" y="13"/>
                  <a:pt x="2637" y="29"/>
                </a:cubicBezTo>
                <a:cubicBezTo>
                  <a:pt x="2637" y="45"/>
                  <a:pt x="2624" y="58"/>
                  <a:pt x="2608" y="58"/>
                </a:cubicBezTo>
                <a:close/>
                <a:moveTo>
                  <a:pt x="2435" y="58"/>
                </a:moveTo>
                <a:lnTo>
                  <a:pt x="2377" y="58"/>
                </a:lnTo>
                <a:cubicBezTo>
                  <a:pt x="2362" y="58"/>
                  <a:pt x="2349" y="45"/>
                  <a:pt x="2349" y="29"/>
                </a:cubicBezTo>
                <a:cubicBezTo>
                  <a:pt x="2349" y="13"/>
                  <a:pt x="2362" y="0"/>
                  <a:pt x="2377" y="0"/>
                </a:cubicBezTo>
                <a:lnTo>
                  <a:pt x="2435" y="0"/>
                </a:lnTo>
                <a:cubicBezTo>
                  <a:pt x="2451" y="0"/>
                  <a:pt x="2464" y="13"/>
                  <a:pt x="2464" y="29"/>
                </a:cubicBezTo>
                <a:cubicBezTo>
                  <a:pt x="2464" y="45"/>
                  <a:pt x="2451" y="58"/>
                  <a:pt x="2435" y="58"/>
                </a:cubicBezTo>
                <a:close/>
                <a:moveTo>
                  <a:pt x="2262" y="58"/>
                </a:moveTo>
                <a:lnTo>
                  <a:pt x="2205" y="58"/>
                </a:lnTo>
                <a:cubicBezTo>
                  <a:pt x="2189" y="58"/>
                  <a:pt x="2176" y="45"/>
                  <a:pt x="2176" y="29"/>
                </a:cubicBezTo>
                <a:cubicBezTo>
                  <a:pt x="2176" y="13"/>
                  <a:pt x="2189" y="0"/>
                  <a:pt x="2205" y="0"/>
                </a:cubicBezTo>
                <a:lnTo>
                  <a:pt x="2262" y="0"/>
                </a:lnTo>
                <a:cubicBezTo>
                  <a:pt x="2278" y="0"/>
                  <a:pt x="2291" y="13"/>
                  <a:pt x="2291" y="29"/>
                </a:cubicBezTo>
                <a:cubicBezTo>
                  <a:pt x="2291" y="45"/>
                  <a:pt x="2278" y="58"/>
                  <a:pt x="2262" y="58"/>
                </a:cubicBezTo>
                <a:close/>
                <a:moveTo>
                  <a:pt x="2089" y="58"/>
                </a:moveTo>
                <a:lnTo>
                  <a:pt x="2032" y="58"/>
                </a:lnTo>
                <a:cubicBezTo>
                  <a:pt x="2016" y="58"/>
                  <a:pt x="2003" y="45"/>
                  <a:pt x="2003" y="29"/>
                </a:cubicBezTo>
                <a:cubicBezTo>
                  <a:pt x="2003" y="13"/>
                  <a:pt x="2016" y="0"/>
                  <a:pt x="2032" y="0"/>
                </a:cubicBezTo>
                <a:lnTo>
                  <a:pt x="2089" y="0"/>
                </a:lnTo>
                <a:cubicBezTo>
                  <a:pt x="2105" y="0"/>
                  <a:pt x="2118" y="13"/>
                  <a:pt x="2118" y="29"/>
                </a:cubicBezTo>
                <a:cubicBezTo>
                  <a:pt x="2118" y="45"/>
                  <a:pt x="2105" y="58"/>
                  <a:pt x="2089" y="58"/>
                </a:cubicBezTo>
                <a:close/>
                <a:moveTo>
                  <a:pt x="1917" y="58"/>
                </a:moveTo>
                <a:lnTo>
                  <a:pt x="1859" y="58"/>
                </a:lnTo>
                <a:cubicBezTo>
                  <a:pt x="1843" y="58"/>
                  <a:pt x="1830" y="45"/>
                  <a:pt x="1830" y="29"/>
                </a:cubicBezTo>
                <a:cubicBezTo>
                  <a:pt x="1830" y="13"/>
                  <a:pt x="1843" y="0"/>
                  <a:pt x="1859" y="0"/>
                </a:cubicBezTo>
                <a:lnTo>
                  <a:pt x="1917" y="0"/>
                </a:lnTo>
                <a:cubicBezTo>
                  <a:pt x="1933" y="0"/>
                  <a:pt x="1945" y="13"/>
                  <a:pt x="1945" y="29"/>
                </a:cubicBezTo>
                <a:cubicBezTo>
                  <a:pt x="1945" y="45"/>
                  <a:pt x="1933" y="58"/>
                  <a:pt x="1917" y="58"/>
                </a:cubicBezTo>
                <a:close/>
                <a:moveTo>
                  <a:pt x="1744" y="58"/>
                </a:moveTo>
                <a:lnTo>
                  <a:pt x="1686" y="58"/>
                </a:lnTo>
                <a:cubicBezTo>
                  <a:pt x="1670" y="58"/>
                  <a:pt x="1657" y="45"/>
                  <a:pt x="1657" y="29"/>
                </a:cubicBezTo>
                <a:cubicBezTo>
                  <a:pt x="1657" y="13"/>
                  <a:pt x="1670" y="0"/>
                  <a:pt x="1686" y="0"/>
                </a:cubicBezTo>
                <a:lnTo>
                  <a:pt x="1744" y="0"/>
                </a:lnTo>
                <a:cubicBezTo>
                  <a:pt x="1760" y="0"/>
                  <a:pt x="1773" y="13"/>
                  <a:pt x="1773" y="29"/>
                </a:cubicBezTo>
                <a:cubicBezTo>
                  <a:pt x="1773" y="45"/>
                  <a:pt x="1760" y="58"/>
                  <a:pt x="1744" y="58"/>
                </a:cubicBezTo>
                <a:close/>
                <a:moveTo>
                  <a:pt x="1571" y="58"/>
                </a:moveTo>
                <a:lnTo>
                  <a:pt x="1513" y="58"/>
                </a:lnTo>
                <a:cubicBezTo>
                  <a:pt x="1498" y="58"/>
                  <a:pt x="1485" y="45"/>
                  <a:pt x="1485" y="29"/>
                </a:cubicBezTo>
                <a:cubicBezTo>
                  <a:pt x="1485" y="13"/>
                  <a:pt x="1498" y="0"/>
                  <a:pt x="1513" y="0"/>
                </a:cubicBezTo>
                <a:lnTo>
                  <a:pt x="1571" y="0"/>
                </a:lnTo>
                <a:cubicBezTo>
                  <a:pt x="1587" y="0"/>
                  <a:pt x="1600" y="13"/>
                  <a:pt x="1600" y="29"/>
                </a:cubicBezTo>
                <a:cubicBezTo>
                  <a:pt x="1600" y="45"/>
                  <a:pt x="1587" y="58"/>
                  <a:pt x="1571" y="58"/>
                </a:cubicBezTo>
                <a:close/>
                <a:moveTo>
                  <a:pt x="1398" y="58"/>
                </a:moveTo>
                <a:lnTo>
                  <a:pt x="1341" y="58"/>
                </a:lnTo>
                <a:cubicBezTo>
                  <a:pt x="1325" y="58"/>
                  <a:pt x="1312" y="45"/>
                  <a:pt x="1312" y="29"/>
                </a:cubicBezTo>
                <a:cubicBezTo>
                  <a:pt x="1312" y="13"/>
                  <a:pt x="1325" y="0"/>
                  <a:pt x="1341" y="0"/>
                </a:cubicBezTo>
                <a:lnTo>
                  <a:pt x="1398" y="0"/>
                </a:lnTo>
                <a:cubicBezTo>
                  <a:pt x="1414" y="0"/>
                  <a:pt x="1427" y="13"/>
                  <a:pt x="1427" y="29"/>
                </a:cubicBezTo>
                <a:cubicBezTo>
                  <a:pt x="1427" y="45"/>
                  <a:pt x="1414" y="58"/>
                  <a:pt x="1398" y="58"/>
                </a:cubicBezTo>
                <a:close/>
                <a:moveTo>
                  <a:pt x="1225" y="58"/>
                </a:moveTo>
                <a:lnTo>
                  <a:pt x="1168" y="58"/>
                </a:lnTo>
                <a:cubicBezTo>
                  <a:pt x="1152" y="58"/>
                  <a:pt x="1139" y="45"/>
                  <a:pt x="1139" y="29"/>
                </a:cubicBezTo>
                <a:cubicBezTo>
                  <a:pt x="1139" y="13"/>
                  <a:pt x="1152" y="0"/>
                  <a:pt x="1168" y="0"/>
                </a:cubicBezTo>
                <a:lnTo>
                  <a:pt x="1225" y="0"/>
                </a:lnTo>
                <a:cubicBezTo>
                  <a:pt x="1241" y="0"/>
                  <a:pt x="1254" y="13"/>
                  <a:pt x="1254" y="29"/>
                </a:cubicBezTo>
                <a:cubicBezTo>
                  <a:pt x="1254" y="45"/>
                  <a:pt x="1241" y="58"/>
                  <a:pt x="1225" y="58"/>
                </a:cubicBezTo>
                <a:close/>
                <a:moveTo>
                  <a:pt x="1053" y="58"/>
                </a:moveTo>
                <a:lnTo>
                  <a:pt x="995" y="58"/>
                </a:lnTo>
                <a:cubicBezTo>
                  <a:pt x="979" y="58"/>
                  <a:pt x="966" y="45"/>
                  <a:pt x="966" y="29"/>
                </a:cubicBezTo>
                <a:cubicBezTo>
                  <a:pt x="966" y="13"/>
                  <a:pt x="979" y="0"/>
                  <a:pt x="995" y="0"/>
                </a:cubicBezTo>
                <a:lnTo>
                  <a:pt x="1053" y="0"/>
                </a:lnTo>
                <a:cubicBezTo>
                  <a:pt x="1069" y="0"/>
                  <a:pt x="1081" y="13"/>
                  <a:pt x="1081" y="29"/>
                </a:cubicBezTo>
                <a:cubicBezTo>
                  <a:pt x="1081" y="45"/>
                  <a:pt x="1069" y="58"/>
                  <a:pt x="1053" y="58"/>
                </a:cubicBezTo>
                <a:close/>
                <a:moveTo>
                  <a:pt x="880" y="58"/>
                </a:moveTo>
                <a:lnTo>
                  <a:pt x="822" y="58"/>
                </a:lnTo>
                <a:cubicBezTo>
                  <a:pt x="806" y="58"/>
                  <a:pt x="793" y="45"/>
                  <a:pt x="793" y="29"/>
                </a:cubicBezTo>
                <a:cubicBezTo>
                  <a:pt x="793" y="13"/>
                  <a:pt x="806" y="0"/>
                  <a:pt x="822" y="0"/>
                </a:cubicBezTo>
                <a:lnTo>
                  <a:pt x="880" y="0"/>
                </a:lnTo>
                <a:cubicBezTo>
                  <a:pt x="896" y="0"/>
                  <a:pt x="909" y="13"/>
                  <a:pt x="909" y="29"/>
                </a:cubicBezTo>
                <a:cubicBezTo>
                  <a:pt x="909" y="45"/>
                  <a:pt x="896" y="58"/>
                  <a:pt x="880" y="58"/>
                </a:cubicBezTo>
                <a:close/>
                <a:moveTo>
                  <a:pt x="707" y="58"/>
                </a:moveTo>
                <a:lnTo>
                  <a:pt x="649" y="58"/>
                </a:lnTo>
                <a:cubicBezTo>
                  <a:pt x="634" y="58"/>
                  <a:pt x="621" y="45"/>
                  <a:pt x="621" y="29"/>
                </a:cubicBezTo>
                <a:cubicBezTo>
                  <a:pt x="621" y="13"/>
                  <a:pt x="634" y="0"/>
                  <a:pt x="649" y="0"/>
                </a:cubicBezTo>
                <a:lnTo>
                  <a:pt x="707" y="0"/>
                </a:lnTo>
                <a:cubicBezTo>
                  <a:pt x="723" y="0"/>
                  <a:pt x="736" y="13"/>
                  <a:pt x="736" y="29"/>
                </a:cubicBezTo>
                <a:cubicBezTo>
                  <a:pt x="736" y="45"/>
                  <a:pt x="723" y="58"/>
                  <a:pt x="707" y="58"/>
                </a:cubicBezTo>
                <a:close/>
                <a:moveTo>
                  <a:pt x="534" y="58"/>
                </a:moveTo>
                <a:lnTo>
                  <a:pt x="477" y="58"/>
                </a:lnTo>
                <a:cubicBezTo>
                  <a:pt x="461" y="58"/>
                  <a:pt x="448" y="45"/>
                  <a:pt x="448" y="29"/>
                </a:cubicBezTo>
                <a:cubicBezTo>
                  <a:pt x="448" y="13"/>
                  <a:pt x="461" y="0"/>
                  <a:pt x="477" y="0"/>
                </a:cubicBezTo>
                <a:lnTo>
                  <a:pt x="534" y="0"/>
                </a:lnTo>
                <a:cubicBezTo>
                  <a:pt x="550" y="0"/>
                  <a:pt x="563" y="13"/>
                  <a:pt x="563" y="29"/>
                </a:cubicBezTo>
                <a:cubicBezTo>
                  <a:pt x="563" y="45"/>
                  <a:pt x="550" y="58"/>
                  <a:pt x="534" y="58"/>
                </a:cubicBezTo>
                <a:close/>
                <a:moveTo>
                  <a:pt x="361" y="58"/>
                </a:moveTo>
                <a:lnTo>
                  <a:pt x="304" y="58"/>
                </a:lnTo>
                <a:cubicBezTo>
                  <a:pt x="288" y="58"/>
                  <a:pt x="275" y="45"/>
                  <a:pt x="275" y="29"/>
                </a:cubicBezTo>
                <a:cubicBezTo>
                  <a:pt x="275" y="13"/>
                  <a:pt x="288" y="0"/>
                  <a:pt x="304" y="0"/>
                </a:cubicBezTo>
                <a:lnTo>
                  <a:pt x="361" y="0"/>
                </a:lnTo>
                <a:cubicBezTo>
                  <a:pt x="377" y="0"/>
                  <a:pt x="390" y="13"/>
                  <a:pt x="390" y="29"/>
                </a:cubicBezTo>
                <a:cubicBezTo>
                  <a:pt x="390" y="45"/>
                  <a:pt x="377" y="58"/>
                  <a:pt x="361" y="58"/>
                </a:cubicBezTo>
                <a:close/>
                <a:moveTo>
                  <a:pt x="189" y="58"/>
                </a:moveTo>
                <a:lnTo>
                  <a:pt x="131" y="58"/>
                </a:lnTo>
                <a:cubicBezTo>
                  <a:pt x="115" y="58"/>
                  <a:pt x="102" y="45"/>
                  <a:pt x="102" y="29"/>
                </a:cubicBezTo>
                <a:cubicBezTo>
                  <a:pt x="102" y="13"/>
                  <a:pt x="115" y="0"/>
                  <a:pt x="131" y="0"/>
                </a:cubicBezTo>
                <a:lnTo>
                  <a:pt x="189" y="0"/>
                </a:lnTo>
                <a:cubicBezTo>
                  <a:pt x="205" y="0"/>
                  <a:pt x="217" y="13"/>
                  <a:pt x="217" y="29"/>
                </a:cubicBezTo>
                <a:cubicBezTo>
                  <a:pt x="217" y="45"/>
                  <a:pt x="205" y="58"/>
                  <a:pt x="189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6988" name="Rectangle 12"/>
          <p:cNvSpPr>
            <a:spLocks noChangeArrowheads="1"/>
          </p:cNvSpPr>
          <p:nvPr/>
        </p:nvSpPr>
        <p:spPr bwMode="auto">
          <a:xfrm>
            <a:off x="1181099" y="2014221"/>
            <a:ext cx="18174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G(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id,can,nam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767002" name="Rectangle 26"/>
          <p:cNvSpPr>
            <a:spLocks noChangeArrowheads="1"/>
          </p:cNvSpPr>
          <p:nvPr/>
        </p:nvSpPr>
        <p:spPr bwMode="auto">
          <a:xfrm>
            <a:off x="1800225" y="1366838"/>
            <a:ext cx="370294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smtClean="0">
                <a:solidFill>
                  <a:srgbClr val="000000"/>
                </a:solidFill>
                <a:latin typeface="Arial" charset="0"/>
              </a:rPr>
              <a:t>GUS</a:t>
            </a:r>
            <a:endParaRPr lang="en-US" sz="2000" baseline="-25000" dirty="0"/>
          </a:p>
        </p:txBody>
      </p:sp>
      <p:sp>
        <p:nvSpPr>
          <p:cNvPr id="767003" name="Rectangle 27"/>
          <p:cNvSpPr>
            <a:spLocks noChangeArrowheads="1"/>
          </p:cNvSpPr>
          <p:nvPr/>
        </p:nvSpPr>
        <p:spPr bwMode="auto">
          <a:xfrm>
            <a:off x="4256723" y="2739073"/>
            <a:ext cx="379912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uBio</a:t>
            </a:r>
            <a:endParaRPr lang="en-US" sz="2000" baseline="-25000" dirty="0"/>
          </a:p>
        </p:txBody>
      </p:sp>
      <p:sp>
        <p:nvSpPr>
          <p:cNvPr id="767005" name="Freeform 29"/>
          <p:cNvSpPr>
            <a:spLocks noEditPoints="1"/>
          </p:cNvSpPr>
          <p:nvPr/>
        </p:nvSpPr>
        <p:spPr bwMode="auto">
          <a:xfrm>
            <a:off x="3617913" y="3232150"/>
            <a:ext cx="1654175" cy="701675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29" y="345"/>
              </a:cxn>
              <a:cxn ang="0">
                <a:pos x="57" y="432"/>
              </a:cxn>
              <a:cxn ang="0">
                <a:pos x="29" y="403"/>
              </a:cxn>
              <a:cxn ang="0">
                <a:pos x="0" y="662"/>
              </a:cxn>
              <a:cxn ang="0">
                <a:pos x="57" y="835"/>
              </a:cxn>
              <a:cxn ang="0">
                <a:pos x="57" y="777"/>
              </a:cxn>
              <a:cxn ang="0">
                <a:pos x="0" y="950"/>
              </a:cxn>
              <a:cxn ang="0">
                <a:pos x="29" y="1209"/>
              </a:cxn>
              <a:cxn ang="0">
                <a:pos x="89" y="1206"/>
              </a:cxn>
              <a:cxn ang="0">
                <a:pos x="61" y="1235"/>
              </a:cxn>
              <a:cxn ang="0">
                <a:pos x="320" y="1264"/>
              </a:cxn>
              <a:cxn ang="0">
                <a:pos x="493" y="1206"/>
              </a:cxn>
              <a:cxn ang="0">
                <a:pos x="435" y="1206"/>
              </a:cxn>
              <a:cxn ang="0">
                <a:pos x="608" y="1264"/>
              </a:cxn>
              <a:cxn ang="0">
                <a:pos x="867" y="1235"/>
              </a:cxn>
              <a:cxn ang="0">
                <a:pos x="953" y="1206"/>
              </a:cxn>
              <a:cxn ang="0">
                <a:pos x="925" y="1235"/>
              </a:cxn>
              <a:cxn ang="0">
                <a:pos x="1184" y="1264"/>
              </a:cxn>
              <a:cxn ang="0">
                <a:pos x="1357" y="1206"/>
              </a:cxn>
              <a:cxn ang="0">
                <a:pos x="1299" y="1206"/>
              </a:cxn>
              <a:cxn ang="0">
                <a:pos x="1472" y="1264"/>
              </a:cxn>
              <a:cxn ang="0">
                <a:pos x="1731" y="1235"/>
              </a:cxn>
              <a:cxn ang="0">
                <a:pos x="1817" y="1206"/>
              </a:cxn>
              <a:cxn ang="0">
                <a:pos x="1789" y="1235"/>
              </a:cxn>
              <a:cxn ang="0">
                <a:pos x="2048" y="1264"/>
              </a:cxn>
              <a:cxn ang="0">
                <a:pos x="2218" y="1206"/>
              </a:cxn>
              <a:cxn ang="0">
                <a:pos x="2247" y="1235"/>
              </a:cxn>
              <a:cxn ang="0">
                <a:pos x="2189" y="1117"/>
              </a:cxn>
              <a:cxn ang="0">
                <a:pos x="2218" y="1146"/>
              </a:cxn>
              <a:cxn ang="0">
                <a:pos x="2247" y="887"/>
              </a:cxn>
              <a:cxn ang="0">
                <a:pos x="2189" y="714"/>
              </a:cxn>
              <a:cxn ang="0">
                <a:pos x="2189" y="771"/>
              </a:cxn>
              <a:cxn ang="0">
                <a:pos x="2247" y="599"/>
              </a:cxn>
              <a:cxn ang="0">
                <a:pos x="2218" y="339"/>
              </a:cxn>
              <a:cxn ang="0">
                <a:pos x="2189" y="253"/>
              </a:cxn>
              <a:cxn ang="0">
                <a:pos x="2218" y="282"/>
              </a:cxn>
              <a:cxn ang="0">
                <a:pos x="2212" y="57"/>
              </a:cxn>
              <a:cxn ang="0">
                <a:pos x="2247" y="80"/>
              </a:cxn>
              <a:cxn ang="0">
                <a:pos x="2011" y="28"/>
              </a:cxn>
              <a:cxn ang="0">
                <a:pos x="1924" y="57"/>
              </a:cxn>
              <a:cxn ang="0">
                <a:pos x="1953" y="28"/>
              </a:cxn>
              <a:cxn ang="0">
                <a:pos x="1694" y="0"/>
              </a:cxn>
              <a:cxn ang="0">
                <a:pos x="1521" y="57"/>
              </a:cxn>
              <a:cxn ang="0">
                <a:pos x="1579" y="57"/>
              </a:cxn>
              <a:cxn ang="0">
                <a:pos x="1406" y="0"/>
              </a:cxn>
              <a:cxn ang="0">
                <a:pos x="1147" y="28"/>
              </a:cxn>
              <a:cxn ang="0">
                <a:pos x="1060" y="57"/>
              </a:cxn>
              <a:cxn ang="0">
                <a:pos x="1089" y="28"/>
              </a:cxn>
              <a:cxn ang="0">
                <a:pos x="830" y="0"/>
              </a:cxn>
              <a:cxn ang="0">
                <a:pos x="657" y="57"/>
              </a:cxn>
              <a:cxn ang="0">
                <a:pos x="715" y="57"/>
              </a:cxn>
              <a:cxn ang="0">
                <a:pos x="542" y="0"/>
              </a:cxn>
              <a:cxn ang="0">
                <a:pos x="283" y="28"/>
              </a:cxn>
              <a:cxn ang="0">
                <a:pos x="196" y="57"/>
              </a:cxn>
              <a:cxn ang="0">
                <a:pos x="225" y="28"/>
              </a:cxn>
            </a:cxnLst>
            <a:rect l="0" t="0" r="r" b="b"/>
            <a:pathLst>
              <a:path w="2247" h="1264">
                <a:moveTo>
                  <a:pt x="57" y="86"/>
                </a:moveTo>
                <a:lnTo>
                  <a:pt x="57" y="144"/>
                </a:lnTo>
                <a:cubicBezTo>
                  <a:pt x="57" y="160"/>
                  <a:pt x="45" y="172"/>
                  <a:pt x="29" y="172"/>
                </a:cubicBezTo>
                <a:cubicBezTo>
                  <a:pt x="13" y="172"/>
                  <a:pt x="0" y="160"/>
                  <a:pt x="0" y="144"/>
                </a:cubicBezTo>
                <a:lnTo>
                  <a:pt x="0" y="86"/>
                </a:lnTo>
                <a:cubicBezTo>
                  <a:pt x="0" y="70"/>
                  <a:pt x="13" y="57"/>
                  <a:pt x="29" y="57"/>
                </a:cubicBezTo>
                <a:cubicBezTo>
                  <a:pt x="45" y="57"/>
                  <a:pt x="57" y="70"/>
                  <a:pt x="57" y="86"/>
                </a:cubicBezTo>
                <a:close/>
                <a:moveTo>
                  <a:pt x="57" y="259"/>
                </a:moveTo>
                <a:lnTo>
                  <a:pt x="57" y="316"/>
                </a:lnTo>
                <a:cubicBezTo>
                  <a:pt x="57" y="332"/>
                  <a:pt x="45" y="345"/>
                  <a:pt x="29" y="345"/>
                </a:cubicBezTo>
                <a:cubicBezTo>
                  <a:pt x="13" y="345"/>
                  <a:pt x="0" y="332"/>
                  <a:pt x="0" y="316"/>
                </a:cubicBezTo>
                <a:lnTo>
                  <a:pt x="0" y="259"/>
                </a:lnTo>
                <a:cubicBezTo>
                  <a:pt x="0" y="243"/>
                  <a:pt x="13" y="230"/>
                  <a:pt x="29" y="230"/>
                </a:cubicBezTo>
                <a:cubicBezTo>
                  <a:pt x="45" y="230"/>
                  <a:pt x="57" y="243"/>
                  <a:pt x="57" y="259"/>
                </a:cubicBezTo>
                <a:close/>
                <a:moveTo>
                  <a:pt x="57" y="432"/>
                </a:moveTo>
                <a:lnTo>
                  <a:pt x="57" y="489"/>
                </a:lnTo>
                <a:cubicBezTo>
                  <a:pt x="57" y="505"/>
                  <a:pt x="45" y="518"/>
                  <a:pt x="29" y="518"/>
                </a:cubicBezTo>
                <a:cubicBezTo>
                  <a:pt x="13" y="518"/>
                  <a:pt x="0" y="505"/>
                  <a:pt x="0" y="489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7" y="416"/>
                  <a:pt x="57" y="432"/>
                </a:cubicBezTo>
                <a:close/>
                <a:moveTo>
                  <a:pt x="57" y="604"/>
                </a:moveTo>
                <a:lnTo>
                  <a:pt x="57" y="662"/>
                </a:lnTo>
                <a:cubicBezTo>
                  <a:pt x="57" y="678"/>
                  <a:pt x="45" y="691"/>
                  <a:pt x="29" y="691"/>
                </a:cubicBezTo>
                <a:cubicBezTo>
                  <a:pt x="13" y="691"/>
                  <a:pt x="0" y="678"/>
                  <a:pt x="0" y="662"/>
                </a:cubicBezTo>
                <a:lnTo>
                  <a:pt x="0" y="604"/>
                </a:lnTo>
                <a:cubicBezTo>
                  <a:pt x="0" y="588"/>
                  <a:pt x="13" y="576"/>
                  <a:pt x="29" y="576"/>
                </a:cubicBezTo>
                <a:cubicBezTo>
                  <a:pt x="45" y="576"/>
                  <a:pt x="57" y="588"/>
                  <a:pt x="57" y="604"/>
                </a:cubicBezTo>
                <a:close/>
                <a:moveTo>
                  <a:pt x="57" y="777"/>
                </a:moveTo>
                <a:lnTo>
                  <a:pt x="57" y="835"/>
                </a:lnTo>
                <a:cubicBezTo>
                  <a:pt x="57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7"/>
                </a:lnTo>
                <a:cubicBezTo>
                  <a:pt x="0" y="761"/>
                  <a:pt x="13" y="748"/>
                  <a:pt x="29" y="748"/>
                </a:cubicBezTo>
                <a:cubicBezTo>
                  <a:pt x="45" y="748"/>
                  <a:pt x="57" y="761"/>
                  <a:pt x="57" y="777"/>
                </a:cubicBezTo>
                <a:close/>
                <a:moveTo>
                  <a:pt x="57" y="950"/>
                </a:moveTo>
                <a:lnTo>
                  <a:pt x="57" y="1008"/>
                </a:lnTo>
                <a:cubicBezTo>
                  <a:pt x="57" y="1024"/>
                  <a:pt x="45" y="1036"/>
                  <a:pt x="29" y="1036"/>
                </a:cubicBezTo>
                <a:cubicBezTo>
                  <a:pt x="13" y="1036"/>
                  <a:pt x="0" y="1024"/>
                  <a:pt x="0" y="1008"/>
                </a:cubicBezTo>
                <a:lnTo>
                  <a:pt x="0" y="950"/>
                </a:lnTo>
                <a:cubicBezTo>
                  <a:pt x="0" y="934"/>
                  <a:pt x="13" y="921"/>
                  <a:pt x="29" y="921"/>
                </a:cubicBezTo>
                <a:cubicBezTo>
                  <a:pt x="45" y="921"/>
                  <a:pt x="57" y="934"/>
                  <a:pt x="57" y="950"/>
                </a:cubicBezTo>
                <a:close/>
                <a:moveTo>
                  <a:pt x="57" y="1123"/>
                </a:moveTo>
                <a:lnTo>
                  <a:pt x="57" y="1180"/>
                </a:lnTo>
                <a:cubicBezTo>
                  <a:pt x="57" y="1196"/>
                  <a:pt x="45" y="1209"/>
                  <a:pt x="29" y="1209"/>
                </a:cubicBezTo>
                <a:cubicBezTo>
                  <a:pt x="13" y="1209"/>
                  <a:pt x="0" y="1196"/>
                  <a:pt x="0" y="1180"/>
                </a:cubicBezTo>
                <a:lnTo>
                  <a:pt x="0" y="1123"/>
                </a:lnTo>
                <a:cubicBezTo>
                  <a:pt x="0" y="1107"/>
                  <a:pt x="13" y="1094"/>
                  <a:pt x="29" y="1094"/>
                </a:cubicBezTo>
                <a:cubicBezTo>
                  <a:pt x="45" y="1094"/>
                  <a:pt x="57" y="1107"/>
                  <a:pt x="57" y="1123"/>
                </a:cubicBezTo>
                <a:close/>
                <a:moveTo>
                  <a:pt x="89" y="1206"/>
                </a:moveTo>
                <a:lnTo>
                  <a:pt x="147" y="1206"/>
                </a:lnTo>
                <a:cubicBezTo>
                  <a:pt x="163" y="1206"/>
                  <a:pt x="176" y="1219"/>
                  <a:pt x="176" y="1235"/>
                </a:cubicBezTo>
                <a:cubicBezTo>
                  <a:pt x="176" y="1251"/>
                  <a:pt x="163" y="1264"/>
                  <a:pt x="147" y="1264"/>
                </a:cubicBezTo>
                <a:lnTo>
                  <a:pt x="89" y="1264"/>
                </a:lnTo>
                <a:cubicBezTo>
                  <a:pt x="74" y="1264"/>
                  <a:pt x="61" y="1251"/>
                  <a:pt x="61" y="1235"/>
                </a:cubicBezTo>
                <a:cubicBezTo>
                  <a:pt x="61" y="1219"/>
                  <a:pt x="74" y="1206"/>
                  <a:pt x="89" y="1206"/>
                </a:cubicBezTo>
                <a:close/>
                <a:moveTo>
                  <a:pt x="262" y="1206"/>
                </a:moveTo>
                <a:lnTo>
                  <a:pt x="320" y="1206"/>
                </a:lnTo>
                <a:cubicBezTo>
                  <a:pt x="336" y="1206"/>
                  <a:pt x="349" y="1219"/>
                  <a:pt x="349" y="1235"/>
                </a:cubicBezTo>
                <a:cubicBezTo>
                  <a:pt x="349" y="1251"/>
                  <a:pt x="336" y="1264"/>
                  <a:pt x="320" y="1264"/>
                </a:cubicBezTo>
                <a:lnTo>
                  <a:pt x="262" y="1264"/>
                </a:lnTo>
                <a:cubicBezTo>
                  <a:pt x="246" y="1264"/>
                  <a:pt x="233" y="1251"/>
                  <a:pt x="233" y="1235"/>
                </a:cubicBezTo>
                <a:cubicBezTo>
                  <a:pt x="233" y="1219"/>
                  <a:pt x="246" y="1206"/>
                  <a:pt x="262" y="1206"/>
                </a:cubicBezTo>
                <a:close/>
                <a:moveTo>
                  <a:pt x="435" y="1206"/>
                </a:moveTo>
                <a:lnTo>
                  <a:pt x="493" y="1206"/>
                </a:lnTo>
                <a:cubicBezTo>
                  <a:pt x="509" y="1206"/>
                  <a:pt x="521" y="1219"/>
                  <a:pt x="521" y="1235"/>
                </a:cubicBezTo>
                <a:cubicBezTo>
                  <a:pt x="521" y="1251"/>
                  <a:pt x="509" y="1264"/>
                  <a:pt x="493" y="1264"/>
                </a:cubicBezTo>
                <a:lnTo>
                  <a:pt x="435" y="1264"/>
                </a:lnTo>
                <a:cubicBezTo>
                  <a:pt x="419" y="1264"/>
                  <a:pt x="406" y="1251"/>
                  <a:pt x="406" y="1235"/>
                </a:cubicBezTo>
                <a:cubicBezTo>
                  <a:pt x="406" y="1219"/>
                  <a:pt x="419" y="1206"/>
                  <a:pt x="435" y="1206"/>
                </a:cubicBezTo>
                <a:close/>
                <a:moveTo>
                  <a:pt x="608" y="1206"/>
                </a:moveTo>
                <a:lnTo>
                  <a:pt x="665" y="1206"/>
                </a:lnTo>
                <a:cubicBezTo>
                  <a:pt x="681" y="1206"/>
                  <a:pt x="694" y="1219"/>
                  <a:pt x="694" y="1235"/>
                </a:cubicBezTo>
                <a:cubicBezTo>
                  <a:pt x="694" y="1251"/>
                  <a:pt x="681" y="1264"/>
                  <a:pt x="665" y="1264"/>
                </a:cubicBezTo>
                <a:lnTo>
                  <a:pt x="608" y="1264"/>
                </a:lnTo>
                <a:cubicBezTo>
                  <a:pt x="592" y="1264"/>
                  <a:pt x="579" y="1251"/>
                  <a:pt x="579" y="1235"/>
                </a:cubicBezTo>
                <a:cubicBezTo>
                  <a:pt x="579" y="1219"/>
                  <a:pt x="592" y="1206"/>
                  <a:pt x="608" y="1206"/>
                </a:cubicBezTo>
                <a:close/>
                <a:moveTo>
                  <a:pt x="781" y="1206"/>
                </a:moveTo>
                <a:lnTo>
                  <a:pt x="838" y="1206"/>
                </a:lnTo>
                <a:cubicBezTo>
                  <a:pt x="854" y="1206"/>
                  <a:pt x="867" y="1219"/>
                  <a:pt x="867" y="1235"/>
                </a:cubicBezTo>
                <a:cubicBezTo>
                  <a:pt x="867" y="1251"/>
                  <a:pt x="854" y="1264"/>
                  <a:pt x="838" y="1264"/>
                </a:cubicBezTo>
                <a:lnTo>
                  <a:pt x="781" y="1264"/>
                </a:lnTo>
                <a:cubicBezTo>
                  <a:pt x="765" y="1264"/>
                  <a:pt x="752" y="1251"/>
                  <a:pt x="752" y="1235"/>
                </a:cubicBezTo>
                <a:cubicBezTo>
                  <a:pt x="752" y="1219"/>
                  <a:pt x="765" y="1206"/>
                  <a:pt x="781" y="1206"/>
                </a:cubicBezTo>
                <a:close/>
                <a:moveTo>
                  <a:pt x="953" y="1206"/>
                </a:moveTo>
                <a:lnTo>
                  <a:pt x="1011" y="1206"/>
                </a:lnTo>
                <a:cubicBezTo>
                  <a:pt x="1027" y="1206"/>
                  <a:pt x="1040" y="1219"/>
                  <a:pt x="1040" y="1235"/>
                </a:cubicBezTo>
                <a:cubicBezTo>
                  <a:pt x="1040" y="1251"/>
                  <a:pt x="1027" y="1264"/>
                  <a:pt x="1011" y="1264"/>
                </a:cubicBezTo>
                <a:lnTo>
                  <a:pt x="953" y="1264"/>
                </a:lnTo>
                <a:cubicBezTo>
                  <a:pt x="938" y="1264"/>
                  <a:pt x="925" y="1251"/>
                  <a:pt x="925" y="1235"/>
                </a:cubicBezTo>
                <a:cubicBezTo>
                  <a:pt x="925" y="1219"/>
                  <a:pt x="938" y="1206"/>
                  <a:pt x="953" y="1206"/>
                </a:cubicBezTo>
                <a:close/>
                <a:moveTo>
                  <a:pt x="1126" y="1206"/>
                </a:moveTo>
                <a:lnTo>
                  <a:pt x="1184" y="1206"/>
                </a:lnTo>
                <a:cubicBezTo>
                  <a:pt x="1200" y="1206"/>
                  <a:pt x="1213" y="1219"/>
                  <a:pt x="1213" y="1235"/>
                </a:cubicBezTo>
                <a:cubicBezTo>
                  <a:pt x="1213" y="1251"/>
                  <a:pt x="1200" y="1264"/>
                  <a:pt x="1184" y="1264"/>
                </a:cubicBezTo>
                <a:lnTo>
                  <a:pt x="1126" y="1264"/>
                </a:lnTo>
                <a:cubicBezTo>
                  <a:pt x="1110" y="1264"/>
                  <a:pt x="1097" y="1251"/>
                  <a:pt x="1097" y="1235"/>
                </a:cubicBezTo>
                <a:cubicBezTo>
                  <a:pt x="1097" y="1219"/>
                  <a:pt x="1110" y="1206"/>
                  <a:pt x="1126" y="1206"/>
                </a:cubicBezTo>
                <a:close/>
                <a:moveTo>
                  <a:pt x="1299" y="1206"/>
                </a:moveTo>
                <a:lnTo>
                  <a:pt x="1357" y="1206"/>
                </a:lnTo>
                <a:cubicBezTo>
                  <a:pt x="1373" y="1206"/>
                  <a:pt x="1385" y="1219"/>
                  <a:pt x="1385" y="1235"/>
                </a:cubicBezTo>
                <a:cubicBezTo>
                  <a:pt x="1385" y="1251"/>
                  <a:pt x="1373" y="1264"/>
                  <a:pt x="1357" y="1264"/>
                </a:cubicBezTo>
                <a:lnTo>
                  <a:pt x="1299" y="1264"/>
                </a:lnTo>
                <a:cubicBezTo>
                  <a:pt x="1283" y="1264"/>
                  <a:pt x="1270" y="1251"/>
                  <a:pt x="1270" y="1235"/>
                </a:cubicBezTo>
                <a:cubicBezTo>
                  <a:pt x="1270" y="1219"/>
                  <a:pt x="1283" y="1206"/>
                  <a:pt x="1299" y="1206"/>
                </a:cubicBezTo>
                <a:close/>
                <a:moveTo>
                  <a:pt x="1472" y="1206"/>
                </a:moveTo>
                <a:lnTo>
                  <a:pt x="1529" y="1206"/>
                </a:lnTo>
                <a:cubicBezTo>
                  <a:pt x="1545" y="1206"/>
                  <a:pt x="1558" y="1219"/>
                  <a:pt x="1558" y="1235"/>
                </a:cubicBezTo>
                <a:cubicBezTo>
                  <a:pt x="1558" y="1251"/>
                  <a:pt x="1545" y="1264"/>
                  <a:pt x="1529" y="1264"/>
                </a:cubicBezTo>
                <a:lnTo>
                  <a:pt x="1472" y="1264"/>
                </a:lnTo>
                <a:cubicBezTo>
                  <a:pt x="1456" y="1264"/>
                  <a:pt x="1443" y="1251"/>
                  <a:pt x="1443" y="1235"/>
                </a:cubicBezTo>
                <a:cubicBezTo>
                  <a:pt x="1443" y="1219"/>
                  <a:pt x="1456" y="1206"/>
                  <a:pt x="1472" y="1206"/>
                </a:cubicBezTo>
                <a:close/>
                <a:moveTo>
                  <a:pt x="1645" y="1206"/>
                </a:moveTo>
                <a:lnTo>
                  <a:pt x="1702" y="1206"/>
                </a:lnTo>
                <a:cubicBezTo>
                  <a:pt x="1718" y="1206"/>
                  <a:pt x="1731" y="1219"/>
                  <a:pt x="1731" y="1235"/>
                </a:cubicBezTo>
                <a:cubicBezTo>
                  <a:pt x="1731" y="1251"/>
                  <a:pt x="1718" y="1264"/>
                  <a:pt x="1702" y="1264"/>
                </a:cubicBezTo>
                <a:lnTo>
                  <a:pt x="1645" y="1264"/>
                </a:lnTo>
                <a:cubicBezTo>
                  <a:pt x="1629" y="1264"/>
                  <a:pt x="1616" y="1251"/>
                  <a:pt x="1616" y="1235"/>
                </a:cubicBezTo>
                <a:cubicBezTo>
                  <a:pt x="1616" y="1219"/>
                  <a:pt x="1629" y="1206"/>
                  <a:pt x="1645" y="1206"/>
                </a:cubicBezTo>
                <a:close/>
                <a:moveTo>
                  <a:pt x="1817" y="1206"/>
                </a:moveTo>
                <a:lnTo>
                  <a:pt x="1875" y="1206"/>
                </a:lnTo>
                <a:cubicBezTo>
                  <a:pt x="1891" y="1206"/>
                  <a:pt x="1904" y="1219"/>
                  <a:pt x="1904" y="1235"/>
                </a:cubicBezTo>
                <a:cubicBezTo>
                  <a:pt x="1904" y="1251"/>
                  <a:pt x="1891" y="1264"/>
                  <a:pt x="1875" y="1264"/>
                </a:cubicBezTo>
                <a:lnTo>
                  <a:pt x="1817" y="1264"/>
                </a:lnTo>
                <a:cubicBezTo>
                  <a:pt x="1802" y="1264"/>
                  <a:pt x="1789" y="1251"/>
                  <a:pt x="1789" y="1235"/>
                </a:cubicBezTo>
                <a:cubicBezTo>
                  <a:pt x="1789" y="1219"/>
                  <a:pt x="1802" y="1206"/>
                  <a:pt x="1817" y="1206"/>
                </a:cubicBezTo>
                <a:close/>
                <a:moveTo>
                  <a:pt x="1990" y="1206"/>
                </a:moveTo>
                <a:lnTo>
                  <a:pt x="2048" y="1206"/>
                </a:lnTo>
                <a:cubicBezTo>
                  <a:pt x="2064" y="1206"/>
                  <a:pt x="2077" y="1219"/>
                  <a:pt x="2077" y="1235"/>
                </a:cubicBezTo>
                <a:cubicBezTo>
                  <a:pt x="2077" y="1251"/>
                  <a:pt x="2064" y="1264"/>
                  <a:pt x="2048" y="1264"/>
                </a:cubicBezTo>
                <a:lnTo>
                  <a:pt x="1990" y="1264"/>
                </a:lnTo>
                <a:cubicBezTo>
                  <a:pt x="1974" y="1264"/>
                  <a:pt x="1961" y="1251"/>
                  <a:pt x="1961" y="1235"/>
                </a:cubicBezTo>
                <a:cubicBezTo>
                  <a:pt x="1961" y="1219"/>
                  <a:pt x="1974" y="1206"/>
                  <a:pt x="1990" y="1206"/>
                </a:cubicBezTo>
                <a:close/>
                <a:moveTo>
                  <a:pt x="2163" y="1206"/>
                </a:moveTo>
                <a:lnTo>
                  <a:pt x="2218" y="1206"/>
                </a:lnTo>
                <a:lnTo>
                  <a:pt x="2189" y="1235"/>
                </a:lnTo>
                <a:lnTo>
                  <a:pt x="2189" y="1232"/>
                </a:lnTo>
                <a:cubicBezTo>
                  <a:pt x="2189" y="1216"/>
                  <a:pt x="2202" y="1203"/>
                  <a:pt x="2218" y="1203"/>
                </a:cubicBezTo>
                <a:cubicBezTo>
                  <a:pt x="2234" y="1203"/>
                  <a:pt x="2247" y="1216"/>
                  <a:pt x="2247" y="1232"/>
                </a:cubicBezTo>
                <a:lnTo>
                  <a:pt x="2247" y="1235"/>
                </a:lnTo>
                <a:cubicBezTo>
                  <a:pt x="2247" y="1251"/>
                  <a:pt x="2234" y="1264"/>
                  <a:pt x="2218" y="1264"/>
                </a:cubicBezTo>
                <a:lnTo>
                  <a:pt x="2163" y="1264"/>
                </a:lnTo>
                <a:cubicBezTo>
                  <a:pt x="2147" y="1264"/>
                  <a:pt x="2134" y="1251"/>
                  <a:pt x="2134" y="1235"/>
                </a:cubicBezTo>
                <a:cubicBezTo>
                  <a:pt x="2134" y="1219"/>
                  <a:pt x="2147" y="1206"/>
                  <a:pt x="2163" y="1206"/>
                </a:cubicBezTo>
                <a:close/>
                <a:moveTo>
                  <a:pt x="2189" y="1117"/>
                </a:moveTo>
                <a:lnTo>
                  <a:pt x="2189" y="1059"/>
                </a:lnTo>
                <a:cubicBezTo>
                  <a:pt x="2189" y="1043"/>
                  <a:pt x="2202" y="1031"/>
                  <a:pt x="2218" y="1031"/>
                </a:cubicBezTo>
                <a:cubicBezTo>
                  <a:pt x="2234" y="1031"/>
                  <a:pt x="2247" y="1043"/>
                  <a:pt x="2247" y="1059"/>
                </a:cubicBezTo>
                <a:lnTo>
                  <a:pt x="2247" y="1117"/>
                </a:lnTo>
                <a:cubicBezTo>
                  <a:pt x="2247" y="1133"/>
                  <a:pt x="2234" y="1146"/>
                  <a:pt x="2218" y="1146"/>
                </a:cubicBezTo>
                <a:cubicBezTo>
                  <a:pt x="2202" y="1146"/>
                  <a:pt x="2189" y="1133"/>
                  <a:pt x="2189" y="1117"/>
                </a:cubicBezTo>
                <a:close/>
                <a:moveTo>
                  <a:pt x="2189" y="944"/>
                </a:moveTo>
                <a:lnTo>
                  <a:pt x="2189" y="887"/>
                </a:lnTo>
                <a:cubicBezTo>
                  <a:pt x="2189" y="871"/>
                  <a:pt x="2202" y="858"/>
                  <a:pt x="2218" y="858"/>
                </a:cubicBezTo>
                <a:cubicBezTo>
                  <a:pt x="2234" y="858"/>
                  <a:pt x="2247" y="871"/>
                  <a:pt x="2247" y="887"/>
                </a:cubicBezTo>
                <a:lnTo>
                  <a:pt x="2247" y="944"/>
                </a:lnTo>
                <a:cubicBezTo>
                  <a:pt x="2247" y="960"/>
                  <a:pt x="2234" y="973"/>
                  <a:pt x="2218" y="973"/>
                </a:cubicBezTo>
                <a:cubicBezTo>
                  <a:pt x="2202" y="973"/>
                  <a:pt x="2189" y="960"/>
                  <a:pt x="2189" y="944"/>
                </a:cubicBezTo>
                <a:close/>
                <a:moveTo>
                  <a:pt x="2189" y="771"/>
                </a:moveTo>
                <a:lnTo>
                  <a:pt x="2189" y="714"/>
                </a:lnTo>
                <a:cubicBezTo>
                  <a:pt x="2189" y="698"/>
                  <a:pt x="2202" y="685"/>
                  <a:pt x="2218" y="685"/>
                </a:cubicBezTo>
                <a:cubicBezTo>
                  <a:pt x="2234" y="685"/>
                  <a:pt x="2247" y="698"/>
                  <a:pt x="2247" y="714"/>
                </a:cubicBezTo>
                <a:lnTo>
                  <a:pt x="2247" y="771"/>
                </a:lnTo>
                <a:cubicBezTo>
                  <a:pt x="2247" y="787"/>
                  <a:pt x="2234" y="800"/>
                  <a:pt x="2218" y="800"/>
                </a:cubicBezTo>
                <a:cubicBezTo>
                  <a:pt x="2202" y="800"/>
                  <a:pt x="2189" y="787"/>
                  <a:pt x="2189" y="771"/>
                </a:cubicBezTo>
                <a:close/>
                <a:moveTo>
                  <a:pt x="2189" y="599"/>
                </a:moveTo>
                <a:lnTo>
                  <a:pt x="2189" y="541"/>
                </a:lnTo>
                <a:cubicBezTo>
                  <a:pt x="2189" y="525"/>
                  <a:pt x="2202" y="512"/>
                  <a:pt x="2218" y="512"/>
                </a:cubicBezTo>
                <a:cubicBezTo>
                  <a:pt x="2234" y="512"/>
                  <a:pt x="2247" y="525"/>
                  <a:pt x="2247" y="541"/>
                </a:cubicBezTo>
                <a:lnTo>
                  <a:pt x="2247" y="599"/>
                </a:lnTo>
                <a:cubicBezTo>
                  <a:pt x="2247" y="615"/>
                  <a:pt x="2234" y="627"/>
                  <a:pt x="2218" y="627"/>
                </a:cubicBezTo>
                <a:cubicBezTo>
                  <a:pt x="2202" y="627"/>
                  <a:pt x="2189" y="615"/>
                  <a:pt x="2189" y="599"/>
                </a:cubicBezTo>
                <a:close/>
                <a:moveTo>
                  <a:pt x="2189" y="426"/>
                </a:moveTo>
                <a:lnTo>
                  <a:pt x="2189" y="368"/>
                </a:lnTo>
                <a:cubicBezTo>
                  <a:pt x="2189" y="352"/>
                  <a:pt x="2202" y="339"/>
                  <a:pt x="2218" y="339"/>
                </a:cubicBezTo>
                <a:cubicBezTo>
                  <a:pt x="2234" y="339"/>
                  <a:pt x="2247" y="352"/>
                  <a:pt x="2247" y="368"/>
                </a:cubicBezTo>
                <a:lnTo>
                  <a:pt x="2247" y="426"/>
                </a:lnTo>
                <a:cubicBezTo>
                  <a:pt x="2247" y="442"/>
                  <a:pt x="2234" y="455"/>
                  <a:pt x="2218" y="455"/>
                </a:cubicBezTo>
                <a:cubicBezTo>
                  <a:pt x="2202" y="455"/>
                  <a:pt x="2189" y="442"/>
                  <a:pt x="2189" y="426"/>
                </a:cubicBezTo>
                <a:close/>
                <a:moveTo>
                  <a:pt x="2189" y="253"/>
                </a:moveTo>
                <a:lnTo>
                  <a:pt x="2189" y="195"/>
                </a:lnTo>
                <a:cubicBezTo>
                  <a:pt x="2189" y="179"/>
                  <a:pt x="2202" y="167"/>
                  <a:pt x="2218" y="167"/>
                </a:cubicBezTo>
                <a:cubicBezTo>
                  <a:pt x="2234" y="167"/>
                  <a:pt x="2247" y="179"/>
                  <a:pt x="2247" y="195"/>
                </a:cubicBezTo>
                <a:lnTo>
                  <a:pt x="2247" y="253"/>
                </a:lnTo>
                <a:cubicBezTo>
                  <a:pt x="2247" y="269"/>
                  <a:pt x="2234" y="282"/>
                  <a:pt x="2218" y="282"/>
                </a:cubicBezTo>
                <a:cubicBezTo>
                  <a:pt x="2202" y="282"/>
                  <a:pt x="2189" y="269"/>
                  <a:pt x="2189" y="253"/>
                </a:cubicBezTo>
                <a:close/>
                <a:moveTo>
                  <a:pt x="2189" y="80"/>
                </a:moveTo>
                <a:lnTo>
                  <a:pt x="2189" y="28"/>
                </a:lnTo>
                <a:lnTo>
                  <a:pt x="2218" y="57"/>
                </a:lnTo>
                <a:lnTo>
                  <a:pt x="2212" y="57"/>
                </a:lnTo>
                <a:cubicBezTo>
                  <a:pt x="2196" y="57"/>
                  <a:pt x="2184" y="44"/>
                  <a:pt x="2184" y="28"/>
                </a:cubicBezTo>
                <a:cubicBezTo>
                  <a:pt x="2184" y="12"/>
                  <a:pt x="2196" y="0"/>
                  <a:pt x="2212" y="0"/>
                </a:cubicBezTo>
                <a:lnTo>
                  <a:pt x="2218" y="0"/>
                </a:lnTo>
                <a:cubicBezTo>
                  <a:pt x="2234" y="0"/>
                  <a:pt x="2247" y="12"/>
                  <a:pt x="2247" y="28"/>
                </a:cubicBezTo>
                <a:lnTo>
                  <a:pt x="2247" y="80"/>
                </a:lnTo>
                <a:cubicBezTo>
                  <a:pt x="2247" y="96"/>
                  <a:pt x="2234" y="109"/>
                  <a:pt x="2218" y="109"/>
                </a:cubicBezTo>
                <a:cubicBezTo>
                  <a:pt x="2202" y="109"/>
                  <a:pt x="2189" y="96"/>
                  <a:pt x="2189" y="80"/>
                </a:cubicBezTo>
                <a:close/>
                <a:moveTo>
                  <a:pt x="2097" y="57"/>
                </a:moveTo>
                <a:lnTo>
                  <a:pt x="2040" y="57"/>
                </a:lnTo>
                <a:cubicBezTo>
                  <a:pt x="2024" y="57"/>
                  <a:pt x="2011" y="44"/>
                  <a:pt x="2011" y="28"/>
                </a:cubicBezTo>
                <a:cubicBezTo>
                  <a:pt x="2011" y="12"/>
                  <a:pt x="2024" y="0"/>
                  <a:pt x="2040" y="0"/>
                </a:cubicBezTo>
                <a:lnTo>
                  <a:pt x="2097" y="0"/>
                </a:lnTo>
                <a:cubicBezTo>
                  <a:pt x="2113" y="0"/>
                  <a:pt x="2126" y="12"/>
                  <a:pt x="2126" y="28"/>
                </a:cubicBezTo>
                <a:cubicBezTo>
                  <a:pt x="2126" y="44"/>
                  <a:pt x="2113" y="57"/>
                  <a:pt x="2097" y="57"/>
                </a:cubicBezTo>
                <a:close/>
                <a:moveTo>
                  <a:pt x="1924" y="57"/>
                </a:moveTo>
                <a:lnTo>
                  <a:pt x="1867" y="57"/>
                </a:lnTo>
                <a:cubicBezTo>
                  <a:pt x="1851" y="57"/>
                  <a:pt x="1838" y="44"/>
                  <a:pt x="1838" y="28"/>
                </a:cubicBezTo>
                <a:cubicBezTo>
                  <a:pt x="1838" y="12"/>
                  <a:pt x="1851" y="0"/>
                  <a:pt x="1867" y="0"/>
                </a:cubicBezTo>
                <a:lnTo>
                  <a:pt x="1924" y="0"/>
                </a:lnTo>
                <a:cubicBezTo>
                  <a:pt x="1940" y="0"/>
                  <a:pt x="1953" y="12"/>
                  <a:pt x="1953" y="28"/>
                </a:cubicBezTo>
                <a:cubicBezTo>
                  <a:pt x="1953" y="44"/>
                  <a:pt x="1940" y="57"/>
                  <a:pt x="1924" y="57"/>
                </a:cubicBezTo>
                <a:close/>
                <a:moveTo>
                  <a:pt x="1752" y="57"/>
                </a:moveTo>
                <a:lnTo>
                  <a:pt x="1694" y="57"/>
                </a:lnTo>
                <a:cubicBezTo>
                  <a:pt x="1678" y="57"/>
                  <a:pt x="1665" y="44"/>
                  <a:pt x="1665" y="28"/>
                </a:cubicBezTo>
                <a:cubicBezTo>
                  <a:pt x="1665" y="12"/>
                  <a:pt x="1678" y="0"/>
                  <a:pt x="1694" y="0"/>
                </a:cubicBezTo>
                <a:lnTo>
                  <a:pt x="1752" y="0"/>
                </a:lnTo>
                <a:cubicBezTo>
                  <a:pt x="1767" y="0"/>
                  <a:pt x="1780" y="12"/>
                  <a:pt x="1780" y="28"/>
                </a:cubicBezTo>
                <a:cubicBezTo>
                  <a:pt x="1780" y="44"/>
                  <a:pt x="1767" y="57"/>
                  <a:pt x="1752" y="57"/>
                </a:cubicBezTo>
                <a:close/>
                <a:moveTo>
                  <a:pt x="1579" y="57"/>
                </a:moveTo>
                <a:lnTo>
                  <a:pt x="1521" y="57"/>
                </a:lnTo>
                <a:cubicBezTo>
                  <a:pt x="1505" y="57"/>
                  <a:pt x="1492" y="44"/>
                  <a:pt x="1492" y="28"/>
                </a:cubicBezTo>
                <a:cubicBezTo>
                  <a:pt x="1492" y="12"/>
                  <a:pt x="1505" y="0"/>
                  <a:pt x="1521" y="0"/>
                </a:cubicBezTo>
                <a:lnTo>
                  <a:pt x="1579" y="0"/>
                </a:lnTo>
                <a:cubicBezTo>
                  <a:pt x="1595" y="0"/>
                  <a:pt x="1608" y="12"/>
                  <a:pt x="1608" y="28"/>
                </a:cubicBezTo>
                <a:cubicBezTo>
                  <a:pt x="1608" y="44"/>
                  <a:pt x="1595" y="57"/>
                  <a:pt x="1579" y="57"/>
                </a:cubicBezTo>
                <a:close/>
                <a:moveTo>
                  <a:pt x="1406" y="57"/>
                </a:moveTo>
                <a:lnTo>
                  <a:pt x="1348" y="57"/>
                </a:lnTo>
                <a:cubicBezTo>
                  <a:pt x="1332" y="57"/>
                  <a:pt x="1320" y="44"/>
                  <a:pt x="1320" y="28"/>
                </a:cubicBezTo>
                <a:cubicBezTo>
                  <a:pt x="1320" y="12"/>
                  <a:pt x="1332" y="0"/>
                  <a:pt x="1348" y="0"/>
                </a:cubicBezTo>
                <a:lnTo>
                  <a:pt x="1406" y="0"/>
                </a:lnTo>
                <a:cubicBezTo>
                  <a:pt x="1422" y="0"/>
                  <a:pt x="1435" y="12"/>
                  <a:pt x="1435" y="28"/>
                </a:cubicBezTo>
                <a:cubicBezTo>
                  <a:pt x="1435" y="44"/>
                  <a:pt x="1422" y="57"/>
                  <a:pt x="1406" y="57"/>
                </a:cubicBezTo>
                <a:close/>
                <a:moveTo>
                  <a:pt x="1233" y="57"/>
                </a:moveTo>
                <a:lnTo>
                  <a:pt x="1176" y="57"/>
                </a:lnTo>
                <a:cubicBezTo>
                  <a:pt x="1160" y="57"/>
                  <a:pt x="1147" y="44"/>
                  <a:pt x="1147" y="28"/>
                </a:cubicBezTo>
                <a:cubicBezTo>
                  <a:pt x="1147" y="12"/>
                  <a:pt x="1160" y="0"/>
                  <a:pt x="1176" y="0"/>
                </a:cubicBezTo>
                <a:lnTo>
                  <a:pt x="1233" y="0"/>
                </a:lnTo>
                <a:cubicBezTo>
                  <a:pt x="1249" y="0"/>
                  <a:pt x="1262" y="12"/>
                  <a:pt x="1262" y="28"/>
                </a:cubicBezTo>
                <a:cubicBezTo>
                  <a:pt x="1262" y="44"/>
                  <a:pt x="1249" y="57"/>
                  <a:pt x="1233" y="57"/>
                </a:cubicBezTo>
                <a:close/>
                <a:moveTo>
                  <a:pt x="1060" y="57"/>
                </a:moveTo>
                <a:lnTo>
                  <a:pt x="1003" y="57"/>
                </a:lnTo>
                <a:cubicBezTo>
                  <a:pt x="987" y="57"/>
                  <a:pt x="974" y="44"/>
                  <a:pt x="974" y="28"/>
                </a:cubicBezTo>
                <a:cubicBezTo>
                  <a:pt x="974" y="12"/>
                  <a:pt x="987" y="0"/>
                  <a:pt x="1003" y="0"/>
                </a:cubicBezTo>
                <a:lnTo>
                  <a:pt x="1060" y="0"/>
                </a:lnTo>
                <a:cubicBezTo>
                  <a:pt x="1076" y="0"/>
                  <a:pt x="1089" y="12"/>
                  <a:pt x="1089" y="28"/>
                </a:cubicBezTo>
                <a:cubicBezTo>
                  <a:pt x="1089" y="44"/>
                  <a:pt x="1076" y="57"/>
                  <a:pt x="1060" y="57"/>
                </a:cubicBezTo>
                <a:close/>
                <a:moveTo>
                  <a:pt x="888" y="57"/>
                </a:moveTo>
                <a:lnTo>
                  <a:pt x="830" y="57"/>
                </a:lnTo>
                <a:cubicBezTo>
                  <a:pt x="814" y="57"/>
                  <a:pt x="801" y="44"/>
                  <a:pt x="801" y="28"/>
                </a:cubicBezTo>
                <a:cubicBezTo>
                  <a:pt x="801" y="12"/>
                  <a:pt x="814" y="0"/>
                  <a:pt x="830" y="0"/>
                </a:cubicBezTo>
                <a:lnTo>
                  <a:pt x="888" y="0"/>
                </a:lnTo>
                <a:cubicBezTo>
                  <a:pt x="903" y="0"/>
                  <a:pt x="916" y="12"/>
                  <a:pt x="916" y="28"/>
                </a:cubicBezTo>
                <a:cubicBezTo>
                  <a:pt x="916" y="44"/>
                  <a:pt x="903" y="57"/>
                  <a:pt x="888" y="57"/>
                </a:cubicBezTo>
                <a:close/>
                <a:moveTo>
                  <a:pt x="715" y="57"/>
                </a:moveTo>
                <a:lnTo>
                  <a:pt x="657" y="57"/>
                </a:lnTo>
                <a:cubicBezTo>
                  <a:pt x="641" y="57"/>
                  <a:pt x="628" y="44"/>
                  <a:pt x="628" y="28"/>
                </a:cubicBezTo>
                <a:cubicBezTo>
                  <a:pt x="628" y="12"/>
                  <a:pt x="641" y="0"/>
                  <a:pt x="657" y="0"/>
                </a:cubicBezTo>
                <a:lnTo>
                  <a:pt x="715" y="0"/>
                </a:lnTo>
                <a:cubicBezTo>
                  <a:pt x="731" y="0"/>
                  <a:pt x="744" y="12"/>
                  <a:pt x="744" y="28"/>
                </a:cubicBezTo>
                <a:cubicBezTo>
                  <a:pt x="744" y="44"/>
                  <a:pt x="731" y="57"/>
                  <a:pt x="715" y="57"/>
                </a:cubicBezTo>
                <a:close/>
                <a:moveTo>
                  <a:pt x="542" y="57"/>
                </a:moveTo>
                <a:lnTo>
                  <a:pt x="484" y="57"/>
                </a:lnTo>
                <a:cubicBezTo>
                  <a:pt x="468" y="57"/>
                  <a:pt x="456" y="44"/>
                  <a:pt x="456" y="28"/>
                </a:cubicBezTo>
                <a:cubicBezTo>
                  <a:pt x="456" y="12"/>
                  <a:pt x="468" y="0"/>
                  <a:pt x="484" y="0"/>
                </a:cubicBezTo>
                <a:lnTo>
                  <a:pt x="542" y="0"/>
                </a:lnTo>
                <a:cubicBezTo>
                  <a:pt x="558" y="0"/>
                  <a:pt x="571" y="12"/>
                  <a:pt x="571" y="28"/>
                </a:cubicBezTo>
                <a:cubicBezTo>
                  <a:pt x="571" y="44"/>
                  <a:pt x="558" y="57"/>
                  <a:pt x="542" y="57"/>
                </a:cubicBezTo>
                <a:close/>
                <a:moveTo>
                  <a:pt x="369" y="57"/>
                </a:moveTo>
                <a:lnTo>
                  <a:pt x="312" y="57"/>
                </a:lnTo>
                <a:cubicBezTo>
                  <a:pt x="296" y="57"/>
                  <a:pt x="283" y="44"/>
                  <a:pt x="283" y="28"/>
                </a:cubicBezTo>
                <a:cubicBezTo>
                  <a:pt x="283" y="12"/>
                  <a:pt x="296" y="0"/>
                  <a:pt x="312" y="0"/>
                </a:cubicBezTo>
                <a:lnTo>
                  <a:pt x="369" y="0"/>
                </a:lnTo>
                <a:cubicBezTo>
                  <a:pt x="385" y="0"/>
                  <a:pt x="398" y="12"/>
                  <a:pt x="398" y="28"/>
                </a:cubicBezTo>
                <a:cubicBezTo>
                  <a:pt x="398" y="44"/>
                  <a:pt x="385" y="57"/>
                  <a:pt x="369" y="57"/>
                </a:cubicBezTo>
                <a:close/>
                <a:moveTo>
                  <a:pt x="196" y="57"/>
                </a:moveTo>
                <a:lnTo>
                  <a:pt x="139" y="57"/>
                </a:lnTo>
                <a:cubicBezTo>
                  <a:pt x="123" y="57"/>
                  <a:pt x="110" y="44"/>
                  <a:pt x="110" y="28"/>
                </a:cubicBezTo>
                <a:cubicBezTo>
                  <a:pt x="110" y="12"/>
                  <a:pt x="123" y="0"/>
                  <a:pt x="139" y="0"/>
                </a:cubicBezTo>
                <a:lnTo>
                  <a:pt x="196" y="0"/>
                </a:lnTo>
                <a:cubicBezTo>
                  <a:pt x="212" y="0"/>
                  <a:pt x="225" y="12"/>
                  <a:pt x="225" y="28"/>
                </a:cubicBezTo>
                <a:cubicBezTo>
                  <a:pt x="225" y="44"/>
                  <a:pt x="212" y="57"/>
                  <a:pt x="196" y="57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7006" name="Rectangle 30"/>
          <p:cNvSpPr>
            <a:spLocks noChangeArrowheads="1"/>
          </p:cNvSpPr>
          <p:nvPr/>
        </p:nvSpPr>
        <p:spPr bwMode="auto">
          <a:xfrm>
            <a:off x="3721099" y="3286655"/>
            <a:ext cx="15264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U(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nam,can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grpSp>
        <p:nvGrpSpPr>
          <p:cNvPr id="2" name="Group 71"/>
          <p:cNvGrpSpPr/>
          <p:nvPr/>
        </p:nvGrpSpPr>
        <p:grpSpPr>
          <a:xfrm>
            <a:off x="2403475" y="2674938"/>
            <a:ext cx="1235075" cy="922337"/>
            <a:chOff x="2403475" y="2674938"/>
            <a:chExt cx="1235075" cy="922337"/>
          </a:xfrm>
        </p:grpSpPr>
        <p:sp>
          <p:nvSpPr>
            <p:cNvPr id="766992" name="Freeform 16"/>
            <p:cNvSpPr>
              <a:spLocks/>
            </p:cNvSpPr>
            <p:nvPr/>
          </p:nvSpPr>
          <p:spPr bwMode="auto">
            <a:xfrm>
              <a:off x="2490788" y="2674938"/>
              <a:ext cx="966787" cy="860425"/>
            </a:xfrm>
            <a:custGeom>
              <a:avLst/>
              <a:gdLst/>
              <a:ahLst/>
              <a:cxnLst>
                <a:cxn ang="0">
                  <a:pos x="427" y="252"/>
                </a:cxn>
                <a:cxn ang="0">
                  <a:pos x="334" y="224"/>
                </a:cxn>
                <a:cxn ang="0">
                  <a:pos x="252" y="193"/>
                </a:cxn>
                <a:cxn ang="0">
                  <a:pos x="181" y="160"/>
                </a:cxn>
                <a:cxn ang="0">
                  <a:pos x="120" y="124"/>
                </a:cxn>
                <a:cxn ang="0">
                  <a:pos x="70" y="85"/>
                </a:cxn>
                <a:cxn ang="0">
                  <a:pos x="30" y="44"/>
                </a:cxn>
                <a:cxn ang="0">
                  <a:pos x="0" y="0"/>
                </a:cxn>
              </a:cxnLst>
              <a:rect l="0" t="0" r="r" b="b"/>
              <a:pathLst>
                <a:path w="427" h="252">
                  <a:moveTo>
                    <a:pt x="427" y="252"/>
                  </a:moveTo>
                  <a:lnTo>
                    <a:pt x="334" y="224"/>
                  </a:lnTo>
                  <a:lnTo>
                    <a:pt x="252" y="193"/>
                  </a:lnTo>
                  <a:lnTo>
                    <a:pt x="181" y="160"/>
                  </a:lnTo>
                  <a:lnTo>
                    <a:pt x="120" y="124"/>
                  </a:lnTo>
                  <a:lnTo>
                    <a:pt x="70" y="85"/>
                  </a:lnTo>
                  <a:lnTo>
                    <a:pt x="30" y="44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6993" name="Freeform 17"/>
            <p:cNvSpPr>
              <a:spLocks/>
            </p:cNvSpPr>
            <p:nvPr/>
          </p:nvSpPr>
          <p:spPr bwMode="auto">
            <a:xfrm>
              <a:off x="3425825" y="3487738"/>
              <a:ext cx="212725" cy="109537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94" y="51"/>
                </a:cxn>
                <a:cxn ang="0">
                  <a:pos x="0" y="58"/>
                </a:cxn>
                <a:cxn ang="0">
                  <a:pos x="15" y="0"/>
                </a:cxn>
              </a:cxnLst>
              <a:rect l="0" t="0" r="r" b="b"/>
              <a:pathLst>
                <a:path w="94" h="58">
                  <a:moveTo>
                    <a:pt x="15" y="0"/>
                  </a:moveTo>
                  <a:lnTo>
                    <a:pt x="94" y="51"/>
                  </a:lnTo>
                  <a:lnTo>
                    <a:pt x="0" y="5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6996" name="Rectangle 20"/>
            <p:cNvSpPr>
              <a:spLocks noChangeArrowheads="1"/>
            </p:cNvSpPr>
            <p:nvPr/>
          </p:nvSpPr>
          <p:spPr bwMode="auto">
            <a:xfrm>
              <a:off x="2403475" y="2892425"/>
              <a:ext cx="227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 dirty="0" smtClean="0">
                  <a:solidFill>
                    <a:srgbClr val="A50021"/>
                  </a:solidFill>
                  <a:latin typeface="Arial" charset="0"/>
                </a:rPr>
                <a:t>m</a:t>
              </a:r>
              <a:endParaRPr lang="en-US" sz="2000" baseline="-25000" dirty="0">
                <a:solidFill>
                  <a:srgbClr val="A50021"/>
                </a:solidFill>
              </a:endParaRPr>
            </a:p>
          </p:txBody>
        </p:sp>
      </p:grpSp>
      <p:sp>
        <p:nvSpPr>
          <p:cNvPr id="61" name="Title 6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Multiple Portals / Peers</a:t>
            </a:r>
            <a:br>
              <a:rPr lang="en-US" dirty="0" smtClean="0"/>
            </a:br>
            <a:r>
              <a:rPr lang="en-US" sz="2000" dirty="0" smtClean="0"/>
              <a:t>(combines [Halevy,Ives+03],[Fagin+04])</a:t>
            </a:r>
            <a:endParaRPr lang="en-US" dirty="0"/>
          </a:p>
        </p:txBody>
      </p:sp>
      <p:sp>
        <p:nvSpPr>
          <p:cNvPr id="34" name="Rectangle 46"/>
          <p:cNvSpPr>
            <a:spLocks noChangeArrowheads="1"/>
          </p:cNvSpPr>
          <p:nvPr/>
        </p:nvSpPr>
        <p:spPr bwMode="auto">
          <a:xfrm>
            <a:off x="278284" y="4345409"/>
            <a:ext cx="86021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Tools exist to automatically find rough schema </a:t>
            </a:r>
            <a:r>
              <a:rPr lang="en-US" dirty="0" smtClean="0">
                <a:solidFill>
                  <a:srgbClr val="C00000"/>
                </a:solidFill>
                <a:latin typeface="Gill Sans MT" pitchFamily="34" charset="0"/>
              </a:rPr>
              <a:t>matches</a:t>
            </a:r>
          </a:p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	(Clio, LSD, COMA++, BizTalk </a:t>
            </a:r>
            <a:r>
              <a:rPr lang="en-US" dirty="0" err="1" smtClean="0">
                <a:solidFill>
                  <a:srgbClr val="003366"/>
                </a:solidFill>
                <a:latin typeface="Gill Sans MT" pitchFamily="34" charset="0"/>
              </a:rPr>
              <a:t>Mapper</a:t>
            </a: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, …) and link entities</a:t>
            </a:r>
          </a:p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We add a </a:t>
            </a:r>
            <a:r>
              <a:rPr lang="en-US" dirty="0" smtClean="0">
                <a:solidFill>
                  <a:srgbClr val="C00000"/>
                </a:solidFill>
                <a:latin typeface="Gill Sans MT" pitchFamily="34" charset="0"/>
              </a:rPr>
              <a:t>schema mapping </a:t>
            </a: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between the sites, specifying a </a:t>
            </a:r>
            <a:r>
              <a:rPr lang="en-US" dirty="0" smtClean="0">
                <a:solidFill>
                  <a:srgbClr val="C00000"/>
                </a:solidFill>
                <a:latin typeface="Gill Sans MT" pitchFamily="34" charset="0"/>
              </a:rPr>
              <a:t>transformation</a:t>
            </a: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: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645111" y="5809568"/>
            <a:ext cx="2813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i="1" dirty="0" smtClean="0">
                <a:solidFill>
                  <a:srgbClr val="003366"/>
                </a:solidFill>
                <a:latin typeface="cmmi7" pitchFamily="34" charset="0"/>
              </a:rPr>
              <a:t>m</a:t>
            </a:r>
            <a:r>
              <a:rPr kumimoji="1" lang="en-US" dirty="0" smtClean="0">
                <a:solidFill>
                  <a:srgbClr val="003366"/>
                </a:solidFill>
                <a:latin typeface="cmmi7" pitchFamily="34" charset="0"/>
              </a:rPr>
              <a:t>: </a:t>
            </a:r>
            <a:r>
              <a:rPr kumimoji="1" lang="en-US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  <a:endParaRPr kumimoji="1" lang="en-US" dirty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</p:txBody>
      </p:sp>
      <p:sp>
        <p:nvSpPr>
          <p:cNvPr id="36" name="Rectangle 46"/>
          <p:cNvSpPr>
            <a:spLocks noChangeArrowheads="1"/>
          </p:cNvSpPr>
          <p:nvPr/>
        </p:nvSpPr>
        <p:spPr bwMode="auto">
          <a:xfrm>
            <a:off x="271850" y="6256587"/>
            <a:ext cx="87650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		</a:t>
            </a:r>
            <a:r>
              <a:rPr lang="en-US" dirty="0" smtClean="0">
                <a:solidFill>
                  <a:srgbClr val="0070C0"/>
                </a:solidFill>
                <a:latin typeface="Gill Sans MT" pitchFamily="34" charset="0"/>
              </a:rPr>
              <a:t>(Via correspondence tables, can also map between identities)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60"/>
          <p:cNvSpPr>
            <a:spLocks noGrp="1"/>
          </p:cNvSpPr>
          <p:nvPr>
            <p:ph type="title"/>
          </p:nvPr>
        </p:nvSpPr>
        <p:spPr>
          <a:xfrm>
            <a:off x="406400" y="152400"/>
            <a:ext cx="8235092" cy="1143000"/>
          </a:xfrm>
        </p:spPr>
        <p:txBody>
          <a:bodyPr/>
          <a:lstStyle/>
          <a:p>
            <a:r>
              <a:rPr lang="en-US" dirty="0" smtClean="0"/>
              <a:t>Adding a Third Portal…</a:t>
            </a:r>
            <a:endParaRPr lang="en-US" dirty="0"/>
          </a:p>
        </p:txBody>
      </p:sp>
      <p:sp>
        <p:nvSpPr>
          <p:cNvPr id="34" name="Rectangle 46"/>
          <p:cNvSpPr>
            <a:spLocks noChangeArrowheads="1"/>
          </p:cNvSpPr>
          <p:nvPr/>
        </p:nvSpPr>
        <p:spPr bwMode="auto">
          <a:xfrm>
            <a:off x="278284" y="4345409"/>
            <a:ext cx="86021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 algn="l">
              <a:buClr>
                <a:srgbClr val="A50021"/>
              </a:buClr>
            </a:pP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Sharing data with another peer (</a:t>
            </a:r>
            <a:r>
              <a:rPr lang="en-US" dirty="0" err="1" smtClean="0">
                <a:solidFill>
                  <a:srgbClr val="003366"/>
                </a:solidFill>
                <a:latin typeface="Gill Sans MT" pitchFamily="34" charset="0"/>
              </a:rPr>
              <a:t>uBio</a:t>
            </a:r>
            <a:r>
              <a:rPr lang="en-US" dirty="0" smtClean="0">
                <a:solidFill>
                  <a:srgbClr val="003366"/>
                </a:solidFill>
                <a:latin typeface="Gill Sans MT" pitchFamily="34" charset="0"/>
              </a:rPr>
              <a:t>) simply requires mapping data to it: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653349" y="5002839"/>
            <a:ext cx="439000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</a:rPr>
              <a:t>1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: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</a:rPr>
              <a:t>c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</a:rPr>
              <a:t>)</a:t>
            </a:r>
            <a:endParaRPr kumimoji="1" lang="en-US" sz="2000" dirty="0" smtClean="0">
              <a:solidFill>
                <a:srgbClr val="003366"/>
              </a:solidFill>
              <a:latin typeface="Gill Sans MT" pitchFamily="34" charset="0"/>
              <a:sym typeface="Wingdings" pitchFamily="2" charset="2"/>
            </a:endParaRP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2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</a:rPr>
              <a:t>G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</a:p>
          <a:p>
            <a:pPr marL="342900" indent="-342900" algn="l">
              <a:spcBef>
                <a:spcPct val="20000"/>
              </a:spcBef>
              <a:buClr>
                <a:srgbClr val="800000"/>
              </a:buClr>
              <a:buFont typeface="Wingdings" pitchFamily="2" charset="2"/>
              <a:buNone/>
            </a:pP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m</a:t>
            </a:r>
            <a:r>
              <a:rPr kumimoji="1" lang="en-US" sz="2000" i="1" baseline="-25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3</a:t>
            </a:r>
            <a:r>
              <a:rPr kumimoji="1" lang="en-US" sz="2000" i="1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: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 :-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B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i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), </a:t>
            </a:r>
            <a:r>
              <a:rPr kumimoji="1" lang="en-US" sz="2000" dirty="0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U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(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n</a:t>
            </a:r>
            <a:r>
              <a:rPr kumimoji="1" lang="en-US" sz="2000" dirty="0" err="1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,</a:t>
            </a:r>
            <a:r>
              <a:rPr kumimoji="1" lang="en-US" sz="2000" dirty="0" err="1" smtClean="0">
                <a:solidFill>
                  <a:srgbClr val="003366"/>
                </a:solidFill>
                <a:latin typeface="cmmi7" pitchFamily="34" charset="0"/>
                <a:sym typeface="Wingdings" pitchFamily="2" charset="2"/>
              </a:rPr>
              <a:t>c</a:t>
            </a:r>
            <a:r>
              <a:rPr kumimoji="1" lang="en-US" sz="2000" dirty="0" smtClean="0">
                <a:solidFill>
                  <a:srgbClr val="003366"/>
                </a:solidFill>
                <a:latin typeface="Gill Sans MT" pitchFamily="34" charset="0"/>
                <a:sym typeface="Wingdings" pitchFamily="2" charset="2"/>
              </a:rPr>
              <a:t>)</a:t>
            </a:r>
            <a:endParaRPr kumimoji="1" lang="en-US" sz="2000" dirty="0">
              <a:solidFill>
                <a:srgbClr val="003366"/>
              </a:solidFill>
              <a:latin typeface="Gill Sans MT" pitchFamily="34" charset="0"/>
            </a:endParaRPr>
          </a:p>
        </p:txBody>
      </p:sp>
      <p:sp>
        <p:nvSpPr>
          <p:cNvPr id="19" name="Freeform 3"/>
          <p:cNvSpPr>
            <a:spLocks/>
          </p:cNvSpPr>
          <p:nvPr/>
        </p:nvSpPr>
        <p:spPr bwMode="auto">
          <a:xfrm>
            <a:off x="3440113" y="3014663"/>
            <a:ext cx="2017712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" name="Freeform 4"/>
          <p:cNvSpPr>
            <a:spLocks/>
          </p:cNvSpPr>
          <p:nvPr/>
        </p:nvSpPr>
        <p:spPr bwMode="auto">
          <a:xfrm>
            <a:off x="3440113" y="3014663"/>
            <a:ext cx="2032000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814" y="2113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1206"/>
              </a:cxn>
              <a:cxn ang="0">
                <a:pos x="2721" y="907"/>
              </a:cxn>
              <a:cxn ang="0">
                <a:pos x="1814" y="0"/>
              </a:cxn>
              <a:cxn ang="0">
                <a:pos x="181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721" h="2113">
                <a:moveTo>
                  <a:pt x="907" y="2113"/>
                </a:moveTo>
                <a:lnTo>
                  <a:pt x="1814" y="2113"/>
                </a:lnTo>
                <a:cubicBezTo>
                  <a:pt x="2315" y="2113"/>
                  <a:pt x="2721" y="1707"/>
                  <a:pt x="2721" y="1206"/>
                </a:cubicBezTo>
                <a:cubicBezTo>
                  <a:pt x="2721" y="1206"/>
                  <a:pt x="2721" y="1206"/>
                  <a:pt x="2721" y="1206"/>
                </a:cubicBezTo>
                <a:lnTo>
                  <a:pt x="2721" y="1206"/>
                </a:lnTo>
                <a:lnTo>
                  <a:pt x="2721" y="907"/>
                </a:lnTo>
                <a:cubicBezTo>
                  <a:pt x="2721" y="406"/>
                  <a:pt x="2315" y="0"/>
                  <a:pt x="1814" y="0"/>
                </a:cubicBezTo>
                <a:lnTo>
                  <a:pt x="181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5"/>
          <p:cNvSpPr>
            <a:spLocks/>
          </p:cNvSpPr>
          <p:nvPr/>
        </p:nvSpPr>
        <p:spPr bwMode="auto">
          <a:xfrm>
            <a:off x="6021388" y="1806575"/>
            <a:ext cx="1824037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 6"/>
          <p:cNvSpPr>
            <a:spLocks/>
          </p:cNvSpPr>
          <p:nvPr/>
        </p:nvSpPr>
        <p:spPr bwMode="auto">
          <a:xfrm>
            <a:off x="6021388" y="1806575"/>
            <a:ext cx="1824037" cy="1171575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1774" y="2113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1206"/>
              </a:cxn>
              <a:cxn ang="0">
                <a:pos x="2681" y="907"/>
              </a:cxn>
              <a:cxn ang="0">
                <a:pos x="1774" y="0"/>
              </a:cxn>
              <a:cxn ang="0">
                <a:pos x="1774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2681" h="2113">
                <a:moveTo>
                  <a:pt x="907" y="2113"/>
                </a:moveTo>
                <a:lnTo>
                  <a:pt x="1774" y="2113"/>
                </a:lnTo>
                <a:cubicBezTo>
                  <a:pt x="2275" y="2113"/>
                  <a:pt x="2681" y="1707"/>
                  <a:pt x="2681" y="1206"/>
                </a:cubicBezTo>
                <a:cubicBezTo>
                  <a:pt x="2681" y="1206"/>
                  <a:pt x="2681" y="1206"/>
                  <a:pt x="2681" y="1206"/>
                </a:cubicBezTo>
                <a:lnTo>
                  <a:pt x="2681" y="1206"/>
                </a:lnTo>
                <a:lnTo>
                  <a:pt x="2681" y="907"/>
                </a:lnTo>
                <a:cubicBezTo>
                  <a:pt x="2681" y="406"/>
                  <a:pt x="2275" y="0"/>
                  <a:pt x="1774" y="0"/>
                </a:cubicBezTo>
                <a:lnTo>
                  <a:pt x="1774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" name="Freeform 7"/>
          <p:cNvSpPr>
            <a:spLocks noEditPoints="1"/>
          </p:cNvSpPr>
          <p:nvPr/>
        </p:nvSpPr>
        <p:spPr bwMode="auto">
          <a:xfrm>
            <a:off x="6232525" y="2028825"/>
            <a:ext cx="1460500" cy="738188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3"/>
              </a:cxn>
              <a:cxn ang="0">
                <a:pos x="0" y="663"/>
              </a:cxn>
              <a:cxn ang="0">
                <a:pos x="58" y="835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58" y="1296"/>
              </a:cxn>
              <a:cxn ang="0">
                <a:pos x="81" y="1331"/>
              </a:cxn>
              <a:cxn ang="0">
                <a:pos x="58" y="1296"/>
              </a:cxn>
              <a:cxn ang="0">
                <a:pos x="196" y="1331"/>
              </a:cxn>
              <a:cxn ang="0">
                <a:pos x="455" y="1302"/>
              </a:cxn>
              <a:cxn ang="0">
                <a:pos x="541" y="1273"/>
              </a:cxn>
              <a:cxn ang="0">
                <a:pos x="513" y="1302"/>
              </a:cxn>
              <a:cxn ang="0">
                <a:pos x="772" y="1331"/>
              </a:cxn>
              <a:cxn ang="0">
                <a:pos x="945" y="1273"/>
              </a:cxn>
              <a:cxn ang="0">
                <a:pos x="887" y="1273"/>
              </a:cxn>
              <a:cxn ang="0">
                <a:pos x="1060" y="1331"/>
              </a:cxn>
              <a:cxn ang="0">
                <a:pos x="1319" y="1302"/>
              </a:cxn>
              <a:cxn ang="0">
                <a:pos x="1405" y="1273"/>
              </a:cxn>
              <a:cxn ang="0">
                <a:pos x="1377" y="1302"/>
              </a:cxn>
              <a:cxn ang="0">
                <a:pos x="1636" y="1331"/>
              </a:cxn>
              <a:cxn ang="0">
                <a:pos x="1809" y="1273"/>
              </a:cxn>
              <a:cxn ang="0">
                <a:pos x="1751" y="1273"/>
              </a:cxn>
              <a:cxn ang="0">
                <a:pos x="1924" y="1331"/>
              </a:cxn>
              <a:cxn ang="0">
                <a:pos x="2086" y="1302"/>
              </a:cxn>
              <a:cxn ang="0">
                <a:pos x="2115" y="1331"/>
              </a:cxn>
              <a:cxn ang="0">
                <a:pos x="2086" y="1090"/>
              </a:cxn>
              <a:cxn ang="0">
                <a:pos x="2086" y="1148"/>
              </a:cxn>
              <a:cxn ang="0">
                <a:pos x="2144" y="975"/>
              </a:cxn>
              <a:cxn ang="0">
                <a:pos x="2115" y="716"/>
              </a:cxn>
              <a:cxn ang="0">
                <a:pos x="2086" y="629"/>
              </a:cxn>
              <a:cxn ang="0">
                <a:pos x="2115" y="658"/>
              </a:cxn>
              <a:cxn ang="0">
                <a:pos x="2144" y="399"/>
              </a:cxn>
              <a:cxn ang="0">
                <a:pos x="2086" y="226"/>
              </a:cxn>
              <a:cxn ang="0">
                <a:pos x="2086" y="284"/>
              </a:cxn>
              <a:cxn ang="0">
                <a:pos x="2144" y="111"/>
              </a:cxn>
              <a:cxn ang="0">
                <a:pos x="1938" y="29"/>
              </a:cxn>
              <a:cxn ang="0">
                <a:pos x="1851" y="58"/>
              </a:cxn>
              <a:cxn ang="0">
                <a:pos x="1880" y="29"/>
              </a:cxn>
              <a:cxn ang="0">
                <a:pos x="1621" y="0"/>
              </a:cxn>
              <a:cxn ang="0">
                <a:pos x="1448" y="58"/>
              </a:cxn>
              <a:cxn ang="0">
                <a:pos x="1506" y="58"/>
              </a:cxn>
              <a:cxn ang="0">
                <a:pos x="1333" y="0"/>
              </a:cxn>
              <a:cxn ang="0">
                <a:pos x="1074" y="29"/>
              </a:cxn>
              <a:cxn ang="0">
                <a:pos x="987" y="58"/>
              </a:cxn>
              <a:cxn ang="0">
                <a:pos x="1016" y="29"/>
              </a:cxn>
              <a:cxn ang="0">
                <a:pos x="757" y="0"/>
              </a:cxn>
              <a:cxn ang="0">
                <a:pos x="584" y="58"/>
              </a:cxn>
              <a:cxn ang="0">
                <a:pos x="642" y="58"/>
              </a:cxn>
              <a:cxn ang="0">
                <a:pos x="469" y="0"/>
              </a:cxn>
              <a:cxn ang="0">
                <a:pos x="210" y="29"/>
              </a:cxn>
              <a:cxn ang="0">
                <a:pos x="123" y="58"/>
              </a:cxn>
              <a:cxn ang="0">
                <a:pos x="152" y="29"/>
              </a:cxn>
            </a:cxnLst>
            <a:rect l="0" t="0" r="r" b="b"/>
            <a:pathLst>
              <a:path w="2144" h="1331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59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59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59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1"/>
                  <a:pt x="29" y="691"/>
                </a:cubicBezTo>
                <a:cubicBezTo>
                  <a:pt x="13" y="691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5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3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3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3"/>
                </a:cubicBezTo>
                <a:close/>
                <a:moveTo>
                  <a:pt x="58" y="1296"/>
                </a:moveTo>
                <a:lnTo>
                  <a:pt x="58" y="1302"/>
                </a:lnTo>
                <a:lnTo>
                  <a:pt x="29" y="1273"/>
                </a:lnTo>
                <a:lnTo>
                  <a:pt x="81" y="1273"/>
                </a:lnTo>
                <a:cubicBezTo>
                  <a:pt x="96" y="1273"/>
                  <a:pt x="109" y="1286"/>
                  <a:pt x="109" y="1302"/>
                </a:cubicBezTo>
                <a:cubicBezTo>
                  <a:pt x="109" y="1318"/>
                  <a:pt x="96" y="1331"/>
                  <a:pt x="81" y="1331"/>
                </a:cubicBezTo>
                <a:lnTo>
                  <a:pt x="29" y="1331"/>
                </a:lnTo>
                <a:cubicBezTo>
                  <a:pt x="13" y="1331"/>
                  <a:pt x="0" y="1318"/>
                  <a:pt x="0" y="1302"/>
                </a:cubicBezTo>
                <a:lnTo>
                  <a:pt x="0" y="1296"/>
                </a:lnTo>
                <a:cubicBezTo>
                  <a:pt x="0" y="1280"/>
                  <a:pt x="13" y="1267"/>
                  <a:pt x="29" y="1267"/>
                </a:cubicBezTo>
                <a:cubicBezTo>
                  <a:pt x="45" y="1267"/>
                  <a:pt x="58" y="1280"/>
                  <a:pt x="58" y="1296"/>
                </a:cubicBezTo>
                <a:close/>
                <a:moveTo>
                  <a:pt x="196" y="1273"/>
                </a:moveTo>
                <a:lnTo>
                  <a:pt x="253" y="1273"/>
                </a:lnTo>
                <a:cubicBezTo>
                  <a:pt x="269" y="1273"/>
                  <a:pt x="282" y="1286"/>
                  <a:pt x="282" y="1302"/>
                </a:cubicBezTo>
                <a:cubicBezTo>
                  <a:pt x="282" y="1318"/>
                  <a:pt x="269" y="1331"/>
                  <a:pt x="253" y="1331"/>
                </a:cubicBezTo>
                <a:lnTo>
                  <a:pt x="196" y="1331"/>
                </a:lnTo>
                <a:cubicBezTo>
                  <a:pt x="180" y="1331"/>
                  <a:pt x="167" y="1318"/>
                  <a:pt x="167" y="1302"/>
                </a:cubicBezTo>
                <a:cubicBezTo>
                  <a:pt x="167" y="1286"/>
                  <a:pt x="180" y="1273"/>
                  <a:pt x="196" y="1273"/>
                </a:cubicBezTo>
                <a:close/>
                <a:moveTo>
                  <a:pt x="369" y="1273"/>
                </a:moveTo>
                <a:lnTo>
                  <a:pt x="426" y="1273"/>
                </a:lnTo>
                <a:cubicBezTo>
                  <a:pt x="442" y="1273"/>
                  <a:pt x="455" y="1286"/>
                  <a:pt x="455" y="1302"/>
                </a:cubicBezTo>
                <a:cubicBezTo>
                  <a:pt x="455" y="1318"/>
                  <a:pt x="442" y="1331"/>
                  <a:pt x="426" y="1331"/>
                </a:cubicBezTo>
                <a:lnTo>
                  <a:pt x="369" y="1331"/>
                </a:lnTo>
                <a:cubicBezTo>
                  <a:pt x="353" y="1331"/>
                  <a:pt x="340" y="1318"/>
                  <a:pt x="340" y="1302"/>
                </a:cubicBezTo>
                <a:cubicBezTo>
                  <a:pt x="340" y="1286"/>
                  <a:pt x="353" y="1273"/>
                  <a:pt x="369" y="1273"/>
                </a:cubicBezTo>
                <a:close/>
                <a:moveTo>
                  <a:pt x="541" y="1273"/>
                </a:moveTo>
                <a:lnTo>
                  <a:pt x="599" y="1273"/>
                </a:lnTo>
                <a:cubicBezTo>
                  <a:pt x="615" y="1273"/>
                  <a:pt x="628" y="1286"/>
                  <a:pt x="628" y="1302"/>
                </a:cubicBezTo>
                <a:cubicBezTo>
                  <a:pt x="628" y="1318"/>
                  <a:pt x="615" y="1331"/>
                  <a:pt x="599" y="1331"/>
                </a:cubicBezTo>
                <a:lnTo>
                  <a:pt x="541" y="1331"/>
                </a:lnTo>
                <a:cubicBezTo>
                  <a:pt x="525" y="1331"/>
                  <a:pt x="513" y="1318"/>
                  <a:pt x="513" y="1302"/>
                </a:cubicBezTo>
                <a:cubicBezTo>
                  <a:pt x="513" y="1286"/>
                  <a:pt x="525" y="1273"/>
                  <a:pt x="541" y="1273"/>
                </a:cubicBezTo>
                <a:close/>
                <a:moveTo>
                  <a:pt x="714" y="1273"/>
                </a:moveTo>
                <a:lnTo>
                  <a:pt x="772" y="1273"/>
                </a:lnTo>
                <a:cubicBezTo>
                  <a:pt x="788" y="1273"/>
                  <a:pt x="801" y="1286"/>
                  <a:pt x="801" y="1302"/>
                </a:cubicBezTo>
                <a:cubicBezTo>
                  <a:pt x="801" y="1318"/>
                  <a:pt x="788" y="1331"/>
                  <a:pt x="772" y="1331"/>
                </a:cubicBezTo>
                <a:lnTo>
                  <a:pt x="714" y="1331"/>
                </a:lnTo>
                <a:cubicBezTo>
                  <a:pt x="698" y="1331"/>
                  <a:pt x="685" y="1318"/>
                  <a:pt x="685" y="1302"/>
                </a:cubicBezTo>
                <a:cubicBezTo>
                  <a:pt x="685" y="1286"/>
                  <a:pt x="698" y="1273"/>
                  <a:pt x="714" y="1273"/>
                </a:cubicBezTo>
                <a:close/>
                <a:moveTo>
                  <a:pt x="887" y="1273"/>
                </a:moveTo>
                <a:lnTo>
                  <a:pt x="945" y="1273"/>
                </a:lnTo>
                <a:cubicBezTo>
                  <a:pt x="960" y="1273"/>
                  <a:pt x="973" y="1286"/>
                  <a:pt x="973" y="1302"/>
                </a:cubicBezTo>
                <a:cubicBezTo>
                  <a:pt x="973" y="1318"/>
                  <a:pt x="960" y="1331"/>
                  <a:pt x="945" y="1331"/>
                </a:cubicBezTo>
                <a:lnTo>
                  <a:pt x="887" y="1331"/>
                </a:lnTo>
                <a:cubicBezTo>
                  <a:pt x="871" y="1331"/>
                  <a:pt x="858" y="1318"/>
                  <a:pt x="858" y="1302"/>
                </a:cubicBezTo>
                <a:cubicBezTo>
                  <a:pt x="858" y="1286"/>
                  <a:pt x="871" y="1273"/>
                  <a:pt x="887" y="1273"/>
                </a:cubicBezTo>
                <a:close/>
                <a:moveTo>
                  <a:pt x="1060" y="1273"/>
                </a:moveTo>
                <a:lnTo>
                  <a:pt x="1117" y="1273"/>
                </a:lnTo>
                <a:cubicBezTo>
                  <a:pt x="1133" y="1273"/>
                  <a:pt x="1146" y="1286"/>
                  <a:pt x="1146" y="1302"/>
                </a:cubicBezTo>
                <a:cubicBezTo>
                  <a:pt x="1146" y="1318"/>
                  <a:pt x="1133" y="1331"/>
                  <a:pt x="1117" y="1331"/>
                </a:cubicBezTo>
                <a:lnTo>
                  <a:pt x="1060" y="1331"/>
                </a:lnTo>
                <a:cubicBezTo>
                  <a:pt x="1044" y="1331"/>
                  <a:pt x="1031" y="1318"/>
                  <a:pt x="1031" y="1302"/>
                </a:cubicBezTo>
                <a:cubicBezTo>
                  <a:pt x="1031" y="1286"/>
                  <a:pt x="1044" y="1273"/>
                  <a:pt x="1060" y="1273"/>
                </a:cubicBezTo>
                <a:close/>
                <a:moveTo>
                  <a:pt x="1233" y="1273"/>
                </a:moveTo>
                <a:lnTo>
                  <a:pt x="1290" y="1273"/>
                </a:lnTo>
                <a:cubicBezTo>
                  <a:pt x="1306" y="1273"/>
                  <a:pt x="1319" y="1286"/>
                  <a:pt x="1319" y="1302"/>
                </a:cubicBezTo>
                <a:cubicBezTo>
                  <a:pt x="1319" y="1318"/>
                  <a:pt x="1306" y="1331"/>
                  <a:pt x="1290" y="1331"/>
                </a:cubicBezTo>
                <a:lnTo>
                  <a:pt x="1233" y="1331"/>
                </a:lnTo>
                <a:cubicBezTo>
                  <a:pt x="1217" y="1331"/>
                  <a:pt x="1204" y="1318"/>
                  <a:pt x="1204" y="1302"/>
                </a:cubicBezTo>
                <a:cubicBezTo>
                  <a:pt x="1204" y="1286"/>
                  <a:pt x="1217" y="1273"/>
                  <a:pt x="1233" y="1273"/>
                </a:cubicBezTo>
                <a:close/>
                <a:moveTo>
                  <a:pt x="1405" y="1273"/>
                </a:moveTo>
                <a:lnTo>
                  <a:pt x="1463" y="1273"/>
                </a:lnTo>
                <a:cubicBezTo>
                  <a:pt x="1479" y="1273"/>
                  <a:pt x="1492" y="1286"/>
                  <a:pt x="1492" y="1302"/>
                </a:cubicBezTo>
                <a:cubicBezTo>
                  <a:pt x="1492" y="1318"/>
                  <a:pt x="1479" y="1331"/>
                  <a:pt x="1463" y="1331"/>
                </a:cubicBezTo>
                <a:lnTo>
                  <a:pt x="1405" y="1331"/>
                </a:lnTo>
                <a:cubicBezTo>
                  <a:pt x="1389" y="1331"/>
                  <a:pt x="1377" y="1318"/>
                  <a:pt x="1377" y="1302"/>
                </a:cubicBezTo>
                <a:cubicBezTo>
                  <a:pt x="1377" y="1286"/>
                  <a:pt x="1389" y="1273"/>
                  <a:pt x="1405" y="1273"/>
                </a:cubicBezTo>
                <a:close/>
                <a:moveTo>
                  <a:pt x="1578" y="1273"/>
                </a:moveTo>
                <a:lnTo>
                  <a:pt x="1636" y="1273"/>
                </a:lnTo>
                <a:cubicBezTo>
                  <a:pt x="1652" y="1273"/>
                  <a:pt x="1665" y="1286"/>
                  <a:pt x="1665" y="1302"/>
                </a:cubicBezTo>
                <a:cubicBezTo>
                  <a:pt x="1665" y="1318"/>
                  <a:pt x="1652" y="1331"/>
                  <a:pt x="1636" y="1331"/>
                </a:cubicBezTo>
                <a:lnTo>
                  <a:pt x="1578" y="1331"/>
                </a:lnTo>
                <a:cubicBezTo>
                  <a:pt x="1562" y="1331"/>
                  <a:pt x="1549" y="1318"/>
                  <a:pt x="1549" y="1302"/>
                </a:cubicBezTo>
                <a:cubicBezTo>
                  <a:pt x="1549" y="1286"/>
                  <a:pt x="1562" y="1273"/>
                  <a:pt x="1578" y="1273"/>
                </a:cubicBezTo>
                <a:close/>
                <a:moveTo>
                  <a:pt x="1751" y="1273"/>
                </a:moveTo>
                <a:lnTo>
                  <a:pt x="1809" y="1273"/>
                </a:lnTo>
                <a:cubicBezTo>
                  <a:pt x="1824" y="1273"/>
                  <a:pt x="1837" y="1286"/>
                  <a:pt x="1837" y="1302"/>
                </a:cubicBezTo>
                <a:cubicBezTo>
                  <a:pt x="1837" y="1318"/>
                  <a:pt x="1824" y="1331"/>
                  <a:pt x="1809" y="1331"/>
                </a:cubicBezTo>
                <a:lnTo>
                  <a:pt x="1751" y="1331"/>
                </a:lnTo>
                <a:cubicBezTo>
                  <a:pt x="1735" y="1331"/>
                  <a:pt x="1722" y="1318"/>
                  <a:pt x="1722" y="1302"/>
                </a:cubicBezTo>
                <a:cubicBezTo>
                  <a:pt x="1722" y="1286"/>
                  <a:pt x="1735" y="1273"/>
                  <a:pt x="1751" y="1273"/>
                </a:cubicBezTo>
                <a:close/>
                <a:moveTo>
                  <a:pt x="1924" y="1273"/>
                </a:moveTo>
                <a:lnTo>
                  <a:pt x="1981" y="1273"/>
                </a:lnTo>
                <a:cubicBezTo>
                  <a:pt x="1997" y="1273"/>
                  <a:pt x="2010" y="1286"/>
                  <a:pt x="2010" y="1302"/>
                </a:cubicBezTo>
                <a:cubicBezTo>
                  <a:pt x="2010" y="1318"/>
                  <a:pt x="1997" y="1331"/>
                  <a:pt x="1981" y="1331"/>
                </a:cubicBezTo>
                <a:lnTo>
                  <a:pt x="1924" y="1331"/>
                </a:lnTo>
                <a:cubicBezTo>
                  <a:pt x="1908" y="1331"/>
                  <a:pt x="1895" y="1318"/>
                  <a:pt x="1895" y="1302"/>
                </a:cubicBezTo>
                <a:cubicBezTo>
                  <a:pt x="1895" y="1286"/>
                  <a:pt x="1908" y="1273"/>
                  <a:pt x="1924" y="1273"/>
                </a:cubicBezTo>
                <a:close/>
                <a:moveTo>
                  <a:pt x="2097" y="1273"/>
                </a:moveTo>
                <a:lnTo>
                  <a:pt x="2115" y="1273"/>
                </a:lnTo>
                <a:lnTo>
                  <a:pt x="2086" y="1302"/>
                </a:lnTo>
                <a:lnTo>
                  <a:pt x="2086" y="1263"/>
                </a:lnTo>
                <a:cubicBezTo>
                  <a:pt x="2086" y="1247"/>
                  <a:pt x="2099" y="1234"/>
                  <a:pt x="2115" y="1234"/>
                </a:cubicBezTo>
                <a:cubicBezTo>
                  <a:pt x="2131" y="1234"/>
                  <a:pt x="2144" y="1247"/>
                  <a:pt x="2144" y="1263"/>
                </a:cubicBezTo>
                <a:lnTo>
                  <a:pt x="2144" y="1302"/>
                </a:lnTo>
                <a:cubicBezTo>
                  <a:pt x="2144" y="1318"/>
                  <a:pt x="2131" y="1331"/>
                  <a:pt x="2115" y="1331"/>
                </a:cubicBezTo>
                <a:lnTo>
                  <a:pt x="2097" y="1331"/>
                </a:lnTo>
                <a:cubicBezTo>
                  <a:pt x="2081" y="1331"/>
                  <a:pt x="2068" y="1318"/>
                  <a:pt x="2068" y="1302"/>
                </a:cubicBezTo>
                <a:cubicBezTo>
                  <a:pt x="2068" y="1286"/>
                  <a:pt x="2081" y="1273"/>
                  <a:pt x="2097" y="1273"/>
                </a:cubicBezTo>
                <a:close/>
                <a:moveTo>
                  <a:pt x="2086" y="1148"/>
                </a:moveTo>
                <a:lnTo>
                  <a:pt x="2086" y="1090"/>
                </a:lnTo>
                <a:cubicBezTo>
                  <a:pt x="2086" y="1074"/>
                  <a:pt x="2099" y="1061"/>
                  <a:pt x="2115" y="1061"/>
                </a:cubicBezTo>
                <a:cubicBezTo>
                  <a:pt x="2131" y="1061"/>
                  <a:pt x="2144" y="1074"/>
                  <a:pt x="2144" y="1090"/>
                </a:cubicBezTo>
                <a:lnTo>
                  <a:pt x="2144" y="1148"/>
                </a:lnTo>
                <a:cubicBezTo>
                  <a:pt x="2144" y="1164"/>
                  <a:pt x="2131" y="1177"/>
                  <a:pt x="2115" y="1177"/>
                </a:cubicBezTo>
                <a:cubicBezTo>
                  <a:pt x="2099" y="1177"/>
                  <a:pt x="2086" y="1164"/>
                  <a:pt x="2086" y="1148"/>
                </a:cubicBezTo>
                <a:close/>
                <a:moveTo>
                  <a:pt x="2086" y="975"/>
                </a:moveTo>
                <a:lnTo>
                  <a:pt x="2086" y="917"/>
                </a:lnTo>
                <a:cubicBezTo>
                  <a:pt x="2086" y="901"/>
                  <a:pt x="2099" y="889"/>
                  <a:pt x="2115" y="889"/>
                </a:cubicBezTo>
                <a:cubicBezTo>
                  <a:pt x="2131" y="889"/>
                  <a:pt x="2144" y="901"/>
                  <a:pt x="2144" y="917"/>
                </a:cubicBezTo>
                <a:lnTo>
                  <a:pt x="2144" y="975"/>
                </a:lnTo>
                <a:cubicBezTo>
                  <a:pt x="2144" y="991"/>
                  <a:pt x="2131" y="1004"/>
                  <a:pt x="2115" y="1004"/>
                </a:cubicBezTo>
                <a:cubicBezTo>
                  <a:pt x="2099" y="1004"/>
                  <a:pt x="2086" y="991"/>
                  <a:pt x="2086" y="975"/>
                </a:cubicBezTo>
                <a:close/>
                <a:moveTo>
                  <a:pt x="2086" y="802"/>
                </a:moveTo>
                <a:lnTo>
                  <a:pt x="2086" y="745"/>
                </a:lnTo>
                <a:cubicBezTo>
                  <a:pt x="2086" y="729"/>
                  <a:pt x="2099" y="716"/>
                  <a:pt x="2115" y="716"/>
                </a:cubicBezTo>
                <a:cubicBezTo>
                  <a:pt x="2131" y="716"/>
                  <a:pt x="2144" y="729"/>
                  <a:pt x="2144" y="745"/>
                </a:cubicBezTo>
                <a:lnTo>
                  <a:pt x="2144" y="802"/>
                </a:lnTo>
                <a:cubicBezTo>
                  <a:pt x="2144" y="818"/>
                  <a:pt x="2131" y="831"/>
                  <a:pt x="2115" y="831"/>
                </a:cubicBezTo>
                <a:cubicBezTo>
                  <a:pt x="2099" y="831"/>
                  <a:pt x="2086" y="818"/>
                  <a:pt x="2086" y="802"/>
                </a:cubicBezTo>
                <a:close/>
                <a:moveTo>
                  <a:pt x="2086" y="629"/>
                </a:moveTo>
                <a:lnTo>
                  <a:pt x="2086" y="572"/>
                </a:lnTo>
                <a:cubicBezTo>
                  <a:pt x="2086" y="556"/>
                  <a:pt x="2099" y="543"/>
                  <a:pt x="2115" y="543"/>
                </a:cubicBezTo>
                <a:cubicBezTo>
                  <a:pt x="2131" y="543"/>
                  <a:pt x="2144" y="556"/>
                  <a:pt x="2144" y="572"/>
                </a:cubicBezTo>
                <a:lnTo>
                  <a:pt x="2144" y="629"/>
                </a:lnTo>
                <a:cubicBezTo>
                  <a:pt x="2144" y="645"/>
                  <a:pt x="2131" y="658"/>
                  <a:pt x="2115" y="658"/>
                </a:cubicBezTo>
                <a:cubicBezTo>
                  <a:pt x="2099" y="658"/>
                  <a:pt x="2086" y="645"/>
                  <a:pt x="2086" y="629"/>
                </a:cubicBezTo>
                <a:close/>
                <a:moveTo>
                  <a:pt x="2086" y="457"/>
                </a:moveTo>
                <a:lnTo>
                  <a:pt x="2086" y="399"/>
                </a:lnTo>
                <a:cubicBezTo>
                  <a:pt x="2086" y="383"/>
                  <a:pt x="2099" y="370"/>
                  <a:pt x="2115" y="370"/>
                </a:cubicBezTo>
                <a:cubicBezTo>
                  <a:pt x="2131" y="370"/>
                  <a:pt x="2144" y="383"/>
                  <a:pt x="2144" y="399"/>
                </a:cubicBezTo>
                <a:lnTo>
                  <a:pt x="2144" y="457"/>
                </a:lnTo>
                <a:cubicBezTo>
                  <a:pt x="2144" y="472"/>
                  <a:pt x="2131" y="485"/>
                  <a:pt x="2115" y="485"/>
                </a:cubicBezTo>
                <a:cubicBezTo>
                  <a:pt x="2099" y="485"/>
                  <a:pt x="2086" y="472"/>
                  <a:pt x="2086" y="457"/>
                </a:cubicBezTo>
                <a:close/>
                <a:moveTo>
                  <a:pt x="2086" y="284"/>
                </a:moveTo>
                <a:lnTo>
                  <a:pt x="2086" y="226"/>
                </a:lnTo>
                <a:cubicBezTo>
                  <a:pt x="2086" y="210"/>
                  <a:pt x="2099" y="197"/>
                  <a:pt x="2115" y="197"/>
                </a:cubicBezTo>
                <a:cubicBezTo>
                  <a:pt x="2131" y="197"/>
                  <a:pt x="2144" y="210"/>
                  <a:pt x="2144" y="226"/>
                </a:cubicBezTo>
                <a:lnTo>
                  <a:pt x="2144" y="284"/>
                </a:lnTo>
                <a:cubicBezTo>
                  <a:pt x="2144" y="300"/>
                  <a:pt x="2131" y="313"/>
                  <a:pt x="2115" y="313"/>
                </a:cubicBezTo>
                <a:cubicBezTo>
                  <a:pt x="2099" y="313"/>
                  <a:pt x="2086" y="300"/>
                  <a:pt x="2086" y="284"/>
                </a:cubicBezTo>
                <a:close/>
                <a:moveTo>
                  <a:pt x="2086" y="111"/>
                </a:moveTo>
                <a:lnTo>
                  <a:pt x="2086" y="53"/>
                </a:lnTo>
                <a:cubicBezTo>
                  <a:pt x="2086" y="37"/>
                  <a:pt x="2099" y="25"/>
                  <a:pt x="2115" y="25"/>
                </a:cubicBezTo>
                <a:cubicBezTo>
                  <a:pt x="2131" y="25"/>
                  <a:pt x="2144" y="37"/>
                  <a:pt x="2144" y="53"/>
                </a:cubicBezTo>
                <a:lnTo>
                  <a:pt x="2144" y="111"/>
                </a:lnTo>
                <a:cubicBezTo>
                  <a:pt x="2144" y="127"/>
                  <a:pt x="2131" y="140"/>
                  <a:pt x="2115" y="140"/>
                </a:cubicBezTo>
                <a:cubicBezTo>
                  <a:pt x="2099" y="140"/>
                  <a:pt x="2086" y="127"/>
                  <a:pt x="2086" y="111"/>
                </a:cubicBezTo>
                <a:close/>
                <a:moveTo>
                  <a:pt x="2024" y="58"/>
                </a:moveTo>
                <a:lnTo>
                  <a:pt x="1966" y="58"/>
                </a:lnTo>
                <a:cubicBezTo>
                  <a:pt x="1950" y="58"/>
                  <a:pt x="1938" y="45"/>
                  <a:pt x="1938" y="29"/>
                </a:cubicBezTo>
                <a:cubicBezTo>
                  <a:pt x="1938" y="13"/>
                  <a:pt x="1950" y="0"/>
                  <a:pt x="1966" y="0"/>
                </a:cubicBezTo>
                <a:lnTo>
                  <a:pt x="2024" y="0"/>
                </a:lnTo>
                <a:cubicBezTo>
                  <a:pt x="2040" y="0"/>
                  <a:pt x="2053" y="13"/>
                  <a:pt x="2053" y="29"/>
                </a:cubicBezTo>
                <a:cubicBezTo>
                  <a:pt x="2053" y="45"/>
                  <a:pt x="2040" y="58"/>
                  <a:pt x="2024" y="58"/>
                </a:cubicBezTo>
                <a:close/>
                <a:moveTo>
                  <a:pt x="1851" y="58"/>
                </a:moveTo>
                <a:lnTo>
                  <a:pt x="1794" y="58"/>
                </a:lnTo>
                <a:cubicBezTo>
                  <a:pt x="1778" y="58"/>
                  <a:pt x="1765" y="45"/>
                  <a:pt x="1765" y="29"/>
                </a:cubicBezTo>
                <a:cubicBezTo>
                  <a:pt x="1765" y="13"/>
                  <a:pt x="1778" y="0"/>
                  <a:pt x="1794" y="0"/>
                </a:cubicBezTo>
                <a:lnTo>
                  <a:pt x="1851" y="0"/>
                </a:lnTo>
                <a:cubicBezTo>
                  <a:pt x="1867" y="0"/>
                  <a:pt x="1880" y="13"/>
                  <a:pt x="1880" y="29"/>
                </a:cubicBezTo>
                <a:cubicBezTo>
                  <a:pt x="1880" y="45"/>
                  <a:pt x="1867" y="58"/>
                  <a:pt x="1851" y="58"/>
                </a:cubicBezTo>
                <a:close/>
                <a:moveTo>
                  <a:pt x="1678" y="58"/>
                </a:moveTo>
                <a:lnTo>
                  <a:pt x="1621" y="58"/>
                </a:lnTo>
                <a:cubicBezTo>
                  <a:pt x="1605" y="58"/>
                  <a:pt x="1592" y="45"/>
                  <a:pt x="1592" y="29"/>
                </a:cubicBezTo>
                <a:cubicBezTo>
                  <a:pt x="1592" y="13"/>
                  <a:pt x="1605" y="0"/>
                  <a:pt x="1621" y="0"/>
                </a:cubicBezTo>
                <a:lnTo>
                  <a:pt x="1678" y="0"/>
                </a:lnTo>
                <a:cubicBezTo>
                  <a:pt x="1694" y="0"/>
                  <a:pt x="1707" y="13"/>
                  <a:pt x="1707" y="29"/>
                </a:cubicBezTo>
                <a:cubicBezTo>
                  <a:pt x="1707" y="45"/>
                  <a:pt x="1694" y="58"/>
                  <a:pt x="1678" y="58"/>
                </a:cubicBezTo>
                <a:close/>
                <a:moveTo>
                  <a:pt x="1506" y="58"/>
                </a:moveTo>
                <a:lnTo>
                  <a:pt x="1448" y="58"/>
                </a:lnTo>
                <a:cubicBezTo>
                  <a:pt x="1432" y="58"/>
                  <a:pt x="1419" y="45"/>
                  <a:pt x="1419" y="29"/>
                </a:cubicBezTo>
                <a:cubicBezTo>
                  <a:pt x="1419" y="13"/>
                  <a:pt x="1432" y="0"/>
                  <a:pt x="1448" y="0"/>
                </a:cubicBezTo>
                <a:lnTo>
                  <a:pt x="1506" y="0"/>
                </a:lnTo>
                <a:cubicBezTo>
                  <a:pt x="1521" y="0"/>
                  <a:pt x="1534" y="13"/>
                  <a:pt x="1534" y="29"/>
                </a:cubicBezTo>
                <a:cubicBezTo>
                  <a:pt x="1534" y="45"/>
                  <a:pt x="1521" y="58"/>
                  <a:pt x="1506" y="58"/>
                </a:cubicBezTo>
                <a:close/>
                <a:moveTo>
                  <a:pt x="1333" y="58"/>
                </a:moveTo>
                <a:lnTo>
                  <a:pt x="1275" y="58"/>
                </a:lnTo>
                <a:cubicBezTo>
                  <a:pt x="1259" y="58"/>
                  <a:pt x="1246" y="45"/>
                  <a:pt x="1246" y="29"/>
                </a:cubicBezTo>
                <a:cubicBezTo>
                  <a:pt x="1246" y="13"/>
                  <a:pt x="1259" y="0"/>
                  <a:pt x="1275" y="0"/>
                </a:cubicBezTo>
                <a:lnTo>
                  <a:pt x="1333" y="0"/>
                </a:lnTo>
                <a:cubicBezTo>
                  <a:pt x="1349" y="0"/>
                  <a:pt x="1362" y="13"/>
                  <a:pt x="1362" y="29"/>
                </a:cubicBezTo>
                <a:cubicBezTo>
                  <a:pt x="1362" y="45"/>
                  <a:pt x="1349" y="58"/>
                  <a:pt x="1333" y="58"/>
                </a:cubicBezTo>
                <a:close/>
                <a:moveTo>
                  <a:pt x="1160" y="58"/>
                </a:moveTo>
                <a:lnTo>
                  <a:pt x="1102" y="58"/>
                </a:lnTo>
                <a:cubicBezTo>
                  <a:pt x="1086" y="58"/>
                  <a:pt x="1074" y="45"/>
                  <a:pt x="1074" y="29"/>
                </a:cubicBezTo>
                <a:cubicBezTo>
                  <a:pt x="1074" y="13"/>
                  <a:pt x="1086" y="0"/>
                  <a:pt x="1102" y="0"/>
                </a:cubicBezTo>
                <a:lnTo>
                  <a:pt x="1160" y="0"/>
                </a:lnTo>
                <a:cubicBezTo>
                  <a:pt x="1176" y="0"/>
                  <a:pt x="1189" y="13"/>
                  <a:pt x="1189" y="29"/>
                </a:cubicBezTo>
                <a:cubicBezTo>
                  <a:pt x="1189" y="45"/>
                  <a:pt x="1176" y="58"/>
                  <a:pt x="1160" y="58"/>
                </a:cubicBezTo>
                <a:close/>
                <a:moveTo>
                  <a:pt x="987" y="58"/>
                </a:moveTo>
                <a:lnTo>
                  <a:pt x="930" y="58"/>
                </a:lnTo>
                <a:cubicBezTo>
                  <a:pt x="914" y="58"/>
                  <a:pt x="901" y="45"/>
                  <a:pt x="901" y="29"/>
                </a:cubicBezTo>
                <a:cubicBezTo>
                  <a:pt x="901" y="13"/>
                  <a:pt x="914" y="0"/>
                  <a:pt x="930" y="0"/>
                </a:cubicBezTo>
                <a:lnTo>
                  <a:pt x="987" y="0"/>
                </a:lnTo>
                <a:cubicBezTo>
                  <a:pt x="1003" y="0"/>
                  <a:pt x="1016" y="13"/>
                  <a:pt x="1016" y="29"/>
                </a:cubicBezTo>
                <a:cubicBezTo>
                  <a:pt x="1016" y="45"/>
                  <a:pt x="1003" y="58"/>
                  <a:pt x="987" y="58"/>
                </a:cubicBezTo>
                <a:close/>
                <a:moveTo>
                  <a:pt x="814" y="58"/>
                </a:moveTo>
                <a:lnTo>
                  <a:pt x="757" y="58"/>
                </a:lnTo>
                <a:cubicBezTo>
                  <a:pt x="741" y="58"/>
                  <a:pt x="728" y="45"/>
                  <a:pt x="728" y="29"/>
                </a:cubicBezTo>
                <a:cubicBezTo>
                  <a:pt x="728" y="13"/>
                  <a:pt x="741" y="0"/>
                  <a:pt x="757" y="0"/>
                </a:cubicBezTo>
                <a:lnTo>
                  <a:pt x="814" y="0"/>
                </a:lnTo>
                <a:cubicBezTo>
                  <a:pt x="830" y="0"/>
                  <a:pt x="843" y="13"/>
                  <a:pt x="843" y="29"/>
                </a:cubicBezTo>
                <a:cubicBezTo>
                  <a:pt x="843" y="45"/>
                  <a:pt x="830" y="58"/>
                  <a:pt x="814" y="58"/>
                </a:cubicBezTo>
                <a:close/>
                <a:moveTo>
                  <a:pt x="642" y="58"/>
                </a:moveTo>
                <a:lnTo>
                  <a:pt x="584" y="58"/>
                </a:lnTo>
                <a:cubicBezTo>
                  <a:pt x="568" y="58"/>
                  <a:pt x="555" y="45"/>
                  <a:pt x="555" y="29"/>
                </a:cubicBezTo>
                <a:cubicBezTo>
                  <a:pt x="555" y="13"/>
                  <a:pt x="568" y="0"/>
                  <a:pt x="584" y="0"/>
                </a:cubicBezTo>
                <a:lnTo>
                  <a:pt x="642" y="0"/>
                </a:lnTo>
                <a:cubicBezTo>
                  <a:pt x="657" y="0"/>
                  <a:pt x="670" y="13"/>
                  <a:pt x="670" y="29"/>
                </a:cubicBezTo>
                <a:cubicBezTo>
                  <a:pt x="670" y="45"/>
                  <a:pt x="657" y="58"/>
                  <a:pt x="642" y="58"/>
                </a:cubicBezTo>
                <a:close/>
                <a:moveTo>
                  <a:pt x="469" y="58"/>
                </a:moveTo>
                <a:lnTo>
                  <a:pt x="411" y="58"/>
                </a:lnTo>
                <a:cubicBezTo>
                  <a:pt x="395" y="58"/>
                  <a:pt x="382" y="45"/>
                  <a:pt x="382" y="29"/>
                </a:cubicBezTo>
                <a:cubicBezTo>
                  <a:pt x="382" y="13"/>
                  <a:pt x="395" y="0"/>
                  <a:pt x="411" y="0"/>
                </a:cubicBezTo>
                <a:lnTo>
                  <a:pt x="469" y="0"/>
                </a:lnTo>
                <a:cubicBezTo>
                  <a:pt x="485" y="0"/>
                  <a:pt x="498" y="13"/>
                  <a:pt x="498" y="29"/>
                </a:cubicBezTo>
                <a:cubicBezTo>
                  <a:pt x="498" y="45"/>
                  <a:pt x="485" y="58"/>
                  <a:pt x="469" y="58"/>
                </a:cubicBezTo>
                <a:close/>
                <a:moveTo>
                  <a:pt x="296" y="58"/>
                </a:moveTo>
                <a:lnTo>
                  <a:pt x="238" y="58"/>
                </a:lnTo>
                <a:cubicBezTo>
                  <a:pt x="222" y="58"/>
                  <a:pt x="210" y="45"/>
                  <a:pt x="210" y="29"/>
                </a:cubicBezTo>
                <a:cubicBezTo>
                  <a:pt x="210" y="13"/>
                  <a:pt x="222" y="0"/>
                  <a:pt x="238" y="0"/>
                </a:cubicBezTo>
                <a:lnTo>
                  <a:pt x="296" y="0"/>
                </a:lnTo>
                <a:cubicBezTo>
                  <a:pt x="312" y="0"/>
                  <a:pt x="325" y="13"/>
                  <a:pt x="325" y="29"/>
                </a:cubicBezTo>
                <a:cubicBezTo>
                  <a:pt x="325" y="45"/>
                  <a:pt x="312" y="58"/>
                  <a:pt x="296" y="58"/>
                </a:cubicBezTo>
                <a:close/>
                <a:moveTo>
                  <a:pt x="123" y="58"/>
                </a:moveTo>
                <a:lnTo>
                  <a:pt x="66" y="58"/>
                </a:lnTo>
                <a:cubicBezTo>
                  <a:pt x="50" y="58"/>
                  <a:pt x="37" y="45"/>
                  <a:pt x="37" y="29"/>
                </a:cubicBezTo>
                <a:cubicBezTo>
                  <a:pt x="37" y="13"/>
                  <a:pt x="50" y="0"/>
                  <a:pt x="66" y="0"/>
                </a:cubicBezTo>
                <a:lnTo>
                  <a:pt x="123" y="0"/>
                </a:lnTo>
                <a:cubicBezTo>
                  <a:pt x="139" y="0"/>
                  <a:pt x="152" y="13"/>
                  <a:pt x="152" y="29"/>
                </a:cubicBezTo>
                <a:cubicBezTo>
                  <a:pt x="152" y="45"/>
                  <a:pt x="139" y="58"/>
                  <a:pt x="123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>
            <a:off x="6349154" y="2099209"/>
            <a:ext cx="127908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B(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id,nam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25" name="Freeform 9"/>
          <p:cNvSpPr>
            <a:spLocks/>
          </p:cNvSpPr>
          <p:nvPr/>
        </p:nvSpPr>
        <p:spPr bwMode="auto">
          <a:xfrm>
            <a:off x="884238" y="1731963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solidFill>
            <a:srgbClr val="E8EEF7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10"/>
          <p:cNvSpPr>
            <a:spLocks/>
          </p:cNvSpPr>
          <p:nvPr/>
        </p:nvSpPr>
        <p:spPr bwMode="auto">
          <a:xfrm>
            <a:off x="884238" y="1731963"/>
            <a:ext cx="2319337" cy="1173162"/>
          </a:xfrm>
          <a:custGeom>
            <a:avLst/>
            <a:gdLst/>
            <a:ahLst/>
            <a:cxnLst>
              <a:cxn ang="0">
                <a:pos x="907" y="2113"/>
              </a:cxn>
              <a:cxn ang="0">
                <a:pos x="2210" y="2113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1206"/>
              </a:cxn>
              <a:cxn ang="0">
                <a:pos x="3117" y="907"/>
              </a:cxn>
              <a:cxn ang="0">
                <a:pos x="2210" y="0"/>
              </a:cxn>
              <a:cxn ang="0">
                <a:pos x="2210" y="0"/>
              </a:cxn>
              <a:cxn ang="0">
                <a:pos x="907" y="0"/>
              </a:cxn>
              <a:cxn ang="0">
                <a:pos x="0" y="907"/>
              </a:cxn>
              <a:cxn ang="0">
                <a:pos x="0" y="907"/>
              </a:cxn>
              <a:cxn ang="0">
                <a:pos x="0" y="1206"/>
              </a:cxn>
              <a:cxn ang="0">
                <a:pos x="907" y="2113"/>
              </a:cxn>
            </a:cxnLst>
            <a:rect l="0" t="0" r="r" b="b"/>
            <a:pathLst>
              <a:path w="3117" h="2113">
                <a:moveTo>
                  <a:pt x="907" y="2113"/>
                </a:moveTo>
                <a:lnTo>
                  <a:pt x="2210" y="2113"/>
                </a:lnTo>
                <a:cubicBezTo>
                  <a:pt x="2711" y="2113"/>
                  <a:pt x="3117" y="1707"/>
                  <a:pt x="3117" y="1206"/>
                </a:cubicBezTo>
                <a:cubicBezTo>
                  <a:pt x="3117" y="1206"/>
                  <a:pt x="3117" y="1206"/>
                  <a:pt x="3117" y="1206"/>
                </a:cubicBezTo>
                <a:lnTo>
                  <a:pt x="3117" y="1206"/>
                </a:lnTo>
                <a:lnTo>
                  <a:pt x="3117" y="907"/>
                </a:lnTo>
                <a:cubicBezTo>
                  <a:pt x="3117" y="406"/>
                  <a:pt x="2711" y="0"/>
                  <a:pt x="2210" y="0"/>
                </a:cubicBezTo>
                <a:lnTo>
                  <a:pt x="2210" y="0"/>
                </a:lnTo>
                <a:lnTo>
                  <a:pt x="907" y="0"/>
                </a:lnTo>
                <a:cubicBezTo>
                  <a:pt x="406" y="0"/>
                  <a:pt x="0" y="406"/>
                  <a:pt x="0" y="907"/>
                </a:cubicBezTo>
                <a:lnTo>
                  <a:pt x="0" y="907"/>
                </a:lnTo>
                <a:lnTo>
                  <a:pt x="0" y="1206"/>
                </a:lnTo>
                <a:cubicBezTo>
                  <a:pt x="0" y="1707"/>
                  <a:pt x="406" y="2113"/>
                  <a:pt x="907" y="2113"/>
                </a:cubicBezTo>
                <a:close/>
              </a:path>
            </a:pathLst>
          </a:custGeom>
          <a:noFill/>
          <a:ln w="269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" name="Freeform 11"/>
          <p:cNvSpPr>
            <a:spLocks noEditPoints="1"/>
          </p:cNvSpPr>
          <p:nvPr/>
        </p:nvSpPr>
        <p:spPr bwMode="auto">
          <a:xfrm>
            <a:off x="1069975" y="1985963"/>
            <a:ext cx="1990725" cy="704850"/>
          </a:xfrm>
          <a:custGeom>
            <a:avLst/>
            <a:gdLst/>
            <a:ahLst/>
            <a:cxnLst>
              <a:cxn ang="0">
                <a:pos x="0" y="87"/>
              </a:cxn>
              <a:cxn ang="0">
                <a:pos x="29" y="346"/>
              </a:cxn>
              <a:cxn ang="0">
                <a:pos x="58" y="432"/>
              </a:cxn>
              <a:cxn ang="0">
                <a:pos x="29" y="404"/>
              </a:cxn>
              <a:cxn ang="0">
                <a:pos x="0" y="663"/>
              </a:cxn>
              <a:cxn ang="0">
                <a:pos x="58" y="836"/>
              </a:cxn>
              <a:cxn ang="0">
                <a:pos x="58" y="778"/>
              </a:cxn>
              <a:cxn ang="0">
                <a:pos x="0" y="951"/>
              </a:cxn>
              <a:cxn ang="0">
                <a:pos x="29" y="1210"/>
              </a:cxn>
              <a:cxn ang="0">
                <a:pos x="88" y="1209"/>
              </a:cxn>
              <a:cxn ang="0">
                <a:pos x="59" y="1238"/>
              </a:cxn>
              <a:cxn ang="0">
                <a:pos x="318" y="1267"/>
              </a:cxn>
              <a:cxn ang="0">
                <a:pos x="491" y="1209"/>
              </a:cxn>
              <a:cxn ang="0">
                <a:pos x="433" y="1209"/>
              </a:cxn>
              <a:cxn ang="0">
                <a:pos x="606" y="1267"/>
              </a:cxn>
              <a:cxn ang="0">
                <a:pos x="865" y="1238"/>
              </a:cxn>
              <a:cxn ang="0">
                <a:pos x="952" y="1209"/>
              </a:cxn>
              <a:cxn ang="0">
                <a:pos x="923" y="1238"/>
              </a:cxn>
              <a:cxn ang="0">
                <a:pos x="1182" y="1267"/>
              </a:cxn>
              <a:cxn ang="0">
                <a:pos x="1355" y="1209"/>
              </a:cxn>
              <a:cxn ang="0">
                <a:pos x="1297" y="1209"/>
              </a:cxn>
              <a:cxn ang="0">
                <a:pos x="1470" y="1267"/>
              </a:cxn>
              <a:cxn ang="0">
                <a:pos x="1729" y="1238"/>
              </a:cxn>
              <a:cxn ang="0">
                <a:pos x="1816" y="1209"/>
              </a:cxn>
              <a:cxn ang="0">
                <a:pos x="1787" y="1238"/>
              </a:cxn>
              <a:cxn ang="0">
                <a:pos x="2046" y="1267"/>
              </a:cxn>
              <a:cxn ang="0">
                <a:pos x="2219" y="1209"/>
              </a:cxn>
              <a:cxn ang="0">
                <a:pos x="2161" y="1209"/>
              </a:cxn>
              <a:cxn ang="0">
                <a:pos x="2334" y="1267"/>
              </a:cxn>
              <a:cxn ang="0">
                <a:pos x="2593" y="1238"/>
              </a:cxn>
              <a:cxn ang="0">
                <a:pos x="2615" y="1202"/>
              </a:cxn>
              <a:cxn ang="0">
                <a:pos x="2644" y="1231"/>
              </a:cxn>
              <a:cxn ang="0">
                <a:pos x="2673" y="972"/>
              </a:cxn>
              <a:cxn ang="0">
                <a:pos x="2615" y="799"/>
              </a:cxn>
              <a:cxn ang="0">
                <a:pos x="2615" y="857"/>
              </a:cxn>
              <a:cxn ang="0">
                <a:pos x="2673" y="684"/>
              </a:cxn>
              <a:cxn ang="0">
                <a:pos x="2644" y="425"/>
              </a:cxn>
              <a:cxn ang="0">
                <a:pos x="2615" y="338"/>
              </a:cxn>
              <a:cxn ang="0">
                <a:pos x="2644" y="367"/>
              </a:cxn>
              <a:cxn ang="0">
                <a:pos x="2673" y="108"/>
              </a:cxn>
              <a:cxn ang="0">
                <a:pos x="2550" y="58"/>
              </a:cxn>
              <a:cxn ang="0">
                <a:pos x="2608" y="58"/>
              </a:cxn>
              <a:cxn ang="0">
                <a:pos x="2435" y="0"/>
              </a:cxn>
              <a:cxn ang="0">
                <a:pos x="2176" y="29"/>
              </a:cxn>
              <a:cxn ang="0">
                <a:pos x="2089" y="58"/>
              </a:cxn>
              <a:cxn ang="0">
                <a:pos x="2118" y="29"/>
              </a:cxn>
              <a:cxn ang="0">
                <a:pos x="1859" y="0"/>
              </a:cxn>
              <a:cxn ang="0">
                <a:pos x="1686" y="58"/>
              </a:cxn>
              <a:cxn ang="0">
                <a:pos x="1744" y="58"/>
              </a:cxn>
              <a:cxn ang="0">
                <a:pos x="1571" y="0"/>
              </a:cxn>
              <a:cxn ang="0">
                <a:pos x="1312" y="29"/>
              </a:cxn>
              <a:cxn ang="0">
                <a:pos x="1225" y="58"/>
              </a:cxn>
              <a:cxn ang="0">
                <a:pos x="1254" y="29"/>
              </a:cxn>
              <a:cxn ang="0">
                <a:pos x="995" y="0"/>
              </a:cxn>
              <a:cxn ang="0">
                <a:pos x="822" y="58"/>
              </a:cxn>
              <a:cxn ang="0">
                <a:pos x="880" y="58"/>
              </a:cxn>
              <a:cxn ang="0">
                <a:pos x="707" y="0"/>
              </a:cxn>
              <a:cxn ang="0">
                <a:pos x="448" y="29"/>
              </a:cxn>
              <a:cxn ang="0">
                <a:pos x="361" y="58"/>
              </a:cxn>
              <a:cxn ang="0">
                <a:pos x="390" y="29"/>
              </a:cxn>
              <a:cxn ang="0">
                <a:pos x="131" y="0"/>
              </a:cxn>
            </a:cxnLst>
            <a:rect l="0" t="0" r="r" b="b"/>
            <a:pathLst>
              <a:path w="2673" h="1267">
                <a:moveTo>
                  <a:pt x="58" y="87"/>
                </a:moveTo>
                <a:lnTo>
                  <a:pt x="58" y="144"/>
                </a:lnTo>
                <a:cubicBezTo>
                  <a:pt x="58" y="160"/>
                  <a:pt x="45" y="173"/>
                  <a:pt x="29" y="173"/>
                </a:cubicBezTo>
                <a:cubicBezTo>
                  <a:pt x="13" y="173"/>
                  <a:pt x="0" y="160"/>
                  <a:pt x="0" y="144"/>
                </a:cubicBezTo>
                <a:lnTo>
                  <a:pt x="0" y="87"/>
                </a:lnTo>
                <a:cubicBezTo>
                  <a:pt x="0" y="71"/>
                  <a:pt x="13" y="58"/>
                  <a:pt x="29" y="58"/>
                </a:cubicBezTo>
                <a:cubicBezTo>
                  <a:pt x="45" y="58"/>
                  <a:pt x="58" y="71"/>
                  <a:pt x="58" y="87"/>
                </a:cubicBezTo>
                <a:close/>
                <a:moveTo>
                  <a:pt x="58" y="260"/>
                </a:moveTo>
                <a:lnTo>
                  <a:pt x="58" y="317"/>
                </a:lnTo>
                <a:cubicBezTo>
                  <a:pt x="58" y="333"/>
                  <a:pt x="45" y="346"/>
                  <a:pt x="29" y="346"/>
                </a:cubicBezTo>
                <a:cubicBezTo>
                  <a:pt x="13" y="346"/>
                  <a:pt x="0" y="333"/>
                  <a:pt x="0" y="317"/>
                </a:cubicBezTo>
                <a:lnTo>
                  <a:pt x="0" y="260"/>
                </a:lnTo>
                <a:cubicBezTo>
                  <a:pt x="0" y="244"/>
                  <a:pt x="13" y="231"/>
                  <a:pt x="29" y="231"/>
                </a:cubicBezTo>
                <a:cubicBezTo>
                  <a:pt x="45" y="231"/>
                  <a:pt x="58" y="244"/>
                  <a:pt x="58" y="260"/>
                </a:cubicBezTo>
                <a:close/>
                <a:moveTo>
                  <a:pt x="58" y="432"/>
                </a:moveTo>
                <a:lnTo>
                  <a:pt x="58" y="490"/>
                </a:lnTo>
                <a:cubicBezTo>
                  <a:pt x="58" y="506"/>
                  <a:pt x="45" y="519"/>
                  <a:pt x="29" y="519"/>
                </a:cubicBezTo>
                <a:cubicBezTo>
                  <a:pt x="13" y="519"/>
                  <a:pt x="0" y="506"/>
                  <a:pt x="0" y="490"/>
                </a:cubicBezTo>
                <a:lnTo>
                  <a:pt x="0" y="432"/>
                </a:lnTo>
                <a:cubicBezTo>
                  <a:pt x="0" y="416"/>
                  <a:pt x="13" y="404"/>
                  <a:pt x="29" y="404"/>
                </a:cubicBezTo>
                <a:cubicBezTo>
                  <a:pt x="45" y="404"/>
                  <a:pt x="58" y="416"/>
                  <a:pt x="58" y="432"/>
                </a:cubicBezTo>
                <a:close/>
                <a:moveTo>
                  <a:pt x="58" y="605"/>
                </a:moveTo>
                <a:lnTo>
                  <a:pt x="58" y="663"/>
                </a:lnTo>
                <a:cubicBezTo>
                  <a:pt x="58" y="679"/>
                  <a:pt x="45" y="692"/>
                  <a:pt x="29" y="692"/>
                </a:cubicBezTo>
                <a:cubicBezTo>
                  <a:pt x="13" y="692"/>
                  <a:pt x="0" y="679"/>
                  <a:pt x="0" y="663"/>
                </a:cubicBezTo>
                <a:lnTo>
                  <a:pt x="0" y="605"/>
                </a:lnTo>
                <a:cubicBezTo>
                  <a:pt x="0" y="589"/>
                  <a:pt x="13" y="576"/>
                  <a:pt x="29" y="576"/>
                </a:cubicBezTo>
                <a:cubicBezTo>
                  <a:pt x="45" y="576"/>
                  <a:pt x="58" y="589"/>
                  <a:pt x="58" y="605"/>
                </a:cubicBezTo>
                <a:close/>
                <a:moveTo>
                  <a:pt x="58" y="778"/>
                </a:moveTo>
                <a:lnTo>
                  <a:pt x="58" y="836"/>
                </a:lnTo>
                <a:cubicBezTo>
                  <a:pt x="58" y="851"/>
                  <a:pt x="45" y="864"/>
                  <a:pt x="29" y="864"/>
                </a:cubicBezTo>
                <a:cubicBezTo>
                  <a:pt x="13" y="864"/>
                  <a:pt x="0" y="851"/>
                  <a:pt x="0" y="836"/>
                </a:cubicBezTo>
                <a:lnTo>
                  <a:pt x="0" y="778"/>
                </a:lnTo>
                <a:cubicBezTo>
                  <a:pt x="0" y="762"/>
                  <a:pt x="13" y="749"/>
                  <a:pt x="29" y="749"/>
                </a:cubicBezTo>
                <a:cubicBezTo>
                  <a:pt x="45" y="749"/>
                  <a:pt x="58" y="762"/>
                  <a:pt x="58" y="778"/>
                </a:cubicBezTo>
                <a:close/>
                <a:moveTo>
                  <a:pt x="58" y="951"/>
                </a:moveTo>
                <a:lnTo>
                  <a:pt x="58" y="1008"/>
                </a:lnTo>
                <a:cubicBezTo>
                  <a:pt x="58" y="1024"/>
                  <a:pt x="45" y="1037"/>
                  <a:pt x="29" y="1037"/>
                </a:cubicBezTo>
                <a:cubicBezTo>
                  <a:pt x="13" y="1037"/>
                  <a:pt x="0" y="1024"/>
                  <a:pt x="0" y="1008"/>
                </a:cubicBezTo>
                <a:lnTo>
                  <a:pt x="0" y="951"/>
                </a:lnTo>
                <a:cubicBezTo>
                  <a:pt x="0" y="935"/>
                  <a:pt x="13" y="922"/>
                  <a:pt x="29" y="922"/>
                </a:cubicBezTo>
                <a:cubicBezTo>
                  <a:pt x="45" y="922"/>
                  <a:pt x="58" y="935"/>
                  <a:pt x="58" y="951"/>
                </a:cubicBezTo>
                <a:close/>
                <a:moveTo>
                  <a:pt x="58" y="1124"/>
                </a:moveTo>
                <a:lnTo>
                  <a:pt x="58" y="1181"/>
                </a:lnTo>
                <a:cubicBezTo>
                  <a:pt x="58" y="1197"/>
                  <a:pt x="45" y="1210"/>
                  <a:pt x="29" y="1210"/>
                </a:cubicBezTo>
                <a:cubicBezTo>
                  <a:pt x="13" y="1210"/>
                  <a:pt x="0" y="1197"/>
                  <a:pt x="0" y="1181"/>
                </a:cubicBezTo>
                <a:lnTo>
                  <a:pt x="0" y="1124"/>
                </a:lnTo>
                <a:cubicBezTo>
                  <a:pt x="0" y="1108"/>
                  <a:pt x="13" y="1095"/>
                  <a:pt x="29" y="1095"/>
                </a:cubicBezTo>
                <a:cubicBezTo>
                  <a:pt x="45" y="1095"/>
                  <a:pt x="58" y="1108"/>
                  <a:pt x="58" y="1124"/>
                </a:cubicBezTo>
                <a:close/>
                <a:moveTo>
                  <a:pt x="88" y="1209"/>
                </a:moveTo>
                <a:lnTo>
                  <a:pt x="145" y="1209"/>
                </a:lnTo>
                <a:cubicBezTo>
                  <a:pt x="161" y="1209"/>
                  <a:pt x="174" y="1222"/>
                  <a:pt x="174" y="1238"/>
                </a:cubicBezTo>
                <a:cubicBezTo>
                  <a:pt x="174" y="1254"/>
                  <a:pt x="161" y="1267"/>
                  <a:pt x="145" y="1267"/>
                </a:cubicBezTo>
                <a:lnTo>
                  <a:pt x="88" y="1267"/>
                </a:lnTo>
                <a:cubicBezTo>
                  <a:pt x="72" y="1267"/>
                  <a:pt x="59" y="1254"/>
                  <a:pt x="59" y="1238"/>
                </a:cubicBezTo>
                <a:cubicBezTo>
                  <a:pt x="59" y="1222"/>
                  <a:pt x="72" y="1209"/>
                  <a:pt x="88" y="1209"/>
                </a:cubicBezTo>
                <a:close/>
                <a:moveTo>
                  <a:pt x="260" y="1209"/>
                </a:moveTo>
                <a:lnTo>
                  <a:pt x="318" y="1209"/>
                </a:lnTo>
                <a:cubicBezTo>
                  <a:pt x="334" y="1209"/>
                  <a:pt x="347" y="1222"/>
                  <a:pt x="347" y="1238"/>
                </a:cubicBezTo>
                <a:cubicBezTo>
                  <a:pt x="347" y="1254"/>
                  <a:pt x="334" y="1267"/>
                  <a:pt x="318" y="1267"/>
                </a:cubicBezTo>
                <a:lnTo>
                  <a:pt x="260" y="1267"/>
                </a:lnTo>
                <a:cubicBezTo>
                  <a:pt x="244" y="1267"/>
                  <a:pt x="232" y="1254"/>
                  <a:pt x="232" y="1238"/>
                </a:cubicBezTo>
                <a:cubicBezTo>
                  <a:pt x="232" y="1222"/>
                  <a:pt x="244" y="1209"/>
                  <a:pt x="260" y="1209"/>
                </a:cubicBezTo>
                <a:close/>
                <a:moveTo>
                  <a:pt x="433" y="1209"/>
                </a:moveTo>
                <a:lnTo>
                  <a:pt x="491" y="1209"/>
                </a:lnTo>
                <a:cubicBezTo>
                  <a:pt x="507" y="1209"/>
                  <a:pt x="520" y="1222"/>
                  <a:pt x="520" y="1238"/>
                </a:cubicBezTo>
                <a:cubicBezTo>
                  <a:pt x="520" y="1254"/>
                  <a:pt x="507" y="1267"/>
                  <a:pt x="491" y="1267"/>
                </a:cubicBezTo>
                <a:lnTo>
                  <a:pt x="433" y="1267"/>
                </a:lnTo>
                <a:cubicBezTo>
                  <a:pt x="417" y="1267"/>
                  <a:pt x="404" y="1254"/>
                  <a:pt x="404" y="1238"/>
                </a:cubicBezTo>
                <a:cubicBezTo>
                  <a:pt x="404" y="1222"/>
                  <a:pt x="417" y="1209"/>
                  <a:pt x="433" y="1209"/>
                </a:cubicBezTo>
                <a:close/>
                <a:moveTo>
                  <a:pt x="606" y="1209"/>
                </a:moveTo>
                <a:lnTo>
                  <a:pt x="664" y="1209"/>
                </a:lnTo>
                <a:cubicBezTo>
                  <a:pt x="679" y="1209"/>
                  <a:pt x="692" y="1222"/>
                  <a:pt x="692" y="1238"/>
                </a:cubicBezTo>
                <a:cubicBezTo>
                  <a:pt x="692" y="1254"/>
                  <a:pt x="679" y="1267"/>
                  <a:pt x="664" y="1267"/>
                </a:cubicBezTo>
                <a:lnTo>
                  <a:pt x="606" y="1267"/>
                </a:lnTo>
                <a:cubicBezTo>
                  <a:pt x="590" y="1267"/>
                  <a:pt x="577" y="1254"/>
                  <a:pt x="577" y="1238"/>
                </a:cubicBezTo>
                <a:cubicBezTo>
                  <a:pt x="577" y="1222"/>
                  <a:pt x="590" y="1209"/>
                  <a:pt x="606" y="1209"/>
                </a:cubicBezTo>
                <a:close/>
                <a:moveTo>
                  <a:pt x="779" y="1209"/>
                </a:moveTo>
                <a:lnTo>
                  <a:pt x="836" y="1209"/>
                </a:lnTo>
                <a:cubicBezTo>
                  <a:pt x="852" y="1209"/>
                  <a:pt x="865" y="1222"/>
                  <a:pt x="865" y="1238"/>
                </a:cubicBezTo>
                <a:cubicBezTo>
                  <a:pt x="865" y="1254"/>
                  <a:pt x="852" y="1267"/>
                  <a:pt x="836" y="1267"/>
                </a:cubicBezTo>
                <a:lnTo>
                  <a:pt x="779" y="1267"/>
                </a:lnTo>
                <a:cubicBezTo>
                  <a:pt x="763" y="1267"/>
                  <a:pt x="750" y="1254"/>
                  <a:pt x="750" y="1238"/>
                </a:cubicBezTo>
                <a:cubicBezTo>
                  <a:pt x="750" y="1222"/>
                  <a:pt x="763" y="1209"/>
                  <a:pt x="779" y="1209"/>
                </a:cubicBezTo>
                <a:close/>
                <a:moveTo>
                  <a:pt x="952" y="1209"/>
                </a:moveTo>
                <a:lnTo>
                  <a:pt x="1009" y="1209"/>
                </a:lnTo>
                <a:cubicBezTo>
                  <a:pt x="1025" y="1209"/>
                  <a:pt x="1038" y="1222"/>
                  <a:pt x="1038" y="1238"/>
                </a:cubicBezTo>
                <a:cubicBezTo>
                  <a:pt x="1038" y="1254"/>
                  <a:pt x="1025" y="1267"/>
                  <a:pt x="1009" y="1267"/>
                </a:cubicBezTo>
                <a:lnTo>
                  <a:pt x="952" y="1267"/>
                </a:lnTo>
                <a:cubicBezTo>
                  <a:pt x="936" y="1267"/>
                  <a:pt x="923" y="1254"/>
                  <a:pt x="923" y="1238"/>
                </a:cubicBezTo>
                <a:cubicBezTo>
                  <a:pt x="923" y="1222"/>
                  <a:pt x="936" y="1209"/>
                  <a:pt x="952" y="1209"/>
                </a:cubicBezTo>
                <a:close/>
                <a:moveTo>
                  <a:pt x="1124" y="1209"/>
                </a:moveTo>
                <a:lnTo>
                  <a:pt x="1182" y="1209"/>
                </a:lnTo>
                <a:cubicBezTo>
                  <a:pt x="1198" y="1209"/>
                  <a:pt x="1211" y="1222"/>
                  <a:pt x="1211" y="1238"/>
                </a:cubicBezTo>
                <a:cubicBezTo>
                  <a:pt x="1211" y="1254"/>
                  <a:pt x="1198" y="1267"/>
                  <a:pt x="1182" y="1267"/>
                </a:cubicBezTo>
                <a:lnTo>
                  <a:pt x="1124" y="1267"/>
                </a:lnTo>
                <a:cubicBezTo>
                  <a:pt x="1108" y="1267"/>
                  <a:pt x="1096" y="1254"/>
                  <a:pt x="1096" y="1238"/>
                </a:cubicBezTo>
                <a:cubicBezTo>
                  <a:pt x="1096" y="1222"/>
                  <a:pt x="1108" y="1209"/>
                  <a:pt x="1124" y="1209"/>
                </a:cubicBezTo>
                <a:close/>
                <a:moveTo>
                  <a:pt x="1297" y="1209"/>
                </a:moveTo>
                <a:lnTo>
                  <a:pt x="1355" y="1209"/>
                </a:lnTo>
                <a:cubicBezTo>
                  <a:pt x="1371" y="1209"/>
                  <a:pt x="1384" y="1222"/>
                  <a:pt x="1384" y="1238"/>
                </a:cubicBezTo>
                <a:cubicBezTo>
                  <a:pt x="1384" y="1254"/>
                  <a:pt x="1371" y="1267"/>
                  <a:pt x="1355" y="1267"/>
                </a:cubicBezTo>
                <a:lnTo>
                  <a:pt x="1297" y="1267"/>
                </a:lnTo>
                <a:cubicBezTo>
                  <a:pt x="1281" y="1267"/>
                  <a:pt x="1268" y="1254"/>
                  <a:pt x="1268" y="1238"/>
                </a:cubicBezTo>
                <a:cubicBezTo>
                  <a:pt x="1268" y="1222"/>
                  <a:pt x="1281" y="1209"/>
                  <a:pt x="1297" y="1209"/>
                </a:cubicBezTo>
                <a:close/>
                <a:moveTo>
                  <a:pt x="1470" y="1209"/>
                </a:moveTo>
                <a:lnTo>
                  <a:pt x="1528" y="1209"/>
                </a:lnTo>
                <a:cubicBezTo>
                  <a:pt x="1543" y="1209"/>
                  <a:pt x="1556" y="1222"/>
                  <a:pt x="1556" y="1238"/>
                </a:cubicBezTo>
                <a:cubicBezTo>
                  <a:pt x="1556" y="1254"/>
                  <a:pt x="1543" y="1267"/>
                  <a:pt x="1528" y="1267"/>
                </a:cubicBezTo>
                <a:lnTo>
                  <a:pt x="1470" y="1267"/>
                </a:lnTo>
                <a:cubicBezTo>
                  <a:pt x="1454" y="1267"/>
                  <a:pt x="1441" y="1254"/>
                  <a:pt x="1441" y="1238"/>
                </a:cubicBezTo>
                <a:cubicBezTo>
                  <a:pt x="1441" y="1222"/>
                  <a:pt x="1454" y="1209"/>
                  <a:pt x="1470" y="1209"/>
                </a:cubicBezTo>
                <a:close/>
                <a:moveTo>
                  <a:pt x="1643" y="1209"/>
                </a:moveTo>
                <a:lnTo>
                  <a:pt x="1700" y="1209"/>
                </a:lnTo>
                <a:cubicBezTo>
                  <a:pt x="1716" y="1209"/>
                  <a:pt x="1729" y="1222"/>
                  <a:pt x="1729" y="1238"/>
                </a:cubicBezTo>
                <a:cubicBezTo>
                  <a:pt x="1729" y="1254"/>
                  <a:pt x="1716" y="1267"/>
                  <a:pt x="1700" y="1267"/>
                </a:cubicBezTo>
                <a:lnTo>
                  <a:pt x="1643" y="1267"/>
                </a:lnTo>
                <a:cubicBezTo>
                  <a:pt x="1627" y="1267"/>
                  <a:pt x="1614" y="1254"/>
                  <a:pt x="1614" y="1238"/>
                </a:cubicBezTo>
                <a:cubicBezTo>
                  <a:pt x="1614" y="1222"/>
                  <a:pt x="1627" y="1209"/>
                  <a:pt x="1643" y="1209"/>
                </a:cubicBezTo>
                <a:close/>
                <a:moveTo>
                  <a:pt x="1816" y="1209"/>
                </a:moveTo>
                <a:lnTo>
                  <a:pt x="1873" y="1209"/>
                </a:lnTo>
                <a:cubicBezTo>
                  <a:pt x="1889" y="1209"/>
                  <a:pt x="1902" y="1222"/>
                  <a:pt x="1902" y="1238"/>
                </a:cubicBezTo>
                <a:cubicBezTo>
                  <a:pt x="1902" y="1254"/>
                  <a:pt x="1889" y="1267"/>
                  <a:pt x="1873" y="1267"/>
                </a:cubicBezTo>
                <a:lnTo>
                  <a:pt x="1816" y="1267"/>
                </a:lnTo>
                <a:cubicBezTo>
                  <a:pt x="1800" y="1267"/>
                  <a:pt x="1787" y="1254"/>
                  <a:pt x="1787" y="1238"/>
                </a:cubicBezTo>
                <a:cubicBezTo>
                  <a:pt x="1787" y="1222"/>
                  <a:pt x="1800" y="1209"/>
                  <a:pt x="1816" y="1209"/>
                </a:cubicBezTo>
                <a:close/>
                <a:moveTo>
                  <a:pt x="1988" y="1209"/>
                </a:moveTo>
                <a:lnTo>
                  <a:pt x="2046" y="1209"/>
                </a:lnTo>
                <a:cubicBezTo>
                  <a:pt x="2062" y="1209"/>
                  <a:pt x="2075" y="1222"/>
                  <a:pt x="2075" y="1238"/>
                </a:cubicBezTo>
                <a:cubicBezTo>
                  <a:pt x="2075" y="1254"/>
                  <a:pt x="2062" y="1267"/>
                  <a:pt x="2046" y="1267"/>
                </a:cubicBezTo>
                <a:lnTo>
                  <a:pt x="1988" y="1267"/>
                </a:lnTo>
                <a:cubicBezTo>
                  <a:pt x="1972" y="1267"/>
                  <a:pt x="1960" y="1254"/>
                  <a:pt x="1960" y="1238"/>
                </a:cubicBezTo>
                <a:cubicBezTo>
                  <a:pt x="1960" y="1222"/>
                  <a:pt x="1972" y="1209"/>
                  <a:pt x="1988" y="1209"/>
                </a:cubicBezTo>
                <a:close/>
                <a:moveTo>
                  <a:pt x="2161" y="1209"/>
                </a:moveTo>
                <a:lnTo>
                  <a:pt x="2219" y="1209"/>
                </a:lnTo>
                <a:cubicBezTo>
                  <a:pt x="2235" y="1209"/>
                  <a:pt x="2248" y="1222"/>
                  <a:pt x="2248" y="1238"/>
                </a:cubicBezTo>
                <a:cubicBezTo>
                  <a:pt x="2248" y="1254"/>
                  <a:pt x="2235" y="1267"/>
                  <a:pt x="2219" y="1267"/>
                </a:cubicBezTo>
                <a:lnTo>
                  <a:pt x="2161" y="1267"/>
                </a:lnTo>
                <a:cubicBezTo>
                  <a:pt x="2145" y="1267"/>
                  <a:pt x="2132" y="1254"/>
                  <a:pt x="2132" y="1238"/>
                </a:cubicBezTo>
                <a:cubicBezTo>
                  <a:pt x="2132" y="1222"/>
                  <a:pt x="2145" y="1209"/>
                  <a:pt x="2161" y="1209"/>
                </a:cubicBezTo>
                <a:close/>
                <a:moveTo>
                  <a:pt x="2334" y="1209"/>
                </a:moveTo>
                <a:lnTo>
                  <a:pt x="2392" y="1209"/>
                </a:lnTo>
                <a:cubicBezTo>
                  <a:pt x="2407" y="1209"/>
                  <a:pt x="2420" y="1222"/>
                  <a:pt x="2420" y="1238"/>
                </a:cubicBezTo>
                <a:cubicBezTo>
                  <a:pt x="2420" y="1254"/>
                  <a:pt x="2407" y="1267"/>
                  <a:pt x="2392" y="1267"/>
                </a:cubicBezTo>
                <a:lnTo>
                  <a:pt x="2334" y="1267"/>
                </a:lnTo>
                <a:cubicBezTo>
                  <a:pt x="2318" y="1267"/>
                  <a:pt x="2305" y="1254"/>
                  <a:pt x="2305" y="1238"/>
                </a:cubicBezTo>
                <a:cubicBezTo>
                  <a:pt x="2305" y="1222"/>
                  <a:pt x="2318" y="1209"/>
                  <a:pt x="2334" y="1209"/>
                </a:cubicBezTo>
                <a:close/>
                <a:moveTo>
                  <a:pt x="2507" y="1209"/>
                </a:moveTo>
                <a:lnTo>
                  <a:pt x="2564" y="1209"/>
                </a:lnTo>
                <a:cubicBezTo>
                  <a:pt x="2580" y="1209"/>
                  <a:pt x="2593" y="1222"/>
                  <a:pt x="2593" y="1238"/>
                </a:cubicBezTo>
                <a:cubicBezTo>
                  <a:pt x="2593" y="1254"/>
                  <a:pt x="2580" y="1267"/>
                  <a:pt x="2564" y="1267"/>
                </a:cubicBezTo>
                <a:lnTo>
                  <a:pt x="2507" y="1267"/>
                </a:lnTo>
                <a:cubicBezTo>
                  <a:pt x="2491" y="1267"/>
                  <a:pt x="2478" y="1254"/>
                  <a:pt x="2478" y="1238"/>
                </a:cubicBezTo>
                <a:cubicBezTo>
                  <a:pt x="2478" y="1222"/>
                  <a:pt x="2491" y="1209"/>
                  <a:pt x="2507" y="1209"/>
                </a:cubicBezTo>
                <a:close/>
                <a:moveTo>
                  <a:pt x="2615" y="1202"/>
                </a:moveTo>
                <a:lnTo>
                  <a:pt x="2615" y="1145"/>
                </a:lnTo>
                <a:cubicBezTo>
                  <a:pt x="2615" y="1129"/>
                  <a:pt x="2628" y="1116"/>
                  <a:pt x="2644" y="1116"/>
                </a:cubicBezTo>
                <a:cubicBezTo>
                  <a:pt x="2660" y="1116"/>
                  <a:pt x="2673" y="1129"/>
                  <a:pt x="2673" y="1145"/>
                </a:cubicBezTo>
                <a:lnTo>
                  <a:pt x="2673" y="1202"/>
                </a:lnTo>
                <a:cubicBezTo>
                  <a:pt x="2673" y="1218"/>
                  <a:pt x="2660" y="1231"/>
                  <a:pt x="2644" y="1231"/>
                </a:cubicBezTo>
                <a:cubicBezTo>
                  <a:pt x="2628" y="1231"/>
                  <a:pt x="2615" y="1218"/>
                  <a:pt x="2615" y="1202"/>
                </a:cubicBezTo>
                <a:close/>
                <a:moveTo>
                  <a:pt x="2615" y="1030"/>
                </a:moveTo>
                <a:lnTo>
                  <a:pt x="2615" y="972"/>
                </a:lnTo>
                <a:cubicBezTo>
                  <a:pt x="2615" y="956"/>
                  <a:pt x="2628" y="943"/>
                  <a:pt x="2644" y="943"/>
                </a:cubicBezTo>
                <a:cubicBezTo>
                  <a:pt x="2660" y="943"/>
                  <a:pt x="2673" y="956"/>
                  <a:pt x="2673" y="972"/>
                </a:cubicBezTo>
                <a:lnTo>
                  <a:pt x="2673" y="1030"/>
                </a:lnTo>
                <a:cubicBezTo>
                  <a:pt x="2673" y="1046"/>
                  <a:pt x="2660" y="1058"/>
                  <a:pt x="2644" y="1058"/>
                </a:cubicBezTo>
                <a:cubicBezTo>
                  <a:pt x="2628" y="1058"/>
                  <a:pt x="2615" y="1046"/>
                  <a:pt x="2615" y="1030"/>
                </a:cubicBezTo>
                <a:close/>
                <a:moveTo>
                  <a:pt x="2615" y="857"/>
                </a:moveTo>
                <a:lnTo>
                  <a:pt x="2615" y="799"/>
                </a:lnTo>
                <a:cubicBezTo>
                  <a:pt x="2615" y="783"/>
                  <a:pt x="2628" y="770"/>
                  <a:pt x="2644" y="770"/>
                </a:cubicBezTo>
                <a:cubicBezTo>
                  <a:pt x="2660" y="770"/>
                  <a:pt x="2673" y="783"/>
                  <a:pt x="2673" y="799"/>
                </a:cubicBezTo>
                <a:lnTo>
                  <a:pt x="2673" y="857"/>
                </a:lnTo>
                <a:cubicBezTo>
                  <a:pt x="2673" y="873"/>
                  <a:pt x="2660" y="886"/>
                  <a:pt x="2644" y="886"/>
                </a:cubicBezTo>
                <a:cubicBezTo>
                  <a:pt x="2628" y="886"/>
                  <a:pt x="2615" y="873"/>
                  <a:pt x="2615" y="857"/>
                </a:cubicBezTo>
                <a:close/>
                <a:moveTo>
                  <a:pt x="2615" y="684"/>
                </a:moveTo>
                <a:lnTo>
                  <a:pt x="2615" y="626"/>
                </a:lnTo>
                <a:cubicBezTo>
                  <a:pt x="2615" y="611"/>
                  <a:pt x="2628" y="598"/>
                  <a:pt x="2644" y="598"/>
                </a:cubicBezTo>
                <a:cubicBezTo>
                  <a:pt x="2660" y="598"/>
                  <a:pt x="2673" y="611"/>
                  <a:pt x="2673" y="626"/>
                </a:cubicBezTo>
                <a:lnTo>
                  <a:pt x="2673" y="684"/>
                </a:lnTo>
                <a:cubicBezTo>
                  <a:pt x="2673" y="700"/>
                  <a:pt x="2660" y="713"/>
                  <a:pt x="2644" y="713"/>
                </a:cubicBezTo>
                <a:cubicBezTo>
                  <a:pt x="2628" y="713"/>
                  <a:pt x="2615" y="700"/>
                  <a:pt x="2615" y="684"/>
                </a:cubicBezTo>
                <a:close/>
                <a:moveTo>
                  <a:pt x="2615" y="511"/>
                </a:moveTo>
                <a:lnTo>
                  <a:pt x="2615" y="454"/>
                </a:lnTo>
                <a:cubicBezTo>
                  <a:pt x="2615" y="438"/>
                  <a:pt x="2628" y="425"/>
                  <a:pt x="2644" y="425"/>
                </a:cubicBezTo>
                <a:cubicBezTo>
                  <a:pt x="2660" y="425"/>
                  <a:pt x="2673" y="438"/>
                  <a:pt x="2673" y="454"/>
                </a:cubicBezTo>
                <a:lnTo>
                  <a:pt x="2673" y="511"/>
                </a:lnTo>
                <a:cubicBezTo>
                  <a:pt x="2673" y="527"/>
                  <a:pt x="2660" y="540"/>
                  <a:pt x="2644" y="540"/>
                </a:cubicBezTo>
                <a:cubicBezTo>
                  <a:pt x="2628" y="540"/>
                  <a:pt x="2615" y="527"/>
                  <a:pt x="2615" y="511"/>
                </a:cubicBezTo>
                <a:close/>
                <a:moveTo>
                  <a:pt x="2615" y="338"/>
                </a:moveTo>
                <a:lnTo>
                  <a:pt x="2615" y="281"/>
                </a:lnTo>
                <a:cubicBezTo>
                  <a:pt x="2615" y="265"/>
                  <a:pt x="2628" y="252"/>
                  <a:pt x="2644" y="252"/>
                </a:cubicBezTo>
                <a:cubicBezTo>
                  <a:pt x="2660" y="252"/>
                  <a:pt x="2673" y="265"/>
                  <a:pt x="2673" y="281"/>
                </a:cubicBezTo>
                <a:lnTo>
                  <a:pt x="2673" y="338"/>
                </a:lnTo>
                <a:cubicBezTo>
                  <a:pt x="2673" y="354"/>
                  <a:pt x="2660" y="367"/>
                  <a:pt x="2644" y="367"/>
                </a:cubicBezTo>
                <a:cubicBezTo>
                  <a:pt x="2628" y="367"/>
                  <a:pt x="2615" y="354"/>
                  <a:pt x="2615" y="338"/>
                </a:cubicBezTo>
                <a:close/>
                <a:moveTo>
                  <a:pt x="2615" y="166"/>
                </a:moveTo>
                <a:lnTo>
                  <a:pt x="2615" y="108"/>
                </a:lnTo>
                <a:cubicBezTo>
                  <a:pt x="2615" y="92"/>
                  <a:pt x="2628" y="79"/>
                  <a:pt x="2644" y="79"/>
                </a:cubicBezTo>
                <a:cubicBezTo>
                  <a:pt x="2660" y="79"/>
                  <a:pt x="2673" y="92"/>
                  <a:pt x="2673" y="108"/>
                </a:cubicBezTo>
                <a:lnTo>
                  <a:pt x="2673" y="166"/>
                </a:lnTo>
                <a:cubicBezTo>
                  <a:pt x="2673" y="182"/>
                  <a:pt x="2660" y="194"/>
                  <a:pt x="2644" y="194"/>
                </a:cubicBezTo>
                <a:cubicBezTo>
                  <a:pt x="2628" y="194"/>
                  <a:pt x="2615" y="182"/>
                  <a:pt x="2615" y="166"/>
                </a:cubicBezTo>
                <a:close/>
                <a:moveTo>
                  <a:pt x="2608" y="58"/>
                </a:moveTo>
                <a:lnTo>
                  <a:pt x="2550" y="58"/>
                </a:lnTo>
                <a:cubicBezTo>
                  <a:pt x="2534" y="58"/>
                  <a:pt x="2521" y="45"/>
                  <a:pt x="2521" y="29"/>
                </a:cubicBezTo>
                <a:cubicBezTo>
                  <a:pt x="2521" y="13"/>
                  <a:pt x="2534" y="0"/>
                  <a:pt x="2550" y="0"/>
                </a:cubicBezTo>
                <a:lnTo>
                  <a:pt x="2608" y="0"/>
                </a:lnTo>
                <a:cubicBezTo>
                  <a:pt x="2624" y="0"/>
                  <a:pt x="2637" y="13"/>
                  <a:pt x="2637" y="29"/>
                </a:cubicBezTo>
                <a:cubicBezTo>
                  <a:pt x="2637" y="45"/>
                  <a:pt x="2624" y="58"/>
                  <a:pt x="2608" y="58"/>
                </a:cubicBezTo>
                <a:close/>
                <a:moveTo>
                  <a:pt x="2435" y="58"/>
                </a:moveTo>
                <a:lnTo>
                  <a:pt x="2377" y="58"/>
                </a:lnTo>
                <a:cubicBezTo>
                  <a:pt x="2362" y="58"/>
                  <a:pt x="2349" y="45"/>
                  <a:pt x="2349" y="29"/>
                </a:cubicBezTo>
                <a:cubicBezTo>
                  <a:pt x="2349" y="13"/>
                  <a:pt x="2362" y="0"/>
                  <a:pt x="2377" y="0"/>
                </a:cubicBezTo>
                <a:lnTo>
                  <a:pt x="2435" y="0"/>
                </a:lnTo>
                <a:cubicBezTo>
                  <a:pt x="2451" y="0"/>
                  <a:pt x="2464" y="13"/>
                  <a:pt x="2464" y="29"/>
                </a:cubicBezTo>
                <a:cubicBezTo>
                  <a:pt x="2464" y="45"/>
                  <a:pt x="2451" y="58"/>
                  <a:pt x="2435" y="58"/>
                </a:cubicBezTo>
                <a:close/>
                <a:moveTo>
                  <a:pt x="2262" y="58"/>
                </a:moveTo>
                <a:lnTo>
                  <a:pt x="2205" y="58"/>
                </a:lnTo>
                <a:cubicBezTo>
                  <a:pt x="2189" y="58"/>
                  <a:pt x="2176" y="45"/>
                  <a:pt x="2176" y="29"/>
                </a:cubicBezTo>
                <a:cubicBezTo>
                  <a:pt x="2176" y="13"/>
                  <a:pt x="2189" y="0"/>
                  <a:pt x="2205" y="0"/>
                </a:cubicBezTo>
                <a:lnTo>
                  <a:pt x="2262" y="0"/>
                </a:lnTo>
                <a:cubicBezTo>
                  <a:pt x="2278" y="0"/>
                  <a:pt x="2291" y="13"/>
                  <a:pt x="2291" y="29"/>
                </a:cubicBezTo>
                <a:cubicBezTo>
                  <a:pt x="2291" y="45"/>
                  <a:pt x="2278" y="58"/>
                  <a:pt x="2262" y="58"/>
                </a:cubicBezTo>
                <a:close/>
                <a:moveTo>
                  <a:pt x="2089" y="58"/>
                </a:moveTo>
                <a:lnTo>
                  <a:pt x="2032" y="58"/>
                </a:lnTo>
                <a:cubicBezTo>
                  <a:pt x="2016" y="58"/>
                  <a:pt x="2003" y="45"/>
                  <a:pt x="2003" y="29"/>
                </a:cubicBezTo>
                <a:cubicBezTo>
                  <a:pt x="2003" y="13"/>
                  <a:pt x="2016" y="0"/>
                  <a:pt x="2032" y="0"/>
                </a:cubicBezTo>
                <a:lnTo>
                  <a:pt x="2089" y="0"/>
                </a:lnTo>
                <a:cubicBezTo>
                  <a:pt x="2105" y="0"/>
                  <a:pt x="2118" y="13"/>
                  <a:pt x="2118" y="29"/>
                </a:cubicBezTo>
                <a:cubicBezTo>
                  <a:pt x="2118" y="45"/>
                  <a:pt x="2105" y="58"/>
                  <a:pt x="2089" y="58"/>
                </a:cubicBezTo>
                <a:close/>
                <a:moveTo>
                  <a:pt x="1917" y="58"/>
                </a:moveTo>
                <a:lnTo>
                  <a:pt x="1859" y="58"/>
                </a:lnTo>
                <a:cubicBezTo>
                  <a:pt x="1843" y="58"/>
                  <a:pt x="1830" y="45"/>
                  <a:pt x="1830" y="29"/>
                </a:cubicBezTo>
                <a:cubicBezTo>
                  <a:pt x="1830" y="13"/>
                  <a:pt x="1843" y="0"/>
                  <a:pt x="1859" y="0"/>
                </a:cubicBezTo>
                <a:lnTo>
                  <a:pt x="1917" y="0"/>
                </a:lnTo>
                <a:cubicBezTo>
                  <a:pt x="1933" y="0"/>
                  <a:pt x="1945" y="13"/>
                  <a:pt x="1945" y="29"/>
                </a:cubicBezTo>
                <a:cubicBezTo>
                  <a:pt x="1945" y="45"/>
                  <a:pt x="1933" y="58"/>
                  <a:pt x="1917" y="58"/>
                </a:cubicBezTo>
                <a:close/>
                <a:moveTo>
                  <a:pt x="1744" y="58"/>
                </a:moveTo>
                <a:lnTo>
                  <a:pt x="1686" y="58"/>
                </a:lnTo>
                <a:cubicBezTo>
                  <a:pt x="1670" y="58"/>
                  <a:pt x="1657" y="45"/>
                  <a:pt x="1657" y="29"/>
                </a:cubicBezTo>
                <a:cubicBezTo>
                  <a:pt x="1657" y="13"/>
                  <a:pt x="1670" y="0"/>
                  <a:pt x="1686" y="0"/>
                </a:cubicBezTo>
                <a:lnTo>
                  <a:pt x="1744" y="0"/>
                </a:lnTo>
                <a:cubicBezTo>
                  <a:pt x="1760" y="0"/>
                  <a:pt x="1773" y="13"/>
                  <a:pt x="1773" y="29"/>
                </a:cubicBezTo>
                <a:cubicBezTo>
                  <a:pt x="1773" y="45"/>
                  <a:pt x="1760" y="58"/>
                  <a:pt x="1744" y="58"/>
                </a:cubicBezTo>
                <a:close/>
                <a:moveTo>
                  <a:pt x="1571" y="58"/>
                </a:moveTo>
                <a:lnTo>
                  <a:pt x="1513" y="58"/>
                </a:lnTo>
                <a:cubicBezTo>
                  <a:pt x="1498" y="58"/>
                  <a:pt x="1485" y="45"/>
                  <a:pt x="1485" y="29"/>
                </a:cubicBezTo>
                <a:cubicBezTo>
                  <a:pt x="1485" y="13"/>
                  <a:pt x="1498" y="0"/>
                  <a:pt x="1513" y="0"/>
                </a:cubicBezTo>
                <a:lnTo>
                  <a:pt x="1571" y="0"/>
                </a:lnTo>
                <a:cubicBezTo>
                  <a:pt x="1587" y="0"/>
                  <a:pt x="1600" y="13"/>
                  <a:pt x="1600" y="29"/>
                </a:cubicBezTo>
                <a:cubicBezTo>
                  <a:pt x="1600" y="45"/>
                  <a:pt x="1587" y="58"/>
                  <a:pt x="1571" y="58"/>
                </a:cubicBezTo>
                <a:close/>
                <a:moveTo>
                  <a:pt x="1398" y="58"/>
                </a:moveTo>
                <a:lnTo>
                  <a:pt x="1341" y="58"/>
                </a:lnTo>
                <a:cubicBezTo>
                  <a:pt x="1325" y="58"/>
                  <a:pt x="1312" y="45"/>
                  <a:pt x="1312" y="29"/>
                </a:cubicBezTo>
                <a:cubicBezTo>
                  <a:pt x="1312" y="13"/>
                  <a:pt x="1325" y="0"/>
                  <a:pt x="1341" y="0"/>
                </a:cubicBezTo>
                <a:lnTo>
                  <a:pt x="1398" y="0"/>
                </a:lnTo>
                <a:cubicBezTo>
                  <a:pt x="1414" y="0"/>
                  <a:pt x="1427" y="13"/>
                  <a:pt x="1427" y="29"/>
                </a:cubicBezTo>
                <a:cubicBezTo>
                  <a:pt x="1427" y="45"/>
                  <a:pt x="1414" y="58"/>
                  <a:pt x="1398" y="58"/>
                </a:cubicBezTo>
                <a:close/>
                <a:moveTo>
                  <a:pt x="1225" y="58"/>
                </a:moveTo>
                <a:lnTo>
                  <a:pt x="1168" y="58"/>
                </a:lnTo>
                <a:cubicBezTo>
                  <a:pt x="1152" y="58"/>
                  <a:pt x="1139" y="45"/>
                  <a:pt x="1139" y="29"/>
                </a:cubicBezTo>
                <a:cubicBezTo>
                  <a:pt x="1139" y="13"/>
                  <a:pt x="1152" y="0"/>
                  <a:pt x="1168" y="0"/>
                </a:cubicBezTo>
                <a:lnTo>
                  <a:pt x="1225" y="0"/>
                </a:lnTo>
                <a:cubicBezTo>
                  <a:pt x="1241" y="0"/>
                  <a:pt x="1254" y="13"/>
                  <a:pt x="1254" y="29"/>
                </a:cubicBezTo>
                <a:cubicBezTo>
                  <a:pt x="1254" y="45"/>
                  <a:pt x="1241" y="58"/>
                  <a:pt x="1225" y="58"/>
                </a:cubicBezTo>
                <a:close/>
                <a:moveTo>
                  <a:pt x="1053" y="58"/>
                </a:moveTo>
                <a:lnTo>
                  <a:pt x="995" y="58"/>
                </a:lnTo>
                <a:cubicBezTo>
                  <a:pt x="979" y="58"/>
                  <a:pt x="966" y="45"/>
                  <a:pt x="966" y="29"/>
                </a:cubicBezTo>
                <a:cubicBezTo>
                  <a:pt x="966" y="13"/>
                  <a:pt x="979" y="0"/>
                  <a:pt x="995" y="0"/>
                </a:cubicBezTo>
                <a:lnTo>
                  <a:pt x="1053" y="0"/>
                </a:lnTo>
                <a:cubicBezTo>
                  <a:pt x="1069" y="0"/>
                  <a:pt x="1081" y="13"/>
                  <a:pt x="1081" y="29"/>
                </a:cubicBezTo>
                <a:cubicBezTo>
                  <a:pt x="1081" y="45"/>
                  <a:pt x="1069" y="58"/>
                  <a:pt x="1053" y="58"/>
                </a:cubicBezTo>
                <a:close/>
                <a:moveTo>
                  <a:pt x="880" y="58"/>
                </a:moveTo>
                <a:lnTo>
                  <a:pt x="822" y="58"/>
                </a:lnTo>
                <a:cubicBezTo>
                  <a:pt x="806" y="58"/>
                  <a:pt x="793" y="45"/>
                  <a:pt x="793" y="29"/>
                </a:cubicBezTo>
                <a:cubicBezTo>
                  <a:pt x="793" y="13"/>
                  <a:pt x="806" y="0"/>
                  <a:pt x="822" y="0"/>
                </a:cubicBezTo>
                <a:lnTo>
                  <a:pt x="880" y="0"/>
                </a:lnTo>
                <a:cubicBezTo>
                  <a:pt x="896" y="0"/>
                  <a:pt x="909" y="13"/>
                  <a:pt x="909" y="29"/>
                </a:cubicBezTo>
                <a:cubicBezTo>
                  <a:pt x="909" y="45"/>
                  <a:pt x="896" y="58"/>
                  <a:pt x="880" y="58"/>
                </a:cubicBezTo>
                <a:close/>
                <a:moveTo>
                  <a:pt x="707" y="58"/>
                </a:moveTo>
                <a:lnTo>
                  <a:pt x="649" y="58"/>
                </a:lnTo>
                <a:cubicBezTo>
                  <a:pt x="634" y="58"/>
                  <a:pt x="621" y="45"/>
                  <a:pt x="621" y="29"/>
                </a:cubicBezTo>
                <a:cubicBezTo>
                  <a:pt x="621" y="13"/>
                  <a:pt x="634" y="0"/>
                  <a:pt x="649" y="0"/>
                </a:cubicBezTo>
                <a:lnTo>
                  <a:pt x="707" y="0"/>
                </a:lnTo>
                <a:cubicBezTo>
                  <a:pt x="723" y="0"/>
                  <a:pt x="736" y="13"/>
                  <a:pt x="736" y="29"/>
                </a:cubicBezTo>
                <a:cubicBezTo>
                  <a:pt x="736" y="45"/>
                  <a:pt x="723" y="58"/>
                  <a:pt x="707" y="58"/>
                </a:cubicBezTo>
                <a:close/>
                <a:moveTo>
                  <a:pt x="534" y="58"/>
                </a:moveTo>
                <a:lnTo>
                  <a:pt x="477" y="58"/>
                </a:lnTo>
                <a:cubicBezTo>
                  <a:pt x="461" y="58"/>
                  <a:pt x="448" y="45"/>
                  <a:pt x="448" y="29"/>
                </a:cubicBezTo>
                <a:cubicBezTo>
                  <a:pt x="448" y="13"/>
                  <a:pt x="461" y="0"/>
                  <a:pt x="477" y="0"/>
                </a:cubicBezTo>
                <a:lnTo>
                  <a:pt x="534" y="0"/>
                </a:lnTo>
                <a:cubicBezTo>
                  <a:pt x="550" y="0"/>
                  <a:pt x="563" y="13"/>
                  <a:pt x="563" y="29"/>
                </a:cubicBezTo>
                <a:cubicBezTo>
                  <a:pt x="563" y="45"/>
                  <a:pt x="550" y="58"/>
                  <a:pt x="534" y="58"/>
                </a:cubicBezTo>
                <a:close/>
                <a:moveTo>
                  <a:pt x="361" y="58"/>
                </a:moveTo>
                <a:lnTo>
                  <a:pt x="304" y="58"/>
                </a:lnTo>
                <a:cubicBezTo>
                  <a:pt x="288" y="58"/>
                  <a:pt x="275" y="45"/>
                  <a:pt x="275" y="29"/>
                </a:cubicBezTo>
                <a:cubicBezTo>
                  <a:pt x="275" y="13"/>
                  <a:pt x="288" y="0"/>
                  <a:pt x="304" y="0"/>
                </a:cubicBezTo>
                <a:lnTo>
                  <a:pt x="361" y="0"/>
                </a:lnTo>
                <a:cubicBezTo>
                  <a:pt x="377" y="0"/>
                  <a:pt x="390" y="13"/>
                  <a:pt x="390" y="29"/>
                </a:cubicBezTo>
                <a:cubicBezTo>
                  <a:pt x="390" y="45"/>
                  <a:pt x="377" y="58"/>
                  <a:pt x="361" y="58"/>
                </a:cubicBezTo>
                <a:close/>
                <a:moveTo>
                  <a:pt x="189" y="58"/>
                </a:moveTo>
                <a:lnTo>
                  <a:pt x="131" y="58"/>
                </a:lnTo>
                <a:cubicBezTo>
                  <a:pt x="115" y="58"/>
                  <a:pt x="102" y="45"/>
                  <a:pt x="102" y="29"/>
                </a:cubicBezTo>
                <a:cubicBezTo>
                  <a:pt x="102" y="13"/>
                  <a:pt x="115" y="0"/>
                  <a:pt x="131" y="0"/>
                </a:cubicBezTo>
                <a:lnTo>
                  <a:pt x="189" y="0"/>
                </a:lnTo>
                <a:cubicBezTo>
                  <a:pt x="205" y="0"/>
                  <a:pt x="217" y="13"/>
                  <a:pt x="217" y="29"/>
                </a:cubicBezTo>
                <a:cubicBezTo>
                  <a:pt x="217" y="45"/>
                  <a:pt x="205" y="58"/>
                  <a:pt x="189" y="58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1181099" y="2014221"/>
            <a:ext cx="18092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G(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id,can,nam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1800225" y="1366838"/>
            <a:ext cx="370294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smtClean="0">
                <a:solidFill>
                  <a:srgbClr val="000000"/>
                </a:solidFill>
                <a:latin typeface="Arial" charset="0"/>
              </a:rPr>
              <a:t>GUS</a:t>
            </a:r>
            <a:endParaRPr lang="en-US" sz="2000" baseline="-25000" dirty="0"/>
          </a:p>
        </p:txBody>
      </p:sp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6587173" y="1522095"/>
            <a:ext cx="626775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BioSQL</a:t>
            </a:r>
            <a:endParaRPr lang="en-US" sz="2000" baseline="-25000" dirty="0"/>
          </a:p>
        </p:txBody>
      </p:sp>
      <p:sp>
        <p:nvSpPr>
          <p:cNvPr id="32" name="Freeform 29"/>
          <p:cNvSpPr>
            <a:spLocks noEditPoints="1"/>
          </p:cNvSpPr>
          <p:nvPr/>
        </p:nvSpPr>
        <p:spPr bwMode="auto">
          <a:xfrm>
            <a:off x="3617913" y="3232150"/>
            <a:ext cx="1654175" cy="701675"/>
          </a:xfrm>
          <a:custGeom>
            <a:avLst/>
            <a:gdLst/>
            <a:ahLst/>
            <a:cxnLst>
              <a:cxn ang="0">
                <a:pos x="0" y="86"/>
              </a:cxn>
              <a:cxn ang="0">
                <a:pos x="29" y="345"/>
              </a:cxn>
              <a:cxn ang="0">
                <a:pos x="57" y="432"/>
              </a:cxn>
              <a:cxn ang="0">
                <a:pos x="29" y="403"/>
              </a:cxn>
              <a:cxn ang="0">
                <a:pos x="0" y="662"/>
              </a:cxn>
              <a:cxn ang="0">
                <a:pos x="57" y="835"/>
              </a:cxn>
              <a:cxn ang="0">
                <a:pos x="57" y="777"/>
              </a:cxn>
              <a:cxn ang="0">
                <a:pos x="0" y="950"/>
              </a:cxn>
              <a:cxn ang="0">
                <a:pos x="29" y="1209"/>
              </a:cxn>
              <a:cxn ang="0">
                <a:pos x="89" y="1206"/>
              </a:cxn>
              <a:cxn ang="0">
                <a:pos x="61" y="1235"/>
              </a:cxn>
              <a:cxn ang="0">
                <a:pos x="320" y="1264"/>
              </a:cxn>
              <a:cxn ang="0">
                <a:pos x="493" y="1206"/>
              </a:cxn>
              <a:cxn ang="0">
                <a:pos x="435" y="1206"/>
              </a:cxn>
              <a:cxn ang="0">
                <a:pos x="608" y="1264"/>
              </a:cxn>
              <a:cxn ang="0">
                <a:pos x="867" y="1235"/>
              </a:cxn>
              <a:cxn ang="0">
                <a:pos x="953" y="1206"/>
              </a:cxn>
              <a:cxn ang="0">
                <a:pos x="925" y="1235"/>
              </a:cxn>
              <a:cxn ang="0">
                <a:pos x="1184" y="1264"/>
              </a:cxn>
              <a:cxn ang="0">
                <a:pos x="1357" y="1206"/>
              </a:cxn>
              <a:cxn ang="0">
                <a:pos x="1299" y="1206"/>
              </a:cxn>
              <a:cxn ang="0">
                <a:pos x="1472" y="1264"/>
              </a:cxn>
              <a:cxn ang="0">
                <a:pos x="1731" y="1235"/>
              </a:cxn>
              <a:cxn ang="0">
                <a:pos x="1817" y="1206"/>
              </a:cxn>
              <a:cxn ang="0">
                <a:pos x="1789" y="1235"/>
              </a:cxn>
              <a:cxn ang="0">
                <a:pos x="2048" y="1264"/>
              </a:cxn>
              <a:cxn ang="0">
                <a:pos x="2218" y="1206"/>
              </a:cxn>
              <a:cxn ang="0">
                <a:pos x="2247" y="1235"/>
              </a:cxn>
              <a:cxn ang="0">
                <a:pos x="2189" y="1117"/>
              </a:cxn>
              <a:cxn ang="0">
                <a:pos x="2218" y="1146"/>
              </a:cxn>
              <a:cxn ang="0">
                <a:pos x="2247" y="887"/>
              </a:cxn>
              <a:cxn ang="0">
                <a:pos x="2189" y="714"/>
              </a:cxn>
              <a:cxn ang="0">
                <a:pos x="2189" y="771"/>
              </a:cxn>
              <a:cxn ang="0">
                <a:pos x="2247" y="599"/>
              </a:cxn>
              <a:cxn ang="0">
                <a:pos x="2218" y="339"/>
              </a:cxn>
              <a:cxn ang="0">
                <a:pos x="2189" y="253"/>
              </a:cxn>
              <a:cxn ang="0">
                <a:pos x="2218" y="282"/>
              </a:cxn>
              <a:cxn ang="0">
                <a:pos x="2212" y="57"/>
              </a:cxn>
              <a:cxn ang="0">
                <a:pos x="2247" y="80"/>
              </a:cxn>
              <a:cxn ang="0">
                <a:pos x="2011" y="28"/>
              </a:cxn>
              <a:cxn ang="0">
                <a:pos x="1924" y="57"/>
              </a:cxn>
              <a:cxn ang="0">
                <a:pos x="1953" y="28"/>
              </a:cxn>
              <a:cxn ang="0">
                <a:pos x="1694" y="0"/>
              </a:cxn>
              <a:cxn ang="0">
                <a:pos x="1521" y="57"/>
              </a:cxn>
              <a:cxn ang="0">
                <a:pos x="1579" y="57"/>
              </a:cxn>
              <a:cxn ang="0">
                <a:pos x="1406" y="0"/>
              </a:cxn>
              <a:cxn ang="0">
                <a:pos x="1147" y="28"/>
              </a:cxn>
              <a:cxn ang="0">
                <a:pos x="1060" y="57"/>
              </a:cxn>
              <a:cxn ang="0">
                <a:pos x="1089" y="28"/>
              </a:cxn>
              <a:cxn ang="0">
                <a:pos x="830" y="0"/>
              </a:cxn>
              <a:cxn ang="0">
                <a:pos x="657" y="57"/>
              </a:cxn>
              <a:cxn ang="0">
                <a:pos x="715" y="57"/>
              </a:cxn>
              <a:cxn ang="0">
                <a:pos x="542" y="0"/>
              </a:cxn>
              <a:cxn ang="0">
                <a:pos x="283" y="28"/>
              </a:cxn>
              <a:cxn ang="0">
                <a:pos x="196" y="57"/>
              </a:cxn>
              <a:cxn ang="0">
                <a:pos x="225" y="28"/>
              </a:cxn>
            </a:cxnLst>
            <a:rect l="0" t="0" r="r" b="b"/>
            <a:pathLst>
              <a:path w="2247" h="1264">
                <a:moveTo>
                  <a:pt x="57" y="86"/>
                </a:moveTo>
                <a:lnTo>
                  <a:pt x="57" y="144"/>
                </a:lnTo>
                <a:cubicBezTo>
                  <a:pt x="57" y="160"/>
                  <a:pt x="45" y="172"/>
                  <a:pt x="29" y="172"/>
                </a:cubicBezTo>
                <a:cubicBezTo>
                  <a:pt x="13" y="172"/>
                  <a:pt x="0" y="160"/>
                  <a:pt x="0" y="144"/>
                </a:cubicBezTo>
                <a:lnTo>
                  <a:pt x="0" y="86"/>
                </a:lnTo>
                <a:cubicBezTo>
                  <a:pt x="0" y="70"/>
                  <a:pt x="13" y="57"/>
                  <a:pt x="29" y="57"/>
                </a:cubicBezTo>
                <a:cubicBezTo>
                  <a:pt x="45" y="57"/>
                  <a:pt x="57" y="70"/>
                  <a:pt x="57" y="86"/>
                </a:cubicBezTo>
                <a:close/>
                <a:moveTo>
                  <a:pt x="57" y="259"/>
                </a:moveTo>
                <a:lnTo>
                  <a:pt x="57" y="316"/>
                </a:lnTo>
                <a:cubicBezTo>
                  <a:pt x="57" y="332"/>
                  <a:pt x="45" y="345"/>
                  <a:pt x="29" y="345"/>
                </a:cubicBezTo>
                <a:cubicBezTo>
                  <a:pt x="13" y="345"/>
                  <a:pt x="0" y="332"/>
                  <a:pt x="0" y="316"/>
                </a:cubicBezTo>
                <a:lnTo>
                  <a:pt x="0" y="259"/>
                </a:lnTo>
                <a:cubicBezTo>
                  <a:pt x="0" y="243"/>
                  <a:pt x="13" y="230"/>
                  <a:pt x="29" y="230"/>
                </a:cubicBezTo>
                <a:cubicBezTo>
                  <a:pt x="45" y="230"/>
                  <a:pt x="57" y="243"/>
                  <a:pt x="57" y="259"/>
                </a:cubicBezTo>
                <a:close/>
                <a:moveTo>
                  <a:pt x="57" y="432"/>
                </a:moveTo>
                <a:lnTo>
                  <a:pt x="57" y="489"/>
                </a:lnTo>
                <a:cubicBezTo>
                  <a:pt x="57" y="505"/>
                  <a:pt x="45" y="518"/>
                  <a:pt x="29" y="518"/>
                </a:cubicBezTo>
                <a:cubicBezTo>
                  <a:pt x="13" y="518"/>
                  <a:pt x="0" y="505"/>
                  <a:pt x="0" y="489"/>
                </a:cubicBezTo>
                <a:lnTo>
                  <a:pt x="0" y="432"/>
                </a:lnTo>
                <a:cubicBezTo>
                  <a:pt x="0" y="416"/>
                  <a:pt x="13" y="403"/>
                  <a:pt x="29" y="403"/>
                </a:cubicBezTo>
                <a:cubicBezTo>
                  <a:pt x="45" y="403"/>
                  <a:pt x="57" y="416"/>
                  <a:pt x="57" y="432"/>
                </a:cubicBezTo>
                <a:close/>
                <a:moveTo>
                  <a:pt x="57" y="604"/>
                </a:moveTo>
                <a:lnTo>
                  <a:pt x="57" y="662"/>
                </a:lnTo>
                <a:cubicBezTo>
                  <a:pt x="57" y="678"/>
                  <a:pt x="45" y="691"/>
                  <a:pt x="29" y="691"/>
                </a:cubicBezTo>
                <a:cubicBezTo>
                  <a:pt x="13" y="691"/>
                  <a:pt x="0" y="678"/>
                  <a:pt x="0" y="662"/>
                </a:cubicBezTo>
                <a:lnTo>
                  <a:pt x="0" y="604"/>
                </a:lnTo>
                <a:cubicBezTo>
                  <a:pt x="0" y="588"/>
                  <a:pt x="13" y="576"/>
                  <a:pt x="29" y="576"/>
                </a:cubicBezTo>
                <a:cubicBezTo>
                  <a:pt x="45" y="576"/>
                  <a:pt x="57" y="588"/>
                  <a:pt x="57" y="604"/>
                </a:cubicBezTo>
                <a:close/>
                <a:moveTo>
                  <a:pt x="57" y="777"/>
                </a:moveTo>
                <a:lnTo>
                  <a:pt x="57" y="835"/>
                </a:lnTo>
                <a:cubicBezTo>
                  <a:pt x="57" y="851"/>
                  <a:pt x="45" y="864"/>
                  <a:pt x="29" y="864"/>
                </a:cubicBezTo>
                <a:cubicBezTo>
                  <a:pt x="13" y="864"/>
                  <a:pt x="0" y="851"/>
                  <a:pt x="0" y="835"/>
                </a:cubicBezTo>
                <a:lnTo>
                  <a:pt x="0" y="777"/>
                </a:lnTo>
                <a:cubicBezTo>
                  <a:pt x="0" y="761"/>
                  <a:pt x="13" y="748"/>
                  <a:pt x="29" y="748"/>
                </a:cubicBezTo>
                <a:cubicBezTo>
                  <a:pt x="45" y="748"/>
                  <a:pt x="57" y="761"/>
                  <a:pt x="57" y="777"/>
                </a:cubicBezTo>
                <a:close/>
                <a:moveTo>
                  <a:pt x="57" y="950"/>
                </a:moveTo>
                <a:lnTo>
                  <a:pt x="57" y="1008"/>
                </a:lnTo>
                <a:cubicBezTo>
                  <a:pt x="57" y="1024"/>
                  <a:pt x="45" y="1036"/>
                  <a:pt x="29" y="1036"/>
                </a:cubicBezTo>
                <a:cubicBezTo>
                  <a:pt x="13" y="1036"/>
                  <a:pt x="0" y="1024"/>
                  <a:pt x="0" y="1008"/>
                </a:cubicBezTo>
                <a:lnTo>
                  <a:pt x="0" y="950"/>
                </a:lnTo>
                <a:cubicBezTo>
                  <a:pt x="0" y="934"/>
                  <a:pt x="13" y="921"/>
                  <a:pt x="29" y="921"/>
                </a:cubicBezTo>
                <a:cubicBezTo>
                  <a:pt x="45" y="921"/>
                  <a:pt x="57" y="934"/>
                  <a:pt x="57" y="950"/>
                </a:cubicBezTo>
                <a:close/>
                <a:moveTo>
                  <a:pt x="57" y="1123"/>
                </a:moveTo>
                <a:lnTo>
                  <a:pt x="57" y="1180"/>
                </a:lnTo>
                <a:cubicBezTo>
                  <a:pt x="57" y="1196"/>
                  <a:pt x="45" y="1209"/>
                  <a:pt x="29" y="1209"/>
                </a:cubicBezTo>
                <a:cubicBezTo>
                  <a:pt x="13" y="1209"/>
                  <a:pt x="0" y="1196"/>
                  <a:pt x="0" y="1180"/>
                </a:cubicBezTo>
                <a:lnTo>
                  <a:pt x="0" y="1123"/>
                </a:lnTo>
                <a:cubicBezTo>
                  <a:pt x="0" y="1107"/>
                  <a:pt x="13" y="1094"/>
                  <a:pt x="29" y="1094"/>
                </a:cubicBezTo>
                <a:cubicBezTo>
                  <a:pt x="45" y="1094"/>
                  <a:pt x="57" y="1107"/>
                  <a:pt x="57" y="1123"/>
                </a:cubicBezTo>
                <a:close/>
                <a:moveTo>
                  <a:pt x="89" y="1206"/>
                </a:moveTo>
                <a:lnTo>
                  <a:pt x="147" y="1206"/>
                </a:lnTo>
                <a:cubicBezTo>
                  <a:pt x="163" y="1206"/>
                  <a:pt x="176" y="1219"/>
                  <a:pt x="176" y="1235"/>
                </a:cubicBezTo>
                <a:cubicBezTo>
                  <a:pt x="176" y="1251"/>
                  <a:pt x="163" y="1264"/>
                  <a:pt x="147" y="1264"/>
                </a:cubicBezTo>
                <a:lnTo>
                  <a:pt x="89" y="1264"/>
                </a:lnTo>
                <a:cubicBezTo>
                  <a:pt x="74" y="1264"/>
                  <a:pt x="61" y="1251"/>
                  <a:pt x="61" y="1235"/>
                </a:cubicBezTo>
                <a:cubicBezTo>
                  <a:pt x="61" y="1219"/>
                  <a:pt x="74" y="1206"/>
                  <a:pt x="89" y="1206"/>
                </a:cubicBezTo>
                <a:close/>
                <a:moveTo>
                  <a:pt x="262" y="1206"/>
                </a:moveTo>
                <a:lnTo>
                  <a:pt x="320" y="1206"/>
                </a:lnTo>
                <a:cubicBezTo>
                  <a:pt x="336" y="1206"/>
                  <a:pt x="349" y="1219"/>
                  <a:pt x="349" y="1235"/>
                </a:cubicBezTo>
                <a:cubicBezTo>
                  <a:pt x="349" y="1251"/>
                  <a:pt x="336" y="1264"/>
                  <a:pt x="320" y="1264"/>
                </a:cubicBezTo>
                <a:lnTo>
                  <a:pt x="262" y="1264"/>
                </a:lnTo>
                <a:cubicBezTo>
                  <a:pt x="246" y="1264"/>
                  <a:pt x="233" y="1251"/>
                  <a:pt x="233" y="1235"/>
                </a:cubicBezTo>
                <a:cubicBezTo>
                  <a:pt x="233" y="1219"/>
                  <a:pt x="246" y="1206"/>
                  <a:pt x="262" y="1206"/>
                </a:cubicBezTo>
                <a:close/>
                <a:moveTo>
                  <a:pt x="435" y="1206"/>
                </a:moveTo>
                <a:lnTo>
                  <a:pt x="493" y="1206"/>
                </a:lnTo>
                <a:cubicBezTo>
                  <a:pt x="509" y="1206"/>
                  <a:pt x="521" y="1219"/>
                  <a:pt x="521" y="1235"/>
                </a:cubicBezTo>
                <a:cubicBezTo>
                  <a:pt x="521" y="1251"/>
                  <a:pt x="509" y="1264"/>
                  <a:pt x="493" y="1264"/>
                </a:cubicBezTo>
                <a:lnTo>
                  <a:pt x="435" y="1264"/>
                </a:lnTo>
                <a:cubicBezTo>
                  <a:pt x="419" y="1264"/>
                  <a:pt x="406" y="1251"/>
                  <a:pt x="406" y="1235"/>
                </a:cubicBezTo>
                <a:cubicBezTo>
                  <a:pt x="406" y="1219"/>
                  <a:pt x="419" y="1206"/>
                  <a:pt x="435" y="1206"/>
                </a:cubicBezTo>
                <a:close/>
                <a:moveTo>
                  <a:pt x="608" y="1206"/>
                </a:moveTo>
                <a:lnTo>
                  <a:pt x="665" y="1206"/>
                </a:lnTo>
                <a:cubicBezTo>
                  <a:pt x="681" y="1206"/>
                  <a:pt x="694" y="1219"/>
                  <a:pt x="694" y="1235"/>
                </a:cubicBezTo>
                <a:cubicBezTo>
                  <a:pt x="694" y="1251"/>
                  <a:pt x="681" y="1264"/>
                  <a:pt x="665" y="1264"/>
                </a:cubicBezTo>
                <a:lnTo>
                  <a:pt x="608" y="1264"/>
                </a:lnTo>
                <a:cubicBezTo>
                  <a:pt x="592" y="1264"/>
                  <a:pt x="579" y="1251"/>
                  <a:pt x="579" y="1235"/>
                </a:cubicBezTo>
                <a:cubicBezTo>
                  <a:pt x="579" y="1219"/>
                  <a:pt x="592" y="1206"/>
                  <a:pt x="608" y="1206"/>
                </a:cubicBezTo>
                <a:close/>
                <a:moveTo>
                  <a:pt x="781" y="1206"/>
                </a:moveTo>
                <a:lnTo>
                  <a:pt x="838" y="1206"/>
                </a:lnTo>
                <a:cubicBezTo>
                  <a:pt x="854" y="1206"/>
                  <a:pt x="867" y="1219"/>
                  <a:pt x="867" y="1235"/>
                </a:cubicBezTo>
                <a:cubicBezTo>
                  <a:pt x="867" y="1251"/>
                  <a:pt x="854" y="1264"/>
                  <a:pt x="838" y="1264"/>
                </a:cubicBezTo>
                <a:lnTo>
                  <a:pt x="781" y="1264"/>
                </a:lnTo>
                <a:cubicBezTo>
                  <a:pt x="765" y="1264"/>
                  <a:pt x="752" y="1251"/>
                  <a:pt x="752" y="1235"/>
                </a:cubicBezTo>
                <a:cubicBezTo>
                  <a:pt x="752" y="1219"/>
                  <a:pt x="765" y="1206"/>
                  <a:pt x="781" y="1206"/>
                </a:cubicBezTo>
                <a:close/>
                <a:moveTo>
                  <a:pt x="953" y="1206"/>
                </a:moveTo>
                <a:lnTo>
                  <a:pt x="1011" y="1206"/>
                </a:lnTo>
                <a:cubicBezTo>
                  <a:pt x="1027" y="1206"/>
                  <a:pt x="1040" y="1219"/>
                  <a:pt x="1040" y="1235"/>
                </a:cubicBezTo>
                <a:cubicBezTo>
                  <a:pt x="1040" y="1251"/>
                  <a:pt x="1027" y="1264"/>
                  <a:pt x="1011" y="1264"/>
                </a:cubicBezTo>
                <a:lnTo>
                  <a:pt x="953" y="1264"/>
                </a:lnTo>
                <a:cubicBezTo>
                  <a:pt x="938" y="1264"/>
                  <a:pt x="925" y="1251"/>
                  <a:pt x="925" y="1235"/>
                </a:cubicBezTo>
                <a:cubicBezTo>
                  <a:pt x="925" y="1219"/>
                  <a:pt x="938" y="1206"/>
                  <a:pt x="953" y="1206"/>
                </a:cubicBezTo>
                <a:close/>
                <a:moveTo>
                  <a:pt x="1126" y="1206"/>
                </a:moveTo>
                <a:lnTo>
                  <a:pt x="1184" y="1206"/>
                </a:lnTo>
                <a:cubicBezTo>
                  <a:pt x="1200" y="1206"/>
                  <a:pt x="1213" y="1219"/>
                  <a:pt x="1213" y="1235"/>
                </a:cubicBezTo>
                <a:cubicBezTo>
                  <a:pt x="1213" y="1251"/>
                  <a:pt x="1200" y="1264"/>
                  <a:pt x="1184" y="1264"/>
                </a:cubicBezTo>
                <a:lnTo>
                  <a:pt x="1126" y="1264"/>
                </a:lnTo>
                <a:cubicBezTo>
                  <a:pt x="1110" y="1264"/>
                  <a:pt x="1097" y="1251"/>
                  <a:pt x="1097" y="1235"/>
                </a:cubicBezTo>
                <a:cubicBezTo>
                  <a:pt x="1097" y="1219"/>
                  <a:pt x="1110" y="1206"/>
                  <a:pt x="1126" y="1206"/>
                </a:cubicBezTo>
                <a:close/>
                <a:moveTo>
                  <a:pt x="1299" y="1206"/>
                </a:moveTo>
                <a:lnTo>
                  <a:pt x="1357" y="1206"/>
                </a:lnTo>
                <a:cubicBezTo>
                  <a:pt x="1373" y="1206"/>
                  <a:pt x="1385" y="1219"/>
                  <a:pt x="1385" y="1235"/>
                </a:cubicBezTo>
                <a:cubicBezTo>
                  <a:pt x="1385" y="1251"/>
                  <a:pt x="1373" y="1264"/>
                  <a:pt x="1357" y="1264"/>
                </a:cubicBezTo>
                <a:lnTo>
                  <a:pt x="1299" y="1264"/>
                </a:lnTo>
                <a:cubicBezTo>
                  <a:pt x="1283" y="1264"/>
                  <a:pt x="1270" y="1251"/>
                  <a:pt x="1270" y="1235"/>
                </a:cubicBezTo>
                <a:cubicBezTo>
                  <a:pt x="1270" y="1219"/>
                  <a:pt x="1283" y="1206"/>
                  <a:pt x="1299" y="1206"/>
                </a:cubicBezTo>
                <a:close/>
                <a:moveTo>
                  <a:pt x="1472" y="1206"/>
                </a:moveTo>
                <a:lnTo>
                  <a:pt x="1529" y="1206"/>
                </a:lnTo>
                <a:cubicBezTo>
                  <a:pt x="1545" y="1206"/>
                  <a:pt x="1558" y="1219"/>
                  <a:pt x="1558" y="1235"/>
                </a:cubicBezTo>
                <a:cubicBezTo>
                  <a:pt x="1558" y="1251"/>
                  <a:pt x="1545" y="1264"/>
                  <a:pt x="1529" y="1264"/>
                </a:cubicBezTo>
                <a:lnTo>
                  <a:pt x="1472" y="1264"/>
                </a:lnTo>
                <a:cubicBezTo>
                  <a:pt x="1456" y="1264"/>
                  <a:pt x="1443" y="1251"/>
                  <a:pt x="1443" y="1235"/>
                </a:cubicBezTo>
                <a:cubicBezTo>
                  <a:pt x="1443" y="1219"/>
                  <a:pt x="1456" y="1206"/>
                  <a:pt x="1472" y="1206"/>
                </a:cubicBezTo>
                <a:close/>
                <a:moveTo>
                  <a:pt x="1645" y="1206"/>
                </a:moveTo>
                <a:lnTo>
                  <a:pt x="1702" y="1206"/>
                </a:lnTo>
                <a:cubicBezTo>
                  <a:pt x="1718" y="1206"/>
                  <a:pt x="1731" y="1219"/>
                  <a:pt x="1731" y="1235"/>
                </a:cubicBezTo>
                <a:cubicBezTo>
                  <a:pt x="1731" y="1251"/>
                  <a:pt x="1718" y="1264"/>
                  <a:pt x="1702" y="1264"/>
                </a:cubicBezTo>
                <a:lnTo>
                  <a:pt x="1645" y="1264"/>
                </a:lnTo>
                <a:cubicBezTo>
                  <a:pt x="1629" y="1264"/>
                  <a:pt x="1616" y="1251"/>
                  <a:pt x="1616" y="1235"/>
                </a:cubicBezTo>
                <a:cubicBezTo>
                  <a:pt x="1616" y="1219"/>
                  <a:pt x="1629" y="1206"/>
                  <a:pt x="1645" y="1206"/>
                </a:cubicBezTo>
                <a:close/>
                <a:moveTo>
                  <a:pt x="1817" y="1206"/>
                </a:moveTo>
                <a:lnTo>
                  <a:pt x="1875" y="1206"/>
                </a:lnTo>
                <a:cubicBezTo>
                  <a:pt x="1891" y="1206"/>
                  <a:pt x="1904" y="1219"/>
                  <a:pt x="1904" y="1235"/>
                </a:cubicBezTo>
                <a:cubicBezTo>
                  <a:pt x="1904" y="1251"/>
                  <a:pt x="1891" y="1264"/>
                  <a:pt x="1875" y="1264"/>
                </a:cubicBezTo>
                <a:lnTo>
                  <a:pt x="1817" y="1264"/>
                </a:lnTo>
                <a:cubicBezTo>
                  <a:pt x="1802" y="1264"/>
                  <a:pt x="1789" y="1251"/>
                  <a:pt x="1789" y="1235"/>
                </a:cubicBezTo>
                <a:cubicBezTo>
                  <a:pt x="1789" y="1219"/>
                  <a:pt x="1802" y="1206"/>
                  <a:pt x="1817" y="1206"/>
                </a:cubicBezTo>
                <a:close/>
                <a:moveTo>
                  <a:pt x="1990" y="1206"/>
                </a:moveTo>
                <a:lnTo>
                  <a:pt x="2048" y="1206"/>
                </a:lnTo>
                <a:cubicBezTo>
                  <a:pt x="2064" y="1206"/>
                  <a:pt x="2077" y="1219"/>
                  <a:pt x="2077" y="1235"/>
                </a:cubicBezTo>
                <a:cubicBezTo>
                  <a:pt x="2077" y="1251"/>
                  <a:pt x="2064" y="1264"/>
                  <a:pt x="2048" y="1264"/>
                </a:cubicBezTo>
                <a:lnTo>
                  <a:pt x="1990" y="1264"/>
                </a:lnTo>
                <a:cubicBezTo>
                  <a:pt x="1974" y="1264"/>
                  <a:pt x="1961" y="1251"/>
                  <a:pt x="1961" y="1235"/>
                </a:cubicBezTo>
                <a:cubicBezTo>
                  <a:pt x="1961" y="1219"/>
                  <a:pt x="1974" y="1206"/>
                  <a:pt x="1990" y="1206"/>
                </a:cubicBezTo>
                <a:close/>
                <a:moveTo>
                  <a:pt x="2163" y="1206"/>
                </a:moveTo>
                <a:lnTo>
                  <a:pt x="2218" y="1206"/>
                </a:lnTo>
                <a:lnTo>
                  <a:pt x="2189" y="1235"/>
                </a:lnTo>
                <a:lnTo>
                  <a:pt x="2189" y="1232"/>
                </a:lnTo>
                <a:cubicBezTo>
                  <a:pt x="2189" y="1216"/>
                  <a:pt x="2202" y="1203"/>
                  <a:pt x="2218" y="1203"/>
                </a:cubicBezTo>
                <a:cubicBezTo>
                  <a:pt x="2234" y="1203"/>
                  <a:pt x="2247" y="1216"/>
                  <a:pt x="2247" y="1232"/>
                </a:cubicBezTo>
                <a:lnTo>
                  <a:pt x="2247" y="1235"/>
                </a:lnTo>
                <a:cubicBezTo>
                  <a:pt x="2247" y="1251"/>
                  <a:pt x="2234" y="1264"/>
                  <a:pt x="2218" y="1264"/>
                </a:cubicBezTo>
                <a:lnTo>
                  <a:pt x="2163" y="1264"/>
                </a:lnTo>
                <a:cubicBezTo>
                  <a:pt x="2147" y="1264"/>
                  <a:pt x="2134" y="1251"/>
                  <a:pt x="2134" y="1235"/>
                </a:cubicBezTo>
                <a:cubicBezTo>
                  <a:pt x="2134" y="1219"/>
                  <a:pt x="2147" y="1206"/>
                  <a:pt x="2163" y="1206"/>
                </a:cubicBezTo>
                <a:close/>
                <a:moveTo>
                  <a:pt x="2189" y="1117"/>
                </a:moveTo>
                <a:lnTo>
                  <a:pt x="2189" y="1059"/>
                </a:lnTo>
                <a:cubicBezTo>
                  <a:pt x="2189" y="1043"/>
                  <a:pt x="2202" y="1031"/>
                  <a:pt x="2218" y="1031"/>
                </a:cubicBezTo>
                <a:cubicBezTo>
                  <a:pt x="2234" y="1031"/>
                  <a:pt x="2247" y="1043"/>
                  <a:pt x="2247" y="1059"/>
                </a:cubicBezTo>
                <a:lnTo>
                  <a:pt x="2247" y="1117"/>
                </a:lnTo>
                <a:cubicBezTo>
                  <a:pt x="2247" y="1133"/>
                  <a:pt x="2234" y="1146"/>
                  <a:pt x="2218" y="1146"/>
                </a:cubicBezTo>
                <a:cubicBezTo>
                  <a:pt x="2202" y="1146"/>
                  <a:pt x="2189" y="1133"/>
                  <a:pt x="2189" y="1117"/>
                </a:cubicBezTo>
                <a:close/>
                <a:moveTo>
                  <a:pt x="2189" y="944"/>
                </a:moveTo>
                <a:lnTo>
                  <a:pt x="2189" y="887"/>
                </a:lnTo>
                <a:cubicBezTo>
                  <a:pt x="2189" y="871"/>
                  <a:pt x="2202" y="858"/>
                  <a:pt x="2218" y="858"/>
                </a:cubicBezTo>
                <a:cubicBezTo>
                  <a:pt x="2234" y="858"/>
                  <a:pt x="2247" y="871"/>
                  <a:pt x="2247" y="887"/>
                </a:cubicBezTo>
                <a:lnTo>
                  <a:pt x="2247" y="944"/>
                </a:lnTo>
                <a:cubicBezTo>
                  <a:pt x="2247" y="960"/>
                  <a:pt x="2234" y="973"/>
                  <a:pt x="2218" y="973"/>
                </a:cubicBezTo>
                <a:cubicBezTo>
                  <a:pt x="2202" y="973"/>
                  <a:pt x="2189" y="960"/>
                  <a:pt x="2189" y="944"/>
                </a:cubicBezTo>
                <a:close/>
                <a:moveTo>
                  <a:pt x="2189" y="771"/>
                </a:moveTo>
                <a:lnTo>
                  <a:pt x="2189" y="714"/>
                </a:lnTo>
                <a:cubicBezTo>
                  <a:pt x="2189" y="698"/>
                  <a:pt x="2202" y="685"/>
                  <a:pt x="2218" y="685"/>
                </a:cubicBezTo>
                <a:cubicBezTo>
                  <a:pt x="2234" y="685"/>
                  <a:pt x="2247" y="698"/>
                  <a:pt x="2247" y="714"/>
                </a:cubicBezTo>
                <a:lnTo>
                  <a:pt x="2247" y="771"/>
                </a:lnTo>
                <a:cubicBezTo>
                  <a:pt x="2247" y="787"/>
                  <a:pt x="2234" y="800"/>
                  <a:pt x="2218" y="800"/>
                </a:cubicBezTo>
                <a:cubicBezTo>
                  <a:pt x="2202" y="800"/>
                  <a:pt x="2189" y="787"/>
                  <a:pt x="2189" y="771"/>
                </a:cubicBezTo>
                <a:close/>
                <a:moveTo>
                  <a:pt x="2189" y="599"/>
                </a:moveTo>
                <a:lnTo>
                  <a:pt x="2189" y="541"/>
                </a:lnTo>
                <a:cubicBezTo>
                  <a:pt x="2189" y="525"/>
                  <a:pt x="2202" y="512"/>
                  <a:pt x="2218" y="512"/>
                </a:cubicBezTo>
                <a:cubicBezTo>
                  <a:pt x="2234" y="512"/>
                  <a:pt x="2247" y="525"/>
                  <a:pt x="2247" y="541"/>
                </a:cubicBezTo>
                <a:lnTo>
                  <a:pt x="2247" y="599"/>
                </a:lnTo>
                <a:cubicBezTo>
                  <a:pt x="2247" y="615"/>
                  <a:pt x="2234" y="627"/>
                  <a:pt x="2218" y="627"/>
                </a:cubicBezTo>
                <a:cubicBezTo>
                  <a:pt x="2202" y="627"/>
                  <a:pt x="2189" y="615"/>
                  <a:pt x="2189" y="599"/>
                </a:cubicBezTo>
                <a:close/>
                <a:moveTo>
                  <a:pt x="2189" y="426"/>
                </a:moveTo>
                <a:lnTo>
                  <a:pt x="2189" y="368"/>
                </a:lnTo>
                <a:cubicBezTo>
                  <a:pt x="2189" y="352"/>
                  <a:pt x="2202" y="339"/>
                  <a:pt x="2218" y="339"/>
                </a:cubicBezTo>
                <a:cubicBezTo>
                  <a:pt x="2234" y="339"/>
                  <a:pt x="2247" y="352"/>
                  <a:pt x="2247" y="368"/>
                </a:cubicBezTo>
                <a:lnTo>
                  <a:pt x="2247" y="426"/>
                </a:lnTo>
                <a:cubicBezTo>
                  <a:pt x="2247" y="442"/>
                  <a:pt x="2234" y="455"/>
                  <a:pt x="2218" y="455"/>
                </a:cubicBezTo>
                <a:cubicBezTo>
                  <a:pt x="2202" y="455"/>
                  <a:pt x="2189" y="442"/>
                  <a:pt x="2189" y="426"/>
                </a:cubicBezTo>
                <a:close/>
                <a:moveTo>
                  <a:pt x="2189" y="253"/>
                </a:moveTo>
                <a:lnTo>
                  <a:pt x="2189" y="195"/>
                </a:lnTo>
                <a:cubicBezTo>
                  <a:pt x="2189" y="179"/>
                  <a:pt x="2202" y="167"/>
                  <a:pt x="2218" y="167"/>
                </a:cubicBezTo>
                <a:cubicBezTo>
                  <a:pt x="2234" y="167"/>
                  <a:pt x="2247" y="179"/>
                  <a:pt x="2247" y="195"/>
                </a:cubicBezTo>
                <a:lnTo>
                  <a:pt x="2247" y="253"/>
                </a:lnTo>
                <a:cubicBezTo>
                  <a:pt x="2247" y="269"/>
                  <a:pt x="2234" y="282"/>
                  <a:pt x="2218" y="282"/>
                </a:cubicBezTo>
                <a:cubicBezTo>
                  <a:pt x="2202" y="282"/>
                  <a:pt x="2189" y="269"/>
                  <a:pt x="2189" y="253"/>
                </a:cubicBezTo>
                <a:close/>
                <a:moveTo>
                  <a:pt x="2189" y="80"/>
                </a:moveTo>
                <a:lnTo>
                  <a:pt x="2189" y="28"/>
                </a:lnTo>
                <a:lnTo>
                  <a:pt x="2218" y="57"/>
                </a:lnTo>
                <a:lnTo>
                  <a:pt x="2212" y="57"/>
                </a:lnTo>
                <a:cubicBezTo>
                  <a:pt x="2196" y="57"/>
                  <a:pt x="2184" y="44"/>
                  <a:pt x="2184" y="28"/>
                </a:cubicBezTo>
                <a:cubicBezTo>
                  <a:pt x="2184" y="12"/>
                  <a:pt x="2196" y="0"/>
                  <a:pt x="2212" y="0"/>
                </a:cubicBezTo>
                <a:lnTo>
                  <a:pt x="2218" y="0"/>
                </a:lnTo>
                <a:cubicBezTo>
                  <a:pt x="2234" y="0"/>
                  <a:pt x="2247" y="12"/>
                  <a:pt x="2247" y="28"/>
                </a:cubicBezTo>
                <a:lnTo>
                  <a:pt x="2247" y="80"/>
                </a:lnTo>
                <a:cubicBezTo>
                  <a:pt x="2247" y="96"/>
                  <a:pt x="2234" y="109"/>
                  <a:pt x="2218" y="109"/>
                </a:cubicBezTo>
                <a:cubicBezTo>
                  <a:pt x="2202" y="109"/>
                  <a:pt x="2189" y="96"/>
                  <a:pt x="2189" y="80"/>
                </a:cubicBezTo>
                <a:close/>
                <a:moveTo>
                  <a:pt x="2097" y="57"/>
                </a:moveTo>
                <a:lnTo>
                  <a:pt x="2040" y="57"/>
                </a:lnTo>
                <a:cubicBezTo>
                  <a:pt x="2024" y="57"/>
                  <a:pt x="2011" y="44"/>
                  <a:pt x="2011" y="28"/>
                </a:cubicBezTo>
                <a:cubicBezTo>
                  <a:pt x="2011" y="12"/>
                  <a:pt x="2024" y="0"/>
                  <a:pt x="2040" y="0"/>
                </a:cubicBezTo>
                <a:lnTo>
                  <a:pt x="2097" y="0"/>
                </a:lnTo>
                <a:cubicBezTo>
                  <a:pt x="2113" y="0"/>
                  <a:pt x="2126" y="12"/>
                  <a:pt x="2126" y="28"/>
                </a:cubicBezTo>
                <a:cubicBezTo>
                  <a:pt x="2126" y="44"/>
                  <a:pt x="2113" y="57"/>
                  <a:pt x="2097" y="57"/>
                </a:cubicBezTo>
                <a:close/>
                <a:moveTo>
                  <a:pt x="1924" y="57"/>
                </a:moveTo>
                <a:lnTo>
                  <a:pt x="1867" y="57"/>
                </a:lnTo>
                <a:cubicBezTo>
                  <a:pt x="1851" y="57"/>
                  <a:pt x="1838" y="44"/>
                  <a:pt x="1838" y="28"/>
                </a:cubicBezTo>
                <a:cubicBezTo>
                  <a:pt x="1838" y="12"/>
                  <a:pt x="1851" y="0"/>
                  <a:pt x="1867" y="0"/>
                </a:cubicBezTo>
                <a:lnTo>
                  <a:pt x="1924" y="0"/>
                </a:lnTo>
                <a:cubicBezTo>
                  <a:pt x="1940" y="0"/>
                  <a:pt x="1953" y="12"/>
                  <a:pt x="1953" y="28"/>
                </a:cubicBezTo>
                <a:cubicBezTo>
                  <a:pt x="1953" y="44"/>
                  <a:pt x="1940" y="57"/>
                  <a:pt x="1924" y="57"/>
                </a:cubicBezTo>
                <a:close/>
                <a:moveTo>
                  <a:pt x="1752" y="57"/>
                </a:moveTo>
                <a:lnTo>
                  <a:pt x="1694" y="57"/>
                </a:lnTo>
                <a:cubicBezTo>
                  <a:pt x="1678" y="57"/>
                  <a:pt x="1665" y="44"/>
                  <a:pt x="1665" y="28"/>
                </a:cubicBezTo>
                <a:cubicBezTo>
                  <a:pt x="1665" y="12"/>
                  <a:pt x="1678" y="0"/>
                  <a:pt x="1694" y="0"/>
                </a:cubicBezTo>
                <a:lnTo>
                  <a:pt x="1752" y="0"/>
                </a:lnTo>
                <a:cubicBezTo>
                  <a:pt x="1767" y="0"/>
                  <a:pt x="1780" y="12"/>
                  <a:pt x="1780" y="28"/>
                </a:cubicBezTo>
                <a:cubicBezTo>
                  <a:pt x="1780" y="44"/>
                  <a:pt x="1767" y="57"/>
                  <a:pt x="1752" y="57"/>
                </a:cubicBezTo>
                <a:close/>
                <a:moveTo>
                  <a:pt x="1579" y="57"/>
                </a:moveTo>
                <a:lnTo>
                  <a:pt x="1521" y="57"/>
                </a:lnTo>
                <a:cubicBezTo>
                  <a:pt x="1505" y="57"/>
                  <a:pt x="1492" y="44"/>
                  <a:pt x="1492" y="28"/>
                </a:cubicBezTo>
                <a:cubicBezTo>
                  <a:pt x="1492" y="12"/>
                  <a:pt x="1505" y="0"/>
                  <a:pt x="1521" y="0"/>
                </a:cubicBezTo>
                <a:lnTo>
                  <a:pt x="1579" y="0"/>
                </a:lnTo>
                <a:cubicBezTo>
                  <a:pt x="1595" y="0"/>
                  <a:pt x="1608" y="12"/>
                  <a:pt x="1608" y="28"/>
                </a:cubicBezTo>
                <a:cubicBezTo>
                  <a:pt x="1608" y="44"/>
                  <a:pt x="1595" y="57"/>
                  <a:pt x="1579" y="57"/>
                </a:cubicBezTo>
                <a:close/>
                <a:moveTo>
                  <a:pt x="1406" y="57"/>
                </a:moveTo>
                <a:lnTo>
                  <a:pt x="1348" y="57"/>
                </a:lnTo>
                <a:cubicBezTo>
                  <a:pt x="1332" y="57"/>
                  <a:pt x="1320" y="44"/>
                  <a:pt x="1320" y="28"/>
                </a:cubicBezTo>
                <a:cubicBezTo>
                  <a:pt x="1320" y="12"/>
                  <a:pt x="1332" y="0"/>
                  <a:pt x="1348" y="0"/>
                </a:cubicBezTo>
                <a:lnTo>
                  <a:pt x="1406" y="0"/>
                </a:lnTo>
                <a:cubicBezTo>
                  <a:pt x="1422" y="0"/>
                  <a:pt x="1435" y="12"/>
                  <a:pt x="1435" y="28"/>
                </a:cubicBezTo>
                <a:cubicBezTo>
                  <a:pt x="1435" y="44"/>
                  <a:pt x="1422" y="57"/>
                  <a:pt x="1406" y="57"/>
                </a:cubicBezTo>
                <a:close/>
                <a:moveTo>
                  <a:pt x="1233" y="57"/>
                </a:moveTo>
                <a:lnTo>
                  <a:pt x="1176" y="57"/>
                </a:lnTo>
                <a:cubicBezTo>
                  <a:pt x="1160" y="57"/>
                  <a:pt x="1147" y="44"/>
                  <a:pt x="1147" y="28"/>
                </a:cubicBezTo>
                <a:cubicBezTo>
                  <a:pt x="1147" y="12"/>
                  <a:pt x="1160" y="0"/>
                  <a:pt x="1176" y="0"/>
                </a:cubicBezTo>
                <a:lnTo>
                  <a:pt x="1233" y="0"/>
                </a:lnTo>
                <a:cubicBezTo>
                  <a:pt x="1249" y="0"/>
                  <a:pt x="1262" y="12"/>
                  <a:pt x="1262" y="28"/>
                </a:cubicBezTo>
                <a:cubicBezTo>
                  <a:pt x="1262" y="44"/>
                  <a:pt x="1249" y="57"/>
                  <a:pt x="1233" y="57"/>
                </a:cubicBezTo>
                <a:close/>
                <a:moveTo>
                  <a:pt x="1060" y="57"/>
                </a:moveTo>
                <a:lnTo>
                  <a:pt x="1003" y="57"/>
                </a:lnTo>
                <a:cubicBezTo>
                  <a:pt x="987" y="57"/>
                  <a:pt x="974" y="44"/>
                  <a:pt x="974" y="28"/>
                </a:cubicBezTo>
                <a:cubicBezTo>
                  <a:pt x="974" y="12"/>
                  <a:pt x="987" y="0"/>
                  <a:pt x="1003" y="0"/>
                </a:cubicBezTo>
                <a:lnTo>
                  <a:pt x="1060" y="0"/>
                </a:lnTo>
                <a:cubicBezTo>
                  <a:pt x="1076" y="0"/>
                  <a:pt x="1089" y="12"/>
                  <a:pt x="1089" y="28"/>
                </a:cubicBezTo>
                <a:cubicBezTo>
                  <a:pt x="1089" y="44"/>
                  <a:pt x="1076" y="57"/>
                  <a:pt x="1060" y="57"/>
                </a:cubicBezTo>
                <a:close/>
                <a:moveTo>
                  <a:pt x="888" y="57"/>
                </a:moveTo>
                <a:lnTo>
                  <a:pt x="830" y="57"/>
                </a:lnTo>
                <a:cubicBezTo>
                  <a:pt x="814" y="57"/>
                  <a:pt x="801" y="44"/>
                  <a:pt x="801" y="28"/>
                </a:cubicBezTo>
                <a:cubicBezTo>
                  <a:pt x="801" y="12"/>
                  <a:pt x="814" y="0"/>
                  <a:pt x="830" y="0"/>
                </a:cubicBezTo>
                <a:lnTo>
                  <a:pt x="888" y="0"/>
                </a:lnTo>
                <a:cubicBezTo>
                  <a:pt x="903" y="0"/>
                  <a:pt x="916" y="12"/>
                  <a:pt x="916" y="28"/>
                </a:cubicBezTo>
                <a:cubicBezTo>
                  <a:pt x="916" y="44"/>
                  <a:pt x="903" y="57"/>
                  <a:pt x="888" y="57"/>
                </a:cubicBezTo>
                <a:close/>
                <a:moveTo>
                  <a:pt x="715" y="57"/>
                </a:moveTo>
                <a:lnTo>
                  <a:pt x="657" y="57"/>
                </a:lnTo>
                <a:cubicBezTo>
                  <a:pt x="641" y="57"/>
                  <a:pt x="628" y="44"/>
                  <a:pt x="628" y="28"/>
                </a:cubicBezTo>
                <a:cubicBezTo>
                  <a:pt x="628" y="12"/>
                  <a:pt x="641" y="0"/>
                  <a:pt x="657" y="0"/>
                </a:cubicBezTo>
                <a:lnTo>
                  <a:pt x="715" y="0"/>
                </a:lnTo>
                <a:cubicBezTo>
                  <a:pt x="731" y="0"/>
                  <a:pt x="744" y="12"/>
                  <a:pt x="744" y="28"/>
                </a:cubicBezTo>
                <a:cubicBezTo>
                  <a:pt x="744" y="44"/>
                  <a:pt x="731" y="57"/>
                  <a:pt x="715" y="57"/>
                </a:cubicBezTo>
                <a:close/>
                <a:moveTo>
                  <a:pt x="542" y="57"/>
                </a:moveTo>
                <a:lnTo>
                  <a:pt x="484" y="57"/>
                </a:lnTo>
                <a:cubicBezTo>
                  <a:pt x="468" y="57"/>
                  <a:pt x="456" y="44"/>
                  <a:pt x="456" y="28"/>
                </a:cubicBezTo>
                <a:cubicBezTo>
                  <a:pt x="456" y="12"/>
                  <a:pt x="468" y="0"/>
                  <a:pt x="484" y="0"/>
                </a:cubicBezTo>
                <a:lnTo>
                  <a:pt x="542" y="0"/>
                </a:lnTo>
                <a:cubicBezTo>
                  <a:pt x="558" y="0"/>
                  <a:pt x="571" y="12"/>
                  <a:pt x="571" y="28"/>
                </a:cubicBezTo>
                <a:cubicBezTo>
                  <a:pt x="571" y="44"/>
                  <a:pt x="558" y="57"/>
                  <a:pt x="542" y="57"/>
                </a:cubicBezTo>
                <a:close/>
                <a:moveTo>
                  <a:pt x="369" y="57"/>
                </a:moveTo>
                <a:lnTo>
                  <a:pt x="312" y="57"/>
                </a:lnTo>
                <a:cubicBezTo>
                  <a:pt x="296" y="57"/>
                  <a:pt x="283" y="44"/>
                  <a:pt x="283" y="28"/>
                </a:cubicBezTo>
                <a:cubicBezTo>
                  <a:pt x="283" y="12"/>
                  <a:pt x="296" y="0"/>
                  <a:pt x="312" y="0"/>
                </a:cubicBezTo>
                <a:lnTo>
                  <a:pt x="369" y="0"/>
                </a:lnTo>
                <a:cubicBezTo>
                  <a:pt x="385" y="0"/>
                  <a:pt x="398" y="12"/>
                  <a:pt x="398" y="28"/>
                </a:cubicBezTo>
                <a:cubicBezTo>
                  <a:pt x="398" y="44"/>
                  <a:pt x="385" y="57"/>
                  <a:pt x="369" y="57"/>
                </a:cubicBezTo>
                <a:close/>
                <a:moveTo>
                  <a:pt x="196" y="57"/>
                </a:moveTo>
                <a:lnTo>
                  <a:pt x="139" y="57"/>
                </a:lnTo>
                <a:cubicBezTo>
                  <a:pt x="123" y="57"/>
                  <a:pt x="110" y="44"/>
                  <a:pt x="110" y="28"/>
                </a:cubicBezTo>
                <a:cubicBezTo>
                  <a:pt x="110" y="12"/>
                  <a:pt x="123" y="0"/>
                  <a:pt x="139" y="0"/>
                </a:cubicBezTo>
                <a:lnTo>
                  <a:pt x="196" y="0"/>
                </a:lnTo>
                <a:cubicBezTo>
                  <a:pt x="212" y="0"/>
                  <a:pt x="225" y="12"/>
                  <a:pt x="225" y="28"/>
                </a:cubicBezTo>
                <a:cubicBezTo>
                  <a:pt x="225" y="44"/>
                  <a:pt x="212" y="57"/>
                  <a:pt x="196" y="57"/>
                </a:cubicBezTo>
                <a:close/>
              </a:path>
            </a:pathLst>
          </a:custGeom>
          <a:solidFill>
            <a:srgbClr val="000000"/>
          </a:solidFill>
          <a:ln w="793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3721100" y="3286655"/>
            <a:ext cx="14522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000" dirty="0" smtClean="0">
                <a:solidFill>
                  <a:srgbClr val="000000"/>
                </a:solidFill>
                <a:latin typeface="Arial" charset="0"/>
              </a:rPr>
              <a:t>U(</a:t>
            </a:r>
            <a:r>
              <a:rPr lang="en-US" sz="2000" dirty="0" err="1" smtClean="0">
                <a:solidFill>
                  <a:srgbClr val="000000"/>
                </a:solidFill>
                <a:latin typeface="Arial" charset="0"/>
              </a:rPr>
              <a:t>nam,can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)</a:t>
            </a:r>
            <a:endParaRPr lang="en-US" sz="2000" dirty="0"/>
          </a:p>
        </p:txBody>
      </p:sp>
      <p:grpSp>
        <p:nvGrpSpPr>
          <p:cNvPr id="36" name="Group 71"/>
          <p:cNvGrpSpPr/>
          <p:nvPr/>
        </p:nvGrpSpPr>
        <p:grpSpPr>
          <a:xfrm>
            <a:off x="2403475" y="1752600"/>
            <a:ext cx="4446588" cy="1968500"/>
            <a:chOff x="2403475" y="1752600"/>
            <a:chExt cx="4446588" cy="1968500"/>
          </a:xfrm>
        </p:grpSpPr>
        <p:sp>
          <p:nvSpPr>
            <p:cNvPr id="37" name="Freeform 13"/>
            <p:cNvSpPr>
              <a:spLocks/>
            </p:cNvSpPr>
            <p:nvPr/>
          </p:nvSpPr>
          <p:spPr bwMode="auto">
            <a:xfrm>
              <a:off x="5524500" y="2751138"/>
              <a:ext cx="730250" cy="744537"/>
            </a:xfrm>
            <a:custGeom>
              <a:avLst/>
              <a:gdLst/>
              <a:ahLst/>
              <a:cxnLst>
                <a:cxn ang="0">
                  <a:pos x="304" y="397"/>
                </a:cxn>
                <a:cxn ang="0">
                  <a:pos x="216" y="393"/>
                </a:cxn>
                <a:cxn ang="0">
                  <a:pos x="143" y="385"/>
                </a:cxn>
                <a:cxn ang="0">
                  <a:pos x="85" y="373"/>
                </a:cxn>
                <a:cxn ang="0">
                  <a:pos x="41" y="356"/>
                </a:cxn>
                <a:cxn ang="0">
                  <a:pos x="13" y="335"/>
                </a:cxn>
                <a:cxn ang="0">
                  <a:pos x="0" y="309"/>
                </a:cxn>
                <a:cxn ang="0">
                  <a:pos x="1" y="278"/>
                </a:cxn>
                <a:cxn ang="0">
                  <a:pos x="17" y="243"/>
                </a:cxn>
                <a:cxn ang="0">
                  <a:pos x="49" y="204"/>
                </a:cxn>
                <a:cxn ang="0">
                  <a:pos x="95" y="159"/>
                </a:cxn>
                <a:cxn ang="0">
                  <a:pos x="156" y="111"/>
                </a:cxn>
                <a:cxn ang="0">
                  <a:pos x="232" y="58"/>
                </a:cxn>
                <a:cxn ang="0">
                  <a:pos x="323" y="0"/>
                </a:cxn>
              </a:cxnLst>
              <a:rect l="0" t="0" r="r" b="b"/>
              <a:pathLst>
                <a:path w="323" h="397">
                  <a:moveTo>
                    <a:pt x="304" y="397"/>
                  </a:moveTo>
                  <a:lnTo>
                    <a:pt x="216" y="393"/>
                  </a:lnTo>
                  <a:lnTo>
                    <a:pt x="143" y="385"/>
                  </a:lnTo>
                  <a:lnTo>
                    <a:pt x="85" y="373"/>
                  </a:lnTo>
                  <a:lnTo>
                    <a:pt x="41" y="356"/>
                  </a:lnTo>
                  <a:lnTo>
                    <a:pt x="13" y="335"/>
                  </a:lnTo>
                  <a:lnTo>
                    <a:pt x="0" y="309"/>
                  </a:lnTo>
                  <a:lnTo>
                    <a:pt x="1" y="278"/>
                  </a:lnTo>
                  <a:lnTo>
                    <a:pt x="17" y="243"/>
                  </a:lnTo>
                  <a:lnTo>
                    <a:pt x="49" y="204"/>
                  </a:lnTo>
                  <a:lnTo>
                    <a:pt x="95" y="159"/>
                  </a:lnTo>
                  <a:lnTo>
                    <a:pt x="156" y="111"/>
                  </a:lnTo>
                  <a:lnTo>
                    <a:pt x="232" y="58"/>
                  </a:lnTo>
                  <a:lnTo>
                    <a:pt x="323" y="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14"/>
            <p:cNvSpPr>
              <a:spLocks/>
            </p:cNvSpPr>
            <p:nvPr/>
          </p:nvSpPr>
          <p:spPr bwMode="auto">
            <a:xfrm>
              <a:off x="5127625" y="2871788"/>
              <a:ext cx="1611313" cy="849312"/>
            </a:xfrm>
            <a:custGeom>
              <a:avLst/>
              <a:gdLst/>
              <a:ahLst/>
              <a:cxnLst>
                <a:cxn ang="0">
                  <a:pos x="712" y="0"/>
                </a:cxn>
                <a:cxn ang="0">
                  <a:pos x="649" y="69"/>
                </a:cxn>
                <a:cxn ang="0">
                  <a:pos x="582" y="128"/>
                </a:cxn>
                <a:cxn ang="0">
                  <a:pos x="512" y="176"/>
                </a:cxn>
                <a:cxn ang="0">
                  <a:pos x="437" y="214"/>
                </a:cxn>
                <a:cxn ang="0">
                  <a:pos x="357" y="242"/>
                </a:cxn>
                <a:cxn ang="0">
                  <a:pos x="274" y="259"/>
                </a:cxn>
                <a:cxn ang="0">
                  <a:pos x="187" y="267"/>
                </a:cxn>
                <a:cxn ang="0">
                  <a:pos x="96" y="264"/>
                </a:cxn>
                <a:cxn ang="0">
                  <a:pos x="0" y="250"/>
                </a:cxn>
              </a:cxnLst>
              <a:rect l="0" t="0" r="r" b="b"/>
              <a:pathLst>
                <a:path w="712" h="267">
                  <a:moveTo>
                    <a:pt x="712" y="0"/>
                  </a:moveTo>
                  <a:lnTo>
                    <a:pt x="649" y="69"/>
                  </a:lnTo>
                  <a:lnTo>
                    <a:pt x="582" y="128"/>
                  </a:lnTo>
                  <a:lnTo>
                    <a:pt x="512" y="176"/>
                  </a:lnTo>
                  <a:lnTo>
                    <a:pt x="437" y="214"/>
                  </a:lnTo>
                  <a:lnTo>
                    <a:pt x="357" y="242"/>
                  </a:lnTo>
                  <a:lnTo>
                    <a:pt x="274" y="259"/>
                  </a:lnTo>
                  <a:lnTo>
                    <a:pt x="187" y="267"/>
                  </a:lnTo>
                  <a:lnTo>
                    <a:pt x="96" y="264"/>
                  </a:lnTo>
                  <a:lnTo>
                    <a:pt x="0" y="25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15"/>
            <p:cNvSpPr>
              <a:spLocks/>
            </p:cNvSpPr>
            <p:nvPr/>
          </p:nvSpPr>
          <p:spPr bwMode="auto">
            <a:xfrm>
              <a:off x="6677025" y="2751138"/>
              <a:ext cx="173038" cy="165100"/>
            </a:xfrm>
            <a:custGeom>
              <a:avLst/>
              <a:gdLst/>
              <a:ahLst/>
              <a:cxnLst>
                <a:cxn ang="0">
                  <a:pos x="47" y="89"/>
                </a:cxn>
                <a:cxn ang="0">
                  <a:pos x="77" y="0"/>
                </a:cxn>
                <a:cxn ang="0">
                  <a:pos x="0" y="53"/>
                </a:cxn>
                <a:cxn ang="0">
                  <a:pos x="47" y="89"/>
                </a:cxn>
              </a:cxnLst>
              <a:rect l="0" t="0" r="r" b="b"/>
              <a:pathLst>
                <a:path w="77" h="89">
                  <a:moveTo>
                    <a:pt x="47" y="89"/>
                  </a:moveTo>
                  <a:lnTo>
                    <a:pt x="77" y="0"/>
                  </a:lnTo>
                  <a:lnTo>
                    <a:pt x="0" y="53"/>
                  </a:lnTo>
                  <a:lnTo>
                    <a:pt x="47" y="89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16"/>
            <p:cNvSpPr>
              <a:spLocks/>
            </p:cNvSpPr>
            <p:nvPr/>
          </p:nvSpPr>
          <p:spPr bwMode="auto">
            <a:xfrm>
              <a:off x="2490788" y="2674938"/>
              <a:ext cx="966787" cy="860425"/>
            </a:xfrm>
            <a:custGeom>
              <a:avLst/>
              <a:gdLst/>
              <a:ahLst/>
              <a:cxnLst>
                <a:cxn ang="0">
                  <a:pos x="427" y="252"/>
                </a:cxn>
                <a:cxn ang="0">
                  <a:pos x="334" y="224"/>
                </a:cxn>
                <a:cxn ang="0">
                  <a:pos x="252" y="193"/>
                </a:cxn>
                <a:cxn ang="0">
                  <a:pos x="181" y="160"/>
                </a:cxn>
                <a:cxn ang="0">
                  <a:pos x="120" y="124"/>
                </a:cxn>
                <a:cxn ang="0">
                  <a:pos x="70" y="85"/>
                </a:cxn>
                <a:cxn ang="0">
                  <a:pos x="30" y="44"/>
                </a:cxn>
                <a:cxn ang="0">
                  <a:pos x="0" y="0"/>
                </a:cxn>
              </a:cxnLst>
              <a:rect l="0" t="0" r="r" b="b"/>
              <a:pathLst>
                <a:path w="427" h="252">
                  <a:moveTo>
                    <a:pt x="427" y="252"/>
                  </a:moveTo>
                  <a:lnTo>
                    <a:pt x="334" y="224"/>
                  </a:lnTo>
                  <a:lnTo>
                    <a:pt x="252" y="193"/>
                  </a:lnTo>
                  <a:lnTo>
                    <a:pt x="181" y="160"/>
                  </a:lnTo>
                  <a:lnTo>
                    <a:pt x="120" y="124"/>
                  </a:lnTo>
                  <a:lnTo>
                    <a:pt x="70" y="85"/>
                  </a:lnTo>
                  <a:lnTo>
                    <a:pt x="30" y="44"/>
                  </a:lnTo>
                  <a:lnTo>
                    <a:pt x="0" y="0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17"/>
            <p:cNvSpPr>
              <a:spLocks/>
            </p:cNvSpPr>
            <p:nvPr/>
          </p:nvSpPr>
          <p:spPr bwMode="auto">
            <a:xfrm>
              <a:off x="3425825" y="3487738"/>
              <a:ext cx="212725" cy="109537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94" y="51"/>
                </a:cxn>
                <a:cxn ang="0">
                  <a:pos x="0" y="58"/>
                </a:cxn>
                <a:cxn ang="0">
                  <a:pos x="15" y="0"/>
                </a:cxn>
              </a:cxnLst>
              <a:rect l="0" t="0" r="r" b="b"/>
              <a:pathLst>
                <a:path w="94" h="58">
                  <a:moveTo>
                    <a:pt x="15" y="0"/>
                  </a:moveTo>
                  <a:lnTo>
                    <a:pt x="94" y="51"/>
                  </a:lnTo>
                  <a:lnTo>
                    <a:pt x="0" y="5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Rectangle 20"/>
            <p:cNvSpPr>
              <a:spLocks noChangeArrowheads="1"/>
            </p:cNvSpPr>
            <p:nvPr/>
          </p:nvSpPr>
          <p:spPr bwMode="auto">
            <a:xfrm>
              <a:off x="2403475" y="2892425"/>
              <a:ext cx="3175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>
                  <a:solidFill>
                    <a:srgbClr val="A50021"/>
                  </a:solidFill>
                  <a:latin typeface="Arial" charset="0"/>
                </a:rPr>
                <a:t>m</a:t>
              </a:r>
              <a:r>
                <a:rPr lang="en-US" sz="2000" b="1" i="1" baseline="-25000">
                  <a:solidFill>
                    <a:srgbClr val="A50021"/>
                  </a:solidFill>
                  <a:latin typeface="Arial" charset="0"/>
                </a:rPr>
                <a:t>2</a:t>
              </a:r>
              <a:endParaRPr lang="en-US" sz="2000" baseline="-25000">
                <a:solidFill>
                  <a:srgbClr val="A50021"/>
                </a:solidFill>
              </a:endParaRPr>
            </a:p>
          </p:txBody>
        </p:sp>
        <p:sp>
          <p:nvSpPr>
            <p:cNvPr id="45" name="Rectangle 21"/>
            <p:cNvSpPr>
              <a:spLocks noChangeArrowheads="1"/>
            </p:cNvSpPr>
            <p:nvPr/>
          </p:nvSpPr>
          <p:spPr bwMode="auto">
            <a:xfrm>
              <a:off x="5734050" y="3187700"/>
              <a:ext cx="32220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 dirty="0" smtClean="0">
                  <a:solidFill>
                    <a:srgbClr val="A50021"/>
                  </a:solidFill>
                  <a:latin typeface="Arial" charset="0"/>
                </a:rPr>
                <a:t>m</a:t>
              </a:r>
              <a:r>
                <a:rPr lang="en-US" sz="2000" b="1" i="1" baseline="-25000" dirty="0" smtClean="0">
                  <a:solidFill>
                    <a:srgbClr val="A50021"/>
                  </a:solidFill>
                  <a:latin typeface="Arial" charset="0"/>
                </a:rPr>
                <a:t>3</a:t>
              </a:r>
              <a:endParaRPr lang="en-US" sz="2000" baseline="-25000" dirty="0">
                <a:solidFill>
                  <a:srgbClr val="A50021"/>
                </a:solidFill>
              </a:endParaRPr>
            </a:p>
          </p:txBody>
        </p:sp>
        <p:sp>
          <p:nvSpPr>
            <p:cNvPr id="47" name="Freeform 23"/>
            <p:cNvSpPr>
              <a:spLocks/>
            </p:cNvSpPr>
            <p:nvPr/>
          </p:nvSpPr>
          <p:spPr bwMode="auto">
            <a:xfrm>
              <a:off x="3040063" y="2036763"/>
              <a:ext cx="3036887" cy="217487"/>
            </a:xfrm>
            <a:custGeom>
              <a:avLst/>
              <a:gdLst/>
              <a:ahLst/>
              <a:cxnLst>
                <a:cxn ang="0">
                  <a:pos x="1340" y="86"/>
                </a:cxn>
                <a:cxn ang="0">
                  <a:pos x="1169" y="49"/>
                </a:cxn>
                <a:cxn ang="0">
                  <a:pos x="1004" y="23"/>
                </a:cxn>
                <a:cxn ang="0">
                  <a:pos x="844" y="7"/>
                </a:cxn>
                <a:cxn ang="0">
                  <a:pos x="690" y="0"/>
                </a:cxn>
                <a:cxn ang="0">
                  <a:pos x="541" y="4"/>
                </a:cxn>
                <a:cxn ang="0">
                  <a:pos x="398" y="17"/>
                </a:cxn>
                <a:cxn ang="0">
                  <a:pos x="260" y="40"/>
                </a:cxn>
                <a:cxn ang="0">
                  <a:pos x="127" y="73"/>
                </a:cxn>
                <a:cxn ang="0">
                  <a:pos x="0" y="116"/>
                </a:cxn>
              </a:cxnLst>
              <a:rect l="0" t="0" r="r" b="b"/>
              <a:pathLst>
                <a:path w="1340" h="116">
                  <a:moveTo>
                    <a:pt x="1340" y="86"/>
                  </a:moveTo>
                  <a:lnTo>
                    <a:pt x="1169" y="49"/>
                  </a:lnTo>
                  <a:lnTo>
                    <a:pt x="1004" y="23"/>
                  </a:lnTo>
                  <a:lnTo>
                    <a:pt x="844" y="7"/>
                  </a:lnTo>
                  <a:lnTo>
                    <a:pt x="690" y="0"/>
                  </a:lnTo>
                  <a:lnTo>
                    <a:pt x="541" y="4"/>
                  </a:lnTo>
                  <a:lnTo>
                    <a:pt x="398" y="17"/>
                  </a:lnTo>
                  <a:lnTo>
                    <a:pt x="260" y="40"/>
                  </a:lnTo>
                  <a:lnTo>
                    <a:pt x="127" y="73"/>
                  </a:lnTo>
                  <a:lnTo>
                    <a:pt x="0" y="116"/>
                  </a:lnTo>
                </a:path>
              </a:pathLst>
            </a:custGeom>
            <a:noFill/>
            <a:ln w="15875" cap="rnd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24"/>
            <p:cNvSpPr>
              <a:spLocks/>
            </p:cNvSpPr>
            <p:nvPr/>
          </p:nvSpPr>
          <p:spPr bwMode="auto">
            <a:xfrm>
              <a:off x="6042025" y="2141538"/>
              <a:ext cx="212725" cy="106362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50"/>
                </a:cxn>
                <a:cxn ang="0">
                  <a:pos x="15" y="0"/>
                </a:cxn>
                <a:cxn ang="0">
                  <a:pos x="0" y="58"/>
                </a:cxn>
              </a:cxnLst>
              <a:rect l="0" t="0" r="r" b="b"/>
              <a:pathLst>
                <a:path w="94" h="58">
                  <a:moveTo>
                    <a:pt x="0" y="58"/>
                  </a:moveTo>
                  <a:lnTo>
                    <a:pt x="94" y="50"/>
                  </a:lnTo>
                  <a:lnTo>
                    <a:pt x="15" y="0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A5002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Rectangle 25"/>
            <p:cNvSpPr>
              <a:spLocks noChangeArrowheads="1"/>
            </p:cNvSpPr>
            <p:nvPr/>
          </p:nvSpPr>
          <p:spPr bwMode="auto">
            <a:xfrm>
              <a:off x="3535363" y="1752600"/>
              <a:ext cx="3175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l"/>
              <a:r>
                <a:rPr lang="en-US" sz="2000" b="1" i="1">
                  <a:solidFill>
                    <a:srgbClr val="A50021"/>
                  </a:solidFill>
                  <a:latin typeface="Arial" charset="0"/>
                </a:rPr>
                <a:t>m</a:t>
              </a:r>
              <a:r>
                <a:rPr lang="en-US" sz="2000" b="1" i="1" baseline="-25000">
                  <a:solidFill>
                    <a:srgbClr val="A50021"/>
                  </a:solidFill>
                  <a:latin typeface="Arial" charset="0"/>
                </a:rPr>
                <a:t>1</a:t>
              </a:r>
              <a:endParaRPr lang="en-US" sz="2000" baseline="-25000">
                <a:solidFill>
                  <a:srgbClr val="A50021"/>
                </a:solidFill>
              </a:endParaRPr>
            </a:p>
          </p:txBody>
        </p:sp>
        <p:sp>
          <p:nvSpPr>
            <p:cNvPr id="50" name="Freeform 31"/>
            <p:cNvSpPr>
              <a:spLocks/>
            </p:cNvSpPr>
            <p:nvPr/>
          </p:nvSpPr>
          <p:spPr bwMode="auto">
            <a:xfrm>
              <a:off x="6161088" y="3438525"/>
              <a:ext cx="103187" cy="80963"/>
            </a:xfrm>
            <a:custGeom>
              <a:avLst/>
              <a:gdLst/>
              <a:ahLst/>
              <a:cxnLst>
                <a:cxn ang="0">
                  <a:pos x="1" y="74"/>
                </a:cxn>
                <a:cxn ang="0">
                  <a:pos x="76" y="1"/>
                </a:cxn>
                <a:cxn ang="0">
                  <a:pos x="150" y="76"/>
                </a:cxn>
                <a:cxn ang="0">
                  <a:pos x="150" y="76"/>
                </a:cxn>
                <a:cxn ang="0">
                  <a:pos x="74" y="150"/>
                </a:cxn>
                <a:cxn ang="0">
                  <a:pos x="1" y="74"/>
                </a:cxn>
              </a:cxnLst>
              <a:rect l="0" t="0" r="r" b="b"/>
              <a:pathLst>
                <a:path w="150" h="150">
                  <a:moveTo>
                    <a:pt x="1" y="74"/>
                  </a:moveTo>
                  <a:cubicBezTo>
                    <a:pt x="1" y="33"/>
                    <a:pt x="35" y="0"/>
                    <a:pt x="76" y="1"/>
                  </a:cubicBezTo>
                  <a:cubicBezTo>
                    <a:pt x="117" y="1"/>
                    <a:pt x="150" y="35"/>
                    <a:pt x="150" y="76"/>
                  </a:cubicBezTo>
                  <a:cubicBezTo>
                    <a:pt x="150" y="76"/>
                    <a:pt x="150" y="76"/>
                    <a:pt x="150" y="76"/>
                  </a:cubicBezTo>
                  <a:cubicBezTo>
                    <a:pt x="149" y="117"/>
                    <a:pt x="116" y="150"/>
                    <a:pt x="74" y="150"/>
                  </a:cubicBezTo>
                  <a:cubicBezTo>
                    <a:pt x="33" y="149"/>
                    <a:pt x="0" y="115"/>
                    <a:pt x="1" y="74"/>
                  </a:cubicBezTo>
                </a:path>
              </a:pathLst>
            </a:custGeom>
            <a:solidFill>
              <a:srgbClr val="A50021"/>
            </a:solidFill>
            <a:ln w="0">
              <a:solidFill>
                <a:srgbClr val="A5002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" name="Rectangle 27"/>
          <p:cNvSpPr>
            <a:spLocks noChangeArrowheads="1"/>
          </p:cNvSpPr>
          <p:nvPr/>
        </p:nvSpPr>
        <p:spPr bwMode="auto">
          <a:xfrm>
            <a:off x="4256723" y="2739073"/>
            <a:ext cx="379912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2000" b="1" baseline="-25000" dirty="0" err="1" smtClean="0">
                <a:solidFill>
                  <a:srgbClr val="000000"/>
                </a:solidFill>
                <a:latin typeface="Arial" charset="0"/>
              </a:rPr>
              <a:t>uBio</a:t>
            </a:r>
            <a:endParaRPr lang="en-US" sz="2000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ck's Standard">
  <a:themeElements>
    <a:clrScheme name="Zack's Standard 5">
      <a:dk1>
        <a:srgbClr val="000066"/>
      </a:dk1>
      <a:lt1>
        <a:srgbClr val="FFFFFF"/>
      </a:lt1>
      <a:dk2>
        <a:srgbClr val="0000FF"/>
      </a:dk2>
      <a:lt2>
        <a:srgbClr val="000000"/>
      </a:lt2>
      <a:accent1>
        <a:srgbClr val="0066FF"/>
      </a:accent1>
      <a:accent2>
        <a:srgbClr val="33CCCC"/>
      </a:accent2>
      <a:accent3>
        <a:srgbClr val="FFFFFF"/>
      </a:accent3>
      <a:accent4>
        <a:srgbClr val="000056"/>
      </a:accent4>
      <a:accent5>
        <a:srgbClr val="AAB8FF"/>
      </a:accent5>
      <a:accent6>
        <a:srgbClr val="2DB9B9"/>
      </a:accent6>
      <a:hlink>
        <a:srgbClr val="FF00FF"/>
      </a:hlink>
      <a:folHlink>
        <a:srgbClr val="9933FF"/>
      </a:folHlink>
    </a:clrScheme>
    <a:fontScheme name="Zack's Standard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Zack's Standard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ck's Standard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ck's Standard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ck's Standard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ck's Standard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ck's Standard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ck's Standard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Zack's Standard</Template>
  <TotalTime>66197</TotalTime>
  <Words>3626</Words>
  <Application>Microsoft Macintosh PowerPoint</Application>
  <PresentationFormat>On-screen Show (4:3)</PresentationFormat>
  <Paragraphs>649</Paragraphs>
  <Slides>35</Slides>
  <Notes>4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Zack's Standard</vt:lpstr>
      <vt:lpstr>Visio</vt:lpstr>
      <vt:lpstr>Data Integration and Exchange  for Scientific Collaboration</vt:lpstr>
      <vt:lpstr>A Pressing Need for Data Integration in the Life Sciences</vt:lpstr>
      <vt:lpstr>Basic Data Integration Makes the Wrong Assumptions</vt:lpstr>
      <vt:lpstr>Common Characteristics of Scientific Databases and Data Sharing</vt:lpstr>
      <vt:lpstr>Collaborative Data Sharing System (CDSS)</vt:lpstr>
      <vt:lpstr>How the CDSS Addresses the Challenges of Scientific Data Sharing</vt:lpstr>
      <vt:lpstr>Supporting Multiple Portals</vt:lpstr>
      <vt:lpstr>Supporting Multiple Portals / Peers (combines [Halevy,Ives+03],[Fagin+04])</vt:lpstr>
      <vt:lpstr>Adding a Third Portal…</vt:lpstr>
      <vt:lpstr>Suppose BioSQL Changes Schemas</vt:lpstr>
      <vt:lpstr>A Challenge:  Diverse Opinions, Different Curation Standards</vt:lpstr>
      <vt:lpstr>How the CDSS Addresses the Challenges of Scientific Data Sharing</vt:lpstr>
      <vt:lpstr>How a Peer Shares Data in the CDSS  [Taylor &amp; Ives 06], [Green + 07], [Karvounarakis &amp; Ives 08]</vt:lpstr>
      <vt:lpstr>The Orchestra CDSS and Update Exchange [Green, Karvounarakis, Ives, Tannen 07]</vt:lpstr>
      <vt:lpstr>Computing an Instance in Update Exchange</vt:lpstr>
      <vt:lpstr>Beyond the Basic Update  Exchange Program</vt:lpstr>
      <vt:lpstr>Provenance from Mappings</vt:lpstr>
      <vt:lpstr>Provenance from Mappings</vt:lpstr>
      <vt:lpstr>From Provenance (and Data), Trust</vt:lpstr>
      <vt:lpstr>Trust across Compositions of Mappings</vt:lpstr>
      <vt:lpstr>Trust across Transactions [Taylor, Ives 06]</vt:lpstr>
      <vt:lpstr>Orchestra Engine [Green+07, Karvounarakis &amp; Ives 08, Taylor &amp; Ives 09]</vt:lpstr>
      <vt:lpstr>How the CDSS Addresses the Challenges of Scientific Data Sharing</vt:lpstr>
      <vt:lpstr>Change Is the Only Constant</vt:lpstr>
      <vt:lpstr>Change Is the Only Constant</vt:lpstr>
      <vt:lpstr>The Orchestra “Core” Enables Us to Consider Many New Questions</vt:lpstr>
      <vt:lpstr>How the CDSS Addresses the Challenges of Scientific Data Sharing</vt:lpstr>
      <vt:lpstr>Authority Plays a Big Role in Science</vt:lpstr>
      <vt:lpstr>Querying When We Don’t Have a Preferred Peer:  The Q System [Talukdar+ 08]</vt:lpstr>
      <vt:lpstr>Q: Answering a Keyword Search with the Top Queries</vt:lpstr>
      <vt:lpstr>Getting User Feedback</vt:lpstr>
      <vt:lpstr>Learning New Weights</vt:lpstr>
      <vt:lpstr>Does It Work?  Evaluation on Bioinformatics Schemas</vt:lpstr>
      <vt:lpstr>Recap: The CDSS Paradigm</vt:lpstr>
      <vt:lpstr>A Diverse Body of Related Work</vt:lpstr>
    </vt:vector>
  </TitlesOfParts>
  <Company>University of 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Orchestra: Supporting Rapid, Collaborative Data Sharing of Dynamic Data</dc:title>
  <dc:subject>Collaborative Data Sharing</dc:subject>
  <dc:creator>Zack Ives</dc:creator>
  <cp:keywords>Orchestra mediation updates reconciliation seminar disagreement</cp:keywords>
  <dc:description>QDB-MUD Keynote talk</dc:description>
  <cp:lastModifiedBy>Patrick Roos</cp:lastModifiedBy>
  <cp:revision>1147</cp:revision>
  <cp:lastPrinted>1999-02-17T19:14:15Z</cp:lastPrinted>
  <dcterms:created xsi:type="dcterms:W3CDTF">2009-11-08T14:29:00Z</dcterms:created>
  <dcterms:modified xsi:type="dcterms:W3CDTF">2009-11-09T21:01:25Z</dcterms:modified>
</cp:coreProperties>
</file>