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73" r:id="rId16"/>
    <p:sldId id="270" r:id="rId17"/>
    <p:sldId id="275" r:id="rId18"/>
    <p:sldId id="274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96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28AF3D5-D5A2-48EF-9419-18C5E168BCD6}" type="datetimeFigureOut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F393969-BE5D-4553-84BA-74168CA3BA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FB7F5-D4EF-40CE-AD74-0AF2CAB4259B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FBEB9-82C7-4D7B-BFAF-A062BCF41C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C0A78-3C6B-4668-AF9B-4BC44784F9AA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E3E8A-236A-420F-85A3-0CC4DFFCD5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6D167-E210-4114-BAAD-2F28623C28AC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DAB61-15BF-4CC8-8C05-7FE18045AC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B8F2F-85F7-4BAA-95BF-4553DA22D52B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99A39-7E1E-4860-9178-F5B630894A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831E0-BEA6-4030-8E19-821C62DF9810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28B7-2957-4394-8074-643C0180CF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E887E-BF8B-4DB3-9325-40CFF6D517CC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75EB-7389-4DE9-9DFA-65AE42AA7E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9B4E6-E9B9-414F-95DB-E1373A8DA654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79632-71C8-4BBC-B13B-C465AE42F7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DB588-DB41-492D-9F11-79EB31CE64AC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DABEA-8F79-4F3F-894D-D380E8D87C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B3435-E442-4CA5-8011-388F5C53B499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FFB75-6D35-448E-94DE-A6932E7FAB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99C2B-F370-4B1E-97FC-6161259581F8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0DD38-C6B2-4B58-AB71-560C65F1E2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AD14F-0005-4BCC-A3F5-EC533BDC23BE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7002B-4737-43A8-9D16-5B930B967F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EE02A9-E87D-424F-9575-BC01F6767A49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D0A8A9-2589-4E46-A2D1-0AA375C8C7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2514600"/>
          </a:xfrm>
        </p:spPr>
        <p:txBody>
          <a:bodyPr/>
          <a:lstStyle/>
          <a:p>
            <a:r>
              <a:rPr lang="en-US" smtClean="0"/>
              <a:t>MapReduce:</a:t>
            </a:r>
            <a:br>
              <a:rPr lang="en-US" smtClean="0"/>
            </a:br>
            <a:r>
              <a:rPr lang="en-US" smtClean="0"/>
              <a:t>Simplified Data Processing</a:t>
            </a:r>
            <a:br>
              <a:rPr lang="en-US" smtClean="0"/>
            </a:br>
            <a:r>
              <a:rPr lang="en-US" smtClean="0"/>
              <a:t>on Large Clusters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343400"/>
            <a:ext cx="6858000" cy="1752600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This presentation is based on the paper of the same title by</a:t>
            </a:r>
            <a:br>
              <a:rPr lang="en-US" dirty="0" smtClean="0"/>
            </a:br>
            <a:r>
              <a:rPr lang="en-US" dirty="0" smtClean="0"/>
              <a:t>Jeffrey Dean and Sanjay Ghemawat</a:t>
            </a:r>
            <a:br>
              <a:rPr lang="en-US" dirty="0" smtClean="0"/>
            </a:br>
            <a:r>
              <a:rPr lang="en-US" dirty="0" smtClean="0"/>
              <a:t>published by Google, Inc.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These slides were created for CMSC818R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University of Maryland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B1C2851-0B2B-4A16-AEF0-6AF121244AA1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F35DF6-B60F-450D-BF1A-D05B06EDEB11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Execution overview</a:t>
            </a:r>
          </a:p>
          <a:p>
            <a:pPr marL="971550" lvl="1" indent="-514350">
              <a:buFont typeface="Calibri" pitchFamily="34" charset="0"/>
              <a:buAutoNum type="arabicPeriod" startAt="6"/>
            </a:pPr>
            <a:r>
              <a:rPr lang="en-US" smtClean="0"/>
              <a:t>The reduce worker iterates over the sorted data and appends the output to a file in its partition (one of the R partitions in the global file system)</a:t>
            </a:r>
          </a:p>
          <a:p>
            <a:pPr marL="971550" lvl="1" indent="-514350">
              <a:buFont typeface="Calibri" pitchFamily="34" charset="0"/>
              <a:buAutoNum type="arabicPeriod" startAt="6"/>
            </a:pPr>
            <a:r>
              <a:rPr lang="en-US" smtClean="0"/>
              <a:t>When all tasks complete, the master tells the user program.  The output of the map-reduce call is R files that may be combined or passed to another map-reduce call.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C69C75-F548-44F6-92B7-A509A13732E0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F6E44E-37C3-4BAD-B79E-A7A3B7E952AA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mtClean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9725"/>
            <a:ext cx="643890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021D9C-A2DB-4EF7-B530-784E9D74B9C7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7B2AD9-B6E7-407C-948F-111CDA38A493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Data structures maintained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Locations of R file regions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Status of each task – </a:t>
            </a:r>
            <a:r>
              <a:rPr lang="en-US" i="1" dirty="0" smtClean="0"/>
              <a:t>idle, in-progress, completed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Fault tolerance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Master periodically pings workers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No status – failed, starts a new worker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And reducer working on data from a failed worker is notified of the new worker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Master failure – less common (backup or abort task)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Map-reduce usually deterministic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“Weaker, but reasonable” semantics for non-deterministic operations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9150B0-8F5B-4BD5-9CEF-D0F2D9744CAF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5CEC33-4C24-48BF-AD72-61F229F20E74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Locality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Conserve bandwidth through Google FS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Master also takes locations into account when assigning tasks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Task granularity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Typically M+R &gt; number of machines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Master schedules O(M+R) operations, requiring O(M*R) memory (small, one byte of data per map/reduce task pair)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Backup tasks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Often, there are “straggler” machines that take considerably longer to complete a task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If all done except for stragglers, master assigns backup machines for task, and task is considered complete when either are done.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Tests show 44% longer w/o backup tasks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885D70-F68E-4BD6-95B6-FB0C8DE67C86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882519-85B3-48D8-B117-0F2D8D9B0526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Refinements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Partitioning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Default partition based on a hash of the key typically provides well-balanced loads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However, may want to support special situations – i.e. wasn’t all URL’s from same host to be in the same file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Ordering guarantees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Guarantee w/in a given partition that intermediate key value pairs are processed in increasing key order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Combiner function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Used to speed up reduce later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i.e. in the word-counting example, may want to combine all (the, 1) entries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885D70-F68E-4BD6-95B6-FB0C8DE67C86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D753A7-2641-45FC-BE94-B015D3751E67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Refinements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Skipping bad records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Bad records often cause map or reduce functions to crash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Exception handling can ID future bad records and can skip them in the future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Minimal impact on large data sets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Local Execution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Used for debugging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Counters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Default: i.e. number of key/value pairs produced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Can include user-specified: i.e. all uppercase words in our example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Master takes care of eliminating duplicates (i.e. due to machine failure) to avoid double-counting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885D70-F68E-4BD6-95B6-FB0C8DE67C86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A4690D-5B19-4631-AF0B-B77F60C6A5D7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Grep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Scan 10^10</a:t>
            </a:r>
            <a:br>
              <a:rPr lang="en-US" dirty="0" smtClean="0"/>
            </a:br>
            <a:r>
              <a:rPr lang="en-US" dirty="0" smtClean="0"/>
              <a:t> 100-byte </a:t>
            </a:r>
            <a:br>
              <a:rPr lang="en-US" dirty="0" smtClean="0"/>
            </a:br>
            <a:r>
              <a:rPr lang="en-US" dirty="0" smtClean="0"/>
              <a:t>records for a 3</a:t>
            </a:r>
            <a:br>
              <a:rPr lang="en-US" dirty="0" smtClean="0"/>
            </a:br>
            <a:r>
              <a:rPr lang="en-US" dirty="0" smtClean="0"/>
              <a:t>character pattern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M=15000</a:t>
            </a:r>
            <a:br>
              <a:rPr lang="en-US" dirty="0" smtClean="0"/>
            </a:br>
            <a:r>
              <a:rPr lang="en-US" dirty="0" smtClean="0"/>
              <a:t> (64MB ea)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R=1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1764 machines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342900" lvl="1" indent="-3429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150 seconds (including about a minute startup overhead)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885D70-F68E-4BD6-95B6-FB0C8DE67C86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7283FE-86FE-4699-82F1-6F0D4C75D1C4}" type="slidenum">
              <a:rPr lang="en-US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6338" y="1892300"/>
            <a:ext cx="5275262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Sort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Sort 10^10 100-byte records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10-byte sorting key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&lt;50 lines of code total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M=15000 (64MB ea)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R=4000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Total time (w/backup) = 891 seconds (1057 for TerraSort)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1283 seconds w/o backup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933 seconds with 200/1746 machines killed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885D70-F68E-4BD6-95B6-FB0C8DE67C86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B9584-D21F-4A1F-9C09-CD17D6A1C5B1}" type="slidenum">
              <a:rPr lang="en-US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Performance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Sort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885D70-F68E-4BD6-95B6-FB0C8DE67C86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8BABB4-6884-4DCC-9BFA-A85ED0FC39C0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317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209800"/>
            <a:ext cx="6324600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885D70-F68E-4BD6-95B6-FB0C8DE67C86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195A-5527-49EC-955B-08DBA63F871B}" type="slidenum">
              <a:rPr lang="en-US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Programming Model</a:t>
            </a:r>
          </a:p>
          <a:p>
            <a:pPr lvl="1"/>
            <a:r>
              <a:rPr lang="en-US" smtClean="0"/>
              <a:t>Word Count</a:t>
            </a:r>
          </a:p>
          <a:p>
            <a:pPr lvl="1"/>
            <a:r>
              <a:rPr lang="en-US" smtClean="0"/>
              <a:t>Other Examples</a:t>
            </a:r>
          </a:p>
          <a:p>
            <a:r>
              <a:rPr lang="en-US" smtClean="0"/>
              <a:t>Implementation</a:t>
            </a:r>
          </a:p>
          <a:p>
            <a:pPr lvl="1"/>
            <a:r>
              <a:rPr lang="en-US" smtClean="0"/>
              <a:t>Execution Overview</a:t>
            </a:r>
          </a:p>
          <a:p>
            <a:pPr lvl="1"/>
            <a:r>
              <a:rPr lang="en-US" smtClean="0"/>
              <a:t>Implementation Notes</a:t>
            </a:r>
          </a:p>
          <a:p>
            <a:r>
              <a:rPr lang="en-US" smtClean="0"/>
              <a:t>Refinements</a:t>
            </a:r>
          </a:p>
          <a:p>
            <a:r>
              <a:rPr lang="en-US" smtClean="0"/>
              <a:t>Performance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936375-CD3F-40C0-859F-1F820C095242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14EAD-E51D-48A6-B884-94711401B98E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Later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The response to Map-Reduce</a:t>
            </a:r>
          </a:p>
          <a:p>
            <a:endParaRPr lang="en-US" b="1" smtClean="0"/>
          </a:p>
          <a:p>
            <a:r>
              <a:rPr lang="en-US" b="1" smtClean="0"/>
              <a:t>MapReduce: A major step backwards</a:t>
            </a:r>
            <a:endParaRPr lang="en-US" smtClean="0"/>
          </a:p>
          <a:p>
            <a:pPr lvl="1"/>
            <a:r>
              <a:rPr lang="en-US" smtClean="0"/>
              <a:t>Blog post by David J. DeWitt and Michael Stonebraker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885D70-F68E-4BD6-95B6-FB0C8DE67C86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46C06B-0310-4355-B115-E29A51B94F89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Programming Model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Problem:</a:t>
            </a:r>
          </a:p>
          <a:p>
            <a:pPr lvl="1"/>
            <a:r>
              <a:rPr lang="en-US" smtClean="0"/>
              <a:t>Given a set of documents, </a:t>
            </a:r>
          </a:p>
          <a:p>
            <a:pPr lvl="2"/>
            <a:r>
              <a:rPr lang="en-US" smtClean="0"/>
              <a:t>D = {d</a:t>
            </a:r>
            <a:r>
              <a:rPr lang="en-US" baseline="-25000" smtClean="0"/>
              <a:t>1</a:t>
            </a:r>
            <a:r>
              <a:rPr lang="en-US" smtClean="0"/>
              <a:t>,…,d</a:t>
            </a:r>
            <a:r>
              <a:rPr lang="en-US" baseline="-25000" smtClean="0"/>
              <a:t>i</a:t>
            </a:r>
            <a:r>
              <a:rPr lang="en-US" smtClean="0"/>
              <a:t>,…,d</a:t>
            </a:r>
            <a:r>
              <a:rPr lang="en-US" baseline="-25000" smtClean="0"/>
              <a:t>n</a:t>
            </a:r>
            <a:r>
              <a:rPr lang="en-US" smtClean="0"/>
              <a:t>}</a:t>
            </a:r>
          </a:p>
          <a:p>
            <a:pPr lvl="1"/>
            <a:r>
              <a:rPr lang="en-US" smtClean="0"/>
              <a:t>Where each d</a:t>
            </a:r>
            <a:r>
              <a:rPr lang="en-US" baseline="-25000" smtClean="0"/>
              <a:t>i</a:t>
            </a:r>
            <a:r>
              <a:rPr lang="en-US" smtClean="0"/>
              <a:t> in D is identified by a key, </a:t>
            </a:r>
            <a:r>
              <a:rPr lang="en-US" i="1" smtClean="0"/>
              <a:t>key</a:t>
            </a:r>
            <a:r>
              <a:rPr lang="en-US" baseline="-25000" smtClean="0"/>
              <a:t>i</a:t>
            </a:r>
          </a:p>
          <a:p>
            <a:pPr lvl="1"/>
            <a:r>
              <a:rPr lang="en-US" smtClean="0"/>
              <a:t>Word w</a:t>
            </a:r>
            <a:r>
              <a:rPr lang="en-US" baseline="-25000" smtClean="0"/>
              <a:t>j</a:t>
            </a:r>
          </a:p>
          <a:p>
            <a:pPr lvl="1"/>
            <a:r>
              <a:rPr lang="en-US" smtClean="0"/>
              <a:t>How many times does w</a:t>
            </a:r>
            <a:r>
              <a:rPr lang="en-US" baseline="-25000" smtClean="0"/>
              <a:t>j</a:t>
            </a:r>
            <a:r>
              <a:rPr lang="en-US" smtClean="0"/>
              <a:t> appear in D?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0FE32F5-76C5-4361-BE0E-425F2FBB7692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4A892-59FD-4B0F-9403-640A828C9A4F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Programming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We can write the following map and reduce functions: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For each unique value of </a:t>
            </a:r>
            <a:r>
              <a:rPr lang="en-US" i="1" dirty="0" smtClean="0"/>
              <a:t>key</a:t>
            </a:r>
            <a:r>
              <a:rPr lang="en-US" baseline="-25000" dirty="0" smtClean="0"/>
              <a:t>i</a:t>
            </a:r>
            <a:r>
              <a:rPr lang="en-US" dirty="0" smtClean="0"/>
              <a:t>, do the following: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map(</a:t>
            </a:r>
            <a:r>
              <a:rPr lang="en-US" i="1" dirty="0" smtClean="0"/>
              <a:t>key</a:t>
            </a:r>
            <a:r>
              <a:rPr lang="en-US" baseline="-25000" dirty="0" smtClean="0"/>
              <a:t>i</a:t>
            </a:r>
            <a:r>
              <a:rPr lang="en-US" dirty="0" smtClean="0"/>
              <a:t>, d</a:t>
            </a:r>
            <a:r>
              <a:rPr lang="en-US" baseline="-25000" dirty="0" smtClean="0"/>
              <a:t>i</a:t>
            </a:r>
            <a:r>
              <a:rPr lang="en-US" dirty="0" smtClean="0"/>
              <a:t>)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Let W</a:t>
            </a:r>
            <a:r>
              <a:rPr lang="en-US" baseline="-25000" dirty="0" smtClean="0"/>
              <a:t>i</a:t>
            </a:r>
            <a:r>
              <a:rPr lang="en-US" dirty="0" smtClean="0"/>
              <a:t> be an empty set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For each word w</a:t>
            </a:r>
            <a:r>
              <a:rPr lang="en-US" baseline="-25000" dirty="0" smtClean="0"/>
              <a:t>k</a:t>
            </a:r>
            <a:r>
              <a:rPr lang="en-US" dirty="0" smtClean="0"/>
              <a:t> in d</a:t>
            </a:r>
            <a:r>
              <a:rPr lang="en-US" baseline="-25000" dirty="0" smtClean="0"/>
              <a:t>i</a:t>
            </a:r>
            <a:r>
              <a:rPr lang="en-US" dirty="0" smtClean="0"/>
              <a:t>, add tuple (w</a:t>
            </a:r>
            <a:r>
              <a:rPr lang="en-US" baseline="-25000" dirty="0" smtClean="0"/>
              <a:t>k</a:t>
            </a:r>
            <a:r>
              <a:rPr lang="en-US" dirty="0" smtClean="0"/>
              <a:t>, 1) to W</a:t>
            </a:r>
            <a:r>
              <a:rPr lang="en-US" baseline="-25000" dirty="0" smtClean="0"/>
              <a:t>i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Return W</a:t>
            </a:r>
            <a:r>
              <a:rPr lang="en-US" baseline="-25000" dirty="0" smtClean="0"/>
              <a:t>i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Let W</a:t>
            </a:r>
            <a:r>
              <a:rPr lang="en-US" baseline="-25000" dirty="0" smtClean="0"/>
              <a:t>all </a:t>
            </a:r>
            <a:r>
              <a:rPr lang="en-US" dirty="0" smtClean="0"/>
              <a:t>= W</a:t>
            </a:r>
            <a:r>
              <a:rPr lang="en-US" baseline="-25000" dirty="0" smtClean="0"/>
              <a:t>1 </a:t>
            </a:r>
            <a:r>
              <a:rPr lang="en-US" dirty="0" smtClean="0"/>
              <a:t>U … U W</a:t>
            </a:r>
            <a:r>
              <a:rPr lang="en-US" baseline="-25000" dirty="0" smtClean="0"/>
              <a:t>i</a:t>
            </a:r>
            <a:r>
              <a:rPr lang="en-US" dirty="0" smtClean="0"/>
              <a:t> U...U W</a:t>
            </a:r>
            <a:r>
              <a:rPr lang="en-US" baseline="-25000" dirty="0" smtClean="0"/>
              <a:t>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reduce(w</a:t>
            </a:r>
            <a:r>
              <a:rPr lang="en-US" baseline="-25000" dirty="0" smtClean="0"/>
              <a:t>j</a:t>
            </a:r>
            <a:r>
              <a:rPr lang="en-US" dirty="0" smtClean="0"/>
              <a:t>, W</a:t>
            </a:r>
            <a:r>
              <a:rPr lang="en-US" baseline="-25000" dirty="0" smtClean="0"/>
              <a:t>all</a:t>
            </a:r>
            <a:r>
              <a:rPr lang="en-US" dirty="0" smtClean="0"/>
              <a:t>)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num</a:t>
            </a:r>
            <a:r>
              <a:rPr lang="en-US" baseline="-25000" dirty="0" smtClean="0"/>
              <a:t>j</a:t>
            </a:r>
            <a:r>
              <a:rPr lang="en-US" dirty="0" smtClean="0"/>
              <a:t> = 0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For each (w</a:t>
            </a:r>
            <a:r>
              <a:rPr lang="en-US" baseline="-25000" dirty="0" smtClean="0"/>
              <a:t>k</a:t>
            </a:r>
            <a:r>
              <a:rPr lang="en-US" dirty="0" smtClean="0"/>
              <a:t>, 1)  in W</a:t>
            </a:r>
            <a:r>
              <a:rPr lang="en-US" baseline="-25000" dirty="0" smtClean="0"/>
              <a:t>all</a:t>
            </a:r>
            <a:r>
              <a:rPr lang="en-US" dirty="0" smtClean="0"/>
              <a:t> where w</a:t>
            </a:r>
            <a:r>
              <a:rPr lang="en-US" baseline="-25000" dirty="0" smtClean="0"/>
              <a:t>j</a:t>
            </a:r>
            <a:r>
              <a:rPr lang="en-US" dirty="0" smtClean="0"/>
              <a:t> = w</a:t>
            </a:r>
            <a:r>
              <a:rPr lang="en-US" baseline="-25000" dirty="0" smtClean="0"/>
              <a:t>k</a:t>
            </a:r>
            <a:r>
              <a:rPr lang="en-US" dirty="0" smtClean="0"/>
              <a:t>, add 1 to num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For word w</a:t>
            </a:r>
            <a:r>
              <a:rPr lang="en-US" baseline="-25000" dirty="0" smtClean="0"/>
              <a:t>j</a:t>
            </a:r>
            <a:r>
              <a:rPr lang="en-US" dirty="0" smtClean="0"/>
              <a:t>, Return num</a:t>
            </a:r>
            <a:r>
              <a:rPr lang="en-US" baseline="-25000" dirty="0" smtClean="0"/>
              <a:t>j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F2530D3-A6E7-492B-BA62-BC99325CB372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4F9167-E2AE-4BBE-A95A-4F5DA27D41A2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Programming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Notice: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our example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k1 was a document name, k2 was a word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v1 was the contents of a document and v2 was a natural number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k1/k2 and v1/v2 are from different domains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362200"/>
            <a:ext cx="62801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1C86E01-9150-4058-A3B2-81007D5FFFE6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F03E83-2531-4FAD-96F8-602FCF9E1261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Programming Model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Hides messy details of distributed computation from programmer (fault tolerance, scheduling, assignment of machines to tasks, etc.)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4641A45-3012-4E46-A46D-CD4A87B9FD23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A2B61E-35E9-4648-A72A-873F0EE69904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Programming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Other Example Applications include: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Distributed Grep (returns lines w. given pattern):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map emits a line if it matches a pattern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reduce simply copies intermediate data to output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Count of URL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map processes logs of web page and returns tuples of (URL, 1)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reduce adds together values of the tuple for a given URL and returns (URL, total count)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Also used for creating large indexes (i.e. for a search engine) as well as large graphs (i.e. a social network)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1F1618D-8D84-4D83-838B-8DA678A4389C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491DF-5BCE-4196-ACE1-C0F396858562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342900" lvl="1" indent="-3429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One of the machines in the cluster is the master, the rest are workers and controlled by the master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Execution overview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Library in user program splits files into M pieces of 16-64 MB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Master assigns M maps and R reduce tasks, picking idle workers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A worker assigned a map task reads its portion of the input and runs the map.  The tuples produced by the map are buffered in memory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9B3C811-B01C-45D6-86CF-523DB0FD3E68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A2F4B1-6E7C-4088-A86B-2685CB5F0C6A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Execution overview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en-US" dirty="0" smtClean="0"/>
              <a:t>Periodically, the buffered memory for each worker doing a map is written into one of the R regions by a partitioning function.  </a:t>
            </a:r>
          </a:p>
          <a:p>
            <a:pPr marL="1371600" lvl="2" indent="-5143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partitioning function can be based on a key to help the reduce calls later (i.e. hash(key) mod R).  </a:t>
            </a:r>
          </a:p>
          <a:p>
            <a:pPr marL="1371600" lvl="2" indent="-5143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Note that the R memory locations are in a global file system.  </a:t>
            </a:r>
          </a:p>
          <a:p>
            <a:pPr marL="1371600" lvl="2" indent="-5143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memory locations are passed back to the master who then assigns reduce tasks accordingly.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en-US" dirty="0" smtClean="0"/>
              <a:t>Reduce worker goes to the memory locations.  When it has all intermediate data, it sorts them to aide in the reduce call.  Sometimes, it uses an external sort.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BD98DA7-2EB0-409F-BC20-857578DE9750}" type="datetime1">
              <a:rPr lang="en-US"/>
              <a:pPr>
                <a:defRPr/>
              </a:pPr>
              <a:t>9/6/2009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87EBFD-A5A2-41A2-9C72-68AC8AA9D0DE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DBDBDB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DBDBDB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934</Words>
  <Application>Microsoft Office PowerPoint</Application>
  <PresentationFormat>On-screen Show (4:3)</PresentationFormat>
  <Paragraphs>179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Calibri</vt:lpstr>
      <vt:lpstr>Arial</vt:lpstr>
      <vt:lpstr>Office Theme</vt:lpstr>
      <vt:lpstr>MapReduce: Simplified Data Processing on Large Clusters</vt:lpstr>
      <vt:lpstr>Outline</vt:lpstr>
      <vt:lpstr>Programming Model</vt:lpstr>
      <vt:lpstr>Programming Model</vt:lpstr>
      <vt:lpstr>Programming Model</vt:lpstr>
      <vt:lpstr>Programming Model</vt:lpstr>
      <vt:lpstr>Programming Model</vt:lpstr>
      <vt:lpstr>Implementation</vt:lpstr>
      <vt:lpstr>Implementation</vt:lpstr>
      <vt:lpstr>Implementation</vt:lpstr>
      <vt:lpstr>Implementation</vt:lpstr>
      <vt:lpstr>Implementation</vt:lpstr>
      <vt:lpstr>Implementation</vt:lpstr>
      <vt:lpstr>Refinements</vt:lpstr>
      <vt:lpstr>Refinements</vt:lpstr>
      <vt:lpstr>Performance</vt:lpstr>
      <vt:lpstr>Performance</vt:lpstr>
      <vt:lpstr>Performance</vt:lpstr>
      <vt:lpstr>Questions</vt:lpstr>
      <vt:lpstr>Later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MapReduce: Simplified Data Processing on Large Clusters Dean/Ghemawat</dc:title>
  <dc:creator>pshakari</dc:creator>
  <cp:lastModifiedBy>nick</cp:lastModifiedBy>
  <cp:revision>28</cp:revision>
  <dcterms:created xsi:type="dcterms:W3CDTF">2009-09-05T15:54:00Z</dcterms:created>
  <dcterms:modified xsi:type="dcterms:W3CDTF">2009-09-06T09:52:48Z</dcterms:modified>
</cp:coreProperties>
</file>