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s/slide22.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slides/slide25.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s/slide8.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29"/>
  </p:notesMasterIdLst>
  <p:sldIdLst>
    <p:sldId id="256" r:id="rId2"/>
    <p:sldId id="257" r:id="rId3"/>
    <p:sldId id="258" r:id="rId4"/>
    <p:sldId id="280" r:id="rId5"/>
    <p:sldId id="260" r:id="rId6"/>
    <p:sldId id="261" r:id="rId7"/>
    <p:sldId id="281" r:id="rId8"/>
    <p:sldId id="262" r:id="rId9"/>
    <p:sldId id="263" r:id="rId10"/>
    <p:sldId id="282" r:id="rId11"/>
    <p:sldId id="264" r:id="rId12"/>
    <p:sldId id="265" r:id="rId13"/>
    <p:sldId id="266" r:id="rId14"/>
    <p:sldId id="267" r:id="rId15"/>
    <p:sldId id="268" r:id="rId16"/>
    <p:sldId id="283" r:id="rId17"/>
    <p:sldId id="284" r:id="rId18"/>
    <p:sldId id="269" r:id="rId19"/>
    <p:sldId id="270" r:id="rId20"/>
    <p:sldId id="271" r:id="rId21"/>
    <p:sldId id="272" r:id="rId22"/>
    <p:sldId id="285" r:id="rId23"/>
    <p:sldId id="274" r:id="rId24"/>
    <p:sldId id="275" r:id="rId25"/>
    <p:sldId id="276" r:id="rId26"/>
    <p:sldId id="277" r:id="rId27"/>
    <p:sldId id="278"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07" d="100"/>
          <a:sy n="107" d="100"/>
        </p:scale>
        <p:origin x="-928"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1" Type="http://schemas.openxmlformats.org/officeDocument/2006/relationships/presProps" Target="presProps.xml"/><Relationship Id="rId34" Type="http://schemas.openxmlformats.org/officeDocument/2006/relationships/tableStyles" Target="tableStyles.xml"/><Relationship Id="rId7" Type="http://schemas.openxmlformats.org/officeDocument/2006/relationships/slide" Target="slides/slide6.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26" Type="http://schemas.openxmlformats.org/officeDocument/2006/relationships/slide" Target="slides/slide25.xml"/><Relationship Id="rId30" Type="http://schemas.openxmlformats.org/officeDocument/2006/relationships/printerSettings" Target="printerSettings/printerSettings1.bin"/><Relationship Id="rId11" Type="http://schemas.openxmlformats.org/officeDocument/2006/relationships/slide" Target="slides/slide10.xml"/><Relationship Id="rId29" Type="http://schemas.openxmlformats.org/officeDocument/2006/relationships/notesMaster" Target="notesMasters/notesMaster1.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E9DFF0-6DF9-3742-9FF8-643C071EF2E5}" type="datetimeFigureOut">
              <a:rPr lang="en-US" smtClean="0"/>
              <a:t>11/17/09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635261-2643-7D40-9F2A-A17A0DA1EE28}"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Mention sliding</a:t>
            </a:r>
            <a:r>
              <a:rPr lang="en-US" baseline="0" dirty="0" smtClean="0"/>
              <a:t> window to detect conversations – Using N=5, 2 out of 5 in-conversation is a positive classification, otherwise not in conversation. This is to ensure that more false positives because they are less expensive than false negatives (i.e., seeing someone is not in conversation when they really are when you want to call them can cause unnecessary interruptions)</a:t>
            </a:r>
            <a:endParaRPr lang="en-US" dirty="0"/>
          </a:p>
        </p:txBody>
      </p:sp>
      <p:sp>
        <p:nvSpPr>
          <p:cNvPr id="4" name="Slide Number Placeholder 3"/>
          <p:cNvSpPr>
            <a:spLocks noGrp="1"/>
          </p:cNvSpPr>
          <p:nvPr>
            <p:ph type="sldNum" sz="quarter" idx="10"/>
          </p:nvPr>
        </p:nvSpPr>
        <p:spPr/>
        <p:txBody>
          <a:bodyPr/>
          <a:lstStyle/>
          <a:p>
            <a:fld id="{08635261-2643-7D40-9F2A-A17A0DA1EE28}" type="slidenum">
              <a:rPr lang="en-US" smtClean="0"/>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Mention conversation classifier confusion matrix uneven by design</a:t>
            </a:r>
            <a:endParaRPr lang="en-US" dirty="0"/>
          </a:p>
        </p:txBody>
      </p:sp>
      <p:sp>
        <p:nvSpPr>
          <p:cNvPr id="4" name="Slide Number Placeholder 3"/>
          <p:cNvSpPr>
            <a:spLocks noGrp="1"/>
          </p:cNvSpPr>
          <p:nvPr>
            <p:ph type="sldNum" sz="quarter" idx="10"/>
          </p:nvPr>
        </p:nvSpPr>
        <p:spPr/>
        <p:txBody>
          <a:bodyPr/>
          <a:lstStyle/>
          <a:p>
            <a:fld id="{08635261-2643-7D40-9F2A-A17A0DA1EE28}" type="slidenum">
              <a:rPr lang="en-US" smtClean="0"/>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821F78-5434-974C-AC47-82F04483FFDD}" type="datetimeFigureOut">
              <a:rPr lang="en-US" smtClean="0"/>
              <a:t>11/17/09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293D8-5EAF-7F4C-AE23-D59329C51C6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821F78-5434-974C-AC47-82F04483FFDD}" type="datetimeFigureOut">
              <a:rPr lang="en-US" smtClean="0"/>
              <a:t>11/17/09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293D8-5EAF-7F4C-AE23-D59329C51C6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821F78-5434-974C-AC47-82F04483FFDD}" type="datetimeFigureOut">
              <a:rPr lang="en-US" smtClean="0"/>
              <a:t>11/17/09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293D8-5EAF-7F4C-AE23-D59329C51C6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821F78-5434-974C-AC47-82F04483FFDD}" type="datetimeFigureOut">
              <a:rPr lang="en-US" smtClean="0"/>
              <a:t>11/17/09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293D8-5EAF-7F4C-AE23-D59329C51C6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821F78-5434-974C-AC47-82F04483FFDD}" type="datetimeFigureOut">
              <a:rPr lang="en-US" smtClean="0"/>
              <a:t>11/17/09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293D8-5EAF-7F4C-AE23-D59329C51C6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4821F78-5434-974C-AC47-82F04483FFDD}" type="datetimeFigureOut">
              <a:rPr lang="en-US" smtClean="0"/>
              <a:t>11/17/09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6293D8-5EAF-7F4C-AE23-D59329C51C6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821F78-5434-974C-AC47-82F04483FFDD}" type="datetimeFigureOut">
              <a:rPr lang="en-US" smtClean="0"/>
              <a:t>11/17/09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6293D8-5EAF-7F4C-AE23-D59329C51C6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821F78-5434-974C-AC47-82F04483FFDD}" type="datetimeFigureOut">
              <a:rPr lang="en-US" smtClean="0"/>
              <a:t>11/17/09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6293D8-5EAF-7F4C-AE23-D59329C51C6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821F78-5434-974C-AC47-82F04483FFDD}" type="datetimeFigureOut">
              <a:rPr lang="en-US" smtClean="0"/>
              <a:t>11/17/09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6293D8-5EAF-7F4C-AE23-D59329C51C6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821F78-5434-974C-AC47-82F04483FFDD}" type="datetimeFigureOut">
              <a:rPr lang="en-US" smtClean="0"/>
              <a:t>11/17/09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6293D8-5EAF-7F4C-AE23-D59329C51C6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821F78-5434-974C-AC47-82F04483FFDD}" type="datetimeFigureOut">
              <a:rPr lang="en-US" smtClean="0"/>
              <a:t>11/17/09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6293D8-5EAF-7F4C-AE23-D59329C51C6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21F78-5434-974C-AC47-82F04483FFDD}" type="datetimeFigureOut">
              <a:rPr lang="en-US" smtClean="0"/>
              <a:t>11/17/09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6293D8-5EAF-7F4C-AE23-D59329C51C6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3"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3"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3"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9144000" cy="6858000"/>
          </a:xfrm>
          <a:prstGeom prst="rect">
            <a:avLst/>
          </a:prstGeom>
        </p:spPr>
      </p:pic>
      <p:sp>
        <p:nvSpPr>
          <p:cNvPr id="6" name="TextBox 5"/>
          <p:cNvSpPr txBox="1"/>
          <p:nvPr/>
        </p:nvSpPr>
        <p:spPr>
          <a:xfrm>
            <a:off x="2409518" y="5709559"/>
            <a:ext cx="4841439" cy="369332"/>
          </a:xfrm>
          <a:prstGeom prst="rect">
            <a:avLst/>
          </a:prstGeom>
          <a:noFill/>
        </p:spPr>
        <p:txBody>
          <a:bodyPr wrap="none" rtlCol="0">
            <a:spAutoFit/>
          </a:bodyPr>
          <a:lstStyle/>
          <a:p>
            <a:r>
              <a:rPr lang="en-US" dirty="0" smtClean="0">
                <a:solidFill>
                  <a:schemeClr val="bg1"/>
                </a:solidFill>
              </a:rPr>
              <a:t>Slides modified and presented by Brandon Wilson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346" y="0"/>
            <a:ext cx="9183346" cy="6858000"/>
          </a:xfrm>
          <a:prstGeom prst="rect">
            <a:avLst/>
          </a:prstGeom>
        </p:spPr>
      </p:pic>
      <p:sp>
        <p:nvSpPr>
          <p:cNvPr id="3" name="Rectangle 2"/>
          <p:cNvSpPr/>
          <p:nvPr/>
        </p:nvSpPr>
        <p:spPr>
          <a:xfrm>
            <a:off x="949564" y="1103927"/>
            <a:ext cx="6741901" cy="487864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 name="TextBox 3"/>
          <p:cNvSpPr txBox="1"/>
          <p:nvPr/>
        </p:nvSpPr>
        <p:spPr>
          <a:xfrm>
            <a:off x="296738" y="367976"/>
            <a:ext cx="4834577" cy="584776"/>
          </a:xfrm>
          <a:prstGeom prst="rect">
            <a:avLst/>
          </a:prstGeom>
          <a:noFill/>
        </p:spPr>
        <p:txBody>
          <a:bodyPr wrap="none" rtlCol="0">
            <a:spAutoFit/>
          </a:bodyPr>
          <a:lstStyle/>
          <a:p>
            <a:r>
              <a:rPr lang="en-US" sz="3200" dirty="0">
                <a:solidFill>
                  <a:schemeClr val="bg1"/>
                </a:solidFill>
                <a:latin typeface="Gill Sans"/>
                <a:cs typeface="Gill Sans"/>
              </a:rPr>
              <a:t>w</a:t>
            </a:r>
            <a:r>
              <a:rPr lang="en-US" sz="3200" dirty="0" smtClean="0">
                <a:solidFill>
                  <a:schemeClr val="bg1"/>
                </a:solidFill>
                <a:latin typeface="Gill Sans"/>
                <a:cs typeface="Gill Sans"/>
              </a:rPr>
              <a:t>hy split-level classification?</a:t>
            </a:r>
            <a:endParaRPr lang="en-US" sz="3200" dirty="0">
              <a:solidFill>
                <a:schemeClr val="bg1"/>
              </a:solidFill>
              <a:latin typeface="Gill Sans"/>
              <a:cs typeface="Gill Sans"/>
            </a:endParaRPr>
          </a:p>
        </p:txBody>
      </p:sp>
      <p:sp>
        <p:nvSpPr>
          <p:cNvPr id="5" name="TextBox 4"/>
          <p:cNvSpPr txBox="1"/>
          <p:nvPr/>
        </p:nvSpPr>
        <p:spPr>
          <a:xfrm>
            <a:off x="545998" y="1365071"/>
            <a:ext cx="8201855" cy="4893647"/>
          </a:xfrm>
          <a:prstGeom prst="rect">
            <a:avLst/>
          </a:prstGeom>
          <a:noFill/>
        </p:spPr>
        <p:txBody>
          <a:bodyPr wrap="square" rtlCol="0">
            <a:spAutoFit/>
          </a:bodyPr>
          <a:lstStyle/>
          <a:p>
            <a:pPr>
              <a:buFont typeface="Arial"/>
              <a:buChar char="•"/>
            </a:pPr>
            <a:r>
              <a:rPr lang="en-US" sz="2400" dirty="0" smtClean="0">
                <a:solidFill>
                  <a:schemeClr val="bg1"/>
                </a:solidFill>
                <a:latin typeface="Gill Sans"/>
                <a:cs typeface="Gill Sans"/>
              </a:rPr>
              <a:t> scalability - computationally intensive to classify sensor data </a:t>
            </a:r>
          </a:p>
          <a:p>
            <a:r>
              <a:rPr lang="en-US" sz="2400" dirty="0" smtClean="0">
                <a:solidFill>
                  <a:schemeClr val="bg1"/>
                </a:solidFill>
                <a:latin typeface="Gill Sans"/>
                <a:cs typeface="Gill Sans"/>
              </a:rPr>
              <a:t>  from a large number of phones</a:t>
            </a:r>
          </a:p>
          <a:p>
            <a:pPr lvl="1">
              <a:buFont typeface="Arial"/>
              <a:buChar char="•"/>
            </a:pPr>
            <a:r>
              <a:rPr lang="en-US" sz="2400" dirty="0" smtClean="0">
                <a:solidFill>
                  <a:schemeClr val="bg1"/>
                </a:solidFill>
                <a:latin typeface="Gill Sans"/>
                <a:cs typeface="Gill Sans"/>
              </a:rPr>
              <a:t> phone classification output called </a:t>
            </a:r>
            <a:r>
              <a:rPr lang="en-US" sz="2400" i="1" dirty="0" smtClean="0">
                <a:solidFill>
                  <a:schemeClr val="bg1"/>
                </a:solidFill>
                <a:latin typeface="Gill Sans"/>
                <a:cs typeface="Gill Sans"/>
              </a:rPr>
              <a:t>primitives </a:t>
            </a:r>
            <a:r>
              <a:rPr lang="en-US" sz="2400" dirty="0" smtClean="0">
                <a:solidFill>
                  <a:schemeClr val="bg1"/>
                </a:solidFill>
                <a:latin typeface="Gill Sans"/>
                <a:cs typeface="Gill Sans"/>
              </a:rPr>
              <a:t>(e.g., walking, sitting, running)</a:t>
            </a:r>
          </a:p>
          <a:p>
            <a:pPr lvl="1">
              <a:buFont typeface="Arial"/>
              <a:buChar char="•"/>
            </a:pPr>
            <a:r>
              <a:rPr lang="en-US" sz="2400" dirty="0" smtClean="0">
                <a:solidFill>
                  <a:schemeClr val="bg1"/>
                </a:solidFill>
                <a:latin typeface="Gill Sans"/>
                <a:cs typeface="Gill Sans"/>
              </a:rPr>
              <a:t> backend classifications uses primitives and produces</a:t>
            </a:r>
            <a:r>
              <a:rPr lang="en-US" sz="2400" i="1" dirty="0" smtClean="0">
                <a:solidFill>
                  <a:schemeClr val="bg1"/>
                </a:solidFill>
                <a:latin typeface="Gill Sans"/>
                <a:cs typeface="Gill Sans"/>
              </a:rPr>
              <a:t> facts</a:t>
            </a:r>
          </a:p>
          <a:p>
            <a:pPr>
              <a:buFont typeface="Arial"/>
              <a:buChar char="•"/>
            </a:pPr>
            <a:endParaRPr lang="en-US" sz="2400" dirty="0" smtClean="0">
              <a:solidFill>
                <a:schemeClr val="bg1"/>
              </a:solidFill>
              <a:latin typeface="Gill Sans"/>
              <a:cs typeface="Gill Sans"/>
            </a:endParaRPr>
          </a:p>
          <a:p>
            <a:pPr>
              <a:buFont typeface="Arial"/>
              <a:buChar char="•"/>
            </a:pPr>
            <a:r>
              <a:rPr lang="en-US" sz="2400" dirty="0" smtClean="0">
                <a:solidFill>
                  <a:schemeClr val="bg1"/>
                </a:solidFill>
                <a:latin typeface="Gill Sans"/>
                <a:cs typeface="Gill Sans"/>
              </a:rPr>
              <a:t> support for customized tags</a:t>
            </a:r>
          </a:p>
          <a:p>
            <a:pPr>
              <a:buFont typeface="Arial"/>
              <a:buChar char="•"/>
            </a:pPr>
            <a:endParaRPr lang="en-US" sz="2400" dirty="0" smtClean="0">
              <a:solidFill>
                <a:schemeClr val="bg1"/>
              </a:solidFill>
              <a:latin typeface="Gill Sans"/>
              <a:cs typeface="Gill Sans"/>
            </a:endParaRPr>
          </a:p>
          <a:p>
            <a:pPr>
              <a:buFont typeface="Arial"/>
              <a:buChar char="•"/>
            </a:pPr>
            <a:r>
              <a:rPr lang="en-US" sz="2400" dirty="0" smtClean="0">
                <a:solidFill>
                  <a:schemeClr val="bg1"/>
                </a:solidFill>
                <a:latin typeface="Gill Sans"/>
                <a:cs typeface="Gill Sans"/>
              </a:rPr>
              <a:t> resilience to </a:t>
            </a:r>
            <a:r>
              <a:rPr lang="en-US" sz="2400" dirty="0" err="1" smtClean="0">
                <a:solidFill>
                  <a:schemeClr val="bg1"/>
                </a:solidFill>
                <a:latin typeface="Gill Sans"/>
                <a:cs typeface="Gill Sans"/>
              </a:rPr>
              <a:t>WiFi</a:t>
            </a:r>
            <a:r>
              <a:rPr lang="en-US" sz="2400" dirty="0" smtClean="0">
                <a:solidFill>
                  <a:schemeClr val="bg1"/>
                </a:solidFill>
                <a:latin typeface="Gill Sans"/>
                <a:cs typeface="Gill Sans"/>
              </a:rPr>
              <a:t> or cellular dropouts</a:t>
            </a:r>
          </a:p>
          <a:p>
            <a:pPr>
              <a:buFont typeface="Arial"/>
              <a:buChar char="•"/>
            </a:pPr>
            <a:endParaRPr lang="en-US" sz="2400" dirty="0" smtClean="0">
              <a:solidFill>
                <a:schemeClr val="bg1"/>
              </a:solidFill>
              <a:latin typeface="Gill Sans"/>
              <a:cs typeface="Gill Sans"/>
            </a:endParaRPr>
          </a:p>
          <a:p>
            <a:pPr>
              <a:buFont typeface="Arial"/>
              <a:buChar char="•"/>
            </a:pPr>
            <a:r>
              <a:rPr lang="en-US" sz="2400" dirty="0" smtClean="0">
                <a:solidFill>
                  <a:schemeClr val="bg1"/>
                </a:solidFill>
                <a:latin typeface="Gill Sans"/>
                <a:cs typeface="Gill Sans"/>
              </a:rPr>
              <a:t> minimizes sensor data sent back to servers (save bandwidth)</a:t>
            </a:r>
          </a:p>
          <a:p>
            <a:pPr>
              <a:buFont typeface="Arial"/>
              <a:buChar char="•"/>
            </a:pPr>
            <a:endParaRPr lang="en-US" sz="2400" dirty="0" smtClean="0">
              <a:solidFill>
                <a:schemeClr val="bg1"/>
              </a:solidFill>
              <a:latin typeface="Gill Sans"/>
              <a:cs typeface="Gill Sans"/>
            </a:endParaRPr>
          </a:p>
          <a:p>
            <a:pPr>
              <a:buFont typeface="Arial"/>
              <a:buChar char="•"/>
            </a:pPr>
            <a:r>
              <a:rPr lang="en-US" sz="2400" dirty="0" smtClean="0">
                <a:solidFill>
                  <a:schemeClr val="bg1"/>
                </a:solidFill>
                <a:latin typeface="Gill Sans"/>
                <a:cs typeface="Gill Sans"/>
              </a:rPr>
              <a:t> reduces energy consumption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8916" y="0"/>
            <a:ext cx="9202916" cy="6857999"/>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5180" y="0"/>
            <a:ext cx="9199179" cy="6858000"/>
          </a:xfrm>
          <a:prstGeom prst="rect">
            <a:avLst/>
          </a:prstGeom>
        </p:spPr>
      </p:pic>
      <p:sp>
        <p:nvSpPr>
          <p:cNvPr id="3" name="Rectangle 2"/>
          <p:cNvSpPr/>
          <p:nvPr/>
        </p:nvSpPr>
        <p:spPr>
          <a:xfrm>
            <a:off x="7703334" y="842783"/>
            <a:ext cx="462912" cy="5757040"/>
          </a:xfrm>
          <a:prstGeom prst="rect">
            <a:avLst/>
          </a:prstGeom>
          <a:solidFill>
            <a:srgbClr val="00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927"/>
            <a:ext cx="9143999" cy="6860927"/>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9143999" cy="68580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3446" y="0"/>
            <a:ext cx="9167446" cy="68580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346" y="0"/>
            <a:ext cx="9183346" cy="6858000"/>
          </a:xfrm>
          <a:prstGeom prst="rect">
            <a:avLst/>
          </a:prstGeom>
        </p:spPr>
      </p:pic>
      <p:sp>
        <p:nvSpPr>
          <p:cNvPr id="3" name="Rectangle 2"/>
          <p:cNvSpPr/>
          <p:nvPr/>
        </p:nvSpPr>
        <p:spPr>
          <a:xfrm>
            <a:off x="949564" y="1103927"/>
            <a:ext cx="6741901" cy="487864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 name="TextBox 3"/>
          <p:cNvSpPr txBox="1"/>
          <p:nvPr/>
        </p:nvSpPr>
        <p:spPr>
          <a:xfrm>
            <a:off x="296738" y="367976"/>
            <a:ext cx="3226765" cy="584776"/>
          </a:xfrm>
          <a:prstGeom prst="rect">
            <a:avLst/>
          </a:prstGeom>
          <a:noFill/>
        </p:spPr>
        <p:txBody>
          <a:bodyPr wrap="none" rtlCol="0">
            <a:spAutoFit/>
          </a:bodyPr>
          <a:lstStyle/>
          <a:p>
            <a:r>
              <a:rPr lang="en-US" sz="3200" dirty="0">
                <a:solidFill>
                  <a:schemeClr val="bg1"/>
                </a:solidFill>
                <a:latin typeface="Gill Sans"/>
                <a:cs typeface="Gill Sans"/>
              </a:rPr>
              <a:t>b</a:t>
            </a:r>
            <a:r>
              <a:rPr lang="en-US" sz="3200" dirty="0" smtClean="0">
                <a:solidFill>
                  <a:schemeClr val="bg1"/>
                </a:solidFill>
                <a:latin typeface="Gill Sans"/>
                <a:cs typeface="Gill Sans"/>
              </a:rPr>
              <a:t>ackend classifiers</a:t>
            </a:r>
            <a:endParaRPr lang="en-US" sz="3200" dirty="0">
              <a:solidFill>
                <a:schemeClr val="bg1"/>
              </a:solidFill>
              <a:latin typeface="Gill Sans"/>
              <a:cs typeface="Gill Sans"/>
            </a:endParaRPr>
          </a:p>
        </p:txBody>
      </p:sp>
      <p:sp>
        <p:nvSpPr>
          <p:cNvPr id="5" name="TextBox 4"/>
          <p:cNvSpPr txBox="1"/>
          <p:nvPr/>
        </p:nvSpPr>
        <p:spPr>
          <a:xfrm>
            <a:off x="545998" y="1103927"/>
            <a:ext cx="8201855" cy="5262979"/>
          </a:xfrm>
          <a:prstGeom prst="rect">
            <a:avLst/>
          </a:prstGeom>
          <a:noFill/>
        </p:spPr>
        <p:txBody>
          <a:bodyPr wrap="square" rtlCol="0">
            <a:spAutoFit/>
          </a:bodyPr>
          <a:lstStyle/>
          <a:p>
            <a:pPr>
              <a:buFont typeface="Arial"/>
              <a:buChar char="•"/>
            </a:pPr>
            <a:r>
              <a:rPr lang="en-US" sz="2400" dirty="0" smtClean="0">
                <a:solidFill>
                  <a:schemeClr val="bg1"/>
                </a:solidFill>
                <a:latin typeface="Gill Sans"/>
                <a:cs typeface="Gill Sans"/>
              </a:rPr>
              <a:t> conversation classifier </a:t>
            </a:r>
          </a:p>
          <a:p>
            <a:pPr lvl="1">
              <a:buFont typeface="Arial"/>
              <a:buChar char="•"/>
            </a:pPr>
            <a:r>
              <a:rPr lang="en-US" sz="2400" dirty="0">
                <a:solidFill>
                  <a:schemeClr val="bg1"/>
                </a:solidFill>
                <a:latin typeface="Gill Sans"/>
                <a:cs typeface="Gill Sans"/>
              </a:rPr>
              <a:t> </a:t>
            </a:r>
            <a:r>
              <a:rPr lang="en-US" sz="2400" dirty="0" smtClean="0">
                <a:solidFill>
                  <a:schemeClr val="bg1"/>
                </a:solidFill>
                <a:latin typeface="Gill Sans"/>
                <a:cs typeface="Gill Sans"/>
              </a:rPr>
              <a:t>rolling window of N audio primitives</a:t>
            </a:r>
          </a:p>
          <a:p>
            <a:pPr lvl="1">
              <a:buFont typeface="Arial"/>
              <a:buChar char="•"/>
            </a:pPr>
            <a:r>
              <a:rPr lang="en-US" sz="2400" dirty="0">
                <a:solidFill>
                  <a:schemeClr val="bg1"/>
                </a:solidFill>
                <a:latin typeface="Gill Sans"/>
                <a:cs typeface="Gill Sans"/>
              </a:rPr>
              <a:t> </a:t>
            </a:r>
            <a:r>
              <a:rPr lang="en-US" sz="2400" dirty="0" smtClean="0">
                <a:solidFill>
                  <a:schemeClr val="bg1"/>
                </a:solidFill>
                <a:latin typeface="Gill Sans"/>
                <a:cs typeface="Gill Sans"/>
              </a:rPr>
              <a:t>conversation state triggered if 2/5 primitives are </a:t>
            </a:r>
          </a:p>
          <a:p>
            <a:pPr lvl="1"/>
            <a:r>
              <a:rPr lang="en-US" sz="2400" dirty="0" smtClean="0">
                <a:solidFill>
                  <a:schemeClr val="bg1"/>
                </a:solidFill>
                <a:latin typeface="Gill Sans"/>
                <a:cs typeface="Gill Sans"/>
              </a:rPr>
              <a:t>  in-conversation</a:t>
            </a:r>
          </a:p>
          <a:p>
            <a:pPr>
              <a:buFont typeface="Arial"/>
              <a:buChar char="•"/>
            </a:pPr>
            <a:endParaRPr lang="en-US" sz="2400" dirty="0" smtClean="0">
              <a:solidFill>
                <a:schemeClr val="bg1"/>
              </a:solidFill>
              <a:latin typeface="Gill Sans"/>
              <a:cs typeface="Gill Sans"/>
            </a:endParaRPr>
          </a:p>
          <a:p>
            <a:pPr>
              <a:buFont typeface="Arial"/>
              <a:buChar char="•"/>
            </a:pPr>
            <a:r>
              <a:rPr lang="en-US" sz="2400" dirty="0" smtClean="0">
                <a:solidFill>
                  <a:schemeClr val="bg1"/>
                </a:solidFill>
                <a:latin typeface="Gill Sans"/>
                <a:cs typeface="Gill Sans"/>
              </a:rPr>
              <a:t> social context </a:t>
            </a:r>
          </a:p>
          <a:p>
            <a:pPr lvl="1">
              <a:buFont typeface="Arial"/>
              <a:buChar char="•"/>
            </a:pPr>
            <a:r>
              <a:rPr lang="en-US" sz="2400" dirty="0">
                <a:solidFill>
                  <a:schemeClr val="bg1"/>
                </a:solidFill>
                <a:latin typeface="Gill Sans"/>
                <a:cs typeface="Gill Sans"/>
              </a:rPr>
              <a:t> </a:t>
            </a:r>
            <a:r>
              <a:rPr lang="en-US" sz="2400" dirty="0" smtClean="0">
                <a:solidFill>
                  <a:schemeClr val="bg1"/>
                </a:solidFill>
                <a:latin typeface="Gill Sans"/>
                <a:cs typeface="Gill Sans"/>
              </a:rPr>
              <a:t>examines BT MAC addresses for </a:t>
            </a:r>
            <a:r>
              <a:rPr lang="en-US" sz="2400" dirty="0" err="1" smtClean="0">
                <a:solidFill>
                  <a:schemeClr val="bg1"/>
                </a:solidFill>
                <a:latin typeface="Gill Sans"/>
                <a:cs typeface="Gill Sans"/>
              </a:rPr>
              <a:t>CenceMe</a:t>
            </a:r>
            <a:r>
              <a:rPr lang="en-US" sz="2400" dirty="0" smtClean="0">
                <a:solidFill>
                  <a:schemeClr val="bg1"/>
                </a:solidFill>
                <a:latin typeface="Gill Sans"/>
                <a:cs typeface="Gill Sans"/>
              </a:rPr>
              <a:t> buddies, </a:t>
            </a:r>
          </a:p>
          <a:p>
            <a:pPr lvl="1">
              <a:buFont typeface="Arial"/>
              <a:buChar char="•"/>
            </a:pPr>
            <a:r>
              <a:rPr lang="en-US" sz="2400" dirty="0" smtClean="0">
                <a:solidFill>
                  <a:schemeClr val="bg1"/>
                </a:solidFill>
                <a:latin typeface="Gill Sans"/>
                <a:cs typeface="Gill Sans"/>
              </a:rPr>
              <a:t> combine audio and activity classifier output to determine if  </a:t>
            </a:r>
          </a:p>
          <a:p>
            <a:pPr lvl="1"/>
            <a:r>
              <a:rPr lang="en-US" sz="2400" dirty="0" smtClean="0">
                <a:solidFill>
                  <a:schemeClr val="bg1"/>
                </a:solidFill>
                <a:latin typeface="Gill Sans"/>
                <a:cs typeface="Gill Sans"/>
              </a:rPr>
              <a:t>  alone, at a party, or in a meeting</a:t>
            </a:r>
          </a:p>
          <a:p>
            <a:pPr lvl="1"/>
            <a:endParaRPr lang="en-US" sz="2400" dirty="0" smtClean="0">
              <a:solidFill>
                <a:schemeClr val="bg1"/>
              </a:solidFill>
              <a:latin typeface="Gill Sans"/>
              <a:cs typeface="Gill Sans"/>
            </a:endParaRPr>
          </a:p>
          <a:p>
            <a:pPr>
              <a:buFont typeface="Arial"/>
              <a:buChar char="•"/>
            </a:pPr>
            <a:r>
              <a:rPr lang="en-US" sz="2400" dirty="0" smtClean="0">
                <a:solidFill>
                  <a:schemeClr val="bg1"/>
                </a:solidFill>
                <a:latin typeface="Gill Sans"/>
                <a:cs typeface="Gill Sans"/>
              </a:rPr>
              <a:t> mobility mode detector</a:t>
            </a:r>
          </a:p>
          <a:p>
            <a:pPr lvl="1">
              <a:buFont typeface="Arial"/>
              <a:buChar char="•"/>
            </a:pPr>
            <a:r>
              <a:rPr lang="en-US" sz="2400" dirty="0" smtClean="0">
                <a:solidFill>
                  <a:schemeClr val="bg1"/>
                </a:solidFill>
                <a:latin typeface="Gill Sans"/>
                <a:cs typeface="Gill Sans"/>
              </a:rPr>
              <a:t> simple, binary detector determines if traveling in vehicle or   </a:t>
            </a:r>
          </a:p>
          <a:p>
            <a:pPr lvl="1"/>
            <a:r>
              <a:rPr lang="en-US" sz="2400" dirty="0" smtClean="0">
                <a:solidFill>
                  <a:schemeClr val="bg1"/>
                </a:solidFill>
                <a:latin typeface="Gill Sans"/>
                <a:cs typeface="Gill Sans"/>
              </a:rPr>
              <a:t>  not</a:t>
            </a:r>
          </a:p>
          <a:p>
            <a:pPr lvl="1"/>
            <a:endParaRPr lang="en-US" sz="2400" dirty="0">
              <a:solidFill>
                <a:schemeClr val="bg1"/>
              </a:solidFill>
              <a:latin typeface="Gill Sans"/>
              <a:cs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346" y="0"/>
            <a:ext cx="9183346" cy="6858000"/>
          </a:xfrm>
          <a:prstGeom prst="rect">
            <a:avLst/>
          </a:prstGeom>
        </p:spPr>
      </p:pic>
      <p:sp>
        <p:nvSpPr>
          <p:cNvPr id="3" name="Rectangle 2"/>
          <p:cNvSpPr/>
          <p:nvPr/>
        </p:nvSpPr>
        <p:spPr>
          <a:xfrm>
            <a:off x="949564" y="1103927"/>
            <a:ext cx="6741901" cy="487864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 name="TextBox 3"/>
          <p:cNvSpPr txBox="1"/>
          <p:nvPr/>
        </p:nvSpPr>
        <p:spPr>
          <a:xfrm>
            <a:off x="296738" y="367976"/>
            <a:ext cx="4620375" cy="584776"/>
          </a:xfrm>
          <a:prstGeom prst="rect">
            <a:avLst/>
          </a:prstGeom>
          <a:noFill/>
        </p:spPr>
        <p:txBody>
          <a:bodyPr wrap="none" rtlCol="0">
            <a:spAutoFit/>
          </a:bodyPr>
          <a:lstStyle/>
          <a:p>
            <a:r>
              <a:rPr lang="en-US" sz="3200" dirty="0">
                <a:solidFill>
                  <a:schemeClr val="bg1"/>
                </a:solidFill>
                <a:latin typeface="Gill Sans"/>
                <a:cs typeface="Gill Sans"/>
              </a:rPr>
              <a:t>b</a:t>
            </a:r>
            <a:r>
              <a:rPr lang="en-US" sz="3200" dirty="0" smtClean="0">
                <a:solidFill>
                  <a:schemeClr val="bg1"/>
                </a:solidFill>
                <a:latin typeface="Gill Sans"/>
                <a:cs typeface="Gill Sans"/>
              </a:rPr>
              <a:t>ackend classifiers (cont’d)</a:t>
            </a:r>
            <a:endParaRPr lang="en-US" sz="3200" dirty="0">
              <a:solidFill>
                <a:schemeClr val="bg1"/>
              </a:solidFill>
              <a:latin typeface="Gill Sans"/>
              <a:cs typeface="Gill Sans"/>
            </a:endParaRPr>
          </a:p>
        </p:txBody>
      </p:sp>
      <p:sp>
        <p:nvSpPr>
          <p:cNvPr id="5" name="TextBox 4"/>
          <p:cNvSpPr txBox="1"/>
          <p:nvPr/>
        </p:nvSpPr>
        <p:spPr>
          <a:xfrm>
            <a:off x="545998" y="1103927"/>
            <a:ext cx="8201855" cy="2308324"/>
          </a:xfrm>
          <a:prstGeom prst="rect">
            <a:avLst/>
          </a:prstGeom>
          <a:noFill/>
        </p:spPr>
        <p:txBody>
          <a:bodyPr wrap="square" rtlCol="0">
            <a:spAutoFit/>
          </a:bodyPr>
          <a:lstStyle/>
          <a:p>
            <a:pPr>
              <a:buFont typeface="Arial"/>
              <a:buChar char="•"/>
            </a:pPr>
            <a:r>
              <a:rPr lang="en-US" sz="2400" dirty="0" smtClean="0">
                <a:solidFill>
                  <a:schemeClr val="bg1"/>
                </a:solidFill>
                <a:latin typeface="Gill Sans"/>
                <a:cs typeface="Gill Sans"/>
              </a:rPr>
              <a:t> location classifier </a:t>
            </a:r>
          </a:p>
          <a:p>
            <a:pPr lvl="1">
              <a:buFont typeface="Arial"/>
              <a:buChar char="•"/>
            </a:pPr>
            <a:r>
              <a:rPr lang="en-US" sz="2400" dirty="0" smtClean="0">
                <a:solidFill>
                  <a:schemeClr val="bg1"/>
                </a:solidFill>
                <a:latin typeface="Gill Sans"/>
                <a:cs typeface="Gill Sans"/>
              </a:rPr>
              <a:t> classified based on bindings (e.g., bind GPS coordinates to </a:t>
            </a:r>
          </a:p>
          <a:p>
            <a:pPr lvl="1"/>
            <a:r>
              <a:rPr lang="en-US" sz="2400" dirty="0" smtClean="0">
                <a:solidFill>
                  <a:schemeClr val="bg1"/>
                </a:solidFill>
                <a:latin typeface="Gill Sans"/>
                <a:cs typeface="Gill Sans"/>
              </a:rPr>
              <a:t>  label, short textual description, and type)</a:t>
            </a:r>
          </a:p>
          <a:p>
            <a:pPr lvl="1">
              <a:buFont typeface="Arial"/>
              <a:buChar char="•"/>
            </a:pPr>
            <a:r>
              <a:rPr lang="en-US" sz="2400" dirty="0" smtClean="0">
                <a:solidFill>
                  <a:schemeClr val="bg1"/>
                </a:solidFill>
                <a:latin typeface="Gill Sans"/>
                <a:cs typeface="Gill Sans"/>
              </a:rPr>
              <a:t> bindings are user-extensible</a:t>
            </a:r>
          </a:p>
          <a:p>
            <a:pPr lvl="1">
              <a:buFont typeface="Arial"/>
              <a:buChar char="•"/>
            </a:pPr>
            <a:r>
              <a:rPr lang="en-US" sz="2400" dirty="0" smtClean="0">
                <a:solidFill>
                  <a:schemeClr val="bg1"/>
                </a:solidFill>
                <a:latin typeface="Gill Sans"/>
                <a:cs typeface="Gill Sans"/>
              </a:rPr>
              <a:t> bindings are suggested if already established by other </a:t>
            </a:r>
          </a:p>
          <a:p>
            <a:pPr lvl="1"/>
            <a:r>
              <a:rPr lang="en-US" sz="2400" dirty="0" smtClean="0">
                <a:solidFill>
                  <a:schemeClr val="bg1"/>
                </a:solidFill>
                <a:latin typeface="Gill Sans"/>
                <a:cs typeface="Gill Sans"/>
              </a:rPr>
              <a:t>  </a:t>
            </a:r>
            <a:r>
              <a:rPr lang="en-US" sz="2400" dirty="0" err="1" smtClean="0">
                <a:solidFill>
                  <a:schemeClr val="bg1"/>
                </a:solidFill>
                <a:latin typeface="Gill Sans"/>
                <a:cs typeface="Gill Sans"/>
              </a:rPr>
              <a:t>CenceMe</a:t>
            </a:r>
            <a:r>
              <a:rPr lang="en-US" sz="2400" dirty="0" smtClean="0">
                <a:solidFill>
                  <a:schemeClr val="bg1"/>
                </a:solidFill>
                <a:latin typeface="Gill Sans"/>
                <a:cs typeface="Gill Sans"/>
              </a:rPr>
              <a:t> users</a:t>
            </a:r>
          </a:p>
        </p:txBody>
      </p:sp>
      <p:sp>
        <p:nvSpPr>
          <p:cNvPr id="6" name="TextBox 5"/>
          <p:cNvSpPr txBox="1"/>
          <p:nvPr/>
        </p:nvSpPr>
        <p:spPr>
          <a:xfrm>
            <a:off x="545998" y="3566563"/>
            <a:ext cx="8201855" cy="2677656"/>
          </a:xfrm>
          <a:prstGeom prst="rect">
            <a:avLst/>
          </a:prstGeom>
          <a:noFill/>
        </p:spPr>
        <p:txBody>
          <a:bodyPr wrap="square" rtlCol="0">
            <a:spAutoFit/>
          </a:bodyPr>
          <a:lstStyle/>
          <a:p>
            <a:pPr>
              <a:buFont typeface="Arial"/>
              <a:buChar char="•"/>
            </a:pPr>
            <a:r>
              <a:rPr lang="en-US" sz="2400" dirty="0" smtClean="0">
                <a:solidFill>
                  <a:schemeClr val="bg1"/>
                </a:solidFill>
                <a:latin typeface="Gill Sans"/>
                <a:cs typeface="Gill Sans"/>
              </a:rPr>
              <a:t> am I hot</a:t>
            </a:r>
          </a:p>
          <a:p>
            <a:pPr lvl="1">
              <a:buFont typeface="Arial"/>
              <a:buChar char="•"/>
            </a:pPr>
            <a:r>
              <a:rPr lang="en-US" sz="2400" dirty="0" smtClean="0">
                <a:solidFill>
                  <a:schemeClr val="bg1"/>
                </a:solidFill>
                <a:latin typeface="Gill Sans"/>
                <a:cs typeface="Gill Sans"/>
              </a:rPr>
              <a:t> nerdy – being alone, large amounts of time in library</a:t>
            </a:r>
          </a:p>
          <a:p>
            <a:pPr lvl="1">
              <a:buFont typeface="Arial"/>
              <a:buChar char="•"/>
            </a:pPr>
            <a:r>
              <a:rPr lang="en-US" sz="2400" dirty="0" smtClean="0">
                <a:solidFill>
                  <a:schemeClr val="bg1"/>
                </a:solidFill>
                <a:latin typeface="Gill Sans"/>
                <a:cs typeface="Gill Sans"/>
              </a:rPr>
              <a:t> party animal – frequency and duration of party attendance</a:t>
            </a:r>
          </a:p>
          <a:p>
            <a:pPr lvl="1">
              <a:buFont typeface="Arial"/>
              <a:buChar char="•"/>
            </a:pPr>
            <a:r>
              <a:rPr lang="en-US" sz="2400" dirty="0" smtClean="0">
                <a:solidFill>
                  <a:schemeClr val="bg1"/>
                </a:solidFill>
                <a:latin typeface="Gill Sans"/>
                <a:cs typeface="Gill Sans"/>
              </a:rPr>
              <a:t> </a:t>
            </a:r>
            <a:r>
              <a:rPr lang="en-US" sz="2400" dirty="0" smtClean="0">
                <a:solidFill>
                  <a:schemeClr val="bg1"/>
                </a:solidFill>
                <a:latin typeface="Gill Sans"/>
                <a:cs typeface="Gill Sans"/>
              </a:rPr>
              <a:t>cultured – frequency and duration of visits to museums, </a:t>
            </a:r>
          </a:p>
          <a:p>
            <a:pPr lvl="1"/>
            <a:r>
              <a:rPr lang="en-US" sz="2400" dirty="0" smtClean="0">
                <a:solidFill>
                  <a:schemeClr val="bg1"/>
                </a:solidFill>
                <a:latin typeface="Gill Sans"/>
                <a:cs typeface="Gill Sans"/>
              </a:rPr>
              <a:t>  theatres, etc.</a:t>
            </a:r>
          </a:p>
          <a:p>
            <a:pPr lvl="1">
              <a:buFont typeface="Arial"/>
              <a:buChar char="•"/>
            </a:pPr>
            <a:r>
              <a:rPr lang="en-US" sz="2400" dirty="0" smtClean="0">
                <a:solidFill>
                  <a:schemeClr val="bg1"/>
                </a:solidFill>
                <a:latin typeface="Gill Sans"/>
                <a:cs typeface="Gill Sans"/>
              </a:rPr>
              <a:t> healthy – physical activity frequency</a:t>
            </a:r>
          </a:p>
          <a:p>
            <a:pPr lvl="1">
              <a:buFont typeface="Arial"/>
              <a:buChar char="•"/>
            </a:pPr>
            <a:r>
              <a:rPr lang="en-US" sz="2400" dirty="0" smtClean="0">
                <a:solidFill>
                  <a:schemeClr val="bg1"/>
                </a:solidFill>
                <a:latin typeface="Gill Sans"/>
                <a:cs typeface="Gill Sans"/>
              </a:rPr>
              <a:t> </a:t>
            </a:r>
            <a:r>
              <a:rPr lang="en-US" sz="2400" dirty="0" err="1" smtClean="0">
                <a:solidFill>
                  <a:schemeClr val="bg1"/>
                </a:solidFill>
                <a:latin typeface="Gill Sans"/>
                <a:cs typeface="Gill Sans"/>
              </a:rPr>
              <a:t>greeny</a:t>
            </a:r>
            <a:r>
              <a:rPr lang="en-US" sz="2400" dirty="0" smtClean="0">
                <a:solidFill>
                  <a:schemeClr val="bg1"/>
                </a:solidFill>
                <a:latin typeface="Gill Sans"/>
                <a:cs typeface="Gill Sans"/>
              </a:rPr>
              <a:t> – users with low environmental impact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841" y="0"/>
            <a:ext cx="9151841" cy="6857999"/>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75" y="0"/>
            <a:ext cx="9171399" cy="6857999"/>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401" y="0"/>
            <a:ext cx="9171401" cy="68580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498" y="0"/>
            <a:ext cx="9175368" cy="6857999"/>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134" y="0"/>
            <a:ext cx="9191134" cy="68580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346" y="11870"/>
            <a:ext cx="9183346" cy="6858000"/>
          </a:xfrm>
          <a:prstGeom prst="rect">
            <a:avLst/>
          </a:prstGeom>
        </p:spPr>
      </p:pic>
      <p:sp>
        <p:nvSpPr>
          <p:cNvPr id="3" name="Rectangle 2"/>
          <p:cNvSpPr/>
          <p:nvPr/>
        </p:nvSpPr>
        <p:spPr>
          <a:xfrm>
            <a:off x="949564" y="1103927"/>
            <a:ext cx="6741901" cy="487864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 name="TextBox 3"/>
          <p:cNvSpPr txBox="1"/>
          <p:nvPr/>
        </p:nvSpPr>
        <p:spPr>
          <a:xfrm>
            <a:off x="296738" y="367976"/>
            <a:ext cx="4980851" cy="584776"/>
          </a:xfrm>
          <a:prstGeom prst="rect">
            <a:avLst/>
          </a:prstGeom>
          <a:noFill/>
        </p:spPr>
        <p:txBody>
          <a:bodyPr wrap="none" rtlCol="0">
            <a:spAutoFit/>
          </a:bodyPr>
          <a:lstStyle/>
          <a:p>
            <a:r>
              <a:rPr lang="en-US" sz="3200" dirty="0">
                <a:solidFill>
                  <a:schemeClr val="bg1"/>
                </a:solidFill>
                <a:latin typeface="Gill Sans"/>
                <a:cs typeface="Gill Sans"/>
              </a:rPr>
              <a:t>i</a:t>
            </a:r>
            <a:r>
              <a:rPr lang="en-US" sz="3200" dirty="0" smtClean="0">
                <a:solidFill>
                  <a:schemeClr val="bg1"/>
                </a:solidFill>
                <a:latin typeface="Gill Sans"/>
                <a:cs typeface="Gill Sans"/>
              </a:rPr>
              <a:t>mpact on CPU and memory</a:t>
            </a:r>
            <a:endParaRPr lang="en-US" sz="3200" dirty="0">
              <a:solidFill>
                <a:schemeClr val="bg1"/>
              </a:solidFill>
              <a:latin typeface="Gill Sans"/>
              <a:cs typeface="Gill Sans"/>
            </a:endParaRPr>
          </a:p>
        </p:txBody>
      </p:sp>
      <p:pic>
        <p:nvPicPr>
          <p:cNvPr id="6" name="Picture 5"/>
          <p:cNvPicPr>
            <a:picLocks noChangeAspect="1"/>
          </p:cNvPicPr>
          <p:nvPr/>
        </p:nvPicPr>
        <p:blipFill>
          <a:blip r:embed="rId3"/>
          <a:stretch>
            <a:fillRect/>
          </a:stretch>
        </p:blipFill>
        <p:spPr>
          <a:xfrm>
            <a:off x="1364926" y="2230580"/>
            <a:ext cx="6101018" cy="1852763"/>
          </a:xfrm>
          <a:prstGeom prst="rect">
            <a:avLst/>
          </a:prstGeom>
        </p:spPr>
      </p:pic>
      <p:sp>
        <p:nvSpPr>
          <p:cNvPr id="7" name="TextBox 6"/>
          <p:cNvSpPr txBox="1"/>
          <p:nvPr/>
        </p:nvSpPr>
        <p:spPr>
          <a:xfrm>
            <a:off x="545998" y="1103927"/>
            <a:ext cx="8201855" cy="830997"/>
          </a:xfrm>
          <a:prstGeom prst="rect">
            <a:avLst/>
          </a:prstGeom>
          <a:noFill/>
        </p:spPr>
        <p:txBody>
          <a:bodyPr wrap="square" rtlCol="0">
            <a:spAutoFit/>
          </a:bodyPr>
          <a:lstStyle/>
          <a:p>
            <a:pPr>
              <a:buFont typeface="Arial"/>
              <a:buChar char="•"/>
            </a:pPr>
            <a:r>
              <a:rPr lang="en-US" sz="2400" dirty="0" smtClean="0">
                <a:solidFill>
                  <a:schemeClr val="bg1"/>
                </a:solidFill>
                <a:latin typeface="Gill Sans"/>
                <a:cs typeface="Gill Sans"/>
              </a:rPr>
              <a:t> Initially phone is idle, add modules </a:t>
            </a:r>
            <a:r>
              <a:rPr lang="en-US" sz="2400" dirty="0">
                <a:solidFill>
                  <a:schemeClr val="bg1"/>
                </a:solidFill>
                <a:latin typeface="Gill Sans"/>
                <a:cs typeface="Gill Sans"/>
              </a:rPr>
              <a:t>i</a:t>
            </a:r>
            <a:r>
              <a:rPr lang="en-US" sz="2400" dirty="0" smtClean="0">
                <a:solidFill>
                  <a:schemeClr val="bg1"/>
                </a:solidFill>
                <a:latin typeface="Gill Sans"/>
                <a:cs typeface="Gill Sans"/>
              </a:rPr>
              <a:t>ncrementally and measure </a:t>
            </a:r>
          </a:p>
          <a:p>
            <a:r>
              <a:rPr lang="en-US" sz="2400" dirty="0" smtClean="0">
                <a:solidFill>
                  <a:schemeClr val="bg1"/>
                </a:solidFill>
                <a:latin typeface="Gill Sans"/>
                <a:cs typeface="Gill Sans"/>
              </a:rPr>
              <a:t>  changes to CPU and RAM usage</a:t>
            </a:r>
          </a:p>
        </p:txBody>
      </p:sp>
      <p:sp>
        <p:nvSpPr>
          <p:cNvPr id="9" name="TextBox 8"/>
          <p:cNvSpPr txBox="1"/>
          <p:nvPr/>
        </p:nvSpPr>
        <p:spPr>
          <a:xfrm>
            <a:off x="698398" y="4283225"/>
            <a:ext cx="8201855" cy="1569660"/>
          </a:xfrm>
          <a:prstGeom prst="rect">
            <a:avLst/>
          </a:prstGeom>
          <a:noFill/>
        </p:spPr>
        <p:txBody>
          <a:bodyPr wrap="square" rtlCol="0">
            <a:spAutoFit/>
          </a:bodyPr>
          <a:lstStyle/>
          <a:p>
            <a:pPr>
              <a:buFont typeface="Arial"/>
              <a:buChar char="•"/>
            </a:pPr>
            <a:r>
              <a:rPr lang="en-US" sz="2400" dirty="0" smtClean="0">
                <a:solidFill>
                  <a:schemeClr val="bg1"/>
                </a:solidFill>
                <a:latin typeface="Gill Sans"/>
                <a:cs typeface="Gill Sans"/>
              </a:rPr>
              <a:t> classification and DFT for audio and accelerometer most </a:t>
            </a:r>
          </a:p>
          <a:p>
            <a:r>
              <a:rPr lang="en-US" sz="2400" dirty="0" smtClean="0">
                <a:solidFill>
                  <a:schemeClr val="bg1"/>
                </a:solidFill>
                <a:latin typeface="Gill Sans"/>
                <a:cs typeface="Gill Sans"/>
              </a:rPr>
              <a:t>  significant impact on CPU</a:t>
            </a:r>
          </a:p>
          <a:p>
            <a:pPr>
              <a:buFont typeface="Arial"/>
              <a:buChar char="•"/>
            </a:pPr>
            <a:r>
              <a:rPr lang="en-US" sz="2400" dirty="0" smtClean="0">
                <a:solidFill>
                  <a:schemeClr val="bg1"/>
                </a:solidFill>
                <a:latin typeface="Gill Sans"/>
                <a:cs typeface="Gill Sans"/>
              </a:rPr>
              <a:t> memory footprint for whole </a:t>
            </a:r>
            <a:r>
              <a:rPr lang="en-US" sz="2400" dirty="0" err="1" smtClean="0">
                <a:solidFill>
                  <a:schemeClr val="bg1"/>
                </a:solidFill>
                <a:latin typeface="Gill Sans"/>
                <a:cs typeface="Gill Sans"/>
              </a:rPr>
              <a:t>CenceMe</a:t>
            </a:r>
            <a:r>
              <a:rPr lang="en-US" sz="2400" dirty="0" smtClean="0">
                <a:solidFill>
                  <a:schemeClr val="bg1"/>
                </a:solidFill>
                <a:latin typeface="Gill Sans"/>
                <a:cs typeface="Gill Sans"/>
              </a:rPr>
              <a:t> application &lt; 6MB</a:t>
            </a:r>
            <a:endParaRPr lang="en-US" sz="2400" dirty="0" smtClean="0">
              <a:solidFill>
                <a:schemeClr val="bg1"/>
              </a:solidFill>
              <a:latin typeface="Gill Sans"/>
              <a:cs typeface="Gill Sans"/>
            </a:endParaRPr>
          </a:p>
          <a:p>
            <a:endParaRPr lang="en-US" sz="2400" dirty="0" smtClean="0">
              <a:solidFill>
                <a:schemeClr val="bg1"/>
              </a:solidFill>
              <a:latin typeface="Gill Sans"/>
              <a:cs typeface="Gill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9606" y="0"/>
            <a:ext cx="9163605" cy="6857999"/>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566" y="0"/>
            <a:ext cx="9167565" cy="6857999"/>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131" y="0"/>
            <a:ext cx="9187131" cy="68580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658" y="0"/>
            <a:ext cx="9159658" cy="685800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400" y="0"/>
            <a:ext cx="9171400" cy="6858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604" y="0"/>
            <a:ext cx="9163604" cy="685799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346" y="0"/>
            <a:ext cx="9183346" cy="6858000"/>
          </a:xfrm>
          <a:prstGeom prst="rect">
            <a:avLst/>
          </a:prstGeom>
        </p:spPr>
      </p:pic>
      <p:sp>
        <p:nvSpPr>
          <p:cNvPr id="3" name="Rectangle 2"/>
          <p:cNvSpPr/>
          <p:nvPr/>
        </p:nvSpPr>
        <p:spPr>
          <a:xfrm>
            <a:off x="949564" y="1103927"/>
            <a:ext cx="6741901" cy="487864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 name="TextBox 3"/>
          <p:cNvSpPr txBox="1"/>
          <p:nvPr/>
        </p:nvSpPr>
        <p:spPr>
          <a:xfrm>
            <a:off x="296738" y="367976"/>
            <a:ext cx="2411638" cy="584776"/>
          </a:xfrm>
          <a:prstGeom prst="rect">
            <a:avLst/>
          </a:prstGeom>
          <a:noFill/>
        </p:spPr>
        <p:txBody>
          <a:bodyPr wrap="none" rtlCol="0">
            <a:spAutoFit/>
          </a:bodyPr>
          <a:lstStyle/>
          <a:p>
            <a:r>
              <a:rPr lang="en-US" sz="3200" dirty="0" smtClean="0">
                <a:solidFill>
                  <a:schemeClr val="bg1"/>
                </a:solidFill>
                <a:latin typeface="Gill Sans"/>
                <a:cs typeface="Gill Sans"/>
              </a:rPr>
              <a:t>contributions</a:t>
            </a:r>
            <a:endParaRPr lang="en-US" sz="3200" dirty="0">
              <a:solidFill>
                <a:schemeClr val="bg1"/>
              </a:solidFill>
              <a:latin typeface="Gill Sans"/>
              <a:cs typeface="Gill Sans"/>
            </a:endParaRPr>
          </a:p>
        </p:txBody>
      </p:sp>
      <p:sp>
        <p:nvSpPr>
          <p:cNvPr id="5" name="TextBox 4"/>
          <p:cNvSpPr txBox="1"/>
          <p:nvPr/>
        </p:nvSpPr>
        <p:spPr>
          <a:xfrm>
            <a:off x="545998" y="1804268"/>
            <a:ext cx="8201855" cy="3785652"/>
          </a:xfrm>
          <a:prstGeom prst="rect">
            <a:avLst/>
          </a:prstGeom>
          <a:noFill/>
        </p:spPr>
        <p:txBody>
          <a:bodyPr wrap="square" rtlCol="0">
            <a:spAutoFit/>
          </a:bodyPr>
          <a:lstStyle/>
          <a:p>
            <a:pPr>
              <a:buFont typeface="Arial"/>
              <a:buChar char="•"/>
            </a:pPr>
            <a:r>
              <a:rPr lang="en-US" sz="2400" dirty="0" smtClean="0">
                <a:solidFill>
                  <a:schemeClr val="bg1"/>
                </a:solidFill>
                <a:latin typeface="Gill Sans"/>
                <a:cs typeface="Gill Sans"/>
              </a:rPr>
              <a:t> </a:t>
            </a:r>
            <a:r>
              <a:rPr lang="en-US" sz="2400" dirty="0">
                <a:solidFill>
                  <a:schemeClr val="bg1"/>
                </a:solidFill>
                <a:latin typeface="Gill Sans"/>
                <a:cs typeface="Gill Sans"/>
              </a:rPr>
              <a:t>d</a:t>
            </a:r>
            <a:r>
              <a:rPr lang="en-US" sz="2400" dirty="0" smtClean="0">
                <a:solidFill>
                  <a:schemeClr val="bg1"/>
                </a:solidFill>
                <a:latin typeface="Gill Sans"/>
                <a:cs typeface="Gill Sans"/>
              </a:rPr>
              <a:t>esign, implementation and evaluation of a fully functional    </a:t>
            </a:r>
          </a:p>
          <a:p>
            <a:r>
              <a:rPr lang="en-US" sz="2400" dirty="0" smtClean="0">
                <a:solidFill>
                  <a:schemeClr val="bg1"/>
                </a:solidFill>
                <a:latin typeface="Gill Sans"/>
                <a:cs typeface="Gill Sans"/>
              </a:rPr>
              <a:t>  personal mobile sensor system using off-the-shelf sensor- </a:t>
            </a:r>
          </a:p>
          <a:p>
            <a:r>
              <a:rPr lang="en-US" sz="2400" dirty="0" smtClean="0">
                <a:solidFill>
                  <a:schemeClr val="bg1"/>
                </a:solidFill>
                <a:latin typeface="Gill Sans"/>
                <a:cs typeface="Gill Sans"/>
              </a:rPr>
              <a:t>  enabled mobile devices</a:t>
            </a:r>
          </a:p>
          <a:p>
            <a:pPr>
              <a:buFont typeface="Arial"/>
              <a:buChar char="•"/>
            </a:pPr>
            <a:endParaRPr lang="en-US" sz="2400" dirty="0" smtClean="0">
              <a:solidFill>
                <a:schemeClr val="bg1"/>
              </a:solidFill>
              <a:latin typeface="Gill Sans"/>
              <a:cs typeface="Gill Sans"/>
            </a:endParaRPr>
          </a:p>
          <a:p>
            <a:pPr>
              <a:buFont typeface="Arial"/>
              <a:buChar char="•"/>
            </a:pPr>
            <a:r>
              <a:rPr lang="en-US" sz="2400" dirty="0" smtClean="0">
                <a:solidFill>
                  <a:schemeClr val="bg1"/>
                </a:solidFill>
                <a:latin typeface="Gill Sans"/>
                <a:cs typeface="Gill Sans"/>
              </a:rPr>
              <a:t> lightweight, split-level classification paradigm for mobile devices</a:t>
            </a:r>
          </a:p>
          <a:p>
            <a:pPr>
              <a:buFont typeface="Arial"/>
              <a:buChar char="•"/>
            </a:pPr>
            <a:endParaRPr lang="en-US" sz="2400" dirty="0" smtClean="0">
              <a:solidFill>
                <a:schemeClr val="bg1"/>
              </a:solidFill>
              <a:latin typeface="Gill Sans"/>
              <a:cs typeface="Gill Sans"/>
            </a:endParaRPr>
          </a:p>
          <a:p>
            <a:pPr>
              <a:buFont typeface="Arial"/>
              <a:buChar char="•"/>
            </a:pPr>
            <a:r>
              <a:rPr lang="en-US" sz="2400" dirty="0" smtClean="0">
                <a:solidFill>
                  <a:schemeClr val="bg1"/>
                </a:solidFill>
                <a:latin typeface="Gill Sans"/>
                <a:cs typeface="Gill Sans"/>
              </a:rPr>
              <a:t> performance evaluation of the RAM, CPU, and energy </a:t>
            </a:r>
          </a:p>
          <a:p>
            <a:r>
              <a:rPr lang="en-US" sz="2400" dirty="0" smtClean="0">
                <a:solidFill>
                  <a:schemeClr val="bg1"/>
                </a:solidFill>
                <a:latin typeface="Gill Sans"/>
                <a:cs typeface="Gill Sans"/>
              </a:rPr>
              <a:t>  performance of </a:t>
            </a:r>
            <a:r>
              <a:rPr lang="en-US" sz="2400" dirty="0" err="1" smtClean="0">
                <a:solidFill>
                  <a:schemeClr val="bg1"/>
                </a:solidFill>
                <a:latin typeface="Gill Sans"/>
                <a:cs typeface="Gill Sans"/>
              </a:rPr>
              <a:t>CenceMe</a:t>
            </a:r>
            <a:r>
              <a:rPr lang="en-US" sz="2400" dirty="0" smtClean="0">
                <a:solidFill>
                  <a:schemeClr val="bg1"/>
                </a:solidFill>
                <a:latin typeface="Gill Sans"/>
                <a:cs typeface="Gill Sans"/>
              </a:rPr>
              <a:t> software</a:t>
            </a:r>
          </a:p>
          <a:p>
            <a:pPr>
              <a:buFont typeface="Arial"/>
              <a:buChar char="•"/>
            </a:pPr>
            <a:endParaRPr lang="en-US" sz="2400" dirty="0" smtClean="0">
              <a:solidFill>
                <a:schemeClr val="bg1"/>
              </a:solidFill>
              <a:latin typeface="Gill Sans"/>
              <a:cs typeface="Gill Sans"/>
            </a:endParaRPr>
          </a:p>
          <a:p>
            <a:pPr>
              <a:buFont typeface="Arial"/>
              <a:buChar char="•"/>
            </a:pPr>
            <a:r>
              <a:rPr lang="en-US" sz="2400" dirty="0" smtClean="0">
                <a:solidFill>
                  <a:schemeClr val="bg1"/>
                </a:solidFill>
                <a:latin typeface="Gill Sans"/>
                <a:cs typeface="Gill Sans"/>
              </a:rPr>
              <a:t> a user study of the sensor presence sharing system </a:t>
            </a:r>
            <a:endParaRPr lang="en-US" sz="2400" dirty="0">
              <a:solidFill>
                <a:schemeClr val="bg1"/>
              </a:solidFill>
              <a:latin typeface="Gill Sans"/>
              <a:cs typeface="Gill San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446" y="0"/>
            <a:ext cx="9167446" cy="6858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606" y="0"/>
            <a:ext cx="9163606" cy="68580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346" y="0"/>
            <a:ext cx="9183346" cy="6858000"/>
          </a:xfrm>
          <a:prstGeom prst="rect">
            <a:avLst/>
          </a:prstGeom>
        </p:spPr>
      </p:pic>
      <p:sp>
        <p:nvSpPr>
          <p:cNvPr id="3" name="Rectangle 2"/>
          <p:cNvSpPr/>
          <p:nvPr/>
        </p:nvSpPr>
        <p:spPr>
          <a:xfrm>
            <a:off x="949564" y="1103927"/>
            <a:ext cx="6741901" cy="487864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 name="TextBox 3"/>
          <p:cNvSpPr txBox="1"/>
          <p:nvPr/>
        </p:nvSpPr>
        <p:spPr>
          <a:xfrm>
            <a:off x="296738" y="367976"/>
            <a:ext cx="3751347" cy="584776"/>
          </a:xfrm>
          <a:prstGeom prst="rect">
            <a:avLst/>
          </a:prstGeom>
          <a:noFill/>
        </p:spPr>
        <p:txBody>
          <a:bodyPr wrap="none" rtlCol="0">
            <a:spAutoFit/>
          </a:bodyPr>
          <a:lstStyle/>
          <a:p>
            <a:r>
              <a:rPr lang="en-US" sz="3200" dirty="0">
                <a:solidFill>
                  <a:schemeClr val="bg1"/>
                </a:solidFill>
                <a:latin typeface="Gill Sans"/>
                <a:cs typeface="Gill Sans"/>
              </a:rPr>
              <a:t>d</a:t>
            </a:r>
            <a:r>
              <a:rPr lang="en-US" sz="3200" dirty="0" smtClean="0">
                <a:solidFill>
                  <a:schemeClr val="bg1"/>
                </a:solidFill>
                <a:latin typeface="Gill Sans"/>
                <a:cs typeface="Gill Sans"/>
              </a:rPr>
              <a:t>esign considerations</a:t>
            </a:r>
            <a:endParaRPr lang="en-US" sz="3200" dirty="0">
              <a:solidFill>
                <a:schemeClr val="bg1"/>
              </a:solidFill>
              <a:latin typeface="Gill Sans"/>
              <a:cs typeface="Gill Sans"/>
            </a:endParaRPr>
          </a:p>
        </p:txBody>
      </p:sp>
      <p:sp>
        <p:nvSpPr>
          <p:cNvPr id="5" name="TextBox 4"/>
          <p:cNvSpPr txBox="1"/>
          <p:nvPr/>
        </p:nvSpPr>
        <p:spPr>
          <a:xfrm>
            <a:off x="545998" y="1804268"/>
            <a:ext cx="8201855" cy="3046988"/>
          </a:xfrm>
          <a:prstGeom prst="rect">
            <a:avLst/>
          </a:prstGeom>
          <a:noFill/>
        </p:spPr>
        <p:txBody>
          <a:bodyPr wrap="square" rtlCol="0">
            <a:spAutoFit/>
          </a:bodyPr>
          <a:lstStyle/>
          <a:p>
            <a:pPr>
              <a:buFont typeface="Arial"/>
              <a:buChar char="•"/>
            </a:pPr>
            <a:r>
              <a:rPr lang="en-US" sz="2400" dirty="0" smtClean="0">
                <a:solidFill>
                  <a:schemeClr val="bg1"/>
                </a:solidFill>
                <a:latin typeface="Gill Sans"/>
                <a:cs typeface="Gill Sans"/>
              </a:rPr>
              <a:t> hardware and OS limitations (e.g., limited RAM, anytime interruption)</a:t>
            </a:r>
          </a:p>
          <a:p>
            <a:pPr>
              <a:buFont typeface="Arial"/>
              <a:buChar char="•"/>
            </a:pPr>
            <a:endParaRPr lang="en-US" sz="2400" dirty="0" smtClean="0">
              <a:solidFill>
                <a:schemeClr val="bg1"/>
              </a:solidFill>
              <a:latin typeface="Gill Sans"/>
              <a:cs typeface="Gill Sans"/>
            </a:endParaRPr>
          </a:p>
          <a:p>
            <a:pPr>
              <a:buFont typeface="Arial"/>
              <a:buChar char="•"/>
            </a:pPr>
            <a:r>
              <a:rPr lang="en-US" sz="2400" dirty="0" smtClean="0">
                <a:solidFill>
                  <a:schemeClr val="bg1"/>
                </a:solidFill>
                <a:latin typeface="Gill Sans"/>
                <a:cs typeface="Gill Sans"/>
              </a:rPr>
              <a:t> energy consumption </a:t>
            </a:r>
          </a:p>
          <a:p>
            <a:pPr lvl="1">
              <a:buFont typeface="Arial"/>
              <a:buChar char="•"/>
            </a:pPr>
            <a:r>
              <a:rPr lang="en-US" sz="2400" dirty="0" smtClean="0">
                <a:solidFill>
                  <a:schemeClr val="bg1"/>
                </a:solidFill>
                <a:latin typeface="Gill Sans"/>
                <a:cs typeface="Gill Sans"/>
              </a:rPr>
              <a:t> data upload – combat with duty-cycle strategies</a:t>
            </a:r>
          </a:p>
          <a:p>
            <a:pPr lvl="1">
              <a:buFont typeface="Arial"/>
              <a:buChar char="•"/>
            </a:pPr>
            <a:r>
              <a:rPr lang="en-US" sz="2400" dirty="0" smtClean="0">
                <a:solidFill>
                  <a:schemeClr val="bg1"/>
                </a:solidFill>
                <a:latin typeface="Gill Sans"/>
                <a:cs typeface="Gill Sans"/>
              </a:rPr>
              <a:t> sensor drain (e.g., GPS) – also can use duty-cycle strategies</a:t>
            </a:r>
          </a:p>
          <a:p>
            <a:pPr>
              <a:buFont typeface="Arial"/>
              <a:buChar char="•"/>
            </a:pPr>
            <a:endParaRPr lang="en-US" sz="2400" dirty="0" smtClean="0">
              <a:solidFill>
                <a:schemeClr val="bg1"/>
              </a:solidFill>
              <a:latin typeface="Gill Sans"/>
              <a:cs typeface="Gill Sans"/>
            </a:endParaRPr>
          </a:p>
          <a:p>
            <a:pPr>
              <a:buFont typeface="Arial"/>
              <a:buChar char="•"/>
            </a:pPr>
            <a:r>
              <a:rPr lang="en-US" sz="2400" dirty="0" smtClean="0">
                <a:solidFill>
                  <a:schemeClr val="bg1"/>
                </a:solidFill>
                <a:latin typeface="Gill Sans"/>
                <a:cs typeface="Gill Sans"/>
              </a:rPr>
              <a:t> API and security limitations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656" y="0"/>
            <a:ext cx="9159656" cy="6857999"/>
          </a:xfrm>
          <a:prstGeom prst="rect">
            <a:avLst/>
          </a:prstGeom>
        </p:spPr>
      </p:pic>
      <p:sp>
        <p:nvSpPr>
          <p:cNvPr id="3" name="Rectangle 2"/>
          <p:cNvSpPr/>
          <p:nvPr/>
        </p:nvSpPr>
        <p:spPr>
          <a:xfrm>
            <a:off x="94953" y="4475060"/>
            <a:ext cx="6207772" cy="1970451"/>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rot="5400000">
            <a:off x="6089045" y="3525465"/>
            <a:ext cx="1163277" cy="735914"/>
          </a:xfrm>
          <a:prstGeom prst="straightConnector1">
            <a:avLst/>
          </a:prstGeom>
          <a:ln w="539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5629300" y="2850118"/>
            <a:ext cx="2984862" cy="461665"/>
          </a:xfrm>
          <a:prstGeom prst="rect">
            <a:avLst/>
          </a:prstGeom>
          <a:noFill/>
        </p:spPr>
        <p:txBody>
          <a:bodyPr wrap="none" rtlCol="0">
            <a:spAutoFit/>
          </a:bodyPr>
          <a:lstStyle/>
          <a:p>
            <a:r>
              <a:rPr lang="en-US" sz="2400" dirty="0">
                <a:solidFill>
                  <a:schemeClr val="bg1"/>
                </a:solidFill>
                <a:latin typeface="Gill Sans"/>
                <a:cs typeface="Gill Sans"/>
              </a:rPr>
              <a:t>s</a:t>
            </a:r>
            <a:r>
              <a:rPr lang="en-US" sz="2400" dirty="0" smtClean="0">
                <a:solidFill>
                  <a:schemeClr val="bg1"/>
                </a:solidFill>
                <a:latin typeface="Gill Sans"/>
                <a:cs typeface="Gill Sans"/>
              </a:rPr>
              <a:t>plit-level classification</a:t>
            </a:r>
            <a:endParaRPr lang="en-US" sz="2400" dirty="0">
              <a:solidFill>
                <a:schemeClr val="bg1"/>
              </a:solidFill>
              <a:latin typeface="Gill Sans"/>
              <a:cs typeface="Gill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3"/>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p:bldP spid="7" grpId="1"/>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723" y="0"/>
            <a:ext cx="9155723" cy="68580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512</TotalTime>
  <Words>519</Words>
  <Application>Microsoft Macintosh PowerPoint</Application>
  <PresentationFormat>On-screen Show (4:3)</PresentationFormat>
  <Paragraphs>72</Paragraphs>
  <Slides>27</Slides>
  <Notes>2</Notes>
  <HiddenSlides>0</HiddenSlides>
  <MMClips>0</MMClips>
  <ScaleCrop>false</ScaleCrop>
  <HeadingPairs>
    <vt:vector size="4" baseType="variant">
      <vt:variant>
        <vt:lpstr>Design Template</vt:lpstr>
      </vt:variant>
      <vt:variant>
        <vt:i4>1</vt:i4>
      </vt:variant>
      <vt:variant>
        <vt:lpstr>Slide Titles</vt:lpstr>
      </vt:variant>
      <vt:variant>
        <vt:i4>27</vt:i4>
      </vt:variant>
    </vt:vector>
  </HeadingPairs>
  <TitlesOfParts>
    <vt:vector size="2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Brandon Wilson</dc:creator>
  <cp:lastModifiedBy>Brandon Wilson</cp:lastModifiedBy>
  <cp:revision>4</cp:revision>
  <dcterms:created xsi:type="dcterms:W3CDTF">2009-11-17T07:21:28Z</dcterms:created>
  <dcterms:modified xsi:type="dcterms:W3CDTF">2009-11-17T15:53:37Z</dcterms:modified>
</cp:coreProperties>
</file>