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324" r:id="rId10"/>
    <p:sldId id="325" r:id="rId11"/>
    <p:sldId id="288" r:id="rId12"/>
    <p:sldId id="289" r:id="rId13"/>
    <p:sldId id="290" r:id="rId14"/>
    <p:sldId id="291" r:id="rId15"/>
    <p:sldId id="292" r:id="rId16"/>
    <p:sldId id="293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294" r:id="rId27"/>
    <p:sldId id="295" r:id="rId28"/>
    <p:sldId id="310" r:id="rId29"/>
    <p:sldId id="311" r:id="rId30"/>
    <p:sldId id="312" r:id="rId31"/>
    <p:sldId id="313" r:id="rId32"/>
    <p:sldId id="300" r:id="rId33"/>
    <p:sldId id="348" r:id="rId34"/>
    <p:sldId id="349" r:id="rId35"/>
    <p:sldId id="350" r:id="rId36"/>
    <p:sldId id="315" r:id="rId37"/>
    <p:sldId id="346" r:id="rId38"/>
    <p:sldId id="316" r:id="rId39"/>
    <p:sldId id="317" r:id="rId40"/>
    <p:sldId id="318" r:id="rId41"/>
    <p:sldId id="319" r:id="rId42"/>
    <p:sldId id="347" r:id="rId43"/>
    <p:sldId id="321" r:id="rId44"/>
    <p:sldId id="322" r:id="rId45"/>
    <p:sldId id="323" r:id="rId46"/>
    <p:sldId id="344" r:id="rId47"/>
    <p:sldId id="351" r:id="rId48"/>
    <p:sldId id="345" r:id="rId49"/>
    <p:sldId id="335" r:id="rId50"/>
    <p:sldId id="336" r:id="rId51"/>
    <p:sldId id="337" r:id="rId52"/>
    <p:sldId id="338" r:id="rId53"/>
    <p:sldId id="339" r:id="rId54"/>
    <p:sldId id="340" r:id="rId55"/>
    <p:sldId id="342" r:id="rId56"/>
    <p:sldId id="343" r:id="rId57"/>
    <p:sldId id="341" r:id="rId58"/>
    <p:sldId id="257" r:id="rId59"/>
    <p:sldId id="256" r:id="rId60"/>
    <p:sldId id="259" r:id="rId61"/>
    <p:sldId id="258" r:id="rId62"/>
    <p:sldId id="260" r:id="rId63"/>
    <p:sldId id="261" r:id="rId64"/>
    <p:sldId id="262" r:id="rId65"/>
    <p:sldId id="263" r:id="rId66"/>
    <p:sldId id="264" r:id="rId67"/>
    <p:sldId id="265" r:id="rId68"/>
    <p:sldId id="266" r:id="rId69"/>
    <p:sldId id="267" r:id="rId70"/>
    <p:sldId id="268" r:id="rId71"/>
    <p:sldId id="352" r:id="rId72"/>
    <p:sldId id="353" r:id="rId73"/>
    <p:sldId id="354" r:id="rId74"/>
    <p:sldId id="355" r:id="rId75"/>
    <p:sldId id="356" r:id="rId76"/>
    <p:sldId id="357" r:id="rId77"/>
    <p:sldId id="358" r:id="rId78"/>
    <p:sldId id="359" r:id="rId79"/>
    <p:sldId id="360" r:id="rId80"/>
    <p:sldId id="361" r:id="rId81"/>
    <p:sldId id="279" r:id="rId82"/>
    <p:sldId id="362" r:id="rId83"/>
    <p:sldId id="363" r:id="rId84"/>
    <p:sldId id="364" r:id="rId85"/>
    <p:sldId id="365" r:id="rId86"/>
    <p:sldId id="366" r:id="rId87"/>
    <p:sldId id="367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A0876-30BA-41BA-973D-3282DFE8F512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F2E62-9CC2-4C9F-91A9-EE25244D6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1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7EB1E3-FD86-47F0-BC24-79A917639C30}" type="slidenum">
              <a:rPr lang="en-US" altLang="en-US"/>
              <a:pPr/>
              <a:t>84</a:t>
            </a:fld>
            <a:endParaRPr lang="en-US" altLang="en-US"/>
          </a:p>
        </p:txBody>
      </p:sp>
      <p:sp>
        <p:nvSpPr>
          <p:cNvPr id="3799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homography!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1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12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8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7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6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5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0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1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9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7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75316-C269-4271-A36A-3F1E76B7E0A0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158EB-3246-41C2-A361-CB2F9AF97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3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4.jpeg"/><Relationship Id="rId4" Type="http://schemas.openxmlformats.org/officeDocument/2006/relationships/image" Target="../media/image33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cmi.net.au/AIC/CAMERA_OBSCURA.html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6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rightbytes.com/cosite/collection2.html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9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9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0.png"/><Relationship Id="rId5" Type="http://schemas.openxmlformats.org/officeDocument/2006/relationships/oleObject" Target="../embeddings/oleObject10.bin"/><Relationship Id="rId4" Type="http://schemas.openxmlformats.org/officeDocument/2006/relationships/image" Target="../media/image89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tags" Target="../tags/tag3.xml"/><Relationship Id="rId7" Type="http://schemas.openxmlformats.org/officeDocument/2006/relationships/image" Target="../media/image9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9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image" Target="../media/image9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98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/>
              <a:t>Image formation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Thanks to Peter </a:t>
            </a:r>
            <a:r>
              <a:rPr lang="en-US" altLang="en-US" dirty="0" err="1" smtClean="0"/>
              <a:t>Corke</a:t>
            </a:r>
            <a:r>
              <a:rPr lang="en-US" altLang="en-US" dirty="0" smtClean="0"/>
              <a:t> and Chuck Dyer for the use of some slides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183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6" y="381000"/>
            <a:ext cx="851037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364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-76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Parallel lines meet</a:t>
            </a:r>
          </a:p>
        </p:txBody>
      </p:sp>
      <p:pic>
        <p:nvPicPr>
          <p:cNvPr id="9219" name="Picture 3" descr="horizon.tiff                                                   0001A78F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8534400" cy="431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52400" y="12954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000">
                <a:latin typeface="Arial" charset="0"/>
              </a:rPr>
              <a:t>Common to draw image plane </a:t>
            </a:r>
            <a:r>
              <a:rPr lang="en-US" altLang="en-US" sz="2000" i="1">
                <a:latin typeface="Arial" charset="0"/>
              </a:rPr>
              <a:t>in front</a:t>
            </a:r>
            <a:r>
              <a:rPr lang="en-US" altLang="en-US" sz="2000">
                <a:latin typeface="Arial" charset="0"/>
              </a:rPr>
              <a:t>  of the focal point.  Moving the image plane merely scales the image.</a:t>
            </a:r>
            <a:endParaRPr lang="en-US" altLang="en-US" sz="1800">
              <a:latin typeface="Arial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3192311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Vanishing points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5800" y="1981200"/>
            <a:ext cx="807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Each set of parallel lines meets at a different point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The </a:t>
            </a:r>
            <a:r>
              <a:rPr lang="en-US" altLang="en-US" i="1">
                <a:latin typeface="Arial" charset="0"/>
              </a:rPr>
              <a:t>vanishing point</a:t>
            </a:r>
            <a:r>
              <a:rPr lang="en-US" altLang="en-US">
                <a:latin typeface="Arial" charset="0"/>
              </a:rPr>
              <a:t> for this direction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Sets of parallel lines on the same plane lead to </a:t>
            </a:r>
            <a:r>
              <a:rPr lang="en-US" altLang="en-US" sz="2800" i="1">
                <a:latin typeface="Arial" charset="0"/>
              </a:rPr>
              <a:t>collinear </a:t>
            </a:r>
            <a:r>
              <a:rPr lang="en-US" altLang="en-US" sz="2800">
                <a:latin typeface="Arial" charset="0"/>
              </a:rPr>
              <a:t>vanishing points.   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The line is called the</a:t>
            </a:r>
            <a:r>
              <a:rPr lang="en-US" altLang="en-US" i="1">
                <a:latin typeface="Arial" charset="0"/>
              </a:rPr>
              <a:t> horizon</a:t>
            </a:r>
            <a:r>
              <a:rPr lang="en-US" altLang="en-US">
                <a:latin typeface="Arial" charset="0"/>
              </a:rPr>
              <a:t> for that plane</a:t>
            </a:r>
          </a:p>
        </p:txBody>
      </p:sp>
    </p:spTree>
    <p:extLst>
      <p:ext uri="{BB962C8B-B14F-4D97-AF65-F5344CB8AC3E}">
        <p14:creationId xmlns:p14="http://schemas.microsoft.com/office/powerpoint/2010/main" val="2791412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Properties of Projection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r>
              <a:rPr lang="en-US" altLang="en-US" sz="2800"/>
              <a:t>Points project to points</a:t>
            </a:r>
          </a:p>
          <a:p>
            <a:r>
              <a:rPr lang="en-US" altLang="en-US" sz="2800"/>
              <a:t>Lines project to lines</a:t>
            </a:r>
          </a:p>
          <a:p>
            <a:r>
              <a:rPr lang="en-US" altLang="en-US" sz="2800"/>
              <a:t>Planes project to the whole image or a half image </a:t>
            </a:r>
          </a:p>
          <a:p>
            <a:r>
              <a:rPr lang="en-US" altLang="en-US" sz="2800"/>
              <a:t>Angles are not preserved</a:t>
            </a:r>
          </a:p>
          <a:p>
            <a:r>
              <a:rPr lang="en-US" altLang="en-US" sz="2800"/>
              <a:t>Degenerate cases</a:t>
            </a:r>
          </a:p>
          <a:p>
            <a:pPr lvl="1"/>
            <a:r>
              <a:rPr lang="en-US" altLang="en-US" sz="2400"/>
              <a:t>Line through focal point projects to a point.</a:t>
            </a:r>
          </a:p>
          <a:p>
            <a:pPr lvl="1"/>
            <a:r>
              <a:rPr lang="en-US" altLang="en-US" sz="2400"/>
              <a:t>Plane through focal point projects to line</a:t>
            </a:r>
          </a:p>
          <a:p>
            <a:pPr lvl="1"/>
            <a:r>
              <a:rPr lang="en-US" altLang="en-US" sz="2400"/>
              <a:t>Plane perpendicular to image plane projects to part of the image (with horizon).</a:t>
            </a:r>
          </a:p>
        </p:txBody>
      </p:sp>
    </p:spTree>
    <p:extLst>
      <p:ext uri="{BB962C8B-B14F-4D97-AF65-F5344CB8AC3E}">
        <p14:creationId xmlns:p14="http://schemas.microsoft.com/office/powerpoint/2010/main" val="262363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05000" y="236220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Take out paper and pencil</a:t>
            </a:r>
          </a:p>
        </p:txBody>
      </p:sp>
    </p:spTree>
    <p:extLst>
      <p:ext uri="{BB962C8B-B14F-4D97-AF65-F5344CB8AC3E}">
        <p14:creationId xmlns:p14="http://schemas.microsoft.com/office/powerpoint/2010/main" val="4310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wj\write\teach\426\1 pt perspective\1pt_demo_step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789238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dwj\write\teach\426\1 pt perspective\1pt_demo_step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dwj\write\teach\426\1 pt perspective\1pt_demo_step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dwj\write\teach\426\1 pt perspective\1pt_demo_step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86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dwj\write\teach\426\1 pt perspective\1pt_demo_step6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3622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dwj\write\teach\426\1 pt perspective\1pt_demo_step7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720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dwj\write\teach\426\1 pt perspective\1pt_demo_step9b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667000"/>
            <a:ext cx="2286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C:\dwj\write\teach\426\1 pt perspective\1pt_demo_done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228600"/>
            <a:ext cx="2800350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dwj\write\teach\426\1 pt perspective\1pt_demo_step10b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876800"/>
            <a:ext cx="2286000" cy="161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C:\dwj\write\teach\426\1 pt perspective\1pt_demo_step12b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715000"/>
            <a:ext cx="2286000" cy="161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225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wj\write\teach\426\1 pt perspective\1pt_demo_step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406400"/>
            <a:ext cx="7815262" cy="550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dwj\write\teach\426\1 pt perspective\1pt_demo_step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dwj\write\teach\426\1 pt perspective\1pt_demo_step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dwj\write\teach\426\1 pt perspective\1pt_demo_step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dwj\write\teach\426\1 pt perspective\1pt_demo_step6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dwj\write\teach\426\1 pt perspective\1pt_demo_step7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C:\dwj\write\teach\426\1 pt perspective\1pt_demo_done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050"/>
            <a:ext cx="78486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C:\dwj\write\teach\426\1 pt perspective\1pt_demo_step9b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"/>
            <a:ext cx="7772400" cy="544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C:\dwj\write\teach\426\1 pt perspective\1pt_demo_step12b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7772400" cy="54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7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715000"/>
            <a:ext cx="8458200" cy="1143000"/>
          </a:xfrm>
        </p:spPr>
        <p:txBody>
          <a:bodyPr/>
          <a:lstStyle/>
          <a:p>
            <a:r>
              <a:rPr lang="en-US" altLang="en-US" sz="2000">
                <a:solidFill>
                  <a:schemeClr val="hlink"/>
                </a:solidFill>
              </a:rPr>
              <a:t>http://www.sanford-artedventures.com/create/tech_1pt_perspective.html</a:t>
            </a:r>
          </a:p>
        </p:txBody>
      </p:sp>
    </p:spTree>
    <p:extLst>
      <p:ext uri="{BB962C8B-B14F-4D97-AF65-F5344CB8AC3E}">
        <p14:creationId xmlns:p14="http://schemas.microsoft.com/office/powerpoint/2010/main" val="159822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8451"/>
            <a:ext cx="6096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12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08" y="322172"/>
            <a:ext cx="5563792" cy="607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1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67" y="468174"/>
            <a:ext cx="7064233" cy="563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87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Formation</a:t>
            </a:r>
          </a:p>
        </p:txBody>
      </p:sp>
      <p:sp>
        <p:nvSpPr>
          <p:cNvPr id="2150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Vision infers world properties form images.</a:t>
            </a:r>
          </a:p>
          <a:p>
            <a:r>
              <a:rPr lang="en-US" altLang="en-US"/>
              <a:t>How do images depend on these properties?</a:t>
            </a:r>
          </a:p>
          <a:p>
            <a:r>
              <a:rPr lang="en-US" altLang="en-US"/>
              <a:t>Two key elements</a:t>
            </a:r>
          </a:p>
          <a:p>
            <a:pPr lvl="1"/>
            <a:r>
              <a:rPr lang="en-US" altLang="en-US"/>
              <a:t>Geometry</a:t>
            </a:r>
          </a:p>
          <a:p>
            <a:pPr lvl="1"/>
            <a:r>
              <a:rPr lang="en-US" altLang="en-US"/>
              <a:t>Radiometry</a:t>
            </a:r>
          </a:p>
          <a:p>
            <a:pPr lvl="1"/>
            <a:r>
              <a:rPr lang="en-US" altLang="en-US"/>
              <a:t>We consider only simple models of these</a:t>
            </a:r>
          </a:p>
        </p:txBody>
      </p:sp>
    </p:spTree>
    <p:extLst>
      <p:ext uri="{BB962C8B-B14F-4D97-AF65-F5344CB8AC3E}">
        <p14:creationId xmlns:p14="http://schemas.microsoft.com/office/powerpoint/2010/main" val="231058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323850"/>
            <a:ext cx="78232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060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" y="501805"/>
            <a:ext cx="7749540" cy="567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25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" y="652463"/>
            <a:ext cx="7759148" cy="557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181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01" y="304800"/>
            <a:ext cx="8178519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089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7322415" cy="607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376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61" y="381000"/>
            <a:ext cx="8027653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773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The equation of projection</a:t>
            </a:r>
          </a:p>
        </p:txBody>
      </p:sp>
      <p:pic>
        <p:nvPicPr>
          <p:cNvPr id="15363" name="Picture 3" descr="perspeq.tiff                                                   0001A78F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847090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426695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The equation of projection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85800" y="1752600"/>
            <a:ext cx="4572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Cartesian coordinates: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We have, by similar triangles, that  </a:t>
            </a:r>
          </a:p>
          <a:p>
            <a:pPr lvl="1">
              <a:spcBef>
                <a:spcPct val="20000"/>
              </a:spcBef>
            </a:pPr>
            <a:endParaRPr lang="en-US" altLang="en-US">
              <a:latin typeface="Arial" charset="0"/>
            </a:endParaRPr>
          </a:p>
          <a:p>
            <a:pPr lvl="1">
              <a:spcBef>
                <a:spcPct val="20000"/>
              </a:spcBef>
            </a:pPr>
            <a:endParaRPr lang="en-US" altLang="en-US">
              <a:latin typeface="Arial" charset="0"/>
            </a:endParaRPr>
          </a:p>
          <a:p>
            <a:pPr lvl="1">
              <a:spcBef>
                <a:spcPct val="20000"/>
              </a:spcBef>
            </a:pPr>
            <a:r>
              <a:rPr lang="en-US" altLang="en-US">
                <a:latin typeface="Arial" charset="0"/>
              </a:rPr>
              <a:t>                     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Ignore the third coordinate, and get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800">
              <a:latin typeface="Arial" charset="0"/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417610"/>
              </p:ext>
            </p:extLst>
          </p:nvPr>
        </p:nvGraphicFramePr>
        <p:xfrm>
          <a:off x="3387725" y="4953000"/>
          <a:ext cx="22796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6" name="Equation" r:id="rId3" imgW="1396800" imgH="393480" progId="Equation.3">
                  <p:embed/>
                </p:oleObj>
              </mc:Choice>
              <mc:Fallback>
                <p:oleObj name="Equation" r:id="rId3" imgW="1396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7725" y="4953000"/>
                        <a:ext cx="2279650" cy="6429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890737"/>
              </p:ext>
            </p:extLst>
          </p:nvPr>
        </p:nvGraphicFramePr>
        <p:xfrm>
          <a:off x="1752600" y="3657600"/>
          <a:ext cx="28971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7" name="Equation" r:id="rId5" imgW="1612800" imgH="393480" progId="Equation.3">
                  <p:embed/>
                </p:oleObj>
              </mc:Choice>
              <mc:Fallback>
                <p:oleObj name="Equation" r:id="rId5" imgW="1612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657600"/>
                        <a:ext cx="2897188" cy="7064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996271"/>
              </p:ext>
            </p:extLst>
          </p:nvPr>
        </p:nvGraphicFramePr>
        <p:xfrm>
          <a:off x="4943475" y="2286000"/>
          <a:ext cx="9334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Equation" r:id="rId7" imgW="571320" imgH="787320" progId="Equation.3">
                  <p:embed/>
                </p:oleObj>
              </mc:Choice>
              <mc:Fallback>
                <p:oleObj name="Equation" r:id="rId7" imgW="571320" imgH="787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475" y="2286000"/>
                        <a:ext cx="933450" cy="1285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73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Orthographic projection</a:t>
            </a: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443299"/>
              </p:ext>
            </p:extLst>
          </p:nvPr>
        </p:nvGraphicFramePr>
        <p:xfrm>
          <a:off x="3733800" y="5280025"/>
          <a:ext cx="1389063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Equation" r:id="rId3" imgW="380880" imgH="431640" progId="Equation.3">
                  <p:embed/>
                </p:oleObj>
              </mc:Choice>
              <mc:Fallback>
                <p:oleObj name="Equation" r:id="rId3" imgW="380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280025"/>
                        <a:ext cx="1389063" cy="15779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6" name="Picture 6" descr="E:\class\figures\orthographi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4872038" cy="28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454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Weak perspective (scaled orthographic projection)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Issue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perspective effects, but not over the scale of individual objects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collect points into a group at about the same depth, then divide each point by the depth of its group</a:t>
            </a:r>
          </a:p>
        </p:txBody>
      </p:sp>
      <p:pic>
        <p:nvPicPr>
          <p:cNvPr id="17412" name="Picture 4" descr="&#10;weakeq.eps                                                     0002C550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2743200"/>
            <a:ext cx="4598987" cy="20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2585797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2400" y="6373813"/>
            <a:ext cx="8139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latin typeface="Arial" charset="0"/>
                <a:hlinkClick r:id="rId2"/>
              </a:rPr>
              <a:t>http://www.acmi.net.au/AIC/CAMERA_OBSCURA.html</a:t>
            </a:r>
            <a:r>
              <a:rPr lang="en-US" altLang="en-US" sz="2000">
                <a:latin typeface="Arial" charset="0"/>
              </a:rPr>
              <a:t> (Russell Naughton)</a:t>
            </a:r>
          </a:p>
        </p:txBody>
      </p:sp>
      <p:pic>
        <p:nvPicPr>
          <p:cNvPr id="3075" name="Picture 3" descr="C:\dwj\write\teach\vision\CAM_OBS_LOUVAIN_154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90563"/>
            <a:ext cx="5210175" cy="365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r>
              <a:rPr lang="en-US" altLang="en-US"/>
              <a:t>Camera Obscura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30188" y="4343400"/>
            <a:ext cx="891381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latin typeface="Arial" charset="0"/>
                <a:cs typeface="Arial" charset="0"/>
              </a:rPr>
              <a:t>"When images of illuminated objects ... penetrate through a small hole into a very dark room ... you will see [on the opposite wall] these objects in their proper form and color, reduced in size ... in a reversed position, owing to the intersection of the rays".</a:t>
            </a:r>
            <a:endParaRPr lang="en-US" altLang="en-US">
              <a:latin typeface="Arial" charset="0"/>
            </a:endParaRPr>
          </a:p>
          <a:p>
            <a:pPr algn="ctr"/>
            <a:r>
              <a:rPr lang="en-US" altLang="en-US" i="1">
                <a:latin typeface="Arial" charset="0"/>
              </a:rPr>
              <a:t>Da Vinci</a:t>
            </a:r>
          </a:p>
        </p:txBody>
      </p:sp>
    </p:spTree>
    <p:extLst>
      <p:ext uri="{BB962C8B-B14F-4D97-AF65-F5344CB8AC3E}">
        <p14:creationId xmlns:p14="http://schemas.microsoft.com/office/powerpoint/2010/main" val="2424715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Equation of Weak Perspective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796518"/>
              </p:ext>
            </p:extLst>
          </p:nvPr>
        </p:nvGraphicFramePr>
        <p:xfrm>
          <a:off x="787400" y="2667000"/>
          <a:ext cx="451961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name="Equation" r:id="rId3" imgW="1104840" imgH="203040" progId="Equation.3">
                  <p:embed/>
                </p:oleObj>
              </mc:Choice>
              <mc:Fallback>
                <p:oleObj name="Equation" r:id="rId3" imgW="1104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2667000"/>
                        <a:ext cx="4519613" cy="8318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62000" y="3621088"/>
            <a:ext cx="6705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i="1">
                <a:latin typeface="Arial" charset="0"/>
              </a:rPr>
              <a:t> s</a:t>
            </a:r>
            <a:r>
              <a:rPr lang="en-US" altLang="en-US">
                <a:latin typeface="Arial" charset="0"/>
              </a:rPr>
              <a:t> is constant for all points.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 Parallel lines no longer converge, they remain parallel.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478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Pros and Cons of These Models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Weak perspective much simpler math.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Accurate when object is small and distant.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Most useful for recognition.</a:t>
            </a:r>
          </a:p>
          <a:p>
            <a:pPr>
              <a:lnSpc>
                <a:spcPct val="90000"/>
              </a:lnSpc>
            </a:pPr>
            <a:r>
              <a:rPr lang="en-US" altLang="en-US"/>
              <a:t>Pinhole perspective much more accurate for scenes.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Used in structure from motion.</a:t>
            </a:r>
          </a:p>
          <a:p>
            <a:pPr>
              <a:lnSpc>
                <a:spcPct val="90000"/>
              </a:lnSpc>
            </a:pPr>
            <a:r>
              <a:rPr lang="en-US" altLang="en-US"/>
              <a:t>When accuracy really matters, must model real cameras.</a:t>
            </a:r>
          </a:p>
        </p:txBody>
      </p:sp>
    </p:spTree>
    <p:extLst>
      <p:ext uri="{BB962C8B-B14F-4D97-AF65-F5344CB8AC3E}">
        <p14:creationId xmlns:p14="http://schemas.microsoft.com/office/powerpoint/2010/main" val="1058259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bighole.eps                                                    0002C550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0"/>
            <a:ext cx="5094288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8382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Cameras with Lenses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1714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1"/>
            <a:ext cx="8153400" cy="616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979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304801"/>
            <a:ext cx="862965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14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04800"/>
            <a:ext cx="8543925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510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class\figures\diffra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38200"/>
            <a:ext cx="6873875" cy="514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0598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52413"/>
            <a:ext cx="882015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548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Interaction of light with matter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Absorption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Scattering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Refraction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Reflection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Other effects: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Diffraction: deviation of straight propagation in the presence of obstacles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Fluorescence:absorbtion of light of a given wavelength by a fluorescent molecule causes reemission at another wavelength</a:t>
            </a:r>
          </a:p>
          <a:p>
            <a:pPr lvl="1">
              <a:lnSpc>
                <a:spcPct val="90000"/>
              </a:lnSpc>
            </a:pPr>
            <a:endParaRPr lang="en-US" altLang="en-US" sz="2400"/>
          </a:p>
          <a:p>
            <a:pPr lvl="1">
              <a:lnSpc>
                <a:spcPct val="90000"/>
              </a:lnSpc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77473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E:\class\figures\refractiong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62000"/>
            <a:ext cx="6956425" cy="5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04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588" y="3017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099" name="Picture 3" descr="C:\dwj\write\teach\426\CAM_OBS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8" y="1219200"/>
            <a:ext cx="41497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66800" y="4343400"/>
            <a:ext cx="7239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 Used to observe eclipses (eg., Bacon, 1214-1294)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 By artists (eg., Vermeer).</a:t>
            </a:r>
          </a:p>
        </p:txBody>
      </p:sp>
    </p:spTree>
    <p:extLst>
      <p:ext uri="{BB962C8B-B14F-4D97-AF65-F5344CB8AC3E}">
        <p14:creationId xmlns:p14="http://schemas.microsoft.com/office/powerpoint/2010/main" val="16524035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Refraction</a:t>
            </a:r>
          </a:p>
        </p:txBody>
      </p:sp>
      <p:pic>
        <p:nvPicPr>
          <p:cNvPr id="24579" name="Picture 3" descr="E:\class\figures\sne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52600"/>
            <a:ext cx="4597400" cy="37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965325" y="5957888"/>
            <a:ext cx="30495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i="1"/>
              <a:t>n1</a:t>
            </a:r>
            <a:r>
              <a:rPr lang="en-US" altLang="en-US" sz="2000"/>
              <a:t>, </a:t>
            </a:r>
            <a:r>
              <a:rPr lang="en-US" altLang="en-US" sz="2000" i="1"/>
              <a:t>n2</a:t>
            </a:r>
            <a:r>
              <a:rPr lang="en-US" altLang="en-US" sz="2000"/>
              <a:t>: indexes of refraction</a:t>
            </a:r>
          </a:p>
        </p:txBody>
      </p:sp>
    </p:spTree>
    <p:extLst>
      <p:ext uri="{BB962C8B-B14F-4D97-AF65-F5344CB8AC3E}">
        <p14:creationId xmlns:p14="http://schemas.microsoft.com/office/powerpoint/2010/main" val="490587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026" descr="E:\class\figures\spheric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548313" cy="384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36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8601"/>
            <a:ext cx="8267700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9344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Assumptions for thin lens equation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Lens surfaces are spherical</a:t>
            </a:r>
          </a:p>
          <a:p>
            <a:r>
              <a:rPr lang="en-US" altLang="en-US"/>
              <a:t>Incoming light rays make a small angle with the optical axis</a:t>
            </a:r>
          </a:p>
          <a:p>
            <a:r>
              <a:rPr lang="en-US" altLang="en-US"/>
              <a:t>The lens thickness is small compared to the radii of curvature</a:t>
            </a:r>
          </a:p>
          <a:p>
            <a:r>
              <a:rPr lang="en-US" altLang="en-US"/>
              <a:t>The refractive index is the same for the media on both sides of the lens</a:t>
            </a:r>
          </a:p>
        </p:txBody>
      </p:sp>
    </p:spTree>
    <p:extLst>
      <p:ext uri="{BB962C8B-B14F-4D97-AF65-F5344CB8AC3E}">
        <p14:creationId xmlns:p14="http://schemas.microsoft.com/office/powerpoint/2010/main" val="1034252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E:\class\figures\aber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0"/>
            <a:ext cx="6261100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6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aberrations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Astigmatism: unevenness of the cornea</a:t>
            </a:r>
          </a:p>
          <a:p>
            <a:r>
              <a:rPr lang="en-US" altLang="en-US"/>
              <a:t>Distortion : different areas of lens have different focal length</a:t>
            </a:r>
          </a:p>
          <a:p>
            <a:r>
              <a:rPr lang="en-US" altLang="en-US"/>
              <a:t>Coma : point not on optical axis is depicted as asymmetrical comet-shaped blob</a:t>
            </a:r>
          </a:p>
          <a:p>
            <a:r>
              <a:rPr lang="en-US" altLang="en-US"/>
              <a:t>Chromatic aberration</a:t>
            </a:r>
          </a:p>
        </p:txBody>
      </p:sp>
    </p:spTree>
    <p:extLst>
      <p:ext uri="{BB962C8B-B14F-4D97-AF65-F5344CB8AC3E}">
        <p14:creationId xmlns:p14="http://schemas.microsoft.com/office/powerpoint/2010/main" val="198012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04800"/>
            <a:ext cx="81534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1285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304800"/>
            <a:ext cx="80391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0362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57200"/>
            <a:ext cx="88011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9135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697"/>
            <a:ext cx="7391399" cy="589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005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wj\write\teach\426\marga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4057650" cy="25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wj\write\teach\426\margat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606550"/>
            <a:ext cx="32131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81000" y="6142038"/>
            <a:ext cx="8166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latin typeface="Arial" charset="0"/>
                <a:hlinkClick r:id="rId4"/>
              </a:rPr>
              <a:t>http://brightbytes.com/cosite/collection2.html</a:t>
            </a:r>
            <a:r>
              <a:rPr lang="en-US" altLang="en-US" sz="2000">
                <a:latin typeface="Arial" charset="0"/>
              </a:rPr>
              <a:t> (Jack and Beverly Wilgus)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57200" y="4038600"/>
            <a:ext cx="411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Jetty at Margate England, 1898.</a:t>
            </a:r>
          </a:p>
        </p:txBody>
      </p:sp>
    </p:spTree>
    <p:extLst>
      <p:ext uri="{BB962C8B-B14F-4D97-AF65-F5344CB8AC3E}">
        <p14:creationId xmlns:p14="http://schemas.microsoft.com/office/powerpoint/2010/main" val="25327985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2" y="457200"/>
            <a:ext cx="83969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5345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75" y="533400"/>
            <a:ext cx="809248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0450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8253684" cy="563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4841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00" y="457200"/>
            <a:ext cx="8022799" cy="587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6308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90" y="228600"/>
            <a:ext cx="7982858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1892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7650"/>
            <a:ext cx="8043863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6699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04800"/>
            <a:ext cx="890587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103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10" y="381000"/>
            <a:ext cx="8367889" cy="610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7385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07695"/>
            <a:ext cx="7129463" cy="482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25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979"/>
            <a:ext cx="8305800" cy="5011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52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3200">
                <a:latin typeface="Arial" charset="0"/>
              </a:rPr>
              <a:t>First photograph due to Niepce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3200">
                <a:latin typeface="Arial" charset="0"/>
              </a:rPr>
              <a:t>First on record shown in the book - 1822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  <a:ln/>
        </p:spPr>
        <p:txBody>
          <a:bodyPr/>
          <a:lstStyle/>
          <a:p>
            <a:r>
              <a:rPr lang="en-US" altLang="en-US">
                <a:latin typeface="Arial" charset="0"/>
              </a:rPr>
              <a:t>Cameras</a:t>
            </a:r>
          </a:p>
        </p:txBody>
      </p:sp>
    </p:spTree>
    <p:extLst>
      <p:ext uri="{BB962C8B-B14F-4D97-AF65-F5344CB8AC3E}">
        <p14:creationId xmlns:p14="http://schemas.microsoft.com/office/powerpoint/2010/main" val="26311070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Non perspective models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7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Fish-eye lens camera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5915025" cy="505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480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220" y="2895600"/>
            <a:ext cx="290703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1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Different models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676400"/>
            <a:ext cx="8357059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9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Catadioptric</a:t>
            </a:r>
            <a:r>
              <a:rPr lang="en-US" dirty="0" smtClean="0"/>
              <a:t>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151792"/>
            <a:ext cx="409575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14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Catadioptric</a:t>
            </a:r>
            <a:r>
              <a:rPr lang="en-US" b="1" dirty="0" smtClean="0"/>
              <a:t> sensor and its image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77533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5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Catadioptric</a:t>
            </a:r>
            <a:r>
              <a:rPr lang="en-US" dirty="0" smtClean="0"/>
              <a:t> geometry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35" y="1371600"/>
            <a:ext cx="70485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00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Spherical Eye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23" y="1524000"/>
            <a:ext cx="74676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2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Spherical Eye equations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046" y="3429000"/>
            <a:ext cx="4572000" cy="320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514600"/>
            <a:ext cx="3977451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219891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2" y="3429000"/>
            <a:ext cx="305181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9600"/>
            <a:ext cx="406204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97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Unified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47" y="1416119"/>
            <a:ext cx="6781800" cy="544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4881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Unified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5" y="1447800"/>
            <a:ext cx="8265822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8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Pinhole cameras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Abstract camera model - box with a small hole in it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Pinhole cameras work in practice</a:t>
            </a:r>
          </a:p>
        </p:txBody>
      </p:sp>
      <p:pic>
        <p:nvPicPr>
          <p:cNvPr id="7173" name="Picture 5" descr="pinhole.tiff                                                   0001A78F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52800"/>
            <a:ext cx="8750300" cy="290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12034092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9178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33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75835"/>
            <a:ext cx="8982075" cy="5258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486400"/>
            <a:ext cx="36004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3577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304800"/>
            <a:ext cx="88677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8144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304800"/>
            <a:ext cx="8782050" cy="617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1991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229600" cy="589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9550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81000"/>
            <a:ext cx="88201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7086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71463"/>
            <a:ext cx="828675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9235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39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9242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0772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57620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50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Distant objects are smaller</a:t>
            </a:r>
          </a:p>
        </p:txBody>
      </p:sp>
      <p:pic>
        <p:nvPicPr>
          <p:cNvPr id="8195" name="Picture 3" descr="perspectivesize.tiff                                           0001A78F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524000"/>
            <a:ext cx="8650287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37887521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81000"/>
            <a:ext cx="84582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6301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Properties of P: the projective camera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b="1" dirty="0" smtClean="0"/>
          </a:p>
          <a:p>
            <a:r>
              <a:rPr lang="en-US" sz="2800" b="1" dirty="0" smtClean="0"/>
              <a:t>P</a:t>
            </a:r>
            <a:r>
              <a:rPr lang="en-US" sz="2800" dirty="0" smtClean="0"/>
              <a:t> is a general 3X4 matrix of rank 3. If it has rank less than 3 then the projection is line or point, not the whole plane</a:t>
            </a:r>
            <a:r>
              <a:rPr lang="en-US" sz="2400" dirty="0" smtClean="0"/>
              <a:t>.</a:t>
            </a:r>
          </a:p>
          <a:p>
            <a:endParaRPr lang="en-US" sz="2400" b="1" dirty="0" smtClean="0"/>
          </a:p>
          <a:p>
            <a:r>
              <a:rPr lang="en-US" sz="2800" b="1" dirty="0" smtClean="0"/>
              <a:t>C</a:t>
            </a:r>
            <a:r>
              <a:rPr lang="en-US" sz="2800" dirty="0" smtClean="0"/>
              <a:t> is the camera center if and only if </a:t>
            </a:r>
            <a:r>
              <a:rPr lang="en-US" sz="2800" b="1" dirty="0" smtClean="0"/>
              <a:t>PC=0. </a:t>
            </a:r>
            <a:r>
              <a:rPr lang="en-US" sz="2800" dirty="0" smtClean="0"/>
              <a:t>Indeed, if </a:t>
            </a:r>
            <a:r>
              <a:rPr lang="en-US" sz="2800" b="1" dirty="0" smtClean="0"/>
              <a:t>PC=0,</a:t>
            </a:r>
            <a:r>
              <a:rPr lang="en-US" sz="2800" dirty="0" smtClean="0"/>
              <a:t> consider the line containing </a:t>
            </a:r>
            <a:r>
              <a:rPr lang="en-US" sz="2800" b="1" dirty="0" smtClean="0"/>
              <a:t>C</a:t>
            </a:r>
            <a:r>
              <a:rPr lang="en-US" sz="2800" dirty="0" smtClean="0"/>
              <a:t> and any point </a:t>
            </a:r>
            <a:r>
              <a:rPr lang="en-US" sz="2800" b="1" dirty="0" smtClean="0"/>
              <a:t>A</a:t>
            </a:r>
            <a:r>
              <a:rPr lang="en-US" sz="2800" dirty="0" smtClean="0"/>
              <a:t> in 3-space. Points on this line are: </a:t>
            </a:r>
            <a:r>
              <a:rPr lang="en-US" sz="2800" b="1" dirty="0" smtClean="0"/>
              <a:t>X</a:t>
            </a:r>
            <a:r>
              <a:rPr lang="en-US" sz="2800" dirty="0" smtClean="0"/>
              <a:t>(k)=k</a:t>
            </a:r>
            <a:r>
              <a:rPr lang="en-US" sz="2800" b="1" dirty="0" smtClean="0"/>
              <a:t>A</a:t>
            </a:r>
            <a:r>
              <a:rPr lang="en-US" sz="2800" dirty="0" smtClean="0"/>
              <a:t>+(1-k)</a:t>
            </a:r>
            <a:r>
              <a:rPr lang="en-US" sz="2800" b="1" dirty="0" smtClean="0"/>
              <a:t>C. </a:t>
            </a:r>
            <a:r>
              <a:rPr lang="en-US" sz="2800" dirty="0" smtClean="0"/>
              <a:t>Mapping any such point with P we get: </a:t>
            </a:r>
            <a:r>
              <a:rPr lang="en-US" sz="2800" b="1" dirty="0" smtClean="0"/>
              <a:t>PX</a:t>
            </a:r>
            <a:r>
              <a:rPr lang="en-US" sz="2800" dirty="0" smtClean="0"/>
              <a:t>=</a:t>
            </a:r>
            <a:r>
              <a:rPr lang="en-US" sz="2800" dirty="0" err="1" smtClean="0"/>
              <a:t>k</a:t>
            </a:r>
            <a:r>
              <a:rPr lang="en-US" sz="2800" b="1" dirty="0" err="1" smtClean="0"/>
              <a:t>PA</a:t>
            </a:r>
            <a:r>
              <a:rPr lang="en-US" sz="2800" b="1" dirty="0" smtClean="0"/>
              <a:t>. </a:t>
            </a:r>
            <a:r>
              <a:rPr lang="en-US" sz="2800" dirty="0" smtClean="0"/>
              <a:t>All points on the line map to </a:t>
            </a:r>
            <a:r>
              <a:rPr lang="en-US" sz="2800" b="1" dirty="0" smtClean="0"/>
              <a:t>PA</a:t>
            </a:r>
            <a:r>
              <a:rPr lang="en-US" sz="2800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058744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rows and columns of 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P = </a:t>
                </a:r>
                <a:r>
                  <a:rPr lang="en-US" dirty="0"/>
                  <a:t> 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/>
                          </a:rPr>
                        </m:ctrlPr>
                      </m:mP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13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23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31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32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33</m:t>
                              </m:r>
                            </m:sub>
                          </m:sSub>
                        </m:e>
                      </m:mr>
                    </m:m>
                    <m:r>
                      <a:rPr lang="en-US" i="1">
                        <a:latin typeface="Cambria Math"/>
                      </a:rPr>
                      <m:t>   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/>
                          </a:rPr>
                        </m:ctrlPr>
                      </m:mP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14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24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34</m:t>
                              </m:r>
                            </m:sub>
                          </m:sSub>
                        </m:e>
                      </m:mr>
                    </m:m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P =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 smtClean="0">
                            <a:latin typeface="Cambria Math"/>
                          </a:rPr>
                        </m:ctrlPr>
                      </m:mPr>
                      <m:m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sup>
                          </m:sSup>
                        </m:e>
                      </m:mr>
                      <m:m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sup>
                          </m:sSup>
                        </m:e>
                      </m:mr>
                      <m:m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sup>
                          </m:sSup>
                        </m:e>
                      </m:mr>
                    </m:m>
                  </m:oMath>
                </a14:m>
                <a:r>
                  <a:rPr lang="en-US" dirty="0" smtClean="0"/>
                  <a:t>        P=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2 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3 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ket 3"/>
          <p:cNvSpPr/>
          <p:nvPr/>
        </p:nvSpPr>
        <p:spPr>
          <a:xfrm>
            <a:off x="1488831" y="2362200"/>
            <a:ext cx="45719" cy="1524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>
            <a:off x="5105400" y="2362200"/>
            <a:ext cx="73152" cy="1447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561982" y="4267200"/>
            <a:ext cx="45719" cy="16764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ket 7"/>
          <p:cNvSpPr/>
          <p:nvPr/>
        </p:nvSpPr>
        <p:spPr>
          <a:xfrm>
            <a:off x="2362200" y="4267200"/>
            <a:ext cx="73152" cy="16002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>
            <a:off x="3465576" y="4724400"/>
            <a:ext cx="73152" cy="9144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ket 9"/>
          <p:cNvSpPr/>
          <p:nvPr/>
        </p:nvSpPr>
        <p:spPr>
          <a:xfrm>
            <a:off x="5382299" y="4648200"/>
            <a:ext cx="73152" cy="9144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9881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Columns=image points, rows=world planes</a:t>
            </a:r>
            <a:endParaRPr lang="en-US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sz="2800" dirty="0" smtClean="0"/>
                  <a:t>The first three columns are the vanishing points of the world axes X,Y,Z; X axis has direction D=(1,0,0,0) and </a:t>
                </a:r>
                <a:r>
                  <a:rPr lang="en-US" sz="2800" b="1" dirty="0" smtClean="0"/>
                  <a:t>PD=p1</a:t>
                </a:r>
                <a:r>
                  <a:rPr lang="en-US" sz="2800" dirty="0" smtClean="0"/>
                  <a:t>, etc. The last column is the image of the world origin.</a:t>
                </a:r>
              </a:p>
              <a:p>
                <a:r>
                  <a:rPr lang="en-US" dirty="0" smtClean="0"/>
                  <a:t>The rows represent planes:</a:t>
                </a:r>
              </a:p>
              <a:p>
                <a:r>
                  <a:rPr lang="en-US" sz="2400" b="1" dirty="0" smtClean="0"/>
                  <a:t>The principal plane </a:t>
                </a:r>
                <a:r>
                  <a:rPr lang="en-US" sz="2400" dirty="0" smtClean="0"/>
                  <a:t>(through camera center parallel to the image): If </a:t>
                </a:r>
                <a:r>
                  <a:rPr lang="en-US" sz="2400" b="1" dirty="0" smtClean="0"/>
                  <a:t>X</a:t>
                </a:r>
                <a:r>
                  <a:rPr lang="en-US" sz="2400" dirty="0" smtClean="0"/>
                  <a:t> lies on this plane then </a:t>
                </a:r>
                <a:r>
                  <a:rPr lang="en-US" sz="2400" b="1" dirty="0" smtClean="0"/>
                  <a:t>PX=(x,y,0),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𝑻</m:t>
                        </m:r>
                      </m:sup>
                    </m:sSup>
                  </m:oMath>
                </a14:m>
                <a:r>
                  <a:rPr lang="en-US" sz="2400" b="1" dirty="0" smtClean="0"/>
                  <a:t>X=0.</a:t>
                </a:r>
              </a:p>
              <a:p>
                <a:r>
                  <a:rPr lang="en-US" sz="2400" dirty="0" smtClean="0"/>
                  <a:t>Consider points </a:t>
                </a:r>
                <a:r>
                  <a:rPr lang="en-US" sz="2400" b="1" dirty="0" smtClean="0"/>
                  <a:t>X</a:t>
                </a:r>
                <a:r>
                  <a:rPr lang="en-US" sz="2400" dirty="0" smtClean="0"/>
                  <a:t> on plane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2400" dirty="0" smtClean="0"/>
                  <a:t> .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2400" b="1" dirty="0" smtClean="0"/>
                  <a:t>X =0, so PX=(0,y,w), </a:t>
                </a:r>
                <a:r>
                  <a:rPr lang="en-US" sz="2400" dirty="0" smtClean="0"/>
                  <a:t>the points on the image x-axis. Since also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2400" b="1" dirty="0" smtClean="0"/>
                  <a:t>C=0, </a:t>
                </a:r>
                <a:r>
                  <a:rPr lang="en-US" sz="2400" dirty="0" smtClean="0"/>
                  <a:t>plane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2400" b="1" dirty="0" smtClean="0"/>
                  <a:t> </a:t>
                </a:r>
                <a:r>
                  <a:rPr lang="en-US" sz="2400" dirty="0" smtClean="0"/>
                  <a:t>passes from the camera center and the y image axis. Similarly for the second plane.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156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751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800" name="Group 120"/>
          <p:cNvGrpSpPr>
            <a:grpSpLocks/>
          </p:cNvGrpSpPr>
          <p:nvPr/>
        </p:nvGrpSpPr>
        <p:grpSpPr bwMode="auto">
          <a:xfrm>
            <a:off x="3925644" y="1447800"/>
            <a:ext cx="3735387" cy="3810000"/>
            <a:chOff x="2447" y="624"/>
            <a:chExt cx="2353" cy="2400"/>
          </a:xfrm>
        </p:grpSpPr>
        <p:grpSp>
          <p:nvGrpSpPr>
            <p:cNvPr id="327799" name="Group 119"/>
            <p:cNvGrpSpPr>
              <a:grpSpLocks/>
            </p:cNvGrpSpPr>
            <p:nvPr/>
          </p:nvGrpSpPr>
          <p:grpSpPr bwMode="auto">
            <a:xfrm>
              <a:off x="2447" y="2590"/>
              <a:ext cx="1921" cy="434"/>
              <a:chOff x="2447" y="2590"/>
              <a:chExt cx="1921" cy="434"/>
            </a:xfrm>
          </p:grpSpPr>
          <p:sp>
            <p:nvSpPr>
              <p:cNvPr id="327761" name="Rectangle 81"/>
              <p:cNvSpPr>
                <a:spLocks noChangeArrowheads="1"/>
              </p:cNvSpPr>
              <p:nvPr/>
            </p:nvSpPr>
            <p:spPr bwMode="auto">
              <a:xfrm rot="5400000">
                <a:off x="3215" y="1823"/>
                <a:ext cx="385" cy="192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7794" name="Group 114"/>
              <p:cNvGrpSpPr>
                <a:grpSpLocks/>
              </p:cNvGrpSpPr>
              <p:nvPr/>
            </p:nvGrpSpPr>
            <p:grpSpPr bwMode="auto">
              <a:xfrm>
                <a:off x="2542" y="2590"/>
                <a:ext cx="1824" cy="192"/>
                <a:chOff x="2542" y="2590"/>
                <a:chExt cx="1824" cy="192"/>
              </a:xfrm>
            </p:grpSpPr>
            <p:sp>
              <p:nvSpPr>
                <p:cNvPr id="327769" name="Line 89"/>
                <p:cNvSpPr>
                  <a:spLocks noChangeShapeType="1"/>
                </p:cNvSpPr>
                <p:nvPr/>
              </p:nvSpPr>
              <p:spPr bwMode="auto">
                <a:xfrm rot="5400000">
                  <a:off x="2494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0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2590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1" name="Line 91"/>
                <p:cNvSpPr>
                  <a:spLocks noChangeShapeType="1"/>
                </p:cNvSpPr>
                <p:nvPr/>
              </p:nvSpPr>
              <p:spPr bwMode="auto">
                <a:xfrm rot="5400000">
                  <a:off x="2686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2" name="Line 92"/>
                <p:cNvSpPr>
                  <a:spLocks noChangeShapeType="1"/>
                </p:cNvSpPr>
                <p:nvPr/>
              </p:nvSpPr>
              <p:spPr bwMode="auto">
                <a:xfrm rot="5400000">
                  <a:off x="2734" y="268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3" name="Line 93"/>
                <p:cNvSpPr>
                  <a:spLocks noChangeShapeType="1"/>
                </p:cNvSpPr>
                <p:nvPr/>
              </p:nvSpPr>
              <p:spPr bwMode="auto">
                <a:xfrm rot="5400000">
                  <a:off x="2878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4" name="Line 94"/>
                <p:cNvSpPr>
                  <a:spLocks noChangeShapeType="1"/>
                </p:cNvSpPr>
                <p:nvPr/>
              </p:nvSpPr>
              <p:spPr bwMode="auto">
                <a:xfrm rot="5400000">
                  <a:off x="2974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5" name="Line 95"/>
                <p:cNvSpPr>
                  <a:spLocks noChangeShapeType="1"/>
                </p:cNvSpPr>
                <p:nvPr/>
              </p:nvSpPr>
              <p:spPr bwMode="auto">
                <a:xfrm rot="5400000">
                  <a:off x="3070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6" name="Line 96"/>
                <p:cNvSpPr>
                  <a:spLocks noChangeShapeType="1"/>
                </p:cNvSpPr>
                <p:nvPr/>
              </p:nvSpPr>
              <p:spPr bwMode="auto">
                <a:xfrm rot="5400000">
                  <a:off x="3118" y="268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7" name="Line 97"/>
                <p:cNvSpPr>
                  <a:spLocks noChangeShapeType="1"/>
                </p:cNvSpPr>
                <p:nvPr/>
              </p:nvSpPr>
              <p:spPr bwMode="auto">
                <a:xfrm rot="5400000">
                  <a:off x="3262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8" name="Line 98"/>
                <p:cNvSpPr>
                  <a:spLocks noChangeShapeType="1"/>
                </p:cNvSpPr>
                <p:nvPr/>
              </p:nvSpPr>
              <p:spPr bwMode="auto">
                <a:xfrm rot="5400000">
                  <a:off x="3358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79" name="Line 99"/>
                <p:cNvSpPr>
                  <a:spLocks noChangeShapeType="1"/>
                </p:cNvSpPr>
                <p:nvPr/>
              </p:nvSpPr>
              <p:spPr bwMode="auto">
                <a:xfrm rot="5400000">
                  <a:off x="3454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0" name="Line 100"/>
                <p:cNvSpPr>
                  <a:spLocks noChangeShapeType="1"/>
                </p:cNvSpPr>
                <p:nvPr/>
              </p:nvSpPr>
              <p:spPr bwMode="auto">
                <a:xfrm rot="5400000">
                  <a:off x="3502" y="268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1" name="Line 101"/>
                <p:cNvSpPr>
                  <a:spLocks noChangeShapeType="1"/>
                </p:cNvSpPr>
                <p:nvPr/>
              </p:nvSpPr>
              <p:spPr bwMode="auto">
                <a:xfrm rot="5400000">
                  <a:off x="3646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2" name="Line 102"/>
                <p:cNvSpPr>
                  <a:spLocks noChangeShapeType="1"/>
                </p:cNvSpPr>
                <p:nvPr/>
              </p:nvSpPr>
              <p:spPr bwMode="auto">
                <a:xfrm rot="5400000">
                  <a:off x="3742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3" name="Line 103"/>
                <p:cNvSpPr>
                  <a:spLocks noChangeShapeType="1"/>
                </p:cNvSpPr>
                <p:nvPr/>
              </p:nvSpPr>
              <p:spPr bwMode="auto">
                <a:xfrm rot="5400000">
                  <a:off x="3838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4" name="Line 104"/>
                <p:cNvSpPr>
                  <a:spLocks noChangeShapeType="1"/>
                </p:cNvSpPr>
                <p:nvPr/>
              </p:nvSpPr>
              <p:spPr bwMode="auto">
                <a:xfrm rot="5400000">
                  <a:off x="3886" y="268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5" name="Line 105"/>
                <p:cNvSpPr>
                  <a:spLocks noChangeShapeType="1"/>
                </p:cNvSpPr>
                <p:nvPr/>
              </p:nvSpPr>
              <p:spPr bwMode="auto">
                <a:xfrm rot="5400000">
                  <a:off x="4030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6" name="Line 106"/>
                <p:cNvSpPr>
                  <a:spLocks noChangeShapeType="1"/>
                </p:cNvSpPr>
                <p:nvPr/>
              </p:nvSpPr>
              <p:spPr bwMode="auto">
                <a:xfrm rot="5400000">
                  <a:off x="4126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7" name="Line 107"/>
                <p:cNvSpPr>
                  <a:spLocks noChangeShapeType="1"/>
                </p:cNvSpPr>
                <p:nvPr/>
              </p:nvSpPr>
              <p:spPr bwMode="auto">
                <a:xfrm rot="5400000">
                  <a:off x="4222" y="263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88" name="Line 108"/>
                <p:cNvSpPr>
                  <a:spLocks noChangeShapeType="1"/>
                </p:cNvSpPr>
                <p:nvPr/>
              </p:nvSpPr>
              <p:spPr bwMode="auto">
                <a:xfrm rot="5400000">
                  <a:off x="4270" y="268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7798" name="Group 118"/>
              <p:cNvGrpSpPr>
                <a:grpSpLocks/>
              </p:cNvGrpSpPr>
              <p:nvPr/>
            </p:nvGrpSpPr>
            <p:grpSpPr bwMode="auto">
              <a:xfrm>
                <a:off x="2723" y="2736"/>
                <a:ext cx="1405" cy="288"/>
                <a:chOff x="2723" y="2736"/>
                <a:chExt cx="1405" cy="288"/>
              </a:xfrm>
            </p:grpSpPr>
            <p:sp>
              <p:nvSpPr>
                <p:cNvPr id="327763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2723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1</a:t>
                  </a:r>
                </a:p>
              </p:txBody>
            </p:sp>
            <p:sp>
              <p:nvSpPr>
                <p:cNvPr id="327791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3120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  <p:sp>
              <p:nvSpPr>
                <p:cNvPr id="327792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3504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3</a:t>
                  </a:r>
                </a:p>
              </p:txBody>
            </p:sp>
            <p:sp>
              <p:nvSpPr>
                <p:cNvPr id="327793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3888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4</a:t>
                  </a:r>
                </a:p>
              </p:txBody>
            </p:sp>
          </p:grpSp>
        </p:grpSp>
        <p:grpSp>
          <p:nvGrpSpPr>
            <p:cNvPr id="327797" name="Group 117"/>
            <p:cNvGrpSpPr>
              <a:grpSpLocks/>
            </p:cNvGrpSpPr>
            <p:nvPr/>
          </p:nvGrpSpPr>
          <p:grpSpPr bwMode="auto">
            <a:xfrm>
              <a:off x="4368" y="624"/>
              <a:ext cx="432" cy="1920"/>
              <a:chOff x="4368" y="624"/>
              <a:chExt cx="432" cy="1920"/>
            </a:xfrm>
          </p:grpSpPr>
          <p:sp>
            <p:nvSpPr>
              <p:cNvPr id="327697" name="Rectangle 17"/>
              <p:cNvSpPr>
                <a:spLocks noChangeArrowheads="1"/>
              </p:cNvSpPr>
              <p:nvPr/>
            </p:nvSpPr>
            <p:spPr bwMode="auto">
              <a:xfrm>
                <a:off x="4368" y="624"/>
                <a:ext cx="384" cy="19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7795" name="Group 115"/>
              <p:cNvGrpSpPr>
                <a:grpSpLocks/>
              </p:cNvGrpSpPr>
              <p:nvPr/>
            </p:nvGrpSpPr>
            <p:grpSpPr bwMode="auto">
              <a:xfrm>
                <a:off x="4560" y="864"/>
                <a:ext cx="240" cy="1440"/>
                <a:chOff x="4560" y="864"/>
                <a:chExt cx="240" cy="1440"/>
              </a:xfrm>
            </p:grpSpPr>
            <p:sp>
              <p:nvSpPr>
                <p:cNvPr id="32769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560" y="201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1</a:t>
                  </a:r>
                </a:p>
              </p:txBody>
            </p:sp>
            <p:sp>
              <p:nvSpPr>
                <p:cNvPr id="32770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560" y="16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  <p:sp>
              <p:nvSpPr>
                <p:cNvPr id="32770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560" y="124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3</a:t>
                  </a:r>
                </a:p>
              </p:txBody>
            </p:sp>
            <p:sp>
              <p:nvSpPr>
                <p:cNvPr id="32770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560" y="8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  <a:flatTx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4</a:t>
                  </a:r>
                </a:p>
              </p:txBody>
            </p:sp>
          </p:grpSp>
          <p:grpSp>
            <p:nvGrpSpPr>
              <p:cNvPr id="327796" name="Group 116"/>
              <p:cNvGrpSpPr>
                <a:grpSpLocks/>
              </p:cNvGrpSpPr>
              <p:nvPr/>
            </p:nvGrpSpPr>
            <p:grpSpPr bwMode="auto">
              <a:xfrm>
                <a:off x="4368" y="624"/>
                <a:ext cx="192" cy="1824"/>
                <a:chOff x="4368" y="624"/>
                <a:chExt cx="192" cy="1824"/>
              </a:xfrm>
            </p:grpSpPr>
            <p:sp>
              <p:nvSpPr>
                <p:cNvPr id="327705" name="Line 25"/>
                <p:cNvSpPr>
                  <a:spLocks noChangeShapeType="1"/>
                </p:cNvSpPr>
                <p:nvPr/>
              </p:nvSpPr>
              <p:spPr bwMode="auto">
                <a:xfrm>
                  <a:off x="4368" y="244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06" name="Line 26"/>
                <p:cNvSpPr>
                  <a:spLocks noChangeShapeType="1"/>
                </p:cNvSpPr>
                <p:nvPr/>
              </p:nvSpPr>
              <p:spPr bwMode="auto">
                <a:xfrm>
                  <a:off x="4368" y="235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07" name="Line 27"/>
                <p:cNvSpPr>
                  <a:spLocks noChangeShapeType="1"/>
                </p:cNvSpPr>
                <p:nvPr/>
              </p:nvSpPr>
              <p:spPr bwMode="auto">
                <a:xfrm>
                  <a:off x="4368" y="225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08" name="Line 28"/>
                <p:cNvSpPr>
                  <a:spLocks noChangeShapeType="1"/>
                </p:cNvSpPr>
                <p:nvPr/>
              </p:nvSpPr>
              <p:spPr bwMode="auto">
                <a:xfrm>
                  <a:off x="4368" y="2160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09" name="Line 29"/>
                <p:cNvSpPr>
                  <a:spLocks noChangeShapeType="1"/>
                </p:cNvSpPr>
                <p:nvPr/>
              </p:nvSpPr>
              <p:spPr bwMode="auto">
                <a:xfrm>
                  <a:off x="4368" y="206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0" name="Line 30"/>
                <p:cNvSpPr>
                  <a:spLocks noChangeShapeType="1"/>
                </p:cNvSpPr>
                <p:nvPr/>
              </p:nvSpPr>
              <p:spPr bwMode="auto">
                <a:xfrm>
                  <a:off x="4368" y="196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1" name="Line 31"/>
                <p:cNvSpPr>
                  <a:spLocks noChangeShapeType="1"/>
                </p:cNvSpPr>
                <p:nvPr/>
              </p:nvSpPr>
              <p:spPr bwMode="auto">
                <a:xfrm>
                  <a:off x="4368" y="187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2" name="Line 32"/>
                <p:cNvSpPr>
                  <a:spLocks noChangeShapeType="1"/>
                </p:cNvSpPr>
                <p:nvPr/>
              </p:nvSpPr>
              <p:spPr bwMode="auto">
                <a:xfrm>
                  <a:off x="4368" y="177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3" name="Line 33"/>
                <p:cNvSpPr>
                  <a:spLocks noChangeShapeType="1"/>
                </p:cNvSpPr>
                <p:nvPr/>
              </p:nvSpPr>
              <p:spPr bwMode="auto">
                <a:xfrm>
                  <a:off x="4368" y="168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4" name="Line 34"/>
                <p:cNvSpPr>
                  <a:spLocks noChangeShapeType="1"/>
                </p:cNvSpPr>
                <p:nvPr/>
              </p:nvSpPr>
              <p:spPr bwMode="auto">
                <a:xfrm>
                  <a:off x="4368" y="158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5" name="Line 35"/>
                <p:cNvSpPr>
                  <a:spLocks noChangeShapeType="1"/>
                </p:cNvSpPr>
                <p:nvPr/>
              </p:nvSpPr>
              <p:spPr bwMode="auto">
                <a:xfrm>
                  <a:off x="4368" y="1488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6" name="Line 36"/>
                <p:cNvSpPr>
                  <a:spLocks noChangeShapeType="1"/>
                </p:cNvSpPr>
                <p:nvPr/>
              </p:nvSpPr>
              <p:spPr bwMode="auto">
                <a:xfrm>
                  <a:off x="4368" y="1392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7" name="Line 37"/>
                <p:cNvSpPr>
                  <a:spLocks noChangeShapeType="1"/>
                </p:cNvSpPr>
                <p:nvPr/>
              </p:nvSpPr>
              <p:spPr bwMode="auto">
                <a:xfrm>
                  <a:off x="4368" y="129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8" name="Line 38"/>
                <p:cNvSpPr>
                  <a:spLocks noChangeShapeType="1"/>
                </p:cNvSpPr>
                <p:nvPr/>
              </p:nvSpPr>
              <p:spPr bwMode="auto">
                <a:xfrm>
                  <a:off x="4368" y="120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19" name="Line 39"/>
                <p:cNvSpPr>
                  <a:spLocks noChangeShapeType="1"/>
                </p:cNvSpPr>
                <p:nvPr/>
              </p:nvSpPr>
              <p:spPr bwMode="auto">
                <a:xfrm>
                  <a:off x="4368" y="110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20" name="Line 40"/>
                <p:cNvSpPr>
                  <a:spLocks noChangeShapeType="1"/>
                </p:cNvSpPr>
                <p:nvPr/>
              </p:nvSpPr>
              <p:spPr bwMode="auto">
                <a:xfrm>
                  <a:off x="4368" y="1008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21" name="Line 41"/>
                <p:cNvSpPr>
                  <a:spLocks noChangeShapeType="1"/>
                </p:cNvSpPr>
                <p:nvPr/>
              </p:nvSpPr>
              <p:spPr bwMode="auto">
                <a:xfrm>
                  <a:off x="4368" y="912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22" name="Line 42"/>
                <p:cNvSpPr>
                  <a:spLocks noChangeShapeType="1"/>
                </p:cNvSpPr>
                <p:nvPr/>
              </p:nvSpPr>
              <p:spPr bwMode="auto">
                <a:xfrm>
                  <a:off x="4368" y="816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23" name="Line 43"/>
                <p:cNvSpPr>
                  <a:spLocks noChangeShapeType="1"/>
                </p:cNvSpPr>
                <p:nvPr/>
              </p:nvSpPr>
              <p:spPr bwMode="auto">
                <a:xfrm>
                  <a:off x="4368" y="72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24" name="Line 44"/>
                <p:cNvSpPr>
                  <a:spLocks noChangeShapeType="1"/>
                </p:cNvSpPr>
                <p:nvPr/>
              </p:nvSpPr>
              <p:spPr bwMode="auto">
                <a:xfrm>
                  <a:off x="4368" y="624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Measurements on planes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</p:txBody>
      </p:sp>
      <p:graphicFrame>
        <p:nvGraphicFramePr>
          <p:cNvPr id="3276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523278"/>
              </p:ext>
            </p:extLst>
          </p:nvPr>
        </p:nvGraphicFramePr>
        <p:xfrm>
          <a:off x="515937" y="2057400"/>
          <a:ext cx="308292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Photo Editor Photo" r:id="rId4" imgW="5106113" imgH="5172797" progId="MSPhotoEd.3">
                  <p:embed/>
                </p:oleObj>
              </mc:Choice>
              <mc:Fallback>
                <p:oleObj name="Photo Editor Photo" r:id="rId4" imgW="5106113" imgH="517279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" y="2057400"/>
                        <a:ext cx="3082925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687" name="Line 7"/>
          <p:cNvSpPr>
            <a:spLocks noChangeShapeType="1"/>
          </p:cNvSpPr>
          <p:nvPr/>
        </p:nvSpPr>
        <p:spPr bwMode="auto">
          <a:xfrm>
            <a:off x="1371600" y="3276600"/>
            <a:ext cx="533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694" name="Group 14"/>
          <p:cNvGrpSpPr>
            <a:grpSpLocks/>
          </p:cNvGrpSpPr>
          <p:nvPr/>
        </p:nvGrpSpPr>
        <p:grpSpPr bwMode="auto">
          <a:xfrm>
            <a:off x="3851275" y="1343025"/>
            <a:ext cx="3082925" cy="3124200"/>
            <a:chOff x="2400" y="486"/>
            <a:chExt cx="1942" cy="1968"/>
          </a:xfrm>
        </p:grpSpPr>
        <p:graphicFrame>
          <p:nvGraphicFramePr>
            <p:cNvPr id="327685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6177373"/>
                </p:ext>
              </p:extLst>
            </p:nvPr>
          </p:nvGraphicFramePr>
          <p:xfrm>
            <a:off x="2400" y="486"/>
            <a:ext cx="1942" cy="19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5" name="Photo Editor Photo" r:id="rId6" imgW="5106113" imgH="5172797" progId="MSPhotoEd.3">
                    <p:embed/>
                  </p:oleObj>
                </mc:Choice>
                <mc:Fallback>
                  <p:oleObj name="Photo Editor Photo" r:id="rId6" imgW="5106113" imgH="5172797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486"/>
                          <a:ext cx="1942" cy="19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688" name="Line 8"/>
            <p:cNvSpPr>
              <a:spLocks noChangeShapeType="1"/>
            </p:cNvSpPr>
            <p:nvPr/>
          </p:nvSpPr>
          <p:spPr bwMode="auto">
            <a:xfrm>
              <a:off x="3120" y="1488"/>
              <a:ext cx="432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689" name="Line 9"/>
          <p:cNvSpPr>
            <a:spLocks noChangeShapeType="1"/>
          </p:cNvSpPr>
          <p:nvPr/>
        </p:nvSpPr>
        <p:spPr bwMode="auto">
          <a:xfrm flipH="1">
            <a:off x="2057400" y="1295400"/>
            <a:ext cx="533400" cy="11430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695" name="Group 15"/>
          <p:cNvGrpSpPr>
            <a:grpSpLocks/>
          </p:cNvGrpSpPr>
          <p:nvPr/>
        </p:nvGrpSpPr>
        <p:grpSpPr bwMode="auto">
          <a:xfrm>
            <a:off x="5752979" y="3300413"/>
            <a:ext cx="2933700" cy="2971800"/>
            <a:chOff x="3769" y="2317"/>
            <a:chExt cx="1848" cy="1872"/>
          </a:xfrm>
        </p:grpSpPr>
        <p:graphicFrame>
          <p:nvGraphicFramePr>
            <p:cNvPr id="327686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28311680"/>
                </p:ext>
              </p:extLst>
            </p:nvPr>
          </p:nvGraphicFramePr>
          <p:xfrm>
            <a:off x="3769" y="2317"/>
            <a:ext cx="1848" cy="18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6" name="Photo Editor Photo" r:id="rId8" imgW="5125165" imgH="5191850" progId="MSPhotoEd.3">
                    <p:embed/>
                  </p:oleObj>
                </mc:Choice>
                <mc:Fallback>
                  <p:oleObj name="Photo Editor Photo" r:id="rId8" imgW="5125165" imgH="5191850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9" y="2317"/>
                          <a:ext cx="1848" cy="18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690" name="Line 10"/>
            <p:cNvSpPr>
              <a:spLocks noChangeShapeType="1"/>
            </p:cNvSpPr>
            <p:nvPr/>
          </p:nvSpPr>
          <p:spPr bwMode="auto">
            <a:xfrm flipV="1">
              <a:off x="4368" y="2448"/>
              <a:ext cx="720" cy="528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693" name="Text Box 13"/>
          <p:cNvSpPr txBox="1">
            <a:spLocks noChangeArrowheads="1"/>
          </p:cNvSpPr>
          <p:nvPr/>
        </p:nvSpPr>
        <p:spPr bwMode="auto">
          <a:xfrm>
            <a:off x="669925" y="5486400"/>
            <a:ext cx="4694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" charset="0"/>
              </a:rPr>
              <a:t>Approach:  unwarp then measure</a:t>
            </a:r>
          </a:p>
        </p:txBody>
      </p:sp>
      <p:sp>
        <p:nvSpPr>
          <p:cNvPr id="327801" name="Text Box 121"/>
          <p:cNvSpPr txBox="1">
            <a:spLocks noChangeArrowheads="1"/>
          </p:cNvSpPr>
          <p:nvPr/>
        </p:nvSpPr>
        <p:spPr bwMode="auto">
          <a:xfrm>
            <a:off x="673100" y="5943600"/>
            <a:ext cx="3746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latin typeface="Arial" charset="0"/>
              </a:rPr>
              <a:t>What kind of warp is this?</a:t>
            </a:r>
          </a:p>
        </p:txBody>
      </p:sp>
    </p:spTree>
    <p:extLst>
      <p:ext uri="{BB962C8B-B14F-4D97-AF65-F5344CB8AC3E}">
        <p14:creationId xmlns:p14="http://schemas.microsoft.com/office/powerpoint/2010/main" val="400684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7" grpId="0" animBg="1"/>
      <p:bldP spid="327689" grpId="0" animBg="1"/>
      <p:bldP spid="327693" grpId="0" build="p" autoUpdateAnimBg="0"/>
      <p:bldP spid="327801" grpId="0" build="p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rectification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</p:txBody>
      </p:sp>
      <p:graphicFrame>
        <p:nvGraphicFramePr>
          <p:cNvPr id="330756" name="Object 4"/>
          <p:cNvGraphicFramePr>
            <a:graphicFrameLocks noChangeAspect="1"/>
          </p:cNvGraphicFramePr>
          <p:nvPr/>
        </p:nvGraphicFramePr>
        <p:xfrm>
          <a:off x="609600" y="914400"/>
          <a:ext cx="308292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Photo Editor Photo" r:id="rId3" imgW="5106113" imgH="5172797" progId="MSPhotoEd.3">
                  <p:embed/>
                </p:oleObj>
              </mc:Choice>
              <mc:Fallback>
                <p:oleObj name="Photo Editor Photo" r:id="rId3" imgW="5106113" imgH="517279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914400"/>
                        <a:ext cx="3082925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0759" name="Object 7"/>
          <p:cNvGraphicFramePr>
            <a:graphicFrameLocks noChangeAspect="1"/>
          </p:cNvGraphicFramePr>
          <p:nvPr/>
        </p:nvGraphicFramePr>
        <p:xfrm>
          <a:off x="3810000" y="914400"/>
          <a:ext cx="308292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Photo Editor Photo" r:id="rId5" imgW="5106113" imgH="5172797" progId="MSPhotoEd.3">
                  <p:embed/>
                </p:oleObj>
              </mc:Choice>
              <mc:Fallback>
                <p:oleObj name="Photo Editor Photo" r:id="rId5" imgW="5106113" imgH="517279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14400"/>
                        <a:ext cx="3082925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765" name="Oval 13"/>
          <p:cNvSpPr>
            <a:spLocks noChangeArrowheads="1"/>
          </p:cNvSpPr>
          <p:nvPr/>
        </p:nvSpPr>
        <p:spPr bwMode="auto">
          <a:xfrm>
            <a:off x="1166813" y="3895725"/>
            <a:ext cx="76200" cy="762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66" name="Oval 14"/>
          <p:cNvSpPr>
            <a:spLocks noChangeArrowheads="1"/>
          </p:cNvSpPr>
          <p:nvPr/>
        </p:nvSpPr>
        <p:spPr bwMode="auto">
          <a:xfrm>
            <a:off x="1995488" y="3390900"/>
            <a:ext cx="76200" cy="762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67" name="Oval 15"/>
          <p:cNvSpPr>
            <a:spLocks noChangeArrowheads="1"/>
          </p:cNvSpPr>
          <p:nvPr/>
        </p:nvSpPr>
        <p:spPr bwMode="auto">
          <a:xfrm>
            <a:off x="1238250" y="34385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68" name="Oval 16"/>
          <p:cNvSpPr>
            <a:spLocks noChangeArrowheads="1"/>
          </p:cNvSpPr>
          <p:nvPr/>
        </p:nvSpPr>
        <p:spPr bwMode="auto">
          <a:xfrm>
            <a:off x="2209800" y="3819525"/>
            <a:ext cx="76200" cy="76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69" name="Oval 17"/>
          <p:cNvSpPr>
            <a:spLocks noChangeArrowheads="1"/>
          </p:cNvSpPr>
          <p:nvPr/>
        </p:nvSpPr>
        <p:spPr bwMode="auto">
          <a:xfrm>
            <a:off x="4819650" y="3917950"/>
            <a:ext cx="76200" cy="762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70" name="Oval 18"/>
          <p:cNvSpPr>
            <a:spLocks noChangeArrowheads="1"/>
          </p:cNvSpPr>
          <p:nvPr/>
        </p:nvSpPr>
        <p:spPr bwMode="auto">
          <a:xfrm>
            <a:off x="5776913" y="3213100"/>
            <a:ext cx="76200" cy="762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71" name="Oval 19"/>
          <p:cNvSpPr>
            <a:spLocks noChangeArrowheads="1"/>
          </p:cNvSpPr>
          <p:nvPr/>
        </p:nvSpPr>
        <p:spPr bwMode="auto">
          <a:xfrm>
            <a:off x="4829175" y="32131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72" name="Oval 20"/>
          <p:cNvSpPr>
            <a:spLocks noChangeArrowheads="1"/>
          </p:cNvSpPr>
          <p:nvPr/>
        </p:nvSpPr>
        <p:spPr bwMode="auto">
          <a:xfrm>
            <a:off x="5781675" y="3917950"/>
            <a:ext cx="76200" cy="76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0773" name="Rectangle 21"/>
          <p:cNvSpPr>
            <a:spLocks noChangeArrowheads="1"/>
          </p:cNvSpPr>
          <p:nvPr/>
        </p:nvSpPr>
        <p:spPr bwMode="auto">
          <a:xfrm>
            <a:off x="685800" y="4114800"/>
            <a:ext cx="7772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>
                <a:latin typeface="Arial" charset="0"/>
              </a:rPr>
              <a:t>To unwarp (rectify) an image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Arial" charset="0"/>
              </a:rPr>
              <a:t>solve for homography </a:t>
            </a:r>
            <a:r>
              <a:rPr lang="en-US" altLang="en-US" sz="2000" b="1">
                <a:latin typeface="Arial" charset="0"/>
              </a:rPr>
              <a:t>H</a:t>
            </a:r>
            <a:r>
              <a:rPr lang="en-US" altLang="en-US" sz="2000">
                <a:latin typeface="Arial" charset="0"/>
              </a:rPr>
              <a:t> given </a:t>
            </a:r>
            <a:r>
              <a:rPr lang="en-US" altLang="en-US" sz="2000" b="1">
                <a:latin typeface="Arial" charset="0"/>
              </a:rPr>
              <a:t>p</a:t>
            </a:r>
            <a:r>
              <a:rPr lang="en-US" altLang="en-US" sz="2000">
                <a:latin typeface="Arial" charset="0"/>
              </a:rPr>
              <a:t> and </a:t>
            </a:r>
            <a:r>
              <a:rPr lang="en-US" altLang="en-US" sz="2000" b="1">
                <a:latin typeface="Arial" charset="0"/>
              </a:rPr>
              <a:t>p’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Arial" charset="0"/>
              </a:rPr>
              <a:t>solve equations of the form:  w</a:t>
            </a:r>
            <a:r>
              <a:rPr lang="en-US" altLang="en-US" sz="2000" b="1">
                <a:latin typeface="Arial" charset="0"/>
              </a:rPr>
              <a:t>p’</a:t>
            </a:r>
            <a:r>
              <a:rPr lang="en-US" altLang="en-US" sz="2000">
                <a:latin typeface="Arial" charset="0"/>
              </a:rPr>
              <a:t> = </a:t>
            </a:r>
            <a:r>
              <a:rPr lang="en-US" altLang="en-US" sz="2000" b="1">
                <a:latin typeface="Arial" charset="0"/>
              </a:rPr>
              <a:t>Hp</a:t>
            </a:r>
          </a:p>
          <a:p>
            <a:pPr lvl="2">
              <a:spcBef>
                <a:spcPct val="20000"/>
              </a:spcBef>
              <a:buFontTx/>
              <a:buChar char="–"/>
            </a:pPr>
            <a:r>
              <a:rPr lang="en-US" altLang="en-US" sz="1800">
                <a:latin typeface="Arial" charset="0"/>
              </a:rPr>
              <a:t>linear in unknowns:  w and coefficients of </a:t>
            </a:r>
            <a:r>
              <a:rPr lang="en-US" altLang="en-US" sz="1800" b="1">
                <a:latin typeface="Arial" charset="0"/>
              </a:rPr>
              <a:t>H</a:t>
            </a:r>
          </a:p>
          <a:p>
            <a:pPr lvl="2">
              <a:spcBef>
                <a:spcPct val="20000"/>
              </a:spcBef>
              <a:buFontTx/>
              <a:buChar char="–"/>
            </a:pPr>
            <a:r>
              <a:rPr lang="en-US" altLang="en-US" sz="1800">
                <a:latin typeface="Arial" charset="0"/>
              </a:rPr>
              <a:t>H is defined up to an arbitrary scale factor</a:t>
            </a:r>
          </a:p>
          <a:p>
            <a:pPr lvl="2">
              <a:spcBef>
                <a:spcPct val="20000"/>
              </a:spcBef>
              <a:buFontTx/>
              <a:buChar char="–"/>
            </a:pPr>
            <a:r>
              <a:rPr lang="en-US" altLang="en-US" sz="1800">
                <a:latin typeface="Arial" charset="0"/>
              </a:rPr>
              <a:t>how many points are necessary to solve for </a:t>
            </a:r>
            <a:r>
              <a:rPr lang="en-US" altLang="en-US" sz="1800" b="1">
                <a:latin typeface="Arial" charset="0"/>
              </a:rPr>
              <a:t>H</a:t>
            </a:r>
            <a:r>
              <a:rPr lang="en-US" altLang="en-US" sz="1800">
                <a:latin typeface="Arial" charset="0"/>
              </a:rPr>
              <a:t>?</a:t>
            </a:r>
            <a:endParaRPr lang="en-US" altLang="en-US" sz="2800" b="1">
              <a:latin typeface="Arial" charset="0"/>
            </a:endParaRPr>
          </a:p>
        </p:txBody>
      </p:sp>
      <p:sp>
        <p:nvSpPr>
          <p:cNvPr id="330774" name="Text Box 22"/>
          <p:cNvSpPr txBox="1">
            <a:spLocks noChangeArrowheads="1"/>
          </p:cNvSpPr>
          <p:nvPr/>
        </p:nvSpPr>
        <p:spPr bwMode="auto">
          <a:xfrm>
            <a:off x="1274763" y="333692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latin typeface="Arial" charset="0"/>
              </a:rPr>
              <a:t>p</a:t>
            </a:r>
          </a:p>
        </p:txBody>
      </p:sp>
      <p:sp>
        <p:nvSpPr>
          <p:cNvPr id="330775" name="Text Box 23"/>
          <p:cNvSpPr txBox="1">
            <a:spLocks noChangeArrowheads="1"/>
          </p:cNvSpPr>
          <p:nvPr/>
        </p:nvSpPr>
        <p:spPr bwMode="auto">
          <a:xfrm>
            <a:off x="4856163" y="3124200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latin typeface="Arial" charset="0"/>
              </a:rPr>
              <a:t>p’</a:t>
            </a:r>
          </a:p>
        </p:txBody>
      </p:sp>
    </p:spTree>
    <p:extLst>
      <p:ext uri="{BB962C8B-B14F-4D97-AF65-F5344CB8AC3E}">
        <p14:creationId xmlns:p14="http://schemas.microsoft.com/office/powerpoint/2010/main" val="36964912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Solving for homographies</a:t>
            </a:r>
          </a:p>
        </p:txBody>
      </p:sp>
      <p:pic>
        <p:nvPicPr>
          <p:cNvPr id="377859" name="Picture 3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1158875"/>
            <a:ext cx="3687763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7860" name="Picture 4" descr="Edittex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2357438"/>
            <a:ext cx="2768600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7861" name="Picture 5" descr="Edittex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3735388"/>
            <a:ext cx="4579938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7862" name="Picture 6" descr="Edittex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8" y="4572000"/>
            <a:ext cx="5173662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9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Solving for homographies</a:t>
            </a:r>
          </a:p>
        </p:txBody>
      </p:sp>
      <p:pic>
        <p:nvPicPr>
          <p:cNvPr id="378883" name="Picture 3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27125"/>
            <a:ext cx="5621338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884" name="Text Box 4"/>
          <p:cNvSpPr txBox="1">
            <a:spLocks noChangeArrowheads="1"/>
          </p:cNvSpPr>
          <p:nvPr/>
        </p:nvSpPr>
        <p:spPr bwMode="auto">
          <a:xfrm>
            <a:off x="3429000" y="3276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latin typeface="Arial" charset="0"/>
              </a:rPr>
              <a:t>A</a:t>
            </a:r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5954713" y="3276600"/>
            <a:ext cx="369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latin typeface="Arial" charset="0"/>
              </a:rPr>
              <a:t>h</a:t>
            </a:r>
          </a:p>
        </p:txBody>
      </p:sp>
      <p:sp>
        <p:nvSpPr>
          <p:cNvPr id="378886" name="Text Box 6"/>
          <p:cNvSpPr txBox="1">
            <a:spLocks noChangeArrowheads="1"/>
          </p:cNvSpPr>
          <p:nvPr/>
        </p:nvSpPr>
        <p:spPr bwMode="auto">
          <a:xfrm>
            <a:off x="6858000" y="32766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latin typeface="Arial" charset="0"/>
              </a:rPr>
              <a:t>0</a:t>
            </a:r>
          </a:p>
        </p:txBody>
      </p:sp>
      <p:grpSp>
        <p:nvGrpSpPr>
          <p:cNvPr id="378887" name="Group 7"/>
          <p:cNvGrpSpPr>
            <a:grpSpLocks/>
          </p:cNvGrpSpPr>
          <p:nvPr/>
        </p:nvGrpSpPr>
        <p:grpSpPr bwMode="auto">
          <a:xfrm>
            <a:off x="685800" y="3962400"/>
            <a:ext cx="7848600" cy="1219200"/>
            <a:chOff x="432" y="2496"/>
            <a:chExt cx="4944" cy="768"/>
          </a:xfrm>
        </p:grpSpPr>
        <p:sp>
          <p:nvSpPr>
            <p:cNvPr id="378888" name="Rectangle 8"/>
            <p:cNvSpPr>
              <a:spLocks noChangeArrowheads="1"/>
            </p:cNvSpPr>
            <p:nvPr/>
          </p:nvSpPr>
          <p:spPr bwMode="auto">
            <a:xfrm>
              <a:off x="432" y="2496"/>
              <a:ext cx="4944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/>
                <a:t>Linear least squares</a:t>
              </a:r>
            </a:p>
            <a:p>
              <a:pPr lvl="1"/>
              <a:r>
                <a:rPr lang="en-US" altLang="en-US"/>
                <a:t>Since </a:t>
              </a:r>
              <a:r>
                <a:rPr lang="en-US" altLang="en-US" b="1"/>
                <a:t>h</a:t>
              </a:r>
              <a:r>
                <a:rPr lang="en-US" altLang="en-US"/>
                <a:t> is only defined up to scale, solve for unit vector </a:t>
              </a:r>
              <a:r>
                <a:rPr lang="en-US" altLang="en-US" b="1">
                  <a:cs typeface="Arial" charset="0"/>
                </a:rPr>
                <a:t>ĥ</a:t>
              </a:r>
              <a:endParaRPr lang="en-US" altLang="en-US" b="1"/>
            </a:p>
            <a:p>
              <a:pPr lvl="1"/>
              <a:r>
                <a:rPr lang="en-US" altLang="en-US"/>
                <a:t>Minimize </a:t>
              </a:r>
            </a:p>
          </p:txBody>
        </p:sp>
        <p:pic>
          <p:nvPicPr>
            <p:cNvPr id="378889" name="Picture 9" descr="Edittex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" y="3020"/>
              <a:ext cx="441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78890" name="Picture 10" descr="Edittex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181600"/>
            <a:ext cx="3606800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8891" name="Group 11"/>
          <p:cNvGrpSpPr>
            <a:grpSpLocks/>
          </p:cNvGrpSpPr>
          <p:nvPr/>
        </p:nvGrpSpPr>
        <p:grpSpPr bwMode="auto">
          <a:xfrm>
            <a:off x="3276600" y="3587750"/>
            <a:ext cx="3971925" cy="309563"/>
            <a:chOff x="2064" y="2260"/>
            <a:chExt cx="2502" cy="195"/>
          </a:xfrm>
        </p:grpSpPr>
        <p:sp>
          <p:nvSpPr>
            <p:cNvPr id="378892" name="Text Box 12"/>
            <p:cNvSpPr txBox="1">
              <a:spLocks noChangeArrowheads="1"/>
            </p:cNvSpPr>
            <p:nvPr/>
          </p:nvSpPr>
          <p:spPr bwMode="auto">
            <a:xfrm>
              <a:off x="2064" y="2260"/>
              <a:ext cx="43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latin typeface="Arial" charset="0"/>
                </a:rPr>
                <a:t>2n </a:t>
              </a:r>
              <a:r>
                <a:rPr lang="en-US" altLang="en-US" sz="1400" b="1">
                  <a:latin typeface="Arial" charset="0"/>
                  <a:cs typeface="Times New Roman" charset="0"/>
                </a:rPr>
                <a:t>× 9</a:t>
              </a:r>
              <a:endParaRPr lang="en-US" altLang="en-US" sz="1400" b="1">
                <a:latin typeface="Arial" charset="0"/>
              </a:endParaRPr>
            </a:p>
          </p:txBody>
        </p:sp>
        <p:sp>
          <p:nvSpPr>
            <p:cNvPr id="378893" name="Text Box 13"/>
            <p:cNvSpPr txBox="1">
              <a:spLocks noChangeArrowheads="1"/>
            </p:cNvSpPr>
            <p:nvPr/>
          </p:nvSpPr>
          <p:spPr bwMode="auto">
            <a:xfrm>
              <a:off x="3778" y="2263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latin typeface="Arial" charset="0"/>
                  <a:cs typeface="Times New Roman" charset="0"/>
                </a:rPr>
                <a:t>9</a:t>
              </a:r>
              <a:endParaRPr lang="en-US" altLang="en-US" sz="1400" b="1">
                <a:latin typeface="Arial" charset="0"/>
              </a:endParaRPr>
            </a:p>
          </p:txBody>
        </p:sp>
        <p:sp>
          <p:nvSpPr>
            <p:cNvPr id="378894" name="Text Box 14"/>
            <p:cNvSpPr txBox="1">
              <a:spLocks noChangeArrowheads="1"/>
            </p:cNvSpPr>
            <p:nvPr/>
          </p:nvSpPr>
          <p:spPr bwMode="auto">
            <a:xfrm>
              <a:off x="4320" y="2263"/>
              <a:ext cx="2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latin typeface="Arial" charset="0"/>
                  <a:cs typeface="Times New Roman" charset="0"/>
                </a:rPr>
                <a:t>2n</a:t>
              </a:r>
              <a:endParaRPr lang="en-US" altLang="en-US" sz="1400" b="1">
                <a:latin typeface="Arial" charset="0"/>
              </a:endParaRPr>
            </a:p>
          </p:txBody>
        </p:sp>
      </p:grpSp>
      <p:sp>
        <p:nvSpPr>
          <p:cNvPr id="378895" name="Rectangle 15"/>
          <p:cNvSpPr>
            <a:spLocks noChangeArrowheads="1"/>
          </p:cNvSpPr>
          <p:nvPr/>
        </p:nvSpPr>
        <p:spPr bwMode="auto">
          <a:xfrm>
            <a:off x="685800" y="5562600"/>
            <a:ext cx="7848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/>
            <a:r>
              <a:rPr lang="en-US" altLang="en-US"/>
              <a:t>Solution: </a:t>
            </a:r>
            <a:r>
              <a:rPr lang="en-US" altLang="en-US" b="1">
                <a:cs typeface="Arial" charset="0"/>
              </a:rPr>
              <a:t>ĥ</a:t>
            </a:r>
            <a:r>
              <a:rPr lang="en-US" altLang="en-US"/>
              <a:t> = eigenvector of </a:t>
            </a:r>
            <a:r>
              <a:rPr lang="en-US" altLang="en-US" b="1"/>
              <a:t>A</a:t>
            </a:r>
            <a:r>
              <a:rPr lang="en-US" altLang="en-US" baseline="30000"/>
              <a:t>T</a:t>
            </a:r>
            <a:r>
              <a:rPr lang="en-US" altLang="en-US" b="1"/>
              <a:t>A</a:t>
            </a:r>
            <a:r>
              <a:rPr lang="en-US" altLang="en-US"/>
              <a:t> with smallest eigenvalue</a:t>
            </a:r>
          </a:p>
          <a:p>
            <a:pPr lvl="1"/>
            <a:r>
              <a:rPr lang="en-US" altLang="en-US"/>
              <a:t>Works with 4 or more points</a:t>
            </a:r>
          </a:p>
        </p:txBody>
      </p:sp>
    </p:spTree>
    <p:extLst>
      <p:ext uri="{BB962C8B-B14F-4D97-AF65-F5344CB8AC3E}">
        <p14:creationId xmlns:p14="http://schemas.microsoft.com/office/powerpoint/2010/main" val="36235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8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381000"/>
            <a:ext cx="803253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821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[&#10; \matrx{c}{x'_i \\ y'_i \\ 1} \cong&#10; \matrx{cccc}{h_{00} &amp; h_{01} &amp; h_{02} \\&#10;       h_{10} &amp; h_{11} &amp; h_{12} \\&#10;       h_{20} &amp; h_{21} &amp; h_{22}}&#10; \matrx{c}{x_i \\ y_i \\  1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1161.8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begin{eqnarray*}&#10;x'_i &amp;=&amp; \frac{&#10;h_{00} x_i + h_{01} y_i  + h_{02}&#10;}{&#10;h_{20} x_i + h_{21} y_i  + h_{22} \quad&#10;} \\&#10;\\&#10;y'_i  &amp;=&amp; \frac{&#10;h_{10} x_i + h_{11} y_i  + h_{12}&#10;}{&#10;h_{20} x_i + h_{21} y_i  + h_{22} \quad&#10;}&#10;\end{eqnarray*}&#10;\end{document}&#10;"/>
  <p:tag name="EXTERNALNAME" val="Edittex"/>
  <p:tag name="BLEND" val="False"/>
  <p:tag name="TRANSPARENT" val="False"/>
  <p:tag name="BITMAPFORMAT" val="bmpmono"/>
  <p:tag name="DEBUGINTERACTIVE" val="True"/>
  <p:tag name="ORIGWIDTH" val="1083.6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begin{eqnarray*}&#10;x'_i (&#10;h_{20} x_i + h_{21} y_i  + h_{22}) &amp; = &amp; h_{00} x_i +h_{01} y_i +  h_{02} \\&#10;y'_i (&#10;h_{20} x_i + h_{21} y_i  + h_{22}) &amp; = &amp; &#10;h_{10} x_i + h_{11} y_i + h_{12}&#10;\end{eqnarray*}&#10;\end{document}&#10;"/>
  <p:tag name="EXTERNALNAME" val="Edittex"/>
  <p:tag name="BLEND" val="False"/>
  <p:tag name="TRANSPARENT" val="False"/>
  <p:tag name="BITMAPFORMAT" val="bmpmono"/>
  <p:tag name="DEBUGINTERACTIVE" val="True"/>
  <p:tag name="ORIGWIDTH" val="17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[ &#10;\matrx{ccccccccc}{x_i &amp; y_i &amp; 1 &amp; 0 &amp; 0 &amp; 0 &amp; -x'_i x_i &amp; -x'_i y_i  &amp; -x'_i \\&#10;0 &amp; 0 &amp; 0 &amp; x_i &amp; y_i &amp; 1 &amp;  -y'_i x_i &amp; -y'_i y_i  &amp; -y'_i}&#10;\matrx{c}{ h_{00} \\ h_{01} \\ h_{02}  \\ h_{10} \\ h_{11} \\ h_{12} \\  h_{20} \\ h_{21} \\ h_{22} } =&#10; \matrx{c}{0 \\0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2039.3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[ &#10;\matrx{ccccccccc}{x_1 &amp; y_1 &amp; 1 &amp; 0 &amp; 0 &amp; 0 &amp; -x'_1 x_1 &amp; -x'_1 y_1  &amp; -x'_1 \\&#10;0 &amp; 0 &amp; 0 &amp; x_1 &amp; y_1 &amp; 1 &amp;  -y'_1 x_1 &amp; -y'_1 y_1  &amp; -y'_1 \\&#10;\multicolumn{9}{c}{\vdots} \\&#10;x_n &amp; y_n &amp; 1 &amp; 0 &amp; 0 &amp; 0 &amp; -x'_n x_n &amp; -x'_n y_n  &amp; -x'_n \\&#10;0 &amp; 0 &amp; 0 &amp; x_n &amp; y_n &amp; 1 &amp;  -y'_n x_n &amp; -y'_n y_n  &amp; -y'_n \\&#10;}&#10;\matrx{c}{ h_{00} \\ h_{01} \\ h_{02}  \\ h_{10} \\ h_{11} \\ h_{12} \\  h_{20} \\ h_{21} \\ h_{22} } =&#10; \matrx{c}{0 \\0 \\ \vdots \\0 \\ 0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2215.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[&#10;\|{\bf A} {\bf \hat{h}}\|^2 = ( {\bf A} {\bf \hat{h}})^T {\bf A \hat{h}} = {\bf \hat{h}}^T {\bf A}^T {\bf A \hat{h}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1135.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def\matrx #1#2{\left[&#10;    \begin{array}{#1} #2&#10;    \end{array} \right]} % real matrix (square brackets)&#10;\def\Rm{{\bf R}} % rotation matrix&#10;\[&#10;\|{\bf A} {\bf \hat{h}}\|^2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22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1030</Words>
  <Application>Microsoft Office PowerPoint</Application>
  <PresentationFormat>On-screen Show (4:3)</PresentationFormat>
  <Paragraphs>156</Paragraphs>
  <Slides>87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87</vt:i4>
      </vt:variant>
    </vt:vector>
  </HeadingPairs>
  <TitlesOfParts>
    <vt:vector size="90" baseType="lpstr">
      <vt:lpstr>Office Theme</vt:lpstr>
      <vt:lpstr>Equation</vt:lpstr>
      <vt:lpstr>Microsoft Photo Editor 3.0 Photo</vt:lpstr>
      <vt:lpstr>Image formation</vt:lpstr>
      <vt:lpstr>Image Formation</vt:lpstr>
      <vt:lpstr>Camera Obscura</vt:lpstr>
      <vt:lpstr>PowerPoint Presentation</vt:lpstr>
      <vt:lpstr>PowerPoint Presentation</vt:lpstr>
      <vt:lpstr>Cameras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Projection</vt:lpstr>
      <vt:lpstr>PowerPoint Presentation</vt:lpstr>
      <vt:lpstr>PowerPoint Presentation</vt:lpstr>
      <vt:lpstr>http://www.sanford-artedventures.com/create/tech_1pt_perspective.html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Orthographic projection</vt:lpstr>
      <vt:lpstr>PowerPoint Presentation</vt:lpstr>
      <vt:lpstr>The Equation of Weak Perspective</vt:lpstr>
      <vt:lpstr>Pros and Cons of These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Interaction of light with matter</vt:lpstr>
      <vt:lpstr>PowerPoint Presentation</vt:lpstr>
      <vt:lpstr>Refraction</vt:lpstr>
      <vt:lpstr>PowerPoint Presentation</vt:lpstr>
      <vt:lpstr>PowerPoint Presentation</vt:lpstr>
      <vt:lpstr>Assumptions for thin lens equation</vt:lpstr>
      <vt:lpstr>PowerPoint Presentation</vt:lpstr>
      <vt:lpstr>Other aberrations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  <vt:lpstr>Non perspective models</vt:lpstr>
      <vt:lpstr>Fish-eye lens camera</vt:lpstr>
      <vt:lpstr>Different models</vt:lpstr>
      <vt:lpstr>Catadioptric sensors</vt:lpstr>
      <vt:lpstr>Catadioptric sensor and its image</vt:lpstr>
      <vt:lpstr>Catadioptric geometry</vt:lpstr>
      <vt:lpstr>Spherical Eye</vt:lpstr>
      <vt:lpstr>Spherical Eye equations</vt:lpstr>
      <vt:lpstr>Unified imaging</vt:lpstr>
      <vt:lpstr>Unified imaging</vt:lpstr>
      <vt:lpstr>Back to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P: the projective camera</vt:lpstr>
      <vt:lpstr>The rows and columns of P</vt:lpstr>
      <vt:lpstr>Columns=image points, rows=world planes</vt:lpstr>
      <vt:lpstr>Measurements on planes</vt:lpstr>
      <vt:lpstr>Image rectification</vt:lpstr>
      <vt:lpstr>Solving for homographies</vt:lpstr>
      <vt:lpstr>Solving for homographies</vt:lpstr>
    </vt:vector>
  </TitlesOfParts>
  <Company>UMIACS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</dc:title>
  <dc:creator>John Aloimonos</dc:creator>
  <cp:lastModifiedBy>John Aloimonos</cp:lastModifiedBy>
  <cp:revision>22</cp:revision>
  <dcterms:created xsi:type="dcterms:W3CDTF">2014-01-01T21:41:24Z</dcterms:created>
  <dcterms:modified xsi:type="dcterms:W3CDTF">2014-02-03T15:49:36Z</dcterms:modified>
</cp:coreProperties>
</file>