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y="5143500" cx="9144000"/>
  <p:notesSz cx="6858000" cy="9144000"/>
  <p:embeddedFontLst>
    <p:embeddedFont>
      <p:font typeface="Proxima Nova"/>
      <p:regular r:id="rId12"/>
      <p:bold r:id="rId13"/>
      <p:italic r:id="rId14"/>
      <p:boldItalic r:id="rId15"/>
    </p:embeddedFont>
    <p:embeddedFont>
      <p:font typeface="Alfa Slab One"/>
      <p:regular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ProximaNova-bold.fntdata"/><Relationship Id="rId12" Type="http://schemas.openxmlformats.org/officeDocument/2006/relationships/font" Target="fonts/ProximaNova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ProximaNova-boldItalic.fntdata"/><Relationship Id="rId14" Type="http://schemas.openxmlformats.org/officeDocument/2006/relationships/font" Target="fonts/ProximaNova-italic.fntdata"/><Relationship Id="rId16" Type="http://schemas.openxmlformats.org/officeDocument/2006/relationships/font" Target="fonts/AlfaSlabOne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Shape 5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Shape 9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hape 10"/>
          <p:cNvCxnSpPr/>
          <p:nvPr/>
        </p:nvCxnSpPr>
        <p:spPr>
          <a:xfrm>
            <a:off x="4278300" y="2751162"/>
            <a:ext cx="587400" cy="0"/>
          </a:xfrm>
          <a:prstGeom prst="straightConnector1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" name="Shape 11"/>
          <p:cNvSpPr txBox="1"/>
          <p:nvPr>
            <p:ph type="ctrTitle"/>
          </p:nvPr>
        </p:nvSpPr>
        <p:spPr>
          <a:xfrm>
            <a:off x="311700" y="595975"/>
            <a:ext cx="8520600" cy="19578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5400"/>
            </a:lvl1pPr>
            <a:lvl2pPr lvl="1" algn="ctr">
              <a:spcBef>
                <a:spcPts val="0"/>
              </a:spcBef>
              <a:buSzPct val="100000"/>
              <a:defRPr sz="5400"/>
            </a:lvl2pPr>
            <a:lvl3pPr lvl="2" algn="ctr">
              <a:spcBef>
                <a:spcPts val="0"/>
              </a:spcBef>
              <a:buSzPct val="100000"/>
              <a:defRPr sz="5400"/>
            </a:lvl3pPr>
            <a:lvl4pPr lvl="3" algn="ctr">
              <a:spcBef>
                <a:spcPts val="0"/>
              </a:spcBef>
              <a:buSzPct val="100000"/>
              <a:defRPr sz="5400"/>
            </a:lvl4pPr>
            <a:lvl5pPr lvl="4" algn="ctr">
              <a:spcBef>
                <a:spcPts val="0"/>
              </a:spcBef>
              <a:buSzPct val="100000"/>
              <a:defRPr sz="5400"/>
            </a:lvl5pPr>
            <a:lvl6pPr lvl="5" algn="ctr">
              <a:spcBef>
                <a:spcPts val="0"/>
              </a:spcBef>
              <a:buSzPct val="100000"/>
              <a:defRPr sz="5400"/>
            </a:lvl6pPr>
            <a:lvl7pPr lvl="6" algn="ctr">
              <a:spcBef>
                <a:spcPts val="0"/>
              </a:spcBef>
              <a:buSzPct val="100000"/>
              <a:defRPr sz="5400"/>
            </a:lvl7pPr>
            <a:lvl8pPr lvl="7" algn="ctr">
              <a:spcBef>
                <a:spcPts val="0"/>
              </a:spcBef>
              <a:buSzPct val="100000"/>
              <a:defRPr sz="5400"/>
            </a:lvl8pPr>
            <a:lvl9pPr lvl="8" algn="ctr">
              <a:spcBef>
                <a:spcPts val="0"/>
              </a:spcBef>
              <a:buSzPct val="100000"/>
              <a:defRPr sz="5400"/>
            </a:lvl9pPr>
          </a:lstStyle>
          <a:p/>
        </p:txBody>
      </p:sp>
      <p:sp>
        <p:nvSpPr>
          <p:cNvPr id="12" name="Shape 12"/>
          <p:cNvSpPr txBox="1"/>
          <p:nvPr>
            <p:ph idx="1" type="subTitle"/>
          </p:nvPr>
        </p:nvSpPr>
        <p:spPr>
          <a:xfrm>
            <a:off x="311700" y="3165823"/>
            <a:ext cx="8520600" cy="7335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400"/>
            </a:lvl9pPr>
          </a:lstStyle>
          <a:p/>
        </p:txBody>
      </p:sp>
      <p:sp>
        <p:nvSpPr>
          <p:cNvPr id="13" name="Shape 1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/>
          <p:nvPr>
            <p:ph type="title"/>
          </p:nvPr>
        </p:nvSpPr>
        <p:spPr>
          <a:xfrm>
            <a:off x="311700" y="1167925"/>
            <a:ext cx="8520600" cy="19800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Clr>
                <a:schemeClr val="dk1"/>
              </a:buClr>
              <a:buSzPct val="100000"/>
              <a:defRPr sz="11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buClr>
                <a:schemeClr val="dk1"/>
              </a:buClr>
              <a:buSzPct val="100000"/>
              <a:defRPr sz="11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buClr>
                <a:schemeClr val="dk1"/>
              </a:buClr>
              <a:buSzPct val="100000"/>
              <a:defRPr sz="11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buClr>
                <a:schemeClr val="dk1"/>
              </a:buClr>
              <a:buSzPct val="100000"/>
              <a:defRPr sz="11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buClr>
                <a:schemeClr val="dk1"/>
              </a:buClr>
              <a:buSzPct val="100000"/>
              <a:defRPr sz="11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buClr>
                <a:schemeClr val="dk1"/>
              </a:buClr>
              <a:buSzPct val="100000"/>
              <a:defRPr sz="11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buClr>
                <a:schemeClr val="dk1"/>
              </a:buClr>
              <a:buSzPct val="100000"/>
              <a:defRPr sz="11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buClr>
                <a:schemeClr val="dk1"/>
              </a:buClr>
              <a:buSzPct val="100000"/>
              <a:defRPr sz="11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buClr>
                <a:schemeClr val="dk1"/>
              </a:buClr>
              <a:buSzPct val="100000"/>
              <a:defRPr sz="1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1" type="body"/>
          </p:nvPr>
        </p:nvSpPr>
        <p:spPr>
          <a:xfrm>
            <a:off x="311700" y="3224250"/>
            <a:ext cx="8520600" cy="1071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/>
          <p:nvPr>
            <p:ph type="title"/>
          </p:nvPr>
        </p:nvSpPr>
        <p:spPr>
          <a:xfrm>
            <a:off x="311700" y="2480550"/>
            <a:ext cx="8114400" cy="24459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6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6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6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6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6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6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6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6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6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" name="Shape 16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0" name="Shape 2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5" name="Shape 2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8" name="Shape 2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1" name="Shape 31"/>
          <p:cNvSpPr txBox="1"/>
          <p:nvPr>
            <p:ph idx="1" type="body"/>
          </p:nvPr>
        </p:nvSpPr>
        <p:spPr>
          <a:xfrm>
            <a:off x="311700" y="1490875"/>
            <a:ext cx="2808000" cy="30780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2" name="Shape 3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bg>
      <p:bgPr>
        <a:solidFill>
          <a:schemeClr val="accent3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/>
          <p:nvPr>
            <p:ph type="title"/>
          </p:nvPr>
        </p:nvSpPr>
        <p:spPr>
          <a:xfrm>
            <a:off x="490250" y="526350"/>
            <a:ext cx="5683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38" name="Shape 38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9" name="Shape 39"/>
          <p:cNvSpPr txBox="1"/>
          <p:nvPr>
            <p:ph type="title"/>
          </p:nvPr>
        </p:nvSpPr>
        <p:spPr>
          <a:xfrm>
            <a:off x="265500" y="1375599"/>
            <a:ext cx="4045200" cy="15519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3800"/>
            </a:lvl1pPr>
            <a:lvl2pPr lvl="1" algn="ctr">
              <a:spcBef>
                <a:spcPts val="0"/>
              </a:spcBef>
              <a:buSzPct val="100000"/>
              <a:defRPr sz="3800"/>
            </a:lvl2pPr>
            <a:lvl3pPr lvl="2" algn="ctr">
              <a:spcBef>
                <a:spcPts val="0"/>
              </a:spcBef>
              <a:buSzPct val="100000"/>
              <a:defRPr sz="3800"/>
            </a:lvl3pPr>
            <a:lvl4pPr lvl="3" algn="ctr">
              <a:spcBef>
                <a:spcPts val="0"/>
              </a:spcBef>
              <a:buSzPct val="100000"/>
              <a:defRPr sz="3800"/>
            </a:lvl4pPr>
            <a:lvl5pPr lvl="4" algn="ctr">
              <a:spcBef>
                <a:spcPts val="0"/>
              </a:spcBef>
              <a:buSzPct val="100000"/>
              <a:defRPr sz="3800"/>
            </a:lvl5pPr>
            <a:lvl6pPr lvl="5" algn="ctr">
              <a:spcBef>
                <a:spcPts val="0"/>
              </a:spcBef>
              <a:buSzPct val="100000"/>
              <a:defRPr sz="3800"/>
            </a:lvl6pPr>
            <a:lvl7pPr lvl="6" algn="ctr">
              <a:spcBef>
                <a:spcPts val="0"/>
              </a:spcBef>
              <a:buSzPct val="100000"/>
              <a:defRPr sz="3800"/>
            </a:lvl7pPr>
            <a:lvl8pPr lvl="7" algn="ctr">
              <a:spcBef>
                <a:spcPts val="0"/>
              </a:spcBef>
              <a:buSzPct val="100000"/>
              <a:defRPr sz="3800"/>
            </a:lvl8pPr>
            <a:lvl9pPr lvl="8" algn="ctr">
              <a:spcBef>
                <a:spcPts val="0"/>
              </a:spcBef>
              <a:buSzPct val="100000"/>
              <a:defRPr sz="3800"/>
            </a:lvl9pPr>
          </a:lstStyle>
          <a:p/>
        </p:txBody>
      </p:sp>
      <p:sp>
        <p:nvSpPr>
          <p:cNvPr id="40" name="Shape 40"/>
          <p:cNvSpPr txBox="1"/>
          <p:nvPr>
            <p:ph idx="1" type="subTitle"/>
          </p:nvPr>
        </p:nvSpPr>
        <p:spPr>
          <a:xfrm>
            <a:off x="265500" y="2981125"/>
            <a:ext cx="4045200" cy="13454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9pPr>
          </a:lstStyle>
          <a:p/>
        </p:txBody>
      </p:sp>
      <p:sp>
        <p:nvSpPr>
          <p:cNvPr id="41" name="Shape 4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2" name="Shape 4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Alfa Slab One"/>
              <a:buNone/>
              <a:defRPr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</a:lstStyle>
          <a:p/>
        </p:txBody>
      </p:sp>
      <p:sp>
        <p:nvSpPr>
          <p:cNvPr id="45" name="Shape 4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accent3"/>
              </a:buClr>
              <a:buSzPct val="100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>
              <a:spcBef>
                <a:spcPts val="0"/>
              </a:spcBef>
              <a:buClr>
                <a:schemeClr val="accent3"/>
              </a:buClr>
              <a:buSzPct val="100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>
              <a:spcBef>
                <a:spcPts val="0"/>
              </a:spcBef>
              <a:buClr>
                <a:schemeClr val="accent3"/>
              </a:buClr>
              <a:buSzPct val="100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>
              <a:spcBef>
                <a:spcPts val="0"/>
              </a:spcBef>
              <a:buClr>
                <a:schemeClr val="accent3"/>
              </a:buClr>
              <a:buSzPct val="100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>
              <a:spcBef>
                <a:spcPts val="0"/>
              </a:spcBef>
              <a:buClr>
                <a:schemeClr val="accent3"/>
              </a:buClr>
              <a:buSzPct val="100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>
              <a:spcBef>
                <a:spcPts val="0"/>
              </a:spcBef>
              <a:buClr>
                <a:schemeClr val="accent3"/>
              </a:buClr>
              <a:buSzPct val="100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>
              <a:spcBef>
                <a:spcPts val="0"/>
              </a:spcBef>
              <a:buClr>
                <a:schemeClr val="accent3"/>
              </a:buClr>
              <a:buSzPct val="100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>
              <a:spcBef>
                <a:spcPts val="0"/>
              </a:spcBef>
              <a:buClr>
                <a:schemeClr val="accent3"/>
              </a:buClr>
              <a:buSzPct val="100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>
              <a:spcBef>
                <a:spcPts val="0"/>
              </a:spcBef>
              <a:buClr>
                <a:schemeClr val="accent3"/>
              </a:buClr>
              <a:buSzPct val="100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Proxima Nova"/>
              <a:defRPr sz="1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roxima Nova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roxima Nova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roxima Nova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roxima Nova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roxima Nova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roxima Nova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roxima Nova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roxima Nova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1.jpg"/><Relationship Id="rId4" Type="http://schemas.openxmlformats.org/officeDocument/2006/relationships/image" Target="../media/image0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04.jpg"/><Relationship Id="rId4" Type="http://schemas.openxmlformats.org/officeDocument/2006/relationships/image" Target="../media/image0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8.png"/><Relationship Id="rId4" Type="http://schemas.openxmlformats.org/officeDocument/2006/relationships/image" Target="../media/image0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/>
          <p:nvPr>
            <p:ph type="ctrTitle"/>
          </p:nvPr>
        </p:nvSpPr>
        <p:spPr>
          <a:xfrm>
            <a:off x="311700" y="595975"/>
            <a:ext cx="8520600" cy="19578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800"/>
              <a:t>Pb-lite boundary detection</a:t>
            </a:r>
          </a:p>
        </p:txBody>
      </p:sp>
      <p:sp>
        <p:nvSpPr>
          <p:cNvPr id="57" name="Shape 57"/>
          <p:cNvSpPr txBox="1"/>
          <p:nvPr>
            <p:ph idx="1" type="subTitle"/>
          </p:nvPr>
        </p:nvSpPr>
        <p:spPr>
          <a:xfrm>
            <a:off x="311700" y="3165823"/>
            <a:ext cx="8520600" cy="733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Kiran Y. D. V.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Overview</a:t>
            </a:r>
          </a:p>
        </p:txBody>
      </p:sp>
      <p:pic>
        <p:nvPicPr>
          <p:cNvPr id="63" name="Shape 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050" y="760187"/>
            <a:ext cx="8905875" cy="4124325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Shape 64"/>
          <p:cNvSpPr txBox="1"/>
          <p:nvPr/>
        </p:nvSpPr>
        <p:spPr>
          <a:xfrm>
            <a:off x="6304075" y="4767625"/>
            <a:ext cx="37983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000"/>
              <a:t>http://cs.brown.edu/courses/cs143/2011/proj2/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Brightness Gradient</a:t>
            </a:r>
          </a:p>
        </p:txBody>
      </p:sp>
      <p:pic>
        <p:nvPicPr>
          <p:cNvPr descr="brightness_map.jpg" id="70" name="Shape 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7800" y="1152462"/>
            <a:ext cx="4524500" cy="3349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enguin.jpg" id="71" name="Shape 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8350" y="1405775"/>
            <a:ext cx="4114700" cy="274597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Shape 72"/>
          <p:cNvSpPr txBox="1"/>
          <p:nvPr/>
        </p:nvSpPr>
        <p:spPr>
          <a:xfrm>
            <a:off x="1562050" y="4292125"/>
            <a:ext cx="1766100" cy="25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Original Image</a:t>
            </a:r>
          </a:p>
        </p:txBody>
      </p:sp>
      <p:sp>
        <p:nvSpPr>
          <p:cNvPr id="73" name="Shape 73"/>
          <p:cNvSpPr txBox="1"/>
          <p:nvPr/>
        </p:nvSpPr>
        <p:spPr>
          <a:xfrm>
            <a:off x="5872875" y="4292125"/>
            <a:ext cx="1766100" cy="25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Brightness Gradient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400"/>
              <a:t>Texture Gradient using Oriented Gaussian Filters</a:t>
            </a:r>
          </a:p>
        </p:txBody>
      </p:sp>
      <p:sp>
        <p:nvSpPr>
          <p:cNvPr id="79" name="Shape 7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In short these are derivatives of gaussian filter which are steered to different orientations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orientedGaussian.png" id="80" name="Shape 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22800" y="1881975"/>
            <a:ext cx="6410025" cy="3215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Texton Map</a:t>
            </a:r>
          </a:p>
        </p:txBody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texton_map.jpg" id="87" name="Shape 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34300" y="1152475"/>
            <a:ext cx="4497999" cy="33734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enguin.jpg" id="88" name="Shape 8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699" y="1370599"/>
            <a:ext cx="4220249" cy="2816425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Shape 89"/>
          <p:cNvSpPr txBox="1"/>
          <p:nvPr/>
        </p:nvSpPr>
        <p:spPr>
          <a:xfrm>
            <a:off x="1625375" y="4341375"/>
            <a:ext cx="1702800" cy="2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Original Image</a:t>
            </a:r>
          </a:p>
        </p:txBody>
      </p:sp>
      <p:sp>
        <p:nvSpPr>
          <p:cNvPr id="90" name="Shape 90"/>
          <p:cNvSpPr txBox="1"/>
          <p:nvPr/>
        </p:nvSpPr>
        <p:spPr>
          <a:xfrm>
            <a:off x="6062850" y="4298575"/>
            <a:ext cx="1702800" cy="2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Texton Map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Half Disc Masks to speed up processing</a:t>
            </a:r>
          </a:p>
        </p:txBody>
      </p:sp>
      <p:sp>
        <p:nvSpPr>
          <p:cNvPr id="96" name="Shape 9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Left - half discs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lD.png" id="97" name="Shape 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5"/>
            <a:ext cx="4183623" cy="23150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D.png" id="98" name="Shape 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8675" y="1152475"/>
            <a:ext cx="4183623" cy="2295299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Shape 99"/>
          <p:cNvSpPr txBox="1"/>
          <p:nvPr/>
        </p:nvSpPr>
        <p:spPr>
          <a:xfrm>
            <a:off x="1477625" y="3602275"/>
            <a:ext cx="1759200" cy="2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Left - half discs</a:t>
            </a:r>
          </a:p>
        </p:txBody>
      </p:sp>
      <p:sp>
        <p:nvSpPr>
          <p:cNvPr id="100" name="Shape 100"/>
          <p:cNvSpPr txBox="1"/>
          <p:nvPr/>
        </p:nvSpPr>
        <p:spPr>
          <a:xfrm>
            <a:off x="5985450" y="3582525"/>
            <a:ext cx="1759200" cy="2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Right - half discs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Shape 1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550" y="147287"/>
            <a:ext cx="8935176" cy="4848925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Shape 106"/>
          <p:cNvSpPr txBox="1"/>
          <p:nvPr/>
        </p:nvSpPr>
        <p:spPr>
          <a:xfrm>
            <a:off x="3925750" y="-105525"/>
            <a:ext cx="37983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pb-lite</a:t>
            </a:r>
          </a:p>
        </p:txBody>
      </p:sp>
      <p:sp>
        <p:nvSpPr>
          <p:cNvPr id="107" name="Shape 107"/>
          <p:cNvSpPr txBox="1"/>
          <p:nvPr/>
        </p:nvSpPr>
        <p:spPr>
          <a:xfrm>
            <a:off x="6000750" y="4866550"/>
            <a:ext cx="37983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800"/>
              <a:t>http://cs.brown.edu/courses/cs143/2011/results/proj2/auguray/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gameday">
  <a:themeElements>
    <a:clrScheme name="Gameday">
      <a:dk1>
        <a:srgbClr val="4285F4"/>
      </a:dk1>
      <a:lt1>
        <a:srgbClr val="FFFFFF"/>
      </a:lt1>
      <a:dk2>
        <a:srgbClr val="666666"/>
      </a:dk2>
      <a:lt2>
        <a:srgbClr val="D9D9D9"/>
      </a:lt2>
      <a:accent1>
        <a:srgbClr val="455A64"/>
      </a:accent1>
      <a:accent2>
        <a:srgbClr val="607D8B"/>
      </a:accent2>
      <a:accent3>
        <a:srgbClr val="FF5722"/>
      </a:accent3>
      <a:accent4>
        <a:srgbClr val="D84315"/>
      </a:accent4>
      <a:accent5>
        <a:srgbClr val="1C3AA9"/>
      </a:accent5>
      <a:accent6>
        <a:srgbClr val="FFAB40"/>
      </a:accent6>
      <a:hlink>
        <a:srgbClr val="1C3AA9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