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5"/>
  </p:notesMasterIdLst>
  <p:handoutMasterIdLst>
    <p:handoutMasterId r:id="rId46"/>
  </p:handoutMasterIdLst>
  <p:sldIdLst>
    <p:sldId id="256" r:id="rId2"/>
    <p:sldId id="269" r:id="rId3"/>
    <p:sldId id="373" r:id="rId4"/>
    <p:sldId id="374" r:id="rId5"/>
    <p:sldId id="400" r:id="rId6"/>
    <p:sldId id="403" r:id="rId7"/>
    <p:sldId id="404" r:id="rId8"/>
    <p:sldId id="409" r:id="rId9"/>
    <p:sldId id="381" r:id="rId10"/>
    <p:sldId id="382" r:id="rId11"/>
    <p:sldId id="375" r:id="rId12"/>
    <p:sldId id="376" r:id="rId13"/>
    <p:sldId id="377" r:id="rId14"/>
    <p:sldId id="378" r:id="rId15"/>
    <p:sldId id="379" r:id="rId16"/>
    <p:sldId id="407" r:id="rId17"/>
    <p:sldId id="406" r:id="rId18"/>
    <p:sldId id="383" r:id="rId19"/>
    <p:sldId id="385" r:id="rId20"/>
    <p:sldId id="366" r:id="rId21"/>
    <p:sldId id="410" r:id="rId22"/>
    <p:sldId id="411" r:id="rId23"/>
    <p:sldId id="412" r:id="rId24"/>
    <p:sldId id="413" r:id="rId25"/>
    <p:sldId id="384" r:id="rId26"/>
    <p:sldId id="380" r:id="rId27"/>
    <p:sldId id="414" r:id="rId28"/>
    <p:sldId id="367" r:id="rId29"/>
    <p:sldId id="387" r:id="rId30"/>
    <p:sldId id="394" r:id="rId31"/>
    <p:sldId id="395" r:id="rId32"/>
    <p:sldId id="371" r:id="rId33"/>
    <p:sldId id="396" r:id="rId34"/>
    <p:sldId id="372" r:id="rId35"/>
    <p:sldId id="389" r:id="rId36"/>
    <p:sldId id="391" r:id="rId37"/>
    <p:sldId id="397" r:id="rId38"/>
    <p:sldId id="398" r:id="rId39"/>
    <p:sldId id="399" r:id="rId40"/>
    <p:sldId id="393" r:id="rId41"/>
    <p:sldId id="392" r:id="rId42"/>
    <p:sldId id="390" r:id="rId43"/>
    <p:sldId id="4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47" autoAdjust="0"/>
    <p:restoredTop sz="92277" autoAdjust="0"/>
  </p:normalViewPr>
  <p:slideViewPr>
    <p:cSldViewPr snapToGrid="0" snapToObjects="1">
      <p:cViewPr varScale="1">
        <p:scale>
          <a:sx n="75" d="100"/>
          <a:sy n="75" d="100"/>
        </p:scale>
        <p:origin x="168"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pook/graduate/faculty_interviews/umd_smith/transplants_over_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cat>
            <c:strRef>
              <c:f>Sheet1!$A$2:$A$4</c:f>
              <c:strCache>
                <c:ptCount val="3"/>
                <c:pt idx="0">
                  <c:v>Project</c:v>
                </c:pt>
                <c:pt idx="1">
                  <c:v>Scribe</c:v>
                </c:pt>
                <c:pt idx="2">
                  <c:v>Participation</c:v>
                </c:pt>
              </c:strCache>
            </c:strRef>
          </c:cat>
          <c:val>
            <c:numRef>
              <c:f>Sheet1!$B$2:$B$4</c:f>
              <c:numCache>
                <c:formatCode>General</c:formatCode>
                <c:ptCount val="3"/>
                <c:pt idx="0">
                  <c:v>70.0</c:v>
                </c:pt>
                <c:pt idx="1">
                  <c:v>15.0</c:v>
                </c:pt>
                <c:pt idx="2">
                  <c:v>15.0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Sheet1!$C$1</c:f>
              <c:strCache>
                <c:ptCount val="1"/>
                <c:pt idx="0">
                  <c:v>Transplants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pt idx="26">
                  <c:v>2014.0</c:v>
                </c:pt>
                <c:pt idx="27">
                  <c:v>2015.0</c:v>
                </c:pt>
              </c:numCache>
            </c:numRef>
          </c:xVal>
          <c:yVal>
            <c:numRef>
              <c:f>Sheet1!$C$2:$C$29</c:f>
              <c:numCache>
                <c:formatCode>General</c:formatCode>
                <c:ptCount val="28"/>
                <c:pt idx="0">
                  <c:v>12618.0</c:v>
                </c:pt>
                <c:pt idx="1">
                  <c:v>13140.0</c:v>
                </c:pt>
                <c:pt idx="2">
                  <c:v>15001.0</c:v>
                </c:pt>
                <c:pt idx="3">
                  <c:v>15756.0</c:v>
                </c:pt>
                <c:pt idx="4">
                  <c:v>16133.0</c:v>
                </c:pt>
                <c:pt idx="5">
                  <c:v>17630.0</c:v>
                </c:pt>
                <c:pt idx="6">
                  <c:v>18297.0</c:v>
                </c:pt>
                <c:pt idx="7">
                  <c:v>19393.0</c:v>
                </c:pt>
                <c:pt idx="8">
                  <c:v>19747.0</c:v>
                </c:pt>
                <c:pt idx="9">
                  <c:v>20304.0</c:v>
                </c:pt>
                <c:pt idx="10">
                  <c:v>21517.0</c:v>
                </c:pt>
                <c:pt idx="11">
                  <c:v>22016.0</c:v>
                </c:pt>
                <c:pt idx="12">
                  <c:v>23248.0</c:v>
                </c:pt>
                <c:pt idx="13">
                  <c:v>24218.0</c:v>
                </c:pt>
                <c:pt idx="14">
                  <c:v>24907.0</c:v>
                </c:pt>
                <c:pt idx="15">
                  <c:v>25467.0</c:v>
                </c:pt>
                <c:pt idx="16">
                  <c:v>27035.0</c:v>
                </c:pt>
                <c:pt idx="17">
                  <c:v>28108.0</c:v>
                </c:pt>
                <c:pt idx="18">
                  <c:v>28930.0</c:v>
                </c:pt>
                <c:pt idx="19">
                  <c:v>28358.0</c:v>
                </c:pt>
                <c:pt idx="20">
                  <c:v>27966.0</c:v>
                </c:pt>
                <c:pt idx="21">
                  <c:v>28463.0</c:v>
                </c:pt>
                <c:pt idx="22">
                  <c:v>28662.0</c:v>
                </c:pt>
                <c:pt idx="23">
                  <c:v>28539.0</c:v>
                </c:pt>
                <c:pt idx="24">
                  <c:v>28053.0</c:v>
                </c:pt>
                <c:pt idx="25">
                  <c:v>28954.0</c:v>
                </c:pt>
                <c:pt idx="26">
                  <c:v>29533.0</c:v>
                </c:pt>
                <c:pt idx="27">
                  <c:v>30973.0</c:v>
                </c:pt>
              </c:numCache>
            </c:numRef>
          </c:yVal>
          <c:smooth val="0"/>
        </c:ser>
        <c:ser>
          <c:idx val="2"/>
          <c:order val="1"/>
          <c:tx>
            <c:strRef>
              <c:f>Sheet1!$D$1</c:f>
              <c:strCache>
                <c:ptCount val="1"/>
                <c:pt idx="0">
                  <c:v>Waiting List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pt idx="26">
                  <c:v>2014.0</c:v>
                </c:pt>
                <c:pt idx="27">
                  <c:v>2015.0</c:v>
                </c:pt>
              </c:numCache>
            </c:numRef>
          </c:xVal>
          <c:yVal>
            <c:numRef>
              <c:f>Sheet1!$D$2:$D$29</c:f>
              <c:numCache>
                <c:formatCode>General</c:formatCode>
                <c:ptCount val="28"/>
                <c:pt idx="0">
                  <c:v>15029.0</c:v>
                </c:pt>
                <c:pt idx="1">
                  <c:v>17917.0</c:v>
                </c:pt>
                <c:pt idx="2">
                  <c:v>20443.0</c:v>
                </c:pt>
                <c:pt idx="3">
                  <c:v>23149.0</c:v>
                </c:pt>
                <c:pt idx="4">
                  <c:v>27510.0</c:v>
                </c:pt>
                <c:pt idx="5">
                  <c:v>31273.0</c:v>
                </c:pt>
                <c:pt idx="6">
                  <c:v>35192.0</c:v>
                </c:pt>
                <c:pt idx="7">
                  <c:v>41096.0</c:v>
                </c:pt>
                <c:pt idx="8">
                  <c:v>47397.0</c:v>
                </c:pt>
                <c:pt idx="9">
                  <c:v>53381.0</c:v>
                </c:pt>
                <c:pt idx="10">
                  <c:v>59862.0</c:v>
                </c:pt>
                <c:pt idx="11">
                  <c:v>65260.0</c:v>
                </c:pt>
                <c:pt idx="12">
                  <c:v>71628.0</c:v>
                </c:pt>
                <c:pt idx="13">
                  <c:v>76893.0</c:v>
                </c:pt>
                <c:pt idx="14">
                  <c:v>78498.0</c:v>
                </c:pt>
                <c:pt idx="15">
                  <c:v>81979.0</c:v>
                </c:pt>
                <c:pt idx="16">
                  <c:v>85610.0</c:v>
                </c:pt>
                <c:pt idx="17">
                  <c:v>89884.0</c:v>
                </c:pt>
                <c:pt idx="18">
                  <c:v>94472.0</c:v>
                </c:pt>
                <c:pt idx="19">
                  <c:v>97782.0</c:v>
                </c:pt>
                <c:pt idx="20">
                  <c:v>100775.0</c:v>
                </c:pt>
                <c:pt idx="21">
                  <c:v>105567.0</c:v>
                </c:pt>
                <c:pt idx="22">
                  <c:v>110375.0</c:v>
                </c:pt>
                <c:pt idx="23">
                  <c:v>112816.0</c:v>
                </c:pt>
                <c:pt idx="24">
                  <c:v>117040.0</c:v>
                </c:pt>
                <c:pt idx="25">
                  <c:v>121272.0</c:v>
                </c:pt>
                <c:pt idx="26">
                  <c:v>123851.0</c:v>
                </c:pt>
                <c:pt idx="27">
                  <c:v>122071.0</c:v>
                </c:pt>
              </c:numCache>
            </c:numRef>
          </c:yVal>
          <c:smooth val="0"/>
        </c:ser>
        <c:dLbls>
          <c:showLegendKey val="0"/>
          <c:showVal val="0"/>
          <c:showCatName val="0"/>
          <c:showSerName val="0"/>
          <c:showPercent val="0"/>
          <c:showBubbleSize val="0"/>
        </c:dLbls>
        <c:axId val="730327664"/>
        <c:axId val="730331200"/>
      </c:scatterChart>
      <c:valAx>
        <c:axId val="730327664"/>
        <c:scaling>
          <c:orientation val="minMax"/>
          <c:max val="2015.0"/>
          <c:min val="198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0331200"/>
        <c:crosses val="autoZero"/>
        <c:crossBetween val="midCat"/>
      </c:valAx>
      <c:valAx>
        <c:axId val="7303312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3032766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8/29/16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8/29/16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Markets and marketplaces come in many forms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some of which don</a:t>
            </a:r>
            <a:r>
              <a:rPr lang="fr-FR" sz="1200" dirty="0" smtClean="0"/>
              <a:t>’</a:t>
            </a:r>
            <a:r>
              <a:rPr lang="en-US" sz="1200" dirty="0" smtClean="0"/>
              <a:t>t conform to conventional notions of markets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and some in which money may play little or no role.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5783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132965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147358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047B48-1C2D-A34C-9769-FE52640DEF15}"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A0B7A-437A-0043-A801-6E63A6FD8A42}"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E5D25-C9DC-6B49-91DE-E23131C3CF32}"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82442F-CF1C-B349-89F5-5B224D6E19EE}" type="datetime1">
              <a:rPr lang="en-US" smtClean="0"/>
              <a:t>8/30/16</a:t>
            </a:fld>
            <a:endParaRPr lang="en-US"/>
          </a:p>
        </p:txBody>
      </p:sp>
      <p:sp>
        <p:nvSpPr>
          <p:cNvPr id="5" name="Footer Placeholder 4"/>
          <p:cNvSpPr>
            <a:spLocks noGrp="1"/>
          </p:cNvSpPr>
          <p:nvPr>
            <p:ph type="ftr" sz="quarter" idx="11"/>
          </p:nvPr>
        </p:nvSpPr>
        <p:spPr/>
        <p:txBody>
          <a:bodyPr/>
          <a:lstStyle/>
          <a:p>
            <a:r>
              <a:rPr lang="en-US" smtClean="0"/>
              <a:t>John P. Dickerson - Thesis Defense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C7807B-E566-3744-9F1F-2253278EC8B7}" type="datetime1">
              <a:rPr lang="en-US" smtClean="0"/>
              <a:t>8/30/16</a:t>
            </a:fld>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smtClean="0"/>
              <a:t>John P. Dickerson - Thesis Defense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9EFB7B-50BF-B345-86DE-9A1D10C96B01}"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2A9D91-A509-8141-BB76-60E1BC7622BB}" type="datetime1">
              <a:rPr lang="en-US" smtClean="0"/>
              <a:t>8/30/16</a:t>
            </a:fld>
            <a:endParaRPr lang="en-US"/>
          </a:p>
        </p:txBody>
      </p:sp>
      <p:sp>
        <p:nvSpPr>
          <p:cNvPr id="8" name="Footer Placeholder 7"/>
          <p:cNvSpPr>
            <a:spLocks noGrp="1"/>
          </p:cNvSpPr>
          <p:nvPr>
            <p:ph type="ftr" sz="quarter" idx="11"/>
          </p:nvPr>
        </p:nvSpPr>
        <p:spPr/>
        <p:txBody>
          <a:bodyPr/>
          <a:lstStyle/>
          <a:p>
            <a:r>
              <a:rPr lang="en-US" smtClean="0"/>
              <a:t>John P. Dickerson - Thesis Defense</a:t>
            </a:r>
            <a:endParaRPr lang="en-US"/>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4BCF37-1193-4B42-A0C9-CCC17640F9D3}" type="datetime1">
              <a:rPr lang="en-US" smtClean="0"/>
              <a:t>8/30/16</a:t>
            </a:fld>
            <a:endParaRPr lang="en-US"/>
          </a:p>
        </p:txBody>
      </p:sp>
      <p:sp>
        <p:nvSpPr>
          <p:cNvPr id="4" name="Footer Placeholder 3"/>
          <p:cNvSpPr>
            <a:spLocks noGrp="1"/>
          </p:cNvSpPr>
          <p:nvPr>
            <p:ph type="ftr" sz="quarter" idx="11"/>
          </p:nvPr>
        </p:nvSpPr>
        <p:spPr/>
        <p:txBody>
          <a:bodyPr/>
          <a:lstStyle/>
          <a:p>
            <a:r>
              <a:rPr lang="en-US" smtClean="0"/>
              <a:t>John P. Dickerson - Thesis Defense</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C546-30C6-5A42-BAD0-FC88C0EB5072}" type="datetime1">
              <a:rPr lang="en-US" smtClean="0"/>
              <a:t>8/30/16</a:t>
            </a:fld>
            <a:endParaRPr lang="en-US"/>
          </a:p>
        </p:txBody>
      </p:sp>
      <p:sp>
        <p:nvSpPr>
          <p:cNvPr id="3" name="Footer Placeholder 2"/>
          <p:cNvSpPr>
            <a:spLocks noGrp="1"/>
          </p:cNvSpPr>
          <p:nvPr>
            <p:ph type="ftr" sz="quarter" idx="11"/>
          </p:nvPr>
        </p:nvSpPr>
        <p:spPr/>
        <p:txBody>
          <a:bodyPr/>
          <a:lstStyle/>
          <a:p>
            <a:r>
              <a:rPr lang="en-US" smtClean="0"/>
              <a:t>John P. Dickerson - Thesis Defense</a:t>
            </a:r>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7EDDF-8973-534F-84B9-C9BC02923605}"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9E1ED2-DB15-7F48-BDAE-C73B48BB138E}" type="datetime1">
              <a:rPr lang="en-US" smtClean="0"/>
              <a:t>8/30/16</a:t>
            </a:fld>
            <a:endParaRPr lang="en-US"/>
          </a:p>
        </p:txBody>
      </p:sp>
      <p:sp>
        <p:nvSpPr>
          <p:cNvPr id="6" name="Footer Placeholder 5"/>
          <p:cNvSpPr>
            <a:spLocks noGrp="1"/>
          </p:cNvSpPr>
          <p:nvPr>
            <p:ph type="ftr" sz="quarter" idx="11"/>
          </p:nvPr>
        </p:nvSpPr>
        <p:spPr/>
        <p:txBody>
          <a:bodyPr/>
          <a:lstStyle/>
          <a:p>
            <a:r>
              <a:rPr lang="en-US" smtClean="0"/>
              <a:t>John P. Dickerson - Thesis Defense</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4C47092D-D6E6-A342-84C6-E474677949CF}" type="datetime1">
              <a:rPr lang="en-US" smtClean="0"/>
              <a:t>8/30/16</a:t>
            </a:fld>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smtClean="0"/>
              <a:t>John P. Dickerson - Thesis Defense</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iming>
    <p:tnLst>
      <p:par>
        <p:cTn id="1" dur="indefinite" restart="never" nodeType="tmRoot"/>
      </p:par>
    </p:tnLst>
  </p:timing>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ohn@cs.umd.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jpeg"/><Relationship Id="rId1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gif"/><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19.png"/><Relationship Id="rId7" Type="http://schemas.microsoft.com/office/2007/relationships/hdphoto" Target="../media/hdphoto1.wdp"/><Relationship Id="rId8" Type="http://schemas.openxmlformats.org/officeDocument/2006/relationships/image" Target="../media/image20.png"/><Relationship Id="rId9" Type="http://schemas.microsoft.com/office/2007/relationships/hdphoto" Target="../media/hdphoto2.wdp"/><Relationship Id="rId10"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microsoft.com/office/2007/relationships/hdphoto" Target="../media/hdphoto3.wdp"/><Relationship Id="rId6" Type="http://schemas.openxmlformats.org/officeDocument/2006/relationships/image" Target="../media/image24.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17.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eg"/><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s.umd.edu/class/fall2016/cmsc828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gif"/><Relationship Id="rId5" Type="http://schemas.openxmlformats.org/officeDocument/2006/relationships/image" Target="../media/image9.jp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hyperlink" Target="http://jpdickerson.com/" TargetMode="External"/><Relationship Id="rId1" Type="http://schemas.openxmlformats.org/officeDocument/2006/relationships/slideLayout" Target="../slideLayouts/slideLayout2.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smtClean="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smtClean="0"/>
              <a:t>John P Dickerson</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smtClean="0"/>
              <a:t>Lecture #1 – 08/30/2016</a:t>
            </a:r>
          </a:p>
          <a:p>
            <a:endParaRPr lang="en-US" sz="1600" b="1" dirty="0" smtClean="0"/>
          </a:p>
          <a:p>
            <a:r>
              <a:rPr lang="en-US" sz="1600" b="1" dirty="0" smtClean="0"/>
              <a:t>CMSC828M</a:t>
            </a:r>
            <a:endParaRPr lang="en-US" sz="1600" b="1" dirty="0" smtClean="0"/>
          </a:p>
          <a:p>
            <a:r>
              <a:rPr lang="en-US" sz="1600" b="1" dirty="0" smtClean="0"/>
              <a:t>Tuesdays &amp; Thursdays</a:t>
            </a:r>
          </a:p>
          <a:p>
            <a:r>
              <a:rPr lang="en-US" sz="1600" b="1" dirty="0" smtClean="0"/>
              <a:t>12:30pm – 1:45pm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a:t>
            </a:r>
            <a:endParaRPr lang="en-US" dirty="0"/>
          </a:p>
        </p:txBody>
      </p:sp>
      <p:sp>
        <p:nvSpPr>
          <p:cNvPr id="3" name="Content Placeholder 2"/>
          <p:cNvSpPr>
            <a:spLocks noGrp="1"/>
          </p:cNvSpPr>
          <p:nvPr>
            <p:ph idx="1"/>
          </p:nvPr>
        </p:nvSpPr>
        <p:spPr>
          <a:xfrm>
            <a:off x="457200" y="5740398"/>
            <a:ext cx="7620000" cy="521230"/>
          </a:xfrm>
        </p:spPr>
        <p:txBody>
          <a:bodyPr>
            <a:normAutofit fontScale="85000" lnSpcReduction="20000"/>
          </a:bodyPr>
          <a:lstStyle/>
          <a:p>
            <a:r>
              <a:rPr lang="en-US" dirty="0" smtClean="0"/>
              <a:t>Please let me know if you did not receive my listserv email last night!  I will send out updates via the listserv, and probably via Piazza.</a:t>
            </a:r>
            <a:endParaRPr lang="en-US" dirty="0"/>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5" name="TextBox 4"/>
          <p:cNvSpPr txBox="1"/>
          <p:nvPr/>
        </p:nvSpPr>
        <p:spPr>
          <a:xfrm>
            <a:off x="5926667" y="1862667"/>
            <a:ext cx="2641600" cy="646331"/>
          </a:xfrm>
          <a:prstGeom prst="rect">
            <a:avLst/>
          </a:prstGeom>
          <a:noFill/>
        </p:spPr>
        <p:txBody>
          <a:bodyPr wrap="square" rtlCol="0">
            <a:spAutoFit/>
          </a:bodyPr>
          <a:lstStyle/>
          <a:p>
            <a:pPr algn="ctr"/>
            <a:r>
              <a:rPr lang="en-US" dirty="0" smtClean="0"/>
              <a:t>PhD/MSc/BSc?</a:t>
            </a:r>
          </a:p>
          <a:p>
            <a:pPr algn="ctr"/>
            <a:endParaRPr lang="en-US" dirty="0"/>
          </a:p>
        </p:txBody>
      </p:sp>
      <p:sp>
        <p:nvSpPr>
          <p:cNvPr id="6" name="TextBox 5"/>
          <p:cNvSpPr txBox="1"/>
          <p:nvPr/>
        </p:nvSpPr>
        <p:spPr>
          <a:xfrm>
            <a:off x="778934" y="2021250"/>
            <a:ext cx="2641600" cy="369332"/>
          </a:xfrm>
          <a:prstGeom prst="rect">
            <a:avLst/>
          </a:prstGeom>
          <a:noFill/>
        </p:spPr>
        <p:txBody>
          <a:bodyPr wrap="square" rtlCol="0">
            <a:spAutoFit/>
          </a:bodyPr>
          <a:lstStyle/>
          <a:p>
            <a:pPr algn="ctr"/>
            <a:r>
              <a:rPr lang="en-US" dirty="0" smtClean="0"/>
              <a:t>Area?</a:t>
            </a:r>
            <a:endParaRPr lang="en-US" dirty="0"/>
          </a:p>
        </p:txBody>
      </p:sp>
      <p:sp>
        <p:nvSpPr>
          <p:cNvPr id="7" name="TextBox 6"/>
          <p:cNvSpPr txBox="1"/>
          <p:nvPr/>
        </p:nvSpPr>
        <p:spPr>
          <a:xfrm>
            <a:off x="406400" y="3139916"/>
            <a:ext cx="2641600" cy="369332"/>
          </a:xfrm>
          <a:prstGeom prst="rect">
            <a:avLst/>
          </a:prstGeom>
          <a:noFill/>
        </p:spPr>
        <p:txBody>
          <a:bodyPr wrap="square" rtlCol="0">
            <a:spAutoFit/>
          </a:bodyPr>
          <a:lstStyle/>
          <a:p>
            <a:pPr algn="ctr"/>
            <a:r>
              <a:rPr lang="en-US" dirty="0" smtClean="0"/>
              <a:t>Interest in this course?</a:t>
            </a:r>
            <a:endParaRPr lang="en-US" dirty="0"/>
          </a:p>
        </p:txBody>
      </p:sp>
      <p:sp>
        <p:nvSpPr>
          <p:cNvPr id="8" name="TextBox 7"/>
          <p:cNvSpPr txBox="1"/>
          <p:nvPr/>
        </p:nvSpPr>
        <p:spPr>
          <a:xfrm>
            <a:off x="355600" y="4190846"/>
            <a:ext cx="2641600" cy="646331"/>
          </a:xfrm>
          <a:prstGeom prst="rect">
            <a:avLst/>
          </a:prstGeom>
          <a:noFill/>
        </p:spPr>
        <p:txBody>
          <a:bodyPr wrap="square" rtlCol="0">
            <a:spAutoFit/>
          </a:bodyPr>
          <a:lstStyle/>
          <a:p>
            <a:pPr algn="ctr"/>
            <a:r>
              <a:rPr lang="en-US" i="1" dirty="0" smtClean="0"/>
              <a:t>Do you want this to be an AI qualifier?</a:t>
            </a:r>
            <a:endParaRPr lang="en-US" i="1" dirty="0"/>
          </a:p>
        </p:txBody>
      </p:sp>
      <p:sp>
        <p:nvSpPr>
          <p:cNvPr id="10" name="TextBox 9"/>
          <p:cNvSpPr txBox="1"/>
          <p:nvPr/>
        </p:nvSpPr>
        <p:spPr>
          <a:xfrm>
            <a:off x="5774267" y="2950554"/>
            <a:ext cx="2794000" cy="923330"/>
          </a:xfrm>
          <a:prstGeom prst="rect">
            <a:avLst/>
          </a:prstGeom>
          <a:noFill/>
        </p:spPr>
        <p:txBody>
          <a:bodyPr wrap="square" rtlCol="0">
            <a:spAutoFit/>
          </a:bodyPr>
          <a:lstStyle/>
          <a:p>
            <a:pPr algn="ctr"/>
            <a:r>
              <a:rPr lang="en-US" dirty="0" smtClean="0"/>
              <a:t>Background in:</a:t>
            </a:r>
            <a:r>
              <a:rPr lang="en-US" dirty="0"/>
              <a:t> </a:t>
            </a:r>
            <a:r>
              <a:rPr lang="en-US" dirty="0" smtClean="0"/>
              <a:t>CS, game theory</a:t>
            </a:r>
            <a:r>
              <a:rPr lang="en-US" smtClean="0"/>
              <a:t>, mechanism design, HCI?</a:t>
            </a:r>
            <a:endParaRPr lang="en-US" dirty="0" smtClean="0"/>
          </a:p>
        </p:txBody>
      </p:sp>
      <p:sp>
        <p:nvSpPr>
          <p:cNvPr id="11" name="TextBox 10"/>
          <p:cNvSpPr txBox="1"/>
          <p:nvPr/>
        </p:nvSpPr>
        <p:spPr>
          <a:xfrm>
            <a:off x="5537200" y="4774612"/>
            <a:ext cx="2641600" cy="369332"/>
          </a:xfrm>
          <a:prstGeom prst="rect">
            <a:avLst/>
          </a:prstGeom>
          <a:noFill/>
        </p:spPr>
        <p:txBody>
          <a:bodyPr wrap="square" rtlCol="0">
            <a:spAutoFit/>
          </a:bodyPr>
          <a:lstStyle/>
          <a:p>
            <a:pPr algn="ctr"/>
            <a:r>
              <a:rPr lang="en-US" dirty="0" smtClean="0"/>
              <a:t>Advisor?</a:t>
            </a:r>
            <a:endParaRPr lang="en-US" dirty="0"/>
          </a:p>
        </p:txBody>
      </p:sp>
      <p:sp>
        <p:nvSpPr>
          <p:cNvPr id="12" name="Slide Number Placeholder 11"/>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7728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structure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First 4 lectures: primers in GT/MD and optimization</a:t>
            </a:r>
          </a:p>
          <a:p>
            <a:r>
              <a:rPr lang="en-US" dirty="0" smtClean="0"/>
              <a:t>Next 23 lectures: theory + application areas</a:t>
            </a:r>
            <a:endParaRPr lang="en-US" dirty="0"/>
          </a:p>
          <a:p>
            <a:pPr marL="342900" indent="-342900">
              <a:buFont typeface="Arial" charset="0"/>
              <a:buChar char="•"/>
            </a:pPr>
            <a:r>
              <a:rPr lang="en-US" b="0" dirty="0" smtClean="0"/>
              <a:t>Security games</a:t>
            </a:r>
          </a:p>
          <a:p>
            <a:pPr marL="342900" indent="-342900">
              <a:buFont typeface="Arial" charset="0"/>
              <a:buChar char="•"/>
            </a:pPr>
            <a:r>
              <a:rPr lang="en-US" b="0" dirty="0" smtClean="0"/>
              <a:t>Healthcare markets (organ allocation, financing R&amp;D)</a:t>
            </a:r>
          </a:p>
          <a:p>
            <a:pPr marL="342900" indent="-342900">
              <a:buFont typeface="Arial" charset="0"/>
              <a:buChar char="•"/>
            </a:pPr>
            <a:r>
              <a:rPr lang="en-US" b="0" dirty="0" smtClean="0"/>
              <a:t>Food allocation</a:t>
            </a:r>
          </a:p>
          <a:p>
            <a:pPr marL="342900" indent="-342900">
              <a:buFont typeface="Arial" charset="0"/>
              <a:buChar char="•"/>
            </a:pPr>
            <a:r>
              <a:rPr lang="en-US" b="0" dirty="0" smtClean="0"/>
              <a:t>Combinatorial assignment (bidding on courses)</a:t>
            </a:r>
          </a:p>
          <a:p>
            <a:pPr marL="342900" indent="-342900">
              <a:buFont typeface="Arial" charset="0"/>
              <a:buChar char="•"/>
            </a:pPr>
            <a:r>
              <a:rPr lang="en-US" b="0" dirty="0" smtClean="0"/>
              <a:t>Incentive auctions (FCC spectrum allocation)</a:t>
            </a:r>
          </a:p>
          <a:p>
            <a:pPr marL="342900" indent="-342900">
              <a:buFont typeface="Arial" charset="0"/>
              <a:buChar char="•"/>
            </a:pPr>
            <a:r>
              <a:rPr lang="en-US" b="0" dirty="0" smtClean="0"/>
              <a:t>Fair Division (allocating rooms to schools)</a:t>
            </a:r>
          </a:p>
          <a:p>
            <a:pPr marL="342900" indent="-342900">
              <a:buFont typeface="Arial" charset="0"/>
              <a:buChar char="•"/>
            </a:pPr>
            <a:r>
              <a:rPr lang="en-US" b="0" dirty="0" smtClean="0"/>
              <a:t>Voting (#trump2016)</a:t>
            </a:r>
          </a:p>
          <a:p>
            <a:pPr marL="342900" indent="-342900">
              <a:buFont typeface="Arial" charset="0"/>
              <a:buChar char="•"/>
            </a:pPr>
            <a:r>
              <a:rPr lang="en-US" b="0" dirty="0" smtClean="0"/>
              <a:t>School choice (assigning kids to schools)</a:t>
            </a:r>
          </a:p>
          <a:p>
            <a:pPr marL="342900" indent="-342900">
              <a:buFont typeface="Arial" charset="0"/>
              <a:buChar char="•"/>
            </a:pPr>
            <a:r>
              <a:rPr lang="en-US" b="0" dirty="0" smtClean="0"/>
              <a:t>Prediction markets (#trump2016?)</a:t>
            </a:r>
          </a:p>
          <a:p>
            <a:pPr marL="342900" indent="-342900">
              <a:buFont typeface="Arial" charset="0"/>
              <a:buChar char="•"/>
            </a:pPr>
            <a:r>
              <a:rPr lang="en-US" b="0" dirty="0" smtClean="0"/>
              <a:t>Two lectures of “floating topics” – ideas?</a:t>
            </a:r>
          </a:p>
          <a:p>
            <a:r>
              <a:rPr lang="en-US" dirty="0" smtClean="0">
                <a:solidFill>
                  <a:schemeClr val="tx2"/>
                </a:solidFill>
              </a:rPr>
              <a:t>Final 2 lectures: project presentations</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grpSp>
        <p:nvGrpSpPr>
          <p:cNvPr id="7" name="Group 6"/>
          <p:cNvGrpSpPr/>
          <p:nvPr/>
        </p:nvGrpSpPr>
        <p:grpSpPr>
          <a:xfrm>
            <a:off x="6882194" y="2032000"/>
            <a:ext cx="1507744" cy="2807732"/>
            <a:chOff x="6882194" y="2032000"/>
            <a:chExt cx="1507744" cy="2807732"/>
          </a:xfrm>
        </p:grpSpPr>
        <p:pic>
          <p:nvPicPr>
            <p:cNvPr id="5" name="Picture 4"/>
            <p:cNvPicPr>
              <a:picLocks noChangeAspect="1"/>
            </p:cNvPicPr>
            <p:nvPr/>
          </p:nvPicPr>
          <p:blipFill>
            <a:blip r:embed="rId2"/>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smtClean="0"/>
                <a:t>Ambitious </a:t>
              </a:r>
              <a:r>
                <a:rPr lang="is-IS" dirty="0" smtClean="0"/>
                <a:t>…</a:t>
              </a:r>
              <a:endParaRPr lang="en-US" dirty="0"/>
            </a:p>
          </p:txBody>
        </p:sp>
      </p:grpSp>
    </p:spTree>
    <p:extLst>
      <p:ext uri="{BB962C8B-B14F-4D97-AF65-F5344CB8AC3E}">
        <p14:creationId xmlns:p14="http://schemas.microsoft.com/office/powerpoint/2010/main" val="387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#1: Project</a:t>
            </a:r>
            <a:endParaRPr lang="en-US" dirty="0"/>
          </a:p>
        </p:txBody>
      </p:sp>
      <p:sp>
        <p:nvSpPr>
          <p:cNvPr id="3" name="Content Placeholder 2"/>
          <p:cNvSpPr>
            <a:spLocks noGrp="1"/>
          </p:cNvSpPr>
          <p:nvPr>
            <p:ph idx="1"/>
          </p:nvPr>
        </p:nvSpPr>
        <p:spPr/>
        <p:txBody>
          <a:bodyPr>
            <a:normAutofit lnSpcReduction="10000"/>
          </a:bodyPr>
          <a:lstStyle/>
          <a:p>
            <a:r>
              <a:rPr lang="en-US" b="0" dirty="0"/>
              <a:t>Students </a:t>
            </a:r>
            <a:r>
              <a:rPr lang="en-US" b="0" dirty="0" smtClean="0"/>
              <a:t>will </a:t>
            </a:r>
            <a:r>
              <a:rPr lang="en-US" b="0" dirty="0"/>
              <a:t>complete a </a:t>
            </a:r>
            <a:r>
              <a:rPr lang="en-US" dirty="0"/>
              <a:t>semester-long course project</a:t>
            </a:r>
            <a:r>
              <a:rPr lang="en-US" b="0" dirty="0"/>
              <a:t> on something related to market and mechanism </a:t>
            </a:r>
            <a:r>
              <a:rPr lang="en-US" b="0" dirty="0" smtClean="0"/>
              <a:t>design.</a:t>
            </a:r>
          </a:p>
          <a:p>
            <a:pPr marL="342900" indent="-342900">
              <a:buFont typeface="Arial" charset="0"/>
              <a:buChar char="•"/>
            </a:pPr>
            <a:r>
              <a:rPr lang="en-US" b="0" dirty="0" smtClean="0"/>
              <a:t>Individual or small group</a:t>
            </a:r>
          </a:p>
          <a:p>
            <a:pPr marL="342900" indent="-342900">
              <a:buFont typeface="Arial" charset="0"/>
              <a:buChar char="•"/>
            </a:pPr>
            <a:r>
              <a:rPr lang="en-US" b="0" dirty="0" smtClean="0"/>
              <a:t>100% theory, 100% applied, or convex combination</a:t>
            </a:r>
          </a:p>
          <a:p>
            <a:r>
              <a:rPr lang="en-US" dirty="0" smtClean="0"/>
              <a:t>Goal</a:t>
            </a:r>
            <a:r>
              <a:rPr lang="en-US" b="0" dirty="0" smtClean="0"/>
              <a:t>: create something</a:t>
            </a:r>
            <a:r>
              <a:rPr lang="en-US" b="0" dirty="0"/>
              <a:t> </a:t>
            </a:r>
            <a:r>
              <a:rPr lang="en-US" dirty="0" smtClean="0">
                <a:solidFill>
                  <a:schemeClr val="tx2"/>
                </a:solidFill>
              </a:rPr>
              <a:t>publishable</a:t>
            </a:r>
            <a:r>
              <a:rPr lang="en-US" b="0" dirty="0"/>
              <a:t>!</a:t>
            </a:r>
            <a:endParaRPr lang="en-US" b="0" dirty="0" smtClean="0"/>
          </a:p>
          <a:p>
            <a:r>
              <a:rPr lang="en-US" b="0" dirty="0" smtClean="0"/>
              <a:t>Important dates:</a:t>
            </a:r>
          </a:p>
          <a:p>
            <a:pPr marL="342900" indent="-342900">
              <a:buFont typeface="Arial" charset="0"/>
              <a:buChar char="•"/>
            </a:pPr>
            <a:r>
              <a:rPr lang="en-US" b="0" dirty="0" smtClean="0"/>
              <a:t>Project </a:t>
            </a:r>
            <a:r>
              <a:rPr lang="en-US" b="0" dirty="0"/>
              <a:t>proposals will be due in </a:t>
            </a:r>
            <a:r>
              <a:rPr lang="en-US" b="0" dirty="0" smtClean="0"/>
              <a:t>mid-October</a:t>
            </a:r>
          </a:p>
          <a:p>
            <a:pPr marL="342900" indent="-342900">
              <a:buFont typeface="Arial" charset="0"/>
              <a:buChar char="•"/>
            </a:pPr>
            <a:r>
              <a:rPr lang="en-US" b="0" dirty="0" smtClean="0"/>
              <a:t>Project presentations will be during the last two lectures</a:t>
            </a:r>
          </a:p>
          <a:p>
            <a:pPr marL="342900" indent="-342900">
              <a:buFont typeface="Arial" charset="0"/>
              <a:buChar char="•"/>
            </a:pPr>
            <a:r>
              <a:rPr lang="en-US" b="0" dirty="0" smtClean="0"/>
              <a:t>Project </a:t>
            </a:r>
            <a:r>
              <a:rPr lang="en-US" b="0" dirty="0" err="1" smtClean="0"/>
              <a:t>writeups</a:t>
            </a:r>
            <a:r>
              <a:rPr lang="en-US" b="0" dirty="0" smtClean="0"/>
              <a:t>—formatted as, say, a NIPS </a:t>
            </a:r>
            <a:r>
              <a:rPr lang="en-US" b="0" dirty="0"/>
              <a:t>conference </a:t>
            </a:r>
            <a:r>
              <a:rPr lang="en-US" b="0" dirty="0" smtClean="0"/>
              <a:t>paper or similar—will </a:t>
            </a:r>
            <a:r>
              <a:rPr lang="en-US" b="0" dirty="0"/>
              <a:t>be due by the exam date for this course (Monday, December 19 at 1:30PM).</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7733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#2: Scribe</a:t>
            </a:r>
            <a:endParaRPr lang="en-US" dirty="0"/>
          </a:p>
        </p:txBody>
      </p:sp>
      <p:sp>
        <p:nvSpPr>
          <p:cNvPr id="3" name="Content Placeholder 2"/>
          <p:cNvSpPr>
            <a:spLocks noGrp="1"/>
          </p:cNvSpPr>
          <p:nvPr>
            <p:ph idx="1"/>
          </p:nvPr>
        </p:nvSpPr>
        <p:spPr/>
        <p:txBody>
          <a:bodyPr>
            <a:normAutofit lnSpcReduction="10000"/>
          </a:bodyPr>
          <a:lstStyle/>
          <a:p>
            <a:r>
              <a:rPr lang="en-US" dirty="0" smtClean="0"/>
              <a:t>Hopefully we’ll have some </a:t>
            </a:r>
            <a:r>
              <a:rPr lang="en-US" dirty="0" smtClean="0">
                <a:solidFill>
                  <a:schemeClr val="tx2"/>
                </a:solidFill>
              </a:rPr>
              <a:t>fun conversations </a:t>
            </a:r>
            <a:r>
              <a:rPr lang="en-US" dirty="0" smtClean="0"/>
              <a:t>in class</a:t>
            </a:r>
          </a:p>
          <a:p>
            <a:pPr marL="342900" indent="-342900">
              <a:buFont typeface="Arial" charset="0"/>
              <a:buChar char="•"/>
            </a:pPr>
            <a:r>
              <a:rPr lang="en-US" b="0" dirty="0" smtClean="0"/>
              <a:t>Scribing will help us keep a record of this!</a:t>
            </a:r>
            <a:endParaRPr lang="en-US" b="0" dirty="0"/>
          </a:p>
          <a:p>
            <a:r>
              <a:rPr lang="en-US" dirty="0" smtClean="0"/>
              <a:t>Basics:</a:t>
            </a:r>
          </a:p>
          <a:p>
            <a:pPr marL="342900" indent="-342900">
              <a:buFont typeface="Arial" charset="0"/>
              <a:buChar char="•"/>
            </a:pPr>
            <a:r>
              <a:rPr lang="en-US" b="0" dirty="0" smtClean="0"/>
              <a:t>Summarize the topic of the lecture</a:t>
            </a:r>
          </a:p>
          <a:p>
            <a:pPr marL="342900" indent="-342900">
              <a:buFont typeface="Arial" charset="0"/>
              <a:buChar char="•"/>
            </a:pPr>
            <a:r>
              <a:rPr lang="en-US" b="0" dirty="0" smtClean="0"/>
              <a:t>Summarize any good conversation points</a:t>
            </a:r>
          </a:p>
          <a:p>
            <a:pPr marL="342900" indent="-342900">
              <a:buFont typeface="Arial" charset="0"/>
              <a:buChar char="•"/>
            </a:pPr>
            <a:r>
              <a:rPr lang="en-US" b="0" dirty="0" smtClean="0"/>
              <a:t>If relevant, list open questions or project ideas that we came up with during class</a:t>
            </a:r>
          </a:p>
          <a:p>
            <a:r>
              <a:rPr lang="en-US" dirty="0" smtClean="0"/>
              <a:t>Logistics:</a:t>
            </a:r>
          </a:p>
          <a:p>
            <a:pPr marL="342900" indent="-342900">
              <a:buFont typeface="Arial" charset="0"/>
              <a:buChar char="•"/>
            </a:pPr>
            <a:r>
              <a:rPr lang="en-US" b="0" dirty="0" smtClean="0"/>
              <a:t>Post to Piazza / email to </a:t>
            </a:r>
            <a:r>
              <a:rPr lang="en-US" b="0" dirty="0" smtClean="0">
                <a:hlinkClick r:id="rId2"/>
              </a:rPr>
              <a:t>john@cs.umd.edu</a:t>
            </a:r>
            <a:r>
              <a:rPr lang="en-US" b="0" dirty="0" smtClean="0"/>
              <a:t> within </a:t>
            </a:r>
            <a:r>
              <a:rPr lang="en-US" b="0" dirty="0" smtClean="0">
                <a:solidFill>
                  <a:schemeClr val="tx2"/>
                </a:solidFill>
              </a:rPr>
              <a:t>two days</a:t>
            </a:r>
            <a:r>
              <a:rPr lang="en-US" b="0" dirty="0" smtClean="0"/>
              <a:t> of the course</a:t>
            </a:r>
          </a:p>
          <a:p>
            <a:pPr marL="342900" indent="-342900">
              <a:buFont typeface="Arial" charset="0"/>
              <a:buChar char="•"/>
            </a:pPr>
            <a:r>
              <a:rPr lang="en-US" b="0" dirty="0" smtClean="0"/>
              <a:t>I’ll post a .</a:t>
            </a:r>
            <a:r>
              <a:rPr lang="en-US" b="0" dirty="0" err="1" smtClean="0"/>
              <a:t>tex</a:t>
            </a:r>
            <a:r>
              <a:rPr lang="en-US" b="0" dirty="0" smtClean="0"/>
              <a:t>/.sty template soon</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18278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#3: Class Participation</a:t>
            </a:r>
            <a:endParaRPr lang="en-US" dirty="0"/>
          </a:p>
        </p:txBody>
      </p:sp>
      <p:sp>
        <p:nvSpPr>
          <p:cNvPr id="3" name="Content Placeholder 2"/>
          <p:cNvSpPr>
            <a:spLocks noGrp="1"/>
          </p:cNvSpPr>
          <p:nvPr>
            <p:ph idx="1"/>
          </p:nvPr>
        </p:nvSpPr>
        <p:spPr/>
        <p:txBody>
          <a:bodyPr/>
          <a:lstStyle/>
          <a:p>
            <a:r>
              <a:rPr lang="en-US" dirty="0" smtClean="0">
                <a:solidFill>
                  <a:schemeClr val="tx2">
                    <a:lumMod val="40000"/>
                    <a:lumOff val="60000"/>
                  </a:schemeClr>
                </a:solidFill>
              </a:rPr>
              <a:t>Please</a:t>
            </a:r>
            <a:r>
              <a:rPr lang="en-US" dirty="0" smtClean="0"/>
              <a:t> </a:t>
            </a:r>
            <a:r>
              <a:rPr lang="en-US" dirty="0" smtClean="0">
                <a:solidFill>
                  <a:schemeClr val="tx2">
                    <a:lumMod val="60000"/>
                    <a:lumOff val="40000"/>
                  </a:schemeClr>
                </a:solidFill>
              </a:rPr>
              <a:t>please</a:t>
            </a:r>
            <a:r>
              <a:rPr lang="en-US" dirty="0" smtClean="0"/>
              <a:t> </a:t>
            </a:r>
            <a:r>
              <a:rPr lang="en-US" dirty="0" smtClean="0">
                <a:solidFill>
                  <a:schemeClr val="tx2"/>
                </a:solidFill>
              </a:rPr>
              <a:t>please </a:t>
            </a:r>
            <a:r>
              <a:rPr lang="en-US" dirty="0" smtClean="0">
                <a:solidFill>
                  <a:schemeClr val="tx2">
                    <a:lumMod val="75000"/>
                  </a:schemeClr>
                </a:solidFill>
              </a:rPr>
              <a:t>please </a:t>
            </a:r>
            <a:r>
              <a:rPr lang="en-US" dirty="0" smtClean="0">
                <a:solidFill>
                  <a:schemeClr val="tx2">
                    <a:lumMod val="50000"/>
                  </a:schemeClr>
                </a:solidFill>
              </a:rPr>
              <a:t>please</a:t>
            </a:r>
            <a:r>
              <a:rPr lang="en-US" dirty="0" smtClean="0">
                <a:solidFill>
                  <a:schemeClr val="tx2">
                    <a:lumMod val="75000"/>
                  </a:schemeClr>
                </a:solidFill>
              </a:rPr>
              <a:t> </a:t>
            </a:r>
            <a:r>
              <a:rPr lang="en-US" dirty="0" smtClean="0"/>
              <a:t>read the paper(s) before coming to class!</a:t>
            </a:r>
          </a:p>
          <a:p>
            <a:pPr marL="342900" indent="-342900">
              <a:buFont typeface="Arial" charset="0"/>
              <a:buChar char="•"/>
            </a:pPr>
            <a:r>
              <a:rPr lang="en-US" dirty="0" smtClean="0"/>
              <a:t>You don’t want to let the scribes get bored </a:t>
            </a:r>
            <a:r>
              <a:rPr lang="is-IS" dirty="0" smtClean="0"/>
              <a:t>…</a:t>
            </a:r>
          </a:p>
          <a:p>
            <a:endParaRPr lang="is-IS" dirty="0" smtClean="0"/>
          </a:p>
          <a:p>
            <a:r>
              <a:rPr lang="is-IS" dirty="0" smtClean="0"/>
              <a:t>Participate on Piazza, help brainstorm project ideas, ask questions in class, answer questions in class, etc.</a:t>
            </a:r>
          </a:p>
          <a:p>
            <a:endParaRPr lang="is-IS" dirty="0" smtClean="0"/>
          </a:p>
          <a:p>
            <a:r>
              <a:rPr lang="is-IS" dirty="0" smtClean="0"/>
              <a:t>(These should be easy points for everyone.)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10895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Breakdown	</a:t>
            </a:r>
            <a:endParaRPr lang="en-US" dirty="0"/>
          </a:p>
        </p:txBody>
      </p:sp>
      <p:sp>
        <p:nvSpPr>
          <p:cNvPr id="3" name="Content Placeholder 2"/>
          <p:cNvSpPr>
            <a:spLocks noGrp="1"/>
          </p:cNvSpPr>
          <p:nvPr>
            <p:ph idx="1"/>
          </p:nvPr>
        </p:nvSpPr>
        <p:spPr/>
        <p:txBody>
          <a:bodyPr/>
          <a:lstStyle/>
          <a:p>
            <a:r>
              <a:rPr lang="en-US" dirty="0" smtClean="0"/>
              <a:t>70% course project:</a:t>
            </a:r>
          </a:p>
          <a:p>
            <a:pPr marL="342900" indent="-342900">
              <a:buFont typeface="Arial" charset="0"/>
              <a:buChar char="•"/>
            </a:pPr>
            <a:r>
              <a:rPr lang="en-US" dirty="0" smtClean="0"/>
              <a:t>10% project proposal</a:t>
            </a:r>
          </a:p>
          <a:p>
            <a:pPr marL="342900" indent="-342900">
              <a:buFont typeface="Arial" charset="0"/>
              <a:buChar char="•"/>
            </a:pPr>
            <a:r>
              <a:rPr lang="en-US" dirty="0" smtClean="0"/>
              <a:t>20% in-class presentation</a:t>
            </a:r>
          </a:p>
          <a:p>
            <a:pPr marL="342900" indent="-342900">
              <a:buFont typeface="Arial" charset="0"/>
              <a:buChar char="•"/>
            </a:pPr>
            <a:r>
              <a:rPr lang="en-US" dirty="0" smtClean="0"/>
              <a:t>40% course project </a:t>
            </a:r>
            <a:r>
              <a:rPr lang="en-US" dirty="0" err="1" smtClean="0"/>
              <a:t>writeup</a:t>
            </a:r>
            <a:endParaRPr lang="en-US" dirty="0"/>
          </a:p>
          <a:p>
            <a:endParaRPr lang="en-US" dirty="0" smtClean="0"/>
          </a:p>
          <a:p>
            <a:r>
              <a:rPr lang="en-US" dirty="0" smtClean="0"/>
              <a:t>15% scribing</a:t>
            </a:r>
          </a:p>
          <a:p>
            <a:endParaRPr lang="en-US" dirty="0"/>
          </a:p>
          <a:p>
            <a:r>
              <a:rPr lang="en-US" dirty="0" smtClean="0"/>
              <a:t>15% course participation</a:t>
            </a:r>
          </a:p>
          <a:p>
            <a:endParaRPr lang="en-US" dirty="0" smtClean="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1388810477"/>
              </p:ext>
            </p:extLst>
          </p:nvPr>
        </p:nvGraphicFramePr>
        <p:xfrm>
          <a:off x="4447607" y="2438311"/>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15</a:t>
            </a:fld>
            <a:endParaRPr lang="en-US"/>
          </a:p>
        </p:txBody>
      </p:sp>
      <p:sp>
        <p:nvSpPr>
          <p:cNvPr id="7" name="TextBox 6"/>
          <p:cNvSpPr txBox="1"/>
          <p:nvPr/>
        </p:nvSpPr>
        <p:spPr>
          <a:xfrm>
            <a:off x="7672953" y="3658756"/>
            <a:ext cx="1212284" cy="646331"/>
          </a:xfrm>
          <a:prstGeom prst="rect">
            <a:avLst/>
          </a:prstGeom>
          <a:noFill/>
        </p:spPr>
        <p:txBody>
          <a:bodyPr wrap="square" rtlCol="0">
            <a:spAutoFit/>
          </a:bodyPr>
          <a:lstStyle/>
          <a:p>
            <a:r>
              <a:rPr lang="en-US" sz="3600" dirty="0" smtClean="0"/>
              <a:t>= A+</a:t>
            </a:r>
            <a:endParaRPr lang="en-US" sz="3600" dirty="0"/>
          </a:p>
        </p:txBody>
      </p:sp>
    </p:spTree>
    <p:extLst>
      <p:ext uri="{BB962C8B-B14F-4D97-AF65-F5344CB8AC3E}">
        <p14:creationId xmlns:p14="http://schemas.microsoft.com/office/powerpoint/2010/main" val="184844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smtClean="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508612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Anti-Harassment</a:t>
            </a:r>
            <a:endParaRPr lang="en-US" dirty="0"/>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a:t>
            </a:r>
            <a:r>
              <a:rPr lang="en-US" b="0" dirty="0" smtClean="0"/>
              <a:t>our </a:t>
            </a:r>
            <a:r>
              <a:rPr lang="en-US" b="0" dirty="0"/>
              <a:t>aims and goals. These require an environment that recognizes the inherent worth of every person and group, that fosters dignity, understanding, and mutual respect, and that embraces diversity. For these reasons, </a:t>
            </a:r>
            <a:r>
              <a:rPr lang="en-US" b="0" dirty="0" smtClean="0"/>
              <a:t>we are </a:t>
            </a:r>
            <a:r>
              <a:rPr lang="en-US" b="0" dirty="0"/>
              <a:t>dedicated to providing a harassment-free experience for participants </a:t>
            </a:r>
            <a:r>
              <a:rPr lang="en-US" b="0" dirty="0" smtClean="0"/>
              <a:t>in (and out) of this class.</a:t>
            </a:r>
          </a:p>
          <a:p>
            <a:endParaRPr lang="en-US" b="0" dirty="0" smtClean="0"/>
          </a:p>
          <a:p>
            <a:r>
              <a:rPr lang="en-US" b="0" dirty="0" smtClean="0">
                <a:solidFill>
                  <a:schemeClr val="tx2"/>
                </a:solidFill>
              </a:rPr>
              <a:t>Harassment</a:t>
            </a:r>
            <a:r>
              <a:rPr lang="en-US" b="0" dirty="0" smtClean="0"/>
              <a:t> </a:t>
            </a:r>
            <a:r>
              <a:rPr lang="en-US" b="0" dirty="0"/>
              <a:t>is unwelcome or hostile behavior, including speech that intimidates, creates discomfort, or interferes with a person's participation or opportunity for participation, in a conference, event or program. </a:t>
            </a:r>
            <a:endParaRPr lang="en-US" b="0" dirty="0" smtClean="0"/>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smtClean="0"/>
              <a:t>(Adapted from ACM SIGCOMM’s policies)</a:t>
            </a:r>
            <a:endParaRPr lang="en-US" sz="1400" dirty="0"/>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t>Common Sense!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707943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r>
              <a:rPr lang="en-US" b="0" dirty="0" smtClean="0"/>
              <a:t>.</a:t>
            </a:r>
            <a:r>
              <a:rPr lang="en-US" b="0" dirty="0"/>
              <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smtClean="0">
                <a:solidFill>
                  <a:schemeClr val="tx2"/>
                </a:solidFill>
              </a:rPr>
              <a:t>We strongly </a:t>
            </a:r>
            <a:r>
              <a:rPr lang="en-US" b="0" dirty="0">
                <a:solidFill>
                  <a:schemeClr val="tx2"/>
                </a:solidFill>
              </a:rPr>
              <a:t>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a:t>
            </a:r>
            <a:r>
              <a:rPr lang="en-US" b="0" dirty="0" smtClean="0"/>
              <a:t>chance – if </a:t>
            </a:r>
            <a:r>
              <a:rPr lang="en-US" b="0" dirty="0"/>
              <a:t>you're having trouble understanding the material, please let </a:t>
            </a:r>
            <a:r>
              <a:rPr lang="en-US" b="0" dirty="0" smtClean="0"/>
              <a:t>me know </a:t>
            </a:r>
            <a:r>
              <a:rPr lang="en-US" b="0" dirty="0"/>
              <a:t>and </a:t>
            </a:r>
            <a:r>
              <a:rPr lang="en-US" b="0" dirty="0" smtClean="0"/>
              <a:t>I will </a:t>
            </a:r>
            <a:r>
              <a:rPr lang="en-US" b="0" dirty="0"/>
              <a:t>be more than happy to help</a:t>
            </a:r>
            <a:r>
              <a:rPr lang="en-US" b="0" dirty="0" smtClean="0"/>
              <a:t>.</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smtClean="0"/>
              <a:t>(Text </a:t>
            </a:r>
            <a:r>
              <a:rPr lang="en-US" sz="1400" dirty="0" err="1" smtClean="0"/>
              <a:t>unironically</a:t>
            </a:r>
            <a:r>
              <a:rPr lang="en-US" sz="1400" dirty="0" smtClean="0"/>
              <a:t> stolen from Hal </a:t>
            </a:r>
            <a:r>
              <a:rPr lang="en-US" sz="1400" dirty="0" err="1" smtClean="0"/>
              <a:t>Daumé</a:t>
            </a:r>
            <a:r>
              <a:rPr lang="en-US" sz="1400" dirty="0" smtClean="0"/>
              <a:t> III)</a:t>
            </a:r>
            <a:endParaRPr lang="en-US" sz="1400" dirty="0"/>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t>Common Sense!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1828297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smtClean="0"/>
              <a:t>Example Application Areas</a:t>
            </a:r>
            <a:br>
              <a:rPr lang="en-US" dirty="0" smtClean="0"/>
            </a:br>
            <a:r>
              <a:rPr lang="en-US" sz="2200" i="1" dirty="0" smtClean="0">
                <a:solidFill>
                  <a:schemeClr val="bg1">
                    <a:lumMod val="50000"/>
                  </a:schemeClr>
                </a:solidFill>
              </a:rPr>
              <a:t>Many of which we’ll cover in future classes</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51642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37" y="1991380"/>
            <a:ext cx="8991600" cy="523220"/>
          </a:xfrm>
          <a:prstGeom prst="rect">
            <a:avLst/>
          </a:prstGeom>
          <a:noFill/>
        </p:spPr>
        <p:txBody>
          <a:bodyPr wrap="square" rtlCol="0">
            <a:spAutoFit/>
          </a:bodyPr>
          <a:lstStyle/>
          <a:p>
            <a:r>
              <a:rPr lang="en-US" sz="2800" dirty="0" smtClean="0"/>
              <a:t>Markets come in many forms …</a:t>
            </a:r>
          </a:p>
        </p:txBody>
      </p:sp>
      <p:sp>
        <p:nvSpPr>
          <p:cNvPr id="5" name="TextBox 4"/>
          <p:cNvSpPr txBox="1"/>
          <p:nvPr/>
        </p:nvSpPr>
        <p:spPr>
          <a:xfrm>
            <a:off x="1066800" y="2779693"/>
            <a:ext cx="6553200" cy="954107"/>
          </a:xfrm>
          <a:prstGeom prst="rect">
            <a:avLst/>
          </a:prstGeom>
          <a:noFill/>
        </p:spPr>
        <p:txBody>
          <a:bodyPr wrap="square" rtlCol="0">
            <a:spAutoFit/>
          </a:bodyPr>
          <a:lstStyle/>
          <a:p>
            <a:pPr algn="ctr"/>
            <a:r>
              <a:rPr lang="en-US" sz="2800" dirty="0" smtClean="0"/>
              <a:t>… some of which don</a:t>
            </a:r>
            <a:r>
              <a:rPr lang="fr-FR" sz="2800" dirty="0" smtClean="0"/>
              <a:t>’</a:t>
            </a:r>
            <a:r>
              <a:rPr lang="en-US" sz="2800" dirty="0" smtClean="0"/>
              <a:t>t conform to conventional notions of markets …</a:t>
            </a:r>
          </a:p>
        </p:txBody>
      </p:sp>
      <p:sp>
        <p:nvSpPr>
          <p:cNvPr id="6" name="TextBox 5"/>
          <p:cNvSpPr txBox="1"/>
          <p:nvPr/>
        </p:nvSpPr>
        <p:spPr>
          <a:xfrm>
            <a:off x="18107" y="3962400"/>
            <a:ext cx="8991600" cy="523220"/>
          </a:xfrm>
          <a:prstGeom prst="rect">
            <a:avLst/>
          </a:prstGeom>
          <a:noFill/>
        </p:spPr>
        <p:txBody>
          <a:bodyPr wrap="square" rtlCol="0">
            <a:spAutoFit/>
          </a:bodyPr>
          <a:lstStyle/>
          <a:p>
            <a:pPr algn="r"/>
            <a:r>
              <a:rPr lang="en-US" sz="2800" dirty="0" smtClean="0"/>
              <a:t>… and some in which money may play little or no role.</a:t>
            </a:r>
            <a:endParaRPr lang="en-US" sz="2800" dirty="0"/>
          </a:p>
        </p:txBody>
      </p:sp>
      <p:sp>
        <p:nvSpPr>
          <p:cNvPr id="7" name="TextBox 6"/>
          <p:cNvSpPr txBox="1"/>
          <p:nvPr/>
        </p:nvSpPr>
        <p:spPr>
          <a:xfrm>
            <a:off x="3723559" y="4419600"/>
            <a:ext cx="5235491" cy="369332"/>
          </a:xfrm>
          <a:prstGeom prst="rect">
            <a:avLst/>
          </a:prstGeom>
          <a:noFill/>
        </p:spPr>
        <p:txBody>
          <a:bodyPr wrap="square" rtlCol="0">
            <a:spAutoFit/>
          </a:bodyPr>
          <a:lstStyle/>
          <a:p>
            <a:pPr algn="r"/>
            <a:r>
              <a:rPr lang="en-US" dirty="0" smtClean="0">
                <a:solidFill>
                  <a:schemeClr val="tx1">
                    <a:lumMod val="75000"/>
                  </a:schemeClr>
                </a:solidFill>
              </a:rPr>
              <a:t>– excerpt from </a:t>
            </a:r>
            <a:r>
              <a:rPr lang="en-US" i="1" dirty="0" smtClean="0">
                <a:solidFill>
                  <a:schemeClr val="tx1">
                    <a:lumMod val="75000"/>
                  </a:schemeClr>
                </a:solidFill>
              </a:rPr>
              <a:t>Who Gets What – and Why </a:t>
            </a:r>
            <a:endParaRPr lang="en-US" dirty="0">
              <a:solidFill>
                <a:schemeClr val="tx1">
                  <a:lumMod val="75000"/>
                </a:schemeClr>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3221290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br>
              <a:rPr lang="en-US" dirty="0" smtClean="0"/>
            </a:br>
            <a:r>
              <a:rPr lang="en-US" dirty="0" smtClean="0"/>
              <a:t>Matching </a:t>
            </a:r>
            <a:r>
              <a:rPr lang="en-US" dirty="0" smtClean="0"/>
              <a:t>markets</a:t>
            </a:r>
            <a:endParaRPr lang="en-US" dirty="0"/>
          </a:p>
        </p:txBody>
      </p:sp>
      <p:sp>
        <p:nvSpPr>
          <p:cNvPr id="3" name="Content Placeholder 2"/>
          <p:cNvSpPr>
            <a:spLocks noGrp="1"/>
          </p:cNvSpPr>
          <p:nvPr>
            <p:ph idx="1"/>
          </p:nvPr>
        </p:nvSpPr>
        <p:spPr>
          <a:xfrm>
            <a:off x="457200" y="1752600"/>
            <a:ext cx="6117771" cy="4615543"/>
          </a:xfrm>
        </p:spPr>
        <p:txBody>
          <a:bodyPr>
            <a:normAutofit fontScale="92500" lnSpcReduction="10000"/>
          </a:bodyPr>
          <a:lstStyle/>
          <a:p>
            <a:r>
              <a:rPr lang="en-US" sz="2800" dirty="0" smtClean="0"/>
              <a:t>In matching problems, prices do not do all – or any – of the work</a:t>
            </a:r>
          </a:p>
          <a:p>
            <a:r>
              <a:rPr lang="en-US" sz="2800" dirty="0" smtClean="0"/>
              <a:t>Agents are </a:t>
            </a:r>
            <a:r>
              <a:rPr lang="en-US" sz="2800" dirty="0" smtClean="0">
                <a:solidFill>
                  <a:schemeClr val="tx2"/>
                </a:solidFill>
              </a:rPr>
              <a:t>paired</a:t>
            </a:r>
            <a:r>
              <a:rPr lang="en-US" sz="2800" dirty="0" smtClean="0"/>
              <a:t> with other (groups of) agents, transactions, or contracts</a:t>
            </a:r>
          </a:p>
          <a:p>
            <a:pPr marL="457200" indent="-457200">
              <a:buFont typeface="Arial" charset="0"/>
              <a:buChar char="•"/>
            </a:pPr>
            <a:r>
              <a:rPr lang="en-US" sz="2400" b="0" dirty="0" smtClean="0"/>
              <a:t>Workers to firms</a:t>
            </a:r>
          </a:p>
          <a:p>
            <a:pPr marL="457200" indent="-457200">
              <a:buFont typeface="Arial" charset="0"/>
              <a:buChar char="•"/>
            </a:pPr>
            <a:r>
              <a:rPr lang="en-US" sz="2400" b="0" dirty="0" smtClean="0"/>
              <a:t>Children to schools</a:t>
            </a:r>
          </a:p>
          <a:p>
            <a:pPr marL="457200" indent="-457200">
              <a:buFont typeface="Arial" charset="0"/>
              <a:buChar char="•"/>
            </a:pPr>
            <a:r>
              <a:rPr lang="en-US" sz="2400" b="0" dirty="0" smtClean="0"/>
              <a:t>Residents to hospitals</a:t>
            </a:r>
          </a:p>
          <a:p>
            <a:pPr marL="457200" indent="-457200">
              <a:buFont typeface="Arial" charset="0"/>
              <a:buChar char="•"/>
            </a:pPr>
            <a:r>
              <a:rPr lang="en-US" sz="2400" b="0" dirty="0" smtClean="0"/>
              <a:t>Patients to deceased donors</a:t>
            </a:r>
          </a:p>
          <a:p>
            <a:pPr marL="457200" indent="-457200">
              <a:buFont typeface="Arial" charset="0"/>
              <a:buChar char="•"/>
            </a:pPr>
            <a:r>
              <a:rPr lang="en-US" sz="2400" b="0" dirty="0" smtClean="0"/>
              <a:t>Advertisements to viewers</a:t>
            </a:r>
          </a:p>
          <a:p>
            <a:pPr marL="457200" indent="-457200">
              <a:buFont typeface="Arial" charset="0"/>
              <a:buChar char="•"/>
            </a:pPr>
            <a:r>
              <a:rPr lang="en-US" sz="2400" b="0" dirty="0" smtClean="0"/>
              <a:t>Riders to rideshare drivers</a:t>
            </a:r>
          </a:p>
          <a:p>
            <a:endParaRPr lang="en-US" sz="2800" dirty="0" smtClean="0"/>
          </a:p>
          <a:p>
            <a:endParaRPr lang="en-US" sz="2400" dirty="0"/>
          </a:p>
        </p:txBody>
      </p:sp>
      <p:grpSp>
        <p:nvGrpSpPr>
          <p:cNvPr id="26" name="Group 25"/>
          <p:cNvGrpSpPr/>
          <p:nvPr/>
        </p:nvGrpSpPr>
        <p:grpSpPr>
          <a:xfrm>
            <a:off x="6431926" y="170551"/>
            <a:ext cx="2692468" cy="6472612"/>
            <a:chOff x="6431926" y="170551"/>
            <a:chExt cx="2692468" cy="647261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1" y="897460"/>
              <a:ext cx="1003300" cy="1371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71" y="170551"/>
              <a:ext cx="1371600" cy="61610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42" y="210255"/>
              <a:ext cx="1371600" cy="144379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926" y="3126880"/>
              <a:ext cx="1371600" cy="13716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8945" y1="51647" x2="18945" y2="51647"/>
                          <a14:foregroundMark x1="27246" y1="62055" x2="27246" y2="62055"/>
                          <a14:foregroundMark x1="41602" y1="56390" x2="41602" y2="56390"/>
                          <a14:foregroundMark x1="28516" y1="47563" x2="28516" y2="47563"/>
                          <a14:foregroundMark x1="42773" y1="68511" x2="42773" y2="68511"/>
                          <a14:foregroundMark x1="51660" y1="69302" x2="51660" y2="69302"/>
                          <a14:foregroundMark x1="68945" y1="70092" x2="68945" y2="70092"/>
                          <a14:foregroundMark x1="77832" y1="62055" x2="77832" y2="62055"/>
                        </a14:backgroundRemoval>
                      </a14:imgEffect>
                    </a14:imgLayer>
                  </a14:imgProps>
                </a:ext>
                <a:ext uri="{28A0092B-C50C-407E-A947-70E740481C1C}">
                  <a14:useLocalDpi xmlns:a14="http://schemas.microsoft.com/office/drawing/2010/main" val="0"/>
                </a:ext>
              </a:extLst>
            </a:blip>
            <a:stretch>
              <a:fillRect/>
            </a:stretch>
          </p:blipFill>
          <p:spPr>
            <a:xfrm>
              <a:off x="7235941" y="2761665"/>
              <a:ext cx="1828800" cy="1355527"/>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80226" y="1978380"/>
              <a:ext cx="1344168" cy="134416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971" y="2283372"/>
              <a:ext cx="1371600" cy="97183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4970" y="4930456"/>
              <a:ext cx="2262435" cy="942304"/>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2381" y="3864787"/>
              <a:ext cx="914400" cy="91440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6354" y="4100813"/>
              <a:ext cx="1371600" cy="1028700"/>
            </a:xfrm>
            <a:prstGeom prst="rect">
              <a:avLst/>
            </a:prstGeom>
          </p:spPr>
        </p:pic>
        <p:pic>
          <p:nvPicPr>
            <p:cNvPr id="23" name="Picture 22" descr="UNOS.jpg"/>
            <p:cNvPicPr>
              <a:picLocks noChangeAspect="1"/>
            </p:cNvPicPr>
            <p:nvPr/>
          </p:nvPicPr>
          <p:blipFill rotWithShape="1">
            <a:blip r:embed="rId14" cstate="print">
              <a:extLst>
                <a:ext uri="{28A0092B-C50C-407E-A947-70E740481C1C}">
                  <a14:useLocalDpi xmlns:a14="http://schemas.microsoft.com/office/drawing/2010/main" val="0"/>
                </a:ext>
              </a:extLst>
            </a:blip>
            <a:srcRect r="4310" b="21825"/>
            <a:stretch/>
          </p:blipFill>
          <p:spPr>
            <a:xfrm>
              <a:off x="6574969" y="5956743"/>
              <a:ext cx="2262435" cy="686420"/>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0885" y="1666428"/>
              <a:ext cx="1217405" cy="458962"/>
            </a:xfrm>
            <a:prstGeom prst="rect">
              <a:avLst/>
            </a:prstGeom>
          </p:spPr>
        </p:pic>
      </p:gr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083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Uncertainty in Matching Markets</a:t>
            </a:r>
            <a:endParaRPr lang="en-US" dirty="0"/>
          </a:p>
        </p:txBody>
      </p:sp>
      <p:sp>
        <p:nvSpPr>
          <p:cNvPr id="3" name="Content Placeholder 2"/>
          <p:cNvSpPr>
            <a:spLocks noGrp="1"/>
          </p:cNvSpPr>
          <p:nvPr>
            <p:ph idx="1"/>
          </p:nvPr>
        </p:nvSpPr>
        <p:spPr>
          <a:xfrm>
            <a:off x="457200" y="1888536"/>
            <a:ext cx="4706394" cy="4237627"/>
          </a:xfrm>
        </p:spPr>
        <p:txBody>
          <a:bodyPr>
            <a:normAutofit/>
          </a:bodyPr>
          <a:lstStyle/>
          <a:p>
            <a:pPr marL="342900" indent="-342900">
              <a:buFont typeface="Arial" charset="0"/>
              <a:buChar char="•"/>
            </a:pPr>
            <a:r>
              <a:rPr lang="en-US" dirty="0" smtClean="0"/>
              <a:t>Does a matched edge truly exist?</a:t>
            </a:r>
          </a:p>
          <a:p>
            <a:pPr marL="342900" indent="-342900">
              <a:buFont typeface="Arial" charset="0"/>
              <a:buChar char="•"/>
            </a:pPr>
            <a:r>
              <a:rPr lang="en-US" dirty="0" smtClean="0"/>
              <a:t>How valuable is a match?</a:t>
            </a:r>
          </a:p>
          <a:p>
            <a:pPr marL="342900" indent="-342900">
              <a:buFont typeface="Arial" charset="0"/>
              <a:buChar char="•"/>
            </a:pPr>
            <a:r>
              <a:rPr lang="en-US" dirty="0" smtClean="0"/>
              <a:t>Will a better match arrive in the future?</a:t>
            </a:r>
            <a:endParaRPr lang="en-US" dirty="0"/>
          </a:p>
        </p:txBody>
      </p:sp>
      <p:grpSp>
        <p:nvGrpSpPr>
          <p:cNvPr id="26" name="Group 25"/>
          <p:cNvGrpSpPr/>
          <p:nvPr/>
        </p:nvGrpSpPr>
        <p:grpSpPr>
          <a:xfrm>
            <a:off x="871551" y="3781449"/>
            <a:ext cx="5032514" cy="2116114"/>
            <a:chOff x="457200" y="3526746"/>
            <a:chExt cx="5032514" cy="2116114"/>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900548"/>
              <a:ext cx="1447495" cy="14474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61" y="4586349"/>
              <a:ext cx="1828800" cy="76169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76692" y="3529838"/>
              <a:ext cx="2113022" cy="211302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961" y="3526746"/>
              <a:ext cx="1828800" cy="1371600"/>
            </a:xfrm>
            <a:prstGeom prst="rect">
              <a:avLst/>
            </a:prstGeom>
          </p:spPr>
        </p:pic>
      </p:grpSp>
      <p:grpSp>
        <p:nvGrpSpPr>
          <p:cNvPr id="91" name="Group 90"/>
          <p:cNvGrpSpPr/>
          <p:nvPr/>
        </p:nvGrpSpPr>
        <p:grpSpPr>
          <a:xfrm>
            <a:off x="5366657" y="1557185"/>
            <a:ext cx="3220388" cy="2341358"/>
            <a:chOff x="5366657" y="1274156"/>
            <a:chExt cx="3220388" cy="2341358"/>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6657" y="1274156"/>
              <a:ext cx="3220388" cy="1214087"/>
            </a:xfrm>
            <a:prstGeom prst="rect">
              <a:avLst/>
            </a:prstGeom>
          </p:spPr>
        </p:pic>
        <p:grpSp>
          <p:nvGrpSpPr>
            <p:cNvPr id="25" name="Group 24"/>
            <p:cNvGrpSpPr/>
            <p:nvPr/>
          </p:nvGrpSpPr>
          <p:grpSpPr>
            <a:xfrm>
              <a:off x="5524500" y="2663283"/>
              <a:ext cx="2904702" cy="952231"/>
              <a:chOff x="5671456" y="2269940"/>
              <a:chExt cx="2904702" cy="952231"/>
            </a:xfrm>
          </p:grpSpPr>
          <p:sp>
            <p:nvSpPr>
              <p:cNvPr id="20" name="Oval 19"/>
              <p:cNvSpPr/>
              <p:nvPr/>
            </p:nvSpPr>
            <p:spPr>
              <a:xfrm>
                <a:off x="5671456"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F</a:t>
                </a:r>
                <a:endParaRPr lang="en-US" sz="4000" dirty="0"/>
              </a:p>
            </p:txBody>
          </p:sp>
          <p:sp>
            <p:nvSpPr>
              <p:cNvPr id="21" name="Oval 20"/>
              <p:cNvSpPr/>
              <p:nvPr/>
            </p:nvSpPr>
            <p:spPr>
              <a:xfrm>
                <a:off x="7759730"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W</a:t>
                </a:r>
                <a:endParaRPr lang="en-US" sz="4000" dirty="0"/>
              </a:p>
            </p:txBody>
          </p:sp>
          <p:cxnSp>
            <p:nvCxnSpPr>
              <p:cNvPr id="23" name="Straight Connector 22"/>
              <p:cNvCxnSpPr>
                <a:stCxn id="20" idx="6"/>
                <a:endCxn id="21" idx="2"/>
              </p:cNvCxnSpPr>
              <p:nvPr/>
            </p:nvCxnSpPr>
            <p:spPr>
              <a:xfrm>
                <a:off x="6487884" y="2813957"/>
                <a:ext cx="1271846" cy="0"/>
              </a:xfrm>
              <a:prstGeom prst="line">
                <a:avLst/>
              </a:prstGeom>
              <a:ln>
                <a:prstDash val="sysDot"/>
              </a:ln>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6915196" y="2269940"/>
                <a:ext cx="381000" cy="584775"/>
              </a:xfrm>
              <a:prstGeom prst="rect">
                <a:avLst/>
              </a:prstGeom>
              <a:noFill/>
            </p:spPr>
            <p:txBody>
              <a:bodyPr wrap="square" rtlCol="0">
                <a:spAutoFit/>
              </a:bodyPr>
              <a:lstStyle/>
              <a:p>
                <a:r>
                  <a:rPr lang="en-US" sz="3200" dirty="0" smtClean="0">
                    <a:solidFill>
                      <a:schemeClr val="accent1"/>
                    </a:solidFill>
                  </a:rPr>
                  <a:t>?</a:t>
                </a:r>
                <a:endParaRPr lang="en-US" sz="3200" dirty="0">
                  <a:solidFill>
                    <a:schemeClr val="accent1"/>
                  </a:solidFill>
                </a:endParaRPr>
              </a:p>
            </p:txBody>
          </p:sp>
        </p:grpSp>
      </p:grpSp>
      <p:grpSp>
        <p:nvGrpSpPr>
          <p:cNvPr id="92" name="Group 91"/>
          <p:cNvGrpSpPr/>
          <p:nvPr/>
        </p:nvGrpSpPr>
        <p:grpSpPr>
          <a:xfrm>
            <a:off x="6244640" y="5027415"/>
            <a:ext cx="2010391" cy="1282104"/>
            <a:chOff x="6244640" y="5027415"/>
            <a:chExt cx="2010391" cy="1282104"/>
          </a:xfrm>
        </p:grpSpPr>
        <p:sp>
          <p:nvSpPr>
            <p:cNvPr id="27" name="Oval 26"/>
            <p:cNvSpPr/>
            <p:nvPr/>
          </p:nvSpPr>
          <p:spPr>
            <a:xfrm>
              <a:off x="6244640" y="5027415"/>
              <a:ext cx="519051" cy="5190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Oval 27"/>
            <p:cNvSpPr/>
            <p:nvPr/>
          </p:nvSpPr>
          <p:spPr>
            <a:xfrm>
              <a:off x="6995753" y="5027415"/>
              <a:ext cx="519051" cy="5190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35980" y="5027415"/>
              <a:ext cx="519051" cy="519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89865"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63691"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37517" y="6080919"/>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511343"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883086"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27" idx="4"/>
              <a:endCxn id="31" idx="0"/>
            </p:cNvCxnSpPr>
            <p:nvPr/>
          </p:nvCxnSpPr>
          <p:spPr>
            <a:xfrm flipH="1">
              <a:off x="6504165" y="5546466"/>
              <a:ext cx="1" cy="53445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a:stCxn id="27" idx="4"/>
              <a:endCxn id="32" idx="0"/>
            </p:cNvCxnSpPr>
            <p:nvPr/>
          </p:nvCxnSpPr>
          <p:spPr>
            <a:xfrm>
              <a:off x="6504166" y="5546466"/>
              <a:ext cx="37382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7" idx="4"/>
              <a:endCxn id="33" idx="0"/>
            </p:cNvCxnSpPr>
            <p:nvPr/>
          </p:nvCxnSpPr>
          <p:spPr>
            <a:xfrm>
              <a:off x="6504166" y="5546466"/>
              <a:ext cx="74765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4"/>
              <a:endCxn id="34" idx="0"/>
            </p:cNvCxnSpPr>
            <p:nvPr/>
          </p:nvCxnSpPr>
          <p:spPr>
            <a:xfrm>
              <a:off x="6504166" y="5546466"/>
              <a:ext cx="112147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7" idx="4"/>
              <a:endCxn id="42" idx="0"/>
            </p:cNvCxnSpPr>
            <p:nvPr/>
          </p:nvCxnSpPr>
          <p:spPr>
            <a:xfrm>
              <a:off x="6504166" y="5546466"/>
              <a:ext cx="149322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8" idx="4"/>
              <a:endCxn id="31" idx="0"/>
            </p:cNvCxnSpPr>
            <p:nvPr/>
          </p:nvCxnSpPr>
          <p:spPr>
            <a:xfrm flipH="1">
              <a:off x="6504165" y="5546466"/>
              <a:ext cx="75111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8" idx="4"/>
              <a:endCxn id="32" idx="0"/>
            </p:cNvCxnSpPr>
            <p:nvPr/>
          </p:nvCxnSpPr>
          <p:spPr>
            <a:xfrm flipH="1">
              <a:off x="6877991" y="5546466"/>
              <a:ext cx="377288"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8" idx="4"/>
              <a:endCxn id="33" idx="0"/>
            </p:cNvCxnSpPr>
            <p:nvPr/>
          </p:nvCxnSpPr>
          <p:spPr>
            <a:xfrm flipH="1">
              <a:off x="7251817" y="5546466"/>
              <a:ext cx="3462"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8" idx="4"/>
              <a:endCxn id="34" idx="0"/>
            </p:cNvCxnSpPr>
            <p:nvPr/>
          </p:nvCxnSpPr>
          <p:spPr>
            <a:xfrm>
              <a:off x="7255279" y="5546466"/>
              <a:ext cx="37036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8" idx="4"/>
              <a:endCxn id="42" idx="0"/>
            </p:cNvCxnSpPr>
            <p:nvPr/>
          </p:nvCxnSpPr>
          <p:spPr>
            <a:xfrm>
              <a:off x="7255279" y="5546466"/>
              <a:ext cx="74210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9" idx="4"/>
              <a:endCxn id="42" idx="0"/>
            </p:cNvCxnSpPr>
            <p:nvPr/>
          </p:nvCxnSpPr>
          <p:spPr>
            <a:xfrm>
              <a:off x="7995506" y="5546466"/>
              <a:ext cx="188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9" idx="4"/>
              <a:endCxn id="34" idx="0"/>
            </p:cNvCxnSpPr>
            <p:nvPr/>
          </p:nvCxnSpPr>
          <p:spPr>
            <a:xfrm flipH="1">
              <a:off x="7625643" y="5546466"/>
              <a:ext cx="369863"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29" idx="4"/>
              <a:endCxn id="33" idx="0"/>
            </p:cNvCxnSpPr>
            <p:nvPr/>
          </p:nvCxnSpPr>
          <p:spPr>
            <a:xfrm flipH="1">
              <a:off x="7251817" y="5546466"/>
              <a:ext cx="743689"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9" idx="4"/>
              <a:endCxn id="32" idx="0"/>
            </p:cNvCxnSpPr>
            <p:nvPr/>
          </p:nvCxnSpPr>
          <p:spPr>
            <a:xfrm flipH="1">
              <a:off x="6877991" y="5546466"/>
              <a:ext cx="111751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29" idx="4"/>
              <a:endCxn id="31" idx="0"/>
            </p:cNvCxnSpPr>
            <p:nvPr/>
          </p:nvCxnSpPr>
          <p:spPr>
            <a:xfrm flipH="1">
              <a:off x="6504165" y="5546466"/>
              <a:ext cx="149134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871551" y="6080919"/>
            <a:ext cx="7756942" cy="228600"/>
            <a:chOff x="871551" y="6080919"/>
            <a:chExt cx="7756942" cy="228600"/>
          </a:xfrm>
        </p:grpSpPr>
        <p:sp>
          <p:nvSpPr>
            <p:cNvPr id="30" name="Oval 29"/>
            <p:cNvSpPr/>
            <p:nvPr/>
          </p:nvSpPr>
          <p:spPr>
            <a:xfrm>
              <a:off x="6010597"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31329"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48203"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27471"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01297"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75123"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48949"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68935"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a:off x="871551" y="6092229"/>
              <a:ext cx="2377440" cy="20597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ight Arrow 89"/>
            <p:cNvSpPr/>
            <p:nvPr/>
          </p:nvSpPr>
          <p:spPr>
            <a:xfrm>
              <a:off x="8228909" y="6092229"/>
              <a:ext cx="399584" cy="20597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2961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in Matching Markets</a:t>
            </a:r>
            <a:endParaRPr lang="en-US" dirty="0"/>
          </a:p>
        </p:txBody>
      </p:sp>
      <p:sp>
        <p:nvSpPr>
          <p:cNvPr id="3" name="Content Placeholder 2"/>
          <p:cNvSpPr>
            <a:spLocks noGrp="1"/>
          </p:cNvSpPr>
          <p:nvPr>
            <p:ph idx="1"/>
          </p:nvPr>
        </p:nvSpPr>
        <p:spPr>
          <a:xfrm>
            <a:off x="457200" y="1752600"/>
            <a:ext cx="7620000" cy="1379884"/>
          </a:xfrm>
        </p:spPr>
        <p:txBody>
          <a:bodyPr/>
          <a:lstStyle/>
          <a:p>
            <a:r>
              <a:rPr lang="en-US" dirty="0" smtClean="0">
                <a:solidFill>
                  <a:schemeClr val="tx2"/>
                </a:solidFill>
              </a:rPr>
              <a:t>Rival</a:t>
            </a:r>
            <a:r>
              <a:rPr lang="en-US" dirty="0" smtClean="0"/>
              <a:t> matching markets compete over the same agents</a:t>
            </a:r>
          </a:p>
          <a:p>
            <a:pPr marL="342900" indent="-342900">
              <a:buFont typeface="Arial" charset="0"/>
              <a:buChar char="•"/>
            </a:pPr>
            <a:r>
              <a:rPr lang="en-US" dirty="0" smtClean="0"/>
              <a:t>How does this affect global social welfare?</a:t>
            </a:r>
          </a:p>
          <a:p>
            <a:pPr marL="342900" indent="-342900">
              <a:buFont typeface="Arial" charset="0"/>
              <a:buChar char="•"/>
            </a:pPr>
            <a:r>
              <a:rPr lang="en-US" dirty="0" smtClean="0"/>
              <a:t>How to differentiate?</a:t>
            </a:r>
          </a:p>
          <a:p>
            <a:endParaRPr lang="en-US" dirty="0"/>
          </a:p>
        </p:txBody>
      </p:sp>
      <p:grpSp>
        <p:nvGrpSpPr>
          <p:cNvPr id="13" name="Group 12"/>
          <p:cNvGrpSpPr/>
          <p:nvPr/>
        </p:nvGrpSpPr>
        <p:grpSpPr>
          <a:xfrm>
            <a:off x="1039813" y="3242642"/>
            <a:ext cx="7064375" cy="3140075"/>
            <a:chOff x="772885" y="3242642"/>
            <a:chExt cx="7064375" cy="3140075"/>
          </a:xfrm>
        </p:grpSpPr>
        <p:sp>
          <p:nvSpPr>
            <p:cNvPr id="9" name="Oval 8"/>
            <p:cNvSpPr/>
            <p:nvPr/>
          </p:nvSpPr>
          <p:spPr>
            <a:xfrm>
              <a:off x="772885" y="3242642"/>
              <a:ext cx="4648200" cy="3140075"/>
            </a:xfrm>
            <a:prstGeom prst="ellipse">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89060" y="3242642"/>
              <a:ext cx="4648200" cy="3140075"/>
            </a:xfrm>
            <a:prstGeom prst="ellipse">
              <a:avLst/>
            </a:prstGeom>
            <a:solidFill>
              <a:schemeClr val="accent5">
                <a:alpha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642" y="4025953"/>
              <a:ext cx="2220686" cy="15734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03" y="3446522"/>
              <a:ext cx="2732314" cy="2732314"/>
            </a:xfrm>
            <a:prstGeom prst="rect">
              <a:avLst/>
            </a:prstGeom>
          </p:spPr>
        </p:pic>
      </p:grpSp>
      <p:sp>
        <p:nvSpPr>
          <p:cNvPr id="5" name="Slide Number Placeholder 4"/>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13702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Cadence of Matching Markets</a:t>
            </a:r>
            <a:endParaRPr lang="en-US" dirty="0"/>
          </a:p>
        </p:txBody>
      </p:sp>
      <p:sp>
        <p:nvSpPr>
          <p:cNvPr id="3" name="Content Placeholder 2"/>
          <p:cNvSpPr>
            <a:spLocks noGrp="1"/>
          </p:cNvSpPr>
          <p:nvPr>
            <p:ph idx="1"/>
          </p:nvPr>
        </p:nvSpPr>
        <p:spPr>
          <a:xfrm>
            <a:off x="457200" y="1752600"/>
            <a:ext cx="4525964" cy="3929743"/>
          </a:xfrm>
        </p:spPr>
        <p:txBody>
          <a:bodyPr/>
          <a:lstStyle/>
          <a:p>
            <a:r>
              <a:rPr lang="en-US" dirty="0" smtClean="0"/>
              <a:t>How quickly do new edges form?</a:t>
            </a:r>
          </a:p>
          <a:p>
            <a:endParaRPr lang="en-US" dirty="0"/>
          </a:p>
          <a:p>
            <a:r>
              <a:rPr lang="en-US" dirty="0" smtClean="0"/>
              <a:t>How frequently does a market clear?</a:t>
            </a:r>
          </a:p>
          <a:p>
            <a:endParaRPr lang="en-US" dirty="0"/>
          </a:p>
          <a:p>
            <a:r>
              <a:rPr lang="en-US" dirty="0" smtClean="0"/>
              <a:t>Is clearing centralized or decentralized?</a:t>
            </a:r>
          </a:p>
          <a:p>
            <a:endParaRPr lang="en-US" dirty="0"/>
          </a:p>
          <a:p>
            <a:r>
              <a:rPr lang="en-US" dirty="0" smtClean="0"/>
              <a:t>Can agents reenter the market?</a:t>
            </a:r>
          </a:p>
          <a:p>
            <a:endParaRPr lang="en-US" dirty="0"/>
          </a:p>
        </p:txBody>
      </p:sp>
      <p:grpSp>
        <p:nvGrpSpPr>
          <p:cNvPr id="18" name="Group 17"/>
          <p:cNvGrpSpPr/>
          <p:nvPr/>
        </p:nvGrpSpPr>
        <p:grpSpPr>
          <a:xfrm>
            <a:off x="5431971" y="1221376"/>
            <a:ext cx="3453266" cy="5154022"/>
            <a:chOff x="5431971" y="1221376"/>
            <a:chExt cx="3453266" cy="515402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037" y="1221376"/>
              <a:ext cx="2743200" cy="67437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831" t="12294" r="11837" b="20859"/>
            <a:stretch/>
          </p:blipFill>
          <p:spPr>
            <a:xfrm>
              <a:off x="6425066" y="4822371"/>
              <a:ext cx="2177143" cy="14913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237" y="2069945"/>
              <a:ext cx="1828800" cy="192505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985" y="4071227"/>
              <a:ext cx="2483305" cy="816429"/>
            </a:xfrm>
            <a:prstGeom prst="rect">
              <a:avLst/>
            </a:prstGeom>
          </p:spPr>
        </p:pic>
        <p:sp>
          <p:nvSpPr>
            <p:cNvPr id="15" name="Up-Down Arrow 14"/>
            <p:cNvSpPr/>
            <p:nvPr/>
          </p:nvSpPr>
          <p:spPr>
            <a:xfrm>
              <a:off x="5431971" y="1389741"/>
              <a:ext cx="718459" cy="4985657"/>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FREQUENCY</a:t>
              </a:r>
              <a:endParaRPr lang="en-US" dirty="0"/>
            </a:p>
          </p:txBody>
        </p:sp>
      </p:grpSp>
      <p:sp>
        <p:nvSpPr>
          <p:cNvPr id="5" name="Slide Number Placeholder 4"/>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16188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Resident-Hospital Assignment</a:t>
            </a:r>
            <a:endParaRPr lang="en-US" dirty="0"/>
          </a:p>
        </p:txBody>
      </p:sp>
      <p:sp>
        <p:nvSpPr>
          <p:cNvPr id="3" name="Content Placeholder 2"/>
          <p:cNvSpPr>
            <a:spLocks noGrp="1"/>
          </p:cNvSpPr>
          <p:nvPr>
            <p:ph idx="1"/>
          </p:nvPr>
        </p:nvSpPr>
        <p:spPr>
          <a:xfrm>
            <a:off x="457200" y="1600200"/>
            <a:ext cx="8229600" cy="3047999"/>
          </a:xfrm>
        </p:spPr>
        <p:txBody>
          <a:bodyPr>
            <a:normAutofit lnSpcReduction="10000"/>
          </a:bodyPr>
          <a:lstStyle/>
          <a:p>
            <a:r>
              <a:rPr lang="en-US" dirty="0" smtClean="0"/>
              <a:t>1940s: decentralized resident-hospital matching</a:t>
            </a:r>
          </a:p>
          <a:p>
            <a:pPr lvl="1"/>
            <a:r>
              <a:rPr lang="en-US" dirty="0" smtClean="0"/>
              <a:t>Market “unraveled”, offers came earlier and earlier, quality of matches decreased</a:t>
            </a:r>
          </a:p>
          <a:p>
            <a:r>
              <a:rPr lang="en-US" dirty="0" smtClean="0"/>
              <a:t>1950s: NRMP introduces hospital-proposing </a:t>
            </a:r>
            <a:r>
              <a:rPr lang="en-US" dirty="0" smtClean="0">
                <a:solidFill>
                  <a:schemeClr val="tx2"/>
                </a:solidFill>
              </a:rPr>
              <a:t>deferred acceptance </a:t>
            </a:r>
            <a:r>
              <a:rPr lang="en-US" dirty="0" smtClean="0"/>
              <a:t>algorithm</a:t>
            </a:r>
          </a:p>
          <a:p>
            <a:r>
              <a:rPr lang="en-US" dirty="0" smtClean="0"/>
              <a:t>1970s: couples increasingly don’t use NRMP</a:t>
            </a:r>
          </a:p>
          <a:p>
            <a:r>
              <a:rPr lang="en-US" dirty="0" smtClean="0"/>
              <a:t>1998: matching with couple constraints</a:t>
            </a:r>
          </a:p>
          <a:p>
            <a:pPr lvl="1"/>
            <a:r>
              <a:rPr lang="en-US" dirty="0" smtClean="0"/>
              <a:t>(</a:t>
            </a:r>
            <a:r>
              <a:rPr lang="en-US" dirty="0" smtClean="0">
                <a:solidFill>
                  <a:schemeClr val="tx2"/>
                </a:solidFill>
              </a:rPr>
              <a:t>Stable matching </a:t>
            </a:r>
            <a:r>
              <a:rPr lang="en-US" dirty="0" smtClean="0"/>
              <a:t>may not exist anymore …)</a:t>
            </a:r>
          </a:p>
          <a:p>
            <a:endParaRPr lang="en-US" dirty="0" smtClean="0"/>
          </a:p>
          <a:p>
            <a:endParaRPr lang="en-US" dirty="0"/>
          </a:p>
        </p:txBody>
      </p:sp>
      <p:pic>
        <p:nvPicPr>
          <p:cNvPr id="4" name="Picture 3" descr="nrmp_match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600" y="4761490"/>
            <a:ext cx="4597400" cy="2104349"/>
          </a:xfrm>
          <a:prstGeom prst="rect">
            <a:avLst/>
          </a:prstGeom>
        </p:spPr>
      </p:pic>
      <p:sp>
        <p:nvSpPr>
          <p:cNvPr id="5" name="Right Arrow Callout 4"/>
          <p:cNvSpPr/>
          <p:nvPr/>
        </p:nvSpPr>
        <p:spPr>
          <a:xfrm>
            <a:off x="152400" y="4876800"/>
            <a:ext cx="4343400" cy="1828800"/>
          </a:xfrm>
          <a:prstGeom prst="rightArrowCallout">
            <a:avLst>
              <a:gd name="adj1" fmla="val 25000"/>
              <a:gd name="adj2" fmla="val 25000"/>
              <a:gd name="adj3" fmla="val 25000"/>
              <a:gd name="adj4" fmla="val 8269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smtClean="0"/>
              <a:t>Take-home message</a:t>
            </a:r>
            <a:r>
              <a:rPr lang="en-US" dirty="0" smtClean="0"/>
              <a:t/>
            </a:r>
            <a:br>
              <a:rPr lang="en-US" dirty="0" smtClean="0"/>
            </a:br>
            <a:r>
              <a:rPr lang="en-US" dirty="0" smtClean="0"/>
              <a:t>Looks like: M.D.s aren’t the only type of doctor who help people!</a:t>
            </a:r>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19355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27848" cy="1371600"/>
          </a:xfrm>
        </p:spPr>
        <p:txBody>
          <a:bodyPr>
            <a:normAutofit/>
          </a:bodyPr>
          <a:lstStyle/>
          <a:p>
            <a:pPr>
              <a:defRPr/>
            </a:pPr>
            <a:r>
              <a:rPr lang="en-US" dirty="0" smtClean="0"/>
              <a:t>Example: Combinatorial </a:t>
            </a:r>
            <a:r>
              <a:rPr lang="en-US" dirty="0" smtClean="0"/>
              <a:t>course allocation</a:t>
            </a:r>
            <a:br>
              <a:rPr lang="en-US" dirty="0" smtClean="0"/>
            </a:br>
            <a:r>
              <a:rPr lang="en-US" sz="1050" dirty="0" smtClean="0"/>
              <a:t>[Images from </a:t>
            </a:r>
            <a:r>
              <a:rPr lang="en-US" sz="1050" dirty="0" err="1" smtClean="0"/>
              <a:t>Budish</a:t>
            </a:r>
            <a:r>
              <a:rPr lang="en-US" sz="1050" dirty="0" smtClean="0"/>
              <a:t> </a:t>
            </a:r>
            <a:r>
              <a:rPr lang="en-US" sz="1050" dirty="0" smtClean="0"/>
              <a:t>et al. working paper </a:t>
            </a:r>
            <a:r>
              <a:rPr lang="en-US" sz="1050" dirty="0" smtClean="0"/>
              <a:t>2016]</a:t>
            </a:r>
            <a:endParaRPr lang="en-US" sz="1050" dirty="0"/>
          </a:p>
        </p:txBody>
      </p:sp>
      <p:sp>
        <p:nvSpPr>
          <p:cNvPr id="11267" name="Text Placeholder 2"/>
          <p:cNvSpPr>
            <a:spLocks noGrp="1"/>
          </p:cNvSpPr>
          <p:nvPr>
            <p:ph type="body" idx="1"/>
          </p:nvPr>
        </p:nvSpPr>
        <p:spPr/>
        <p:txBody>
          <a:bodyPr/>
          <a:lstStyle/>
          <a:p>
            <a:r>
              <a:rPr lang="en-US" altLang="en-US" dirty="0"/>
              <a:t>Bidding</a:t>
            </a:r>
          </a:p>
        </p:txBody>
      </p:sp>
      <p:pic>
        <p:nvPicPr>
          <p:cNvPr id="11268"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36550" y="2506017"/>
            <a:ext cx="4214813" cy="3287713"/>
          </a:xfrm>
        </p:spPr>
      </p:pic>
      <p:sp>
        <p:nvSpPr>
          <p:cNvPr id="11269" name="Text Placeholder 4"/>
          <p:cNvSpPr>
            <a:spLocks noGrp="1"/>
          </p:cNvSpPr>
          <p:nvPr>
            <p:ph type="body" sz="quarter" idx="3"/>
          </p:nvPr>
        </p:nvSpPr>
        <p:spPr>
          <a:xfrm>
            <a:off x="5093208" y="1572768"/>
            <a:ext cx="3687254" cy="639762"/>
          </a:xfrm>
        </p:spPr>
        <p:txBody>
          <a:bodyPr/>
          <a:lstStyle/>
          <a:p>
            <a:r>
              <a:rPr lang="en-US" altLang="en-US" smtClean="0"/>
              <a:t>Dynamic exclusions</a:t>
            </a:r>
            <a:endParaRPr lang="en-US" altLang="en-US"/>
          </a:p>
        </p:txBody>
      </p:sp>
      <p:pic>
        <p:nvPicPr>
          <p:cNvPr id="11270"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16442" y="2260980"/>
            <a:ext cx="3813175" cy="3951288"/>
          </a:xfrm>
        </p:spPr>
      </p:pic>
      <p:sp>
        <p:nvSpPr>
          <p:cNvPr id="3" name="Slide Number Placeholder 2"/>
          <p:cNvSpPr>
            <a:spLocks noGrp="1"/>
          </p:cNvSpPr>
          <p:nvPr>
            <p:ph type="sldNum" sz="quarter" idx="12"/>
          </p:nvPr>
        </p:nvSpPr>
        <p:spPr/>
        <p:txBody>
          <a:bodyPr/>
          <a:lstStyle/>
          <a:p>
            <a:fld id="{A2EF37A0-74FC-AB4F-AE4C-D9BFC6719E9F}" type="slidenum">
              <a:rPr lang="en-US" smtClean="0"/>
              <a:t>25</a:t>
            </a:fld>
            <a:endParaRPr lang="en-US"/>
          </a:p>
        </p:txBody>
      </p:sp>
      <p:sp>
        <p:nvSpPr>
          <p:cNvPr id="4" name="TextBox 3"/>
          <p:cNvSpPr txBox="1"/>
          <p:nvPr/>
        </p:nvSpPr>
        <p:spPr>
          <a:xfrm>
            <a:off x="572030" y="6087217"/>
            <a:ext cx="3979333" cy="369332"/>
          </a:xfrm>
          <a:prstGeom prst="rect">
            <a:avLst/>
          </a:prstGeom>
          <a:noFill/>
        </p:spPr>
        <p:txBody>
          <a:bodyPr wrap="square" rtlCol="0">
            <a:spAutoFit/>
          </a:bodyPr>
          <a:lstStyle/>
          <a:p>
            <a:r>
              <a:rPr lang="en-US" smtClean="0"/>
              <a:t>“Funny money” used for bidding</a:t>
            </a:r>
            <a:endParaRPr lang="en-US"/>
          </a:p>
        </p:txBody>
      </p:sp>
    </p:spTree>
    <p:extLst>
      <p:ext uri="{BB962C8B-B14F-4D97-AF65-F5344CB8AC3E}">
        <p14:creationId xmlns:p14="http://schemas.microsoft.com/office/powerpoint/2010/main" val="1392498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Voting</a:t>
            </a:r>
            <a:endParaRPr lang="en-US" dirty="0"/>
          </a:p>
        </p:txBody>
      </p:sp>
      <p:sp>
        <p:nvSpPr>
          <p:cNvPr id="3" name="Content Placeholder 2"/>
          <p:cNvSpPr>
            <a:spLocks noGrp="1"/>
          </p:cNvSpPr>
          <p:nvPr>
            <p:ph idx="1"/>
          </p:nvPr>
        </p:nvSpPr>
        <p:spPr/>
        <p:txBody>
          <a:bodyPr>
            <a:normAutofit lnSpcReduction="10000"/>
          </a:bodyPr>
          <a:lstStyle/>
          <a:p>
            <a:r>
              <a:rPr lang="en-US" dirty="0" smtClean="0"/>
              <a:t>Set of </a:t>
            </a:r>
            <a:r>
              <a:rPr lang="en-US" dirty="0" smtClean="0">
                <a:solidFill>
                  <a:schemeClr val="tx2"/>
                </a:solidFill>
              </a:rPr>
              <a:t>voters</a:t>
            </a:r>
            <a:r>
              <a:rPr lang="en-US" dirty="0" smtClean="0"/>
              <a:t> </a:t>
            </a:r>
            <a:r>
              <a:rPr lang="en-US" i="1" dirty="0" smtClean="0"/>
              <a:t>N</a:t>
            </a:r>
            <a:r>
              <a:rPr lang="en-US" dirty="0" smtClean="0"/>
              <a:t> and a set of </a:t>
            </a:r>
            <a:r>
              <a:rPr lang="en-US" dirty="0" smtClean="0">
                <a:solidFill>
                  <a:schemeClr val="tx2"/>
                </a:solidFill>
              </a:rPr>
              <a:t>alternatives</a:t>
            </a:r>
            <a:r>
              <a:rPr lang="en-US" dirty="0" smtClean="0"/>
              <a:t>:</a:t>
            </a:r>
            <a:br>
              <a:rPr lang="en-US" dirty="0" smtClean="0"/>
            </a:br>
            <a:r>
              <a:rPr lang="en-US" dirty="0" smtClean="0"/>
              <a:t>	{Hillary Clinton, The Donald, Gary Johnson}</a:t>
            </a:r>
          </a:p>
          <a:p>
            <a:r>
              <a:rPr lang="en-US" dirty="0" smtClean="0"/>
              <a:t>Each voter ranks the candidates:</a:t>
            </a:r>
          </a:p>
          <a:p>
            <a:r>
              <a:rPr lang="en-US" dirty="0"/>
              <a:t>	</a:t>
            </a:r>
            <a:r>
              <a:rPr lang="en-US" dirty="0" smtClean="0"/>
              <a:t>v</a:t>
            </a:r>
            <a:r>
              <a:rPr lang="en-US" baseline="-25000" dirty="0" smtClean="0"/>
              <a:t>1</a:t>
            </a:r>
            <a:r>
              <a:rPr lang="en-US" dirty="0" smtClean="0"/>
              <a:t>: The Donald &gt; HRC &gt; Gary Johnson</a:t>
            </a:r>
          </a:p>
          <a:p>
            <a:r>
              <a:rPr lang="en-US" dirty="0"/>
              <a:t>	</a:t>
            </a:r>
            <a:r>
              <a:rPr lang="en-US" dirty="0" smtClean="0"/>
              <a:t>v</a:t>
            </a:r>
            <a:r>
              <a:rPr lang="en-US" baseline="-25000" dirty="0" smtClean="0"/>
              <a:t>2</a:t>
            </a:r>
            <a:r>
              <a:rPr lang="en-US" dirty="0" smtClean="0"/>
              <a:t>: HRC &gt; Gary Johnson &gt; The Donald</a:t>
            </a:r>
          </a:p>
          <a:p>
            <a:r>
              <a:rPr lang="en-US" dirty="0"/>
              <a:t>	</a:t>
            </a:r>
            <a:r>
              <a:rPr lang="is-IS" dirty="0" smtClean="0"/>
              <a:t>…</a:t>
            </a:r>
            <a:r>
              <a:rPr lang="en-US" dirty="0" smtClean="0"/>
              <a:t/>
            </a:r>
            <a:br>
              <a:rPr lang="en-US" dirty="0" smtClean="0"/>
            </a:br>
            <a:r>
              <a:rPr lang="en-US" dirty="0" smtClean="0"/>
              <a:t>A </a:t>
            </a:r>
            <a:r>
              <a:rPr lang="en-US" dirty="0" smtClean="0">
                <a:solidFill>
                  <a:schemeClr val="tx2"/>
                </a:solidFill>
              </a:rPr>
              <a:t>preference profile</a:t>
            </a:r>
            <a:r>
              <a:rPr lang="en-US" dirty="0" smtClean="0"/>
              <a:t> is the set of all voters’ rankings</a:t>
            </a:r>
          </a:p>
          <a:p>
            <a:r>
              <a:rPr lang="en-US" dirty="0" smtClean="0"/>
              <a:t>Can we choose a </a:t>
            </a:r>
            <a:r>
              <a:rPr lang="en-US" dirty="0" smtClean="0">
                <a:solidFill>
                  <a:schemeClr val="tx2"/>
                </a:solidFill>
              </a:rPr>
              <a:t>voting rule </a:t>
            </a:r>
            <a:r>
              <a:rPr lang="en-US" dirty="0" smtClean="0"/>
              <a:t>– that is, a function that takes preference profiles and returns a winning alternative – that:</a:t>
            </a:r>
          </a:p>
          <a:p>
            <a:pPr marL="342900" indent="-342900">
              <a:buFont typeface="Arial" charset="0"/>
              <a:buChar char="•"/>
            </a:pPr>
            <a:r>
              <a:rPr lang="en-US" dirty="0" smtClean="0"/>
              <a:t>“Behaves well”</a:t>
            </a:r>
          </a:p>
          <a:p>
            <a:pPr marL="342900" indent="-342900">
              <a:buFont typeface="Arial" charset="0"/>
              <a:buChar char="•"/>
            </a:pPr>
            <a:r>
              <a:rPr lang="en-US" dirty="0" smtClean="0"/>
              <a:t>Isn’t </a:t>
            </a:r>
            <a:r>
              <a:rPr lang="en-US" dirty="0" err="1" smtClean="0"/>
              <a:t>manipulable</a:t>
            </a:r>
            <a:r>
              <a:rPr lang="en-US" dirty="0" smtClean="0"/>
              <a:t> by strategic agents</a:t>
            </a:r>
          </a:p>
        </p:txBody>
      </p:sp>
      <p:sp>
        <p:nvSpPr>
          <p:cNvPr id="4" name="Slide Number Placeholder 3"/>
          <p:cNvSpPr>
            <a:spLocks noGrp="1"/>
          </p:cNvSpPr>
          <p:nvPr>
            <p:ph type="sldNum" sz="quarter" idx="12"/>
          </p:nvPr>
        </p:nvSpPr>
        <p:spPr/>
        <p:txBody>
          <a:bodyPr/>
          <a:lstStyle/>
          <a:p>
            <a:fld id="{A2EF37A0-74FC-AB4F-AE4C-D9BFC6719E9F}" type="slidenum">
              <a:rPr lang="en-US" smtClean="0"/>
              <a:t>26</a:t>
            </a:fld>
            <a:endParaRPr lang="en-US"/>
          </a:p>
        </p:txBody>
      </p:sp>
      <p:pic>
        <p:nvPicPr>
          <p:cNvPr id="5" name="Picture 4"/>
          <p:cNvPicPr>
            <a:picLocks noChangeAspect="1"/>
          </p:cNvPicPr>
          <p:nvPr/>
        </p:nvPicPr>
        <p:blipFill>
          <a:blip r:embed="rId2"/>
          <a:stretch>
            <a:fillRect/>
          </a:stretch>
        </p:blipFill>
        <p:spPr>
          <a:xfrm>
            <a:off x="5706533" y="5013192"/>
            <a:ext cx="3310468" cy="1861741"/>
          </a:xfrm>
          <a:prstGeom prst="rect">
            <a:avLst/>
          </a:prstGeom>
        </p:spPr>
      </p:pic>
    </p:spTree>
    <p:extLst>
      <p:ext uri="{BB962C8B-B14F-4D97-AF65-F5344CB8AC3E}">
        <p14:creationId xmlns:p14="http://schemas.microsoft.com/office/powerpoint/2010/main" val="5462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fair allocation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Divisible goods:</a:t>
            </a:r>
          </a:p>
          <a:p>
            <a:pPr lvl="1"/>
            <a:r>
              <a:rPr lang="en-US" dirty="0"/>
              <a:t>S</a:t>
            </a:r>
            <a:r>
              <a:rPr lang="en-US" dirty="0" smtClean="0"/>
              <a:t>plitting land, cutting cake</a:t>
            </a:r>
          </a:p>
          <a:p>
            <a:r>
              <a:rPr lang="en-US" dirty="0" smtClean="0"/>
              <a:t>Indivisible goods:</a:t>
            </a:r>
          </a:p>
          <a:p>
            <a:pPr lvl="1"/>
            <a:r>
              <a:rPr lang="en-US" dirty="0" smtClean="0"/>
              <a:t>Splitting up assets after divorce (house, cars, pets</a:t>
            </a:r>
            <a:r>
              <a:rPr lang="en-US" dirty="0" smtClean="0"/>
              <a:t>) </a:t>
            </a:r>
            <a:r>
              <a:rPr lang="en-US" dirty="0" smtClean="0"/>
              <a:t/>
            </a:r>
            <a:br>
              <a:rPr lang="en-US" dirty="0" smtClean="0"/>
            </a:br>
            <a:endParaRPr lang="en-US" dirty="0" smtClean="0"/>
          </a:p>
          <a:p>
            <a:r>
              <a:rPr lang="en-US" dirty="0">
                <a:solidFill>
                  <a:schemeClr val="tx2"/>
                </a:solidFill>
              </a:rPr>
              <a:t>A chief concern: </a:t>
            </a:r>
            <a:r>
              <a:rPr lang="en-US" b="1" dirty="0"/>
              <a:t>defining</a:t>
            </a:r>
            <a:r>
              <a:rPr lang="en-US" dirty="0"/>
              <a:t> and </a:t>
            </a:r>
            <a:r>
              <a:rPr lang="en-US" b="1" dirty="0"/>
              <a:t>guaranteeing</a:t>
            </a:r>
            <a:r>
              <a:rPr lang="en-US" dirty="0"/>
              <a:t> the fairness of  </a:t>
            </a:r>
            <a:r>
              <a:rPr lang="en-US" dirty="0" smtClean="0"/>
              <a:t>the final </a:t>
            </a:r>
            <a:r>
              <a:rPr lang="en-US" dirty="0" smtClean="0"/>
              <a:t>allocation</a:t>
            </a:r>
          </a:p>
          <a:p>
            <a:r>
              <a:rPr lang="en-US" dirty="0"/>
              <a:t>An allocation is </a:t>
            </a:r>
            <a:r>
              <a:rPr lang="en-US" dirty="0">
                <a:solidFill>
                  <a:schemeClr val="tx2"/>
                </a:solidFill>
              </a:rPr>
              <a:t>envy free </a:t>
            </a:r>
            <a:r>
              <a:rPr lang="en-US" dirty="0"/>
              <a:t>if each player values her own allocated set of goods at least as highly as any other player’s allocated </a:t>
            </a:r>
            <a:r>
              <a:rPr lang="en-US" dirty="0" smtClean="0"/>
              <a:t>set</a:t>
            </a:r>
          </a:p>
          <a:p>
            <a:endParaRPr lang="en-US" dirty="0"/>
          </a:p>
          <a:p>
            <a:r>
              <a:rPr lang="en-US" i="1" dirty="0" smtClean="0"/>
              <a:t>When do envy-free allocations exist?  How can we compute them?  What can we do when they don’t exist?</a:t>
            </a:r>
            <a:endParaRPr lang="en-US" i="1" dirty="0"/>
          </a:p>
          <a:p>
            <a:endParaRPr lang="en-US" dirty="0"/>
          </a:p>
        </p:txBody>
      </p:sp>
      <p:pic>
        <p:nvPicPr>
          <p:cNvPr id="4" name="Picture 3" descr="splid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30868"/>
            <a:ext cx="3048000" cy="1059543"/>
          </a:xfrm>
          <a:prstGeom prst="roundRect">
            <a:avLst>
              <a:gd name="adj" fmla="val 8594"/>
            </a:avLst>
          </a:prstGeom>
          <a:solidFill>
            <a:srgbClr val="FFFFFF">
              <a:shade val="85000"/>
            </a:srgbClr>
          </a:solidFill>
          <a:ln>
            <a:noFill/>
          </a:ln>
          <a:effectLst/>
        </p:spPr>
      </p:pic>
      <p:sp>
        <p:nvSpPr>
          <p:cNvPr id="6" name="TextBox 5"/>
          <p:cNvSpPr txBox="1"/>
          <p:nvPr/>
        </p:nvSpPr>
        <p:spPr>
          <a:xfrm>
            <a:off x="5486400" y="2421468"/>
            <a:ext cx="3048000" cy="369332"/>
          </a:xfrm>
          <a:prstGeom prst="rect">
            <a:avLst/>
          </a:prstGeom>
          <a:noFill/>
        </p:spPr>
        <p:txBody>
          <a:bodyPr wrap="square" rtlCol="0">
            <a:spAutoFit/>
          </a:bodyPr>
          <a:lstStyle/>
          <a:p>
            <a:pPr algn="ctr"/>
            <a:r>
              <a:rPr lang="en-US" dirty="0"/>
              <a:t>http://</a:t>
            </a:r>
            <a:r>
              <a:rPr lang="en-US" dirty="0" err="1"/>
              <a:t>spliddit.org</a:t>
            </a:r>
            <a:endParaRPr lang="en-US" dirty="0"/>
          </a:p>
        </p:txBody>
      </p:sp>
      <p:sp>
        <p:nvSpPr>
          <p:cNvPr id="7" name="Content Placeholder 2"/>
          <p:cNvSpPr txBox="1">
            <a:spLocks/>
          </p:cNvSpPr>
          <p:nvPr/>
        </p:nvSpPr>
        <p:spPr>
          <a:xfrm>
            <a:off x="457200" y="5539263"/>
            <a:ext cx="8229600" cy="16303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15404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Food Bank Allocation</a:t>
            </a:r>
            <a:endParaRPr lang="en-US" dirty="0"/>
          </a:p>
        </p:txBody>
      </p:sp>
      <p:sp>
        <p:nvSpPr>
          <p:cNvPr id="3" name="Content Placeholder 2"/>
          <p:cNvSpPr>
            <a:spLocks noGrp="1"/>
          </p:cNvSpPr>
          <p:nvPr>
            <p:ph idx="1"/>
          </p:nvPr>
        </p:nvSpPr>
        <p:spPr>
          <a:xfrm>
            <a:off x="457200" y="1752600"/>
            <a:ext cx="5454203" cy="4373563"/>
          </a:xfrm>
        </p:spPr>
        <p:txBody>
          <a:bodyPr>
            <a:normAutofit/>
          </a:bodyPr>
          <a:lstStyle/>
          <a:p>
            <a:r>
              <a:rPr lang="en-US" dirty="0" smtClean="0"/>
              <a:t>Food banks supply nutrition to the needy for free or at a reduced cost</a:t>
            </a:r>
          </a:p>
          <a:p>
            <a:pPr marL="342900" indent="-342900">
              <a:buFont typeface="Arial" charset="0"/>
              <a:buChar char="•"/>
            </a:pPr>
            <a:r>
              <a:rPr lang="en-US" dirty="0" smtClean="0"/>
              <a:t>Much of that food comes from donors (e.g. supermarkets, manufacturers)</a:t>
            </a:r>
            <a:br>
              <a:rPr lang="en-US" dirty="0" smtClean="0"/>
            </a:br>
            <a:endParaRPr lang="en-US" dirty="0" smtClean="0"/>
          </a:p>
          <a:p>
            <a:r>
              <a:rPr lang="en-US" dirty="0" smtClean="0"/>
              <a:t>Distribution is overseen by a large non-profit organization, Feeding America</a:t>
            </a:r>
          </a:p>
          <a:p>
            <a:pPr marL="342900" indent="-342900">
              <a:buFont typeface="Arial" charset="0"/>
              <a:buChar char="•"/>
            </a:pPr>
            <a:r>
              <a:rPr lang="en-US" dirty="0" smtClean="0"/>
              <a:t>Previously: </a:t>
            </a:r>
            <a:r>
              <a:rPr lang="en-US" dirty="0" smtClean="0">
                <a:solidFill>
                  <a:schemeClr val="tx2"/>
                </a:solidFill>
              </a:rPr>
              <a:t>centralized allocation </a:t>
            </a:r>
            <a:r>
              <a:rPr lang="en-US" dirty="0" smtClean="0"/>
              <a:t>based on perceived need of food banks</a:t>
            </a:r>
          </a:p>
          <a:p>
            <a:pPr marL="342900" indent="-342900">
              <a:buFont typeface="Arial" charset="0"/>
              <a:buChar char="•"/>
            </a:pPr>
            <a:r>
              <a:rPr lang="en-US" dirty="0" smtClean="0"/>
              <a:t>Currently: food banks bid in an </a:t>
            </a:r>
            <a:r>
              <a:rPr lang="en-US" dirty="0" smtClean="0">
                <a:solidFill>
                  <a:schemeClr val="tx2"/>
                </a:solidFill>
              </a:rPr>
              <a:t>online auction </a:t>
            </a:r>
            <a:r>
              <a:rPr lang="en-US" dirty="0" smtClean="0"/>
              <a:t>using a fake currency for loads of donated food.</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86" y="0"/>
            <a:ext cx="3071914" cy="6858000"/>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233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br>
              <a:rPr lang="en-US" dirty="0" smtClean="0"/>
            </a:br>
            <a:r>
              <a:rPr lang="en-US" dirty="0" smtClean="0"/>
              <a:t>Security </a:t>
            </a:r>
            <a:r>
              <a:rPr lang="en-US" dirty="0" err="1" smtClean="0"/>
              <a:t>GAmes</a:t>
            </a:r>
            <a:endParaRPr lang="en-US" dirty="0"/>
          </a:p>
        </p:txBody>
      </p:sp>
      <p:sp>
        <p:nvSpPr>
          <p:cNvPr id="3" name="Content Placeholder 2"/>
          <p:cNvSpPr>
            <a:spLocks noGrp="1"/>
          </p:cNvSpPr>
          <p:nvPr>
            <p:ph idx="1"/>
          </p:nvPr>
        </p:nvSpPr>
        <p:spPr/>
        <p:txBody>
          <a:bodyPr/>
          <a:lstStyle/>
          <a:p>
            <a:r>
              <a:rPr lang="en-US" dirty="0" smtClean="0"/>
              <a:t>Where should we deploy security forces (checkpoints, cop cars, dogs, troops), assuming a rational adversary who can observe our deployment strategy?</a:t>
            </a:r>
          </a:p>
          <a:p>
            <a:pPr marL="342900" indent="-342900">
              <a:buFont typeface="Arial" charset="0"/>
              <a:buChar char="•"/>
            </a:pPr>
            <a:r>
              <a:rPr lang="en-US" b="0" dirty="0" smtClean="0"/>
              <a:t>Checkpoints at airports</a:t>
            </a:r>
          </a:p>
          <a:p>
            <a:pPr marL="342900" indent="-342900">
              <a:buFont typeface="Arial" charset="0"/>
              <a:buChar char="•"/>
            </a:pPr>
            <a:r>
              <a:rPr lang="en-US" b="0" dirty="0" smtClean="0"/>
              <a:t>Patrol routes on the water on the borders</a:t>
            </a:r>
          </a:p>
          <a:p>
            <a:pPr marL="342900" indent="-342900">
              <a:buFont typeface="Arial" charset="0"/>
              <a:buChar char="•"/>
            </a:pPr>
            <a:r>
              <a:rPr lang="en-US" b="0" dirty="0" smtClean="0">
                <a:solidFill>
                  <a:schemeClr val="tx2"/>
                </a:solidFill>
              </a:rPr>
              <a:t>Anti-poacher teams near big game</a:t>
            </a:r>
          </a:p>
          <a:p>
            <a:r>
              <a:rPr lang="en-US" b="0" dirty="0" smtClean="0"/>
              <a:t/>
            </a:r>
            <a:br>
              <a:rPr lang="en-US" b="0" dirty="0" smtClean="0"/>
            </a:br>
            <a:r>
              <a:rPr lang="en-US" b="0" dirty="0" smtClean="0"/>
              <a:t/>
            </a:r>
            <a:br>
              <a:rPr lang="en-US" b="0" dirty="0" smtClean="0"/>
            </a:br>
            <a:r>
              <a:rPr lang="en-US" b="0" dirty="0" smtClean="0"/>
              <a:t>How do we compute these strategies?</a:t>
            </a:r>
          </a:p>
          <a:p>
            <a:r>
              <a:rPr lang="en-US" b="0" dirty="0" smtClean="0"/>
              <a:t>What if the adversary isn’t rational?</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584" y="3641445"/>
            <a:ext cx="4043186" cy="3033677"/>
          </a:xfrm>
          <a:prstGeom prst="rect">
            <a:avLst/>
          </a:prstGeom>
        </p:spPr>
      </p:pic>
    </p:spTree>
    <p:extLst>
      <p:ext uri="{BB962C8B-B14F-4D97-AF65-F5344CB8AC3E}">
        <p14:creationId xmlns:p14="http://schemas.microsoft.com/office/powerpoint/2010/main" val="1357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47397" cy="1371600"/>
          </a:xfrm>
        </p:spPr>
        <p:txBody>
          <a:bodyPr>
            <a:normAutofit fontScale="90000"/>
          </a:bodyPr>
          <a:lstStyle/>
          <a:p>
            <a:r>
              <a:rPr lang="en-US" dirty="0" smtClean="0"/>
              <a:t>Aesthetically-displeasing One-Slide Course Summary </a:t>
            </a:r>
            <a:endParaRPr lang="en-US" dirty="0"/>
          </a:p>
        </p:txBody>
      </p:sp>
      <p:sp>
        <p:nvSpPr>
          <p:cNvPr id="3" name="Content Placeholder 2"/>
          <p:cNvSpPr>
            <a:spLocks noGrp="1"/>
          </p:cNvSpPr>
          <p:nvPr>
            <p:ph idx="1"/>
          </p:nvPr>
        </p:nvSpPr>
        <p:spPr/>
        <p:txBody>
          <a:bodyPr>
            <a:normAutofit fontScale="92500" lnSpcReduction="10000"/>
          </a:bodyPr>
          <a:lstStyle/>
          <a:p>
            <a:r>
              <a:rPr lang="en-US" b="0" dirty="0">
                <a:solidFill>
                  <a:schemeClr val="tx2"/>
                </a:solidFill>
              </a:rPr>
              <a:t>Mechanism design</a:t>
            </a:r>
            <a:r>
              <a:rPr lang="en-US" b="0" dirty="0"/>
              <a:t> is a field in economics and game theory that takes an engineering approach to designing economic mechanisms or incentives, </a:t>
            </a:r>
            <a:r>
              <a:rPr lang="en-US" b="0" dirty="0">
                <a:solidFill>
                  <a:schemeClr val="tx2"/>
                </a:solidFill>
              </a:rPr>
              <a:t>toward desired objectives</a:t>
            </a:r>
            <a:r>
              <a:rPr lang="en-US" b="0" dirty="0"/>
              <a:t>, in strategic settings, where players act </a:t>
            </a:r>
            <a:r>
              <a:rPr lang="en-US" b="0" dirty="0" smtClean="0"/>
              <a:t>rationally.</a:t>
            </a:r>
          </a:p>
          <a:p>
            <a:endParaRPr lang="en-US" b="0" dirty="0" smtClean="0"/>
          </a:p>
          <a:p>
            <a:r>
              <a:rPr lang="en-US" b="0" dirty="0" smtClean="0"/>
              <a:t>AKA “reverse game theory” – we’re </a:t>
            </a:r>
            <a:r>
              <a:rPr lang="en-US" b="0" dirty="0" smtClean="0">
                <a:solidFill>
                  <a:schemeClr val="tx2"/>
                </a:solidFill>
              </a:rPr>
              <a:t>designing the rules of the game</a:t>
            </a:r>
            <a:r>
              <a:rPr lang="en-US" b="0" dirty="0" smtClean="0"/>
              <a:t>, not figuring out how to play it.</a:t>
            </a:r>
            <a:endParaRPr lang="en-US" b="0" dirty="0"/>
          </a:p>
          <a:p>
            <a:endParaRPr lang="en-US" b="0" dirty="0" smtClean="0"/>
          </a:p>
          <a:p>
            <a:r>
              <a:rPr lang="en-US" dirty="0" smtClean="0"/>
              <a:t>This course:</a:t>
            </a:r>
            <a:r>
              <a:rPr lang="en-US" b="0" dirty="0" smtClean="0"/>
              <a:t> can </a:t>
            </a:r>
            <a:r>
              <a:rPr lang="en-US" b="0" dirty="0"/>
              <a:t>we design mechanisms for </a:t>
            </a:r>
            <a:r>
              <a:rPr lang="en-US" b="0" dirty="0" smtClean="0"/>
              <a:t>societal problems </a:t>
            </a:r>
            <a:r>
              <a:rPr lang="en-US" b="0" dirty="0"/>
              <a:t>that perform well in practice, are computationally tractable, and whose workings and results are understandable by humans?</a:t>
            </a:r>
            <a:endParaRPr lang="en-US" dirty="0" smtClean="0"/>
          </a:p>
          <a:p>
            <a:endParaRPr lang="en-US" dirty="0"/>
          </a:p>
          <a:p>
            <a:r>
              <a:rPr lang="en-US" dirty="0" smtClean="0"/>
              <a:t>More info: </a:t>
            </a:r>
            <a:r>
              <a:rPr lang="en-US" b="0" dirty="0" smtClean="0">
                <a:hlinkClick r:id="rId2"/>
              </a:rPr>
              <a:t>https</a:t>
            </a:r>
            <a:r>
              <a:rPr lang="en-US" b="0" dirty="0">
                <a:hlinkClick r:id="rId2"/>
              </a:rPr>
              <a:t>://</a:t>
            </a:r>
            <a:r>
              <a:rPr lang="en-US" b="0" dirty="0" err="1">
                <a:hlinkClick r:id="rId2"/>
              </a:rPr>
              <a:t>cs.umd.edu</a:t>
            </a:r>
            <a:r>
              <a:rPr lang="en-US" b="0" dirty="0">
                <a:hlinkClick r:id="rId2"/>
              </a:rPr>
              <a:t>/class/fall2016/cmsc828M/</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6731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53400" cy="1371600"/>
          </a:xfrm>
        </p:spPr>
        <p:txBody>
          <a:bodyPr>
            <a:normAutofit/>
          </a:bodyPr>
          <a:lstStyle/>
          <a:p>
            <a:r>
              <a:rPr lang="en-US" dirty="0" smtClean="0"/>
              <a:t>Example: Kidney Transplantation</a:t>
            </a:r>
            <a:endParaRPr lang="en-US" dirty="0"/>
          </a:p>
        </p:txBody>
      </p:sp>
      <p:sp>
        <p:nvSpPr>
          <p:cNvPr id="3" name="Content Placeholder 2"/>
          <p:cNvSpPr>
            <a:spLocks noGrp="1"/>
          </p:cNvSpPr>
          <p:nvPr>
            <p:ph idx="1"/>
          </p:nvPr>
        </p:nvSpPr>
        <p:spPr/>
        <p:txBody>
          <a:bodyPr>
            <a:normAutofit/>
          </a:bodyPr>
          <a:lstStyle/>
          <a:p>
            <a:pPr marL="342900" indent="-342900">
              <a:buFont typeface="Arial" charset="0"/>
              <a:buChar char="•"/>
            </a:pPr>
            <a:r>
              <a:rPr lang="en-US" dirty="0" smtClean="0"/>
              <a:t>US waitlist: over </a:t>
            </a:r>
            <a:r>
              <a:rPr lang="en-US" dirty="0" smtClean="0">
                <a:solidFill>
                  <a:schemeClr val="tx2"/>
                </a:solidFill>
              </a:rPr>
              <a:t>100,000</a:t>
            </a:r>
          </a:p>
          <a:p>
            <a:pPr marL="800100" lvl="1" indent="-342900">
              <a:buFont typeface="Arial" charset="0"/>
              <a:buChar char="•"/>
            </a:pPr>
            <a:r>
              <a:rPr lang="en-US" dirty="0" smtClean="0"/>
              <a:t>36,157 added in 2014</a:t>
            </a:r>
          </a:p>
          <a:p>
            <a:pPr marL="342900" indent="-342900">
              <a:buFont typeface="Arial" charset="0"/>
              <a:buChar char="•"/>
            </a:pPr>
            <a:r>
              <a:rPr lang="en-US" dirty="0" smtClean="0"/>
              <a:t>4,537 </a:t>
            </a:r>
            <a:r>
              <a:rPr lang="en-US" dirty="0"/>
              <a:t>people died while </a:t>
            </a:r>
            <a:r>
              <a:rPr lang="en-US" dirty="0" smtClean="0"/>
              <a:t>waiting</a:t>
            </a:r>
            <a:endParaRPr lang="en-US" dirty="0"/>
          </a:p>
          <a:p>
            <a:pPr marL="342900" indent="-342900">
              <a:buFont typeface="Arial" charset="0"/>
              <a:buChar char="•"/>
            </a:pPr>
            <a:r>
              <a:rPr lang="en-US" dirty="0" smtClean="0"/>
              <a:t>11,559 </a:t>
            </a:r>
            <a:r>
              <a:rPr lang="en-US" dirty="0"/>
              <a:t>people received a </a:t>
            </a:r>
            <a:r>
              <a:rPr lang="en-US" dirty="0" smtClean="0"/>
              <a:t>kidney</a:t>
            </a:r>
            <a:br>
              <a:rPr lang="en-US" dirty="0" smtClean="0"/>
            </a:br>
            <a:r>
              <a:rPr lang="en-US" dirty="0" smtClean="0"/>
              <a:t>from </a:t>
            </a:r>
            <a:r>
              <a:rPr lang="en-US" dirty="0"/>
              <a:t>the deceased donor waitlist</a:t>
            </a:r>
          </a:p>
          <a:p>
            <a:pPr marL="342900" indent="-342900">
              <a:buFont typeface="Arial" charset="0"/>
              <a:buChar char="•"/>
            </a:pPr>
            <a:r>
              <a:rPr lang="en-US" dirty="0" smtClean="0"/>
              <a:t>5,283 people received </a:t>
            </a:r>
            <a:r>
              <a:rPr lang="en-US" dirty="0"/>
              <a:t>a kidney from a living </a:t>
            </a:r>
            <a:r>
              <a:rPr lang="en-US" dirty="0" smtClean="0"/>
              <a:t>donor</a:t>
            </a:r>
          </a:p>
          <a:p>
            <a:pPr marL="800100" lvl="1" indent="-342900">
              <a:buFont typeface="Arial" charset="0"/>
              <a:buChar char="•"/>
            </a:pPr>
            <a:r>
              <a:rPr lang="en-US" dirty="0" smtClean="0"/>
              <a:t>Some </a:t>
            </a:r>
            <a:r>
              <a:rPr lang="en-US" dirty="0"/>
              <a:t>through </a:t>
            </a:r>
            <a:r>
              <a:rPr lang="en-US" b="1" dirty="0">
                <a:solidFill>
                  <a:schemeClr val="tx2"/>
                </a:solidFill>
              </a:rPr>
              <a:t>kidney </a:t>
            </a:r>
            <a:r>
              <a:rPr lang="en-US" b="1" dirty="0" smtClean="0">
                <a:solidFill>
                  <a:schemeClr val="tx2"/>
                </a:solidFill>
              </a:rPr>
              <a:t>exchanges</a:t>
            </a:r>
            <a:endParaRPr lang="en-US" dirty="0" smtClean="0"/>
          </a:p>
          <a:p>
            <a:pPr marL="800100" lvl="1" indent="-342900">
              <a:buFont typeface="Arial" charset="0"/>
              <a:buChar char="•"/>
            </a:pPr>
            <a:r>
              <a:rPr lang="en-US" dirty="0" smtClean="0"/>
              <a:t>(We work extensively with the UNOS exchange.)</a:t>
            </a:r>
            <a:endParaRPr lang="en-US" dirty="0"/>
          </a:p>
        </p:txBody>
      </p:sp>
      <p:pic>
        <p:nvPicPr>
          <p:cNvPr id="4" name="Picture 3" descr="UNOS.jpg"/>
          <p:cNvPicPr>
            <a:picLocks noChangeAspect="1"/>
          </p:cNvPicPr>
          <p:nvPr/>
        </p:nvPicPr>
        <p:blipFill rotWithShape="1">
          <a:blip r:embed="rId2" cstate="print">
            <a:extLst>
              <a:ext uri="{28A0092B-C50C-407E-A947-70E740481C1C}">
                <a14:useLocalDpi xmlns:a14="http://schemas.microsoft.com/office/drawing/2010/main" val="0"/>
              </a:ext>
            </a:extLst>
          </a:blip>
          <a:srcRect r="4310" b="21825"/>
          <a:stretch/>
        </p:blipFill>
        <p:spPr>
          <a:xfrm>
            <a:off x="2776817" y="5319145"/>
            <a:ext cx="3590367" cy="1089313"/>
          </a:xfrm>
          <a:prstGeom prst="rect">
            <a:avLst/>
          </a:prstGeom>
        </p:spPr>
      </p:pic>
      <p:grpSp>
        <p:nvGrpSpPr>
          <p:cNvPr id="25" name="Group 24"/>
          <p:cNvGrpSpPr/>
          <p:nvPr/>
        </p:nvGrpSpPr>
        <p:grpSpPr>
          <a:xfrm>
            <a:off x="4985202" y="1524318"/>
            <a:ext cx="3625398" cy="2068286"/>
            <a:chOff x="4985202" y="1524318"/>
            <a:chExt cx="3625398" cy="2068286"/>
          </a:xfrm>
        </p:grpSpPr>
        <p:graphicFrame>
          <p:nvGraphicFramePr>
            <p:cNvPr id="8" name="Chart 7"/>
            <p:cNvGraphicFramePr>
              <a:graphicFrameLocks/>
            </p:cNvGraphicFramePr>
            <p:nvPr>
              <p:extLst/>
            </p:nvPr>
          </p:nvGraphicFramePr>
          <p:xfrm>
            <a:off x="4985202" y="1524318"/>
            <a:ext cx="3625398" cy="206828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20499962">
              <a:off x="6158344" y="1851356"/>
              <a:ext cx="1051560" cy="369332"/>
            </a:xfrm>
            <a:prstGeom prst="rect">
              <a:avLst/>
            </a:prstGeom>
            <a:solidFill>
              <a:schemeClr val="bg1"/>
            </a:solidFill>
          </p:spPr>
          <p:txBody>
            <a:bodyPr wrap="square" rtlCol="0">
              <a:spAutoFit/>
            </a:bodyPr>
            <a:lstStyle/>
            <a:p>
              <a:r>
                <a:rPr lang="en-US" dirty="0" smtClean="0"/>
                <a:t>Demand</a:t>
              </a:r>
              <a:endParaRPr lang="en-US" dirty="0"/>
            </a:p>
          </p:txBody>
        </p:sp>
        <p:cxnSp>
          <p:nvCxnSpPr>
            <p:cNvPr id="17" name="Straight Arrow Connector 16"/>
            <p:cNvCxnSpPr/>
            <p:nvPr/>
          </p:nvCxnSpPr>
          <p:spPr>
            <a:xfrm flipV="1">
              <a:off x="7108371" y="1711352"/>
              <a:ext cx="522514" cy="18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684124" y="2333184"/>
              <a:ext cx="886968" cy="338328"/>
            </a:xfrm>
            <a:prstGeom prst="rect">
              <a:avLst/>
            </a:prstGeom>
            <a:solidFill>
              <a:schemeClr val="bg1"/>
            </a:solidFill>
          </p:spPr>
          <p:txBody>
            <a:bodyPr wrap="square" rtlCol="0">
              <a:spAutoFit/>
            </a:bodyPr>
            <a:lstStyle/>
            <a:p>
              <a:r>
                <a:rPr lang="en-US" smtClean="0"/>
                <a:t>Supply</a:t>
              </a:r>
              <a:endParaRPr lang="en-US"/>
            </a:p>
          </p:txBody>
        </p:sp>
        <p:cxnSp>
          <p:nvCxnSpPr>
            <p:cNvPr id="24" name="Straight Arrow Connector 23"/>
            <p:cNvCxnSpPr/>
            <p:nvPr/>
          </p:nvCxnSpPr>
          <p:spPr>
            <a:xfrm>
              <a:off x="7484004" y="2535005"/>
              <a:ext cx="5061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 name="TextBox 4"/>
          <p:cNvSpPr txBox="1"/>
          <p:nvPr/>
        </p:nvSpPr>
        <p:spPr>
          <a:xfrm>
            <a:off x="5249217" y="4270439"/>
            <a:ext cx="1981200" cy="276999"/>
          </a:xfrm>
          <a:prstGeom prst="rect">
            <a:avLst/>
          </a:prstGeom>
          <a:noFill/>
        </p:spPr>
        <p:txBody>
          <a:bodyPr wrap="square" rtlCol="0">
            <a:spAutoFit/>
          </a:bodyPr>
          <a:lstStyle/>
          <a:p>
            <a:r>
              <a:rPr lang="en-US" sz="1200" dirty="0" smtClean="0"/>
              <a:t>[Roth et al. 2004]</a:t>
            </a:r>
            <a:endParaRPr lang="en-US" sz="1200" dirty="0"/>
          </a:p>
        </p:txBody>
      </p:sp>
      <p:sp>
        <p:nvSpPr>
          <p:cNvPr id="6" name="Slide Number Placeholder 5"/>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20142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Deceased-Donor Allocation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Online bipartite matching problem:</a:t>
            </a:r>
          </a:p>
          <a:p>
            <a:pPr marL="342900" indent="-342900">
              <a:buFont typeface="Arial" charset="0"/>
              <a:buChar char="•"/>
            </a:pPr>
            <a:r>
              <a:rPr lang="en-US" b="0" dirty="0" smtClean="0"/>
              <a:t>Set of patients is known (roughly) in advance</a:t>
            </a:r>
          </a:p>
          <a:p>
            <a:pPr marL="342900" indent="-342900">
              <a:buFont typeface="Arial" charset="0"/>
              <a:buChar char="•"/>
            </a:pPr>
            <a:r>
              <a:rPr lang="en-US" b="0" dirty="0" smtClean="0"/>
              <a:t>Organs arrive and must be dispatched </a:t>
            </a:r>
            <a:r>
              <a:rPr lang="en-US" b="0" dirty="0" smtClean="0">
                <a:solidFill>
                  <a:schemeClr val="tx2"/>
                </a:solidFill>
              </a:rPr>
              <a:t>quickly</a:t>
            </a:r>
          </a:p>
          <a:p>
            <a:r>
              <a:rPr lang="en-US" dirty="0" smtClean="0"/>
              <a:t>Constraints:</a:t>
            </a:r>
          </a:p>
          <a:p>
            <a:pPr marL="342900" indent="-342900">
              <a:buFont typeface="Arial" charset="0"/>
              <a:buChar char="•"/>
            </a:pPr>
            <a:r>
              <a:rPr lang="en-US" b="0" dirty="0" smtClean="0"/>
              <a:t>Locality: organs only stay good for 24 hours</a:t>
            </a:r>
          </a:p>
          <a:p>
            <a:pPr marL="342900" indent="-342900">
              <a:buFont typeface="Arial" charset="0"/>
              <a:buChar char="•"/>
            </a:pPr>
            <a:r>
              <a:rPr lang="en-US" b="0" dirty="0" smtClean="0"/>
              <a:t>Blood type, tissue type, etc.</a:t>
            </a:r>
          </a:p>
          <a:p>
            <a:r>
              <a:rPr lang="en-US" dirty="0" smtClean="0"/>
              <a:t>Who gets the organ?  Prioritization based on:</a:t>
            </a:r>
          </a:p>
          <a:p>
            <a:pPr marL="342900" indent="-342900">
              <a:buFont typeface="Arial" charset="0"/>
              <a:buChar char="•"/>
            </a:pPr>
            <a:r>
              <a:rPr lang="en-US" b="0" dirty="0" smtClean="0"/>
              <a:t>Age?</a:t>
            </a:r>
          </a:p>
          <a:p>
            <a:pPr marL="342900" indent="-342900">
              <a:buFont typeface="Arial" charset="0"/>
              <a:buChar char="•"/>
            </a:pPr>
            <a:r>
              <a:rPr lang="en-US" b="0" dirty="0" smtClean="0"/>
              <a:t>QALY maximization?</a:t>
            </a:r>
          </a:p>
          <a:p>
            <a:pPr marL="342900" indent="-342900">
              <a:buFont typeface="Arial" charset="0"/>
              <a:buChar char="•"/>
            </a:pPr>
            <a:r>
              <a:rPr lang="en-US" b="0" dirty="0" smtClean="0"/>
              <a:t>Quality of match?</a:t>
            </a:r>
          </a:p>
          <a:p>
            <a:pPr marL="342900" indent="-342900">
              <a:buFont typeface="Arial" charset="0"/>
              <a:buChar char="•"/>
            </a:pPr>
            <a:r>
              <a:rPr lang="en-US" b="0" dirty="0" smtClean="0"/>
              <a:t>Time on the waiting list?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6" name="Picture 5"/>
          <p:cNvPicPr>
            <a:picLocks noChangeAspect="1"/>
          </p:cNvPicPr>
          <p:nvPr/>
        </p:nvPicPr>
        <p:blipFill>
          <a:blip r:embed="rId2"/>
          <a:stretch>
            <a:fillRect/>
          </a:stretch>
        </p:blipFill>
        <p:spPr>
          <a:xfrm>
            <a:off x="5447749" y="4776124"/>
            <a:ext cx="3556000" cy="2081876"/>
          </a:xfrm>
          <a:prstGeom prst="rect">
            <a:avLst/>
          </a:prstGeom>
        </p:spPr>
      </p:pic>
    </p:spTree>
    <p:extLst>
      <p:ext uri="{BB962C8B-B14F-4D97-AF65-F5344CB8AC3E}">
        <p14:creationId xmlns:p14="http://schemas.microsoft.com/office/powerpoint/2010/main" val="12268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3" descr="C:\Users\Spook\AppData\Local\Microsoft\Windows\Temporary Internet Files\Content.IE5\UPY6UNEP\MC90043262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6765" y="1546190"/>
            <a:ext cx="927333" cy="92733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14" descr="C:\Users\Spook\AppData\Local\Microsoft\Windows\Temporary Internet Files\Content.IE5\PWXEIAO0\MC90043489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902" y="1373855"/>
            <a:ext cx="1092852" cy="12226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15" descr="C:\Users\Spook\AppData\Local\Microsoft\Windows\Temporary Internet Files\Content.IE5\UPY6UNEP\MC9004348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702" y="4317941"/>
            <a:ext cx="1229458" cy="122945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16" descr="C:\Users\Spook\AppData\Local\Microsoft\Windows\Temporary Internet Files\Content.IE5\LYL31RR7\MC90043487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6296" y="4235967"/>
            <a:ext cx="1229458" cy="122945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a:xfrm flipV="1">
            <a:off x="3016507" y="2473523"/>
            <a:ext cx="2709789" cy="1844420"/>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2975520" y="2473523"/>
            <a:ext cx="2750776" cy="1885406"/>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a:stCxn id="6" idx="3"/>
          </p:cNvCxnSpPr>
          <p:nvPr/>
        </p:nvCxnSpPr>
        <p:spPr>
          <a:xfrm>
            <a:off x="3275160" y="4932671"/>
            <a:ext cx="2451136"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a:off x="4362201"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4280227"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a:off x="3221443" y="2022588"/>
            <a:ext cx="2504853"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4333089"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4251115"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1648214" y="2596484"/>
            <a:ext cx="397319" cy="1639483"/>
          </a:xfrm>
          <a:prstGeom prst="rect">
            <a:avLst/>
          </a:prstGeom>
          <a:noFill/>
        </p:spPr>
        <p:txBody>
          <a:bodyPr vert="vert270" wrap="square" rtlCol="0">
            <a:spAutoFit/>
          </a:bodyPr>
          <a:lstStyle/>
          <a:p>
            <a:pPr algn="ctr"/>
            <a:r>
              <a:rPr lang="en-US" sz="3600" dirty="0" smtClean="0"/>
              <a:t>Donors</a:t>
            </a:r>
            <a:endParaRPr lang="en-US" sz="3600" dirty="0"/>
          </a:p>
        </p:txBody>
      </p:sp>
      <p:sp>
        <p:nvSpPr>
          <p:cNvPr id="17" name="TextBox 16"/>
          <p:cNvSpPr txBox="1"/>
          <p:nvPr/>
        </p:nvSpPr>
        <p:spPr>
          <a:xfrm>
            <a:off x="6737134" y="2473523"/>
            <a:ext cx="738664" cy="1844419"/>
          </a:xfrm>
          <a:prstGeom prst="rect">
            <a:avLst/>
          </a:prstGeom>
          <a:noFill/>
        </p:spPr>
        <p:txBody>
          <a:bodyPr vert="vert270" wrap="square" rtlCol="0">
            <a:spAutoFit/>
          </a:bodyPr>
          <a:lstStyle/>
          <a:p>
            <a:pPr algn="ctr"/>
            <a:r>
              <a:rPr lang="en-US" sz="3600" dirty="0" smtClean="0"/>
              <a:t>Patients</a:t>
            </a:r>
            <a:endParaRPr lang="en-US" sz="3600" dirty="0"/>
          </a:p>
        </p:txBody>
      </p:sp>
      <p:sp>
        <p:nvSpPr>
          <p:cNvPr id="18" name="TextBox 17"/>
          <p:cNvSpPr txBox="1"/>
          <p:nvPr/>
        </p:nvSpPr>
        <p:spPr>
          <a:xfrm>
            <a:off x="2004006" y="1066177"/>
            <a:ext cx="1312850" cy="369332"/>
          </a:xfrm>
          <a:prstGeom prst="rect">
            <a:avLst/>
          </a:prstGeom>
          <a:noFill/>
        </p:spPr>
        <p:txBody>
          <a:bodyPr wrap="square" rtlCol="0">
            <a:spAutoFit/>
          </a:bodyPr>
          <a:lstStyle/>
          <a:p>
            <a:pPr algn="ctr"/>
            <a:r>
              <a:rPr lang="en-US" dirty="0" smtClean="0"/>
              <a:t>Wife</a:t>
            </a:r>
            <a:endParaRPr lang="en-US" dirty="0"/>
          </a:p>
        </p:txBody>
      </p:sp>
      <p:sp>
        <p:nvSpPr>
          <p:cNvPr id="19" name="TextBox 18"/>
          <p:cNvSpPr txBox="1"/>
          <p:nvPr/>
        </p:nvSpPr>
        <p:spPr>
          <a:xfrm>
            <a:off x="5599743" y="1064202"/>
            <a:ext cx="1619169" cy="369332"/>
          </a:xfrm>
          <a:prstGeom prst="rect">
            <a:avLst/>
          </a:prstGeom>
          <a:noFill/>
        </p:spPr>
        <p:txBody>
          <a:bodyPr wrap="square" rtlCol="0">
            <a:spAutoFit/>
          </a:bodyPr>
          <a:lstStyle/>
          <a:p>
            <a:pPr algn="ctr"/>
            <a:r>
              <a:rPr lang="en-US" dirty="0" smtClean="0"/>
              <a:t>Husband</a:t>
            </a:r>
            <a:endParaRPr lang="en-US" dirty="0"/>
          </a:p>
        </p:txBody>
      </p:sp>
      <p:sp>
        <p:nvSpPr>
          <p:cNvPr id="20" name="TextBox 19"/>
          <p:cNvSpPr txBox="1"/>
          <p:nvPr/>
        </p:nvSpPr>
        <p:spPr>
          <a:xfrm>
            <a:off x="2004006" y="5598593"/>
            <a:ext cx="1312850" cy="369332"/>
          </a:xfrm>
          <a:prstGeom prst="rect">
            <a:avLst/>
          </a:prstGeom>
          <a:noFill/>
        </p:spPr>
        <p:txBody>
          <a:bodyPr wrap="square" rtlCol="0">
            <a:spAutoFit/>
          </a:bodyPr>
          <a:lstStyle/>
          <a:p>
            <a:pPr algn="ctr"/>
            <a:r>
              <a:rPr lang="en-US" dirty="0" smtClean="0"/>
              <a:t>Brother</a:t>
            </a:r>
            <a:endParaRPr lang="en-US" dirty="0"/>
          </a:p>
        </p:txBody>
      </p:sp>
      <p:sp>
        <p:nvSpPr>
          <p:cNvPr id="21" name="TextBox 20"/>
          <p:cNvSpPr txBox="1"/>
          <p:nvPr/>
        </p:nvSpPr>
        <p:spPr>
          <a:xfrm>
            <a:off x="5531440" y="5599277"/>
            <a:ext cx="1619169" cy="369332"/>
          </a:xfrm>
          <a:prstGeom prst="rect">
            <a:avLst/>
          </a:prstGeom>
          <a:noFill/>
        </p:spPr>
        <p:txBody>
          <a:bodyPr wrap="square" rtlCol="0">
            <a:spAutoFit/>
          </a:bodyPr>
          <a:lstStyle/>
          <a:p>
            <a:pPr algn="ctr"/>
            <a:r>
              <a:rPr lang="en-US" dirty="0" smtClean="0"/>
              <a:t>Brother</a:t>
            </a:r>
            <a:endParaRPr lang="en-US" dirty="0"/>
          </a:p>
        </p:txBody>
      </p:sp>
      <p:sp>
        <p:nvSpPr>
          <p:cNvPr id="24" name="TextBox 23"/>
          <p:cNvSpPr txBox="1"/>
          <p:nvPr/>
        </p:nvSpPr>
        <p:spPr>
          <a:xfrm>
            <a:off x="1600200" y="6052458"/>
            <a:ext cx="5943600" cy="369332"/>
          </a:xfrm>
          <a:prstGeom prst="rect">
            <a:avLst/>
          </a:prstGeom>
          <a:noFill/>
        </p:spPr>
        <p:txBody>
          <a:bodyPr wrap="square" rtlCol="0">
            <a:spAutoFit/>
          </a:bodyPr>
          <a:lstStyle/>
          <a:p>
            <a:pPr algn="ctr"/>
            <a:r>
              <a:rPr lang="en-US" i="1" dirty="0" smtClean="0"/>
              <a:t>(2- and 3-cycles, all surgeries performed simultaneously)</a:t>
            </a:r>
            <a:endParaRPr lang="en-US" i="1" dirty="0"/>
          </a:p>
        </p:txBody>
      </p:sp>
      <p:grpSp>
        <p:nvGrpSpPr>
          <p:cNvPr id="35" name="Group 34"/>
          <p:cNvGrpSpPr/>
          <p:nvPr/>
        </p:nvGrpSpPr>
        <p:grpSpPr>
          <a:xfrm>
            <a:off x="6776030" y="1567653"/>
            <a:ext cx="1268186" cy="3656158"/>
            <a:chOff x="7284000" y="1388495"/>
            <a:chExt cx="1268186" cy="3656158"/>
          </a:xfrm>
        </p:grpSpPr>
        <p:sp>
          <p:nvSpPr>
            <p:cNvPr id="27" name="Oval 26"/>
            <p:cNvSpPr/>
            <p:nvPr/>
          </p:nvSpPr>
          <p:spPr>
            <a:xfrm>
              <a:off x="7284000" y="1388495"/>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smtClean="0">
                  <a:solidFill>
                    <a:schemeClr val="bg1"/>
                  </a:solidFill>
                </a:rPr>
                <a:t>D</a:t>
              </a:r>
              <a:r>
                <a:rPr lang="en-US" sz="3200" baseline="-25000" dirty="0" smtClean="0">
                  <a:solidFill>
                    <a:schemeClr val="bg1"/>
                  </a:solidFill>
                </a:rPr>
                <a:t>1</a:t>
              </a:r>
              <a:r>
                <a:rPr lang="en-US" sz="3200" dirty="0" smtClean="0"/>
                <a:t> </a:t>
              </a:r>
              <a:r>
                <a:rPr lang="en-US" sz="3200" dirty="0" smtClean="0">
                  <a:solidFill>
                    <a:schemeClr val="tx1"/>
                  </a:solidFill>
                </a:rPr>
                <a:t>P</a:t>
              </a:r>
              <a:r>
                <a:rPr lang="en-US" sz="3200" baseline="-25000" dirty="0" smtClean="0">
                  <a:solidFill>
                    <a:schemeClr val="tx1"/>
                  </a:solidFill>
                </a:rPr>
                <a:t>1</a:t>
              </a:r>
              <a:endParaRPr lang="en-US" sz="3200" baseline="-25000" dirty="0">
                <a:solidFill>
                  <a:schemeClr val="tx1"/>
                </a:solidFill>
              </a:endParaRPr>
            </a:p>
          </p:txBody>
        </p:sp>
        <p:sp>
          <p:nvSpPr>
            <p:cNvPr id="28" name="Oval 27"/>
            <p:cNvSpPr/>
            <p:nvPr/>
          </p:nvSpPr>
          <p:spPr>
            <a:xfrm>
              <a:off x="7284000" y="3776467"/>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smtClean="0">
                  <a:solidFill>
                    <a:schemeClr val="bg1"/>
                  </a:solidFill>
                </a:rPr>
                <a:t>D</a:t>
              </a:r>
              <a:r>
                <a:rPr lang="en-US" sz="3200" baseline="-25000" dirty="0" smtClean="0">
                  <a:solidFill>
                    <a:schemeClr val="bg1"/>
                  </a:solidFill>
                </a:rPr>
                <a:t>2</a:t>
              </a:r>
              <a:r>
                <a:rPr lang="en-US" sz="3200" dirty="0" smtClean="0"/>
                <a:t> </a:t>
              </a:r>
              <a:r>
                <a:rPr lang="en-US" sz="3200" dirty="0" smtClean="0">
                  <a:solidFill>
                    <a:schemeClr val="tx1"/>
                  </a:solidFill>
                </a:rPr>
                <a:t>P</a:t>
              </a:r>
              <a:r>
                <a:rPr lang="en-US" sz="3200" baseline="-25000" dirty="0" smtClean="0">
                  <a:solidFill>
                    <a:schemeClr val="tx1"/>
                  </a:solidFill>
                </a:rPr>
                <a:t>2</a:t>
              </a:r>
              <a:endParaRPr lang="en-US" sz="3200" baseline="-25000" dirty="0">
                <a:solidFill>
                  <a:schemeClr val="tx1"/>
                </a:solidFill>
              </a:endParaRPr>
            </a:p>
          </p:txBody>
        </p:sp>
        <p:cxnSp>
          <p:nvCxnSpPr>
            <p:cNvPr id="30" name="Straight Arrow Connector 29"/>
            <p:cNvCxnSpPr>
              <a:stCxn id="27" idx="3"/>
              <a:endCxn id="28" idx="7"/>
            </p:cNvCxnSpPr>
            <p:nvPr/>
          </p:nvCxnSpPr>
          <p:spPr>
            <a:xfrm>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a:stCxn id="28" idx="1"/>
              <a:endCxn id="27" idx="5"/>
            </p:cNvCxnSpPr>
            <p:nvPr/>
          </p:nvCxnSpPr>
          <p:spPr>
            <a:xfrm flipV="1">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grpSp>
      <p:sp>
        <p:nvSpPr>
          <p:cNvPr id="31" name="Title 1"/>
          <p:cNvSpPr>
            <a:spLocks noGrp="1"/>
          </p:cNvSpPr>
          <p:nvPr>
            <p:ph type="title"/>
          </p:nvPr>
        </p:nvSpPr>
        <p:spPr>
          <a:xfrm>
            <a:off x="457199" y="152718"/>
            <a:ext cx="8431967" cy="672128"/>
          </a:xfrm>
        </p:spPr>
        <p:txBody>
          <a:bodyPr>
            <a:normAutofit/>
          </a:bodyPr>
          <a:lstStyle/>
          <a:p>
            <a:r>
              <a:rPr lang="en-US" dirty="0" smtClean="0"/>
              <a:t>Example</a:t>
            </a:r>
            <a:r>
              <a:rPr lang="en-US" smtClean="0"/>
              <a:t>: Kidney </a:t>
            </a:r>
            <a:r>
              <a:rPr lang="en-US" dirty="0" smtClean="0"/>
              <a:t>Exchange</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13541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14757 0 " pathEditMode="relative" ptsTypes="AA">
                                      <p:cBhvr>
                                        <p:cTn id="28" dur="2000" fill="hold"/>
                                        <p:tgtEl>
                                          <p:spTgt spid="4"/>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14757 0 " pathEditMode="relative" ptsTypes="AA">
                                      <p:cBhvr>
                                        <p:cTn id="30" dur="2000" fill="hold"/>
                                        <p:tgtEl>
                                          <p:spTgt spid="5"/>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14757 0 " pathEditMode="relative" ptsTypes="AA">
                                      <p:cBhvr>
                                        <p:cTn id="32" dur="2000" fill="hold"/>
                                        <p:tgtEl>
                                          <p:spTgt spid="6"/>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14757 0 " pathEditMode="relative" ptsTypes="AA">
                                      <p:cBhvr>
                                        <p:cTn id="34" dur="2000" fill="hold"/>
                                        <p:tgtEl>
                                          <p:spTgt spid="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14757 0 " pathEditMode="relative" ptsTypes="AA">
                                      <p:cBhvr>
                                        <p:cTn id="36" dur="2000" fill="hold"/>
                                        <p:tgtEl>
                                          <p:spTgt spid="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4757 0 " pathEditMode="relative" ptsTypes="AA">
                                      <p:cBhvr>
                                        <p:cTn id="38" dur="2000" fill="hold"/>
                                        <p:tgtEl>
                                          <p:spTgt spid="9"/>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14757 0 " pathEditMode="relative" ptsTypes="AA">
                                      <p:cBhvr>
                                        <p:cTn id="40" dur="2000" fill="hold"/>
                                        <p:tgtEl>
                                          <p:spTgt spid="10"/>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4757 0 " pathEditMode="relative" ptsTypes="AA">
                                      <p:cBhvr>
                                        <p:cTn id="42" dur="2000" fill="hold"/>
                                        <p:tgtEl>
                                          <p:spTgt spid="1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14757 0 " pathEditMode="relative" ptsTypes="AA">
                                      <p:cBhvr>
                                        <p:cTn id="44" dur="2000" fill="hold"/>
                                        <p:tgtEl>
                                          <p:spTgt spid="1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14757 0 " pathEditMode="relative" ptsTypes="AA">
                                      <p:cBhvr>
                                        <p:cTn id="46" dur="2000" fill="hold"/>
                                        <p:tgtEl>
                                          <p:spTgt spid="13"/>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14757 0 " pathEditMode="relative" ptsTypes="AA">
                                      <p:cBhvr>
                                        <p:cTn id="48" dur="2000" fill="hold"/>
                                        <p:tgtEl>
                                          <p:spTgt spid="14"/>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14757 0 " pathEditMode="relative" ptsTypes="AA">
                                      <p:cBhvr>
                                        <p:cTn id="50" dur="2000" fill="hold"/>
                                        <p:tgtEl>
                                          <p:spTgt spid="15"/>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14757 0 " pathEditMode="relative" ptsTypes="AA">
                                      <p:cBhvr>
                                        <p:cTn id="52" dur="2000" fill="hold"/>
                                        <p:tgtEl>
                                          <p:spTgt spid="16"/>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14757 0 " pathEditMode="relative" ptsTypes="AA">
                                      <p:cBhvr>
                                        <p:cTn id="54" dur="2000" fill="hold"/>
                                        <p:tgtEl>
                                          <p:spTgt spid="17"/>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14757 0 " pathEditMode="relative" ptsTypes="AA">
                                      <p:cBhvr>
                                        <p:cTn id="56" dur="2000" fill="hold"/>
                                        <p:tgtEl>
                                          <p:spTgt spid="18"/>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14757 0 " pathEditMode="relative" ptsTypes="AA">
                                      <p:cBhvr>
                                        <p:cTn id="58" dur="2000" fill="hold"/>
                                        <p:tgtEl>
                                          <p:spTgt spid="19"/>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14757 0 " pathEditMode="relative" ptsTypes="AA">
                                      <p:cBhvr>
                                        <p:cTn id="60" dur="2000" fill="hold"/>
                                        <p:tgtEl>
                                          <p:spTgt spid="20"/>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14757 0 " pathEditMode="relative" ptsTypes="AA">
                                      <p:cBhvr>
                                        <p:cTn id="62" dur="2000" fill="hold"/>
                                        <p:tgtEl>
                                          <p:spTgt spid="21"/>
                                        </p:tgtEl>
                                        <p:attrNameLst>
                                          <p:attrName>ppt_x</p:attrName>
                                          <p:attrName>ppt_y</p:attrName>
                                        </p:attrNameLst>
                                      </p:cBhvr>
                                    </p:animMotion>
                                  </p:childTnLst>
                                </p:cTn>
                              </p:par>
                              <p:par>
                                <p:cTn id="63" presetID="10" presetClass="entr" presetSubtype="0" fill="hold" nodeType="withEffect">
                                  <p:stCondLst>
                                    <p:cond delay="10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Autofit/>
          </a:bodyPr>
          <a:lstStyle/>
          <a:p>
            <a:r>
              <a:rPr lang="en-US" sz="3200" dirty="0" smtClean="0"/>
              <a:t>Non-directed donors &amp; chains</a:t>
            </a:r>
            <a:endParaRPr lang="en-US" sz="3200" dirty="0"/>
          </a:p>
        </p:txBody>
      </p:sp>
      <p:sp>
        <p:nvSpPr>
          <p:cNvPr id="7" name="Content Placeholder 30"/>
          <p:cNvSpPr>
            <a:spLocks noGrp="1"/>
          </p:cNvSpPr>
          <p:nvPr>
            <p:ph idx="1"/>
          </p:nvPr>
        </p:nvSpPr>
        <p:spPr>
          <a:xfrm>
            <a:off x="457200" y="4931227"/>
            <a:ext cx="8229600" cy="1416578"/>
          </a:xfrm>
        </p:spPr>
        <p:txBody>
          <a:bodyPr>
            <a:normAutofit/>
          </a:bodyPr>
          <a:lstStyle/>
          <a:p>
            <a:r>
              <a:rPr lang="en-US" b="0" i="1" dirty="0" smtClean="0"/>
              <a:t>Not executed simultaneously, so no length cap</a:t>
            </a:r>
            <a:r>
              <a:rPr lang="en-US" b="0" i="1" dirty="0"/>
              <a:t> </a:t>
            </a:r>
            <a:r>
              <a:rPr lang="en-US" b="0" i="1" dirty="0" smtClean="0"/>
              <a:t>required based on logistic concerns </a:t>
            </a:r>
            <a:r>
              <a:rPr lang="is-IS" b="0" i="1" dirty="0" smtClean="0"/>
              <a:t>…</a:t>
            </a:r>
          </a:p>
          <a:p>
            <a:r>
              <a:rPr lang="is-IS" b="0" i="1" dirty="0" smtClean="0"/>
              <a:t>… </a:t>
            </a:r>
            <a:r>
              <a:rPr lang="is-IS" dirty="0" smtClean="0"/>
              <a:t>but in practice edges fail, so </a:t>
            </a:r>
            <a:r>
              <a:rPr lang="is-IS" i="1" dirty="0" smtClean="0"/>
              <a:t>some</a:t>
            </a:r>
            <a:r>
              <a:rPr lang="is-IS" dirty="0" smtClean="0"/>
              <a:t> finite cap is used!</a:t>
            </a:r>
            <a:endParaRPr lang="en-US" b="0" i="1" dirty="0" smtClean="0"/>
          </a:p>
        </p:txBody>
      </p:sp>
      <p:sp>
        <p:nvSpPr>
          <p:cNvPr id="8" name="Oval 7"/>
          <p:cNvSpPr/>
          <p:nvPr/>
        </p:nvSpPr>
        <p:spPr>
          <a:xfrm>
            <a:off x="381000" y="1981200"/>
            <a:ext cx="990600" cy="9906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NDD</a:t>
            </a:r>
            <a:endParaRPr lang="en-US" dirty="0"/>
          </a:p>
        </p:txBody>
      </p:sp>
      <p:sp>
        <p:nvSpPr>
          <p:cNvPr id="9" name="Oval 8"/>
          <p:cNvSpPr/>
          <p:nvPr/>
        </p:nvSpPr>
        <p:spPr>
          <a:xfrm>
            <a:off x="22098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P1</a:t>
            </a:r>
            <a:endParaRPr lang="en-US" dirty="0"/>
          </a:p>
        </p:txBody>
      </p:sp>
      <p:sp>
        <p:nvSpPr>
          <p:cNvPr id="10" name="Oval 9"/>
          <p:cNvSpPr/>
          <p:nvPr/>
        </p:nvSpPr>
        <p:spPr>
          <a:xfrm>
            <a:off x="22098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D1</a:t>
            </a:r>
            <a:endParaRPr lang="en-US" dirty="0"/>
          </a:p>
        </p:txBody>
      </p:sp>
      <p:cxnSp>
        <p:nvCxnSpPr>
          <p:cNvPr id="11" name="Straight Connector 10"/>
          <p:cNvCxnSpPr>
            <a:stCxn id="9" idx="0"/>
            <a:endCxn id="10" idx="4"/>
          </p:cNvCxnSpPr>
          <p:nvPr/>
        </p:nvCxnSpPr>
        <p:spPr>
          <a:xfrm flipV="1">
            <a:off x="27051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5"/>
            <a:endCxn id="9" idx="1"/>
          </p:cNvCxnSpPr>
          <p:nvPr/>
        </p:nvCxnSpPr>
        <p:spPr>
          <a:xfrm>
            <a:off x="12265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0386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P2</a:t>
            </a:r>
            <a:endParaRPr lang="en-US" dirty="0"/>
          </a:p>
        </p:txBody>
      </p:sp>
      <p:sp>
        <p:nvSpPr>
          <p:cNvPr id="14" name="Oval 13"/>
          <p:cNvSpPr/>
          <p:nvPr/>
        </p:nvSpPr>
        <p:spPr>
          <a:xfrm>
            <a:off x="40386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D2</a:t>
            </a:r>
            <a:endParaRPr lang="en-US" dirty="0"/>
          </a:p>
        </p:txBody>
      </p:sp>
      <p:cxnSp>
        <p:nvCxnSpPr>
          <p:cNvPr id="15" name="Straight Connector 14"/>
          <p:cNvCxnSpPr>
            <a:stCxn id="13" idx="0"/>
            <a:endCxn id="14" idx="4"/>
          </p:cNvCxnSpPr>
          <p:nvPr/>
        </p:nvCxnSpPr>
        <p:spPr>
          <a:xfrm flipV="1">
            <a:off x="45339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8674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P3</a:t>
            </a:r>
            <a:endParaRPr lang="en-US" dirty="0"/>
          </a:p>
        </p:txBody>
      </p:sp>
      <p:sp>
        <p:nvSpPr>
          <p:cNvPr id="17" name="Oval 16"/>
          <p:cNvSpPr/>
          <p:nvPr/>
        </p:nvSpPr>
        <p:spPr>
          <a:xfrm>
            <a:off x="58674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D3</a:t>
            </a:r>
            <a:endParaRPr lang="en-US" dirty="0"/>
          </a:p>
        </p:txBody>
      </p:sp>
      <p:cxnSp>
        <p:nvCxnSpPr>
          <p:cNvPr id="18" name="Straight Connector 17"/>
          <p:cNvCxnSpPr>
            <a:stCxn id="16" idx="0"/>
            <a:endCxn id="17" idx="4"/>
          </p:cNvCxnSpPr>
          <p:nvPr/>
        </p:nvCxnSpPr>
        <p:spPr>
          <a:xfrm flipV="1">
            <a:off x="63627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5"/>
            <a:endCxn id="13" idx="1"/>
          </p:cNvCxnSpPr>
          <p:nvPr/>
        </p:nvCxnSpPr>
        <p:spPr>
          <a:xfrm>
            <a:off x="30553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5"/>
            <a:endCxn id="16" idx="1"/>
          </p:cNvCxnSpPr>
          <p:nvPr/>
        </p:nvCxnSpPr>
        <p:spPr>
          <a:xfrm>
            <a:off x="48841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5"/>
          </p:cNvCxnSpPr>
          <p:nvPr/>
        </p:nvCxnSpPr>
        <p:spPr>
          <a:xfrm>
            <a:off x="6712930" y="2826730"/>
            <a:ext cx="1197210" cy="8162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48600" y="2930604"/>
            <a:ext cx="914400" cy="1107996"/>
          </a:xfrm>
          <a:prstGeom prst="rect">
            <a:avLst/>
          </a:prstGeom>
          <a:noFill/>
        </p:spPr>
        <p:txBody>
          <a:bodyPr wrap="square" rtlCol="0">
            <a:spAutoFit/>
          </a:bodyPr>
          <a:lstStyle/>
          <a:p>
            <a:r>
              <a:rPr lang="en-US" sz="6600" dirty="0" smtClean="0">
                <a:solidFill>
                  <a:schemeClr val="accent1"/>
                </a:solidFill>
              </a:rPr>
              <a:t>…</a:t>
            </a:r>
            <a:endParaRPr lang="en-US" sz="6600" dirty="0">
              <a:solidFill>
                <a:schemeClr val="accent1"/>
              </a:solidFill>
            </a:endParaRPr>
          </a:p>
        </p:txBody>
      </p:sp>
      <p:sp>
        <p:nvSpPr>
          <p:cNvPr id="5" name="Oval Callout 4"/>
          <p:cNvSpPr/>
          <p:nvPr/>
        </p:nvSpPr>
        <p:spPr>
          <a:xfrm flipV="1">
            <a:off x="267644" y="3149526"/>
            <a:ext cx="1567543" cy="889073"/>
          </a:xfrm>
          <a:prstGeom prst="wedgeEllipseCallout">
            <a:avLst>
              <a:gd name="adj1" fmla="val -17361"/>
              <a:gd name="adj2" fmla="val 64949"/>
            </a:avLst>
          </a:prstGeom>
        </p:spPr>
        <p:style>
          <a:lnRef idx="2">
            <a:schemeClr val="accent2"/>
          </a:lnRef>
          <a:fillRef idx="1">
            <a:schemeClr val="lt1"/>
          </a:fillRef>
          <a:effectRef idx="0">
            <a:schemeClr val="accent2"/>
          </a:effectRef>
          <a:fontRef idx="minor">
            <a:schemeClr val="dk1"/>
          </a:fontRef>
        </p:style>
        <p:txBody>
          <a:bodyPr wrap="none" rtlCol="0" anchor="ctr"/>
          <a:lstStyle/>
          <a:p>
            <a:pPr algn="ctr"/>
            <a:endParaRPr lang="en-US" dirty="0"/>
          </a:p>
        </p:txBody>
      </p:sp>
      <p:sp>
        <p:nvSpPr>
          <p:cNvPr id="24" name="TextBox 23"/>
          <p:cNvSpPr txBox="1"/>
          <p:nvPr/>
        </p:nvSpPr>
        <p:spPr>
          <a:xfrm>
            <a:off x="600020" y="3252459"/>
            <a:ext cx="1454187" cy="646331"/>
          </a:xfrm>
          <a:prstGeom prst="rect">
            <a:avLst/>
          </a:prstGeom>
          <a:noFill/>
        </p:spPr>
        <p:txBody>
          <a:bodyPr wrap="square" rtlCol="0">
            <a:spAutoFit/>
          </a:bodyPr>
          <a:lstStyle/>
          <a:p>
            <a:r>
              <a:rPr lang="en-US" smtClean="0"/>
              <a:t>Pay it forward</a:t>
            </a:r>
            <a:endParaRPr lang="en-US"/>
          </a:p>
        </p:txBody>
      </p:sp>
      <p:sp>
        <p:nvSpPr>
          <p:cNvPr id="3" name="TextBox 2"/>
          <p:cNvSpPr txBox="1"/>
          <p:nvPr/>
        </p:nvSpPr>
        <p:spPr>
          <a:xfrm>
            <a:off x="6961414" y="1268780"/>
            <a:ext cx="2667000" cy="276999"/>
          </a:xfrm>
          <a:prstGeom prst="rect">
            <a:avLst/>
          </a:prstGeom>
          <a:noFill/>
        </p:spPr>
        <p:txBody>
          <a:bodyPr wrap="square" rtlCol="0">
            <a:spAutoFit/>
          </a:bodyPr>
          <a:lstStyle/>
          <a:p>
            <a:r>
              <a:rPr lang="en-US" sz="1200" dirty="0" smtClean="0"/>
              <a:t>[Rees et al. 2009]</a:t>
            </a:r>
            <a:endParaRPr lang="en-US" sz="1200" dirty="0"/>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18115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0" grpId="0" animBg="1"/>
      <p:bldP spid="13" grpId="0" animBg="1"/>
      <p:bldP spid="14" grpId="0" animBg="1"/>
      <p:bldP spid="16" grpId="0" animBg="1"/>
      <p:bldP spid="17"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33338"/>
            <a:ext cx="8229600" cy="3957403"/>
          </a:xfrm>
        </p:spPr>
        <p:txBody>
          <a:bodyPr>
            <a:noAutofit/>
          </a:bodyPr>
          <a:lstStyle/>
          <a:p>
            <a:r>
              <a:rPr lang="en-US" sz="2400" dirty="0" smtClean="0"/>
              <a:t>What is the “best” matching objective?</a:t>
            </a:r>
          </a:p>
          <a:p>
            <a:pPr marL="342900" indent="-342900">
              <a:buFont typeface="Arial" charset="0"/>
              <a:buChar char="•"/>
            </a:pPr>
            <a:r>
              <a:rPr lang="en-US" b="0" dirty="0" smtClean="0"/>
              <a:t>Maximize matches right now or over time?</a:t>
            </a:r>
          </a:p>
          <a:p>
            <a:pPr marL="342900" indent="-342900">
              <a:buFont typeface="Arial" charset="0"/>
              <a:buChar char="•"/>
            </a:pPr>
            <a:r>
              <a:rPr lang="en-US" b="0" dirty="0" smtClean="0"/>
              <a:t>Maximize transplants or matches?</a:t>
            </a:r>
          </a:p>
          <a:p>
            <a:pPr marL="342900" indent="-342900">
              <a:buFont typeface="Arial" charset="0"/>
              <a:buChar char="•"/>
            </a:pPr>
            <a:r>
              <a:rPr lang="en-US" b="0" dirty="0" smtClean="0"/>
              <a:t>Prioritization schemes (i.e. fairness)?</a:t>
            </a:r>
          </a:p>
          <a:p>
            <a:pPr marL="342900" indent="-342900">
              <a:buFont typeface="Arial" charset="0"/>
              <a:buChar char="•"/>
            </a:pPr>
            <a:r>
              <a:rPr lang="en-US" b="0" dirty="0" smtClean="0"/>
              <a:t>Modeling choices?</a:t>
            </a:r>
          </a:p>
          <a:p>
            <a:pPr marL="342900" indent="-342900">
              <a:buFont typeface="Arial" charset="0"/>
              <a:buChar char="•"/>
            </a:pPr>
            <a:r>
              <a:rPr lang="en-US" b="0" dirty="0" smtClean="0"/>
              <a:t>Incentives? Ethics? Legality?</a:t>
            </a:r>
            <a:endParaRPr lang="en-US" sz="2400" b="0" dirty="0"/>
          </a:p>
          <a:p>
            <a:r>
              <a:rPr lang="en-US" sz="2400" b="0" dirty="0" smtClean="0"/>
              <a:t>Can we design a mechanism that </a:t>
            </a:r>
            <a:r>
              <a:rPr lang="en-US" sz="2400" dirty="0" smtClean="0">
                <a:solidFill>
                  <a:schemeClr val="tx2"/>
                </a:solidFill>
              </a:rPr>
              <a:t>performs well in practice</a:t>
            </a:r>
            <a:r>
              <a:rPr lang="en-US" sz="2400" b="0" dirty="0" smtClean="0"/>
              <a:t>, is </a:t>
            </a:r>
            <a:r>
              <a:rPr lang="en-US" sz="2400" dirty="0" smtClean="0">
                <a:solidFill>
                  <a:schemeClr val="tx2"/>
                </a:solidFill>
              </a:rPr>
              <a:t>computationally tractable</a:t>
            </a:r>
            <a:r>
              <a:rPr lang="en-US" sz="2400" b="0" dirty="0" smtClean="0"/>
              <a:t>, and is </a:t>
            </a:r>
            <a:r>
              <a:rPr lang="en-US" sz="2400" dirty="0" smtClean="0">
                <a:solidFill>
                  <a:schemeClr val="tx2"/>
                </a:solidFill>
              </a:rPr>
              <a:t>understandable by humans</a:t>
            </a:r>
            <a:r>
              <a:rPr lang="en-US" sz="2400" b="0" dirty="0"/>
              <a:t>?</a:t>
            </a:r>
            <a:endParaRPr lang="en-US" sz="2400" b="0" dirty="0" smtClean="0"/>
          </a:p>
          <a:p>
            <a:pPr lvl="1"/>
            <a:endParaRPr lang="en-US" sz="2400" dirty="0"/>
          </a:p>
        </p:txBody>
      </p:sp>
      <p:pic>
        <p:nvPicPr>
          <p:cNvPr id="7" name="Picture 6" descr="Screen Shot 2015-12-03 at 11.5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419" y="824846"/>
            <a:ext cx="3970291" cy="1632420"/>
          </a:xfrm>
          <a:prstGeom prst="rect">
            <a:avLst/>
          </a:prstGeom>
          <a:solidFill>
            <a:schemeClr val="tx2"/>
          </a:solidFill>
        </p:spPr>
      </p:pic>
      <p:sp>
        <p:nvSpPr>
          <p:cNvPr id="9" name="Title 1"/>
          <p:cNvSpPr>
            <a:spLocks noGrp="1"/>
          </p:cNvSpPr>
          <p:nvPr>
            <p:ph type="title"/>
          </p:nvPr>
        </p:nvSpPr>
        <p:spPr>
          <a:xfrm>
            <a:off x="457199" y="152718"/>
            <a:ext cx="8431967" cy="672128"/>
          </a:xfrm>
        </p:spPr>
        <p:txBody>
          <a:bodyPr>
            <a:normAutofit/>
          </a:bodyPr>
          <a:lstStyle/>
          <a:p>
            <a:r>
              <a:rPr lang="en-US" dirty="0" smtClean="0"/>
              <a:t>Example</a:t>
            </a:r>
            <a:r>
              <a:rPr lang="en-US" smtClean="0"/>
              <a:t>: Kidney </a:t>
            </a:r>
            <a:r>
              <a:rPr lang="en-US" dirty="0" smtClean="0"/>
              <a:t>Exchange</a:t>
            </a:r>
            <a:endParaRPr lang="en-US" dirty="0"/>
          </a:p>
        </p:txBody>
      </p:sp>
      <p:pic>
        <p:nvPicPr>
          <p:cNvPr id="10" name="Picture 9" descr="question-marks.png"/>
          <p:cNvPicPr>
            <a:picLocks noChangeAspect="1"/>
          </p:cNvPicPr>
          <p:nvPr/>
        </p:nvPicPr>
        <p:blipFill>
          <a:blip r:embed="rId4">
            <a:biLevel thresh="75000"/>
            <a:extLst>
              <a:ext uri="{BEBA8EAE-BF5A-486C-A8C5-ECC9F3942E4B}">
                <a14:imgProps xmlns:a14="http://schemas.microsoft.com/office/drawing/2010/main">
                  <a14:imgLayer r:embed="rId5">
                    <a14:imgEffect>
                      <a14:artisticPhotocopy/>
                    </a14:imgEffect>
                    <a14:imgEffect>
                      <a14:colorTemperature colorTemp="10957"/>
                    </a14:imgEffect>
                    <a14:imgEffect>
                      <a14:saturation sat="96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1916852">
            <a:off x="7001340" y="1251739"/>
            <a:ext cx="1265194" cy="1024449"/>
          </a:xfrm>
          <a:prstGeom prst="rect">
            <a:avLst/>
          </a:prstGeom>
        </p:spPr>
      </p:pic>
      <p:sp>
        <p:nvSpPr>
          <p:cNvPr id="2" name="Slide Number Placeholder 1"/>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9375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smtClean="0"/>
              <a:t>Techniques we’ll use</a:t>
            </a:r>
            <a:br>
              <a:rPr lang="en-US" dirty="0" smtClean="0"/>
            </a:br>
            <a:r>
              <a:rPr lang="en-US" sz="2200" i="1" dirty="0" smtClean="0">
                <a:solidFill>
                  <a:schemeClr val="bg1">
                    <a:lumMod val="50000"/>
                  </a:schemeClr>
                </a:solidFill>
              </a:rPr>
              <a:t>(Next three lectures will cover these, </a:t>
            </a:r>
            <a:br>
              <a:rPr lang="en-US" sz="2200" i="1" dirty="0" smtClean="0">
                <a:solidFill>
                  <a:schemeClr val="bg1">
                    <a:lumMod val="50000"/>
                  </a:schemeClr>
                </a:solidFill>
              </a:rPr>
            </a:br>
            <a:r>
              <a:rPr lang="en-US" sz="2200" i="1" dirty="0" smtClean="0">
                <a:solidFill>
                  <a:schemeClr val="bg1">
                    <a:lumMod val="50000"/>
                  </a:schemeClr>
                </a:solidFill>
              </a:rPr>
              <a:t>In the context of Mechanism Design)</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115159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smtClean="0"/>
              <a:t>Combinatorial Optimization</a:t>
            </a:r>
            <a:endParaRPr lang="en-US"/>
          </a:p>
        </p:txBody>
      </p:sp>
      <p:sp>
        <p:nvSpPr>
          <p:cNvPr id="3" name="Content Placeholder 2"/>
          <p:cNvSpPr>
            <a:spLocks noGrp="1"/>
          </p:cNvSpPr>
          <p:nvPr>
            <p:ph idx="1"/>
          </p:nvPr>
        </p:nvSpPr>
        <p:spPr/>
        <p:txBody>
          <a:bodyPr>
            <a:normAutofit fontScale="92500" lnSpcReduction="20000"/>
          </a:bodyPr>
          <a:lstStyle/>
          <a:p>
            <a:r>
              <a:rPr lang="en-US" dirty="0" smtClean="0"/>
              <a:t>Combinatorial optimization lets us select the </a:t>
            </a:r>
            <a:r>
              <a:rPr lang="en-US" dirty="0" smtClean="0">
                <a:solidFill>
                  <a:schemeClr val="tx2"/>
                </a:solidFill>
              </a:rPr>
              <a:t>“best element”</a:t>
            </a:r>
            <a:r>
              <a:rPr lang="en-US" dirty="0" smtClean="0"/>
              <a:t> from a set of elements.</a:t>
            </a:r>
          </a:p>
          <a:p>
            <a:r>
              <a:rPr lang="en-US" dirty="0" smtClean="0"/>
              <a:t>Some </a:t>
            </a:r>
            <a:r>
              <a:rPr lang="en-US" dirty="0" smtClean="0">
                <a:solidFill>
                  <a:schemeClr val="tx2"/>
                </a:solidFill>
              </a:rPr>
              <a:t>PTIME</a:t>
            </a:r>
            <a:r>
              <a:rPr lang="en-US" dirty="0" smtClean="0"/>
              <a:t> problems:</a:t>
            </a:r>
          </a:p>
          <a:p>
            <a:pPr marL="342900" indent="-342900">
              <a:buFont typeface="Arial" charset="0"/>
              <a:buChar char="•"/>
            </a:pPr>
            <a:r>
              <a:rPr lang="en-US" dirty="0" smtClean="0"/>
              <a:t>Some forms of matching</a:t>
            </a:r>
          </a:p>
          <a:p>
            <a:pPr marL="342900" indent="-342900">
              <a:buFont typeface="Arial" charset="0"/>
              <a:buChar char="•"/>
            </a:pPr>
            <a:r>
              <a:rPr lang="en-US" dirty="0" smtClean="0"/>
              <a:t>2-player zero-sum Nash</a:t>
            </a:r>
          </a:p>
          <a:p>
            <a:pPr marL="342900" indent="-342900">
              <a:buFont typeface="Arial" charset="0"/>
              <a:buChar char="•"/>
            </a:pPr>
            <a:r>
              <a:rPr lang="en-US" dirty="0" smtClean="0"/>
              <a:t>Compact LPs</a:t>
            </a:r>
            <a:endParaRPr lang="en-US" dirty="0"/>
          </a:p>
          <a:p>
            <a:r>
              <a:rPr lang="en-US" dirty="0" smtClean="0"/>
              <a:t>Some </a:t>
            </a:r>
            <a:r>
              <a:rPr lang="en-US" dirty="0" smtClean="0">
                <a:solidFill>
                  <a:schemeClr val="tx2"/>
                </a:solidFill>
              </a:rPr>
              <a:t>PPAD-</a:t>
            </a:r>
            <a:r>
              <a:rPr lang="en-US" dirty="0" smtClean="0"/>
              <a:t> or </a:t>
            </a:r>
            <a:r>
              <a:rPr lang="en-US" dirty="0" smtClean="0">
                <a:solidFill>
                  <a:schemeClr val="tx2"/>
                </a:solidFill>
              </a:rPr>
              <a:t>NP-hard</a:t>
            </a:r>
            <a:r>
              <a:rPr lang="en-US" dirty="0" smtClean="0"/>
              <a:t> problems:</a:t>
            </a:r>
          </a:p>
          <a:p>
            <a:pPr marL="342900" indent="-342900">
              <a:buFont typeface="Arial" charset="0"/>
              <a:buChar char="•"/>
            </a:pPr>
            <a:r>
              <a:rPr lang="en-US" dirty="0" smtClean="0"/>
              <a:t>More complex forms of matching</a:t>
            </a:r>
          </a:p>
          <a:p>
            <a:pPr marL="342900" indent="-342900">
              <a:buFont typeface="Arial" charset="0"/>
              <a:buChar char="•"/>
            </a:pPr>
            <a:r>
              <a:rPr lang="en-US" dirty="0" smtClean="0"/>
              <a:t>Many equilibrium computations</a:t>
            </a:r>
            <a:endParaRPr lang="en-US" dirty="0"/>
          </a:p>
          <a:p>
            <a:r>
              <a:rPr lang="en-US" dirty="0" smtClean="0"/>
              <a:t>Some </a:t>
            </a:r>
            <a:r>
              <a:rPr lang="en-US" dirty="0" smtClean="0">
                <a:solidFill>
                  <a:schemeClr val="tx2"/>
                </a:solidFill>
              </a:rPr>
              <a:t>&gt; NP-hard</a:t>
            </a:r>
            <a:r>
              <a:rPr lang="en-US" dirty="0" smtClean="0"/>
              <a:t> problems:</a:t>
            </a:r>
          </a:p>
          <a:p>
            <a:pPr marL="342900" indent="-342900">
              <a:buFont typeface="Arial" charset="0"/>
              <a:buChar char="•"/>
            </a:pPr>
            <a:r>
              <a:rPr lang="en-US" dirty="0" smtClean="0"/>
              <a:t>Randomizing over a set of all feasible </a:t>
            </a:r>
            <a:r>
              <a:rPr lang="en-US" i="1" dirty="0" smtClean="0"/>
              <a:t>X</a:t>
            </a:r>
            <a:r>
              <a:rPr lang="en-US" dirty="0" smtClean="0"/>
              <a:t>, where all feasible </a:t>
            </a:r>
            <a:r>
              <a:rPr lang="en-US" i="1" dirty="0" smtClean="0"/>
              <a:t>X</a:t>
            </a:r>
            <a:r>
              <a:rPr lang="en-US" dirty="0" smtClean="0"/>
              <a:t> must be enumerated (#P-complete)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39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63543" cy="1371600"/>
          </a:xfrm>
        </p:spPr>
        <p:txBody>
          <a:bodyPr/>
          <a:lstStyle/>
          <a:p>
            <a:r>
              <a:rPr lang="en-US" dirty="0" smtClean="0"/>
              <a:t>C.O. for Kidney Exchange:</a:t>
            </a:r>
            <a:r>
              <a:rPr lang="en-US" dirty="0" smtClean="0"/>
              <a:t/>
            </a:r>
            <a:br>
              <a:rPr lang="en-US" dirty="0" smtClean="0"/>
            </a:br>
            <a:r>
              <a:rPr lang="en-US" dirty="0" smtClean="0"/>
              <a:t>The Edge formulation</a:t>
            </a:r>
            <a:endParaRPr lang="en-US" dirty="0"/>
          </a:p>
        </p:txBody>
      </p:sp>
      <p:sp>
        <p:nvSpPr>
          <p:cNvPr id="3" name="Content Placeholder 2"/>
          <p:cNvSpPr>
            <a:spLocks noGrp="1"/>
          </p:cNvSpPr>
          <p:nvPr>
            <p:ph idx="1"/>
          </p:nvPr>
        </p:nvSpPr>
        <p:spPr>
          <a:xfrm>
            <a:off x="457200" y="2144487"/>
            <a:ext cx="8229600" cy="4876800"/>
          </a:xfrm>
        </p:spPr>
        <p:txBody>
          <a:bodyPr>
            <a:normAutofit/>
          </a:bodyPr>
          <a:lstStyle/>
          <a:p>
            <a:r>
              <a:rPr lang="en-US" b="0" dirty="0" smtClean="0"/>
              <a:t>Binary variable </a:t>
            </a:r>
            <a:r>
              <a:rPr lang="en-US" b="0" i="1" dirty="0" err="1" smtClean="0"/>
              <a:t>x</a:t>
            </a:r>
            <a:r>
              <a:rPr lang="en-US" b="0" i="1" baseline="-25000" dirty="0" err="1" smtClean="0"/>
              <a:t>ij</a:t>
            </a:r>
            <a:r>
              <a:rPr lang="en-US" b="0" dirty="0" smtClean="0"/>
              <a:t> for each edge from </a:t>
            </a:r>
            <a:r>
              <a:rPr lang="en-US" b="0" i="1" dirty="0" err="1" smtClean="0"/>
              <a:t>i</a:t>
            </a:r>
            <a:r>
              <a:rPr lang="en-US" b="0" dirty="0" smtClean="0"/>
              <a:t> to </a:t>
            </a:r>
            <a:r>
              <a:rPr lang="en-US" b="0" i="1" dirty="0" smtClean="0"/>
              <a:t>j</a:t>
            </a:r>
          </a:p>
          <a:p>
            <a:pPr marL="0" indent="0">
              <a:buNone/>
            </a:pPr>
            <a:r>
              <a:rPr lang="en-US" b="1" dirty="0" smtClean="0"/>
              <a:t>Maximize</a:t>
            </a:r>
            <a:endParaRPr lang="en-US" dirty="0" smtClean="0"/>
          </a:p>
          <a:p>
            <a:pPr marL="0" indent="0">
              <a:buNone/>
            </a:pPr>
            <a:r>
              <a:rPr lang="en-US" b="1" dirty="0" smtClean="0"/>
              <a:t>	</a:t>
            </a:r>
            <a:r>
              <a:rPr lang="en-US" b="0" i="1" dirty="0" smtClean="0"/>
              <a:t>u</a:t>
            </a:r>
            <a:r>
              <a:rPr lang="en-US" b="0" dirty="0" smtClean="0"/>
              <a:t>(</a:t>
            </a:r>
            <a:r>
              <a:rPr lang="en-US" b="0" i="1" dirty="0" smtClean="0"/>
              <a:t>M</a:t>
            </a:r>
            <a:r>
              <a:rPr lang="en-US" b="0" dirty="0" smtClean="0"/>
              <a:t>) = </a:t>
            </a:r>
            <a:r>
              <a:rPr lang="en-US" b="0" dirty="0" err="1" smtClean="0"/>
              <a:t>Σ</a:t>
            </a:r>
            <a:r>
              <a:rPr lang="en-US" b="0" dirty="0" smtClean="0"/>
              <a:t> </a:t>
            </a:r>
            <a:r>
              <a:rPr lang="en-US" b="0" dirty="0" err="1" smtClean="0"/>
              <a:t>w</a:t>
            </a:r>
            <a:r>
              <a:rPr lang="en-US" b="0" baseline="-25000" dirty="0" err="1" smtClean="0"/>
              <a:t>ij</a:t>
            </a:r>
            <a:r>
              <a:rPr lang="en-US" b="0" baseline="-25000" dirty="0" smtClean="0"/>
              <a:t> </a:t>
            </a:r>
            <a:r>
              <a:rPr lang="en-US" b="0" i="1" dirty="0" err="1" smtClean="0"/>
              <a:t>x</a:t>
            </a:r>
            <a:r>
              <a:rPr lang="en-US" b="0" i="1" baseline="-25000" dirty="0" err="1" smtClean="0"/>
              <a:t>ij</a:t>
            </a:r>
            <a:endParaRPr lang="en-US" b="0" i="1" baseline="-25000" dirty="0" smtClean="0"/>
          </a:p>
          <a:p>
            <a:pPr marL="0" indent="0">
              <a:buNone/>
            </a:pPr>
            <a:r>
              <a:rPr lang="en-US" b="1" dirty="0" smtClean="0"/>
              <a:t>Subject to</a:t>
            </a:r>
            <a:endParaRPr lang="en-US" dirty="0" smtClean="0"/>
          </a:p>
          <a:p>
            <a:pPr marL="0" indent="0">
              <a:buNone/>
            </a:pPr>
            <a:r>
              <a:rPr lang="en-US" b="1" dirty="0" smtClean="0"/>
              <a:t>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ij</a:t>
            </a:r>
            <a:r>
              <a:rPr lang="en-US" b="0" i="1" dirty="0" smtClean="0"/>
              <a:t> =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ji</a:t>
            </a:r>
            <a:r>
              <a:rPr lang="en-US" b="0" i="1" dirty="0" smtClean="0"/>
              <a:t>			</a:t>
            </a:r>
            <a:r>
              <a:rPr lang="en-US" b="0" dirty="0" smtClean="0"/>
              <a:t>for each vertex </a:t>
            </a:r>
            <a:r>
              <a:rPr lang="en-US" b="0" i="1" dirty="0" err="1" smtClean="0"/>
              <a:t>i</a:t>
            </a:r>
            <a:endParaRPr lang="en-US" b="0" i="1" dirty="0" smtClean="0"/>
          </a:p>
          <a:p>
            <a:pPr marL="0" indent="0">
              <a:buNone/>
            </a:pPr>
            <a:r>
              <a:rPr lang="en-US" b="0" i="1" dirty="0" smtClean="0"/>
              <a:t>	</a:t>
            </a:r>
            <a:r>
              <a:rPr lang="en-US" b="0" dirty="0" err="1" smtClean="0"/>
              <a:t>Σ</a:t>
            </a:r>
            <a:r>
              <a:rPr lang="en-US" b="0" baseline="-25000" dirty="0" err="1" smtClean="0"/>
              <a:t>j</a:t>
            </a:r>
            <a:r>
              <a:rPr lang="en-US" b="0" dirty="0" smtClean="0"/>
              <a:t> </a:t>
            </a:r>
            <a:r>
              <a:rPr lang="en-US" b="0" i="1" dirty="0" err="1" smtClean="0"/>
              <a:t>x</a:t>
            </a:r>
            <a:r>
              <a:rPr lang="en-US" b="0" i="1" baseline="-25000" dirty="0" err="1" smtClean="0"/>
              <a:t>ij</a:t>
            </a:r>
            <a:r>
              <a:rPr lang="en-US" b="0" i="1" dirty="0" smtClean="0"/>
              <a:t> </a:t>
            </a:r>
            <a:r>
              <a:rPr lang="en-US" b="0" dirty="0" smtClean="0"/>
              <a:t>≤ 1				for each vertex </a:t>
            </a:r>
            <a:r>
              <a:rPr lang="en-US" b="0" i="1" dirty="0" err="1" smtClean="0"/>
              <a:t>i</a:t>
            </a:r>
            <a:endParaRPr lang="en-US" b="0" i="1" dirty="0" smtClean="0"/>
          </a:p>
          <a:p>
            <a:pPr marL="0" indent="0">
              <a:buNone/>
            </a:pPr>
            <a:r>
              <a:rPr lang="en-US" b="0" i="1" dirty="0" smtClean="0"/>
              <a:t>	</a:t>
            </a:r>
            <a:r>
              <a:rPr lang="en-US" b="0" dirty="0" smtClean="0"/>
              <a:t>Σ</a:t>
            </a:r>
            <a:r>
              <a:rPr lang="en-US" b="0" baseline="-25000" dirty="0" smtClean="0"/>
              <a:t>1≤k≤L </a:t>
            </a:r>
            <a:r>
              <a:rPr lang="en-US" b="0" dirty="0" smtClean="0"/>
              <a:t>x</a:t>
            </a:r>
            <a:r>
              <a:rPr lang="en-US" b="0" baseline="-25000" dirty="0" smtClean="0"/>
              <a:t>i(k)</a:t>
            </a:r>
            <a:r>
              <a:rPr lang="en-US" b="0" baseline="-25000" dirty="0" err="1" smtClean="0"/>
              <a:t>i</a:t>
            </a:r>
            <a:r>
              <a:rPr lang="en-US" b="0" baseline="-25000" dirty="0" smtClean="0"/>
              <a:t>(k+1)</a:t>
            </a:r>
            <a:r>
              <a:rPr lang="en-US" b="0" dirty="0" smtClean="0"/>
              <a:t> ≤ L-1		for paths </a:t>
            </a:r>
            <a:r>
              <a:rPr lang="en-US" b="0" dirty="0" err="1" smtClean="0"/>
              <a:t>i</a:t>
            </a:r>
            <a:r>
              <a:rPr lang="en-US" b="0" dirty="0" smtClean="0"/>
              <a:t>(1)…</a:t>
            </a:r>
            <a:r>
              <a:rPr lang="en-US" b="0" dirty="0" err="1" smtClean="0"/>
              <a:t>i</a:t>
            </a:r>
            <a:r>
              <a:rPr lang="en-US" b="0" dirty="0" smtClean="0"/>
              <a:t>(L+1)</a:t>
            </a:r>
          </a:p>
          <a:p>
            <a:pPr marL="0" indent="0">
              <a:buNone/>
            </a:pPr>
            <a:r>
              <a:rPr lang="en-US" b="0" i="1" dirty="0" smtClean="0"/>
              <a:t>	 </a:t>
            </a:r>
            <a:r>
              <a:rPr lang="en-US" sz="2000" b="0" i="1" dirty="0" smtClean="0"/>
              <a:t>(</a:t>
            </a:r>
            <a:r>
              <a:rPr lang="en-US" sz="1600" b="0" i="1" dirty="0" smtClean="0"/>
              <a:t>no path of length L that doesn’t end where it started – cycle cap)</a:t>
            </a:r>
            <a:endParaRPr lang="en-US" b="0" i="1" dirty="0" smtClean="0"/>
          </a:p>
          <a:p>
            <a:endParaRPr lang="en-US" dirty="0" smtClean="0"/>
          </a:p>
          <a:p>
            <a:endParaRPr lang="en-US" dirty="0" smtClean="0"/>
          </a:p>
        </p:txBody>
      </p:sp>
      <p:sp>
        <p:nvSpPr>
          <p:cNvPr id="11" name="TextBox 10"/>
          <p:cNvSpPr txBox="1"/>
          <p:nvPr/>
        </p:nvSpPr>
        <p:spPr>
          <a:xfrm>
            <a:off x="4089564" y="1355841"/>
            <a:ext cx="2890157" cy="276999"/>
          </a:xfrm>
          <a:prstGeom prst="rect">
            <a:avLst/>
          </a:prstGeom>
          <a:noFill/>
        </p:spPr>
        <p:txBody>
          <a:bodyPr wrap="square" rtlCol="0">
            <a:spAutoFit/>
          </a:bodyPr>
          <a:lstStyle/>
          <a:p>
            <a:pPr algn="r"/>
            <a:r>
              <a:rPr lang="en-US" sz="1200" dirty="0" smtClean="0"/>
              <a:t>[Abraham et al. 2007]</a:t>
            </a:r>
            <a:endParaRPr lang="en-US" sz="1200" dirty="0"/>
          </a:p>
        </p:txBody>
      </p:sp>
      <p:grpSp>
        <p:nvGrpSpPr>
          <p:cNvPr id="16" name="Group 15"/>
          <p:cNvGrpSpPr/>
          <p:nvPr/>
        </p:nvGrpSpPr>
        <p:grpSpPr>
          <a:xfrm>
            <a:off x="1219200" y="3042919"/>
            <a:ext cx="4713515" cy="1376682"/>
            <a:chOff x="1219200" y="3042919"/>
            <a:chExt cx="4713515" cy="1376682"/>
          </a:xfrm>
        </p:grpSpPr>
        <p:sp>
          <p:nvSpPr>
            <p:cNvPr id="12" name="Oval 11"/>
            <p:cNvSpPr/>
            <p:nvPr/>
          </p:nvSpPr>
          <p:spPr>
            <a:xfrm>
              <a:off x="1219200" y="3853543"/>
              <a:ext cx="1719943" cy="56605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4" name="Straight Connector 13"/>
            <p:cNvCxnSpPr/>
            <p:nvPr/>
          </p:nvCxnSpPr>
          <p:spPr>
            <a:xfrm flipH="1">
              <a:off x="2253343" y="3287486"/>
              <a:ext cx="1915886" cy="566057"/>
            </a:xfrm>
            <a:prstGeom prst="line">
              <a:avLst/>
            </a:prstGeom>
            <a:ln w="28575">
              <a:solidFill>
                <a:schemeClr val="tx2"/>
              </a:solidFill>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169229" y="3042919"/>
              <a:ext cx="1763486" cy="369332"/>
            </a:xfrm>
            <a:prstGeom prst="rect">
              <a:avLst/>
            </a:prstGeom>
            <a:noFill/>
          </p:spPr>
          <p:txBody>
            <a:bodyPr wrap="square" rtlCol="0">
              <a:spAutoFit/>
            </a:bodyPr>
            <a:lstStyle/>
            <a:p>
              <a:r>
                <a:rPr lang="en-US" i="1" dirty="0" smtClean="0">
                  <a:solidFill>
                    <a:schemeClr val="tx2"/>
                  </a:solidFill>
                </a:rPr>
                <a:t>Flow constraint</a:t>
              </a:r>
              <a:endParaRPr lang="en-US" i="1" dirty="0">
                <a:solidFill>
                  <a:schemeClr val="tx2"/>
                </a:solidFill>
              </a:endParaRPr>
            </a:p>
          </p:txBody>
        </p:sp>
      </p:grpSp>
      <p:sp>
        <p:nvSpPr>
          <p:cNvPr id="5" name="Slide Number Placeholder 4"/>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3225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9902"/>
            <a:ext cx="7620000" cy="3611049"/>
          </a:xfrm>
        </p:spPr>
        <p:txBody>
          <a:bodyPr>
            <a:normAutofit/>
          </a:bodyPr>
          <a:lstStyle/>
          <a:p>
            <a:r>
              <a:rPr lang="en-US" sz="2400" b="0" dirty="0" smtClean="0"/>
              <a:t>Binary variable </a:t>
            </a:r>
            <a:r>
              <a:rPr lang="en-US" sz="2400" b="0" i="1" dirty="0" smtClean="0"/>
              <a:t>x</a:t>
            </a:r>
            <a:r>
              <a:rPr lang="en-US" sz="2400" b="0" i="1" baseline="-25000" dirty="0" smtClean="0"/>
              <a:t>c</a:t>
            </a:r>
            <a:r>
              <a:rPr lang="en-US" sz="2400" b="0" dirty="0" smtClean="0"/>
              <a:t> for each feasible cycle or chain </a:t>
            </a:r>
            <a:r>
              <a:rPr lang="en-US" sz="2400" b="0" i="1" dirty="0" smtClean="0"/>
              <a:t>c</a:t>
            </a:r>
          </a:p>
          <a:p>
            <a:pPr marL="0" indent="0">
              <a:buNone/>
            </a:pPr>
            <a:r>
              <a:rPr lang="en-US" sz="2400" dirty="0" smtClean="0"/>
              <a:t>Maximize</a:t>
            </a:r>
          </a:p>
          <a:p>
            <a:pPr marL="0" indent="0">
              <a:buNone/>
            </a:pPr>
            <a:r>
              <a:rPr lang="en-US" sz="2400" dirty="0" smtClean="0"/>
              <a:t>	</a:t>
            </a:r>
            <a:r>
              <a:rPr lang="en-US" sz="2400" b="0" i="1" dirty="0" smtClean="0"/>
              <a:t>u</a:t>
            </a:r>
            <a:r>
              <a:rPr lang="en-US" sz="2400" b="0" dirty="0" smtClean="0"/>
              <a:t>(</a:t>
            </a:r>
            <a:r>
              <a:rPr lang="en-US" sz="2400" b="0" i="1" dirty="0" smtClean="0"/>
              <a:t>M</a:t>
            </a:r>
            <a:r>
              <a:rPr lang="en-US" sz="2400" b="0" dirty="0" smtClean="0"/>
              <a:t>) = </a:t>
            </a:r>
            <a:r>
              <a:rPr lang="en-US" sz="2400" b="0" dirty="0" err="1" smtClean="0"/>
              <a:t>Σ</a:t>
            </a:r>
            <a:r>
              <a:rPr lang="en-US" sz="2400" b="0" dirty="0" smtClean="0"/>
              <a:t> </a:t>
            </a:r>
            <a:r>
              <a:rPr lang="en-US" sz="2400" b="0" i="1" dirty="0" err="1" smtClean="0"/>
              <a:t>w</a:t>
            </a:r>
            <a:r>
              <a:rPr lang="en-US" sz="2400" b="0" i="1" baseline="-25000" dirty="0" err="1" smtClean="0"/>
              <a:t>c</a:t>
            </a:r>
            <a:r>
              <a:rPr lang="en-US" sz="2400" b="0" i="1" baseline="-25000" dirty="0" smtClean="0"/>
              <a:t> </a:t>
            </a:r>
            <a:r>
              <a:rPr lang="en-US" sz="2400" b="0" i="1" dirty="0" smtClean="0"/>
              <a:t>x</a:t>
            </a:r>
            <a:r>
              <a:rPr lang="en-US" sz="2400" b="0" i="1" baseline="-25000" dirty="0" smtClean="0"/>
              <a:t>c</a:t>
            </a:r>
          </a:p>
          <a:p>
            <a:pPr marL="0" indent="0">
              <a:buNone/>
            </a:pPr>
            <a:r>
              <a:rPr lang="en-US" sz="2400" dirty="0" smtClean="0"/>
              <a:t>Subject to</a:t>
            </a:r>
          </a:p>
          <a:p>
            <a:pPr marL="0" indent="0">
              <a:buNone/>
            </a:pPr>
            <a:r>
              <a:rPr lang="en-US" sz="2400" dirty="0" smtClean="0"/>
              <a:t>	</a:t>
            </a:r>
            <a:r>
              <a:rPr lang="en-US" sz="2400" b="0" dirty="0" err="1" smtClean="0"/>
              <a:t>Σ</a:t>
            </a:r>
            <a:r>
              <a:rPr lang="en-US" sz="2400" b="0" i="1" baseline="-25000" dirty="0" err="1" smtClean="0"/>
              <a:t>c</a:t>
            </a:r>
            <a:r>
              <a:rPr lang="en-US" sz="2400" b="0" baseline="-25000" dirty="0" smtClean="0"/>
              <a:t> : </a:t>
            </a:r>
            <a:r>
              <a:rPr lang="en-US" sz="2400" b="0" i="1" baseline="-25000" dirty="0" err="1" smtClean="0"/>
              <a:t>i</a:t>
            </a:r>
            <a:r>
              <a:rPr lang="en-US" sz="2400" b="0" baseline="-25000" dirty="0" smtClean="0"/>
              <a:t> in </a:t>
            </a:r>
            <a:r>
              <a:rPr lang="en-US" sz="2400" b="0" i="1" baseline="-25000" dirty="0" smtClean="0"/>
              <a:t>c</a:t>
            </a:r>
            <a:r>
              <a:rPr lang="en-US" sz="2400" b="0" dirty="0" smtClean="0"/>
              <a:t> </a:t>
            </a:r>
            <a:r>
              <a:rPr lang="en-US" sz="2400" b="0" i="1" dirty="0" smtClean="0"/>
              <a:t>x</a:t>
            </a:r>
            <a:r>
              <a:rPr lang="en-US" sz="2400" b="0" i="1" baseline="-25000" dirty="0" smtClean="0"/>
              <a:t>c</a:t>
            </a:r>
            <a:r>
              <a:rPr lang="en-US" sz="2400" b="0" i="1" dirty="0" smtClean="0"/>
              <a:t> </a:t>
            </a:r>
            <a:r>
              <a:rPr lang="en-US" sz="2400" b="0" dirty="0" smtClean="0"/>
              <a:t>≤ 1	for each vertex </a:t>
            </a:r>
            <a:r>
              <a:rPr lang="en-US" sz="2400" b="0" i="1" dirty="0" err="1" smtClean="0"/>
              <a:t>i</a:t>
            </a:r>
            <a:endParaRPr lang="en-US" sz="2400" b="0" i="1" dirty="0"/>
          </a:p>
        </p:txBody>
      </p:sp>
      <p:sp>
        <p:nvSpPr>
          <p:cNvPr id="9" name="TextBox 8"/>
          <p:cNvSpPr txBox="1"/>
          <p:nvPr/>
        </p:nvSpPr>
        <p:spPr>
          <a:xfrm>
            <a:off x="5486403" y="1355841"/>
            <a:ext cx="1873333" cy="461665"/>
          </a:xfrm>
          <a:prstGeom prst="rect">
            <a:avLst/>
          </a:prstGeom>
          <a:noFill/>
        </p:spPr>
        <p:txBody>
          <a:bodyPr wrap="square" rtlCol="0">
            <a:spAutoFit/>
          </a:bodyPr>
          <a:lstStyle/>
          <a:p>
            <a:r>
              <a:rPr lang="en-US" sz="1200" dirty="0" smtClean="0"/>
              <a:t>[Roth et al. 2004, 2005,</a:t>
            </a:r>
          </a:p>
          <a:p>
            <a:r>
              <a:rPr lang="en-US" sz="1200" dirty="0" smtClean="0"/>
              <a:t> Abraham et al. 2007]</a:t>
            </a:r>
            <a:endParaRPr lang="en-US" sz="1200" dirty="0"/>
          </a:p>
        </p:txBody>
      </p:sp>
      <p:sp>
        <p:nvSpPr>
          <p:cNvPr id="13" name="Title 12"/>
          <p:cNvSpPr>
            <a:spLocks noGrp="1"/>
          </p:cNvSpPr>
          <p:nvPr>
            <p:ph type="title"/>
          </p:nvPr>
        </p:nvSpPr>
        <p:spPr>
          <a:xfrm>
            <a:off x="457200" y="152718"/>
            <a:ext cx="7772400" cy="1371600"/>
          </a:xfrm>
        </p:spPr>
        <p:txBody>
          <a:bodyPr>
            <a:normAutofit/>
          </a:bodyPr>
          <a:lstStyle/>
          <a:p>
            <a:r>
              <a:rPr lang="en-US" dirty="0" smtClean="0"/>
              <a:t>C.O. For Kidney Exchange:</a:t>
            </a:r>
            <a:r>
              <a:rPr lang="en-US" dirty="0" smtClean="0"/>
              <a:t/>
            </a:r>
            <a:br>
              <a:rPr lang="en-US" dirty="0" smtClean="0"/>
            </a:br>
            <a:r>
              <a:rPr lang="en-US" dirty="0" smtClean="0"/>
              <a:t>The Cycle Formulation</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1804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733764" cy="1371600"/>
          </a:xfrm>
        </p:spPr>
        <p:txBody>
          <a:bodyPr>
            <a:normAutofit/>
          </a:bodyPr>
          <a:lstStyle/>
          <a:p>
            <a:r>
              <a:rPr lang="en-US" dirty="0" smtClean="0"/>
              <a:t>C.O. For Kidney Exchange: Comparison</a:t>
            </a:r>
            <a:endParaRPr lang="en-US" dirty="0"/>
          </a:p>
        </p:txBody>
      </p:sp>
      <p:sp>
        <p:nvSpPr>
          <p:cNvPr id="3" name="Content Placeholder 2"/>
          <p:cNvSpPr>
            <a:spLocks noGrp="1"/>
          </p:cNvSpPr>
          <p:nvPr>
            <p:ph idx="1"/>
          </p:nvPr>
        </p:nvSpPr>
        <p:spPr/>
        <p:txBody>
          <a:bodyPr>
            <a:normAutofit lnSpcReduction="10000"/>
          </a:bodyPr>
          <a:lstStyle/>
          <a:p>
            <a:r>
              <a:rPr lang="en-US" dirty="0" smtClean="0"/>
              <a:t>Tradeoffs in number of variables, constraints</a:t>
            </a:r>
          </a:p>
          <a:p>
            <a:pPr lvl="1"/>
            <a:r>
              <a:rPr lang="en-US" dirty="0" smtClean="0"/>
              <a:t>IP #1: </a:t>
            </a:r>
            <a:r>
              <a:rPr lang="en-US" i="1" dirty="0" smtClean="0">
                <a:solidFill>
                  <a:schemeClr val="tx2"/>
                </a:solidFill>
              </a:rPr>
              <a:t>O</a:t>
            </a:r>
            <a:r>
              <a:rPr lang="en-US" dirty="0" smtClean="0">
                <a:solidFill>
                  <a:schemeClr val="tx2"/>
                </a:solidFill>
              </a:rPr>
              <a:t>(|</a:t>
            </a:r>
            <a:r>
              <a:rPr lang="en-US" i="1" dirty="0" smtClean="0">
                <a:solidFill>
                  <a:schemeClr val="tx2"/>
                </a:solidFill>
              </a:rPr>
              <a:t>E</a:t>
            </a:r>
            <a:r>
              <a:rPr lang="en-US" dirty="0" smtClean="0">
                <a:solidFill>
                  <a:schemeClr val="tx2"/>
                </a:solidFill>
              </a:rPr>
              <a:t>|</a:t>
            </a:r>
            <a:r>
              <a:rPr lang="en-US" i="1" baseline="30000" dirty="0" smtClean="0">
                <a:solidFill>
                  <a:schemeClr val="tx2"/>
                </a:solidFill>
              </a:rPr>
              <a:t>L</a:t>
            </a:r>
            <a:r>
              <a:rPr lang="en-US" dirty="0" smtClean="0">
                <a:solidFill>
                  <a:schemeClr val="tx2"/>
                </a:solidFill>
              </a:rPr>
              <a:t>)</a:t>
            </a:r>
            <a:r>
              <a:rPr lang="en-US" dirty="0" smtClean="0"/>
              <a:t> constraints vs. </a:t>
            </a:r>
            <a:r>
              <a:rPr lang="en-US" i="1" dirty="0" smtClean="0">
                <a:solidFill>
                  <a:schemeClr val="accent3"/>
                </a:solidFill>
              </a:rPr>
              <a:t>O</a:t>
            </a:r>
            <a:r>
              <a:rPr lang="en-US" dirty="0" smtClean="0">
                <a:solidFill>
                  <a:schemeClr val="accent3"/>
                </a:solidFill>
              </a:rPr>
              <a:t>(|</a:t>
            </a:r>
            <a:r>
              <a:rPr lang="en-US" i="1" dirty="0" smtClean="0">
                <a:solidFill>
                  <a:schemeClr val="accent3"/>
                </a:solidFill>
              </a:rPr>
              <a:t>V</a:t>
            </a:r>
            <a:r>
              <a:rPr lang="en-US" dirty="0" smtClean="0">
                <a:solidFill>
                  <a:schemeClr val="accent3"/>
                </a:solidFill>
              </a:rPr>
              <a:t>|)</a:t>
            </a:r>
            <a:r>
              <a:rPr lang="en-US" dirty="0" smtClean="0"/>
              <a:t> for IP #2</a:t>
            </a:r>
          </a:p>
          <a:p>
            <a:pPr lvl="1"/>
            <a:r>
              <a:rPr lang="en-US" dirty="0" smtClean="0"/>
              <a:t>IP #1: </a:t>
            </a:r>
            <a:r>
              <a:rPr lang="en-US" i="1" dirty="0" smtClean="0">
                <a:solidFill>
                  <a:schemeClr val="accent3"/>
                </a:solidFill>
              </a:rPr>
              <a:t>O</a:t>
            </a:r>
            <a:r>
              <a:rPr lang="en-US" dirty="0" smtClean="0">
                <a:solidFill>
                  <a:schemeClr val="accent3"/>
                </a:solidFill>
              </a:rPr>
              <a:t>(|</a:t>
            </a:r>
            <a:r>
              <a:rPr lang="en-US" i="1" dirty="0" smtClean="0">
                <a:solidFill>
                  <a:schemeClr val="accent3"/>
                </a:solidFill>
              </a:rPr>
              <a:t>V</a:t>
            </a:r>
            <a:r>
              <a:rPr lang="en-US" dirty="0" smtClean="0">
                <a:solidFill>
                  <a:schemeClr val="accent3"/>
                </a:solidFill>
              </a:rPr>
              <a:t>|</a:t>
            </a:r>
            <a:r>
              <a:rPr lang="en-US" i="1" baseline="30000" dirty="0" smtClean="0">
                <a:solidFill>
                  <a:schemeClr val="accent3"/>
                </a:solidFill>
              </a:rPr>
              <a:t>2</a:t>
            </a:r>
            <a:r>
              <a:rPr lang="en-US" dirty="0" smtClean="0">
                <a:solidFill>
                  <a:schemeClr val="accent3"/>
                </a:solidFill>
              </a:rPr>
              <a:t>)</a:t>
            </a:r>
            <a:r>
              <a:rPr lang="en-US" dirty="0" smtClean="0"/>
              <a:t> variables vs. </a:t>
            </a:r>
            <a:r>
              <a:rPr lang="en-US" i="1" dirty="0" smtClean="0">
                <a:solidFill>
                  <a:schemeClr val="tx2"/>
                </a:solidFill>
              </a:rPr>
              <a:t>O</a:t>
            </a:r>
            <a:r>
              <a:rPr lang="en-US" dirty="0" smtClean="0">
                <a:solidFill>
                  <a:schemeClr val="tx2"/>
                </a:solidFill>
              </a:rPr>
              <a:t>(|</a:t>
            </a:r>
            <a:r>
              <a:rPr lang="en-US" i="1" dirty="0" smtClean="0">
                <a:solidFill>
                  <a:schemeClr val="tx2"/>
                </a:solidFill>
              </a:rPr>
              <a:t>V</a:t>
            </a:r>
            <a:r>
              <a:rPr lang="en-US" dirty="0" smtClean="0">
                <a:solidFill>
                  <a:schemeClr val="tx2"/>
                </a:solidFill>
              </a:rPr>
              <a:t>|</a:t>
            </a:r>
            <a:r>
              <a:rPr lang="en-US" i="1" baseline="30000" dirty="0" smtClean="0">
                <a:solidFill>
                  <a:schemeClr val="tx2"/>
                </a:solidFill>
              </a:rPr>
              <a:t>L</a:t>
            </a:r>
            <a:r>
              <a:rPr lang="en-US" dirty="0" smtClean="0">
                <a:solidFill>
                  <a:schemeClr val="tx2"/>
                </a:solidFill>
              </a:rPr>
              <a:t>)</a:t>
            </a:r>
            <a:r>
              <a:rPr lang="en-US" dirty="0" smtClean="0"/>
              <a:t> for IP #2</a:t>
            </a:r>
          </a:p>
          <a:p>
            <a:r>
              <a:rPr lang="en-US" dirty="0" smtClean="0"/>
              <a:t>IP #2’s relaxation is weakly tighter than #1’s.  Quick intuition in one direction: </a:t>
            </a:r>
          </a:p>
          <a:p>
            <a:pPr lvl="1"/>
            <a:r>
              <a:rPr lang="en-US" dirty="0" smtClean="0"/>
              <a:t>Take a length L+1 cycle.  #2’s LP relaxation is 0.</a:t>
            </a:r>
          </a:p>
          <a:p>
            <a:pPr lvl="1"/>
            <a:r>
              <a:rPr lang="en-US" dirty="0" smtClean="0"/>
              <a:t>#1’s LP relaxation is (</a:t>
            </a:r>
            <a:r>
              <a:rPr lang="en-US" i="1" dirty="0" smtClean="0"/>
              <a:t>L</a:t>
            </a:r>
            <a:r>
              <a:rPr lang="en-US" dirty="0" smtClean="0"/>
              <a:t>+1)/2   – with ½ on each edge</a:t>
            </a:r>
          </a:p>
          <a:p>
            <a:r>
              <a:rPr lang="en-US" dirty="0" smtClean="0"/>
              <a:t>Recent work focuses on balancing tight LP relaxations and model size </a:t>
            </a:r>
            <a:r>
              <a:rPr lang="en-US" sz="1400" b="0" dirty="0" smtClean="0"/>
              <a:t>[</a:t>
            </a:r>
            <a:r>
              <a:rPr lang="en-US" sz="1400" b="0" dirty="0" err="1" smtClean="0"/>
              <a:t>Constantino</a:t>
            </a:r>
            <a:r>
              <a:rPr lang="en-US" sz="1400" b="0" dirty="0" smtClean="0"/>
              <a:t> et al. 2013, </a:t>
            </a:r>
            <a:r>
              <a:rPr lang="en-US" sz="1400" b="0" dirty="0" err="1" smtClean="0"/>
              <a:t>Glorie</a:t>
            </a:r>
            <a:r>
              <a:rPr lang="en-US" sz="1400" b="0" dirty="0" smtClean="0"/>
              <a:t> et al. 2014, </a:t>
            </a:r>
            <a:r>
              <a:rPr lang="en-US" sz="1400" b="0" dirty="0" err="1" smtClean="0"/>
              <a:t>Klimentova</a:t>
            </a:r>
            <a:r>
              <a:rPr lang="en-US" sz="1400" b="0" dirty="0" smtClean="0"/>
              <a:t> et al. 2014, </a:t>
            </a:r>
            <a:r>
              <a:rPr lang="en-US" sz="1400" b="0" dirty="0" err="1" smtClean="0"/>
              <a:t>Alvelos</a:t>
            </a:r>
            <a:r>
              <a:rPr lang="en-US" sz="1400" b="0" dirty="0" smtClean="0"/>
              <a:t> et al. 2015, Anderson et al. 2015, </a:t>
            </a:r>
            <a:r>
              <a:rPr lang="en-US" sz="1400" b="0" dirty="0" err="1" smtClean="0"/>
              <a:t>Mak-Hau</a:t>
            </a:r>
            <a:r>
              <a:rPr lang="en-US" sz="1400" b="0" dirty="0" smtClean="0"/>
              <a:t> 2015, </a:t>
            </a:r>
            <a:r>
              <a:rPr lang="en-US" sz="1400" b="0" dirty="0" err="1" smtClean="0"/>
              <a:t>Manlove&amp;O’Malley</a:t>
            </a:r>
            <a:r>
              <a:rPr lang="en-US" sz="1400" b="0" dirty="0" smtClean="0"/>
              <a:t> 2015, </a:t>
            </a:r>
            <a:r>
              <a:rPr lang="en-US" sz="1400" b="0" dirty="0" err="1" smtClean="0"/>
              <a:t>Plaut</a:t>
            </a:r>
            <a:r>
              <a:rPr lang="en-US" sz="1400" b="0" dirty="0" smtClean="0"/>
              <a:t> et al. 2016, </a:t>
            </a:r>
            <a:r>
              <a:rPr lang="is-IS" sz="1400" b="0" dirty="0" smtClean="0"/>
              <a:t>…]</a:t>
            </a:r>
            <a:r>
              <a:rPr lang="en-US" dirty="0" smtClean="0"/>
              <a:t>:</a:t>
            </a:r>
          </a:p>
          <a:p>
            <a:pPr lvl="1"/>
            <a:r>
              <a:rPr lang="en-US" dirty="0" smtClean="0">
                <a:solidFill>
                  <a:schemeClr val="tx2"/>
                </a:solidFill>
              </a:rPr>
              <a:t>We will </a:t>
            </a:r>
            <a:r>
              <a:rPr lang="en-US" dirty="0" smtClean="0">
                <a:solidFill>
                  <a:schemeClr val="tx2"/>
                </a:solidFill>
              </a:rPr>
              <a:t>discuss (9/29) new </a:t>
            </a:r>
            <a:r>
              <a:rPr lang="en-US" dirty="0" smtClean="0">
                <a:solidFill>
                  <a:schemeClr val="tx2"/>
                </a:solidFill>
              </a:rPr>
              <a:t>compact </a:t>
            </a:r>
            <a:r>
              <a:rPr lang="en-US" dirty="0" smtClean="0">
                <a:solidFill>
                  <a:schemeClr val="tx2"/>
                </a:solidFill>
              </a:rPr>
              <a:t>formulations, some with tightest relaxations known, all amenable to failure-aware </a:t>
            </a:r>
            <a:r>
              <a:rPr lang="en-US" dirty="0" smtClean="0">
                <a:solidFill>
                  <a:schemeClr val="tx2"/>
                </a:solidFill>
              </a:rPr>
              <a:t>matching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spTree>
    <p:extLst>
      <p:ext uri="{BB962C8B-B14F-4D97-AF65-F5344CB8AC3E}">
        <p14:creationId xmlns:p14="http://schemas.microsoft.com/office/powerpoint/2010/main" val="1009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 Knowledge</a:t>
            </a:r>
            <a:endParaRPr lang="en-US" dirty="0"/>
          </a:p>
        </p:txBody>
      </p:sp>
      <p:sp>
        <p:nvSpPr>
          <p:cNvPr id="3" name="Content Placeholder 2"/>
          <p:cNvSpPr>
            <a:spLocks noGrp="1"/>
          </p:cNvSpPr>
          <p:nvPr>
            <p:ph idx="1"/>
          </p:nvPr>
        </p:nvSpPr>
        <p:spPr/>
        <p:txBody>
          <a:bodyPr>
            <a:normAutofit/>
          </a:bodyPr>
          <a:lstStyle/>
          <a:p>
            <a:r>
              <a:rPr lang="en-US" dirty="0" smtClean="0"/>
              <a:t>Aimed at </a:t>
            </a:r>
            <a:r>
              <a:rPr lang="en-US" dirty="0" smtClean="0">
                <a:solidFill>
                  <a:schemeClr val="tx2"/>
                </a:solidFill>
              </a:rPr>
              <a:t>Ph.D. students </a:t>
            </a:r>
            <a:r>
              <a:rPr lang="en-US" dirty="0" smtClean="0"/>
              <a:t>– but likely accessible to others with mathematical maturity and interest.</a:t>
            </a:r>
          </a:p>
          <a:p>
            <a:r>
              <a:rPr lang="en-US" dirty="0" smtClean="0"/>
              <a:t>Assuming:</a:t>
            </a:r>
          </a:p>
          <a:p>
            <a:pPr marL="342900" indent="-342900">
              <a:buFont typeface="Arial" charset="0"/>
              <a:buChar char="•"/>
            </a:pPr>
            <a:r>
              <a:rPr lang="en-US" b="0" dirty="0" smtClean="0"/>
              <a:t>Basic CS undergrad knowledge of theory (correctness proofs, NP-hardness, impossibility results)</a:t>
            </a:r>
          </a:p>
          <a:p>
            <a:pPr marL="342900" indent="-342900">
              <a:buFont typeface="Arial" charset="0"/>
              <a:buChar char="•"/>
            </a:pPr>
            <a:r>
              <a:rPr lang="en-US" b="0" dirty="0" smtClean="0"/>
              <a:t>Basic CS/Math undergrad knowledge of optimization</a:t>
            </a:r>
          </a:p>
          <a:p>
            <a:pPr marL="800100" lvl="1" indent="-342900">
              <a:buFont typeface="Arial" charset="0"/>
              <a:buChar char="•"/>
            </a:pPr>
            <a:r>
              <a:rPr lang="en-US" dirty="0" smtClean="0"/>
              <a:t>Convex optimization, LPs, IPs – one lecture of primer, too</a:t>
            </a:r>
          </a:p>
          <a:p>
            <a:pPr marL="342900" indent="-342900">
              <a:buFont typeface="Arial" charset="0"/>
              <a:buChar char="•"/>
            </a:pPr>
            <a:r>
              <a:rPr lang="en-US" b="0" dirty="0" smtClean="0"/>
              <a:t>Basic CS/Math undergrad knowledge of statistics and probability</a:t>
            </a:r>
          </a:p>
          <a:p>
            <a:pPr marL="342900" indent="-342900">
              <a:buFont typeface="Arial" charset="0"/>
              <a:buChar char="•"/>
            </a:pPr>
            <a:r>
              <a:rPr lang="en-US" b="0" dirty="0" smtClean="0"/>
              <a:t>Ability to consume scientific papers (CS, Econ, OR)</a:t>
            </a:r>
          </a:p>
          <a:p>
            <a:r>
              <a:rPr lang="en-US" dirty="0" smtClean="0"/>
              <a:t>All of this can be learned on the fly!  Recommended books </a:t>
            </a:r>
            <a:r>
              <a:rPr lang="is-IS" dirty="0" smtClean="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1309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&amp; Mechanism Design</a:t>
            </a:r>
            <a:endParaRPr lang="en-US" dirty="0"/>
          </a:p>
        </p:txBody>
      </p:sp>
      <p:sp>
        <p:nvSpPr>
          <p:cNvPr id="3" name="Content Placeholder 2"/>
          <p:cNvSpPr>
            <a:spLocks noGrp="1"/>
          </p:cNvSpPr>
          <p:nvPr>
            <p:ph idx="1"/>
          </p:nvPr>
        </p:nvSpPr>
        <p:spPr/>
        <p:txBody>
          <a:bodyPr/>
          <a:lstStyle/>
          <a:p>
            <a:r>
              <a:rPr lang="en-US" dirty="0" smtClean="0"/>
              <a:t>We assume participants in our mechanisms are:</a:t>
            </a:r>
          </a:p>
          <a:p>
            <a:pPr marL="342900" indent="-342900">
              <a:buFont typeface="Arial" charset="0"/>
              <a:buChar char="•"/>
            </a:pPr>
            <a:r>
              <a:rPr lang="en-US" b="0" dirty="0" smtClean="0"/>
              <a:t>Selfish utility maximizers</a:t>
            </a:r>
          </a:p>
          <a:p>
            <a:pPr marL="342900" indent="-342900">
              <a:buFont typeface="Arial" charset="0"/>
              <a:buChar char="•"/>
            </a:pPr>
            <a:r>
              <a:rPr lang="en-US" b="0" dirty="0" smtClean="0"/>
              <a:t>Rational (typically – sometimes relaxed)</a:t>
            </a:r>
          </a:p>
          <a:p>
            <a:r>
              <a:rPr lang="en-US" dirty="0" smtClean="0"/>
              <a:t>Game theory &amp; M.D. give us the language to describe desirable properties of mechanisms:</a:t>
            </a:r>
          </a:p>
          <a:p>
            <a:pPr marL="342900" indent="-342900">
              <a:buFont typeface="Arial" charset="0"/>
              <a:buChar char="•"/>
            </a:pPr>
            <a:r>
              <a:rPr lang="en-US" b="0" dirty="0" smtClean="0"/>
              <a:t>Incentive compatibility</a:t>
            </a:r>
          </a:p>
          <a:p>
            <a:pPr marL="342900" indent="-342900">
              <a:buFont typeface="Arial" charset="0"/>
              <a:buChar char="•"/>
            </a:pPr>
            <a:r>
              <a:rPr lang="en-US" b="0" dirty="0" smtClean="0"/>
              <a:t>Individual rationality</a:t>
            </a:r>
          </a:p>
          <a:p>
            <a:pPr marL="342900" indent="-342900">
              <a:buFont typeface="Arial" charset="0"/>
              <a:buChar char="•"/>
            </a:pPr>
            <a:r>
              <a:rPr lang="en-US" b="0" dirty="0" smtClean="0"/>
              <a:t>Efficiency</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5" name="Picture 4"/>
          <p:cNvPicPr>
            <a:picLocks noChangeAspect="1"/>
          </p:cNvPicPr>
          <p:nvPr/>
        </p:nvPicPr>
        <p:blipFill>
          <a:blip r:embed="rId3"/>
          <a:stretch>
            <a:fillRect/>
          </a:stretch>
        </p:blipFill>
        <p:spPr>
          <a:xfrm>
            <a:off x="3572934" y="4452294"/>
            <a:ext cx="4939770" cy="1902151"/>
          </a:xfrm>
          <a:prstGeom prst="rect">
            <a:avLst/>
          </a:prstGeom>
        </p:spPr>
      </p:pic>
    </p:spTree>
    <p:extLst>
      <p:ext uri="{BB962C8B-B14F-4D97-AF65-F5344CB8AC3E}">
        <p14:creationId xmlns:p14="http://schemas.microsoft.com/office/powerpoint/2010/main" val="171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Predicting supply and demand</a:t>
            </a:r>
          </a:p>
          <a:p>
            <a:r>
              <a:rPr lang="en-US" dirty="0" smtClean="0"/>
              <a:t>Computing optimal matching/allocation policies:</a:t>
            </a:r>
          </a:p>
          <a:p>
            <a:pPr marL="342900" indent="-342900">
              <a:buFont typeface="Arial" charset="0"/>
              <a:buChar char="•"/>
            </a:pPr>
            <a:r>
              <a:rPr lang="en-US" b="0" dirty="0" smtClean="0"/>
              <a:t>MDPs</a:t>
            </a:r>
          </a:p>
          <a:p>
            <a:pPr marL="342900" indent="-342900">
              <a:buFont typeface="Arial" charset="0"/>
              <a:buChar char="•"/>
            </a:pPr>
            <a:r>
              <a:rPr lang="en-US" b="0" dirty="0" smtClean="0"/>
              <a:t>RL</a:t>
            </a:r>
          </a:p>
          <a:p>
            <a:pPr marL="342900" indent="-342900">
              <a:buFont typeface="Arial" charset="0"/>
              <a:buChar char="•"/>
            </a:pPr>
            <a:r>
              <a:rPr lang="en-US" b="0" dirty="0" smtClean="0"/>
              <a:t>POMDPs, if you’re feeling brave/masochistic</a:t>
            </a:r>
          </a:p>
          <a:p>
            <a:endParaRPr lang="en-US" dirty="0" smtClean="0"/>
          </a:p>
          <a:p>
            <a:r>
              <a:rPr lang="en-US" dirty="0" smtClean="0"/>
              <a:t>Aside: recent work looks at fairness and discrimination in machine learning – could be an interesting project.</a:t>
            </a:r>
          </a:p>
          <a:p>
            <a:pPr marL="342900" indent="-342900">
              <a:buFont typeface="Arial" charset="0"/>
              <a:buChar char="•"/>
            </a:pPr>
            <a:r>
              <a:rPr lang="en-US" dirty="0" smtClean="0"/>
              <a:t>“</a:t>
            </a:r>
            <a:r>
              <a:rPr lang="is-IS" dirty="0" smtClean="0"/>
              <a:t>… </a:t>
            </a:r>
            <a:r>
              <a:rPr lang="en-US" b="0" dirty="0"/>
              <a:t>when a search was performed on a name that was “racially associated” with the black community, the results were much more likely to be accompanied by an ad suggesting that the person had a criminal record—regardless of whether or not they </a:t>
            </a:r>
            <a:r>
              <a:rPr lang="en-US" b="0" dirty="0" smtClean="0"/>
              <a:t>did.”</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269" y="5600700"/>
            <a:ext cx="7429500" cy="1257300"/>
          </a:xfrm>
          <a:prstGeom prst="rect">
            <a:avLst/>
          </a:prstGeom>
        </p:spPr>
      </p:pic>
    </p:spTree>
    <p:extLst>
      <p:ext uri="{BB962C8B-B14F-4D97-AF65-F5344CB8AC3E}">
        <p14:creationId xmlns:p14="http://schemas.microsoft.com/office/powerpoint/2010/main" val="11901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Random Graph Theory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478" y="1803399"/>
            <a:ext cx="4381443" cy="4373563"/>
          </a:xfrm>
        </p:spPr>
      </p:pic>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63617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fontScale="90000"/>
          </a:bodyPr>
          <a:lstStyle/>
          <a:p>
            <a:pPr algn="ctr"/>
            <a:r>
              <a:rPr lang="en-US" dirty="0" smtClean="0"/>
              <a:t>Next class:</a:t>
            </a:r>
            <a:br>
              <a:rPr lang="en-US" dirty="0" smtClean="0"/>
            </a:br>
            <a:r>
              <a:rPr lang="en-US" dirty="0" smtClean="0"/>
              <a:t>Game Theory Primer</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43</a:t>
            </a:fld>
            <a:endParaRPr lang="en-US"/>
          </a:p>
        </p:txBody>
      </p:sp>
    </p:spTree>
    <p:extLst>
      <p:ext uri="{BB962C8B-B14F-4D97-AF65-F5344CB8AC3E}">
        <p14:creationId xmlns:p14="http://schemas.microsoft.com/office/powerpoint/2010/main" val="1796918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Book #1: “The AGT BOOK”</a:t>
            </a:r>
            <a:endParaRPr lang="en-US" dirty="0"/>
          </a:p>
        </p:txBody>
      </p:sp>
      <p:sp>
        <p:nvSpPr>
          <p:cNvPr id="3" name="Content Placeholder 2"/>
          <p:cNvSpPr>
            <a:spLocks noGrp="1"/>
          </p:cNvSpPr>
          <p:nvPr>
            <p:ph idx="1"/>
          </p:nvPr>
        </p:nvSpPr>
        <p:spPr>
          <a:xfrm>
            <a:off x="457200" y="5550793"/>
            <a:ext cx="7620000" cy="575369"/>
          </a:xfrm>
        </p:spPr>
        <p:txBody>
          <a:bodyPr/>
          <a:lstStyle/>
          <a:p>
            <a:r>
              <a:rPr lang="en-US" dirty="0" smtClean="0"/>
              <a:t>It’s </a:t>
            </a:r>
            <a:r>
              <a:rPr lang="en-US" dirty="0" smtClean="0">
                <a:solidFill>
                  <a:schemeClr val="tx2"/>
                </a:solidFill>
              </a:rPr>
              <a:t>free</a:t>
            </a:r>
            <a:r>
              <a:rPr lang="en-US" dirty="0" smtClean="0"/>
              <a:t> online!  Check the course webpage.</a:t>
            </a:r>
            <a:endParaRPr lang="en-US" dirty="0"/>
          </a:p>
        </p:txBody>
      </p:sp>
      <p:pic>
        <p:nvPicPr>
          <p:cNvPr id="5" name="Picture 4"/>
          <p:cNvPicPr>
            <a:picLocks noChangeAspect="1"/>
          </p:cNvPicPr>
          <p:nvPr/>
        </p:nvPicPr>
        <p:blipFill>
          <a:blip r:embed="rId2"/>
          <a:stretch>
            <a:fillRect/>
          </a:stretch>
        </p:blipFill>
        <p:spPr>
          <a:xfrm>
            <a:off x="3385549" y="1773624"/>
            <a:ext cx="2372903" cy="3566502"/>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1770027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Book #2: “CSC Handbook”</a:t>
            </a:r>
            <a:endParaRPr lang="en-US" dirty="0"/>
          </a:p>
        </p:txBody>
      </p:sp>
      <p:sp>
        <p:nvSpPr>
          <p:cNvPr id="3" name="Content Placeholder 2"/>
          <p:cNvSpPr>
            <a:spLocks noGrp="1"/>
          </p:cNvSpPr>
          <p:nvPr>
            <p:ph idx="1"/>
          </p:nvPr>
        </p:nvSpPr>
        <p:spPr>
          <a:xfrm>
            <a:off x="457200" y="5550793"/>
            <a:ext cx="7620000" cy="575369"/>
          </a:xfrm>
        </p:spPr>
        <p:txBody>
          <a:bodyPr/>
          <a:lstStyle/>
          <a:p>
            <a:r>
              <a:rPr lang="en-US" dirty="0" smtClean="0"/>
              <a:t>It’s </a:t>
            </a:r>
            <a:r>
              <a:rPr lang="en-US" dirty="0" smtClean="0">
                <a:solidFill>
                  <a:schemeClr val="tx2"/>
                </a:solidFill>
              </a:rPr>
              <a:t>free</a:t>
            </a:r>
            <a:r>
              <a:rPr lang="en-US" dirty="0" smtClean="0"/>
              <a:t> online!  Check the course webpage.</a:t>
            </a:r>
            <a:endParaRPr lang="en-US" dirty="0"/>
          </a:p>
        </p:txBody>
      </p:sp>
      <p:pic>
        <p:nvPicPr>
          <p:cNvPr id="4" name="Picture 3"/>
          <p:cNvPicPr>
            <a:picLocks noChangeAspect="1"/>
          </p:cNvPicPr>
          <p:nvPr/>
        </p:nvPicPr>
        <p:blipFill>
          <a:blip r:embed="rId2"/>
          <a:stretch>
            <a:fillRect/>
          </a:stretch>
        </p:blipFill>
        <p:spPr>
          <a:xfrm>
            <a:off x="3360220" y="1743258"/>
            <a:ext cx="2423560" cy="35885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6</a:t>
            </a:fld>
            <a:endParaRPr lang="en-US"/>
          </a:p>
        </p:txBody>
      </p:sp>
    </p:spTree>
    <p:extLst>
      <p:ext uri="{BB962C8B-B14F-4D97-AF65-F5344CB8AC3E}">
        <p14:creationId xmlns:p14="http://schemas.microsoft.com/office/powerpoint/2010/main" val="781331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65583" cy="1371600"/>
          </a:xfrm>
        </p:spPr>
        <p:txBody>
          <a:bodyPr/>
          <a:lstStyle/>
          <a:p>
            <a:r>
              <a:rPr lang="en-US" dirty="0" smtClean="0"/>
              <a:t>Book #3: “Matching Market Design”</a:t>
            </a:r>
            <a:endParaRPr lang="en-US" dirty="0"/>
          </a:p>
        </p:txBody>
      </p:sp>
      <p:sp>
        <p:nvSpPr>
          <p:cNvPr id="3" name="Content Placeholder 2"/>
          <p:cNvSpPr>
            <a:spLocks noGrp="1"/>
          </p:cNvSpPr>
          <p:nvPr>
            <p:ph idx="1"/>
          </p:nvPr>
        </p:nvSpPr>
        <p:spPr>
          <a:xfrm>
            <a:off x="457200" y="5550793"/>
            <a:ext cx="7620000" cy="575369"/>
          </a:xfrm>
        </p:spPr>
        <p:txBody>
          <a:bodyPr>
            <a:normAutofit/>
          </a:bodyPr>
          <a:lstStyle/>
          <a:p>
            <a:r>
              <a:rPr lang="en-US" dirty="0" smtClean="0"/>
              <a:t>It’s </a:t>
            </a:r>
            <a:r>
              <a:rPr lang="en-US" dirty="0" smtClean="0">
                <a:solidFill>
                  <a:schemeClr val="tx2"/>
                </a:solidFill>
              </a:rPr>
              <a:t>not free</a:t>
            </a:r>
            <a:r>
              <a:rPr lang="en-US" dirty="0" smtClean="0"/>
              <a:t> online!  UMD has one copy.</a:t>
            </a:r>
            <a:endParaRPr lang="en-US" dirty="0"/>
          </a:p>
        </p:txBody>
      </p:sp>
      <p:pic>
        <p:nvPicPr>
          <p:cNvPr id="5" name="Picture 4"/>
          <p:cNvPicPr>
            <a:picLocks noChangeAspect="1"/>
          </p:cNvPicPr>
          <p:nvPr/>
        </p:nvPicPr>
        <p:blipFill>
          <a:blip r:embed="rId2"/>
          <a:stretch>
            <a:fillRect/>
          </a:stretch>
        </p:blipFill>
        <p:spPr>
          <a:xfrm>
            <a:off x="3173590" y="1618659"/>
            <a:ext cx="2796821" cy="37290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1968528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smtClean="0"/>
              <a:t>Book #4: “Combinatorial Auctions”</a:t>
            </a:r>
            <a:endParaRPr lang="en-US" dirty="0"/>
          </a:p>
        </p:txBody>
      </p:sp>
      <p:sp>
        <p:nvSpPr>
          <p:cNvPr id="3" name="Content Placeholder 2"/>
          <p:cNvSpPr>
            <a:spLocks noGrp="1"/>
          </p:cNvSpPr>
          <p:nvPr>
            <p:ph idx="1"/>
          </p:nvPr>
        </p:nvSpPr>
        <p:spPr>
          <a:xfrm>
            <a:off x="457200" y="5550793"/>
            <a:ext cx="7620000" cy="575369"/>
          </a:xfrm>
        </p:spPr>
        <p:txBody>
          <a:bodyPr/>
          <a:lstStyle/>
          <a:p>
            <a:r>
              <a:rPr lang="en-US" dirty="0" smtClean="0"/>
              <a:t>It’s </a:t>
            </a:r>
            <a:r>
              <a:rPr lang="en-US" dirty="0" smtClean="0">
                <a:solidFill>
                  <a:schemeClr val="tx2"/>
                </a:solidFill>
              </a:rPr>
              <a:t>free</a:t>
            </a:r>
            <a:r>
              <a:rPr lang="en-US" dirty="0" smtClean="0"/>
              <a:t> online!  Check the course webpage.</a:t>
            </a:r>
            <a:endParaRPr lang="en-US" dirty="0"/>
          </a:p>
        </p:txBody>
      </p:sp>
      <p:pic>
        <p:nvPicPr>
          <p:cNvPr id="5" name="Picture 4"/>
          <p:cNvPicPr>
            <a:picLocks noChangeAspect="1"/>
          </p:cNvPicPr>
          <p:nvPr/>
        </p:nvPicPr>
        <p:blipFill>
          <a:blip r:embed="rId2"/>
          <a:stretch>
            <a:fillRect/>
          </a:stretch>
        </p:blipFill>
        <p:spPr>
          <a:xfrm>
            <a:off x="3068099" y="1552529"/>
            <a:ext cx="3007802" cy="3882353"/>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1629543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US" dirty="0"/>
          </a:p>
        </p:txBody>
      </p:sp>
      <p:pic>
        <p:nvPicPr>
          <p:cNvPr id="4" name="Picture 3"/>
          <p:cNvPicPr>
            <a:picLocks noChangeAspect="1"/>
          </p:cNvPicPr>
          <p:nvPr/>
        </p:nvPicPr>
        <p:blipFill>
          <a:blip r:embed="rId2"/>
          <a:stretch>
            <a:fillRect/>
          </a:stretch>
        </p:blipFill>
        <p:spPr>
          <a:xfrm>
            <a:off x="545207" y="1641844"/>
            <a:ext cx="3721993" cy="1293858"/>
          </a:xfrm>
          <a:prstGeom prst="rect">
            <a:avLst/>
          </a:prstGeom>
        </p:spPr>
      </p:pic>
      <p:pic>
        <p:nvPicPr>
          <p:cNvPr id="5" name="Picture 4"/>
          <p:cNvPicPr>
            <a:picLocks noChangeAspect="1"/>
          </p:cNvPicPr>
          <p:nvPr/>
        </p:nvPicPr>
        <p:blipFill>
          <a:blip r:embed="rId2"/>
          <a:stretch>
            <a:fillRect/>
          </a:stretch>
        </p:blipFill>
        <p:spPr>
          <a:xfrm>
            <a:off x="545207" y="4179176"/>
            <a:ext cx="3721993" cy="1293858"/>
          </a:xfrm>
          <a:prstGeom prst="rect">
            <a:avLst/>
          </a:prstGeom>
        </p:spPr>
      </p:pic>
      <p:pic>
        <p:nvPicPr>
          <p:cNvPr id="6" name="Picture 5"/>
          <p:cNvPicPr>
            <a:picLocks noChangeAspect="1"/>
          </p:cNvPicPr>
          <p:nvPr/>
        </p:nvPicPr>
        <p:blipFill>
          <a:blip r:embed="rId3"/>
          <a:stretch>
            <a:fillRect/>
          </a:stretch>
        </p:blipFill>
        <p:spPr>
          <a:xfrm>
            <a:off x="545207"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2344" y="171383"/>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305" y="3383214"/>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1601" y="1540922"/>
            <a:ext cx="1971899" cy="167333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7323" y="4819516"/>
            <a:ext cx="2234697" cy="824355"/>
          </a:xfrm>
          <a:prstGeom prst="rect">
            <a:avLst/>
          </a:prstGeom>
        </p:spPr>
      </p:pic>
      <p:sp>
        <p:nvSpPr>
          <p:cNvPr id="21" name="Content Placeholder 2"/>
          <p:cNvSpPr txBox="1">
            <a:spLocks/>
          </p:cNvSpPr>
          <p:nvPr/>
        </p:nvSpPr>
        <p:spPr>
          <a:xfrm>
            <a:off x="838200" y="5843169"/>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mtClean="0">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682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6793</TotalTime>
  <Words>1977</Words>
  <Application>Microsoft Macintosh PowerPoint</Application>
  <PresentationFormat>On-screen Show (4:3)</PresentationFormat>
  <Paragraphs>347</Paragraphs>
  <Slides>43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 Black</vt:lpstr>
      <vt:lpstr>Calibri</vt:lpstr>
      <vt:lpstr>Arial</vt:lpstr>
      <vt:lpstr>Essential</vt:lpstr>
      <vt:lpstr>Applied Mechanism Design For Social Good</vt:lpstr>
      <vt:lpstr>PowerPoint Presentation</vt:lpstr>
      <vt:lpstr>Aesthetically-displeasing One-Slide Course Summary </vt:lpstr>
      <vt:lpstr>Prerequisite Knowledge</vt:lpstr>
      <vt:lpstr>Book #1: “The AGT BOOK”</vt:lpstr>
      <vt:lpstr>Book #2: “CSC Handbook”</vt:lpstr>
      <vt:lpstr>Book #3: “Matching Market Design”</vt:lpstr>
      <vt:lpstr>Book #4: “Combinatorial Auctions”</vt:lpstr>
      <vt:lpstr>Who am I?</vt:lpstr>
      <vt:lpstr>Who are you?</vt:lpstr>
      <vt:lpstr>Course structure</vt:lpstr>
      <vt:lpstr>Grade #1: Project</vt:lpstr>
      <vt:lpstr>Grade #2: Scribe</vt:lpstr>
      <vt:lpstr>Grade #3: Class Participation</vt:lpstr>
      <vt:lpstr>Grade Breakdown </vt:lpstr>
      <vt:lpstr>Important Walls of Text</vt:lpstr>
      <vt:lpstr>Anti-Harassment</vt:lpstr>
      <vt:lpstr>Academic Integrity</vt:lpstr>
      <vt:lpstr>Example Application Areas Many of which we’ll cover in future classes</vt:lpstr>
      <vt:lpstr>Example:  Matching markets</vt:lpstr>
      <vt:lpstr>Uncertainty in Matching Markets</vt:lpstr>
      <vt:lpstr>Competition in Matching Markets</vt:lpstr>
      <vt:lpstr>Cadence of Matching Markets</vt:lpstr>
      <vt:lpstr>Example: Resident-Hospital Assignment</vt:lpstr>
      <vt:lpstr>Example: Combinatorial course allocation [Images from Budish et al. working paper 2016]</vt:lpstr>
      <vt:lpstr>Example: Voting</vt:lpstr>
      <vt:lpstr>Example: fair allocation</vt:lpstr>
      <vt:lpstr>Example: Food Bank Allocation</vt:lpstr>
      <vt:lpstr>Example: Security GAmes</vt:lpstr>
      <vt:lpstr>Example: Kidney Transplantation</vt:lpstr>
      <vt:lpstr>Example: Deceased-Donor Allocation</vt:lpstr>
      <vt:lpstr>Example: Kidney Exchange</vt:lpstr>
      <vt:lpstr>Non-directed donors &amp; chains</vt:lpstr>
      <vt:lpstr>Example: Kidney Exchange</vt:lpstr>
      <vt:lpstr>Techniques we’ll use (Next three lectures will cover these,  In the context of Mechanism Design)</vt:lpstr>
      <vt:lpstr>Combinatorial Optimization</vt:lpstr>
      <vt:lpstr>C.O. for Kidney Exchange: The Edge formulation</vt:lpstr>
      <vt:lpstr>C.O. For Kidney Exchange: The Cycle Formulation</vt:lpstr>
      <vt:lpstr>C.O. For Kidney Exchange: Comparison</vt:lpstr>
      <vt:lpstr>Game Theory &amp; Mechanism Design</vt:lpstr>
      <vt:lpstr>Machine learning</vt:lpstr>
      <vt:lpstr>Random Graph Theory</vt:lpstr>
      <vt:lpstr>Next class: Game Theory Primer</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602</cp:revision>
  <dcterms:created xsi:type="dcterms:W3CDTF">2013-03-05T15:39:19Z</dcterms:created>
  <dcterms:modified xsi:type="dcterms:W3CDTF">2016-08-30T07:45:05Z</dcterms:modified>
</cp:coreProperties>
</file>