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45"/>
  </p:notesMasterIdLst>
  <p:handoutMasterIdLst>
    <p:handoutMasterId r:id="rId46"/>
  </p:handoutMasterIdLst>
  <p:sldIdLst>
    <p:sldId id="256" r:id="rId2"/>
    <p:sldId id="408" r:id="rId3"/>
    <p:sldId id="424" r:id="rId4"/>
    <p:sldId id="425" r:id="rId5"/>
    <p:sldId id="426" r:id="rId6"/>
    <p:sldId id="427" r:id="rId7"/>
    <p:sldId id="428" r:id="rId8"/>
    <p:sldId id="429" r:id="rId9"/>
    <p:sldId id="430" r:id="rId10"/>
    <p:sldId id="452" r:id="rId11"/>
    <p:sldId id="431" r:id="rId12"/>
    <p:sldId id="432" r:id="rId13"/>
    <p:sldId id="433" r:id="rId14"/>
    <p:sldId id="434" r:id="rId15"/>
    <p:sldId id="435" r:id="rId16"/>
    <p:sldId id="453" r:id="rId17"/>
    <p:sldId id="451" r:id="rId18"/>
    <p:sldId id="436" r:id="rId19"/>
    <p:sldId id="437" r:id="rId20"/>
    <p:sldId id="438" r:id="rId21"/>
    <p:sldId id="439" r:id="rId22"/>
    <p:sldId id="440" r:id="rId23"/>
    <p:sldId id="448" r:id="rId24"/>
    <p:sldId id="442" r:id="rId25"/>
    <p:sldId id="444" r:id="rId26"/>
    <p:sldId id="445" r:id="rId27"/>
    <p:sldId id="446" r:id="rId28"/>
    <p:sldId id="447" r:id="rId29"/>
    <p:sldId id="457" r:id="rId30"/>
    <p:sldId id="454" r:id="rId31"/>
    <p:sldId id="455" r:id="rId32"/>
    <p:sldId id="456" r:id="rId33"/>
    <p:sldId id="464" r:id="rId34"/>
    <p:sldId id="465" r:id="rId35"/>
    <p:sldId id="468" r:id="rId36"/>
    <p:sldId id="458" r:id="rId37"/>
    <p:sldId id="460" r:id="rId38"/>
    <p:sldId id="461" r:id="rId39"/>
    <p:sldId id="462" r:id="rId40"/>
    <p:sldId id="463" r:id="rId41"/>
    <p:sldId id="466" r:id="rId42"/>
    <p:sldId id="467" r:id="rId43"/>
    <p:sldId id="422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5806" autoAdjust="0"/>
    <p:restoredTop sz="92277" autoAdjust="0"/>
  </p:normalViewPr>
  <p:slideViewPr>
    <p:cSldViewPr snapToGrid="0" snapToObjects="1">
      <p:cViewPr>
        <p:scale>
          <a:sx n="61" d="100"/>
          <a:sy n="61" d="100"/>
        </p:scale>
        <p:origin x="264" y="1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localhost/Users/spook/graduate/faculty_interviews/umd_smith/transplants_over_tim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Transplants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Sheet1!$A$2:$A$29</c:f>
              <c:numCache>
                <c:formatCode>General</c:formatCode>
                <c:ptCount val="28"/>
                <c:pt idx="0">
                  <c:v>1988.0</c:v>
                </c:pt>
                <c:pt idx="1">
                  <c:v>1989.0</c:v>
                </c:pt>
                <c:pt idx="2">
                  <c:v>1990.0</c:v>
                </c:pt>
                <c:pt idx="3">
                  <c:v>1991.0</c:v>
                </c:pt>
                <c:pt idx="4">
                  <c:v>1992.0</c:v>
                </c:pt>
                <c:pt idx="5">
                  <c:v>1993.0</c:v>
                </c:pt>
                <c:pt idx="6">
                  <c:v>1994.0</c:v>
                </c:pt>
                <c:pt idx="7">
                  <c:v>1995.0</c:v>
                </c:pt>
                <c:pt idx="8">
                  <c:v>1996.0</c:v>
                </c:pt>
                <c:pt idx="9">
                  <c:v>1997.0</c:v>
                </c:pt>
                <c:pt idx="10">
                  <c:v>1998.0</c:v>
                </c:pt>
                <c:pt idx="11">
                  <c:v>1999.0</c:v>
                </c:pt>
                <c:pt idx="12">
                  <c:v>2000.0</c:v>
                </c:pt>
                <c:pt idx="13">
                  <c:v>2001.0</c:v>
                </c:pt>
                <c:pt idx="14">
                  <c:v>2002.0</c:v>
                </c:pt>
                <c:pt idx="15">
                  <c:v>2003.0</c:v>
                </c:pt>
                <c:pt idx="16">
                  <c:v>2004.0</c:v>
                </c:pt>
                <c:pt idx="17">
                  <c:v>2005.0</c:v>
                </c:pt>
                <c:pt idx="18">
                  <c:v>2006.0</c:v>
                </c:pt>
                <c:pt idx="19">
                  <c:v>2007.0</c:v>
                </c:pt>
                <c:pt idx="20">
                  <c:v>2008.0</c:v>
                </c:pt>
                <c:pt idx="21">
                  <c:v>2009.0</c:v>
                </c:pt>
                <c:pt idx="22">
                  <c:v>2010.0</c:v>
                </c:pt>
                <c:pt idx="23">
                  <c:v>2011.0</c:v>
                </c:pt>
                <c:pt idx="24">
                  <c:v>2012.0</c:v>
                </c:pt>
                <c:pt idx="25">
                  <c:v>2013.0</c:v>
                </c:pt>
                <c:pt idx="26">
                  <c:v>2014.0</c:v>
                </c:pt>
                <c:pt idx="27">
                  <c:v>2015.0</c:v>
                </c:pt>
              </c:numCache>
            </c:numRef>
          </c:xVal>
          <c:yVal>
            <c:numRef>
              <c:f>Sheet1!$C$2:$C$29</c:f>
              <c:numCache>
                <c:formatCode>General</c:formatCode>
                <c:ptCount val="28"/>
                <c:pt idx="0">
                  <c:v>12618.0</c:v>
                </c:pt>
                <c:pt idx="1">
                  <c:v>13140.0</c:v>
                </c:pt>
                <c:pt idx="2">
                  <c:v>15001.0</c:v>
                </c:pt>
                <c:pt idx="3">
                  <c:v>15756.0</c:v>
                </c:pt>
                <c:pt idx="4">
                  <c:v>16133.0</c:v>
                </c:pt>
                <c:pt idx="5">
                  <c:v>17630.0</c:v>
                </c:pt>
                <c:pt idx="6">
                  <c:v>18297.0</c:v>
                </c:pt>
                <c:pt idx="7">
                  <c:v>19393.0</c:v>
                </c:pt>
                <c:pt idx="8">
                  <c:v>19747.0</c:v>
                </c:pt>
                <c:pt idx="9">
                  <c:v>20304.0</c:v>
                </c:pt>
                <c:pt idx="10">
                  <c:v>21517.0</c:v>
                </c:pt>
                <c:pt idx="11">
                  <c:v>22016.0</c:v>
                </c:pt>
                <c:pt idx="12">
                  <c:v>23248.0</c:v>
                </c:pt>
                <c:pt idx="13">
                  <c:v>24218.0</c:v>
                </c:pt>
                <c:pt idx="14">
                  <c:v>24907.0</c:v>
                </c:pt>
                <c:pt idx="15">
                  <c:v>25467.0</c:v>
                </c:pt>
                <c:pt idx="16">
                  <c:v>27035.0</c:v>
                </c:pt>
                <c:pt idx="17">
                  <c:v>28108.0</c:v>
                </c:pt>
                <c:pt idx="18">
                  <c:v>28930.0</c:v>
                </c:pt>
                <c:pt idx="19">
                  <c:v>28358.0</c:v>
                </c:pt>
                <c:pt idx="20">
                  <c:v>27966.0</c:v>
                </c:pt>
                <c:pt idx="21">
                  <c:v>28463.0</c:v>
                </c:pt>
                <c:pt idx="22">
                  <c:v>28662.0</c:v>
                </c:pt>
                <c:pt idx="23">
                  <c:v>28539.0</c:v>
                </c:pt>
                <c:pt idx="24">
                  <c:v>28053.0</c:v>
                </c:pt>
                <c:pt idx="25">
                  <c:v>28954.0</c:v>
                </c:pt>
                <c:pt idx="26">
                  <c:v>29533.0</c:v>
                </c:pt>
                <c:pt idx="27">
                  <c:v>30973.0</c:v>
                </c:pt>
              </c:numCache>
            </c:numRef>
          </c:yVal>
          <c:smooth val="0"/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Waiting List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Sheet1!$A$2:$A$29</c:f>
              <c:numCache>
                <c:formatCode>General</c:formatCode>
                <c:ptCount val="28"/>
                <c:pt idx="0">
                  <c:v>1988.0</c:v>
                </c:pt>
                <c:pt idx="1">
                  <c:v>1989.0</c:v>
                </c:pt>
                <c:pt idx="2">
                  <c:v>1990.0</c:v>
                </c:pt>
                <c:pt idx="3">
                  <c:v>1991.0</c:v>
                </c:pt>
                <c:pt idx="4">
                  <c:v>1992.0</c:v>
                </c:pt>
                <c:pt idx="5">
                  <c:v>1993.0</c:v>
                </c:pt>
                <c:pt idx="6">
                  <c:v>1994.0</c:v>
                </c:pt>
                <c:pt idx="7">
                  <c:v>1995.0</c:v>
                </c:pt>
                <c:pt idx="8">
                  <c:v>1996.0</c:v>
                </c:pt>
                <c:pt idx="9">
                  <c:v>1997.0</c:v>
                </c:pt>
                <c:pt idx="10">
                  <c:v>1998.0</c:v>
                </c:pt>
                <c:pt idx="11">
                  <c:v>1999.0</c:v>
                </c:pt>
                <c:pt idx="12">
                  <c:v>2000.0</c:v>
                </c:pt>
                <c:pt idx="13">
                  <c:v>2001.0</c:v>
                </c:pt>
                <c:pt idx="14">
                  <c:v>2002.0</c:v>
                </c:pt>
                <c:pt idx="15">
                  <c:v>2003.0</c:v>
                </c:pt>
                <c:pt idx="16">
                  <c:v>2004.0</c:v>
                </c:pt>
                <c:pt idx="17">
                  <c:v>2005.0</c:v>
                </c:pt>
                <c:pt idx="18">
                  <c:v>2006.0</c:v>
                </c:pt>
                <c:pt idx="19">
                  <c:v>2007.0</c:v>
                </c:pt>
                <c:pt idx="20">
                  <c:v>2008.0</c:v>
                </c:pt>
                <c:pt idx="21">
                  <c:v>2009.0</c:v>
                </c:pt>
                <c:pt idx="22">
                  <c:v>2010.0</c:v>
                </c:pt>
                <c:pt idx="23">
                  <c:v>2011.0</c:v>
                </c:pt>
                <c:pt idx="24">
                  <c:v>2012.0</c:v>
                </c:pt>
                <c:pt idx="25">
                  <c:v>2013.0</c:v>
                </c:pt>
                <c:pt idx="26">
                  <c:v>2014.0</c:v>
                </c:pt>
                <c:pt idx="27">
                  <c:v>2015.0</c:v>
                </c:pt>
              </c:numCache>
            </c:numRef>
          </c:xVal>
          <c:yVal>
            <c:numRef>
              <c:f>Sheet1!$D$2:$D$29</c:f>
              <c:numCache>
                <c:formatCode>General</c:formatCode>
                <c:ptCount val="28"/>
                <c:pt idx="0">
                  <c:v>15029.0</c:v>
                </c:pt>
                <c:pt idx="1">
                  <c:v>17917.0</c:v>
                </c:pt>
                <c:pt idx="2">
                  <c:v>20443.0</c:v>
                </c:pt>
                <c:pt idx="3">
                  <c:v>23149.0</c:v>
                </c:pt>
                <c:pt idx="4">
                  <c:v>27510.0</c:v>
                </c:pt>
                <c:pt idx="5">
                  <c:v>31273.0</c:v>
                </c:pt>
                <c:pt idx="6">
                  <c:v>35192.0</c:v>
                </c:pt>
                <c:pt idx="7">
                  <c:v>41096.0</c:v>
                </c:pt>
                <c:pt idx="8">
                  <c:v>47397.0</c:v>
                </c:pt>
                <c:pt idx="9">
                  <c:v>53381.0</c:v>
                </c:pt>
                <c:pt idx="10">
                  <c:v>59862.0</c:v>
                </c:pt>
                <c:pt idx="11">
                  <c:v>65260.0</c:v>
                </c:pt>
                <c:pt idx="12">
                  <c:v>71628.0</c:v>
                </c:pt>
                <c:pt idx="13">
                  <c:v>76893.0</c:v>
                </c:pt>
                <c:pt idx="14">
                  <c:v>78498.0</c:v>
                </c:pt>
                <c:pt idx="15">
                  <c:v>81979.0</c:v>
                </c:pt>
                <c:pt idx="16">
                  <c:v>85610.0</c:v>
                </c:pt>
                <c:pt idx="17">
                  <c:v>89884.0</c:v>
                </c:pt>
                <c:pt idx="18">
                  <c:v>94472.0</c:v>
                </c:pt>
                <c:pt idx="19">
                  <c:v>97782.0</c:v>
                </c:pt>
                <c:pt idx="20">
                  <c:v>100775.0</c:v>
                </c:pt>
                <c:pt idx="21">
                  <c:v>105567.0</c:v>
                </c:pt>
                <c:pt idx="22">
                  <c:v>110375.0</c:v>
                </c:pt>
                <c:pt idx="23">
                  <c:v>112816.0</c:v>
                </c:pt>
                <c:pt idx="24">
                  <c:v>117040.0</c:v>
                </c:pt>
                <c:pt idx="25">
                  <c:v>121272.0</c:v>
                </c:pt>
                <c:pt idx="26">
                  <c:v>123851.0</c:v>
                </c:pt>
                <c:pt idx="27">
                  <c:v>122071.0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27614432"/>
        <c:axId val="-1927610560"/>
      </c:scatterChart>
      <c:valAx>
        <c:axId val="-1927614432"/>
        <c:scaling>
          <c:orientation val="minMax"/>
          <c:max val="2015.0"/>
          <c:min val="1988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27610560"/>
        <c:crosses val="autoZero"/>
        <c:crossBetween val="midCat"/>
      </c:valAx>
      <c:valAx>
        <c:axId val="-19276105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19276144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9/28/16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9/28/16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295B033-BB54-974C-A2CD-35A5BEB12A68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60417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0418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5607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1C93D47-C5B6-6C41-8E91-7132EFC92A4E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62465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2466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0779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A1CF34C-C0F4-7B47-AFE9-3C136BCA8EE1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6348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349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5317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B457BBE-1266-4249-8B93-AD1AF6AA26AE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64513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4514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0020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EF12A29-8F68-F741-94DA-3C5F04810A71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65537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5538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81599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95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593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79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88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AA8CC45-37D0-4149-B6E1-D7E48D1C51B5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532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7613" cy="3770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32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6650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2064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86F0C3-7F27-864B-B65C-45FF18AFC92B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7613" cy="3770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6650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0016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6FDFEE-BD8F-4A41-8740-0634E72213F7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552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7613" cy="3770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52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6650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5765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85AF032-3121-9442-9420-5F8B33C29A4E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573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7613" cy="3770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73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6650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0262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D0FB184-73E4-0B49-9A42-724D88D103DE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6691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D0FB184-73E4-0B49-9A42-724D88D103DE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6370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B92DF23-558D-164E-8F45-C7BF4C115247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74753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4754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5955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Wash. U. CS&amp;E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Wash. U. CS&amp;E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Wash. U. CS&amp;E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Wash. U. CS&amp;E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John P. Dickerson - Wash. U. CS&amp;E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Wash. U. CS&amp;E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Wash. U. CS&amp;E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Wash. U. CS&amp;E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Wash. U. CS&amp;E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Wash. U. CS&amp;E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Wash. U. CS&amp;E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John P. Dickerson - Wash. U. CS&amp;E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Applied Mechanism Design For Social Good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641234"/>
          </a:xfrm>
        </p:spPr>
        <p:txBody>
          <a:bodyPr/>
          <a:lstStyle/>
          <a:p>
            <a:r>
              <a:rPr lang="en-US" dirty="0" smtClean="0"/>
              <a:t>John P Dickerson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Lecture #10 – 09/29/2016</a:t>
            </a:r>
          </a:p>
          <a:p>
            <a:endParaRPr lang="en-US" sz="1600" b="1" dirty="0" smtClean="0"/>
          </a:p>
          <a:p>
            <a:r>
              <a:rPr lang="en-US" sz="1600" b="1" dirty="0" smtClean="0"/>
              <a:t>CMSC828M</a:t>
            </a:r>
          </a:p>
          <a:p>
            <a:r>
              <a:rPr lang="en-US" sz="1600" b="1" dirty="0" smtClean="0"/>
              <a:t>Tuesdays &amp; Thursdays</a:t>
            </a:r>
          </a:p>
          <a:p>
            <a:r>
              <a:rPr lang="en-US" sz="1600" b="1" dirty="0" smtClean="0"/>
              <a:t>12:30pm – 1:45pm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68320"/>
            <a:ext cx="9067800" cy="772478"/>
          </a:xfrm>
        </p:spPr>
        <p:txBody>
          <a:bodyPr/>
          <a:lstStyle/>
          <a:p>
            <a:pPr algn="ctr"/>
            <a:r>
              <a:rPr lang="en-US" smtClean="0"/>
              <a:t>First: Only Cycles (no Chains)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8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altLang="en-US" dirty="0"/>
              <a:t>The </a:t>
            </a:r>
            <a:r>
              <a:rPr lang="en-US" altLang="en-US" dirty="0" smtClean="0"/>
              <a:t>basic kidney exchange game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8640" indent="-457200">
              <a:buSzPct val="45000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US" altLang="en-US" dirty="0"/>
              <a:t>Set of </a:t>
            </a:r>
            <a:r>
              <a:rPr lang="en-US" altLang="en-US" i="1" dirty="0"/>
              <a:t>n</a:t>
            </a:r>
            <a:r>
              <a:rPr lang="en-US" altLang="en-US" dirty="0"/>
              <a:t> transplant centers </a:t>
            </a:r>
            <a:r>
              <a:rPr lang="en-US" altLang="en-US" i="1" dirty="0" err="1"/>
              <a:t>T</a:t>
            </a:r>
            <a:r>
              <a:rPr lang="en-US" altLang="en-US" i="1" baseline="-33000" dirty="0" err="1"/>
              <a:t>n</a:t>
            </a:r>
            <a:r>
              <a:rPr lang="en-US" altLang="en-US" dirty="0"/>
              <a:t> = {</a:t>
            </a:r>
            <a:r>
              <a:rPr lang="en-US" altLang="en-US" i="1" dirty="0"/>
              <a:t>t</a:t>
            </a:r>
            <a:r>
              <a:rPr lang="en-US" altLang="en-US" i="1" baseline="-33000" dirty="0"/>
              <a:t>1 </a:t>
            </a:r>
            <a:r>
              <a:rPr lang="en-US" altLang="en-US" dirty="0"/>
              <a:t>... </a:t>
            </a:r>
            <a:r>
              <a:rPr lang="en-US" altLang="en-US" i="1" dirty="0" err="1"/>
              <a:t>t</a:t>
            </a:r>
            <a:r>
              <a:rPr lang="en-US" altLang="en-US" i="1" baseline="-33000" dirty="0" err="1"/>
              <a:t>n</a:t>
            </a:r>
            <a:r>
              <a:rPr lang="en-US" altLang="en-US" dirty="0"/>
              <a:t>}, each with a set of incompatible pairs </a:t>
            </a:r>
            <a:r>
              <a:rPr lang="en-US" altLang="en-US" i="1" dirty="0" err="1"/>
              <a:t>V</a:t>
            </a:r>
            <a:r>
              <a:rPr lang="en-US" altLang="en-US" i="1" baseline="-33000" dirty="0" err="1"/>
              <a:t>h</a:t>
            </a:r>
            <a:endParaRPr lang="en-US" altLang="en-US" i="1" baseline="-33000" dirty="0"/>
          </a:p>
          <a:p>
            <a:pPr marL="458640" indent="-457200">
              <a:buSzPct val="45000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US" altLang="en-US" dirty="0"/>
              <a:t>Union of these individual sets is </a:t>
            </a:r>
            <a:r>
              <a:rPr lang="en-US" altLang="en-US" i="1" dirty="0"/>
              <a:t>V</a:t>
            </a:r>
            <a:r>
              <a:rPr lang="en-US" altLang="en-US" dirty="0"/>
              <a:t>, which induces the underlying compatibility graph</a:t>
            </a:r>
          </a:p>
          <a:p>
            <a:pPr marL="458640" indent="-457200">
              <a:buSzPct val="45000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endParaRPr lang="en-US" altLang="en-US" dirty="0"/>
          </a:p>
          <a:p>
            <a:pPr marL="458640" indent="-457200">
              <a:buSzPct val="45000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US" altLang="en-US" b="1" dirty="0"/>
              <a:t>Want</a:t>
            </a:r>
            <a:r>
              <a:rPr lang="en-US" altLang="en-US" dirty="0"/>
              <a:t>: all centers </a:t>
            </a:r>
            <a:r>
              <a:rPr lang="en-US" altLang="en-US" dirty="0" smtClean="0"/>
              <a:t>to participate</a:t>
            </a:r>
            <a:r>
              <a:rPr lang="en-US" altLang="en-US" dirty="0"/>
              <a:t>, submit full set of pairs</a:t>
            </a:r>
          </a:p>
          <a:p>
            <a:pPr marL="458640" indent="-457200">
              <a:buSzPct val="45000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endParaRPr lang="en-US" altLang="en-US" dirty="0"/>
          </a:p>
          <a:p>
            <a:pPr marL="458788" indent="-457200">
              <a:buSzPct val="45000"/>
              <a:tabLst>
                <a:tab pos="341313" algn="l"/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/>
              <a:t>An allocation </a:t>
            </a:r>
            <a:r>
              <a:rPr lang="en-US" altLang="en-US" i="1" dirty="0"/>
              <a:t>M</a:t>
            </a:r>
            <a:r>
              <a:rPr lang="en-US" altLang="en-US" dirty="0"/>
              <a:t> is </a:t>
            </a:r>
            <a:r>
              <a:rPr lang="en-US" altLang="en-US" b="1" i="1" dirty="0">
                <a:solidFill>
                  <a:schemeClr val="tx2"/>
                </a:solidFill>
              </a:rPr>
              <a:t>k</a:t>
            </a:r>
            <a:r>
              <a:rPr lang="en-US" altLang="en-US" b="1" dirty="0">
                <a:solidFill>
                  <a:schemeClr val="tx2"/>
                </a:solidFill>
              </a:rPr>
              <a:t>-maximal</a:t>
            </a:r>
            <a:r>
              <a:rPr lang="en-US" altLang="en-US" dirty="0"/>
              <a:t> if there is no allocation </a:t>
            </a:r>
            <a:r>
              <a:rPr lang="en-US" altLang="en-US" i="1" dirty="0"/>
              <a:t>M'</a:t>
            </a:r>
            <a:r>
              <a:rPr lang="en-US" altLang="en-US" dirty="0"/>
              <a:t> that matches all the vertices in </a:t>
            </a:r>
            <a:r>
              <a:rPr lang="en-US" altLang="en-US" i="1" dirty="0"/>
              <a:t>M</a:t>
            </a:r>
            <a:r>
              <a:rPr lang="en-US" altLang="en-US" dirty="0"/>
              <a:t> and also more</a:t>
            </a:r>
          </a:p>
          <a:p>
            <a:pPr marL="801688" lvl="1" indent="-342900">
              <a:buSzPct val="45000"/>
              <a:tabLst>
                <a:tab pos="341313" algn="l"/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/>
              <a:t>Note: </a:t>
            </a:r>
            <a:r>
              <a:rPr lang="en-US" altLang="en-US" i="1" dirty="0"/>
              <a:t>k</a:t>
            </a:r>
            <a:r>
              <a:rPr lang="en-US" altLang="en-US" dirty="0"/>
              <a:t>-efficient → </a:t>
            </a:r>
            <a:r>
              <a:rPr lang="en-US" altLang="en-US" i="1" dirty="0"/>
              <a:t>k</a:t>
            </a:r>
            <a:r>
              <a:rPr lang="en-US" altLang="en-US" dirty="0"/>
              <a:t>-maximal, but not vice </a:t>
            </a:r>
            <a:r>
              <a:rPr lang="en-US" altLang="en-US" dirty="0" smtClean="0"/>
              <a:t>versa</a:t>
            </a:r>
            <a:endParaRPr lang="en-US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934107" y="1089988"/>
            <a:ext cx="3496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[</a:t>
            </a:r>
            <a:r>
              <a:rPr lang="en-US" sz="1600" dirty="0" err="1" smtClean="0"/>
              <a:t>Ashlagi</a:t>
            </a:r>
            <a:r>
              <a:rPr lang="en-US" sz="1600" dirty="0" smtClean="0"/>
              <a:t> &amp; Roth 2014, and earlier] 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987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4281"/>
            <a:ext cx="8226720" cy="1061280"/>
          </a:xfrm>
          <a:ln/>
        </p:spPr>
        <p:txBody>
          <a:bodyPr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altLang="en-US"/>
              <a:t>Individually rational?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521"/>
            <a:ext cx="8226720" cy="4524480"/>
          </a:xfrm>
          <a:ln/>
        </p:spPr>
        <p:txBody>
          <a:bodyPr/>
          <a:lstStyle/>
          <a:p>
            <a:pPr marL="309605" indent="-308165">
              <a:buSzPct val="45000"/>
              <a:buFont typeface="Symbol" charset="2"/>
              <a:buChar char="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US" altLang="en-US" dirty="0" smtClean="0"/>
              <a:t>Vertices </a:t>
            </a:r>
            <a:r>
              <a:rPr lang="en-US" altLang="en-US" i="1" dirty="0"/>
              <a:t>a</a:t>
            </a:r>
            <a:r>
              <a:rPr lang="en-US" altLang="en-US" i="1" baseline="-33000" dirty="0"/>
              <a:t>1</a:t>
            </a:r>
            <a:r>
              <a:rPr lang="en-US" altLang="en-US" dirty="0"/>
              <a:t>, </a:t>
            </a:r>
            <a:r>
              <a:rPr lang="en-US" altLang="en-US" i="1" dirty="0"/>
              <a:t>a</a:t>
            </a:r>
            <a:r>
              <a:rPr lang="en-US" altLang="en-US" i="1" baseline="-33000" dirty="0"/>
              <a:t>2</a:t>
            </a:r>
            <a:r>
              <a:rPr lang="en-US" altLang="en-US" dirty="0"/>
              <a:t> belong to </a:t>
            </a:r>
            <a:r>
              <a:rPr lang="en-US" altLang="en-US" dirty="0" smtClean="0"/>
              <a:t>center </a:t>
            </a:r>
            <a:r>
              <a:rPr lang="en-US" altLang="en-US" i="1" dirty="0" smtClean="0"/>
              <a:t>a</a:t>
            </a:r>
            <a:r>
              <a:rPr lang="en-US" altLang="en-US" dirty="0"/>
              <a:t>,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               </a:t>
            </a:r>
            <a:r>
              <a:rPr lang="en-US" altLang="en-US" i="1" dirty="0" smtClean="0"/>
              <a:t>b</a:t>
            </a:r>
            <a:r>
              <a:rPr lang="en-US" altLang="en-US" i="1" baseline="-33000" dirty="0" smtClean="0"/>
              <a:t>1</a:t>
            </a:r>
            <a:r>
              <a:rPr lang="en-US" altLang="en-US" dirty="0" smtClean="0"/>
              <a:t>, </a:t>
            </a:r>
            <a:r>
              <a:rPr lang="en-US" altLang="en-US" i="1" dirty="0" smtClean="0"/>
              <a:t>b</a:t>
            </a:r>
            <a:r>
              <a:rPr lang="en-US" altLang="en-US" i="1" baseline="-33000" dirty="0" smtClean="0"/>
              <a:t>2</a:t>
            </a:r>
            <a:r>
              <a:rPr lang="en-US" altLang="en-US" dirty="0" smtClean="0"/>
              <a:t> belong to center </a:t>
            </a:r>
            <a:r>
              <a:rPr lang="en-US" altLang="en-US" i="1" dirty="0" smtClean="0"/>
              <a:t>b</a:t>
            </a:r>
            <a:endParaRPr lang="en-US" altLang="en-US" i="1" dirty="0"/>
          </a:p>
          <a:p>
            <a:pPr marL="309605" indent="-308165">
              <a:buSzPct val="45000"/>
              <a:buFont typeface="Symbol" charset="2"/>
              <a:buChar char="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US" altLang="en-US" dirty="0" smtClean="0"/>
              <a:t>Center </a:t>
            </a:r>
            <a:r>
              <a:rPr lang="en-US" altLang="en-US" i="1" dirty="0" smtClean="0"/>
              <a:t>a</a:t>
            </a:r>
            <a:r>
              <a:rPr lang="en-US" altLang="en-US" dirty="0" smtClean="0"/>
              <a:t> </a:t>
            </a:r>
            <a:r>
              <a:rPr lang="en-US" altLang="en-US" dirty="0"/>
              <a:t>could match 2 internally</a:t>
            </a:r>
          </a:p>
          <a:p>
            <a:pPr marL="309605" indent="-308165">
              <a:buSzPct val="45000"/>
              <a:buFont typeface="Symbol" charset="2"/>
              <a:buChar char="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US" altLang="en-US" dirty="0" smtClean="0"/>
              <a:t>By </a:t>
            </a:r>
            <a:r>
              <a:rPr lang="en-US" altLang="en-US" dirty="0"/>
              <a:t>participating, matches only 1 of its own</a:t>
            </a:r>
          </a:p>
          <a:p>
            <a:pPr marL="309605" indent="-308165">
              <a:buSzPct val="45000"/>
              <a:buFont typeface="Symbol" charset="2"/>
              <a:buChar char="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US" altLang="en-US" dirty="0" smtClean="0"/>
              <a:t>Entire </a:t>
            </a:r>
            <a:r>
              <a:rPr lang="en-US" altLang="en-US" dirty="0"/>
              <a:t>exchange matches </a:t>
            </a:r>
            <a:r>
              <a:rPr lang="en-US" altLang="en-US" dirty="0" smtClean="0"/>
              <a:t>3</a:t>
            </a:r>
            <a:r>
              <a:rPr lang="en-US" altLang="en-US" dirty="0"/>
              <a:t> </a:t>
            </a:r>
            <a:r>
              <a:rPr lang="en-US" altLang="en-US" dirty="0" smtClean="0"/>
              <a:t>(otherwise </a:t>
            </a:r>
            <a:r>
              <a:rPr lang="en-US" altLang="en-US" dirty="0"/>
              <a:t>only 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60906" y="1206284"/>
            <a:ext cx="3496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[</a:t>
            </a:r>
            <a:r>
              <a:rPr lang="en-US" sz="1600" dirty="0" err="1" smtClean="0"/>
              <a:t>Ashlagi</a:t>
            </a:r>
            <a:r>
              <a:rPr lang="en-US" sz="1600" dirty="0" smtClean="0"/>
              <a:t> &amp; Roth 2014, and earlier] </a:t>
            </a:r>
            <a:endParaRPr lang="en-US" sz="16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1652202" y="4371132"/>
            <a:ext cx="5703339" cy="1502226"/>
            <a:chOff x="1652202" y="4371132"/>
            <a:chExt cx="5703339" cy="1502226"/>
          </a:xfrm>
        </p:grpSpPr>
        <p:sp>
          <p:nvSpPr>
            <p:cNvPr id="2" name="Oval 1"/>
            <p:cNvSpPr/>
            <p:nvPr/>
          </p:nvSpPr>
          <p:spPr>
            <a:xfrm>
              <a:off x="3872901" y="5335624"/>
              <a:ext cx="537734" cy="53773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b</a:t>
              </a:r>
              <a:r>
                <a:rPr lang="en-US" sz="1600" baseline="-25000" dirty="0" smtClean="0"/>
                <a:t>1</a:t>
              </a:r>
              <a:endParaRPr lang="en-US" sz="1600" baseline="-25000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5029634" y="5335624"/>
              <a:ext cx="537734" cy="53773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b</a:t>
              </a:r>
              <a:r>
                <a:rPr lang="en-US" sz="1600" baseline="-25000" dirty="0" smtClean="0"/>
                <a:t>2</a:t>
              </a:r>
              <a:endParaRPr lang="en-US" sz="1600" baseline="-25000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4491900" y="4371132"/>
              <a:ext cx="537734" cy="53773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a</a:t>
              </a:r>
              <a:r>
                <a:rPr lang="en-US" sz="1600" baseline="-25000" dirty="0" smtClean="0"/>
                <a:t>2</a:t>
              </a:r>
              <a:endParaRPr lang="en-US" sz="1600" baseline="-25000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3372819" y="4371132"/>
              <a:ext cx="537734" cy="53773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a</a:t>
              </a:r>
              <a:r>
                <a:rPr lang="en-US" sz="1600" baseline="-25000" dirty="0" smtClean="0"/>
                <a:t>1</a:t>
              </a:r>
              <a:endParaRPr lang="en-US" sz="1600" baseline="-25000" dirty="0"/>
            </a:p>
          </p:txBody>
        </p:sp>
        <p:cxnSp>
          <p:nvCxnSpPr>
            <p:cNvPr id="4" name="Straight Arrow Connector 3"/>
            <p:cNvCxnSpPr>
              <a:stCxn id="2" idx="6"/>
              <a:endCxn id="10" idx="2"/>
            </p:cNvCxnSpPr>
            <p:nvPr/>
          </p:nvCxnSpPr>
          <p:spPr>
            <a:xfrm>
              <a:off x="4410635" y="5604491"/>
              <a:ext cx="61899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>
              <a:stCxn id="10" idx="0"/>
              <a:endCxn id="11" idx="5"/>
            </p:cNvCxnSpPr>
            <p:nvPr/>
          </p:nvCxnSpPr>
          <p:spPr>
            <a:xfrm flipH="1" flipV="1">
              <a:off x="4950885" y="4830117"/>
              <a:ext cx="347616" cy="5055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1" idx="3"/>
              <a:endCxn id="2" idx="0"/>
            </p:cNvCxnSpPr>
            <p:nvPr/>
          </p:nvCxnSpPr>
          <p:spPr>
            <a:xfrm flipH="1">
              <a:off x="4141768" y="4830117"/>
              <a:ext cx="428881" cy="5055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12" idx="6"/>
              <a:endCxn id="11" idx="2"/>
            </p:cNvCxnSpPr>
            <p:nvPr/>
          </p:nvCxnSpPr>
          <p:spPr>
            <a:xfrm>
              <a:off x="3910553" y="4639999"/>
              <a:ext cx="581347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949824" y="5056094"/>
              <a:ext cx="5405717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652202" y="5276338"/>
              <a:ext cx="13857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Center </a:t>
              </a:r>
              <a:r>
                <a:rPr lang="en-US" i="1" dirty="0"/>
                <a:t>b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656838" y="4455333"/>
              <a:ext cx="13857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Center </a:t>
              </a:r>
              <a:r>
                <a:rPr lang="en-US" i="1" dirty="0" smtClean="0"/>
                <a:t>a</a:t>
              </a:r>
              <a:endParaRPr lang="en-US" i="1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98501" y="2252175"/>
            <a:ext cx="2682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????????????????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0720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uiExpand="1" build="p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4281"/>
            <a:ext cx="8226720" cy="1061280"/>
          </a:xfrm>
          <a:ln/>
        </p:spPr>
        <p:txBody>
          <a:bodyPr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altLang="en-US" dirty="0" smtClean="0"/>
              <a:t>It can get much </a:t>
            </a:r>
            <a:r>
              <a:rPr lang="en-US" altLang="en-US" dirty="0"/>
              <a:t>worse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3307976"/>
            <a:ext cx="4411354" cy="3429000"/>
          </a:xfrm>
          <a:ln/>
        </p:spPr>
        <p:txBody>
          <a:bodyPr>
            <a:normAutofit fontScale="92500" lnSpcReduction="10000"/>
          </a:bodyPr>
          <a:lstStyle/>
          <a:p>
            <a:pPr marL="309605" indent="-308165">
              <a:buSzPct val="45000"/>
              <a:buFont typeface="Symbol" charset="2"/>
              <a:buChar char="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endParaRPr lang="en-US" altLang="en-US" dirty="0"/>
          </a:p>
          <a:p>
            <a:pPr marL="309605" indent="-308165">
              <a:buSzPct val="45000"/>
              <a:buFont typeface="Symbol" charset="2"/>
              <a:buChar char="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US" altLang="en-US" dirty="0" smtClean="0"/>
              <a:t>Bound is tight</a:t>
            </a:r>
            <a:br>
              <a:rPr lang="en-US" altLang="en-US" dirty="0" smtClean="0"/>
            </a:br>
            <a:endParaRPr lang="en-US" altLang="en-US" dirty="0" smtClean="0"/>
          </a:p>
          <a:p>
            <a:pPr marL="309605" indent="-308165">
              <a:buSzPct val="45000"/>
              <a:buFont typeface="Symbol" charset="2"/>
              <a:buChar char="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US" altLang="en-US" dirty="0"/>
              <a:t>All but one of </a:t>
            </a:r>
            <a:r>
              <a:rPr lang="en-US" altLang="en-US" i="1" dirty="0"/>
              <a:t>a</a:t>
            </a:r>
            <a:r>
              <a:rPr lang="en-US" altLang="en-US" dirty="0"/>
              <a:t>'s vertices is part of another length </a:t>
            </a:r>
            <a:r>
              <a:rPr lang="en-US" altLang="en-US" i="1" dirty="0"/>
              <a:t>k</a:t>
            </a:r>
            <a:r>
              <a:rPr lang="en-US" altLang="en-US" dirty="0"/>
              <a:t> exchange (from different agents)</a:t>
            </a:r>
          </a:p>
          <a:p>
            <a:pPr marL="309605" indent="-308165">
              <a:buSzPct val="45000"/>
              <a:buFont typeface="Symbol" charset="2"/>
              <a:buChar char="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US" altLang="en-US" i="1" dirty="0" smtClean="0"/>
              <a:t>k</a:t>
            </a:r>
            <a:r>
              <a:rPr lang="en-US" altLang="en-US" dirty="0" smtClean="0"/>
              <a:t>-maximal </a:t>
            </a:r>
            <a:r>
              <a:rPr lang="en-US" altLang="en-US" dirty="0"/>
              <a:t>and IR if </a:t>
            </a:r>
            <a:r>
              <a:rPr lang="en-US" altLang="en-US" i="1" dirty="0"/>
              <a:t>a</a:t>
            </a:r>
            <a:r>
              <a:rPr lang="en-US" altLang="en-US" dirty="0"/>
              <a:t> matches his </a:t>
            </a:r>
            <a:r>
              <a:rPr lang="en-US" altLang="en-US" i="1" dirty="0"/>
              <a:t>k </a:t>
            </a:r>
            <a:r>
              <a:rPr lang="en-US" altLang="en-US" dirty="0"/>
              <a:t>vertices (but then nobody else matches, so </a:t>
            </a:r>
            <a:r>
              <a:rPr lang="en-US" altLang="en-US" i="1" dirty="0"/>
              <a:t>k</a:t>
            </a:r>
            <a:r>
              <a:rPr lang="en-US" altLang="en-US" dirty="0"/>
              <a:t> total)</a:t>
            </a:r>
          </a:p>
          <a:p>
            <a:pPr marL="309605" indent="-308165">
              <a:buSzPct val="45000"/>
              <a:buFont typeface="Symbol" charset="2"/>
              <a:buChar char=""/>
              <a:tabLst>
                <a:tab pos="309605" algn="l"/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US" altLang="en-US" i="1" dirty="0" smtClean="0"/>
              <a:t>k</a:t>
            </a:r>
            <a:r>
              <a:rPr lang="en-US" altLang="en-US" dirty="0" smtClean="0"/>
              <a:t>-efficient </a:t>
            </a:r>
            <a:r>
              <a:rPr lang="en-US" altLang="en-US" dirty="0"/>
              <a:t>to match (k-1)*</a:t>
            </a:r>
            <a:r>
              <a:rPr lang="en-US" altLang="en-US" dirty="0" smtClean="0"/>
              <a:t>k</a:t>
            </a:r>
            <a:endParaRPr lang="en-US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31201" y="1209680"/>
            <a:ext cx="3496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[</a:t>
            </a:r>
            <a:r>
              <a:rPr lang="en-US" sz="1600" dirty="0" err="1" smtClean="0"/>
              <a:t>Ashlagi</a:t>
            </a:r>
            <a:r>
              <a:rPr lang="en-US" sz="1600" dirty="0" smtClean="0"/>
              <a:t> &amp; Roth 2014, and earlier] </a:t>
            </a:r>
            <a:endParaRPr lang="en-US" sz="1600" dirty="0"/>
          </a:p>
        </p:txBody>
      </p:sp>
      <p:sp>
        <p:nvSpPr>
          <p:cNvPr id="2" name="Rounded Rectangle 1"/>
          <p:cNvSpPr/>
          <p:nvPr/>
        </p:nvSpPr>
        <p:spPr>
          <a:xfrm>
            <a:off x="226081" y="1600451"/>
            <a:ext cx="8687519" cy="1936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b="1" dirty="0" smtClean="0"/>
              <a:t>Theorem: </a:t>
            </a:r>
            <a:r>
              <a:rPr lang="en-US" altLang="en-US" sz="2800" dirty="0" smtClean="0"/>
              <a:t>For k&gt;2, there exists </a:t>
            </a:r>
            <a:r>
              <a:rPr lang="en-US" altLang="en-US" sz="2800" i="1" dirty="0" smtClean="0"/>
              <a:t>G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s.t.</a:t>
            </a:r>
            <a:r>
              <a:rPr lang="en-US" altLang="en-US" sz="2800" dirty="0" smtClean="0"/>
              <a:t> no IR </a:t>
            </a:r>
            <a:r>
              <a:rPr lang="en-US" altLang="en-US" sz="2800" i="1" dirty="0" smtClean="0"/>
              <a:t>k</a:t>
            </a:r>
            <a:r>
              <a:rPr lang="en-US" altLang="en-US" sz="2800" dirty="0" smtClean="0"/>
              <a:t>-maximal mechanism matches more than 1/(</a:t>
            </a:r>
            <a:r>
              <a:rPr lang="en-US" altLang="en-US" sz="2800" i="1" dirty="0" smtClean="0"/>
              <a:t>k</a:t>
            </a:r>
            <a:r>
              <a:rPr lang="en-US" altLang="en-US" sz="2800" dirty="0" smtClean="0"/>
              <a:t>-1)-fraction of those matched by </a:t>
            </a:r>
            <a:r>
              <a:rPr lang="en-US" altLang="en-US" sz="2800" i="1" dirty="0" smtClean="0"/>
              <a:t>k</a:t>
            </a:r>
            <a:r>
              <a:rPr lang="en-US" altLang="en-US" sz="2800" dirty="0" smtClean="0"/>
              <a:t>-efficient allocation</a:t>
            </a:r>
            <a:endParaRPr lang="en-US" sz="28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534" y="3709501"/>
            <a:ext cx="3486367" cy="26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08228" y="6227875"/>
            <a:ext cx="2164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Example: k=3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209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build="p"/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Restriction #1</a:t>
            </a:r>
            <a:endParaRPr lang="en-US" altLang="en-US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3569353"/>
            <a:ext cx="7620000" cy="2556810"/>
          </a:xfrm>
        </p:spPr>
        <p:txBody>
          <a:bodyPr/>
          <a:lstStyle/>
          <a:p>
            <a:r>
              <a:rPr lang="en-US" altLang="en-US" dirty="0" smtClean="0"/>
              <a:t>Proof sketch: construct </a:t>
            </a:r>
            <a:r>
              <a:rPr lang="en-US" altLang="en-US" i="1" dirty="0" smtClean="0"/>
              <a:t>k</a:t>
            </a:r>
            <a:r>
              <a:rPr lang="en-US" altLang="en-US" dirty="0" smtClean="0"/>
              <a:t>-efficient allocation for each specific hospital's pool </a:t>
            </a:r>
            <a:r>
              <a:rPr lang="en-US" altLang="en-US" i="1" dirty="0" err="1" smtClean="0"/>
              <a:t>V</a:t>
            </a:r>
            <a:r>
              <a:rPr lang="en-US" altLang="en-US" i="1" baseline="-25000" dirty="0" err="1" smtClean="0"/>
              <a:t>h</a:t>
            </a:r>
            <a:endParaRPr lang="en-US" altLang="en-US" i="1" baseline="-25000" dirty="0" smtClean="0"/>
          </a:p>
          <a:p>
            <a:r>
              <a:rPr lang="en-US" altLang="en-US" dirty="0" smtClean="0"/>
              <a:t>Repeatedly search for larger cardinality matching in an entire pool that keeps all already-matched vertices matched (using augmenting matching algorithm from Edmonds)</a:t>
            </a:r>
          </a:p>
          <a:p>
            <a:r>
              <a:rPr lang="en-US" altLang="en-US" dirty="0" smtClean="0"/>
              <a:t>Once exhausted, done</a:t>
            </a:r>
            <a:endParaRPr lang="en-US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564417" y="1719842"/>
            <a:ext cx="8015166" cy="16539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b="1" dirty="0" smtClean="0"/>
              <a:t>Theorem: </a:t>
            </a:r>
            <a:r>
              <a:rPr lang="en-US" altLang="en-US" sz="2800" dirty="0" smtClean="0"/>
              <a:t>For all </a:t>
            </a:r>
            <a:r>
              <a:rPr lang="en-US" altLang="en-US" sz="2800" i="1" dirty="0" smtClean="0"/>
              <a:t>k</a:t>
            </a:r>
            <a:r>
              <a:rPr lang="en-US" altLang="en-US" sz="2800" dirty="0" smtClean="0"/>
              <a:t> and all compatibility graphs, there exists an IR </a:t>
            </a:r>
            <a:r>
              <a:rPr lang="en-US" altLang="en-US" sz="2800" i="1" dirty="0" smtClean="0"/>
              <a:t>k</a:t>
            </a:r>
            <a:r>
              <a:rPr lang="en-US" altLang="en-US" sz="2800" dirty="0" smtClean="0"/>
              <a:t>-maximal allocation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641925" y="1093929"/>
            <a:ext cx="3496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[</a:t>
            </a:r>
            <a:r>
              <a:rPr lang="en-US" sz="1600" dirty="0" err="1" smtClean="0"/>
              <a:t>Ashlagi</a:t>
            </a:r>
            <a:r>
              <a:rPr lang="en-US" sz="1600" dirty="0" smtClean="0"/>
              <a:t> &amp; Roth 2014, and earlier]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1182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uiExpand="1" build="p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Restriction #2</a:t>
            </a:r>
            <a:endParaRPr lang="en-US" alt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3295569"/>
            <a:ext cx="7620000" cy="2830594"/>
          </a:xfrm>
        </p:spPr>
        <p:txBody>
          <a:bodyPr/>
          <a:lstStyle/>
          <a:p>
            <a:pPr>
              <a:buSzPct val="45000"/>
              <a:tabLst>
                <a:tab pos="311045" algn="l"/>
                <a:tab pos="413287" algn="l"/>
                <a:tab pos="828013" algn="l"/>
                <a:tab pos="1242739" algn="l"/>
                <a:tab pos="1657465" algn="l"/>
                <a:tab pos="2072191" algn="l"/>
                <a:tab pos="2486917" algn="l"/>
                <a:tab pos="2901643" algn="l"/>
                <a:tab pos="3316369" algn="l"/>
                <a:tab pos="3731096" algn="l"/>
                <a:tab pos="4145822" algn="l"/>
                <a:tab pos="4560548" algn="l"/>
                <a:tab pos="4975274" algn="l"/>
                <a:tab pos="5390000" algn="l"/>
                <a:tab pos="5804726" algn="l"/>
                <a:tab pos="6219452" algn="l"/>
                <a:tab pos="6634178" algn="l"/>
                <a:tab pos="7048904" algn="l"/>
                <a:tab pos="7463631" algn="l"/>
                <a:tab pos="7878357" algn="l"/>
                <a:tab pos="8293083" algn="l"/>
              </a:tabLst>
            </a:pPr>
            <a:r>
              <a:rPr lang="en-US" altLang="en-US" dirty="0"/>
              <a:t>Idea: Every 2-maximal allocation is also 2-efficient</a:t>
            </a:r>
          </a:p>
          <a:p>
            <a:pPr marL="160020" indent="-342900">
              <a:buSzPct val="45000"/>
              <a:buFont typeface="Arial" charset="0"/>
              <a:buChar char="•"/>
              <a:tabLst>
                <a:tab pos="311045" algn="l"/>
                <a:tab pos="413287" algn="l"/>
                <a:tab pos="828013" algn="l"/>
                <a:tab pos="1242739" algn="l"/>
                <a:tab pos="1657465" algn="l"/>
                <a:tab pos="2072191" algn="l"/>
                <a:tab pos="2486917" algn="l"/>
                <a:tab pos="2901643" algn="l"/>
                <a:tab pos="3316369" algn="l"/>
                <a:tab pos="3731096" algn="l"/>
                <a:tab pos="4145822" algn="l"/>
                <a:tab pos="4560548" algn="l"/>
                <a:tab pos="4975274" algn="l"/>
                <a:tab pos="5390000" algn="l"/>
                <a:tab pos="5804726" algn="l"/>
                <a:tab pos="6219452" algn="l"/>
                <a:tab pos="6634178" algn="l"/>
                <a:tab pos="7048904" algn="l"/>
                <a:tab pos="7463631" algn="l"/>
                <a:tab pos="7878357" algn="l"/>
                <a:tab pos="8293083" algn="l"/>
              </a:tabLst>
            </a:pPr>
            <a:r>
              <a:rPr lang="en-US" altLang="en-US" b="0" dirty="0"/>
              <a:t>This is a PTIME problem with, e.g., a standard O(|</a:t>
            </a:r>
            <a:r>
              <a:rPr lang="en-US" altLang="en-US" b="0" i="1" dirty="0"/>
              <a:t>V</a:t>
            </a:r>
            <a:r>
              <a:rPr lang="en-US" altLang="en-US" b="0" dirty="0"/>
              <a:t>|</a:t>
            </a:r>
            <a:r>
              <a:rPr lang="en-US" altLang="en-US" b="0" baseline="33000" dirty="0"/>
              <a:t>3</a:t>
            </a:r>
            <a:r>
              <a:rPr lang="en-US" altLang="en-US" b="0" dirty="0"/>
              <a:t>) bipartite augmenting paths matching </a:t>
            </a:r>
            <a:r>
              <a:rPr lang="en-US" altLang="en-US" b="0" dirty="0" smtClean="0"/>
              <a:t>algorithm</a:t>
            </a:r>
            <a:br>
              <a:rPr lang="en-US" altLang="en-US" b="0" dirty="0" smtClean="0"/>
            </a:br>
            <a:endParaRPr lang="en-US" altLang="en-US" b="0" dirty="0"/>
          </a:p>
          <a:p>
            <a:pPr>
              <a:buSzPct val="45000"/>
              <a:tabLst>
                <a:tab pos="311045" algn="l"/>
                <a:tab pos="413287" algn="l"/>
                <a:tab pos="828013" algn="l"/>
                <a:tab pos="1242739" algn="l"/>
                <a:tab pos="1657465" algn="l"/>
                <a:tab pos="2072191" algn="l"/>
                <a:tab pos="2486917" algn="l"/>
                <a:tab pos="2901643" algn="l"/>
                <a:tab pos="3316369" algn="l"/>
                <a:tab pos="3731096" algn="l"/>
                <a:tab pos="4145822" algn="l"/>
                <a:tab pos="4560548" algn="l"/>
                <a:tab pos="4975274" algn="l"/>
                <a:tab pos="5390000" algn="l"/>
                <a:tab pos="5804726" algn="l"/>
                <a:tab pos="6219452" algn="l"/>
                <a:tab pos="6634178" algn="l"/>
                <a:tab pos="7048904" algn="l"/>
                <a:tab pos="7463631" algn="l"/>
                <a:tab pos="7878357" algn="l"/>
                <a:tab pos="8293083" algn="l"/>
              </a:tabLst>
            </a:pPr>
            <a:r>
              <a:rPr lang="en-US" altLang="en-US" dirty="0"/>
              <a:t>By Restriction #1, 2-maximal IR always exists </a:t>
            </a:r>
            <a:r>
              <a:rPr lang="en-US" altLang="en-US" dirty="0">
                <a:sym typeface="Wingdings"/>
              </a:rPr>
              <a:t> </a:t>
            </a:r>
            <a:r>
              <a:rPr lang="en-US" altLang="en-US" dirty="0"/>
              <a:t>this 2-efficient IR always </a:t>
            </a:r>
            <a:r>
              <a:rPr lang="en-US" altLang="en-US" dirty="0" smtClean="0"/>
              <a:t>exists</a:t>
            </a:r>
            <a:endParaRPr lang="en-US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703361" y="1076886"/>
            <a:ext cx="3496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[</a:t>
            </a:r>
            <a:r>
              <a:rPr lang="en-US" sz="1600" dirty="0" err="1" smtClean="0"/>
              <a:t>Ashlagi</a:t>
            </a:r>
            <a:r>
              <a:rPr lang="en-US" sz="1600" dirty="0" smtClean="0"/>
              <a:t> &amp; Roth 2014, and earlier] </a:t>
            </a:r>
            <a:endParaRPr lang="en-US" sz="1600" dirty="0"/>
          </a:p>
        </p:txBody>
      </p:sp>
      <p:sp>
        <p:nvSpPr>
          <p:cNvPr id="2" name="Rounded Rectangle 1"/>
          <p:cNvSpPr/>
          <p:nvPr/>
        </p:nvSpPr>
        <p:spPr>
          <a:xfrm>
            <a:off x="456481" y="1651952"/>
            <a:ext cx="8225280" cy="1529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b="1" dirty="0" smtClean="0"/>
              <a:t>Theorem: </a:t>
            </a:r>
            <a:r>
              <a:rPr lang="en-US" altLang="en-US" sz="2800" dirty="0" smtClean="0"/>
              <a:t>For </a:t>
            </a:r>
            <a:r>
              <a:rPr lang="en-US" altLang="en-US" sz="2800" i="1" dirty="0" smtClean="0"/>
              <a:t>k</a:t>
            </a:r>
            <a:r>
              <a:rPr lang="en-US" altLang="en-US" sz="2800" dirty="0" smtClean="0"/>
              <a:t>=2, there exists an IR 2-efficient allocation in every compatibility graph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43183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Restriction #3</a:t>
            </a:r>
            <a:endParaRPr lang="en-US" altLang="en-US" dirty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3200821"/>
            <a:ext cx="7620000" cy="2925342"/>
          </a:xfrm>
        </p:spPr>
        <p:txBody>
          <a:bodyPr/>
          <a:lstStyle/>
          <a:p>
            <a:r>
              <a:rPr lang="en-US" altLang="en-US" dirty="0" smtClean="0"/>
              <a:t>Suppose mechanism is IR and maximal . . .</a:t>
            </a:r>
            <a:endParaRPr lang="en-US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23681" y="1090354"/>
            <a:ext cx="3496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[</a:t>
            </a:r>
            <a:r>
              <a:rPr lang="en-US" sz="1600" dirty="0" err="1" smtClean="0"/>
              <a:t>Ashlagi</a:t>
            </a:r>
            <a:r>
              <a:rPr lang="en-US" sz="1600" dirty="0" smtClean="0"/>
              <a:t> et al. 2015] </a:t>
            </a:r>
            <a:endParaRPr lang="en-US" sz="1600" dirty="0"/>
          </a:p>
        </p:txBody>
      </p:sp>
      <p:sp>
        <p:nvSpPr>
          <p:cNvPr id="2" name="Rounded Rectangle 1"/>
          <p:cNvSpPr/>
          <p:nvPr/>
        </p:nvSpPr>
        <p:spPr>
          <a:xfrm>
            <a:off x="456481" y="1550352"/>
            <a:ext cx="8225280" cy="1529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b="1" dirty="0" smtClean="0"/>
              <a:t>Theorem: </a:t>
            </a:r>
            <a:r>
              <a:rPr lang="en-US" altLang="en-US" sz="2800" dirty="0" smtClean="0"/>
              <a:t>No IR mechanism is both maximal and </a:t>
            </a:r>
            <a:r>
              <a:rPr lang="en-US" altLang="en-US" sz="2800" dirty="0" err="1" smtClean="0"/>
              <a:t>strategyproof</a:t>
            </a:r>
            <a:r>
              <a:rPr lang="en-US" altLang="en-US" sz="2800" dirty="0" smtClean="0"/>
              <a:t> (even for </a:t>
            </a:r>
            <a:r>
              <a:rPr lang="en-US" altLang="en-US" sz="2800" i="1" dirty="0" smtClean="0"/>
              <a:t>k</a:t>
            </a:r>
            <a:r>
              <a:rPr lang="en-US" altLang="en-US" sz="2800" dirty="0" smtClean="0"/>
              <a:t>=2)</a:t>
            </a:r>
            <a:endParaRPr lang="en-US" sz="28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601" y="3747881"/>
            <a:ext cx="4415040" cy="2687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48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build="p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More negative mechanism design results</a:t>
            </a:r>
            <a:endParaRPr lang="en-US" altLang="en-US" dirty="0"/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Just showed IR + </a:t>
            </a:r>
            <a:r>
              <a:rPr lang="en-US" altLang="en-US" dirty="0" err="1" smtClean="0"/>
              <a:t>strategyproof</a:t>
            </a:r>
            <a:r>
              <a:rPr lang="en-US" altLang="en-US" dirty="0" smtClean="0"/>
              <a:t> → not maximal</a:t>
            </a:r>
          </a:p>
          <a:p>
            <a:r>
              <a:rPr lang="en-US" altLang="en-US" dirty="0" smtClean="0"/>
              <a:t>No IR + </a:t>
            </a:r>
            <a:r>
              <a:rPr lang="en-US" altLang="en-US" dirty="0" err="1" smtClean="0"/>
              <a:t>strategyproof</a:t>
            </a:r>
            <a:r>
              <a:rPr lang="en-US" altLang="en-US" dirty="0" smtClean="0"/>
              <a:t> mechanism can guarantee more than ½-fraction of efficient allocation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 smtClean="0"/>
              <a:t>Idea: same counterexample, note either the # matched for hospital a &lt;= 3, or # matched for hospital b &lt;= 2.  Proof by cases follows</a:t>
            </a:r>
          </a:p>
          <a:p>
            <a:r>
              <a:rPr lang="en-US" altLang="en-US" dirty="0" smtClean="0"/>
              <a:t>No IR + </a:t>
            </a:r>
            <a:r>
              <a:rPr lang="en-US" altLang="en-US" dirty="0" err="1" smtClean="0"/>
              <a:t>strategyproof</a:t>
            </a:r>
            <a:r>
              <a:rPr lang="en-US" altLang="en-US" dirty="0" smtClean="0"/>
              <a:t> randomized mechanism can guarantee 7/8-fraction of efficiency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 smtClean="0"/>
              <a:t>Idea: same counterexample, bounds on the expected size of matchings for hospitals a, b</a:t>
            </a:r>
            <a:endParaRPr lang="en-US" altLang="en-US" b="0" dirty="0"/>
          </a:p>
        </p:txBody>
      </p:sp>
      <p:sp>
        <p:nvSpPr>
          <p:cNvPr id="4" name="TextBox 3"/>
          <p:cNvSpPr txBox="1"/>
          <p:nvPr/>
        </p:nvSpPr>
        <p:spPr>
          <a:xfrm>
            <a:off x="5017845" y="1089988"/>
            <a:ext cx="3496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[</a:t>
            </a:r>
            <a:r>
              <a:rPr lang="en-US" sz="1600" dirty="0" err="1" smtClean="0"/>
              <a:t>Ashlagi</a:t>
            </a:r>
            <a:r>
              <a:rPr lang="en-US" sz="1600" dirty="0" smtClean="0"/>
              <a:t> et al. 2015] 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52516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38400"/>
            <a:ext cx="8981440" cy="813118"/>
          </a:xfrm>
        </p:spPr>
        <p:txBody>
          <a:bodyPr/>
          <a:lstStyle/>
          <a:p>
            <a:pPr algn="ctr"/>
            <a:r>
              <a:rPr lang="en-US" dirty="0" smtClean="0"/>
              <a:t>Hopeless </a:t>
            </a:r>
            <a:r>
              <a:rPr lang="is-IS" dirty="0" smtClean="0"/>
              <a:t>…?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900" y="3738880"/>
            <a:ext cx="2453640" cy="245364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09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Dynamic, Credit-Based Mechanism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Repeated game</a:t>
            </a:r>
          </a:p>
          <a:p>
            <a:r>
              <a:rPr lang="en-US" dirty="0"/>
              <a:t>Centers are risk neutral, self interested</a:t>
            </a:r>
          </a:p>
          <a:p>
            <a:r>
              <a:rPr lang="en-US" dirty="0"/>
              <a:t>Transplant centers have (private) sets of pairs:</a:t>
            </a:r>
          </a:p>
          <a:p>
            <a:pPr lvl="1"/>
            <a:r>
              <a:rPr lang="en-US" dirty="0"/>
              <a:t>Maximum capacity of </a:t>
            </a:r>
            <a:r>
              <a:rPr lang="en-US" i="1" dirty="0"/>
              <a:t>2k</a:t>
            </a:r>
            <a:r>
              <a:rPr lang="en-US" i="1" baseline="-25000" dirty="0"/>
              <a:t>i</a:t>
            </a:r>
            <a:r>
              <a:rPr lang="en-US" i="1" dirty="0"/>
              <a:t> </a:t>
            </a:r>
          </a:p>
          <a:p>
            <a:pPr lvl="1"/>
            <a:r>
              <a:rPr lang="en-US" dirty="0"/>
              <a:t>General arrival distribution, mean rate is </a:t>
            </a:r>
            <a:r>
              <a:rPr lang="en-US" i="1" dirty="0" err="1"/>
              <a:t>k</a:t>
            </a:r>
            <a:r>
              <a:rPr lang="en-US" i="1" baseline="-25000" dirty="0" err="1"/>
              <a:t>i</a:t>
            </a:r>
            <a:endParaRPr lang="en-US" i="1" baseline="-25000" dirty="0"/>
          </a:p>
          <a:p>
            <a:pPr lvl="1"/>
            <a:r>
              <a:rPr lang="en-US" dirty="0"/>
              <a:t>Exist for one time period</a:t>
            </a:r>
          </a:p>
          <a:p>
            <a:r>
              <a:rPr lang="en-US" dirty="0"/>
              <a:t>Centers reveal subset of their pairs at each time period, can match others internally</a:t>
            </a:r>
          </a:p>
          <a:p>
            <a:pPr lvl="1"/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06720" y="1076960"/>
            <a:ext cx="258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</a:t>
            </a:r>
            <a:r>
              <a:rPr lang="en-US" sz="1600" dirty="0" err="1"/>
              <a:t>Hajaj</a:t>
            </a:r>
            <a:r>
              <a:rPr lang="en-US" sz="1600" dirty="0"/>
              <a:t> et al. AAAI-2015]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14302"/>
            <a:ext cx="8989454" cy="102939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This class:</a:t>
            </a:r>
            <a:br>
              <a:rPr lang="en-US" dirty="0" smtClean="0"/>
            </a:br>
            <a:r>
              <a:rPr lang="en-US" dirty="0" smtClean="0"/>
              <a:t>Organ Exchange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1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Credits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Clearinghouse maintains a credit balance </a:t>
            </a:r>
            <a:r>
              <a:rPr lang="en-US" i="1" dirty="0"/>
              <a:t>c</a:t>
            </a:r>
            <a:r>
              <a:rPr lang="en-US" i="1" baseline="-25000" dirty="0"/>
              <a:t>i</a:t>
            </a:r>
            <a:r>
              <a:rPr lang="en-US" dirty="0"/>
              <a:t> for each transplant center over time</a:t>
            </a:r>
          </a:p>
          <a:p>
            <a:r>
              <a:rPr lang="en-US" dirty="0"/>
              <a:t>High level idea:</a:t>
            </a:r>
          </a:p>
          <a:p>
            <a:pPr lvl="1"/>
            <a:r>
              <a:rPr lang="en-US" b="1" dirty="0">
                <a:solidFill>
                  <a:srgbClr val="C0504D"/>
                </a:solidFill>
              </a:rPr>
              <a:t>REDUCE</a:t>
            </a:r>
            <a:r>
              <a:rPr lang="en-US" dirty="0">
                <a:solidFill>
                  <a:srgbClr val="C0504D"/>
                </a:solidFill>
              </a:rPr>
              <a:t> </a:t>
            </a:r>
            <a:r>
              <a:rPr lang="en-US" i="1" dirty="0"/>
              <a:t>c</a:t>
            </a:r>
            <a:r>
              <a:rPr lang="en-US" i="1" baseline="-25000" dirty="0"/>
              <a:t>i</a:t>
            </a:r>
            <a:r>
              <a:rPr lang="en-US" dirty="0"/>
              <a:t>: center </a:t>
            </a:r>
            <a:r>
              <a:rPr lang="en-US" i="1" dirty="0" err="1"/>
              <a:t>i</a:t>
            </a:r>
            <a:r>
              <a:rPr lang="en-US" dirty="0"/>
              <a:t> reveals fewer than expected</a:t>
            </a:r>
          </a:p>
          <a:p>
            <a:pPr lvl="1"/>
            <a:r>
              <a:rPr lang="en-US" b="1" dirty="0">
                <a:solidFill>
                  <a:schemeClr val="accent3"/>
                </a:solidFill>
              </a:rPr>
              <a:t>INCREASE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i="1" dirty="0"/>
              <a:t>c</a:t>
            </a:r>
            <a:r>
              <a:rPr lang="en-US" i="1" baseline="-25000" dirty="0"/>
              <a:t>i</a:t>
            </a:r>
            <a:r>
              <a:rPr lang="en-US" dirty="0"/>
              <a:t>: center </a:t>
            </a:r>
            <a:r>
              <a:rPr lang="en-US" i="1" dirty="0" err="1"/>
              <a:t>i</a:t>
            </a:r>
            <a:r>
              <a:rPr lang="en-US" dirty="0"/>
              <a:t> reveals more than expected</a:t>
            </a:r>
            <a:br>
              <a:rPr lang="en-US" dirty="0"/>
            </a:br>
            <a:endParaRPr lang="en-US" dirty="0"/>
          </a:p>
          <a:p>
            <a:pPr lvl="1"/>
            <a:r>
              <a:rPr lang="en-US" b="1" dirty="0">
                <a:solidFill>
                  <a:schemeClr val="tx2"/>
                </a:solidFill>
              </a:rPr>
              <a:t>REDUCE </a:t>
            </a:r>
            <a:r>
              <a:rPr lang="en-US" i="1" dirty="0"/>
              <a:t>c</a:t>
            </a:r>
            <a:r>
              <a:rPr lang="en-US" i="1" baseline="-25000" dirty="0"/>
              <a:t>i</a:t>
            </a:r>
            <a:r>
              <a:rPr lang="en-US" dirty="0"/>
              <a:t>: mechanism tiebreaks in center </a:t>
            </a:r>
            <a:r>
              <a:rPr lang="en-US" i="1" dirty="0"/>
              <a:t>i</a:t>
            </a:r>
            <a:r>
              <a:rPr lang="en-US" dirty="0"/>
              <a:t>’s favor</a:t>
            </a:r>
          </a:p>
          <a:p>
            <a:pPr lvl="1"/>
            <a:r>
              <a:rPr lang="en-US" b="1" dirty="0">
                <a:solidFill>
                  <a:schemeClr val="accent3"/>
                </a:solidFill>
              </a:rPr>
              <a:t>INCREASE</a:t>
            </a:r>
            <a:r>
              <a:rPr lang="en-US" b="1" dirty="0"/>
              <a:t> </a:t>
            </a:r>
            <a:r>
              <a:rPr lang="en-US" i="1" dirty="0"/>
              <a:t>c</a:t>
            </a:r>
            <a:r>
              <a:rPr lang="en-US" i="1" baseline="-25000" dirty="0"/>
              <a:t>i</a:t>
            </a:r>
            <a:r>
              <a:rPr lang="en-US" dirty="0"/>
              <a:t>: mechanism tiebreaks against center </a:t>
            </a:r>
            <a:r>
              <a:rPr lang="en-US" i="1" dirty="0"/>
              <a:t>I</a:t>
            </a:r>
            <a:br>
              <a:rPr lang="en-US" i="1" dirty="0"/>
            </a:br>
            <a:r>
              <a:rPr lang="en-US" i="1" dirty="0"/>
              <a:t/>
            </a:r>
            <a:br>
              <a:rPr lang="en-US" i="1" dirty="0"/>
            </a:br>
            <a:r>
              <a:rPr lang="en-US" i="1" dirty="0"/>
              <a:t>Also remove centers who misbehave “too much.”</a:t>
            </a:r>
            <a:endParaRPr lang="en-US" b="1" i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457325" y="5581650"/>
            <a:ext cx="6229350" cy="85725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Credits now </a:t>
            </a:r>
            <a:r>
              <a:rPr lang="en-US" sz="2700" b="1" dirty="0">
                <a:sym typeface="Wingdings"/>
              </a:rPr>
              <a:t></a:t>
            </a:r>
            <a:r>
              <a:rPr lang="en-US" sz="2700" b="1" dirty="0"/>
              <a:t> matches in the future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5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874000" cy="1371600"/>
          </a:xfrm>
        </p:spPr>
        <p:txBody>
          <a:bodyPr/>
          <a:lstStyle/>
          <a:p>
            <a:r>
              <a:rPr lang="en-US" dirty="0" smtClean="0"/>
              <a:t>The dynamic mechanism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1682675"/>
            <a:ext cx="7886700" cy="473812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Initial credit update</a:t>
            </a:r>
          </a:p>
          <a:p>
            <a:pPr marL="757237" lvl="1" indent="-457200"/>
            <a:r>
              <a:rPr lang="en-US" dirty="0" smtClean="0"/>
              <a:t>Centers reveal pairs</a:t>
            </a:r>
          </a:p>
          <a:p>
            <a:pPr marL="757237" lvl="1" indent="-457200"/>
            <a:r>
              <a:rPr lang="en-US" dirty="0" smtClean="0"/>
              <a:t>Mechanism updates credits according to </a:t>
            </a:r>
            <a:r>
              <a:rPr lang="en-US" i="1" dirty="0" err="1" smtClean="0"/>
              <a:t>k</a:t>
            </a:r>
            <a:r>
              <a:rPr lang="en-US" i="1" baseline="-25000" dirty="0" err="1" smtClean="0"/>
              <a:t>i</a:t>
            </a:r>
            <a:endParaRPr lang="en-US" i="1" baseline="-25000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Compute maximum global matching</a:t>
            </a:r>
          </a:p>
          <a:p>
            <a:pPr marL="757237" lvl="1" indent="-457200"/>
            <a:r>
              <a:rPr lang="en-US" dirty="0" smtClean="0"/>
              <a:t>Gives the utility </a:t>
            </a:r>
            <a:r>
              <a:rPr lang="en-US" i="1" dirty="0" err="1" smtClean="0"/>
              <a:t>U</a:t>
            </a:r>
            <a:r>
              <a:rPr lang="en-US" i="1" baseline="-25000" dirty="0" err="1" smtClean="0"/>
              <a:t>g</a:t>
            </a:r>
            <a:r>
              <a:rPr lang="en-US" dirty="0" smtClean="0"/>
              <a:t> of </a:t>
            </a:r>
            <a:r>
              <a:rPr lang="en-US" i="1" dirty="0" smtClean="0"/>
              <a:t>a </a:t>
            </a:r>
            <a:r>
              <a:rPr lang="en-US" dirty="0" smtClean="0"/>
              <a:t>max matching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Selection of a final matching</a:t>
            </a:r>
          </a:p>
          <a:p>
            <a:pPr marL="757237" lvl="1" indent="-457200"/>
            <a:r>
              <a:rPr lang="en-US" dirty="0" smtClean="0"/>
              <a:t>Constrained to those matchings of utility </a:t>
            </a:r>
            <a:r>
              <a:rPr lang="en-US" i="1" dirty="0" err="1" smtClean="0"/>
              <a:t>U</a:t>
            </a:r>
            <a:r>
              <a:rPr lang="en-US" i="1" baseline="-25000" dirty="0" err="1" smtClean="0"/>
              <a:t>g</a:t>
            </a:r>
            <a:endParaRPr lang="en-US" i="1" baseline="-25000" dirty="0" smtClean="0"/>
          </a:p>
          <a:p>
            <a:pPr marL="757237" lvl="1" indent="-457200"/>
            <a:r>
              <a:rPr lang="en-US" dirty="0" smtClean="0"/>
              <a:t>Take </a:t>
            </a:r>
            <a:r>
              <a:rPr lang="en-US" i="1" dirty="0" smtClean="0"/>
              <a:t>c</a:t>
            </a:r>
            <a:r>
              <a:rPr lang="en-US" i="1" baseline="-25000" dirty="0" smtClean="0"/>
              <a:t>i</a:t>
            </a:r>
            <a:r>
              <a:rPr lang="en-US" dirty="0" smtClean="0"/>
              <a:t> into account to (dis)favor utility given by matching to a specific center </a:t>
            </a:r>
            <a:r>
              <a:rPr lang="en-US" i="1" dirty="0" err="1" smtClean="0"/>
              <a:t>i</a:t>
            </a:r>
            <a:endParaRPr lang="en-US" i="1" dirty="0" smtClean="0"/>
          </a:p>
          <a:p>
            <a:pPr marL="757237" lvl="1" indent="-457200"/>
            <a:r>
              <a:rPr lang="en-US" dirty="0" smtClean="0"/>
              <a:t>Update </a:t>
            </a:r>
            <a:r>
              <a:rPr lang="en-US" i="1" dirty="0" smtClean="0"/>
              <a:t>c</a:t>
            </a:r>
            <a:r>
              <a:rPr lang="en-US" i="1" baseline="-25000" dirty="0" smtClean="0"/>
              <a:t>i</a:t>
            </a:r>
            <a:r>
              <a:rPr lang="en-US" dirty="0" smtClean="0"/>
              <a:t> based on this round’s (dis)favoring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Removal phase if center is negative for “too long”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Theoretical guarantees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97541" y="1690689"/>
            <a:ext cx="8017809" cy="18055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Theorem:</a:t>
            </a:r>
            <a:r>
              <a:rPr lang="en-US" sz="2800" dirty="0" smtClean="0"/>
              <a:t> No mechanism that supports cycles and chains can be both long-term IR and efficient</a:t>
            </a:r>
            <a:endParaRPr lang="en-US" sz="2800" dirty="0"/>
          </a:p>
        </p:txBody>
      </p:sp>
      <p:sp>
        <p:nvSpPr>
          <p:cNvPr id="5" name="Rounded Rectangle 4"/>
          <p:cNvSpPr/>
          <p:nvPr/>
        </p:nvSpPr>
        <p:spPr>
          <a:xfrm>
            <a:off x="497540" y="3656807"/>
            <a:ext cx="8017809" cy="18968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Theorem:</a:t>
            </a:r>
            <a:r>
              <a:rPr lang="en-US" sz="2800" dirty="0" smtClean="0"/>
              <a:t> Under reasonable assumptions, the prior mechanism is both long-term IR and efficient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2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Lots of open problems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Dynamic mechanisms are more realistic, but </a:t>
            </a:r>
            <a:r>
              <a:rPr lang="is-IS" dirty="0" smtClean="0"/>
              <a:t>…</a:t>
            </a:r>
          </a:p>
          <a:p>
            <a:pPr marL="342900" indent="-342900">
              <a:buFont typeface="Arial" charset="0"/>
              <a:buChar char="•"/>
            </a:pPr>
            <a:r>
              <a:rPr lang="is-IS" b="0" dirty="0" smtClean="0"/>
              <a:t>Vertices disappear after one time period</a:t>
            </a:r>
          </a:p>
          <a:p>
            <a:pPr marL="342900" indent="-342900">
              <a:buFont typeface="Arial" charset="0"/>
              <a:buChar char="•"/>
            </a:pPr>
            <a:r>
              <a:rPr lang="is-IS" b="0" dirty="0" smtClean="0"/>
              <a:t>All hospitals the same size</a:t>
            </a:r>
          </a:p>
          <a:p>
            <a:pPr marL="342900" indent="-342900">
              <a:buFont typeface="Arial" charset="0"/>
              <a:buChar char="•"/>
            </a:pPr>
            <a:r>
              <a:rPr lang="is-IS" b="0" dirty="0" smtClean="0"/>
              <a:t>No weights on edges</a:t>
            </a:r>
          </a:p>
          <a:p>
            <a:pPr marL="342900" indent="-342900">
              <a:buFont typeface="Arial" charset="0"/>
              <a:buChar char="•"/>
            </a:pPr>
            <a:r>
              <a:rPr lang="is-IS" b="0" dirty="0" smtClean="0"/>
              <a:t>No uncertainty on edges or vertices</a:t>
            </a:r>
          </a:p>
          <a:p>
            <a:pPr marL="342900" indent="-342900">
              <a:buFont typeface="Arial" charset="0"/>
              <a:buChar char="•"/>
            </a:pPr>
            <a:r>
              <a:rPr lang="is-IS" b="0" dirty="0" smtClean="0"/>
              <a:t>Upper bound on number of vertices per hospital</a:t>
            </a:r>
          </a:p>
          <a:p>
            <a:pPr marL="342900" indent="-342900">
              <a:buFont typeface="Arial" charset="0"/>
              <a:buChar char="•"/>
            </a:pPr>
            <a:r>
              <a:rPr lang="is-IS" b="0" dirty="0" smtClean="0"/>
              <a:t>Distribution might change over time</a:t>
            </a:r>
          </a:p>
          <a:p>
            <a:pPr marL="342900" indent="-342900">
              <a:buFont typeface="Arial" charset="0"/>
              <a:buChar char="•"/>
            </a:pPr>
            <a:r>
              <a:rPr lang="is-IS" b="0" dirty="0" smtClean="0"/>
              <a:t>...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438400" y="5410199"/>
            <a:ext cx="3982720" cy="107188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Project?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0814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7914640" cy="1371600"/>
          </a:xfrm>
        </p:spPr>
        <p:txBody>
          <a:bodyPr>
            <a:normAutofit fontScale="90000"/>
          </a:bodyPr>
          <a:lstStyle/>
          <a:p>
            <a:r>
              <a:rPr lang="en-US" altLang="en-US" smtClean="0"/>
              <a:t>What do efficient matchings Even look like </a:t>
            </a:r>
            <a:r>
              <a:rPr lang="is-IS" altLang="en-US" dirty="0" smtClean="0"/>
              <a:t>…</a:t>
            </a:r>
            <a:r>
              <a:rPr lang="en-US" altLang="en-US" dirty="0" smtClean="0"/>
              <a:t>?</a:t>
            </a:r>
            <a:endParaRPr lang="en-US" altLang="en-US" dirty="0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Next class: given a specific graph, what is the “optimal matching”</a:t>
            </a:r>
          </a:p>
          <a:p>
            <a:r>
              <a:rPr lang="en-US" altLang="en-US" dirty="0" smtClean="0"/>
              <a:t>This class: given a </a:t>
            </a:r>
            <a:r>
              <a:rPr lang="en-US" altLang="en-US" dirty="0" smtClean="0">
                <a:solidFill>
                  <a:schemeClr val="tx2"/>
                </a:solidFill>
              </a:rPr>
              <a:t>family of graphs</a:t>
            </a:r>
            <a:r>
              <a:rPr lang="en-US" altLang="en-US" dirty="0" smtClean="0"/>
              <a:t>, what do ”optimal matchings” tend to look like?</a:t>
            </a:r>
            <a:endParaRPr lang="en-US" altLang="en-US" dirty="0"/>
          </a:p>
          <a:p>
            <a:r>
              <a:rPr lang="en-US" altLang="en-US" dirty="0" smtClean="0"/>
              <a:t>Use a stylized random graph model, like</a:t>
            </a:r>
            <a:r>
              <a:rPr lang="en-US" altLang="en-US" sz="1400" dirty="0" smtClean="0"/>
              <a:t> </a:t>
            </a:r>
            <a:r>
              <a:rPr lang="en-US" sz="1400" dirty="0"/>
              <a:t>[</a:t>
            </a:r>
            <a:r>
              <a:rPr lang="en-US" sz="1400" dirty="0" err="1"/>
              <a:t>Saidman</a:t>
            </a:r>
            <a:r>
              <a:rPr lang="en-US" sz="1400" dirty="0"/>
              <a:t> et al. 2006</a:t>
            </a:r>
            <a:r>
              <a:rPr lang="en-US" sz="1400" dirty="0" smtClean="0"/>
              <a:t>]</a:t>
            </a:r>
            <a:r>
              <a:rPr lang="en-US" dirty="0" smtClean="0"/>
              <a:t>:</a:t>
            </a:r>
            <a:endParaRPr lang="en-US" altLang="en-US" dirty="0" smtClean="0"/>
          </a:p>
          <a:p>
            <a:pPr lvl="1"/>
            <a:r>
              <a:rPr lang="en-US" altLang="en-US" dirty="0" smtClean="0"/>
              <a:t>Patient and donor are drawn with blood types randomly selected from PDF of blood types (roughly mimics US makeup), randomized “high” or “low” CPRA</a:t>
            </a:r>
          </a:p>
          <a:p>
            <a:pPr lvl="1"/>
            <a:r>
              <a:rPr lang="en-US" altLang="en-US" dirty="0" smtClean="0"/>
              <a:t>Edge exists between pairs if candidate and donor are ABO-compatible and tissue type compatible (random roll weighted by CPRA)</a:t>
            </a: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016161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uiExpand="1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7101840" cy="1371600"/>
          </a:xfrm>
        </p:spPr>
        <p:txBody>
          <a:bodyPr/>
          <a:lstStyle/>
          <a:p>
            <a:r>
              <a:rPr lang="en-US" altLang="en-US" dirty="0" smtClean="0"/>
              <a:t>Random graph Primer</a:t>
            </a:r>
            <a:endParaRPr lang="en-US" altLang="en-US" dirty="0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dirty="0" smtClean="0"/>
              <a:t>Canonical</a:t>
            </a:r>
            <a:r>
              <a:rPr lang="en-US" dirty="0"/>
              <a:t> </a:t>
            </a:r>
            <a:r>
              <a:rPr lang="en-US" dirty="0" err="1" smtClean="0"/>
              <a:t>Erdős</a:t>
            </a:r>
            <a:r>
              <a:rPr lang="en-US" dirty="0" err="1"/>
              <a:t>-</a:t>
            </a:r>
            <a:r>
              <a:rPr lang="en-US" dirty="0" err="1" smtClean="0"/>
              <a:t>Rényi</a:t>
            </a:r>
            <a:r>
              <a:rPr lang="en-US" dirty="0" smtClean="0"/>
              <a:t> </a:t>
            </a:r>
            <a:r>
              <a:rPr lang="en-US" altLang="en-US" dirty="0" smtClean="0"/>
              <a:t>random graph </a:t>
            </a:r>
            <a:r>
              <a:rPr lang="en-US" altLang="en-US" i="1" dirty="0" smtClean="0"/>
              <a:t>G</a:t>
            </a:r>
            <a:r>
              <a:rPr lang="en-US" altLang="en-US" dirty="0" smtClean="0"/>
              <a:t>(</a:t>
            </a:r>
            <a:r>
              <a:rPr lang="en-US" altLang="en-US" i="1" dirty="0" err="1" smtClean="0"/>
              <a:t>m</a:t>
            </a:r>
            <a:r>
              <a:rPr lang="en-US" altLang="en-US" dirty="0" err="1" smtClean="0"/>
              <a:t>,</a:t>
            </a:r>
            <a:r>
              <a:rPr lang="en-US" altLang="en-US" i="1" dirty="0" err="1" smtClean="0"/>
              <a:t>p</a:t>
            </a:r>
            <a:r>
              <a:rPr lang="en-US" altLang="en-US" dirty="0" smtClean="0"/>
              <a:t>) has m vertices and an (undirected) edge between two vertices with probability </a:t>
            </a:r>
            <a:r>
              <a:rPr lang="en-US" altLang="en-US" i="1" dirty="0" smtClean="0"/>
              <a:t>p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 smtClean="0"/>
              <a:t>Let </a:t>
            </a:r>
            <a:r>
              <a:rPr lang="en-US" altLang="en-US" b="0" i="1" dirty="0"/>
              <a:t>Q</a:t>
            </a:r>
            <a:r>
              <a:rPr lang="en-US" altLang="en-US" b="0" dirty="0"/>
              <a:t> be the property of “there exists a perfect matching” in this </a:t>
            </a:r>
            <a:r>
              <a:rPr lang="en-US" altLang="en-US" b="0" dirty="0" smtClean="0"/>
              <a:t>graph</a:t>
            </a:r>
          </a:p>
          <a:p>
            <a:r>
              <a:rPr lang="en-US" altLang="en-US" dirty="0" smtClean="0"/>
              <a:t>The convergence rate to 1 (i.e., “there is almost certainly a near perfect matching in this graph) is exponential in </a:t>
            </a:r>
            <a:r>
              <a:rPr lang="en-US" altLang="en-US" i="1" dirty="0" smtClean="0"/>
              <a:t>p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 err="1" smtClean="0"/>
              <a:t>Pr</a:t>
            </a:r>
            <a:r>
              <a:rPr lang="en-US" altLang="en-US" b="0" dirty="0" smtClean="0"/>
              <a:t>(</a:t>
            </a:r>
            <a:r>
              <a:rPr lang="en-US" altLang="en-US" b="0" i="1" dirty="0" smtClean="0"/>
              <a:t>G</a:t>
            </a:r>
            <a:r>
              <a:rPr lang="en-US" altLang="en-US" b="0" dirty="0" smtClean="0"/>
              <a:t>(</a:t>
            </a:r>
            <a:r>
              <a:rPr lang="en-US" altLang="en-US" b="0" i="1" dirty="0" err="1" smtClean="0"/>
              <a:t>m</a:t>
            </a:r>
            <a:r>
              <a:rPr lang="en-US" altLang="en-US" b="0" dirty="0" err="1" smtClean="0"/>
              <a:t>,</a:t>
            </a:r>
            <a:r>
              <a:rPr lang="en-US" altLang="en-US" b="0" i="1" dirty="0" err="1" smtClean="0"/>
              <a:t>m</a:t>
            </a:r>
            <a:r>
              <a:rPr lang="en-US" altLang="en-US" b="0" dirty="0" err="1" smtClean="0"/>
              <a:t>,</a:t>
            </a:r>
            <a:r>
              <a:rPr lang="en-US" altLang="en-US" b="0" i="1" dirty="0" err="1" smtClean="0"/>
              <a:t>p</a:t>
            </a:r>
            <a:r>
              <a:rPr lang="en-US" altLang="en-US" b="0" dirty="0" smtClean="0"/>
              <a:t>) satisfies </a:t>
            </a:r>
            <a:r>
              <a:rPr lang="en-US" altLang="en-US" b="0" i="1" dirty="0" smtClean="0"/>
              <a:t>Q</a:t>
            </a:r>
            <a:r>
              <a:rPr lang="en-US" altLang="en-US" b="0" dirty="0" smtClean="0"/>
              <a:t>) = 1 – o(2</a:t>
            </a:r>
            <a:r>
              <a:rPr lang="en-US" altLang="en-US" b="0" baseline="30000" dirty="0" smtClean="0"/>
              <a:t>-</a:t>
            </a:r>
            <a:r>
              <a:rPr lang="en-US" altLang="en-US" b="0" i="1" baseline="30000" dirty="0" smtClean="0"/>
              <a:t>mp</a:t>
            </a:r>
            <a:r>
              <a:rPr lang="en-US" altLang="en-US" b="0" dirty="0" smtClean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 smtClean="0"/>
              <a:t>At least as strong with non-bipartite random graphs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Early random graph results in kidney exchange are for “in the large” random graphs that (allegedly) mimic the real compatibility graphs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 smtClean="0"/>
              <a:t>All models are wrong, but some are useful?</a:t>
            </a:r>
            <a:endParaRPr lang="en-US" altLang="en-US" b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27136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7914640" cy="1371600"/>
          </a:xfrm>
        </p:spPr>
        <p:txBody>
          <a:bodyPr>
            <a:normAutofit fontScale="90000"/>
          </a:bodyPr>
          <a:lstStyle/>
          <a:p>
            <a:r>
              <a:rPr lang="en-US" altLang="en-US" smtClean="0"/>
              <a:t>A stylized </a:t>
            </a:r>
            <a:r>
              <a:rPr lang="en-US" dirty="0" err="1" smtClean="0"/>
              <a:t>Erdős</a:t>
            </a:r>
            <a:r>
              <a:rPr lang="en-US" dirty="0" smtClean="0"/>
              <a:t>-</a:t>
            </a:r>
            <a:r>
              <a:rPr lang="en-US" dirty="0" err="1" smtClean="0"/>
              <a:t>Rényi</a:t>
            </a:r>
            <a:r>
              <a:rPr lang="en-US" altLang="en-US" dirty="0" smtClean="0"/>
              <a:t>-style Model of Kidney Exchange</a:t>
            </a:r>
            <a:endParaRPr lang="en-US" altLang="en-US" dirty="0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In these random (ABO- &amp; PRA-) graphs:</a:t>
            </a:r>
          </a:p>
          <a:p>
            <a:pPr lvl="1"/>
            <a:r>
              <a:rPr lang="en-US" altLang="en-US" dirty="0" smtClean="0"/>
              <a:t> # of O-{A, B, AB} pairs &gt; {A, B, AB}-O pairs</a:t>
            </a:r>
          </a:p>
          <a:p>
            <a:pPr lvl="1"/>
            <a:r>
              <a:rPr lang="en-US" altLang="en-US" dirty="0" smtClean="0"/>
              <a:t> # of {A, B}-AB pairs &gt; AB-{A, B} pairs</a:t>
            </a:r>
          </a:p>
          <a:p>
            <a:pPr lvl="1"/>
            <a:r>
              <a:rPr lang="en-US" altLang="en-US" dirty="0" smtClean="0"/>
              <a:t> Constant difference between # A-B and # B-A</a:t>
            </a:r>
          </a:p>
          <a:p>
            <a:r>
              <a:rPr lang="en-US" altLang="en-US" dirty="0" smtClean="0"/>
              <a:t>Idea #1: O-candidates are hard to self-match</a:t>
            </a:r>
          </a:p>
          <a:p>
            <a:r>
              <a:rPr lang="en-US" altLang="en-US" dirty="0" smtClean="0"/>
              <a:t>Idea #2: {A, B}-candidates are hard to self-match</a:t>
            </a:r>
          </a:p>
          <a:p>
            <a:r>
              <a:rPr lang="en-US" altLang="en-US" dirty="0" smtClean="0"/>
              <a:t>Idea #3: “symmetry” between A-B and B-A (equally hard to self-match, give or take)  </a:t>
            </a: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98304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uiExpand="1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Efficient matching in dense graphs with only cycles</a:t>
            </a:r>
            <a:endParaRPr lang="en-US" altLang="en-US" dirty="0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Under some other assumptions about PRA </a:t>
            </a:r>
            <a:r>
              <a:rPr lang="is-IS" altLang="en-US" dirty="0" smtClean="0"/>
              <a:t>…</a:t>
            </a:r>
            <a:endParaRPr lang="en-US" altLang="en-US" dirty="0" smtClean="0"/>
          </a:p>
          <a:p>
            <a:r>
              <a:rPr lang="en-US" altLang="en-US" dirty="0" smtClean="0"/>
              <a:t>Almost every large random (ABO- &amp; PRA-) graph has an efficient allocation that requires exchanges of size at most 3 with the following:</a:t>
            </a:r>
          </a:p>
          <a:p>
            <a:pPr lvl="1"/>
            <a:r>
              <a:rPr lang="en-US" altLang="en-US" dirty="0" smtClean="0"/>
              <a:t>X-X pairs are matched in 2- or 3-way exchanges with other X-X pairs (so-called “self-demand”)</a:t>
            </a:r>
          </a:p>
          <a:p>
            <a:pPr lvl="1"/>
            <a:r>
              <a:rPr lang="en-US" altLang="en-US" dirty="0" smtClean="0"/>
              <a:t>B-A pairs are 2-matched with A-B pairs</a:t>
            </a:r>
          </a:p>
          <a:p>
            <a:pPr lvl="1"/>
            <a:r>
              <a:rPr lang="en-US" altLang="en-US" dirty="0" smtClean="0"/>
              <a:t>The leftovers of {A-B or B-A} are 3-matched with “good” {O-A, O-B} pairs and {O-B, O-A pairs}</a:t>
            </a:r>
          </a:p>
          <a:p>
            <a:pPr lvl="1"/>
            <a:r>
              <a:rPr lang="en-US" altLang="en-US" dirty="0" smtClean="0"/>
              <a:t>3-matches with {AB-O, O-A, A-AB}</a:t>
            </a:r>
          </a:p>
          <a:p>
            <a:pPr lvl="1"/>
            <a:r>
              <a:rPr lang="en-US" altLang="en-US" dirty="0" smtClean="0"/>
              <a:t>All the remaining 2-matched as {O-X, X-O}</a:t>
            </a: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311265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uiExpand="1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961"/>
            <a:ext cx="8225280" cy="1141920"/>
          </a:xfrm>
          <a:ln/>
        </p:spPr>
        <p:txBody>
          <a:bodyPr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altLang="en-US" dirty="0" smtClean="0"/>
              <a:t>Visually </a:t>
            </a:r>
            <a:r>
              <a:rPr lang="is-IS" altLang="en-US" dirty="0" smtClean="0"/>
              <a:t>…</a:t>
            </a:r>
            <a:endParaRPr lang="en-US" altLang="en-US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1" y="1692741"/>
            <a:ext cx="8208483" cy="4375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28</a:t>
            </a:fld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096000" y="4307840"/>
            <a:ext cx="1849120" cy="1841500"/>
          </a:xfrm>
          <a:prstGeom prst="ellipse">
            <a:avLst/>
          </a:prstGeom>
          <a:noFill/>
          <a:ln w="76200"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3724" y="5740401"/>
            <a:ext cx="1031240" cy="103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17336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Price of fairness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Efficiency vs. fairness: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Utilitarian</a:t>
            </a:r>
            <a:r>
              <a:rPr lang="en-US" dirty="0" smtClean="0"/>
              <a:t> objectives may favor certain classes at the expense of marginalizing others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Fair</a:t>
            </a:r>
            <a:r>
              <a:rPr lang="en-US" dirty="0" smtClean="0"/>
              <a:t> objectives may sacrifice efficiency in the name of egalitarianism</a:t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 smtClean="0">
                <a:solidFill>
                  <a:schemeClr val="tx2"/>
                </a:solidFill>
              </a:rPr>
              <a:t>Price of fairness</a:t>
            </a:r>
            <a:r>
              <a:rPr lang="en-US" dirty="0" smtClean="0"/>
              <a:t>: relative system efficiency loss under a fair allocation</a:t>
            </a:r>
            <a:r>
              <a:rPr lang="en-US" b="0" dirty="0"/>
              <a:t> </a:t>
            </a:r>
            <a:r>
              <a:rPr lang="en-US" sz="1400" b="0" dirty="0"/>
              <a:t>[</a:t>
            </a:r>
            <a:r>
              <a:rPr lang="en-US" sz="1400" b="0" dirty="0" err="1"/>
              <a:t>Bertismas</a:t>
            </a:r>
            <a:r>
              <a:rPr lang="en-US" sz="1400" b="0" dirty="0"/>
              <a:t>, </a:t>
            </a:r>
            <a:r>
              <a:rPr lang="en-US" sz="1400" b="0" dirty="0" err="1"/>
              <a:t>Farias</a:t>
            </a:r>
            <a:r>
              <a:rPr lang="en-US" sz="1400" b="0" dirty="0"/>
              <a:t>, </a:t>
            </a:r>
            <a:r>
              <a:rPr lang="en-US" sz="1400" b="0" dirty="0" err="1"/>
              <a:t>Trichakis</a:t>
            </a:r>
            <a:r>
              <a:rPr lang="en-US" sz="1400" b="0" dirty="0"/>
              <a:t> 2011]</a:t>
            </a:r>
            <a:endParaRPr lang="en-US" b="0" dirty="0"/>
          </a:p>
        </p:txBody>
      </p:sp>
      <p:sp>
        <p:nvSpPr>
          <p:cNvPr id="4" name="TextBox 3"/>
          <p:cNvSpPr txBox="1"/>
          <p:nvPr/>
        </p:nvSpPr>
        <p:spPr>
          <a:xfrm>
            <a:off x="1719032" y="4447292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 err="1" smtClean="0"/>
              <a:t>Caragiannis</a:t>
            </a:r>
            <a:r>
              <a:rPr lang="en-US" sz="1400" dirty="0" smtClean="0"/>
              <a:t> et al. 2009]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3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5340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Kidney transplantation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US waitlist: over </a:t>
            </a:r>
            <a:r>
              <a:rPr lang="en-US" dirty="0" smtClean="0">
                <a:solidFill>
                  <a:schemeClr val="tx2"/>
                </a:solidFill>
              </a:rPr>
              <a:t>100,000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36,157 added in 2014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4,537 </a:t>
            </a:r>
            <a:r>
              <a:rPr lang="en-US" dirty="0"/>
              <a:t>people died while </a:t>
            </a:r>
            <a:r>
              <a:rPr lang="en-US" dirty="0" smtClean="0"/>
              <a:t>waiting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11,559 </a:t>
            </a:r>
            <a:r>
              <a:rPr lang="en-US" dirty="0"/>
              <a:t>people received a </a:t>
            </a:r>
            <a:r>
              <a:rPr lang="en-US" dirty="0" smtClean="0"/>
              <a:t>kidney</a:t>
            </a:r>
            <a:br>
              <a:rPr lang="en-US" dirty="0" smtClean="0"/>
            </a:br>
            <a:r>
              <a:rPr lang="en-US" dirty="0" smtClean="0"/>
              <a:t>from </a:t>
            </a:r>
            <a:r>
              <a:rPr lang="en-US" dirty="0"/>
              <a:t>the deceased donor </a:t>
            </a:r>
            <a:r>
              <a:rPr lang="en-US" dirty="0" smtClean="0"/>
              <a:t>waitlist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(See last class’ lecture on deceased donor allocation.)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5,283 people received </a:t>
            </a:r>
            <a:r>
              <a:rPr lang="en-US" dirty="0"/>
              <a:t>a kidney from a living </a:t>
            </a:r>
            <a:r>
              <a:rPr lang="en-US" dirty="0" smtClean="0"/>
              <a:t>donor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Some </a:t>
            </a:r>
            <a:r>
              <a:rPr lang="en-US" dirty="0"/>
              <a:t>through </a:t>
            </a:r>
            <a:r>
              <a:rPr lang="en-US" b="1" dirty="0">
                <a:solidFill>
                  <a:schemeClr val="tx2"/>
                </a:solidFill>
              </a:rPr>
              <a:t>kidney </a:t>
            </a:r>
            <a:r>
              <a:rPr lang="en-US" b="1" dirty="0" smtClean="0">
                <a:solidFill>
                  <a:schemeClr val="tx2"/>
                </a:solidFill>
              </a:rPr>
              <a:t>exchanges</a:t>
            </a:r>
            <a:r>
              <a:rPr lang="en-US" dirty="0" smtClean="0"/>
              <a:t>!</a:t>
            </a:r>
            <a:endParaRPr lang="en-US" dirty="0" smtClean="0"/>
          </a:p>
        </p:txBody>
      </p:sp>
      <p:grpSp>
        <p:nvGrpSpPr>
          <p:cNvPr id="25" name="Group 24"/>
          <p:cNvGrpSpPr/>
          <p:nvPr/>
        </p:nvGrpSpPr>
        <p:grpSpPr>
          <a:xfrm>
            <a:off x="4985202" y="1524318"/>
            <a:ext cx="3625398" cy="2068286"/>
            <a:chOff x="4985202" y="1524318"/>
            <a:chExt cx="3625398" cy="2068286"/>
          </a:xfrm>
        </p:grpSpPr>
        <p:graphicFrame>
          <p:nvGraphicFramePr>
            <p:cNvPr id="8" name="Chart 7"/>
            <p:cNvGraphicFramePr>
              <a:graphicFrameLocks/>
            </p:cNvGraphicFramePr>
            <p:nvPr>
              <p:extLst/>
            </p:nvPr>
          </p:nvGraphicFramePr>
          <p:xfrm>
            <a:off x="4985202" y="1524318"/>
            <a:ext cx="3625398" cy="206828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5" name="TextBox 14"/>
            <p:cNvSpPr txBox="1"/>
            <p:nvPr/>
          </p:nvSpPr>
          <p:spPr>
            <a:xfrm rot="20499962">
              <a:off x="6158344" y="1851356"/>
              <a:ext cx="105156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Demand</a:t>
              </a:r>
              <a:endParaRPr lang="en-US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7108371" y="1711352"/>
              <a:ext cx="522514" cy="18917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6684124" y="2333184"/>
              <a:ext cx="886968" cy="3383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Supply</a:t>
              </a:r>
              <a:endParaRPr lang="en-US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7484004" y="2535005"/>
              <a:ext cx="5061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5249217" y="4656519"/>
            <a:ext cx="198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[Roth et al. 2004]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  <p:sp>
        <p:nvSpPr>
          <p:cNvPr id="7" name="Explosion 2 6"/>
          <p:cNvSpPr/>
          <p:nvPr/>
        </p:nvSpPr>
        <p:spPr>
          <a:xfrm>
            <a:off x="3341550" y="3820886"/>
            <a:ext cx="5441810" cy="2857950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smtClean="0"/>
              <a:t>Last time, I promise!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7235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7" grpId="0" animBg="1"/>
      <p:bldP spid="7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Price of fairness in kidney exchange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3931816"/>
            <a:ext cx="7894320" cy="8572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Price of fairness</a:t>
            </a:r>
            <a:r>
              <a:rPr lang="en-US" sz="2400" dirty="0"/>
              <a:t>: relative loss of </a:t>
            </a:r>
            <a:r>
              <a:rPr lang="en-US" sz="2400" i="1" dirty="0"/>
              <a:t>match efficiency </a:t>
            </a:r>
            <a:r>
              <a:rPr lang="en-US" sz="2400" dirty="0"/>
              <a:t>due to </a:t>
            </a:r>
            <a:r>
              <a:rPr lang="en-US" sz="2400" i="1" dirty="0"/>
              <a:t>fair</a:t>
            </a:r>
            <a:r>
              <a:rPr lang="en-US" sz="2400" dirty="0"/>
              <a:t> utility function 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7200" y="2107966"/>
            <a:ext cx="7894320" cy="124991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00000"/>
                </a:solidFill>
              </a:rPr>
              <a:t>Clearing problem</a:t>
            </a:r>
            <a:r>
              <a:rPr lang="en-US" sz="2400" dirty="0">
                <a:solidFill>
                  <a:srgbClr val="000000"/>
                </a:solidFill>
              </a:rPr>
              <a:t>: find a matching </a:t>
            </a:r>
            <a:r>
              <a:rPr lang="en-US" sz="2400" i="1" dirty="0">
                <a:solidFill>
                  <a:srgbClr val="000000"/>
                </a:solidFill>
              </a:rPr>
              <a:t>M</a:t>
            </a:r>
            <a:r>
              <a:rPr lang="en-US" sz="2400" i="1" baseline="30000" dirty="0">
                <a:solidFill>
                  <a:srgbClr val="000000"/>
                </a:solidFill>
              </a:rPr>
              <a:t>*</a:t>
            </a:r>
            <a:r>
              <a:rPr lang="en-US" sz="2400" baseline="30000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that maximizes utility function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2790496" y="3056494"/>
                <a:ext cx="3227727" cy="5477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400" i="1">
                              <a:latin typeface="Cambria Math" charset="0"/>
                            </a:rPr>
                            <m:t>=</m:t>
                          </m:r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  <m:limLow>
                            <m:limLow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400" i="1">
                                  <a:latin typeface="Cambria Math" charset="0"/>
                                </a:rPr>
                                <m:t>𝑀</m:t>
                              </m:r>
                              <m: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∈</m:t>
                              </m:r>
                              <m: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ℳ</m:t>
                              </m:r>
                            </m:lim>
                          </m:limLow>
                        </m:fName>
                        <m:e>
                          <m:r>
                            <a:rPr lang="en-US" sz="2400" i="1">
                              <a:latin typeface="Cambria Math" charset="0"/>
                            </a:rPr>
                            <m:t>𝑢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𝑀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0496" y="3056494"/>
                <a:ext cx="3227727" cy="547714"/>
              </a:xfrm>
              <a:prstGeom prst="rect">
                <a:avLst/>
              </a:prstGeom>
              <a:blipFill rotWithShape="0">
                <a:blip r:embed="rId2"/>
                <a:stretch>
                  <a:fillRect t="-333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2330073" y="5008620"/>
                <a:ext cx="4148572" cy="8042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𝑃𝑂𝐹</m:t>
                      </m:r>
                      <m:d>
                        <m:d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ℳ</m:t>
                          </m:r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𝑢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𝑢</m:t>
                          </m:r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𝑢</m:t>
                          </m:r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0073" y="5008620"/>
                <a:ext cx="4148572" cy="80425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454400" y="1364753"/>
            <a:ext cx="3064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[Dickerson et al. AAMAS-14]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5938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9237"/>
            <a:ext cx="7886700" cy="242105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{L,H}</a:t>
            </a:r>
            <a:r>
              <a:rPr lang="en-US" dirty="0" smtClean="0"/>
              <a:t> : lowly-, highly-sensitized vertices</a:t>
            </a:r>
          </a:p>
          <a:p>
            <a:r>
              <a:rPr lang="en-US" dirty="0" err="1" smtClean="0"/>
              <a:t>λ</a:t>
            </a:r>
            <a:r>
              <a:rPr lang="en-US" dirty="0" smtClean="0"/>
              <a:t> : fraction of pool that is lowly-sensitized</a:t>
            </a:r>
          </a:p>
          <a:p>
            <a:r>
              <a:rPr lang="en-US" dirty="0" smtClean="0"/>
              <a:t>p</a:t>
            </a:r>
            <a:r>
              <a:rPr lang="en-US" baseline="-25000" dirty="0" smtClean="0"/>
              <a:t>{L,H}</a:t>
            </a:r>
            <a:r>
              <a:rPr lang="en-US" dirty="0" smtClean="0"/>
              <a:t> : prob. ABO-compatible is tissue-type incompatible</a:t>
            </a:r>
          </a:p>
          <a:p>
            <a:r>
              <a:rPr lang="en-US" dirty="0" smtClean="0"/>
              <a:t>p = </a:t>
            </a:r>
            <a:r>
              <a:rPr lang="en-US" dirty="0" err="1" smtClean="0"/>
              <a:t>λp</a:t>
            </a:r>
            <a:r>
              <a:rPr lang="en-US" baseline="-25000" dirty="0" err="1" smtClean="0"/>
              <a:t>L</a:t>
            </a:r>
            <a:r>
              <a:rPr lang="en-US" dirty="0" smtClean="0"/>
              <a:t> + (1-λ)p</a:t>
            </a:r>
            <a:r>
              <a:rPr lang="en-US" baseline="-25000" dirty="0" smtClean="0"/>
              <a:t>H</a:t>
            </a:r>
            <a:r>
              <a:rPr lang="en-US" dirty="0" smtClean="0"/>
              <a:t> : average level of sensitization</a:t>
            </a:r>
          </a:p>
          <a:p>
            <a:endParaRPr lang="en-US" dirty="0" smtClean="0"/>
          </a:p>
          <a:p>
            <a:r>
              <a:rPr lang="en-US" dirty="0" smtClean="0"/>
              <a:t>“Most stringent” fairness rule:</a:t>
            </a: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771896" y="3370412"/>
            <a:ext cx="7743454" cy="30809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i="1" dirty="0"/>
              <a:t>Theorem</a:t>
            </a:r>
          </a:p>
          <a:p>
            <a:pPr algn="ctr"/>
            <a:endParaRPr lang="en-US" sz="2000" dirty="0"/>
          </a:p>
          <a:p>
            <a:r>
              <a:rPr lang="en-US" sz="2000" dirty="0"/>
              <a:t>Assume p &lt; 2/5, </a:t>
            </a:r>
            <a:r>
              <a:rPr lang="en-US" sz="2000" dirty="0" err="1"/>
              <a:t>λ</a:t>
            </a:r>
            <a:r>
              <a:rPr lang="en-US" sz="2000" dirty="0"/>
              <a:t> ≥ 1-p, and “reasonable” distribution of blood types.</a:t>
            </a:r>
          </a:p>
          <a:p>
            <a:r>
              <a:rPr lang="en-US" sz="2000" dirty="0"/>
              <a:t>Then, almost surely as </a:t>
            </a:r>
            <a:r>
              <a:rPr lang="en-US" sz="2000" i="1" dirty="0"/>
              <a:t>n</a:t>
            </a:r>
            <a:r>
              <a:rPr lang="en-US" sz="2000" dirty="0"/>
              <a:t> </a:t>
            </a:r>
            <a:r>
              <a:rPr lang="en-US" sz="2000" dirty="0">
                <a:sym typeface="Wingdings"/>
              </a:rPr>
              <a:t> ∞,</a:t>
            </a:r>
          </a:p>
          <a:p>
            <a:endParaRPr lang="en-US" sz="2000" dirty="0">
              <a:sym typeface="Wingdings"/>
            </a:endParaRPr>
          </a:p>
          <a:p>
            <a:endParaRPr lang="en-US" sz="2000" dirty="0">
              <a:sym typeface="Wingdings"/>
            </a:endParaRPr>
          </a:p>
          <a:p>
            <a:endParaRPr lang="en-US" sz="2000" dirty="0">
              <a:sym typeface="Wingdings"/>
            </a:endParaRPr>
          </a:p>
          <a:p>
            <a:r>
              <a:rPr lang="en-US" sz="2000" dirty="0">
                <a:sym typeface="Wingdings"/>
              </a:rPr>
              <a:t>(And this is achieved using cycles of length at most 3.) </a:t>
            </a:r>
            <a:r>
              <a:rPr lang="en-US" sz="2000" dirty="0"/>
              <a:t> </a:t>
            </a:r>
          </a:p>
        </p:txBody>
      </p:sp>
      <p:pic>
        <p:nvPicPr>
          <p:cNvPr id="6" name="Picture 5" descr="lexicographic_strict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617" y="2629653"/>
            <a:ext cx="5257800" cy="605118"/>
          </a:xfrm>
          <a:prstGeom prst="rect">
            <a:avLst/>
          </a:prstGeom>
        </p:spPr>
      </p:pic>
      <p:pic>
        <p:nvPicPr>
          <p:cNvPr id="8" name="Picture 7" descr="pof_bou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22" y="5163098"/>
            <a:ext cx="3048247" cy="69674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48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401618"/>
            <a:ext cx="816864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In theory, the price of fairness is low</a:t>
            </a:r>
          </a:p>
        </p:txBody>
      </p:sp>
      <p:pic>
        <p:nvPicPr>
          <p:cNvPr id="4" name="Picture 3" descr="matching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" r="3870"/>
          <a:stretch/>
        </p:blipFill>
        <p:spPr>
          <a:xfrm>
            <a:off x="2079851" y="1511301"/>
            <a:ext cx="4984298" cy="4918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32</a:t>
            </a:fld>
            <a:endParaRPr lang="en-US"/>
          </a:p>
        </p:txBody>
      </p:sp>
      <p:sp>
        <p:nvSpPr>
          <p:cNvPr id="6" name="Explosion 2 5"/>
          <p:cNvSpPr/>
          <p:nvPr/>
        </p:nvSpPr>
        <p:spPr>
          <a:xfrm>
            <a:off x="6517033" y="4775200"/>
            <a:ext cx="2360591" cy="1950721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More on 10/6!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80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with this type of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Dense </a:t>
            </a:r>
            <a:r>
              <a:rPr lang="en-US" dirty="0"/>
              <a:t>model </a:t>
            </a:r>
            <a:r>
              <a:rPr lang="en-US" sz="1400" dirty="0"/>
              <a:t>[</a:t>
            </a:r>
            <a:r>
              <a:rPr lang="en-US" sz="1400" dirty="0" err="1"/>
              <a:t>Saidman</a:t>
            </a:r>
            <a:r>
              <a:rPr lang="en-US" sz="1400" dirty="0"/>
              <a:t> et al. </a:t>
            </a:r>
            <a:r>
              <a:rPr lang="en-US" sz="1400" dirty="0" smtClean="0"/>
              <a:t>2006, etc.]</a:t>
            </a:r>
            <a:endParaRPr lang="en-US" sz="1400" dirty="0"/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Constant probability of edge existing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Less useful in practice </a:t>
            </a:r>
            <a:r>
              <a:rPr lang="en-US" sz="1400" b="0" dirty="0"/>
              <a:t>[</a:t>
            </a:r>
            <a:r>
              <a:rPr lang="en-US" sz="1400" b="0" dirty="0" err="1"/>
              <a:t>Ashlagi</a:t>
            </a:r>
            <a:r>
              <a:rPr lang="en-US" sz="1400" b="0" dirty="0"/>
              <a:t> et al. </a:t>
            </a:r>
            <a:r>
              <a:rPr lang="en-US" sz="1400" b="0" dirty="0" smtClean="0"/>
              <a:t>2012+, Dickerson et al. 2014+]</a:t>
            </a:r>
            <a:endParaRPr lang="en-US" b="0" dirty="0"/>
          </a:p>
          <a:p>
            <a:r>
              <a:rPr lang="en-US" dirty="0" smtClean="0"/>
              <a:t>Better?  </a:t>
            </a:r>
            <a:r>
              <a:rPr lang="en-US" dirty="0" smtClean="0">
                <a:solidFill>
                  <a:schemeClr val="tx2"/>
                </a:solidFill>
              </a:rPr>
              <a:t>Sparse </a:t>
            </a:r>
            <a:r>
              <a:rPr lang="en-US" dirty="0">
                <a:solidFill>
                  <a:schemeClr val="tx2"/>
                </a:solidFill>
              </a:rPr>
              <a:t>model</a:t>
            </a:r>
            <a:r>
              <a:rPr lang="en-US" dirty="0"/>
              <a:t> </a:t>
            </a:r>
            <a:r>
              <a:rPr lang="en-US" sz="1400" dirty="0"/>
              <a:t>[</a:t>
            </a:r>
            <a:r>
              <a:rPr lang="en-US" sz="1400" dirty="0" err="1"/>
              <a:t>Ashlagi</a:t>
            </a:r>
            <a:r>
              <a:rPr lang="en-US" sz="1400" dirty="0"/>
              <a:t> et al. 2012]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1-λ fraction is </a:t>
            </a:r>
            <a:r>
              <a:rPr lang="en-US" b="0" i="1" dirty="0"/>
              <a:t>highly-sensitized </a:t>
            </a:r>
            <a:r>
              <a:rPr lang="en-US" b="0" dirty="0"/>
              <a:t>(</a:t>
            </a:r>
            <a:r>
              <a:rPr lang="en-US" b="0" i="1" dirty="0"/>
              <a:t>p</a:t>
            </a:r>
            <a:r>
              <a:rPr lang="en-US" b="0" i="1" baseline="-25000" dirty="0"/>
              <a:t>H</a:t>
            </a:r>
            <a:r>
              <a:rPr lang="en-US" b="0" i="1" dirty="0"/>
              <a:t> = c/n</a:t>
            </a:r>
            <a:r>
              <a:rPr lang="en-US" b="0" dirty="0"/>
              <a:t>)</a:t>
            </a:r>
            <a:endParaRPr lang="en-US" sz="1000" b="0" dirty="0"/>
          </a:p>
          <a:p>
            <a:pPr marL="160020" indent="-342900">
              <a:buFont typeface="Arial" charset="0"/>
              <a:buChar char="•"/>
            </a:pPr>
            <a:r>
              <a:rPr lang="en-US" b="0" dirty="0" err="1"/>
              <a:t>λ</a:t>
            </a:r>
            <a:r>
              <a:rPr lang="en-US" b="0" dirty="0"/>
              <a:t> fraction is </a:t>
            </a:r>
            <a:r>
              <a:rPr lang="en-US" b="0" i="1" dirty="0"/>
              <a:t>lowly-sensitized</a:t>
            </a:r>
            <a:r>
              <a:rPr lang="en-US" b="0" dirty="0"/>
              <a:t> (</a:t>
            </a:r>
            <a:r>
              <a:rPr lang="en-US" b="0" i="1" dirty="0" err="1"/>
              <a:t>p</a:t>
            </a:r>
            <a:r>
              <a:rPr lang="en-US" b="0" i="1" baseline="-25000" dirty="0" err="1"/>
              <a:t>L</a:t>
            </a:r>
            <a:r>
              <a:rPr lang="en-US" b="0" i="1" dirty="0"/>
              <a:t> &gt; 0</a:t>
            </a:r>
            <a:r>
              <a:rPr lang="en-US" b="0" dirty="0"/>
              <a:t>, constant</a:t>
            </a:r>
            <a:r>
              <a:rPr lang="en-US" b="0" dirty="0" smtClean="0"/>
              <a:t>)</a:t>
            </a:r>
          </a:p>
          <a:p>
            <a:pPr indent="-182880"/>
            <a:r>
              <a:rPr lang="en-US" dirty="0" smtClean="0"/>
              <a:t>But still: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 smtClean="0"/>
              <a:t>Random graph models tend to be “in the large”, no weights, no uncertainty, fairly homogeneous </a:t>
            </a:r>
            <a:r>
              <a:rPr lang="is-IS" b="0" dirty="0" smtClean="0"/>
              <a:t>… </a:t>
            </a:r>
            <a:r>
              <a:rPr lang="is-IS" b="0" dirty="0" smtClean="0">
                <a:solidFill>
                  <a:schemeClr val="tx2"/>
                </a:solidFill>
              </a:rPr>
              <a:t>so not perfect!</a:t>
            </a:r>
            <a:endParaRPr lang="en-US" b="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794" y="2847596"/>
            <a:ext cx="8867553" cy="737509"/>
          </a:xfrm>
        </p:spPr>
        <p:txBody>
          <a:bodyPr/>
          <a:lstStyle/>
          <a:p>
            <a:pPr algn="ctr"/>
            <a:r>
              <a:rPr lang="en-US" dirty="0" smtClean="0"/>
              <a:t>A taste of the sparse model 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077" y="4028676"/>
            <a:ext cx="3848986" cy="217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0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190094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Moving beyond kidneys: </a:t>
            </a:r>
            <a:r>
              <a:rPr lang="en-US" dirty="0" smtClean="0"/>
              <a:t>Livers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032375"/>
          </a:xfrm>
        </p:spPr>
        <p:txBody>
          <a:bodyPr>
            <a:normAutofit/>
          </a:bodyPr>
          <a:lstStyle/>
          <a:p>
            <a:r>
              <a:rPr lang="en-US" dirty="0" smtClean="0"/>
              <a:t>Similar matching problem (mathematically)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Right </a:t>
            </a:r>
            <a:r>
              <a:rPr lang="en-US" dirty="0" smtClean="0"/>
              <a:t>lobe is </a:t>
            </a:r>
            <a:r>
              <a:rPr lang="en-US" dirty="0" smtClean="0">
                <a:solidFill>
                  <a:schemeClr val="tx2"/>
                </a:solidFill>
              </a:rPr>
              <a:t>biggest </a:t>
            </a:r>
            <a:r>
              <a:rPr lang="en-US" dirty="0" smtClean="0"/>
              <a:t>but </a:t>
            </a:r>
            <a:r>
              <a:rPr lang="en-US" dirty="0" smtClean="0">
                <a:solidFill>
                  <a:schemeClr val="accent3"/>
                </a:solidFill>
              </a:rPr>
              <a:t>riskiest</a:t>
            </a:r>
            <a:r>
              <a:rPr lang="en-US" dirty="0" smtClean="0"/>
              <a:t>; exchange may reduce right lobe usage and increase transplants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902" y="2159743"/>
            <a:ext cx="6014196" cy="34506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9366" y="5201953"/>
            <a:ext cx="1721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en-US" sz="1400" dirty="0" err="1" smtClean="0">
                <a:solidFill>
                  <a:schemeClr val="accent1">
                    <a:lumMod val="75000"/>
                  </a:schemeClr>
                </a:solidFill>
              </a:rPr>
              <a:t>Sönmez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 2014]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30547" y="1245810"/>
            <a:ext cx="35725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</a:t>
            </a:r>
            <a:r>
              <a:rPr lang="en-US" sz="1600" dirty="0" err="1"/>
              <a:t>Ergin</a:t>
            </a:r>
            <a:r>
              <a:rPr lang="en-US" sz="1600" dirty="0"/>
              <a:t>, </a:t>
            </a:r>
            <a:r>
              <a:rPr lang="en-US" sz="1600" dirty="0" err="1"/>
              <a:t>Sönmez</a:t>
            </a:r>
            <a:r>
              <a:rPr lang="en-US" sz="1600" dirty="0"/>
              <a:t>, </a:t>
            </a:r>
            <a:r>
              <a:rPr lang="en-US" sz="1600" dirty="0" err="1"/>
              <a:t>Ünver</a:t>
            </a:r>
            <a:r>
              <a:rPr lang="en-US" sz="1600" dirty="0"/>
              <a:t> </a:t>
            </a:r>
            <a:r>
              <a:rPr lang="en-US" sz="1600" i="1" dirty="0" err="1"/>
              <a:t>w.p</a:t>
            </a:r>
            <a:r>
              <a:rPr lang="en-US" sz="1600" i="1" dirty="0"/>
              <a:t>. 2015</a:t>
            </a:r>
            <a:r>
              <a:rPr lang="en-US" sz="1600" dirty="0"/>
              <a:t>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467600" cy="1371600"/>
          </a:xfrm>
        </p:spPr>
        <p:txBody>
          <a:bodyPr/>
          <a:lstStyle/>
          <a:p>
            <a:r>
              <a:rPr lang="en-US" dirty="0" smtClean="0"/>
              <a:t>Moving beyond kidneys: Multi-Organ Exchange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Chains are great! </a:t>
            </a:r>
            <a:r>
              <a:rPr lang="en-US" sz="1400" dirty="0" smtClean="0"/>
              <a:t>[Anderson et al. 2015, </a:t>
            </a:r>
            <a:r>
              <a:rPr lang="en-US" sz="1400" dirty="0" err="1" smtClean="0"/>
              <a:t>Ashlagi</a:t>
            </a:r>
            <a:r>
              <a:rPr lang="en-US" sz="1400" dirty="0" smtClean="0"/>
              <a:t> et al. 2014, Rees et al. 2009]</a:t>
            </a:r>
            <a:endParaRPr lang="en-US" dirty="0" smtClean="0"/>
          </a:p>
          <a:p>
            <a:r>
              <a:rPr lang="en-US" dirty="0" smtClean="0"/>
              <a:t>Kidney transplants are “easy” and popular:</a:t>
            </a:r>
          </a:p>
          <a:p>
            <a:pPr lvl="1"/>
            <a:r>
              <a:rPr lang="en-US" dirty="0" smtClean="0"/>
              <a:t>Many altruistic donors</a:t>
            </a:r>
          </a:p>
          <a:p>
            <a:r>
              <a:rPr lang="en-US" dirty="0" smtClean="0"/>
              <a:t>Liver transplants: higher mortality, morbidity:</a:t>
            </a:r>
          </a:p>
          <a:p>
            <a:pPr lvl="1"/>
            <a:r>
              <a:rPr lang="en-US" dirty="0" smtClean="0"/>
              <a:t>(Essentially) no altruistic donors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2125056" y="5185825"/>
            <a:ext cx="621767" cy="621767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grpSp>
        <p:nvGrpSpPr>
          <p:cNvPr id="64" name="Group 63"/>
          <p:cNvGrpSpPr/>
          <p:nvPr/>
        </p:nvGrpSpPr>
        <p:grpSpPr>
          <a:xfrm>
            <a:off x="2568804" y="4191000"/>
            <a:ext cx="1126109" cy="2394641"/>
            <a:chOff x="2568804" y="4191000"/>
            <a:chExt cx="1126109" cy="2394641"/>
          </a:xfrm>
        </p:grpSpPr>
        <p:cxnSp>
          <p:nvCxnSpPr>
            <p:cNvPr id="43" name="Straight Arrow Connector 42"/>
            <p:cNvCxnSpPr>
              <a:stCxn id="36" idx="7"/>
              <a:endCxn id="49" idx="1"/>
            </p:cNvCxnSpPr>
            <p:nvPr/>
          </p:nvCxnSpPr>
          <p:spPr>
            <a:xfrm flipV="1">
              <a:off x="2731967" y="4501884"/>
              <a:ext cx="341179" cy="77499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3073146" y="5963874"/>
              <a:ext cx="621767" cy="62176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D1</a:t>
              </a:r>
              <a:endParaRPr lang="en-US" sz="1400" dirty="0"/>
            </a:p>
          </p:txBody>
        </p:sp>
        <p:cxnSp>
          <p:nvCxnSpPr>
            <p:cNvPr id="48" name="Straight Connector 47"/>
            <p:cNvCxnSpPr>
              <a:stCxn id="47" idx="0"/>
              <a:endCxn id="49" idx="2"/>
            </p:cNvCxnSpPr>
            <p:nvPr/>
          </p:nvCxnSpPr>
          <p:spPr>
            <a:xfrm flipV="1">
              <a:off x="3384030" y="4812767"/>
              <a:ext cx="0" cy="1151106"/>
            </a:xfrm>
            <a:prstGeom prst="lin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sp>
          <p:nvSpPr>
            <p:cNvPr id="49" name="Rounded Rectangle 48"/>
            <p:cNvSpPr/>
            <p:nvPr/>
          </p:nvSpPr>
          <p:spPr>
            <a:xfrm>
              <a:off x="3073146" y="4191000"/>
              <a:ext cx="621767" cy="621767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P1</a:t>
              </a:r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 rot="18000893">
              <a:off x="2267554" y="4651900"/>
              <a:ext cx="9410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Kidney</a:t>
              </a:r>
              <a:endParaRPr lang="en-US" sz="1600" dirty="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603857" y="4191000"/>
            <a:ext cx="1289209" cy="2394641"/>
            <a:chOff x="3603857" y="4191000"/>
            <a:chExt cx="1289209" cy="2394641"/>
          </a:xfrm>
        </p:grpSpPr>
        <p:sp>
          <p:nvSpPr>
            <p:cNvPr id="44" name="Oval 43"/>
            <p:cNvSpPr/>
            <p:nvPr/>
          </p:nvSpPr>
          <p:spPr>
            <a:xfrm>
              <a:off x="4271299" y="5963874"/>
              <a:ext cx="621767" cy="62176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D2</a:t>
              </a:r>
              <a:endParaRPr lang="en-US" sz="1400" dirty="0"/>
            </a:p>
          </p:txBody>
        </p:sp>
        <p:cxnSp>
          <p:nvCxnSpPr>
            <p:cNvPr id="45" name="Straight Connector 44"/>
            <p:cNvCxnSpPr>
              <a:stCxn id="44" idx="0"/>
              <a:endCxn id="46" idx="2"/>
            </p:cNvCxnSpPr>
            <p:nvPr/>
          </p:nvCxnSpPr>
          <p:spPr>
            <a:xfrm flipV="1">
              <a:off x="4582183" y="4812767"/>
              <a:ext cx="0" cy="1151106"/>
            </a:xfrm>
            <a:prstGeom prst="lin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sp>
          <p:nvSpPr>
            <p:cNvPr id="46" name="Rounded Rectangle 45"/>
            <p:cNvSpPr/>
            <p:nvPr/>
          </p:nvSpPr>
          <p:spPr>
            <a:xfrm>
              <a:off x="4271299" y="4191000"/>
              <a:ext cx="621767" cy="621767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P2</a:t>
              </a:r>
              <a:endParaRPr lang="en-US" dirty="0"/>
            </a:p>
          </p:txBody>
        </p:sp>
        <p:cxnSp>
          <p:nvCxnSpPr>
            <p:cNvPr id="53" name="Straight Arrow Connector 52"/>
            <p:cNvCxnSpPr>
              <a:stCxn id="47" idx="7"/>
              <a:endCxn id="46" idx="1"/>
            </p:cNvCxnSpPr>
            <p:nvPr/>
          </p:nvCxnSpPr>
          <p:spPr>
            <a:xfrm flipV="1">
              <a:off x="3603857" y="4501884"/>
              <a:ext cx="667442" cy="155304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sp>
          <p:nvSpPr>
            <p:cNvPr id="40" name="TextBox 39"/>
            <p:cNvSpPr txBox="1"/>
            <p:nvPr/>
          </p:nvSpPr>
          <p:spPr>
            <a:xfrm rot="17624450">
              <a:off x="3315786" y="5072075"/>
              <a:ext cx="9410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Kidney</a:t>
              </a:r>
              <a:endParaRPr lang="en-US" sz="1600" dirty="0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802010" y="4191000"/>
            <a:ext cx="1339633" cy="2394641"/>
            <a:chOff x="4802010" y="4191000"/>
            <a:chExt cx="1339633" cy="2394641"/>
          </a:xfrm>
        </p:grpSpPr>
        <p:cxnSp>
          <p:nvCxnSpPr>
            <p:cNvPr id="56" name="Straight Arrow Connector 55"/>
            <p:cNvCxnSpPr>
              <a:stCxn id="44" idx="7"/>
              <a:endCxn id="59" idx="1"/>
            </p:cNvCxnSpPr>
            <p:nvPr/>
          </p:nvCxnSpPr>
          <p:spPr>
            <a:xfrm flipV="1">
              <a:off x="4802010" y="4501884"/>
              <a:ext cx="717865" cy="155304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sp>
          <p:nvSpPr>
            <p:cNvPr id="57" name="Oval 56"/>
            <p:cNvSpPr/>
            <p:nvPr/>
          </p:nvSpPr>
          <p:spPr>
            <a:xfrm>
              <a:off x="5519875" y="5963874"/>
              <a:ext cx="621768" cy="621767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D3</a:t>
              </a:r>
              <a:endParaRPr lang="en-US" sz="1400" dirty="0"/>
            </a:p>
          </p:txBody>
        </p:sp>
        <p:cxnSp>
          <p:nvCxnSpPr>
            <p:cNvPr id="58" name="Straight Connector 57"/>
            <p:cNvCxnSpPr>
              <a:stCxn id="57" idx="0"/>
              <a:endCxn id="59" idx="2"/>
            </p:cNvCxnSpPr>
            <p:nvPr/>
          </p:nvCxnSpPr>
          <p:spPr>
            <a:xfrm flipV="1">
              <a:off x="5830760" y="4812767"/>
              <a:ext cx="0" cy="1151106"/>
            </a:xfrm>
            <a:prstGeom prst="lin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sp>
          <p:nvSpPr>
            <p:cNvPr id="59" name="Rounded Rectangle 58"/>
            <p:cNvSpPr/>
            <p:nvPr/>
          </p:nvSpPr>
          <p:spPr>
            <a:xfrm>
              <a:off x="5519875" y="4191000"/>
              <a:ext cx="621768" cy="621767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P3</a:t>
              </a:r>
              <a:endParaRPr lang="en-US" dirty="0"/>
            </a:p>
          </p:txBody>
        </p:sp>
        <p:sp>
          <p:nvSpPr>
            <p:cNvPr id="41" name="TextBox 40"/>
            <p:cNvSpPr txBox="1"/>
            <p:nvPr/>
          </p:nvSpPr>
          <p:spPr>
            <a:xfrm rot="17624450">
              <a:off x="4513949" y="5177943"/>
              <a:ext cx="9410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Liver</a:t>
              </a:r>
              <a:endParaRPr lang="en-US" sz="1600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058735" y="4191000"/>
            <a:ext cx="2399465" cy="2394641"/>
            <a:chOff x="6058735" y="4191000"/>
            <a:chExt cx="2399465" cy="2394641"/>
          </a:xfrm>
        </p:grpSpPr>
        <p:sp>
          <p:nvSpPr>
            <p:cNvPr id="50" name="Oval 49"/>
            <p:cNvSpPr/>
            <p:nvPr/>
          </p:nvSpPr>
          <p:spPr>
            <a:xfrm>
              <a:off x="6744613" y="5963874"/>
              <a:ext cx="621767" cy="62176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D4</a:t>
              </a:r>
              <a:endParaRPr lang="en-US" sz="1400" dirty="0"/>
            </a:p>
          </p:txBody>
        </p:sp>
        <p:cxnSp>
          <p:nvCxnSpPr>
            <p:cNvPr id="51" name="Straight Connector 50"/>
            <p:cNvCxnSpPr>
              <a:stCxn id="50" idx="0"/>
              <a:endCxn id="52" idx="2"/>
            </p:cNvCxnSpPr>
            <p:nvPr/>
          </p:nvCxnSpPr>
          <p:spPr>
            <a:xfrm flipV="1">
              <a:off x="7055497" y="4812767"/>
              <a:ext cx="0" cy="1151106"/>
            </a:xfrm>
            <a:prstGeom prst="lin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sp>
          <p:nvSpPr>
            <p:cNvPr id="52" name="Rounded Rectangle 51"/>
            <p:cNvSpPr/>
            <p:nvPr/>
          </p:nvSpPr>
          <p:spPr>
            <a:xfrm>
              <a:off x="6744613" y="4191000"/>
              <a:ext cx="621767" cy="621767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P4</a:t>
              </a:r>
              <a:endParaRPr lang="en-US" dirty="0"/>
            </a:p>
          </p:txBody>
        </p:sp>
        <p:cxnSp>
          <p:nvCxnSpPr>
            <p:cNvPr id="54" name="Straight Arrow Connector 53"/>
            <p:cNvCxnSpPr>
              <a:stCxn id="57" idx="7"/>
              <a:endCxn id="52" idx="1"/>
            </p:cNvCxnSpPr>
            <p:nvPr/>
          </p:nvCxnSpPr>
          <p:spPr>
            <a:xfrm flipV="1">
              <a:off x="6126787" y="4501884"/>
              <a:ext cx="617826" cy="155304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55" name="Straight Arrow Connector 54"/>
            <p:cNvCxnSpPr>
              <a:stCxn id="50" idx="7"/>
            </p:cNvCxnSpPr>
            <p:nvPr/>
          </p:nvCxnSpPr>
          <p:spPr>
            <a:xfrm flipV="1">
              <a:off x="7275325" y="5387480"/>
              <a:ext cx="353220" cy="66744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sp>
          <p:nvSpPr>
            <p:cNvPr id="42" name="TextBox 41"/>
            <p:cNvSpPr txBox="1"/>
            <p:nvPr/>
          </p:nvSpPr>
          <p:spPr>
            <a:xfrm rot="17624450">
              <a:off x="5757485" y="5177943"/>
              <a:ext cx="9410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Kidney</a:t>
              </a:r>
              <a:endParaRPr lang="en-US" sz="1600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543800" y="4454604"/>
              <a:ext cx="914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smtClean="0"/>
                <a:t>…</a:t>
              </a:r>
              <a:endParaRPr lang="en-US" sz="6600" dirty="0"/>
            </a:p>
          </p:txBody>
        </p:sp>
      </p:grpSp>
      <p:pic>
        <p:nvPicPr>
          <p:cNvPr id="62" name="Picture 61" descr="lightbulb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24400"/>
            <a:ext cx="1244600" cy="12446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32" name="TextBox 31"/>
          <p:cNvSpPr txBox="1"/>
          <p:nvPr/>
        </p:nvSpPr>
        <p:spPr>
          <a:xfrm>
            <a:off x="223883" y="1324455"/>
            <a:ext cx="68961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[Dickerson </a:t>
            </a:r>
            <a:r>
              <a:rPr lang="en-US" sz="1400" dirty="0" err="1" smtClean="0"/>
              <a:t>Sandholm</a:t>
            </a:r>
            <a:r>
              <a:rPr lang="en-US" sz="1400" dirty="0" smtClean="0"/>
              <a:t> </a:t>
            </a:r>
            <a:r>
              <a:rPr lang="en-US" sz="1400" dirty="0" smtClean="0"/>
              <a:t>AAAI-14, JAIR-16]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4117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91500" cy="1371600"/>
          </a:xfrm>
        </p:spPr>
        <p:txBody>
          <a:bodyPr/>
          <a:lstStyle/>
          <a:p>
            <a:r>
              <a:rPr lang="en-US" dirty="0" smtClean="0"/>
              <a:t>Sparse graph, many altruists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 err="1" smtClean="0"/>
              <a:t>n</a:t>
            </a:r>
            <a:r>
              <a:rPr lang="en-US" i="1" baseline="-25000" dirty="0" err="1" smtClean="0"/>
              <a:t>K</a:t>
            </a:r>
            <a:r>
              <a:rPr lang="en-US" dirty="0" smtClean="0"/>
              <a:t> kidney pairs in graph </a:t>
            </a:r>
            <a:r>
              <a:rPr lang="en-US" i="1" dirty="0" smtClean="0"/>
              <a:t>D</a:t>
            </a:r>
            <a:r>
              <a:rPr lang="en-US" i="1" baseline="-25000" dirty="0" smtClean="0"/>
              <a:t>K</a:t>
            </a:r>
            <a:r>
              <a:rPr lang="en-US" i="1" dirty="0" smtClean="0"/>
              <a:t>; </a:t>
            </a:r>
            <a:r>
              <a:rPr lang="en-US" i="1" dirty="0" err="1" smtClean="0"/>
              <a:t>n</a:t>
            </a:r>
            <a:r>
              <a:rPr lang="en-US" i="1" baseline="-25000" dirty="0" err="1" smtClean="0"/>
              <a:t>L</a:t>
            </a:r>
            <a:r>
              <a:rPr lang="en-US" i="1" dirty="0" smtClean="0"/>
              <a:t> = </a:t>
            </a:r>
            <a:r>
              <a:rPr lang="en-US" i="1" dirty="0" err="1" smtClean="0"/>
              <a:t>γn</a:t>
            </a:r>
            <a:r>
              <a:rPr lang="en-US" i="1" baseline="-25000" dirty="0" err="1" smtClean="0"/>
              <a:t>K</a:t>
            </a:r>
            <a:r>
              <a:rPr lang="en-US" dirty="0" smtClean="0"/>
              <a:t> liver pairs in graph </a:t>
            </a:r>
            <a:r>
              <a:rPr lang="en-US" i="1" dirty="0" smtClean="0"/>
              <a:t>D</a:t>
            </a:r>
            <a:r>
              <a:rPr lang="en-US" i="1" baseline="-25000" dirty="0" smtClean="0"/>
              <a:t>L</a:t>
            </a:r>
            <a:endParaRPr lang="en-US" i="1" dirty="0" smtClean="0"/>
          </a:p>
          <a:p>
            <a:r>
              <a:rPr lang="en-US" dirty="0" smtClean="0"/>
              <a:t>Number of altruists t(</a:t>
            </a:r>
            <a:r>
              <a:rPr lang="en-US" i="1" dirty="0" err="1" smtClean="0"/>
              <a:t>n</a:t>
            </a:r>
            <a:r>
              <a:rPr lang="en-US" i="1" baseline="-25000" dirty="0" err="1" smtClean="0"/>
              <a:t>K</a:t>
            </a:r>
            <a:r>
              <a:rPr lang="en-US" dirty="0" smtClean="0"/>
              <a:t>)</a:t>
            </a:r>
          </a:p>
          <a:p>
            <a:r>
              <a:rPr lang="en-US" dirty="0"/>
              <a:t>Constant </a:t>
            </a:r>
            <a:r>
              <a:rPr lang="en-US" i="1" dirty="0" err="1" smtClean="0"/>
              <a:t>p</a:t>
            </a:r>
            <a:r>
              <a:rPr lang="en-US" i="1" baseline="-25000" dirty="0" err="1" smtClean="0"/>
              <a:t>K</a:t>
            </a:r>
            <a:r>
              <a:rPr lang="en-US" i="1" baseline="-25000" dirty="0" err="1">
                <a:sym typeface="Wingdings"/>
              </a:rPr>
              <a:t></a:t>
            </a:r>
            <a:r>
              <a:rPr lang="en-US" i="1" baseline="-25000" dirty="0" err="1"/>
              <a:t>L</a:t>
            </a:r>
            <a:r>
              <a:rPr lang="en-US" i="1" dirty="0"/>
              <a:t> </a:t>
            </a:r>
            <a:r>
              <a:rPr lang="en-US" dirty="0"/>
              <a:t>&gt; </a:t>
            </a:r>
            <a:r>
              <a:rPr lang="en-US" dirty="0" smtClean="0"/>
              <a:t>0 of kidney donor willing to give liver</a:t>
            </a:r>
            <a:endParaRPr lang="en-US" dirty="0" smtClean="0"/>
          </a:p>
          <a:p>
            <a:r>
              <a:rPr lang="en-US" dirty="0" smtClean="0"/>
              <a:t>Constant cycle cap </a:t>
            </a:r>
            <a:r>
              <a:rPr lang="en-US" i="1" dirty="0" smtClean="0"/>
              <a:t>z</a:t>
            </a:r>
            <a:endParaRPr lang="en-US" dirty="0" smtClean="0"/>
          </a:p>
          <a:p>
            <a:endParaRPr lang="en-US" i="1" dirty="0"/>
          </a:p>
        </p:txBody>
      </p:sp>
      <p:sp>
        <p:nvSpPr>
          <p:cNvPr id="5" name="Rounded Rectangle 4"/>
          <p:cNvSpPr/>
          <p:nvPr/>
        </p:nvSpPr>
        <p:spPr>
          <a:xfrm>
            <a:off x="495300" y="3784600"/>
            <a:ext cx="8153400" cy="2819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 smtClean="0"/>
              <a:t>Theorem</a:t>
            </a:r>
          </a:p>
          <a:p>
            <a:pPr algn="ctr"/>
            <a:endParaRPr lang="en-US" dirty="0" smtClean="0"/>
          </a:p>
          <a:p>
            <a:r>
              <a:rPr lang="en-US" dirty="0" smtClean="0"/>
              <a:t>Assume </a:t>
            </a:r>
            <a:r>
              <a:rPr lang="en-US" i="1" dirty="0"/>
              <a:t>t(</a:t>
            </a:r>
            <a:r>
              <a:rPr lang="en-US" i="1" dirty="0" err="1"/>
              <a:t>n</a:t>
            </a:r>
            <a:r>
              <a:rPr lang="en-US" i="1" baseline="-25000" dirty="0" err="1"/>
              <a:t>K</a:t>
            </a:r>
            <a:r>
              <a:rPr lang="en-US" i="1" dirty="0"/>
              <a:t>) = </a:t>
            </a:r>
            <a:r>
              <a:rPr lang="en-US" dirty="0" smtClean="0"/>
              <a:t>β</a:t>
            </a:r>
            <a:r>
              <a:rPr lang="en-US" i="1" dirty="0" err="1" smtClean="0"/>
              <a:t>n</a:t>
            </a:r>
            <a:r>
              <a:rPr lang="en-US" i="1" baseline="-25000" dirty="0" err="1" smtClean="0"/>
              <a:t>K</a:t>
            </a:r>
            <a:r>
              <a:rPr lang="en-US" dirty="0" smtClean="0"/>
              <a:t> for some constant β&gt;0.  Then, with probability 1 as </a:t>
            </a:r>
            <a:r>
              <a:rPr lang="en-US" i="1" dirty="0" err="1" smtClean="0"/>
              <a:t>n</a:t>
            </a:r>
            <a:r>
              <a:rPr lang="en-US" i="1" baseline="-25000" dirty="0" err="1" smtClean="0"/>
              <a:t>K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∞,</a:t>
            </a:r>
          </a:p>
          <a:p>
            <a:endParaRPr lang="en-US" dirty="0" smtClean="0">
              <a:sym typeface="Wingdings"/>
            </a:endParaRPr>
          </a:p>
          <a:p>
            <a:r>
              <a:rPr lang="en-US" sz="2400" dirty="0" smtClean="0">
                <a:sym typeface="Wingdings"/>
              </a:rPr>
              <a:t>Any efficient matching on </a:t>
            </a:r>
            <a:r>
              <a:rPr lang="en-US" sz="2400" i="1" dirty="0" smtClean="0">
                <a:sym typeface="Wingdings"/>
              </a:rPr>
              <a:t>D</a:t>
            </a:r>
            <a:r>
              <a:rPr lang="en-US" sz="2400" dirty="0" smtClean="0">
                <a:sym typeface="Wingdings"/>
              </a:rPr>
              <a:t> = join(</a:t>
            </a:r>
            <a:r>
              <a:rPr lang="en-US" sz="2400" i="1" dirty="0" smtClean="0">
                <a:sym typeface="Wingdings"/>
              </a:rPr>
              <a:t>D</a:t>
            </a:r>
            <a:r>
              <a:rPr lang="en-US" sz="2400" i="1" baseline="-25000" dirty="0" smtClean="0">
                <a:sym typeface="Wingdings"/>
              </a:rPr>
              <a:t>K</a:t>
            </a:r>
            <a:r>
              <a:rPr lang="en-US" sz="2400" dirty="0" smtClean="0">
                <a:sym typeface="Wingdings"/>
              </a:rPr>
              <a:t>,</a:t>
            </a:r>
            <a:r>
              <a:rPr lang="en-US" sz="2400" i="1" dirty="0" smtClean="0">
                <a:sym typeface="Wingdings"/>
              </a:rPr>
              <a:t>D</a:t>
            </a:r>
            <a:r>
              <a:rPr lang="en-US" sz="2400" i="1" baseline="-25000" dirty="0" smtClean="0">
                <a:sym typeface="Wingdings"/>
              </a:rPr>
              <a:t>L</a:t>
            </a:r>
            <a:r>
              <a:rPr lang="en-US" sz="2400" dirty="0" smtClean="0">
                <a:sym typeface="Wingdings"/>
              </a:rPr>
              <a:t>) matches </a:t>
            </a:r>
            <a:r>
              <a:rPr lang="en-US" sz="2400" dirty="0" err="1" smtClean="0">
                <a:sym typeface="Wingdings"/>
              </a:rPr>
              <a:t>Ω</a:t>
            </a:r>
            <a:r>
              <a:rPr lang="en-US" sz="2400" dirty="0" smtClean="0">
                <a:sym typeface="Wingdings"/>
              </a:rPr>
              <a:t>(</a:t>
            </a:r>
            <a:r>
              <a:rPr lang="en-US" sz="2400" i="1" dirty="0" err="1" smtClean="0">
                <a:sym typeface="Wingdings"/>
              </a:rPr>
              <a:t>n</a:t>
            </a:r>
            <a:r>
              <a:rPr lang="en-US" sz="2400" i="1" baseline="-25000" dirty="0" err="1" smtClean="0">
                <a:sym typeface="Wingdings"/>
              </a:rPr>
              <a:t>K</a:t>
            </a:r>
            <a:r>
              <a:rPr lang="en-US" sz="2400" dirty="0" smtClean="0">
                <a:sym typeface="Wingdings"/>
              </a:rPr>
              <a:t>) more pairs than the aggregate of efficient </a:t>
            </a:r>
            <a:r>
              <a:rPr lang="en-US" sz="2400" dirty="0" err="1" smtClean="0">
                <a:sym typeface="Wingdings"/>
              </a:rPr>
              <a:t>matchings</a:t>
            </a:r>
            <a:r>
              <a:rPr lang="en-US" sz="2400" dirty="0" smtClean="0">
                <a:sym typeface="Wingdings"/>
              </a:rPr>
              <a:t> on </a:t>
            </a:r>
            <a:r>
              <a:rPr lang="en-US" sz="2400" i="1" dirty="0" smtClean="0">
                <a:sym typeface="Wingdings"/>
              </a:rPr>
              <a:t>D</a:t>
            </a:r>
            <a:r>
              <a:rPr lang="en-US" sz="2400" i="1" baseline="-25000" dirty="0" smtClean="0">
                <a:sym typeface="Wingdings"/>
              </a:rPr>
              <a:t>K</a:t>
            </a:r>
            <a:r>
              <a:rPr lang="en-US" sz="2400" dirty="0" smtClean="0">
                <a:sym typeface="Wingdings"/>
              </a:rPr>
              <a:t> and </a:t>
            </a:r>
            <a:r>
              <a:rPr lang="en-US" sz="2400" i="1" dirty="0" smtClean="0">
                <a:sym typeface="Wingdings"/>
              </a:rPr>
              <a:t>D</a:t>
            </a:r>
            <a:r>
              <a:rPr lang="en-US" sz="2400" i="1" baseline="-25000" dirty="0" smtClean="0">
                <a:sym typeface="Wingdings"/>
              </a:rPr>
              <a:t>L</a:t>
            </a:r>
            <a:r>
              <a:rPr lang="en-US" sz="2400" dirty="0" smtClean="0">
                <a:sym typeface="Wingdings"/>
              </a:rPr>
              <a:t>.</a:t>
            </a:r>
            <a:endParaRPr lang="en-US" dirty="0">
              <a:sym typeface="Wingdings"/>
            </a:endParaRPr>
          </a:p>
          <a:p>
            <a:endParaRPr lang="en-US" dirty="0" smtClean="0">
              <a:sym typeface="Wingding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0" y="615846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Building on [</a:t>
            </a:r>
            <a:r>
              <a:rPr lang="en-US" i="1" dirty="0" err="1" smtClean="0">
                <a:solidFill>
                  <a:schemeClr val="bg1"/>
                </a:solidFill>
              </a:rPr>
              <a:t>Ashlagi</a:t>
            </a:r>
            <a:r>
              <a:rPr lang="en-US" i="1" dirty="0" smtClean="0">
                <a:solidFill>
                  <a:schemeClr val="bg1"/>
                </a:solidFill>
              </a:rPr>
              <a:t> et al. 2012]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5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35" y="216513"/>
            <a:ext cx="5791200" cy="655356"/>
          </a:xfrm>
        </p:spPr>
        <p:txBody>
          <a:bodyPr/>
          <a:lstStyle/>
          <a:p>
            <a:r>
              <a:rPr lang="en-US" dirty="0" smtClean="0"/>
              <a:t>Intuition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8194"/>
            <a:ext cx="8229600" cy="300192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Find a linear number of “good cycles” in </a:t>
            </a:r>
            <a:r>
              <a:rPr lang="en-US" i="1" dirty="0" smtClean="0"/>
              <a:t>D</a:t>
            </a:r>
            <a:r>
              <a:rPr lang="en-US" i="1" baseline="-25000" dirty="0" smtClean="0"/>
              <a:t>L</a:t>
            </a:r>
            <a:r>
              <a:rPr lang="en-US" dirty="0" smtClean="0"/>
              <a:t> that are length &gt; </a:t>
            </a:r>
            <a:r>
              <a:rPr lang="en-US" i="1" dirty="0" smtClean="0"/>
              <a:t>z</a:t>
            </a:r>
            <a:endParaRPr lang="en-US" dirty="0" smtClean="0"/>
          </a:p>
          <a:p>
            <a:pPr lvl="1"/>
            <a:r>
              <a:rPr lang="en-US" dirty="0" smtClean="0"/>
              <a:t>Good cycles = isolated path in highly-sensitized portion of pool and exactly one node in low portion</a:t>
            </a:r>
          </a:p>
          <a:p>
            <a:r>
              <a:rPr lang="en-US" dirty="0" smtClean="0"/>
              <a:t>Extend chains from </a:t>
            </a:r>
            <a:r>
              <a:rPr lang="en-US" i="1" dirty="0" smtClean="0"/>
              <a:t>D</a:t>
            </a:r>
            <a:r>
              <a:rPr lang="en-US" i="1" baseline="-25000" dirty="0" smtClean="0"/>
              <a:t>K</a:t>
            </a:r>
            <a:r>
              <a:rPr lang="en-US" i="1" dirty="0" smtClean="0"/>
              <a:t> </a:t>
            </a:r>
            <a:r>
              <a:rPr lang="en-US" dirty="0" smtClean="0"/>
              <a:t>into the isolated paths (aka can’t be matched otherwise) in </a:t>
            </a:r>
            <a:r>
              <a:rPr lang="en-US" i="1" dirty="0" smtClean="0"/>
              <a:t>D</a:t>
            </a:r>
            <a:r>
              <a:rPr lang="en-US" i="1" baseline="-25000" dirty="0" smtClean="0"/>
              <a:t>L</a:t>
            </a:r>
            <a:r>
              <a:rPr lang="en-US" dirty="0" smtClean="0"/>
              <a:t>, of which there are linearly many</a:t>
            </a:r>
            <a:endParaRPr lang="en-US" dirty="0"/>
          </a:p>
          <a:p>
            <a:pPr lvl="1"/>
            <a:r>
              <a:rPr lang="en-US" dirty="0" smtClean="0"/>
              <a:t>Have to worry about </a:t>
            </a:r>
            <a:r>
              <a:rPr lang="en-US" i="1" dirty="0" err="1" smtClean="0"/>
              <a:t>p</a:t>
            </a:r>
            <a:r>
              <a:rPr lang="en-US" i="1" baseline="-25000" dirty="0" err="1" smtClean="0"/>
              <a:t>K</a:t>
            </a:r>
            <a:r>
              <a:rPr lang="en-US" i="1" baseline="-25000" dirty="0" err="1" smtClean="0">
                <a:sym typeface="Wingdings"/>
              </a:rPr>
              <a:t>L</a:t>
            </a:r>
            <a:r>
              <a:rPr lang="en-US" dirty="0" smtClean="0">
                <a:sym typeface="Wingdings"/>
              </a:rPr>
              <a:t>, and compatibility between vertices</a:t>
            </a:r>
          </a:p>
          <a:p>
            <a:r>
              <a:rPr lang="en-US" dirty="0" smtClean="0"/>
              <a:t>Show that a subset of the dotted edges below results in a linear-in-number-of-altruists max matching</a:t>
            </a:r>
          </a:p>
          <a:p>
            <a:pPr lvl="1"/>
            <a:r>
              <a:rPr lang="en-US" dirty="0" smtClean="0">
                <a:sym typeface="Wingdings"/>
              </a:rPr>
              <a:t> linear number of </a:t>
            </a:r>
            <a:r>
              <a:rPr lang="en-US" i="1" dirty="0" smtClean="0">
                <a:sym typeface="Wingdings"/>
              </a:rPr>
              <a:t>D</a:t>
            </a:r>
            <a:r>
              <a:rPr lang="en-US" i="1" baseline="-25000" dirty="0" smtClean="0">
                <a:sym typeface="Wingdings"/>
              </a:rPr>
              <a:t>K</a:t>
            </a:r>
            <a:r>
              <a:rPr lang="en-US" dirty="0" smtClean="0">
                <a:sym typeface="Wingdings"/>
              </a:rPr>
              <a:t> chains extended into </a:t>
            </a:r>
            <a:r>
              <a:rPr lang="en-US" i="1" dirty="0" smtClean="0">
                <a:sym typeface="Wingdings"/>
              </a:rPr>
              <a:t>D</a:t>
            </a:r>
            <a:r>
              <a:rPr lang="en-US" i="1" baseline="-25000" dirty="0" smtClean="0">
                <a:sym typeface="Wingdings"/>
              </a:rPr>
              <a:t>L</a:t>
            </a:r>
          </a:p>
          <a:p>
            <a:pPr lvl="1"/>
            <a:r>
              <a:rPr lang="en-US" dirty="0" smtClean="0">
                <a:sym typeface="Wingdings"/>
              </a:rPr>
              <a:t> linear number of previously unmatched </a:t>
            </a:r>
            <a:r>
              <a:rPr lang="en-US" i="1" dirty="0" smtClean="0">
                <a:sym typeface="Wingdings"/>
              </a:rPr>
              <a:t>D</a:t>
            </a:r>
            <a:r>
              <a:rPr lang="en-US" i="1" baseline="-25000" dirty="0" smtClean="0">
                <a:sym typeface="Wingdings"/>
              </a:rPr>
              <a:t>L</a:t>
            </a:r>
            <a:r>
              <a:rPr lang="en-US" dirty="0" smtClean="0">
                <a:sym typeface="Wingdings"/>
              </a:rPr>
              <a:t> vertices matched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 descr="Screen Shot 2015-11-29 at 10.35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106825"/>
            <a:ext cx="5715000" cy="2705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7524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91500" cy="1371600"/>
          </a:xfrm>
        </p:spPr>
        <p:txBody>
          <a:bodyPr/>
          <a:lstStyle/>
          <a:p>
            <a:r>
              <a:rPr lang="en-US" dirty="0" smtClean="0"/>
              <a:t>Sparse graph, few altruists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318"/>
            <a:ext cx="8229600" cy="4220845"/>
          </a:xfrm>
        </p:spPr>
        <p:txBody>
          <a:bodyPr>
            <a:normAutofit/>
          </a:bodyPr>
          <a:lstStyle/>
          <a:p>
            <a:r>
              <a:rPr lang="en-US" i="1" dirty="0" err="1" smtClean="0"/>
              <a:t>n</a:t>
            </a:r>
            <a:r>
              <a:rPr lang="en-US" i="1" baseline="-25000" dirty="0" err="1" smtClean="0"/>
              <a:t>K</a:t>
            </a:r>
            <a:r>
              <a:rPr lang="en-US" dirty="0" smtClean="0"/>
              <a:t> kidney pairs in graph </a:t>
            </a:r>
            <a:r>
              <a:rPr lang="en-US" i="1" dirty="0" smtClean="0"/>
              <a:t>D</a:t>
            </a:r>
            <a:r>
              <a:rPr lang="en-US" i="1" baseline="-25000" dirty="0" smtClean="0"/>
              <a:t>K</a:t>
            </a:r>
            <a:r>
              <a:rPr lang="en-US" i="1" dirty="0" smtClean="0"/>
              <a:t>; </a:t>
            </a:r>
            <a:r>
              <a:rPr lang="en-US" i="1" dirty="0" err="1" smtClean="0"/>
              <a:t>n</a:t>
            </a:r>
            <a:r>
              <a:rPr lang="en-US" i="1" baseline="-25000" dirty="0" err="1" smtClean="0"/>
              <a:t>L</a:t>
            </a:r>
            <a:r>
              <a:rPr lang="en-US" i="1" dirty="0" smtClean="0"/>
              <a:t> </a:t>
            </a:r>
            <a:r>
              <a:rPr lang="en-US" i="1" dirty="0" smtClean="0"/>
              <a:t>= </a:t>
            </a:r>
            <a:r>
              <a:rPr lang="en-US" i="1" dirty="0" err="1" smtClean="0"/>
              <a:t>γn</a:t>
            </a:r>
            <a:r>
              <a:rPr lang="en-US" i="1" baseline="-25000" dirty="0" err="1" smtClean="0"/>
              <a:t>K</a:t>
            </a:r>
            <a:r>
              <a:rPr lang="en-US" dirty="0" smtClean="0"/>
              <a:t> liver pairs in graph </a:t>
            </a:r>
            <a:r>
              <a:rPr lang="en-US" i="1" dirty="0" smtClean="0"/>
              <a:t>D</a:t>
            </a:r>
            <a:r>
              <a:rPr lang="en-US" i="1" baseline="-25000" dirty="0" smtClean="0"/>
              <a:t>L</a:t>
            </a:r>
            <a:endParaRPr lang="en-US" i="1" dirty="0" smtClean="0"/>
          </a:p>
          <a:p>
            <a:r>
              <a:rPr lang="en-US" dirty="0" smtClean="0"/>
              <a:t>Number of altruists </a:t>
            </a:r>
            <a:r>
              <a:rPr lang="en-US" i="1" dirty="0" smtClean="0"/>
              <a:t>t</a:t>
            </a:r>
            <a:r>
              <a:rPr lang="en-US" dirty="0" smtClean="0"/>
              <a:t> – no longer depends on </a:t>
            </a:r>
            <a:r>
              <a:rPr lang="en-US" i="1" dirty="0" err="1" smtClean="0"/>
              <a:t>n</a:t>
            </a:r>
            <a:r>
              <a:rPr lang="en-US" i="1" baseline="-25000" dirty="0" err="1" smtClean="0"/>
              <a:t>K</a:t>
            </a:r>
            <a:r>
              <a:rPr lang="en-US" dirty="0"/>
              <a:t>!</a:t>
            </a:r>
            <a:endParaRPr lang="en-US" baseline="-25000" dirty="0" smtClean="0"/>
          </a:p>
          <a:p>
            <a:r>
              <a:rPr lang="en-US" dirty="0" err="1" smtClean="0"/>
              <a:t>λ</a:t>
            </a:r>
            <a:r>
              <a:rPr lang="en-US" dirty="0" smtClean="0"/>
              <a:t> is </a:t>
            </a:r>
            <a:r>
              <a:rPr lang="en-US" dirty="0" err="1" smtClean="0"/>
              <a:t>frac</a:t>
            </a:r>
            <a:r>
              <a:rPr lang="en-US" dirty="0" smtClean="0"/>
              <a:t>. lowly-sensitized</a:t>
            </a:r>
          </a:p>
          <a:p>
            <a:r>
              <a:rPr lang="en-US" dirty="0" smtClean="0"/>
              <a:t>Constant cycle cap </a:t>
            </a:r>
            <a:r>
              <a:rPr lang="en-US" i="1" dirty="0" smtClean="0"/>
              <a:t>z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495300" y="3581399"/>
            <a:ext cx="8153400" cy="31445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i="1" dirty="0" smtClean="0"/>
          </a:p>
          <a:p>
            <a:endParaRPr lang="en-US" i="1" dirty="0"/>
          </a:p>
          <a:p>
            <a:r>
              <a:rPr lang="en-US" i="1" dirty="0" smtClean="0"/>
              <a:t>Theorem</a:t>
            </a:r>
          </a:p>
          <a:p>
            <a:pPr algn="ctr"/>
            <a:endParaRPr lang="en-US" dirty="0" smtClean="0"/>
          </a:p>
          <a:p>
            <a:r>
              <a:rPr lang="en-US" dirty="0" smtClean="0"/>
              <a:t>Assume constant </a:t>
            </a:r>
            <a:r>
              <a:rPr lang="en-US" i="1" dirty="0" smtClean="0"/>
              <a:t>t</a:t>
            </a:r>
            <a:r>
              <a:rPr lang="en-US" dirty="0" smtClean="0"/>
              <a:t>.  Then</a:t>
            </a:r>
            <a:r>
              <a:rPr lang="en-US" dirty="0"/>
              <a:t> </a:t>
            </a:r>
            <a:r>
              <a:rPr lang="en-US" dirty="0" smtClean="0">
                <a:sym typeface="Wingdings"/>
              </a:rPr>
              <a:t>there </a:t>
            </a:r>
            <a:r>
              <a:rPr lang="en-US" dirty="0">
                <a:sym typeface="Wingdings"/>
              </a:rPr>
              <a:t>exists </a:t>
            </a:r>
            <a:r>
              <a:rPr lang="en-US" dirty="0" err="1">
                <a:sym typeface="Wingdings"/>
              </a:rPr>
              <a:t>λ</a:t>
            </a:r>
            <a:r>
              <a:rPr lang="en-US" dirty="0">
                <a:sym typeface="Wingdings"/>
              </a:rPr>
              <a:t>’ &gt; 0 </a:t>
            </a:r>
            <a:r>
              <a:rPr lang="en-US" dirty="0" err="1">
                <a:sym typeface="Wingdings"/>
              </a:rPr>
              <a:t>s.t.</a:t>
            </a:r>
            <a:r>
              <a:rPr lang="en-US" dirty="0">
                <a:sym typeface="Wingdings"/>
              </a:rPr>
              <a:t> for all </a:t>
            </a:r>
            <a:r>
              <a:rPr lang="en-US" dirty="0" err="1" smtClean="0">
                <a:sym typeface="Wingdings"/>
              </a:rPr>
              <a:t>λ</a:t>
            </a:r>
            <a:r>
              <a:rPr lang="en-US" dirty="0" smtClean="0">
                <a:sym typeface="Wingdings"/>
              </a:rPr>
              <a:t> &lt; </a:t>
            </a:r>
            <a:r>
              <a:rPr lang="en-US" dirty="0" err="1" smtClean="0">
                <a:sym typeface="Wingdings"/>
              </a:rPr>
              <a:t>λ</a:t>
            </a:r>
            <a:r>
              <a:rPr lang="en-US" dirty="0">
                <a:sym typeface="Wingdings"/>
              </a:rPr>
              <a:t>’</a:t>
            </a:r>
            <a:endParaRPr lang="en-US" dirty="0" smtClean="0">
              <a:sym typeface="Wingdings"/>
            </a:endParaRPr>
          </a:p>
          <a:p>
            <a:endParaRPr lang="en-US" dirty="0" smtClean="0">
              <a:sym typeface="Wingdings"/>
            </a:endParaRPr>
          </a:p>
          <a:p>
            <a:r>
              <a:rPr lang="en-US" sz="2400" dirty="0" smtClean="0">
                <a:sym typeface="Wingdings"/>
              </a:rPr>
              <a:t>Any efficient matching on </a:t>
            </a:r>
            <a:r>
              <a:rPr lang="en-US" sz="2400" i="1" dirty="0" smtClean="0">
                <a:sym typeface="Wingdings"/>
              </a:rPr>
              <a:t>D</a:t>
            </a:r>
            <a:r>
              <a:rPr lang="en-US" sz="2400" dirty="0" smtClean="0">
                <a:sym typeface="Wingdings"/>
              </a:rPr>
              <a:t> = join(</a:t>
            </a:r>
            <a:r>
              <a:rPr lang="en-US" sz="2400" i="1" dirty="0" smtClean="0">
                <a:sym typeface="Wingdings"/>
              </a:rPr>
              <a:t>D</a:t>
            </a:r>
            <a:r>
              <a:rPr lang="en-US" sz="2400" i="1" baseline="-25000" dirty="0" smtClean="0">
                <a:sym typeface="Wingdings"/>
              </a:rPr>
              <a:t>K</a:t>
            </a:r>
            <a:r>
              <a:rPr lang="en-US" sz="2400" dirty="0" smtClean="0">
                <a:sym typeface="Wingdings"/>
              </a:rPr>
              <a:t>,</a:t>
            </a:r>
            <a:r>
              <a:rPr lang="en-US" sz="2400" i="1" dirty="0" smtClean="0">
                <a:sym typeface="Wingdings"/>
              </a:rPr>
              <a:t>D</a:t>
            </a:r>
            <a:r>
              <a:rPr lang="en-US" sz="2400" i="1" baseline="-25000" dirty="0" smtClean="0">
                <a:sym typeface="Wingdings"/>
              </a:rPr>
              <a:t>L</a:t>
            </a:r>
            <a:r>
              <a:rPr lang="en-US" sz="2400" dirty="0" smtClean="0">
                <a:sym typeface="Wingdings"/>
              </a:rPr>
              <a:t>) matches </a:t>
            </a:r>
            <a:r>
              <a:rPr lang="en-US" sz="2400" dirty="0" err="1" smtClean="0">
                <a:sym typeface="Wingdings"/>
              </a:rPr>
              <a:t>Ω</a:t>
            </a:r>
            <a:r>
              <a:rPr lang="en-US" sz="2400" dirty="0" smtClean="0">
                <a:sym typeface="Wingdings"/>
              </a:rPr>
              <a:t>(</a:t>
            </a:r>
            <a:r>
              <a:rPr lang="en-US" sz="2400" i="1" dirty="0" err="1" smtClean="0">
                <a:sym typeface="Wingdings"/>
              </a:rPr>
              <a:t>n</a:t>
            </a:r>
            <a:r>
              <a:rPr lang="en-US" sz="2400" i="1" baseline="-25000" dirty="0" err="1" smtClean="0">
                <a:sym typeface="Wingdings"/>
              </a:rPr>
              <a:t>K</a:t>
            </a:r>
            <a:r>
              <a:rPr lang="en-US" sz="2400" dirty="0" smtClean="0">
                <a:sym typeface="Wingdings"/>
              </a:rPr>
              <a:t>) more pairs than the aggregate of efficient </a:t>
            </a:r>
            <a:r>
              <a:rPr lang="en-US" sz="2400" dirty="0" err="1" smtClean="0">
                <a:sym typeface="Wingdings"/>
              </a:rPr>
              <a:t>matchings</a:t>
            </a:r>
            <a:r>
              <a:rPr lang="en-US" sz="2400" dirty="0" smtClean="0">
                <a:sym typeface="Wingdings"/>
              </a:rPr>
              <a:t> on </a:t>
            </a:r>
            <a:r>
              <a:rPr lang="en-US" sz="2400" i="1" dirty="0" smtClean="0">
                <a:sym typeface="Wingdings"/>
              </a:rPr>
              <a:t>D</a:t>
            </a:r>
            <a:r>
              <a:rPr lang="en-US" sz="2400" i="1" baseline="-25000" dirty="0" smtClean="0">
                <a:sym typeface="Wingdings"/>
              </a:rPr>
              <a:t>K</a:t>
            </a:r>
            <a:r>
              <a:rPr lang="en-US" sz="2400" dirty="0" smtClean="0">
                <a:sym typeface="Wingdings"/>
              </a:rPr>
              <a:t> and </a:t>
            </a:r>
            <a:r>
              <a:rPr lang="en-US" sz="2400" i="1" dirty="0" smtClean="0">
                <a:sym typeface="Wingdings"/>
              </a:rPr>
              <a:t>D</a:t>
            </a:r>
            <a:r>
              <a:rPr lang="en-US" sz="2400" i="1" baseline="-25000" dirty="0" smtClean="0">
                <a:sym typeface="Wingdings"/>
              </a:rPr>
              <a:t>L</a:t>
            </a:r>
            <a:r>
              <a:rPr lang="en-US" sz="2400" dirty="0" smtClean="0">
                <a:sym typeface="Wingdings"/>
              </a:rPr>
              <a:t>.</a:t>
            </a:r>
          </a:p>
          <a:p>
            <a:endParaRPr lang="en-US" sz="2400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With constant positive probability.</a:t>
            </a:r>
            <a:endParaRPr lang="en-US" dirty="0">
              <a:sym typeface="Wingdings"/>
            </a:endParaRPr>
          </a:p>
          <a:p>
            <a:endParaRPr lang="en-US" dirty="0" smtClean="0">
              <a:sym typeface="Wingdings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76800" y="623818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Building on [</a:t>
            </a:r>
            <a:r>
              <a:rPr lang="en-US" i="1" dirty="0" err="1" smtClean="0">
                <a:solidFill>
                  <a:schemeClr val="bg1"/>
                </a:solidFill>
              </a:rPr>
              <a:t>Ashlagi</a:t>
            </a:r>
            <a:r>
              <a:rPr lang="en-US" i="1" dirty="0" smtClean="0">
                <a:solidFill>
                  <a:schemeClr val="bg1"/>
                </a:solidFill>
              </a:rPr>
              <a:t> et al. 2012]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33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3" descr="C:\Users\Spook\AppData\Local\Microsoft\Windows\Temporary Internet Files\Content.IE5\UPY6UNEP\MC900432626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765" y="1546190"/>
            <a:ext cx="927333" cy="92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4" descr="C:\Users\Spook\AppData\Local\Microsoft\Windows\Temporary Internet Files\Content.IE5\PWXEIAO0\MC900434894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902" y="1373855"/>
            <a:ext cx="1092852" cy="122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5" descr="C:\Users\Spook\AppData\Local\Microsoft\Windows\Temporary Internet Files\Content.IE5\UPY6UNEP\MC900434888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702" y="4317941"/>
            <a:ext cx="1229458" cy="122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6" descr="C:\Users\Spook\AppData\Local\Microsoft\Windows\Temporary Internet Files\Content.IE5\LYL31RR7\MC900434875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296" y="4235967"/>
            <a:ext cx="1229458" cy="122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3016507" y="2473523"/>
            <a:ext cx="2709789" cy="1844420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975520" y="2473523"/>
            <a:ext cx="2750776" cy="1885406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3"/>
          </p:cNvCxnSpPr>
          <p:nvPr/>
        </p:nvCxnSpPr>
        <p:spPr>
          <a:xfrm>
            <a:off x="3275160" y="4932671"/>
            <a:ext cx="2451136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362201" y="4727812"/>
            <a:ext cx="225429" cy="409871"/>
          </a:xfrm>
          <a:prstGeom prst="line">
            <a:avLst/>
          </a:prstGeom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280227" y="4727812"/>
            <a:ext cx="225429" cy="409871"/>
          </a:xfrm>
          <a:prstGeom prst="line">
            <a:avLst/>
          </a:prstGeom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221443" y="2022588"/>
            <a:ext cx="2504853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333089" y="1817729"/>
            <a:ext cx="225429" cy="409871"/>
          </a:xfrm>
          <a:prstGeom prst="line">
            <a:avLst/>
          </a:prstGeom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251115" y="1817729"/>
            <a:ext cx="225429" cy="409871"/>
          </a:xfrm>
          <a:prstGeom prst="line">
            <a:avLst/>
          </a:prstGeom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648214" y="2596484"/>
            <a:ext cx="397319" cy="163948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3600" dirty="0" smtClean="0"/>
              <a:t>Donors</a:t>
            </a:r>
            <a:endParaRPr lang="en-US" sz="3600" dirty="0"/>
          </a:p>
        </p:txBody>
      </p:sp>
      <p:sp>
        <p:nvSpPr>
          <p:cNvPr id="17" name="TextBox 16"/>
          <p:cNvSpPr txBox="1"/>
          <p:nvPr/>
        </p:nvSpPr>
        <p:spPr>
          <a:xfrm>
            <a:off x="6737134" y="2473523"/>
            <a:ext cx="738664" cy="184441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3600" dirty="0" smtClean="0"/>
              <a:t>Patients</a:t>
            </a:r>
            <a:endParaRPr lang="en-US" sz="3600" dirty="0"/>
          </a:p>
        </p:txBody>
      </p:sp>
      <p:sp>
        <p:nvSpPr>
          <p:cNvPr id="18" name="TextBox 17"/>
          <p:cNvSpPr txBox="1"/>
          <p:nvPr/>
        </p:nvSpPr>
        <p:spPr>
          <a:xfrm>
            <a:off x="2004006" y="1066177"/>
            <a:ext cx="131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Wife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599743" y="1064202"/>
            <a:ext cx="1619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Husband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004006" y="5598593"/>
            <a:ext cx="131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Brother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531440" y="5599277"/>
            <a:ext cx="1619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Brother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600200" y="6052458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(2- and 3-cycles, all surgeries performed simultaneously)</a:t>
            </a:r>
            <a:endParaRPr lang="en-US" i="1" dirty="0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236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Kidney exchange</a:t>
            </a:r>
            <a:endParaRPr lang="en-US" sz="3200" dirty="0"/>
          </a:p>
        </p:txBody>
      </p:sp>
      <p:grpSp>
        <p:nvGrpSpPr>
          <p:cNvPr id="35" name="Group 34"/>
          <p:cNvGrpSpPr/>
          <p:nvPr/>
        </p:nvGrpSpPr>
        <p:grpSpPr>
          <a:xfrm>
            <a:off x="6776030" y="1567653"/>
            <a:ext cx="1268186" cy="3656158"/>
            <a:chOff x="7284000" y="1388495"/>
            <a:chExt cx="1268186" cy="3656158"/>
          </a:xfrm>
        </p:grpSpPr>
        <p:sp>
          <p:nvSpPr>
            <p:cNvPr id="27" name="Oval 26"/>
            <p:cNvSpPr/>
            <p:nvPr/>
          </p:nvSpPr>
          <p:spPr>
            <a:xfrm>
              <a:off x="7284000" y="1388495"/>
              <a:ext cx="1268186" cy="1268186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49000">
                  <a:schemeClr val="tx2">
                    <a:lumMod val="20000"/>
                    <a:lumOff val="80000"/>
                  </a:schemeClr>
                </a:gs>
                <a:gs pos="50000">
                  <a:srgbClr val="BEC8E1"/>
                </a:gs>
                <a:gs pos="50000">
                  <a:schemeClr val="accent3"/>
                </a:gs>
                <a:gs pos="100000">
                  <a:schemeClr val="accent3"/>
                </a:gs>
              </a:gsLst>
              <a:lin ang="1080000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</a:rPr>
                <a:t>D</a:t>
              </a:r>
              <a:r>
                <a:rPr lang="en-US" sz="3200" baseline="-25000" dirty="0" smtClean="0">
                  <a:solidFill>
                    <a:schemeClr val="bg1"/>
                  </a:solidFill>
                </a:rPr>
                <a:t>1</a:t>
              </a:r>
              <a:r>
                <a:rPr lang="en-US" sz="3200" dirty="0" smtClean="0"/>
                <a:t> </a:t>
              </a:r>
              <a:r>
                <a:rPr lang="en-US" sz="3200" dirty="0" smtClean="0">
                  <a:solidFill>
                    <a:schemeClr val="tx1"/>
                  </a:solidFill>
                </a:rPr>
                <a:t>P</a:t>
              </a:r>
              <a:r>
                <a:rPr lang="en-US" sz="3200" baseline="-25000" dirty="0" smtClean="0">
                  <a:solidFill>
                    <a:schemeClr val="tx1"/>
                  </a:solidFill>
                </a:rPr>
                <a:t>1</a:t>
              </a:r>
              <a:endParaRPr lang="en-US" sz="3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7284000" y="3776467"/>
              <a:ext cx="1268186" cy="1268186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49000">
                  <a:schemeClr val="tx2">
                    <a:lumMod val="20000"/>
                    <a:lumOff val="80000"/>
                  </a:schemeClr>
                </a:gs>
                <a:gs pos="50000">
                  <a:srgbClr val="BEC8E1"/>
                </a:gs>
                <a:gs pos="50000">
                  <a:schemeClr val="accent3"/>
                </a:gs>
                <a:gs pos="100000">
                  <a:schemeClr val="accent3"/>
                </a:gs>
              </a:gsLst>
              <a:lin ang="1080000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</a:rPr>
                <a:t>D</a:t>
              </a:r>
              <a:r>
                <a:rPr lang="en-US" sz="3200" baseline="-25000" dirty="0" smtClean="0">
                  <a:solidFill>
                    <a:schemeClr val="bg1"/>
                  </a:solidFill>
                </a:rPr>
                <a:t>2</a:t>
              </a:r>
              <a:r>
                <a:rPr lang="en-US" sz="3200" dirty="0" smtClean="0"/>
                <a:t> </a:t>
              </a:r>
              <a:r>
                <a:rPr lang="en-US" sz="3200" dirty="0" smtClean="0">
                  <a:solidFill>
                    <a:schemeClr val="tx1"/>
                  </a:solidFill>
                </a:rPr>
                <a:t>P</a:t>
              </a:r>
              <a:r>
                <a:rPr lang="en-US" sz="3200" baseline="-25000" dirty="0" smtClean="0">
                  <a:solidFill>
                    <a:schemeClr val="tx1"/>
                  </a:solidFill>
                </a:rPr>
                <a:t>2</a:t>
              </a:r>
              <a:endParaRPr lang="en-US" sz="3200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30" name="Straight Arrow Connector 29"/>
            <p:cNvCxnSpPr>
              <a:stCxn id="27" idx="3"/>
              <a:endCxn id="28" idx="7"/>
            </p:cNvCxnSpPr>
            <p:nvPr/>
          </p:nvCxnSpPr>
          <p:spPr>
            <a:xfrm>
              <a:off x="7469722" y="2470959"/>
              <a:ext cx="896742" cy="149123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8" idx="1"/>
              <a:endCxn id="27" idx="5"/>
            </p:cNvCxnSpPr>
            <p:nvPr/>
          </p:nvCxnSpPr>
          <p:spPr>
            <a:xfrm flipV="1">
              <a:off x="7469722" y="2470959"/>
              <a:ext cx="896742" cy="149123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0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Intuition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590799"/>
          </a:xfrm>
        </p:spPr>
        <p:txBody>
          <a:bodyPr>
            <a:normAutofit/>
          </a:bodyPr>
          <a:lstStyle/>
          <a:p>
            <a:r>
              <a:rPr lang="en-US" dirty="0" smtClean="0"/>
              <a:t>For large enough </a:t>
            </a:r>
            <a:r>
              <a:rPr lang="en-US" dirty="0" err="1" smtClean="0"/>
              <a:t>λ</a:t>
            </a:r>
            <a:r>
              <a:rPr lang="en-US" dirty="0" smtClean="0"/>
              <a:t> (i.e., lots of sensitized patients), there exist pairs in </a:t>
            </a:r>
            <a:r>
              <a:rPr lang="en-US" i="1" dirty="0" smtClean="0"/>
              <a:t>D</a:t>
            </a:r>
            <a:r>
              <a:rPr lang="en-US" i="1" baseline="-25000" dirty="0" smtClean="0"/>
              <a:t>K</a:t>
            </a:r>
            <a:r>
              <a:rPr lang="en-US" dirty="0" smtClean="0"/>
              <a:t> that can’t be matched in short cycles, thus only in chains </a:t>
            </a:r>
          </a:p>
          <a:p>
            <a:pPr lvl="1"/>
            <a:r>
              <a:rPr lang="en-US" dirty="0" smtClean="0"/>
              <a:t>Same deal with </a:t>
            </a:r>
            <a:r>
              <a:rPr lang="en-US" i="1" dirty="0" smtClean="0"/>
              <a:t>D</a:t>
            </a:r>
            <a:r>
              <a:rPr lang="en-US" i="1" baseline="-25000" dirty="0" smtClean="0"/>
              <a:t>L</a:t>
            </a:r>
            <a:r>
              <a:rPr lang="en-US" dirty="0" smtClean="0"/>
              <a:t>, except there are no chains</a:t>
            </a:r>
          </a:p>
          <a:p>
            <a:r>
              <a:rPr lang="en-US" dirty="0" smtClean="0"/>
              <a:t>Connect a long chain (+altruist) in </a:t>
            </a:r>
            <a:r>
              <a:rPr lang="en-US" i="1" dirty="0" smtClean="0"/>
              <a:t>D</a:t>
            </a:r>
            <a:r>
              <a:rPr lang="en-US" i="1" baseline="-25000" dirty="0" smtClean="0"/>
              <a:t>K</a:t>
            </a:r>
            <a:r>
              <a:rPr lang="en-US" dirty="0" smtClean="0"/>
              <a:t> into an unmatchable long chain in </a:t>
            </a:r>
            <a:r>
              <a:rPr lang="en-US" i="1" dirty="0" smtClean="0"/>
              <a:t>D</a:t>
            </a:r>
            <a:r>
              <a:rPr lang="en-US" i="1" baseline="-25000" dirty="0" smtClean="0"/>
              <a:t>L</a:t>
            </a:r>
            <a:r>
              <a:rPr lang="en-US" dirty="0" smtClean="0"/>
              <a:t>, such that a linear number of </a:t>
            </a:r>
            <a:r>
              <a:rPr lang="en-US" i="1" dirty="0" smtClean="0"/>
              <a:t>D</a:t>
            </a:r>
            <a:r>
              <a:rPr lang="en-US" i="1" baseline="-25000" dirty="0" smtClean="0"/>
              <a:t>L</a:t>
            </a:r>
            <a:r>
              <a:rPr lang="en-US" dirty="0" smtClean="0"/>
              <a:t> pairs are now matched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5" name="Picture 4" descr="Screen Shot 2015-11-29 at 10.38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481" y="4244256"/>
            <a:ext cx="3884119" cy="1920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 descr="Screen Shot 2015-11-29 at 10.38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9" y="4251961"/>
            <a:ext cx="4447901" cy="1920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Right Arrow 7"/>
          <p:cNvSpPr/>
          <p:nvPr/>
        </p:nvSpPr>
        <p:spPr>
          <a:xfrm>
            <a:off x="4622542" y="5026789"/>
            <a:ext cx="381000" cy="38100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Fundamentally different matching problem</a:t>
            </a:r>
          </a:p>
          <a:p>
            <a:pPr lvl="1"/>
            <a:r>
              <a:rPr lang="en-US" b="1" dirty="0" smtClean="0"/>
              <a:t>Two</a:t>
            </a:r>
            <a:r>
              <a:rPr lang="en-US" dirty="0" smtClean="0"/>
              <a:t> donors needed</a:t>
            </a:r>
          </a:p>
          <a:p>
            <a:endParaRPr lang="en-US" b="1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Moving beyond kidneys: </a:t>
            </a:r>
            <a:r>
              <a:rPr lang="en-US" dirty="0" smtClean="0"/>
              <a:t>Lungs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359" y="2384145"/>
            <a:ext cx="4411389" cy="37928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67865" y="5370139"/>
            <a:ext cx="177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[Date et al. 2005; </a:t>
            </a:r>
            <a:r>
              <a:rPr lang="en-US" sz="1400" dirty="0" err="1" smtClean="0"/>
              <a:t>Sönmez</a:t>
            </a:r>
            <a:r>
              <a:rPr lang="en-US" sz="1400" dirty="0" smtClean="0"/>
              <a:t> 2014]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5" y="2800535"/>
            <a:ext cx="3834216" cy="30928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8650" y="5893359"/>
            <a:ext cx="3849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(Compare to the single configuration for a “3-cycle” in kidney exchange.)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489465" y="1246286"/>
            <a:ext cx="3423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</a:t>
            </a:r>
            <a:r>
              <a:rPr lang="en-US" sz="1600" dirty="0" err="1"/>
              <a:t>Ergin</a:t>
            </a:r>
            <a:r>
              <a:rPr lang="en-US" sz="1600" dirty="0"/>
              <a:t>, </a:t>
            </a:r>
            <a:r>
              <a:rPr lang="en-US" sz="1600" dirty="0" err="1"/>
              <a:t>Sönmez</a:t>
            </a:r>
            <a:r>
              <a:rPr lang="en-US" sz="1600" dirty="0"/>
              <a:t>, </a:t>
            </a:r>
            <a:r>
              <a:rPr lang="en-US" sz="1600" dirty="0" err="1"/>
              <a:t>Ünver</a:t>
            </a:r>
            <a:r>
              <a:rPr lang="en-US" sz="1600" dirty="0"/>
              <a:t> </a:t>
            </a:r>
            <a:r>
              <a:rPr lang="en-US" sz="1600" i="1" dirty="0" err="1"/>
              <a:t>w.p</a:t>
            </a:r>
            <a:r>
              <a:rPr lang="en-US" sz="1600" i="1" dirty="0"/>
              <a:t>. 2014</a:t>
            </a:r>
            <a:r>
              <a:rPr lang="en-US" sz="1600" dirty="0"/>
              <a:t>]</a:t>
            </a:r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60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Other Recent &amp; Ongoing research in this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3326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Dynamic matching theory with a kidney exchange flavor: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 smtClean="0"/>
              <a:t>Akbarpour</a:t>
            </a:r>
            <a:r>
              <a:rPr lang="en-US" b="0" dirty="0" smtClean="0"/>
              <a:t> et al., “</a:t>
            </a:r>
            <a:r>
              <a:rPr lang="en-US" b="0" dirty="0"/>
              <a:t>Thickness and Information in Dynamic Matching </a:t>
            </a:r>
            <a:r>
              <a:rPr lang="en-US" b="0" dirty="0" smtClean="0"/>
              <a:t>Markets”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Anderson et al., “</a:t>
            </a:r>
            <a:r>
              <a:rPr lang="en-US" b="0" dirty="0"/>
              <a:t>A dynamic model of barter </a:t>
            </a:r>
            <a:r>
              <a:rPr lang="en-US" b="0" dirty="0" smtClean="0"/>
              <a:t>exchange”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 smtClean="0"/>
              <a:t>Ashlagi</a:t>
            </a:r>
            <a:r>
              <a:rPr lang="en-US" b="0" dirty="0" smtClean="0"/>
              <a:t> et al., “</a:t>
            </a:r>
            <a:r>
              <a:rPr lang="en-US" b="0" dirty="0"/>
              <a:t>On matching and thickness in heterogeneous dynamic </a:t>
            </a:r>
            <a:r>
              <a:rPr lang="en-US" b="0" dirty="0" smtClean="0"/>
              <a:t>markets”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Das et al., “Competing dynamic matching markets”</a:t>
            </a:r>
          </a:p>
          <a:p>
            <a:r>
              <a:rPr lang="en-US" dirty="0" smtClean="0"/>
              <a:t>Mechanism design: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Blum et al. “Opting in to optimal </a:t>
            </a:r>
            <a:r>
              <a:rPr lang="en-US" b="0" dirty="0"/>
              <a:t>m</a:t>
            </a:r>
            <a:r>
              <a:rPr lang="en-US" b="0" dirty="0" smtClean="0"/>
              <a:t>atchings”</a:t>
            </a:r>
          </a:p>
          <a:p>
            <a:r>
              <a:rPr lang="en-US" dirty="0" smtClean="0"/>
              <a:t>Not “in the large” random graph models: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Ding et al., “A non-asymptotic approach to analyzing kidney exchange graphs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1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635868"/>
            <a:ext cx="8989454" cy="158626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Next Class: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Optimal batch clearing of Organ exchanges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1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Non-directed donors &amp; chains</a:t>
            </a:r>
            <a:endParaRPr lang="en-US" sz="3200" dirty="0"/>
          </a:p>
        </p:txBody>
      </p:sp>
      <p:sp>
        <p:nvSpPr>
          <p:cNvPr id="7" name="Content Placeholder 30"/>
          <p:cNvSpPr>
            <a:spLocks noGrp="1"/>
          </p:cNvSpPr>
          <p:nvPr>
            <p:ph idx="1"/>
          </p:nvPr>
        </p:nvSpPr>
        <p:spPr>
          <a:xfrm>
            <a:off x="457200" y="4931227"/>
            <a:ext cx="8229600" cy="1416578"/>
          </a:xfrm>
        </p:spPr>
        <p:txBody>
          <a:bodyPr>
            <a:normAutofit/>
          </a:bodyPr>
          <a:lstStyle/>
          <a:p>
            <a:r>
              <a:rPr lang="en-US" b="0" i="1" dirty="0" smtClean="0"/>
              <a:t>Not executed simultaneously, so no length cap</a:t>
            </a:r>
            <a:r>
              <a:rPr lang="en-US" b="0" i="1" dirty="0"/>
              <a:t> </a:t>
            </a:r>
            <a:r>
              <a:rPr lang="en-US" b="0" i="1" dirty="0" smtClean="0"/>
              <a:t>required based on logistic concerns </a:t>
            </a:r>
            <a:r>
              <a:rPr lang="is-IS" b="0" i="1" dirty="0" smtClean="0"/>
              <a:t>…</a:t>
            </a:r>
          </a:p>
          <a:p>
            <a:r>
              <a:rPr lang="is-IS" b="0" i="1" dirty="0" smtClean="0"/>
              <a:t>… </a:t>
            </a:r>
            <a:r>
              <a:rPr lang="is-IS" dirty="0" smtClean="0"/>
              <a:t>but in practice edges fail, so </a:t>
            </a:r>
            <a:r>
              <a:rPr lang="is-IS" i="1" dirty="0" smtClean="0"/>
              <a:t>some</a:t>
            </a:r>
            <a:r>
              <a:rPr lang="is-IS" dirty="0" smtClean="0"/>
              <a:t> finite cap is used!</a:t>
            </a:r>
            <a:endParaRPr lang="en-US" b="0" i="1" dirty="0" smtClean="0"/>
          </a:p>
        </p:txBody>
      </p:sp>
      <p:sp>
        <p:nvSpPr>
          <p:cNvPr id="8" name="Oval 7"/>
          <p:cNvSpPr/>
          <p:nvPr/>
        </p:nvSpPr>
        <p:spPr>
          <a:xfrm>
            <a:off x="381000" y="1981200"/>
            <a:ext cx="990600" cy="990600"/>
          </a:xfrm>
          <a:prstGeom prst="ellipse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NDD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2209800" y="3505200"/>
            <a:ext cx="990600" cy="9906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P1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209800" y="1981200"/>
            <a:ext cx="990600" cy="9906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D1</a:t>
            </a:r>
            <a:endParaRPr lang="en-US" dirty="0"/>
          </a:p>
        </p:txBody>
      </p:sp>
      <p:cxnSp>
        <p:nvCxnSpPr>
          <p:cNvPr id="11" name="Straight Connector 10"/>
          <p:cNvCxnSpPr>
            <a:stCxn id="9" idx="0"/>
            <a:endCxn id="10" idx="4"/>
          </p:cNvCxnSpPr>
          <p:nvPr/>
        </p:nvCxnSpPr>
        <p:spPr>
          <a:xfrm flipV="1">
            <a:off x="2705100" y="2971800"/>
            <a:ext cx="0" cy="53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5"/>
            <a:endCxn id="9" idx="1"/>
          </p:cNvCxnSpPr>
          <p:nvPr/>
        </p:nvCxnSpPr>
        <p:spPr>
          <a:xfrm>
            <a:off x="1226530" y="2826730"/>
            <a:ext cx="1128340" cy="8235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4038600" y="3505200"/>
            <a:ext cx="990600" cy="9906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P2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038600" y="1981200"/>
            <a:ext cx="990600" cy="9906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D2</a:t>
            </a:r>
            <a:endParaRPr lang="en-US" dirty="0"/>
          </a:p>
        </p:txBody>
      </p:sp>
      <p:cxnSp>
        <p:nvCxnSpPr>
          <p:cNvPr id="15" name="Straight Connector 14"/>
          <p:cNvCxnSpPr>
            <a:stCxn id="13" idx="0"/>
            <a:endCxn id="14" idx="4"/>
          </p:cNvCxnSpPr>
          <p:nvPr/>
        </p:nvCxnSpPr>
        <p:spPr>
          <a:xfrm flipV="1">
            <a:off x="4533900" y="2971800"/>
            <a:ext cx="0" cy="53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867400" y="3505200"/>
            <a:ext cx="990600" cy="9906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P3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5867400" y="1981200"/>
            <a:ext cx="990600" cy="9906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D3</a:t>
            </a:r>
            <a:endParaRPr lang="en-US" dirty="0"/>
          </a:p>
        </p:txBody>
      </p:sp>
      <p:cxnSp>
        <p:nvCxnSpPr>
          <p:cNvPr id="18" name="Straight Connector 17"/>
          <p:cNvCxnSpPr>
            <a:stCxn id="16" idx="0"/>
            <a:endCxn id="17" idx="4"/>
          </p:cNvCxnSpPr>
          <p:nvPr/>
        </p:nvCxnSpPr>
        <p:spPr>
          <a:xfrm flipV="1">
            <a:off x="6362700" y="2971800"/>
            <a:ext cx="0" cy="53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0" idx="5"/>
            <a:endCxn id="13" idx="1"/>
          </p:cNvCxnSpPr>
          <p:nvPr/>
        </p:nvCxnSpPr>
        <p:spPr>
          <a:xfrm>
            <a:off x="3055330" y="2826730"/>
            <a:ext cx="1128340" cy="8235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5"/>
            <a:endCxn id="16" idx="1"/>
          </p:cNvCxnSpPr>
          <p:nvPr/>
        </p:nvCxnSpPr>
        <p:spPr>
          <a:xfrm>
            <a:off x="4884130" y="2826730"/>
            <a:ext cx="1128340" cy="8235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7" idx="5"/>
          </p:cNvCxnSpPr>
          <p:nvPr/>
        </p:nvCxnSpPr>
        <p:spPr>
          <a:xfrm>
            <a:off x="6712930" y="2826730"/>
            <a:ext cx="1197210" cy="8162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48600" y="2930604"/>
            <a:ext cx="91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accent1"/>
                </a:solidFill>
              </a:rPr>
              <a:t>…</a:t>
            </a:r>
            <a:endParaRPr lang="en-US" sz="6600" dirty="0">
              <a:solidFill>
                <a:schemeClr val="accent1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 flipV="1">
            <a:off x="267644" y="3149526"/>
            <a:ext cx="1567543" cy="889073"/>
          </a:xfrm>
          <a:prstGeom prst="wedgeEllipseCallout">
            <a:avLst>
              <a:gd name="adj1" fmla="val -17361"/>
              <a:gd name="adj2" fmla="val 6494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00020" y="3252459"/>
            <a:ext cx="1454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Pay it forward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961414" y="1268780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[Rees et al. 2009]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0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animBg="1"/>
      <p:bldP spid="10" grpId="0" animBg="1"/>
      <p:bldP spid="13" grpId="0" animBg="1"/>
      <p:bldP spid="14" grpId="0" animBg="1"/>
      <p:bldP spid="16" grpId="0" animBg="1"/>
      <p:bldP spid="17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743334" cy="91990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clearing problem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14160"/>
            <a:ext cx="7620000" cy="1626082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>
                <a:solidFill>
                  <a:schemeClr val="tx2"/>
                </a:solidFill>
              </a:rPr>
              <a:t>clearing problem</a:t>
            </a:r>
            <a:r>
              <a:rPr lang="en-US" dirty="0" smtClean="0"/>
              <a:t> is to find </a:t>
            </a:r>
            <a:r>
              <a:rPr lang="en-US" dirty="0"/>
              <a:t>the “best” disjoint set of cycles of length at most </a:t>
            </a:r>
            <a:r>
              <a:rPr lang="en-US" i="1" dirty="0"/>
              <a:t>L</a:t>
            </a:r>
            <a:r>
              <a:rPr lang="en-US" dirty="0"/>
              <a:t>, and </a:t>
            </a:r>
            <a:r>
              <a:rPr lang="en-US" dirty="0" smtClean="0"/>
              <a:t>chains</a:t>
            </a:r>
            <a:endParaRPr lang="en-US" dirty="0"/>
          </a:p>
          <a:p>
            <a:pPr lvl="1"/>
            <a:r>
              <a:rPr lang="en-US" dirty="0" smtClean="0"/>
              <a:t>Very hard combinatorial optimization problem that we will focus on in the succeeding two lectures.</a:t>
            </a:r>
            <a:endParaRPr lang="en-US" dirty="0"/>
          </a:p>
        </p:txBody>
      </p:sp>
      <p:pic>
        <p:nvPicPr>
          <p:cNvPr id="11" name="Picture 10" descr="Screen Shot 2015-12-03 at 11.59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6" y="1214567"/>
            <a:ext cx="8458161" cy="3477647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Individual rationality (IR)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33432"/>
            <a:ext cx="7620000" cy="2792731"/>
          </a:xfrm>
        </p:spPr>
        <p:txBody>
          <a:bodyPr/>
          <a:lstStyle/>
          <a:p>
            <a:r>
              <a:rPr lang="en-US" dirty="0" smtClean="0"/>
              <a:t>Long-term IR: </a:t>
            </a:r>
          </a:p>
          <a:p>
            <a:pPr lvl="1"/>
            <a:r>
              <a:rPr lang="en-US" dirty="0" smtClean="0"/>
              <a:t>In the long-run, a center will receive at least the same number of matches by participating</a:t>
            </a:r>
          </a:p>
          <a:p>
            <a:r>
              <a:rPr lang="en-US" dirty="0" smtClean="0"/>
              <a:t>Short-term IR:</a:t>
            </a:r>
          </a:p>
          <a:p>
            <a:pPr lvl="1"/>
            <a:r>
              <a:rPr lang="en-US" dirty="0" smtClean="0"/>
              <a:t>At each time period, a center receives at least the same number of matches by participating</a:t>
            </a:r>
          </a:p>
          <a:p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543050" y="1943100"/>
            <a:ext cx="6172200" cy="9715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Will I be better off participating in the mechanism than I would be otherwise?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7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 </a:t>
            </a:r>
            <a:r>
              <a:rPr lang="en-US" dirty="0" err="1" smtClean="0"/>
              <a:t>proofness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3129280"/>
            <a:ext cx="7620000" cy="2996883"/>
          </a:xfrm>
        </p:spPr>
        <p:txBody>
          <a:bodyPr/>
          <a:lstStyle/>
          <a:p>
            <a:r>
              <a:rPr lang="en-US" smtClean="0"/>
              <a:t>In any state of the world …</a:t>
            </a:r>
          </a:p>
          <a:p>
            <a:pPr lvl="1"/>
            <a:r>
              <a:rPr lang="en-US" smtClean="0"/>
              <a:t>time period, past performance, competitors’ strategies, current private type, etc</a:t>
            </a:r>
          </a:p>
          <a:p>
            <a:r>
              <a:rPr lang="en-US" smtClean="0"/>
              <a:t>… a center is not worse off reporting its full private set of pairs than reporting any other subset</a:t>
            </a:r>
          </a:p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543050" y="1943100"/>
            <a:ext cx="6172200" cy="9715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Do I have any reason to lie to the mechanism?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304233" y="5451873"/>
            <a:ext cx="3771900" cy="5715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ym typeface="Wingdings"/>
              </a:rPr>
              <a:t> </a:t>
            </a:r>
            <a:r>
              <a:rPr lang="en-US" sz="2100" dirty="0"/>
              <a:t>No reason to strategize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9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Efficiency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3333432"/>
            <a:ext cx="7620000" cy="2792731"/>
          </a:xfrm>
        </p:spPr>
        <p:txBody>
          <a:bodyPr/>
          <a:lstStyle/>
          <a:p>
            <a:r>
              <a:rPr lang="en-US" smtClean="0"/>
              <a:t>Efficiency:</a:t>
            </a:r>
          </a:p>
          <a:p>
            <a:pPr lvl="1"/>
            <a:r>
              <a:rPr lang="en-US" dirty="0" smtClean="0"/>
              <a:t>Produces a maximum (i.e. max global social welfare) matching given all pairs, regardless of revelation</a:t>
            </a:r>
          </a:p>
          <a:p>
            <a:r>
              <a:rPr lang="en-US" dirty="0" smtClean="0"/>
              <a:t>IR-Efficiency:</a:t>
            </a:r>
          </a:p>
          <a:p>
            <a:pPr lvl="1"/>
            <a:r>
              <a:rPr lang="en-US" dirty="0" smtClean="0"/>
              <a:t>Produces a maximum matching constrained by short-term individual rationality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1543050" y="1943100"/>
            <a:ext cx="6172200" cy="9715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Does the mechanism result in the absolute best possible solution?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8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11878</TotalTime>
  <Words>2448</Words>
  <Application>Microsoft Macintosh PowerPoint</Application>
  <PresentationFormat>On-screen Show (4:3)</PresentationFormat>
  <Paragraphs>382</Paragraphs>
  <Slides>43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 Black</vt:lpstr>
      <vt:lpstr>Calibri</vt:lpstr>
      <vt:lpstr>Cambria Math</vt:lpstr>
      <vt:lpstr>Symbol</vt:lpstr>
      <vt:lpstr>Wingdings</vt:lpstr>
      <vt:lpstr>Arial</vt:lpstr>
      <vt:lpstr>Essential</vt:lpstr>
      <vt:lpstr>Applied Mechanism Design For Social Good</vt:lpstr>
      <vt:lpstr>This class: Organ Exchange</vt:lpstr>
      <vt:lpstr>Kidney transplantation</vt:lpstr>
      <vt:lpstr>Kidney exchange</vt:lpstr>
      <vt:lpstr>Non-directed donors &amp; chains</vt:lpstr>
      <vt:lpstr>The clearing problem</vt:lpstr>
      <vt:lpstr>Individual rationality (IR)</vt:lpstr>
      <vt:lpstr>Strategy proofness</vt:lpstr>
      <vt:lpstr>Efficiency</vt:lpstr>
      <vt:lpstr>First: Only Cycles (no Chains)</vt:lpstr>
      <vt:lpstr>The basic kidney exchange game</vt:lpstr>
      <vt:lpstr>Individually rational?</vt:lpstr>
      <vt:lpstr>It can get much worse</vt:lpstr>
      <vt:lpstr>Restriction #1</vt:lpstr>
      <vt:lpstr>Restriction #2</vt:lpstr>
      <vt:lpstr>Restriction #3</vt:lpstr>
      <vt:lpstr>More negative mechanism design results</vt:lpstr>
      <vt:lpstr>Hopeless …?</vt:lpstr>
      <vt:lpstr>Dynamic, Credit-Based Mechanism</vt:lpstr>
      <vt:lpstr>Credits</vt:lpstr>
      <vt:lpstr>The dynamic mechanism</vt:lpstr>
      <vt:lpstr>Theoretical guarantees</vt:lpstr>
      <vt:lpstr>Lots of open problems here</vt:lpstr>
      <vt:lpstr>What do efficient matchings Even look like …?</vt:lpstr>
      <vt:lpstr>Random graph Primer</vt:lpstr>
      <vt:lpstr>A stylized Erdős-Rényi-style Model of Kidney Exchange</vt:lpstr>
      <vt:lpstr>Efficient matching in dense graphs with only cycles</vt:lpstr>
      <vt:lpstr>Visually …</vt:lpstr>
      <vt:lpstr>Price of fairness</vt:lpstr>
      <vt:lpstr>Price of fairness in kidney exchange</vt:lpstr>
      <vt:lpstr>PowerPoint Presentation</vt:lpstr>
      <vt:lpstr>In theory, the price of fairness is low</vt:lpstr>
      <vt:lpstr>Problems with this type of model</vt:lpstr>
      <vt:lpstr>A taste of the sparse model …</vt:lpstr>
      <vt:lpstr>Moving beyond kidneys: Livers</vt:lpstr>
      <vt:lpstr>Moving beyond kidneys: Multi-Organ Exchange</vt:lpstr>
      <vt:lpstr>Sparse graph, many altruists</vt:lpstr>
      <vt:lpstr>Intuition</vt:lpstr>
      <vt:lpstr>Sparse graph, few altruists</vt:lpstr>
      <vt:lpstr>Intuition</vt:lpstr>
      <vt:lpstr>Moving beyond kidneys: Lungs</vt:lpstr>
      <vt:lpstr>Other Recent &amp; Ongoing research in this space</vt:lpstr>
      <vt:lpstr>Next Class: Optimal batch clearing of Organ exchanges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Dickerson</cp:lastModifiedBy>
  <cp:revision>1557</cp:revision>
  <cp:lastPrinted>2016-09-29T05:03:36Z</cp:lastPrinted>
  <dcterms:created xsi:type="dcterms:W3CDTF">2013-03-05T15:39:19Z</dcterms:created>
  <dcterms:modified xsi:type="dcterms:W3CDTF">2016-09-29T05:30:39Z</dcterms:modified>
</cp:coreProperties>
</file>