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54"/>
  </p:notesMasterIdLst>
  <p:handoutMasterIdLst>
    <p:handoutMasterId r:id="rId55"/>
  </p:handoutMasterIdLst>
  <p:sldIdLst>
    <p:sldId id="256" r:id="rId2"/>
    <p:sldId id="408" r:id="rId3"/>
    <p:sldId id="427" r:id="rId4"/>
    <p:sldId id="429" r:id="rId5"/>
    <p:sldId id="428" r:id="rId6"/>
    <p:sldId id="430" r:id="rId7"/>
    <p:sldId id="475" r:id="rId8"/>
    <p:sldId id="476" r:id="rId9"/>
    <p:sldId id="477" r:id="rId10"/>
    <p:sldId id="478" r:id="rId11"/>
    <p:sldId id="451" r:id="rId12"/>
    <p:sldId id="431" r:id="rId13"/>
    <p:sldId id="449" r:id="rId14"/>
    <p:sldId id="446" r:id="rId15"/>
    <p:sldId id="432" r:id="rId16"/>
    <p:sldId id="453" r:id="rId17"/>
    <p:sldId id="454" r:id="rId18"/>
    <p:sldId id="450" r:id="rId19"/>
    <p:sldId id="452" r:id="rId20"/>
    <p:sldId id="433" r:id="rId21"/>
    <p:sldId id="455" r:id="rId22"/>
    <p:sldId id="456" r:id="rId23"/>
    <p:sldId id="434" r:id="rId24"/>
    <p:sldId id="435" r:id="rId25"/>
    <p:sldId id="437" r:id="rId26"/>
    <p:sldId id="438" r:id="rId27"/>
    <p:sldId id="447" r:id="rId28"/>
    <p:sldId id="448" r:id="rId29"/>
    <p:sldId id="439" r:id="rId30"/>
    <p:sldId id="440" r:id="rId31"/>
    <p:sldId id="441" r:id="rId32"/>
    <p:sldId id="442" r:id="rId33"/>
    <p:sldId id="443" r:id="rId34"/>
    <p:sldId id="444" r:id="rId35"/>
    <p:sldId id="474" r:id="rId36"/>
    <p:sldId id="457" r:id="rId37"/>
    <p:sldId id="458" r:id="rId38"/>
    <p:sldId id="459" r:id="rId39"/>
    <p:sldId id="460" r:id="rId40"/>
    <p:sldId id="461" r:id="rId41"/>
    <p:sldId id="462" r:id="rId42"/>
    <p:sldId id="463" r:id="rId43"/>
    <p:sldId id="464" r:id="rId44"/>
    <p:sldId id="465" r:id="rId45"/>
    <p:sldId id="466" r:id="rId46"/>
    <p:sldId id="467" r:id="rId47"/>
    <p:sldId id="468" r:id="rId48"/>
    <p:sldId id="469" r:id="rId49"/>
    <p:sldId id="470" r:id="rId50"/>
    <p:sldId id="471" r:id="rId51"/>
    <p:sldId id="472" r:id="rId52"/>
    <p:sldId id="445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386" autoAdjust="0"/>
    <p:restoredTop sz="92277" autoAdjust="0"/>
  </p:normalViewPr>
  <p:slideViewPr>
    <p:cSldViewPr snapToGrid="0" snapToObjects="1">
      <p:cViewPr varScale="1">
        <p:scale>
          <a:sx n="61" d="100"/>
          <a:sy n="61" d="100"/>
        </p:scale>
        <p:origin x="208" y="10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10/3/16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10/3/16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58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3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07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5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86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7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there is flow into V, then</a:t>
            </a:r>
            <a:r>
              <a:rPr lang="en-US" baseline="0" dirty="0" smtClean="0"/>
              <a:t> for every way V can be cut off from NDDs, there must be at least as much flow over that cut.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6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/>
              <a:t>Even with only 1000 patients, there are 3M cycles.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56C48-04CC-4207-A47D-F4F1968C753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88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0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98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2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CG-TSP,</a:t>
            </a:r>
            <a:r>
              <a:rPr lang="en-US" baseline="0" dirty="0" smtClean="0"/>
              <a:t> BP-DFS, and others timed out, while our models</a:t>
            </a:r>
            <a:br>
              <a:rPr lang="en-US" baseline="0" dirty="0" smtClean="0"/>
            </a:br>
            <a:r>
              <a:rPr lang="en-US" baseline="0" dirty="0" smtClean="0"/>
              <a:t>* Can still clear these exchange</a:t>
            </a:r>
          </a:p>
          <a:p>
            <a:r>
              <a:rPr lang="en-US" baseline="0" dirty="0" smtClean="0"/>
              <a:t>* Scale more gracefully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73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42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CMSC828M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CMSC828M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CMSC828M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CMSC828M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John P. Dickerson - CMSC828M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CMSC828M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CMSC828M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CMSC828M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CMSC828M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CMSC828M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CMSC828M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John P. Dickerson - CMSC828M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19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Applied Mechanism Design For Social Good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 smtClean="0"/>
              <a:t>John P Dickerson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Lecture #11 – 10/4/2016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CMSC828M</a:t>
            </a:r>
          </a:p>
          <a:p>
            <a:r>
              <a:rPr lang="en-US" sz="1600" b="1" dirty="0" smtClean="0"/>
              <a:t>Tuesdays &amp; Thursdays</a:t>
            </a:r>
          </a:p>
          <a:p>
            <a:r>
              <a:rPr lang="en-US" sz="1600" b="1" dirty="0" smtClean="0"/>
              <a:t>12:30pm – 1:45pm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Case: </a:t>
            </a:r>
            <a:r>
              <a:rPr lang="en-US" i="1" dirty="0" smtClean="0"/>
              <a:t>L</a:t>
            </a:r>
            <a:r>
              <a:rPr lang="en-US" dirty="0" smtClean="0"/>
              <a:t> =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a perfect cycle cover </a:t>
            </a:r>
            <a:r>
              <a:rPr lang="en-US" dirty="0" smtClean="0">
                <a:sym typeface="Wingdings"/>
              </a:rPr>
              <a:t> </a:t>
            </a:r>
            <a:r>
              <a:rPr lang="en-US" i="1" dirty="0" smtClean="0">
                <a:sym typeface="Wingdings"/>
              </a:rPr>
              <a:t>M</a:t>
            </a:r>
            <a:r>
              <a:rPr lang="en-US" dirty="0" smtClean="0">
                <a:sym typeface="Wingdings"/>
              </a:rPr>
              <a:t> is a perfect 3D matching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ym typeface="Wingdings"/>
              </a:rPr>
              <a:t>Construction only has 3-cycles and </a:t>
            </a:r>
            <a:r>
              <a:rPr lang="en-US" i="1" dirty="0" smtClean="0">
                <a:sym typeface="Wingdings"/>
              </a:rPr>
              <a:t>L</a:t>
            </a:r>
            <a:r>
              <a:rPr lang="en-US" dirty="0" smtClean="0">
                <a:sym typeface="Wingdings"/>
              </a:rPr>
              <a:t>-cycles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ym typeface="Wingdings"/>
              </a:rPr>
              <a:t>Short cycles (i.e., 3-cycles) are disjoint from the rest of the graph by construction</a:t>
            </a:r>
          </a:p>
          <a:p>
            <a:r>
              <a:rPr lang="en-US" dirty="0" smtClean="0">
                <a:sym typeface="Wingdings"/>
              </a:rPr>
              <a:t>Thus, given a 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perfect cover </a:t>
            </a:r>
            <a:r>
              <a:rPr lang="en-US" dirty="0" smtClean="0">
                <a:sym typeface="Wingdings"/>
              </a:rPr>
              <a:t>(by assumption):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ym typeface="Wingdings"/>
              </a:rPr>
              <a:t>Widgets either contribute according to </a:t>
            </a:r>
            <a:r>
              <a:rPr lang="en-US" dirty="0" err="1" smtClean="0">
                <a:sym typeface="Wingdings"/>
              </a:rPr>
              <a:t>t</a:t>
            </a:r>
            <a:r>
              <a:rPr lang="en-US" baseline="-25000" dirty="0" err="1" smtClean="0"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 in M </a:t>
            </a:r>
            <a:r>
              <a:rPr lang="is-IS" dirty="0" smtClean="0">
                <a:sym typeface="Wingdings"/>
              </a:rPr>
              <a:t>…</a:t>
            </a:r>
            <a:endParaRPr lang="en-US" dirty="0" smtClean="0">
              <a:sym typeface="Wingdings"/>
            </a:endParaRPr>
          </a:p>
          <a:p>
            <a:pPr marL="342900" indent="-342900">
              <a:buFont typeface="Arial" charset="0"/>
              <a:buChar char="•"/>
            </a:pPr>
            <a:r>
              <a:rPr lang="is-IS" dirty="0" smtClean="0">
                <a:sym typeface="Wingdings"/>
              </a:rPr>
              <a:t>… or t</a:t>
            </a:r>
            <a:r>
              <a:rPr lang="is-IS" baseline="-25000" dirty="0" smtClean="0">
                <a:sym typeface="Wingdings"/>
              </a:rPr>
              <a:t>i</a:t>
            </a:r>
            <a:r>
              <a:rPr lang="is-IS" dirty="0" smtClean="0">
                <a:sym typeface="Wingdings"/>
              </a:rPr>
              <a:t> not in M.</a:t>
            </a:r>
          </a:p>
          <a:p>
            <a:r>
              <a:rPr lang="is-IS" dirty="0" smtClean="0">
                <a:sym typeface="Wingdings"/>
              </a:rPr>
              <a:t>Thus there is a perfect matching in the original 3D matching instance.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7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8400"/>
            <a:ext cx="8981440" cy="813118"/>
          </a:xfrm>
        </p:spPr>
        <p:txBody>
          <a:bodyPr/>
          <a:lstStyle/>
          <a:p>
            <a:pPr algn="ctr"/>
            <a:r>
              <a:rPr lang="en-US" dirty="0" smtClean="0"/>
              <a:t>Hopeless </a:t>
            </a:r>
            <a:r>
              <a:rPr lang="is-IS" dirty="0" smtClean="0"/>
              <a:t>…?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00" y="3738880"/>
            <a:ext cx="2453640" cy="245364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2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63543" cy="1371600"/>
          </a:xfrm>
        </p:spPr>
        <p:txBody>
          <a:bodyPr/>
          <a:lstStyle/>
          <a:p>
            <a:r>
              <a:rPr lang="en-US" dirty="0" smtClean="0"/>
              <a:t>Basic Approach #1:</a:t>
            </a:r>
            <a:br>
              <a:rPr lang="en-US" dirty="0" smtClean="0"/>
            </a:br>
            <a:r>
              <a:rPr lang="en-US" dirty="0" smtClean="0"/>
              <a:t>The Edge formulation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4487"/>
            <a:ext cx="8229600" cy="4876800"/>
          </a:xfrm>
        </p:spPr>
        <p:txBody>
          <a:bodyPr>
            <a:normAutofit/>
          </a:bodyPr>
          <a:lstStyle/>
          <a:p>
            <a:r>
              <a:rPr lang="en-US" b="0" dirty="0" smtClean="0"/>
              <a:t>Binary variable </a:t>
            </a:r>
            <a:r>
              <a:rPr lang="en-US" b="0" i="1" dirty="0" err="1" smtClean="0"/>
              <a:t>x</a:t>
            </a:r>
            <a:r>
              <a:rPr lang="en-US" b="0" i="1" baseline="-25000" dirty="0" err="1" smtClean="0"/>
              <a:t>ij</a:t>
            </a:r>
            <a:r>
              <a:rPr lang="en-US" b="0" dirty="0" smtClean="0"/>
              <a:t> for each edge from </a:t>
            </a:r>
            <a:r>
              <a:rPr lang="en-US" b="0" i="1" dirty="0" err="1" smtClean="0"/>
              <a:t>i</a:t>
            </a:r>
            <a:r>
              <a:rPr lang="en-US" b="0" dirty="0" smtClean="0"/>
              <a:t> to </a:t>
            </a:r>
            <a:r>
              <a:rPr lang="en-US" b="0" i="1" dirty="0" smtClean="0"/>
              <a:t>j</a:t>
            </a:r>
          </a:p>
          <a:p>
            <a:pPr marL="0" indent="0">
              <a:buNone/>
            </a:pPr>
            <a:r>
              <a:rPr lang="en-US" b="1" dirty="0" smtClean="0"/>
              <a:t>Maximize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	</a:t>
            </a:r>
            <a:r>
              <a:rPr lang="en-US" b="0" i="1" dirty="0" smtClean="0"/>
              <a:t>u</a:t>
            </a:r>
            <a:r>
              <a:rPr lang="en-US" b="0" dirty="0" smtClean="0"/>
              <a:t>(</a:t>
            </a:r>
            <a:r>
              <a:rPr lang="en-US" b="0" i="1" dirty="0" smtClean="0"/>
              <a:t>M</a:t>
            </a:r>
            <a:r>
              <a:rPr lang="en-US" b="0" dirty="0" smtClean="0"/>
              <a:t>) = </a:t>
            </a:r>
            <a:r>
              <a:rPr lang="en-US" b="0" dirty="0" err="1" smtClean="0"/>
              <a:t>Σ</a:t>
            </a:r>
            <a:r>
              <a:rPr lang="en-US" b="0" dirty="0" smtClean="0"/>
              <a:t> </a:t>
            </a:r>
            <a:r>
              <a:rPr lang="en-US" b="0" dirty="0" err="1" smtClean="0"/>
              <a:t>w</a:t>
            </a:r>
            <a:r>
              <a:rPr lang="en-US" b="0" baseline="-25000" dirty="0" err="1" smtClean="0"/>
              <a:t>ij</a:t>
            </a:r>
            <a:r>
              <a:rPr lang="en-US" b="0" baseline="-25000" dirty="0" smtClean="0"/>
              <a:t> </a:t>
            </a:r>
            <a:r>
              <a:rPr lang="en-US" b="0" i="1" dirty="0" err="1" smtClean="0"/>
              <a:t>x</a:t>
            </a:r>
            <a:r>
              <a:rPr lang="en-US" b="0" i="1" baseline="-25000" dirty="0" err="1" smtClean="0"/>
              <a:t>ij</a:t>
            </a:r>
            <a:endParaRPr lang="en-US" b="0" i="1" baseline="-25000" dirty="0" smtClean="0"/>
          </a:p>
          <a:p>
            <a:pPr marL="0" indent="0">
              <a:buNone/>
            </a:pPr>
            <a:r>
              <a:rPr lang="en-US" b="1" dirty="0" smtClean="0"/>
              <a:t>Subject to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	</a:t>
            </a:r>
            <a:r>
              <a:rPr lang="en-US" b="0" dirty="0" err="1" smtClean="0"/>
              <a:t>Σ</a:t>
            </a:r>
            <a:r>
              <a:rPr lang="en-US" b="0" baseline="-25000" dirty="0" err="1" smtClean="0"/>
              <a:t>j</a:t>
            </a:r>
            <a:r>
              <a:rPr lang="en-US" b="0" dirty="0" smtClean="0"/>
              <a:t> </a:t>
            </a:r>
            <a:r>
              <a:rPr lang="en-US" b="0" i="1" dirty="0" err="1" smtClean="0"/>
              <a:t>x</a:t>
            </a:r>
            <a:r>
              <a:rPr lang="en-US" b="0" i="1" baseline="-25000" dirty="0" err="1" smtClean="0"/>
              <a:t>ij</a:t>
            </a:r>
            <a:r>
              <a:rPr lang="en-US" b="0" i="1" dirty="0" smtClean="0"/>
              <a:t> = </a:t>
            </a:r>
            <a:r>
              <a:rPr lang="en-US" b="0" dirty="0" err="1" smtClean="0"/>
              <a:t>Σ</a:t>
            </a:r>
            <a:r>
              <a:rPr lang="en-US" b="0" baseline="-25000" dirty="0" err="1" smtClean="0"/>
              <a:t>j</a:t>
            </a:r>
            <a:r>
              <a:rPr lang="en-US" b="0" dirty="0" smtClean="0"/>
              <a:t> </a:t>
            </a:r>
            <a:r>
              <a:rPr lang="en-US" b="0" i="1" dirty="0" err="1" smtClean="0"/>
              <a:t>x</a:t>
            </a:r>
            <a:r>
              <a:rPr lang="en-US" b="0" i="1" baseline="-25000" dirty="0" err="1" smtClean="0"/>
              <a:t>ji</a:t>
            </a:r>
            <a:r>
              <a:rPr lang="en-US" b="0" i="1" dirty="0" smtClean="0"/>
              <a:t>			</a:t>
            </a:r>
            <a:r>
              <a:rPr lang="en-US" b="0" dirty="0" smtClean="0"/>
              <a:t>for each vertex </a:t>
            </a:r>
            <a:r>
              <a:rPr lang="en-US" b="0" i="1" dirty="0" err="1" smtClean="0"/>
              <a:t>i</a:t>
            </a:r>
            <a:endParaRPr lang="en-US" b="0" i="1" dirty="0" smtClean="0"/>
          </a:p>
          <a:p>
            <a:pPr marL="0" indent="0">
              <a:buNone/>
            </a:pPr>
            <a:r>
              <a:rPr lang="en-US" b="0" i="1" dirty="0" smtClean="0"/>
              <a:t>	</a:t>
            </a:r>
            <a:r>
              <a:rPr lang="en-US" b="0" dirty="0" err="1" smtClean="0"/>
              <a:t>Σ</a:t>
            </a:r>
            <a:r>
              <a:rPr lang="en-US" b="0" baseline="-25000" dirty="0" err="1" smtClean="0"/>
              <a:t>j</a:t>
            </a:r>
            <a:r>
              <a:rPr lang="en-US" b="0" dirty="0" smtClean="0"/>
              <a:t> </a:t>
            </a:r>
            <a:r>
              <a:rPr lang="en-US" b="0" i="1" dirty="0" err="1" smtClean="0"/>
              <a:t>x</a:t>
            </a:r>
            <a:r>
              <a:rPr lang="en-US" b="0" i="1" baseline="-25000" dirty="0" err="1" smtClean="0"/>
              <a:t>ij</a:t>
            </a:r>
            <a:r>
              <a:rPr lang="en-US" b="0" i="1" dirty="0" smtClean="0"/>
              <a:t> </a:t>
            </a:r>
            <a:r>
              <a:rPr lang="en-US" b="0" dirty="0" smtClean="0"/>
              <a:t>≤ 1				for each vertex </a:t>
            </a:r>
            <a:r>
              <a:rPr lang="en-US" b="0" i="1" dirty="0" err="1" smtClean="0"/>
              <a:t>i</a:t>
            </a:r>
            <a:endParaRPr lang="en-US" b="0" i="1" dirty="0" smtClean="0"/>
          </a:p>
          <a:p>
            <a:pPr marL="0" indent="0">
              <a:buNone/>
            </a:pPr>
            <a:r>
              <a:rPr lang="en-US" b="0" i="1" dirty="0" smtClean="0"/>
              <a:t>	</a:t>
            </a:r>
            <a:r>
              <a:rPr lang="en-US" b="0" dirty="0" smtClean="0"/>
              <a:t>Σ</a:t>
            </a:r>
            <a:r>
              <a:rPr lang="en-US" b="0" baseline="-25000" dirty="0" smtClean="0"/>
              <a:t>1≤k≤L </a:t>
            </a:r>
            <a:r>
              <a:rPr lang="en-US" b="0" dirty="0" smtClean="0"/>
              <a:t>x</a:t>
            </a:r>
            <a:r>
              <a:rPr lang="en-US" b="0" baseline="-25000" dirty="0" smtClean="0"/>
              <a:t>i(k)</a:t>
            </a:r>
            <a:r>
              <a:rPr lang="en-US" b="0" baseline="-25000" dirty="0" err="1" smtClean="0"/>
              <a:t>i</a:t>
            </a:r>
            <a:r>
              <a:rPr lang="en-US" b="0" baseline="-25000" dirty="0" smtClean="0"/>
              <a:t>(k+1)</a:t>
            </a:r>
            <a:r>
              <a:rPr lang="en-US" b="0" dirty="0" smtClean="0"/>
              <a:t> ≤ L-1		for paths </a:t>
            </a:r>
            <a:r>
              <a:rPr lang="en-US" b="0" dirty="0" err="1" smtClean="0"/>
              <a:t>i</a:t>
            </a:r>
            <a:r>
              <a:rPr lang="en-US" b="0" dirty="0" smtClean="0"/>
              <a:t>(1)…</a:t>
            </a:r>
            <a:r>
              <a:rPr lang="en-US" b="0" dirty="0" err="1" smtClean="0"/>
              <a:t>i</a:t>
            </a:r>
            <a:r>
              <a:rPr lang="en-US" b="0" dirty="0" smtClean="0"/>
              <a:t>(L+1)</a:t>
            </a:r>
          </a:p>
          <a:p>
            <a:pPr marL="0" indent="0">
              <a:buNone/>
            </a:pPr>
            <a:r>
              <a:rPr lang="en-US" b="0" i="1" dirty="0" smtClean="0"/>
              <a:t>	 </a:t>
            </a:r>
            <a:r>
              <a:rPr lang="en-US" sz="2000" b="0" i="1" dirty="0" smtClean="0"/>
              <a:t>(</a:t>
            </a:r>
            <a:r>
              <a:rPr lang="en-US" sz="1600" b="0" i="1" dirty="0" smtClean="0"/>
              <a:t>no path of length L that doesn’t end where it started – cycle cap)</a:t>
            </a:r>
            <a:endParaRPr lang="en-US" b="0" i="1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089564" y="1355841"/>
            <a:ext cx="2890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[Abraham et al. 2007]</a:t>
            </a:r>
            <a:endParaRPr lang="en-US" sz="12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219200" y="3042919"/>
            <a:ext cx="4713515" cy="1376682"/>
            <a:chOff x="1219200" y="3042919"/>
            <a:chExt cx="4713515" cy="1376682"/>
          </a:xfrm>
        </p:grpSpPr>
        <p:sp>
          <p:nvSpPr>
            <p:cNvPr id="12" name="Oval 11"/>
            <p:cNvSpPr/>
            <p:nvPr/>
          </p:nvSpPr>
          <p:spPr>
            <a:xfrm>
              <a:off x="1219200" y="3853543"/>
              <a:ext cx="1719943" cy="566058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2253343" y="3287486"/>
              <a:ext cx="1915886" cy="566057"/>
            </a:xfrm>
            <a:prstGeom prst="line">
              <a:avLst/>
            </a:prstGeom>
            <a:ln w="28575">
              <a:solidFill>
                <a:schemeClr val="tx2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169229" y="3042919"/>
              <a:ext cx="1763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chemeClr val="tx2"/>
                  </a:solidFill>
                </a:rPr>
                <a:t>Flow constraint</a:t>
              </a:r>
              <a:endParaRPr lang="en-US" i="1" dirty="0">
                <a:solidFill>
                  <a:schemeClr val="tx2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4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State of the art for edge formulation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Builds on </a:t>
            </a:r>
            <a:r>
              <a:rPr lang="en-US" dirty="0"/>
              <a:t>the prize-collecting traveling salesperson </a:t>
            </a:r>
            <a:r>
              <a:rPr lang="en-US" dirty="0" smtClean="0"/>
              <a:t>problem</a:t>
            </a:r>
            <a:r>
              <a:rPr lang="en-US" sz="1600" dirty="0" smtClean="0"/>
              <a:t> [</a:t>
            </a:r>
            <a:r>
              <a:rPr lang="en-US" sz="1600" dirty="0" err="1" smtClean="0"/>
              <a:t>Balas</a:t>
            </a:r>
            <a:r>
              <a:rPr lang="en-US" sz="1600" dirty="0"/>
              <a:t> </a:t>
            </a:r>
            <a:r>
              <a:rPr lang="en-US" sz="1600" dirty="0" smtClean="0"/>
              <a:t>Networks-89]</a:t>
            </a:r>
            <a:endParaRPr lang="en-US" dirty="0"/>
          </a:p>
          <a:p>
            <a:pPr lvl="1"/>
            <a:r>
              <a:rPr lang="en-US" dirty="0" smtClean="0"/>
              <a:t>PC-TSP: visit </a:t>
            </a:r>
            <a:r>
              <a:rPr lang="en-US" dirty="0"/>
              <a:t>each city (patient-donor pair) exactly once, but with the additional option to pay some penalty to skip a </a:t>
            </a:r>
            <a:r>
              <a:rPr lang="en-US" dirty="0" smtClean="0"/>
              <a:t>city</a:t>
            </a:r>
            <a:r>
              <a:rPr lang="en-US" dirty="0"/>
              <a:t> </a:t>
            </a:r>
            <a:r>
              <a:rPr lang="en-US" dirty="0" smtClean="0"/>
              <a:t>(penalized for leaving pairs unmatched)</a:t>
            </a:r>
          </a:p>
          <a:p>
            <a:r>
              <a:rPr lang="en-US" dirty="0" smtClean="0"/>
              <a:t>They </a:t>
            </a:r>
            <a:r>
              <a:rPr lang="en-US" dirty="0"/>
              <a:t>maintain decision variables for all cycles of length at most </a:t>
            </a:r>
            <a:r>
              <a:rPr lang="en-US" i="1" dirty="0"/>
              <a:t>L</a:t>
            </a:r>
            <a:r>
              <a:rPr lang="en-US" dirty="0" smtClean="0"/>
              <a:t>, </a:t>
            </a:r>
            <a:r>
              <a:rPr lang="en-US" dirty="0"/>
              <a:t>but build chains in the final solution from decision variables associated with individual </a:t>
            </a:r>
            <a:r>
              <a:rPr lang="en-US" dirty="0" smtClean="0"/>
              <a:t>edges</a:t>
            </a:r>
          </a:p>
          <a:p>
            <a:r>
              <a:rPr lang="en-US" dirty="0" smtClean="0"/>
              <a:t>Then</a:t>
            </a:r>
            <a:r>
              <a:rPr lang="en-US" dirty="0"/>
              <a:t>, an exponential number of constraints </a:t>
            </a:r>
            <a:r>
              <a:rPr lang="en-US" dirty="0" smtClean="0"/>
              <a:t>could be </a:t>
            </a:r>
            <a:r>
              <a:rPr lang="en-US" dirty="0"/>
              <a:t>required to prevent the solver from including chains of length greater than </a:t>
            </a:r>
            <a:r>
              <a:rPr lang="en-US" i="1" dirty="0" smtClean="0"/>
              <a:t>K</a:t>
            </a:r>
            <a:r>
              <a:rPr lang="en-US" dirty="0" smtClean="0"/>
              <a:t>; </a:t>
            </a:r>
            <a:r>
              <a:rPr lang="en-US" dirty="0"/>
              <a:t>these are generated incrementally until optimality is proved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Leverage cut generation from PC-TSP literature to provide stronger (i.e. tighter) IP formulation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64736" y="1317421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[Anderson et al. PNAS-2015]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8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69629" cy="1371600"/>
          </a:xfrm>
        </p:spPr>
        <p:txBody>
          <a:bodyPr/>
          <a:lstStyle/>
          <a:p>
            <a:r>
              <a:rPr lang="en-US" dirty="0" smtClean="0"/>
              <a:t>Best Edge Formulation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81503" y="1355841"/>
            <a:ext cx="2890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[Anderson et al. 2015]</a:t>
            </a:r>
            <a:endParaRPr lang="en-US" sz="1200" dirty="0"/>
          </a:p>
        </p:txBody>
      </p:sp>
      <p:sp>
        <p:nvSpPr>
          <p:cNvPr id="7" name="Oval 6"/>
          <p:cNvSpPr/>
          <p:nvPr/>
        </p:nvSpPr>
        <p:spPr>
          <a:xfrm>
            <a:off x="979714" y="1937657"/>
            <a:ext cx="914400" cy="9144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738991" y="3265396"/>
            <a:ext cx="914400" cy="9144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824591" y="4582884"/>
            <a:ext cx="914400" cy="9144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753678" y="3945919"/>
            <a:ext cx="914400" cy="914400"/>
          </a:xfrm>
          <a:prstGeom prst="ellipse">
            <a:avLst/>
          </a:prstGeom>
          <a:ln w="38100"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4961270" y="5221241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827359" y="2727441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143250" y="4582885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143250" y="2139201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/>
          <p:cNvCxnSpPr>
            <a:stCxn id="12" idx="6"/>
            <a:endCxn id="11" idx="3"/>
          </p:cNvCxnSpPr>
          <p:nvPr/>
        </p:nvCxnSpPr>
        <p:spPr>
          <a:xfrm flipV="1">
            <a:off x="5875670" y="4726408"/>
            <a:ext cx="1011919" cy="9520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6"/>
            <a:endCxn id="15" idx="3"/>
          </p:cNvCxnSpPr>
          <p:nvPr/>
        </p:nvCxnSpPr>
        <p:spPr>
          <a:xfrm flipV="1">
            <a:off x="2653391" y="2919690"/>
            <a:ext cx="623770" cy="8029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6"/>
            <a:endCxn id="13" idx="3"/>
          </p:cNvCxnSpPr>
          <p:nvPr/>
        </p:nvCxnSpPr>
        <p:spPr>
          <a:xfrm flipV="1">
            <a:off x="2653391" y="3507930"/>
            <a:ext cx="2307879" cy="21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9" idx="6"/>
            <a:endCxn id="14" idx="1"/>
          </p:cNvCxnSpPr>
          <p:nvPr/>
        </p:nvCxnSpPr>
        <p:spPr>
          <a:xfrm>
            <a:off x="2653391" y="3722596"/>
            <a:ext cx="623770" cy="994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" idx="6"/>
            <a:endCxn id="14" idx="2"/>
          </p:cNvCxnSpPr>
          <p:nvPr/>
        </p:nvCxnSpPr>
        <p:spPr>
          <a:xfrm>
            <a:off x="1738991" y="5040084"/>
            <a:ext cx="140425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7" idx="6"/>
            <a:endCxn id="15" idx="2"/>
          </p:cNvCxnSpPr>
          <p:nvPr/>
        </p:nvCxnSpPr>
        <p:spPr>
          <a:xfrm>
            <a:off x="1894114" y="2394857"/>
            <a:ext cx="1249136" cy="2015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3" idx="5"/>
            <a:endCxn id="11" idx="1"/>
          </p:cNvCxnSpPr>
          <p:nvPr/>
        </p:nvCxnSpPr>
        <p:spPr>
          <a:xfrm>
            <a:off x="5607848" y="3507930"/>
            <a:ext cx="1279741" cy="57190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5" idx="6"/>
            <a:endCxn id="13" idx="2"/>
          </p:cNvCxnSpPr>
          <p:nvPr/>
        </p:nvCxnSpPr>
        <p:spPr>
          <a:xfrm>
            <a:off x="4057650" y="2596401"/>
            <a:ext cx="769709" cy="58824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4"/>
            <a:endCxn id="12" idx="0"/>
          </p:cNvCxnSpPr>
          <p:nvPr/>
        </p:nvCxnSpPr>
        <p:spPr>
          <a:xfrm>
            <a:off x="5284559" y="3641841"/>
            <a:ext cx="133911" cy="157940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2" idx="3"/>
            <a:endCxn id="14" idx="6"/>
          </p:cNvCxnSpPr>
          <p:nvPr/>
        </p:nvCxnSpPr>
        <p:spPr>
          <a:xfrm flipH="1" flipV="1">
            <a:off x="4057650" y="5040085"/>
            <a:ext cx="1037531" cy="9616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875670" y="1880380"/>
            <a:ext cx="3115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If: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2"/>
                </a:solidFill>
              </a:rPr>
              <a:t>flow</a:t>
            </a:r>
            <a:r>
              <a:rPr lang="en-US" dirty="0" smtClean="0"/>
              <a:t> into </a:t>
            </a:r>
            <a:r>
              <a:rPr lang="en-US" i="1" dirty="0" smtClean="0"/>
              <a:t>v</a:t>
            </a:r>
            <a:r>
              <a:rPr lang="en-US" dirty="0" smtClean="0"/>
              <a:t> from a chain</a:t>
            </a:r>
          </a:p>
          <a:p>
            <a:r>
              <a:rPr lang="en-US" b="1" dirty="0" smtClean="0"/>
              <a:t>Then:</a:t>
            </a:r>
            <a:r>
              <a:rPr lang="en-US" dirty="0" smtClean="0"/>
              <a:t> at least as much </a:t>
            </a:r>
            <a:r>
              <a:rPr lang="en-US" dirty="0" smtClean="0">
                <a:solidFill>
                  <a:schemeClr val="tx2"/>
                </a:solidFill>
              </a:rPr>
              <a:t>flow</a:t>
            </a:r>
            <a:r>
              <a:rPr lang="en-US" dirty="0" smtClean="0"/>
              <a:t> across cuts from {A}</a:t>
            </a:r>
            <a:endParaRPr lang="en-US" b="1" dirty="0"/>
          </a:p>
        </p:txBody>
      </p:sp>
      <p:grpSp>
        <p:nvGrpSpPr>
          <p:cNvPr id="73" name="Group 72"/>
          <p:cNvGrpSpPr/>
          <p:nvPr/>
        </p:nvGrpSpPr>
        <p:grpSpPr>
          <a:xfrm>
            <a:off x="6139543" y="2919690"/>
            <a:ext cx="686197" cy="3215951"/>
            <a:chOff x="6139543" y="2919690"/>
            <a:chExt cx="686197" cy="3215951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139543" y="2919690"/>
              <a:ext cx="511628" cy="3215951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6197196" y="3184641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/>
                <a:t>C1</a:t>
              </a:r>
              <a:endParaRPr lang="en-US" sz="140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506539" y="3265396"/>
            <a:ext cx="1499093" cy="2925463"/>
            <a:chOff x="4506539" y="3265396"/>
            <a:chExt cx="1499093" cy="2925463"/>
          </a:xfrm>
        </p:grpSpPr>
        <p:cxnSp>
          <p:nvCxnSpPr>
            <p:cNvPr id="64" name="Straight Connector 63"/>
            <p:cNvCxnSpPr/>
            <p:nvPr/>
          </p:nvCxnSpPr>
          <p:spPr>
            <a:xfrm flipH="1">
              <a:off x="4506539" y="3265396"/>
              <a:ext cx="1499093" cy="292546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4741687" y="4805441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C2</a:t>
              </a:r>
              <a:endParaRPr lang="en-US" sz="1400" dirty="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204903" y="223306"/>
            <a:ext cx="5478957" cy="5123404"/>
            <a:chOff x="4204903" y="223306"/>
            <a:chExt cx="5478957" cy="5123404"/>
          </a:xfrm>
        </p:grpSpPr>
        <p:sp>
          <p:nvSpPr>
            <p:cNvPr id="67" name="Arc 66"/>
            <p:cNvSpPr/>
            <p:nvPr/>
          </p:nvSpPr>
          <p:spPr>
            <a:xfrm rot="10196566">
              <a:off x="4456977" y="223306"/>
              <a:ext cx="5226883" cy="5123404"/>
            </a:xfrm>
            <a:prstGeom prst="arc">
              <a:avLst>
                <a:gd name="adj1" fmla="val 16297703"/>
                <a:gd name="adj2" fmla="val 1799717"/>
              </a:avLst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204903" y="1823990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C3</a:t>
              </a:r>
              <a:endParaRPr lang="en-US" sz="1400" dirty="0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3370311" y="5415243"/>
            <a:ext cx="152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600" b="1" dirty="0" smtClean="0"/>
              <a:t>…</a:t>
            </a:r>
            <a:endParaRPr lang="en-US" sz="3600" b="1" dirty="0"/>
          </a:p>
        </p:txBody>
      </p:sp>
      <p:grpSp>
        <p:nvGrpSpPr>
          <p:cNvPr id="76" name="Group 75"/>
          <p:cNvGrpSpPr/>
          <p:nvPr/>
        </p:nvGrpSpPr>
        <p:grpSpPr>
          <a:xfrm>
            <a:off x="2587797" y="1834876"/>
            <a:ext cx="628544" cy="4300765"/>
            <a:chOff x="2587797" y="1834876"/>
            <a:chExt cx="628544" cy="4300765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2653391" y="1880380"/>
              <a:ext cx="311885" cy="4255261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2587797" y="1834876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Ck</a:t>
              </a:r>
              <a:endParaRPr lang="en-US" sz="14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4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9902"/>
            <a:ext cx="7620000" cy="3611049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Binary variable </a:t>
            </a:r>
            <a:r>
              <a:rPr lang="en-US" sz="2400" b="0" i="1" dirty="0" smtClean="0"/>
              <a:t>x</a:t>
            </a:r>
            <a:r>
              <a:rPr lang="en-US" sz="2400" b="0" i="1" baseline="-25000" dirty="0" smtClean="0"/>
              <a:t>c</a:t>
            </a:r>
            <a:r>
              <a:rPr lang="en-US" sz="2400" b="0" dirty="0" smtClean="0"/>
              <a:t> for each feasible cycle or chain </a:t>
            </a:r>
            <a:r>
              <a:rPr lang="en-US" sz="2400" b="0" i="1" dirty="0" smtClean="0"/>
              <a:t>c</a:t>
            </a:r>
          </a:p>
          <a:p>
            <a:pPr marL="0" indent="0">
              <a:buNone/>
            </a:pPr>
            <a:r>
              <a:rPr lang="en-US" sz="2400" dirty="0" smtClean="0"/>
              <a:t>Maximize</a:t>
            </a:r>
          </a:p>
          <a:p>
            <a:pPr marL="0" indent="0">
              <a:buNone/>
            </a:pPr>
            <a:r>
              <a:rPr lang="en-US" sz="2400" dirty="0" smtClean="0"/>
              <a:t>	</a:t>
            </a:r>
            <a:r>
              <a:rPr lang="en-US" sz="2400" b="0" i="1" dirty="0" smtClean="0"/>
              <a:t>u</a:t>
            </a:r>
            <a:r>
              <a:rPr lang="en-US" sz="2400" b="0" dirty="0" smtClean="0"/>
              <a:t>(</a:t>
            </a:r>
            <a:r>
              <a:rPr lang="en-US" sz="2400" b="0" i="1" dirty="0" smtClean="0"/>
              <a:t>M</a:t>
            </a:r>
            <a:r>
              <a:rPr lang="en-US" sz="2400" b="0" dirty="0" smtClean="0"/>
              <a:t>) = </a:t>
            </a:r>
            <a:r>
              <a:rPr lang="en-US" sz="2400" b="0" dirty="0" err="1" smtClean="0"/>
              <a:t>Σ</a:t>
            </a:r>
            <a:r>
              <a:rPr lang="en-US" sz="2400" b="0" dirty="0" smtClean="0"/>
              <a:t> </a:t>
            </a:r>
            <a:r>
              <a:rPr lang="en-US" sz="2400" b="0" i="1" dirty="0" err="1" smtClean="0"/>
              <a:t>w</a:t>
            </a:r>
            <a:r>
              <a:rPr lang="en-US" sz="2400" b="0" i="1" baseline="-25000" dirty="0" err="1" smtClean="0"/>
              <a:t>c</a:t>
            </a:r>
            <a:r>
              <a:rPr lang="en-US" sz="2400" b="0" i="1" baseline="-25000" dirty="0" smtClean="0"/>
              <a:t> </a:t>
            </a:r>
            <a:r>
              <a:rPr lang="en-US" sz="2400" b="0" i="1" dirty="0" smtClean="0"/>
              <a:t>x</a:t>
            </a:r>
            <a:r>
              <a:rPr lang="en-US" sz="2400" b="0" i="1" baseline="-25000" dirty="0" smtClean="0"/>
              <a:t>c</a:t>
            </a:r>
          </a:p>
          <a:p>
            <a:pPr marL="0" indent="0">
              <a:buNone/>
            </a:pPr>
            <a:r>
              <a:rPr lang="en-US" sz="2400" dirty="0" smtClean="0"/>
              <a:t>Subject to</a:t>
            </a:r>
          </a:p>
          <a:p>
            <a:pPr marL="0" indent="0">
              <a:buNone/>
            </a:pPr>
            <a:r>
              <a:rPr lang="en-US" sz="2400" dirty="0" smtClean="0"/>
              <a:t>	</a:t>
            </a:r>
            <a:r>
              <a:rPr lang="en-US" sz="2400" b="0" dirty="0" err="1" smtClean="0"/>
              <a:t>Σ</a:t>
            </a:r>
            <a:r>
              <a:rPr lang="en-US" sz="2400" b="0" i="1" baseline="-25000" dirty="0" err="1" smtClean="0"/>
              <a:t>c</a:t>
            </a:r>
            <a:r>
              <a:rPr lang="en-US" sz="2400" b="0" baseline="-25000" dirty="0" smtClean="0"/>
              <a:t> : </a:t>
            </a:r>
            <a:r>
              <a:rPr lang="en-US" sz="2400" b="0" i="1" baseline="-25000" dirty="0" err="1" smtClean="0"/>
              <a:t>i</a:t>
            </a:r>
            <a:r>
              <a:rPr lang="en-US" sz="2400" b="0" baseline="-25000" dirty="0" smtClean="0"/>
              <a:t> in </a:t>
            </a:r>
            <a:r>
              <a:rPr lang="en-US" sz="2400" b="0" i="1" baseline="-25000" dirty="0" smtClean="0"/>
              <a:t>c</a:t>
            </a:r>
            <a:r>
              <a:rPr lang="en-US" sz="2400" b="0" dirty="0" smtClean="0"/>
              <a:t> </a:t>
            </a:r>
            <a:r>
              <a:rPr lang="en-US" sz="2400" b="0" i="1" dirty="0" smtClean="0"/>
              <a:t>x</a:t>
            </a:r>
            <a:r>
              <a:rPr lang="en-US" sz="2400" b="0" i="1" baseline="-25000" dirty="0" smtClean="0"/>
              <a:t>c</a:t>
            </a:r>
            <a:r>
              <a:rPr lang="en-US" sz="2400" b="0" i="1" dirty="0" smtClean="0"/>
              <a:t> </a:t>
            </a:r>
            <a:r>
              <a:rPr lang="en-US" sz="2400" b="0" dirty="0" smtClean="0"/>
              <a:t>≤ 1	for each vertex </a:t>
            </a:r>
            <a:r>
              <a:rPr lang="en-US" sz="2400" b="0" i="1" dirty="0" err="1" smtClean="0"/>
              <a:t>i</a:t>
            </a:r>
            <a:endParaRPr lang="en-US" sz="2400" b="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486403" y="1355841"/>
            <a:ext cx="187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[Roth et al. 2004, 2005,</a:t>
            </a:r>
          </a:p>
          <a:p>
            <a:r>
              <a:rPr lang="en-US" sz="1200" dirty="0" smtClean="0"/>
              <a:t> Abraham et al. 2007]</a:t>
            </a:r>
            <a:endParaRPr lang="en-US" sz="120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07382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Basic Approach #2:</a:t>
            </a:r>
            <a:br>
              <a:rPr lang="en-US" dirty="0" smtClean="0"/>
            </a:br>
            <a:r>
              <a:rPr lang="en-US" dirty="0" smtClean="0"/>
              <a:t>The Cycle Formulation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the Cycle Formulation IP</a:t>
            </a:r>
            <a:endParaRPr lang="en-US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Too large</a:t>
            </a:r>
            <a:r>
              <a:rPr lang="en-US" dirty="0" smtClean="0"/>
              <a:t> to write down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i="1" dirty="0" smtClean="0"/>
              <a:t>O</a:t>
            </a:r>
            <a:r>
              <a:rPr lang="en-US" b="0" dirty="0" smtClean="0"/>
              <a:t>(max{ |</a:t>
            </a:r>
            <a:r>
              <a:rPr lang="en-US" b="0" i="1" dirty="0"/>
              <a:t>P</a:t>
            </a:r>
            <a:r>
              <a:rPr lang="en-US" b="0" dirty="0" smtClean="0"/>
              <a:t>|</a:t>
            </a:r>
            <a:r>
              <a:rPr lang="en-US" b="0" i="1" baseline="30000" dirty="0" smtClean="0"/>
              <a:t>L</a:t>
            </a:r>
            <a:r>
              <a:rPr lang="en-US" b="0" dirty="0" smtClean="0"/>
              <a:t>, |</a:t>
            </a:r>
            <a:r>
              <a:rPr lang="en-US" b="0" i="1" dirty="0" smtClean="0"/>
              <a:t>A</a:t>
            </a:r>
            <a:r>
              <a:rPr lang="en-US" b="0" dirty="0" smtClean="0"/>
              <a:t>||</a:t>
            </a:r>
            <a:r>
              <a:rPr lang="en-US" b="0" i="1" dirty="0" smtClean="0"/>
              <a:t>P</a:t>
            </a:r>
            <a:r>
              <a:rPr lang="en-US" b="0" dirty="0" smtClean="0"/>
              <a:t>|</a:t>
            </a:r>
            <a:r>
              <a:rPr lang="en-US" b="0" i="1" baseline="30000" dirty="0" smtClean="0"/>
              <a:t>K-1</a:t>
            </a:r>
            <a:r>
              <a:rPr lang="en-US" b="0" i="1" dirty="0" smtClean="0"/>
              <a:t> </a:t>
            </a:r>
            <a:r>
              <a:rPr lang="en-US" b="0" dirty="0" smtClean="0"/>
              <a:t>}) variables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|A| = 5, |V|=300, </a:t>
            </a:r>
            <a:r>
              <a:rPr lang="en-US" b="0" i="1" dirty="0" smtClean="0"/>
              <a:t>L</a:t>
            </a:r>
            <a:r>
              <a:rPr lang="en-US" b="0" dirty="0" smtClean="0"/>
              <a:t>=3, </a:t>
            </a:r>
            <a:r>
              <a:rPr lang="en-US" b="0" i="1" dirty="0" smtClean="0"/>
              <a:t>K</a:t>
            </a:r>
            <a:r>
              <a:rPr lang="en-US" b="0" dirty="0" smtClean="0"/>
              <a:t>=20 </a:t>
            </a:r>
            <a:r>
              <a:rPr lang="is-IS" b="0" dirty="0" smtClean="0"/>
              <a:t>… </a:t>
            </a:r>
            <a:r>
              <a:rPr lang="en-US" b="0" dirty="0"/>
              <a:t>|</a:t>
            </a:r>
            <a:r>
              <a:rPr lang="en-US" b="0" i="1" dirty="0"/>
              <a:t>A</a:t>
            </a:r>
            <a:r>
              <a:rPr lang="en-US" b="0" dirty="0"/>
              <a:t>||</a:t>
            </a:r>
            <a:r>
              <a:rPr lang="en-US" b="0" i="1" dirty="0"/>
              <a:t>P</a:t>
            </a:r>
            <a:r>
              <a:rPr lang="en-US" b="0" dirty="0"/>
              <a:t>|</a:t>
            </a:r>
            <a:r>
              <a:rPr lang="en-US" b="0" i="1" baseline="30000" dirty="0"/>
              <a:t>K-1</a:t>
            </a:r>
            <a:r>
              <a:rPr lang="is-IS" b="0" dirty="0" smtClean="0"/>
              <a:t> </a:t>
            </a:r>
            <a:r>
              <a:rPr lang="en-US" b="0" dirty="0" smtClean="0"/>
              <a:t>≈</a:t>
            </a:r>
            <a:r>
              <a:rPr lang="en-US" b="0" dirty="0" smtClean="0"/>
              <a:t> 5 x 10</a:t>
            </a:r>
            <a:r>
              <a:rPr lang="en-US" b="0" baseline="30000" dirty="0" smtClean="0"/>
              <a:t>47</a:t>
            </a:r>
            <a:endParaRPr lang="en-US" b="0" dirty="0" smtClean="0"/>
          </a:p>
          <a:p>
            <a:r>
              <a:rPr lang="en-US" dirty="0" smtClean="0"/>
              <a:t>Approach: </a:t>
            </a:r>
            <a:r>
              <a:rPr lang="en-US" dirty="0" smtClean="0">
                <a:solidFill>
                  <a:schemeClr val="tx2"/>
                </a:solidFill>
              </a:rPr>
              <a:t>branch-and-price</a:t>
            </a:r>
            <a:r>
              <a:rPr lang="en-US" dirty="0" smtClean="0"/>
              <a:t> </a:t>
            </a:r>
            <a:r>
              <a:rPr lang="en-US" sz="1200" b="0" dirty="0"/>
              <a:t>[Barnhart et al. 1998</a:t>
            </a:r>
            <a:r>
              <a:rPr lang="en-US" sz="1200" b="0" dirty="0" smtClean="0"/>
              <a:t>]</a:t>
            </a:r>
            <a:r>
              <a:rPr lang="en-US" sz="2100" b="0" dirty="0" smtClean="0"/>
              <a:t>:</a:t>
            </a:r>
            <a:endParaRPr lang="en-US" sz="2100" dirty="0" smtClean="0"/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Branch: select fractional column and fix its value to 1 and 0 respectively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Fathom the search node if no better than incumbent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Solve LP relaxation using column generation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3230614" y="3689672"/>
            <a:ext cx="1141862" cy="1415959"/>
            <a:chOff x="5074784" y="3000935"/>
            <a:chExt cx="1522482" cy="1887945"/>
          </a:xfrm>
        </p:grpSpPr>
        <p:sp>
          <p:nvSpPr>
            <p:cNvPr id="8" name="TextBox 7"/>
            <p:cNvSpPr txBox="1"/>
            <p:nvPr/>
          </p:nvSpPr>
          <p:spPr>
            <a:xfrm>
              <a:off x="5791201" y="3000935"/>
              <a:ext cx="42362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i="1" dirty="0"/>
                <a:t>x</a:t>
              </a:r>
              <a:r>
                <a:rPr lang="en-US" sz="1350" i="1" baseline="-25000" dirty="0">
                  <a:latin typeface="+mj-lt"/>
                </a:rPr>
                <a:t>7</a:t>
              </a:r>
              <a:endParaRPr lang="en-US" sz="1350" i="1" baseline="-25000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5562600" y="3429000"/>
              <a:ext cx="381000" cy="381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943600" y="3429000"/>
              <a:ext cx="381000" cy="381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181600" y="4114800"/>
              <a:ext cx="381000" cy="381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562600" y="4114800"/>
              <a:ext cx="381000" cy="381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414174" y="3745468"/>
              <a:ext cx="42362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i="1" dirty="0"/>
                <a:t>x</a:t>
              </a:r>
              <a:r>
                <a:rPr lang="en-US" sz="1350" i="1" baseline="-25000" dirty="0">
                  <a:latin typeface="+mj-lt"/>
                </a:rPr>
                <a:t>4</a:t>
              </a:r>
              <a:endParaRPr lang="en-US" sz="1350" i="1" baseline="-25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78294" y="3352800"/>
              <a:ext cx="3637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68226" y="3352800"/>
              <a:ext cx="3637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97294" y="4038600"/>
              <a:ext cx="3637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15001" y="4038600"/>
              <a:ext cx="3637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5400000">
              <a:off x="5071577" y="4483324"/>
              <a:ext cx="4065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…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5400000">
              <a:off x="5815185" y="4485564"/>
              <a:ext cx="4065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…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5400000">
              <a:off x="6193950" y="3795291"/>
              <a:ext cx="4065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…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6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6804991" cy="1371600"/>
          </a:xfrm>
        </p:spPr>
        <p:txBody>
          <a:bodyPr/>
          <a:lstStyle/>
          <a:p>
            <a:r>
              <a:rPr lang="en-US" smtClean="0"/>
              <a:t>Column generation</a:t>
            </a:r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Master LP </a:t>
            </a:r>
            <a:r>
              <a:rPr lang="en-US" i="1" dirty="0" smtClean="0"/>
              <a:t>P</a:t>
            </a:r>
            <a:r>
              <a:rPr lang="en-US" dirty="0" smtClean="0"/>
              <a:t> has too many variables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 smtClean="0"/>
              <a:t>Won’t fit in memory, and/or would take too long to solve</a:t>
            </a:r>
          </a:p>
          <a:p>
            <a:r>
              <a:rPr lang="en-US" dirty="0" smtClean="0"/>
              <a:t>Begin with restricted LP </a:t>
            </a:r>
            <a:r>
              <a:rPr lang="en-US" i="1" dirty="0" smtClean="0"/>
              <a:t>P</a:t>
            </a:r>
            <a:r>
              <a:rPr lang="en-US" dirty="0" smtClean="0"/>
              <a:t>’</a:t>
            </a:r>
            <a:r>
              <a:rPr lang="en-US" dirty="0" smtClean="0"/>
              <a:t>, which contains only a small subset of the variables (i.e., cycles)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OPT(</a:t>
            </a:r>
            <a:r>
              <a:rPr lang="en-US" b="0" i="1" dirty="0" smtClean="0"/>
              <a:t>P</a:t>
            </a:r>
            <a:r>
              <a:rPr lang="en-US" b="0" dirty="0" smtClean="0"/>
              <a:t>’) ≤ OPT(</a:t>
            </a:r>
            <a:r>
              <a:rPr lang="en-US" b="0" i="1" dirty="0" smtClean="0"/>
              <a:t>P</a:t>
            </a:r>
            <a:r>
              <a:rPr lang="en-US" b="0" dirty="0" smtClean="0"/>
              <a:t>)</a:t>
            </a:r>
          </a:p>
          <a:p>
            <a:r>
              <a:rPr lang="en-US" dirty="0" smtClean="0"/>
              <a:t>Solve </a:t>
            </a:r>
            <a:r>
              <a:rPr lang="en-US" i="1" dirty="0" smtClean="0"/>
              <a:t>P</a:t>
            </a:r>
            <a:r>
              <a:rPr lang="en-US" dirty="0" smtClean="0"/>
              <a:t>’ and, if necessary, add more variables to it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We do this intelligently by solving the </a:t>
            </a:r>
            <a:r>
              <a:rPr lang="en-US" b="0" dirty="0" smtClean="0">
                <a:solidFill>
                  <a:schemeClr val="tx2"/>
                </a:solidFill>
              </a:rPr>
              <a:t>pricing problem</a:t>
            </a:r>
            <a:endParaRPr lang="en-US" b="0" dirty="0" smtClean="0">
              <a:solidFill>
                <a:schemeClr val="tx2"/>
              </a:solidFill>
            </a:endParaRPr>
          </a:p>
          <a:p>
            <a:r>
              <a:rPr lang="en-US" dirty="0" smtClean="0"/>
              <a:t>Repeat until OPT(</a:t>
            </a:r>
            <a:r>
              <a:rPr lang="en-US" i="1" dirty="0" smtClean="0"/>
              <a:t>P</a:t>
            </a:r>
            <a:r>
              <a:rPr lang="en-US" dirty="0" smtClean="0"/>
              <a:t>’) = OPT(</a:t>
            </a:r>
            <a:r>
              <a:rPr lang="en-US" i="1" dirty="0" smtClean="0"/>
              <a:t>P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51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DFS to solve pricing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Pricing problem:</a:t>
            </a:r>
          </a:p>
          <a:p>
            <a:pPr lvl="1"/>
            <a:r>
              <a:rPr lang="en-US" dirty="0" smtClean="0"/>
              <a:t>Optimal dual solution </a:t>
            </a:r>
            <a:r>
              <a:rPr lang="en-US" b="1" dirty="0" smtClean="0"/>
              <a:t>π</a:t>
            </a:r>
            <a:r>
              <a:rPr lang="en-US" b="1" baseline="30000" dirty="0" smtClean="0"/>
              <a:t>*</a:t>
            </a:r>
            <a:r>
              <a:rPr lang="en-US" dirty="0" smtClean="0"/>
              <a:t> to reduced model</a:t>
            </a:r>
          </a:p>
          <a:p>
            <a:pPr lvl="1"/>
            <a:r>
              <a:rPr lang="en-US" dirty="0" smtClean="0"/>
              <a:t>Find non-basic variables with </a:t>
            </a:r>
            <a:r>
              <a:rPr lang="en-US" b="1" dirty="0" smtClean="0">
                <a:solidFill>
                  <a:schemeClr val="tx2"/>
                </a:solidFill>
              </a:rPr>
              <a:t>positive price</a:t>
            </a:r>
            <a:r>
              <a:rPr lang="en-US" dirty="0" smtClean="0"/>
              <a:t> (for a maximization problem)</a:t>
            </a:r>
          </a:p>
          <a:p>
            <a:pPr lvl="2"/>
            <a:r>
              <a:rPr lang="en-US" dirty="0" smtClean="0"/>
              <a:t>0 &lt; weight of cycle – sum of duals </a:t>
            </a:r>
            <a:r>
              <a:rPr lang="en-US" dirty="0"/>
              <a:t>in </a:t>
            </a:r>
            <a:r>
              <a:rPr lang="en-US" b="1" dirty="0"/>
              <a:t>π</a:t>
            </a:r>
            <a:r>
              <a:rPr lang="en-US" b="1" baseline="30000" dirty="0"/>
              <a:t>*</a:t>
            </a:r>
            <a:r>
              <a:rPr lang="en-US" dirty="0"/>
              <a:t> </a:t>
            </a:r>
            <a:r>
              <a:rPr lang="en-US" dirty="0" smtClean="0"/>
              <a:t>of constituent </a:t>
            </a:r>
            <a:r>
              <a:rPr lang="en-US" dirty="0" smtClean="0"/>
              <a:t>vertices</a:t>
            </a:r>
          </a:p>
          <a:p>
            <a:pPr lvl="2"/>
            <a:r>
              <a:rPr lang="en-US" dirty="0" smtClean="0"/>
              <a:t>Positive price for cycle </a:t>
            </a:r>
            <a:r>
              <a:rPr lang="en-US" dirty="0" smtClean="0">
                <a:sym typeface="Wingdings"/>
              </a:rPr>
              <a:t> dual constraint is violated</a:t>
            </a:r>
          </a:p>
          <a:p>
            <a:pPr lvl="2"/>
            <a:r>
              <a:rPr lang="en-US" dirty="0" smtClean="0">
                <a:sym typeface="Wingdings"/>
              </a:rPr>
              <a:t>No positive price cycles  no dual constraints violated</a:t>
            </a:r>
            <a:endParaRPr lang="en-US" dirty="0" smtClean="0"/>
          </a:p>
          <a:p>
            <a:r>
              <a:rPr lang="en-US" dirty="0" smtClean="0"/>
              <a:t>First approach </a:t>
            </a:r>
            <a:r>
              <a:rPr lang="en-US" sz="1600" dirty="0" smtClean="0"/>
              <a:t>[Abraham et al. EC-2007]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2"/>
                </a:solidFill>
              </a:rPr>
              <a:t>explicitly </a:t>
            </a:r>
            <a:r>
              <a:rPr lang="en-US" dirty="0" smtClean="0"/>
              <a:t>prices all feasible cycles and chains through a DFS</a:t>
            </a:r>
          </a:p>
          <a:p>
            <a:pPr lvl="1"/>
            <a:r>
              <a:rPr lang="en-US" dirty="0" smtClean="0"/>
              <a:t>Can speed this up in various ways, but proving </a:t>
            </a:r>
            <a:r>
              <a:rPr lang="en-US" b="1" dirty="0" smtClean="0"/>
              <a:t>no positive price cycles</a:t>
            </a:r>
            <a:r>
              <a:rPr lang="en-US" dirty="0" smtClean="0"/>
              <a:t> </a:t>
            </a:r>
            <a:r>
              <a:rPr lang="en-US" b="1" dirty="0" smtClean="0"/>
              <a:t>exist </a:t>
            </a:r>
            <a:r>
              <a:rPr lang="en-US" dirty="0" smtClean="0"/>
              <a:t>still takes </a:t>
            </a:r>
            <a:r>
              <a:rPr lang="en-US" dirty="0" smtClean="0"/>
              <a:t>a long time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326296" y="1330682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[Abraham et al. </a:t>
            </a:r>
            <a:r>
              <a:rPr lang="en-US" sz="1400" dirty="0" smtClean="0"/>
              <a:t>EC-07]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0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General pricing of cycles &amp; Chains is NP-hard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5667"/>
          </a:xfrm>
        </p:spPr>
        <p:txBody>
          <a:bodyPr/>
          <a:lstStyle/>
          <a:p>
            <a:r>
              <a:rPr lang="en-US" dirty="0" smtClean="0"/>
              <a:t>Reduce from Hamiltonian path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62939" y="1123786"/>
            <a:ext cx="3114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Plaut</a:t>
            </a:r>
            <a:r>
              <a:rPr lang="en-US" sz="1400" dirty="0" smtClean="0"/>
              <a:t> et al. arXiv:1606.00117</a:t>
            </a:r>
            <a:r>
              <a:rPr lang="en-US" sz="1400" dirty="0"/>
              <a:t>]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581891" y="1676902"/>
            <a:ext cx="7701060" cy="9636407"/>
            <a:chOff x="581891" y="1676902"/>
            <a:chExt cx="7701060" cy="9636407"/>
          </a:xfrm>
        </p:grpSpPr>
        <p:pic>
          <p:nvPicPr>
            <p:cNvPr id="6" name="Picture 5" descr="chainFigur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636" y="1676902"/>
              <a:ext cx="7446315" cy="9636407"/>
            </a:xfrm>
            <a:prstGeom prst="rect">
              <a:avLst/>
            </a:prstGeom>
          </p:spPr>
        </p:pic>
        <p:sp>
          <p:nvSpPr>
            <p:cNvPr id="7" name="Left Brace 6"/>
            <p:cNvSpPr/>
            <p:nvPr/>
          </p:nvSpPr>
          <p:spPr>
            <a:xfrm>
              <a:off x="1662545" y="4558145"/>
              <a:ext cx="360219" cy="1246910"/>
            </a:xfrm>
            <a:prstGeom prst="lef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1891" y="4858434"/>
              <a:ext cx="10806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Arbitrary graph </a:t>
              </a:r>
              <a:r>
                <a:rPr lang="en-US" i="1" dirty="0" smtClean="0"/>
                <a:t>G</a:t>
              </a:r>
              <a:endParaRPr lang="en-US" i="1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12861" b="16338"/>
          <a:stretch/>
        </p:blipFill>
        <p:spPr>
          <a:xfrm>
            <a:off x="6610668" y="1896533"/>
            <a:ext cx="2092007" cy="2048934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6850766" y="1901848"/>
            <a:ext cx="1584977" cy="1929416"/>
            <a:chOff x="6850766" y="1901848"/>
            <a:chExt cx="1584977" cy="1929416"/>
          </a:xfrm>
        </p:grpSpPr>
        <p:sp>
          <p:nvSpPr>
            <p:cNvPr id="12" name="Oval 11"/>
            <p:cNvSpPr/>
            <p:nvPr/>
          </p:nvSpPr>
          <p:spPr>
            <a:xfrm>
              <a:off x="6850766" y="2778840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168214" y="3629246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976191" y="3629246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233725" y="2775887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555662" y="3287197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284556" y="3089236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826768" y="3078914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558588" y="1901848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405025" y="2781130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709792" y="2781130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052784" y="2887218"/>
              <a:ext cx="352241" cy="229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0" idx="0"/>
              <a:endCxn id="19" idx="4"/>
            </p:cNvCxnSpPr>
            <p:nvPr/>
          </p:nvCxnSpPr>
          <p:spPr>
            <a:xfrm flipV="1">
              <a:off x="7506034" y="2103866"/>
              <a:ext cx="153563" cy="67726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9" idx="4"/>
              <a:endCxn id="21" idx="0"/>
            </p:cNvCxnSpPr>
            <p:nvPr/>
          </p:nvCxnSpPr>
          <p:spPr>
            <a:xfrm>
              <a:off x="7659597" y="2103866"/>
              <a:ext cx="151204" cy="67726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1" idx="6"/>
              <a:endCxn id="15" idx="2"/>
            </p:cNvCxnSpPr>
            <p:nvPr/>
          </p:nvCxnSpPr>
          <p:spPr>
            <a:xfrm flipV="1">
              <a:off x="7911810" y="2876896"/>
              <a:ext cx="321915" cy="524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8" idx="7"/>
              <a:endCxn id="15" idx="3"/>
            </p:cNvCxnSpPr>
            <p:nvPr/>
          </p:nvCxnSpPr>
          <p:spPr>
            <a:xfrm flipV="1">
              <a:off x="7999201" y="2948320"/>
              <a:ext cx="264109" cy="160179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4" idx="0"/>
              <a:endCxn id="18" idx="4"/>
            </p:cNvCxnSpPr>
            <p:nvPr/>
          </p:nvCxnSpPr>
          <p:spPr>
            <a:xfrm flipH="1" flipV="1">
              <a:off x="7927777" y="3280932"/>
              <a:ext cx="149423" cy="34831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12" idx="5"/>
              <a:endCxn id="17" idx="1"/>
            </p:cNvCxnSpPr>
            <p:nvPr/>
          </p:nvCxnSpPr>
          <p:spPr>
            <a:xfrm>
              <a:off x="7023199" y="2951273"/>
              <a:ext cx="290942" cy="16754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13" idx="0"/>
              <a:endCxn id="17" idx="4"/>
            </p:cNvCxnSpPr>
            <p:nvPr/>
          </p:nvCxnSpPr>
          <p:spPr>
            <a:xfrm flipV="1">
              <a:off x="7269223" y="3291254"/>
              <a:ext cx="116342" cy="337992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13" idx="7"/>
              <a:endCxn id="16" idx="3"/>
            </p:cNvCxnSpPr>
            <p:nvPr/>
          </p:nvCxnSpPr>
          <p:spPr>
            <a:xfrm flipV="1">
              <a:off x="7340647" y="3459630"/>
              <a:ext cx="244600" cy="19920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16" idx="5"/>
              <a:endCxn id="14" idx="1"/>
            </p:cNvCxnSpPr>
            <p:nvPr/>
          </p:nvCxnSpPr>
          <p:spPr>
            <a:xfrm>
              <a:off x="7728095" y="3459630"/>
              <a:ext cx="277681" cy="19920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20" idx="4"/>
              <a:endCxn id="17" idx="7"/>
            </p:cNvCxnSpPr>
            <p:nvPr/>
          </p:nvCxnSpPr>
          <p:spPr>
            <a:xfrm flipH="1">
              <a:off x="7456989" y="2983148"/>
              <a:ext cx="49045" cy="1356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16" idx="1"/>
              <a:endCxn id="17" idx="5"/>
            </p:cNvCxnSpPr>
            <p:nvPr/>
          </p:nvCxnSpPr>
          <p:spPr>
            <a:xfrm flipH="1" flipV="1">
              <a:off x="7456989" y="3261669"/>
              <a:ext cx="128258" cy="55113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20" idx="6"/>
              <a:endCxn id="21" idx="2"/>
            </p:cNvCxnSpPr>
            <p:nvPr/>
          </p:nvCxnSpPr>
          <p:spPr>
            <a:xfrm>
              <a:off x="7607043" y="2882139"/>
              <a:ext cx="102749" cy="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21" idx="4"/>
              <a:endCxn id="18" idx="1"/>
            </p:cNvCxnSpPr>
            <p:nvPr/>
          </p:nvCxnSpPr>
          <p:spPr>
            <a:xfrm>
              <a:off x="7810801" y="2983148"/>
              <a:ext cx="45552" cy="125351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18" idx="3"/>
              <a:endCxn id="16" idx="7"/>
            </p:cNvCxnSpPr>
            <p:nvPr/>
          </p:nvCxnSpPr>
          <p:spPr>
            <a:xfrm flipH="1">
              <a:off x="7728095" y="3251347"/>
              <a:ext cx="128258" cy="65435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21" idx="3"/>
              <a:endCxn id="16" idx="0"/>
            </p:cNvCxnSpPr>
            <p:nvPr/>
          </p:nvCxnSpPr>
          <p:spPr>
            <a:xfrm flipH="1">
              <a:off x="7656671" y="2953563"/>
              <a:ext cx="82706" cy="333634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20" idx="5"/>
            </p:cNvCxnSpPr>
            <p:nvPr/>
          </p:nvCxnSpPr>
          <p:spPr>
            <a:xfrm>
              <a:off x="7577458" y="2953563"/>
              <a:ext cx="79213" cy="308106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18" idx="2"/>
              <a:endCxn id="17" idx="6"/>
            </p:cNvCxnSpPr>
            <p:nvPr/>
          </p:nvCxnSpPr>
          <p:spPr>
            <a:xfrm flipH="1">
              <a:off x="7486574" y="3179923"/>
              <a:ext cx="340194" cy="10322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21" idx="3"/>
              <a:endCxn id="17" idx="6"/>
            </p:cNvCxnSpPr>
            <p:nvPr/>
          </p:nvCxnSpPr>
          <p:spPr>
            <a:xfrm flipH="1">
              <a:off x="7486574" y="2953563"/>
              <a:ext cx="252803" cy="236682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18" idx="2"/>
              <a:endCxn id="20" idx="5"/>
            </p:cNvCxnSpPr>
            <p:nvPr/>
          </p:nvCxnSpPr>
          <p:spPr>
            <a:xfrm flipH="1" flipV="1">
              <a:off x="7577458" y="2953563"/>
              <a:ext cx="249310" cy="22636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751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4302"/>
            <a:ext cx="8989454" cy="10293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This class:</a:t>
            </a:r>
            <a:br>
              <a:rPr lang="en-US" dirty="0" smtClean="0"/>
            </a:br>
            <a:r>
              <a:rPr lang="en-US" dirty="0" smtClean="0"/>
              <a:t>Batch Clearing of </a:t>
            </a:r>
            <a:br>
              <a:rPr lang="en-US" dirty="0" smtClean="0"/>
            </a:br>
            <a:r>
              <a:rPr lang="en-US" dirty="0" smtClean="0"/>
              <a:t>Organ Exchanges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Tradeoffs in number of variables, constraints</a:t>
            </a:r>
          </a:p>
          <a:p>
            <a:pPr lvl="1"/>
            <a:r>
              <a:rPr lang="en-US" dirty="0" smtClean="0"/>
              <a:t>IP #1: </a:t>
            </a:r>
            <a:r>
              <a:rPr lang="en-US" i="1" dirty="0" smtClean="0">
                <a:solidFill>
                  <a:schemeClr val="tx2"/>
                </a:solidFill>
              </a:rPr>
              <a:t>O</a:t>
            </a:r>
            <a:r>
              <a:rPr lang="en-US" dirty="0" smtClean="0">
                <a:solidFill>
                  <a:schemeClr val="tx2"/>
                </a:solidFill>
              </a:rPr>
              <a:t>(|</a:t>
            </a:r>
            <a:r>
              <a:rPr lang="en-US" i="1" dirty="0" smtClean="0">
                <a:solidFill>
                  <a:schemeClr val="tx2"/>
                </a:solidFill>
              </a:rPr>
              <a:t>E</a:t>
            </a:r>
            <a:r>
              <a:rPr lang="en-US" dirty="0" smtClean="0">
                <a:solidFill>
                  <a:schemeClr val="tx2"/>
                </a:solidFill>
              </a:rPr>
              <a:t>|</a:t>
            </a:r>
            <a:r>
              <a:rPr lang="en-US" i="1" baseline="30000" dirty="0" smtClean="0">
                <a:solidFill>
                  <a:schemeClr val="tx2"/>
                </a:solidFill>
              </a:rPr>
              <a:t>L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  <a:r>
              <a:rPr lang="en-US" dirty="0" smtClean="0"/>
              <a:t> constraints vs. </a:t>
            </a:r>
            <a:r>
              <a:rPr lang="en-US" i="1" dirty="0" smtClean="0">
                <a:solidFill>
                  <a:schemeClr val="accent3"/>
                </a:solidFill>
              </a:rPr>
              <a:t>O</a:t>
            </a:r>
            <a:r>
              <a:rPr lang="en-US" dirty="0" smtClean="0">
                <a:solidFill>
                  <a:schemeClr val="accent3"/>
                </a:solidFill>
              </a:rPr>
              <a:t>(|</a:t>
            </a:r>
            <a:r>
              <a:rPr lang="en-US" i="1" dirty="0" smtClean="0">
                <a:solidFill>
                  <a:schemeClr val="accent3"/>
                </a:solidFill>
              </a:rPr>
              <a:t>V</a:t>
            </a:r>
            <a:r>
              <a:rPr lang="en-US" dirty="0" smtClean="0">
                <a:solidFill>
                  <a:schemeClr val="accent3"/>
                </a:solidFill>
              </a:rPr>
              <a:t>|)</a:t>
            </a:r>
            <a:r>
              <a:rPr lang="en-US" dirty="0" smtClean="0"/>
              <a:t> for IP #2</a:t>
            </a:r>
          </a:p>
          <a:p>
            <a:pPr lvl="1"/>
            <a:r>
              <a:rPr lang="en-US" dirty="0" smtClean="0"/>
              <a:t>IP #1: </a:t>
            </a:r>
            <a:r>
              <a:rPr lang="en-US" i="1" dirty="0" smtClean="0">
                <a:solidFill>
                  <a:schemeClr val="accent3"/>
                </a:solidFill>
              </a:rPr>
              <a:t>O</a:t>
            </a:r>
            <a:r>
              <a:rPr lang="en-US" dirty="0" smtClean="0">
                <a:solidFill>
                  <a:schemeClr val="accent3"/>
                </a:solidFill>
              </a:rPr>
              <a:t>(|</a:t>
            </a:r>
            <a:r>
              <a:rPr lang="en-US" i="1" dirty="0" smtClean="0">
                <a:solidFill>
                  <a:schemeClr val="accent3"/>
                </a:solidFill>
              </a:rPr>
              <a:t>V</a:t>
            </a:r>
            <a:r>
              <a:rPr lang="en-US" dirty="0" smtClean="0">
                <a:solidFill>
                  <a:schemeClr val="accent3"/>
                </a:solidFill>
              </a:rPr>
              <a:t>|</a:t>
            </a:r>
            <a:r>
              <a:rPr lang="en-US" i="1" baseline="30000" dirty="0" smtClean="0">
                <a:solidFill>
                  <a:schemeClr val="accent3"/>
                </a:solidFill>
              </a:rPr>
              <a:t>2</a:t>
            </a:r>
            <a:r>
              <a:rPr lang="en-US" dirty="0" smtClean="0">
                <a:solidFill>
                  <a:schemeClr val="accent3"/>
                </a:solidFill>
              </a:rPr>
              <a:t>)</a:t>
            </a:r>
            <a:r>
              <a:rPr lang="en-US" dirty="0" smtClean="0"/>
              <a:t> variables vs. </a:t>
            </a:r>
            <a:r>
              <a:rPr lang="en-US" i="1" dirty="0" smtClean="0">
                <a:solidFill>
                  <a:schemeClr val="tx2"/>
                </a:solidFill>
              </a:rPr>
              <a:t>O</a:t>
            </a:r>
            <a:r>
              <a:rPr lang="en-US" dirty="0" smtClean="0">
                <a:solidFill>
                  <a:schemeClr val="tx2"/>
                </a:solidFill>
              </a:rPr>
              <a:t>(|</a:t>
            </a:r>
            <a:r>
              <a:rPr lang="en-US" i="1" dirty="0" smtClean="0">
                <a:solidFill>
                  <a:schemeClr val="tx2"/>
                </a:solidFill>
              </a:rPr>
              <a:t>V</a:t>
            </a:r>
            <a:r>
              <a:rPr lang="en-US" dirty="0" smtClean="0">
                <a:solidFill>
                  <a:schemeClr val="tx2"/>
                </a:solidFill>
              </a:rPr>
              <a:t>|</a:t>
            </a:r>
            <a:r>
              <a:rPr lang="en-US" i="1" baseline="30000" dirty="0" smtClean="0">
                <a:solidFill>
                  <a:schemeClr val="tx2"/>
                </a:solidFill>
              </a:rPr>
              <a:t>L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  <a:r>
              <a:rPr lang="en-US" dirty="0" smtClean="0"/>
              <a:t> for IP #2</a:t>
            </a:r>
          </a:p>
          <a:p>
            <a:r>
              <a:rPr lang="en-US" dirty="0" smtClean="0"/>
              <a:t>IP #2’s relaxation is weakly tighter than #1’s.  Quick intuition in one direction: </a:t>
            </a:r>
          </a:p>
          <a:p>
            <a:pPr lvl="1"/>
            <a:r>
              <a:rPr lang="en-US" dirty="0" smtClean="0"/>
              <a:t>Take a length L+1 cycle.  #2’s LP relaxation is 0.</a:t>
            </a:r>
          </a:p>
          <a:p>
            <a:pPr lvl="1"/>
            <a:r>
              <a:rPr lang="en-US" dirty="0" smtClean="0"/>
              <a:t>#1’s LP relaxation is (</a:t>
            </a:r>
            <a:r>
              <a:rPr lang="en-US" i="1" dirty="0" smtClean="0"/>
              <a:t>L</a:t>
            </a:r>
            <a:r>
              <a:rPr lang="en-US" dirty="0" smtClean="0"/>
              <a:t>+1)/2  </a:t>
            </a:r>
            <a:r>
              <a:rPr lang="en-US" dirty="0" smtClean="0"/>
              <a:t>   </a:t>
            </a:r>
            <a:r>
              <a:rPr lang="en-US" dirty="0" smtClean="0"/>
              <a:t>– with ½ on each edge</a:t>
            </a:r>
          </a:p>
          <a:p>
            <a:r>
              <a:rPr lang="en-US" dirty="0" smtClean="0"/>
              <a:t>Recent work focuses on balancing tight LP relaxations and model size </a:t>
            </a:r>
            <a:r>
              <a:rPr lang="en-US" sz="1400" b="0" dirty="0" smtClean="0"/>
              <a:t>[</a:t>
            </a:r>
            <a:r>
              <a:rPr lang="en-US" sz="1400" b="0" dirty="0" err="1" smtClean="0"/>
              <a:t>Constantino</a:t>
            </a:r>
            <a:r>
              <a:rPr lang="en-US" sz="1400" b="0" dirty="0" smtClean="0"/>
              <a:t> et al. 2013, </a:t>
            </a:r>
            <a:r>
              <a:rPr lang="en-US" sz="1400" b="0" dirty="0" err="1" smtClean="0"/>
              <a:t>Glorie</a:t>
            </a:r>
            <a:r>
              <a:rPr lang="en-US" sz="1400" b="0" dirty="0" smtClean="0"/>
              <a:t> et al. 2014, </a:t>
            </a:r>
            <a:r>
              <a:rPr lang="en-US" sz="1400" b="0" dirty="0" err="1" smtClean="0"/>
              <a:t>Klimentova</a:t>
            </a:r>
            <a:r>
              <a:rPr lang="en-US" sz="1400" b="0" dirty="0" smtClean="0"/>
              <a:t> et al. 2014, </a:t>
            </a:r>
            <a:r>
              <a:rPr lang="en-US" sz="1400" b="0" dirty="0" err="1" smtClean="0"/>
              <a:t>Alvelos</a:t>
            </a:r>
            <a:r>
              <a:rPr lang="en-US" sz="1400" b="0" dirty="0" smtClean="0"/>
              <a:t> et al. 2015, Anderson et al. 2015, </a:t>
            </a:r>
            <a:r>
              <a:rPr lang="en-US" sz="1400" b="0" dirty="0" err="1" smtClean="0"/>
              <a:t>Mak-Hau</a:t>
            </a:r>
            <a:r>
              <a:rPr lang="en-US" sz="1400" b="0" dirty="0" smtClean="0"/>
              <a:t> 2015, </a:t>
            </a:r>
            <a:r>
              <a:rPr lang="en-US" sz="1400" b="0" dirty="0" err="1" smtClean="0"/>
              <a:t>Manlove&amp;O’Malley</a:t>
            </a:r>
            <a:r>
              <a:rPr lang="en-US" sz="1400" b="0" dirty="0" smtClean="0"/>
              <a:t> 2015, </a:t>
            </a:r>
            <a:r>
              <a:rPr lang="en-US" sz="1400" b="0" dirty="0" err="1" smtClean="0"/>
              <a:t>Plaut</a:t>
            </a:r>
            <a:r>
              <a:rPr lang="en-US" sz="1400" b="0" dirty="0" smtClean="0"/>
              <a:t> et al. 2016, </a:t>
            </a:r>
            <a:r>
              <a:rPr lang="is-IS" sz="1400" b="0" dirty="0" smtClean="0"/>
              <a:t>…]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Newest work</a:t>
            </a:r>
            <a:r>
              <a:rPr lang="en-US" dirty="0" smtClean="0">
                <a:solidFill>
                  <a:schemeClr val="tx2"/>
                </a:solidFill>
              </a:rPr>
              <a:t>: compact formulations, some with tightest relaxations known, all amenable to failure-aware matching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Compact formulations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Previous models: exponential #constraints (CG methods) </a:t>
            </a:r>
            <a:br>
              <a:rPr lang="en-US" dirty="0" smtClean="0"/>
            </a:br>
            <a:r>
              <a:rPr lang="en-US" dirty="0" smtClean="0"/>
              <a:t>			     or #variables (B&amp;P methods)</a:t>
            </a:r>
          </a:p>
          <a:p>
            <a:r>
              <a:rPr lang="en-US" dirty="0" smtClean="0"/>
              <a:t>Let F be upper bound on #cycles in a final matching</a:t>
            </a:r>
          </a:p>
          <a:p>
            <a:r>
              <a:rPr lang="en-US" dirty="0" smtClean="0"/>
              <a:t>Create F copies of compatibility graph</a:t>
            </a:r>
          </a:p>
          <a:p>
            <a:r>
              <a:rPr lang="en-US" dirty="0" smtClean="0"/>
              <a:t>Search for a single cycle or chain in each copy</a:t>
            </a:r>
          </a:p>
          <a:p>
            <a:pPr lvl="1"/>
            <a:r>
              <a:rPr lang="en-US" dirty="0" smtClean="0"/>
              <a:t>(Keep cycles/chains disjoint across graphs)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66" y="4280131"/>
            <a:ext cx="9144000" cy="2814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38134" y="1122362"/>
            <a:ext cx="2726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Constantino</a:t>
            </a:r>
            <a:r>
              <a:rPr lang="en-US" sz="1400" dirty="0"/>
              <a:t> et al. </a:t>
            </a:r>
            <a:r>
              <a:rPr lang="en-US" sz="1400" dirty="0" smtClean="0"/>
              <a:t>EJOR-14]</a:t>
            </a:r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5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66830"/>
            <a:ext cx="7620000" cy="1991170"/>
          </a:xfrm>
        </p:spPr>
        <p:txBody>
          <a:bodyPr>
            <a:normAutofit/>
          </a:bodyPr>
          <a:lstStyle/>
          <a:p>
            <a:r>
              <a:rPr lang="en-US" dirty="0" smtClean="0"/>
              <a:t>1A: max edge weights over all graph copies</a:t>
            </a:r>
          </a:p>
          <a:p>
            <a:r>
              <a:rPr lang="en-US" dirty="0" smtClean="0"/>
              <a:t>1B: give a kidney </a:t>
            </a:r>
            <a:r>
              <a:rPr lang="en-US" dirty="0" smtClean="0">
                <a:sym typeface="Wingdings"/>
              </a:rPr>
              <a:t>&lt;-</a:t>
            </a:r>
            <a:r>
              <a:rPr lang="en-US" dirty="0" smtClean="0"/>
              <a:t>&gt; get a kidney within that copy</a:t>
            </a:r>
          </a:p>
          <a:p>
            <a:r>
              <a:rPr lang="en-US" dirty="0" smtClean="0"/>
              <a:t>1C: only use a vertex once</a:t>
            </a:r>
          </a:p>
          <a:p>
            <a:r>
              <a:rPr lang="en-US" dirty="0" smtClean="0"/>
              <a:t>1D: cycle cap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73879" y="548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31" y="1808238"/>
            <a:ext cx="6787416" cy="29274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07199" y="1841395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07199" y="2418035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007198" y="3077675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007197" y="3747523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07196" y="4387599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113" y="1378532"/>
            <a:ext cx="4066232" cy="356975"/>
          </a:xfrm>
          <a:prstGeom prst="rect">
            <a:avLst/>
          </a:prstGeom>
        </p:spPr>
      </p:pic>
      <p:sp>
        <p:nvSpPr>
          <p:cNvPr id="18" name="Title 4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49996" cy="946582"/>
          </a:xfrm>
        </p:spPr>
        <p:txBody>
          <a:bodyPr>
            <a:normAutofit/>
          </a:bodyPr>
          <a:lstStyle/>
          <a:p>
            <a:r>
              <a:rPr lang="en-US" dirty="0" smtClean="0"/>
              <a:t>Compact formulations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701456" y="5899280"/>
            <a:ext cx="3880883" cy="72301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Polynomial </a:t>
            </a:r>
            <a:r>
              <a:rPr lang="en-US" b="1" dirty="0" smtClean="0">
                <a:solidFill>
                  <a:schemeClr val="tx1"/>
                </a:solidFill>
              </a:rPr>
              <a:t>#constraints and #variables!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  <p:bldP spid="11" grpId="0"/>
      <p:bldP spid="12" grpId="0"/>
      <p:bldP spid="13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PIEF: A compact model for cycles only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1891144"/>
          </a:xfrm>
        </p:spPr>
        <p:txBody>
          <a:bodyPr/>
          <a:lstStyle/>
          <a:p>
            <a:r>
              <a:rPr lang="en-US" dirty="0" smtClean="0"/>
              <a:t>Builds on Extended Edge Formulation of </a:t>
            </a:r>
            <a:r>
              <a:rPr lang="en-US" dirty="0" err="1" smtClean="0"/>
              <a:t>Constantino</a:t>
            </a:r>
            <a:r>
              <a:rPr lang="en-US" dirty="0" smtClean="0"/>
              <a:t> et al.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O(|</a:t>
            </a:r>
            <a:r>
              <a:rPr lang="en-US" i="1" dirty="0" smtClean="0"/>
              <a:t>V</a:t>
            </a:r>
            <a:r>
              <a:rPr lang="en-US" dirty="0" smtClean="0"/>
              <a:t>|) copies of graph, 1 binary variable per edge per copy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Enforce at most one </a:t>
            </a:r>
            <a:r>
              <a:rPr lang="en-US" dirty="0" smtClean="0">
                <a:solidFill>
                  <a:schemeClr val="tx2"/>
                </a:solidFill>
              </a:rPr>
              <a:t>cycle</a:t>
            </a:r>
            <a:r>
              <a:rPr lang="en-US" dirty="0" smtClean="0"/>
              <a:t> per graph copy used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Track </a:t>
            </a:r>
            <a:r>
              <a:rPr lang="en-US" dirty="0" smtClean="0">
                <a:solidFill>
                  <a:schemeClr val="tx2"/>
                </a:solidFill>
              </a:rPr>
              <a:t>positions</a:t>
            </a:r>
            <a:r>
              <a:rPr lang="en-US" dirty="0" smtClean="0"/>
              <a:t> of edges in cycles for LP tightness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8141" y="3769249"/>
            <a:ext cx="8310400" cy="1492624"/>
            <a:chOff x="188141" y="4087909"/>
            <a:chExt cx="8310400" cy="1492624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087909"/>
              <a:ext cx="8041341" cy="149262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The tightest known non-compact LP relaxation</a:t>
              </a:r>
              <a:br>
                <a:rPr lang="en-US" sz="2400" dirty="0" smtClean="0"/>
              </a:br>
              <a:r>
                <a:rPr lang="en-US" sz="2400" i="1" dirty="0" smtClean="0"/>
                <a:t>Z</a:t>
              </a:r>
              <a:r>
                <a:rPr lang="en-US" sz="2400" baseline="-25000" dirty="0" smtClean="0"/>
                <a:t>CF</a:t>
              </a:r>
              <a:r>
                <a:rPr lang="en-US" sz="2400" dirty="0" smtClean="0"/>
                <a:t> = </a:t>
              </a:r>
              <a:r>
                <a:rPr lang="en-US" sz="2400" i="1" dirty="0" smtClean="0"/>
                <a:t>Z</a:t>
              </a:r>
              <a:r>
                <a:rPr lang="en-US" sz="2400" baseline="-25000" dirty="0" smtClean="0"/>
                <a:t>PIEF</a:t>
              </a:r>
              <a:r>
                <a:rPr lang="en-US" sz="2400" dirty="0" smtClean="0"/>
                <a:t/>
              </a:r>
              <a:br>
                <a:rPr lang="en-US" sz="2400" dirty="0" smtClean="0"/>
              </a:br>
              <a:r>
                <a:rPr lang="en-US" sz="2400" dirty="0" smtClean="0"/>
                <a:t>(disallowing chains)</a:t>
              </a:r>
              <a:endParaRPr lang="en-US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8141" y="4141723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THEOREM</a:t>
              </a:r>
              <a:endParaRPr lang="en-US" sz="1200" b="1" dirty="0"/>
            </a:p>
          </p:txBody>
        </p:sp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5536138"/>
            <a:ext cx="7620000" cy="189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(EC-16 paper also presents </a:t>
            </a:r>
            <a:r>
              <a:rPr lang="en-US" dirty="0" smtClean="0">
                <a:solidFill>
                  <a:schemeClr val="tx2"/>
                </a:solidFill>
              </a:rPr>
              <a:t>HPIEF</a:t>
            </a:r>
            <a:r>
              <a:rPr lang="en-US" dirty="0" smtClean="0"/>
              <a:t>, which is a compact formulation for cycles and chains, but with weaker </a:t>
            </a:r>
            <a:r>
              <a:rPr lang="en-US" i="1" dirty="0" smtClean="0"/>
              <a:t>Z</a:t>
            </a:r>
            <a:r>
              <a:rPr lang="en-US" baseline="-25000" dirty="0" smtClean="0"/>
              <a:t>HPIEF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4239" y="1338943"/>
            <a:ext cx="4750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[Dickerson </a:t>
            </a:r>
            <a:r>
              <a:rPr lang="en-US" sz="1400" dirty="0" err="1" smtClean="0"/>
              <a:t>Manlove</a:t>
            </a:r>
            <a:r>
              <a:rPr lang="en-US" sz="1400" dirty="0" smtClean="0"/>
              <a:t> </a:t>
            </a:r>
            <a:r>
              <a:rPr lang="en-US" sz="1400" dirty="0" err="1" smtClean="0"/>
              <a:t>Plaut</a:t>
            </a:r>
            <a:r>
              <a:rPr lang="en-US" sz="1400" dirty="0" smtClean="0"/>
              <a:t> </a:t>
            </a:r>
            <a:r>
              <a:rPr lang="en-US" sz="1400" dirty="0" err="1" smtClean="0"/>
              <a:t>Sandholm</a:t>
            </a:r>
            <a:r>
              <a:rPr lang="en-US" sz="1400" dirty="0" smtClean="0"/>
              <a:t> Trimble EC-16]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183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PICEF: Position-Indexed Chain-Edge Formulation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1836540"/>
          </a:xfrm>
        </p:spPr>
        <p:txBody>
          <a:bodyPr/>
          <a:lstStyle/>
          <a:p>
            <a:r>
              <a:rPr lang="en-US" dirty="0" smtClean="0"/>
              <a:t>In practice, cycle cap </a:t>
            </a:r>
            <a:r>
              <a:rPr lang="en-US" i="1" dirty="0" smtClean="0"/>
              <a:t>L</a:t>
            </a:r>
            <a:r>
              <a:rPr lang="en-US" dirty="0" smtClean="0"/>
              <a:t> is small and chain cap </a:t>
            </a:r>
            <a:r>
              <a:rPr lang="en-US" i="1" dirty="0" smtClean="0"/>
              <a:t>K</a:t>
            </a:r>
            <a:r>
              <a:rPr lang="en-US" dirty="0" smtClean="0"/>
              <a:t> is large</a:t>
            </a:r>
          </a:p>
          <a:p>
            <a:r>
              <a:rPr lang="en-US" dirty="0" smtClean="0"/>
              <a:t>Idea: enumerate all cycles but not all chains </a:t>
            </a:r>
            <a:r>
              <a:rPr lang="en-US" sz="1400" dirty="0" smtClean="0"/>
              <a:t>[Anderson et al. 2015]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That work required O(|</a:t>
            </a:r>
            <a:r>
              <a:rPr lang="en-US" i="1" dirty="0" smtClean="0"/>
              <a:t>V</a:t>
            </a:r>
            <a:r>
              <a:rPr lang="en-US" dirty="0" smtClean="0"/>
              <a:t>|</a:t>
            </a:r>
            <a:r>
              <a:rPr lang="en-US" i="1" baseline="30000" dirty="0" smtClean="0"/>
              <a:t>K</a:t>
            </a:r>
            <a:r>
              <a:rPr lang="en-US" dirty="0" smtClean="0"/>
              <a:t>) </a:t>
            </a:r>
            <a:r>
              <a:rPr lang="en-US" dirty="0" smtClean="0">
                <a:solidFill>
                  <a:schemeClr val="tx2"/>
                </a:solidFill>
              </a:rPr>
              <a:t>constraints</a:t>
            </a:r>
            <a:r>
              <a:rPr lang="en-US" dirty="0" smtClean="0"/>
              <a:t> in the worst case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This work requires </a:t>
            </a:r>
            <a:r>
              <a:rPr lang="en-US" dirty="0" smtClean="0"/>
              <a:t>O(</a:t>
            </a:r>
            <a:r>
              <a:rPr lang="en-US" i="1" dirty="0" smtClean="0"/>
              <a:t>K</a:t>
            </a:r>
            <a:r>
              <a:rPr lang="en-US" dirty="0" smtClean="0"/>
              <a:t>|</a:t>
            </a:r>
            <a:r>
              <a:rPr lang="en-US" i="1" dirty="0" smtClean="0"/>
              <a:t>V</a:t>
            </a:r>
            <a:r>
              <a:rPr lang="en-US" dirty="0" smtClean="0"/>
              <a:t>|) = O(|</a:t>
            </a:r>
            <a:r>
              <a:rPr lang="en-US" i="1" dirty="0" smtClean="0"/>
              <a:t>V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r>
              <a:rPr lang="en-US" dirty="0" smtClean="0"/>
              <a:t>) constraints 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8141" y="3589140"/>
            <a:ext cx="8310400" cy="1808140"/>
            <a:chOff x="188141" y="4087909"/>
            <a:chExt cx="8310400" cy="1808140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087909"/>
              <a:ext cx="8041341" cy="180814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Track not just </a:t>
              </a:r>
              <a:r>
                <a:rPr lang="en-US" sz="2400" b="1" dirty="0" smtClean="0">
                  <a:solidFill>
                    <a:schemeClr val="tx2"/>
                  </a:solidFill>
                </a:rPr>
                <a:t>if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an edge is used in a chain, but </a:t>
              </a:r>
              <a:r>
                <a:rPr lang="en-US" sz="2400" b="1" dirty="0" smtClean="0">
                  <a:solidFill>
                    <a:schemeClr val="tx2"/>
                  </a:solidFill>
                </a:rPr>
                <a:t>where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in a chain an edge is used.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8141" y="4141723"/>
              <a:ext cx="33398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MAIN</a:t>
              </a:r>
            </a:p>
            <a:p>
              <a:pPr algn="ctr"/>
              <a:endParaRPr lang="en-US" sz="1200" b="1" dirty="0" smtClean="0"/>
            </a:p>
            <a:p>
              <a:pPr algn="ctr"/>
              <a:r>
                <a:rPr lang="en-US" sz="1200" b="1" dirty="0" smtClean="0"/>
                <a:t>IDEA</a:t>
              </a:r>
              <a:endParaRPr lang="en-US" sz="1200" b="1" dirty="0"/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5574605"/>
            <a:ext cx="7620000" cy="1836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 edge (</a:t>
            </a:r>
            <a:r>
              <a:rPr lang="en-US" i="1" dirty="0" err="1" smtClean="0"/>
              <a:t>i</a:t>
            </a:r>
            <a:r>
              <a:rPr lang="en-US" dirty="0" err="1" smtClean="0"/>
              <a:t>,</a:t>
            </a:r>
            <a:r>
              <a:rPr lang="en-US" i="1" dirty="0" err="1" smtClean="0"/>
              <a:t>j</a:t>
            </a:r>
            <a:r>
              <a:rPr lang="en-US" dirty="0" smtClean="0"/>
              <a:t>) in graph:	</a:t>
            </a:r>
            <a:r>
              <a:rPr lang="en-US" i="1" dirty="0" smtClean="0"/>
              <a:t>K</a:t>
            </a:r>
            <a:r>
              <a:rPr lang="en-US" dirty="0" smtClean="0"/>
              <a:t>’(</a:t>
            </a:r>
            <a:r>
              <a:rPr lang="en-US" i="1" dirty="0" err="1" smtClean="0"/>
              <a:t>i</a:t>
            </a:r>
            <a:r>
              <a:rPr lang="en-US" dirty="0" err="1" smtClean="0"/>
              <a:t>,</a:t>
            </a:r>
            <a:r>
              <a:rPr lang="en-US" i="1" dirty="0" err="1" smtClean="0"/>
              <a:t>j</a:t>
            </a:r>
            <a:r>
              <a:rPr lang="en-US" dirty="0" smtClean="0"/>
              <a:t>) =	{1}		if </a:t>
            </a:r>
            <a:r>
              <a:rPr lang="en-US" i="1" dirty="0" err="1" smtClean="0"/>
              <a:t>i</a:t>
            </a:r>
            <a:r>
              <a:rPr lang="en-US" dirty="0" smtClean="0"/>
              <a:t> is an altruist</a:t>
            </a:r>
          </a:p>
          <a:p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/>
              <a:t>	</a:t>
            </a:r>
            <a:r>
              <a:rPr lang="en-US" i="1" dirty="0" smtClean="0"/>
              <a:t>K</a:t>
            </a:r>
            <a:r>
              <a:rPr lang="en-US" dirty="0" smtClean="0"/>
              <a:t>’(</a:t>
            </a:r>
            <a:r>
              <a:rPr lang="en-US" i="1" dirty="0" err="1" smtClean="0"/>
              <a:t>i</a:t>
            </a:r>
            <a:r>
              <a:rPr lang="en-US" dirty="0" err="1" smtClean="0"/>
              <a:t>,</a:t>
            </a:r>
            <a:r>
              <a:rPr lang="en-US" i="1" dirty="0" err="1" smtClean="0"/>
              <a:t>j</a:t>
            </a:r>
            <a:r>
              <a:rPr lang="en-US" dirty="0" smtClean="0"/>
              <a:t>) =	{2, </a:t>
            </a:r>
            <a:r>
              <a:rPr lang="is-IS" dirty="0" smtClean="0"/>
              <a:t>…, </a:t>
            </a:r>
            <a:r>
              <a:rPr lang="is-IS" i="1" dirty="0" smtClean="0"/>
              <a:t>K</a:t>
            </a:r>
            <a:r>
              <a:rPr lang="is-IS" dirty="0" smtClean="0"/>
              <a:t>} 	if </a:t>
            </a:r>
            <a:r>
              <a:rPr lang="is-IS" i="1" dirty="0" smtClean="0"/>
              <a:t>i</a:t>
            </a:r>
            <a:r>
              <a:rPr lang="is-IS" dirty="0" smtClean="0"/>
              <a:t> is a pair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4239" y="1338943"/>
            <a:ext cx="4750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[Dickerson et al. EC-16]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991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PICEF: Position-Indexed Chain-Edge Formulation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395855" cy="4373563"/>
          </a:xfrm>
        </p:spPr>
        <p:txBody>
          <a:bodyPr/>
          <a:lstStyle/>
          <a:p>
            <a:r>
              <a:rPr lang="en-US" dirty="0"/>
              <a:t>Maximize</a:t>
            </a:r>
          </a:p>
          <a:p>
            <a:r>
              <a:rPr lang="en-US" dirty="0"/>
              <a:t>	</a:t>
            </a:r>
            <a:r>
              <a:rPr lang="en-US" b="0" i="1" dirty="0"/>
              <a:t>u</a:t>
            </a:r>
            <a:r>
              <a:rPr lang="en-US" b="0" dirty="0"/>
              <a:t>(</a:t>
            </a:r>
            <a:r>
              <a:rPr lang="en-US" b="0" i="1" dirty="0"/>
              <a:t>M</a:t>
            </a:r>
            <a:r>
              <a:rPr lang="en-US" b="0" dirty="0"/>
              <a:t>) = </a:t>
            </a:r>
            <a:r>
              <a:rPr lang="en-US" b="0" dirty="0" err="1" smtClean="0"/>
              <a:t>Σ</a:t>
            </a:r>
            <a:r>
              <a:rPr lang="en-US" b="0" i="1" baseline="-25000" dirty="0" err="1"/>
              <a:t>ij</a:t>
            </a:r>
            <a:r>
              <a:rPr lang="en-US" b="0" i="1" baseline="-25000" dirty="0"/>
              <a:t> in E</a:t>
            </a:r>
            <a:r>
              <a:rPr lang="en-US" b="0" dirty="0" smtClean="0"/>
              <a:t> </a:t>
            </a:r>
            <a:r>
              <a:rPr lang="en-US" b="0" dirty="0" err="1" smtClean="0"/>
              <a:t>Σ</a:t>
            </a:r>
            <a:r>
              <a:rPr lang="en-US" b="0" i="1" baseline="-25000" dirty="0" err="1"/>
              <a:t>k</a:t>
            </a:r>
            <a:r>
              <a:rPr lang="en-US" b="0" baseline="-25000" dirty="0"/>
              <a:t> in </a:t>
            </a:r>
            <a:r>
              <a:rPr lang="en-US" b="0" i="1" baseline="-25000" dirty="0"/>
              <a:t>K</a:t>
            </a:r>
            <a:r>
              <a:rPr lang="en-US" b="0" baseline="-25000" dirty="0"/>
              <a:t>’(</a:t>
            </a:r>
            <a:r>
              <a:rPr lang="en-US" b="0" i="1" baseline="-25000" dirty="0" err="1"/>
              <a:t>i,j</a:t>
            </a:r>
            <a:r>
              <a:rPr lang="en-US" b="0" baseline="-25000" dirty="0"/>
              <a:t>)</a:t>
            </a:r>
            <a:r>
              <a:rPr lang="en-US" b="0" dirty="0" smtClean="0"/>
              <a:t> </a:t>
            </a:r>
            <a:r>
              <a:rPr lang="en-US" b="0" i="1" dirty="0" err="1"/>
              <a:t>w</a:t>
            </a:r>
            <a:r>
              <a:rPr lang="en-US" b="0" i="1" baseline="-25000" dirty="0" err="1"/>
              <a:t>ij</a:t>
            </a:r>
            <a:r>
              <a:rPr lang="en-US" b="0" i="1" baseline="-25000" dirty="0"/>
              <a:t> </a:t>
            </a:r>
            <a:r>
              <a:rPr lang="en-US" b="0" i="1" dirty="0" err="1" smtClean="0"/>
              <a:t>y</a:t>
            </a:r>
            <a:r>
              <a:rPr lang="en-US" b="0" i="1" baseline="-25000" dirty="0" err="1" smtClean="0"/>
              <a:t>ijk</a:t>
            </a:r>
            <a:r>
              <a:rPr lang="en-US" b="0" i="1" baseline="-25000" dirty="0" smtClean="0"/>
              <a:t> </a:t>
            </a:r>
            <a:r>
              <a:rPr lang="en-US" b="0" i="1" dirty="0" smtClean="0"/>
              <a:t>+ </a:t>
            </a:r>
            <a:r>
              <a:rPr lang="en-US" b="0" dirty="0" err="1" smtClean="0"/>
              <a:t>Σ</a:t>
            </a:r>
            <a:r>
              <a:rPr lang="en-US" b="0" i="1" baseline="-25000" dirty="0" err="1" smtClean="0"/>
              <a:t>c</a:t>
            </a:r>
            <a:r>
              <a:rPr lang="en-US" b="0" baseline="-25000" dirty="0" smtClean="0"/>
              <a:t> in </a:t>
            </a:r>
            <a:r>
              <a:rPr lang="en-US" b="0" i="1" baseline="-25000" dirty="0" smtClean="0"/>
              <a:t>C</a:t>
            </a:r>
            <a:r>
              <a:rPr lang="en-US" b="0" dirty="0" smtClean="0"/>
              <a:t> </a:t>
            </a:r>
            <a:r>
              <a:rPr lang="en-US" b="0" i="1" dirty="0" err="1" smtClean="0"/>
              <a:t>w</a:t>
            </a:r>
            <a:r>
              <a:rPr lang="en-US" b="0" i="1" baseline="-25000" dirty="0" err="1" smtClean="0"/>
              <a:t>c</a:t>
            </a:r>
            <a:r>
              <a:rPr lang="en-US" b="0" dirty="0" smtClean="0"/>
              <a:t> </a:t>
            </a:r>
            <a:r>
              <a:rPr lang="en-US" b="0" i="1" dirty="0" err="1" smtClean="0"/>
              <a:t>z</a:t>
            </a:r>
            <a:r>
              <a:rPr lang="en-US" b="0" i="1" baseline="-25000" dirty="0" err="1" smtClean="0"/>
              <a:t>c</a:t>
            </a:r>
            <a:endParaRPr lang="en-US" b="0" i="1" baseline="-25000" dirty="0" smtClean="0"/>
          </a:p>
          <a:p>
            <a:r>
              <a:rPr lang="en-US" dirty="0"/>
              <a:t>Subject to</a:t>
            </a:r>
          </a:p>
          <a:p>
            <a:pPr algn="r"/>
            <a:r>
              <a:rPr lang="en-US" dirty="0"/>
              <a:t>	</a:t>
            </a:r>
            <a:r>
              <a:rPr lang="en-US" b="0" dirty="0" smtClean="0"/>
              <a:t>		</a:t>
            </a:r>
            <a:r>
              <a:rPr lang="en-US" b="0" i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b="0" dirty="0" smtClean="0"/>
              <a:t>	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457200" y="3066699"/>
          <a:ext cx="8257311" cy="11357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3274"/>
                <a:gridCol w="429491"/>
                <a:gridCol w="2424546"/>
              </a:tblGrid>
              <a:tr h="450114">
                <a:tc>
                  <a:txBody>
                    <a:bodyPr/>
                    <a:lstStyle/>
                    <a:p>
                      <a:pPr algn="r"/>
                      <a:r>
                        <a:rPr lang="en-US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ij</a:t>
                      </a:r>
                      <a:r>
                        <a:rPr lang="en-US" b="0" i="1" baseline="-25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E</a:t>
                      </a:r>
                      <a:r>
                        <a:rPr lang="en-US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</a:t>
                      </a:r>
                      <a:r>
                        <a:rPr lang="en-US" b="0" baseline="-25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b="0" i="1" baseline="-25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</a:t>
                      </a:r>
                      <a:r>
                        <a:rPr lang="en-US" b="0" baseline="-25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’(</a:t>
                      </a:r>
                      <a:r>
                        <a:rPr lang="en-US" b="0" i="1" baseline="-250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i,j</a:t>
                      </a:r>
                      <a:r>
                        <a:rPr lang="en-US" b="0" baseline="-25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en-US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i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</a:t>
                      </a:r>
                      <a:r>
                        <a:rPr lang="en-US" b="0" i="1" baseline="-250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ijk</a:t>
                      </a:r>
                      <a:r>
                        <a:rPr lang="en-US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+ </a:t>
                      </a:r>
                      <a:r>
                        <a:rPr lang="en-US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</a:t>
                      </a:r>
                      <a:r>
                        <a:rPr lang="en-US" b="0" baseline="-25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: </a:t>
                      </a:r>
                      <a:r>
                        <a:rPr lang="en-US" b="0" i="1" baseline="-250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lang="en-US" b="0" baseline="-25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b="0" i="1" baseline="-25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</a:t>
                      </a:r>
                      <a:r>
                        <a:rPr lang="en-US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i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</a:t>
                      </a:r>
                      <a:r>
                        <a:rPr lang="en-US" b="0" i="1" baseline="-250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</a:t>
                      </a:r>
                      <a:r>
                        <a:rPr lang="en-US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≤ 1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i="1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for every </a:t>
                      </a:r>
                      <a:r>
                        <a:rPr lang="en-US" b="0" i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lang="en-US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Pairs</a:t>
                      </a:r>
                    </a:p>
                  </a:txBody>
                  <a:tcPr/>
                </a:tc>
              </a:tr>
              <a:tr h="685641">
                <a:tc gridSpan="3">
                  <a:txBody>
                    <a:bodyPr/>
                    <a:lstStyle/>
                    <a:p>
                      <a:pPr algn="r"/>
                      <a:r>
                        <a:rPr lang="en-US" b="1" i="1" dirty="0" smtClean="0">
                          <a:solidFill>
                            <a:schemeClr val="tx1"/>
                          </a:solidFill>
                        </a:rPr>
                        <a:t>Each</a:t>
                      </a:r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</a:rPr>
                        <a:t> pair can be in at most one chain or cycle</a:t>
                      </a: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i="1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457200" y="4118133"/>
          <a:ext cx="8257311" cy="949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3274"/>
                <a:gridCol w="429491"/>
                <a:gridCol w="2424546"/>
              </a:tblGrid>
              <a:tr h="436577">
                <a:tc>
                  <a:txBody>
                    <a:bodyPr/>
                    <a:lstStyle/>
                    <a:p>
                      <a:pPr algn="r"/>
                      <a:r>
                        <a:rPr lang="en-US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ij</a:t>
                      </a:r>
                      <a:r>
                        <a:rPr lang="en-US" b="0" i="1" baseline="-25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E</a:t>
                      </a:r>
                      <a:r>
                        <a:rPr lang="en-US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</a:t>
                      </a:r>
                      <a:r>
                        <a:rPr lang="en-US" b="0" i="1" baseline="-25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ij1</a:t>
                      </a:r>
                      <a:r>
                        <a:rPr lang="en-US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≤ 1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for every </a:t>
                      </a:r>
                      <a:r>
                        <a:rPr lang="en-US" b="0" i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lang="en-US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Altruists</a:t>
                      </a:r>
                      <a:endParaRPr lang="en-US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12618">
                <a:tc gridSpan="3">
                  <a:txBody>
                    <a:bodyPr/>
                    <a:lstStyle/>
                    <a:p>
                      <a:pPr algn="r"/>
                      <a:r>
                        <a:rPr lang="en-US" b="1" i="1" dirty="0" smtClean="0">
                          <a:solidFill>
                            <a:schemeClr val="tx1"/>
                          </a:solidFill>
                        </a:rPr>
                        <a:t>Each altruist can trigger at most one</a:t>
                      </a:r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</a:rPr>
                        <a:t> chain via outgoing edge at position </a:t>
                      </a:r>
                      <a:r>
                        <a:rPr lang="en-US" b="1" i="0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457200" y="5221635"/>
          <a:ext cx="8257311" cy="1413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3274"/>
                <a:gridCol w="429491"/>
                <a:gridCol w="2424546"/>
              </a:tblGrid>
              <a:tr h="706581">
                <a:tc>
                  <a:txBody>
                    <a:bodyPr/>
                    <a:lstStyle/>
                    <a:p>
                      <a:pPr algn="r"/>
                      <a:r>
                        <a:rPr lang="en-US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j:ij</a:t>
                      </a:r>
                      <a:r>
                        <a:rPr lang="en-US" b="0" i="1" baseline="-25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E </a:t>
                      </a:r>
                      <a:r>
                        <a:rPr lang="en-US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</a:t>
                      </a:r>
                      <a:r>
                        <a:rPr lang="en-US" b="0" i="1" baseline="-25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ijk+1</a:t>
                      </a:r>
                      <a:r>
                        <a:rPr lang="en-US" b="0" i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- </a:t>
                      </a:r>
                      <a:r>
                        <a:rPr lang="en-US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j:ji</a:t>
                      </a:r>
                      <a:r>
                        <a:rPr lang="en-US" b="0" i="1" baseline="-25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E ⌃ k in K’(</a:t>
                      </a:r>
                      <a:r>
                        <a:rPr lang="en-US" b="0" i="1" baseline="-250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j,i</a:t>
                      </a:r>
                      <a:r>
                        <a:rPr lang="en-US" b="0" i="1" baseline="-25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en-US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i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</a:t>
                      </a:r>
                      <a:r>
                        <a:rPr lang="en-US" b="0" i="1" baseline="-250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jik</a:t>
                      </a:r>
                      <a:r>
                        <a:rPr lang="en-US" b="0" i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≤ 0 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for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every </a:t>
                      </a:r>
                      <a:r>
                        <a:rPr lang="en-US" i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Pairs</a:t>
                      </a:r>
                    </a:p>
                    <a:p>
                      <a:pPr algn="r"/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and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{1, </a:t>
                      </a:r>
                      <a:r>
                        <a:rPr lang="is-I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…, </a:t>
                      </a:r>
                      <a:r>
                        <a:rPr lang="is-IS" i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</a:t>
                      </a:r>
                      <a:r>
                        <a:rPr lang="is-I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-1}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06581">
                <a:tc gridSpan="3">
                  <a:txBody>
                    <a:bodyPr/>
                    <a:lstStyle/>
                    <a:p>
                      <a:pPr algn="r"/>
                      <a:r>
                        <a:rPr lang="en-US" b="1" i="1" dirty="0" smtClean="0">
                          <a:solidFill>
                            <a:schemeClr val="tx1"/>
                          </a:solidFill>
                        </a:rPr>
                        <a:t>Each pair can be have an outgoing edge at position k+</a:t>
                      </a:r>
                      <a:r>
                        <a:rPr lang="en-US" b="1" i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b="1" i="1" dirty="0" smtClean="0">
                          <a:solidFill>
                            <a:schemeClr val="tx1"/>
                          </a:solidFill>
                        </a:rPr>
                        <a:t> in a chain </a:t>
                      </a:r>
                      <a:r>
                        <a:rPr lang="en-US" b="1" i="1" dirty="0" err="1" smtClean="0">
                          <a:solidFill>
                            <a:schemeClr val="tx1"/>
                          </a:solidFill>
                        </a:rPr>
                        <a:t>iff</a:t>
                      </a:r>
                      <a:r>
                        <a:rPr lang="en-US" b="1" i="1" dirty="0" smtClean="0">
                          <a:solidFill>
                            <a:schemeClr val="tx1"/>
                          </a:solidFill>
                        </a:rPr>
                        <a:t> it has an incoming edge at position k in a chain</a:t>
                      </a: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74239" y="1338943"/>
            <a:ext cx="4750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smtClean="0"/>
              <a:t>Dickerson et al. </a:t>
            </a:r>
            <a:r>
              <a:rPr lang="en-US" sz="1400" dirty="0" smtClean="0"/>
              <a:t>EC-16]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914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What if there are Still too many Variables?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particularly dense graphs or if, in the future, longer cycle caps are allowed, PICEF may need too many cycle variables</a:t>
            </a:r>
          </a:p>
          <a:p>
            <a:r>
              <a:rPr lang="en-US" dirty="0" smtClean="0"/>
              <a:t>Solve via branch and price by storing only a subset of columns in memory, then solving pricing problem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Search for variables with positive price, bring into model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Previously: that search is exponential in chain cap </a:t>
            </a:r>
            <a:r>
              <a:rPr lang="en-US" sz="1400" b="0" dirty="0" smtClean="0"/>
              <a:t>[Abraham et al. 2007, </a:t>
            </a:r>
            <a:r>
              <a:rPr lang="en-US" sz="1400" b="0" dirty="0" err="1" smtClean="0"/>
              <a:t>Glorie</a:t>
            </a:r>
            <a:r>
              <a:rPr lang="en-US" sz="1400" b="0" dirty="0" smtClean="0"/>
              <a:t> et al. 2014, </a:t>
            </a:r>
            <a:r>
              <a:rPr lang="en-US" sz="1400" b="0" dirty="0" err="1" smtClean="0"/>
              <a:t>Plaut</a:t>
            </a:r>
            <a:r>
              <a:rPr lang="en-US" sz="1400" b="0" dirty="0" smtClean="0"/>
              <a:t> et al. 2016]</a:t>
            </a:r>
            <a:endParaRPr lang="en-US" sz="1600" b="0" dirty="0" smtClean="0"/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General: pricing chains &amp; cycle is </a:t>
            </a:r>
            <a:r>
              <a:rPr lang="en-US" b="0" dirty="0" smtClean="0">
                <a:solidFill>
                  <a:schemeClr val="tx2"/>
                </a:solidFill>
              </a:rPr>
              <a:t>NP-hard</a:t>
            </a:r>
            <a:r>
              <a:rPr lang="en-US" b="0" dirty="0" smtClean="0"/>
              <a:t> </a:t>
            </a:r>
            <a:r>
              <a:rPr lang="en-US" sz="1400" b="0" dirty="0" smtClean="0"/>
              <a:t>[arXiv:1606.00117]</a:t>
            </a:r>
            <a:endParaRPr lang="en-US" sz="1600" b="0" dirty="0" smtClean="0"/>
          </a:p>
          <a:p>
            <a:r>
              <a:rPr lang="en-US" dirty="0" smtClean="0"/>
              <a:t>But we only need to price cycles, not chains!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2000" y="5227071"/>
            <a:ext cx="8310400" cy="1438809"/>
            <a:chOff x="188141" y="4087909"/>
            <a:chExt cx="8310400" cy="1438809"/>
          </a:xfrm>
        </p:grpSpPr>
        <p:sp>
          <p:nvSpPr>
            <p:cNvPr id="9" name="Rounded Rectangle 8"/>
            <p:cNvSpPr/>
            <p:nvPr/>
          </p:nvSpPr>
          <p:spPr>
            <a:xfrm>
              <a:off x="457200" y="4087909"/>
              <a:ext cx="8041341" cy="1438809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PICEF is the first branch-and-price-based model with provably correct polynomial-time pricing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8141" y="4141723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PRICING</a:t>
              </a:r>
              <a:endParaRPr lang="en-US" sz="1200" b="1" dirty="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74239" y="1338943"/>
            <a:ext cx="4750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smtClean="0"/>
              <a:t>Dickerson et al. EC-16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13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Polynomial-TIME </a:t>
            </a:r>
            <a:r>
              <a:rPr lang="en-US" dirty="0" smtClean="0"/>
              <a:t>Cycle Pricing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48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Solve a structured problem </a:t>
            </a:r>
            <a:r>
              <a:rPr lang="en-US" dirty="0"/>
              <a:t>that </a:t>
            </a:r>
            <a:r>
              <a:rPr lang="en-US" dirty="0">
                <a:solidFill>
                  <a:schemeClr val="tx2"/>
                </a:solidFill>
              </a:rPr>
              <a:t>implicitly</a:t>
            </a:r>
            <a:r>
              <a:rPr lang="en-US" dirty="0"/>
              <a:t> prices </a:t>
            </a:r>
            <a:r>
              <a:rPr lang="en-US" dirty="0" smtClean="0"/>
              <a:t>variables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Variable = </a:t>
            </a:r>
            <a:r>
              <a:rPr lang="en-US" b="0" i="1" dirty="0" smtClean="0"/>
              <a:t>x</a:t>
            </a:r>
            <a:r>
              <a:rPr lang="en-US" b="0" i="1" baseline="-25000" dirty="0" smtClean="0"/>
              <a:t>c</a:t>
            </a:r>
            <a:r>
              <a:rPr lang="en-US" b="0" dirty="0" smtClean="0"/>
              <a:t> for cycle (not chain) </a:t>
            </a:r>
            <a:r>
              <a:rPr lang="en-US" b="0" i="1" dirty="0" smtClean="0"/>
              <a:t>c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Price of </a:t>
            </a:r>
            <a:r>
              <a:rPr lang="en-US" b="0" i="1" dirty="0" smtClean="0"/>
              <a:t>x</a:t>
            </a:r>
            <a:r>
              <a:rPr lang="en-US" b="0" i="1" baseline="-25000" dirty="0" smtClean="0"/>
              <a:t>c</a:t>
            </a:r>
            <a:r>
              <a:rPr lang="en-US" b="0" dirty="0" smtClean="0"/>
              <a:t> =  </a:t>
            </a:r>
            <a:r>
              <a:rPr lang="en-US" b="0" i="1" dirty="0" err="1"/>
              <a:t>w</a:t>
            </a:r>
            <a:r>
              <a:rPr lang="en-US" b="0" i="1" baseline="-25000" dirty="0" err="1"/>
              <a:t>c</a:t>
            </a:r>
            <a:r>
              <a:rPr lang="en-US" b="0" dirty="0"/>
              <a:t> – </a:t>
            </a:r>
            <a:r>
              <a:rPr lang="en-US" b="0" dirty="0" err="1"/>
              <a:t>Σ</a:t>
            </a:r>
            <a:r>
              <a:rPr lang="en-US" b="0" i="1" baseline="-25000" dirty="0" err="1"/>
              <a:t>v</a:t>
            </a:r>
            <a:r>
              <a:rPr lang="en-US" b="0" i="1" baseline="-25000" dirty="0"/>
              <a:t> in c</a:t>
            </a:r>
            <a:r>
              <a:rPr lang="en-US" b="0" dirty="0"/>
              <a:t> </a:t>
            </a:r>
            <a:r>
              <a:rPr lang="en-US" b="0" i="1" dirty="0" err="1" smtClean="0"/>
              <a:t>δ</a:t>
            </a:r>
            <a:r>
              <a:rPr lang="en-US" b="0" i="1" baseline="-25000" dirty="0" err="1" smtClean="0"/>
              <a:t>v</a:t>
            </a:r>
            <a:r>
              <a:rPr lang="en-US" b="0" i="1" dirty="0" smtClean="0"/>
              <a:t>   </a:t>
            </a:r>
          </a:p>
          <a:p>
            <a:r>
              <a:rPr lang="en-US" dirty="0" smtClean="0"/>
              <a:t>Example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Price: (</a:t>
            </a:r>
            <a:r>
              <a:rPr lang="en-US" b="0" i="1" dirty="0" smtClean="0"/>
              <a:t>2+3+2</a:t>
            </a:r>
            <a:r>
              <a:rPr lang="en-US" b="0" dirty="0" smtClean="0"/>
              <a:t>) – (</a:t>
            </a:r>
            <a:r>
              <a:rPr lang="en-US" b="0" i="1" dirty="0" smtClean="0"/>
              <a:t>δ</a:t>
            </a:r>
            <a:r>
              <a:rPr lang="en-US" b="0" i="1" baseline="-25000" dirty="0" smtClean="0"/>
              <a:t>P1</a:t>
            </a:r>
            <a:r>
              <a:rPr lang="en-US" b="0" i="1" dirty="0" smtClean="0"/>
              <a:t>+δ</a:t>
            </a:r>
            <a:r>
              <a:rPr lang="en-US" b="0" i="1" baseline="-25000" dirty="0" smtClean="0"/>
              <a:t>P2</a:t>
            </a:r>
            <a:r>
              <a:rPr lang="en-US" b="0" i="1" dirty="0" smtClean="0"/>
              <a:t>+δ</a:t>
            </a:r>
            <a:r>
              <a:rPr lang="en-US" b="0" i="1" baseline="-25000" dirty="0" smtClean="0"/>
              <a:t>P3</a:t>
            </a:r>
            <a:r>
              <a:rPr lang="en-US" b="0" dirty="0" smtClean="0"/>
              <a:t>)</a:t>
            </a:r>
            <a:r>
              <a:rPr lang="en-US" b="0" i="1" dirty="0" smtClean="0"/>
              <a:t> </a:t>
            </a:r>
            <a:endParaRPr lang="en-US" b="0" dirty="0" smtClean="0"/>
          </a:p>
          <a:p>
            <a:endParaRPr lang="en-US" dirty="0"/>
          </a:p>
          <a:p>
            <a:r>
              <a:rPr lang="en-US" b="0" i="1" dirty="0"/>
              <a:t>=    </a:t>
            </a:r>
            <a:r>
              <a:rPr lang="en-US" b="0" dirty="0" err="1"/>
              <a:t>Σ</a:t>
            </a:r>
            <a:r>
              <a:rPr lang="en-US" b="0" i="1" baseline="-25000" dirty="0" err="1"/>
              <a:t>e</a:t>
            </a:r>
            <a:r>
              <a:rPr lang="en-US" b="0" i="1" baseline="-25000" dirty="0"/>
              <a:t> in c</a:t>
            </a:r>
            <a:r>
              <a:rPr lang="en-US" b="0" dirty="0"/>
              <a:t> </a:t>
            </a:r>
            <a:r>
              <a:rPr lang="en-US" b="0" i="1" dirty="0"/>
              <a:t>w</a:t>
            </a:r>
            <a:r>
              <a:rPr lang="en-US" b="0" i="1" baseline="-25000" dirty="0"/>
              <a:t>e</a:t>
            </a:r>
            <a:r>
              <a:rPr lang="en-US" b="0" dirty="0"/>
              <a:t> – </a:t>
            </a:r>
            <a:r>
              <a:rPr lang="en-US" b="0" dirty="0" err="1"/>
              <a:t>Σ</a:t>
            </a:r>
            <a:r>
              <a:rPr lang="en-US" b="0" i="1" baseline="-25000" dirty="0" err="1"/>
              <a:t>v</a:t>
            </a:r>
            <a:r>
              <a:rPr lang="en-US" b="0" i="1" baseline="-25000" dirty="0"/>
              <a:t> in c</a:t>
            </a:r>
            <a:r>
              <a:rPr lang="en-US" b="0" dirty="0"/>
              <a:t> </a:t>
            </a:r>
            <a:r>
              <a:rPr lang="en-US" b="0" i="1" dirty="0" err="1"/>
              <a:t>δ</a:t>
            </a:r>
            <a:r>
              <a:rPr lang="en-US" b="0" i="1" baseline="-25000" dirty="0" err="1"/>
              <a:t>v</a:t>
            </a:r>
            <a:r>
              <a:rPr lang="en-US" b="0" i="1" dirty="0"/>
              <a:t>   </a:t>
            </a:r>
            <a:r>
              <a:rPr lang="en-US" b="0" i="1" dirty="0" smtClean="0"/>
              <a:t/>
            </a:r>
            <a:br>
              <a:rPr lang="en-US" b="0" i="1" dirty="0" smtClean="0"/>
            </a:br>
            <a:r>
              <a:rPr lang="en-US" b="0" i="1" dirty="0" smtClean="0"/>
              <a:t>=</a:t>
            </a:r>
            <a:r>
              <a:rPr lang="en-US" b="0" dirty="0" smtClean="0"/>
              <a:t>    </a:t>
            </a:r>
            <a:r>
              <a:rPr lang="en-US" b="0" dirty="0" err="1"/>
              <a:t>Σ</a:t>
            </a:r>
            <a:r>
              <a:rPr lang="en-US" b="0" i="1" baseline="-25000" dirty="0"/>
              <a:t>(</a:t>
            </a:r>
            <a:r>
              <a:rPr lang="en-US" b="0" i="1" baseline="-25000" dirty="0" err="1"/>
              <a:t>u,v</a:t>
            </a:r>
            <a:r>
              <a:rPr lang="en-US" b="0" i="1" baseline="-25000" dirty="0"/>
              <a:t>) in c</a:t>
            </a:r>
            <a:r>
              <a:rPr lang="en-US" b="0" dirty="0"/>
              <a:t> [</a:t>
            </a:r>
            <a:r>
              <a:rPr lang="en-US" b="0" i="1" dirty="0"/>
              <a:t>w</a:t>
            </a:r>
            <a:r>
              <a:rPr lang="en-US" b="0" i="1" baseline="-25000" dirty="0"/>
              <a:t>(</a:t>
            </a:r>
            <a:r>
              <a:rPr lang="en-US" b="0" i="1" baseline="-25000" dirty="0" err="1"/>
              <a:t>u,v</a:t>
            </a:r>
            <a:r>
              <a:rPr lang="en-US" b="0" i="1" baseline="-25000" dirty="0"/>
              <a:t>)</a:t>
            </a:r>
            <a:r>
              <a:rPr lang="en-US" b="0" dirty="0"/>
              <a:t> – </a:t>
            </a:r>
            <a:r>
              <a:rPr lang="en-US" b="0" i="1" dirty="0" err="1"/>
              <a:t>δ</a:t>
            </a:r>
            <a:r>
              <a:rPr lang="en-US" b="0" i="1" baseline="-25000" dirty="0" err="1"/>
              <a:t>v</a:t>
            </a:r>
            <a:r>
              <a:rPr lang="en-US" b="0" dirty="0"/>
              <a:t>]</a:t>
            </a:r>
            <a:r>
              <a:rPr lang="en-US" dirty="0"/>
              <a:t> </a:t>
            </a:r>
            <a:r>
              <a:rPr lang="en-US" i="1" dirty="0" smtClean="0"/>
              <a:t/>
            </a:r>
            <a:br>
              <a:rPr lang="en-US" i="1" dirty="0" smtClean="0"/>
            </a:br>
            <a:endParaRPr lang="en-US" i="1" dirty="0" smtClean="0"/>
          </a:p>
          <a:p>
            <a:r>
              <a:rPr lang="en-US" dirty="0" smtClean="0"/>
              <a:t>Idea: </a:t>
            </a:r>
            <a:r>
              <a:rPr lang="en-US" dirty="0"/>
              <a:t>Take </a:t>
            </a:r>
            <a:r>
              <a:rPr lang="en-US" i="1" dirty="0"/>
              <a:t>G</a:t>
            </a:r>
            <a:r>
              <a:rPr lang="en-US" dirty="0"/>
              <a:t>, create </a:t>
            </a:r>
            <a:r>
              <a:rPr lang="en-US" i="1" dirty="0"/>
              <a:t>G’</a:t>
            </a:r>
            <a:r>
              <a:rPr lang="en-US" dirty="0"/>
              <a:t> </a:t>
            </a:r>
            <a:r>
              <a:rPr lang="en-US" dirty="0" err="1"/>
              <a:t>s.t.</a:t>
            </a:r>
            <a:r>
              <a:rPr lang="en-US" dirty="0"/>
              <a:t> all edges </a:t>
            </a:r>
            <a:r>
              <a:rPr lang="en-US" i="1" dirty="0"/>
              <a:t>e</a:t>
            </a:r>
            <a:r>
              <a:rPr lang="en-US" dirty="0"/>
              <a:t> = (</a:t>
            </a:r>
            <a:r>
              <a:rPr lang="en-US" i="1" dirty="0" err="1"/>
              <a:t>u</a:t>
            </a:r>
            <a:r>
              <a:rPr lang="en-US" dirty="0" err="1"/>
              <a:t>,</a:t>
            </a:r>
            <a:r>
              <a:rPr lang="en-US" i="1" dirty="0" err="1"/>
              <a:t>v</a:t>
            </a:r>
            <a:r>
              <a:rPr lang="en-US" dirty="0"/>
              <a:t>) are reweighted </a:t>
            </a:r>
            <a:r>
              <a:rPr lang="en-US" i="1" dirty="0"/>
              <a:t>r</a:t>
            </a:r>
            <a:r>
              <a:rPr lang="en-US" i="1" baseline="-25000" dirty="0"/>
              <a:t>(</a:t>
            </a:r>
            <a:r>
              <a:rPr lang="en-US" i="1" baseline="-25000" dirty="0" err="1"/>
              <a:t>u,v</a:t>
            </a:r>
            <a:r>
              <a:rPr lang="en-US" i="1" baseline="-25000" dirty="0"/>
              <a:t>)</a:t>
            </a:r>
            <a:r>
              <a:rPr lang="en-US" dirty="0"/>
              <a:t> = </a:t>
            </a:r>
            <a:r>
              <a:rPr lang="en-US" i="1" dirty="0" err="1"/>
              <a:t>δ</a:t>
            </a:r>
            <a:r>
              <a:rPr lang="en-US" i="1" baseline="-25000" dirty="0" err="1"/>
              <a:t>v</a:t>
            </a:r>
            <a:r>
              <a:rPr lang="en-US" i="1" dirty="0"/>
              <a:t> </a:t>
            </a:r>
            <a:r>
              <a:rPr lang="en-US" dirty="0"/>
              <a:t>– </a:t>
            </a:r>
            <a:r>
              <a:rPr lang="en-US" i="1" dirty="0"/>
              <a:t>w</a:t>
            </a:r>
            <a:r>
              <a:rPr lang="en-US" i="1" baseline="-25000" dirty="0"/>
              <a:t>(</a:t>
            </a:r>
            <a:r>
              <a:rPr lang="en-US" i="1" baseline="-25000" dirty="0" err="1"/>
              <a:t>u,v</a:t>
            </a:r>
            <a:r>
              <a:rPr lang="en-US" i="1" baseline="-2500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Positive price cycles in </a:t>
            </a:r>
            <a:r>
              <a:rPr lang="en-US" i="1" dirty="0">
                <a:solidFill>
                  <a:schemeClr val="tx2"/>
                </a:solidFill>
              </a:rPr>
              <a:t>G</a:t>
            </a:r>
            <a:r>
              <a:rPr lang="en-US" dirty="0">
                <a:solidFill>
                  <a:schemeClr val="tx2"/>
                </a:solidFill>
              </a:rPr>
              <a:t> = negative weight cycles in </a:t>
            </a:r>
            <a:r>
              <a:rPr lang="en-US" i="1" dirty="0">
                <a:solidFill>
                  <a:schemeClr val="tx2"/>
                </a:solidFill>
              </a:rPr>
              <a:t>G’</a:t>
            </a:r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242262" y="2396588"/>
            <a:ext cx="2453739" cy="2197057"/>
            <a:chOff x="4535674" y="2590556"/>
            <a:chExt cx="2453739" cy="2197057"/>
          </a:xfrm>
        </p:grpSpPr>
        <p:sp>
          <p:nvSpPr>
            <p:cNvPr id="7" name="Oval 6"/>
            <p:cNvSpPr/>
            <p:nvPr/>
          </p:nvSpPr>
          <p:spPr>
            <a:xfrm>
              <a:off x="5282715" y="2590556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P1</a:t>
              </a:r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4535674" y="3871668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P2</a:t>
              </a: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6075013" y="3873213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P3</a:t>
              </a:r>
              <a:endParaRPr lang="en-US" dirty="0"/>
            </a:p>
          </p:txBody>
        </p:sp>
        <p:cxnSp>
          <p:nvCxnSpPr>
            <p:cNvPr id="12" name="Straight Arrow Connector 11"/>
            <p:cNvCxnSpPr>
              <a:stCxn id="7" idx="3"/>
              <a:endCxn id="10" idx="0"/>
            </p:cNvCxnSpPr>
            <p:nvPr/>
          </p:nvCxnSpPr>
          <p:spPr>
            <a:xfrm flipH="1">
              <a:off x="4992874" y="3371045"/>
              <a:ext cx="423752" cy="500623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0" idx="6"/>
            </p:cNvCxnSpPr>
            <p:nvPr/>
          </p:nvCxnSpPr>
          <p:spPr>
            <a:xfrm>
              <a:off x="5450074" y="4328868"/>
              <a:ext cx="624939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1" idx="0"/>
              <a:endCxn id="7" idx="5"/>
            </p:cNvCxnSpPr>
            <p:nvPr/>
          </p:nvCxnSpPr>
          <p:spPr>
            <a:xfrm flipH="1" flipV="1">
              <a:off x="6063204" y="3371045"/>
              <a:ext cx="469009" cy="502168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962778" y="3320291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286500" y="3320291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601951" y="3988116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</p:grpSp>
      <p:sp>
        <p:nvSpPr>
          <p:cNvPr id="40" name="Rectangle 39"/>
          <p:cNvSpPr/>
          <p:nvPr/>
        </p:nvSpPr>
        <p:spPr>
          <a:xfrm>
            <a:off x="1853954" y="3917684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w</a:t>
            </a:r>
            <a:r>
              <a:rPr lang="en-US" i="1" baseline="-25000" dirty="0" err="1"/>
              <a:t>c</a:t>
            </a:r>
            <a:endParaRPr lang="en-US" dirty="0"/>
          </a:p>
        </p:txBody>
      </p:sp>
      <p:sp>
        <p:nvSpPr>
          <p:cNvPr id="41" name="Left Brace 40"/>
          <p:cNvSpPr/>
          <p:nvPr/>
        </p:nvSpPr>
        <p:spPr>
          <a:xfrm rot="16200000">
            <a:off x="2004405" y="3545535"/>
            <a:ext cx="91828" cy="79333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00743" y="1338943"/>
            <a:ext cx="4750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Glorie</a:t>
            </a:r>
            <a:r>
              <a:rPr lang="en-US" sz="1400" dirty="0" smtClean="0"/>
              <a:t> et al. MSOM-2014, </a:t>
            </a:r>
            <a:r>
              <a:rPr lang="en-US" sz="1400" dirty="0" err="1" smtClean="0"/>
              <a:t>Plaut</a:t>
            </a:r>
            <a:r>
              <a:rPr lang="en-US" sz="1400" dirty="0" smtClean="0"/>
              <a:t> et al. AAAI-2016]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5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0" grpId="0"/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53745" cy="1371600"/>
          </a:xfrm>
        </p:spPr>
        <p:txBody>
          <a:bodyPr>
            <a:normAutofit/>
          </a:bodyPr>
          <a:lstStyle/>
          <a:p>
            <a:r>
              <a:rPr lang="en-US" smtClean="0"/>
              <a:t>Adapted Bellman-Ford Pricing for cycles only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Bellman-Ford finds shortest paths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Undefined in graphs with negative weight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Adapt B-F to prevent internal looping </a:t>
            </a:r>
            <a:r>
              <a:rPr lang="en-US" dirty="0">
                <a:solidFill>
                  <a:schemeClr val="tx2"/>
                </a:solidFill>
              </a:rPr>
              <a:t>during the traversal</a:t>
            </a:r>
          </a:p>
          <a:p>
            <a:pPr lvl="1"/>
            <a:r>
              <a:rPr lang="en-US" i="1" dirty="0"/>
              <a:t>Shortest</a:t>
            </a:r>
            <a:r>
              <a:rPr lang="en-US" dirty="0"/>
              <a:t> path is NP-hard (reduce from Hamiltonian </a:t>
            </a:r>
            <a:r>
              <a:rPr lang="en-US" dirty="0" smtClean="0"/>
              <a:t>path):</a:t>
            </a:r>
            <a:endParaRPr lang="en-US" dirty="0"/>
          </a:p>
          <a:p>
            <a:pPr lvl="2"/>
            <a:r>
              <a:rPr lang="en-US" dirty="0"/>
              <a:t>Set edge weights to -1, given edge (</a:t>
            </a:r>
            <a:r>
              <a:rPr lang="en-US" i="1" dirty="0" err="1"/>
              <a:t>u</a:t>
            </a:r>
            <a:r>
              <a:rPr lang="en-US" dirty="0" err="1"/>
              <a:t>,</a:t>
            </a:r>
            <a:r>
              <a:rPr lang="en-US" i="1" dirty="0" err="1"/>
              <a:t>v</a:t>
            </a:r>
            <a:r>
              <a:rPr lang="en-US" dirty="0"/>
              <a:t>) in </a:t>
            </a:r>
            <a:r>
              <a:rPr lang="en-US" i="1" dirty="0"/>
              <a:t>E</a:t>
            </a:r>
            <a:r>
              <a:rPr lang="en-US" dirty="0"/>
              <a:t>, ask if shortest path from </a:t>
            </a:r>
            <a:r>
              <a:rPr lang="en-US" i="1" dirty="0"/>
              <a:t>u</a:t>
            </a:r>
            <a:r>
              <a:rPr lang="en-US" dirty="0"/>
              <a:t> to </a:t>
            </a:r>
            <a:r>
              <a:rPr lang="en-US" i="1" dirty="0"/>
              <a:t>v </a:t>
            </a:r>
            <a:r>
              <a:rPr lang="en-US" dirty="0"/>
              <a:t>is weight </a:t>
            </a:r>
            <a:r>
              <a:rPr lang="en-US" i="1" dirty="0"/>
              <a:t>1</a:t>
            </a:r>
            <a:r>
              <a:rPr lang="en-US" dirty="0"/>
              <a:t>-|</a:t>
            </a:r>
            <a:r>
              <a:rPr lang="en-US" i="1" dirty="0"/>
              <a:t>V</a:t>
            </a:r>
            <a:r>
              <a:rPr lang="en-US" dirty="0"/>
              <a:t>| </a:t>
            </a:r>
            <a:r>
              <a:rPr lang="en-US" dirty="0">
                <a:sym typeface="Wingdings"/>
              </a:rPr>
              <a:t> visits each vertex exactly </a:t>
            </a:r>
            <a:r>
              <a:rPr lang="en-US" dirty="0" smtClean="0">
                <a:sym typeface="Wingdings"/>
              </a:rPr>
              <a:t>once</a:t>
            </a:r>
            <a:endParaRPr lang="en-US" dirty="0">
              <a:sym typeface="Wingdings"/>
            </a:endParaRPr>
          </a:p>
          <a:p>
            <a:pPr lvl="1"/>
            <a:r>
              <a:rPr lang="en-US" dirty="0">
                <a:sym typeface="Wingdings"/>
              </a:rPr>
              <a:t>We only need </a:t>
            </a:r>
            <a:r>
              <a:rPr lang="en-US" i="1" dirty="0">
                <a:sym typeface="Wingdings"/>
              </a:rPr>
              <a:t>some </a:t>
            </a:r>
            <a:r>
              <a:rPr lang="en-US" dirty="0">
                <a:sym typeface="Wingdings"/>
              </a:rPr>
              <a:t>short path (or proof that no negative cycle exists)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ym typeface="Wingdings"/>
              </a:rPr>
              <a:t>Now pricing runs in time </a:t>
            </a:r>
            <a:r>
              <a:rPr lang="en-US" i="1" dirty="0">
                <a:sym typeface="Wingdings"/>
              </a:rPr>
              <a:t>O</a:t>
            </a:r>
            <a:r>
              <a:rPr lang="en-US" dirty="0">
                <a:sym typeface="Wingdings"/>
              </a:rPr>
              <a:t>(|</a:t>
            </a:r>
            <a:r>
              <a:rPr lang="en-US" i="1" dirty="0">
                <a:sym typeface="Wingdings"/>
              </a:rPr>
              <a:t>V</a:t>
            </a:r>
            <a:r>
              <a:rPr lang="en-US" dirty="0">
                <a:sym typeface="Wingdings"/>
              </a:rPr>
              <a:t>||</a:t>
            </a:r>
            <a:r>
              <a:rPr lang="en-US" i="1" dirty="0" smtClean="0">
                <a:sym typeface="Wingdings"/>
              </a:rPr>
              <a:t>E</a:t>
            </a:r>
            <a:r>
              <a:rPr lang="en-US" dirty="0" smtClean="0">
                <a:sym typeface="Wingdings"/>
              </a:rPr>
              <a:t>|</a:t>
            </a:r>
            <a:r>
              <a:rPr lang="en-US" i="1" dirty="0" smtClean="0">
                <a:sym typeface="Wingdings"/>
              </a:rPr>
              <a:t>L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>
                <a:sym typeface="Wingdings"/>
              </a:rPr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0743" y="1338943"/>
            <a:ext cx="4750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Glorie</a:t>
            </a:r>
            <a:r>
              <a:rPr lang="en-US" sz="1400" dirty="0" smtClean="0"/>
              <a:t> et al. MSOM-2014, </a:t>
            </a:r>
            <a:r>
              <a:rPr lang="en-US" sz="1400" dirty="0" err="1" smtClean="0"/>
              <a:t>Plaut</a:t>
            </a:r>
            <a:r>
              <a:rPr lang="en-US" sz="1400" dirty="0" smtClean="0"/>
              <a:t> et al. AAAI-2016]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Failure-aware Kidney Exchange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979055" cy="4373563"/>
          </a:xfrm>
        </p:spPr>
        <p:txBody>
          <a:bodyPr/>
          <a:lstStyle/>
          <a:p>
            <a:r>
              <a:rPr lang="en-US" dirty="0" smtClean="0"/>
              <a:t>In practice, not all edges exist; lots of recent work</a:t>
            </a:r>
            <a:r>
              <a:rPr lang="en-US" sz="1600" dirty="0" smtClean="0"/>
              <a:t> </a:t>
            </a:r>
            <a:r>
              <a:rPr lang="en-US" sz="1100" b="0" dirty="0" smtClean="0"/>
              <a:t>[Li et al. 2011, Dickerson et al. 2013, Blum et al. 2013, Anderson et al. 2015, Blum et al. 2015, </a:t>
            </a:r>
            <a:r>
              <a:rPr lang="en-US" sz="1100" b="0" dirty="0" err="1" smtClean="0"/>
              <a:t>Glorie</a:t>
            </a:r>
            <a:r>
              <a:rPr lang="en-US" sz="1100" b="0" dirty="0" smtClean="0"/>
              <a:t> et al. 2016, </a:t>
            </a:r>
            <a:r>
              <a:rPr lang="en-US" sz="1100" b="0" dirty="0" err="1" smtClean="0"/>
              <a:t>Pedroso&amp;Ikeda</a:t>
            </a:r>
            <a:r>
              <a:rPr lang="en-US" sz="1100" b="0" dirty="0" smtClean="0"/>
              <a:t> 2016, </a:t>
            </a:r>
            <a:r>
              <a:rPr lang="en-US" sz="1100" b="0" dirty="0" err="1" smtClean="0"/>
              <a:t>Assadi</a:t>
            </a:r>
            <a:r>
              <a:rPr lang="en-US" sz="1100" b="0" dirty="0" smtClean="0"/>
              <a:t> et al. 201</a:t>
            </a:r>
            <a:r>
              <a:rPr lang="is-IS" sz="1100" b="0" dirty="0" smtClean="0"/>
              <a:t>6</a:t>
            </a:r>
            <a:r>
              <a:rPr lang="en-US" sz="1100" b="0" dirty="0" smtClean="0"/>
              <a:t>]</a:t>
            </a:r>
          </a:p>
          <a:p>
            <a:r>
              <a:rPr lang="en-US" dirty="0" smtClean="0"/>
              <a:t>One approach: associate a success probability </a:t>
            </a:r>
            <a:r>
              <a:rPr lang="en-US" i="1" dirty="0" smtClean="0"/>
              <a:t>p </a:t>
            </a:r>
            <a:r>
              <a:rPr lang="en-US" dirty="0" smtClean="0"/>
              <a:t>with each edge, maximize expected size of remaining matching after independent edge failures </a:t>
            </a:r>
            <a:r>
              <a:rPr lang="en-US" sz="1200" b="0" dirty="0" smtClean="0"/>
              <a:t>[Dickerson et al. 2013]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Cycles succeed only if all edges succeed</a:t>
            </a:r>
          </a:p>
          <a:p>
            <a:pPr lvl="1"/>
            <a:r>
              <a:rPr lang="en-US" dirty="0" smtClean="0"/>
              <a:t>Chains succeed </a:t>
            </a:r>
            <a:r>
              <a:rPr lang="en-US" dirty="0" smtClean="0">
                <a:solidFill>
                  <a:schemeClr val="tx2"/>
                </a:solidFill>
              </a:rPr>
              <a:t>up to first edge failure</a:t>
            </a:r>
          </a:p>
          <a:p>
            <a:r>
              <a:rPr lang="en-US" dirty="0" smtClean="0"/>
              <a:t>Earlier compact </a:t>
            </a:r>
            <a:r>
              <a:rPr lang="en-US" dirty="0" smtClean="0"/>
              <a:t>formulations cannot be adapted to this model due to expected utility of edge changing based on position</a:t>
            </a:r>
          </a:p>
          <a:p>
            <a:r>
              <a:rPr lang="en-US" dirty="0" smtClean="0"/>
              <a:t>Minor adjustment to PICEF’s objective function: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92904" y="5308661"/>
            <a:ext cx="69399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/>
              <a:t>u</a:t>
            </a:r>
            <a:r>
              <a:rPr lang="en-US" sz="2000" i="1" baseline="-25000" dirty="0" smtClean="0"/>
              <a:t>p</a:t>
            </a:r>
            <a:r>
              <a:rPr lang="en-US" sz="2000" dirty="0" smtClean="0"/>
              <a:t>(</a:t>
            </a:r>
            <a:r>
              <a:rPr lang="en-US" sz="2000" i="1" dirty="0" smtClean="0"/>
              <a:t>M</a:t>
            </a:r>
            <a:r>
              <a:rPr lang="en-US" sz="2000" dirty="0"/>
              <a:t>) = </a:t>
            </a:r>
            <a:r>
              <a:rPr lang="en-US" sz="2000" dirty="0" err="1"/>
              <a:t>Σ</a:t>
            </a:r>
            <a:r>
              <a:rPr lang="en-US" sz="2000" i="1" baseline="-25000" dirty="0" err="1"/>
              <a:t>ij</a:t>
            </a:r>
            <a:r>
              <a:rPr lang="en-US" sz="2000" i="1" baseline="-25000" dirty="0"/>
              <a:t> in E</a:t>
            </a:r>
            <a:r>
              <a:rPr lang="en-US" sz="2000" dirty="0"/>
              <a:t> </a:t>
            </a:r>
            <a:r>
              <a:rPr lang="en-US" sz="2000" dirty="0" err="1"/>
              <a:t>Σ</a:t>
            </a:r>
            <a:r>
              <a:rPr lang="en-US" sz="2000" i="1" baseline="-25000" dirty="0" err="1"/>
              <a:t>k</a:t>
            </a:r>
            <a:r>
              <a:rPr lang="en-US" sz="2000" baseline="-25000" dirty="0"/>
              <a:t> in </a:t>
            </a:r>
            <a:r>
              <a:rPr lang="en-US" sz="2000" i="1" baseline="-25000" dirty="0"/>
              <a:t>K</a:t>
            </a:r>
            <a:r>
              <a:rPr lang="en-US" sz="2000" baseline="-25000" dirty="0"/>
              <a:t>’(</a:t>
            </a:r>
            <a:r>
              <a:rPr lang="en-US" sz="2000" i="1" baseline="-25000" dirty="0" err="1"/>
              <a:t>i,j</a:t>
            </a:r>
            <a:r>
              <a:rPr lang="en-US" sz="2000" baseline="-25000" dirty="0"/>
              <a:t>)</a:t>
            </a:r>
            <a:r>
              <a:rPr lang="en-US" sz="2000" dirty="0"/>
              <a:t> </a:t>
            </a:r>
            <a:r>
              <a:rPr lang="en-US" sz="2000" i="1" dirty="0" err="1" smtClean="0">
                <a:solidFill>
                  <a:schemeClr val="tx2"/>
                </a:solidFill>
              </a:rPr>
              <a:t>p</a:t>
            </a:r>
            <a:r>
              <a:rPr lang="en-US" sz="2000" i="1" baseline="30000" dirty="0" err="1" smtClean="0">
                <a:solidFill>
                  <a:schemeClr val="tx2"/>
                </a:solidFill>
              </a:rPr>
              <a:t>k</a:t>
            </a:r>
            <a:r>
              <a:rPr lang="en-US" sz="2000" baseline="30000" dirty="0" smtClean="0"/>
              <a:t> </a:t>
            </a:r>
            <a:r>
              <a:rPr lang="en-US" sz="2000" i="1" dirty="0" err="1" smtClean="0"/>
              <a:t>w</a:t>
            </a:r>
            <a:r>
              <a:rPr lang="en-US" sz="2000" i="1" baseline="30000" dirty="0" err="1" smtClean="0"/>
              <a:t>ij</a:t>
            </a:r>
            <a:r>
              <a:rPr lang="en-US" sz="2000" i="1" baseline="-25000" dirty="0" smtClean="0"/>
              <a:t> </a:t>
            </a:r>
            <a:r>
              <a:rPr lang="en-US" sz="2000" i="1" dirty="0" err="1"/>
              <a:t>y</a:t>
            </a:r>
            <a:r>
              <a:rPr lang="en-US" sz="2000" i="1" baseline="-25000" dirty="0" err="1"/>
              <a:t>ijk</a:t>
            </a:r>
            <a:r>
              <a:rPr lang="en-US" sz="2000" i="1" baseline="-25000" dirty="0"/>
              <a:t> </a:t>
            </a:r>
            <a:r>
              <a:rPr lang="en-US" sz="2000" i="1" dirty="0"/>
              <a:t>+ </a:t>
            </a:r>
            <a:r>
              <a:rPr lang="en-US" sz="2000" dirty="0" err="1"/>
              <a:t>Σ</a:t>
            </a:r>
            <a:r>
              <a:rPr lang="en-US" sz="2000" i="1" baseline="-25000" dirty="0" err="1"/>
              <a:t>c</a:t>
            </a:r>
            <a:r>
              <a:rPr lang="en-US" sz="2000" baseline="-25000" dirty="0"/>
              <a:t> in </a:t>
            </a:r>
            <a:r>
              <a:rPr lang="en-US" sz="2000" i="1" baseline="-25000" dirty="0"/>
              <a:t>C</a:t>
            </a:r>
            <a:r>
              <a:rPr lang="en-US" sz="2000" dirty="0"/>
              <a:t> </a:t>
            </a:r>
            <a:r>
              <a:rPr lang="en-US" sz="2000" i="1" dirty="0" err="1" smtClean="0">
                <a:solidFill>
                  <a:schemeClr val="tx2"/>
                </a:solidFill>
              </a:rPr>
              <a:t>p</a:t>
            </a:r>
            <a:r>
              <a:rPr lang="en-US" sz="2000" baseline="30000" dirty="0" err="1" smtClean="0">
                <a:solidFill>
                  <a:schemeClr val="tx2"/>
                </a:solidFill>
              </a:rPr>
              <a:t>|</a:t>
            </a:r>
            <a:r>
              <a:rPr lang="en-US" sz="2000" i="1" baseline="30000" dirty="0" err="1" smtClean="0">
                <a:solidFill>
                  <a:schemeClr val="tx2"/>
                </a:solidFill>
              </a:rPr>
              <a:t>c</a:t>
            </a:r>
            <a:r>
              <a:rPr lang="en-US" sz="2000" baseline="30000" dirty="0" smtClean="0">
                <a:solidFill>
                  <a:schemeClr val="tx2"/>
                </a:solidFill>
              </a:rPr>
              <a:t>|</a:t>
            </a:r>
            <a:r>
              <a:rPr lang="en-US" sz="2000" dirty="0" smtClean="0"/>
              <a:t> </a:t>
            </a:r>
            <a:r>
              <a:rPr lang="en-US" sz="2000" i="1" dirty="0" err="1" smtClean="0"/>
              <a:t>w</a:t>
            </a:r>
            <a:r>
              <a:rPr lang="en-US" sz="2000" i="1" baseline="-25000" dirty="0" err="1" smtClean="0"/>
              <a:t>c</a:t>
            </a:r>
            <a:r>
              <a:rPr lang="en-US" sz="2000" dirty="0" smtClean="0"/>
              <a:t> </a:t>
            </a:r>
            <a:r>
              <a:rPr lang="en-US" sz="2000" i="1" dirty="0" err="1"/>
              <a:t>z</a:t>
            </a:r>
            <a:r>
              <a:rPr lang="en-US" sz="2000" i="1" baseline="-25000" dirty="0" err="1"/>
              <a:t>c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125855" y="5778046"/>
            <a:ext cx="8310400" cy="957109"/>
            <a:chOff x="188141" y="4569609"/>
            <a:chExt cx="8310400" cy="957109"/>
          </a:xfrm>
        </p:grpSpPr>
        <p:sp>
          <p:nvSpPr>
            <p:cNvPr id="9" name="Rounded Rectangle 8"/>
            <p:cNvSpPr/>
            <p:nvPr/>
          </p:nvSpPr>
          <p:spPr>
            <a:xfrm>
              <a:off x="457200" y="4569609"/>
              <a:ext cx="8041341" cy="957109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Can also adapt Bellman-Ford to give a 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failure-aware polynomial time pricing algorithm for cycles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8141" y="4724997"/>
              <a:ext cx="3339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smtClean="0"/>
                <a:t>B&amp;P</a:t>
              </a:r>
              <a:endParaRPr lang="en-US" sz="1200" b="1" dirty="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0743" y="1338943"/>
            <a:ext cx="4750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[Dickerson et al. EC-13, EC-16]</a:t>
            </a:r>
            <a:endParaRPr lang="en-US" sz="1400" dirty="0"/>
          </a:p>
        </p:txBody>
      </p:sp>
      <p:sp>
        <p:nvSpPr>
          <p:cNvPr id="6" name="Explosion 2 5"/>
          <p:cNvSpPr/>
          <p:nvPr/>
        </p:nvSpPr>
        <p:spPr>
          <a:xfrm>
            <a:off x="5988653" y="50799"/>
            <a:ext cx="2963334" cy="1759954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More on uncertainty next lecture!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466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743334" cy="91990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clearing problem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14160"/>
            <a:ext cx="7620000" cy="1626082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chemeClr val="tx2"/>
                </a:solidFill>
              </a:rPr>
              <a:t>clearing problem</a:t>
            </a:r>
            <a:r>
              <a:rPr lang="en-US" dirty="0" smtClean="0"/>
              <a:t> is to find </a:t>
            </a:r>
            <a:r>
              <a:rPr lang="en-US" dirty="0"/>
              <a:t>the “best” disjoint set of cycles of length at most </a:t>
            </a:r>
            <a:r>
              <a:rPr lang="en-US" i="1" dirty="0"/>
              <a:t>L</a:t>
            </a:r>
            <a:r>
              <a:rPr lang="en-US" dirty="0"/>
              <a:t>, and </a:t>
            </a:r>
            <a:r>
              <a:rPr lang="en-US" dirty="0" smtClean="0"/>
              <a:t>chains (maybe with a cap </a:t>
            </a:r>
            <a:r>
              <a:rPr lang="en-US" i="1" dirty="0" smtClean="0"/>
              <a:t>K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This class: only consider </a:t>
            </a:r>
            <a:r>
              <a:rPr lang="en-US" dirty="0" smtClean="0">
                <a:solidFill>
                  <a:schemeClr val="tx2"/>
                </a:solidFill>
              </a:rPr>
              <a:t>static</a:t>
            </a:r>
            <a:r>
              <a:rPr lang="en-US" dirty="0" smtClean="0"/>
              <a:t> matching in the present</a:t>
            </a:r>
          </a:p>
          <a:p>
            <a:pPr lvl="1"/>
            <a:r>
              <a:rPr lang="en-US" dirty="0" smtClean="0"/>
              <a:t>Next class: more general </a:t>
            </a:r>
            <a:r>
              <a:rPr lang="en-US" dirty="0" smtClean="0">
                <a:solidFill>
                  <a:schemeClr val="tx2"/>
                </a:solidFill>
              </a:rPr>
              <a:t>dynamic</a:t>
            </a:r>
            <a:r>
              <a:rPr lang="en-US" dirty="0" smtClean="0"/>
              <a:t> matching over time</a:t>
            </a:r>
            <a:endParaRPr lang="en-US" dirty="0"/>
          </a:p>
        </p:txBody>
      </p:sp>
      <p:pic>
        <p:nvPicPr>
          <p:cNvPr id="11" name="Picture 10" descr="Screen Shot 2015-12-03 at 11.5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6" y="1214567"/>
            <a:ext cx="8458161" cy="3477647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659217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</a:t>
            </a:r>
            <a:r>
              <a:rPr lang="en-US" smtClean="0"/>
              <a:t>do </a:t>
            </a:r>
            <a:r>
              <a:rPr lang="en-US" smtClean="0"/>
              <a:t>All These </a:t>
            </a:r>
            <a:r>
              <a:rPr lang="en-US" dirty="0" smtClean="0"/>
              <a:t>models </a:t>
            </a:r>
            <a:r>
              <a:rPr lang="en-US" dirty="0" smtClean="0"/>
              <a:t>perform in </a:t>
            </a:r>
            <a:r>
              <a:rPr lang="en-US" dirty="0" err="1" smtClean="0"/>
              <a:t>PRactice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Test on real and simulated match runs from:</a:t>
            </a:r>
          </a:p>
          <a:p>
            <a:pPr lvl="1"/>
            <a:r>
              <a:rPr lang="en-US" sz="2400" dirty="0" smtClean="0"/>
              <a:t>US UNOS exchange: 143+ transplant centers</a:t>
            </a:r>
          </a:p>
          <a:p>
            <a:pPr lvl="1"/>
            <a:r>
              <a:rPr lang="en-US" sz="2400" dirty="0" smtClean="0"/>
              <a:t>UK NLDKSS: 20 transplant centers</a:t>
            </a:r>
          </a:p>
          <a:p>
            <a:r>
              <a:rPr lang="en-US" sz="2400" dirty="0" smtClean="0"/>
              <a:t>Following are t</a:t>
            </a:r>
            <a:r>
              <a:rPr lang="en-US" sz="2400" dirty="0" smtClean="0"/>
              <a:t>ests against </a:t>
            </a:r>
            <a:r>
              <a:rPr lang="en-US" sz="2400" dirty="0" smtClean="0"/>
              <a:t>actual code for:</a:t>
            </a:r>
          </a:p>
          <a:p>
            <a:pPr lvl="1"/>
            <a:r>
              <a:rPr lang="en-US" sz="2400" dirty="0" err="1" smtClean="0"/>
              <a:t>BnP</a:t>
            </a:r>
            <a:r>
              <a:rPr lang="en-US" sz="2400" dirty="0" smtClean="0"/>
              <a:t>-DFS </a:t>
            </a:r>
            <a:r>
              <a:rPr lang="en-US" sz="1600" dirty="0" smtClean="0"/>
              <a:t>[Abraham et al. EC-07]</a:t>
            </a:r>
            <a:endParaRPr lang="en-US" sz="2400" dirty="0" smtClean="0"/>
          </a:p>
          <a:p>
            <a:pPr lvl="1"/>
            <a:r>
              <a:rPr lang="en-US" sz="2400" dirty="0" err="1" smtClean="0"/>
              <a:t>BnP</a:t>
            </a:r>
            <a:r>
              <a:rPr lang="en-US" sz="2400" dirty="0" smtClean="0"/>
              <a:t>-Poly </a:t>
            </a:r>
            <a:r>
              <a:rPr lang="en-US" sz="1600" dirty="0" smtClean="0"/>
              <a:t>[</a:t>
            </a:r>
            <a:r>
              <a:rPr lang="en-US" sz="1600" dirty="0" err="1" smtClean="0"/>
              <a:t>Glorie</a:t>
            </a:r>
            <a:r>
              <a:rPr lang="en-US" sz="1600" dirty="0" smtClean="0"/>
              <a:t> et al. MSOM-14, </a:t>
            </a:r>
            <a:r>
              <a:rPr lang="en-US" sz="1600" dirty="0" err="1" smtClean="0"/>
              <a:t>Plaut</a:t>
            </a:r>
            <a:r>
              <a:rPr lang="en-US" sz="1600" dirty="0" smtClean="0"/>
              <a:t> et al. AAAI-16]</a:t>
            </a:r>
            <a:endParaRPr lang="en-US" sz="2400" dirty="0" smtClean="0"/>
          </a:p>
          <a:p>
            <a:pPr lvl="1"/>
            <a:r>
              <a:rPr lang="en-US" sz="2400" dirty="0" smtClean="0"/>
              <a:t>CG-TSP </a:t>
            </a:r>
            <a:r>
              <a:rPr lang="en-US" sz="1600" dirty="0" smtClean="0"/>
              <a:t>[Anderson et al. PNAS-15</a:t>
            </a:r>
            <a:r>
              <a:rPr lang="en-US" sz="1600" dirty="0" smtClean="0"/>
              <a:t>]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4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871" y="2406061"/>
            <a:ext cx="6738257" cy="1371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Real Match Runs</a:t>
            </a:r>
            <a:br>
              <a:rPr lang="en-US" dirty="0" smtClean="0"/>
            </a:b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UNOS &amp; NLDKSS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7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99687"/>
            <a:ext cx="4267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" y="1999687"/>
            <a:ext cx="4267200" cy="32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0109" y="1286113"/>
            <a:ext cx="439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UNOS: 286 match runs</a:t>
            </a: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1286112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NLDKSS: 17 match runs</a:t>
            </a: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871" y="2406061"/>
            <a:ext cx="6738257" cy="1371600"/>
          </a:xfrm>
        </p:spPr>
        <p:txBody>
          <a:bodyPr/>
          <a:lstStyle/>
          <a:p>
            <a:pPr algn="ctr"/>
            <a:r>
              <a:rPr lang="en-US" dirty="0" smtClean="0"/>
              <a:t>Generated Data</a:t>
            </a:r>
            <a:br>
              <a:rPr lang="en-US" dirty="0" smtClean="0"/>
            </a:b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|=700, Increasing %Altruists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5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3720" y="301914"/>
            <a:ext cx="8664870" cy="5611095"/>
            <a:chOff x="-10975" y="1119335"/>
            <a:chExt cx="8664870" cy="56110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920" y="1119335"/>
              <a:ext cx="3657600" cy="2743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295" y="1119335"/>
              <a:ext cx="3657600" cy="2743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920" y="3978276"/>
              <a:ext cx="3657600" cy="27432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295" y="3987230"/>
              <a:ext cx="3657600" cy="2743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75" y="1315750"/>
              <a:ext cx="750460" cy="217154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75" y="4167907"/>
              <a:ext cx="750460" cy="217154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587" y="1315750"/>
              <a:ext cx="750460" cy="21715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587" y="4167907"/>
              <a:ext cx="750460" cy="2171543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864180" y="6023844"/>
            <a:ext cx="779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Solvers that are not shown timed </a:t>
            </a:r>
            <a:r>
              <a:rPr lang="en-US" b="1" dirty="0" smtClean="0">
                <a:solidFill>
                  <a:schemeClr val="tx2"/>
                </a:solidFill>
              </a:rPr>
              <a:t>out </a:t>
            </a:r>
            <a:r>
              <a:rPr lang="en-US" b="1" dirty="0" smtClean="0">
                <a:solidFill>
                  <a:schemeClr val="tx2"/>
                </a:solidFill>
              </a:rPr>
              <a:t>(within one-hour period).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4302"/>
            <a:ext cx="8989454" cy="102939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Is Life Always so (NP-)Hard?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6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One Simple Assumption Complexity Theory Hates!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40275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Observation: real graphs are constructed from a few thousand if statements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If the patient and donor have compatible blood types </a:t>
            </a:r>
            <a:r>
              <a:rPr lang="is-IS" dirty="0" smtClean="0"/>
              <a:t>…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dirty="0" smtClean="0"/>
              <a:t>... and if they are compatible on 61 tissue type features ...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dirty="0" smtClean="0"/>
              <a:t>... and if their insurances match, and ages match, and ...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dirty="0" smtClean="0"/>
              <a:t>... then draw a directed edge; otherwise, don’t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Hypothesis: real graphs can be represented by a </a:t>
            </a:r>
            <a:r>
              <a:rPr lang="en-US" dirty="0" smtClean="0">
                <a:solidFill>
                  <a:schemeClr val="tx2"/>
                </a:solidFill>
              </a:rPr>
              <a:t>small</a:t>
            </a:r>
            <a:r>
              <a:rPr lang="en-US" dirty="0" smtClean="0"/>
              <a:t> constant number of bits per vertex</a:t>
            </a:r>
            <a:r>
              <a:rPr lang="en-US" dirty="0" smtClean="0">
                <a:solidFill>
                  <a:schemeClr val="accent1"/>
                </a:solidFill>
              </a:rPr>
              <a:t> – we’ll test later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88141" y="4087909"/>
            <a:ext cx="8310400" cy="1492624"/>
            <a:chOff x="188141" y="4087909"/>
            <a:chExt cx="8310400" cy="1492624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087909"/>
              <a:ext cx="8041341" cy="149262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Given a constant number of if statements and a constant cycle cap, the clearing problem is in </a:t>
              </a:r>
              <a:r>
                <a:rPr lang="en-US" sz="2400" b="1" dirty="0" smtClean="0"/>
                <a:t>polynomial time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8141" y="4141723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THEOREM</a:t>
              </a:r>
              <a:endParaRPr lang="en-US" sz="1200" b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71326" y="1371921"/>
            <a:ext cx="5421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[Dickerson </a:t>
            </a:r>
            <a:r>
              <a:rPr lang="en-US" sz="1400" dirty="0" err="1" smtClean="0"/>
              <a:t>Kazachkov</a:t>
            </a:r>
            <a:r>
              <a:rPr lang="en-US" sz="1400" dirty="0" smtClean="0"/>
              <a:t> </a:t>
            </a:r>
            <a:r>
              <a:rPr lang="en-US" sz="1400" dirty="0" err="1" smtClean="0"/>
              <a:t>Procaccia</a:t>
            </a:r>
            <a:r>
              <a:rPr lang="en-US" sz="1400" dirty="0" smtClean="0"/>
              <a:t> </a:t>
            </a:r>
            <a:r>
              <a:rPr lang="en-US" sz="1400" dirty="0" err="1" smtClean="0"/>
              <a:t>Sandholm</a:t>
            </a:r>
            <a:r>
              <a:rPr lang="en-US" sz="1400" dirty="0" smtClean="0"/>
              <a:t> </a:t>
            </a:r>
            <a:r>
              <a:rPr lang="en-US" sz="1400" dirty="0" err="1" smtClean="0"/>
              <a:t>arxiv</a:t>
            </a:r>
            <a:r>
              <a:rPr lang="en-US" sz="1400" dirty="0" smtClean="0"/>
              <a:t>:</a:t>
            </a:r>
            <a:r>
              <a:rPr lang="is-IS" sz="1400" dirty="0" smtClean="0"/>
              <a:t>1605.07728]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477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model For kidney Exchange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Graph </a:t>
            </a:r>
            <a:r>
              <a:rPr lang="en-US" i="1" dirty="0" smtClean="0"/>
              <a:t>G</a:t>
            </a:r>
            <a:r>
              <a:rPr lang="en-US" dirty="0" smtClean="0"/>
              <a:t> = (</a:t>
            </a:r>
            <a:r>
              <a:rPr lang="en-US" i="1" dirty="0" smtClean="0"/>
              <a:t>V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dirty="0" smtClean="0"/>
              <a:t>) with patient-donor pair </a:t>
            </a:r>
            <a:r>
              <a:rPr lang="en-US" i="1" dirty="0" smtClean="0"/>
              <a:t>v</a:t>
            </a:r>
            <a:r>
              <a:rPr lang="en-US" i="1" baseline="-25000" dirty="0" smtClean="0"/>
              <a:t>i</a:t>
            </a:r>
            <a:r>
              <a:rPr lang="en-US" dirty="0"/>
              <a:t> </a:t>
            </a:r>
            <a:r>
              <a:rPr lang="en-US" dirty="0" smtClean="0"/>
              <a:t>in </a:t>
            </a:r>
            <a:r>
              <a:rPr lang="en-US" i="1" dirty="0" smtClean="0"/>
              <a:t>V </a:t>
            </a:r>
            <a:r>
              <a:rPr lang="en-US" dirty="0" smtClean="0"/>
              <a:t>with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Attribute vectors </a:t>
            </a:r>
            <a:r>
              <a:rPr lang="en-US" i="1" dirty="0" smtClean="0"/>
              <a:t>d</a:t>
            </a:r>
            <a:r>
              <a:rPr lang="en-US" i="1" baseline="-25000" dirty="0" smtClean="0"/>
              <a:t>i</a:t>
            </a:r>
            <a:r>
              <a:rPr lang="en-US" dirty="0" smtClean="0"/>
              <a:t> and </a:t>
            </a:r>
            <a:r>
              <a:rPr lang="en-US" i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 such that the </a:t>
            </a:r>
            <a:r>
              <a:rPr lang="en-US" i="1" dirty="0" err="1" smtClean="0"/>
              <a:t>q</a:t>
            </a:r>
            <a:r>
              <a:rPr lang="en-US" dirty="0" err="1" smtClean="0"/>
              <a:t>th</a:t>
            </a:r>
            <a:r>
              <a:rPr lang="en-US" dirty="0" smtClean="0"/>
              <a:t> element of </a:t>
            </a:r>
            <a:r>
              <a:rPr lang="en-US" i="1" dirty="0" smtClean="0"/>
              <a:t>d</a:t>
            </a:r>
            <a:r>
              <a:rPr lang="en-US" i="1" baseline="-25000" dirty="0" smtClean="0"/>
              <a:t>i</a:t>
            </a:r>
            <a:r>
              <a:rPr lang="en-US" dirty="0" smtClean="0"/>
              <a:t> (resp. </a:t>
            </a:r>
            <a:r>
              <a:rPr lang="en-US" i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) takes on one of a fixed number of types</a:t>
            </a:r>
            <a:endParaRPr lang="en-US" dirty="0" smtClean="0">
              <a:latin typeface="Symbol" charset="2"/>
              <a:ea typeface="Symbol" charset="2"/>
              <a:cs typeface="Symbol" charset="2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E.g., </a:t>
            </a:r>
            <a:r>
              <a:rPr lang="en-US" i="1" dirty="0" err="1" smtClean="0"/>
              <a:t>d</a:t>
            </a:r>
            <a:r>
              <a:rPr lang="en-US" i="1" baseline="-25000" dirty="0" err="1" smtClean="0"/>
              <a:t>i</a:t>
            </a:r>
            <a:r>
              <a:rPr lang="en-US" i="1" baseline="30000" dirty="0" err="1" smtClean="0"/>
              <a:t>q</a:t>
            </a:r>
            <a:r>
              <a:rPr lang="en-US" dirty="0" smtClean="0"/>
              <a:t> or 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i</a:t>
            </a:r>
            <a:r>
              <a:rPr lang="en-US" i="1" baseline="30000" dirty="0" err="1" smtClean="0"/>
              <a:t>q</a:t>
            </a:r>
            <a:r>
              <a:rPr lang="en-US" dirty="0" smtClean="0"/>
              <a:t> takes a blood type in {O, A, B, AB}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Call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 smtClean="0"/>
              <a:t> the set of all possible “types” of </a:t>
            </a:r>
            <a:r>
              <a:rPr lang="en-US" i="1" dirty="0" smtClean="0"/>
              <a:t>d</a:t>
            </a:r>
            <a:r>
              <a:rPr lang="en-US" dirty="0" smtClean="0"/>
              <a:t> and </a:t>
            </a:r>
            <a:r>
              <a:rPr lang="en-US" i="1" dirty="0" smtClean="0"/>
              <a:t>p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Then, given compatibility function </a:t>
            </a:r>
            <a:r>
              <a:rPr lang="en-US" i="1" dirty="0" smtClean="0"/>
              <a:t>f</a:t>
            </a:r>
            <a:r>
              <a:rPr lang="en-US" dirty="0" smtClean="0"/>
              <a:t> :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 smtClean="0"/>
              <a:t> x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{0,1} that uniquely determines if an edge between </a:t>
            </a:r>
            <a:r>
              <a:rPr lang="en-US" i="1" dirty="0" smtClean="0">
                <a:sym typeface="Wingdings"/>
              </a:rPr>
              <a:t>d</a:t>
            </a:r>
            <a:r>
              <a:rPr lang="en-US" i="1" baseline="-25000" dirty="0" smtClean="0"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 and </a:t>
            </a:r>
            <a:r>
              <a:rPr lang="en-US" i="1" dirty="0" err="1" smtClean="0">
                <a:sym typeface="Wingdings"/>
              </a:rPr>
              <a:t>p</a:t>
            </a:r>
            <a:r>
              <a:rPr lang="en-US" i="1" baseline="-25000" dirty="0" err="1" smtClean="0">
                <a:sym typeface="Wingdings"/>
              </a:rPr>
              <a:t>j</a:t>
            </a:r>
            <a:r>
              <a:rPr lang="en-US" dirty="0" smtClean="0">
                <a:sym typeface="Wingdings"/>
              </a:rPr>
              <a:t> exists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sym typeface="Wingdings"/>
              </a:rPr>
              <a:t>We can create any compatibility graph (for large </a:t>
            </a:r>
            <a:r>
              <a:rPr lang="en-US" smtClean="0">
                <a:sym typeface="Wingdings"/>
              </a:rPr>
              <a:t>enough vectors </a:t>
            </a:r>
            <a:r>
              <a:rPr lang="en-US" dirty="0" smtClean="0">
                <a:sym typeface="Wingdings"/>
              </a:rPr>
              <a:t>in </a:t>
            </a:r>
            <a:r>
              <a:rPr lang="en-US" i="1" dirty="0" smtClean="0">
                <a:sym typeface="Wingdings"/>
              </a:rPr>
              <a:t>D</a:t>
            </a:r>
            <a:r>
              <a:rPr lang="en-US" dirty="0" smtClean="0">
                <a:sym typeface="Wingdings"/>
              </a:rPr>
              <a:t> and </a:t>
            </a:r>
            <a:r>
              <a:rPr lang="en-US" i="1" dirty="0" smtClean="0">
                <a:sym typeface="Wingdings"/>
              </a:rPr>
              <a:t>P</a:t>
            </a:r>
            <a:r>
              <a:rPr lang="en-US" dirty="0" smtClean="0">
                <a:sym typeface="Wingdings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ym typeface="Wingdings"/>
              </a:rPr>
              <a:t>(Altruists are patient-donor pairs where the “patient” is compatible with all donors  chains are now cycles)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1326" y="1371921"/>
            <a:ext cx="5421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[Dickerson et al. </a:t>
            </a:r>
            <a:r>
              <a:rPr lang="en-US" sz="1400" dirty="0" err="1" smtClean="0"/>
              <a:t>arxiv</a:t>
            </a:r>
            <a:r>
              <a:rPr lang="en-US" sz="1400" dirty="0" smtClean="0"/>
              <a:t>:</a:t>
            </a:r>
            <a:r>
              <a:rPr lang="is-IS" sz="1400" dirty="0" smtClean="0"/>
              <a:t>1605.07728]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2655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23129"/>
            <a:ext cx="7620000" cy="2603034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Let f(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 err="1" smtClean="0"/>
              <a:t>,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 smtClean="0"/>
              <a:t>’) = 1 if there is a directed edge from a donor with type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 smtClean="0"/>
              <a:t> to a patient with type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 smtClean="0"/>
              <a:t>’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For all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dirty="0" smtClean="0"/>
              <a:t>= ( &lt;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baseline="-25000" dirty="0" smtClean="0"/>
              <a:t>1,p</a:t>
            </a:r>
            <a:r>
              <a:rPr lang="en-US" dirty="0" smtClean="0"/>
              <a:t>,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baseline="-25000" dirty="0" smtClean="0"/>
              <a:t>1,d</a:t>
            </a:r>
            <a:r>
              <a:rPr lang="en-US" dirty="0" smtClean="0"/>
              <a:t>&gt; </a:t>
            </a:r>
            <a:r>
              <a:rPr lang="is-IS" dirty="0" smtClean="0"/>
              <a:t>…, &lt;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is-IS" i="1" baseline="-25000" dirty="0" smtClean="0"/>
              <a:t>r</a:t>
            </a:r>
            <a:r>
              <a:rPr lang="is-IS" baseline="-25000" dirty="0" smtClean="0"/>
              <a:t>,p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,q</a:t>
            </a:r>
            <a:r>
              <a:rPr lang="is-IS" i="1" baseline="-25000" dirty="0" smtClean="0"/>
              <a:t>r</a:t>
            </a:r>
            <a:r>
              <a:rPr lang="is-IS" baseline="-25000" dirty="0" smtClean="0"/>
              <a:t>,d</a:t>
            </a:r>
            <a:r>
              <a:rPr lang="is-IS" dirty="0" smtClean="0"/>
              <a:t>&gt;) in </a:t>
            </a:r>
            <a:r>
              <a:rPr lang="is-IS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is-IS" baseline="30000" dirty="0"/>
              <a:t>2</a:t>
            </a:r>
            <a:r>
              <a:rPr lang="is-IS" i="1" baseline="30000" dirty="0"/>
              <a:t>r</a:t>
            </a:r>
            <a:r>
              <a:rPr lang="is-IS" dirty="0" smtClean="0"/>
              <a:t> let</a:t>
            </a:r>
            <a:br>
              <a:rPr lang="is-IS" dirty="0" smtClean="0"/>
            </a:br>
            <a:r>
              <a:rPr lang="is-IS" dirty="0" smtClean="0"/>
              <a:t>	f</a:t>
            </a:r>
            <a:r>
              <a:rPr lang="is-IS" baseline="-25000" dirty="0" smtClean="0"/>
              <a:t>C</a:t>
            </a:r>
            <a:r>
              <a:rPr lang="is-IS" dirty="0" smtClean="0"/>
              <a:t>(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is-IS" dirty="0" smtClean="0"/>
              <a:t>) = 1 if</a:t>
            </a:r>
            <a:r>
              <a:rPr lang="en-US" dirty="0"/>
              <a:t> </a:t>
            </a:r>
            <a:r>
              <a:rPr lang="en-US" dirty="0" smtClean="0"/>
              <a:t>f(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i="1" baseline="-25000" dirty="0" smtClean="0">
                <a:ea typeface="Symbol" charset="2"/>
                <a:cs typeface="Symbol" charset="2"/>
              </a:rPr>
              <a:t>t</a:t>
            </a:r>
            <a:r>
              <a:rPr lang="en-US" baseline="-25000" dirty="0" smtClean="0">
                <a:ea typeface="Symbol" charset="2"/>
                <a:cs typeface="Symbol" charset="2"/>
              </a:rPr>
              <a:t>,d</a:t>
            </a:r>
            <a:r>
              <a:rPr lang="en-US" dirty="0" smtClean="0"/>
              <a:t>,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i="1" baseline="-25000" dirty="0" smtClean="0">
                <a:ea typeface="Symbol" charset="2"/>
                <a:cs typeface="Symbol" charset="2"/>
              </a:rPr>
              <a:t>t</a:t>
            </a:r>
            <a:r>
              <a:rPr lang="en-US" baseline="-25000" dirty="0" smtClean="0">
                <a:ea typeface="Symbol" charset="2"/>
                <a:cs typeface="Symbol" charset="2"/>
              </a:rPr>
              <a:t>+1,p</a:t>
            </a:r>
            <a:r>
              <a:rPr lang="en-US" dirty="0" smtClean="0"/>
              <a:t>) </a:t>
            </a:r>
            <a:r>
              <a:rPr lang="en-US" dirty="0"/>
              <a:t>= 1 and </a:t>
            </a:r>
            <a:r>
              <a:rPr lang="en-US" dirty="0" smtClean="0"/>
              <a:t>f(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i="1" baseline="-25000" dirty="0" smtClean="0">
                <a:ea typeface="Symbol" charset="2"/>
                <a:cs typeface="Symbol" charset="2"/>
              </a:rPr>
              <a:t>r</a:t>
            </a:r>
            <a:r>
              <a:rPr lang="en-US" baseline="-25000" dirty="0" smtClean="0">
                <a:ea typeface="Symbol" charset="2"/>
                <a:cs typeface="Symbol" charset="2"/>
              </a:rPr>
              <a:t>,d</a:t>
            </a:r>
            <a:r>
              <a:rPr lang="en-US" dirty="0" smtClean="0"/>
              <a:t>,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baseline="-25000" dirty="0" smtClean="0">
                <a:ea typeface="Symbol" charset="2"/>
                <a:cs typeface="Symbol" charset="2"/>
              </a:rPr>
              <a:t>1,p</a:t>
            </a:r>
            <a:r>
              <a:rPr lang="en-US" dirty="0" smtClean="0"/>
              <a:t>) </a:t>
            </a:r>
            <a:r>
              <a:rPr lang="en-US" dirty="0"/>
              <a:t>= </a:t>
            </a:r>
            <a:r>
              <a:rPr lang="en-US" dirty="0" smtClean="0"/>
              <a:t>1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Given cycle cap </a:t>
            </a:r>
            <a:r>
              <a:rPr lang="en-US" i="1" dirty="0" smtClean="0"/>
              <a:t>L</a:t>
            </a:r>
            <a:r>
              <a:rPr lang="en-US" dirty="0" smtClean="0"/>
              <a:t>, define</a:t>
            </a:r>
            <a:br>
              <a:rPr lang="en-US" dirty="0" smtClean="0"/>
            </a:br>
            <a:r>
              <a:rPr lang="en-US" dirty="0" smtClean="0"/>
              <a:t>	T(</a:t>
            </a:r>
            <a:r>
              <a:rPr lang="en-US" i="1" dirty="0" smtClean="0"/>
              <a:t>L</a:t>
            </a:r>
            <a:r>
              <a:rPr lang="en-US" dirty="0" smtClean="0"/>
              <a:t>) = {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 smtClean="0"/>
              <a:t> in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baseline="30000" dirty="0"/>
              <a:t>2</a:t>
            </a:r>
            <a:r>
              <a:rPr lang="en-US" i="1" baseline="30000" dirty="0"/>
              <a:t>r</a:t>
            </a:r>
            <a:r>
              <a:rPr lang="en-US" dirty="0" smtClean="0"/>
              <a:t> : </a:t>
            </a:r>
            <a:r>
              <a:rPr lang="en-US" i="1" dirty="0"/>
              <a:t>r</a:t>
            </a:r>
            <a:r>
              <a:rPr lang="en-US" dirty="0" smtClean="0"/>
              <a:t> ≤ </a:t>
            </a:r>
            <a:r>
              <a:rPr lang="en-US" i="1" dirty="0" smtClean="0"/>
              <a:t>L</a:t>
            </a:r>
            <a:r>
              <a:rPr lang="en-US" dirty="0" smtClean="0"/>
              <a:t> and </a:t>
            </a:r>
            <a:r>
              <a:rPr lang="is-IS" dirty="0" smtClean="0"/>
              <a:t>f</a:t>
            </a:r>
            <a:r>
              <a:rPr lang="is-IS" baseline="-25000" dirty="0" smtClean="0"/>
              <a:t>C</a:t>
            </a:r>
            <a:r>
              <a:rPr lang="is-IS" dirty="0" smtClean="0"/>
              <a:t>(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is-IS" dirty="0" smtClean="0"/>
              <a:t>) </a:t>
            </a:r>
            <a:r>
              <a:rPr lang="is-IS" dirty="0"/>
              <a:t>= </a:t>
            </a:r>
            <a:r>
              <a:rPr lang="is-IS" dirty="0" smtClean="0"/>
              <a:t>1 }</a:t>
            </a:r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041341" cy="1371600"/>
          </a:xfrm>
        </p:spPr>
        <p:txBody>
          <a:bodyPr/>
          <a:lstStyle/>
          <a:p>
            <a:r>
              <a:rPr lang="en-US" dirty="0" smtClean="0"/>
              <a:t>Clearing is now in polynomial time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23215" y="1524318"/>
            <a:ext cx="8375326" cy="1492624"/>
            <a:chOff x="123215" y="1524318"/>
            <a:chExt cx="8375326" cy="1492624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1524318"/>
              <a:ext cx="8041341" cy="149262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Given constant </a:t>
              </a:r>
              <a:r>
                <a:rPr lang="en-US" sz="2800" i="1" dirty="0" smtClean="0"/>
                <a:t>L</a:t>
              </a:r>
              <a:r>
                <a:rPr lang="en-US" sz="2800" dirty="0" smtClean="0"/>
                <a:t> and |</a:t>
              </a:r>
              <a:r>
                <a:rPr lang="en-US" sz="2800" dirty="0">
                  <a:latin typeface="Symbol" charset="2"/>
                  <a:ea typeface="Symbol" charset="2"/>
                  <a:cs typeface="Symbol" charset="2"/>
                </a:rPr>
                <a:t>Q</a:t>
              </a:r>
              <a:r>
                <a:rPr lang="en-US" sz="2800" dirty="0" smtClean="0"/>
                <a:t>|, </a:t>
              </a:r>
              <a:br>
                <a:rPr lang="en-US" sz="2800" dirty="0" smtClean="0"/>
              </a:br>
              <a:r>
                <a:rPr lang="en-US" sz="2800" dirty="0" smtClean="0"/>
                <a:t>the clearing problem is in polynomial time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3215" y="1578132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THEOREM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869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041341" cy="1371600"/>
          </a:xfrm>
        </p:spPr>
        <p:txBody>
          <a:bodyPr/>
          <a:lstStyle/>
          <a:p>
            <a:r>
              <a:rPr lang="en-US" dirty="0" smtClean="0"/>
              <a:t>Clearing is now in polynomial time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T(</a:t>
            </a:r>
            <a:r>
              <a:rPr lang="en-US" i="1" dirty="0" smtClean="0"/>
              <a:t>L</a:t>
            </a:r>
            <a:r>
              <a:rPr lang="en-US" dirty="0" smtClean="0"/>
              <a:t>) is all vectors of types that create feasible cycles of length up to </a:t>
            </a:r>
            <a:r>
              <a:rPr lang="en-US" i="1" dirty="0" smtClean="0"/>
              <a:t>L</a:t>
            </a:r>
            <a:endParaRPr lang="en-US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1" y="2632758"/>
            <a:ext cx="7283002" cy="350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case: </a:t>
            </a:r>
            <a:r>
              <a:rPr lang="en-US" i="1" dirty="0" smtClean="0"/>
              <a:t>L </a:t>
            </a:r>
            <a:r>
              <a:rPr lang="en-US" dirty="0" smtClean="0"/>
              <a:t>=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610590"/>
          </a:xfrm>
        </p:spPr>
        <p:txBody>
          <a:bodyPr>
            <a:normAutofit/>
          </a:bodyPr>
          <a:lstStyle/>
          <a:p>
            <a:r>
              <a:rPr lang="en-US" dirty="0" smtClean="0"/>
              <a:t>PTIME: translate to maximum matching on undirected graph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457200" y="2565070"/>
            <a:ext cx="3663539" cy="1899071"/>
            <a:chOff x="457200" y="2565070"/>
            <a:chExt cx="3663539" cy="1899071"/>
          </a:xfrm>
        </p:grpSpPr>
        <p:sp>
          <p:nvSpPr>
            <p:cNvPr id="5" name="Oval 4"/>
            <p:cNvSpPr/>
            <p:nvPr/>
          </p:nvSpPr>
          <p:spPr>
            <a:xfrm>
              <a:off x="457200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1</a:t>
              </a:r>
              <a:endParaRPr lang="en-US" sz="1400" baseline="-250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2567050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3</a:t>
              </a:r>
              <a:endParaRPr lang="en-US" sz="1400" baseline="-25000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1512125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2</a:t>
              </a:r>
              <a:endParaRPr lang="en-US" sz="1400" baseline="-250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3621975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/>
                <a:t>4</a:t>
              </a:r>
              <a:endParaRPr lang="en-US" baseline="-250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039587" y="3550722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5</a:t>
              </a:r>
              <a:endParaRPr lang="en-US" baseline="-25000" dirty="0"/>
            </a:p>
          </p:txBody>
        </p:sp>
        <p:cxnSp>
          <p:nvCxnSpPr>
            <p:cNvPr id="11" name="Curved Connector 10"/>
            <p:cNvCxnSpPr>
              <a:stCxn id="5" idx="7"/>
              <a:endCxn id="7" idx="1"/>
            </p:cNvCxnSpPr>
            <p:nvPr/>
          </p:nvCxnSpPr>
          <p:spPr>
            <a:xfrm rot="5400000" flipH="1" flipV="1">
              <a:off x="123404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urved Connector 11"/>
            <p:cNvCxnSpPr>
              <a:stCxn id="7" idx="7"/>
              <a:endCxn id="6" idx="1"/>
            </p:cNvCxnSpPr>
            <p:nvPr/>
          </p:nvCxnSpPr>
          <p:spPr>
            <a:xfrm rot="5400000" flipH="1" flipV="1">
              <a:off x="2288969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urved Connector 14"/>
            <p:cNvCxnSpPr>
              <a:stCxn id="6" idx="7"/>
              <a:endCxn id="8" idx="1"/>
            </p:cNvCxnSpPr>
            <p:nvPr/>
          </p:nvCxnSpPr>
          <p:spPr>
            <a:xfrm rot="5400000" flipH="1" flipV="1">
              <a:off x="334389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urved Connector 17"/>
            <p:cNvCxnSpPr>
              <a:stCxn id="7" idx="3"/>
              <a:endCxn id="5" idx="5"/>
            </p:cNvCxnSpPr>
            <p:nvPr/>
          </p:nvCxnSpPr>
          <p:spPr>
            <a:xfrm rot="5400000">
              <a:off x="123404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6" idx="3"/>
              <a:endCxn id="7" idx="5"/>
            </p:cNvCxnSpPr>
            <p:nvPr/>
          </p:nvCxnSpPr>
          <p:spPr>
            <a:xfrm rot="5400000">
              <a:off x="2288970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8" idx="3"/>
              <a:endCxn id="6" idx="5"/>
            </p:cNvCxnSpPr>
            <p:nvPr/>
          </p:nvCxnSpPr>
          <p:spPr>
            <a:xfrm rot="5400000">
              <a:off x="334389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>
              <a:stCxn id="8" idx="4"/>
              <a:endCxn id="9" idx="6"/>
            </p:cNvCxnSpPr>
            <p:nvPr/>
          </p:nvCxnSpPr>
          <p:spPr>
            <a:xfrm rot="5400000">
              <a:off x="2836719" y="2765466"/>
              <a:ext cx="736270" cy="1333006"/>
            </a:xfrm>
            <a:prstGeom prst="curved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urved Connector 31"/>
            <p:cNvCxnSpPr>
              <a:stCxn id="9" idx="2"/>
              <a:endCxn id="5" idx="4"/>
            </p:cNvCxnSpPr>
            <p:nvPr/>
          </p:nvCxnSpPr>
          <p:spPr>
            <a:xfrm rot="10800000">
              <a:off x="706583" y="3063834"/>
              <a:ext cx="1333005" cy="736270"/>
            </a:xfrm>
            <a:prstGeom prst="curved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457200" y="3550722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6</a:t>
              </a:r>
              <a:endParaRPr lang="en-US" baseline="-25000" dirty="0"/>
            </a:p>
          </p:txBody>
        </p:sp>
        <p:cxnSp>
          <p:nvCxnSpPr>
            <p:cNvPr id="36" name="Curved Connector 35"/>
            <p:cNvCxnSpPr>
              <a:stCxn id="9" idx="2"/>
              <a:endCxn id="35" idx="6"/>
            </p:cNvCxnSpPr>
            <p:nvPr/>
          </p:nvCxnSpPr>
          <p:spPr>
            <a:xfrm rot="10800000">
              <a:off x="955965" y="3800104"/>
              <a:ext cx="1083623" cy="12700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57200" y="4156364"/>
              <a:ext cx="36635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/>
                <a:t>(Six pairs, no altruists.)</a:t>
              </a:r>
              <a:endParaRPr lang="en-US" sz="1400" i="1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773881" y="3944656"/>
            <a:ext cx="2113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???????????????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4648201" y="2565070"/>
            <a:ext cx="3663539" cy="1484416"/>
            <a:chOff x="457200" y="2565070"/>
            <a:chExt cx="3663539" cy="1484416"/>
          </a:xfrm>
        </p:grpSpPr>
        <p:sp>
          <p:nvSpPr>
            <p:cNvPr id="43" name="Oval 42"/>
            <p:cNvSpPr/>
            <p:nvPr/>
          </p:nvSpPr>
          <p:spPr>
            <a:xfrm>
              <a:off x="457200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1</a:t>
              </a:r>
              <a:endParaRPr lang="en-US" sz="1400" baseline="-25000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2567050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3</a:t>
              </a:r>
              <a:endParaRPr lang="en-US" sz="1400" baseline="-25000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1512125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2</a:t>
              </a:r>
              <a:endParaRPr lang="en-US" sz="1400" baseline="-25000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3621975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/>
                <a:t>4</a:t>
              </a:r>
              <a:endParaRPr lang="en-US" baseline="-250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2039587" y="3550722"/>
              <a:ext cx="498764" cy="498764"/>
            </a:xfrm>
            <a:prstGeom prst="ellipse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5</a:t>
              </a:r>
              <a:endParaRPr lang="en-US" baseline="-25000" dirty="0"/>
            </a:p>
          </p:txBody>
        </p:sp>
        <p:cxnSp>
          <p:nvCxnSpPr>
            <p:cNvPr id="48" name="Curved Connector 47"/>
            <p:cNvCxnSpPr>
              <a:stCxn id="45" idx="7"/>
              <a:endCxn id="47" idx="1"/>
            </p:cNvCxnSpPr>
            <p:nvPr/>
          </p:nvCxnSpPr>
          <p:spPr>
            <a:xfrm rot="5400000" flipH="1" flipV="1">
              <a:off x="123404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Curved Connector 48"/>
            <p:cNvCxnSpPr>
              <a:stCxn id="47" idx="7"/>
              <a:endCxn id="46" idx="1"/>
            </p:cNvCxnSpPr>
            <p:nvPr/>
          </p:nvCxnSpPr>
          <p:spPr>
            <a:xfrm rot="5400000" flipH="1" flipV="1">
              <a:off x="2288969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urved Connector 49"/>
            <p:cNvCxnSpPr>
              <a:stCxn id="46" idx="7"/>
              <a:endCxn id="48" idx="1"/>
            </p:cNvCxnSpPr>
            <p:nvPr/>
          </p:nvCxnSpPr>
          <p:spPr>
            <a:xfrm rot="5400000" flipH="1" flipV="1">
              <a:off x="334389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47" idx="3"/>
              <a:endCxn id="45" idx="5"/>
            </p:cNvCxnSpPr>
            <p:nvPr/>
          </p:nvCxnSpPr>
          <p:spPr>
            <a:xfrm rot="5400000">
              <a:off x="123404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>
              <a:stCxn id="46" idx="3"/>
              <a:endCxn id="47" idx="5"/>
            </p:cNvCxnSpPr>
            <p:nvPr/>
          </p:nvCxnSpPr>
          <p:spPr>
            <a:xfrm rot="5400000">
              <a:off x="2288970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Curved Connector 52"/>
            <p:cNvCxnSpPr>
              <a:stCxn id="48" idx="3"/>
              <a:endCxn id="46" idx="5"/>
            </p:cNvCxnSpPr>
            <p:nvPr/>
          </p:nvCxnSpPr>
          <p:spPr>
            <a:xfrm rot="5400000">
              <a:off x="334389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48" idx="4"/>
              <a:endCxn id="49" idx="6"/>
            </p:cNvCxnSpPr>
            <p:nvPr/>
          </p:nvCxnSpPr>
          <p:spPr>
            <a:xfrm rot="5400000">
              <a:off x="2836719" y="2765466"/>
              <a:ext cx="736270" cy="1333006"/>
            </a:xfrm>
            <a:prstGeom prst="curvedConnector2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457200" y="3550722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6</a:t>
              </a:r>
              <a:endParaRPr lang="en-US" baseline="-25000" dirty="0"/>
            </a:p>
          </p:txBody>
        </p:sp>
        <p:cxnSp>
          <p:nvCxnSpPr>
            <p:cNvPr id="57" name="Curved Connector 56"/>
            <p:cNvCxnSpPr>
              <a:stCxn id="49" idx="2"/>
            </p:cNvCxnSpPr>
            <p:nvPr/>
          </p:nvCxnSpPr>
          <p:spPr>
            <a:xfrm rot="10800000">
              <a:off x="955965" y="3800104"/>
              <a:ext cx="1083623" cy="12700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Curved Connector 54"/>
            <p:cNvCxnSpPr>
              <a:stCxn id="49" idx="2"/>
              <a:endCxn id="45" idx="4"/>
            </p:cNvCxnSpPr>
            <p:nvPr/>
          </p:nvCxnSpPr>
          <p:spPr>
            <a:xfrm rot="10800000">
              <a:off x="706583" y="3063834"/>
              <a:ext cx="1333005" cy="736270"/>
            </a:xfrm>
            <a:prstGeom prst="curvedConnector2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63549" y="5058707"/>
            <a:ext cx="3663539" cy="1484416"/>
            <a:chOff x="463549" y="5058707"/>
            <a:chExt cx="3663539" cy="1484416"/>
          </a:xfrm>
        </p:grpSpPr>
        <p:sp>
          <p:nvSpPr>
            <p:cNvPr id="82" name="Oval 81"/>
            <p:cNvSpPr/>
            <p:nvPr/>
          </p:nvSpPr>
          <p:spPr>
            <a:xfrm>
              <a:off x="463549" y="5058707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1</a:t>
              </a:r>
              <a:endParaRPr lang="en-US" sz="1400" baseline="-25000" dirty="0"/>
            </a:p>
          </p:txBody>
        </p:sp>
        <p:sp>
          <p:nvSpPr>
            <p:cNvPr id="84" name="Oval 83"/>
            <p:cNvSpPr/>
            <p:nvPr/>
          </p:nvSpPr>
          <p:spPr>
            <a:xfrm>
              <a:off x="2573399" y="5058707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3</a:t>
              </a:r>
              <a:endParaRPr lang="en-US" sz="1400" baseline="-25000" dirty="0"/>
            </a:p>
          </p:txBody>
        </p:sp>
        <p:sp>
          <p:nvSpPr>
            <p:cNvPr id="85" name="Oval 84"/>
            <p:cNvSpPr/>
            <p:nvPr/>
          </p:nvSpPr>
          <p:spPr>
            <a:xfrm>
              <a:off x="1518474" y="5058707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2</a:t>
              </a:r>
              <a:endParaRPr lang="en-US" sz="1400" baseline="-25000" dirty="0"/>
            </a:p>
          </p:txBody>
        </p:sp>
        <p:sp>
          <p:nvSpPr>
            <p:cNvPr id="87" name="Oval 86"/>
            <p:cNvSpPr/>
            <p:nvPr/>
          </p:nvSpPr>
          <p:spPr>
            <a:xfrm>
              <a:off x="3628324" y="5058707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/>
                <a:t>4</a:t>
              </a:r>
              <a:endParaRPr lang="en-US" baseline="-25000" dirty="0"/>
            </a:p>
          </p:txBody>
        </p:sp>
        <p:sp>
          <p:nvSpPr>
            <p:cNvPr id="88" name="Oval 87"/>
            <p:cNvSpPr/>
            <p:nvPr/>
          </p:nvSpPr>
          <p:spPr>
            <a:xfrm>
              <a:off x="2045936" y="6044359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5</a:t>
              </a:r>
              <a:endParaRPr lang="en-US" baseline="-25000" dirty="0"/>
            </a:p>
          </p:txBody>
        </p:sp>
        <p:sp>
          <p:nvSpPr>
            <p:cNvPr id="102" name="Oval 101"/>
            <p:cNvSpPr/>
            <p:nvPr/>
          </p:nvSpPr>
          <p:spPr>
            <a:xfrm>
              <a:off x="463549" y="6044359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6</a:t>
              </a:r>
              <a:endParaRPr lang="en-US" baseline="-25000" dirty="0"/>
            </a:p>
          </p:txBody>
        </p:sp>
        <p:cxnSp>
          <p:nvCxnSpPr>
            <p:cNvPr id="13" name="Straight Connector 12"/>
            <p:cNvCxnSpPr>
              <a:stCxn id="82" idx="6"/>
              <a:endCxn id="85" idx="2"/>
            </p:cNvCxnSpPr>
            <p:nvPr/>
          </p:nvCxnSpPr>
          <p:spPr>
            <a:xfrm>
              <a:off x="962313" y="5308089"/>
              <a:ext cx="55616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85" idx="6"/>
              <a:endCxn id="84" idx="2"/>
            </p:cNvCxnSpPr>
            <p:nvPr/>
          </p:nvCxnSpPr>
          <p:spPr>
            <a:xfrm>
              <a:off x="2017238" y="5308089"/>
              <a:ext cx="55616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endCxn id="87" idx="2"/>
            </p:cNvCxnSpPr>
            <p:nvPr/>
          </p:nvCxnSpPr>
          <p:spPr>
            <a:xfrm>
              <a:off x="3065814" y="5308089"/>
              <a:ext cx="56251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4648201" y="5058707"/>
            <a:ext cx="3663539" cy="1484416"/>
            <a:chOff x="463549" y="5058707"/>
            <a:chExt cx="3663539" cy="1484416"/>
          </a:xfrm>
        </p:grpSpPr>
        <p:sp>
          <p:nvSpPr>
            <p:cNvPr id="113" name="Oval 112"/>
            <p:cNvSpPr/>
            <p:nvPr/>
          </p:nvSpPr>
          <p:spPr>
            <a:xfrm>
              <a:off x="463549" y="5058707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1</a:t>
              </a:r>
              <a:endParaRPr lang="en-US" sz="1400" baseline="-25000" dirty="0"/>
            </a:p>
          </p:txBody>
        </p:sp>
        <p:sp>
          <p:nvSpPr>
            <p:cNvPr id="114" name="Oval 113"/>
            <p:cNvSpPr/>
            <p:nvPr/>
          </p:nvSpPr>
          <p:spPr>
            <a:xfrm>
              <a:off x="2573399" y="5058707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3</a:t>
              </a:r>
              <a:endParaRPr lang="en-US" sz="1400" baseline="-25000" dirty="0"/>
            </a:p>
          </p:txBody>
        </p:sp>
        <p:sp>
          <p:nvSpPr>
            <p:cNvPr id="120" name="Oval 119"/>
            <p:cNvSpPr/>
            <p:nvPr/>
          </p:nvSpPr>
          <p:spPr>
            <a:xfrm>
              <a:off x="1518474" y="5058707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2</a:t>
              </a:r>
              <a:endParaRPr lang="en-US" sz="1400" baseline="-25000" dirty="0"/>
            </a:p>
          </p:txBody>
        </p:sp>
        <p:sp>
          <p:nvSpPr>
            <p:cNvPr id="121" name="Oval 120"/>
            <p:cNvSpPr/>
            <p:nvPr/>
          </p:nvSpPr>
          <p:spPr>
            <a:xfrm>
              <a:off x="3628324" y="5058707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/>
                <a:t>4</a:t>
              </a:r>
              <a:endParaRPr lang="en-US" baseline="-25000" dirty="0"/>
            </a:p>
          </p:txBody>
        </p:sp>
        <p:sp>
          <p:nvSpPr>
            <p:cNvPr id="122" name="Oval 121"/>
            <p:cNvSpPr/>
            <p:nvPr/>
          </p:nvSpPr>
          <p:spPr>
            <a:xfrm>
              <a:off x="2045936" y="6044359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5</a:t>
              </a:r>
              <a:endParaRPr lang="en-US" baseline="-25000" dirty="0"/>
            </a:p>
          </p:txBody>
        </p:sp>
        <p:sp>
          <p:nvSpPr>
            <p:cNvPr id="131" name="Oval 130"/>
            <p:cNvSpPr/>
            <p:nvPr/>
          </p:nvSpPr>
          <p:spPr>
            <a:xfrm>
              <a:off x="463549" y="6044359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6</a:t>
              </a:r>
              <a:endParaRPr lang="en-US" baseline="-25000" dirty="0"/>
            </a:p>
          </p:txBody>
        </p:sp>
        <p:cxnSp>
          <p:nvCxnSpPr>
            <p:cNvPr id="132" name="Straight Connector 131"/>
            <p:cNvCxnSpPr/>
            <p:nvPr/>
          </p:nvCxnSpPr>
          <p:spPr>
            <a:xfrm>
              <a:off x="962313" y="5308089"/>
              <a:ext cx="556161" cy="0"/>
            </a:xfrm>
            <a:prstGeom prst="lin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2017238" y="5308089"/>
              <a:ext cx="55616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3065814" y="5308089"/>
              <a:ext cx="562510" cy="0"/>
            </a:xfrm>
            <a:prstGeom prst="lin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Down Arrow 20"/>
          <p:cNvSpPr/>
          <p:nvPr/>
        </p:nvSpPr>
        <p:spPr>
          <a:xfrm>
            <a:off x="2039587" y="4528200"/>
            <a:ext cx="498764" cy="46644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4410635" y="2201328"/>
            <a:ext cx="0" cy="45245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Down Arrow 134"/>
          <p:cNvSpPr/>
          <p:nvPr/>
        </p:nvSpPr>
        <p:spPr>
          <a:xfrm>
            <a:off x="6230588" y="4528199"/>
            <a:ext cx="498764" cy="46644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3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0" grpId="0"/>
      <p:bldP spid="40" grpId="1"/>
      <p:bldP spid="21" grpId="0" animBg="1"/>
      <p:bldP spid="1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041341" cy="1371600"/>
          </a:xfrm>
        </p:spPr>
        <p:txBody>
          <a:bodyPr/>
          <a:lstStyle/>
          <a:p>
            <a:r>
              <a:rPr lang="en-US" dirty="0" smtClean="0"/>
              <a:t>Clearing is now in polynomial time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800" dirty="0" smtClean="0"/>
              <a:t>Each set {</a:t>
            </a:r>
            <a:r>
              <a:rPr lang="en-US" sz="1800" i="1" dirty="0" err="1" smtClean="0"/>
              <a:t>m</a:t>
            </a:r>
            <a:r>
              <a:rPr lang="en-US" sz="1800" i="1" baseline="-25000" dirty="0" err="1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dirty="0" smtClean="0">
                <a:ea typeface="Symbol" charset="2"/>
                <a:cs typeface="Symbol" charset="2"/>
              </a:rPr>
              <a:t>}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1800" dirty="0" smtClean="0"/>
              <a:t>says we have </a:t>
            </a:r>
            <a:r>
              <a:rPr lang="en-US" sz="1800" i="1" dirty="0" smtClean="0"/>
              <a:t>m</a:t>
            </a:r>
            <a:r>
              <a:rPr lang="en-US" sz="1800" i="1" baseline="-25000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 cycles of type </a:t>
            </a:r>
            <a:r>
              <a:rPr lang="en-US" sz="1800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, </a:t>
            </a:r>
            <a:r>
              <a:rPr lang="en-US" sz="1800" i="1" dirty="0" smtClean="0"/>
              <a:t>m</a:t>
            </a:r>
            <a:r>
              <a:rPr lang="en-US" sz="1800" i="1" baseline="-25000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cycles of </a:t>
            </a:r>
            <a:r>
              <a:rPr lang="en-US" sz="1800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, </a:t>
            </a:r>
            <a:r>
              <a:rPr lang="is-IS" sz="1800" dirty="0" smtClean="0"/>
              <a:t>…, </a:t>
            </a:r>
            <a:r>
              <a:rPr lang="en-US" sz="1800" i="1" dirty="0" err="1" smtClean="0"/>
              <a:t>m</a:t>
            </a:r>
            <a:r>
              <a:rPr lang="en-US" sz="1800" i="1" baseline="-25000" dirty="0" err="1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i="1" baseline="-25000" dirty="0" err="1" smtClean="0">
                <a:ea typeface="Symbol" charset="2"/>
                <a:cs typeface="Symbol" charset="2"/>
              </a:rPr>
              <a:t>|T</a:t>
            </a:r>
            <a:r>
              <a:rPr lang="en-US" sz="1800" i="1" baseline="-25000" dirty="0" smtClean="0">
                <a:ea typeface="Symbol" charset="2"/>
                <a:cs typeface="Symbol" charset="2"/>
              </a:rPr>
              <a:t>(L)|</a:t>
            </a:r>
            <a:r>
              <a:rPr lang="en-US" sz="1800" dirty="0" smtClean="0"/>
              <a:t> </a:t>
            </a:r>
            <a:r>
              <a:rPr lang="en-US" sz="1800" dirty="0"/>
              <a:t>cycles of </a:t>
            </a:r>
            <a:r>
              <a:rPr lang="en-US" sz="1800" i="1" dirty="0" err="1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i="1" baseline="-25000" dirty="0" err="1" smtClean="0"/>
              <a:t>|T</a:t>
            </a:r>
            <a:r>
              <a:rPr lang="en-US" sz="1800" i="1" baseline="-25000" dirty="0" smtClean="0"/>
              <a:t>(L)|</a:t>
            </a:r>
            <a:r>
              <a:rPr lang="en-US" sz="1800" dirty="0" smtClean="0"/>
              <a:t>,</a:t>
            </a:r>
            <a:r>
              <a:rPr lang="is-IS" sz="1800" dirty="0" smtClean="0"/>
              <a:t> constrained to at most </a:t>
            </a:r>
            <a:r>
              <a:rPr lang="is-IS" sz="1800" i="1" dirty="0" smtClean="0"/>
              <a:t>n</a:t>
            </a:r>
            <a:r>
              <a:rPr lang="is-IS" sz="1800" dirty="0" smtClean="0"/>
              <a:t> cycles total</a:t>
            </a:r>
            <a:endParaRPr lang="en-US" sz="18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1" y="2632758"/>
            <a:ext cx="7283002" cy="3506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0231" y="2632758"/>
            <a:ext cx="7373155" cy="999084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230" y="4511999"/>
            <a:ext cx="7373155" cy="1614163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5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041341" cy="1371600"/>
          </a:xfrm>
        </p:spPr>
        <p:txBody>
          <a:bodyPr/>
          <a:lstStyle/>
          <a:p>
            <a:r>
              <a:rPr lang="en-US" dirty="0" smtClean="0"/>
              <a:t>Clearing is now in polynomial time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Check to see if this collection is a legal cycle cover – just check that each type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 smtClean="0"/>
              <a:t> isn’t used too many times in </a:t>
            </a:r>
            <a:r>
              <a:rPr lang="en-US" i="1" dirty="0" err="1" smtClean="0"/>
              <a:t>m</a:t>
            </a:r>
            <a:r>
              <a:rPr lang="en-US" i="1" baseline="-25000" dirty="0" err="1" smtClean="0">
                <a:latin typeface="Symbol" charset="2"/>
                <a:ea typeface="Symbol" charset="2"/>
                <a:cs typeface="Symbol" charset="2"/>
              </a:rPr>
              <a:t>q</a:t>
            </a:r>
            <a:endParaRPr lang="en-US" i="1" baseline="-25000" dirty="0"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1" y="2632758"/>
            <a:ext cx="7283002" cy="3506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0231" y="2632757"/>
            <a:ext cx="7373155" cy="1835143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230" y="5576341"/>
            <a:ext cx="7373155" cy="549821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3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041341" cy="1371600"/>
          </a:xfrm>
        </p:spPr>
        <p:txBody>
          <a:bodyPr/>
          <a:lstStyle/>
          <a:p>
            <a:r>
              <a:rPr lang="en-US" dirty="0" smtClean="0"/>
              <a:t>Clearing is now in polynomial time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Return the legal cycle cover such that the sum over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 smtClean="0"/>
              <a:t> of </a:t>
            </a:r>
            <a:r>
              <a:rPr lang="en-US" i="1" dirty="0" err="1" smtClean="0"/>
              <a:t>m</a:t>
            </a:r>
            <a:r>
              <a:rPr lang="en-US" i="1" baseline="-25000" dirty="0" err="1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 smtClean="0"/>
              <a:t> is maximized – aka the largest legal cycle cover</a:t>
            </a:r>
            <a:endParaRPr lang="en-US" i="1" baseline="-25000" dirty="0"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1" y="2632758"/>
            <a:ext cx="7283002" cy="3506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0231" y="2632757"/>
            <a:ext cx="7373155" cy="2958574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4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Flipping attributes is also easy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The human body tries to reject transplanted organs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Before transplantation, can </a:t>
            </a:r>
            <a:r>
              <a:rPr lang="en-US" dirty="0" err="1" smtClean="0"/>
              <a:t>immunnosupress</a:t>
            </a:r>
            <a:r>
              <a:rPr lang="en-US" dirty="0" smtClean="0"/>
              <a:t> </a:t>
            </a:r>
            <a:r>
              <a:rPr lang="en-US" dirty="0" smtClean="0"/>
              <a:t>some “bad” traits of the patient to increase transplant opportunity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Takes a toll on the patient’s health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Suppose we can </a:t>
            </a:r>
            <a:r>
              <a:rPr lang="en-US" dirty="0" smtClean="0">
                <a:solidFill>
                  <a:schemeClr val="tx2"/>
                </a:solidFill>
              </a:rPr>
              <a:t>pay some cost </a:t>
            </a:r>
            <a:r>
              <a:rPr lang="en-US" dirty="0" smtClean="0"/>
              <a:t>to change attributes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For all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 smtClean="0"/>
              <a:t>,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 smtClean="0"/>
              <a:t>’ in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 smtClean="0"/>
              <a:t>, let</a:t>
            </a:r>
            <a:br>
              <a:rPr lang="en-US" dirty="0" smtClean="0"/>
            </a:br>
            <a:r>
              <a:rPr lang="en-US" dirty="0" smtClean="0"/>
              <a:t>	c :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</a:t>
            </a:r>
            <a:r>
              <a:rPr lang="en-US" dirty="0" smtClean="0"/>
              <a:t>x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 Q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R be cost of flipping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 smtClean="0"/>
              <a:t>’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Flip-and-Cover: maximize match size minus cost of flips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23215" y="4850761"/>
            <a:ext cx="8375326" cy="1492624"/>
            <a:chOff x="123215" y="1524318"/>
            <a:chExt cx="8375326" cy="1492624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1524318"/>
              <a:ext cx="8041341" cy="149262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Given constant </a:t>
              </a:r>
              <a:r>
                <a:rPr lang="en-US" sz="2800" i="1" dirty="0" smtClean="0"/>
                <a:t>L</a:t>
              </a:r>
              <a:r>
                <a:rPr lang="en-US" sz="2800" dirty="0" smtClean="0"/>
                <a:t> and |</a:t>
              </a:r>
              <a:r>
                <a:rPr lang="en-US" sz="2800" dirty="0">
                  <a:latin typeface="Symbol" charset="2"/>
                  <a:ea typeface="Symbol" charset="2"/>
                  <a:cs typeface="Symbol" charset="2"/>
                </a:rPr>
                <a:t>Q</a:t>
              </a:r>
              <a:r>
                <a:rPr lang="en-US" sz="2800" dirty="0" smtClean="0"/>
                <a:t>|, </a:t>
              </a:r>
              <a:br>
                <a:rPr lang="en-US" sz="2800" dirty="0" smtClean="0"/>
              </a:br>
              <a:r>
                <a:rPr lang="en-US" sz="2800" dirty="0" smtClean="0"/>
                <a:t>the Flip-and-Cover proble</a:t>
              </a:r>
              <a:r>
                <a:rPr lang="en-US" sz="2800" dirty="0"/>
                <a:t>m</a:t>
              </a:r>
              <a:r>
                <a:rPr lang="en-US" sz="2800" dirty="0" smtClean="0"/>
                <a:t> is in polynomial time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3215" y="1578132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THEOREM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3505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</a:t>
            </a:r>
            <a:r>
              <a:rPr lang="en-US" smtClean="0"/>
              <a:t>Concrete Instantiation: Thresholding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Associate with each patient and donor a </a:t>
            </a:r>
            <a:r>
              <a:rPr lang="en-US" i="1" dirty="0" smtClean="0"/>
              <a:t>k</a:t>
            </a:r>
            <a:r>
              <a:rPr lang="en-US" dirty="0" smtClean="0"/>
              <a:t>-</a:t>
            </a:r>
            <a:r>
              <a:rPr lang="en-US" dirty="0" smtClean="0">
                <a:solidFill>
                  <a:schemeClr val="tx2"/>
                </a:solidFill>
              </a:rPr>
              <a:t>bit</a:t>
            </a:r>
            <a:r>
              <a:rPr lang="en-US" dirty="0" smtClean="0"/>
              <a:t> vector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Count “conflict bits” that overlap at same position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If more than threshold </a:t>
            </a:r>
            <a:r>
              <a:rPr lang="en-US" i="1" dirty="0" smtClean="0"/>
              <a:t>t</a:t>
            </a:r>
            <a:r>
              <a:rPr lang="en-US" dirty="0" smtClean="0"/>
              <a:t> conflict bits, don’t draw an edge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Example: </a:t>
            </a:r>
            <a:r>
              <a:rPr lang="en-US" i="1" dirty="0" smtClean="0"/>
              <a:t>k</a:t>
            </a:r>
            <a:r>
              <a:rPr lang="en-US" dirty="0" smtClean="0"/>
              <a:t> = 2, blood containing antigens A and B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 smtClean="0"/>
              <a:t> = 2</a:t>
            </a:r>
            <a:r>
              <a:rPr lang="en-US" baseline="30000" dirty="0" smtClean="0"/>
              <a:t>{ has-A, has-B }</a:t>
            </a:r>
            <a:r>
              <a:rPr lang="en-US" dirty="0" smtClean="0"/>
              <a:t> x 2</a:t>
            </a:r>
            <a:r>
              <a:rPr lang="en-US" baseline="30000" dirty="0" smtClean="0"/>
              <a:t>{ no-A, no-B } </a:t>
            </a:r>
          </a:p>
          <a:p>
            <a:pPr marL="800100" lvl="1" indent="-342900">
              <a:buFont typeface="Arial" charset="0"/>
              <a:buChar char="•"/>
            </a:pPr>
            <a:endParaRPr lang="en-US" baseline="30000" dirty="0"/>
          </a:p>
          <a:p>
            <a:pPr marL="800100" lvl="1" indent="-342900">
              <a:buFont typeface="Arial" charset="0"/>
              <a:buChar char="•"/>
            </a:pPr>
            <a:endParaRPr lang="en-US" baseline="30000" dirty="0" smtClean="0"/>
          </a:p>
          <a:p>
            <a:pPr marL="800100" lvl="1" indent="-342900">
              <a:buFont typeface="Arial" charset="0"/>
              <a:buChar char="•"/>
            </a:pPr>
            <a:endParaRPr lang="en-US" baseline="30000" dirty="0"/>
          </a:p>
          <a:p>
            <a:pPr marL="800100" lvl="1" indent="-342900">
              <a:buFont typeface="Arial" charset="0"/>
              <a:buChar char="•"/>
            </a:pPr>
            <a:endParaRPr lang="en-US" baseline="30000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Draw edge if &lt;</a:t>
            </a:r>
            <a:r>
              <a:rPr lang="en-US" i="1" dirty="0" smtClean="0"/>
              <a:t>d</a:t>
            </a:r>
            <a:r>
              <a:rPr lang="en-US" i="1" baseline="-25000" dirty="0" smtClean="0"/>
              <a:t>i</a:t>
            </a:r>
            <a:r>
              <a:rPr lang="en-US" dirty="0" smtClean="0"/>
              <a:t>, 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j</a:t>
            </a:r>
            <a:r>
              <a:rPr lang="en-US" dirty="0" smtClean="0"/>
              <a:t>&gt; ≤ </a:t>
            </a:r>
            <a:r>
              <a:rPr lang="en-US" i="1" dirty="0" smtClean="0"/>
              <a:t>t</a:t>
            </a:r>
            <a:r>
              <a:rPr lang="en-US" dirty="0" smtClean="0"/>
              <a:t>; do not draw edge otherwise</a:t>
            </a:r>
          </a:p>
          <a:p>
            <a:pPr marL="342900" indent="-342900">
              <a:buFont typeface="Arial" charset="0"/>
              <a:buChar char="•"/>
            </a:pP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879601" y="3812382"/>
            <a:ext cx="1134534" cy="855485"/>
            <a:chOff x="1879601" y="3812382"/>
            <a:chExt cx="1134534" cy="855485"/>
          </a:xfrm>
        </p:grpSpPr>
        <p:sp>
          <p:nvSpPr>
            <p:cNvPr id="6" name="Left Brace 5"/>
            <p:cNvSpPr/>
            <p:nvPr/>
          </p:nvSpPr>
          <p:spPr>
            <a:xfrm rot="16200000">
              <a:off x="2319868" y="3372115"/>
              <a:ext cx="254000" cy="113453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79601" y="4144647"/>
              <a:ext cx="1134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Donor blood type</a:t>
              </a:r>
              <a:endParaRPr lang="en-US" sz="1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37466" y="3812382"/>
            <a:ext cx="1134534" cy="855485"/>
            <a:chOff x="2032001" y="3964782"/>
            <a:chExt cx="1134534" cy="855485"/>
          </a:xfrm>
        </p:grpSpPr>
        <p:sp>
          <p:nvSpPr>
            <p:cNvPr id="8" name="Left Brace 7"/>
            <p:cNvSpPr/>
            <p:nvPr/>
          </p:nvSpPr>
          <p:spPr>
            <a:xfrm rot="16200000">
              <a:off x="2472268" y="3524515"/>
              <a:ext cx="254000" cy="113453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32001" y="4297047"/>
              <a:ext cx="1134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Patient blood type</a:t>
              </a:r>
              <a:endParaRPr lang="en-US" sz="1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16008" y="3352318"/>
            <a:ext cx="3393340" cy="663265"/>
            <a:chOff x="5316008" y="3352318"/>
            <a:chExt cx="3393340" cy="663265"/>
          </a:xfrm>
        </p:grpSpPr>
        <p:sp>
          <p:nvSpPr>
            <p:cNvPr id="11" name="TextBox 10"/>
            <p:cNvSpPr txBox="1"/>
            <p:nvPr/>
          </p:nvSpPr>
          <p:spPr>
            <a:xfrm>
              <a:off x="5316008" y="3369252"/>
              <a:ext cx="33866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Donor type A =	[ 1, 0 ]</a:t>
              </a:r>
            </a:p>
            <a:p>
              <a:r>
                <a:rPr lang="en-US" dirty="0" smtClean="0"/>
                <a:t>Patient type AB =	[ 0, 0 ]</a:t>
              </a:r>
              <a:endParaRPr lang="en-US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63016" y="3352318"/>
              <a:ext cx="646332" cy="64633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316008" y="3989125"/>
            <a:ext cx="3458794" cy="777240"/>
            <a:chOff x="5316008" y="3989125"/>
            <a:chExt cx="3458794" cy="77724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97562" y="3989125"/>
              <a:ext cx="777240" cy="77724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316008" y="4059980"/>
              <a:ext cx="33866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Donor type A =	[ </a:t>
              </a:r>
              <a:r>
                <a:rPr lang="en-US" dirty="0" smtClean="0">
                  <a:solidFill>
                    <a:schemeClr val="tx2"/>
                  </a:solidFill>
                </a:rPr>
                <a:t>1</a:t>
              </a:r>
              <a:r>
                <a:rPr lang="en-US" dirty="0" smtClean="0"/>
                <a:t>, 0 ]</a:t>
              </a:r>
            </a:p>
            <a:p>
              <a:r>
                <a:rPr lang="en-US" dirty="0" smtClean="0"/>
                <a:t>Patient type O =	[ </a:t>
              </a:r>
              <a:r>
                <a:rPr lang="en-US" dirty="0" smtClean="0">
                  <a:solidFill>
                    <a:schemeClr val="tx2"/>
                  </a:solidFill>
                </a:rPr>
                <a:t>1</a:t>
              </a:r>
              <a:r>
                <a:rPr lang="en-US" dirty="0" smtClean="0"/>
                <a:t>, 1 ]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23216" y="5242451"/>
            <a:ext cx="8460926" cy="1168400"/>
            <a:chOff x="123216" y="5592410"/>
            <a:chExt cx="8460926" cy="1168400"/>
          </a:xfrm>
        </p:grpSpPr>
        <p:sp>
          <p:nvSpPr>
            <p:cNvPr id="19" name="Rounded Rectangle 18"/>
            <p:cNvSpPr/>
            <p:nvPr/>
          </p:nvSpPr>
          <p:spPr>
            <a:xfrm>
              <a:off x="457200" y="5592410"/>
              <a:ext cx="8126942" cy="11684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Related to 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intersection graphs</a:t>
              </a:r>
              <a:r>
                <a:rPr lang="en-US" sz="2400" dirty="0" smtClean="0">
                  <a:solidFill>
                    <a:schemeClr val="tx1"/>
                  </a:solidFill>
                </a:rPr>
                <a:t>:</a:t>
              </a:r>
            </a:p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Each vertex has a set; draw edge between vertices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iff</a:t>
              </a:r>
              <a:r>
                <a:rPr lang="en-US" sz="2400" dirty="0" smtClean="0">
                  <a:solidFill>
                    <a:schemeClr val="tx1"/>
                  </a:solidFill>
                </a:rPr>
                <a:t> sets intersect (by at least </a:t>
              </a:r>
              <a:r>
                <a:rPr lang="en-US" sz="2400" i="1" dirty="0" smtClean="0">
                  <a:solidFill>
                    <a:schemeClr val="tx1"/>
                  </a:solidFill>
                </a:rPr>
                <a:t>p</a:t>
              </a:r>
              <a:r>
                <a:rPr lang="en-US" sz="2400" dirty="0" smtClean="0">
                  <a:solidFill>
                    <a:schemeClr val="tx1"/>
                  </a:solidFill>
                </a:rPr>
                <a:t> elements)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3216" y="5668778"/>
              <a:ext cx="3339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AS IDE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5575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Upper Bound: Sometimes You need Lots of bits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23215" y="1769660"/>
            <a:ext cx="8375326" cy="1492624"/>
            <a:chOff x="123215" y="1524318"/>
            <a:chExt cx="8375326" cy="1492624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1524318"/>
              <a:ext cx="8041341" cy="149262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For any </a:t>
              </a:r>
              <a:r>
                <a:rPr lang="en-US" sz="2800" i="1" dirty="0" smtClean="0"/>
                <a:t>n</a:t>
              </a:r>
              <a:r>
                <a:rPr lang="en-US" sz="2800" dirty="0" smtClean="0"/>
                <a:t> &gt; 2, there exists a graph on </a:t>
              </a:r>
              <a:r>
                <a:rPr lang="en-US" sz="2800" i="1" dirty="0" smtClean="0"/>
                <a:t>n</a:t>
              </a:r>
              <a:r>
                <a:rPr lang="en-US" sz="2800" dirty="0" smtClean="0"/>
                <a:t> vertices that is not (</a:t>
              </a:r>
              <a:r>
                <a:rPr lang="en-US" sz="2800" i="1" dirty="0" smtClean="0"/>
                <a:t>k</a:t>
              </a:r>
              <a:r>
                <a:rPr lang="en-US" sz="2800" dirty="0" smtClean="0"/>
                <a:t>,0)-representable for all </a:t>
              </a:r>
              <a:r>
                <a:rPr lang="en-US" sz="2800" i="1" dirty="0" smtClean="0"/>
                <a:t>k</a:t>
              </a:r>
              <a:r>
                <a:rPr lang="en-US" sz="2800" dirty="0" smtClean="0"/>
                <a:t> &lt; </a:t>
              </a:r>
              <a:r>
                <a:rPr lang="en-US" sz="2800" i="1" dirty="0" smtClean="0"/>
                <a:t>n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3215" y="1578132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THEOREM</a:t>
              </a:r>
              <a:endParaRPr lang="en-US" sz="1200" b="1" dirty="0"/>
            </a:p>
          </p:txBody>
        </p:sp>
      </p:grpSp>
      <p:sp>
        <p:nvSpPr>
          <p:cNvPr id="10" name="Content Placeholder 8"/>
          <p:cNvSpPr>
            <a:spLocks noGrp="1"/>
          </p:cNvSpPr>
          <p:nvPr>
            <p:ph idx="1"/>
          </p:nvPr>
        </p:nvSpPr>
        <p:spPr>
          <a:xfrm>
            <a:off x="457200" y="3452486"/>
            <a:ext cx="5700792" cy="298657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For each vertex </a:t>
            </a:r>
            <a:r>
              <a:rPr lang="en-US" i="1" dirty="0" err="1" smtClean="0"/>
              <a:t>i</a:t>
            </a:r>
            <a:r>
              <a:rPr lang="en-US" dirty="0" smtClean="0"/>
              <a:t>, draw edge to each vertex except vertices </a:t>
            </a:r>
            <a:r>
              <a:rPr lang="en-US" i="1" dirty="0" smtClean="0"/>
              <a:t>i</a:t>
            </a:r>
            <a:r>
              <a:rPr lang="en-US" dirty="0" smtClean="0"/>
              <a:t>-1 and </a:t>
            </a:r>
            <a:r>
              <a:rPr lang="en-US" i="1" dirty="0" err="1" smtClean="0"/>
              <a:t>i</a:t>
            </a:r>
            <a:endParaRPr lang="en-US" i="1" dirty="0"/>
          </a:p>
          <a:p>
            <a:r>
              <a:rPr lang="en-US" dirty="0" smtClean="0"/>
              <a:t>BWOC assume (</a:t>
            </a:r>
            <a:r>
              <a:rPr lang="en-US" i="1" dirty="0" smtClean="0"/>
              <a:t>k</a:t>
            </a:r>
            <a:r>
              <a:rPr lang="en-US" dirty="0" smtClean="0"/>
              <a:t>,0)-representable, </a:t>
            </a:r>
            <a:r>
              <a:rPr lang="en-US" i="1" dirty="0" smtClean="0"/>
              <a:t>k </a:t>
            </a:r>
            <a:r>
              <a:rPr lang="en-US" dirty="0" smtClean="0"/>
              <a:t>&lt; </a:t>
            </a:r>
            <a:r>
              <a:rPr lang="en-US" i="1" dirty="0" smtClean="0"/>
              <a:t>n</a:t>
            </a:r>
            <a:r>
              <a:rPr lang="en-US" dirty="0" smtClean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Consider vertex 1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(1, </a:t>
            </a:r>
            <a:r>
              <a:rPr lang="en-US" i="1" dirty="0" smtClean="0"/>
              <a:t>n</a:t>
            </a:r>
            <a:r>
              <a:rPr lang="en-US" dirty="0" smtClean="0"/>
              <a:t>) not in </a:t>
            </a:r>
            <a:r>
              <a:rPr lang="en-US" i="1" dirty="0" smtClean="0"/>
              <a:t>E</a:t>
            </a:r>
            <a:r>
              <a:rPr lang="en-US" dirty="0" smtClean="0"/>
              <a:t>; (1, </a:t>
            </a:r>
            <a:r>
              <a:rPr lang="en-US" i="1" dirty="0" err="1" smtClean="0"/>
              <a:t>i</a:t>
            </a:r>
            <a:r>
              <a:rPr lang="en-US" dirty="0" smtClean="0"/>
              <a:t>) in </a:t>
            </a:r>
            <a:r>
              <a:rPr lang="en-US" i="1" dirty="0" smtClean="0"/>
              <a:t>E</a:t>
            </a:r>
            <a:r>
              <a:rPr lang="en-US" dirty="0" smtClean="0"/>
              <a:t> otherwise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Then there is a conflict bit between vertex 1 and </a:t>
            </a:r>
            <a:r>
              <a:rPr lang="en-US" i="1" dirty="0" smtClean="0"/>
              <a:t>n</a:t>
            </a:r>
            <a:r>
              <a:rPr lang="en-US" dirty="0" smtClean="0"/>
              <a:t> that is not “turned on” anywhere else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Do for </a:t>
            </a:r>
            <a:r>
              <a:rPr lang="en-US" i="1" dirty="0" smtClean="0"/>
              <a:t>n</a:t>
            </a:r>
            <a:r>
              <a:rPr lang="en-US" dirty="0" smtClean="0"/>
              <a:t> vertices </a:t>
            </a:r>
            <a:r>
              <a:rPr lang="en-US" dirty="0" smtClean="0">
                <a:sym typeface="Wingdings"/>
              </a:rPr>
              <a:t> require </a:t>
            </a:r>
            <a:r>
              <a:rPr lang="en-US" i="1" dirty="0" smtClean="0">
                <a:sym typeface="Wingdings"/>
              </a:rPr>
              <a:t>k</a:t>
            </a:r>
            <a:r>
              <a:rPr lang="en-US" dirty="0" smtClean="0">
                <a:sym typeface="Wingdings"/>
              </a:rPr>
              <a:t> ≥ </a:t>
            </a:r>
            <a:r>
              <a:rPr lang="en-US" i="1" dirty="0" smtClean="0">
                <a:sym typeface="Wingdings"/>
              </a:rPr>
              <a:t>n</a:t>
            </a:r>
            <a:endParaRPr lang="en-US" i="1" dirty="0" smtClean="0"/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</p:txBody>
      </p:sp>
      <p:grpSp>
        <p:nvGrpSpPr>
          <p:cNvPr id="92" name="Group 91"/>
          <p:cNvGrpSpPr/>
          <p:nvPr/>
        </p:nvGrpSpPr>
        <p:grpSpPr>
          <a:xfrm>
            <a:off x="6316131" y="3759197"/>
            <a:ext cx="2387602" cy="2296217"/>
            <a:chOff x="6316131" y="3759197"/>
            <a:chExt cx="2387602" cy="2296217"/>
          </a:xfrm>
        </p:grpSpPr>
        <p:sp>
          <p:nvSpPr>
            <p:cNvPr id="11" name="Oval 10"/>
            <p:cNvSpPr/>
            <p:nvPr/>
          </p:nvSpPr>
          <p:spPr>
            <a:xfrm>
              <a:off x="6739465" y="3759197"/>
              <a:ext cx="423334" cy="4233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7857065" y="3759198"/>
              <a:ext cx="423334" cy="4233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6316131" y="4695638"/>
              <a:ext cx="423334" cy="4233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8280399" y="4695638"/>
              <a:ext cx="423334" cy="4233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6739465" y="5632079"/>
              <a:ext cx="423334" cy="4233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7857065" y="5632080"/>
              <a:ext cx="423334" cy="4233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  <p:cxnSp>
          <p:nvCxnSpPr>
            <p:cNvPr id="18" name="Straight Arrow Connector 17"/>
            <p:cNvCxnSpPr>
              <a:stCxn id="13" idx="0"/>
              <a:endCxn id="11" idx="3"/>
            </p:cNvCxnSpPr>
            <p:nvPr/>
          </p:nvCxnSpPr>
          <p:spPr>
            <a:xfrm flipV="1">
              <a:off x="6527798" y="4120535"/>
              <a:ext cx="273663" cy="5751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3" idx="7"/>
              <a:endCxn id="12" idx="3"/>
            </p:cNvCxnSpPr>
            <p:nvPr/>
          </p:nvCxnSpPr>
          <p:spPr>
            <a:xfrm flipV="1">
              <a:off x="6677469" y="4120536"/>
              <a:ext cx="1241592" cy="6370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1" idx="6"/>
              <a:endCxn id="12" idx="2"/>
            </p:cNvCxnSpPr>
            <p:nvPr/>
          </p:nvCxnSpPr>
          <p:spPr>
            <a:xfrm>
              <a:off x="7162799" y="3970864"/>
              <a:ext cx="69426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3" idx="6"/>
              <a:endCxn id="14" idx="2"/>
            </p:cNvCxnSpPr>
            <p:nvPr/>
          </p:nvCxnSpPr>
          <p:spPr>
            <a:xfrm>
              <a:off x="6739465" y="4907305"/>
              <a:ext cx="15409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3" idx="5"/>
              <a:endCxn id="16" idx="1"/>
            </p:cNvCxnSpPr>
            <p:nvPr/>
          </p:nvCxnSpPr>
          <p:spPr>
            <a:xfrm>
              <a:off x="6677469" y="5056976"/>
              <a:ext cx="1241592" cy="6371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1" idx="5"/>
              <a:endCxn id="14" idx="1"/>
            </p:cNvCxnSpPr>
            <p:nvPr/>
          </p:nvCxnSpPr>
          <p:spPr>
            <a:xfrm>
              <a:off x="7100803" y="4120535"/>
              <a:ext cx="1241592" cy="6370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1" idx="5"/>
              <a:endCxn id="16" idx="1"/>
            </p:cNvCxnSpPr>
            <p:nvPr/>
          </p:nvCxnSpPr>
          <p:spPr>
            <a:xfrm>
              <a:off x="7100803" y="4120535"/>
              <a:ext cx="818258" cy="15735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1" idx="4"/>
              <a:endCxn id="15" idx="0"/>
            </p:cNvCxnSpPr>
            <p:nvPr/>
          </p:nvCxnSpPr>
          <p:spPr>
            <a:xfrm>
              <a:off x="6951132" y="4182531"/>
              <a:ext cx="0" cy="14495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12" idx="5"/>
              <a:endCxn id="14" idx="0"/>
            </p:cNvCxnSpPr>
            <p:nvPr/>
          </p:nvCxnSpPr>
          <p:spPr>
            <a:xfrm>
              <a:off x="8218403" y="4120536"/>
              <a:ext cx="273663" cy="5751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endCxn id="16" idx="0"/>
            </p:cNvCxnSpPr>
            <p:nvPr/>
          </p:nvCxnSpPr>
          <p:spPr>
            <a:xfrm flipH="1">
              <a:off x="8068732" y="4182530"/>
              <a:ext cx="21307" cy="14495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12" idx="3"/>
              <a:endCxn id="15" idx="7"/>
            </p:cNvCxnSpPr>
            <p:nvPr/>
          </p:nvCxnSpPr>
          <p:spPr>
            <a:xfrm flipH="1">
              <a:off x="7100803" y="4120536"/>
              <a:ext cx="818258" cy="15735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12" idx="3"/>
              <a:endCxn id="13" idx="7"/>
            </p:cNvCxnSpPr>
            <p:nvPr/>
          </p:nvCxnSpPr>
          <p:spPr>
            <a:xfrm flipH="1">
              <a:off x="6677469" y="4120536"/>
              <a:ext cx="1241592" cy="6370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14" idx="4"/>
              <a:endCxn id="16" idx="7"/>
            </p:cNvCxnSpPr>
            <p:nvPr/>
          </p:nvCxnSpPr>
          <p:spPr>
            <a:xfrm flipH="1">
              <a:off x="8218403" y="5118972"/>
              <a:ext cx="273663" cy="5751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14" idx="3"/>
              <a:endCxn id="15" idx="7"/>
            </p:cNvCxnSpPr>
            <p:nvPr/>
          </p:nvCxnSpPr>
          <p:spPr>
            <a:xfrm flipH="1">
              <a:off x="7100803" y="5056976"/>
              <a:ext cx="1241592" cy="6370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14" idx="2"/>
              <a:endCxn id="13" idx="6"/>
            </p:cNvCxnSpPr>
            <p:nvPr/>
          </p:nvCxnSpPr>
          <p:spPr>
            <a:xfrm flipH="1">
              <a:off x="6739465" y="4907305"/>
              <a:ext cx="15409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14" idx="1"/>
              <a:endCxn id="11" idx="5"/>
            </p:cNvCxnSpPr>
            <p:nvPr/>
          </p:nvCxnSpPr>
          <p:spPr>
            <a:xfrm flipH="1" flipV="1">
              <a:off x="7100803" y="4120535"/>
              <a:ext cx="1241592" cy="6370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stCxn id="16" idx="2"/>
              <a:endCxn id="15" idx="6"/>
            </p:cNvCxnSpPr>
            <p:nvPr/>
          </p:nvCxnSpPr>
          <p:spPr>
            <a:xfrm flipH="1" flipV="1">
              <a:off x="7162799" y="5843746"/>
              <a:ext cx="69426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16" idx="1"/>
              <a:endCxn id="13" idx="5"/>
            </p:cNvCxnSpPr>
            <p:nvPr/>
          </p:nvCxnSpPr>
          <p:spPr>
            <a:xfrm flipH="1" flipV="1">
              <a:off x="6677469" y="5056976"/>
              <a:ext cx="1241592" cy="6371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16" idx="1"/>
              <a:endCxn id="11" idx="5"/>
            </p:cNvCxnSpPr>
            <p:nvPr/>
          </p:nvCxnSpPr>
          <p:spPr>
            <a:xfrm flipH="1" flipV="1">
              <a:off x="7100803" y="4120535"/>
              <a:ext cx="818258" cy="15735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8077200" y="4182531"/>
              <a:ext cx="12839" cy="14495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stCxn id="15" idx="1"/>
              <a:endCxn id="13" idx="4"/>
            </p:cNvCxnSpPr>
            <p:nvPr/>
          </p:nvCxnSpPr>
          <p:spPr>
            <a:xfrm flipH="1" flipV="1">
              <a:off x="6527798" y="5118972"/>
              <a:ext cx="273663" cy="5751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15" idx="0"/>
              <a:endCxn id="11" idx="4"/>
            </p:cNvCxnSpPr>
            <p:nvPr/>
          </p:nvCxnSpPr>
          <p:spPr>
            <a:xfrm flipV="1">
              <a:off x="6951132" y="4182531"/>
              <a:ext cx="0" cy="14495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stCxn id="15" idx="7"/>
              <a:endCxn id="12" idx="3"/>
            </p:cNvCxnSpPr>
            <p:nvPr/>
          </p:nvCxnSpPr>
          <p:spPr>
            <a:xfrm flipV="1">
              <a:off x="7100803" y="4120536"/>
              <a:ext cx="818258" cy="15735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stCxn id="15" idx="7"/>
              <a:endCxn id="14" idx="3"/>
            </p:cNvCxnSpPr>
            <p:nvPr/>
          </p:nvCxnSpPr>
          <p:spPr>
            <a:xfrm flipV="1">
              <a:off x="7100803" y="5056976"/>
              <a:ext cx="1241592" cy="6370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07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Hardness: How many Bits do I Need For This Graph?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23215" y="4411260"/>
            <a:ext cx="8375326" cy="1492624"/>
            <a:chOff x="123215" y="1524318"/>
            <a:chExt cx="8375326" cy="1492624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1524318"/>
              <a:ext cx="8041341" cy="149262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The (</a:t>
              </a:r>
              <a:r>
                <a:rPr lang="en-US" sz="2800" i="1" dirty="0" err="1" smtClean="0"/>
                <a:t>k</a:t>
              </a:r>
              <a:r>
                <a:rPr lang="en-US" sz="2800" dirty="0" err="1" smtClean="0"/>
                <a:t>,</a:t>
              </a:r>
              <a:r>
                <a:rPr lang="en-US" sz="2800" i="1" dirty="0" err="1" smtClean="0"/>
                <a:t>t</a:t>
              </a:r>
              <a:r>
                <a:rPr lang="en-US" sz="2800" dirty="0" smtClean="0"/>
                <a:t>)-representation problem is NP-complete</a:t>
              </a:r>
            </a:p>
            <a:p>
              <a:pPr algn="ctr"/>
              <a:r>
                <a:rPr lang="en-US" i="1" dirty="0" smtClean="0"/>
                <a:t>(proof </a:t>
              </a:r>
              <a:r>
                <a:rPr lang="en-US" i="1" dirty="0" smtClean="0"/>
                <a:t>via </a:t>
              </a:r>
              <a:r>
                <a:rPr lang="en-US" i="1" dirty="0" smtClean="0"/>
                <a:t>reduction from 3SAT)</a:t>
              </a:r>
              <a:endParaRPr lang="en-US" sz="2800" i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3215" y="1578132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THEOREM</a:t>
              </a:r>
              <a:endParaRPr lang="en-US" sz="1200" b="1" dirty="0"/>
            </a:p>
          </p:txBody>
        </p:sp>
      </p:grp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2604845"/>
          </a:xfrm>
        </p:spPr>
        <p:txBody>
          <a:bodyPr>
            <a:normAutofit/>
          </a:bodyPr>
          <a:lstStyle/>
          <a:p>
            <a:r>
              <a:rPr lang="en-US" dirty="0" smtClean="0"/>
              <a:t>Given:	an input graph </a:t>
            </a:r>
            <a:r>
              <a:rPr lang="en-US" i="1" dirty="0" smtClean="0"/>
              <a:t>G</a:t>
            </a:r>
            <a:r>
              <a:rPr lang="en-US" dirty="0" smtClean="0"/>
              <a:t> = (</a:t>
            </a:r>
            <a:r>
              <a:rPr lang="en-US" i="1" dirty="0" smtClean="0"/>
              <a:t>V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	subset </a:t>
            </a:r>
            <a:r>
              <a:rPr lang="en-US" i="1" dirty="0" smtClean="0"/>
              <a:t>F</a:t>
            </a:r>
            <a:r>
              <a:rPr lang="en-US" dirty="0" smtClean="0"/>
              <a:t> </a:t>
            </a:r>
            <a:r>
              <a:rPr lang="en-US" smtClean="0"/>
              <a:t>of C(</a:t>
            </a:r>
            <a:r>
              <a:rPr lang="en-US" i="1" smtClean="0"/>
              <a:t>V</a:t>
            </a:r>
            <a:r>
              <a:rPr lang="en-US" dirty="0" smtClean="0"/>
              <a:t>, 2)</a:t>
            </a:r>
          </a:p>
          <a:p>
            <a:r>
              <a:rPr lang="en-US" dirty="0"/>
              <a:t>	</a:t>
            </a:r>
            <a:r>
              <a:rPr lang="en-US" dirty="0" smtClean="0"/>
              <a:t>fixed positive </a:t>
            </a:r>
            <a:r>
              <a:rPr lang="en-US" i="1" dirty="0" smtClean="0"/>
              <a:t>k</a:t>
            </a:r>
            <a:r>
              <a:rPr lang="en-US" dirty="0" smtClean="0"/>
              <a:t>, nonnegative </a:t>
            </a:r>
            <a:r>
              <a:rPr lang="en-US" i="1" dirty="0" smtClean="0"/>
              <a:t>t</a:t>
            </a:r>
            <a:endParaRPr lang="en-US" dirty="0" smtClean="0"/>
          </a:p>
          <a:p>
            <a:r>
              <a:rPr lang="en-US" dirty="0" smtClean="0"/>
              <a:t>Does there exist:</a:t>
            </a:r>
          </a:p>
          <a:p>
            <a:r>
              <a:rPr lang="en-US" dirty="0"/>
              <a:t>	</a:t>
            </a:r>
            <a:r>
              <a:rPr lang="en-US" i="1" dirty="0" smtClean="0"/>
              <a:t>k</a:t>
            </a:r>
            <a:r>
              <a:rPr lang="en-US" dirty="0" smtClean="0"/>
              <a:t>-length bit vectors </a:t>
            </a:r>
            <a:r>
              <a:rPr lang="en-US" i="1" dirty="0" smtClean="0"/>
              <a:t>d</a:t>
            </a:r>
            <a:r>
              <a:rPr lang="en-US" i="1" baseline="-25000" dirty="0" smtClean="0"/>
              <a:t>i</a:t>
            </a:r>
            <a:r>
              <a:rPr lang="en-US" dirty="0" smtClean="0"/>
              <a:t>, </a:t>
            </a:r>
            <a:r>
              <a:rPr lang="en-US" i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 for all </a:t>
            </a:r>
            <a:r>
              <a:rPr lang="en-US" i="1" dirty="0" smtClean="0"/>
              <a:t>v</a:t>
            </a:r>
            <a:r>
              <a:rPr lang="en-US" i="1" baseline="-25000" dirty="0" smtClean="0"/>
              <a:t>i</a:t>
            </a:r>
            <a:r>
              <a:rPr lang="en-US" dirty="0" smtClean="0"/>
              <a:t> in </a:t>
            </a:r>
            <a:r>
              <a:rPr lang="en-US" i="1" dirty="0" smtClean="0"/>
              <a:t>V</a:t>
            </a:r>
          </a:p>
          <a:p>
            <a:r>
              <a:rPr lang="en-US" dirty="0" smtClean="0"/>
              <a:t>	such that for (</a:t>
            </a:r>
            <a:r>
              <a:rPr lang="en-US" i="1" dirty="0" err="1" smtClean="0"/>
              <a:t>i</a:t>
            </a:r>
            <a:r>
              <a:rPr lang="en-US" dirty="0" err="1" smtClean="0"/>
              <a:t>,</a:t>
            </a:r>
            <a:r>
              <a:rPr lang="en-US" i="1" dirty="0" err="1" smtClean="0"/>
              <a:t>j</a:t>
            </a:r>
            <a:r>
              <a:rPr lang="en-US" dirty="0" smtClean="0"/>
              <a:t>) in </a:t>
            </a:r>
            <a:r>
              <a:rPr lang="en-US" i="1" dirty="0" smtClean="0"/>
              <a:t>F</a:t>
            </a:r>
            <a:r>
              <a:rPr lang="en-US" dirty="0" smtClean="0"/>
              <a:t>, also (</a:t>
            </a:r>
            <a:r>
              <a:rPr lang="en-US" i="1" dirty="0" err="1" smtClean="0"/>
              <a:t>i</a:t>
            </a:r>
            <a:r>
              <a:rPr lang="en-US" dirty="0" err="1" smtClean="0"/>
              <a:t>,</a:t>
            </a:r>
            <a:r>
              <a:rPr lang="en-US" i="1" dirty="0" err="1" smtClean="0"/>
              <a:t>j</a:t>
            </a:r>
            <a:r>
              <a:rPr lang="en-US" dirty="0" smtClean="0"/>
              <a:t>) in </a:t>
            </a:r>
            <a:r>
              <a:rPr lang="en-US" i="1" dirty="0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iff</a:t>
            </a:r>
            <a:r>
              <a:rPr lang="en-US" dirty="0" smtClean="0"/>
              <a:t> &lt;</a:t>
            </a:r>
            <a:r>
              <a:rPr lang="en-US" i="1" dirty="0" err="1" smtClean="0"/>
              <a:t>d</a:t>
            </a:r>
            <a:r>
              <a:rPr lang="en-US" i="1" baseline="-25000" dirty="0" err="1" smtClean="0"/>
              <a:t>i</a:t>
            </a:r>
            <a:r>
              <a:rPr lang="en-US" dirty="0" err="1" smtClean="0"/>
              <a:t>,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j</a:t>
            </a:r>
            <a:r>
              <a:rPr lang="en-US" dirty="0" smtClean="0"/>
              <a:t>&gt; ≤ </a:t>
            </a:r>
            <a:r>
              <a:rPr lang="en-US" i="1" dirty="0" smtClean="0"/>
              <a:t>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874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0318" cy="1371600"/>
          </a:xfrm>
        </p:spPr>
        <p:txBody>
          <a:bodyPr>
            <a:noAutofit/>
          </a:bodyPr>
          <a:lstStyle/>
          <a:p>
            <a:r>
              <a:rPr lang="en-US" dirty="0" smtClean="0"/>
              <a:t>Computing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i="1" dirty="0" err="1" smtClean="0"/>
              <a:t>k</a:t>
            </a:r>
            <a:r>
              <a:rPr lang="en-US" dirty="0" err="1" smtClean="0"/>
              <a:t>,</a:t>
            </a:r>
            <a:r>
              <a:rPr lang="en-US" i="1" dirty="0" err="1" smtClean="0"/>
              <a:t>t</a:t>
            </a:r>
            <a:r>
              <a:rPr lang="en-US" dirty="0" smtClean="0"/>
              <a:t>)-Representations: QCP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50977"/>
            <a:ext cx="7620000" cy="1661740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Quadratically</a:t>
            </a:r>
            <a:r>
              <a:rPr lang="en-US" dirty="0" smtClean="0"/>
              <a:t>-constrained discrete feasibility program: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Constraint matrix not positive semi-definite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non-convex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State-of-the-art nonlinear solvers (e.g., </a:t>
            </a:r>
            <a:r>
              <a:rPr lang="en-US" dirty="0" err="1" smtClean="0"/>
              <a:t>Bonmin</a:t>
            </a:r>
            <a:r>
              <a:rPr lang="en-US" dirty="0" smtClean="0"/>
              <a:t>) fail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853455"/>
            <a:ext cx="8013700" cy="2209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24592" y="5561708"/>
            <a:ext cx="15504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Bonami</a:t>
            </a:r>
            <a:r>
              <a:rPr lang="en-US" sz="1200" dirty="0"/>
              <a:t> et al. 2008]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1853455"/>
            <a:ext cx="8245475" cy="14141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2"/>
                </a:solidFill>
              </a:rPr>
              <a:t>For each vertex, give k bits to the patient and k bits to the donor 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2647188"/>
            <a:ext cx="8245475" cy="14160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If an edge exists in the graph, assert the source donor vector and sink patient vector overlap by at most </a:t>
            </a:r>
            <a:r>
              <a:rPr lang="en-US" i="1" dirty="0" smtClean="0">
                <a:solidFill>
                  <a:schemeClr val="tx2"/>
                </a:solidFill>
              </a:rPr>
              <a:t>t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8800" y="1853455"/>
            <a:ext cx="8013700" cy="7958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If an edge does not exist, make sure the overlap is greater than </a:t>
            </a:r>
            <a:r>
              <a:rPr lang="en-US" i="1" dirty="0" smtClean="0">
                <a:solidFill>
                  <a:schemeClr val="tx2"/>
                </a:solidFill>
              </a:rPr>
              <a:t>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8975" y="3261632"/>
            <a:ext cx="8013700" cy="80162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8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 animBg="1"/>
      <p:bldP spid="8" grpId="1" animBg="1"/>
      <p:bldP spid="10" grpId="0" animBg="1"/>
      <p:bldP spid="10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288306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Computing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i="1" dirty="0" err="1" smtClean="0"/>
              <a:t>k</a:t>
            </a:r>
            <a:r>
              <a:rPr lang="en-US" dirty="0" err="1" smtClean="0"/>
              <a:t>,</a:t>
            </a:r>
            <a:r>
              <a:rPr lang="en-US" i="1" dirty="0" err="1" smtClean="0"/>
              <a:t>t</a:t>
            </a:r>
            <a:r>
              <a:rPr lang="en-US" dirty="0" smtClean="0"/>
              <a:t>)-Representations: 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5240142"/>
            <a:ext cx="7933765" cy="1445438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Integer program minimizes number of “conflict edges”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CPLEX struggles to find non-trivial solutions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CPLEX cannot find feasible solution (when forcing all </a:t>
            </a:r>
            <a:r>
              <a:rPr lang="en-US" i="1" dirty="0" err="1" smtClean="0"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i="1" baseline="-25000" dirty="0" err="1" smtClean="0"/>
              <a:t>ij</a:t>
            </a:r>
            <a:r>
              <a:rPr lang="en-US" dirty="0" smtClean="0"/>
              <a:t> = 0)</a:t>
            </a:r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5" y="1650145"/>
            <a:ext cx="7247965" cy="350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53083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Computing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i="1" dirty="0" smtClean="0"/>
              <a:t>k</a:t>
            </a:r>
            <a:r>
              <a:rPr lang="en-US" dirty="0" smtClean="0"/>
              <a:t>,</a:t>
            </a:r>
            <a:r>
              <a:rPr lang="en-US" i="1" dirty="0"/>
              <a:t>0</a:t>
            </a:r>
            <a:r>
              <a:rPr lang="en-US" smtClean="0"/>
              <a:t>)-Representations: SAT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50977"/>
            <a:ext cx="7620000" cy="1661740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When </a:t>
            </a:r>
            <a:r>
              <a:rPr lang="en-US" i="1" dirty="0" smtClean="0"/>
              <a:t>t </a:t>
            </a:r>
            <a:r>
              <a:rPr lang="en-US" dirty="0" smtClean="0"/>
              <a:t>= 0, can use a compact SAT formulation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Interesting because it closely mimics real life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We can solve small- and medium-sized graphs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Use </a:t>
            </a:r>
            <a:r>
              <a:rPr lang="en-US" dirty="0" err="1" smtClean="0"/>
              <a:t>Lingeling</a:t>
            </a:r>
            <a:r>
              <a:rPr lang="en-US" dirty="0" smtClean="0"/>
              <a:t>, a good parallel SAT solver </a:t>
            </a:r>
            <a:r>
              <a:rPr lang="en-US" sz="1400" dirty="0" smtClean="0"/>
              <a:t>[</a:t>
            </a:r>
            <a:r>
              <a:rPr lang="en-US" sz="1400" dirty="0" err="1" smtClean="0"/>
              <a:t>Biere</a:t>
            </a:r>
            <a:r>
              <a:rPr lang="en-US" sz="1400" dirty="0" smtClean="0"/>
              <a:t> 2014]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46" y="1774640"/>
            <a:ext cx="8476129" cy="22961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546" y="2675965"/>
            <a:ext cx="8476129" cy="139485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Specific case of </a:t>
            </a:r>
            <a:r>
              <a:rPr lang="en-US" i="1" dirty="0" smtClean="0">
                <a:solidFill>
                  <a:schemeClr val="tx2"/>
                </a:solidFill>
              </a:rPr>
              <a:t>t </a:t>
            </a:r>
            <a:r>
              <a:rPr lang="en-US" dirty="0" smtClean="0">
                <a:solidFill>
                  <a:schemeClr val="tx2"/>
                </a:solidFill>
              </a:rPr>
              <a:t>= 0: if an edge exists, allow no overlap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3071" y="1479176"/>
            <a:ext cx="8339605" cy="119678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Specific case of </a:t>
            </a:r>
            <a:r>
              <a:rPr lang="en-US" i="1" dirty="0" smtClean="0">
                <a:solidFill>
                  <a:schemeClr val="tx2"/>
                </a:solidFill>
              </a:rPr>
              <a:t>t</a:t>
            </a:r>
            <a:r>
              <a:rPr lang="en-US" dirty="0" smtClean="0">
                <a:solidFill>
                  <a:schemeClr val="tx2"/>
                </a:solidFill>
              </a:rPr>
              <a:t> = 0: if an edge does not exist, force any overlap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76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9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case: </a:t>
            </a:r>
            <a:r>
              <a:rPr lang="en-US" i="1" dirty="0" smtClean="0"/>
              <a:t>L </a:t>
            </a:r>
            <a:r>
              <a:rPr lang="en-US" dirty="0" smtClean="0"/>
              <a:t>= ∞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610590"/>
          </a:xfrm>
        </p:spPr>
        <p:txBody>
          <a:bodyPr/>
          <a:lstStyle/>
          <a:p>
            <a:r>
              <a:rPr lang="en-US" dirty="0" smtClean="0"/>
              <a:t>PTIME via formulation as maximum weight perfect matching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457200" y="2565070"/>
            <a:ext cx="3663539" cy="1899071"/>
            <a:chOff x="457200" y="2565070"/>
            <a:chExt cx="3663539" cy="1899071"/>
          </a:xfrm>
        </p:grpSpPr>
        <p:sp>
          <p:nvSpPr>
            <p:cNvPr id="5" name="Oval 4"/>
            <p:cNvSpPr/>
            <p:nvPr/>
          </p:nvSpPr>
          <p:spPr>
            <a:xfrm>
              <a:off x="457200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1</a:t>
              </a:r>
              <a:endParaRPr lang="en-US" sz="1400" baseline="-250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2567050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3</a:t>
              </a:r>
              <a:endParaRPr lang="en-US" sz="1400" baseline="-25000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1512125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2</a:t>
              </a:r>
              <a:endParaRPr lang="en-US" sz="1400" baseline="-250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3621975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/>
                <a:t>4</a:t>
              </a:r>
              <a:endParaRPr lang="en-US" baseline="-250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039587" y="3550722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5</a:t>
              </a:r>
              <a:endParaRPr lang="en-US" baseline="-25000" dirty="0"/>
            </a:p>
          </p:txBody>
        </p:sp>
        <p:cxnSp>
          <p:nvCxnSpPr>
            <p:cNvPr id="11" name="Curved Connector 10"/>
            <p:cNvCxnSpPr>
              <a:stCxn id="5" idx="7"/>
              <a:endCxn id="7" idx="1"/>
            </p:cNvCxnSpPr>
            <p:nvPr/>
          </p:nvCxnSpPr>
          <p:spPr>
            <a:xfrm rot="5400000" flipH="1" flipV="1">
              <a:off x="123404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urved Connector 11"/>
            <p:cNvCxnSpPr>
              <a:stCxn id="7" idx="7"/>
              <a:endCxn id="6" idx="1"/>
            </p:cNvCxnSpPr>
            <p:nvPr/>
          </p:nvCxnSpPr>
          <p:spPr>
            <a:xfrm rot="5400000" flipH="1" flipV="1">
              <a:off x="2288969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urved Connector 14"/>
            <p:cNvCxnSpPr>
              <a:stCxn id="6" idx="7"/>
              <a:endCxn id="8" idx="1"/>
            </p:cNvCxnSpPr>
            <p:nvPr/>
          </p:nvCxnSpPr>
          <p:spPr>
            <a:xfrm rot="5400000" flipH="1" flipV="1">
              <a:off x="334389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urved Connector 17"/>
            <p:cNvCxnSpPr>
              <a:stCxn id="7" idx="3"/>
              <a:endCxn id="5" idx="5"/>
            </p:cNvCxnSpPr>
            <p:nvPr/>
          </p:nvCxnSpPr>
          <p:spPr>
            <a:xfrm rot="5400000">
              <a:off x="123404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6" idx="3"/>
              <a:endCxn id="7" idx="5"/>
            </p:cNvCxnSpPr>
            <p:nvPr/>
          </p:nvCxnSpPr>
          <p:spPr>
            <a:xfrm rot="5400000">
              <a:off x="2288970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8" idx="3"/>
              <a:endCxn id="6" idx="5"/>
            </p:cNvCxnSpPr>
            <p:nvPr/>
          </p:nvCxnSpPr>
          <p:spPr>
            <a:xfrm rot="5400000">
              <a:off x="334389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>
              <a:stCxn id="8" idx="4"/>
              <a:endCxn id="9" idx="6"/>
            </p:cNvCxnSpPr>
            <p:nvPr/>
          </p:nvCxnSpPr>
          <p:spPr>
            <a:xfrm rot="5400000">
              <a:off x="2836719" y="2765466"/>
              <a:ext cx="736270" cy="1333006"/>
            </a:xfrm>
            <a:prstGeom prst="curved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urved Connector 31"/>
            <p:cNvCxnSpPr>
              <a:stCxn id="9" idx="2"/>
              <a:endCxn id="5" idx="4"/>
            </p:cNvCxnSpPr>
            <p:nvPr/>
          </p:nvCxnSpPr>
          <p:spPr>
            <a:xfrm rot="10800000">
              <a:off x="706583" y="3063834"/>
              <a:ext cx="1333005" cy="736270"/>
            </a:xfrm>
            <a:prstGeom prst="curved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457200" y="3550722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6</a:t>
              </a:r>
              <a:endParaRPr lang="en-US" baseline="-25000" dirty="0"/>
            </a:p>
          </p:txBody>
        </p:sp>
        <p:cxnSp>
          <p:nvCxnSpPr>
            <p:cNvPr id="36" name="Curved Connector 35"/>
            <p:cNvCxnSpPr>
              <a:stCxn id="9" idx="2"/>
              <a:endCxn id="35" idx="6"/>
            </p:cNvCxnSpPr>
            <p:nvPr/>
          </p:nvCxnSpPr>
          <p:spPr>
            <a:xfrm rot="10800000">
              <a:off x="955965" y="3800104"/>
              <a:ext cx="1083623" cy="12700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57200" y="4156364"/>
              <a:ext cx="36635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/>
                <a:t>(Six pairs, no altruists.)</a:t>
              </a:r>
              <a:endParaRPr lang="en-US" sz="1400" i="1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773881" y="3944656"/>
            <a:ext cx="2113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???????????????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4648201" y="2565070"/>
            <a:ext cx="3663539" cy="1484416"/>
            <a:chOff x="457200" y="2565070"/>
            <a:chExt cx="3663539" cy="1484416"/>
          </a:xfrm>
        </p:grpSpPr>
        <p:sp>
          <p:nvSpPr>
            <p:cNvPr id="43" name="Oval 42"/>
            <p:cNvSpPr/>
            <p:nvPr/>
          </p:nvSpPr>
          <p:spPr>
            <a:xfrm>
              <a:off x="457200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1</a:t>
              </a:r>
              <a:endParaRPr lang="en-US" sz="1400" baseline="-25000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2567050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3</a:t>
              </a:r>
              <a:endParaRPr lang="en-US" sz="1400" baseline="-25000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1512125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2</a:t>
              </a:r>
              <a:endParaRPr lang="en-US" sz="1400" baseline="-25000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3621975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/>
                <a:t>4</a:t>
              </a:r>
              <a:endParaRPr lang="en-US" baseline="-250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2039587" y="3550722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5</a:t>
              </a:r>
              <a:endParaRPr lang="en-US" baseline="-25000" dirty="0"/>
            </a:p>
          </p:txBody>
        </p:sp>
        <p:cxnSp>
          <p:nvCxnSpPr>
            <p:cNvPr id="48" name="Curved Connector 47"/>
            <p:cNvCxnSpPr>
              <a:stCxn id="45" idx="7"/>
              <a:endCxn id="47" idx="1"/>
            </p:cNvCxnSpPr>
            <p:nvPr/>
          </p:nvCxnSpPr>
          <p:spPr>
            <a:xfrm rot="5400000" flipH="1" flipV="1">
              <a:off x="123404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Curved Connector 48"/>
            <p:cNvCxnSpPr>
              <a:stCxn id="47" idx="7"/>
              <a:endCxn id="46" idx="1"/>
            </p:cNvCxnSpPr>
            <p:nvPr/>
          </p:nvCxnSpPr>
          <p:spPr>
            <a:xfrm rot="5400000" flipH="1" flipV="1">
              <a:off x="2288969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urved Connector 49"/>
            <p:cNvCxnSpPr>
              <a:stCxn id="46" idx="7"/>
              <a:endCxn id="48" idx="1"/>
            </p:cNvCxnSpPr>
            <p:nvPr/>
          </p:nvCxnSpPr>
          <p:spPr>
            <a:xfrm rot="5400000" flipH="1" flipV="1">
              <a:off x="334389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47" idx="3"/>
              <a:endCxn id="45" idx="5"/>
            </p:cNvCxnSpPr>
            <p:nvPr/>
          </p:nvCxnSpPr>
          <p:spPr>
            <a:xfrm rot="5400000">
              <a:off x="123404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>
              <a:stCxn id="46" idx="3"/>
              <a:endCxn id="47" idx="5"/>
            </p:cNvCxnSpPr>
            <p:nvPr/>
          </p:nvCxnSpPr>
          <p:spPr>
            <a:xfrm rot="5400000">
              <a:off x="2288970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Curved Connector 52"/>
            <p:cNvCxnSpPr>
              <a:stCxn id="48" idx="3"/>
              <a:endCxn id="46" idx="5"/>
            </p:cNvCxnSpPr>
            <p:nvPr/>
          </p:nvCxnSpPr>
          <p:spPr>
            <a:xfrm rot="5400000">
              <a:off x="334389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48" idx="4"/>
              <a:endCxn id="49" idx="6"/>
            </p:cNvCxnSpPr>
            <p:nvPr/>
          </p:nvCxnSpPr>
          <p:spPr>
            <a:xfrm rot="5400000">
              <a:off x="2836719" y="2765466"/>
              <a:ext cx="736270" cy="1333006"/>
            </a:xfrm>
            <a:prstGeom prst="curvedConnector2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457200" y="3550722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6</a:t>
              </a:r>
              <a:endParaRPr lang="en-US" baseline="-25000" dirty="0"/>
            </a:p>
          </p:txBody>
        </p:sp>
        <p:cxnSp>
          <p:nvCxnSpPr>
            <p:cNvPr id="57" name="Curved Connector 56"/>
            <p:cNvCxnSpPr>
              <a:stCxn id="49" idx="2"/>
            </p:cNvCxnSpPr>
            <p:nvPr/>
          </p:nvCxnSpPr>
          <p:spPr>
            <a:xfrm rot="10800000">
              <a:off x="955965" y="3800104"/>
              <a:ext cx="1083623" cy="12700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Curved Connector 54"/>
            <p:cNvCxnSpPr>
              <a:stCxn id="49" idx="2"/>
              <a:endCxn id="45" idx="4"/>
            </p:cNvCxnSpPr>
            <p:nvPr/>
          </p:nvCxnSpPr>
          <p:spPr>
            <a:xfrm rot="10800000">
              <a:off x="706583" y="3063834"/>
              <a:ext cx="1333005" cy="736270"/>
            </a:xfrm>
            <a:prstGeom prst="curvedConnector2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2533780" y="5306464"/>
            <a:ext cx="4112241" cy="775502"/>
            <a:chOff x="2533780" y="5306464"/>
            <a:chExt cx="4112241" cy="775502"/>
          </a:xfrm>
        </p:grpSpPr>
        <p:cxnSp>
          <p:nvCxnSpPr>
            <p:cNvPr id="73" name="Straight Connector 72"/>
            <p:cNvCxnSpPr>
              <a:stCxn id="60" idx="4"/>
              <a:endCxn id="66" idx="0"/>
            </p:cNvCxnSpPr>
            <p:nvPr/>
          </p:nvCxnSpPr>
          <p:spPr>
            <a:xfrm flipH="1">
              <a:off x="2533780" y="5306464"/>
              <a:ext cx="4571" cy="775502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1" idx="4"/>
              <a:endCxn id="67" idx="0"/>
            </p:cNvCxnSpPr>
            <p:nvPr/>
          </p:nvCxnSpPr>
          <p:spPr>
            <a:xfrm flipH="1">
              <a:off x="3355314" y="5306464"/>
              <a:ext cx="4571" cy="775502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62" idx="4"/>
              <a:endCxn id="68" idx="0"/>
            </p:cNvCxnSpPr>
            <p:nvPr/>
          </p:nvCxnSpPr>
          <p:spPr>
            <a:xfrm flipH="1">
              <a:off x="4176848" y="5306464"/>
              <a:ext cx="4571" cy="775502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63" idx="4"/>
              <a:endCxn id="69" idx="0"/>
            </p:cNvCxnSpPr>
            <p:nvPr/>
          </p:nvCxnSpPr>
          <p:spPr>
            <a:xfrm flipH="1">
              <a:off x="4998382" y="5306464"/>
              <a:ext cx="4571" cy="775502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64" idx="4"/>
              <a:endCxn id="70" idx="0"/>
            </p:cNvCxnSpPr>
            <p:nvPr/>
          </p:nvCxnSpPr>
          <p:spPr>
            <a:xfrm flipH="1">
              <a:off x="5819916" y="5306464"/>
              <a:ext cx="4571" cy="775502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65" idx="4"/>
              <a:endCxn id="71" idx="0"/>
            </p:cNvCxnSpPr>
            <p:nvPr/>
          </p:nvCxnSpPr>
          <p:spPr>
            <a:xfrm flipH="1">
              <a:off x="6641450" y="5306464"/>
              <a:ext cx="4571" cy="775502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/>
          <p:cNvGrpSpPr/>
          <p:nvPr/>
        </p:nvGrpSpPr>
        <p:grpSpPr>
          <a:xfrm>
            <a:off x="2710120" y="5233422"/>
            <a:ext cx="3754990" cy="921586"/>
            <a:chOff x="2710120" y="5233422"/>
            <a:chExt cx="3754990" cy="921586"/>
          </a:xfrm>
        </p:grpSpPr>
        <p:cxnSp>
          <p:nvCxnSpPr>
            <p:cNvPr id="90" name="Straight Connector 89"/>
            <p:cNvCxnSpPr>
              <a:stCxn id="60" idx="5"/>
              <a:endCxn id="67" idx="1"/>
            </p:cNvCxnSpPr>
            <p:nvPr/>
          </p:nvCxnSpPr>
          <p:spPr>
            <a:xfrm>
              <a:off x="2714691" y="5233422"/>
              <a:ext cx="464283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61" idx="3"/>
              <a:endCxn id="66" idx="7"/>
            </p:cNvCxnSpPr>
            <p:nvPr/>
          </p:nvCxnSpPr>
          <p:spPr>
            <a:xfrm flipH="1">
              <a:off x="2710120" y="5233422"/>
              <a:ext cx="473425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61" idx="5"/>
              <a:endCxn id="68" idx="1"/>
            </p:cNvCxnSpPr>
            <p:nvPr/>
          </p:nvCxnSpPr>
          <p:spPr>
            <a:xfrm>
              <a:off x="3536225" y="5233422"/>
              <a:ext cx="464283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62" idx="3"/>
              <a:endCxn id="67" idx="7"/>
            </p:cNvCxnSpPr>
            <p:nvPr/>
          </p:nvCxnSpPr>
          <p:spPr>
            <a:xfrm flipH="1">
              <a:off x="3531654" y="5233422"/>
              <a:ext cx="473425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62" idx="5"/>
              <a:endCxn id="69" idx="1"/>
            </p:cNvCxnSpPr>
            <p:nvPr/>
          </p:nvCxnSpPr>
          <p:spPr>
            <a:xfrm>
              <a:off x="4357759" y="5233422"/>
              <a:ext cx="464283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stCxn id="63" idx="3"/>
              <a:endCxn id="68" idx="7"/>
            </p:cNvCxnSpPr>
            <p:nvPr/>
          </p:nvCxnSpPr>
          <p:spPr>
            <a:xfrm flipH="1">
              <a:off x="4353188" y="5233422"/>
              <a:ext cx="473425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stCxn id="63" idx="5"/>
              <a:endCxn id="70" idx="1"/>
            </p:cNvCxnSpPr>
            <p:nvPr/>
          </p:nvCxnSpPr>
          <p:spPr>
            <a:xfrm>
              <a:off x="5179293" y="5233422"/>
              <a:ext cx="464283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64" idx="3"/>
              <a:endCxn id="66" idx="7"/>
            </p:cNvCxnSpPr>
            <p:nvPr/>
          </p:nvCxnSpPr>
          <p:spPr>
            <a:xfrm flipH="1">
              <a:off x="2710120" y="5233422"/>
              <a:ext cx="2938027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stCxn id="64" idx="5"/>
              <a:endCxn id="71" idx="1"/>
            </p:cNvCxnSpPr>
            <p:nvPr/>
          </p:nvCxnSpPr>
          <p:spPr>
            <a:xfrm>
              <a:off x="6000827" y="5233422"/>
              <a:ext cx="464283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>
            <a:off x="850016" y="4807700"/>
            <a:ext cx="6045387" cy="498764"/>
            <a:chOff x="850016" y="4807700"/>
            <a:chExt cx="6045387" cy="498764"/>
          </a:xfrm>
        </p:grpSpPr>
        <p:sp>
          <p:nvSpPr>
            <p:cNvPr id="60" name="Oval 59"/>
            <p:cNvSpPr/>
            <p:nvPr/>
          </p:nvSpPr>
          <p:spPr>
            <a:xfrm>
              <a:off x="2288969" y="4807700"/>
              <a:ext cx="498764" cy="4987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smtClean="0"/>
                <a:t>d</a:t>
              </a:r>
              <a:r>
                <a:rPr lang="en-US" sz="1400" baseline="-25000" smtClean="0"/>
                <a:t>1</a:t>
              </a:r>
              <a:endParaRPr lang="en-US" sz="1400" baseline="-25000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3110503" y="4807700"/>
              <a:ext cx="498764" cy="4987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d</a:t>
              </a:r>
              <a:r>
                <a:rPr lang="en-US" sz="1400" baseline="-25000" dirty="0" smtClean="0"/>
                <a:t>2</a:t>
              </a:r>
              <a:endParaRPr lang="en-US" sz="1400" baseline="-25000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3932037" y="4807700"/>
              <a:ext cx="498764" cy="4987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d</a:t>
              </a:r>
              <a:r>
                <a:rPr lang="en-US" sz="1400" baseline="-25000" dirty="0" smtClean="0"/>
                <a:t>3</a:t>
              </a:r>
              <a:endParaRPr lang="en-US" sz="1400" baseline="-25000" dirty="0"/>
            </a:p>
          </p:txBody>
        </p:sp>
        <p:sp>
          <p:nvSpPr>
            <p:cNvPr id="63" name="Oval 62"/>
            <p:cNvSpPr/>
            <p:nvPr/>
          </p:nvSpPr>
          <p:spPr>
            <a:xfrm>
              <a:off x="4753571" y="4807700"/>
              <a:ext cx="498764" cy="4987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d</a:t>
              </a:r>
              <a:r>
                <a:rPr lang="en-US" sz="1400" baseline="-25000" dirty="0" smtClean="0"/>
                <a:t>4</a:t>
              </a:r>
              <a:endParaRPr lang="en-US" sz="1400" baseline="-25000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5575105" y="4807700"/>
              <a:ext cx="498764" cy="4987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d</a:t>
              </a:r>
              <a:r>
                <a:rPr lang="en-US" sz="1400" baseline="-25000" dirty="0" smtClean="0"/>
                <a:t>5</a:t>
              </a:r>
              <a:endParaRPr lang="en-US" sz="1400" baseline="-25000" dirty="0"/>
            </a:p>
          </p:txBody>
        </p:sp>
        <p:sp>
          <p:nvSpPr>
            <p:cNvPr id="65" name="Oval 64"/>
            <p:cNvSpPr/>
            <p:nvPr/>
          </p:nvSpPr>
          <p:spPr>
            <a:xfrm>
              <a:off x="6396639" y="4807700"/>
              <a:ext cx="498764" cy="4987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d</a:t>
              </a:r>
              <a:r>
                <a:rPr lang="en-US" sz="1400" baseline="-25000" dirty="0" smtClean="0"/>
                <a:t>6</a:t>
              </a:r>
              <a:endParaRPr lang="en-US" sz="1400" baseline="-25000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850016" y="4884637"/>
              <a:ext cx="13330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smtClean="0"/>
                <a:t>Donors:</a:t>
              </a:r>
              <a:endParaRPr lang="en-US" sz="1600" i="1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22526" y="6081966"/>
            <a:ext cx="6068306" cy="498764"/>
            <a:chOff x="822526" y="6081966"/>
            <a:chExt cx="6068306" cy="498764"/>
          </a:xfrm>
        </p:grpSpPr>
        <p:sp>
          <p:nvSpPr>
            <p:cNvPr id="66" name="Oval 65"/>
            <p:cNvSpPr/>
            <p:nvPr/>
          </p:nvSpPr>
          <p:spPr>
            <a:xfrm>
              <a:off x="2284398" y="6081966"/>
              <a:ext cx="498764" cy="4987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</a:t>
              </a:r>
              <a:r>
                <a:rPr lang="en-US" sz="1400" baseline="-25000" dirty="0" smtClean="0"/>
                <a:t>1</a:t>
              </a:r>
              <a:endParaRPr lang="en-US" sz="1400" baseline="-25000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3105932" y="6081966"/>
              <a:ext cx="498764" cy="4987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</a:t>
              </a:r>
              <a:r>
                <a:rPr lang="en-US" sz="1400" baseline="-25000" dirty="0" smtClean="0"/>
                <a:t>2</a:t>
              </a:r>
              <a:endParaRPr lang="en-US" sz="1400" baseline="-25000" dirty="0"/>
            </a:p>
          </p:txBody>
        </p:sp>
        <p:sp>
          <p:nvSpPr>
            <p:cNvPr id="68" name="Oval 67"/>
            <p:cNvSpPr/>
            <p:nvPr/>
          </p:nvSpPr>
          <p:spPr>
            <a:xfrm>
              <a:off x="3927466" y="6081966"/>
              <a:ext cx="498764" cy="4987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</a:t>
              </a:r>
              <a:r>
                <a:rPr lang="en-US" sz="1400" baseline="-25000" dirty="0" smtClean="0"/>
                <a:t>3</a:t>
              </a:r>
              <a:endParaRPr lang="en-US" sz="1400" baseline="-25000" dirty="0"/>
            </a:p>
          </p:txBody>
        </p:sp>
        <p:sp>
          <p:nvSpPr>
            <p:cNvPr id="69" name="Oval 68"/>
            <p:cNvSpPr/>
            <p:nvPr/>
          </p:nvSpPr>
          <p:spPr>
            <a:xfrm>
              <a:off x="4749000" y="6081966"/>
              <a:ext cx="498764" cy="4987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</a:t>
              </a:r>
              <a:r>
                <a:rPr lang="en-US" sz="1400" baseline="-25000" dirty="0" smtClean="0"/>
                <a:t>4</a:t>
              </a:r>
              <a:endParaRPr lang="en-US" sz="1400" baseline="-25000" dirty="0"/>
            </a:p>
          </p:txBody>
        </p:sp>
        <p:sp>
          <p:nvSpPr>
            <p:cNvPr id="70" name="Oval 69"/>
            <p:cNvSpPr/>
            <p:nvPr/>
          </p:nvSpPr>
          <p:spPr>
            <a:xfrm>
              <a:off x="5570534" y="6081966"/>
              <a:ext cx="498764" cy="4987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</a:t>
              </a:r>
              <a:r>
                <a:rPr lang="en-US" sz="1400" baseline="-25000" dirty="0" smtClean="0"/>
                <a:t>5</a:t>
              </a:r>
              <a:endParaRPr lang="en-US" sz="1400" baseline="-25000" dirty="0"/>
            </a:p>
          </p:txBody>
        </p:sp>
        <p:sp>
          <p:nvSpPr>
            <p:cNvPr id="71" name="Oval 70"/>
            <p:cNvSpPr/>
            <p:nvPr/>
          </p:nvSpPr>
          <p:spPr>
            <a:xfrm>
              <a:off x="6392068" y="6081966"/>
              <a:ext cx="498764" cy="4987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</a:t>
              </a:r>
              <a:r>
                <a:rPr lang="en-US" sz="1400" baseline="-25000" dirty="0" smtClean="0"/>
                <a:t>6</a:t>
              </a:r>
              <a:endParaRPr lang="en-US" sz="1400" baseline="-250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22526" y="6153682"/>
              <a:ext cx="13330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 smtClean="0"/>
                <a:t>Patients:</a:t>
              </a:r>
              <a:endParaRPr lang="en-US" sz="1600" i="1" dirty="0"/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7190122" y="5109599"/>
            <a:ext cx="1695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Edge weights:</a:t>
            </a:r>
            <a:endParaRPr lang="en-US" sz="1600" i="1" dirty="0"/>
          </a:p>
        </p:txBody>
      </p:sp>
      <p:grpSp>
        <p:nvGrpSpPr>
          <p:cNvPr id="129" name="Group 128"/>
          <p:cNvGrpSpPr/>
          <p:nvPr/>
        </p:nvGrpSpPr>
        <p:grpSpPr>
          <a:xfrm>
            <a:off x="7521358" y="5458379"/>
            <a:ext cx="1247971" cy="338554"/>
            <a:chOff x="7521358" y="5458379"/>
            <a:chExt cx="1247971" cy="338554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7521358" y="5655600"/>
              <a:ext cx="496513" cy="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8049493" y="5458379"/>
              <a:ext cx="7198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= 0 </a:t>
              </a:r>
              <a:endParaRPr lang="en-US" sz="1600" dirty="0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7521358" y="5809494"/>
            <a:ext cx="1249821" cy="338554"/>
            <a:chOff x="7521358" y="5809494"/>
            <a:chExt cx="1249821" cy="338554"/>
          </a:xfrm>
        </p:grpSpPr>
        <p:cxnSp>
          <p:nvCxnSpPr>
            <p:cNvPr id="125" name="Straight Connector 124"/>
            <p:cNvCxnSpPr/>
            <p:nvPr/>
          </p:nvCxnSpPr>
          <p:spPr>
            <a:xfrm>
              <a:off x="7521358" y="5983941"/>
              <a:ext cx="496513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8051343" y="5809494"/>
              <a:ext cx="7198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= w</a:t>
              </a:r>
              <a:r>
                <a:rPr lang="en-US" sz="1600" baseline="-25000" dirty="0" smtClean="0"/>
                <a:t>e</a:t>
              </a:r>
              <a:r>
                <a:rPr lang="en-US" sz="1600" dirty="0" smtClean="0"/>
                <a:t> </a:t>
              </a:r>
              <a:endParaRPr lang="en-US" sz="1600" dirty="0"/>
            </a:p>
          </p:txBody>
        </p:sp>
      </p:grpSp>
      <p:cxnSp>
        <p:nvCxnSpPr>
          <p:cNvPr id="131" name="Straight Connector 130"/>
          <p:cNvCxnSpPr/>
          <p:nvPr/>
        </p:nvCxnSpPr>
        <p:spPr>
          <a:xfrm>
            <a:off x="4410635" y="2201328"/>
            <a:ext cx="0" cy="2262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48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0" grpId="0"/>
      <p:bldP spid="40" grpId="1"/>
      <p:bldP spid="12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980" y="1376084"/>
            <a:ext cx="5635167" cy="43735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199" y="152718"/>
            <a:ext cx="8417860" cy="10440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Can we represent real graphs with a small number of bits?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906073" y="5631273"/>
            <a:ext cx="5602310" cy="8413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Bigger real-world graphs (UNOS 2010 – 2012)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9749757">
            <a:off x="3523129" y="2474262"/>
            <a:ext cx="2299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Theory: </a:t>
            </a:r>
            <a:r>
              <a:rPr lang="en-US" i="1" dirty="0" smtClean="0">
                <a:solidFill>
                  <a:schemeClr val="tx2"/>
                </a:solidFill>
              </a:rPr>
              <a:t>k</a:t>
            </a:r>
            <a:r>
              <a:rPr lang="en-US" dirty="0" smtClean="0">
                <a:solidFill>
                  <a:schemeClr val="tx2"/>
                </a:solidFill>
              </a:rPr>
              <a:t> = |</a:t>
            </a:r>
            <a:r>
              <a:rPr lang="en-US" i="1" dirty="0" smtClean="0">
                <a:solidFill>
                  <a:schemeClr val="tx2"/>
                </a:solidFill>
              </a:rPr>
              <a:t>V</a:t>
            </a:r>
            <a:r>
              <a:rPr lang="en-US" dirty="0" smtClean="0">
                <a:solidFill>
                  <a:schemeClr val="tx2"/>
                </a:solidFill>
              </a:rPr>
              <a:t>|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997388" y="2124635"/>
            <a:ext cx="2500244" cy="3333861"/>
            <a:chOff x="5997388" y="2124635"/>
            <a:chExt cx="2500244" cy="3333861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5997388" y="4464424"/>
              <a:ext cx="0" cy="45720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9" name="Group 28"/>
            <p:cNvGrpSpPr/>
            <p:nvPr/>
          </p:nvGrpSpPr>
          <p:grpSpPr>
            <a:xfrm>
              <a:off x="5997388" y="2124635"/>
              <a:ext cx="2500244" cy="3333861"/>
              <a:chOff x="5997388" y="2124635"/>
              <a:chExt cx="2500244" cy="3333861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5997388" y="2124635"/>
                <a:ext cx="0" cy="2339789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6051176" y="3173505"/>
                <a:ext cx="181535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2"/>
                    </a:solidFill>
                  </a:rPr>
                  <a:t>Proved SAT</a:t>
                </a:r>
                <a:endParaRPr lang="en-US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5997388" y="4935170"/>
                <a:ext cx="0" cy="2286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6051175" y="5001296"/>
                <a:ext cx="1828800" cy="4572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2"/>
                    </a:solidFill>
                  </a:rPr>
                  <a:t>Proved UNSAT</a:t>
                </a:r>
                <a:endParaRPr lang="en-US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682279" y="4478895"/>
                <a:ext cx="181535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</a:rPr>
                  <a:t>Unknown (?)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167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412523" cy="6457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Relaxing the threshold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887" y="1082899"/>
            <a:ext cx="5870626" cy="43735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1906073" y="5456462"/>
            <a:ext cx="5602310" cy="8413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Loosen bit threshold </a:t>
            </a:r>
            <a:r>
              <a:rPr lang="en-US" i="1" smtClean="0"/>
              <a:t>t </a:t>
            </a:r>
            <a:r>
              <a:rPr lang="en-US" smtClean="0"/>
              <a:t>on real UNOS graphs 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2292439" y="1961002"/>
            <a:ext cx="3194117" cy="2996588"/>
            <a:chOff x="2292439" y="1961002"/>
            <a:chExt cx="3194117" cy="299658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258355" y="1961002"/>
              <a:ext cx="0" cy="243069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292439" y="4391696"/>
              <a:ext cx="965916" cy="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258355" y="4391696"/>
              <a:ext cx="0" cy="565894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248296" y="2998478"/>
              <a:ext cx="22382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3x pairs matched!</a:t>
              </a:r>
            </a:p>
            <a:p>
              <a:r>
                <a:rPr lang="en-US" sz="1200" i="1" dirty="0" smtClean="0">
                  <a:solidFill>
                    <a:schemeClr val="tx2"/>
                  </a:solidFill>
                </a:rPr>
                <a:t>(1-bit overlap allowed)</a:t>
              </a:r>
              <a:endParaRPr lang="en-US" sz="1200" i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258355" y="1288474"/>
            <a:ext cx="5591572" cy="3669116"/>
            <a:chOff x="3258355" y="1288474"/>
            <a:chExt cx="5591572" cy="3669116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6123709" y="1961002"/>
              <a:ext cx="0" cy="2996588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258355" y="1961002"/>
              <a:ext cx="2865354" cy="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6123709" y="1288474"/>
              <a:ext cx="0" cy="672528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147154" y="1440072"/>
              <a:ext cx="2305183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Everyone matched!*</a:t>
              </a:r>
            </a:p>
            <a:p>
              <a:r>
                <a:rPr lang="en-US" sz="1200" i="1" dirty="0" smtClean="0">
                  <a:solidFill>
                    <a:schemeClr val="tx2"/>
                  </a:solidFill>
                </a:rPr>
                <a:t>(4-bit overlap allowed)</a:t>
              </a:r>
              <a:endParaRPr lang="en-US" i="1" dirty="0">
                <a:solidFill>
                  <a:schemeClr val="tx2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189794" y="3614136"/>
              <a:ext cx="166013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*all bits created equal, and not actually flipping bits – just relaxing global threshold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334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635868"/>
            <a:ext cx="8989454" cy="158626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Next Class:</a:t>
            </a:r>
            <a:br>
              <a:rPr lang="en-US" dirty="0" smtClean="0"/>
            </a:br>
            <a:r>
              <a:rPr lang="en-US" dirty="0" smtClean="0"/>
              <a:t>Dynamic Optimization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1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789333" cy="1371600"/>
          </a:xfrm>
        </p:spPr>
        <p:txBody>
          <a:bodyPr/>
          <a:lstStyle/>
          <a:p>
            <a:r>
              <a:rPr lang="en-US" dirty="0" smtClean="0"/>
              <a:t>General </a:t>
            </a:r>
            <a:r>
              <a:rPr lang="en-US" dirty="0" smtClean="0"/>
              <a:t>Case: </a:t>
            </a:r>
            <a:r>
              <a:rPr lang="en-US" i="1" dirty="0" smtClean="0"/>
              <a:t>L</a:t>
            </a:r>
            <a:r>
              <a:rPr lang="en-US" dirty="0" smtClean="0"/>
              <a:t> =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NP-hard via reduction from </a:t>
            </a:r>
            <a:r>
              <a:rPr lang="en-US" dirty="0" smtClean="0">
                <a:solidFill>
                  <a:schemeClr val="tx2"/>
                </a:solidFill>
              </a:rPr>
              <a:t>3D-matching</a:t>
            </a:r>
            <a:r>
              <a:rPr lang="en-US" dirty="0" smtClean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Given disjoint sets X, Y, Z of size </a:t>
            </a:r>
            <a:r>
              <a:rPr lang="en-US" i="1" dirty="0" smtClean="0"/>
              <a:t>q</a:t>
            </a:r>
            <a:r>
              <a:rPr lang="en-US" dirty="0"/>
              <a:t> </a:t>
            </a:r>
            <a:r>
              <a:rPr lang="is-IS" dirty="0" smtClean="0"/>
              <a:t>…</a:t>
            </a:r>
          </a:p>
          <a:p>
            <a:pPr marL="342900" indent="-342900">
              <a:buFont typeface="Arial" charset="0"/>
              <a:buChar char="•"/>
            </a:pPr>
            <a:r>
              <a:rPr lang="is-IS" dirty="0" smtClean="0"/>
              <a:t>... </a:t>
            </a:r>
            <a:r>
              <a:rPr lang="en-US" dirty="0"/>
              <a:t>a</a:t>
            </a:r>
            <a:r>
              <a:rPr lang="is-IS" dirty="0" smtClean="0"/>
              <a:t>nd a set of triples T</a:t>
            </a:r>
            <a:r>
              <a:rPr lang="is-IS" b="0" dirty="0" smtClean="0"/>
              <a:t> </a:t>
            </a:r>
            <a:r>
              <a:rPr lang="is-IS" dirty="0" smtClean="0"/>
              <a:t>⊆</a:t>
            </a:r>
            <a:r>
              <a:rPr lang="is-IS" dirty="0"/>
              <a:t> </a:t>
            </a:r>
            <a:r>
              <a:rPr lang="is-IS" dirty="0" smtClean="0"/>
              <a:t>X x Y x Z ...</a:t>
            </a:r>
          </a:p>
          <a:p>
            <a:pPr marL="342900" indent="-342900">
              <a:buFont typeface="Arial" charset="0"/>
              <a:buChar char="•"/>
            </a:pPr>
            <a:r>
              <a:rPr lang="is-IS" dirty="0" smtClean="0"/>
              <a:t>... </a:t>
            </a:r>
            <a:r>
              <a:rPr lang="en-US" dirty="0"/>
              <a:t>i</a:t>
            </a:r>
            <a:r>
              <a:rPr lang="is-IS" dirty="0" smtClean="0"/>
              <a:t>s there a disjoint subset </a:t>
            </a:r>
            <a:r>
              <a:rPr lang="is-IS" dirty="0"/>
              <a:t>M ⊆ T </a:t>
            </a:r>
            <a:r>
              <a:rPr lang="is-IS" dirty="0" smtClean="0"/>
              <a:t>of size </a:t>
            </a:r>
            <a:r>
              <a:rPr lang="is-IS" i="1" dirty="0" smtClean="0"/>
              <a:t>q</a:t>
            </a:r>
            <a:r>
              <a:rPr lang="is-IS" dirty="0" smtClean="0"/>
              <a:t>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2015065" y="4114800"/>
            <a:ext cx="3048001" cy="1774295"/>
            <a:chOff x="2015065" y="4114800"/>
            <a:chExt cx="3048001" cy="1774295"/>
          </a:xfrm>
        </p:grpSpPr>
        <p:sp>
          <p:nvSpPr>
            <p:cNvPr id="5" name="Oval 4"/>
            <p:cNvSpPr/>
            <p:nvPr/>
          </p:nvSpPr>
          <p:spPr>
            <a:xfrm>
              <a:off x="2015067" y="4114800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2015066" y="4815681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2015065" y="5516562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3352800" y="4138346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3352799" y="4815680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3352799" y="5516562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4690533" y="4138346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4690532" y="4815680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4690532" y="5516562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452534" y="4183060"/>
            <a:ext cx="172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 = {</a:t>
            </a:r>
          </a:p>
          <a:p>
            <a:pPr algn="ctr"/>
            <a:r>
              <a:rPr lang="en-US" dirty="0" smtClean="0">
                <a:solidFill>
                  <a:schemeClr val="accent2"/>
                </a:solidFill>
              </a:rPr>
              <a:t>(1,1,1)</a:t>
            </a:r>
            <a:r>
              <a:rPr lang="en-US" dirty="0" smtClean="0"/>
              <a:t>,</a:t>
            </a:r>
          </a:p>
          <a:p>
            <a:pPr algn="ctr"/>
            <a:r>
              <a:rPr lang="en-US" dirty="0" smtClean="0">
                <a:solidFill>
                  <a:schemeClr val="accent5"/>
                </a:solidFill>
              </a:rPr>
              <a:t>(2,3,2)</a:t>
            </a:r>
            <a:r>
              <a:rPr lang="en-US" dirty="0" smtClean="0"/>
              <a:t>,</a:t>
            </a:r>
          </a:p>
          <a:p>
            <a:pPr algn="ctr"/>
            <a:r>
              <a:rPr lang="en-US" dirty="0" smtClean="0">
                <a:solidFill>
                  <a:schemeClr val="accent3"/>
                </a:solidFill>
              </a:rPr>
              <a:t>(1,2,1)</a:t>
            </a:r>
            <a:r>
              <a:rPr lang="en-US" dirty="0" smtClean="0"/>
              <a:t>,</a:t>
            </a:r>
          </a:p>
          <a:p>
            <a:pPr algn="ctr"/>
            <a:r>
              <a:rPr lang="en-US" dirty="0" smtClean="0">
                <a:solidFill>
                  <a:schemeClr val="accent4"/>
                </a:solidFill>
              </a:rPr>
              <a:t>(3,2,3)</a:t>
            </a:r>
            <a:r>
              <a:rPr lang="en-US" dirty="0" smtClean="0"/>
              <a:t>,</a:t>
            </a:r>
          </a:p>
          <a:p>
            <a:pPr algn="ctr"/>
            <a:r>
              <a:rPr lang="en-US" dirty="0" smtClean="0"/>
              <a:t>}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387600" y="4301067"/>
            <a:ext cx="2302933" cy="23546"/>
            <a:chOff x="2387600" y="4301067"/>
            <a:chExt cx="2302933" cy="23546"/>
          </a:xfrm>
        </p:grpSpPr>
        <p:cxnSp>
          <p:nvCxnSpPr>
            <p:cNvPr id="16" name="Straight Connector 15"/>
            <p:cNvCxnSpPr>
              <a:stCxn id="5" idx="6"/>
              <a:endCxn id="8" idx="2"/>
            </p:cNvCxnSpPr>
            <p:nvPr/>
          </p:nvCxnSpPr>
          <p:spPr>
            <a:xfrm>
              <a:off x="2387600" y="4301067"/>
              <a:ext cx="965200" cy="235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1" idx="2"/>
            </p:cNvCxnSpPr>
            <p:nvPr/>
          </p:nvCxnSpPr>
          <p:spPr>
            <a:xfrm>
              <a:off x="3725332" y="4324613"/>
              <a:ext cx="96520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387599" y="5001947"/>
            <a:ext cx="2302933" cy="700882"/>
            <a:chOff x="2387599" y="5001947"/>
            <a:chExt cx="2302933" cy="700882"/>
          </a:xfrm>
        </p:grpSpPr>
        <p:cxnSp>
          <p:nvCxnSpPr>
            <p:cNvPr id="20" name="Straight Connector 19"/>
            <p:cNvCxnSpPr>
              <a:stCxn id="6" idx="6"/>
              <a:endCxn id="10" idx="2"/>
            </p:cNvCxnSpPr>
            <p:nvPr/>
          </p:nvCxnSpPr>
          <p:spPr>
            <a:xfrm>
              <a:off x="2387599" y="5001948"/>
              <a:ext cx="965200" cy="700881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0" idx="6"/>
              <a:endCxn id="12" idx="2"/>
            </p:cNvCxnSpPr>
            <p:nvPr/>
          </p:nvCxnSpPr>
          <p:spPr>
            <a:xfrm flipV="1">
              <a:off x="3725332" y="5001947"/>
              <a:ext cx="965200" cy="700882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2387598" y="5001947"/>
            <a:ext cx="2302934" cy="700882"/>
            <a:chOff x="2387598" y="5001947"/>
            <a:chExt cx="2302934" cy="700882"/>
          </a:xfrm>
        </p:grpSpPr>
        <p:cxnSp>
          <p:nvCxnSpPr>
            <p:cNvPr id="26" name="Straight Connector 25"/>
            <p:cNvCxnSpPr>
              <a:stCxn id="7" idx="6"/>
              <a:endCxn id="9" idx="2"/>
            </p:cNvCxnSpPr>
            <p:nvPr/>
          </p:nvCxnSpPr>
          <p:spPr>
            <a:xfrm flipV="1">
              <a:off x="2387598" y="5001947"/>
              <a:ext cx="965201" cy="700882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9" idx="6"/>
              <a:endCxn id="13" idx="2"/>
            </p:cNvCxnSpPr>
            <p:nvPr/>
          </p:nvCxnSpPr>
          <p:spPr>
            <a:xfrm>
              <a:off x="3725332" y="5001947"/>
              <a:ext cx="965200" cy="700882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2387600" y="4301067"/>
            <a:ext cx="2302933" cy="700880"/>
            <a:chOff x="2387600" y="4301067"/>
            <a:chExt cx="2302933" cy="700880"/>
          </a:xfrm>
        </p:grpSpPr>
        <p:cxnSp>
          <p:nvCxnSpPr>
            <p:cNvPr id="32" name="Straight Connector 31"/>
            <p:cNvCxnSpPr>
              <a:stCxn id="5" idx="6"/>
              <a:endCxn id="9" idx="2"/>
            </p:cNvCxnSpPr>
            <p:nvPr/>
          </p:nvCxnSpPr>
          <p:spPr>
            <a:xfrm>
              <a:off x="2387600" y="4301067"/>
              <a:ext cx="965199" cy="70088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9" idx="6"/>
              <a:endCxn id="11" idx="2"/>
            </p:cNvCxnSpPr>
            <p:nvPr/>
          </p:nvCxnSpPr>
          <p:spPr>
            <a:xfrm flipV="1">
              <a:off x="3725332" y="4324613"/>
              <a:ext cx="965201" cy="677334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3081867" y="6126163"/>
            <a:ext cx="309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??????????????</a:t>
            </a:r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6905052" y="4443147"/>
            <a:ext cx="304802" cy="1224212"/>
            <a:chOff x="6905052" y="4443147"/>
            <a:chExt cx="304802" cy="1224212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5052" y="4443147"/>
              <a:ext cx="304801" cy="30480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5053" y="4764882"/>
              <a:ext cx="304801" cy="30480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5052" y="5362558"/>
              <a:ext cx="304801" cy="304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633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43" grpId="0"/>
      <p:bldP spid="4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Case: </a:t>
            </a:r>
            <a:r>
              <a:rPr lang="en-US" i="1" dirty="0" smtClean="0"/>
              <a:t>L</a:t>
            </a:r>
            <a:r>
              <a:rPr lang="en-US" dirty="0" smtClean="0"/>
              <a:t> =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9899"/>
            <a:ext cx="7620000" cy="4373563"/>
          </a:xfrm>
        </p:spPr>
        <p:txBody>
          <a:bodyPr/>
          <a:lstStyle/>
          <a:p>
            <a:r>
              <a:rPr lang="en-US" dirty="0" smtClean="0"/>
              <a:t>Construct a </a:t>
            </a:r>
            <a:r>
              <a:rPr lang="en-US" dirty="0" smtClean="0">
                <a:solidFill>
                  <a:schemeClr val="tx2"/>
                </a:solidFill>
              </a:rPr>
              <a:t>gadget</a:t>
            </a:r>
            <a:r>
              <a:rPr lang="en-US" dirty="0" smtClean="0"/>
              <a:t> for each 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i</a:t>
            </a:r>
            <a:r>
              <a:rPr lang="en-US" dirty="0" smtClean="0"/>
              <a:t> = {</a:t>
            </a:r>
            <a:r>
              <a:rPr lang="en-US" i="1" dirty="0" err="1" smtClean="0"/>
              <a:t>x</a:t>
            </a:r>
            <a:r>
              <a:rPr lang="en-US" i="1" baseline="-25000" dirty="0" err="1" smtClean="0"/>
              <a:t>a</a:t>
            </a:r>
            <a:r>
              <a:rPr lang="en-US" dirty="0" smtClean="0"/>
              <a:t>, </a:t>
            </a:r>
            <a:r>
              <a:rPr lang="en-US" i="1" dirty="0" err="1" smtClean="0"/>
              <a:t>y</a:t>
            </a:r>
            <a:r>
              <a:rPr lang="en-US" i="1" baseline="-25000" dirty="0" err="1" smtClean="0"/>
              <a:t>b</a:t>
            </a:r>
            <a:r>
              <a:rPr lang="en-US" dirty="0" smtClean="0"/>
              <a:t>, </a:t>
            </a:r>
            <a:r>
              <a:rPr lang="en-US" i="1" dirty="0" err="1" smtClean="0"/>
              <a:t>z</a:t>
            </a:r>
            <a:r>
              <a:rPr lang="en-US" i="1" baseline="-25000" dirty="0" err="1" smtClean="0"/>
              <a:t>c</a:t>
            </a:r>
            <a:r>
              <a:rPr lang="en-US" dirty="0" smtClean="0"/>
              <a:t>} in </a:t>
            </a:r>
            <a:r>
              <a:rPr lang="en-US" i="1" dirty="0" smtClean="0"/>
              <a:t>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Gadgets intersect </a:t>
            </a:r>
            <a:r>
              <a:rPr lang="en-US" dirty="0" smtClean="0">
                <a:solidFill>
                  <a:schemeClr val="tx2"/>
                </a:solidFill>
              </a:rPr>
              <a:t>only</a:t>
            </a:r>
            <a:r>
              <a:rPr lang="en-US" dirty="0" smtClean="0"/>
              <a:t> on vertices in X</a:t>
            </a:r>
            <a:r>
              <a:rPr lang="is-IS" dirty="0"/>
              <a:t> </a:t>
            </a:r>
            <a:r>
              <a:rPr lang="is-IS" dirty="0" smtClean="0"/>
              <a:t>⋃</a:t>
            </a:r>
            <a:r>
              <a:rPr lang="en-US" dirty="0" smtClean="0"/>
              <a:t> Y</a:t>
            </a:r>
            <a:r>
              <a:rPr lang="is-IS" dirty="0"/>
              <a:t>  ⋃</a:t>
            </a:r>
            <a:r>
              <a:rPr lang="en-US" dirty="0" smtClean="0"/>
              <a:t> Z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grpSp>
        <p:nvGrpSpPr>
          <p:cNvPr id="76" name="Group 75"/>
          <p:cNvGrpSpPr/>
          <p:nvPr/>
        </p:nvGrpSpPr>
        <p:grpSpPr>
          <a:xfrm>
            <a:off x="355604" y="3115731"/>
            <a:ext cx="7780858" cy="2828239"/>
            <a:chOff x="355604" y="3115731"/>
            <a:chExt cx="7780858" cy="2828239"/>
          </a:xfrm>
        </p:grpSpPr>
        <p:sp>
          <p:nvSpPr>
            <p:cNvPr id="6" name="Oval 5"/>
            <p:cNvSpPr/>
            <p:nvPr/>
          </p:nvSpPr>
          <p:spPr>
            <a:xfrm>
              <a:off x="1794933" y="3115733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x</a:t>
              </a:r>
              <a:r>
                <a:rPr lang="en-US" baseline="-25000" dirty="0" err="1" smtClean="0"/>
                <a:t>a</a:t>
              </a:r>
              <a:r>
                <a:rPr lang="en-US" baseline="30000" dirty="0" err="1" smtClean="0"/>
                <a:t>i</a:t>
              </a:r>
              <a:endParaRPr lang="en-US" baseline="300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3873500" y="3115732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y</a:t>
              </a:r>
              <a:r>
                <a:rPr lang="en-US" baseline="-25000" dirty="0" err="1" smtClean="0"/>
                <a:t>b</a:t>
              </a:r>
              <a:r>
                <a:rPr lang="en-US" baseline="30000" dirty="0" err="1" smtClean="0"/>
                <a:t>i</a:t>
              </a:r>
              <a:endParaRPr lang="en-US" baseline="30000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5952066" y="3115732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z</a:t>
              </a:r>
              <a:r>
                <a:rPr lang="en-US" baseline="-25000" dirty="0" err="1" smtClean="0"/>
                <a:t>c</a:t>
              </a:r>
              <a:r>
                <a:rPr lang="en-US" baseline="30000" dirty="0" err="1" smtClean="0"/>
                <a:t>i</a:t>
              </a:r>
              <a:endParaRPr lang="en-US" baseline="30000" dirty="0"/>
            </a:p>
          </p:txBody>
        </p:sp>
        <p:cxnSp>
          <p:nvCxnSpPr>
            <p:cNvPr id="14" name="Straight Arrow Connector 13"/>
            <p:cNvCxnSpPr>
              <a:stCxn id="6" idx="6"/>
              <a:endCxn id="9" idx="2"/>
            </p:cNvCxnSpPr>
            <p:nvPr/>
          </p:nvCxnSpPr>
          <p:spPr>
            <a:xfrm flipV="1">
              <a:off x="2387600" y="3412066"/>
              <a:ext cx="1485900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9" idx="6"/>
              <a:endCxn id="10" idx="2"/>
            </p:cNvCxnSpPr>
            <p:nvPr/>
          </p:nvCxnSpPr>
          <p:spPr>
            <a:xfrm>
              <a:off x="4466167" y="3412066"/>
              <a:ext cx="148589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urved Connector 19"/>
            <p:cNvCxnSpPr>
              <a:stCxn id="10" idx="0"/>
              <a:endCxn id="6" idx="0"/>
            </p:cNvCxnSpPr>
            <p:nvPr/>
          </p:nvCxnSpPr>
          <p:spPr>
            <a:xfrm rot="16200000" flipH="1" flipV="1">
              <a:off x="4169833" y="1037165"/>
              <a:ext cx="1" cy="4157133"/>
            </a:xfrm>
            <a:prstGeom prst="curvedConnector3">
              <a:avLst>
                <a:gd name="adj1" fmla="val -228600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355604" y="3939381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baseline="30000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1168403" y="3936682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baseline="300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2159004" y="3936681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L-1</a:t>
              </a:r>
              <a:endParaRPr lang="en-US" sz="1200" baseline="30000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1168402" y="5351303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x</a:t>
              </a:r>
              <a:r>
                <a:rPr lang="en-US" baseline="-25000" dirty="0" err="1" smtClean="0"/>
                <a:t>a</a:t>
              </a:r>
              <a:endParaRPr lang="en-US" baseline="30000" dirty="0"/>
            </a:p>
          </p:txBody>
        </p:sp>
        <p:cxnSp>
          <p:nvCxnSpPr>
            <p:cNvPr id="25" name="Straight Arrow Connector 24"/>
            <p:cNvCxnSpPr>
              <a:stCxn id="21" idx="6"/>
              <a:endCxn id="22" idx="2"/>
            </p:cNvCxnSpPr>
            <p:nvPr/>
          </p:nvCxnSpPr>
          <p:spPr>
            <a:xfrm flipV="1">
              <a:off x="948271" y="4233016"/>
              <a:ext cx="220132" cy="26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2" idx="6"/>
            </p:cNvCxnSpPr>
            <p:nvPr/>
          </p:nvCxnSpPr>
          <p:spPr>
            <a:xfrm flipV="1">
              <a:off x="1761070" y="4231320"/>
              <a:ext cx="220132" cy="16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endCxn id="23" idx="2"/>
            </p:cNvCxnSpPr>
            <p:nvPr/>
          </p:nvCxnSpPr>
          <p:spPr>
            <a:xfrm>
              <a:off x="2019305" y="4231321"/>
              <a:ext cx="139699" cy="16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3" idx="4"/>
              <a:endCxn id="24" idx="7"/>
            </p:cNvCxnSpPr>
            <p:nvPr/>
          </p:nvCxnSpPr>
          <p:spPr>
            <a:xfrm flipH="1">
              <a:off x="1674275" y="4529348"/>
              <a:ext cx="781063" cy="9087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4" idx="1"/>
              <a:endCxn id="21" idx="4"/>
            </p:cNvCxnSpPr>
            <p:nvPr/>
          </p:nvCxnSpPr>
          <p:spPr>
            <a:xfrm flipH="1" flipV="1">
              <a:off x="651938" y="4532048"/>
              <a:ext cx="603258" cy="9060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3048000" y="3939381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baseline="30000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3860799" y="3936682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baseline="30000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4851400" y="3936681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L-1</a:t>
              </a:r>
              <a:endParaRPr lang="en-US" sz="1200" baseline="30000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3860798" y="5351303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y</a:t>
              </a:r>
              <a:r>
                <a:rPr lang="en-US" baseline="-25000" dirty="0" err="1" smtClean="0"/>
                <a:t>b</a:t>
              </a:r>
              <a:endParaRPr lang="en-US" baseline="30000" dirty="0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3640667" y="4233016"/>
              <a:ext cx="220132" cy="26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4453466" y="4231320"/>
              <a:ext cx="220132" cy="16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4711701" y="4231321"/>
              <a:ext cx="139699" cy="16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4366671" y="4529348"/>
              <a:ext cx="781063" cy="9087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 flipV="1">
              <a:off x="3344334" y="4532048"/>
              <a:ext cx="603258" cy="9060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5740395" y="3939380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baseline="30000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6553194" y="3936681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baseline="300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7543795" y="3936680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L-1</a:t>
              </a:r>
              <a:endParaRPr lang="en-US" sz="1200" baseline="30000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6553193" y="5351302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z</a:t>
              </a:r>
              <a:r>
                <a:rPr lang="en-US" baseline="-25000" dirty="0" err="1" smtClean="0"/>
                <a:t>c</a:t>
              </a:r>
              <a:endParaRPr lang="en-US" baseline="30000" dirty="0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V="1">
              <a:off x="6333062" y="4233015"/>
              <a:ext cx="220132" cy="26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7145861" y="4231319"/>
              <a:ext cx="220132" cy="16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7404096" y="4231320"/>
              <a:ext cx="139699" cy="16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>
              <a:off x="7059066" y="4529347"/>
              <a:ext cx="781063" cy="9087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 flipV="1">
              <a:off x="6036729" y="4532047"/>
              <a:ext cx="603258" cy="9060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6" idx="2"/>
              <a:endCxn id="21" idx="0"/>
            </p:cNvCxnSpPr>
            <p:nvPr/>
          </p:nvCxnSpPr>
          <p:spPr>
            <a:xfrm flipH="1">
              <a:off x="651938" y="3412067"/>
              <a:ext cx="1142995" cy="5273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9" idx="2"/>
              <a:endCxn id="40" idx="0"/>
            </p:cNvCxnSpPr>
            <p:nvPr/>
          </p:nvCxnSpPr>
          <p:spPr>
            <a:xfrm flipH="1">
              <a:off x="3344334" y="3412066"/>
              <a:ext cx="529166" cy="5273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10" idx="2"/>
              <a:endCxn id="49" idx="0"/>
            </p:cNvCxnSpPr>
            <p:nvPr/>
          </p:nvCxnSpPr>
          <p:spPr>
            <a:xfrm>
              <a:off x="5952066" y="3412066"/>
              <a:ext cx="84663" cy="5273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stCxn id="23" idx="0"/>
              <a:endCxn id="6" idx="5"/>
            </p:cNvCxnSpPr>
            <p:nvPr/>
          </p:nvCxnSpPr>
          <p:spPr>
            <a:xfrm flipH="1" flipV="1">
              <a:off x="2300806" y="3621606"/>
              <a:ext cx="154532" cy="3150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42" idx="0"/>
              <a:endCxn id="9" idx="5"/>
            </p:cNvCxnSpPr>
            <p:nvPr/>
          </p:nvCxnSpPr>
          <p:spPr>
            <a:xfrm flipH="1" flipV="1">
              <a:off x="4379373" y="3621605"/>
              <a:ext cx="768361" cy="3150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51" idx="0"/>
              <a:endCxn id="10" idx="5"/>
            </p:cNvCxnSpPr>
            <p:nvPr/>
          </p:nvCxnSpPr>
          <p:spPr>
            <a:xfrm flipH="1" flipV="1">
              <a:off x="6457939" y="3621605"/>
              <a:ext cx="1382190" cy="3150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959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case: </a:t>
            </a:r>
            <a:r>
              <a:rPr lang="en-US" i="1" dirty="0" smtClean="0"/>
              <a:t>L</a:t>
            </a:r>
            <a:r>
              <a:rPr lang="en-US" dirty="0" smtClean="0"/>
              <a:t> =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245475" cy="4373563"/>
          </a:xfrm>
        </p:spPr>
        <p:txBody>
          <a:bodyPr/>
          <a:lstStyle/>
          <a:p>
            <a:r>
              <a:rPr lang="en-US" dirty="0" smtClean="0"/>
              <a:t>M is perfect matching </a:t>
            </a:r>
            <a:r>
              <a:rPr lang="en-US" dirty="0" smtClean="0">
                <a:sym typeface="Wingdings"/>
              </a:rPr>
              <a:t> construction has perfect cycle cover.</a:t>
            </a:r>
          </a:p>
          <a:p>
            <a:r>
              <a:rPr lang="en-US" dirty="0" smtClean="0">
                <a:sym typeface="Wingdings"/>
              </a:rPr>
              <a:t>For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dirty="0"/>
              <a:t> in </a:t>
            </a:r>
            <a:r>
              <a:rPr lang="en-US" i="1" dirty="0" smtClean="0"/>
              <a:t>T:</a:t>
            </a:r>
          </a:p>
          <a:p>
            <a:endParaRPr lang="en-US" dirty="0" smtClean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1794933" y="3115731"/>
            <a:ext cx="4749800" cy="592669"/>
            <a:chOff x="1794933" y="3115731"/>
            <a:chExt cx="4749800" cy="592669"/>
          </a:xfrm>
          <a:solidFill>
            <a:schemeClr val="accent3"/>
          </a:solidFill>
        </p:grpSpPr>
        <p:sp>
          <p:nvSpPr>
            <p:cNvPr id="7" name="Oval 6"/>
            <p:cNvSpPr/>
            <p:nvPr/>
          </p:nvSpPr>
          <p:spPr>
            <a:xfrm>
              <a:off x="1794933" y="3115733"/>
              <a:ext cx="592667" cy="592667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x</a:t>
              </a:r>
              <a:r>
                <a:rPr lang="en-US" baseline="-25000" dirty="0" err="1" smtClean="0"/>
                <a:t>a</a:t>
              </a:r>
              <a:r>
                <a:rPr lang="en-US" baseline="30000" dirty="0" err="1" smtClean="0"/>
                <a:t>i</a:t>
              </a:r>
              <a:endParaRPr lang="en-US" baseline="300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3873500" y="3115732"/>
              <a:ext cx="592667" cy="592667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y</a:t>
              </a:r>
              <a:r>
                <a:rPr lang="en-US" baseline="-25000" dirty="0" err="1" smtClean="0"/>
                <a:t>b</a:t>
              </a:r>
              <a:r>
                <a:rPr lang="en-US" baseline="30000" dirty="0" err="1" smtClean="0"/>
                <a:t>i</a:t>
              </a:r>
              <a:endParaRPr lang="en-US" baseline="300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952066" y="3115732"/>
              <a:ext cx="592667" cy="592667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z</a:t>
              </a:r>
              <a:r>
                <a:rPr lang="en-US" baseline="-25000" dirty="0" err="1" smtClean="0"/>
                <a:t>c</a:t>
              </a:r>
              <a:r>
                <a:rPr lang="en-US" baseline="30000" dirty="0" err="1" smtClean="0"/>
                <a:t>i</a:t>
              </a:r>
              <a:endParaRPr lang="en-US" baseline="30000" dirty="0"/>
            </a:p>
          </p:txBody>
        </p:sp>
        <p:cxnSp>
          <p:nvCxnSpPr>
            <p:cNvPr id="10" name="Straight Arrow Connector 9"/>
            <p:cNvCxnSpPr>
              <a:stCxn id="10" idx="6"/>
              <a:endCxn id="13" idx="2"/>
            </p:cNvCxnSpPr>
            <p:nvPr/>
          </p:nvCxnSpPr>
          <p:spPr>
            <a:xfrm flipV="1">
              <a:off x="2387600" y="3412066"/>
              <a:ext cx="1485900" cy="1"/>
            </a:xfrm>
            <a:prstGeom prst="straightConnector1">
              <a:avLst/>
            </a:prstGeom>
            <a:grpFill/>
            <a:ln>
              <a:solidFill>
                <a:schemeClr val="accent3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13" idx="6"/>
              <a:endCxn id="14" idx="2"/>
            </p:cNvCxnSpPr>
            <p:nvPr/>
          </p:nvCxnSpPr>
          <p:spPr>
            <a:xfrm>
              <a:off x="4466167" y="3412066"/>
              <a:ext cx="1485899" cy="0"/>
            </a:xfrm>
            <a:prstGeom prst="straightConnector1">
              <a:avLst/>
            </a:prstGeom>
            <a:grpFill/>
            <a:ln>
              <a:solidFill>
                <a:schemeClr val="accent3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urved Connector 11"/>
            <p:cNvCxnSpPr>
              <a:stCxn id="14" idx="0"/>
              <a:endCxn id="10" idx="0"/>
            </p:cNvCxnSpPr>
            <p:nvPr/>
          </p:nvCxnSpPr>
          <p:spPr>
            <a:xfrm rot="16200000" flipH="1" flipV="1">
              <a:off x="4169833" y="1037165"/>
              <a:ext cx="1" cy="4157133"/>
            </a:xfrm>
            <a:prstGeom prst="curvedConnector3">
              <a:avLst>
                <a:gd name="adj1" fmla="val -22860000000"/>
              </a:avLst>
            </a:prstGeom>
            <a:grpFill/>
            <a:ln>
              <a:solidFill>
                <a:schemeClr val="accent3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355604" y="3936680"/>
            <a:ext cx="7780858" cy="2007290"/>
            <a:chOff x="355604" y="3936680"/>
            <a:chExt cx="7780858" cy="2007290"/>
          </a:xfrm>
          <a:solidFill>
            <a:schemeClr val="tx2"/>
          </a:solidFill>
        </p:grpSpPr>
        <p:sp>
          <p:nvSpPr>
            <p:cNvPr id="13" name="Oval 12"/>
            <p:cNvSpPr/>
            <p:nvPr/>
          </p:nvSpPr>
          <p:spPr>
            <a:xfrm>
              <a:off x="355604" y="39393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baseline="300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1168403" y="3936682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baseline="300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159004" y="39366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L-1</a:t>
              </a:r>
              <a:endParaRPr lang="en-US" sz="1200" baseline="300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1168402" y="5351303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x</a:t>
              </a:r>
              <a:r>
                <a:rPr lang="en-US" baseline="-25000" dirty="0" err="1" smtClean="0"/>
                <a:t>a</a:t>
              </a:r>
              <a:endParaRPr lang="en-US" baseline="30000" dirty="0"/>
            </a:p>
          </p:txBody>
        </p:sp>
        <p:cxnSp>
          <p:nvCxnSpPr>
            <p:cNvPr id="17" name="Straight Arrow Connector 16"/>
            <p:cNvCxnSpPr>
              <a:stCxn id="25" idx="6"/>
              <a:endCxn id="26" idx="2"/>
            </p:cNvCxnSpPr>
            <p:nvPr/>
          </p:nvCxnSpPr>
          <p:spPr>
            <a:xfrm flipV="1">
              <a:off x="948271" y="4233016"/>
              <a:ext cx="220132" cy="269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26" idx="6"/>
            </p:cNvCxnSpPr>
            <p:nvPr/>
          </p:nvCxnSpPr>
          <p:spPr>
            <a:xfrm flipV="1">
              <a:off x="1761070" y="4231320"/>
              <a:ext cx="220132" cy="1696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endCxn id="27" idx="2"/>
            </p:cNvCxnSpPr>
            <p:nvPr/>
          </p:nvCxnSpPr>
          <p:spPr>
            <a:xfrm>
              <a:off x="2019305" y="4231321"/>
              <a:ext cx="139699" cy="169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27" idx="4"/>
              <a:endCxn id="28" idx="7"/>
            </p:cNvCxnSpPr>
            <p:nvPr/>
          </p:nvCxnSpPr>
          <p:spPr>
            <a:xfrm flipH="1">
              <a:off x="1674275" y="4529348"/>
              <a:ext cx="781063" cy="90874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28" idx="1"/>
              <a:endCxn id="25" idx="4"/>
            </p:cNvCxnSpPr>
            <p:nvPr/>
          </p:nvCxnSpPr>
          <p:spPr>
            <a:xfrm flipH="1" flipV="1">
              <a:off x="651938" y="4532048"/>
              <a:ext cx="603258" cy="90604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3048000" y="39393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baseline="300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3860799" y="3936682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baseline="30000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4851400" y="39366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L-1</a:t>
              </a:r>
              <a:endParaRPr lang="en-US" sz="1200" baseline="30000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3860798" y="5351303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y</a:t>
              </a:r>
              <a:r>
                <a:rPr lang="en-US" baseline="-25000" dirty="0" err="1" smtClean="0"/>
                <a:t>b</a:t>
              </a:r>
              <a:endParaRPr lang="en-US" baseline="30000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3640667" y="4233016"/>
              <a:ext cx="220132" cy="269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4453466" y="4231320"/>
              <a:ext cx="220132" cy="1696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4711701" y="4231321"/>
              <a:ext cx="139699" cy="169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4366671" y="4529348"/>
              <a:ext cx="781063" cy="90874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3344334" y="4532048"/>
              <a:ext cx="603258" cy="90604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5740395" y="3939380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baseline="300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6553194" y="39366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baseline="30000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7543795" y="3936680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L-1</a:t>
              </a:r>
              <a:endParaRPr lang="en-US" sz="1200" baseline="30000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6553193" y="5351302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z</a:t>
              </a:r>
              <a:r>
                <a:rPr lang="en-US" baseline="-25000" dirty="0" err="1" smtClean="0"/>
                <a:t>c</a:t>
              </a:r>
              <a:endParaRPr lang="en-US" baseline="300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6333062" y="4233015"/>
              <a:ext cx="220132" cy="269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7145861" y="4231319"/>
              <a:ext cx="220132" cy="1696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7404096" y="4231320"/>
              <a:ext cx="139699" cy="169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7059066" y="4529347"/>
              <a:ext cx="781063" cy="90874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 flipV="1">
              <a:off x="6036729" y="4532047"/>
              <a:ext cx="603258" cy="90604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0" name="Straight Arrow Connector 39"/>
          <p:cNvCxnSpPr>
            <a:stCxn id="10" idx="2"/>
            <a:endCxn id="25" idx="0"/>
          </p:cNvCxnSpPr>
          <p:nvPr/>
        </p:nvCxnSpPr>
        <p:spPr>
          <a:xfrm flipH="1">
            <a:off x="651938" y="3412067"/>
            <a:ext cx="1142995" cy="5273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2"/>
            <a:endCxn id="44" idx="0"/>
          </p:cNvCxnSpPr>
          <p:nvPr/>
        </p:nvCxnSpPr>
        <p:spPr>
          <a:xfrm flipH="1">
            <a:off x="3344334" y="3412066"/>
            <a:ext cx="529166" cy="5273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4" idx="2"/>
          </p:cNvCxnSpPr>
          <p:nvPr/>
        </p:nvCxnSpPr>
        <p:spPr>
          <a:xfrm>
            <a:off x="5952066" y="3412066"/>
            <a:ext cx="84663" cy="5273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0"/>
            <a:endCxn id="10" idx="5"/>
          </p:cNvCxnSpPr>
          <p:nvPr/>
        </p:nvCxnSpPr>
        <p:spPr>
          <a:xfrm flipH="1" flipV="1">
            <a:off x="2300806" y="3621606"/>
            <a:ext cx="154532" cy="3150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13" idx="5"/>
          </p:cNvCxnSpPr>
          <p:nvPr/>
        </p:nvCxnSpPr>
        <p:spPr>
          <a:xfrm flipH="1" flipV="1">
            <a:off x="4379373" y="3621605"/>
            <a:ext cx="768361" cy="3150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14" idx="5"/>
          </p:cNvCxnSpPr>
          <p:nvPr/>
        </p:nvCxnSpPr>
        <p:spPr>
          <a:xfrm flipH="1" flipV="1">
            <a:off x="6457939" y="3621605"/>
            <a:ext cx="1382190" cy="3150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18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case: </a:t>
            </a:r>
            <a:r>
              <a:rPr lang="en-US" i="1" dirty="0" smtClean="0"/>
              <a:t>L</a:t>
            </a:r>
            <a:r>
              <a:rPr lang="en-US" dirty="0" smtClean="0"/>
              <a:t> =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245475" cy="4373563"/>
          </a:xfrm>
        </p:spPr>
        <p:txBody>
          <a:bodyPr/>
          <a:lstStyle/>
          <a:p>
            <a:r>
              <a:rPr lang="en-US" dirty="0" smtClean="0"/>
              <a:t>M is perfect matching </a:t>
            </a:r>
            <a:r>
              <a:rPr lang="en-US" dirty="0" smtClean="0">
                <a:sym typeface="Wingdings"/>
              </a:rPr>
              <a:t> construction has perfect cycle cover.</a:t>
            </a:r>
          </a:p>
          <a:p>
            <a:r>
              <a:rPr lang="en-US" dirty="0" smtClean="0">
                <a:sym typeface="Wingdings"/>
              </a:rPr>
              <a:t>For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dirty="0"/>
              <a:t> </a:t>
            </a:r>
            <a:r>
              <a:rPr lang="en-US" dirty="0" smtClean="0"/>
              <a:t>not in </a:t>
            </a:r>
            <a:r>
              <a:rPr lang="en-US" i="1" dirty="0" smtClean="0"/>
              <a:t>T:</a:t>
            </a:r>
          </a:p>
          <a:p>
            <a:endParaRPr lang="en-US" dirty="0" smtClean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cxnSp>
        <p:nvCxnSpPr>
          <p:cNvPr id="10" name="Straight Arrow Connector 9"/>
          <p:cNvCxnSpPr>
            <a:stCxn id="10" idx="6"/>
            <a:endCxn id="13" idx="2"/>
          </p:cNvCxnSpPr>
          <p:nvPr/>
        </p:nvCxnSpPr>
        <p:spPr>
          <a:xfrm flipV="1">
            <a:off x="2387600" y="3412066"/>
            <a:ext cx="1485900" cy="1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3" idx="6"/>
            <a:endCxn id="14" idx="2"/>
          </p:cNvCxnSpPr>
          <p:nvPr/>
        </p:nvCxnSpPr>
        <p:spPr>
          <a:xfrm>
            <a:off x="4466167" y="3412066"/>
            <a:ext cx="1485899" cy="0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stCxn id="14" idx="0"/>
            <a:endCxn id="10" idx="0"/>
          </p:cNvCxnSpPr>
          <p:nvPr/>
        </p:nvCxnSpPr>
        <p:spPr>
          <a:xfrm rot="16200000" flipH="1" flipV="1">
            <a:off x="4169833" y="1037165"/>
            <a:ext cx="1" cy="4157133"/>
          </a:xfrm>
          <a:prstGeom prst="curvedConnector3">
            <a:avLst>
              <a:gd name="adj1" fmla="val -22860000000"/>
            </a:avLst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168402" y="5351303"/>
            <a:ext cx="592667" cy="5926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x</a:t>
            </a:r>
            <a:r>
              <a:rPr lang="en-US" baseline="-25000" dirty="0" err="1" smtClean="0"/>
              <a:t>a</a:t>
            </a:r>
            <a:endParaRPr lang="en-US" baseline="30000" dirty="0"/>
          </a:p>
        </p:txBody>
      </p:sp>
      <p:cxnSp>
        <p:nvCxnSpPr>
          <p:cNvPr id="20" name="Straight Arrow Connector 19"/>
          <p:cNvCxnSpPr>
            <a:stCxn id="27" idx="4"/>
            <a:endCxn id="28" idx="7"/>
          </p:cNvCxnSpPr>
          <p:nvPr/>
        </p:nvCxnSpPr>
        <p:spPr>
          <a:xfrm flipH="1">
            <a:off x="1674275" y="4529348"/>
            <a:ext cx="781063" cy="90874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8" idx="1"/>
            <a:endCxn id="25" idx="4"/>
          </p:cNvCxnSpPr>
          <p:nvPr/>
        </p:nvCxnSpPr>
        <p:spPr>
          <a:xfrm flipH="1" flipV="1">
            <a:off x="651938" y="4532048"/>
            <a:ext cx="603258" cy="90604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860798" y="5351303"/>
            <a:ext cx="592667" cy="5926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y</a:t>
            </a:r>
            <a:r>
              <a:rPr lang="en-US" baseline="-25000" dirty="0" err="1" smtClean="0"/>
              <a:t>b</a:t>
            </a:r>
            <a:endParaRPr lang="en-US" baseline="300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4366671" y="4529348"/>
            <a:ext cx="781063" cy="90874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3344334" y="4532048"/>
            <a:ext cx="603258" cy="90604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6553193" y="5351302"/>
            <a:ext cx="592667" cy="5926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z</a:t>
            </a:r>
            <a:r>
              <a:rPr lang="en-US" baseline="-25000" dirty="0" err="1" smtClean="0"/>
              <a:t>c</a:t>
            </a:r>
            <a:endParaRPr lang="en-US" baseline="30000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7059066" y="4529347"/>
            <a:ext cx="781063" cy="90874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6036729" y="4532047"/>
            <a:ext cx="603258" cy="90604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55604" y="3115733"/>
            <a:ext cx="2396067" cy="1416315"/>
            <a:chOff x="355604" y="3115733"/>
            <a:chExt cx="2396067" cy="1416315"/>
          </a:xfrm>
          <a:solidFill>
            <a:schemeClr val="tx2"/>
          </a:solidFill>
        </p:grpSpPr>
        <p:sp>
          <p:nvSpPr>
            <p:cNvPr id="7" name="Oval 6"/>
            <p:cNvSpPr/>
            <p:nvPr/>
          </p:nvSpPr>
          <p:spPr>
            <a:xfrm>
              <a:off x="1794933" y="3115733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x</a:t>
              </a:r>
              <a:r>
                <a:rPr lang="en-US" baseline="-25000" dirty="0" err="1" smtClean="0"/>
                <a:t>a</a:t>
              </a:r>
              <a:r>
                <a:rPr lang="en-US" baseline="30000" dirty="0" err="1" smtClean="0"/>
                <a:t>i</a:t>
              </a:r>
              <a:endParaRPr lang="en-US" baseline="30000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355604" y="39393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baseline="300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1168403" y="3936682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baseline="300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159004" y="39366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L-1</a:t>
              </a:r>
              <a:endParaRPr lang="en-US" sz="1200" baseline="30000" dirty="0"/>
            </a:p>
          </p:txBody>
        </p:sp>
        <p:cxnSp>
          <p:nvCxnSpPr>
            <p:cNvPr id="17" name="Straight Arrow Connector 16"/>
            <p:cNvCxnSpPr>
              <a:stCxn id="25" idx="6"/>
              <a:endCxn id="26" idx="2"/>
            </p:cNvCxnSpPr>
            <p:nvPr/>
          </p:nvCxnSpPr>
          <p:spPr>
            <a:xfrm flipV="1">
              <a:off x="948271" y="4233016"/>
              <a:ext cx="220132" cy="269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26" idx="6"/>
            </p:cNvCxnSpPr>
            <p:nvPr/>
          </p:nvCxnSpPr>
          <p:spPr>
            <a:xfrm flipV="1">
              <a:off x="1761070" y="4231320"/>
              <a:ext cx="220132" cy="1696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endCxn id="27" idx="2"/>
            </p:cNvCxnSpPr>
            <p:nvPr/>
          </p:nvCxnSpPr>
          <p:spPr>
            <a:xfrm>
              <a:off x="2019305" y="4231321"/>
              <a:ext cx="139699" cy="169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10" idx="2"/>
              <a:endCxn id="25" idx="0"/>
            </p:cNvCxnSpPr>
            <p:nvPr/>
          </p:nvCxnSpPr>
          <p:spPr>
            <a:xfrm flipH="1">
              <a:off x="651938" y="3412067"/>
              <a:ext cx="1142995" cy="52731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27" idx="0"/>
              <a:endCxn id="10" idx="5"/>
            </p:cNvCxnSpPr>
            <p:nvPr/>
          </p:nvCxnSpPr>
          <p:spPr>
            <a:xfrm flipH="1" flipV="1">
              <a:off x="2300806" y="3621606"/>
              <a:ext cx="154532" cy="315075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048000" y="3115732"/>
            <a:ext cx="2396067" cy="1416316"/>
            <a:chOff x="3048000" y="3115732"/>
            <a:chExt cx="2396067" cy="1416316"/>
          </a:xfrm>
          <a:solidFill>
            <a:schemeClr val="tx2"/>
          </a:solidFill>
        </p:grpSpPr>
        <p:sp>
          <p:nvSpPr>
            <p:cNvPr id="8" name="Oval 7"/>
            <p:cNvSpPr/>
            <p:nvPr/>
          </p:nvSpPr>
          <p:spPr>
            <a:xfrm>
              <a:off x="3873500" y="3115732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y</a:t>
              </a:r>
              <a:r>
                <a:rPr lang="en-US" baseline="-25000" dirty="0" err="1" smtClean="0"/>
                <a:t>b</a:t>
              </a:r>
              <a:r>
                <a:rPr lang="en-US" baseline="30000" dirty="0" err="1" smtClean="0"/>
                <a:t>i</a:t>
              </a:r>
              <a:endParaRPr lang="en-US" baseline="30000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3048000" y="39393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baseline="300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3860799" y="3936682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baseline="30000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4851400" y="39366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L-1</a:t>
              </a:r>
              <a:endParaRPr lang="en-US" sz="1200" baseline="30000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3640667" y="4233016"/>
              <a:ext cx="220132" cy="269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4453466" y="4231320"/>
              <a:ext cx="220132" cy="1696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4711701" y="4231321"/>
              <a:ext cx="139699" cy="169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13" idx="2"/>
              <a:endCxn id="44" idx="0"/>
            </p:cNvCxnSpPr>
            <p:nvPr/>
          </p:nvCxnSpPr>
          <p:spPr>
            <a:xfrm flipH="1">
              <a:off x="3344334" y="3412066"/>
              <a:ext cx="529166" cy="527315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endCxn id="13" idx="5"/>
            </p:cNvCxnSpPr>
            <p:nvPr/>
          </p:nvCxnSpPr>
          <p:spPr>
            <a:xfrm flipH="1" flipV="1">
              <a:off x="4379373" y="3621605"/>
              <a:ext cx="768361" cy="315076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5740395" y="3115732"/>
            <a:ext cx="2396067" cy="1416315"/>
            <a:chOff x="5740395" y="3115732"/>
            <a:chExt cx="2396067" cy="1416315"/>
          </a:xfrm>
          <a:solidFill>
            <a:schemeClr val="tx2"/>
          </a:solidFill>
        </p:grpSpPr>
        <p:sp>
          <p:nvSpPr>
            <p:cNvPr id="9" name="Oval 8"/>
            <p:cNvSpPr/>
            <p:nvPr/>
          </p:nvSpPr>
          <p:spPr>
            <a:xfrm>
              <a:off x="5952066" y="3115732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z</a:t>
              </a:r>
              <a:r>
                <a:rPr lang="en-US" baseline="-25000" dirty="0" err="1" smtClean="0"/>
                <a:t>c</a:t>
              </a:r>
              <a:r>
                <a:rPr lang="en-US" baseline="30000" dirty="0" err="1" smtClean="0"/>
                <a:t>i</a:t>
              </a:r>
              <a:endParaRPr lang="en-US" baseline="30000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740395" y="3939380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baseline="300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6553194" y="39366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baseline="30000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7543795" y="3936680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L-1</a:t>
              </a:r>
              <a:endParaRPr lang="en-US" sz="1200" baseline="300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6333062" y="4233015"/>
              <a:ext cx="220132" cy="269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7145861" y="4231319"/>
              <a:ext cx="220132" cy="1696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7404096" y="4231320"/>
              <a:ext cx="139699" cy="169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14" idx="2"/>
            </p:cNvCxnSpPr>
            <p:nvPr/>
          </p:nvCxnSpPr>
          <p:spPr>
            <a:xfrm>
              <a:off x="5952066" y="3412066"/>
              <a:ext cx="84663" cy="52731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endCxn id="14" idx="5"/>
            </p:cNvCxnSpPr>
            <p:nvPr/>
          </p:nvCxnSpPr>
          <p:spPr>
            <a:xfrm flipH="1" flipV="1">
              <a:off x="6457939" y="3621605"/>
              <a:ext cx="1382190" cy="315075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428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6" grpId="0" animBg="1"/>
      <p:bldP spid="25" grpId="0" animBg="1"/>
      <p:bldP spid="3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12538</TotalTime>
  <Words>3283</Words>
  <Application>Microsoft Macintosh PowerPoint</Application>
  <PresentationFormat>On-screen Show (4:3)</PresentationFormat>
  <Paragraphs>559</Paragraphs>
  <Slides>52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 Black</vt:lpstr>
      <vt:lpstr>Calibri</vt:lpstr>
      <vt:lpstr>Symbol</vt:lpstr>
      <vt:lpstr>Wingdings</vt:lpstr>
      <vt:lpstr>Arial</vt:lpstr>
      <vt:lpstr>Essential</vt:lpstr>
      <vt:lpstr>Applied Mechanism Design For Social Good</vt:lpstr>
      <vt:lpstr>This class: Batch Clearing of  Organ Exchanges</vt:lpstr>
      <vt:lpstr>The clearing problem</vt:lpstr>
      <vt:lpstr>Special case: L = 2</vt:lpstr>
      <vt:lpstr>Special case: L = ∞</vt:lpstr>
      <vt:lpstr>General Case: L = ?</vt:lpstr>
      <vt:lpstr>General Case: L = ?</vt:lpstr>
      <vt:lpstr>General case: L = ?</vt:lpstr>
      <vt:lpstr>General case: L = ?</vt:lpstr>
      <vt:lpstr>General Case: L = ?</vt:lpstr>
      <vt:lpstr>Hopeless …?</vt:lpstr>
      <vt:lpstr>Basic Approach #1: The Edge formulation</vt:lpstr>
      <vt:lpstr>State of the art for edge formulation</vt:lpstr>
      <vt:lpstr>Best Edge Formulation</vt:lpstr>
      <vt:lpstr>Basic Approach #2: The Cycle Formulation</vt:lpstr>
      <vt:lpstr>Solving the Cycle Formulation IP</vt:lpstr>
      <vt:lpstr>Column generation</vt:lpstr>
      <vt:lpstr>DFS to solve pricing problem</vt:lpstr>
      <vt:lpstr>General pricing of cycles &amp; Chains is NP-hard</vt:lpstr>
      <vt:lpstr>Comparison</vt:lpstr>
      <vt:lpstr>Compact formulations</vt:lpstr>
      <vt:lpstr>Compact formulations</vt:lpstr>
      <vt:lpstr>PIEF: A compact model for cycles only</vt:lpstr>
      <vt:lpstr>PICEF: Position-Indexed Chain-Edge Formulation</vt:lpstr>
      <vt:lpstr>PICEF: Position-Indexed Chain-Edge Formulation</vt:lpstr>
      <vt:lpstr>What if there are Still too many Variables?</vt:lpstr>
      <vt:lpstr>Polynomial-TIME Cycle Pricing</vt:lpstr>
      <vt:lpstr>Adapted Bellman-Ford Pricing for cycles only</vt:lpstr>
      <vt:lpstr>Failure-aware Kidney Exchange</vt:lpstr>
      <vt:lpstr>How do All These models perform in PRactice?</vt:lpstr>
      <vt:lpstr>Real Match Runs UNOS &amp; NLDKSS</vt:lpstr>
      <vt:lpstr>PowerPoint Presentation</vt:lpstr>
      <vt:lpstr>Generated Data |P|=700, Increasing %Altruists</vt:lpstr>
      <vt:lpstr>PowerPoint Presentation</vt:lpstr>
      <vt:lpstr>Is Life Always so (NP-)Hard?</vt:lpstr>
      <vt:lpstr>One Simple Assumption Complexity Theory Hates!</vt:lpstr>
      <vt:lpstr>A New model For kidney Exchange</vt:lpstr>
      <vt:lpstr>Clearing is now in polynomial time</vt:lpstr>
      <vt:lpstr>Clearing is now in polynomial time</vt:lpstr>
      <vt:lpstr>Clearing is now in polynomial time</vt:lpstr>
      <vt:lpstr>Clearing is now in polynomial time</vt:lpstr>
      <vt:lpstr>Clearing is now in polynomial time</vt:lpstr>
      <vt:lpstr>Flipping attributes is also easy </vt:lpstr>
      <vt:lpstr>A Concrete Instantiation: Thresholding</vt:lpstr>
      <vt:lpstr>Upper Bound: Sometimes You need Lots of bits</vt:lpstr>
      <vt:lpstr>Hardness: How many Bits do I Need For This Graph?</vt:lpstr>
      <vt:lpstr>Computing  (k,t)-Representations: QCP</vt:lpstr>
      <vt:lpstr>Computing  (k,t)-Representations: IP</vt:lpstr>
      <vt:lpstr>Computing  (k,0)-Representations: SAT</vt:lpstr>
      <vt:lpstr>PowerPoint Presentation</vt:lpstr>
      <vt:lpstr>Relaxing the threshold</vt:lpstr>
      <vt:lpstr>Next Class: Dynamic Optimization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1680</cp:revision>
  <cp:lastPrinted>2016-10-04T05:24:31Z</cp:lastPrinted>
  <dcterms:created xsi:type="dcterms:W3CDTF">2013-03-05T15:39:19Z</dcterms:created>
  <dcterms:modified xsi:type="dcterms:W3CDTF">2016-10-04T05:29:27Z</dcterms:modified>
</cp:coreProperties>
</file>