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2"/>
  </p:notesMasterIdLst>
  <p:handoutMasterIdLst>
    <p:handoutMasterId r:id="rId43"/>
  </p:handoutMasterIdLst>
  <p:sldIdLst>
    <p:sldId id="256" r:id="rId2"/>
    <p:sldId id="408" r:id="rId3"/>
    <p:sldId id="427" r:id="rId4"/>
    <p:sldId id="446" r:id="rId5"/>
    <p:sldId id="447" r:id="rId6"/>
    <p:sldId id="448" r:id="rId7"/>
    <p:sldId id="449" r:id="rId8"/>
    <p:sldId id="451" r:id="rId9"/>
    <p:sldId id="452" r:id="rId10"/>
    <p:sldId id="453" r:id="rId11"/>
    <p:sldId id="454" r:id="rId12"/>
    <p:sldId id="455" r:id="rId13"/>
    <p:sldId id="456" r:id="rId14"/>
    <p:sldId id="481" r:id="rId15"/>
    <p:sldId id="496" r:id="rId16"/>
    <p:sldId id="482" r:id="rId17"/>
    <p:sldId id="459" r:id="rId18"/>
    <p:sldId id="460" r:id="rId19"/>
    <p:sldId id="462" r:id="rId20"/>
    <p:sldId id="483" r:id="rId21"/>
    <p:sldId id="484" r:id="rId22"/>
    <p:sldId id="485" r:id="rId23"/>
    <p:sldId id="486" r:id="rId24"/>
    <p:sldId id="487" r:id="rId25"/>
    <p:sldId id="488" r:id="rId26"/>
    <p:sldId id="472" r:id="rId27"/>
    <p:sldId id="473" r:id="rId28"/>
    <p:sldId id="474" r:id="rId29"/>
    <p:sldId id="475" r:id="rId30"/>
    <p:sldId id="489" r:id="rId31"/>
    <p:sldId id="477" r:id="rId32"/>
    <p:sldId id="478" r:id="rId33"/>
    <p:sldId id="479" r:id="rId34"/>
    <p:sldId id="492" r:id="rId35"/>
    <p:sldId id="490" r:id="rId36"/>
    <p:sldId id="493" r:id="rId37"/>
    <p:sldId id="494" r:id="rId38"/>
    <p:sldId id="495" r:id="rId39"/>
    <p:sldId id="491" r:id="rId40"/>
    <p:sldId id="44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5" autoAdjust="0"/>
    <p:restoredTop sz="92277" autoAdjust="0"/>
  </p:normalViewPr>
  <p:slideViewPr>
    <p:cSldViewPr snapToGrid="0" snapToObjects="1">
      <p:cViewPr varScale="1">
        <p:scale>
          <a:sx n="91" d="100"/>
          <a:sy n="91" d="100"/>
        </p:scale>
        <p:origin x="19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1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6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85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04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NYU Stern IOMS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0.png"/><Relationship Id="rId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#</a:t>
            </a:r>
            <a:r>
              <a:rPr lang="en-US" sz="1600" b="1" dirty="0" smtClean="0"/>
              <a:t>12 </a:t>
            </a:r>
            <a:r>
              <a:rPr lang="en-US" sz="1600" b="1" dirty="0" smtClean="0"/>
              <a:t>– </a:t>
            </a:r>
            <a:r>
              <a:rPr lang="en-US" sz="1600" b="1" dirty="0" smtClean="0"/>
              <a:t>10/6/2016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In theory, we’re losing out on </a:t>
            </a:r>
            <a:r>
              <a:rPr lang="en-US" sz="3200" i="1" dirty="0" smtClean="0"/>
              <a:t>expected actual transplants</a:t>
            </a:r>
            <a:r>
              <a:rPr lang="en-US" sz="3200" dirty="0" smtClean="0"/>
              <a:t> by maximizing match cardinality.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… What about in practice?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2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43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UNOS</a:t>
            </a:r>
          </a:p>
          <a:p>
            <a:pPr algn="ctr"/>
            <a:r>
              <a:rPr lang="en-US" sz="3600" dirty="0" smtClean="0"/>
              <a:t>2010-2014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unos_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8961120" cy="434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unos_bimod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712"/>
            <a:ext cx="8961120" cy="437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090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this new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Real-world kidney exchanges are still small</a:t>
            </a:r>
          </a:p>
          <a:p>
            <a:pPr lvl="1"/>
            <a:r>
              <a:rPr lang="en-US" dirty="0" smtClean="0"/>
              <a:t>Mostly around 300 donors and 300 patients</a:t>
            </a:r>
            <a:endParaRPr lang="en-US" dirty="0" smtClean="0"/>
          </a:p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Un</a:t>
            </a:r>
            <a:r>
              <a:rPr lang="en-US" dirty="0" smtClean="0"/>
              <a:t>discounted </a:t>
            </a:r>
            <a:r>
              <a:rPr lang="en-US" dirty="0" smtClean="0"/>
              <a:t>clearing problem is NP-hard when cycle/chain cap </a:t>
            </a:r>
            <a:r>
              <a:rPr lang="en-US" i="1" dirty="0" smtClean="0"/>
              <a:t>L ≥</a:t>
            </a:r>
            <a:r>
              <a:rPr lang="en-US" dirty="0" smtClean="0"/>
              <a:t> </a:t>
            </a:r>
            <a:r>
              <a:rPr lang="en-US" dirty="0" smtClean="0"/>
              <a:t>3 (reduction from 3D-matching last class)</a:t>
            </a:r>
            <a:endParaRPr lang="en-US" sz="1800" dirty="0" smtClean="0"/>
          </a:p>
          <a:p>
            <a:pPr lvl="1"/>
            <a:r>
              <a:rPr lang="en-US" dirty="0" smtClean="0"/>
              <a:t>Special case of our </a:t>
            </a:r>
            <a:r>
              <a:rPr lang="en-US" dirty="0" smtClean="0"/>
              <a:t>problem</a:t>
            </a:r>
          </a:p>
          <a:p>
            <a:pPr lvl="1"/>
            <a:r>
              <a:rPr lang="en-US" dirty="0" smtClean="0"/>
              <a:t>(Set success rate q = 1 for all edges)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9091" y="2608978"/>
            <a:ext cx="8563584" cy="1384995"/>
            <a:chOff x="123216" y="4550357"/>
            <a:chExt cx="8563584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653886"/>
              <a:ext cx="8229600" cy="117793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The restricted </a:t>
              </a:r>
              <a:r>
                <a:rPr lang="en-US" sz="2800" b="1" dirty="0" smtClean="0"/>
                <a:t>discounted</a:t>
              </a:r>
              <a:r>
                <a:rPr lang="en-US" sz="2800" dirty="0" smtClean="0"/>
                <a:t> maximum cycle cover problem is NP-hard. 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3216" y="4550357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770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can’t use the current solver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1768"/>
          </a:xfrm>
        </p:spPr>
        <p:txBody>
          <a:bodyPr/>
          <a:lstStyle/>
          <a:p>
            <a:r>
              <a:rPr lang="en-US" dirty="0" smtClean="0"/>
              <a:t>Branch-and-bound IP solvers use upper and lower bounds to prune </a:t>
            </a:r>
            <a:r>
              <a:rPr lang="en-US" dirty="0" err="1" smtClean="0"/>
              <a:t>subtrees</a:t>
            </a:r>
            <a:r>
              <a:rPr lang="en-US" dirty="0" smtClean="0"/>
              <a:t> during search</a:t>
            </a:r>
          </a:p>
          <a:p>
            <a:r>
              <a:rPr lang="en-US" dirty="0" smtClean="0"/>
              <a:t>Upper bound: cycle cover with no length cap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b="0" dirty="0" smtClean="0"/>
              <a:t>(Last class: PTIME </a:t>
            </a:r>
            <a:r>
              <a:rPr lang="en-US" b="0" dirty="0" smtClean="0"/>
              <a:t>through max weighted perfect </a:t>
            </a:r>
            <a:r>
              <a:rPr lang="en-US" b="0" dirty="0" smtClean="0"/>
              <a:t>matching)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indent="-182880"/>
            <a:r>
              <a:rPr lang="en-US" dirty="0" smtClean="0"/>
              <a:t>But now it is better to use shorter cycles instead of longer cycles to cover the same set of vertices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23216" y="3737988"/>
            <a:ext cx="3663539" cy="1484416"/>
            <a:chOff x="457200" y="2565070"/>
            <a:chExt cx="3663539" cy="1484416"/>
          </a:xfrm>
        </p:grpSpPr>
        <p:sp>
          <p:nvSpPr>
            <p:cNvPr id="9" name="Oval 8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1</a:t>
              </a:r>
              <a:endParaRPr lang="en-US" sz="1400" baseline="-25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3</a:t>
              </a:r>
              <a:endParaRPr lang="en-US" sz="1400" baseline="-250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5</a:t>
              </a:r>
              <a:endParaRPr lang="en-US" baseline="-25000" dirty="0"/>
            </a:p>
          </p:txBody>
        </p:sp>
        <p:cxnSp>
          <p:nvCxnSpPr>
            <p:cNvPr id="14" name="Curved Connector 13"/>
            <p:cNvCxnSpPr>
              <a:stCxn id="11" idx="7"/>
              <a:endCxn id="13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13" idx="7"/>
              <a:endCxn id="12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12" idx="7"/>
              <a:endCxn id="14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stCxn id="13" idx="3"/>
              <a:endCxn id="11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12" idx="3"/>
              <a:endCxn id="13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14" idx="3"/>
              <a:endCxn id="12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14" idx="4"/>
              <a:endCxn id="15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15" idx="2"/>
              <a:endCxn id="11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</a:t>
              </a:r>
              <a:r>
                <a:rPr lang="en-US" sz="1400" baseline="-25000" dirty="0" smtClean="0"/>
                <a:t>6</a:t>
              </a:r>
              <a:endParaRPr lang="en-US" baseline="-25000" dirty="0"/>
            </a:p>
          </p:txBody>
        </p:sp>
        <p:cxnSp>
          <p:nvCxnSpPr>
            <p:cNvPr id="23" name="Curved Connector 22"/>
            <p:cNvCxnSpPr>
              <a:stCxn id="15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4274232" y="3449374"/>
            <a:ext cx="4611005" cy="1773030"/>
            <a:chOff x="2083123" y="5039713"/>
            <a:chExt cx="4611005" cy="1773030"/>
          </a:xfrm>
        </p:grpSpPr>
        <p:grpSp>
          <p:nvGrpSpPr>
            <p:cNvPr id="24" name="Group 23"/>
            <p:cNvGrpSpPr/>
            <p:nvPr/>
          </p:nvGrpSpPr>
          <p:grpSpPr>
            <a:xfrm>
              <a:off x="2332505" y="5538477"/>
              <a:ext cx="4112241" cy="775502"/>
              <a:chOff x="2533780" y="5306464"/>
              <a:chExt cx="4112241" cy="77550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2533780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3355314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4176848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998382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5819916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641450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508845" y="5465435"/>
              <a:ext cx="3754990" cy="921586"/>
              <a:chOff x="2710120" y="5233422"/>
              <a:chExt cx="3754990" cy="921586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2714691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2710120" y="5233422"/>
                <a:ext cx="473425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536225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3531654" y="5233422"/>
                <a:ext cx="473425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357759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353188" y="5233422"/>
                <a:ext cx="473425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179293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2710120" y="5233422"/>
                <a:ext cx="2938027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000827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2087694" y="5039713"/>
              <a:ext cx="4606434" cy="498764"/>
              <a:chOff x="2288969" y="4807700"/>
              <a:chExt cx="4606434" cy="49876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2288969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smtClean="0"/>
                  <a:t>d</a:t>
                </a:r>
                <a:r>
                  <a:rPr lang="en-US" sz="1400" baseline="-25000" smtClean="0"/>
                  <a:t>1</a:t>
                </a:r>
                <a:endParaRPr lang="en-US" sz="1400" baseline="-25000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110503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d</a:t>
                </a:r>
                <a:r>
                  <a:rPr lang="en-US" sz="1400" baseline="-25000" dirty="0" smtClean="0"/>
                  <a:t>2</a:t>
                </a:r>
                <a:endParaRPr lang="en-US" sz="1400" baseline="-25000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932037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d</a:t>
                </a:r>
                <a:r>
                  <a:rPr lang="en-US" sz="1400" baseline="-25000" dirty="0" smtClean="0"/>
                  <a:t>3</a:t>
                </a:r>
                <a:endParaRPr lang="en-US" sz="1400" baseline="-25000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753571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d</a:t>
                </a:r>
                <a:r>
                  <a:rPr lang="en-US" sz="1400" baseline="-25000" dirty="0" smtClean="0"/>
                  <a:t>4</a:t>
                </a:r>
                <a:endParaRPr lang="en-US" sz="1400" baseline="-25000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575105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d</a:t>
                </a:r>
                <a:r>
                  <a:rPr lang="en-US" sz="1400" baseline="-25000" dirty="0" smtClean="0"/>
                  <a:t>5</a:t>
                </a:r>
                <a:endParaRPr lang="en-US" sz="1400" baseline="-25000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396639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d</a:t>
                </a:r>
                <a:r>
                  <a:rPr lang="en-US" sz="1400" baseline="-25000" dirty="0" smtClean="0"/>
                  <a:t>6</a:t>
                </a:r>
                <a:endParaRPr lang="en-US" sz="1400" baseline="-250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083123" y="6313979"/>
              <a:ext cx="4606434" cy="498764"/>
              <a:chOff x="2284398" y="6081966"/>
              <a:chExt cx="4606434" cy="498764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284398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</a:t>
                </a:r>
                <a:r>
                  <a:rPr lang="en-US" sz="1400" baseline="-25000" dirty="0" smtClean="0"/>
                  <a:t>1</a:t>
                </a:r>
                <a:endParaRPr lang="en-US" sz="1400" baseline="-25000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105932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</a:t>
                </a:r>
                <a:r>
                  <a:rPr lang="en-US" sz="1400" baseline="-25000" dirty="0" smtClean="0"/>
                  <a:t>2</a:t>
                </a:r>
                <a:endParaRPr lang="en-US" sz="1400" baseline="-25000" dirty="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27466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</a:t>
                </a:r>
                <a:r>
                  <a:rPr lang="en-US" sz="1400" baseline="-25000" dirty="0" smtClean="0"/>
                  <a:t>3</a:t>
                </a:r>
                <a:endParaRPr lang="en-US" sz="1400" baseline="-25000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749000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</a:t>
                </a:r>
                <a:r>
                  <a:rPr lang="en-US" sz="1400" baseline="-25000" dirty="0" smtClean="0"/>
                  <a:t>4</a:t>
                </a:r>
                <a:endParaRPr lang="en-US" sz="1400" baseline="-25000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70534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</a:t>
                </a:r>
                <a:r>
                  <a:rPr lang="en-US" sz="1400" baseline="-25000" dirty="0" smtClean="0"/>
                  <a:t>5</a:t>
                </a:r>
                <a:endParaRPr lang="en-US" sz="1400" baseline="-25000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392068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p</a:t>
                </a:r>
                <a:r>
                  <a:rPr lang="en-US" sz="1400" baseline="-25000" dirty="0" smtClean="0"/>
                  <a:t>6</a:t>
                </a:r>
                <a:endParaRPr lang="en-US" sz="1400" baseline="-25000" dirty="0"/>
              </a:p>
            </p:txBody>
          </p:sp>
        </p:grpSp>
      </p:grpSp>
      <p:sp>
        <p:nvSpPr>
          <p:cNvPr id="65" name="Down Arrow 64"/>
          <p:cNvSpPr/>
          <p:nvPr/>
        </p:nvSpPr>
        <p:spPr>
          <a:xfrm rot="16200000">
            <a:off x="3885673" y="4032693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can’t use the  current solver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895918"/>
            <a:ext cx="8011551" cy="1766880"/>
          </a:xfrm>
        </p:spPr>
        <p:txBody>
          <a:bodyPr>
            <a:normAutofit/>
          </a:bodyPr>
          <a:lstStyle/>
          <a:p>
            <a:r>
              <a:rPr lang="en-US" dirty="0" smtClean="0"/>
              <a:t>Reduce from 3D-matching, like last class.  Intuition: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3-cycles are better than L-cycles, for L&gt;3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Want the top (blue) vertices matched in 3-cycles, not L-cycles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We showed this happens </a:t>
            </a:r>
            <a:r>
              <a:rPr lang="en-US" dirty="0" err="1" smtClean="0"/>
              <a:t>iff</a:t>
            </a:r>
            <a:r>
              <a:rPr lang="en-US" dirty="0" smtClean="0"/>
              <a:t> there is a 3D-matching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9091" y="1420789"/>
            <a:ext cx="8563584" cy="1384995"/>
            <a:chOff x="123216" y="4550357"/>
            <a:chExt cx="8563584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653886"/>
              <a:ext cx="8229600" cy="117793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The </a:t>
              </a:r>
              <a:r>
                <a:rPr lang="en-US" sz="2800" dirty="0" smtClean="0"/>
                <a:t>unrestricted </a:t>
              </a:r>
              <a:r>
                <a:rPr lang="en-US" sz="2800" b="1" dirty="0" smtClean="0"/>
                <a:t>discounted</a:t>
              </a:r>
              <a:r>
                <a:rPr lang="en-US" sz="2800" dirty="0" smtClean="0"/>
                <a:t> maximum cycle cover problem is NP-hard. 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3216" y="4550357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580561" y="5033347"/>
            <a:ext cx="4014628" cy="1459264"/>
            <a:chOff x="355604" y="3115731"/>
            <a:chExt cx="7780858" cy="2828239"/>
          </a:xfrm>
        </p:grpSpPr>
        <p:grpSp>
          <p:nvGrpSpPr>
            <p:cNvPr id="48" name="Group 47"/>
            <p:cNvGrpSpPr/>
            <p:nvPr/>
          </p:nvGrpSpPr>
          <p:grpSpPr>
            <a:xfrm>
              <a:off x="1794933" y="3115731"/>
              <a:ext cx="4749800" cy="592669"/>
              <a:chOff x="1794933" y="3115731"/>
              <a:chExt cx="4749800" cy="592669"/>
            </a:xfrm>
            <a:solidFill>
              <a:schemeClr val="accent3"/>
            </a:solidFill>
          </p:grpSpPr>
          <p:sp>
            <p:nvSpPr>
              <p:cNvPr id="49" name="Oval 48"/>
              <p:cNvSpPr/>
              <p:nvPr/>
            </p:nvSpPr>
            <p:spPr>
              <a:xfrm>
                <a:off x="1794933" y="3115733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873500" y="311573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952066" y="311573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52" name="Straight Arrow Connector 51"/>
              <p:cNvCxnSpPr>
                <a:stCxn id="56" idx="6"/>
                <a:endCxn id="59" idx="2"/>
              </p:cNvCxnSpPr>
              <p:nvPr/>
            </p:nvCxnSpPr>
            <p:spPr>
              <a:xfrm flipV="1">
                <a:off x="2387600" y="3412066"/>
                <a:ext cx="1485900" cy="1"/>
              </a:xfrm>
              <a:prstGeom prst="straightConnector1">
                <a:avLst/>
              </a:prstGeom>
              <a:grpFill/>
              <a:ln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stCxn id="59" idx="6"/>
                <a:endCxn id="60" idx="2"/>
              </p:cNvCxnSpPr>
              <p:nvPr/>
            </p:nvCxnSpPr>
            <p:spPr>
              <a:xfrm>
                <a:off x="4466167" y="3412066"/>
                <a:ext cx="1485899" cy="0"/>
              </a:xfrm>
              <a:prstGeom prst="straightConnector1">
                <a:avLst/>
              </a:prstGeom>
              <a:grpFill/>
              <a:ln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urved Connector 53"/>
              <p:cNvCxnSpPr>
                <a:stCxn id="60" idx="0"/>
                <a:endCxn id="56" idx="0"/>
              </p:cNvCxnSpPr>
              <p:nvPr/>
            </p:nvCxnSpPr>
            <p:spPr>
              <a:xfrm rot="16200000" flipH="1" flipV="1">
                <a:off x="4169833" y="1037165"/>
                <a:ext cx="1" cy="4157133"/>
              </a:xfrm>
              <a:prstGeom prst="curvedConnector3">
                <a:avLst>
                  <a:gd name="adj1" fmla="val -22860000000"/>
                </a:avLst>
              </a:prstGeom>
              <a:grpFill/>
              <a:ln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355604" y="3936680"/>
              <a:ext cx="7780858" cy="2007290"/>
              <a:chOff x="355604" y="3936680"/>
              <a:chExt cx="7780858" cy="2007290"/>
            </a:xfrm>
            <a:solidFill>
              <a:schemeClr val="tx2"/>
            </a:solidFill>
          </p:grpSpPr>
          <p:sp>
            <p:nvSpPr>
              <p:cNvPr id="56" name="Oval 55"/>
              <p:cNvSpPr/>
              <p:nvPr/>
            </p:nvSpPr>
            <p:spPr>
              <a:xfrm>
                <a:off x="355604" y="39393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168403" y="393668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159004" y="39366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30000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168402" y="5351303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60" name="Straight Arrow Connector 59"/>
              <p:cNvCxnSpPr>
                <a:stCxn id="71" idx="6"/>
                <a:endCxn id="72" idx="2"/>
              </p:cNvCxnSpPr>
              <p:nvPr/>
            </p:nvCxnSpPr>
            <p:spPr>
              <a:xfrm flipV="1">
                <a:off x="948271" y="4233016"/>
                <a:ext cx="220132" cy="269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stCxn id="72" idx="6"/>
              </p:cNvCxnSpPr>
              <p:nvPr/>
            </p:nvCxnSpPr>
            <p:spPr>
              <a:xfrm flipV="1">
                <a:off x="1761070" y="4231320"/>
                <a:ext cx="220132" cy="1696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>
                <a:endCxn id="73" idx="2"/>
              </p:cNvCxnSpPr>
              <p:nvPr/>
            </p:nvCxnSpPr>
            <p:spPr>
              <a:xfrm>
                <a:off x="2019305" y="4231321"/>
                <a:ext cx="139699" cy="1694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>
                <a:stCxn id="73" idx="4"/>
                <a:endCxn id="74" idx="7"/>
              </p:cNvCxnSpPr>
              <p:nvPr/>
            </p:nvCxnSpPr>
            <p:spPr>
              <a:xfrm flipH="1">
                <a:off x="1674275" y="4529348"/>
                <a:ext cx="781063" cy="9087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>
                <a:stCxn id="74" idx="1"/>
                <a:endCxn id="71" idx="4"/>
              </p:cNvCxnSpPr>
              <p:nvPr/>
            </p:nvCxnSpPr>
            <p:spPr>
              <a:xfrm flipH="1" flipV="1">
                <a:off x="651938" y="4532048"/>
                <a:ext cx="603258" cy="9060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3048000" y="39393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860799" y="393668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851400" y="39366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30000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860798" y="5351303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V="1">
                <a:off x="3640667" y="4233016"/>
                <a:ext cx="220132" cy="269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4453466" y="4231320"/>
                <a:ext cx="220132" cy="1696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>
                <a:off x="4711701" y="4231321"/>
                <a:ext cx="139699" cy="1694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4366671" y="4529348"/>
                <a:ext cx="781063" cy="9087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3344334" y="4532048"/>
                <a:ext cx="603258" cy="9060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Oval 73"/>
              <p:cNvSpPr/>
              <p:nvPr/>
            </p:nvSpPr>
            <p:spPr>
              <a:xfrm>
                <a:off x="5740395" y="3939380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553194" y="39366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7543795" y="3936680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30000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553193" y="535130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V="1">
                <a:off x="6333062" y="4233015"/>
                <a:ext cx="220132" cy="269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7145861" y="4231319"/>
                <a:ext cx="220132" cy="1696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7404096" y="4231320"/>
                <a:ext cx="139699" cy="1694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H="1">
                <a:off x="7059066" y="4529347"/>
                <a:ext cx="781063" cy="9087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 flipV="1">
                <a:off x="6036729" y="4532047"/>
                <a:ext cx="603258" cy="9060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82"/>
            <p:cNvCxnSpPr>
              <a:stCxn id="56" idx="2"/>
              <a:endCxn id="71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59" idx="2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60" idx="2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3" idx="0"/>
              <a:endCxn id="56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endCxn id="59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endCxn id="60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Explosion 2 89"/>
          <p:cNvSpPr/>
          <p:nvPr/>
        </p:nvSpPr>
        <p:spPr>
          <a:xfrm>
            <a:off x="7131029" y="70340"/>
            <a:ext cx="1754208" cy="136283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B&amp;B upper bound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74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can use parts of the current solver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918"/>
            <a:ext cx="7620000" cy="1558345"/>
          </a:xfrm>
        </p:spPr>
        <p:txBody>
          <a:bodyPr/>
          <a:lstStyle/>
          <a:p>
            <a:r>
              <a:rPr lang="en-US" dirty="0" smtClean="0"/>
              <a:t>For all 2-cyles between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in the original graph, set corresponding undirected edge weight in translated graph to:</a:t>
            </a:r>
          </a:p>
          <a:p>
            <a:pPr lvl="1"/>
            <a:r>
              <a:rPr lang="en-US" i="1" dirty="0" smtClean="0"/>
              <a:t>w</a:t>
            </a:r>
            <a:r>
              <a:rPr lang="en-US" i="1" baseline="-25000" dirty="0" smtClean="0"/>
              <a:t>e’</a:t>
            </a:r>
            <a:r>
              <a:rPr lang="en-US" i="1" dirty="0" smtClean="0"/>
              <a:t> = q</a:t>
            </a:r>
            <a:r>
              <a:rPr lang="en-US" i="1" baseline="-25000" dirty="0" smtClean="0"/>
              <a:t>(</a:t>
            </a:r>
            <a:r>
              <a:rPr lang="en-US" i="1" baseline="-25000" dirty="0" err="1" smtClean="0"/>
              <a:t>u,v</a:t>
            </a:r>
            <a:r>
              <a:rPr lang="en-US" i="1" baseline="-25000" dirty="0" smtClean="0"/>
              <a:t>)</a:t>
            </a:r>
            <a:r>
              <a:rPr lang="en-US" i="1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smtClean="0"/>
              <a:t> q</a:t>
            </a:r>
            <a:r>
              <a:rPr lang="en-US" i="1" baseline="-25000" dirty="0" smtClean="0"/>
              <a:t>(</a:t>
            </a:r>
            <a:r>
              <a:rPr lang="en-US" i="1" baseline="-25000" dirty="0" err="1" smtClean="0"/>
              <a:t>v,u</a:t>
            </a:r>
            <a:r>
              <a:rPr lang="en-US" i="1" baseline="-25000" dirty="0" smtClean="0"/>
              <a:t>)</a:t>
            </a:r>
            <a:r>
              <a:rPr lang="en-US" i="1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>
                <a:sym typeface="Wingdings"/>
              </a:rPr>
              <a:t> </a:t>
            </a:r>
            <a:r>
              <a:rPr lang="en-US" dirty="0" smtClean="0"/>
              <a:t>( </a:t>
            </a:r>
            <a:r>
              <a:rPr lang="en-US" i="1" dirty="0" smtClean="0"/>
              <a:t>w</a:t>
            </a:r>
            <a:r>
              <a:rPr lang="en-US" i="1" baseline="-25000" dirty="0" smtClean="0"/>
              <a:t>(</a:t>
            </a:r>
            <a:r>
              <a:rPr lang="en-US" i="1" baseline="-25000" dirty="0" err="1" smtClean="0"/>
              <a:t>u,v</a:t>
            </a:r>
            <a:r>
              <a:rPr lang="en-US" i="1" baseline="-25000" dirty="0" smtClean="0"/>
              <a:t>)</a:t>
            </a:r>
            <a:r>
              <a:rPr lang="en-US" dirty="0" smtClean="0"/>
              <a:t> + </a:t>
            </a:r>
            <a:r>
              <a:rPr lang="en-US" i="1" dirty="0" smtClean="0"/>
              <a:t>w</a:t>
            </a:r>
            <a:r>
              <a:rPr lang="en-US" i="1" baseline="-25000" dirty="0" smtClean="0"/>
              <a:t>(</a:t>
            </a:r>
            <a:r>
              <a:rPr lang="en-US" i="1" baseline="-25000" dirty="0" err="1" smtClean="0"/>
              <a:t>v,u</a:t>
            </a:r>
            <a:r>
              <a:rPr lang="en-US" i="1" baseline="-25000" dirty="0" smtClean="0"/>
              <a:t>)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7131029" y="70340"/>
            <a:ext cx="1754208" cy="136283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B&amp;B lower bound</a:t>
            </a:r>
            <a:endParaRPr lang="en-US" sz="1400" dirty="0"/>
          </a:p>
        </p:txBody>
      </p:sp>
      <p:sp>
        <p:nvSpPr>
          <p:cNvPr id="33" name="Down Arrow 32"/>
          <p:cNvSpPr/>
          <p:nvPr/>
        </p:nvSpPr>
        <p:spPr>
          <a:xfrm rot="16200000">
            <a:off x="4136370" y="5192092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39091" y="1420789"/>
            <a:ext cx="8563584" cy="1384995"/>
            <a:chOff x="139091" y="1420789"/>
            <a:chExt cx="8563584" cy="1384995"/>
          </a:xfrm>
        </p:grpSpPr>
        <p:sp>
          <p:nvSpPr>
            <p:cNvPr id="34" name="Rounded Rectangle 33"/>
            <p:cNvSpPr/>
            <p:nvPr/>
          </p:nvSpPr>
          <p:spPr>
            <a:xfrm>
              <a:off x="473075" y="1524318"/>
              <a:ext cx="8229600" cy="117793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The restricted </a:t>
              </a:r>
              <a:r>
                <a:rPr lang="en-US" sz="2800" b="1" dirty="0" smtClean="0"/>
                <a:t>discounted</a:t>
              </a:r>
              <a:r>
                <a:rPr lang="en-US" sz="2800" dirty="0" smtClean="0"/>
                <a:t> </a:t>
              </a:r>
              <a:r>
                <a:rPr lang="en-US" sz="2800" dirty="0" smtClean="0"/>
                <a:t>maximum cycle cover problem </a:t>
              </a:r>
              <a:r>
                <a:rPr lang="en-US" sz="2800" dirty="0" smtClean="0"/>
                <a:t>is solvable in PTIME for </a:t>
              </a:r>
              <a:r>
                <a:rPr lang="en-US" sz="2800" i="1" dirty="0" smtClean="0"/>
                <a:t>L</a:t>
              </a:r>
              <a:r>
                <a:rPr lang="en-US" sz="2800" dirty="0" smtClean="0"/>
                <a:t>=2.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9091" y="1420789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7471" y="4130704"/>
            <a:ext cx="3663539" cy="2096854"/>
            <a:chOff x="257471" y="4412059"/>
            <a:chExt cx="3663539" cy="2096854"/>
          </a:xfrm>
        </p:grpSpPr>
        <p:grpSp>
          <p:nvGrpSpPr>
            <p:cNvPr id="6" name="Group 5"/>
            <p:cNvGrpSpPr/>
            <p:nvPr/>
          </p:nvGrpSpPr>
          <p:grpSpPr>
            <a:xfrm>
              <a:off x="257471" y="5024497"/>
              <a:ext cx="3663539" cy="1484416"/>
              <a:chOff x="457200" y="2565070"/>
              <a:chExt cx="3663539" cy="148441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57200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1</a:t>
                </a:r>
                <a:endParaRPr lang="en-US" sz="1400" baseline="-25000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567050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3</a:t>
                </a:r>
                <a:endParaRPr lang="en-US" sz="1400" baseline="-25000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512125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2</a:t>
                </a:r>
                <a:endParaRPr lang="en-US" sz="1400" baseline="-25000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621975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/>
                  <a:t>4</a:t>
                </a:r>
                <a:endParaRPr lang="en-US" baseline="-25000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039587" y="3550722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5</a:t>
                </a:r>
                <a:endParaRPr lang="en-US" baseline="-25000" dirty="0"/>
              </a:p>
            </p:txBody>
          </p:sp>
          <p:cxnSp>
            <p:nvCxnSpPr>
              <p:cNvPr id="12" name="Curved Connector 11"/>
              <p:cNvCxnSpPr>
                <a:stCxn id="9" idx="7"/>
                <a:endCxn id="11" idx="1"/>
              </p:cNvCxnSpPr>
              <p:nvPr/>
            </p:nvCxnSpPr>
            <p:spPr>
              <a:xfrm rot="5400000" flipH="1" flipV="1">
                <a:off x="1234044" y="228699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urved Connector 12"/>
              <p:cNvCxnSpPr>
                <a:stCxn id="11" idx="7"/>
                <a:endCxn id="10" idx="1"/>
              </p:cNvCxnSpPr>
              <p:nvPr/>
            </p:nvCxnSpPr>
            <p:spPr>
              <a:xfrm rot="5400000" flipH="1" flipV="1">
                <a:off x="2288969" y="228699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urved Connector 13"/>
              <p:cNvCxnSpPr>
                <a:stCxn id="10" idx="7"/>
                <a:endCxn id="12" idx="1"/>
              </p:cNvCxnSpPr>
              <p:nvPr/>
            </p:nvCxnSpPr>
            <p:spPr>
              <a:xfrm rot="5400000" flipH="1" flipV="1">
                <a:off x="3343894" y="228699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urved Connector 14"/>
              <p:cNvCxnSpPr>
                <a:stCxn id="11" idx="3"/>
                <a:endCxn id="9" idx="5"/>
              </p:cNvCxnSpPr>
              <p:nvPr/>
            </p:nvCxnSpPr>
            <p:spPr>
              <a:xfrm rot="5400000">
                <a:off x="1234045" y="263967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urved Connector 15"/>
              <p:cNvCxnSpPr>
                <a:stCxn id="10" idx="3"/>
                <a:endCxn id="11" idx="5"/>
              </p:cNvCxnSpPr>
              <p:nvPr/>
            </p:nvCxnSpPr>
            <p:spPr>
              <a:xfrm rot="5400000">
                <a:off x="2288970" y="263967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urved Connector 16"/>
              <p:cNvCxnSpPr>
                <a:stCxn id="12" idx="3"/>
                <a:endCxn id="10" idx="5"/>
              </p:cNvCxnSpPr>
              <p:nvPr/>
            </p:nvCxnSpPr>
            <p:spPr>
              <a:xfrm rot="5400000">
                <a:off x="3343895" y="263967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7"/>
              <p:cNvCxnSpPr>
                <a:stCxn id="12" idx="4"/>
                <a:endCxn id="13" idx="6"/>
              </p:cNvCxnSpPr>
              <p:nvPr/>
            </p:nvCxnSpPr>
            <p:spPr>
              <a:xfrm rot="5400000">
                <a:off x="2836719" y="2765466"/>
                <a:ext cx="736270" cy="1333006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urved Connector 18"/>
              <p:cNvCxnSpPr>
                <a:stCxn id="13" idx="2"/>
                <a:endCxn id="9" idx="4"/>
              </p:cNvCxnSpPr>
              <p:nvPr/>
            </p:nvCxnSpPr>
            <p:spPr>
              <a:xfrm rot="10800000">
                <a:off x="706583" y="3063834"/>
                <a:ext cx="1333005" cy="736270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457200" y="3550722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6</a:t>
                </a:r>
                <a:endParaRPr lang="en-US" baseline="-25000" dirty="0"/>
              </a:p>
            </p:txBody>
          </p:sp>
          <p:cxnSp>
            <p:nvCxnSpPr>
              <p:cNvPr id="21" name="Curved Connector 20"/>
              <p:cNvCxnSpPr>
                <a:stCxn id="13" idx="2"/>
              </p:cNvCxnSpPr>
              <p:nvPr/>
            </p:nvCxnSpPr>
            <p:spPr>
              <a:xfrm rot="10800000">
                <a:off x="955965" y="3800104"/>
                <a:ext cx="1083623" cy="12700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756235" y="4412059"/>
              <a:ext cx="635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q</a:t>
              </a:r>
              <a:r>
                <a:rPr lang="en-US" i="1" baseline="-25000" dirty="0" smtClean="0"/>
                <a:t>1</a:t>
              </a:r>
              <a:endParaRPr lang="en-US" i="1" baseline="-25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2888" y="5291924"/>
              <a:ext cx="635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q</a:t>
              </a:r>
              <a:r>
                <a:rPr lang="en-US" i="1" baseline="-25000" dirty="0" smtClean="0"/>
                <a:t>2</a:t>
              </a:r>
              <a:endParaRPr lang="en-US" i="1" baseline="-250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69146" y="4453203"/>
            <a:ext cx="3663539" cy="1774355"/>
            <a:chOff x="4869146" y="4734558"/>
            <a:chExt cx="3663539" cy="1774355"/>
          </a:xfrm>
        </p:grpSpPr>
        <p:grpSp>
          <p:nvGrpSpPr>
            <p:cNvPr id="23" name="Group 22"/>
            <p:cNvGrpSpPr/>
            <p:nvPr/>
          </p:nvGrpSpPr>
          <p:grpSpPr>
            <a:xfrm>
              <a:off x="4869146" y="5024497"/>
              <a:ext cx="3663539" cy="1484416"/>
              <a:chOff x="463549" y="5058707"/>
              <a:chExt cx="3663539" cy="148441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63549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1</a:t>
                </a:r>
                <a:endParaRPr lang="en-US" sz="1400" baseline="-250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73399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3</a:t>
                </a:r>
                <a:endParaRPr lang="en-US" sz="1400" baseline="-250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518474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2</a:t>
                </a:r>
                <a:endParaRPr lang="en-US" sz="1400" baseline="-25000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628324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/>
                  <a:t>4</a:t>
                </a:r>
                <a:endParaRPr lang="en-US" baseline="-25000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045936" y="6044359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5</a:t>
                </a:r>
                <a:endParaRPr lang="en-US" baseline="-25000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63549" y="6044359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v</a:t>
                </a:r>
                <a:r>
                  <a:rPr lang="en-US" sz="1400" baseline="-25000" dirty="0" smtClean="0"/>
                  <a:t>6</a:t>
                </a:r>
                <a:endParaRPr lang="en-US" baseline="-25000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962313" y="5308089"/>
                <a:ext cx="556161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017238" y="5308089"/>
                <a:ext cx="55616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065814" y="5308089"/>
                <a:ext cx="56251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185897" y="4734558"/>
              <a:ext cx="920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</a:t>
              </a:r>
              <a:r>
                <a:rPr lang="en-US" i="1" dirty="0" smtClean="0"/>
                <a:t>q</a:t>
              </a:r>
              <a:r>
                <a:rPr lang="en-US" i="1" baseline="-25000" dirty="0" smtClean="0"/>
                <a:t>1</a:t>
              </a:r>
              <a:r>
                <a:rPr lang="en-US" i="1" dirty="0" smtClean="0"/>
                <a:t>q</a:t>
              </a:r>
              <a:r>
                <a:rPr lang="en-US" i="1" baseline="-25000" dirty="0" smtClean="0"/>
                <a:t>2</a:t>
              </a:r>
              <a:endParaRPr lang="en-US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6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1" y="2764969"/>
            <a:ext cx="8229600" cy="14268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55426" cy="1371600"/>
          </a:xfrm>
        </p:spPr>
        <p:txBody>
          <a:bodyPr>
            <a:normAutofit/>
          </a:bodyPr>
          <a:lstStyle/>
          <a:p>
            <a:r>
              <a:rPr lang="en-US" smtClean="0"/>
              <a:t>Pricing: Considering </a:t>
            </a:r>
            <a:r>
              <a:rPr lang="en-US" dirty="0" smtClean="0"/>
              <a:t>only “good” chains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11626" y="2972635"/>
            <a:ext cx="8001000" cy="10499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65170" y="4191835"/>
            <a:ext cx="1752600" cy="1055077"/>
            <a:chOff x="4495800" y="4114800"/>
            <a:chExt cx="1752600" cy="1055077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953000" y="4114800"/>
              <a:ext cx="0" cy="6975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495800" y="4572000"/>
              <a:ext cx="17526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Donation to waitlist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36370" y="4191835"/>
            <a:ext cx="2667000" cy="2198077"/>
            <a:chOff x="2667000" y="4114800"/>
            <a:chExt cx="2667000" cy="2198077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Discounted utility of current chain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7570" y="4191835"/>
            <a:ext cx="2667000" cy="1066802"/>
            <a:chOff x="1600200" y="5410200"/>
            <a:chExt cx="2667000" cy="81579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971800" y="54102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00200" y="576879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Optimistic future value of infinite extension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60570" y="4191835"/>
            <a:ext cx="2667000" cy="2198077"/>
            <a:chOff x="2667000" y="4114800"/>
            <a:chExt cx="2667000" cy="219807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Pessimistic sum of LP dual values in model</a:t>
              </a:r>
              <a:endParaRPr lang="en-US" dirty="0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81000" y="1524000"/>
            <a:ext cx="8229600" cy="1143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Given </a:t>
            </a:r>
            <a:r>
              <a:rPr lang="en-US" sz="2000" dirty="0" smtClean="0"/>
              <a:t>a chain </a:t>
            </a:r>
            <a:r>
              <a:rPr lang="en-US" sz="2000" i="1" dirty="0" smtClean="0"/>
              <a:t>c</a:t>
            </a:r>
            <a:r>
              <a:rPr lang="en-US" sz="2000" dirty="0" smtClean="0"/>
              <a:t>, any extension </a:t>
            </a:r>
            <a:r>
              <a:rPr lang="en-US" sz="2000" i="1" dirty="0" smtClean="0"/>
              <a:t>c’</a:t>
            </a:r>
            <a:r>
              <a:rPr lang="en-US" sz="2000" dirty="0" smtClean="0"/>
              <a:t> will not be needed in an optimal solution if the infinite extension has non-positive value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016" y="1403002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THEOREM</a:t>
            </a:r>
            <a:endParaRPr lang="en-US" sz="1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</a:t>
            </a:r>
            <a:r>
              <a:rPr lang="en-US" dirty="0" smtClean="0"/>
              <a:t>experiments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8601" y="1466252"/>
          <a:ext cx="8686799" cy="4224883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001691"/>
                <a:gridCol w="2503509"/>
                <a:gridCol w="1981200"/>
                <a:gridCol w="3200399"/>
              </a:tblGrid>
              <a:tr h="324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|V|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CPLEX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Ours without chain curtailing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127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125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105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125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91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126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123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114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95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113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76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94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107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115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38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Runtime limited to 60 minutes; each instance given 8GB of RAM.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|V| represents #patient-donor pairs; additionally, 0.1|V| altruistic donors are present.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In theory and practice, we’re helping the </a:t>
            </a:r>
            <a:r>
              <a:rPr lang="en-US" sz="3200" i="1" dirty="0" smtClean="0"/>
              <a:t>global</a:t>
            </a:r>
            <a:r>
              <a:rPr lang="en-US" sz="3200" dirty="0" smtClean="0"/>
              <a:t> bottom line by considering post-match failure …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 algn="r">
              <a:buNone/>
            </a:pPr>
            <a:r>
              <a:rPr lang="en-US" sz="3200" dirty="0" smtClean="0"/>
              <a:t>… But can this hurt some </a:t>
            </a:r>
            <a:r>
              <a:rPr lang="en-US" sz="3200" i="1" dirty="0" smtClean="0"/>
              <a:t>individuals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os_sta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34" y="2819400"/>
            <a:ext cx="499777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53422" cy="1371600"/>
          </a:xfrm>
        </p:spPr>
        <p:txBody>
          <a:bodyPr/>
          <a:lstStyle/>
          <a:p>
            <a:r>
              <a:rPr lang="en-US" dirty="0" smtClean="0"/>
              <a:t>Sensitization at UNOS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763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Highly-sensitized patients: unlikely to be compatible with a random donor</a:t>
            </a:r>
            <a:endParaRPr lang="en-US" sz="2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676380"/>
            <a:ext cx="3505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Deceased donor waitlist: </a:t>
            </a:r>
            <a:r>
              <a:rPr lang="en-US" sz="2000" dirty="0" smtClean="0"/>
              <a:t>15%-20%</a:t>
            </a:r>
            <a:endParaRPr lang="en-US" sz="2000" dirty="0" smtClean="0"/>
          </a:p>
          <a:p>
            <a:r>
              <a:rPr lang="en-US" sz="2000" dirty="0" smtClean="0"/>
              <a:t>Kidney exchanges: </a:t>
            </a:r>
            <a:r>
              <a:rPr lang="en-US" sz="2000" b="1" dirty="0" smtClean="0"/>
              <a:t>much </a:t>
            </a:r>
            <a:r>
              <a:rPr lang="en-US" sz="2000" dirty="0" smtClean="0"/>
              <a:t>higher (60%+)</a:t>
            </a:r>
            <a:endParaRPr lang="en-US" sz="2000" dirty="0"/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3581400" y="5714999"/>
            <a:ext cx="278685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9" name="Rounded Rectangle 8"/>
          <p:cNvSpPr/>
          <p:nvPr/>
        </p:nvSpPr>
        <p:spPr>
          <a:xfrm>
            <a:off x="533400" y="5943599"/>
            <a:ext cx="3048000" cy="4572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“Hard to match” patients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 flipV="1">
            <a:off x="3581400" y="4515729"/>
            <a:ext cx="2786855" cy="807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sp>
        <p:nvSpPr>
          <p:cNvPr id="14" name="Rounded Rectangle 13"/>
          <p:cNvSpPr/>
          <p:nvPr/>
        </p:nvSpPr>
        <p:spPr>
          <a:xfrm>
            <a:off x="533400" y="5094846"/>
            <a:ext cx="3048000" cy="457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“Easy to match” patients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7279"/>
            <a:ext cx="8989454" cy="23434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This class:</a:t>
            </a:r>
            <a:br>
              <a:rPr lang="en-US" dirty="0" smtClean="0"/>
            </a:br>
            <a:r>
              <a:rPr lang="en-US" dirty="0" smtClean="0"/>
              <a:t>Managing Short-term uncertainty in Exchanges</a:t>
            </a:r>
            <a:br>
              <a:rPr lang="en-US" dirty="0" smtClean="0"/>
            </a:br>
            <a:r>
              <a:rPr lang="en-US" dirty="0" smtClean="0"/>
              <a:t>(With </a:t>
            </a:r>
            <a:r>
              <a:rPr lang="en-US" smtClean="0"/>
              <a:t>some fairness)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</a:t>
            </a:r>
            <a:br>
              <a:rPr lang="en-US" dirty="0" smtClean="0"/>
            </a:br>
            <a:r>
              <a:rPr lang="en-US" dirty="0" smtClean="0"/>
              <a:t>Price </a:t>
            </a:r>
            <a:r>
              <a:rPr lang="en-US" dirty="0" smtClean="0"/>
              <a:t>of fairness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Efficiency vs. fairness: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Utilitarian</a:t>
            </a:r>
            <a:r>
              <a:rPr lang="en-US" sz="2400" b="0" dirty="0" smtClean="0"/>
              <a:t> objectives may favor certain classes at the expense of marginalizing others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Fair </a:t>
            </a:r>
            <a:r>
              <a:rPr lang="en-US" sz="2400" b="0" dirty="0" smtClean="0"/>
              <a:t>objectives may sacrifice efficiency in the name of egalitarianism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b="1" dirty="0" smtClean="0"/>
              <a:t>Price of fairness</a:t>
            </a:r>
            <a:r>
              <a:rPr lang="en-US" sz="2400" dirty="0" smtClean="0"/>
              <a:t>: relative system efficiency loss under a fair allocation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721278" y="4775849"/>
            <a:ext cx="321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Bertismas</a:t>
            </a:r>
            <a:r>
              <a:rPr lang="en-US" sz="1400" dirty="0"/>
              <a:t>, Farias, </a:t>
            </a:r>
            <a:r>
              <a:rPr lang="en-US" sz="1400" dirty="0" err="1"/>
              <a:t>Trichakis</a:t>
            </a:r>
            <a:r>
              <a:rPr lang="en-US" sz="1400" dirty="0"/>
              <a:t> 2011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Caragiannis</a:t>
            </a:r>
            <a:r>
              <a:rPr lang="en-US" sz="1400" dirty="0" smtClean="0"/>
              <a:t> et al. 2009]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Price of fairness </a:t>
            </a:r>
            <a:r>
              <a:rPr lang="en-US" b="1" dirty="0" smtClean="0"/>
              <a:t>in kidney exchange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0" y="1913705"/>
            <a:ext cx="7901189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Want </a:t>
            </a:r>
            <a:r>
              <a:rPr lang="en-US" sz="2800" dirty="0" smtClean="0"/>
              <a:t>a matching  </a:t>
            </a:r>
            <a:r>
              <a:rPr lang="en-US" sz="2800" i="1" dirty="0" smtClean="0"/>
              <a:t>   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that maximizes</a:t>
            </a:r>
            <a:br>
              <a:rPr lang="en-US" sz="2800" dirty="0" smtClean="0"/>
            </a:br>
            <a:r>
              <a:rPr lang="en-US" sz="2800" dirty="0" smtClean="0"/>
              <a:t>utility function </a:t>
            </a:r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85610" y="4091190"/>
            <a:ext cx="790119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Price of fairness</a:t>
            </a:r>
            <a:r>
              <a:rPr lang="en-US" sz="2800" dirty="0" smtClean="0"/>
              <a:t>: relative loss of match</a:t>
            </a:r>
            <a:r>
              <a:rPr lang="en-US" sz="2800" b="1" dirty="0" smtClean="0"/>
              <a:t> efficiency</a:t>
            </a:r>
            <a:r>
              <a:rPr lang="en-US" sz="2800" i="1" dirty="0" smtClean="0"/>
              <a:t> </a:t>
            </a:r>
            <a:r>
              <a:rPr lang="en-US" sz="2800" dirty="0" smtClean="0"/>
              <a:t>due to </a:t>
            </a:r>
            <a:r>
              <a:rPr lang="en-US" sz="2800" b="1" dirty="0" smtClean="0"/>
              <a:t>fair</a:t>
            </a:r>
            <a:r>
              <a:rPr lang="en-US" sz="2800" dirty="0" smtClean="0"/>
              <a:t> utility function </a:t>
            </a:r>
            <a:r>
              <a:rPr lang="en-US" sz="2800" i="1" dirty="0"/>
              <a:t> </a:t>
            </a:r>
            <a:r>
              <a:rPr lang="en-US" sz="2800" i="1" dirty="0" smtClean="0"/>
              <a:t>  </a:t>
            </a:r>
            <a:r>
              <a:rPr lang="en-US" sz="2800" dirty="0" smtClean="0"/>
              <a:t>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5679" y="2383251"/>
                <a:ext cx="16482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charset="0"/>
                        </a:rPr>
                        <m:t>: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679" y="2383251"/>
                <a:ext cx="1648272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66570" y="3056581"/>
                <a:ext cx="3610860" cy="730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  <m:limLow>
                            <m:limLowPr>
                              <m:ctrlPr>
                                <a:rPr lang="en-US" sz="3200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𝑀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ℳ</m:t>
                              </m:r>
                            </m:lim>
                          </m:limLow>
                        </m:fName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𝑀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570" y="3056581"/>
                <a:ext cx="3610860" cy="730328"/>
              </a:xfrm>
              <a:prstGeom prst="rect">
                <a:avLst/>
              </a:prstGeom>
              <a:blipFill rotWithShape="0">
                <a:blip r:embed="rId3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93932" y="5165682"/>
                <a:ext cx="5556136" cy="1072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932" y="5165682"/>
                <a:ext cx="5556136" cy="107240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28433" y="1952364"/>
                <a:ext cx="5695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433" y="1952364"/>
                <a:ext cx="56951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536028" y="4561037"/>
                <a:ext cx="463460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28" y="4561037"/>
                <a:ext cx="463460" cy="4653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2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78505" cy="1371600"/>
          </a:xfrm>
        </p:spPr>
        <p:txBody>
          <a:bodyPr/>
          <a:lstStyle/>
          <a:p>
            <a:r>
              <a:rPr lang="en-US" dirty="0" smtClean="0"/>
              <a:t>From theory to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Last class, we saw </a:t>
            </a:r>
            <a:r>
              <a:rPr lang="en-US" dirty="0" smtClean="0"/>
              <a:t>that the price of fairness is </a:t>
            </a:r>
            <a:r>
              <a:rPr lang="en-US" b="1" dirty="0" smtClean="0"/>
              <a:t>low</a:t>
            </a:r>
            <a:r>
              <a:rPr lang="en-US" dirty="0" smtClean="0"/>
              <a:t> in theory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Fairness criterion: </a:t>
            </a:r>
            <a:r>
              <a:rPr lang="en-US" dirty="0">
                <a:solidFill>
                  <a:schemeClr val="tx2"/>
                </a:solidFill>
              </a:rPr>
              <a:t>extremely</a:t>
            </a:r>
            <a:r>
              <a:rPr lang="en-US" i="1" dirty="0"/>
              <a:t> </a:t>
            </a:r>
            <a:r>
              <a:rPr lang="en-US" dirty="0"/>
              <a:t>strict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Theoretical assumptions (standard):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Big, dense graphs (“</a:t>
            </a:r>
            <a:r>
              <a:rPr lang="en-US" b="0" i="1" dirty="0" smtClean="0"/>
              <a:t>n</a:t>
            </a:r>
            <a:r>
              <a:rPr lang="en-US" b="0" dirty="0" smtClean="0"/>
              <a:t> </a:t>
            </a:r>
            <a:r>
              <a:rPr lang="en-US" b="0" dirty="0" smtClean="0">
                <a:sym typeface="Wingdings"/>
              </a:rPr>
              <a:t> ∞”)</a:t>
            </a:r>
            <a:endParaRPr lang="en-US" b="0" dirty="0" smtClean="0"/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Cycles (no chains)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No post-match failures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Simplified patient-donor features</a:t>
            </a:r>
          </a:p>
          <a:p>
            <a:endParaRPr lang="en-US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914399" y="5562600"/>
            <a:ext cx="7815943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What about the price </a:t>
            </a:r>
            <a:r>
              <a:rPr lang="en-US" sz="2800" b="1" dirty="0"/>
              <a:t>of fairness </a:t>
            </a:r>
            <a:r>
              <a:rPr lang="en-US" sz="2800" b="1" i="1" dirty="0" smtClean="0"/>
              <a:t>in practice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5544" y="1964441"/>
                <a:ext cx="3612912" cy="562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≻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f>
                        <m:fPr>
                          <m:type m:val="skw"/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544" y="1964441"/>
                <a:ext cx="3612912" cy="5629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Toward usable fairness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healthcare, important to work within (or near to) the constraints of the </a:t>
            </a:r>
            <a:r>
              <a:rPr lang="en-US" sz="2400" b="1" dirty="0" smtClean="0"/>
              <a:t>fielded system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 smtClean="0"/>
              <a:t>[Bertsimas, </a:t>
            </a:r>
            <a:r>
              <a:rPr lang="en-US" sz="2400" b="0" dirty="0" err="1" smtClean="0"/>
              <a:t>Farias</a:t>
            </a:r>
            <a:r>
              <a:rPr lang="en-US" sz="2400" b="0" dirty="0" smtClean="0"/>
              <a:t>, </a:t>
            </a:r>
            <a:r>
              <a:rPr lang="en-US" sz="2400" b="0" dirty="0" err="1" smtClean="0"/>
              <a:t>Trichakis</a:t>
            </a:r>
            <a:r>
              <a:rPr lang="en-US" sz="2400" b="0" dirty="0" smtClean="0"/>
              <a:t> 2013]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 smtClean="0"/>
              <a:t>Experience working with </a:t>
            </a:r>
            <a:r>
              <a:rPr lang="en-US" sz="2400" b="0" dirty="0" smtClean="0"/>
              <a:t>UNOS</a:t>
            </a:r>
          </a:p>
          <a:p>
            <a:endParaRPr lang="en-US" sz="2400" dirty="0" smtClean="0"/>
          </a:p>
          <a:p>
            <a:r>
              <a:rPr lang="en-US" sz="2400" dirty="0" smtClean="0"/>
              <a:t>We now present two (simple, intuitive) rules: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Lexicographic</a:t>
            </a:r>
            <a:r>
              <a:rPr lang="en-US" sz="2400" dirty="0" smtClean="0"/>
              <a:t>:</a:t>
            </a:r>
            <a:r>
              <a:rPr lang="en-US" sz="2400" b="0" dirty="0" smtClean="0"/>
              <a:t> strict ordering over vertex types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Weighted</a:t>
            </a:r>
            <a:r>
              <a:rPr lang="en-US" sz="2400" dirty="0" smtClean="0"/>
              <a:t>: </a:t>
            </a:r>
            <a:r>
              <a:rPr lang="en-US" sz="2400" b="0" dirty="0" smtClean="0"/>
              <a:t>implementation of “priority points”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59521" cy="1371600"/>
          </a:xfrm>
        </p:spPr>
        <p:txBody>
          <a:bodyPr/>
          <a:lstStyle/>
          <a:p>
            <a:r>
              <a:rPr lang="en-US" dirty="0" smtClean="0"/>
              <a:t>Lexicographic fairness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3153"/>
            <a:ext cx="8229600" cy="34591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Matching-wide</a:t>
            </a:r>
            <a:r>
              <a:rPr lang="en-US" sz="2400" dirty="0" smtClean="0"/>
              <a:t> constraint: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 smtClean="0"/>
              <a:t>Present-day branch-and-price IP solvers rely on an “easy” way to solve the pricing problem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 smtClean="0"/>
              <a:t>Lexicographic constraints </a:t>
            </a:r>
            <a:r>
              <a:rPr lang="en-US" sz="2400" b="0" dirty="0" smtClean="0">
                <a:sym typeface="Wingdings"/>
              </a:rPr>
              <a:t> </a:t>
            </a:r>
            <a:br>
              <a:rPr lang="en-US" sz="2400" b="0" dirty="0" smtClean="0">
                <a:sym typeface="Wingdings"/>
              </a:rPr>
            </a:br>
            <a:r>
              <a:rPr lang="en-US" sz="2400" b="0" dirty="0" smtClean="0">
                <a:sym typeface="Wingdings"/>
              </a:rPr>
              <a:t>	pricing problem requires an IP solve, too!</a:t>
            </a:r>
          </a:p>
          <a:p>
            <a:r>
              <a:rPr lang="en-US" sz="2400" dirty="0" smtClean="0">
                <a:sym typeface="Wingdings"/>
              </a:rPr>
              <a:t>Strong guarantee on match composition …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 smtClean="0">
                <a:sym typeface="Wingdings"/>
              </a:rPr>
              <a:t>… but harder to predict effect on economic efficiency</a:t>
            </a:r>
            <a:endParaRPr lang="en-US" sz="2400" b="0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14153"/>
            <a:ext cx="777240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Find the best match that includes at least </a:t>
            </a:r>
            <a:r>
              <a:rPr lang="en-US" sz="2800" i="1" dirty="0" smtClean="0"/>
              <a:t>α</a:t>
            </a:r>
            <a:r>
              <a:rPr lang="en-US" sz="2800" dirty="0"/>
              <a:t> </a:t>
            </a:r>
            <a:r>
              <a:rPr lang="en-US" sz="2800" dirty="0" smtClean="0"/>
              <a:t>fraction of </a:t>
            </a:r>
            <a:r>
              <a:rPr lang="en-US" sz="2800" dirty="0"/>
              <a:t>highly-sensitized </a:t>
            </a:r>
            <a:r>
              <a:rPr lang="en-US" sz="2800" dirty="0" smtClean="0"/>
              <a:t>patients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fairness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18114"/>
            <a:ext cx="8229600" cy="2544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Re-weighting is a preprocess </a:t>
            </a:r>
            <a:r>
              <a:rPr lang="en-US" sz="2400" dirty="0" smtClean="0">
                <a:sym typeface="Wingdings"/>
              </a:rPr>
              <a:t> </a:t>
            </a:r>
          </a:p>
          <a:p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works with all present-day exchange solvers</a:t>
            </a:r>
          </a:p>
          <a:p>
            <a:endParaRPr lang="en-US" sz="2400" dirty="0" smtClean="0"/>
          </a:p>
          <a:p>
            <a:r>
              <a:rPr lang="en-US" sz="2400" dirty="0" smtClean="0"/>
              <a:t>Difficult to find a “good” β?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 smtClean="0"/>
              <a:t>Empirical exploration helps strike a balance</a:t>
            </a:r>
            <a:endParaRPr lang="en-US" sz="2400" b="0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54628"/>
            <a:ext cx="7772400" cy="14076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Value matching a highly-sensitized patient at (1+β) that of a lowly-sensitized patient</a:t>
            </a:r>
            <a:r>
              <a:rPr lang="en-US" sz="2800"/>
              <a:t>, </a:t>
            </a:r>
            <a:r>
              <a:rPr lang="en-US" sz="2800" smtClean="0"/>
              <a:t>β&gt;0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Theory vs. “Practice”</a:t>
            </a:r>
            <a:br>
              <a:rPr lang="en-US" dirty="0" smtClean="0"/>
            </a:br>
            <a:r>
              <a:rPr lang="en-US" sz="1800" i="1" dirty="0" smtClean="0"/>
              <a:t>Lexicographic fairness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of fairness: Generated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Average (</a:t>
            </a:r>
            <a:r>
              <a:rPr lang="en-US" dirty="0" err="1" smtClean="0"/>
              <a:t>st.dev</a:t>
            </a:r>
            <a:r>
              <a:rPr lang="en-US" dirty="0" smtClean="0"/>
              <a:t>.) % loss in efficiency for three families of random graphs, under the strict lexicographic rule.</a:t>
            </a:r>
          </a:p>
          <a:p>
            <a:r>
              <a:rPr lang="en-US" b="1" dirty="0" smtClean="0"/>
              <a:t>Good</a:t>
            </a:r>
            <a:r>
              <a:rPr lang="en-US" dirty="0" smtClean="0"/>
              <a:t>: aligns with the theory </a:t>
            </a:r>
          </a:p>
          <a:p>
            <a:r>
              <a:rPr lang="en-US" b="1" dirty="0" smtClean="0"/>
              <a:t>Bad</a:t>
            </a:r>
            <a:r>
              <a:rPr lang="en-US" dirty="0" smtClean="0"/>
              <a:t>: standard generated models aren’t realistic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1573818"/>
          <a:ext cx="8229600" cy="284578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219200"/>
                <a:gridCol w="2209800"/>
                <a:gridCol w="2190381"/>
                <a:gridCol w="2610219"/>
              </a:tblGrid>
              <a:tr h="1755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Size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Saidman</a:t>
                      </a:r>
                      <a:r>
                        <a:rPr lang="en-US" sz="2000" u="none" strike="noStrike" dirty="0">
                          <a:effectLst/>
                        </a:rPr>
                        <a:t> (US)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Saidman (UNOS)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Heterogeneous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0.24% (1.98%)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0.98% (5.27%)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0.58% (1.90%)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0.19% (1.75%)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1.18% (2.34%)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1.96% (6.69%)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1.46% (1.80%)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1.66% (3.64%)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1.20% (1.86%)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2.04% (2.51%)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1.43% (2.08%)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1.55% (1.79%)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0.80% (1.24%)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1.86% (1.63%)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0.72% (0.74%)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1.67% (0.82%)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0.00% (0.00%)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UNOS </a:t>
            </a:r>
            <a:r>
              <a:rPr lang="en-US" dirty="0" smtClean="0"/>
              <a:t>runs</a:t>
            </a:r>
            <a:br>
              <a:rPr lang="en-US" dirty="0" smtClean="0"/>
            </a:br>
            <a:r>
              <a:rPr lang="en-US" sz="1800" i="1" dirty="0" smtClean="0"/>
              <a:t>Lexicographic fairness, varying failure rates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os_frac_loss_obj_nof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63754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unos_frac_loss_obj_consta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736600"/>
            <a:ext cx="63754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unos_frac_loss_obj_bimod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193800"/>
            <a:ext cx="63754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clearing problem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chemeClr val="tx2"/>
                </a:solidFill>
              </a:rPr>
              <a:t>clearing problem</a:t>
            </a:r>
            <a:r>
              <a:rPr lang="en-US" dirty="0" smtClean="0"/>
              <a:t> is to find </a:t>
            </a:r>
            <a:r>
              <a:rPr lang="en-US" dirty="0"/>
              <a:t>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</a:t>
            </a:r>
            <a:r>
              <a:rPr lang="en-US" dirty="0" smtClean="0"/>
              <a:t>chains (maybe with a cap </a:t>
            </a:r>
            <a:r>
              <a:rPr lang="en-US" i="1" dirty="0" smtClean="0"/>
              <a:t>K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Last class</a:t>
            </a:r>
            <a:r>
              <a:rPr lang="en-US" dirty="0" smtClean="0"/>
              <a:t>: only </a:t>
            </a:r>
            <a:r>
              <a:rPr lang="en-US" dirty="0" smtClean="0"/>
              <a:t>considered </a:t>
            </a:r>
            <a:r>
              <a:rPr lang="en-US" dirty="0" smtClean="0"/>
              <a:t>static </a:t>
            </a:r>
            <a:r>
              <a:rPr lang="en-US" dirty="0" smtClean="0"/>
              <a:t>deterministic matching</a:t>
            </a:r>
          </a:p>
          <a:p>
            <a:pPr lvl="1"/>
            <a:r>
              <a:rPr lang="en-US" dirty="0" smtClean="0"/>
              <a:t>This class: matching under </a:t>
            </a:r>
            <a:r>
              <a:rPr lang="en-US" dirty="0" smtClean="0">
                <a:solidFill>
                  <a:schemeClr val="tx2"/>
                </a:solidFill>
              </a:rPr>
              <a:t>short-term uncertainty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/>
              <a:t>Next class: </a:t>
            </a:r>
            <a:r>
              <a:rPr lang="en-US" dirty="0" smtClean="0"/>
              <a:t>general long-term </a:t>
            </a:r>
            <a:r>
              <a:rPr lang="en-US" dirty="0" smtClean="0"/>
              <a:t>dynamic matching over time</a:t>
            </a:r>
            <a:endParaRPr lang="en-US" dirty="0"/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UNOS </a:t>
            </a:r>
            <a:r>
              <a:rPr lang="en-US" dirty="0" smtClean="0"/>
              <a:t>runs</a:t>
            </a:r>
            <a:br>
              <a:rPr lang="en-US" dirty="0" smtClean="0"/>
            </a:br>
            <a:r>
              <a:rPr lang="en-US" sz="1800" i="1" dirty="0" smtClean="0"/>
              <a:t>Weighted </a:t>
            </a:r>
            <a:r>
              <a:rPr lang="en-US" sz="1800" i="1" dirty="0"/>
              <a:t>fairness, varying failure rates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os_pareto_nof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65405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unos_pareto_consta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749300"/>
            <a:ext cx="66548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unos_pareto_bimod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93800"/>
            <a:ext cx="65151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06640" cy="1371600"/>
          </a:xfrm>
        </p:spPr>
        <p:txBody>
          <a:bodyPr/>
          <a:lstStyle/>
          <a:p>
            <a:r>
              <a:rPr lang="en-US" smtClean="0"/>
              <a:t>Contradictory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Earlier, we saw failure-aware matching results in tremendous gains in #expected transplants </a:t>
            </a:r>
          </a:p>
          <a:p>
            <a:r>
              <a:rPr lang="en-US" dirty="0" smtClean="0"/>
              <a:t>Gain comes at a price – may further marginalize hard-to-match patients because:</a:t>
            </a:r>
          </a:p>
          <a:p>
            <a:pPr lvl="1"/>
            <a:r>
              <a:rPr lang="en-US" dirty="0" smtClean="0"/>
              <a:t>Highly-sensitized patients tend to be matched in chains</a:t>
            </a:r>
          </a:p>
          <a:p>
            <a:pPr lvl="1"/>
            <a:r>
              <a:rPr lang="en-US" dirty="0" smtClean="0"/>
              <a:t>Highly-sensitized patients may have higher failure rates (in APD data, not in UNOS data)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3076" b="22762"/>
          <a:stretch/>
        </p:blipFill>
        <p:spPr>
          <a:xfrm>
            <a:off x="196948" y="4418819"/>
            <a:ext cx="8342142" cy="22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2014"/>
            <a:ext cx="8229600" cy="792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mtClean="0"/>
              <a:t>UNOS </a:t>
            </a:r>
            <a:r>
              <a:rPr lang="en-US" dirty="0" smtClean="0"/>
              <a:t>runs, weighted fairness, constant probability of failure (x-axis), increase in expected transplants over deterministic matching (y-axis)</a:t>
            </a:r>
            <a:endParaRPr lang="en-US" dirty="0"/>
          </a:p>
        </p:txBody>
      </p:sp>
      <p:pic>
        <p:nvPicPr>
          <p:cNvPr id="5" name="Picture 4" descr="unos_constant_individu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88" y="228600"/>
            <a:ext cx="6731000" cy="534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ight Arrow 5"/>
          <p:cNvSpPr/>
          <p:nvPr/>
        </p:nvSpPr>
        <p:spPr>
          <a:xfrm rot="16200000">
            <a:off x="-584200" y="1626495"/>
            <a:ext cx="3505200" cy="9906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Beats efficient deterministic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292100" y="4255395"/>
            <a:ext cx="1752600" cy="9906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838" y="2351314"/>
            <a:ext cx="2770441" cy="263280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2786" y="620486"/>
            <a:ext cx="783772" cy="43636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3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215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Can we be more proactive in this balancing act?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79090"/>
            <a:ext cx="3814366" cy="44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24125" cy="1371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Pre-match edge testing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8985"/>
            <a:ext cx="7620000" cy="4079551"/>
          </a:xfrm>
        </p:spPr>
        <p:txBody>
          <a:bodyPr>
            <a:normAutofit/>
          </a:bodyPr>
          <a:lstStyle/>
          <a:p>
            <a:r>
              <a:rPr lang="en-US" dirty="0" smtClean="0"/>
              <a:t>Idea: perform a </a:t>
            </a:r>
            <a:r>
              <a:rPr lang="en-US" dirty="0" smtClean="0">
                <a:solidFill>
                  <a:schemeClr val="tx2"/>
                </a:solidFill>
              </a:rPr>
              <a:t>small amount</a:t>
            </a:r>
            <a:r>
              <a:rPr lang="en-US" dirty="0" smtClean="0"/>
              <a:t> of costly testing before a match run to test for (non)existence of edges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E.g., more extensive medical testing, donor interviews, surgeon interviews, </a:t>
            </a:r>
            <a:r>
              <a:rPr lang="is-IS" b="0" dirty="0" smtClean="0"/>
              <a:t>…</a:t>
            </a:r>
            <a:br>
              <a:rPr lang="is-I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endParaRPr lang="en-US" b="0" dirty="0" smtClean="0"/>
          </a:p>
          <a:p>
            <a:r>
              <a:rPr lang="en-US" dirty="0" smtClean="0"/>
              <a:t>Cast as a </a:t>
            </a:r>
            <a:r>
              <a:rPr lang="en-US" dirty="0" smtClean="0">
                <a:solidFill>
                  <a:schemeClr val="tx2"/>
                </a:solidFill>
              </a:rPr>
              <a:t>stochastic matching</a:t>
            </a:r>
            <a:r>
              <a:rPr lang="en-US" dirty="0" smtClean="0"/>
              <a:t> </a:t>
            </a:r>
            <a:r>
              <a:rPr lang="en-US" dirty="0" smtClean="0"/>
              <a:t>(or set packing) problem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2292" y="4389121"/>
            <a:ext cx="8610600" cy="19354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Given a graph </a:t>
            </a:r>
            <a:r>
              <a:rPr lang="en-US" sz="2000" i="1" dirty="0" smtClean="0"/>
              <a:t>G</a:t>
            </a:r>
            <a:r>
              <a:rPr lang="en-US" sz="2000" dirty="0" smtClean="0"/>
              <a:t>(</a:t>
            </a:r>
            <a:r>
              <a:rPr lang="en-US" sz="2000" i="1" dirty="0" smtClean="0"/>
              <a:t>V</a:t>
            </a:r>
            <a:r>
              <a:rPr lang="en-US" sz="2000" dirty="0" smtClean="0"/>
              <a:t>,</a:t>
            </a:r>
            <a:r>
              <a:rPr lang="en-US" sz="2000" i="1" dirty="0" smtClean="0"/>
              <a:t>E</a:t>
            </a:r>
            <a:r>
              <a:rPr lang="en-US" sz="2000" dirty="0" smtClean="0"/>
              <a:t>), choose subset of edges S such that:</a:t>
            </a:r>
          </a:p>
          <a:p>
            <a:pPr algn="ctr"/>
            <a:endParaRPr lang="en-US" dirty="0" smtClean="0"/>
          </a:p>
          <a:p>
            <a:pPr algn="ctr"/>
            <a:r>
              <a:rPr lang="en-US" sz="2800" dirty="0" smtClean="0"/>
              <a:t>|M(</a:t>
            </a:r>
            <a:r>
              <a:rPr lang="en-US" sz="2800" i="1" dirty="0" smtClean="0"/>
              <a:t>S</a:t>
            </a:r>
            <a:r>
              <a:rPr lang="en-US" sz="2800" dirty="0" smtClean="0"/>
              <a:t>)| ≥ (1-</a:t>
            </a:r>
            <a:r>
              <a:rPr lang="en-US" sz="2800" i="1" dirty="0" smtClean="0"/>
              <a:t>ε</a:t>
            </a:r>
            <a:r>
              <a:rPr lang="en-US" sz="2800" dirty="0" smtClean="0"/>
              <a:t>) |M(</a:t>
            </a:r>
            <a:r>
              <a:rPr lang="en-US" sz="2800" i="1" dirty="0" smtClean="0"/>
              <a:t>E</a:t>
            </a:r>
            <a:r>
              <a:rPr lang="en-US" sz="2800" dirty="0" smtClean="0"/>
              <a:t>)| </a:t>
            </a:r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Need: “sparse” </a:t>
            </a:r>
            <a:r>
              <a:rPr lang="en-US" sz="2000" i="1" dirty="0" smtClean="0"/>
              <a:t>S</a:t>
            </a:r>
            <a:r>
              <a:rPr lang="en-US" sz="2000" dirty="0" smtClean="0"/>
              <a:t>, where every vertex has O(1) incident tested edges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8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267157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General theoretical results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4800" y="2037472"/>
            <a:ext cx="8458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Stochastic matching: </a:t>
            </a:r>
            <a:br>
              <a:rPr lang="en-US" b="1" dirty="0" smtClean="0"/>
            </a:br>
            <a:r>
              <a:rPr lang="en-US" dirty="0" smtClean="0"/>
              <a:t>(1-ε) approximation with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ε</a:t>
            </a:r>
            <a:r>
              <a:rPr lang="en-US" dirty="0" smtClean="0"/>
              <a:t>(1) queries per vertex, in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ε</a:t>
            </a:r>
            <a:r>
              <a:rPr lang="en-US" dirty="0" smtClean="0"/>
              <a:t>(1) rounds</a:t>
            </a:r>
          </a:p>
          <a:p>
            <a:pPr algn="ctr"/>
            <a:endParaRPr lang="en-US" dirty="0"/>
          </a:p>
          <a:p>
            <a:r>
              <a:rPr lang="en-US" b="1" dirty="0" smtClean="0"/>
              <a:t>Stochastic k-set packing: </a:t>
            </a:r>
          </a:p>
          <a:p>
            <a:r>
              <a:rPr lang="en-US" dirty="0" smtClean="0"/>
              <a:t>(2/k – </a:t>
            </a:r>
            <a:r>
              <a:rPr lang="en-US" dirty="0" err="1" smtClean="0"/>
              <a:t>ε</a:t>
            </a:r>
            <a:r>
              <a:rPr lang="en-US" dirty="0" smtClean="0"/>
              <a:t>) approximation </a:t>
            </a:r>
            <a:r>
              <a:rPr lang="en-US" dirty="0"/>
              <a:t>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rounds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504072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Adaptive</a:t>
            </a:r>
            <a:r>
              <a:rPr lang="en-US" sz="2000" dirty="0" smtClean="0"/>
              <a:t>: select one edge per vertex per </a:t>
            </a:r>
            <a:r>
              <a:rPr lang="en-US" sz="2000" i="1" dirty="0" smtClean="0"/>
              <a:t>round</a:t>
            </a:r>
            <a:r>
              <a:rPr lang="en-US" sz="2000" dirty="0" smtClean="0"/>
              <a:t>, test, repeat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1148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Non-adaptive</a:t>
            </a:r>
            <a:r>
              <a:rPr lang="en-US" sz="2000" dirty="0" smtClean="0"/>
              <a:t>: select O(1) edges per vertex, test all at once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04800" y="4648200"/>
            <a:ext cx="8458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Stochastic matching: </a:t>
            </a:r>
          </a:p>
          <a:p>
            <a:r>
              <a:rPr lang="en-US" dirty="0" smtClean="0"/>
              <a:t>(0.5-ε) approximation with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ε</a:t>
            </a:r>
            <a:r>
              <a:rPr lang="en-US" dirty="0" smtClean="0"/>
              <a:t>(1) queries per vertex, in 1 round</a:t>
            </a:r>
          </a:p>
          <a:p>
            <a:endParaRPr lang="en-US" dirty="0"/>
          </a:p>
          <a:p>
            <a:r>
              <a:rPr lang="en-US" b="1" dirty="0" smtClean="0"/>
              <a:t>Stochastic k-set packing: </a:t>
            </a:r>
          </a:p>
          <a:p>
            <a:r>
              <a:rPr lang="en-US" dirty="0" smtClean="0"/>
              <a:t>(2/k – </a:t>
            </a:r>
            <a:r>
              <a:rPr lang="en-US" dirty="0" err="1" smtClean="0"/>
              <a:t>ε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1 </a:t>
            </a:r>
            <a:r>
              <a:rPr lang="en-US" dirty="0" smtClean="0"/>
              <a:t>round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29184" y="2297474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THEOREM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29184" y="4908202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THEOREM</a:t>
            </a: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4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Adaptive algorithm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3400" y="2830559"/>
          <a:ext cx="8184106" cy="389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80"/>
                <a:gridCol w="2632526"/>
                <a:gridCol w="2590800"/>
                <a:gridCol w="2590800"/>
              </a:tblGrid>
              <a:tr h="465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Base 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Matching picked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Result</a:t>
                      </a:r>
                      <a:r>
                        <a:rPr lang="en-US" baseline="0" dirty="0" smtClean="0"/>
                        <a:t> of queries</a:t>
                      </a:r>
                      <a:endParaRPr lang="en-US" dirty="0"/>
                    </a:p>
                  </a:txBody>
                  <a:tcPr/>
                </a:tc>
              </a:tr>
              <a:tr h="1774121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53549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134081" y="3520996"/>
            <a:ext cx="2249425" cy="1371600"/>
            <a:chOff x="227390" y="2548353"/>
            <a:chExt cx="3124200" cy="1905000"/>
          </a:xfrm>
        </p:grpSpPr>
        <p:grpSp>
          <p:nvGrpSpPr>
            <p:cNvPr id="7" name="Group 6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>
                  <a:endCxn id="31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>
                  <a:stCxn id="33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30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stCxn id="33" idx="7"/>
                  <a:endCxn id="36" idx="7"/>
                </p:cNvCxnSpPr>
                <p:nvPr/>
              </p:nvCxnSpPr>
              <p:spPr>
                <a:xfrm flipV="1">
                  <a:off x="1577882" y="3070318"/>
                  <a:ext cx="1219200" cy="7620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stCxn id="29" idx="1"/>
                  <a:endCxn id="38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30" idx="7"/>
                  <a:endCxn id="37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34" idx="0"/>
                  <a:endCxn id="26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27" idx="0"/>
                  <a:endCxn id="31" idx="3"/>
                </p:cNvCxnSpPr>
                <p:nvPr/>
              </p:nvCxnSpPr>
              <p:spPr>
                <a:xfrm flipH="1">
                  <a:off x="2689318" y="3505200"/>
                  <a:ext cx="9682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39" idx="0"/>
                  <a:endCxn id="40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>
                  <a:stCxn id="36" idx="1"/>
                  <a:endCxn id="27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>
                  <a:endCxn id="39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al 25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702251" y="3509934"/>
            <a:ext cx="2249425" cy="1371600"/>
            <a:chOff x="609600" y="2895600"/>
            <a:chExt cx="3124200" cy="1905000"/>
          </a:xfrm>
        </p:grpSpPr>
        <p:grpSp>
          <p:nvGrpSpPr>
            <p:cNvPr id="42" name="Group 41"/>
            <p:cNvGrpSpPr/>
            <p:nvPr/>
          </p:nvGrpSpPr>
          <p:grpSpPr>
            <a:xfrm>
              <a:off x="685800" y="2971800"/>
              <a:ext cx="2895600" cy="1779541"/>
              <a:chOff x="1447800" y="2971800"/>
              <a:chExt cx="4800600" cy="2819400"/>
            </a:xfrm>
          </p:grpSpPr>
          <p:cxnSp>
            <p:nvCxnSpPr>
              <p:cNvPr id="44" name="Straight Connector 43"/>
              <p:cNvCxnSpPr>
                <a:stCxn id="58" idx="7"/>
                <a:endCxn id="61" idx="7"/>
              </p:cNvCxnSpPr>
              <p:nvPr/>
            </p:nvCxnSpPr>
            <p:spPr>
              <a:xfrm flipV="1">
                <a:off x="1577882" y="3070318"/>
                <a:ext cx="1219200" cy="76200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54" idx="1"/>
                <a:endCxn id="63" idx="0"/>
              </p:cNvCxnSpPr>
              <p:nvPr/>
            </p:nvCxnSpPr>
            <p:spPr>
              <a:xfrm>
                <a:off x="5127718" y="3679918"/>
                <a:ext cx="815882" cy="180648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55" idx="7"/>
                <a:endCxn id="62" idx="3"/>
              </p:cNvCxnSpPr>
              <p:nvPr/>
            </p:nvCxnSpPr>
            <p:spPr>
              <a:xfrm flipV="1">
                <a:off x="5159282" y="3254282"/>
                <a:ext cx="959036" cy="172103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59" idx="7"/>
                <a:endCxn id="51" idx="6"/>
              </p:cNvCxnSpPr>
              <p:nvPr/>
            </p:nvCxnSpPr>
            <p:spPr>
              <a:xfrm flipV="1">
                <a:off x="1730280" y="3962400"/>
                <a:ext cx="1241521" cy="93671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52" idx="4"/>
                <a:endCxn id="56" idx="3"/>
              </p:cNvCxnSpPr>
              <p:nvPr/>
            </p:nvCxnSpPr>
            <p:spPr>
              <a:xfrm flipH="1">
                <a:off x="2689318" y="3657599"/>
                <a:ext cx="968281" cy="165408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765844" y="3033935"/>
                <a:ext cx="1143001" cy="144779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64" idx="0"/>
                <a:endCxn id="65" idx="4"/>
              </p:cNvCxnSpPr>
              <p:nvPr/>
            </p:nvCxnSpPr>
            <p:spPr>
              <a:xfrm flipH="1">
                <a:off x="4038600" y="4114800"/>
                <a:ext cx="609600" cy="167640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2819400" y="3886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581400" y="3505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733800" y="4343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1054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029200" y="4953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667000" y="5181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800600" y="2971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447800" y="3810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600200" y="4876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0198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667000" y="3048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96000" y="3124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867400" y="5486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5720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62400" y="5638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609600" y="2895600"/>
              <a:ext cx="3124200" cy="1905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552053" y="3992333"/>
            <a:ext cx="101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1: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50161" y="5562534"/>
            <a:ext cx="101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2: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3699634" y="5215870"/>
            <a:ext cx="2249425" cy="1371600"/>
            <a:chOff x="227390" y="2548353"/>
            <a:chExt cx="3124200" cy="1905000"/>
          </a:xfrm>
        </p:grpSpPr>
        <p:grpSp>
          <p:nvGrpSpPr>
            <p:cNvPr id="73" name="Group 72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77" name="Straight Connector 76"/>
                <p:cNvCxnSpPr>
                  <a:endCxn id="88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stCxn id="86" idx="1"/>
                  <a:endCxn id="95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87" idx="7"/>
                  <a:endCxn id="94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>
                  <a:stCxn id="93" idx="1"/>
                  <a:endCxn id="84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>
            <a:grpSpLocks noChangeAspect="1"/>
          </p:cNvGrpSpPr>
          <p:nvPr/>
        </p:nvGrpSpPr>
        <p:grpSpPr>
          <a:xfrm>
            <a:off x="1134081" y="5252046"/>
            <a:ext cx="2249425" cy="1371600"/>
            <a:chOff x="227390" y="2548353"/>
            <a:chExt cx="3124200" cy="1905000"/>
          </a:xfrm>
        </p:grpSpPr>
        <p:grpSp>
          <p:nvGrpSpPr>
            <p:cNvPr id="99" name="Group 98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>
                  <a:endCxn id="121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>
                  <a:stCxn id="123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>
                  <a:endCxn id="120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>
                  <a:stCxn id="119" idx="1"/>
                  <a:endCxn id="128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>
                  <a:stCxn id="120" idx="7"/>
                  <a:endCxn id="127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>
                  <a:stCxn id="124" idx="0"/>
                  <a:endCxn id="116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>
                  <a:stCxn id="129" idx="0"/>
                  <a:endCxn id="130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>
                  <a:stCxn id="126" idx="1"/>
                  <a:endCxn id="117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>
                  <a:endCxn id="129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Oval 115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/>
          <p:cNvCxnSpPr>
            <a:cxnSpLocks noChangeAspect="1"/>
          </p:cNvCxnSpPr>
          <p:nvPr/>
        </p:nvCxnSpPr>
        <p:spPr>
          <a:xfrm flipV="1">
            <a:off x="1254674" y="5372638"/>
            <a:ext cx="473233" cy="3095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 noChangeAspect="1"/>
          </p:cNvCxnSpPr>
          <p:nvPr/>
        </p:nvCxnSpPr>
        <p:spPr>
          <a:xfrm flipH="1">
            <a:off x="1755112" y="5639530"/>
            <a:ext cx="371396" cy="66389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6279106" y="3509934"/>
            <a:ext cx="2249425" cy="1371600"/>
            <a:chOff x="609600" y="2895600"/>
            <a:chExt cx="3124200" cy="1905000"/>
          </a:xfrm>
        </p:grpSpPr>
        <p:grpSp>
          <p:nvGrpSpPr>
            <p:cNvPr id="134" name="Group 133"/>
            <p:cNvGrpSpPr/>
            <p:nvPr/>
          </p:nvGrpSpPr>
          <p:grpSpPr>
            <a:xfrm>
              <a:off x="685800" y="2971800"/>
              <a:ext cx="2895600" cy="1779541"/>
              <a:chOff x="1447800" y="2971800"/>
              <a:chExt cx="4800600" cy="2819400"/>
            </a:xfrm>
          </p:grpSpPr>
          <p:cxnSp>
            <p:nvCxnSpPr>
              <p:cNvPr id="136" name="Straight Connector 135"/>
              <p:cNvCxnSpPr>
                <a:stCxn id="150" idx="7"/>
                <a:endCxn id="153" idx="7"/>
              </p:cNvCxnSpPr>
              <p:nvPr/>
            </p:nvCxnSpPr>
            <p:spPr>
              <a:xfrm flipV="1">
                <a:off x="1577882" y="3070318"/>
                <a:ext cx="1219200" cy="762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146" idx="1"/>
                <a:endCxn id="155" idx="0"/>
              </p:cNvCxnSpPr>
              <p:nvPr/>
            </p:nvCxnSpPr>
            <p:spPr>
              <a:xfrm>
                <a:off x="5127718" y="3679918"/>
                <a:ext cx="815882" cy="1806482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>
                <a:stCxn id="147" idx="7"/>
                <a:endCxn id="154" idx="3"/>
              </p:cNvCxnSpPr>
              <p:nvPr/>
            </p:nvCxnSpPr>
            <p:spPr>
              <a:xfrm flipV="1">
                <a:off x="5159282" y="3254282"/>
                <a:ext cx="959036" cy="1721036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>
                <a:stCxn id="151" idx="7"/>
                <a:endCxn id="143" idx="6"/>
              </p:cNvCxnSpPr>
              <p:nvPr/>
            </p:nvCxnSpPr>
            <p:spPr>
              <a:xfrm flipV="1">
                <a:off x="1730280" y="3962400"/>
                <a:ext cx="1241521" cy="936719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stCxn id="144" idx="4"/>
                <a:endCxn id="148" idx="3"/>
              </p:cNvCxnSpPr>
              <p:nvPr/>
            </p:nvCxnSpPr>
            <p:spPr>
              <a:xfrm flipH="1">
                <a:off x="2689318" y="3657599"/>
                <a:ext cx="968281" cy="165408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H="1">
                <a:off x="3765844" y="3033935"/>
                <a:ext cx="1143001" cy="1447799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56" idx="0"/>
                <a:endCxn id="157" idx="4"/>
              </p:cNvCxnSpPr>
              <p:nvPr/>
            </p:nvCxnSpPr>
            <p:spPr>
              <a:xfrm flipH="1">
                <a:off x="4038600" y="4114800"/>
                <a:ext cx="609600" cy="167640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2819400" y="3886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581400" y="3505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733800" y="4343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51054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5029200" y="4953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667000" y="5181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800600" y="2971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447800" y="3810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600200" y="4876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0198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667000" y="3048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6096000" y="3124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867400" y="5486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5720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3962400" y="5638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609600" y="2895600"/>
              <a:ext cx="3124200" cy="1905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>
            <a:grpSpLocks noChangeAspect="1"/>
          </p:cNvGrpSpPr>
          <p:nvPr/>
        </p:nvGrpSpPr>
        <p:grpSpPr>
          <a:xfrm>
            <a:off x="6282808" y="5211358"/>
            <a:ext cx="2249425" cy="1371600"/>
            <a:chOff x="227390" y="2548353"/>
            <a:chExt cx="3124200" cy="1905000"/>
          </a:xfrm>
        </p:grpSpPr>
        <p:grpSp>
          <p:nvGrpSpPr>
            <p:cNvPr id="159" name="Group 158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63" name="Straight Connector 162"/>
                <p:cNvCxnSpPr>
                  <a:endCxn id="174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>
                  <a:stCxn id="172" idx="1"/>
                  <a:endCxn id="181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>
                  <a:stCxn id="173" idx="7"/>
                  <a:endCxn id="180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>
                  <a:stCxn id="179" idx="1"/>
                  <a:endCxn id="170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Oval 168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Rectangle 161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0" name="Straight Connector 159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28575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TextBox 183"/>
          <p:cNvSpPr txBox="1"/>
          <p:nvPr/>
        </p:nvSpPr>
        <p:spPr>
          <a:xfrm>
            <a:off x="6019800" y="239407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Input Graph</a:t>
            </a:r>
            <a:endParaRPr lang="en-US" sz="1600" i="1" dirty="0"/>
          </a:p>
        </p:txBody>
      </p:sp>
      <p:grpSp>
        <p:nvGrpSpPr>
          <p:cNvPr id="185" name="Group 184"/>
          <p:cNvGrpSpPr>
            <a:grpSpLocks noChangeAspect="1"/>
          </p:cNvGrpSpPr>
          <p:nvPr/>
        </p:nvGrpSpPr>
        <p:grpSpPr>
          <a:xfrm>
            <a:off x="6074635" y="874544"/>
            <a:ext cx="2651012" cy="1616470"/>
            <a:chOff x="227390" y="2548353"/>
            <a:chExt cx="3124200" cy="1905000"/>
          </a:xfrm>
        </p:grpSpPr>
        <p:grpSp>
          <p:nvGrpSpPr>
            <p:cNvPr id="186" name="Group 185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88" name="Group 187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>
                  <a:endCxn id="210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>
                  <a:stCxn id="212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>
                  <a:endCxn id="209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>
                  <a:stCxn id="212" idx="7"/>
                  <a:endCxn id="215" idx="7"/>
                </p:cNvCxnSpPr>
                <p:nvPr/>
              </p:nvCxnSpPr>
              <p:spPr>
                <a:xfrm flipV="1">
                  <a:off x="1577882" y="3070318"/>
                  <a:ext cx="1219200" cy="7620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>
                  <a:stCxn id="208" idx="1"/>
                  <a:endCxn id="217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>
                  <a:stCxn id="209" idx="7"/>
                  <a:endCxn id="216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>
                  <a:stCxn id="213" idx="0"/>
                  <a:endCxn id="205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>
                  <a:stCxn id="206" idx="0"/>
                  <a:endCxn id="210" idx="3"/>
                </p:cNvCxnSpPr>
                <p:nvPr/>
              </p:nvCxnSpPr>
              <p:spPr>
                <a:xfrm flipH="1">
                  <a:off x="2689318" y="3505200"/>
                  <a:ext cx="9682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>
                  <a:stCxn id="218" idx="0"/>
                  <a:endCxn id="219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>
                  <a:stCxn id="215" idx="1"/>
                  <a:endCxn id="206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>
                  <a:endCxn id="218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Oval 204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9" name="Rectangle 188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7" name="Straight Connector 186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1" name="Slide Number Placeholder 2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22" name="TextBox 221"/>
          <p:cNvSpPr txBox="1"/>
          <p:nvPr/>
        </p:nvSpPr>
        <p:spPr>
          <a:xfrm>
            <a:off x="239151" y="1111350"/>
            <a:ext cx="5810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i="1" dirty="0" smtClean="0"/>
              <a:t>R</a:t>
            </a:r>
            <a:r>
              <a:rPr lang="en-US" sz="2000" dirty="0" smtClean="0"/>
              <a:t> rounds, do: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Pick a max-cardinality matching </a:t>
            </a:r>
            <a:r>
              <a:rPr lang="en-US" sz="2000" i="1" dirty="0" smtClean="0"/>
              <a:t>M</a:t>
            </a:r>
            <a:r>
              <a:rPr lang="en-US" sz="2000" dirty="0" smtClean="0"/>
              <a:t> in graph </a:t>
            </a:r>
            <a:r>
              <a:rPr lang="en-US" sz="2000" i="1" dirty="0" smtClean="0"/>
              <a:t>G</a:t>
            </a:r>
            <a:r>
              <a:rPr lang="en-US" sz="2000" dirty="0" smtClean="0"/>
              <a:t>, minus already-queried edges that do not exist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Query all edges in </a:t>
            </a:r>
            <a:r>
              <a:rPr lang="en-US" sz="2000" i="1" dirty="0" smtClean="0"/>
              <a:t>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17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Intuition for adaptive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at any round </a:t>
            </a:r>
            <a:r>
              <a:rPr lang="en-US" i="1" dirty="0" smtClean="0"/>
              <a:t>r</a:t>
            </a:r>
            <a:r>
              <a:rPr lang="en-US" dirty="0" smtClean="0"/>
              <a:t>, the best solution on edges queried so far is </a:t>
            </a:r>
            <a:r>
              <a:rPr lang="en-US" dirty="0" smtClean="0">
                <a:solidFill>
                  <a:schemeClr val="tx2"/>
                </a:solidFill>
              </a:rPr>
              <a:t>small</a:t>
            </a:r>
            <a:r>
              <a:rPr lang="en-US" dirty="0" smtClean="0"/>
              <a:t> relative to omniscient 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... </a:t>
            </a:r>
            <a:r>
              <a:rPr lang="en-US" dirty="0"/>
              <a:t>t</a:t>
            </a:r>
            <a:r>
              <a:rPr lang="en-US" dirty="0" smtClean="0"/>
              <a:t>hen c</a:t>
            </a:r>
            <a:r>
              <a:rPr lang="is-IS" dirty="0" smtClean="0"/>
              <a:t>urrent structrure admits </a:t>
            </a:r>
            <a:r>
              <a:rPr lang="is-IS" i="1" dirty="0" smtClean="0"/>
              <a:t>large</a:t>
            </a:r>
            <a:r>
              <a:rPr lang="is-IS" dirty="0" smtClean="0"/>
              <a:t> number of unqueried, disjoint augmenting structures</a:t>
            </a:r>
          </a:p>
          <a:p>
            <a:pPr lvl="1"/>
            <a:r>
              <a:rPr lang="is-IS" dirty="0" smtClean="0"/>
              <a:t>For </a:t>
            </a:r>
            <a:r>
              <a:rPr lang="is-IS" i="1" dirty="0" smtClean="0"/>
              <a:t>k=2</a:t>
            </a:r>
            <a:r>
              <a:rPr lang="is-IS" dirty="0" smtClean="0"/>
              <a:t>, aka normal matching, </a:t>
            </a:r>
            <a:r>
              <a:rPr lang="is-IS" dirty="0" smtClean="0"/>
              <a:t>simply augmenting paths</a:t>
            </a:r>
          </a:p>
          <a:p>
            <a:r>
              <a:rPr lang="is-IS" dirty="0" smtClean="0"/>
              <a:t>Augmenting structures might not exist, but can query in parallel in a single round</a:t>
            </a:r>
          </a:p>
          <a:p>
            <a:pPr lvl="1"/>
            <a:r>
              <a:rPr lang="is-IS" dirty="0" smtClean="0"/>
              <a:t>Structures are constant size </a:t>
            </a:r>
            <a:r>
              <a:rPr lang="is-IS" dirty="0" smtClean="0">
                <a:sym typeface="Wingdings"/>
              </a:rPr>
              <a:t> exist with constant probability</a:t>
            </a:r>
          </a:p>
          <a:p>
            <a:pPr lvl="1"/>
            <a:r>
              <a:rPr lang="is-IS" dirty="0" smtClean="0">
                <a:sym typeface="Wingdings"/>
              </a:rPr>
              <a:t>Structures are disjoint  queries are independent</a:t>
            </a:r>
            <a:endParaRPr lang="is-IS" dirty="0" smtClean="0"/>
          </a:p>
          <a:p>
            <a:pPr lvl="1"/>
            <a:r>
              <a:rPr lang="is-IS" dirty="0" smtClean="0">
                <a:sym typeface="Wingdings"/>
              </a:rPr>
              <a:t> Close a constant gap per round</a:t>
            </a:r>
            <a:endParaRPr lang="is-I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UNOS Data</a:t>
            </a:r>
            <a:endParaRPr lang="en-US" dirty="0"/>
          </a:p>
        </p:txBody>
      </p:sp>
      <p:pic>
        <p:nvPicPr>
          <p:cNvPr id="5" name="Picture 4" descr="rematch_unos_noadapt_overall_cc4_average_withoutzer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6" y="127625"/>
            <a:ext cx="7217229" cy="5917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04800" y="6145464"/>
            <a:ext cx="81534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Even 1 or 2 extra tests would result in a huge lift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91395" y="2024743"/>
            <a:ext cx="2876548" cy="3276600"/>
            <a:chOff x="1891395" y="2024743"/>
            <a:chExt cx="2876548" cy="32766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4767943" y="2024743"/>
              <a:ext cx="0" cy="1001486"/>
            </a:xfrm>
            <a:prstGeom prst="line">
              <a:avLst/>
            </a:prstGeom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767943" y="2950029"/>
              <a:ext cx="0" cy="235131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450771" y="2481943"/>
              <a:ext cx="1317172" cy="827314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91395" y="3257122"/>
              <a:ext cx="283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 </a:t>
              </a:r>
              <a:r>
                <a:rPr lang="en-US" i="1" dirty="0" smtClean="0"/>
                <a:t>p</a:t>
              </a:r>
              <a:r>
                <a:rPr lang="en-US" dirty="0" smtClean="0"/>
                <a:t>=0.5, </a:t>
              </a:r>
              <a:r>
                <a:rPr lang="en-US" b="1" dirty="0" smtClean="0"/>
                <a:t>one</a:t>
              </a:r>
              <a:r>
                <a:rPr lang="en-US" dirty="0" smtClean="0"/>
                <a:t> edge test per vertex </a:t>
              </a:r>
              <a:r>
                <a:rPr lang="en-US" dirty="0" smtClean="0">
                  <a:sym typeface="Wingdings"/>
                </a:rPr>
                <a:t> +21% OPT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 smtClean="0"/>
              <a:t>Matched ≠ Transplanted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around </a:t>
            </a:r>
            <a:r>
              <a:rPr lang="en-US" dirty="0" smtClean="0"/>
              <a:t>10% </a:t>
            </a:r>
            <a:r>
              <a:rPr lang="en-US" dirty="0" smtClean="0"/>
              <a:t>of UNOS matches resulted in an actual transplant</a:t>
            </a:r>
          </a:p>
          <a:p>
            <a:pPr lvl="1"/>
            <a:r>
              <a:rPr lang="en-US" dirty="0" smtClean="0"/>
              <a:t>Similarly low % in other exchanges </a:t>
            </a:r>
            <a:r>
              <a:rPr lang="en-US" sz="1800" dirty="0" smtClean="0"/>
              <a:t>[ATC 2013]</a:t>
            </a:r>
          </a:p>
          <a:p>
            <a:endParaRPr lang="en-US" dirty="0"/>
          </a:p>
          <a:p>
            <a:r>
              <a:rPr lang="en-US" i="1" dirty="0" smtClean="0"/>
              <a:t>Many </a:t>
            </a:r>
            <a:r>
              <a:rPr lang="en-US" dirty="0" smtClean="0"/>
              <a:t>reasons for this.  How to handle?</a:t>
            </a:r>
          </a:p>
          <a:p>
            <a:endParaRPr lang="en-US" dirty="0"/>
          </a:p>
          <a:p>
            <a:r>
              <a:rPr lang="en-US" dirty="0" smtClean="0"/>
              <a:t>One way: encode </a:t>
            </a:r>
            <a:r>
              <a:rPr lang="en-US" i="1" dirty="0" smtClean="0"/>
              <a:t>probability of transplantation</a:t>
            </a:r>
            <a:r>
              <a:rPr lang="en-US" dirty="0" smtClean="0"/>
              <a:t> rather than just feasibility</a:t>
            </a:r>
            <a:endParaRPr lang="en-US" i="1" dirty="0" smtClean="0"/>
          </a:p>
          <a:p>
            <a:pPr lvl="1"/>
            <a:r>
              <a:rPr lang="en-US" dirty="0" smtClean="0"/>
              <a:t>for individuals, cycles, chains, and full </a:t>
            </a:r>
            <a:r>
              <a:rPr lang="en-US" dirty="0" err="1" smtClean="0"/>
              <a:t>matchings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Next Class:</a:t>
            </a:r>
            <a:br>
              <a:rPr lang="en-US" dirty="0" smtClean="0"/>
            </a:br>
            <a:r>
              <a:rPr lang="en-US" dirty="0" smtClean="0"/>
              <a:t>Dynamic Optimization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53785" cy="1371600"/>
          </a:xfrm>
        </p:spPr>
        <p:txBody>
          <a:bodyPr/>
          <a:lstStyle/>
          <a:p>
            <a:r>
              <a:rPr lang="en-US" dirty="0" smtClean="0"/>
              <a:t>Failure-aware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Compatibility graph </a:t>
            </a:r>
            <a:r>
              <a:rPr lang="en-US" i="1" dirty="0" smtClean="0"/>
              <a:t>G</a:t>
            </a:r>
            <a:endParaRPr lang="en-US" dirty="0"/>
          </a:p>
          <a:p>
            <a:pPr lvl="1"/>
            <a:r>
              <a:rPr lang="en-US" dirty="0"/>
              <a:t>E</a:t>
            </a:r>
            <a:r>
              <a:rPr lang="en-US" dirty="0" smtClean="0"/>
              <a:t>dge (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,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j</a:t>
            </a:r>
            <a:r>
              <a:rPr lang="en-US" dirty="0" smtClean="0"/>
              <a:t>) if 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’s donor can donate to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j</a:t>
            </a:r>
            <a:r>
              <a:rPr lang="en-US" dirty="0" err="1" smtClean="0"/>
              <a:t>’s</a:t>
            </a:r>
            <a:r>
              <a:rPr lang="en-US" dirty="0" smtClean="0"/>
              <a:t> patient 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eight </a:t>
            </a:r>
            <a:r>
              <a:rPr lang="en-US" i="1" dirty="0" smtClean="0"/>
              <a:t>w</a:t>
            </a:r>
            <a:r>
              <a:rPr lang="en-US" i="1" baseline="-25000" dirty="0" smtClean="0"/>
              <a:t>e</a:t>
            </a:r>
            <a:r>
              <a:rPr lang="en-US" dirty="0" smtClean="0"/>
              <a:t> on each edge </a:t>
            </a:r>
            <a:r>
              <a:rPr lang="en-US" i="1" dirty="0" smtClean="0"/>
              <a:t>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Success probability</a:t>
            </a:r>
            <a:r>
              <a:rPr lang="en-US" dirty="0" smtClean="0"/>
              <a:t> 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e</a:t>
            </a:r>
            <a:r>
              <a:rPr lang="en-US" dirty="0" smtClean="0"/>
              <a:t> for each edge </a:t>
            </a:r>
            <a:r>
              <a:rPr lang="en-US" i="1" dirty="0" smtClean="0"/>
              <a:t>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Discounted utility of cycle </a:t>
            </a:r>
            <a:r>
              <a:rPr lang="en-US" i="1" dirty="0" smtClean="0"/>
              <a:t>c</a:t>
            </a: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u</a:t>
            </a:r>
            <a:r>
              <a:rPr lang="en-US" dirty="0" smtClean="0"/>
              <a:t>(</a:t>
            </a:r>
            <a:r>
              <a:rPr lang="en-US" i="1" dirty="0" smtClean="0"/>
              <a:t>c</a:t>
            </a:r>
            <a:r>
              <a:rPr lang="en-US" dirty="0" smtClean="0"/>
              <a:t>) = ∑</a:t>
            </a:r>
            <a:r>
              <a:rPr lang="en-US" i="1" dirty="0" smtClean="0"/>
              <a:t>w</a:t>
            </a:r>
            <a:r>
              <a:rPr lang="en-US" i="1" baseline="-25000" dirty="0" smtClean="0"/>
              <a:t>e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∏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e</a:t>
            </a:r>
            <a:endParaRPr lang="en-US" i="1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255594" y="4743730"/>
            <a:ext cx="2953599" cy="914400"/>
            <a:chOff x="1542201" y="5562600"/>
            <a:chExt cx="2953599" cy="91440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542201" y="6019800"/>
              <a:ext cx="2877399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Value of successful cycle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67784" y="4743730"/>
            <a:ext cx="2743200" cy="914400"/>
            <a:chOff x="5638800" y="5562600"/>
            <a:chExt cx="2743200" cy="914400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56388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867400" y="6019800"/>
              <a:ext cx="2514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Probability of success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4050028"/>
            <a:ext cx="8072651" cy="15149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75329" cy="1371600"/>
          </a:xfrm>
        </p:spPr>
        <p:txBody>
          <a:bodyPr/>
          <a:lstStyle/>
          <a:p>
            <a:r>
              <a:rPr lang="en-US" dirty="0" smtClean="0"/>
              <a:t>Failure-aware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7786048" cy="52578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Discounted utility of a </a:t>
            </a:r>
            <a:r>
              <a:rPr lang="en-US" i="1" dirty="0" smtClean="0"/>
              <a:t>k</a:t>
            </a:r>
            <a:r>
              <a:rPr lang="en-US" dirty="0" smtClean="0"/>
              <a:t>-chain </a:t>
            </a:r>
            <a:r>
              <a:rPr lang="en-US" i="1" dirty="0" smtClean="0"/>
              <a:t>c</a:t>
            </a:r>
            <a:endParaRPr lang="en-US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Cannot </a:t>
            </a:r>
            <a:r>
              <a:rPr lang="en-US" dirty="0" smtClean="0"/>
              <a:t>simply “reweight by failure probability”</a:t>
            </a:r>
          </a:p>
          <a:p>
            <a:endParaRPr lang="en-US" dirty="0" smtClean="0"/>
          </a:p>
          <a:p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711472" y="4210768"/>
            <a:ext cx="5721057" cy="1193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47800" y="5328368"/>
            <a:ext cx="2743200" cy="914400"/>
            <a:chOff x="1752600" y="5562600"/>
            <a:chExt cx="2743200" cy="914400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752600" y="601980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Exactly first </a:t>
              </a:r>
              <a:r>
                <a:rPr lang="en-US" i="1" dirty="0" err="1" smtClean="0"/>
                <a:t>i</a:t>
              </a:r>
              <a:r>
                <a:rPr lang="en-US" dirty="0" smtClean="0"/>
                <a:t> transplants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76800" y="5328368"/>
            <a:ext cx="2895600" cy="914400"/>
            <a:chOff x="2514600" y="5562600"/>
            <a:chExt cx="2895600" cy="9144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14600" y="6019800"/>
              <a:ext cx="2895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Chain executes in entirety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89317" y="2246591"/>
            <a:ext cx="7464083" cy="918640"/>
            <a:chOff x="689317" y="2246591"/>
            <a:chExt cx="7464083" cy="918640"/>
          </a:xfrm>
        </p:grpSpPr>
        <p:sp>
          <p:nvSpPr>
            <p:cNvPr id="6" name="Oval 5"/>
            <p:cNvSpPr/>
            <p:nvPr/>
          </p:nvSpPr>
          <p:spPr>
            <a:xfrm>
              <a:off x="689317" y="2250831"/>
              <a:ext cx="914400" cy="914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3241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9624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56007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6" idx="6"/>
              <a:endCxn id="14" idx="2"/>
            </p:cNvCxnSpPr>
            <p:nvPr/>
          </p:nvCxnSpPr>
          <p:spPr>
            <a:xfrm flipV="1">
              <a:off x="1603717" y="2703791"/>
              <a:ext cx="720383" cy="42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15" idx="2"/>
            </p:cNvCxnSpPr>
            <p:nvPr/>
          </p:nvCxnSpPr>
          <p:spPr>
            <a:xfrm>
              <a:off x="32385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5" idx="6"/>
              <a:endCxn id="16" idx="2"/>
            </p:cNvCxnSpPr>
            <p:nvPr/>
          </p:nvCxnSpPr>
          <p:spPr>
            <a:xfrm>
              <a:off x="48768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72390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cxnSp>
          <p:nvCxnSpPr>
            <p:cNvPr id="29" name="Straight Arrow Connector 28"/>
            <p:cNvCxnSpPr>
              <a:stCxn id="16" idx="6"/>
              <a:endCxn id="28" idx="2"/>
            </p:cNvCxnSpPr>
            <p:nvPr/>
          </p:nvCxnSpPr>
          <p:spPr>
            <a:xfrm>
              <a:off x="65151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739608" y="2296518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q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68320" y="2254089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q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07959" y="2246591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q</a:t>
              </a:r>
              <a:r>
                <a:rPr lang="en-US" baseline="-25000" dirty="0" smtClean="0"/>
                <a:t>3</a:t>
              </a:r>
              <a:endParaRPr lang="en-US" baseline="-25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48450" y="2254089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q</a:t>
              </a:r>
              <a:r>
                <a:rPr lang="en-US" baseline="-25000" dirty="0" smtClean="0"/>
                <a:t>4</a:t>
              </a:r>
              <a:endParaRPr lang="en-US" baseline="-250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8030" y="3235570"/>
            <a:ext cx="1663308" cy="436663"/>
            <a:chOff x="1108030" y="3235570"/>
            <a:chExt cx="1663308" cy="436663"/>
          </a:xfrm>
        </p:grpSpPr>
        <p:sp>
          <p:nvSpPr>
            <p:cNvPr id="37" name="Left Brace 36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1q</a:t>
              </a:r>
              <a:r>
                <a:rPr lang="en-US" sz="1400" baseline="-25000" dirty="0" smtClean="0"/>
                <a:t>1</a:t>
              </a:r>
              <a:r>
                <a:rPr lang="en-US" sz="1400" dirty="0" smtClean="0"/>
                <a:t>(1-q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)</a:t>
              </a:r>
              <a:endParaRPr lang="en-US" sz="1400" baseline="-25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08029" y="3231306"/>
            <a:ext cx="3337362" cy="436663"/>
            <a:chOff x="1108030" y="3235570"/>
            <a:chExt cx="1663308" cy="436663"/>
          </a:xfrm>
        </p:grpSpPr>
        <p:sp>
          <p:nvSpPr>
            <p:cNvPr id="42" name="Left Brace 41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 smtClean="0"/>
                <a:t>… + </a:t>
              </a:r>
              <a:r>
                <a:rPr lang="en-US" sz="1400" dirty="0" smtClean="0"/>
                <a:t>2q</a:t>
              </a:r>
              <a:r>
                <a:rPr lang="en-US" sz="1400" baseline="-25000" dirty="0" smtClean="0"/>
                <a:t>1</a:t>
              </a:r>
              <a:r>
                <a:rPr lang="en-US" sz="1400" dirty="0" smtClean="0"/>
                <a:t>q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(1-q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)</a:t>
              </a:r>
              <a:endParaRPr lang="en-US" sz="1400" baseline="-250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08026" y="3235692"/>
            <a:ext cx="5011420" cy="436663"/>
            <a:chOff x="1108030" y="3235570"/>
            <a:chExt cx="1663308" cy="436663"/>
          </a:xfrm>
        </p:grpSpPr>
        <p:sp>
          <p:nvSpPr>
            <p:cNvPr id="45" name="Left Brace 44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 smtClean="0"/>
                <a:t>… + </a:t>
              </a:r>
              <a:r>
                <a:rPr lang="en-US" sz="1400" dirty="0" smtClean="0"/>
                <a:t>3q</a:t>
              </a:r>
              <a:r>
                <a:rPr lang="en-US" sz="1400" baseline="-25000" dirty="0" smtClean="0"/>
                <a:t>1</a:t>
              </a:r>
              <a:r>
                <a:rPr lang="en-US" sz="1400" dirty="0" smtClean="0"/>
                <a:t>q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q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(1-q</a:t>
              </a:r>
              <a:r>
                <a:rPr lang="en-US" sz="1400" baseline="-25000" dirty="0" smtClean="0"/>
                <a:t>4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88" y="1997593"/>
            <a:ext cx="320040" cy="3200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99" y="1997593"/>
            <a:ext cx="320040" cy="3200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09" y="1995856"/>
            <a:ext cx="320040" cy="3200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30" y="1995131"/>
            <a:ext cx="320040" cy="32004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99" y="1995131"/>
            <a:ext cx="320040" cy="32004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108024" y="3234175"/>
            <a:ext cx="6558868" cy="436663"/>
            <a:chOff x="1108030" y="3235570"/>
            <a:chExt cx="1663308" cy="436663"/>
          </a:xfrm>
        </p:grpSpPr>
        <p:sp>
          <p:nvSpPr>
            <p:cNvPr id="54" name="Left Brace 53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 smtClean="0"/>
                <a:t>… + </a:t>
              </a:r>
              <a:r>
                <a:rPr lang="en-US" sz="1400" dirty="0" smtClean="0"/>
                <a:t>4q</a:t>
              </a:r>
              <a:r>
                <a:rPr lang="en-US" sz="1400" baseline="-25000" dirty="0" smtClean="0"/>
                <a:t>1</a:t>
              </a:r>
              <a:r>
                <a:rPr lang="en-US" sz="1400" dirty="0" smtClean="0"/>
                <a:t>q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q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q</a:t>
              </a:r>
              <a:r>
                <a:rPr lang="en-US" sz="1400" baseline="-25000" dirty="0" smtClean="0"/>
                <a:t>4</a:t>
              </a:r>
              <a:endParaRPr lang="en-US" sz="1400" dirty="0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63" y="1995131"/>
            <a:ext cx="320040" cy="32004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99" y="2006043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Discounted clearing problem</a:t>
            </a:r>
            <a:r>
              <a:rPr lang="en-US" dirty="0"/>
              <a:t> is to find matching </a:t>
            </a:r>
            <a:r>
              <a:rPr lang="en-US" i="1" dirty="0"/>
              <a:t>M</a:t>
            </a:r>
            <a:r>
              <a:rPr lang="en-US" i="1" baseline="30000" dirty="0"/>
              <a:t>*</a:t>
            </a:r>
            <a:r>
              <a:rPr lang="en-US" i="1" dirty="0"/>
              <a:t> </a:t>
            </a:r>
            <a:r>
              <a:rPr lang="en-US" dirty="0"/>
              <a:t>with highest </a:t>
            </a:r>
            <a:r>
              <a:rPr lang="en-US" dirty="0" smtClean="0"/>
              <a:t>discounted </a:t>
            </a:r>
            <a:r>
              <a:rPr lang="en-US" dirty="0" smtClean="0"/>
              <a:t>utility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Utility of a match </a:t>
            </a:r>
            <a:r>
              <a:rPr lang="en-US" b="0" i="1" dirty="0"/>
              <a:t>M:     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∑ 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c</a:t>
            </a:r>
            <a:r>
              <a:rPr lang="en-US" b="0" dirty="0"/>
              <a:t>)</a:t>
            </a:r>
            <a:endParaRPr lang="en-US" b="0" baseline="30000" dirty="0"/>
          </a:p>
        </p:txBody>
      </p:sp>
      <p:sp>
        <p:nvSpPr>
          <p:cNvPr id="4" name="Oval 3"/>
          <p:cNvSpPr/>
          <p:nvPr/>
        </p:nvSpPr>
        <p:spPr>
          <a:xfrm>
            <a:off x="2514600" y="5181600"/>
            <a:ext cx="1143000" cy="1143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486400" y="5181600"/>
            <a:ext cx="1143000" cy="1143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000500" y="3276600"/>
            <a:ext cx="1143000" cy="1143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3" name="Curved Connector 12"/>
          <p:cNvCxnSpPr>
            <a:stCxn id="4" idx="7"/>
            <a:endCxn id="5" idx="1"/>
          </p:cNvCxnSpPr>
          <p:nvPr/>
        </p:nvCxnSpPr>
        <p:spPr>
          <a:xfrm rot="5400000" flipH="1" flipV="1">
            <a:off x="4572000" y="4267200"/>
            <a:ext cx="12700" cy="2163576"/>
          </a:xfrm>
          <a:prstGeom prst="curvedConnector3">
            <a:avLst>
              <a:gd name="adj1" fmla="val 3118016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5" idx="3"/>
            <a:endCxn id="4" idx="5"/>
          </p:cNvCxnSpPr>
          <p:nvPr/>
        </p:nvCxnSpPr>
        <p:spPr>
          <a:xfrm rot="5400000">
            <a:off x="4572000" y="5075424"/>
            <a:ext cx="12700" cy="2163576"/>
          </a:xfrm>
          <a:prstGeom prst="curvedConnector3">
            <a:avLst>
              <a:gd name="adj1" fmla="val 3118016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5" idx="0"/>
            <a:endCxn id="8" idx="6"/>
          </p:cNvCxnSpPr>
          <p:nvPr/>
        </p:nvCxnSpPr>
        <p:spPr>
          <a:xfrm rot="16200000" flipV="1">
            <a:off x="4933950" y="4057650"/>
            <a:ext cx="1333500" cy="9144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8" idx="2"/>
            <a:endCxn id="4" idx="0"/>
          </p:cNvCxnSpPr>
          <p:nvPr/>
        </p:nvCxnSpPr>
        <p:spPr>
          <a:xfrm rot="10800000" flipV="1">
            <a:off x="3086100" y="3848100"/>
            <a:ext cx="914400" cy="13335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7200" y="3200400"/>
            <a:ext cx="251460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Maximum cardinality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5486400" y="3276600"/>
            <a:ext cx="34290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Maximum expected transplants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22" grpId="0" animBg="1"/>
      <p:bldP spid="22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“In the Large”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G(n, t(n), p): random graph with</a:t>
            </a:r>
          </a:p>
          <a:p>
            <a:pPr lvl="1"/>
            <a:r>
              <a:rPr lang="en-US" dirty="0" smtClean="0"/>
              <a:t>n patient-donor pairs</a:t>
            </a:r>
          </a:p>
          <a:p>
            <a:pPr lvl="1"/>
            <a:r>
              <a:rPr lang="en-US" dirty="0" smtClean="0"/>
              <a:t>t(n) altruistic donors</a:t>
            </a:r>
          </a:p>
          <a:p>
            <a:pPr lvl="1"/>
            <a:r>
              <a:rPr lang="en-US" dirty="0" smtClean="0"/>
              <a:t>Probability </a:t>
            </a:r>
            <a:r>
              <a:rPr lang="en-US" dirty="0" err="1" smtClean="0"/>
              <a:t>Θ</a:t>
            </a:r>
            <a:r>
              <a:rPr lang="en-US" dirty="0" smtClean="0"/>
              <a:t>(1/n) of incoming edges</a:t>
            </a:r>
          </a:p>
          <a:p>
            <a:r>
              <a:rPr lang="en-US" dirty="0" smtClean="0"/>
              <a:t>Constant transplant success probability q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23216" y="4012439"/>
            <a:ext cx="8563584" cy="2049440"/>
            <a:chOff x="123216" y="4612943"/>
            <a:chExt cx="8563584" cy="2049440"/>
          </a:xfrm>
        </p:grpSpPr>
        <p:sp>
          <p:nvSpPr>
            <p:cNvPr id="4" name="Rounded Rectangle 3"/>
            <p:cNvSpPr/>
            <p:nvPr/>
          </p:nvSpPr>
          <p:spPr>
            <a:xfrm>
              <a:off x="457200" y="4612943"/>
              <a:ext cx="8229600" cy="204944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/>
            </a:p>
            <a:p>
              <a:r>
                <a:rPr lang="en-US" sz="2000" dirty="0" smtClean="0"/>
                <a:t>For all </a:t>
              </a:r>
              <a:r>
                <a:rPr lang="en-US" sz="2000" i="1" dirty="0" smtClean="0"/>
                <a:t>q</a:t>
              </a:r>
              <a:r>
                <a:rPr lang="en-US" sz="2000" dirty="0" smtClean="0"/>
                <a:t>∈ (0,1) and </a:t>
              </a:r>
              <a:r>
                <a:rPr lang="en-US" sz="2000" i="1" dirty="0" smtClean="0"/>
                <a:t>α</a:t>
              </a:r>
              <a:r>
                <a:rPr lang="en-US" sz="2000" dirty="0" smtClean="0"/>
                <a:t>,</a:t>
              </a:r>
              <a:r>
                <a:rPr lang="en-US" sz="2000" i="1" dirty="0" smtClean="0"/>
                <a:t> β </a:t>
              </a:r>
              <a:r>
                <a:rPr lang="en-US" sz="2000" dirty="0" smtClean="0"/>
                <a:t>&gt; 0, given a large </a:t>
              </a:r>
              <a:r>
                <a:rPr lang="en-US" sz="2000" i="1" dirty="0" smtClean="0"/>
                <a:t>G</a:t>
              </a:r>
              <a:r>
                <a:rPr lang="en-US" sz="2000" dirty="0" smtClean="0"/>
                <a:t>(</a:t>
              </a:r>
              <a:r>
                <a:rPr lang="en-US" sz="2000" i="1" dirty="0" smtClean="0"/>
                <a:t>n, αn, β</a:t>
              </a:r>
              <a:r>
                <a:rPr lang="en-US" sz="2000" dirty="0" smtClean="0"/>
                <a:t>/</a:t>
              </a:r>
              <a:r>
                <a:rPr lang="en-US" sz="2000" i="1" dirty="0" smtClean="0"/>
                <a:t>n</a:t>
              </a:r>
              <a:r>
                <a:rPr lang="en-US" sz="2000" dirty="0" smtClean="0"/>
                <a:t>), </a:t>
              </a:r>
              <a:r>
                <a:rPr lang="en-US" sz="2000" dirty="0" err="1" smtClean="0"/>
                <a:t>w.h.p</a:t>
              </a:r>
              <a:r>
                <a:rPr lang="en-US" sz="2000" dirty="0" smtClean="0"/>
                <a:t>. there exists some matching </a:t>
              </a:r>
              <a:r>
                <a:rPr lang="en-US" sz="2000" i="1" dirty="0" smtClean="0"/>
                <a:t>M’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s.t.</a:t>
              </a:r>
              <a:r>
                <a:rPr lang="en-US" sz="2000" dirty="0" smtClean="0"/>
                <a:t> for every maximum cardinality matching </a:t>
              </a:r>
              <a:r>
                <a:rPr lang="en-US" sz="2000" i="1" dirty="0" smtClean="0"/>
                <a:t>M</a:t>
              </a:r>
              <a:r>
                <a:rPr lang="en-US" sz="2000" dirty="0" smtClean="0"/>
                <a:t>,</a:t>
              </a:r>
            </a:p>
            <a:p>
              <a:endParaRPr lang="en-US" dirty="0" smtClean="0"/>
            </a:p>
            <a:p>
              <a:pPr algn="ctr"/>
              <a:r>
                <a:rPr lang="en-US" dirty="0" smtClean="0"/>
                <a:t> </a:t>
              </a:r>
              <a:r>
                <a:rPr lang="en-US" sz="2800" i="1" dirty="0" err="1" smtClean="0"/>
                <a:t>u</a:t>
              </a:r>
              <a:r>
                <a:rPr lang="en-US" sz="2800" i="1" baseline="-25000" dirty="0" err="1" smtClean="0"/>
                <a:t>q</a:t>
              </a:r>
              <a:r>
                <a:rPr lang="en-US" sz="2800" dirty="0" smtClean="0"/>
                <a:t>(</a:t>
              </a:r>
              <a:r>
                <a:rPr lang="en-US" sz="2800" i="1" dirty="0" smtClean="0"/>
                <a:t>M’</a:t>
              </a:r>
              <a:r>
                <a:rPr lang="en-US" sz="2800" dirty="0" smtClean="0"/>
                <a:t>) </a:t>
              </a:r>
              <a:r>
                <a:rPr lang="en-US" sz="2800" i="1" dirty="0" smtClean="0"/>
                <a:t>≥ </a:t>
              </a:r>
              <a:r>
                <a:rPr lang="en-US" sz="2800" i="1" dirty="0" err="1" smtClean="0"/>
                <a:t>u</a:t>
              </a:r>
              <a:r>
                <a:rPr lang="en-US" sz="2800" i="1" baseline="-25000" dirty="0" err="1" smtClean="0"/>
                <a:t>q</a:t>
              </a:r>
              <a:r>
                <a:rPr lang="en-US" sz="2800" dirty="0" smtClean="0"/>
                <a:t>(</a:t>
              </a:r>
              <a:r>
                <a:rPr lang="en-US" sz="2800" i="1" dirty="0" smtClean="0"/>
                <a:t>M</a:t>
              </a:r>
              <a:r>
                <a:rPr lang="en-US" sz="2800" dirty="0" smtClean="0"/>
                <a:t>) + </a:t>
              </a:r>
              <a:r>
                <a:rPr lang="en-US" sz="2800" dirty="0" err="1" smtClean="0"/>
                <a:t>Ω</a:t>
              </a:r>
              <a:r>
                <a:rPr lang="en-US" sz="2800" dirty="0" smtClean="0"/>
                <a:t>(</a:t>
              </a:r>
              <a:r>
                <a:rPr lang="en-US" sz="2800" i="1" dirty="0" smtClean="0"/>
                <a:t>n</a:t>
              </a:r>
              <a:r>
                <a:rPr lang="en-US" sz="2800" dirty="0" smtClean="0"/>
                <a:t>)</a:t>
              </a:r>
            </a:p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6" y="494516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39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Brief intuition: Counting Y-gadgets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For every structure </a:t>
            </a:r>
            <a:r>
              <a:rPr lang="en-US" i="1" dirty="0" smtClean="0"/>
              <a:t>X</a:t>
            </a:r>
            <a:r>
              <a:rPr lang="en-US" dirty="0" smtClean="0"/>
              <a:t> of constant size, </a:t>
            </a:r>
            <a:r>
              <a:rPr lang="en-US" dirty="0" err="1" smtClean="0"/>
              <a:t>w.h.p</a:t>
            </a:r>
            <a:r>
              <a:rPr lang="en-US" dirty="0" smtClean="0"/>
              <a:t>. can find </a:t>
            </a:r>
            <a:r>
              <a:rPr lang="en-US" i="1" dirty="0" err="1" smtClean="0"/>
              <a:t>Ω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) structures isomorphic to </a:t>
            </a:r>
            <a:r>
              <a:rPr lang="en-US" i="1" dirty="0" smtClean="0"/>
              <a:t>X</a:t>
            </a:r>
            <a:r>
              <a:rPr lang="en-US" dirty="0" smtClean="0"/>
              <a:t> </a:t>
            </a:r>
            <a:r>
              <a:rPr lang="en-US" i="1" dirty="0" smtClean="0"/>
              <a:t>and isolated from the rest of the graph</a:t>
            </a:r>
            <a:endParaRPr lang="en-US" dirty="0" smtClean="0"/>
          </a:p>
          <a:p>
            <a:r>
              <a:rPr lang="en-US" dirty="0" smtClean="0"/>
              <a:t>Label them (alt vs. pair): flip weighted coins, constant fraction are labeled correctly </a:t>
            </a:r>
            <a:r>
              <a:rPr lang="en-US" dirty="0" smtClean="0">
                <a:sym typeface="Wingdings"/>
              </a:rPr>
              <a:t> constant × </a:t>
            </a:r>
            <a:r>
              <a:rPr lang="en-US" i="1" dirty="0" err="1" smtClean="0">
                <a:sym typeface="Wingdings"/>
              </a:rPr>
              <a:t>Ω</a:t>
            </a:r>
            <a:r>
              <a:rPr lang="en-US" dirty="0" smtClean="0">
                <a:sym typeface="Wingdings"/>
              </a:rPr>
              <a:t>(</a:t>
            </a:r>
            <a:r>
              <a:rPr lang="en-US" i="1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  <a:endParaRPr lang="en-US" dirty="0" smtClean="0"/>
          </a:p>
          <a:p>
            <a:r>
              <a:rPr lang="en-US" dirty="0" smtClean="0"/>
              <a:t>Direct the edges: flip 50/50 coins, constant fraction are entirely directed correctly </a:t>
            </a:r>
            <a:r>
              <a:rPr lang="en-US" dirty="0">
                <a:sym typeface="Wingdings"/>
              </a:rPr>
              <a:t> constant × </a:t>
            </a:r>
            <a:r>
              <a:rPr lang="en-US" i="1" dirty="0" err="1">
                <a:sym typeface="Wingdings"/>
              </a:rPr>
              <a:t>Ω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y_gadg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599440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620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12728</TotalTime>
  <Words>1883</Words>
  <Application>Microsoft Macintosh PowerPoint</Application>
  <PresentationFormat>On-screen Show (4:3)</PresentationFormat>
  <Paragraphs>426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 Black</vt:lpstr>
      <vt:lpstr>Calibri</vt:lpstr>
      <vt:lpstr>Cambria Math</vt:lpstr>
      <vt:lpstr>Wingdings</vt:lpstr>
      <vt:lpstr>Arial</vt:lpstr>
      <vt:lpstr>Essential</vt:lpstr>
      <vt:lpstr>Applied Mechanism Design For Social Good</vt:lpstr>
      <vt:lpstr>This class: Managing Short-term uncertainty in Exchanges (With some fairness)</vt:lpstr>
      <vt:lpstr>The clearing problem</vt:lpstr>
      <vt:lpstr>Matched ≠ Transplanted</vt:lpstr>
      <vt:lpstr>Failure-aware model</vt:lpstr>
      <vt:lpstr>Failure-aware model</vt:lpstr>
      <vt:lpstr>Our problem</vt:lpstr>
      <vt:lpstr>“In the Large”</vt:lpstr>
      <vt:lpstr>Brief intuition: Counting Y-gadgets</vt:lpstr>
      <vt:lpstr>PowerPoint Presentation</vt:lpstr>
      <vt:lpstr>PowerPoint Presentation</vt:lpstr>
      <vt:lpstr>Solving this new problem</vt:lpstr>
      <vt:lpstr>We can’t use the current solver</vt:lpstr>
      <vt:lpstr>WE can’t use the  current solver</vt:lpstr>
      <vt:lpstr>We can use parts of the current solver</vt:lpstr>
      <vt:lpstr>Pricing: Considering only “good” chains</vt:lpstr>
      <vt:lpstr>Scalability experiments</vt:lpstr>
      <vt:lpstr>PowerPoint Presentation</vt:lpstr>
      <vt:lpstr>Sensitization at UNOS</vt:lpstr>
      <vt:lpstr>Recall: Price of fairness</vt:lpstr>
      <vt:lpstr>Price of fairness in kidney exchange </vt:lpstr>
      <vt:lpstr>From theory to practice</vt:lpstr>
      <vt:lpstr>Toward usable fairness rules</vt:lpstr>
      <vt:lpstr>Lexicographic fairness</vt:lpstr>
      <vt:lpstr>Weighted fairness</vt:lpstr>
      <vt:lpstr>Theory vs. “Practice” Lexicographic fairness</vt:lpstr>
      <vt:lpstr>Price of fairness: Generated data</vt:lpstr>
      <vt:lpstr>UNOS runs Lexicographic fairness, varying failure rates</vt:lpstr>
      <vt:lpstr>PowerPoint Presentation</vt:lpstr>
      <vt:lpstr>UNOS runs Weighted fairness, varying failure rates</vt:lpstr>
      <vt:lpstr>PowerPoint Presentation</vt:lpstr>
      <vt:lpstr>Contradictory goals</vt:lpstr>
      <vt:lpstr>PowerPoint Presentation</vt:lpstr>
      <vt:lpstr>PowerPoint Presentation</vt:lpstr>
      <vt:lpstr>Pre-match edge testing</vt:lpstr>
      <vt:lpstr>General theoretical results</vt:lpstr>
      <vt:lpstr>Adaptive algorithm</vt:lpstr>
      <vt:lpstr>Intuition for adaptive algorithm</vt:lpstr>
      <vt:lpstr>UNOS Data</vt:lpstr>
      <vt:lpstr>Next Class: Dynamic Optimization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1789</cp:revision>
  <cp:lastPrinted>2016-10-06T01:24:42Z</cp:lastPrinted>
  <dcterms:created xsi:type="dcterms:W3CDTF">2013-03-05T15:39:19Z</dcterms:created>
  <dcterms:modified xsi:type="dcterms:W3CDTF">2016-10-06T01:24:51Z</dcterms:modified>
</cp:coreProperties>
</file>