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5" r:id="rId17"/>
    <p:sldId id="282" r:id="rId18"/>
    <p:sldId id="271" r:id="rId19"/>
    <p:sldId id="281" r:id="rId20"/>
    <p:sldId id="272" r:id="rId21"/>
    <p:sldId id="279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7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45"/>
    <p:restoredTop sz="94698"/>
  </p:normalViewPr>
  <p:slideViewPr>
    <p:cSldViewPr snapToGrid="0" snapToObjects="1">
      <p:cViewPr varScale="1">
        <p:scale>
          <a:sx n="88" d="100"/>
          <a:sy n="88" d="100"/>
        </p:scale>
        <p:origin x="3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8DC12-F822-4C4F-887E-CCD69FEE740C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D9680-0E88-074B-BBEF-9067CB401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23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D9680-0E88-074B-BBEF-9067CB4018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8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7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90595-2442-EB42-A812-D3F95FF33745}" type="datetimeFigureOut">
              <a:rPr lang="en-US" smtClean="0"/>
              <a:t>10/11/16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9D92D-65E1-5447-AC29-00BD34DED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57906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FutureMatch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: Combining Human Value Judgments and Machine Learning to Match in Dynamic </a:t>
            </a:r>
            <a:r>
              <a:rPr lang="en-US" sz="3600" dirty="0" smtClean="0">
                <a:latin typeface="Arial" charset="0"/>
                <a:ea typeface="Arial" charset="0"/>
                <a:cs typeface="Arial" charset="0"/>
              </a:rPr>
              <a:t>Environments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8143" y="3479290"/>
            <a:ext cx="6858000" cy="1071562"/>
          </a:xfrm>
        </p:spPr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John P. Dickerson,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Tuomas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Sandholm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In AAAI, 2015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54315" y="4984637"/>
            <a:ext cx="6858000" cy="107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Presented by Zuxuan Wu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8650" y="2285773"/>
            <a:ext cx="83556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Arial" charset="0"/>
                <a:ea typeface="Arial" charset="0"/>
                <a:cs typeface="Arial" charset="0"/>
              </a:rPr>
              <a:t>L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earning to predict graft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survival from data.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8649" y="3148089"/>
            <a:ext cx="81352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The  Kidney Donor Profile Index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(KDPI)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score of a deceased donor kidney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the estimated quality of the donor organ being allocated to the </a:t>
            </a:r>
            <a:r>
              <a:rPr lang="en-US" sz="2400" i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average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recipient</a:t>
            </a:r>
            <a:r>
              <a:rPr lang="en-US" altLang="zh-CN" sz="2400" dirty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8649" y="4907444"/>
            <a:ext cx="66838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In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this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paper,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unique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quality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score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(1)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donor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attributes 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(2)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attributes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of the specific potential recipient.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92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1" y="2474459"/>
            <a:ext cx="94342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75,264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living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donor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transplant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during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1987.10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2013.6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medical characteristics of the </a:t>
            </a:r>
            <a:r>
              <a:rPr lang="en-US" sz="2400" dirty="0" smtClean="0">
                <a:solidFill>
                  <a:srgbClr val="FF0000"/>
                </a:solidFill>
              </a:rPr>
              <a:t>recipient</a:t>
            </a:r>
            <a:r>
              <a:rPr lang="en-US" sz="2400" dirty="0" smtClean="0"/>
              <a:t> </a:t>
            </a:r>
            <a:r>
              <a:rPr lang="en-US" altLang="zh-CN" sz="2400" dirty="0" smtClean="0"/>
              <a:t>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time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transplantation</a:t>
            </a:r>
            <a:endParaRPr lang="en-US" sz="2400" dirty="0" smtClean="0"/>
          </a:p>
          <a:p>
            <a:pPr marL="342900" indent="-342900">
              <a:buFont typeface="Arial" charset="0"/>
              <a:buChar char="•"/>
            </a:pPr>
            <a:r>
              <a:rPr lang="en-US" altLang="zh-CN" sz="2400" dirty="0"/>
              <a:t>m</a:t>
            </a:r>
            <a:r>
              <a:rPr lang="en-US" altLang="zh-CN" sz="2400" dirty="0" smtClean="0"/>
              <a:t>edical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characteristics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donor</a:t>
            </a:r>
            <a:r>
              <a:rPr lang="zh-CN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/>
              <a:t>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time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transplantation</a:t>
            </a:r>
            <a:endParaRPr lang="en-US" sz="2400" dirty="0" smtClean="0"/>
          </a:p>
          <a:p>
            <a:pPr marL="342900" indent="-342900">
              <a:buFont typeface="Arial" charset="0"/>
              <a:buChar char="•"/>
            </a:pPr>
            <a:r>
              <a:rPr lang="en-US" sz="2400" dirty="0" smtClean="0"/>
              <a:t>follow-up data regarding the health of the recipient</a:t>
            </a:r>
          </a:p>
          <a:p>
            <a:pPr marL="342900" indent="-342900">
              <a:buFont typeface="Arial" charset="0"/>
              <a:buChar char="•"/>
            </a:pPr>
            <a:r>
              <a:rPr lang="en-US" altLang="zh-CN" sz="2400" dirty="0"/>
              <a:t>f</a:t>
            </a:r>
            <a:r>
              <a:rPr lang="en-US" altLang="zh-CN" sz="2400" dirty="0" smtClean="0"/>
              <a:t>ollow-up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data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health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sz="2400" dirty="0" smtClean="0"/>
              <a:t>the recipient’s new kidney;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" y="4687891"/>
            <a:ext cx="8019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verage graft lifetime is about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1912.7 days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, or slightly over 5 years.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93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1" y="2111602"/>
            <a:ext cx="9434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Graft survival depends on both the </a:t>
            </a:r>
            <a:r>
              <a:rPr lang="en-US" altLang="zh-CN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donor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 and the </a:t>
            </a:r>
            <a:r>
              <a:rPr lang="en-US" altLang="zh-CN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recipient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9307" y="2725056"/>
            <a:ext cx="4502840" cy="3327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7055" y="6204245"/>
            <a:ext cx="4660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Kaplan-Meier estimator of survival functions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51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1" y="2358344"/>
            <a:ext cx="9434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Cox proportional hazards analysis for survivability.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955469"/>
            <a:ext cx="7175646" cy="62683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973944" y="3582307"/>
            <a:ext cx="6386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53029" y="3582307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Baseline hazard 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799" y="4145572"/>
            <a:ext cx="59871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Features: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recipient age,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difference in donor and recipient’s age,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donor or recipient HLA profile HLA-A/B/DR {0, 1, 2},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donor and recipient blood type compatibility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4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171" y="2140631"/>
            <a:ext cx="94342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Regression results: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HLA-B mismatch did not have a significant effect </a:t>
            </a:r>
            <a:r>
              <a:rPr lang="hr-HR" sz="2000" dirty="0" smtClean="0">
                <a:latin typeface="Arial" charset="0"/>
                <a:ea typeface="Arial" charset="0"/>
                <a:cs typeface="Arial" charset="0"/>
              </a:rPr>
              <a:t>(p = 0.22)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. 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   -- Prior results on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cadaveric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HLA-B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and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HLA-DR have significant effect.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363" y="3466194"/>
            <a:ext cx="6628647" cy="26007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72028" y="6329831"/>
            <a:ext cx="74385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ach clearly has a statistically significant effect on graft survival.</a:t>
            </a:r>
            <a:endParaRPr lang="en-US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84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7028" y="2532518"/>
            <a:ext cx="833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Survival probability         at time </a:t>
            </a:r>
            <a:r>
              <a:rPr lang="en-US" altLang="zh-CN" sz="2400" i="1" dirty="0" smtClean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 for potential transplant </a:t>
            </a:r>
            <a:r>
              <a:rPr lang="en-US" altLang="zh-CN" sz="2400" i="1" dirty="0" smtClean="0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220" y="2619603"/>
            <a:ext cx="571500" cy="355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470" y="3327402"/>
            <a:ext cx="4127503" cy="5306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3" y="4784815"/>
            <a:ext cx="1408933" cy="4579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7028" y="3939394"/>
            <a:ext cx="833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Weighting function: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1506" y="4784815"/>
            <a:ext cx="3159580" cy="3967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82629" y="5565355"/>
            <a:ext cx="6383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H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igher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relative weight to edges with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lower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risk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endParaRPr lang="en-US" altLang="zh-CN" sz="3600" u="sng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Learning Potentials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000" y="2126116"/>
            <a:ext cx="83602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eight function w defined above quantifies how useful an edge is in the present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myopic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+ potentials define how useful it would be in the future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Goal:</a:t>
            </a:r>
          </a:p>
        </p:txBody>
      </p:sp>
    </p:spTree>
    <p:extLst>
      <p:ext uri="{BB962C8B-B14F-4D97-AF65-F5344CB8AC3E}">
        <p14:creationId xmlns:p14="http://schemas.microsoft.com/office/powerpoint/2010/main" val="16638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Learning Potentials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322" y="2352925"/>
            <a:ext cx="279400" cy="3175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507999" y="2261870"/>
            <a:ext cx="8360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Select a set    of features, and assign           usefulness.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5806" y="2346003"/>
            <a:ext cx="825500" cy="3302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820230" y="3677192"/>
            <a:ext cx="435428" cy="1243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689601" y="4283989"/>
            <a:ext cx="1175655" cy="1100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7998" y="3494667"/>
            <a:ext cx="7808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he weight function w learned                      is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myopic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Consider the future value: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1654" y="3549990"/>
            <a:ext cx="1612900" cy="317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4644" y="4563004"/>
            <a:ext cx="3643912" cy="387345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01887" y="5126804"/>
            <a:ext cx="6857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SMAC is utilized to search the parameter space.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220" y="2736329"/>
            <a:ext cx="4643666" cy="3003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3656" y="2729272"/>
            <a:ext cx="1371600" cy="2667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944914" y="3063653"/>
            <a:ext cx="313508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891809" y="3041213"/>
            <a:ext cx="5725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pairs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471886" y="3063653"/>
            <a:ext cx="139337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20230" y="3063653"/>
            <a:ext cx="8018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altruists</a:t>
            </a:r>
            <a:endParaRPr lang="en-US" sz="1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Method:</a:t>
            </a:r>
          </a:p>
        </p:txBody>
      </p:sp>
    </p:spTree>
    <p:extLst>
      <p:ext uri="{BB962C8B-B14F-4D97-AF65-F5344CB8AC3E}">
        <p14:creationId xmlns:p14="http://schemas.microsoft.com/office/powerpoint/2010/main" val="144134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Learning Potentials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862035"/>
            <a:ext cx="3235312" cy="4111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928" y="3384387"/>
            <a:ext cx="1346200" cy="330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7371" y="2362037"/>
            <a:ext cx="3556000" cy="20447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820230" y="3082107"/>
            <a:ext cx="435428" cy="1243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689601" y="3688904"/>
            <a:ext cx="1175655" cy="11008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1842" y="3885366"/>
            <a:ext cx="3113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&lt;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a, p1&gt; and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&lt;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a, p1, p2&gt;  </a:t>
            </a:r>
          </a:p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will have negative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utility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79370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Learning Potentials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862035"/>
            <a:ext cx="3235312" cy="41111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928" y="3384387"/>
            <a:ext cx="1346200" cy="330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7371" y="2362037"/>
            <a:ext cx="3556000" cy="2044700"/>
          </a:xfrm>
          <a:prstGeom prst="rect">
            <a:avLst/>
          </a:prstGeom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106135" y="111705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3646" y="4052794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&lt;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a, p1, p2, p3&gt;  </a:t>
            </a:r>
          </a:p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will have positive</a:t>
            </a:r>
            <a:r>
              <a:rPr lang="zh-CN" alt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000" dirty="0" smtClean="0">
                <a:latin typeface="Arial" charset="0"/>
                <a:ea typeface="Arial" charset="0"/>
                <a:cs typeface="Arial" charset="0"/>
              </a:rPr>
              <a:t>utility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Motivation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0689"/>
            <a:ext cx="4705168" cy="402255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499428" y="1690689"/>
            <a:ext cx="44694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Fielded exchanges act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myopically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, considering only the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current pool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of pairs.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Kidney exchange is inherently dynamic.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It’s important to consider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future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when matching.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6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Experiments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000" y="1690689"/>
            <a:ext cx="8360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Dataset: UNOS,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FutureMatch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vs myopic matching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7140"/>
            <a:ext cx="9144000" cy="38622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5886" y="6013327"/>
            <a:ext cx="84981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Median gains in expected total number of transplants or marginal transplants.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1601" y="4550230"/>
            <a:ext cx="8853714" cy="413655"/>
          </a:xfrm>
          <a:prstGeom prst="rect">
            <a:avLst/>
          </a:prstGeom>
          <a:noFill/>
          <a:ln w="28575">
            <a:solidFill>
              <a:srgbClr val="00F7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1601" y="2753373"/>
            <a:ext cx="8853714" cy="4136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0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Experiments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000" y="1690689"/>
            <a:ext cx="8360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Dataset: UNOS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7140"/>
            <a:ext cx="9144000" cy="38622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5886" y="6013327"/>
            <a:ext cx="84981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Median gains in expected total number of transplants or marginal transplants.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513" y="3535609"/>
            <a:ext cx="8853714" cy="413655"/>
          </a:xfrm>
          <a:prstGeom prst="rect">
            <a:avLst/>
          </a:prstGeom>
          <a:noFill/>
          <a:ln w="28575">
            <a:solidFill>
              <a:srgbClr val="00F7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5143" y="5340474"/>
            <a:ext cx="8853714" cy="4136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Experiments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000" y="1690689"/>
            <a:ext cx="83602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Dataset: UNOS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7140"/>
            <a:ext cx="9144000" cy="38622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5886" y="6013327"/>
            <a:ext cx="84981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Median gains in expected total number of transplants or marginal transplants.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601" y="3149600"/>
            <a:ext cx="8853714" cy="1886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1601" y="4971143"/>
            <a:ext cx="8853714" cy="1886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8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Contribution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It takes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as input a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high-level objective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decided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on by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experts.</a:t>
            </a:r>
          </a:p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It automatically learns how to make the objective concrete.</a:t>
            </a:r>
          </a:p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Utilizing historical data to learn the quality of each possible matching</a:t>
            </a:r>
          </a:p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Learn the potentials of elements offline.</a:t>
            </a:r>
          </a:p>
        </p:txBody>
      </p:sp>
    </p:spTree>
    <p:extLst>
      <p:ext uri="{BB962C8B-B14F-4D97-AF65-F5344CB8AC3E}">
        <p14:creationId xmlns:p14="http://schemas.microsoft.com/office/powerpoint/2010/main" val="18709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Recap: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Kidney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Exchange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Model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807" y="1912258"/>
            <a:ext cx="5627034" cy="210820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28649" y="4357680"/>
            <a:ext cx="7894320" cy="124991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Clearing problem</a:t>
            </a:r>
            <a:r>
              <a:rPr lang="en-US" sz="24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find a matching </a:t>
            </a:r>
            <a:r>
              <a:rPr lang="en-US" sz="2400" i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US" sz="2400" i="1" baseline="30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*</a:t>
            </a:r>
            <a:r>
              <a:rPr lang="en-US" sz="2400" baseline="300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that maximizes utility function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89487" y="5333737"/>
                <a:ext cx="5139383" cy="5477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400" i="1">
                              <a:latin typeface="Cambria Math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  <m:limLow>
                            <m:limLow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charset="0"/>
                                </a:rPr>
                                <m:t>argmax</m:t>
                              </m:r>
                            </m:e>
                            <m:lim>
                              <m:r>
                                <a:rPr lang="en-US" sz="2400" i="1">
                                  <a:latin typeface="Cambria Math" charset="0"/>
                                </a:rPr>
                                <m:t>𝑀</m:t>
                              </m:r>
                              <m:r>
                                <a:rPr lang="en-US" sz="2400" i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∈</m:t>
                              </m:r>
                              <m:r>
                                <a:rPr lang="en-US" sz="2400" i="1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ℳ</m:t>
                              </m:r>
                            </m:lim>
                          </m:limLow>
                        </m:fName>
                        <m:e>
                          <m:r>
                            <a:rPr lang="en-US" sz="2400" i="1">
                              <a:latin typeface="Cambria Math" charset="0"/>
                            </a:rPr>
                            <m:t>𝑢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𝑀</m:t>
                          </m:r>
                          <m:r>
                            <a:rPr lang="en-US" sz="2400" i="1">
                              <a:latin typeface="Cambria Math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487" y="5333737"/>
                <a:ext cx="5139383" cy="547714"/>
              </a:xfrm>
              <a:prstGeom prst="rect">
                <a:avLst/>
              </a:prstGeom>
              <a:blipFill rotWithShape="0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226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Future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Match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Framework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0623"/>
            <a:ext cx="9144000" cy="224978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41400" y="4354577"/>
            <a:ext cx="706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1.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Overall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is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given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by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domain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expert.</a:t>
            </a:r>
          </a:p>
          <a:p>
            <a:r>
              <a:rPr lang="zh-CN" alt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--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e.g.,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aximize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number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days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added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     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but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this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is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hard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how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to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measure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utility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 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--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Learning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weights!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51428" y="1915886"/>
            <a:ext cx="1625600" cy="1843314"/>
          </a:xfrm>
          <a:prstGeom prst="roundRect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Future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Match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Framework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0623"/>
            <a:ext cx="9144000" cy="224978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41400" y="4354577"/>
            <a:ext cx="706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2. </a:t>
            </a:r>
            <a:r>
              <a:rPr lang="en-US" altLang="zh-CN" sz="24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parameterized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kidney exchange) simulator to       mimic distribution.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35085" y="1915886"/>
            <a:ext cx="1436911" cy="1843314"/>
          </a:xfrm>
          <a:prstGeom prst="roundRect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239579" cy="1325563"/>
          </a:xfrm>
        </p:spPr>
        <p:txBody>
          <a:bodyPr/>
          <a:lstStyle/>
          <a:p>
            <a:pPr algn="ctr"/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Future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Match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Framework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0623"/>
            <a:ext cx="9144000" cy="224978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41400" y="4354577"/>
            <a:ext cx="706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. Learn the potential to quantify the expected utility to the exchange of that element in the future.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557481" y="1915886"/>
            <a:ext cx="1436911" cy="1843314"/>
          </a:xfrm>
          <a:prstGeom prst="roundRect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0287" y="1690689"/>
            <a:ext cx="904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Two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different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models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considered</a:t>
            </a: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）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deterministic: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post-algorithmic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failures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not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quantified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）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failure-aware: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quantified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0287" y="3134860"/>
            <a:ext cx="9042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Three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matching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objectives:</a:t>
            </a:r>
          </a:p>
          <a:p>
            <a:pPr marL="457200" indent="-457200">
              <a:buAutoNum type="arabicParenR"/>
            </a:pPr>
            <a:r>
              <a:rPr lang="en-US" altLang="zh-CN" sz="2400" dirty="0" err="1" smtClean="0">
                <a:latin typeface="Arial" charset="0"/>
                <a:ea typeface="Arial" charset="0"/>
                <a:cs typeface="Arial" charset="0"/>
              </a:rPr>
              <a:t>MaxCard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maximize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total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number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patients</a:t>
            </a:r>
          </a:p>
          <a:p>
            <a:pPr marL="457200" indent="-457200">
              <a:buAutoNum type="arabicParenR"/>
            </a:pPr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2)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err="1" smtClean="0">
                <a:latin typeface="Arial" charset="0"/>
                <a:ea typeface="Arial" charset="0"/>
                <a:cs typeface="Arial" charset="0"/>
              </a:rPr>
              <a:t>MaxCard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-Fair: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maximize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total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number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of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patients,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and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“marginalized”</a:t>
            </a:r>
            <a:r>
              <a:rPr lang="zh-CN" alt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patients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are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weighted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more.</a:t>
            </a:r>
          </a:p>
          <a:p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3)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err="1" smtClean="0">
                <a:latin typeface="Arial" charset="0"/>
                <a:ea typeface="Arial" charset="0"/>
                <a:cs typeface="Arial" charset="0"/>
              </a:rPr>
              <a:t>MaxLife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maximize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total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time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matched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(deterministic)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transplanted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(failure-aware)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donor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organs.</a:t>
            </a:r>
            <a:endParaRPr lang="en-US" altLang="zh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2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35" y="1117058"/>
            <a:ext cx="8239579" cy="1325563"/>
          </a:xfrm>
        </p:spPr>
        <p:txBody>
          <a:bodyPr>
            <a:normAutofit/>
          </a:bodyPr>
          <a:lstStyle/>
          <a:p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MaxCard</a:t>
            </a:r>
            <a:r>
              <a:rPr lang="zh-CN" altLang="en-US" sz="3600" u="sng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and</a:t>
            </a:r>
            <a:r>
              <a:rPr lang="zh-CN" altLang="en-US" sz="3600" u="sng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600" u="sng" dirty="0" err="1" smtClean="0">
                <a:latin typeface="Arial" charset="0"/>
                <a:ea typeface="Arial" charset="0"/>
                <a:cs typeface="Arial" charset="0"/>
              </a:rPr>
              <a:t>MaxCard</a:t>
            </a:r>
            <a:r>
              <a:rPr lang="en-US" altLang="zh-CN" sz="3600" u="sng" dirty="0" smtClean="0">
                <a:latin typeface="Arial" charset="0"/>
                <a:ea typeface="Arial" charset="0"/>
                <a:cs typeface="Arial" charset="0"/>
              </a:rPr>
              <a:t>-Fair</a:t>
            </a:r>
            <a:r>
              <a:rPr lang="zh-CN" altLang="en-US" sz="3600" u="sng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3600" u="sng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470" y="3611391"/>
            <a:ext cx="5530850" cy="990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28650" y="2445431"/>
            <a:ext cx="83556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 natural weighted fairness rule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CN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zh-CN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--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adjusts edge weights by some re-weighting function</a:t>
            </a:r>
            <a:r>
              <a:rPr lang="en-US" altLang="zh-CN" sz="24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42" y="4936953"/>
            <a:ext cx="1191987" cy="39732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93257" y="4907925"/>
            <a:ext cx="3299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the set of preferred vertices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2242" y="5613969"/>
            <a:ext cx="5320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Pediatric or  highly sensitized patients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28650" y="174168"/>
            <a:ext cx="82395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>
                <a:latin typeface="Arial" charset="0"/>
                <a:ea typeface="Arial" charset="0"/>
                <a:cs typeface="Arial" charset="0"/>
              </a:rPr>
              <a:t>Encoding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an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Objective</a:t>
            </a:r>
            <a:r>
              <a:rPr lang="zh-CN" alt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Function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</TotalTime>
  <Words>733</Words>
  <Application>Microsoft Macintosh PowerPoint</Application>
  <PresentationFormat>On-screen Show (4:3)</PresentationFormat>
  <Paragraphs>114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Calibri Light</vt:lpstr>
      <vt:lpstr>Cambria Math</vt:lpstr>
      <vt:lpstr>宋体</vt:lpstr>
      <vt:lpstr>Arial</vt:lpstr>
      <vt:lpstr>Office Theme</vt:lpstr>
      <vt:lpstr>FutureMatch: Combining Human Value Judgments and Machine Learning to Match in Dynamic Environments</vt:lpstr>
      <vt:lpstr>Motivation</vt:lpstr>
      <vt:lpstr>Contribution</vt:lpstr>
      <vt:lpstr>Recap: Kidney Exchange Model</vt:lpstr>
      <vt:lpstr>Future Match Framework</vt:lpstr>
      <vt:lpstr>Future Match Framework</vt:lpstr>
      <vt:lpstr>Future Match Framework</vt:lpstr>
      <vt:lpstr>PowerPoint Presentation</vt:lpstr>
      <vt:lpstr>MaxCard and MaxCard-Fair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Learning Potentials</vt:lpstr>
      <vt:lpstr>Learning Potentials</vt:lpstr>
      <vt:lpstr>Learning Potentials</vt:lpstr>
      <vt:lpstr>Learning Potentials</vt:lpstr>
      <vt:lpstr>Experiments</vt:lpstr>
      <vt:lpstr>Experiments</vt:lpstr>
      <vt:lpstr>Experiments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FutureMatch: Combining Human Value Judgments and Machine Learning to Match in Dynamic Environments</dc:title>
  <dc:creator>Zuxuan Wu</dc:creator>
  <cp:lastModifiedBy>Zuxuan Wu</cp:lastModifiedBy>
  <cp:revision>33</cp:revision>
  <dcterms:created xsi:type="dcterms:W3CDTF">2016-10-05T18:32:38Z</dcterms:created>
  <dcterms:modified xsi:type="dcterms:W3CDTF">2016-10-11T15:15:33Z</dcterms:modified>
</cp:coreProperties>
</file>