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6"/>
  </p:notesMasterIdLst>
  <p:handoutMasterIdLst>
    <p:handoutMasterId r:id="rId17"/>
  </p:handoutMasterIdLst>
  <p:sldIdLst>
    <p:sldId id="256" r:id="rId2"/>
    <p:sldId id="408" r:id="rId3"/>
    <p:sldId id="448" r:id="rId4"/>
    <p:sldId id="449" r:id="rId5"/>
    <p:sldId id="464" r:id="rId6"/>
    <p:sldId id="466" r:id="rId7"/>
    <p:sldId id="465" r:id="rId8"/>
    <p:sldId id="471" r:id="rId9"/>
    <p:sldId id="467" r:id="rId10"/>
    <p:sldId id="468" r:id="rId11"/>
    <p:sldId id="473" r:id="rId12"/>
    <p:sldId id="472" r:id="rId13"/>
    <p:sldId id="463" r:id="rId14"/>
    <p:sldId id="44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52" autoAdjust="0"/>
    <p:restoredTop sz="92277" autoAdjust="0"/>
  </p:normalViewPr>
  <p:slideViewPr>
    <p:cSldViewPr snapToGrid="0" snapToObjects="1">
      <p:cViewPr varScale="1">
        <p:scale>
          <a:sx n="79" d="100"/>
          <a:sy n="79" d="100"/>
        </p:scale>
        <p:origin x="216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mtClean="0"/>
              <a:t>Nash:</a:t>
            </a:r>
            <a:r>
              <a:rPr lang="sv-SE" baseline="0" smtClean="0"/>
              <a:t> </a:t>
            </a:r>
            <a:r>
              <a:rPr lang="sv-SE" smtClean="0"/>
              <a:t>.49948 u1:.5161</a:t>
            </a:r>
            <a:r>
              <a:rPr lang="sv-SE" baseline="0" smtClean="0"/>
              <a:t> u2:0.9677   --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/>
          <a:lstStyle/>
          <a:p>
            <a:fld id="{2330720A-D525-496A-92EC-EE0266BC49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9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</a:t>
            </a:r>
            <a:r>
              <a:rPr lang="en-US" sz="1600" b="1" dirty="0" smtClean="0"/>
              <a:t>16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10/20/2016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Approximate-CEEI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tiebreak somehow?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Idea: give agents slightly different, but </a:t>
            </a:r>
            <a:r>
              <a:rPr lang="en-US" dirty="0" smtClean="0">
                <a:solidFill>
                  <a:schemeClr val="tx2"/>
                </a:solidFill>
              </a:rPr>
              <a:t>roughly equal budgets</a:t>
            </a:r>
            <a:r>
              <a:rPr lang="en-US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For each agent, draw budget from [1, 1 + </a:t>
            </a:r>
            <a:r>
              <a:rPr lang="en-US" b="0" i="1" dirty="0" smtClean="0"/>
              <a:t>B</a:t>
            </a:r>
            <a:r>
              <a:rPr lang="en-US" b="0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0 &lt; </a:t>
            </a:r>
            <a:r>
              <a:rPr lang="en-US" b="0" i="1" dirty="0" smtClean="0"/>
              <a:t>B</a:t>
            </a:r>
            <a:r>
              <a:rPr lang="en-US" b="0" dirty="0" smtClean="0"/>
              <a:t> &lt; min( 1/m, 1/(k-1) )        – k is capacity of agent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Note: if </a:t>
            </a:r>
            <a:r>
              <a:rPr lang="en-US" b="0" i="1" dirty="0" smtClean="0"/>
              <a:t>B</a:t>
            </a:r>
            <a:r>
              <a:rPr lang="en-US" b="0" dirty="0" smtClean="0"/>
              <a:t> = 0, this is just CEEI</a:t>
            </a:r>
          </a:p>
          <a:p>
            <a:endParaRPr lang="en-US" dirty="0" smtClean="0"/>
          </a:p>
          <a:p>
            <a:r>
              <a:rPr lang="en-US" dirty="0" smtClean="0"/>
              <a:t>Still “feels fair” – random winners and losers in the budget draw, and the playing ground is still roughly equal.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7129" cy="1371600"/>
          </a:xfrm>
        </p:spPr>
        <p:txBody>
          <a:bodyPr/>
          <a:lstStyle/>
          <a:p>
            <a:r>
              <a:rPr lang="en-US" smtClean="0"/>
              <a:t>A-CEEI For Indivisible Items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agents</a:t>
            </a:r>
          </a:p>
          <a:p>
            <a:r>
              <a:rPr lang="en-US"/>
              <a:t>Capacity: </a:t>
            </a:r>
            <a:r>
              <a:rPr lang="en-US" smtClean="0"/>
              <a:t>2</a:t>
            </a:r>
          </a:p>
          <a:p>
            <a:r>
              <a:rPr lang="en-US" smtClean="0"/>
              <a:t>Agent 1’s budget: $1.2</a:t>
            </a:r>
          </a:p>
          <a:p>
            <a:r>
              <a:rPr lang="en-US" smtClean="0"/>
              <a:t>Agent 2’s budget: $1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>Agent 1: 				Agent 2: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80014" y="2871737"/>
            <a:ext cx="5356432" cy="2170388"/>
            <a:chOff x="3380014" y="2871737"/>
            <a:chExt cx="5356432" cy="21703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2871737"/>
              <a:ext cx="2134228" cy="12029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6162" y="3107308"/>
              <a:ext cx="1298365" cy="7318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8310" y="4074717"/>
              <a:ext cx="697636" cy="96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019" y="3999137"/>
              <a:ext cx="1390650" cy="10429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84908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= $1.10</a:t>
              </a:r>
              <a:endParaRPr lang="en-US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84907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= $0.20</a:t>
              </a:r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91335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= $0.80</a:t>
              </a:r>
              <a:endParaRPr lang="en-US" b="1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91334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= $0.10</a:t>
              </a:r>
              <a:endParaRPr lang="en-US" b="1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8071" y="4653643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????????????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393372" y="5159887"/>
            <a:ext cx="6524802" cy="1202980"/>
            <a:chOff x="1393372" y="5159887"/>
            <a:chExt cx="6524802" cy="12029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538" y="5221993"/>
              <a:ext cx="697636" cy="9674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438" y="5260660"/>
              <a:ext cx="1390650" cy="10429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3372" y="5159887"/>
              <a:ext cx="2134228" cy="12029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647" y="5429425"/>
              <a:ext cx="1298365" cy="731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4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A-CEEI: Properties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exists if </a:t>
            </a:r>
            <a:r>
              <a:rPr lang="en-US" i="1" dirty="0" smtClean="0"/>
              <a:t>B</a:t>
            </a:r>
            <a:r>
              <a:rPr lang="en-US" dirty="0" smtClean="0"/>
              <a:t> &gt; 0 (need unequal budgets) </a:t>
            </a:r>
          </a:p>
          <a:p>
            <a:r>
              <a:rPr lang="en-US" dirty="0" smtClean="0"/>
              <a:t>The market </a:t>
            </a:r>
            <a:r>
              <a:rPr lang="en-US" dirty="0" smtClean="0">
                <a:solidFill>
                  <a:srgbClr val="00B050"/>
                </a:solidFill>
              </a:rPr>
              <a:t>approximately clears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There exist prices that clear the market to within an error of at most </a:t>
            </a:r>
            <a:r>
              <a:rPr lang="sk-SK" b="0" dirty="0" smtClean="0"/>
              <a:t>√k*m/2</a:t>
            </a:r>
          </a:p>
          <a:p>
            <a:pPr marL="342900" indent="-342900">
              <a:buFont typeface="Arial" charset="0"/>
              <a:buChar char="•"/>
            </a:pPr>
            <a:r>
              <a:rPr lang="sk-SK" b="0" dirty="0" err="1" smtClean="0"/>
              <a:t>Error</a:t>
            </a:r>
            <a:r>
              <a:rPr lang="sk-SK" b="0" dirty="0" smtClean="0"/>
              <a:t> </a:t>
            </a:r>
            <a:r>
              <a:rPr lang="sk-SK" b="0" dirty="0" err="1" smtClean="0"/>
              <a:t>does</a:t>
            </a:r>
            <a:r>
              <a:rPr lang="sk-SK" b="0" dirty="0" smtClean="0"/>
              <a:t> </a:t>
            </a:r>
            <a:r>
              <a:rPr lang="sk-SK" b="0" dirty="0" err="1" smtClean="0"/>
              <a:t>not</a:t>
            </a:r>
            <a:r>
              <a:rPr lang="sk-SK" b="0" dirty="0" smtClean="0"/>
              <a:t> </a:t>
            </a:r>
            <a:r>
              <a:rPr lang="sk-SK" b="0" dirty="0" err="1" smtClean="0"/>
              <a:t>depend</a:t>
            </a:r>
            <a:r>
              <a:rPr lang="sk-SK" b="0" dirty="0" smtClean="0"/>
              <a:t> on </a:t>
            </a:r>
            <a:r>
              <a:rPr lang="sk-SK" b="0" dirty="0" err="1" smtClean="0"/>
              <a:t>the</a:t>
            </a:r>
            <a:r>
              <a:rPr lang="sk-SK" b="0" dirty="0" smtClean="0"/>
              <a:t> </a:t>
            </a:r>
            <a:r>
              <a:rPr lang="sk-SK" b="0" dirty="0" err="1" smtClean="0"/>
              <a:t>number</a:t>
            </a:r>
            <a:r>
              <a:rPr lang="sk-SK" b="0" dirty="0" smtClean="0"/>
              <a:t> of </a:t>
            </a:r>
            <a:r>
              <a:rPr lang="sk-SK" b="0" dirty="0" err="1" smtClean="0"/>
              <a:t>participants</a:t>
            </a:r>
            <a:r>
              <a:rPr lang="sk-SK" b="0" dirty="0" smtClean="0"/>
              <a:t> </a:t>
            </a:r>
            <a:r>
              <a:rPr lang="sk-SK" b="0" dirty="0" smtClean="0">
                <a:sym typeface="Wingdings"/>
              </a:rPr>
              <a:t> </a:t>
            </a:r>
            <a:r>
              <a:rPr lang="sk-SK" b="0" dirty="0" err="1" smtClean="0">
                <a:sym typeface="Wingdings"/>
              </a:rPr>
              <a:t>error</a:t>
            </a:r>
            <a:r>
              <a:rPr lang="sk-SK" b="0" dirty="0" smtClean="0">
                <a:sym typeface="Wingdings"/>
              </a:rPr>
              <a:t> </a:t>
            </a:r>
            <a:r>
              <a:rPr lang="sk-SK" b="0" dirty="0" err="1" smtClean="0">
                <a:sym typeface="Wingdings"/>
              </a:rPr>
              <a:t>goes</a:t>
            </a:r>
            <a:r>
              <a:rPr lang="sk-SK" b="0" dirty="0" smtClean="0">
                <a:sym typeface="Wingdings"/>
              </a:rPr>
              <a:t> to </a:t>
            </a:r>
            <a:r>
              <a:rPr lang="sk-SK" b="0" dirty="0" err="1" smtClean="0">
                <a:sym typeface="Wingdings"/>
              </a:rPr>
              <a:t>zero</a:t>
            </a:r>
            <a:r>
              <a:rPr lang="sk-SK" b="0" dirty="0" smtClean="0">
                <a:sym typeface="Wingdings"/>
              </a:rPr>
              <a:t> as a </a:t>
            </a:r>
            <a:r>
              <a:rPr lang="sk-SK" b="0" dirty="0" err="1" smtClean="0">
                <a:sym typeface="Wingdings"/>
              </a:rPr>
              <a:t>fraction</a:t>
            </a:r>
            <a:r>
              <a:rPr lang="sk-SK" b="0" dirty="0" smtClean="0">
                <a:sym typeface="Wingdings"/>
              </a:rPr>
              <a:t> of </a:t>
            </a:r>
            <a:r>
              <a:rPr lang="sk-SK" b="0" dirty="0" err="1" smtClean="0">
                <a:sym typeface="Wingdings"/>
              </a:rPr>
              <a:t>the</a:t>
            </a:r>
            <a:r>
              <a:rPr lang="sk-SK" b="0" dirty="0" smtClean="0">
                <a:sym typeface="Wingdings"/>
              </a:rPr>
              <a:t> </a:t>
            </a:r>
            <a:r>
              <a:rPr lang="sk-SK" b="0" dirty="0" err="1" smtClean="0">
                <a:sym typeface="Wingdings"/>
              </a:rPr>
              <a:t>underlying</a:t>
            </a:r>
            <a:r>
              <a:rPr lang="sk-SK" b="0" dirty="0" smtClean="0">
                <a:sym typeface="Wingdings"/>
              </a:rPr>
              <a:t> </a:t>
            </a:r>
            <a:r>
              <a:rPr lang="sk-SK" b="0" dirty="0" err="1" smtClean="0">
                <a:sym typeface="Wingdings"/>
              </a:rPr>
              <a:t>endowment</a:t>
            </a:r>
            <a:r>
              <a:rPr lang="sk-SK" b="0" dirty="0" smtClean="0"/>
              <a:t> </a:t>
            </a:r>
          </a:p>
          <a:p>
            <a:r>
              <a:rPr lang="sk-SK" dirty="0" err="1" smtClean="0"/>
              <a:t>Approximately</a:t>
            </a:r>
            <a:r>
              <a:rPr lang="sk-SK" dirty="0" smtClean="0"/>
              <a:t> </a:t>
            </a:r>
            <a:r>
              <a:rPr lang="sk-SK" dirty="0" err="1" smtClean="0">
                <a:solidFill>
                  <a:srgbClr val="00B050"/>
                </a:solidFill>
              </a:rPr>
              <a:t>strategy</a:t>
            </a:r>
            <a:r>
              <a:rPr lang="sk-SK" dirty="0" smtClean="0">
                <a:solidFill>
                  <a:srgbClr val="00B050"/>
                </a:solidFill>
              </a:rPr>
              <a:t> </a:t>
            </a:r>
            <a:r>
              <a:rPr lang="sk-SK" dirty="0" err="1" smtClean="0">
                <a:solidFill>
                  <a:srgbClr val="00B050"/>
                </a:solidFill>
              </a:rPr>
              <a:t>proof</a:t>
            </a:r>
            <a:endParaRPr lang="sk-SK" dirty="0">
              <a:solidFill>
                <a:srgbClr val="00B05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k-SK" dirty="0" smtClean="0"/>
              <a:t>“</a:t>
            </a:r>
            <a:r>
              <a:rPr lang="sk-SK" dirty="0" err="1" smtClean="0"/>
              <a:t>Strategy-proof</a:t>
            </a:r>
            <a:r>
              <a:rPr lang="sk-SK" dirty="0" smtClean="0"/>
              <a:t> in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large</a:t>
            </a:r>
            <a:r>
              <a:rPr lang="sk-SK" dirty="0"/>
              <a:t>"</a:t>
            </a:r>
            <a:endParaRPr lang="sk-SK" dirty="0" smtClean="0"/>
          </a:p>
          <a:p>
            <a:r>
              <a:rPr lang="en-US" dirty="0" smtClean="0"/>
              <a:t>Bounded </a:t>
            </a:r>
            <a:r>
              <a:rPr lang="en-US" dirty="0" smtClean="0">
                <a:solidFill>
                  <a:srgbClr val="00B050"/>
                </a:solidFill>
              </a:rPr>
              <a:t>envy free</a:t>
            </a:r>
          </a:p>
          <a:p>
            <a:r>
              <a:rPr lang="en-US" dirty="0" smtClean="0"/>
              <a:t>Very </a:t>
            </a:r>
            <a:r>
              <a:rPr lang="en-US" dirty="0" smtClean="0">
                <a:solidFill>
                  <a:schemeClr val="tx2"/>
                </a:solidFill>
              </a:rPr>
              <a:t>difficult to compute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315141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??????????????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489911"/>
            <a:ext cx="8989454" cy="187817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Next Up:</a:t>
            </a:r>
            <a:br>
              <a:rPr lang="en-US" dirty="0" smtClean="0"/>
            </a:br>
            <a:r>
              <a:rPr lang="en-US" dirty="0" smtClean="0"/>
              <a:t>Course Match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/>
                </a:solidFill>
              </a:rPr>
              <a:t>Presenter: </a:t>
            </a:r>
            <a:r>
              <a:rPr lang="en-US" sz="2000" i="1" dirty="0">
                <a:solidFill>
                  <a:schemeClr val="accent1"/>
                </a:solidFill>
              </a:rPr>
              <a:t>Kostas </a:t>
            </a:r>
            <a:r>
              <a:rPr lang="en-US" sz="2000" i="1" dirty="0" err="1">
                <a:solidFill>
                  <a:schemeClr val="accent1"/>
                </a:solidFill>
              </a:rPr>
              <a:t>Xirogiannopoulos</a:t>
            </a:r>
            <a:endParaRPr lang="en-US" sz="2000" b="1" i="1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36" y="4937933"/>
            <a:ext cx="3850784" cy="9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Next Class:</a:t>
            </a:r>
            <a:br>
              <a:rPr lang="en-US" smtClean="0"/>
            </a:br>
            <a:r>
              <a:rPr lang="en-US" smtClean="0"/>
              <a:t>Incentive Auctions &amp; Spectrum Repacking</a:t>
            </a:r>
            <a:endParaRPr lang="en-US" b="1" i="1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653" y="4524776"/>
            <a:ext cx="2108149" cy="17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1977"/>
            <a:ext cx="8989454" cy="402291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This class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Combinatorial Assignment Problems &amp; Course Match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>
                <a:solidFill>
                  <a:schemeClr val="accent1"/>
                </a:solidFill>
              </a:rPr>
              <a:t>Part I: John Dickerson</a:t>
            </a:r>
            <a:br>
              <a:rPr lang="en-US" sz="1800" i="1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accent1"/>
                </a:solidFill>
              </a:rPr>
              <a:t>Part II: </a:t>
            </a:r>
            <a:r>
              <a:rPr lang="en-US" sz="1800" i="1" dirty="0" smtClean="0">
                <a:solidFill>
                  <a:schemeClr val="accent1"/>
                </a:solidFill>
              </a:rPr>
              <a:t>Kostas </a:t>
            </a:r>
            <a:r>
              <a:rPr lang="en-US" sz="1800" i="1" dirty="0" err="1" smtClean="0">
                <a:solidFill>
                  <a:schemeClr val="accent1"/>
                </a:solidFill>
              </a:rPr>
              <a:t>Xirogiannopoulos</a:t>
            </a:r>
            <a:endParaRPr lang="en-US" i="1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Thanks to: John </a:t>
            </a:r>
            <a:r>
              <a:rPr lang="en-US" err="1" smtClean="0"/>
              <a:t>Kubiatowicz</a:t>
            </a:r>
            <a:r>
              <a:rPr lang="en-US" smtClean="0"/>
              <a:t> (JK)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 smtClean="0"/>
              <a:t>Recall: DRF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Proportional </a:t>
            </a:r>
            <a:r>
              <a:rPr lang="en-US" smtClean="0"/>
              <a:t>demands (a.k.a. Leontief preferences)</a:t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r>
              <a:rPr lang="en-US" smtClean="0">
                <a:solidFill>
                  <a:schemeClr val="tx2"/>
                </a:solidFill>
              </a:rPr>
              <a:t>Dominant resource</a:t>
            </a:r>
            <a:r>
              <a:rPr lang="en-US" smtClean="0"/>
              <a:t>: resource the agent has the biggest share of out of all resources available: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/>
              <a:t>16 CPUs, 10 GB available, user allocated 4 CPUs, 8 GB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/>
              <a:t>Dominant resource is GB, because 4/16 CPU &lt; 8/10 GPU</a:t>
            </a:r>
            <a:endParaRPr lang="en-US" smtClean="0"/>
          </a:p>
          <a:p>
            <a:r>
              <a:rPr lang="en-US" smtClean="0">
                <a:solidFill>
                  <a:schemeClr val="tx2"/>
                </a:solidFill>
              </a:rPr>
              <a:t>Dominant share</a:t>
            </a:r>
            <a:r>
              <a:rPr lang="en-US" smtClean="0"/>
              <a:t>: fraction of dominant resource allocated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/>
              <a:t>Above, dominant share is 8/10 = 80%</a:t>
            </a:r>
            <a:endParaRPr lang="en-US"/>
          </a:p>
          <a:p>
            <a:r>
              <a:rPr lang="en-US" smtClean="0">
                <a:solidFill>
                  <a:schemeClr val="tx2"/>
                </a:solidFill>
              </a:rPr>
              <a:t>DRF</a:t>
            </a:r>
            <a:r>
              <a:rPr lang="en-US" smtClean="0"/>
              <a:t>: applicatio</a:t>
            </a:r>
            <a:r>
              <a:rPr lang="en-US" smtClean="0"/>
              <a:t>n of max-min fairness to dominant shares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/>
              <a:t>Equalize the dominant share amongst agents</a:t>
            </a:r>
            <a:endParaRPr lang="en-US" b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21792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 smtClean="0"/>
              <a:t>Static DRF Mechanism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  <a:endParaRPr lang="en-US">
              <a:latin typeface="Calibri" pitchFamily="34" charset="0"/>
              <a:ea typeface="CMU Serif" pitchFamily="50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latin typeface="Calibri" pitchFamily="34" charset="0"/>
                <a:cs typeface="Calibri" pitchFamily="34" charset="0"/>
              </a:rPr>
              <a:t>1</a:t>
            </a:r>
            <a:endParaRPr lang="en-US" sz="16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latin typeface="Calibri" pitchFamily="34" charset="0"/>
                <a:cs typeface="Calibri" pitchFamily="34" charset="0"/>
              </a:rPr>
              <a:t>2</a:t>
            </a:r>
            <a:endParaRPr lang="en-US" sz="1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Dominant Resource Fairness </a:t>
            </a:r>
            <a:r>
              <a:rPr lang="en-US" smtClean="0">
                <a:latin typeface="Calibri" pitchFamily="34" charset="0"/>
              </a:rPr>
              <a:t>= equalize </a:t>
            </a:r>
            <a:r>
              <a:rPr lang="en-US">
                <a:latin typeface="Calibri" pitchFamily="34" charset="0"/>
              </a:rPr>
              <a:t>largest shares </a:t>
            </a:r>
            <a:r>
              <a:rPr lang="en-US" smtClean="0">
                <a:latin typeface="Calibri" pitchFamily="34" charset="0"/>
              </a:rPr>
              <a:t/>
            </a:r>
            <a:br>
              <a:rPr lang="en-US" smtClean="0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                                                    (</a:t>
            </a:r>
            <a:r>
              <a:rPr lang="en-US">
                <a:latin typeface="Calibri" pitchFamily="34" charset="0"/>
              </a:rPr>
              <a:t>a.k.a. dominant shares</a:t>
            </a:r>
            <a:r>
              <a:rPr lang="en-US" smtClean="0">
                <a:latin typeface="Calibri" pitchFamily="34" charset="0"/>
              </a:rPr>
              <a:t>)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Alternative: Make a market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Competitive Equilibrium from Equal Incomes </a:t>
            </a:r>
            <a:r>
              <a:rPr lang="en-US" smtClean="0"/>
              <a:t>(CEEI):</a:t>
            </a:r>
          </a:p>
          <a:p>
            <a:pPr marL="342900" indent="-342900">
              <a:buFont typeface="Arial" charset="0"/>
              <a:buChar char="•"/>
            </a:pPr>
            <a:r>
              <a:rPr lang="en-US" smtClean="0"/>
              <a:t>Agents report their preferences over sets of items </a:t>
            </a:r>
          </a:p>
          <a:p>
            <a:pPr marL="342900" indent="-342900">
              <a:buFont typeface="Arial" charset="0"/>
              <a:buChar char="•"/>
            </a:pPr>
            <a:r>
              <a:rPr lang="en-US" smtClean="0"/>
              <a:t>Give agents an equal budget of funny money</a:t>
            </a:r>
          </a:p>
          <a:p>
            <a:pPr marL="342900" indent="-342900">
              <a:buFont typeface="Arial" charset="0"/>
              <a:buChar char="•"/>
            </a:pPr>
            <a:r>
              <a:rPr lang="en-US" smtClean="0"/>
              <a:t>Computer finds prices that clear the market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mtClean="0"/>
              <a:t>That is, prices such that when each agent chooses its most favored set that it can afford, the market clears</a:t>
            </a:r>
          </a:p>
          <a:p>
            <a:pPr marL="342900" indent="-342900">
              <a:buFont typeface="Arial" charset="0"/>
              <a:buChar char="•"/>
            </a:pPr>
            <a:r>
              <a:rPr lang="en-US" smtClean="0"/>
              <a:t>Assign all resources to agents based on their demands and these computed prices</a:t>
            </a:r>
          </a:p>
          <a:p>
            <a:pPr marL="342900" indent="-342900">
              <a:buFont typeface="Arial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CEEI Example: Divisible Resources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Supply: {1 </a:t>
            </a:r>
            <a:r>
              <a:rPr lang="en-US" smtClean="0">
                <a:solidFill>
                  <a:schemeClr val="tx2"/>
                </a:solidFill>
              </a:rPr>
              <a:t>cake</a:t>
            </a:r>
            <a:r>
              <a:rPr lang="en-US" smtClean="0"/>
              <a:t>, 1 </a:t>
            </a:r>
            <a:r>
              <a:rPr lang="en-US" smtClean="0">
                <a:solidFill>
                  <a:srgbClr val="00B050"/>
                </a:solidFill>
              </a:rPr>
              <a:t>doughnut</a:t>
            </a:r>
            <a:r>
              <a:rPr lang="en-US" smtClean="0"/>
              <a:t>} </a:t>
            </a:r>
          </a:p>
          <a:p>
            <a:r>
              <a:rPr lang="en-US" smtClean="0"/>
              <a:t>Two agents, both with $1 (funny money), capacity of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smtClean="0"/>
              <a:t>A</a:t>
            </a:r>
            <a:r>
              <a:rPr lang="en-US" smtClean="0"/>
              <a:t>: </a:t>
            </a:r>
            <a:r>
              <a:rPr lang="en-US" smtClean="0">
                <a:solidFill>
                  <a:schemeClr val="tx2"/>
                </a:solidFill>
              </a:rPr>
              <a:t>cake</a:t>
            </a:r>
            <a:r>
              <a:rPr lang="en-US" smtClean="0"/>
              <a:t> = 1/2,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 smtClean="0"/>
              <a:t>=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smtClean="0"/>
              <a:t>B</a:t>
            </a:r>
            <a:r>
              <a:rPr lang="en-US" smtClean="0"/>
              <a:t>: </a:t>
            </a:r>
            <a:r>
              <a:rPr lang="en-US" smtClean="0">
                <a:solidFill>
                  <a:schemeClr val="tx2"/>
                </a:solidFill>
              </a:rPr>
              <a:t>cake</a:t>
            </a:r>
            <a:r>
              <a:rPr lang="en-US" smtClean="0"/>
              <a:t> = 1/4,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 smtClean="0"/>
              <a:t>= 1</a:t>
            </a:r>
          </a:p>
          <a:p>
            <a:endParaRPr lang="en-US">
              <a:solidFill>
                <a:srgbClr val="00B050"/>
              </a:solidFill>
            </a:endParaRPr>
          </a:p>
          <a:p>
            <a:r>
              <a:rPr lang="en-US" smtClean="0"/>
              <a:t>Market clearing prices: </a:t>
            </a:r>
            <a:r>
              <a:rPr lang="en-US" smtClean="0">
                <a:solidFill>
                  <a:schemeClr val="tx2"/>
                </a:solidFill>
              </a:rPr>
              <a:t>cake</a:t>
            </a:r>
            <a:r>
              <a:rPr lang="en-US" smtClean="0"/>
              <a:t> = $2/5,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 smtClean="0"/>
              <a:t>= $8/5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smtClean="0"/>
              <a:t>A</a:t>
            </a:r>
            <a:r>
              <a:rPr lang="en-US" b="0" smtClean="0"/>
              <a:t> wants to max	1/2c + 1d  </a:t>
            </a:r>
            <a:br>
              <a:rPr lang="en-US" b="0" smtClean="0"/>
            </a:br>
            <a:r>
              <a:rPr lang="en-US" b="0" smtClean="0"/>
              <a:t>		</a:t>
            </a:r>
            <a:r>
              <a:rPr lang="en-US" b="0" err="1" smtClean="0"/>
              <a:t>s.t.</a:t>
            </a:r>
            <a:r>
              <a:rPr lang="en-US" b="0"/>
              <a:t>	c</a:t>
            </a:r>
            <a:r>
              <a:rPr lang="en-US" b="0" smtClean="0"/>
              <a:t> + d </a:t>
            </a:r>
            <a:r>
              <a:rPr lang="en-US" b="0" u="sng" smtClean="0"/>
              <a:t>&lt;</a:t>
            </a:r>
            <a:r>
              <a:rPr lang="en-US" b="0" smtClean="0"/>
              <a:t> 1</a:t>
            </a:r>
            <a:br>
              <a:rPr lang="en-US" b="0" smtClean="0"/>
            </a:br>
            <a:r>
              <a:rPr lang="en-US" b="0" smtClean="0"/>
              <a:t>		</a:t>
            </a:r>
            <a:r>
              <a:rPr lang="en-US" b="0"/>
              <a:t>	</a:t>
            </a:r>
            <a:r>
              <a:rPr lang="en-US" b="0" err="1" smtClean="0"/>
              <a:t>p</a:t>
            </a:r>
            <a:r>
              <a:rPr lang="en-US" b="0" baseline="-25000" err="1" smtClean="0"/>
              <a:t>c</a:t>
            </a:r>
            <a:r>
              <a:rPr lang="en-US" b="0" err="1"/>
              <a:t>c</a:t>
            </a:r>
            <a:r>
              <a:rPr lang="en-US" b="0" smtClean="0"/>
              <a:t> + </a:t>
            </a:r>
            <a:r>
              <a:rPr lang="en-US" b="0" err="1" smtClean="0"/>
              <a:t>p</a:t>
            </a:r>
            <a:r>
              <a:rPr lang="en-US" b="0" baseline="-25000" err="1" smtClean="0"/>
              <a:t>p</a:t>
            </a:r>
            <a:r>
              <a:rPr lang="en-US" b="0" err="1" smtClean="0"/>
              <a:t>d</a:t>
            </a:r>
            <a:r>
              <a:rPr lang="en-US" b="0" smtClean="0"/>
              <a:t> &lt;= 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smtClean="0"/>
              <a:t>B</a:t>
            </a:r>
            <a:r>
              <a:rPr lang="en-US" b="0" smtClean="0"/>
              <a:t> </a:t>
            </a:r>
            <a:r>
              <a:rPr lang="en-US" b="0"/>
              <a:t>wants to max	</a:t>
            </a:r>
            <a:r>
              <a:rPr lang="en-US" b="0" smtClean="0"/>
              <a:t>1/4c </a:t>
            </a:r>
            <a:r>
              <a:rPr lang="en-US" b="0"/>
              <a:t>+ 1d  </a:t>
            </a:r>
            <a:br>
              <a:rPr lang="en-US" b="0"/>
            </a:br>
            <a:r>
              <a:rPr lang="en-US" b="0"/>
              <a:t>		</a:t>
            </a:r>
            <a:r>
              <a:rPr lang="en-US" b="0" err="1"/>
              <a:t>s.t.</a:t>
            </a:r>
            <a:r>
              <a:rPr lang="en-US" b="0"/>
              <a:t>	c + d </a:t>
            </a:r>
            <a:r>
              <a:rPr lang="en-US" b="0" u="sng"/>
              <a:t>&lt;</a:t>
            </a:r>
            <a:r>
              <a:rPr lang="en-US" b="0"/>
              <a:t> 1</a:t>
            </a:r>
            <a:br>
              <a:rPr lang="en-US" b="0"/>
            </a:br>
            <a:r>
              <a:rPr lang="en-US" b="0"/>
              <a:t>			</a:t>
            </a:r>
            <a:r>
              <a:rPr lang="en-US" b="0" err="1"/>
              <a:t>p</a:t>
            </a:r>
            <a:r>
              <a:rPr lang="en-US" b="0" baseline="-25000" err="1"/>
              <a:t>c</a:t>
            </a:r>
            <a:r>
              <a:rPr lang="en-US" b="0" err="1"/>
              <a:t>c</a:t>
            </a:r>
            <a:r>
              <a:rPr lang="en-US" b="0"/>
              <a:t> + </a:t>
            </a:r>
            <a:r>
              <a:rPr lang="en-US" b="0" err="1"/>
              <a:t>p</a:t>
            </a:r>
            <a:r>
              <a:rPr lang="en-US" b="0" baseline="-25000" err="1"/>
              <a:t>p</a:t>
            </a:r>
            <a:r>
              <a:rPr lang="en-US" b="0" err="1"/>
              <a:t>d</a:t>
            </a:r>
            <a:r>
              <a:rPr lang="en-US" b="0"/>
              <a:t> &lt;=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28192" y="423953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??????????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43500" y="4552950"/>
            <a:ext cx="3836987" cy="723899"/>
            <a:chOff x="5143500" y="4552950"/>
            <a:chExt cx="3836987" cy="723899"/>
          </a:xfrm>
        </p:grpSpPr>
        <p:sp>
          <p:nvSpPr>
            <p:cNvPr id="7" name="Right Arrow 6"/>
            <p:cNvSpPr/>
            <p:nvPr/>
          </p:nvSpPr>
          <p:spPr>
            <a:xfrm>
              <a:off x="5143500" y="455295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75337" y="4723010"/>
              <a:ext cx="310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Max: ½ cake, ½ doughnut</a:t>
              </a:r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43500" y="5522120"/>
            <a:ext cx="3836987" cy="1093390"/>
            <a:chOff x="5143500" y="5522120"/>
            <a:chExt cx="3836987" cy="1093390"/>
          </a:xfrm>
        </p:grpSpPr>
        <p:sp>
          <p:nvSpPr>
            <p:cNvPr id="9" name="Right Arrow 8"/>
            <p:cNvSpPr/>
            <p:nvPr/>
          </p:nvSpPr>
          <p:spPr>
            <a:xfrm>
              <a:off x="5143500" y="552212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5337" y="5692180"/>
              <a:ext cx="31051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Max: ½ cake, ½ doughnut</a:t>
              </a:r>
              <a:br>
                <a:rPr lang="en-US" smtClean="0"/>
              </a:br>
              <a:r>
                <a:rPr lang="en-US" smtClean="0"/>
                <a:t>(and many others – clearinghouse chooses!)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23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CEEI Properties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mtClean="0"/>
              <a:t>Envy-free    </a:t>
            </a:r>
            <a:r>
              <a:rPr lang="en-US" b="0"/>
              <a:t>????????</a:t>
            </a:r>
            <a:endParaRPr lang="en-US" smtClean="0"/>
          </a:p>
          <a:p>
            <a:pPr marL="800100" lvl="1" indent="-342900">
              <a:buFont typeface="Arial" charset="0"/>
              <a:buChar char="•"/>
            </a:pPr>
            <a:r>
              <a:rPr lang="en-US" smtClean="0">
                <a:solidFill>
                  <a:srgbClr val="00B050"/>
                </a:solidFill>
              </a:rPr>
              <a:t>Yes!  </a:t>
            </a:r>
            <a:r>
              <a:rPr lang="en-US" smtClean="0"/>
              <a:t>Given the prices, you bought the best bundle you could afford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mtClean="0"/>
              <a:t>If you envy somebody else’s bundle, you could’ve purchased it!</a:t>
            </a:r>
          </a:p>
          <a:p>
            <a:pPr marL="342900" indent="-342900">
              <a:buFont typeface="Arial" charset="0"/>
              <a:buChar char="•"/>
            </a:pPr>
            <a:r>
              <a:rPr lang="en-US" smtClean="0"/>
              <a:t>Pareto-efficient    </a:t>
            </a:r>
            <a:r>
              <a:rPr lang="en-US" b="0" smtClean="0"/>
              <a:t>????????</a:t>
            </a:r>
            <a:endParaRPr lang="en-US" smtClean="0"/>
          </a:p>
          <a:p>
            <a:pPr marL="800100" lvl="1" indent="-342900">
              <a:buFont typeface="Arial" charset="0"/>
              <a:buChar char="•"/>
            </a:pPr>
            <a:r>
              <a:rPr lang="en-US" smtClean="0">
                <a:solidFill>
                  <a:srgbClr val="00B050"/>
                </a:solidFill>
              </a:rPr>
              <a:t>Yes!</a:t>
            </a:r>
            <a:r>
              <a:rPr lang="en-US" smtClean="0"/>
              <a:t>  Market is cleared </a:t>
            </a:r>
            <a:r>
              <a:rPr lang="en-US" smtClean="0">
                <a:sym typeface="Wingdings"/>
              </a:rPr>
              <a:t> taking a Pareto step involves taking a resource from one agent and giving it to somebody new </a:t>
            </a:r>
            <a:r>
              <a:rPr lang="is-IS" smtClean="0">
                <a:sym typeface="Wingdings"/>
              </a:rPr>
              <a:t>… but this lowers their utility by above</a:t>
            </a:r>
            <a:endParaRPr lang="en-US" smtClean="0"/>
          </a:p>
          <a:p>
            <a:pPr marL="342900" indent="-342900">
              <a:buFont typeface="Arial" charset="0"/>
              <a:buChar char="•"/>
            </a:pPr>
            <a:r>
              <a:rPr lang="en-US"/>
              <a:t>S</a:t>
            </a:r>
            <a:r>
              <a:rPr lang="en-US" smtClean="0"/>
              <a:t>trategy proof    </a:t>
            </a:r>
            <a:r>
              <a:rPr lang="en-US" b="0" smtClean="0"/>
              <a:t>????????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mtClean="0">
                <a:solidFill>
                  <a:schemeClr val="tx2"/>
                </a:solidFill>
              </a:rPr>
              <a:t>No!</a:t>
            </a:r>
            <a:r>
              <a:rPr lang="en-US" smtClean="0"/>
              <a:t>  Intuition: CEEI clears the market </a:t>
            </a:r>
            <a:r>
              <a:rPr lang="en-US" smtClean="0">
                <a:sym typeface="Wingdings"/>
              </a:rPr>
              <a:t> can game the system by requesting more underutilized resources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DRF </a:t>
            </a:r>
            <a:r>
              <a:rPr lang="en-US" err="1" smtClean="0"/>
              <a:t>vs</a:t>
            </a:r>
            <a:r>
              <a:rPr lang="en-US" smtClean="0"/>
              <a:t> CEEI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400" smtClean="0"/>
              <a:t>A1</a:t>
            </a:r>
            <a:r>
              <a:rPr lang="en-US" sz="2400" smtClean="0"/>
              <a:t>: &lt;1 CPU, 4 GB&gt;  </a:t>
            </a:r>
            <a:r>
              <a:rPr lang="en-US" sz="2400" smtClean="0"/>
              <a:t>A2</a:t>
            </a:r>
            <a:r>
              <a:rPr lang="en-US" sz="2400" smtClean="0"/>
              <a:t>: &lt;3 CPU, 1 GB&gt;</a:t>
            </a:r>
          </a:p>
          <a:p>
            <a:pPr lvl="1"/>
            <a:r>
              <a:rPr lang="en-US" sz="2000" b="0" smtClean="0"/>
              <a:t>DRF more fair, CEEI better utilization</a:t>
            </a:r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1600" b="0" smtClean="0"/>
          </a:p>
          <a:p>
            <a:r>
              <a:rPr lang="en-US" sz="2400" b="0" smtClean="0"/>
              <a:t>A1</a:t>
            </a:r>
            <a:r>
              <a:rPr lang="en-US" sz="2400" b="0" smtClean="0"/>
              <a:t>: &lt;1 CPU, 4 GB&gt;  </a:t>
            </a:r>
            <a:r>
              <a:rPr lang="en-US" sz="2400" b="0" smtClean="0"/>
              <a:t>A2</a:t>
            </a:r>
            <a:r>
              <a:rPr lang="en-US" sz="2400" b="0" smtClean="0"/>
              <a:t>: &lt;3 CPU, </a:t>
            </a:r>
            <a:r>
              <a:rPr lang="en-US" sz="2400" b="0" smtClean="0">
                <a:solidFill>
                  <a:srgbClr val="FF0000"/>
                </a:solidFill>
              </a:rPr>
              <a:t>2 GB</a:t>
            </a:r>
            <a:r>
              <a:rPr lang="en-US" sz="2400" b="0" smtClean="0"/>
              <a:t>&gt;</a:t>
            </a:r>
          </a:p>
          <a:p>
            <a:pPr lvl="1"/>
            <a:r>
              <a:rPr lang="en-US" sz="2000" b="0" smtClean="0"/>
              <a:t>A2 </a:t>
            </a:r>
            <a:r>
              <a:rPr lang="en-US" sz="2000" b="0" smtClean="0"/>
              <a:t>increased her share of both CPU and memory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152400" y="1951178"/>
            <a:ext cx="4818942" cy="3184383"/>
            <a:chOff x="152400" y="2255978"/>
            <a:chExt cx="4818942" cy="3184383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594263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 flipV="1">
              <a:off x="2583411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" name="Rectangle 24"/>
            <p:cNvSpPr>
              <a:spLocks noChangeArrowheads="1"/>
            </p:cNvSpPr>
            <p:nvPr/>
          </p:nvSpPr>
          <p:spPr bwMode="auto">
            <a:xfrm>
              <a:off x="2653294" y="3959806"/>
              <a:ext cx="658477" cy="10531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3374783" y="3046266"/>
              <a:ext cx="658477" cy="18074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>
              <a:off x="2653294" y="3043978"/>
              <a:ext cx="658477" cy="9164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auto">
            <a:xfrm>
              <a:off x="3374783" y="4852680"/>
              <a:ext cx="658477" cy="160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662854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382590" y="4776319"/>
              <a:ext cx="664100" cy="2152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382000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62854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91000" y="3711784"/>
              <a:ext cx="144614" cy="1966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66283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smtClean="0">
                  <a:latin typeface="Palatino" pitchFamily="18" charset="0"/>
                </a:rPr>
                <a:t> CPU       </a:t>
              </a:r>
              <a:r>
                <a:rPr lang="en-US" sz="1400" b="0" smtClean="0">
                  <a:latin typeface="Palatino" pitchFamily="18" charset="0"/>
                </a:rPr>
                <a:t>RAM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191075" y="4019436"/>
              <a:ext cx="144614" cy="196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404280" y="3972564"/>
              <a:ext cx="567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</a:t>
              </a:r>
              <a:r>
                <a:rPr lang="en-US" sz="1400" b="0" smtClean="0">
                  <a:latin typeface="Palatino" pitchFamily="18" charset="0"/>
                </a:rPr>
                <a:t>2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402913" y="3658055"/>
              <a:ext cx="49222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</a:t>
              </a:r>
              <a:r>
                <a:rPr lang="en-US" sz="1400" b="0" smtClean="0">
                  <a:latin typeface="Palatino" pitchFamily="18" charset="0"/>
                </a:rPr>
                <a:t>1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 flipV="1">
              <a:off x="594263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52400" y="2917085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 flipV="1">
              <a:off x="594263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52400" y="3904800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65024" y="4871937"/>
              <a:ext cx="3018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V="1">
              <a:off x="66285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V="1">
              <a:off x="2040893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V="1">
              <a:off x="135219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2655432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smtClean="0">
                  <a:latin typeface="Palatino" pitchFamily="18" charset="0"/>
                </a:rPr>
                <a:t> CPU       </a:t>
              </a:r>
              <a:r>
                <a:rPr lang="en-US" sz="1400" b="0" smtClean="0">
                  <a:latin typeface="Palatino" pitchFamily="18" charset="0"/>
                </a:rPr>
                <a:t>RAM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2583411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1964859" y="2902795"/>
              <a:ext cx="59111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133600" y="3904800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2133600" y="4892515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265329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403753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3341345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745163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smtClean="0">
                  <a:solidFill>
                    <a:srgbClr val="292929"/>
                  </a:solidFill>
                  <a:latin typeface="Calibri" pitchFamily="34" charset="0"/>
                </a:rPr>
                <a:t>Dominant Resource Fairness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2371306" y="2256564"/>
              <a:ext cx="1905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 smtClean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 flipH="1" flipV="1">
              <a:off x="2583411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rot="16200000" flipH="1">
              <a:off x="195842" y="4334144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807352" y="4144747"/>
              <a:ext cx="591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/>
                <a:t>66</a:t>
              </a:r>
              <a:r>
                <a:rPr lang="sv-SE" b="0" smtClean="0"/>
                <a:t>%</a:t>
              </a:r>
              <a:endParaRPr lang="en-US" b="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 flipH="1">
              <a:off x="942178" y="3676116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4000" y="3520055"/>
              <a:ext cx="633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>
                  <a:solidFill>
                    <a:schemeClr val="bg1"/>
                  </a:solidFill>
                </a:rPr>
                <a:t>66</a:t>
              </a:r>
              <a:r>
                <a:rPr lang="sv-SE" b="0" smtClean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6200000" flipH="1">
              <a:off x="2303803" y="4483693"/>
              <a:ext cx="1034041" cy="284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794686" y="4298357"/>
              <a:ext cx="806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/>
                <a:t>55</a:t>
              </a:r>
              <a:r>
                <a:rPr lang="sv-SE" b="0" smtClean="0"/>
                <a:t>%</a:t>
              </a:r>
              <a:endParaRPr lang="en-US" b="0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16200000" flipH="1">
              <a:off x="2662724" y="3945310"/>
              <a:ext cx="1771832" cy="1139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508211" y="3776246"/>
              <a:ext cx="697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>
                  <a:solidFill>
                    <a:schemeClr val="bg1"/>
                  </a:solidFill>
                </a:rPr>
                <a:t>91</a:t>
              </a:r>
              <a:r>
                <a:rPr lang="sv-SE" b="0" smtClean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767382" y="1943555"/>
            <a:ext cx="4224218" cy="3192006"/>
            <a:chOff x="4767382" y="2248355"/>
            <a:chExt cx="4224218" cy="3192006"/>
          </a:xfrm>
        </p:grpSpPr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H="1" flipV="1">
              <a:off x="5291345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7" name="Line 30"/>
            <p:cNvSpPr>
              <a:spLocks noChangeShapeType="1"/>
            </p:cNvSpPr>
            <p:nvPr/>
          </p:nvSpPr>
          <p:spPr bwMode="auto">
            <a:xfrm flipH="1" flipV="1">
              <a:off x="7280493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7350376" y="3841411"/>
              <a:ext cx="658477" cy="11745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8071865" y="3052703"/>
              <a:ext cx="658477" cy="15815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7350376" y="3043978"/>
              <a:ext cx="658477" cy="7942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8071865" y="4634368"/>
              <a:ext cx="658477" cy="376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7352514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smtClean="0">
                  <a:latin typeface="Palatino" pitchFamily="18" charset="0"/>
                </a:rPr>
                <a:t> CPU       </a:t>
              </a:r>
              <a:r>
                <a:rPr lang="en-US" sz="1400" b="0" smtClean="0">
                  <a:latin typeface="Palatino" pitchFamily="18" charset="0"/>
                </a:rPr>
                <a:t>RAM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H="1" flipV="1">
              <a:off x="7280493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6" name="Text Box 27"/>
            <p:cNvSpPr txBox="1">
              <a:spLocks noChangeArrowheads="1"/>
            </p:cNvSpPr>
            <p:nvPr/>
          </p:nvSpPr>
          <p:spPr bwMode="auto">
            <a:xfrm>
              <a:off x="6735931" y="2902795"/>
              <a:ext cx="51712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6858000" y="3904800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6858000" y="4892515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 flipV="1">
              <a:off x="735037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flipV="1">
              <a:off x="8734617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flipV="1">
              <a:off x="803842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5" name="Rectangle 2"/>
            <p:cNvSpPr>
              <a:spLocks noChangeArrowheads="1"/>
            </p:cNvSpPr>
            <p:nvPr/>
          </p:nvSpPr>
          <p:spPr bwMode="auto">
            <a:xfrm>
              <a:off x="5359936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6" name="Rectangle 3"/>
            <p:cNvSpPr>
              <a:spLocks noChangeArrowheads="1"/>
            </p:cNvSpPr>
            <p:nvPr/>
          </p:nvSpPr>
          <p:spPr bwMode="auto">
            <a:xfrm>
              <a:off x="6079672" y="4561568"/>
              <a:ext cx="664100" cy="4304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7" name="Rectangle 4"/>
            <p:cNvSpPr>
              <a:spLocks noChangeArrowheads="1"/>
            </p:cNvSpPr>
            <p:nvPr/>
          </p:nvSpPr>
          <p:spPr bwMode="auto">
            <a:xfrm>
              <a:off x="6079082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5359936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5363365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smtClean="0">
                  <a:latin typeface="Palatino" pitchFamily="18" charset="0"/>
                </a:rPr>
                <a:t> CPU       </a:t>
              </a:r>
              <a:r>
                <a:rPr lang="en-US" sz="1400" b="0" smtClean="0">
                  <a:latin typeface="Palatino" pitchFamily="18" charset="0"/>
                </a:rPr>
                <a:t>RAM</a:t>
              </a:r>
              <a:endParaRPr lang="en-US" sz="1400" b="0">
                <a:latin typeface="Palatino" pitchFamily="18" charset="0"/>
              </a:endParaRPr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H="1" flipV="1">
              <a:off x="5291345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1" name="Text Box 12"/>
            <p:cNvSpPr txBox="1">
              <a:spLocks noChangeArrowheads="1"/>
            </p:cNvSpPr>
            <p:nvPr/>
          </p:nvSpPr>
          <p:spPr bwMode="auto">
            <a:xfrm>
              <a:off x="4767382" y="2917085"/>
              <a:ext cx="4965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 flipH="1" flipV="1">
              <a:off x="5291345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4876800" y="3904800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4876800" y="4871937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 flipV="1">
              <a:off x="535993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 flipV="1">
              <a:off x="673797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0" name="Line 21"/>
            <p:cNvSpPr>
              <a:spLocks noChangeShapeType="1"/>
            </p:cNvSpPr>
            <p:nvPr/>
          </p:nvSpPr>
          <p:spPr bwMode="auto">
            <a:xfrm flipV="1">
              <a:off x="6049279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1" name="Text Box 39"/>
            <p:cNvSpPr txBox="1">
              <a:spLocks noChangeArrowheads="1"/>
            </p:cNvSpPr>
            <p:nvPr/>
          </p:nvSpPr>
          <p:spPr bwMode="auto">
            <a:xfrm>
              <a:off x="5442245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smtClean="0">
                  <a:solidFill>
                    <a:srgbClr val="292929"/>
                  </a:solidFill>
                  <a:latin typeface="Calibri" pitchFamily="34" charset="0"/>
                </a:rPr>
                <a:t>Dominant  Resource Fairness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82" name="Text Box 40"/>
            <p:cNvSpPr txBox="1">
              <a:spLocks noChangeArrowheads="1"/>
            </p:cNvSpPr>
            <p:nvPr/>
          </p:nvSpPr>
          <p:spPr bwMode="auto">
            <a:xfrm>
              <a:off x="7229475" y="2248355"/>
              <a:ext cx="176212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 smtClean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 flipH="1" flipV="1">
              <a:off x="7280493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rot="16200000" flipH="1">
              <a:off x="4844042" y="4328446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480898" y="4114335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/>
                <a:t>66</a:t>
              </a:r>
              <a:r>
                <a:rPr lang="sv-SE" b="0" smtClean="0"/>
                <a:t>%</a:t>
              </a:r>
              <a:endParaRPr lang="en-US" b="0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rot="16200000" flipH="1">
              <a:off x="5590378" y="3670418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6212512" y="3514357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>
                  <a:solidFill>
                    <a:schemeClr val="bg1"/>
                  </a:solidFill>
                </a:rPr>
                <a:t>66</a:t>
              </a:r>
              <a:r>
                <a:rPr lang="sv-SE" b="0" smtClean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rot="16200000" flipH="1">
              <a:off x="6912303" y="4425475"/>
              <a:ext cx="1139268" cy="265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7487214" y="4255911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/>
                <a:t>60</a:t>
              </a:r>
              <a:r>
                <a:rPr lang="sv-SE" b="0" smtClean="0"/>
                <a:t>%</a:t>
              </a:r>
              <a:endParaRPr lang="en-US" b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rot="16200000" flipH="1">
              <a:off x="7428882" y="3834473"/>
              <a:ext cx="1559778" cy="961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8206471" y="3726542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smtClean="0">
                  <a:solidFill>
                    <a:schemeClr val="bg1"/>
                  </a:solidFill>
                </a:rPr>
                <a:t>80</a:t>
              </a:r>
              <a:r>
                <a:rPr lang="sv-SE" b="0" smtClean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764972" y="3810000"/>
            <a:ext cx="5312228" cy="653142"/>
            <a:chOff x="2764972" y="4114800"/>
            <a:chExt cx="5312228" cy="653142"/>
          </a:xfrm>
        </p:grpSpPr>
        <p:sp>
          <p:nvSpPr>
            <p:cNvPr id="121" name="Oval 120"/>
            <p:cNvSpPr/>
            <p:nvPr/>
          </p:nvSpPr>
          <p:spPr>
            <a:xfrm>
              <a:off x="2764972" y="41583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7467600" y="41148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rot="10800000" flipV="1">
              <a:off x="3385458" y="44522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783772" y="3657600"/>
            <a:ext cx="5312228" cy="653142"/>
            <a:chOff x="783772" y="3962400"/>
            <a:chExt cx="5312228" cy="653142"/>
          </a:xfrm>
        </p:grpSpPr>
        <p:sp>
          <p:nvSpPr>
            <p:cNvPr id="126" name="Oval 125"/>
            <p:cNvSpPr/>
            <p:nvPr/>
          </p:nvSpPr>
          <p:spPr>
            <a:xfrm>
              <a:off x="783772" y="40059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86400" y="39624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 rot="10800000" flipV="1">
              <a:off x="1404258" y="42998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0" y="647365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0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CEEI for Indivisible items?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Two agents</a:t>
            </a:r>
          </a:p>
          <a:p>
            <a:r>
              <a:rPr lang="en-US" smtClean="0"/>
              <a:t>Capacity: 2</a:t>
            </a:r>
          </a:p>
          <a:p>
            <a:r>
              <a:rPr lang="en-US" smtClean="0"/>
              <a:t>Both agents will </a:t>
            </a:r>
            <a:br>
              <a:rPr lang="en-US" smtClean="0"/>
            </a:br>
            <a:r>
              <a:rPr lang="en-US" smtClean="0"/>
              <a:t>share the same</a:t>
            </a:r>
            <a:br>
              <a:rPr lang="en-US" smtClean="0"/>
            </a:br>
            <a:r>
              <a:rPr lang="en-US" smtClean="0"/>
              <a:t>preference profile:</a:t>
            </a:r>
          </a:p>
          <a:p>
            <a:endParaRPr lang="en-US" smtClean="0"/>
          </a:p>
          <a:p>
            <a:r>
              <a:rPr lang="en-US" smtClean="0"/>
              <a:t>Market clearing prices</a:t>
            </a:r>
            <a:r>
              <a:rPr lang="en-US" b="0" smtClean="0"/>
              <a:t>    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>
                <a:solidFill>
                  <a:schemeClr val="tx2"/>
                </a:solidFill>
              </a:rPr>
              <a:t>Don’t exist!  </a:t>
            </a:r>
            <a:r>
              <a:rPr lang="en-US" b="0" smtClean="0"/>
              <a:t>For any price, for any item, either both agents demand that item or both do not.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smtClean="0"/>
              <a:t>Small changes in price can cause big changes in demand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841" y="2697188"/>
            <a:ext cx="1067114" cy="6014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46457" y="2697188"/>
            <a:ext cx="1990519" cy="601490"/>
            <a:chOff x="2846457" y="2697188"/>
            <a:chExt cx="1990519" cy="601490"/>
          </a:xfrm>
        </p:grpSpPr>
        <p:grpSp>
          <p:nvGrpSpPr>
            <p:cNvPr id="36" name="Group 35"/>
            <p:cNvGrpSpPr/>
            <p:nvPr/>
          </p:nvGrpSpPr>
          <p:grpSpPr>
            <a:xfrm>
              <a:off x="2846457" y="2697188"/>
              <a:ext cx="1498809" cy="601490"/>
              <a:chOff x="2846457" y="2697188"/>
              <a:chExt cx="1498809" cy="601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6457" y="2697188"/>
                <a:ext cx="1067114" cy="60149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96083" y="2815246"/>
                <a:ext cx="649183" cy="36591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12944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3392" y="2697188"/>
            <a:ext cx="1797674" cy="601490"/>
            <a:chOff x="4493392" y="2697188"/>
            <a:chExt cx="1797674" cy="6014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7352" y="2757911"/>
              <a:ext cx="346179" cy="4800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3392" y="2697188"/>
              <a:ext cx="1067114" cy="60149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8353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09017" y="2697188"/>
            <a:ext cx="1904984" cy="601490"/>
            <a:chOff x="6009017" y="2697188"/>
            <a:chExt cx="1904984" cy="6014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828" y="2763705"/>
              <a:ext cx="682949" cy="5122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9017" y="2697188"/>
              <a:ext cx="1067114" cy="6014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06473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79228" y="3366239"/>
            <a:ext cx="5870027" cy="512212"/>
            <a:chOff x="2879228" y="3366239"/>
            <a:chExt cx="5870027" cy="512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9228" y="3495559"/>
              <a:ext cx="649183" cy="36591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2142" y="3391848"/>
              <a:ext cx="346179" cy="48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490" y="3366239"/>
              <a:ext cx="682949" cy="5122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9737" y="3495559"/>
              <a:ext cx="649183" cy="3659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8119" y="3495558"/>
              <a:ext cx="649183" cy="36591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524" y="3366239"/>
              <a:ext cx="682949" cy="51221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3339" y="3391848"/>
              <a:ext cx="346179" cy="48004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7063" y="3391848"/>
              <a:ext cx="346179" cy="4800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6306" y="3366239"/>
              <a:ext cx="682949" cy="51221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1799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6253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6364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00904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8858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&gt;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14412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13676</TotalTime>
  <Words>585</Words>
  <Application>Microsoft Macintosh PowerPoint</Application>
  <PresentationFormat>On-screen Show (4:3)</PresentationFormat>
  <Paragraphs>162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45 Helvetica Light</vt:lpstr>
      <vt:lpstr>Arial Black</vt:lpstr>
      <vt:lpstr>Calibri</vt:lpstr>
      <vt:lpstr>CMU Serif</vt:lpstr>
      <vt:lpstr>Geneva</vt:lpstr>
      <vt:lpstr>Palatino</vt:lpstr>
      <vt:lpstr>Wingdings</vt:lpstr>
      <vt:lpstr>Arial</vt:lpstr>
      <vt:lpstr>Essential</vt:lpstr>
      <vt:lpstr>Applied Mechanism Design For Social Good</vt:lpstr>
      <vt:lpstr>This class:  Combinatorial Assignment Problems &amp; Course Match Part I: John Dickerson Part II: Kostas Xirogiannopoulos</vt:lpstr>
      <vt:lpstr>Recall: DRF</vt:lpstr>
      <vt:lpstr>Static DRF Mechanism</vt:lpstr>
      <vt:lpstr>Alternative: Make a market</vt:lpstr>
      <vt:lpstr>CEEI Example: Divisible Resources</vt:lpstr>
      <vt:lpstr>CEEI Properties</vt:lpstr>
      <vt:lpstr>DRF vs CEEI</vt:lpstr>
      <vt:lpstr>CEEI for Indivisible items?</vt:lpstr>
      <vt:lpstr>Approximate-CEEI</vt:lpstr>
      <vt:lpstr>A-CEEI For Indivisible Items</vt:lpstr>
      <vt:lpstr>A-CEEI: Properties</vt:lpstr>
      <vt:lpstr>Next Up: Course Match Presenter: Kostas Xirogiannopoulos</vt:lpstr>
      <vt:lpstr>Next Class: Incentive Auctions &amp; Spectrum Repacking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2045</cp:revision>
  <cp:lastPrinted>2016-10-20T07:17:32Z</cp:lastPrinted>
  <dcterms:created xsi:type="dcterms:W3CDTF">2013-03-05T15:39:19Z</dcterms:created>
  <dcterms:modified xsi:type="dcterms:W3CDTF">2016-10-20T07:18:39Z</dcterms:modified>
</cp:coreProperties>
</file>